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0" r:id="rId1"/>
  </p:sldMasterIdLst>
  <p:notesMasterIdLst>
    <p:notesMasterId r:id="rId31"/>
  </p:notesMasterIdLst>
  <p:handoutMasterIdLst>
    <p:handoutMasterId r:id="rId32"/>
  </p:handoutMasterIdLst>
  <p:sldIdLst>
    <p:sldId id="583" r:id="rId2"/>
    <p:sldId id="611" r:id="rId3"/>
    <p:sldId id="315" r:id="rId4"/>
    <p:sldId id="492" r:id="rId5"/>
    <p:sldId id="514" r:id="rId6"/>
    <p:sldId id="501" r:id="rId7"/>
    <p:sldId id="573" r:id="rId8"/>
    <p:sldId id="548" r:id="rId9"/>
    <p:sldId id="549" r:id="rId10"/>
    <p:sldId id="612" r:id="rId11"/>
    <p:sldId id="554" r:id="rId12"/>
    <p:sldId id="574" r:id="rId13"/>
    <p:sldId id="556" r:id="rId14"/>
    <p:sldId id="599" r:id="rId15"/>
    <p:sldId id="610" r:id="rId16"/>
    <p:sldId id="594" r:id="rId17"/>
    <p:sldId id="614" r:id="rId18"/>
    <p:sldId id="558" r:id="rId19"/>
    <p:sldId id="613" r:id="rId20"/>
    <p:sldId id="581" r:id="rId21"/>
    <p:sldId id="603" r:id="rId22"/>
    <p:sldId id="604" r:id="rId23"/>
    <p:sldId id="605" r:id="rId24"/>
    <p:sldId id="606" r:id="rId25"/>
    <p:sldId id="607" r:id="rId26"/>
    <p:sldId id="608" r:id="rId27"/>
    <p:sldId id="609" r:id="rId28"/>
    <p:sldId id="567" r:id="rId29"/>
    <p:sldId id="568" r:id="rId30"/>
  </p:sldIdLst>
  <p:sldSz cx="9144000" cy="6858000" type="screen4x3"/>
  <p:notesSz cx="7315200" cy="9601200"/>
  <p:defaultTextStyle>
    <a:defPPr>
      <a:defRPr lang="en-US"/>
    </a:defPPr>
    <a:lvl1pPr algn="ctr" rtl="0" eaLnBrk="0" fontAlgn="base" hangingPunct="0">
      <a:lnSpc>
        <a:spcPct val="90000"/>
      </a:lnSpc>
      <a:spcBef>
        <a:spcPct val="0"/>
      </a:spcBef>
      <a:spcAft>
        <a:spcPct val="0"/>
      </a:spcAft>
      <a:defRPr sz="1600" b="1" kern="1200">
        <a:solidFill>
          <a:schemeClr val="tx1"/>
        </a:solidFill>
        <a:latin typeface="Arial" charset="0"/>
        <a:ea typeface="+mn-ea"/>
        <a:cs typeface="+mn-cs"/>
      </a:defRPr>
    </a:lvl1pPr>
    <a:lvl2pPr marL="457200" algn="ctr" rtl="0" eaLnBrk="0" fontAlgn="base" hangingPunct="0">
      <a:lnSpc>
        <a:spcPct val="90000"/>
      </a:lnSpc>
      <a:spcBef>
        <a:spcPct val="0"/>
      </a:spcBef>
      <a:spcAft>
        <a:spcPct val="0"/>
      </a:spcAft>
      <a:defRPr sz="1600" b="1" kern="1200">
        <a:solidFill>
          <a:schemeClr val="tx1"/>
        </a:solidFill>
        <a:latin typeface="Arial" charset="0"/>
        <a:ea typeface="+mn-ea"/>
        <a:cs typeface="+mn-cs"/>
      </a:defRPr>
    </a:lvl2pPr>
    <a:lvl3pPr marL="914400" algn="ctr" rtl="0" eaLnBrk="0" fontAlgn="base" hangingPunct="0">
      <a:lnSpc>
        <a:spcPct val="90000"/>
      </a:lnSpc>
      <a:spcBef>
        <a:spcPct val="0"/>
      </a:spcBef>
      <a:spcAft>
        <a:spcPct val="0"/>
      </a:spcAft>
      <a:defRPr sz="1600" b="1" kern="1200">
        <a:solidFill>
          <a:schemeClr val="tx1"/>
        </a:solidFill>
        <a:latin typeface="Arial" charset="0"/>
        <a:ea typeface="+mn-ea"/>
        <a:cs typeface="+mn-cs"/>
      </a:defRPr>
    </a:lvl3pPr>
    <a:lvl4pPr marL="1371600" algn="ctr" rtl="0" eaLnBrk="0" fontAlgn="base" hangingPunct="0">
      <a:lnSpc>
        <a:spcPct val="90000"/>
      </a:lnSpc>
      <a:spcBef>
        <a:spcPct val="0"/>
      </a:spcBef>
      <a:spcAft>
        <a:spcPct val="0"/>
      </a:spcAft>
      <a:defRPr sz="1600" b="1" kern="1200">
        <a:solidFill>
          <a:schemeClr val="tx1"/>
        </a:solidFill>
        <a:latin typeface="Arial" charset="0"/>
        <a:ea typeface="+mn-ea"/>
        <a:cs typeface="+mn-cs"/>
      </a:defRPr>
    </a:lvl4pPr>
    <a:lvl5pPr marL="1828800" algn="ctr" rtl="0" eaLnBrk="0" fontAlgn="base" hangingPunct="0">
      <a:lnSpc>
        <a:spcPct val="90000"/>
      </a:lnSpc>
      <a:spcBef>
        <a:spcPct val="0"/>
      </a:spcBef>
      <a:spcAft>
        <a:spcPct val="0"/>
      </a:spcAft>
      <a:defRPr sz="1600" b="1" kern="1200">
        <a:solidFill>
          <a:schemeClr val="tx1"/>
        </a:solidFill>
        <a:latin typeface="Arial" charset="0"/>
        <a:ea typeface="+mn-ea"/>
        <a:cs typeface="+mn-cs"/>
      </a:defRPr>
    </a:lvl5pPr>
    <a:lvl6pPr marL="2286000" algn="l" defTabSz="914400" rtl="0" eaLnBrk="1" latinLnBrk="0" hangingPunct="1">
      <a:defRPr sz="1600" b="1" kern="1200">
        <a:solidFill>
          <a:schemeClr val="tx1"/>
        </a:solidFill>
        <a:latin typeface="Arial" charset="0"/>
        <a:ea typeface="+mn-ea"/>
        <a:cs typeface="+mn-cs"/>
      </a:defRPr>
    </a:lvl6pPr>
    <a:lvl7pPr marL="2743200" algn="l" defTabSz="914400" rtl="0" eaLnBrk="1" latinLnBrk="0" hangingPunct="1">
      <a:defRPr sz="1600" b="1" kern="1200">
        <a:solidFill>
          <a:schemeClr val="tx1"/>
        </a:solidFill>
        <a:latin typeface="Arial" charset="0"/>
        <a:ea typeface="+mn-ea"/>
        <a:cs typeface="+mn-cs"/>
      </a:defRPr>
    </a:lvl7pPr>
    <a:lvl8pPr marL="3200400" algn="l" defTabSz="914400" rtl="0" eaLnBrk="1" latinLnBrk="0" hangingPunct="1">
      <a:defRPr sz="1600" b="1" kern="1200">
        <a:solidFill>
          <a:schemeClr val="tx1"/>
        </a:solidFill>
        <a:latin typeface="Arial" charset="0"/>
        <a:ea typeface="+mn-ea"/>
        <a:cs typeface="+mn-cs"/>
      </a:defRPr>
    </a:lvl8pPr>
    <a:lvl9pPr marL="3657600" algn="l" defTabSz="914400" rtl="0" eaLnBrk="1" latinLnBrk="0" hangingPunct="1">
      <a:defRPr sz="16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025">
          <p15:clr>
            <a:srgbClr val="A4A3A4"/>
          </p15:clr>
        </p15:guide>
        <p15:guide id="2" pos="2304">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J60144" initials="HMD" lastIdx="13" clrIdx="0"/>
  <p:cmAuthor id="1" name="Phannavong, Sammy" initials="LET" lastIdx="1"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D2DB9"/>
    <a:srgbClr val="996633"/>
    <a:srgbClr val="FF00FF"/>
    <a:srgbClr val="EAEAEA"/>
    <a:srgbClr val="00FF99"/>
    <a:srgbClr val="0000CC"/>
    <a:srgbClr val="FFFFCC"/>
    <a:srgbClr val="0000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70" autoAdjust="0"/>
    <p:restoredTop sz="66512" autoAdjust="0"/>
  </p:normalViewPr>
  <p:slideViewPr>
    <p:cSldViewPr>
      <p:cViewPr varScale="1">
        <p:scale>
          <a:sx n="76" d="100"/>
          <a:sy n="76" d="100"/>
        </p:scale>
        <p:origin x="3024" y="96"/>
      </p:cViewPr>
      <p:guideLst>
        <p:guide orient="horz" pos="2160"/>
        <p:guide pos="2880"/>
      </p:guideLst>
    </p:cSldViewPr>
  </p:slideViewPr>
  <p:outlineViewPr>
    <p:cViewPr>
      <p:scale>
        <a:sx n="30" d="100"/>
        <a:sy n="30" d="100"/>
      </p:scale>
      <p:origin x="0" y="0"/>
    </p:cViewPr>
    <p:sldLst>
      <p:sld r:id="rId1" collapse="1"/>
      <p:sld r:id="rId2" collapse="1"/>
      <p:sld r:id="rId3" collapse="1"/>
      <p:sld r:id="rId4" collapse="1"/>
      <p:sld r:id="rId5" collapse="1"/>
      <p:sld r:id="rId6" collapse="1"/>
      <p:sld r:id="rId7" collapse="1"/>
    </p:sldLst>
  </p:outlineViewPr>
  <p:notesTextViewPr>
    <p:cViewPr>
      <p:scale>
        <a:sx n="100" d="100"/>
        <a:sy n="100" d="100"/>
      </p:scale>
      <p:origin x="0" y="0"/>
    </p:cViewPr>
  </p:notesTextViewPr>
  <p:sorterViewPr>
    <p:cViewPr>
      <p:scale>
        <a:sx n="50" d="100"/>
        <a:sy n="50" d="100"/>
      </p:scale>
      <p:origin x="0" y="0"/>
    </p:cViewPr>
  </p:sorterViewPr>
  <p:notesViewPr>
    <p:cSldViewPr>
      <p:cViewPr>
        <p:scale>
          <a:sx n="50" d="100"/>
          <a:sy n="50" d="100"/>
        </p:scale>
        <p:origin x="-2203" y="-370"/>
      </p:cViewPr>
      <p:guideLst>
        <p:guide orient="horz" pos="3025"/>
        <p:guide pos="230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_rels/viewProps.xml.rels><?xml version="1.0" encoding="UTF-8" standalone="yes"?>
<Relationships xmlns="http://schemas.openxmlformats.org/package/2006/relationships"><Relationship Id="rId3" Type="http://schemas.openxmlformats.org/officeDocument/2006/relationships/slide" Target="slides/slide22.xml"/><Relationship Id="rId7" Type="http://schemas.openxmlformats.org/officeDocument/2006/relationships/slide" Target="slides/slide27.xml"/><Relationship Id="rId2" Type="http://schemas.openxmlformats.org/officeDocument/2006/relationships/slide" Target="slides/slide21.xml"/><Relationship Id="rId1" Type="http://schemas.openxmlformats.org/officeDocument/2006/relationships/slide" Target="slides/slide8.xml"/><Relationship Id="rId6" Type="http://schemas.openxmlformats.org/officeDocument/2006/relationships/slide" Target="slides/slide26.xml"/><Relationship Id="rId5" Type="http://schemas.openxmlformats.org/officeDocument/2006/relationships/slide" Target="slides/slide25.xml"/><Relationship Id="rId4" Type="http://schemas.openxmlformats.org/officeDocument/2006/relationships/slide" Target="slides/slide24.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80" name="Text Box 8"/>
          <p:cNvSpPr txBox="1">
            <a:spLocks noChangeArrowheads="1"/>
          </p:cNvSpPr>
          <p:nvPr/>
        </p:nvSpPr>
        <p:spPr bwMode="auto">
          <a:xfrm>
            <a:off x="402262" y="0"/>
            <a:ext cx="6527247" cy="744405"/>
          </a:xfrm>
          <a:prstGeom prst="rect">
            <a:avLst/>
          </a:prstGeom>
          <a:noFill/>
          <a:ln w="9525">
            <a:noFill/>
            <a:miter lim="800000"/>
            <a:headEnd/>
            <a:tailEnd/>
          </a:ln>
          <a:effectLst/>
        </p:spPr>
        <p:txBody>
          <a:bodyPr wrap="none" lIns="97129" tIns="48563" rIns="97129" bIns="48563">
            <a:spAutoFit/>
          </a:bodyPr>
          <a:lstStyle/>
          <a:p>
            <a:pPr defTabSz="971561">
              <a:lnSpc>
                <a:spcPct val="100000"/>
              </a:lnSpc>
              <a:defRPr/>
            </a:pPr>
            <a:r>
              <a:rPr lang="en-US" sz="2100" dirty="0">
                <a:effectLst>
                  <a:outerShdw blurRad="38100" dist="38100" dir="2700000" algn="tl">
                    <a:srgbClr val="C0C0C0"/>
                  </a:outerShdw>
                </a:effectLst>
              </a:rPr>
              <a:t>DLMS INTRODUCTORY TRAINING</a:t>
            </a:r>
          </a:p>
          <a:p>
            <a:pPr defTabSz="971561">
              <a:lnSpc>
                <a:spcPct val="100000"/>
              </a:lnSpc>
              <a:defRPr/>
            </a:pPr>
            <a:r>
              <a:rPr lang="en-US" sz="2100" dirty="0">
                <a:effectLst>
                  <a:outerShdw blurRad="38100" dist="38100" dir="2700000" algn="tl">
                    <a:srgbClr val="C0C0C0"/>
                  </a:outerShdw>
                </a:effectLst>
              </a:rPr>
              <a:t>Module </a:t>
            </a:r>
            <a:r>
              <a:rPr lang="en-US" sz="2100" dirty="0" smtClean="0">
                <a:effectLst>
                  <a:outerShdw blurRad="38100" dist="38100" dir="2700000" algn="tl">
                    <a:srgbClr val="C0C0C0"/>
                  </a:outerShdw>
                </a:effectLst>
              </a:rPr>
              <a:t>5  – IUID &amp; RFID - Emerging </a:t>
            </a:r>
            <a:r>
              <a:rPr lang="en-US" sz="2100" dirty="0">
                <a:effectLst>
                  <a:outerShdw blurRad="38100" dist="38100" dir="2700000" algn="tl">
                    <a:srgbClr val="C0C0C0"/>
                  </a:outerShdw>
                </a:effectLst>
              </a:rPr>
              <a:t>Technologies</a:t>
            </a:r>
          </a:p>
        </p:txBody>
      </p:sp>
      <p:sp>
        <p:nvSpPr>
          <p:cNvPr id="3082" name="Rectangle 10"/>
          <p:cNvSpPr>
            <a:spLocks noGrp="1" noChangeArrowheads="1"/>
          </p:cNvSpPr>
          <p:nvPr>
            <p:ph type="sldNum" sz="quarter" idx="3"/>
          </p:nvPr>
        </p:nvSpPr>
        <p:spPr bwMode="auto">
          <a:xfrm>
            <a:off x="2085562" y="9125731"/>
            <a:ext cx="3130826" cy="475469"/>
          </a:xfrm>
          <a:prstGeom prst="rect">
            <a:avLst/>
          </a:prstGeom>
          <a:noFill/>
          <a:ln w="9525">
            <a:noFill/>
            <a:miter lim="800000"/>
            <a:headEnd/>
            <a:tailEnd/>
          </a:ln>
          <a:effectLst/>
        </p:spPr>
        <p:txBody>
          <a:bodyPr vert="horz" wrap="square" lIns="95558" tIns="47778" rIns="95558" bIns="47778" numCol="1" anchor="b" anchorCtr="0" compatLnSpc="1">
            <a:prstTxWarp prst="textNoShape">
              <a:avLst/>
            </a:prstTxWarp>
          </a:bodyPr>
          <a:lstStyle>
            <a:lvl1pPr defTabSz="955094">
              <a:defRPr i="1">
                <a:effectLst>
                  <a:outerShdw blurRad="38100" dist="38100" dir="2700000" algn="tl">
                    <a:srgbClr val="C0C0C0"/>
                  </a:outerShdw>
                </a:effectLst>
              </a:defRPr>
            </a:lvl1pPr>
          </a:lstStyle>
          <a:p>
            <a:pPr>
              <a:defRPr/>
            </a:pPr>
            <a:fld id="{C34BCC55-D869-4105-947F-155333A75988}" type="slidenum">
              <a:rPr lang="en-US"/>
              <a:pPr>
                <a:defRPr/>
              </a:pPr>
              <a:t>‹#›</a:t>
            </a:fld>
            <a:endParaRPr lang="en-US"/>
          </a:p>
        </p:txBody>
      </p:sp>
    </p:spTree>
    <p:extLst>
      <p:ext uri="{BB962C8B-B14F-4D97-AF65-F5344CB8AC3E}">
        <p14:creationId xmlns:p14="http://schemas.microsoft.com/office/powerpoint/2010/main" val="29816304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3" name="Rectangle 4"/>
          <p:cNvSpPr>
            <a:spLocks noGrp="1" noRot="1" noChangeAspect="1" noChangeArrowheads="1" noTextEdit="1"/>
          </p:cNvSpPr>
          <p:nvPr>
            <p:ph type="sldImg" idx="2"/>
          </p:nvPr>
        </p:nvSpPr>
        <p:spPr bwMode="auto">
          <a:xfrm>
            <a:off x="152400" y="152400"/>
            <a:ext cx="3429000" cy="2571467"/>
          </a:xfrm>
          <a:prstGeom prst="rect">
            <a:avLst/>
          </a:prstGeom>
          <a:noFill/>
          <a:ln w="9525">
            <a:solidFill>
              <a:srgbClr val="000000"/>
            </a:solidFill>
            <a:miter lim="800000"/>
            <a:headEnd/>
            <a:tailEnd/>
          </a:ln>
        </p:spPr>
      </p:sp>
      <p:sp>
        <p:nvSpPr>
          <p:cNvPr id="18437" name="Rectangle 5"/>
          <p:cNvSpPr>
            <a:spLocks noGrp="1" noChangeArrowheads="1"/>
          </p:cNvSpPr>
          <p:nvPr>
            <p:ph type="body" sz="quarter" idx="3"/>
          </p:nvPr>
        </p:nvSpPr>
        <p:spPr bwMode="auto">
          <a:xfrm>
            <a:off x="152400" y="2819400"/>
            <a:ext cx="7010400" cy="6477000"/>
          </a:xfrm>
          <a:prstGeom prst="rect">
            <a:avLst/>
          </a:prstGeom>
          <a:noFill/>
          <a:ln w="9525">
            <a:noFill/>
            <a:miter lim="800000"/>
            <a:headEnd/>
            <a:tailEnd/>
          </a:ln>
          <a:effectLst/>
        </p:spPr>
        <p:txBody>
          <a:bodyPr vert="horz" wrap="square" lIns="96583" tIns="48290" rIns="96583" bIns="4829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8439" name="Rectangle 7"/>
          <p:cNvSpPr>
            <a:spLocks noGrp="1" noChangeArrowheads="1"/>
          </p:cNvSpPr>
          <p:nvPr>
            <p:ph type="sldNum" sz="quarter" idx="5"/>
          </p:nvPr>
        </p:nvSpPr>
        <p:spPr bwMode="auto">
          <a:xfrm>
            <a:off x="2874066" y="9122452"/>
            <a:ext cx="1567070" cy="478748"/>
          </a:xfrm>
          <a:prstGeom prst="rect">
            <a:avLst/>
          </a:prstGeom>
          <a:noFill/>
          <a:ln w="9525">
            <a:noFill/>
            <a:miter lim="800000"/>
            <a:headEnd/>
            <a:tailEnd/>
          </a:ln>
          <a:effectLst/>
        </p:spPr>
        <p:txBody>
          <a:bodyPr vert="horz" wrap="square" lIns="96583" tIns="48290" rIns="96583" bIns="48290" numCol="1" anchor="b" anchorCtr="0" compatLnSpc="1">
            <a:prstTxWarp prst="textNoShape">
              <a:avLst/>
            </a:prstTxWarp>
          </a:bodyPr>
          <a:lstStyle>
            <a:lvl1pPr defTabSz="968268">
              <a:lnSpc>
                <a:spcPct val="100000"/>
              </a:lnSpc>
              <a:defRPr sz="1200" b="0">
                <a:effectLst/>
                <a:latin typeface="Times New Roman" pitchFamily="18" charset="0"/>
              </a:defRPr>
            </a:lvl1pPr>
          </a:lstStyle>
          <a:p>
            <a:pPr>
              <a:defRPr/>
            </a:pPr>
            <a:fld id="{5AA1FFD7-EAAD-43EB-B739-47904B73B954}" type="slidenum">
              <a:rPr lang="en-US"/>
              <a:pPr>
                <a:defRPr/>
              </a:pPr>
              <a:t>‹#›</a:t>
            </a:fld>
            <a:endParaRPr lang="en-US"/>
          </a:p>
        </p:txBody>
      </p:sp>
      <p:sp>
        <p:nvSpPr>
          <p:cNvPr id="18440" name="Text Box 8"/>
          <p:cNvSpPr txBox="1">
            <a:spLocks noChangeArrowheads="1"/>
          </p:cNvSpPr>
          <p:nvPr/>
        </p:nvSpPr>
        <p:spPr bwMode="auto">
          <a:xfrm>
            <a:off x="5257800" y="11575"/>
            <a:ext cx="2015924" cy="836738"/>
          </a:xfrm>
          <a:prstGeom prst="rect">
            <a:avLst/>
          </a:prstGeom>
          <a:noFill/>
          <a:ln w="9525">
            <a:noFill/>
            <a:miter lim="800000"/>
            <a:headEnd/>
            <a:tailEnd/>
          </a:ln>
          <a:effectLst/>
        </p:spPr>
        <p:txBody>
          <a:bodyPr wrap="square" lIns="97129" tIns="48563" rIns="97129" bIns="48563">
            <a:spAutoFit/>
          </a:bodyPr>
          <a:lstStyle/>
          <a:p>
            <a:pPr algn="r" defTabSz="971561">
              <a:lnSpc>
                <a:spcPct val="100000"/>
              </a:lnSpc>
              <a:defRPr/>
            </a:pPr>
            <a:r>
              <a:rPr lang="en-US" sz="1200" dirty="0">
                <a:effectLst>
                  <a:outerShdw blurRad="38100" dist="38100" dir="2700000" algn="tl">
                    <a:srgbClr val="C0C0C0"/>
                  </a:outerShdw>
                </a:effectLst>
              </a:rPr>
              <a:t>DLMS </a:t>
            </a:r>
            <a:r>
              <a:rPr lang="en-US" sz="1200" dirty="0" smtClean="0">
                <a:effectLst>
                  <a:outerShdw blurRad="38100" dist="38100" dir="2700000" algn="tl">
                    <a:srgbClr val="C0C0C0"/>
                  </a:outerShdw>
                </a:effectLst>
              </a:rPr>
              <a:t>TRAINING</a:t>
            </a:r>
            <a:endParaRPr lang="en-US" sz="1200" dirty="0">
              <a:effectLst>
                <a:outerShdw blurRad="38100" dist="38100" dir="2700000" algn="tl">
                  <a:srgbClr val="C0C0C0"/>
                </a:outerShdw>
              </a:effectLst>
            </a:endParaRPr>
          </a:p>
          <a:p>
            <a:pPr algn="r" defTabSz="971561">
              <a:lnSpc>
                <a:spcPct val="100000"/>
              </a:lnSpc>
              <a:defRPr/>
            </a:pPr>
            <a:r>
              <a:rPr lang="en-US" sz="1200" dirty="0" smtClean="0">
                <a:effectLst>
                  <a:outerShdw blurRad="38100" dist="38100" dir="2700000" algn="tl">
                    <a:srgbClr val="C0C0C0"/>
                  </a:outerShdw>
                </a:effectLst>
              </a:rPr>
              <a:t>Module 5  </a:t>
            </a:r>
          </a:p>
          <a:p>
            <a:pPr algn="r" defTabSz="971561">
              <a:lnSpc>
                <a:spcPct val="100000"/>
              </a:lnSpc>
              <a:defRPr/>
            </a:pPr>
            <a:r>
              <a:rPr lang="en-US" sz="1200" dirty="0" smtClean="0">
                <a:effectLst>
                  <a:outerShdw blurRad="38100" dist="38100" dir="2700000" algn="tl">
                    <a:srgbClr val="C0C0C0"/>
                  </a:outerShdw>
                </a:effectLst>
              </a:rPr>
              <a:t>IUID &amp; RFID - Emerging Technologies</a:t>
            </a:r>
            <a:endParaRPr lang="en-US" sz="1200" dirty="0">
              <a:effectLst>
                <a:outerShdw blurRad="38100" dist="38100" dir="2700000" algn="tl">
                  <a:srgbClr val="C0C0C0"/>
                </a:outerShdw>
              </a:effectLst>
            </a:endParaRPr>
          </a:p>
        </p:txBody>
      </p:sp>
    </p:spTree>
    <p:extLst>
      <p:ext uri="{BB962C8B-B14F-4D97-AF65-F5344CB8AC3E}">
        <p14:creationId xmlns:p14="http://schemas.microsoft.com/office/powerpoint/2010/main" val="331208789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mn-lt"/>
        <a:ea typeface="+mn-ea"/>
        <a:cs typeface="+mn-cs"/>
      </a:defRPr>
    </a:lvl1pPr>
    <a:lvl2pPr marL="457200" algn="l" rtl="0" eaLnBrk="0" fontAlgn="base" hangingPunct="0">
      <a:spcBef>
        <a:spcPct val="30000"/>
      </a:spcBef>
      <a:spcAft>
        <a:spcPct val="0"/>
      </a:spcAft>
      <a:defRPr sz="1000" kern="1200">
        <a:solidFill>
          <a:schemeClr val="tx1"/>
        </a:solidFill>
        <a:latin typeface="+mn-lt"/>
        <a:ea typeface="+mn-ea"/>
        <a:cs typeface="+mn-cs"/>
      </a:defRPr>
    </a:lvl2pPr>
    <a:lvl3pPr marL="914400" algn="l" rtl="0" eaLnBrk="0" fontAlgn="base" hangingPunct="0">
      <a:spcBef>
        <a:spcPct val="30000"/>
      </a:spcBef>
      <a:spcAft>
        <a:spcPct val="0"/>
      </a:spcAft>
      <a:defRPr sz="1000" kern="1200">
        <a:solidFill>
          <a:schemeClr val="tx1"/>
        </a:solidFill>
        <a:latin typeface="+mn-lt"/>
        <a:ea typeface="+mn-ea"/>
        <a:cs typeface="+mn-cs"/>
      </a:defRPr>
    </a:lvl3pPr>
    <a:lvl4pPr marL="1371600" algn="l" rtl="0" eaLnBrk="0" fontAlgn="base" hangingPunct="0">
      <a:spcBef>
        <a:spcPct val="30000"/>
      </a:spcBef>
      <a:spcAft>
        <a:spcPct val="0"/>
      </a:spcAft>
      <a:defRPr sz="1000" kern="1200">
        <a:solidFill>
          <a:schemeClr val="tx1"/>
        </a:solidFill>
        <a:latin typeface="+mn-lt"/>
        <a:ea typeface="+mn-ea"/>
        <a:cs typeface="+mn-cs"/>
      </a:defRPr>
    </a:lvl4pPr>
    <a:lvl5pPr marL="1828800" algn="l" rtl="0" eaLnBrk="0" fontAlgn="base" hangingPunct="0">
      <a:spcBef>
        <a:spcPct val="30000"/>
      </a:spcBef>
      <a:spcAft>
        <a:spcPct val="0"/>
      </a:spcAft>
      <a:defRPr sz="10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p:spPr>
        <p:txBody>
          <a:bodyPr/>
          <a:lstStyle/>
          <a:p>
            <a:fld id="{360947EA-3CED-43DB-8773-3426CA75FD08}" type="slidenum">
              <a:rPr lang="en-US" smtClean="0"/>
              <a:pPr/>
              <a:t>1</a:t>
            </a:fld>
            <a:endParaRPr lang="en-US" dirty="0" smtClean="0"/>
          </a:p>
        </p:txBody>
      </p:sp>
      <p:sp>
        <p:nvSpPr>
          <p:cNvPr id="52227" name="Rectangle 2"/>
          <p:cNvSpPr>
            <a:spLocks noGrp="1" noRot="1" noChangeAspect="1" noChangeArrowheads="1" noTextEdit="1"/>
          </p:cNvSpPr>
          <p:nvPr>
            <p:ph type="sldImg"/>
          </p:nvPr>
        </p:nvSpPr>
        <p:spPr>
          <a:xfrm>
            <a:off x="152400" y="152400"/>
            <a:ext cx="3429000" cy="2571750"/>
          </a:xfrm>
          <a:ln/>
        </p:spPr>
      </p:sp>
      <p:sp>
        <p:nvSpPr>
          <p:cNvPr id="52228" name="Rectangle 3"/>
          <p:cNvSpPr>
            <a:spLocks noGrp="1" noChangeArrowheads="1"/>
          </p:cNvSpPr>
          <p:nvPr>
            <p:ph type="body" idx="1"/>
          </p:nvPr>
        </p:nvSpPr>
        <p:spPr>
          <a:noFill/>
          <a:ln/>
        </p:spPr>
        <p:txBody>
          <a:bodyPr/>
          <a:lstStyle/>
          <a:p>
            <a:pPr lvl="0"/>
            <a:r>
              <a:rPr lang="en-US" kern="1200" dirty="0" smtClean="0">
                <a:solidFill>
                  <a:schemeClr val="tx1"/>
                </a:solidFill>
                <a:effectLst/>
                <a:ea typeface="+mn-ea"/>
                <a:cs typeface="+mn-cs"/>
              </a:rPr>
              <a:t>This Module builds upon the knowledge of Modules 1 through 4.  In Module 1 you learned what the DLMS are, how they contribute to interoperability, how the underlying organization and technical infrastructure pieces fit together and how they’re governed.  In Module 2 you learned about the ANSI ASC X12 standard that underpins every DLMS transaction. You learned the standard is composed of building blocks beginning with the simple data element, how data elements build into data segments and how data segments form a complete transaction set.  In Module 3 you learned how the transactions support the various logistics business processes and how to navigate the </a:t>
            </a:r>
            <a:r>
              <a:rPr lang="en-US" kern="1200" dirty="0" smtClean="0">
                <a:solidFill>
                  <a:schemeClr val="tx1"/>
                </a:solidFill>
                <a:effectLst/>
                <a:ea typeface="+mn-ea"/>
                <a:cs typeface="+mn-cs"/>
              </a:rPr>
              <a:t>EBSO web </a:t>
            </a:r>
            <a:r>
              <a:rPr lang="en-US" kern="1200" dirty="0" smtClean="0">
                <a:solidFill>
                  <a:schemeClr val="tx1"/>
                </a:solidFill>
                <a:effectLst/>
                <a:ea typeface="+mn-ea"/>
                <a:cs typeface="+mn-cs"/>
              </a:rPr>
              <a:t>site.  In Module 4 you learned how the DLMS Implementation Conventions tailor the broad ANSI ASC X12 standard to specific DOD business process usages.  In this Module you’ll learn how the DLMS can work together with other technologies to improve the effectiveness and efficiencies of logistics processes.</a:t>
            </a:r>
            <a:endParaRPr lang="en-US" kern="1200" dirty="0">
              <a:solidFill>
                <a:schemeClr val="tx1"/>
              </a:solidFill>
              <a:effectLst/>
              <a:ea typeface="+mn-ea"/>
              <a:cs typeface="+mn-cs"/>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a:noFill/>
        </p:spPr>
        <p:txBody>
          <a:bodyPr/>
          <a:lstStyle/>
          <a:p>
            <a:fld id="{F8BEFAE4-2F44-4D69-B764-1224EC9F48CC}" type="slidenum">
              <a:rPr lang="en-US" smtClean="0"/>
              <a:pPr/>
              <a:t>10</a:t>
            </a:fld>
            <a:endParaRPr lang="en-US" dirty="0" smtClean="0"/>
          </a:p>
        </p:txBody>
      </p:sp>
      <p:sp>
        <p:nvSpPr>
          <p:cNvPr id="73731" name="Rectangle 2"/>
          <p:cNvSpPr>
            <a:spLocks noGrp="1" noRot="1" noChangeAspect="1" noChangeArrowheads="1" noTextEdit="1"/>
          </p:cNvSpPr>
          <p:nvPr>
            <p:ph type="sldImg"/>
          </p:nvPr>
        </p:nvSpPr>
        <p:spPr>
          <a:xfrm>
            <a:off x="228600" y="152400"/>
            <a:ext cx="4343400" cy="3257550"/>
          </a:xfrm>
          <a:ln/>
        </p:spPr>
      </p:sp>
      <p:sp>
        <p:nvSpPr>
          <p:cNvPr id="73732" name="Rectangle 3"/>
          <p:cNvSpPr>
            <a:spLocks noGrp="1" noChangeArrowheads="1"/>
          </p:cNvSpPr>
          <p:nvPr>
            <p:ph type="body" idx="1"/>
          </p:nvPr>
        </p:nvSpPr>
        <p:spPr>
          <a:xfrm>
            <a:off x="228600" y="3581400"/>
            <a:ext cx="6934200" cy="5638800"/>
          </a:xfrm>
          <a:noFill/>
          <a:ln/>
        </p:spPr>
        <p:txBody>
          <a:bodyPr/>
          <a:lstStyle/>
          <a:p>
            <a:pPr lvl="0"/>
            <a:r>
              <a:rPr lang="en-US" dirty="0" smtClean="0"/>
              <a:t>DoD Instruction (DoDI) 8320.04, "Item Unique Identification Standards for Tangible Personal Property," was initially issued June 16, 2008 and was significantly updated and reissued on September 3, 2015</a:t>
            </a:r>
          </a:p>
          <a:p>
            <a:pPr lvl="0"/>
            <a:r>
              <a:rPr lang="en-US" dirty="0" smtClean="0"/>
              <a:t>DoDI 8320.04 states that items with a unique item-level traceability requirement at any time in their life cycle shall be marked and managed by UII to include as a minimum:</a:t>
            </a:r>
          </a:p>
          <a:p>
            <a:pPr lvl="0"/>
            <a:r>
              <a:rPr lang="en-US" dirty="0" smtClean="0"/>
              <a:t>(1) Major end items, (2) Depot level reparables, (3) Nuclear weapons-related materiel, (4) Small arms and light weapons, (5) Items with a classified, sensitive, or pilferable controlled inventory item code, (6) Critical safety items, (7) Items currently serially managed or warrantied, including items in unique item tracking programs, (8) Items that require periodic test, calibration, or safety inspection, (9) Items that require technical directive tracking, (10) Items requiring intensive visibility and management, and      (11) Other items, as determined by the requiring activity.</a:t>
            </a:r>
          </a:p>
          <a:p>
            <a:pPr lvl="0"/>
            <a:r>
              <a:rPr lang="en-US" dirty="0" smtClean="0"/>
              <a:t>Under the authority, direction, and control of the </a:t>
            </a:r>
            <a:r>
              <a:rPr lang="en-US" dirty="0" smtClean="0"/>
              <a:t>USD(A&amp;S), </a:t>
            </a:r>
            <a:r>
              <a:rPr lang="en-US" dirty="0" smtClean="0"/>
              <a:t>the </a:t>
            </a:r>
            <a:r>
              <a:rPr lang="en-US" dirty="0" smtClean="0"/>
              <a:t>ASD(S) </a:t>
            </a:r>
            <a:r>
              <a:rPr lang="en-US" dirty="0" smtClean="0"/>
              <a:t>develops IUID supply chain policy and coordinates functional business rules and approves requirements for the DOD IUID Registry jointly with the Director, Defense </a:t>
            </a:r>
            <a:r>
              <a:rPr lang="en-US" dirty="0" smtClean="0"/>
              <a:t>Pricing and Contracting.</a:t>
            </a:r>
            <a:endParaRPr lang="en-US" dirty="0" smtClean="0"/>
          </a:p>
          <a:p>
            <a:pPr lvl="0"/>
            <a:r>
              <a:rPr lang="en-US" dirty="0" smtClean="0"/>
              <a:t>Under the authority, direction, and control of the </a:t>
            </a:r>
            <a:r>
              <a:rPr lang="en-US" dirty="0" smtClean="0"/>
              <a:t>ASD(S), </a:t>
            </a:r>
            <a:r>
              <a:rPr lang="en-US" dirty="0" smtClean="0"/>
              <a:t>the Director, DLA will coordinate and publish procedures and transaction exchange formats to incorporate the UII in logistics business processes under the Defense Logistics Management Standards (DLMS) in accordance with DLM 4000.25.</a:t>
            </a:r>
          </a:p>
          <a:p>
            <a:pPr lvl="0"/>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a:noFill/>
        </p:spPr>
        <p:txBody>
          <a:bodyPr/>
          <a:lstStyle/>
          <a:p>
            <a:fld id="{EF0BB5F9-2FF8-4765-83DD-8F3F60A5CC2D}" type="slidenum">
              <a:rPr lang="en-US" smtClean="0"/>
              <a:pPr/>
              <a:t>11</a:t>
            </a:fld>
            <a:endParaRPr lang="en-US" dirty="0" smtClean="0"/>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noFill/>
          <a:ln/>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kern="1200" dirty="0" smtClean="0">
                <a:solidFill>
                  <a:schemeClr val="tx1"/>
                </a:solidFill>
                <a:effectLst/>
              </a:rPr>
              <a:t>Next, we’re going to take a closer look at the RFID technology and some specific examples on how when integrated with the DLMS can improve business processes and supply chain visibility.</a:t>
            </a:r>
          </a:p>
          <a:p>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400" y="152400"/>
            <a:ext cx="3429000" cy="2571750"/>
          </a:xfrm>
        </p:spPr>
      </p:sp>
      <p:sp>
        <p:nvSpPr>
          <p:cNvPr id="3" name="Notes Placeholder 2"/>
          <p:cNvSpPr>
            <a:spLocks noGrp="1"/>
          </p:cNvSpPr>
          <p:nvPr>
            <p:ph type="body" idx="1"/>
          </p:nvPr>
        </p:nvSpPr>
        <p:spPr/>
        <p:txBody>
          <a:bodyPr/>
          <a:lstStyle/>
          <a:p>
            <a:pPr lvl="0"/>
            <a:r>
              <a:rPr lang="en-US" kern="1200" dirty="0" smtClean="0">
                <a:solidFill>
                  <a:schemeClr val="tx1"/>
                </a:solidFill>
                <a:effectLst/>
              </a:rPr>
              <a:t>The Active RFID - Longer range</a:t>
            </a:r>
          </a:p>
          <a:p>
            <a:pPr lvl="1"/>
            <a:r>
              <a:rPr lang="en-US" kern="1200" dirty="0" smtClean="0">
                <a:solidFill>
                  <a:schemeClr val="tx1"/>
                </a:solidFill>
                <a:effectLst/>
              </a:rPr>
              <a:t>Continuously powered tag; internal power source </a:t>
            </a:r>
          </a:p>
          <a:p>
            <a:pPr lvl="1"/>
            <a:r>
              <a:rPr lang="en-US" kern="1200" dirty="0" smtClean="0">
                <a:solidFill>
                  <a:schemeClr val="tx1"/>
                </a:solidFill>
                <a:effectLst/>
              </a:rPr>
              <a:t>Low-level RF signal received by the tag 		</a:t>
            </a:r>
          </a:p>
          <a:p>
            <a:pPr lvl="1"/>
            <a:r>
              <a:rPr lang="en-US" kern="1200" dirty="0" smtClean="0">
                <a:solidFill>
                  <a:schemeClr val="tx1"/>
                </a:solidFill>
                <a:effectLst/>
              </a:rPr>
              <a:t>High-level RF signal back to the reader/interrogator</a:t>
            </a:r>
          </a:p>
          <a:p>
            <a:pPr lvl="1"/>
            <a:r>
              <a:rPr lang="en-US" kern="1200" dirty="0" smtClean="0">
                <a:solidFill>
                  <a:schemeClr val="tx1"/>
                </a:solidFill>
                <a:effectLst/>
              </a:rPr>
              <a:t>Usually used for longer tag read distances</a:t>
            </a:r>
          </a:p>
          <a:p>
            <a:pPr lvl="1"/>
            <a:r>
              <a:rPr lang="en-US" kern="1200" dirty="0" smtClean="0">
                <a:solidFill>
                  <a:schemeClr val="tx1"/>
                </a:solidFill>
                <a:effectLst/>
              </a:rPr>
              <a:t>Can store 128KB of data, to include tag number</a:t>
            </a:r>
          </a:p>
          <a:p>
            <a:pPr lvl="0"/>
            <a:endParaRPr lang="en-US" kern="1200" dirty="0" smtClean="0">
              <a:solidFill>
                <a:schemeClr val="tx1"/>
              </a:solidFill>
              <a:effectLst/>
            </a:endParaRPr>
          </a:p>
          <a:p>
            <a:pPr lvl="0"/>
            <a:r>
              <a:rPr lang="en-US" kern="1200" dirty="0" smtClean="0">
                <a:solidFill>
                  <a:schemeClr val="tx1"/>
                </a:solidFill>
                <a:effectLst/>
              </a:rPr>
              <a:t>Passive RFID – Shorter range </a:t>
            </a:r>
          </a:p>
          <a:p>
            <a:pPr lvl="1"/>
            <a:r>
              <a:rPr lang="en-US" kern="1200" dirty="0" smtClean="0">
                <a:solidFill>
                  <a:schemeClr val="tx1"/>
                </a:solidFill>
                <a:effectLst/>
              </a:rPr>
              <a:t>No internal power source; collects energy from reader</a:t>
            </a:r>
          </a:p>
          <a:p>
            <a:pPr lvl="1"/>
            <a:r>
              <a:rPr lang="en-US" kern="1200" dirty="0" smtClean="0">
                <a:solidFill>
                  <a:schemeClr val="tx1"/>
                </a:solidFill>
                <a:effectLst/>
              </a:rPr>
              <a:t>Needs powerful RF signal from reader</a:t>
            </a:r>
          </a:p>
          <a:p>
            <a:pPr lvl="1"/>
            <a:r>
              <a:rPr lang="en-US" kern="1200" dirty="0" smtClean="0">
                <a:solidFill>
                  <a:schemeClr val="tx1"/>
                </a:solidFill>
                <a:effectLst/>
              </a:rPr>
              <a:t>Low RF strength signal returned from tag</a:t>
            </a:r>
          </a:p>
          <a:p>
            <a:pPr lvl="1"/>
            <a:r>
              <a:rPr lang="en-US" kern="1200" dirty="0" smtClean="0">
                <a:solidFill>
                  <a:schemeClr val="tx1"/>
                </a:solidFill>
                <a:effectLst/>
              </a:rPr>
              <a:t>Preferred for uses when tag and interrogator are close</a:t>
            </a:r>
          </a:p>
          <a:p>
            <a:pPr lvl="1"/>
            <a:r>
              <a:rPr lang="en-US" kern="1200" dirty="0" smtClean="0">
                <a:solidFill>
                  <a:schemeClr val="tx1"/>
                </a:solidFill>
                <a:effectLst/>
              </a:rPr>
              <a:t>Stores small amount of data (e.g., tag number)</a:t>
            </a:r>
          </a:p>
          <a:p>
            <a:endParaRPr lang="en-US" dirty="0" smtClean="0"/>
          </a:p>
          <a:p>
            <a:pPr marL="0" marR="0" lvl="0" indent="0" algn="l" defTabSz="914400" rtl="0" eaLnBrk="0" fontAlgn="base" latinLnBrk="0" hangingPunct="0">
              <a:lnSpc>
                <a:spcPct val="100000"/>
              </a:lnSpc>
              <a:spcBef>
                <a:spcPct val="30000"/>
              </a:spcBef>
              <a:spcAft>
                <a:spcPct val="0"/>
              </a:spcAft>
              <a:buClrTx/>
              <a:buSzTx/>
              <a:buFontTx/>
              <a:buNone/>
              <a:tabLst/>
              <a:defRPr/>
            </a:pPr>
            <a:r>
              <a:rPr lang="en-US" kern="1200" dirty="0" smtClean="0">
                <a:solidFill>
                  <a:schemeClr val="tx1"/>
                </a:solidFill>
                <a:effectLst/>
              </a:rPr>
              <a:t>There are two primary types of radio frequency identification that are used in DOD; one is active RFID and the other is passive RFID.  Here you can see the characteristic differences between these two types of RFID. They physically will look very different.  The Active RFID is much larger and heavier; it often looks like a big brick.  And why is it so big?  Because it has its own battery power source contained within it.  Passive RFID is a little thin strip.  And it does not have an internal power source. The power source for passive RFID is derived from the reader, either a hand-held or portal that uses its power to wake up the tag and read the information on the tag.  You can see some of the other differences like data storage capability, long range versus short range distance reads. Passive RFID is what is used in the logistics supply side of the house.  Active RFID is primarily used on the transportation side of the house. Transporters are applying Active RFID tags to large conveyances like trucks, railcars, SEAVAN containers, and 463L air pallets since they generally need to be read while the tag is moving rapidly and at greater distances.  Passive RFID tags tend to be used on boxes, cartons, pallets and sometimes the item packaging and must be read at close in distances.</a:t>
            </a:r>
          </a:p>
          <a:p>
            <a:endParaRPr lang="en-US" dirty="0"/>
          </a:p>
        </p:txBody>
      </p:sp>
      <p:sp>
        <p:nvSpPr>
          <p:cNvPr id="4" name="Slide Number Placeholder 3"/>
          <p:cNvSpPr>
            <a:spLocks noGrp="1"/>
          </p:cNvSpPr>
          <p:nvPr>
            <p:ph type="sldNum" sz="quarter" idx="10"/>
          </p:nvPr>
        </p:nvSpPr>
        <p:spPr/>
        <p:txBody>
          <a:bodyPr/>
          <a:lstStyle/>
          <a:p>
            <a:pPr>
              <a:defRPr/>
            </a:pPr>
            <a:fld id="{5AA1FFD7-EAAD-43EB-B739-47904B73B954}" type="slidenum">
              <a:rPr lang="en-US" smtClean="0"/>
              <a:pPr>
                <a:defRPr/>
              </a:pPr>
              <a:t>12</a:t>
            </a:fld>
            <a:endParaRPr lang="en-US"/>
          </a:p>
        </p:txBody>
      </p:sp>
    </p:spTree>
    <p:extLst>
      <p:ext uri="{BB962C8B-B14F-4D97-AF65-F5344CB8AC3E}">
        <p14:creationId xmlns:p14="http://schemas.microsoft.com/office/powerpoint/2010/main" val="426518079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a:noFill/>
        </p:spPr>
        <p:txBody>
          <a:bodyPr/>
          <a:lstStyle/>
          <a:p>
            <a:fld id="{91E243C4-5D69-422D-B6F0-4A7D0624A769}" type="slidenum">
              <a:rPr lang="en-US" smtClean="0"/>
              <a:pPr/>
              <a:t>13</a:t>
            </a:fld>
            <a:endParaRPr lang="en-US" dirty="0" smtClean="0"/>
          </a:p>
        </p:txBody>
      </p:sp>
      <p:sp>
        <p:nvSpPr>
          <p:cNvPr id="81923" name="Rectangle 2"/>
          <p:cNvSpPr>
            <a:spLocks noGrp="1" noRot="1" noChangeAspect="1" noChangeArrowheads="1" noTextEdit="1"/>
          </p:cNvSpPr>
          <p:nvPr>
            <p:ph type="sldImg"/>
          </p:nvPr>
        </p:nvSpPr>
        <p:spPr>
          <a:xfrm>
            <a:off x="152400" y="76200"/>
            <a:ext cx="4114800" cy="3086100"/>
          </a:xfrm>
          <a:ln/>
        </p:spPr>
      </p:sp>
      <p:sp>
        <p:nvSpPr>
          <p:cNvPr id="81924" name="Rectangle 3"/>
          <p:cNvSpPr>
            <a:spLocks noGrp="1" noChangeArrowheads="1"/>
          </p:cNvSpPr>
          <p:nvPr>
            <p:ph type="body" idx="1"/>
          </p:nvPr>
        </p:nvSpPr>
        <p:spPr>
          <a:xfrm>
            <a:off x="152400" y="3276600"/>
            <a:ext cx="7010400" cy="6019800"/>
          </a:xfrm>
          <a:noFill/>
          <a:ln/>
        </p:spPr>
        <p:txBody>
          <a:bodyPr/>
          <a:lstStyle/>
          <a:p>
            <a:pPr lvl="0"/>
            <a:r>
              <a:rPr lang="en-US" kern="1200" dirty="0" smtClean="0">
                <a:solidFill>
                  <a:schemeClr val="tx1"/>
                </a:solidFill>
                <a:effectLst/>
              </a:rPr>
              <a:t>Since active RFID is used in the transportation portion of the supply chain and is outside the purview of the </a:t>
            </a:r>
            <a:r>
              <a:rPr lang="en-US" kern="1200" dirty="0" smtClean="0">
                <a:solidFill>
                  <a:schemeClr val="tx1"/>
                </a:solidFill>
                <a:effectLst/>
              </a:rPr>
              <a:t>Enterprise Business Standards Office (EBSO), </a:t>
            </a:r>
            <a:r>
              <a:rPr lang="en-US" kern="1200" dirty="0" smtClean="0">
                <a:solidFill>
                  <a:schemeClr val="tx1"/>
                </a:solidFill>
                <a:effectLst/>
              </a:rPr>
              <a:t>we are going to focus our attention on passive RFID which has applications in selected supply business processes, such as shipping and receiving.  By coupling the use of passive RFID technology with shipment status information provided in DLMS transactions, we can help optimize the supply chain processing and provide </a:t>
            </a:r>
            <a:r>
              <a:rPr lang="en-US" kern="1200" dirty="0" err="1" smtClean="0">
                <a:solidFill>
                  <a:schemeClr val="tx1"/>
                </a:solidFill>
                <a:effectLst/>
              </a:rPr>
              <a:t>intransit</a:t>
            </a:r>
            <a:r>
              <a:rPr lang="en-US" kern="1200" dirty="0" smtClean="0">
                <a:solidFill>
                  <a:schemeClr val="tx1"/>
                </a:solidFill>
                <a:effectLst/>
              </a:rPr>
              <a:t> visibility.  One of the key things we can achieve in our process execution is hands-off data capture, by prepositioning information about the shipment in our logistics systems.  By reading the tags, we are able to speed data capture, improve data accuracy by eliminating human errors, improve interoperability with industry and most importantly, improve logistics response time.</a:t>
            </a:r>
          </a:p>
          <a:p>
            <a:pPr lvl="0"/>
            <a:r>
              <a:rPr lang="en-US" kern="1200" dirty="0" smtClean="0">
                <a:solidFill>
                  <a:schemeClr val="tx1"/>
                </a:solidFill>
                <a:effectLst/>
              </a:rPr>
              <a:t>Please note the links on the slide, these take you to the web site that provides additional information on the USTRANSCOM managed Automated Information Technology.</a:t>
            </a:r>
          </a:p>
          <a:p>
            <a:endParaRPr lang="en-US" dirty="0"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lvl="0"/>
            <a:r>
              <a:rPr lang="en-US" kern="1200" dirty="0" smtClean="0">
                <a:solidFill>
                  <a:schemeClr val="tx1"/>
                </a:solidFill>
                <a:effectLst/>
                <a:ea typeface="+mn-ea"/>
                <a:cs typeface="+mn-cs"/>
              </a:rPr>
              <a:t>Here is an architectural model demonstrating to you the power and agility of DLMS transactions and how they can be integrated across multiple functional domains to make them seamless.</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Implicit throughout this and the next slide is the fact that all transactions flow through the DAAS logistics Hub.  That is, each line indicating a transaction flow, while not shown, DAAS is in the middle of each flow line depiction.  The goal of the slide is to show how the EDI business transactions are used to provide pipeline visibility tracking so a customer can answer the question “where’s my stuff?’  The Integrated Data Environment and Global Transportation Network Convergence, or IGC for short, is the tool that supports this tracking.  The IGC is a data warehouse of raw and fused transaction data and user query applications that provide the ability to track materiel as it moves through the global supply chain pipeline.  The tracking can be done using a variety of reference numbers such as the requisition document number and transportation control number, among others. IGC has an interface with DAAS to get copies of many different kinds of transactions that provide requisition and transportation event visibility.  Now we’ll work through the transaction flows one at a time.  This diagram also demonstrates how due-in information to each node of the pipeline can help improve the processing at the node by prepositioning information about the inbound shipments in the logistics system operating at the node.  </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First, when the transportation portion of the distribution center releases the shipment to the pipeline, the distribution center (supply side) sends a DLMS 856S Shipment Status transaction.  At a minimum it goes to the ship-to customer, also known as the consignee in transportation terminology.  The 856S is notifying the customer that the materiel has been shipped by transportation.  A copy of 856S also goes to IGC to provide notice of shipment of a particular order.  One of the key capabilities in the shipment status transaction is the linkage between the MILSTRIP requisition number from the requisition to the Transportation Control Number, TCN for short.  As you may already know, the supply domain uses the MILSTRIP requisition number to track the status of the order through the supply business processes, while transportation uses the transportation control number to track the shipment while in transit in the transportation pipeline.</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When the transportation officer at the distribution node ships the materiel, they send a DTEB 856A Due-in Notice to the next node of transportation (e.g., Consolidation and Containerization Point (CCP) or port of embarkation).  A copy of the 856A goes to IGC, along with a 315N Transportation Status transaction.  The 315N is a very small transaction designed to provide information that the government confirms a change in status for the shipment (e.g., shipped, received, delayed due to customs, delayed to air clearance processing, etc.).  The 856A is a hierarchical looping transaction that basically shows the relationship of the item being requisitioned to its shipment unit TCN to any </a:t>
            </a:r>
            <a:r>
              <a:rPr lang="en-US" kern="1200" dirty="0" err="1" smtClean="0">
                <a:solidFill>
                  <a:schemeClr val="tx1"/>
                </a:solidFill>
                <a:effectLst/>
                <a:ea typeface="+mn-ea"/>
                <a:cs typeface="+mn-cs"/>
              </a:rPr>
              <a:t>overpack</a:t>
            </a:r>
            <a:r>
              <a:rPr lang="en-US" kern="1200" dirty="0" smtClean="0">
                <a:solidFill>
                  <a:schemeClr val="tx1"/>
                </a:solidFill>
                <a:effectLst/>
                <a:ea typeface="+mn-ea"/>
                <a:cs typeface="+mn-cs"/>
              </a:rPr>
              <a:t> TCNs to any </a:t>
            </a:r>
            <a:r>
              <a:rPr lang="en-US" kern="1200" dirty="0" err="1" smtClean="0">
                <a:solidFill>
                  <a:schemeClr val="tx1"/>
                </a:solidFill>
                <a:effectLst/>
                <a:ea typeface="+mn-ea"/>
                <a:cs typeface="+mn-cs"/>
              </a:rPr>
              <a:t>Seavan</a:t>
            </a:r>
            <a:r>
              <a:rPr lang="en-US" kern="1200" dirty="0" smtClean="0">
                <a:solidFill>
                  <a:schemeClr val="tx1"/>
                </a:solidFill>
                <a:effectLst/>
                <a:ea typeface="+mn-ea"/>
                <a:cs typeface="+mn-cs"/>
              </a:rPr>
              <a:t>/463L air pallet TCNs; this becomes important for shipments coming in/out of CCPs, ports, and Theater Consolidation and Shipping Points (TCSPs).</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The node receiving the 856A Due-in uses the transaction to facilitate transportation receipt of the shipment and preparation for onward movement to the next node.  If the activity is equipped with active and/or passive RFID readers/portals, then the tags can be read and quickly matched up to the due-in notice, minimizing manual data entry into the node’s logistics system to enable onward processing.  The node will also send a 315N to IGC upon receipt of the shipment and for any delays in processing and upon lift.</a:t>
            </a: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p:spPr>
        <p:txBody>
          <a:bodyPr/>
          <a:lstStyle/>
          <a:p>
            <a:pPr lvl="0"/>
            <a:r>
              <a:rPr lang="en-US" kern="1200" dirty="0" smtClean="0">
                <a:solidFill>
                  <a:schemeClr val="tx1"/>
                </a:solidFill>
                <a:effectLst/>
              </a:rPr>
              <a:t>This combination of 856A due-in and 315N Transportation Status continues through all the transportation nodes until reaching the final node prior to delivery to the customer (ship-to/consignee) the results of which are shown here.</a:t>
            </a:r>
          </a:p>
          <a:p>
            <a:r>
              <a:rPr lang="en-US" kern="1200" dirty="0" smtClean="0">
                <a:solidFill>
                  <a:schemeClr val="tx1"/>
                </a:solidFill>
                <a:effectLst/>
              </a:rPr>
              <a:t> </a:t>
            </a:r>
          </a:p>
          <a:p>
            <a:pPr lvl="0"/>
            <a:r>
              <a:rPr lang="en-US" kern="1200" dirty="0" smtClean="0">
                <a:solidFill>
                  <a:schemeClr val="tx1"/>
                </a:solidFill>
                <a:effectLst/>
              </a:rPr>
              <a:t>At the last distribution node, after receiving the shipment and matching up against the due-in and acknowledging receipt of the shipment via 315N, the receiving transportation officer will deliver the shipment to the customer (e.g., customer picks up at receiving or transportation does a local delivery to the customer).</a:t>
            </a:r>
          </a:p>
          <a:p>
            <a:r>
              <a:rPr lang="en-US" kern="1200" dirty="0" smtClean="0">
                <a:solidFill>
                  <a:schemeClr val="tx1"/>
                </a:solidFill>
                <a:effectLst/>
              </a:rPr>
              <a:t> </a:t>
            </a:r>
          </a:p>
          <a:p>
            <a:pPr lvl="0"/>
            <a:r>
              <a:rPr lang="en-US" kern="1200" dirty="0" smtClean="0">
                <a:solidFill>
                  <a:schemeClr val="tx1"/>
                </a:solidFill>
                <a:effectLst/>
              </a:rPr>
              <a:t>When the customer gets the materiel, they are required to report receipt into their accountable property system.  If the accountable system is different from the source of supply for the materiel, a DLMS 527R Materiel Receipt Acknowledgement should also be spun off to the SOS so they can close out the requisition in their books.  A copy of the 527R Materiel Release Acknowledgement will also go to IGC to close out the order.  Of note:  The 527R Receipt may or may not be physically exited from the system performing the receipt action, depending on where the receipt is being reported to.  Many times the Receipt is done internally within a system, because the system reporting receipt is the same as the system that served as the source of supply.  In this situation, there is no requirement to exit the transaction.  </a:t>
            </a:r>
            <a:r>
              <a:rPr lang="en-US" kern="1200" dirty="0" smtClean="0">
                <a:solidFill>
                  <a:schemeClr val="tx1"/>
                </a:solidFill>
                <a:effectLst/>
              </a:rPr>
              <a:t>EBSO is </a:t>
            </a:r>
            <a:r>
              <a:rPr lang="en-US" kern="1200" dirty="0" smtClean="0">
                <a:solidFill>
                  <a:schemeClr val="tx1"/>
                </a:solidFill>
                <a:effectLst/>
              </a:rPr>
              <a:t>working with OSD to consider a revision to policy that in these situations a receipt image (or copy) of the transaction be spun off to DAAS, so it can be made available for </a:t>
            </a:r>
            <a:r>
              <a:rPr lang="en-US" kern="1200" dirty="0" err="1" smtClean="0">
                <a:solidFill>
                  <a:schemeClr val="tx1"/>
                </a:solidFill>
                <a:effectLst/>
              </a:rPr>
              <a:t>intransit</a:t>
            </a:r>
            <a:r>
              <a:rPr lang="en-US" kern="1200" dirty="0" smtClean="0">
                <a:solidFill>
                  <a:schemeClr val="tx1"/>
                </a:solidFill>
                <a:effectLst/>
              </a:rPr>
              <a:t> visibility reporting in IGC to close the shipment and for logistics response time measurements in the Logistics Metric Analysis Reporting System (LMARS).  </a:t>
            </a:r>
          </a:p>
          <a:p>
            <a:pPr lvl="0"/>
            <a:r>
              <a:rPr lang="en-US" kern="1200" dirty="0" smtClean="0">
                <a:solidFill>
                  <a:schemeClr val="tx1"/>
                </a:solidFill>
                <a:effectLst/>
              </a:rPr>
              <a:t>The following notes should be kept in mind:</a:t>
            </a:r>
          </a:p>
          <a:p>
            <a:r>
              <a:rPr lang="en-US" kern="1200" dirty="0" smtClean="0">
                <a:solidFill>
                  <a:schemeClr val="tx1"/>
                </a:solidFill>
                <a:effectLst/>
              </a:rPr>
              <a:t> </a:t>
            </a:r>
          </a:p>
          <a:p>
            <a:pPr lvl="1"/>
            <a:r>
              <a:rPr lang="en-US" kern="1200" dirty="0" smtClean="0">
                <a:solidFill>
                  <a:schemeClr val="tx1"/>
                </a:solidFill>
                <a:effectLst/>
              </a:rPr>
              <a:t>NOTE 1:  The DTEB 856A and 315N ICs are developed and maintained by USTRANSCOM's DTEB committee.  However, full implementation of these two ICs has not occurred within the full transportation community.  A limited implementation was done for reportable shipments, also known as REPSHIPs, using these transactions, but not for the broader use as described herein.  Here is the link to the DTEB 856A and 315N ICs: http://www.ustranscom.mil/cmd/associated/dteb/.</a:t>
            </a:r>
          </a:p>
          <a:p>
            <a:r>
              <a:rPr lang="en-US" kern="1200" dirty="0" smtClean="0">
                <a:solidFill>
                  <a:schemeClr val="tx1"/>
                </a:solidFill>
                <a:effectLst/>
              </a:rPr>
              <a:t> </a:t>
            </a:r>
          </a:p>
          <a:p>
            <a:pPr lvl="1"/>
            <a:r>
              <a:rPr lang="en-US" kern="1200" dirty="0" smtClean="0">
                <a:solidFill>
                  <a:schemeClr val="tx1"/>
                </a:solidFill>
                <a:effectLst/>
              </a:rPr>
              <a:t>NOTE 2:  Use of the 315N is intended to be complementary to the DTEB 214A, which is used by commercial defense transportation system carriers to provide transportation status (e.g., lift, delivery, delay) for shipments in their custody.  While the 214A has the commercial carrier providing status, the 315N is the government acknowledgement of the shipment status.</a:t>
            </a:r>
          </a:p>
          <a:p>
            <a:r>
              <a:rPr lang="en-US" kern="1200" dirty="0" smtClean="0">
                <a:solidFill>
                  <a:schemeClr val="tx1"/>
                </a:solidFill>
                <a:effectLst/>
              </a:rPr>
              <a:t> </a:t>
            </a:r>
          </a:p>
          <a:p>
            <a:pPr lvl="0"/>
            <a:r>
              <a:rPr lang="en-US" kern="1200" dirty="0" smtClean="0">
                <a:solidFill>
                  <a:schemeClr val="tx1"/>
                </a:solidFill>
                <a:effectLst/>
              </a:rPr>
              <a:t>Finally, notwithstanding the two implementation limitations just mentioned, you can easily see that when fully implemented just how powerful these transactions are at fusing information from the supply and transportation domains into a single visibility picture.</a:t>
            </a:r>
          </a:p>
          <a:p>
            <a:pPr eaLnBrk="1" hangingPunct="1">
              <a:lnSpc>
                <a:spcPct val="80000"/>
              </a:lnSpc>
            </a:pPr>
            <a:endParaRPr 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400" y="152400"/>
            <a:ext cx="3429000" cy="2571750"/>
          </a:xfrm>
        </p:spPr>
      </p:sp>
      <p:sp>
        <p:nvSpPr>
          <p:cNvPr id="3" name="Notes Placeholder 2"/>
          <p:cNvSpPr>
            <a:spLocks noGrp="1"/>
          </p:cNvSpPr>
          <p:nvPr>
            <p:ph type="body" idx="1"/>
          </p:nvPr>
        </p:nvSpPr>
        <p:spPr/>
        <p:txBody>
          <a:bodyPr/>
          <a:lstStyle/>
          <a:p>
            <a:pPr lvl="0"/>
            <a:r>
              <a:rPr lang="en-US" kern="1200" dirty="0" smtClean="0">
                <a:solidFill>
                  <a:schemeClr val="tx1"/>
                </a:solidFill>
                <a:effectLst/>
                <a:ea typeface="+mn-ea"/>
                <a:cs typeface="+mn-cs"/>
              </a:rPr>
              <a:t>This is an example of how the receiving process can be improved by integrating passive RFID tagging technology and the DLMS transaction for shipment status via the 856S.</a:t>
            </a:r>
          </a:p>
          <a:p>
            <a:pPr lvl="0"/>
            <a:r>
              <a:rPr lang="en-US" kern="1200" dirty="0" smtClean="0">
                <a:solidFill>
                  <a:schemeClr val="tx1"/>
                </a:solidFill>
                <a:effectLst/>
                <a:ea typeface="+mn-ea"/>
                <a:cs typeface="+mn-cs"/>
              </a:rPr>
              <a:t>In this scenario, we have a DLA distribution center called DDJC located at San Joaquin, California on the left that is going to ship materiel to Camp Pendleton, bottom right where the shipment will be received.  The pallet of materiel and all the boxes sitting on the pallet being shipped all have passive RFID tags attached to them as denoted by the little red rectangles.  The passive RFID tags can be used by Camp Pendleton to perform hands-free receipt take-up as follows.  </a:t>
            </a:r>
          </a:p>
          <a:p>
            <a:pPr lvl="0"/>
            <a:r>
              <a:rPr lang="en-US" kern="1200" dirty="0" smtClean="0">
                <a:solidFill>
                  <a:schemeClr val="tx1"/>
                </a:solidFill>
                <a:effectLst/>
                <a:ea typeface="+mn-ea"/>
                <a:cs typeface="+mn-cs"/>
              </a:rPr>
              <a:t>When the San Joaquin distribution center tags the shipment pallet and boxes it will send out a DLMS shipment status 856S identifying the passive RFID tag numbers in that transaction.  The 856S will go to</a:t>
            </a:r>
            <a:r>
              <a:rPr lang="en-US" kern="1200" baseline="0" dirty="0" smtClean="0">
                <a:solidFill>
                  <a:schemeClr val="tx1"/>
                </a:solidFill>
                <a:effectLst/>
                <a:ea typeface="+mn-ea"/>
                <a:cs typeface="+mn-cs"/>
              </a:rPr>
              <a:t> </a:t>
            </a:r>
            <a:r>
              <a:rPr lang="en-US" kern="1200" dirty="0" smtClean="0">
                <a:solidFill>
                  <a:schemeClr val="tx1"/>
                </a:solidFill>
                <a:effectLst/>
                <a:ea typeface="+mn-ea"/>
                <a:cs typeface="+mn-cs"/>
              </a:rPr>
              <a:t>DAAS. The 856S transaction, among other things, identifies the requisition number and the passive RFID tag number(s) associated with it. For every requisition number that's shipped, there is a separate 856S, so for each requisition number the associated RFID tag number(s) will accompany it in the transaction. </a:t>
            </a:r>
          </a:p>
          <a:p>
            <a:pPr lvl="0"/>
            <a:r>
              <a:rPr lang="en-US" kern="1200" dirty="0" smtClean="0">
                <a:solidFill>
                  <a:schemeClr val="tx1"/>
                </a:solidFill>
                <a:effectLst/>
                <a:ea typeface="+mn-ea"/>
                <a:cs typeface="+mn-cs"/>
              </a:rPr>
              <a:t>When the 856S arrives at DAAS, the information relating the requisition number and RFID tag number is stored into a table.  The information in this table is also made available to IGC; remember that’s an </a:t>
            </a:r>
            <a:r>
              <a:rPr lang="en-US" kern="1200" dirty="0" err="1" smtClean="0">
                <a:solidFill>
                  <a:schemeClr val="tx1"/>
                </a:solidFill>
                <a:effectLst/>
                <a:ea typeface="+mn-ea"/>
                <a:cs typeface="+mn-cs"/>
              </a:rPr>
              <a:t>intransit</a:t>
            </a:r>
            <a:r>
              <a:rPr lang="en-US" kern="1200" dirty="0" smtClean="0">
                <a:solidFill>
                  <a:schemeClr val="tx1"/>
                </a:solidFill>
                <a:effectLst/>
                <a:ea typeface="+mn-ea"/>
                <a:cs typeface="+mn-cs"/>
              </a:rPr>
              <a:t> visibility tracking system.  </a:t>
            </a:r>
          </a:p>
          <a:p>
            <a:pPr lvl="0"/>
            <a:r>
              <a:rPr lang="en-US" kern="1200" dirty="0" smtClean="0">
                <a:solidFill>
                  <a:schemeClr val="tx1"/>
                </a:solidFill>
                <a:effectLst/>
                <a:ea typeface="+mn-ea"/>
                <a:cs typeface="+mn-cs"/>
              </a:rPr>
              <a:t>Then DAAS sends the 856S to the customer system. Let's for example say the logistics AIS at Camp Pendleton is a Legacy system that can’t read the DLMS 856S transaction so it can’t make use of the RFID tag information directly, that short coming can be overcome with the use of middleware placed in front of the legacy Camp Pendleton AIS as follows.  </a:t>
            </a:r>
          </a:p>
          <a:p>
            <a:pPr lvl="0"/>
            <a:r>
              <a:rPr lang="en-US" kern="1200" dirty="0" smtClean="0">
                <a:solidFill>
                  <a:schemeClr val="tx1"/>
                </a:solidFill>
                <a:effectLst/>
                <a:ea typeface="+mn-ea"/>
                <a:cs typeface="+mn-cs"/>
              </a:rPr>
              <a:t>DAAS sends the 856S to the customer system’s middleware and a legacy shipment status transaction to the legacy AIS.  The middleware receives the 856S, pre-lodges it with the requisition number and the passive RFID tag number. </a:t>
            </a:r>
          </a:p>
          <a:p>
            <a:pPr lvl="0"/>
            <a:r>
              <a:rPr lang="en-US" kern="1200" dirty="0" smtClean="0">
                <a:solidFill>
                  <a:schemeClr val="tx1"/>
                </a:solidFill>
                <a:effectLst/>
                <a:ea typeface="+mn-ea"/>
                <a:cs typeface="+mn-cs"/>
              </a:rPr>
              <a:t>When that shipment arrives, they scan the shipment by reading all the passive RFID tag numbers.  The tag reads are used to match up with the appropriate 856S's that were pre-lodged in the middleware.  From there, the middleware identifies the associated requisition numbers and sends a trigger to the legacy AIS to execute the receipt for that particular requisition.  So, in this scenario, while the logistics AIS is legacy, through the use of middleware, it can still leverage the benefits of implementing passive RFID and DLMS in its receiving processes.  </a:t>
            </a:r>
          </a:p>
          <a:p>
            <a:pPr lvl="0"/>
            <a:r>
              <a:rPr lang="en-US" kern="1200" dirty="0" smtClean="0">
                <a:solidFill>
                  <a:schemeClr val="tx1"/>
                </a:solidFill>
                <a:effectLst/>
                <a:ea typeface="+mn-ea"/>
                <a:cs typeface="+mn-cs"/>
              </a:rPr>
              <a:t>If the receiving system is a DLMS capable system, then no middleware is needed to streamline the process using DLMS and RFID tags.  The DLMS system just executes what the middleware would have done had it been present.  In any event you can see where the receiving system is DLMS capable or not the coupling of DLMS transaction and passive RFID tag technology provides opportunities to improve the accuracy and speed of the receiving process.</a:t>
            </a:r>
            <a:endParaRPr lang="en-US" kern="1200" dirty="0">
              <a:solidFill>
                <a:schemeClr val="tx1"/>
              </a:solidFill>
              <a:effectLst/>
              <a:ea typeface="+mn-ea"/>
              <a:cs typeface="+mn-cs"/>
            </a:endParaRPr>
          </a:p>
        </p:txBody>
      </p:sp>
      <p:sp>
        <p:nvSpPr>
          <p:cNvPr id="4" name="Slide Number Placeholder 3"/>
          <p:cNvSpPr>
            <a:spLocks noGrp="1"/>
          </p:cNvSpPr>
          <p:nvPr>
            <p:ph type="sldNum" sz="quarter" idx="10"/>
          </p:nvPr>
        </p:nvSpPr>
        <p:spPr/>
        <p:txBody>
          <a:bodyPr/>
          <a:lstStyle/>
          <a:p>
            <a:pPr>
              <a:defRPr/>
            </a:pPr>
            <a:fld id="{5AA1FFD7-EAAD-43EB-B739-47904B73B954}" type="slidenum">
              <a:rPr lang="en-US" smtClean="0"/>
              <a:pPr>
                <a:defRPr/>
              </a:pPr>
              <a:t>16</a:t>
            </a:fld>
            <a:endParaRPr lang="en-US"/>
          </a:p>
        </p:txBody>
      </p:sp>
    </p:spTree>
    <p:extLst>
      <p:ext uri="{BB962C8B-B14F-4D97-AF65-F5344CB8AC3E}">
        <p14:creationId xmlns:p14="http://schemas.microsoft.com/office/powerpoint/2010/main" val="39676981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839788" y="487363"/>
            <a:ext cx="2479675" cy="1860550"/>
          </a:xfrm>
        </p:spPr>
      </p:sp>
      <p:sp>
        <p:nvSpPr>
          <p:cNvPr id="3" name="Notes Placeholder 2"/>
          <p:cNvSpPr>
            <a:spLocks noGrp="1"/>
          </p:cNvSpPr>
          <p:nvPr>
            <p:ph type="body" idx="1"/>
          </p:nvPr>
        </p:nvSpPr>
        <p:spPr>
          <a:xfrm>
            <a:off x="657013" y="2486978"/>
            <a:ext cx="4632960" cy="6800850"/>
          </a:xfrm>
        </p:spPr>
        <p:txBody>
          <a:bodyPr/>
          <a:lstStyle/>
          <a:p>
            <a:pPr lvl="0"/>
            <a:r>
              <a:rPr lang="en-US" sz="1100" b="1" dirty="0"/>
              <a:t>Narrator: </a:t>
            </a:r>
            <a:r>
              <a:rPr lang="en-US" sz="1100" dirty="0"/>
              <a:t>This is an example of using passive RFID to provide in-transit visibility. This example shows how the DLMS and RFID tagging can be used to provide pipeline visibility.</a:t>
            </a:r>
          </a:p>
          <a:p>
            <a:pPr lvl="0"/>
            <a:r>
              <a:rPr lang="en-US" sz="1100" dirty="0"/>
              <a:t>We begin with the DLA Distribution Center DDJC, located at San Joaquin, California.  Materiel is shipped from this point to a customer.  But in this case, we’re in the Consolidation and Containerization Point (CCP) section of the distribution center which is responsible for building SEAVANs and 463L master pallets.</a:t>
            </a:r>
          </a:p>
          <a:p>
            <a:pPr lvl="0"/>
            <a:r>
              <a:rPr lang="en-US" sz="1100" dirty="0"/>
              <a:t>In the picture representing DDJC, you see a 436L air pallet moving through a stationary passive RFID interrogator portal that's connected to some supporting middleware. </a:t>
            </a:r>
          </a:p>
          <a:p>
            <a:pPr lvl="0"/>
            <a:r>
              <a:rPr lang="en-US" sz="1100" dirty="0"/>
              <a:t>If that shipment has tags on it, and it is run through the portal, the portal reads all the tags, sends the tag numbers to the middleware, and the middleware is programed to create an XML visibility transaction for each tag read. There is no legacy or DLMS X12 EDI equivalent in this case. This is a special XML transaction.  It only contains the tag number that was read, the date and time stamp of the read, the registration number of the interrogator portal and an event code. </a:t>
            </a:r>
          </a:p>
          <a:p>
            <a:pPr lvl="0"/>
            <a:r>
              <a:rPr lang="en-US" sz="1100" dirty="0"/>
              <a:t>It essentially says, I just read these tag numbers, here's the date/time stamp of that read, and here’s where it was read.  In other words, the portal and the middleware program identify and generate an XML visibility transaction for each tag that was read at the DDJC CCP shipping portal confirming the tags departure. By reading those tags, creating and transmitting the XML visibility transactions to </a:t>
            </a:r>
            <a:r>
              <a:rPr lang="en-US" sz="1100" dirty="0" smtClean="0"/>
              <a:t>DAAS, </a:t>
            </a:r>
            <a:r>
              <a:rPr lang="en-US" sz="1100" dirty="0"/>
              <a:t>we know that those tags shipped at that date and time from the CCP in San Joaquin.</a:t>
            </a:r>
          </a:p>
          <a:p>
            <a:pPr lvl="0"/>
            <a:r>
              <a:rPr lang="en-US" sz="1100" dirty="0" smtClean="0"/>
              <a:t>DAAS </a:t>
            </a:r>
            <a:r>
              <a:rPr lang="en-US" sz="1100" dirty="0"/>
              <a:t>gets all these XML visibility transactions, stores them in a table and makes them available to the IGC and any other requesting in-transit visibility (ITV) system.</a:t>
            </a:r>
          </a:p>
          <a:p>
            <a:pPr lvl="0"/>
            <a:r>
              <a:rPr lang="en-US" sz="1100" dirty="0"/>
              <a:t>This was an example of passive RFID used to improve ITV.  </a:t>
            </a:r>
          </a:p>
          <a:p>
            <a:endParaRPr lang="en-US" sz="1100" dirty="0"/>
          </a:p>
        </p:txBody>
      </p:sp>
      <p:sp>
        <p:nvSpPr>
          <p:cNvPr id="4" name="Slide Number Placeholder 3"/>
          <p:cNvSpPr>
            <a:spLocks noGrp="1"/>
          </p:cNvSpPr>
          <p:nvPr>
            <p:ph type="sldNum" sz="quarter" idx="10"/>
          </p:nvPr>
        </p:nvSpPr>
        <p:spPr>
          <a:xfrm>
            <a:off x="2943256" y="9287163"/>
            <a:ext cx="1604796" cy="487392"/>
          </a:xfrm>
          <a:prstGeom prst="rect">
            <a:avLst/>
          </a:prstGeom>
        </p:spPr>
        <p:txBody>
          <a:bodyPr lIns="93317" tIns="46658" rIns="93317" bIns="46658"/>
          <a:lstStyle/>
          <a:p>
            <a:pPr defTabSz="966612">
              <a:spcBef>
                <a:spcPct val="50000"/>
              </a:spcBef>
              <a:defRPr/>
            </a:pPr>
            <a:fld id="{5AA1FFD7-EAAD-43EB-B739-47904B73B954}" type="slidenum">
              <a:rPr lang="en-US" sz="1700" b="1">
                <a:solidFill>
                  <a:srgbClr val="000000"/>
                </a:solidFill>
              </a:rPr>
              <a:pPr defTabSz="966612">
                <a:spcBef>
                  <a:spcPct val="50000"/>
                </a:spcBef>
                <a:defRPr/>
              </a:pPr>
              <a:t>17</a:t>
            </a:fld>
            <a:endParaRPr lang="en-US" sz="1700" b="1">
              <a:solidFill>
                <a:srgbClr val="000000"/>
              </a:solidFill>
            </a:endParaRPr>
          </a:p>
        </p:txBody>
      </p:sp>
      <p:sp>
        <p:nvSpPr>
          <p:cNvPr id="5" name="TextBox 4"/>
          <p:cNvSpPr txBox="1"/>
          <p:nvPr/>
        </p:nvSpPr>
        <p:spPr>
          <a:xfrm>
            <a:off x="5444609" y="3447098"/>
            <a:ext cx="1271305" cy="3283093"/>
          </a:xfrm>
          <a:prstGeom prst="rect">
            <a:avLst/>
          </a:prstGeom>
          <a:noFill/>
        </p:spPr>
        <p:txBody>
          <a:bodyPr wrap="square" lIns="96661" tIns="48331" rIns="96661" bIns="48331" rtlCol="0">
            <a:spAutoFit/>
          </a:bodyPr>
          <a:lstStyle/>
          <a:p>
            <a:pPr algn="l" defTabSz="966612">
              <a:lnSpc>
                <a:spcPct val="100000"/>
              </a:lnSpc>
              <a:spcBef>
                <a:spcPct val="50000"/>
              </a:spcBef>
              <a:defRPr/>
            </a:pPr>
            <a:r>
              <a:rPr lang="en-US" sz="1100" b="0" dirty="0">
                <a:solidFill>
                  <a:srgbClr val="FF0000"/>
                </a:solidFill>
                <a:latin typeface="Arial" panose="020B0604020202020204" pitchFamily="34" charset="0"/>
                <a:cs typeface="Arial" panose="020B0604020202020204" pitchFamily="34" charset="0"/>
              </a:rPr>
              <a:t>DLMS: Please try to streamline this graphic and the text. Same issue as before.</a:t>
            </a:r>
          </a:p>
          <a:p>
            <a:pPr algn="l" defTabSz="966612">
              <a:lnSpc>
                <a:spcPct val="100000"/>
              </a:lnSpc>
              <a:spcBef>
                <a:spcPct val="50000"/>
              </a:spcBef>
              <a:defRPr/>
            </a:pPr>
            <a:r>
              <a:rPr lang="en-US" sz="1100" b="0" dirty="0">
                <a:solidFill>
                  <a:srgbClr val="008000"/>
                </a:solidFill>
                <a:latin typeface="Arial" panose="020B0604020202020204" pitchFamily="34" charset="0"/>
                <a:cs typeface="Arial" panose="020B0604020202020204" pitchFamily="34" charset="0"/>
              </a:rPr>
              <a:t>DCY Comment:  I see very little that can be cut, but adding steps to the picture might help and then the narrative could be adjusted to correlate to the steps.</a:t>
            </a:r>
          </a:p>
          <a:p>
            <a:pPr defTabSz="966612">
              <a:lnSpc>
                <a:spcPct val="100000"/>
              </a:lnSpc>
              <a:spcBef>
                <a:spcPct val="50000"/>
              </a:spcBef>
              <a:defRPr/>
            </a:pPr>
            <a:endParaRPr lang="en-US" sz="1700" dirty="0">
              <a:solidFill>
                <a:srgbClr val="000000"/>
              </a:solidFill>
              <a:latin typeface="Times New Roman" pitchFamily="18" charset="0"/>
            </a:endParaRPr>
          </a:p>
        </p:txBody>
      </p:sp>
      <p:sp>
        <p:nvSpPr>
          <p:cNvPr id="6" name="TextBox 5"/>
          <p:cNvSpPr txBox="1"/>
          <p:nvPr/>
        </p:nvSpPr>
        <p:spPr>
          <a:xfrm>
            <a:off x="5429708" y="2566987"/>
            <a:ext cx="1892266" cy="774714"/>
          </a:xfrm>
          <a:prstGeom prst="rect">
            <a:avLst/>
          </a:prstGeom>
          <a:noFill/>
        </p:spPr>
        <p:txBody>
          <a:bodyPr wrap="square" lIns="96661" tIns="48331" rIns="96661" bIns="48331" rtlCol="0">
            <a:spAutoFit/>
          </a:bodyPr>
          <a:lstStyle/>
          <a:p>
            <a:pPr algn="l" defTabSz="966612">
              <a:lnSpc>
                <a:spcPct val="100000"/>
              </a:lnSpc>
              <a:spcBef>
                <a:spcPct val="50000"/>
              </a:spcBef>
              <a:defRPr/>
            </a:pPr>
            <a:r>
              <a:rPr lang="en-US" sz="1100" b="0" dirty="0">
                <a:solidFill>
                  <a:srgbClr val="FF0000"/>
                </a:solidFill>
                <a:latin typeface="Arial" panose="020B0604020202020204" pitchFamily="34" charset="0"/>
                <a:cs typeface="Arial" panose="020B0604020202020204" pitchFamily="34" charset="0"/>
              </a:rPr>
              <a:t>MM Note: Need a screen build here and use highlighting to match to text.</a:t>
            </a:r>
          </a:p>
        </p:txBody>
      </p:sp>
    </p:spTree>
    <p:extLst>
      <p:ext uri="{BB962C8B-B14F-4D97-AF65-F5344CB8AC3E}">
        <p14:creationId xmlns:p14="http://schemas.microsoft.com/office/powerpoint/2010/main" val="241436668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a:noFill/>
        </p:spPr>
        <p:txBody>
          <a:bodyPr/>
          <a:lstStyle/>
          <a:p>
            <a:fld id="{FB801DBB-443B-4E5F-A5F8-8037F15CC291}" type="slidenum">
              <a:rPr lang="en-US" smtClean="0"/>
              <a:pPr/>
              <a:t>18</a:t>
            </a:fld>
            <a:endParaRPr lang="en-US" dirty="0" smtClean="0"/>
          </a:p>
        </p:txBody>
      </p:sp>
      <p:sp>
        <p:nvSpPr>
          <p:cNvPr id="83971" name="Rectangle 2"/>
          <p:cNvSpPr>
            <a:spLocks noGrp="1" noRot="1" noChangeAspect="1" noChangeArrowheads="1" noTextEdit="1"/>
          </p:cNvSpPr>
          <p:nvPr>
            <p:ph type="sldImg"/>
          </p:nvPr>
        </p:nvSpPr>
        <p:spPr>
          <a:ln/>
        </p:spPr>
      </p:sp>
      <p:sp>
        <p:nvSpPr>
          <p:cNvPr id="83972" name="Rectangle 3"/>
          <p:cNvSpPr>
            <a:spLocks noGrp="1" noChangeArrowheads="1"/>
          </p:cNvSpPr>
          <p:nvPr>
            <p:ph type="body" idx="1"/>
          </p:nvPr>
        </p:nvSpPr>
        <p:spPr>
          <a:xfrm>
            <a:off x="152400" y="2819400"/>
            <a:ext cx="7003774" cy="6060399"/>
          </a:xfrm>
          <a:noFill/>
          <a:ln/>
        </p:spPr>
        <p:txBody>
          <a:bodyPr/>
          <a:lstStyle/>
          <a:p>
            <a:pPr lvl="0"/>
            <a:r>
              <a:rPr lang="en-US" kern="1200" dirty="0" smtClean="0">
                <a:solidFill>
                  <a:schemeClr val="tx1"/>
                </a:solidFill>
                <a:effectLst/>
                <a:ea typeface="+mn-ea"/>
                <a:cs typeface="+mn-cs"/>
              </a:rPr>
              <a:t>The previous series of examples demonstrated some practical applications, using the DLMS in concert with some new technology, such as IUID and RFID. </a:t>
            </a:r>
          </a:p>
          <a:p>
            <a:pPr lvl="0"/>
            <a:r>
              <a:rPr lang="en-US" kern="1200" dirty="0" smtClean="0">
                <a:solidFill>
                  <a:schemeClr val="tx1"/>
                </a:solidFill>
                <a:effectLst/>
                <a:ea typeface="+mn-ea"/>
                <a:cs typeface="+mn-cs"/>
              </a:rPr>
              <a:t>“Here is just a listing of some of the tangible benefits that are available to the global supply chain when you integrate the DLMS and the IUID and RFID technical capabilities into everyday business processes.</a:t>
            </a:r>
          </a:p>
          <a:p>
            <a:pPr lvl="1"/>
            <a:r>
              <a:rPr lang="en-US" kern="1200" dirty="0" smtClean="0">
                <a:solidFill>
                  <a:schemeClr val="tx1"/>
                </a:solidFill>
                <a:effectLst/>
                <a:ea typeface="+mn-ea"/>
                <a:cs typeface="+mn-cs"/>
              </a:rPr>
              <a:t>Establish initial acquisition cost and subsequent valuations</a:t>
            </a:r>
          </a:p>
          <a:p>
            <a:pPr lvl="1"/>
            <a:r>
              <a:rPr lang="en-US" kern="1200" dirty="0" smtClean="0">
                <a:solidFill>
                  <a:schemeClr val="tx1"/>
                </a:solidFill>
                <a:effectLst/>
                <a:ea typeface="+mn-ea"/>
                <a:cs typeface="+mn-cs"/>
              </a:rPr>
              <a:t>Identify a particular item requiring maintenance</a:t>
            </a:r>
          </a:p>
          <a:p>
            <a:pPr lvl="1"/>
            <a:r>
              <a:rPr lang="en-US" kern="1200" dirty="0" smtClean="0">
                <a:solidFill>
                  <a:schemeClr val="tx1"/>
                </a:solidFill>
                <a:effectLst/>
                <a:ea typeface="+mn-ea"/>
                <a:cs typeface="+mn-cs"/>
              </a:rPr>
              <a:t>Identify particular problem items to be singled out for removal or upgrade </a:t>
            </a:r>
          </a:p>
          <a:p>
            <a:pPr lvl="1"/>
            <a:r>
              <a:rPr lang="en-US" kern="1200" dirty="0" smtClean="0">
                <a:solidFill>
                  <a:schemeClr val="tx1"/>
                </a:solidFill>
                <a:effectLst/>
                <a:ea typeface="+mn-ea"/>
                <a:cs typeface="+mn-cs"/>
              </a:rPr>
              <a:t>Ensure that exact items are returned to the customer</a:t>
            </a:r>
          </a:p>
          <a:p>
            <a:pPr lvl="1"/>
            <a:r>
              <a:rPr lang="en-US" kern="1200" dirty="0" smtClean="0">
                <a:solidFill>
                  <a:schemeClr val="tx1"/>
                </a:solidFill>
                <a:effectLst/>
                <a:ea typeface="+mn-ea"/>
                <a:cs typeface="+mn-cs"/>
              </a:rPr>
              <a:t>Locate items for expedited processing</a:t>
            </a:r>
          </a:p>
          <a:p>
            <a:pPr lvl="1"/>
            <a:r>
              <a:rPr lang="en-US" kern="1200" dirty="0" smtClean="0">
                <a:solidFill>
                  <a:schemeClr val="tx1"/>
                </a:solidFill>
                <a:effectLst/>
                <a:ea typeface="+mn-ea"/>
                <a:cs typeface="+mn-cs"/>
              </a:rPr>
              <a:t>Maintain a record of items where DOD ownership has ended </a:t>
            </a:r>
          </a:p>
          <a:p>
            <a:pPr lvl="1"/>
            <a:r>
              <a:rPr lang="en-US" kern="1200" dirty="0" smtClean="0">
                <a:solidFill>
                  <a:schemeClr val="tx1"/>
                </a:solidFill>
                <a:effectLst/>
                <a:ea typeface="+mn-ea"/>
                <a:cs typeface="+mn-cs"/>
              </a:rPr>
              <a:t>Track a particular item through the entire Supply Chains</a:t>
            </a:r>
            <a:endParaRPr lang="en-US" kern="1200" dirty="0">
              <a:solidFill>
                <a:schemeClr val="tx1"/>
              </a:solidFill>
              <a:effectLst/>
              <a:ea typeface="+mn-ea"/>
              <a:cs typeface="+mn-cs"/>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a:noFill/>
        </p:spPr>
        <p:txBody>
          <a:bodyPr/>
          <a:lstStyle/>
          <a:p>
            <a:fld id="{639E5B4D-3A29-4F0B-A7D9-BC00419CC236}" type="slidenum">
              <a:rPr lang="en-US" smtClean="0"/>
              <a:pPr/>
              <a:t>19</a:t>
            </a:fld>
            <a:endParaRPr lang="en-US" dirty="0" smtClean="0"/>
          </a:p>
        </p:txBody>
      </p:sp>
      <p:sp>
        <p:nvSpPr>
          <p:cNvPr id="84995" name="Rectangle 2"/>
          <p:cNvSpPr>
            <a:spLocks noGrp="1" noRot="1" noChangeAspect="1" noChangeArrowheads="1" noTextEdit="1"/>
          </p:cNvSpPr>
          <p:nvPr>
            <p:ph type="sldImg"/>
          </p:nvPr>
        </p:nvSpPr>
        <p:spPr>
          <a:xfrm>
            <a:off x="152400" y="152400"/>
            <a:ext cx="3429000" cy="2571750"/>
          </a:xfrm>
          <a:ln/>
        </p:spPr>
      </p:sp>
      <p:sp>
        <p:nvSpPr>
          <p:cNvPr id="84996" name="Rectangle 3"/>
          <p:cNvSpPr>
            <a:spLocks noGrp="1" noChangeArrowheads="1"/>
          </p:cNvSpPr>
          <p:nvPr>
            <p:ph type="body" idx="1"/>
          </p:nvPr>
        </p:nvSpPr>
        <p:spPr>
          <a:xfrm>
            <a:off x="152400" y="2819400"/>
            <a:ext cx="6858000" cy="6324600"/>
          </a:xfrm>
          <a:noFill/>
          <a:ln/>
        </p:spPr>
        <p:txBody>
          <a:bodyPr/>
          <a:lstStyle/>
          <a:p>
            <a:pPr lvl="0"/>
            <a:r>
              <a:rPr lang="en-US" dirty="0"/>
              <a:t>The latest version of this chart is maintained on the </a:t>
            </a:r>
            <a:r>
              <a:rPr lang="en-US" dirty="0" smtClean="0"/>
              <a:t>EBSO web </a:t>
            </a:r>
            <a:r>
              <a:rPr lang="en-US" dirty="0" smtClean="0"/>
              <a:t>site </a:t>
            </a:r>
            <a:r>
              <a:rPr lang="en-US" dirty="0"/>
              <a:t>and can be accessed via the reference library in this DLMS training eLearning tool. It identifies what DLMS transactions have IUID built into them. A word of caution, just because the IUID data element may be in a particular transaction, doesn’t mean its authorized implementation. Remember, in Module 4 we stressed the importance of reading the DLMS Notes in the DLMS Implementation Conventions, those DLMS Notes will tell you if the IUID data element is ready for use in that particular transaction set. </a:t>
            </a:r>
          </a:p>
          <a:p>
            <a:pPr lvl="0"/>
            <a:endParaRPr lang="en-US" dirty="0"/>
          </a:p>
          <a:p>
            <a:pPr lvl="0"/>
            <a:r>
              <a:rPr lang="en-US" dirty="0"/>
              <a:t>On this chart you can see the status of those transactions that can carry IUID.  To the right of the transaction is the current status; if it says authorized for implementation, you’ll also see the approved DLMS change (ADC) allowing you to go ahead and implement. If you don't see anything under current status for that transaction; it means that while the IUID data element is in the transaction, it's not authorized for use yet.  As mentioned previously in this module the IUID policy is still evolving.</a:t>
            </a:r>
          </a:p>
          <a:p>
            <a:endParaRPr lang="en-US" dirty="0" smtClean="0"/>
          </a:p>
          <a:p>
            <a:endParaRPr lang="en-US"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pPr defTabSz="964428"/>
            <a:fld id="{F143C361-1042-437B-8A73-B926BEC336B0}" type="slidenum">
              <a:rPr lang="en-US" smtClean="0">
                <a:solidFill>
                  <a:prstClr val="black"/>
                </a:solidFill>
              </a:rPr>
              <a:pPr defTabSz="964428"/>
              <a:t>2</a:t>
            </a:fld>
            <a:endParaRPr lang="en-US" dirty="0" smtClean="0">
              <a:solidFill>
                <a:prstClr val="black"/>
              </a:solidFill>
            </a:endParaRPr>
          </a:p>
        </p:txBody>
      </p:sp>
      <p:sp>
        <p:nvSpPr>
          <p:cNvPr id="54275" name="Rectangle 1026"/>
          <p:cNvSpPr>
            <a:spLocks noGrp="1" noRot="1" noChangeAspect="1" noChangeArrowheads="1" noTextEdit="1"/>
          </p:cNvSpPr>
          <p:nvPr>
            <p:ph type="sldImg"/>
          </p:nvPr>
        </p:nvSpPr>
        <p:spPr>
          <a:xfrm>
            <a:off x="152400" y="152400"/>
            <a:ext cx="3429000" cy="2571750"/>
          </a:xfrm>
          <a:ln/>
        </p:spPr>
      </p:sp>
      <p:sp>
        <p:nvSpPr>
          <p:cNvPr id="54276" name="Rectangle 1027"/>
          <p:cNvSpPr>
            <a:spLocks noGrp="1" noChangeArrowheads="1"/>
          </p:cNvSpPr>
          <p:nvPr>
            <p:ph type="body" idx="1"/>
          </p:nvPr>
        </p:nvSpPr>
        <p:spPr>
          <a:noFill/>
          <a:ln/>
        </p:spPr>
        <p:txBody>
          <a:bodyPr/>
          <a:lstStyle/>
          <a:p>
            <a:pPr indent="-66">
              <a:lnSpc>
                <a:spcPct val="115000"/>
              </a:lnSpc>
              <a:spcBef>
                <a:spcPts val="0"/>
              </a:spcBef>
              <a:spcAft>
                <a:spcPts val="0"/>
              </a:spcAft>
            </a:pPr>
            <a:r>
              <a:rPr lang="en-US" kern="1200" dirty="0" smtClean="0">
                <a:solidFill>
                  <a:schemeClr val="tx1"/>
                </a:solidFill>
                <a:effectLst/>
              </a:rPr>
              <a:t>This is where Module 5 fits into the DLMS Introductory Training catalog.  In Module 5 you’ll see the power and the flexibility of the DLMS to incorporate new data and processes by integrating new concepts and technology into business processes using Radio Frequency Identification (RFID) Tags and 2D data matrix bar codes supporting unique item identification to improved pipeline visibility, streamline business event processing, improve data capture accuracy, improve pipeline visibility and support improved item life-cycle management. The module demonstrates the practical application and benefits of the IUID and RFID technologies when used in concert with the DLMS.</a:t>
            </a:r>
            <a:endParaRPr lang="en-US" dirty="0">
              <a:ea typeface="Calibri"/>
              <a:cs typeface="Times New Roman"/>
            </a:endParaRPr>
          </a:p>
        </p:txBody>
      </p:sp>
    </p:spTree>
    <p:extLst>
      <p:ext uri="{BB962C8B-B14F-4D97-AF65-F5344CB8AC3E}">
        <p14:creationId xmlns:p14="http://schemas.microsoft.com/office/powerpoint/2010/main" val="11858330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a:noFill/>
        </p:spPr>
        <p:txBody>
          <a:bodyPr/>
          <a:lstStyle/>
          <a:p>
            <a:fld id="{920E13E6-632D-443C-8839-8EAE89763443}" type="slidenum">
              <a:rPr lang="en-US" smtClean="0"/>
              <a:pPr/>
              <a:t>20</a:t>
            </a:fld>
            <a:endParaRPr lang="en-US" dirty="0" smtClean="0"/>
          </a:p>
        </p:txBody>
      </p:sp>
      <p:sp>
        <p:nvSpPr>
          <p:cNvPr id="86019" name="Rectangle 2"/>
          <p:cNvSpPr>
            <a:spLocks noGrp="1" noRot="1" noChangeAspect="1" noChangeArrowheads="1" noTextEdit="1"/>
          </p:cNvSpPr>
          <p:nvPr>
            <p:ph type="sldImg"/>
          </p:nvPr>
        </p:nvSpPr>
        <p:spPr>
          <a:ln/>
        </p:spPr>
      </p:sp>
      <p:sp>
        <p:nvSpPr>
          <p:cNvPr id="86020" name="Rectangle 3"/>
          <p:cNvSpPr>
            <a:spLocks noGrp="1" noChangeArrowheads="1"/>
          </p:cNvSpPr>
          <p:nvPr>
            <p:ph type="body" idx="1"/>
          </p:nvPr>
        </p:nvSpPr>
        <p:spPr>
          <a:xfrm>
            <a:off x="152400" y="2819400"/>
            <a:ext cx="7010400" cy="6477000"/>
          </a:xfrm>
          <a:noFill/>
          <a:ln/>
        </p:spPr>
        <p:txBody>
          <a:bodyPr/>
          <a:lstStyle/>
          <a:p>
            <a:pPr lvl="0"/>
            <a:r>
              <a:rPr lang="en-US" kern="1200" dirty="0" smtClean="0">
                <a:solidFill>
                  <a:schemeClr val="tx1"/>
                </a:solidFill>
                <a:effectLst/>
                <a:ea typeface="+mn-ea"/>
                <a:cs typeface="+mn-cs"/>
              </a:rPr>
              <a:t>These are the DLMS transactions that support passive RFID.  We already talked about the 856S shipping status in one of the earlier process enabler illustrations.  The RFID tag number is also available in the 856R used to support the materiel returns process.  Also the Invoice, Receipt &amp; Accountable Property Transfer (</a:t>
            </a:r>
            <a:r>
              <a:rPr lang="en-US" kern="1200" dirty="0" err="1" smtClean="0">
                <a:solidFill>
                  <a:schemeClr val="tx1"/>
                </a:solidFill>
                <a:effectLst/>
                <a:ea typeface="+mn-ea"/>
                <a:cs typeface="+mn-cs"/>
              </a:rPr>
              <a:t>iRAPT</a:t>
            </a:r>
            <a:r>
              <a:rPr lang="en-US" kern="1200" dirty="0" smtClean="0">
                <a:solidFill>
                  <a:schemeClr val="tx1"/>
                </a:solidFill>
                <a:effectLst/>
                <a:ea typeface="+mn-ea"/>
                <a:cs typeface="+mn-cs"/>
              </a:rPr>
              <a:t>) application of the wide area workflow (WAWF) business suite also carries the IUID in the 856 advanced shipping notices (ASN).  We’re going to take a close look at the 856 ASN in the final slides of this module. </a:t>
            </a:r>
          </a:p>
          <a:p>
            <a:pPr lvl="0"/>
            <a:r>
              <a:rPr lang="en-US" kern="1200" dirty="0" smtClean="0">
                <a:solidFill>
                  <a:schemeClr val="tx1"/>
                </a:solidFill>
                <a:effectLst/>
                <a:ea typeface="+mn-ea"/>
                <a:cs typeface="+mn-cs"/>
              </a:rPr>
              <a:t>We also have three XML transactions, with no DLMS EDI or legacy MILS equivalent transaction formats. </a:t>
            </a:r>
          </a:p>
          <a:p>
            <a:pPr lvl="1"/>
            <a:r>
              <a:rPr lang="en-US" kern="1200" dirty="0" smtClean="0">
                <a:solidFill>
                  <a:schemeClr val="tx1"/>
                </a:solidFill>
                <a:effectLst/>
                <a:ea typeface="+mn-ea"/>
                <a:cs typeface="+mn-cs"/>
              </a:rPr>
              <a:t>The reader registration transaction is exactly what it says. Remember the RFID interrogation portals from the earlier process integration examples. Each of those portals is registered at DAAS. Each portal gets an identifier assigned to it. That registration carries a lot of information, such as exactly where the portal is located, the physical geographic location and function such as receiving, as well as point of contact information for that portal. When DAAS assigns an ID to the portal that ID is then used in the XML visibility we discussed on the enhanced visibility slide.  Use of this ID keeps the XML visibility transaction very small, as it doesn’t have to carry all the portal information.</a:t>
            </a:r>
          </a:p>
          <a:p>
            <a:pPr lvl="1"/>
            <a:r>
              <a:rPr lang="en-US" kern="1200" dirty="0" smtClean="0">
                <a:solidFill>
                  <a:schemeClr val="tx1"/>
                </a:solidFill>
                <a:effectLst/>
                <a:ea typeface="+mn-ea"/>
                <a:cs typeface="+mn-cs"/>
              </a:rPr>
              <a:t>The visibility response transaction is only used when a shipment arrives at a receiving location but an 856S with matching RFID tag number isn’t pre-lodged in the receiving system.  In those instance, the receiving system can request that DAAS provide any available shipment status information. DAAS will send back an XML Visibility Response transaction with that information.</a:t>
            </a:r>
          </a:p>
          <a:p>
            <a:pPr lvl="1"/>
            <a:r>
              <a:rPr lang="en-US" kern="1200" dirty="0" smtClean="0">
                <a:solidFill>
                  <a:schemeClr val="tx1"/>
                </a:solidFill>
                <a:effectLst/>
                <a:ea typeface="+mn-ea"/>
                <a:cs typeface="+mn-cs"/>
              </a:rPr>
              <a:t>The visibility transaction is as we discussed in the previous examples.  It provides a date/time stamp of an RFID read, along with where the read occurred and the business event associated with that read, such as arrived.</a:t>
            </a:r>
          </a:p>
          <a:p>
            <a:r>
              <a:rPr lang="en-US" b="1" kern="1200" dirty="0" smtClean="0">
                <a:solidFill>
                  <a:schemeClr val="tx1"/>
                </a:solidFill>
                <a:effectLst/>
                <a:ea typeface="+mn-ea"/>
                <a:cs typeface="+mn-cs"/>
              </a:rPr>
              <a:t> </a:t>
            </a:r>
            <a:endParaRPr lang="en-US" kern="1200" dirty="0">
              <a:solidFill>
                <a:schemeClr val="tx1"/>
              </a:solidFill>
              <a:effectLst/>
              <a:ea typeface="+mn-ea"/>
              <a:cs typeface="+mn-cs"/>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440FF727-7824-4738-B11B-7A3E514B320E}" type="slidenum">
              <a:rPr lang="en-US" smtClean="0"/>
              <a:pPr/>
              <a:t>21</a:t>
            </a:fld>
            <a:endParaRPr lang="en-US" smtClean="0"/>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lvl="0"/>
            <a:r>
              <a:rPr lang="en-US" kern="1200" dirty="0" smtClean="0">
                <a:solidFill>
                  <a:schemeClr val="tx1"/>
                </a:solidFill>
                <a:effectLst/>
                <a:ea typeface="+mn-ea"/>
                <a:cs typeface="+mn-cs"/>
              </a:rPr>
              <a:t>The following series of slides provide an example of the flexibility of the DLMS by demonstrating how a receiving activity can be provided with in the box visibility of an incoming shipment at the time of the shipment. While it looks complex, the computer system supporting the packing/shipping function is programed to build out the 856 ASN.  As the packer scans items 2D data matrix marks, and the boxes and pallet RFID Tags the system builds the hierarchical level loops that we learned about in Module 2.  The system receiving the 856 ASN is programed to decompose the hierarchical structure to convey in the box information for use upon physical receipt. </a:t>
            </a:r>
            <a:endParaRPr lang="en-US" kern="1200" dirty="0">
              <a:solidFill>
                <a:schemeClr val="tx1"/>
              </a:solidFill>
              <a:effectLst/>
              <a:ea typeface="+mn-ea"/>
              <a:cs typeface="+mn-cs"/>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a:noFill/>
        </p:spPr>
        <p:txBody>
          <a:bodyPr/>
          <a:lstStyle/>
          <a:p>
            <a:fld id="{440FF727-7824-4738-B11B-7A3E514B320E}" type="slidenum">
              <a:rPr lang="en-US" smtClean="0">
                <a:solidFill>
                  <a:prstClr val="black"/>
                </a:solidFill>
              </a:rPr>
              <a:pPr/>
              <a:t>22</a:t>
            </a:fld>
            <a:endParaRPr lang="en-US" smtClean="0">
              <a:solidFill>
                <a:prstClr val="black"/>
              </a:solidFill>
            </a:endParaRPr>
          </a:p>
        </p:txBody>
      </p:sp>
      <p:sp>
        <p:nvSpPr>
          <p:cNvPr id="87043" name="Rectangle 2"/>
          <p:cNvSpPr>
            <a:spLocks noGrp="1" noRot="1" noChangeAspect="1" noChangeArrowheads="1" noTextEdit="1"/>
          </p:cNvSpPr>
          <p:nvPr>
            <p:ph type="sldImg"/>
          </p:nvPr>
        </p:nvSpPr>
        <p:spPr>
          <a:ln/>
        </p:spPr>
      </p:sp>
      <p:sp>
        <p:nvSpPr>
          <p:cNvPr id="87044" name="Rectangle 3"/>
          <p:cNvSpPr>
            <a:spLocks noGrp="1" noChangeArrowheads="1"/>
          </p:cNvSpPr>
          <p:nvPr>
            <p:ph type="body" idx="1"/>
          </p:nvPr>
        </p:nvSpPr>
        <p:spPr>
          <a:noFill/>
          <a:ln/>
        </p:spPr>
        <p:txBody>
          <a:bodyPr/>
          <a:lstStyle/>
          <a:p>
            <a:pPr lvl="0"/>
            <a:r>
              <a:rPr lang="en-US" kern="1200" dirty="0" smtClean="0">
                <a:solidFill>
                  <a:schemeClr val="tx1"/>
                </a:solidFill>
                <a:effectLst/>
                <a:ea typeface="+mn-ea"/>
                <a:cs typeface="+mn-cs"/>
              </a:rPr>
              <a:t>On the following slides we’re going to pull together what you learned in modules 2 and 4 about looping and demonstrate the power of looping to provide in-the-box visibility using DLMS transactions and the IUID and passive RFID information within them.</a:t>
            </a:r>
          </a:p>
          <a:p>
            <a:pPr lvl="0"/>
            <a:r>
              <a:rPr lang="en-US" kern="1200" dirty="0" smtClean="0">
                <a:solidFill>
                  <a:schemeClr val="tx1"/>
                </a:solidFill>
                <a:effectLst/>
                <a:ea typeface="+mn-ea"/>
                <a:cs typeface="+mn-cs"/>
              </a:rPr>
              <a:t>The 856 ASN uses a hierarchical structure to convey information and establish relationships:</a:t>
            </a:r>
          </a:p>
          <a:p>
            <a:pPr lvl="1"/>
            <a:r>
              <a:rPr lang="en-US" kern="1200" dirty="0" smtClean="0">
                <a:solidFill>
                  <a:schemeClr val="tx1"/>
                </a:solidFill>
                <a:effectLst/>
                <a:ea typeface="+mn-ea"/>
                <a:cs typeface="+mn-cs"/>
              </a:rPr>
              <a:t>Between the shipment/contract and the individual line items which compose the shipment</a:t>
            </a:r>
          </a:p>
          <a:p>
            <a:pPr lvl="1"/>
            <a:r>
              <a:rPr lang="en-US" kern="1200" dirty="0" smtClean="0">
                <a:solidFill>
                  <a:schemeClr val="tx1"/>
                </a:solidFill>
                <a:effectLst/>
                <a:ea typeface="+mn-ea"/>
                <a:cs typeface="+mn-cs"/>
              </a:rPr>
              <a:t>Between the Contract Line Item Number (CLIN) and the uniquely identified item unique item identifiers associated with the CLIN </a:t>
            </a:r>
          </a:p>
          <a:p>
            <a:pPr lvl="1"/>
            <a:r>
              <a:rPr lang="en-US" kern="1200" dirty="0" smtClean="0">
                <a:solidFill>
                  <a:schemeClr val="tx1"/>
                </a:solidFill>
                <a:effectLst/>
                <a:ea typeface="+mn-ea"/>
                <a:cs typeface="+mn-cs"/>
              </a:rPr>
              <a:t>Between the tagged containers (case or pallet) and  the number of items and the UIIs of uniquely identified items they contain</a:t>
            </a:r>
          </a:p>
          <a:p>
            <a:pPr lvl="1"/>
            <a:r>
              <a:rPr lang="en-US" kern="1200" dirty="0" smtClean="0">
                <a:solidFill>
                  <a:schemeClr val="tx1"/>
                </a:solidFill>
                <a:effectLst/>
                <a:ea typeface="+mn-ea"/>
                <a:cs typeface="+mn-cs"/>
              </a:rPr>
              <a:t>Between tagged containers (cases on a pallet)</a:t>
            </a:r>
            <a:endParaRPr lang="en-US" kern="1200" dirty="0">
              <a:solidFill>
                <a:schemeClr val="tx1"/>
              </a:solidFill>
              <a:effectLst/>
              <a:ea typeface="+mn-ea"/>
              <a:cs typeface="+mn-cs"/>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a:noFill/>
        </p:spPr>
        <p:txBody>
          <a:bodyPr/>
          <a:lstStyle/>
          <a:p>
            <a:fld id="{231507F1-3603-4BB6-94C7-5CB1144AF006}" type="slidenum">
              <a:rPr lang="en-US" smtClean="0"/>
              <a:pPr/>
              <a:t>23</a:t>
            </a:fld>
            <a:endParaRPr lang="en-US" smtClean="0"/>
          </a:p>
        </p:txBody>
      </p:sp>
      <p:sp>
        <p:nvSpPr>
          <p:cNvPr id="88067" name="Rectangle 2"/>
          <p:cNvSpPr>
            <a:spLocks noGrp="1" noRot="1" noChangeAspect="1" noChangeArrowheads="1" noTextEdit="1"/>
          </p:cNvSpPr>
          <p:nvPr>
            <p:ph type="sldImg"/>
          </p:nvPr>
        </p:nvSpPr>
        <p:spPr>
          <a:ln/>
        </p:spPr>
      </p:sp>
      <p:sp>
        <p:nvSpPr>
          <p:cNvPr id="88068" name="Rectangle 3"/>
          <p:cNvSpPr>
            <a:spLocks noGrp="1" noChangeArrowheads="1"/>
          </p:cNvSpPr>
          <p:nvPr>
            <p:ph type="body" idx="1"/>
          </p:nvPr>
        </p:nvSpPr>
        <p:spPr>
          <a:noFill/>
          <a:ln/>
        </p:spPr>
        <p:txBody>
          <a:bodyPr/>
          <a:lstStyle/>
          <a:p>
            <a:pPr lvl="0"/>
            <a:r>
              <a:rPr lang="en-US" kern="1200" dirty="0" smtClean="0">
                <a:solidFill>
                  <a:schemeClr val="tx1"/>
                </a:solidFill>
                <a:effectLst/>
              </a:rPr>
              <a:t>This slide is a precursor to define the different types of HL loops and the information that each will describe.  Each type loop will have different attributes.  One of them will convey shipment level information, which will have an S in it. Another loop conveys address information, which will have an identifying V in the HL loop. The line item loop will have an I, and so on as below.</a:t>
            </a:r>
          </a:p>
          <a:p>
            <a:pPr lvl="0"/>
            <a:endParaRPr lang="en-US" kern="1200" dirty="0" smtClean="0">
              <a:solidFill>
                <a:schemeClr val="tx1"/>
              </a:solidFill>
              <a:effectLst/>
            </a:endParaRPr>
          </a:p>
          <a:p>
            <a:pPr lvl="0"/>
            <a:r>
              <a:rPr lang="en-US" kern="1200" dirty="0" smtClean="0">
                <a:solidFill>
                  <a:schemeClr val="tx1"/>
                </a:solidFill>
                <a:effectLst/>
              </a:rPr>
              <a:t>The types of HL loops we’re going to use are defined as follows:</a:t>
            </a:r>
          </a:p>
          <a:p>
            <a:pPr lvl="1"/>
            <a:r>
              <a:rPr lang="en-US" kern="1200" dirty="0" smtClean="0">
                <a:solidFill>
                  <a:schemeClr val="tx1"/>
                </a:solidFill>
                <a:effectLst/>
              </a:rPr>
              <a:t>HL03=S is defined as Shipment (DD 250 level) loop</a:t>
            </a:r>
          </a:p>
          <a:p>
            <a:pPr lvl="1"/>
            <a:r>
              <a:rPr lang="en-US" kern="1200" dirty="0" smtClean="0">
                <a:solidFill>
                  <a:schemeClr val="tx1"/>
                </a:solidFill>
                <a:effectLst/>
              </a:rPr>
              <a:t>HL03=V provides addressing information,</a:t>
            </a:r>
          </a:p>
          <a:p>
            <a:pPr lvl="1"/>
            <a:r>
              <a:rPr lang="en-US" kern="1200" dirty="0" smtClean="0">
                <a:solidFill>
                  <a:schemeClr val="tx1"/>
                </a:solidFill>
                <a:effectLst/>
              </a:rPr>
              <a:t>HL03=I provides Line Item information,</a:t>
            </a:r>
          </a:p>
          <a:p>
            <a:pPr lvl="1"/>
            <a:r>
              <a:rPr lang="en-US" kern="1200" dirty="0" smtClean="0">
                <a:solidFill>
                  <a:schemeClr val="tx1"/>
                </a:solidFill>
                <a:effectLst/>
              </a:rPr>
              <a:t>HL03=D identifies the item as an IUID item,  </a:t>
            </a:r>
          </a:p>
          <a:p>
            <a:pPr lvl="1"/>
            <a:r>
              <a:rPr lang="en-US" kern="1200" dirty="0" smtClean="0">
                <a:solidFill>
                  <a:schemeClr val="tx1"/>
                </a:solidFill>
                <a:effectLst/>
              </a:rPr>
              <a:t>HL03=E provides the embedded UIIs of the IUID marked items, and</a:t>
            </a:r>
          </a:p>
          <a:p>
            <a:pPr lvl="1"/>
            <a:r>
              <a:rPr lang="en-US" kern="1200" dirty="0" smtClean="0">
                <a:solidFill>
                  <a:schemeClr val="tx1"/>
                </a:solidFill>
                <a:effectLst/>
              </a:rPr>
              <a:t>HL03=P provides packaging pRFID information. </a:t>
            </a:r>
          </a:p>
          <a:p>
            <a:pPr lvl="0"/>
            <a:endParaRPr lang="en-US" kern="1200" dirty="0" smtClean="0">
              <a:solidFill>
                <a:schemeClr val="tx1"/>
              </a:solidFill>
              <a:effectLst/>
            </a:endParaRPr>
          </a:p>
          <a:p>
            <a:pPr lvl="0"/>
            <a:r>
              <a:rPr lang="en-US" kern="1200" dirty="0" smtClean="0">
                <a:solidFill>
                  <a:schemeClr val="tx1"/>
                </a:solidFill>
                <a:effectLst/>
              </a:rPr>
              <a:t>The IUID loop includes:  </a:t>
            </a:r>
          </a:p>
          <a:p>
            <a:pPr lvl="1"/>
            <a:r>
              <a:rPr lang="en-US" kern="1200" dirty="0" smtClean="0">
                <a:solidFill>
                  <a:schemeClr val="tx1"/>
                </a:solidFill>
                <a:effectLst/>
              </a:rPr>
              <a:t>The SLN segment with IUID pedigree information:  acquisition cost, unique item identifier (UII) type, enterprise identifier and original part number, when applicable. </a:t>
            </a:r>
          </a:p>
          <a:p>
            <a:pPr lvl="1"/>
            <a:r>
              <a:rPr lang="en-US" kern="1200" dirty="0" smtClean="0">
                <a:solidFill>
                  <a:schemeClr val="tx1"/>
                </a:solidFill>
                <a:effectLst/>
              </a:rPr>
              <a:t>A separate REF with the UII and serial number for each item with the same pedigree in the SLN.</a:t>
            </a:r>
          </a:p>
          <a:p>
            <a:pPr lvl="0"/>
            <a:endParaRPr lang="en-US" kern="1200" dirty="0" smtClean="0">
              <a:solidFill>
                <a:schemeClr val="tx1"/>
              </a:solidFill>
              <a:effectLst/>
            </a:endParaRPr>
          </a:p>
          <a:p>
            <a:pPr lvl="0"/>
            <a:r>
              <a:rPr lang="en-US" kern="1200" dirty="0" smtClean="0">
                <a:solidFill>
                  <a:schemeClr val="tx1"/>
                </a:solidFill>
                <a:effectLst/>
              </a:rPr>
              <a:t>pRFID loop includes:</a:t>
            </a:r>
          </a:p>
          <a:p>
            <a:pPr lvl="1"/>
            <a:r>
              <a:rPr lang="en-US" kern="1200" dirty="0" smtClean="0">
                <a:solidFill>
                  <a:schemeClr val="tx1"/>
                </a:solidFill>
                <a:effectLst/>
              </a:rPr>
              <a:t>The REF with the RFID tag value and a separate REF for each UII, when applicable -- it tells you which items are in which container.</a:t>
            </a:r>
          </a:p>
          <a:p>
            <a:pPr lvl="1"/>
            <a:r>
              <a:rPr lang="en-US" kern="1200" dirty="0" smtClean="0">
                <a:solidFill>
                  <a:schemeClr val="tx1"/>
                </a:solidFill>
                <a:effectLst/>
              </a:rPr>
              <a:t>The Destination Quantity (SDQ) with the CLIN and the Quantity of that line item packed under the RFID to which the SDQ is associated -- it tells you how many of which CLIN are identified to which RFID tag. </a:t>
            </a:r>
          </a:p>
          <a:p>
            <a:endParaRPr lang="en-US" dirty="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F2D1AEB6-DE48-4982-8D8C-4434A736548E}" type="slidenum">
              <a:rPr lang="en-US" smtClean="0">
                <a:solidFill>
                  <a:prstClr val="black"/>
                </a:solidFill>
              </a:rPr>
              <a:pPr/>
              <a:t>24</a:t>
            </a:fld>
            <a:endParaRPr lang="en-US" smtClean="0">
              <a:solidFill>
                <a:prstClr val="black"/>
              </a:solidFill>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lvl="0"/>
            <a:r>
              <a:rPr lang="en-US" kern="1200" dirty="0" smtClean="0">
                <a:solidFill>
                  <a:schemeClr val="tx1"/>
                </a:solidFill>
                <a:effectLst/>
                <a:ea typeface="+mn-ea"/>
                <a:cs typeface="+mn-cs"/>
              </a:rPr>
              <a:t>This slide is a graphic representation of the shipment contents and packing that we’re going to use the 856 to describe its contents in detail.  You can see that there is one shipment pallet containing four boxes that collectively contain four different items.  </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For ease of illustration the items are identified as ABC, DEF, GHI, and JKL rather than their national stock numbers.</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Collectively there is a quantity of 12 individual items and each is uniquely identified with a UII 2D data matrix mark.</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Each individual box and the pallet have RFID tags attached to them.</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So the trick is to use the information in the 856 to identify the exact items, quantities, and UIIs that are in each box on the pallet.   </a:t>
            </a:r>
            <a:endParaRPr lang="en-US" kern="1200" dirty="0">
              <a:solidFill>
                <a:schemeClr val="tx1"/>
              </a:solidFill>
              <a:effectLst/>
              <a:ea typeface="+mn-ea"/>
              <a:cs typeface="+mn-cs"/>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F2D1AEB6-DE48-4982-8D8C-4434A736548E}" type="slidenum">
              <a:rPr lang="en-US" smtClean="0">
                <a:solidFill>
                  <a:prstClr val="black"/>
                </a:solidFill>
              </a:rPr>
              <a:pPr/>
              <a:t>25</a:t>
            </a:fld>
            <a:endParaRPr lang="en-US" smtClean="0">
              <a:solidFill>
                <a:prstClr val="black"/>
              </a:solidFill>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lvl="0"/>
            <a:r>
              <a:rPr lang="en-US" kern="1200" dirty="0" smtClean="0">
                <a:solidFill>
                  <a:schemeClr val="tx1"/>
                </a:solidFill>
                <a:effectLst/>
                <a:ea typeface="+mn-ea"/>
                <a:cs typeface="+mn-cs"/>
              </a:rPr>
              <a:t>OK so let’s get started finding out what’s in the shipment and in each of the boxes.  The information you’re looking at is not the full 856 transaction.  We’re just looking at an extract of the transaction containing the relevant portions to demonstrate in-the-box visibility.</a:t>
            </a:r>
          </a:p>
          <a:p>
            <a:pPr lvl="0"/>
            <a:r>
              <a:rPr lang="en-US" kern="1200" dirty="0" smtClean="0">
                <a:solidFill>
                  <a:schemeClr val="tx1"/>
                </a:solidFill>
                <a:effectLst/>
                <a:ea typeface="+mn-ea"/>
                <a:cs typeface="+mn-cs"/>
              </a:rPr>
              <a:t>This 856 transaction is documenting a new procurement of items that the vendor is shipping to DOD.  So let's start at the third line of the extract with the first HL loop. </a:t>
            </a:r>
          </a:p>
          <a:p>
            <a:pPr lvl="1"/>
            <a:r>
              <a:rPr lang="en-US" kern="1200" dirty="0" smtClean="0">
                <a:solidFill>
                  <a:schemeClr val="tx1"/>
                </a:solidFill>
                <a:effectLst/>
                <a:ea typeface="+mn-ea"/>
                <a:cs typeface="+mn-cs"/>
              </a:rPr>
              <a:t>First you see the HL data segment, which contains HL*1**V*1^.  The “1” in the HL01 position indicates this is the first loop in the hierarchical structure, it has no parent as evidenced by no information passed in the HL02 position, just two adjacent delimiters. This HL #1 loop is the parent to all the loops that follow it.  The “V” in the fourth position means addressing information.  So this HL #1 loop tells us that it contains addressing information. Recall from Module 2 that this “V” loop will contain addressing segments providing the ship-to address.  For demonstration purposes, we’re not showing those addressing segments here.</a:t>
            </a:r>
          </a:p>
          <a:p>
            <a:pPr lvl="1"/>
            <a:r>
              <a:rPr lang="en-US" kern="1200" dirty="0" smtClean="0">
                <a:solidFill>
                  <a:schemeClr val="tx1"/>
                </a:solidFill>
                <a:effectLst/>
                <a:ea typeface="+mn-ea"/>
                <a:cs typeface="+mn-cs"/>
              </a:rPr>
              <a:t>Moving down to the next HL loop, we see HL*2*1*S*1^.  The second position contains a “2” indicating it is the second loop in the hierarchy and the third position tells us that this loop’s parent is loop “1,” the address loop. You also see an “S” in the fourth position, which stands for shipment information.  So this second HL shipment information loop is telling us that there is shipment information regarding the shipment going to the address in the HL #1 loop. </a:t>
            </a:r>
          </a:p>
          <a:p>
            <a:pPr lvl="1"/>
            <a:r>
              <a:rPr lang="en-US" kern="1200" dirty="0" smtClean="0">
                <a:solidFill>
                  <a:schemeClr val="tx1"/>
                </a:solidFill>
                <a:effectLst/>
                <a:ea typeface="+mn-ea"/>
                <a:cs typeface="+mn-cs"/>
              </a:rPr>
              <a:t>Let's go to the third HL loop which is HL*3*2*I*1^.  The “3” in the second position tells us that it’s the third loop in the hierarchy; the “2” in the third position indicates that the third HL loop’s parent is “2”, the shipment. And the “I” in the fourth position indicates that this loop will describe line item information. So this third HL loop is describing an item that is in the shipment that was described under the second loop. </a:t>
            </a:r>
          </a:p>
          <a:p>
            <a:pPr lvl="1"/>
            <a:r>
              <a:rPr lang="en-US" kern="1200" dirty="0" smtClean="0">
                <a:solidFill>
                  <a:schemeClr val="tx1"/>
                </a:solidFill>
                <a:effectLst/>
                <a:ea typeface="+mn-ea"/>
                <a:cs typeface="+mn-cs"/>
              </a:rPr>
              <a:t>So what are those items? The first segment in the third HL loop is the “LIN” segment, which is the item description and looks like LIN*0001*VP*ABC^.  It says the first item is identified as ABC.  The next segment in the third HL loop is the SN1 which reads SN1**4*EA^.  This segment tells us that there is a quantity of 4 each of item ABC.</a:t>
            </a:r>
          </a:p>
          <a:p>
            <a:pPr lvl="1"/>
            <a:r>
              <a:rPr lang="en-US" kern="1200" dirty="0" smtClean="0">
                <a:solidFill>
                  <a:schemeClr val="tx1"/>
                </a:solidFill>
                <a:effectLst/>
                <a:ea typeface="+mn-ea"/>
                <a:cs typeface="+mn-cs"/>
              </a:rPr>
              <a:t>Moving down to the fourth HL loop which reads HL*4*3*D*0^ we see from the second position that it is the fourth loop and that its parent is loop 3 which means it will have information about item ABC, and lastly the “D” in the fourth position indicates that this loop contains the UIIs that are on each of the four ABC items.</a:t>
            </a:r>
          </a:p>
          <a:p>
            <a:pPr lvl="1"/>
            <a:r>
              <a:rPr lang="en-US" kern="1200" dirty="0" smtClean="0">
                <a:solidFill>
                  <a:schemeClr val="tx1"/>
                </a:solidFill>
                <a:effectLst/>
                <a:ea typeface="+mn-ea"/>
                <a:cs typeface="+mn-cs"/>
              </a:rPr>
              <a:t>The fourth HL loop contains two types of segments, the SLN which reads SLN*1**O*1* . . . *D^  and tells us a lot of additional information about item ABC but is not fully described or treated for purposes of this in the box visibility example.  What is of interest is the “D”, which means there is embedded UII information.  The fourth HL loop also contains REF segments, which is where the embedded UII information for item ABC is contained.  There is one REF segment for each instance of the quantity of four and each identifying the UII of that item instance.  If you look at these REF segments, the U3 means that the UIIs are being passed.  The first REF segment reads REF*U3*(UII1) ^ which tell us that one of the items has a 2D matrix that carries a UII of “UII1”.  The remaining REF segments identify the remaining UIIs as “UII2”, “UII3” and “UII4”.  All four of the REF segments associate UIIs with the quantity of four ABC items in the shipment.</a:t>
            </a:r>
          </a:p>
          <a:p>
            <a:pPr lvl="1"/>
            <a:r>
              <a:rPr lang="en-US" kern="1200" dirty="0" smtClean="0">
                <a:solidFill>
                  <a:schemeClr val="tx1"/>
                </a:solidFill>
                <a:effectLst/>
                <a:ea typeface="+mn-ea"/>
                <a:cs typeface="+mn-cs"/>
              </a:rPr>
              <a:t>HL loops 5 through 10 repeat the process described by loops 3 and 4 for each of the remaining items.  Item DEF and its UIIs are described by loops 5 and 6, item GHI and its UIIs are described by loops 7 and 8 and item JKL and its UIIs are described by loops 9 and 10.</a:t>
            </a:r>
          </a:p>
          <a:p>
            <a:pPr lvl="0"/>
            <a:r>
              <a:rPr lang="en-US" kern="1200" dirty="0" smtClean="0">
                <a:solidFill>
                  <a:schemeClr val="tx1"/>
                </a:solidFill>
                <a:effectLst/>
                <a:ea typeface="+mn-ea"/>
                <a:cs typeface="+mn-cs"/>
              </a:rPr>
              <a:t>At this point, completing the information in loop HL10 we know the identity of items, the quantities of each and the UIIs of each that are being shipped.  But we don’t know which items, the quantities or the UIIs that are packed in each box. The looping structure continues on the next side where the item in each box description relationship is described.</a:t>
            </a:r>
          </a:p>
          <a:p>
            <a:r>
              <a:rPr lang="en-US" kern="1200" dirty="0" smtClean="0">
                <a:solidFill>
                  <a:schemeClr val="tx1"/>
                </a:solidFill>
                <a:effectLst/>
                <a:ea typeface="+mn-ea"/>
                <a:cs typeface="+mn-cs"/>
              </a:rPr>
              <a:t> </a:t>
            </a:r>
            <a:endParaRPr lang="en-US" kern="1200" dirty="0">
              <a:solidFill>
                <a:schemeClr val="tx1"/>
              </a:solidFill>
              <a:effectLst/>
              <a:ea typeface="+mn-ea"/>
              <a:cs typeface="+mn-cs"/>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F2D1AEB6-DE48-4982-8D8C-4434A736548E}" type="slidenum">
              <a:rPr lang="en-US" smtClean="0">
                <a:solidFill>
                  <a:prstClr val="black"/>
                </a:solidFill>
              </a:rPr>
              <a:pPr/>
              <a:t>26</a:t>
            </a:fld>
            <a:endParaRPr lang="en-US" smtClean="0">
              <a:solidFill>
                <a:prstClr val="black"/>
              </a:solidFill>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lvl="0"/>
            <a:r>
              <a:rPr lang="en-US" kern="1200" dirty="0" smtClean="0">
                <a:solidFill>
                  <a:schemeClr val="tx1"/>
                </a:solidFill>
                <a:effectLst/>
                <a:ea typeface="+mn-ea"/>
                <a:cs typeface="+mn-cs"/>
              </a:rPr>
              <a:t>So we’ll continue on this slide and see how the relationships of what’s in the boxes are established by the remaining HL loops.</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Let’s first look at the eleventh HL loop which reads HL*11*2*P*1^.  Note that the second position says this loop’s parent is loop “2” so this loop is the child of the shipment in the second HL loop meaning that this loop is describing something about the shipment. The “P” in the third position means that this loop is describing packing information. The loop contains a REF segment which reads REF*JH*(RFID#5)^.  The “JH” means that there is a RFID tag and the last position of the segment tells us that the RFID tag number is “RFID#5”.  So looking at the picture and loop 11 we learn that a pallet with RFID tag number 5 represents the overall shipment identified in the second HL loop.  </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Now what's on the pallet? Let's go to loop 12. Its parent is 11, which is the pallet. So the twelfth HL loop is describing a box on this pallet associated with an RFID tag number. We know this by reading the twelfth HL loop as follows HL*12*11*P*0^.  This HL loop is telling us that this box is on pallet 5 since loop 11 is its parent, and again the P tells us we’re describing packing information in loop #12.  The twelfth HL loop contains 5 REF segments, the first reads REF*JH*(RFID#1)^.  The JH tell us the box has an RFID tag on it and that the tag number is “RFID#1”. The remaining four REF segments, the first of which reads REF*U3**(UII1)^ tells us that “UII1 is packed in this box.  Collectively the REF segments tell us that “UII1”, “UII2”, “UII3” and “UII9” were packed in the box that has RFID tag “RFID#1” attached to it.  Remember in the HL loops 3 through ten we established relationships of the items ABC, DEF, GHI, and JKL to the UIIs that were marked on them.  Therefore we know that the box marked with “RFID#1” contains 3 ABC items marked as “UII1”, “UII2”, and “UII3” and one GHI item marked as “UII9”.</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Now we know that the box 1 with “RFID#1” is on the pallet with “RIFD#5”.  We also know that box 1 contains a quantity of 3 of item ABC and the UIIs on each.  And we know that box 1 contains one GHI Item with a UII of 9.  </a:t>
            </a:r>
            <a:endParaRPr lang="en-US" kern="1200" dirty="0">
              <a:solidFill>
                <a:schemeClr val="tx1"/>
              </a:solidFill>
              <a:effectLst/>
              <a:ea typeface="+mn-ea"/>
              <a:cs typeface="+mn-cs"/>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a:noFill/>
        </p:spPr>
        <p:txBody>
          <a:bodyPr/>
          <a:lstStyle/>
          <a:p>
            <a:fld id="{F2D1AEB6-DE48-4982-8D8C-4434A736548E}" type="slidenum">
              <a:rPr lang="en-US" smtClean="0">
                <a:solidFill>
                  <a:prstClr val="black"/>
                </a:solidFill>
              </a:rPr>
              <a:pPr/>
              <a:t>27</a:t>
            </a:fld>
            <a:endParaRPr lang="en-US" smtClean="0">
              <a:solidFill>
                <a:prstClr val="black"/>
              </a:solidFill>
            </a:endParaRPr>
          </a:p>
        </p:txBody>
      </p:sp>
      <p:sp>
        <p:nvSpPr>
          <p:cNvPr id="91139" name="Rectangle 2"/>
          <p:cNvSpPr>
            <a:spLocks noGrp="1" noRot="1" noChangeAspect="1" noChangeArrowheads="1" noTextEdit="1"/>
          </p:cNvSpPr>
          <p:nvPr>
            <p:ph type="sldImg"/>
          </p:nvPr>
        </p:nvSpPr>
        <p:spPr>
          <a:ln/>
        </p:spPr>
      </p:sp>
      <p:sp>
        <p:nvSpPr>
          <p:cNvPr id="91140" name="Rectangle 3"/>
          <p:cNvSpPr>
            <a:spLocks noGrp="1" noChangeArrowheads="1"/>
          </p:cNvSpPr>
          <p:nvPr>
            <p:ph type="body" idx="1"/>
          </p:nvPr>
        </p:nvSpPr>
        <p:spPr>
          <a:noFill/>
          <a:ln/>
        </p:spPr>
        <p:txBody>
          <a:bodyPr/>
          <a:lstStyle/>
          <a:p>
            <a:pPr lvl="0"/>
            <a:r>
              <a:rPr lang="en-US" kern="1200" dirty="0" smtClean="0">
                <a:solidFill>
                  <a:schemeClr val="tx1"/>
                </a:solidFill>
                <a:effectLst/>
                <a:ea typeface="+mn-ea"/>
                <a:cs typeface="+mn-cs"/>
              </a:rPr>
              <a:t>On this final slide in the series you see the completion of the HL looping hierarchy for this shipment.  HL loops 13, 14, &amp; 15 repeat the same process as loop 12, describing contents of the remaining 3 boxes.  Each of these loops has loop 11 as its parent indicating that each of these three boxes are also sitting on the pallet that has tag number “RFID#5” attached to it.</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So you are can see how in-the-box visibility is obtained using HL looping you have in-the-box visibility, down to the instance of an item. Not just to the NSN of the item nomenclature, but down to the individual quantities, by UII. This shows you how powerful the DLMS are, especially in combination with IUID and RFID.</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Lastly, remember that the preceding dealt only with the HL looping and associated data segments within those loops.  There will be data segments in ahead of these HL loops, beginning with the ST data segment and data segments that follow the HL loops, ending with the SE segment for this 856 transaction set.  </a:t>
            </a:r>
          </a:p>
          <a:p>
            <a:r>
              <a:rPr lang="en-US" b="1" kern="1200" dirty="0" smtClean="0">
                <a:solidFill>
                  <a:schemeClr val="tx1"/>
                </a:solidFill>
                <a:effectLst/>
                <a:ea typeface="+mn-ea"/>
                <a:cs typeface="+mn-cs"/>
              </a:rPr>
              <a:t> </a:t>
            </a:r>
            <a:endParaRPr lang="en-US" kern="1200" dirty="0">
              <a:solidFill>
                <a:schemeClr val="tx1"/>
              </a:solidFill>
              <a:effectLst/>
              <a:ea typeface="+mn-ea"/>
              <a:cs typeface="+mn-cs"/>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Rectangle 7"/>
          <p:cNvSpPr>
            <a:spLocks noGrp="1" noChangeArrowheads="1"/>
          </p:cNvSpPr>
          <p:nvPr>
            <p:ph type="sldNum" sz="quarter" idx="5"/>
          </p:nvPr>
        </p:nvSpPr>
        <p:spPr>
          <a:noFill/>
        </p:spPr>
        <p:txBody>
          <a:bodyPr/>
          <a:lstStyle/>
          <a:p>
            <a:fld id="{D70B13C0-31C0-453B-AC37-C8C07FBB10FB}" type="slidenum">
              <a:rPr lang="en-US" smtClean="0"/>
              <a:pPr/>
              <a:t>28</a:t>
            </a:fld>
            <a:endParaRPr lang="en-US" smtClean="0"/>
          </a:p>
        </p:txBody>
      </p:sp>
      <p:sp>
        <p:nvSpPr>
          <p:cNvPr id="94211" name="Rectangle 2"/>
          <p:cNvSpPr>
            <a:spLocks noGrp="1" noRot="1" noChangeAspect="1" noChangeArrowheads="1" noTextEdit="1"/>
          </p:cNvSpPr>
          <p:nvPr>
            <p:ph type="sldImg"/>
          </p:nvPr>
        </p:nvSpPr>
        <p:spPr>
          <a:xfrm>
            <a:off x="228600" y="152400"/>
            <a:ext cx="4165600" cy="3124200"/>
          </a:xfrm>
          <a:ln/>
        </p:spPr>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a:noFill/>
        </p:spPr>
        <p:txBody>
          <a:bodyPr/>
          <a:lstStyle/>
          <a:p>
            <a:fld id="{DEFF55E7-F44C-4AE8-8C29-A210EC3C5C9B}" type="slidenum">
              <a:rPr lang="en-US" smtClean="0"/>
              <a:pPr/>
              <a:t>29</a:t>
            </a:fld>
            <a:endParaRPr lang="en-US" smtClean="0"/>
          </a:p>
        </p:txBody>
      </p:sp>
      <p:sp>
        <p:nvSpPr>
          <p:cNvPr id="95235" name="Rectangle 2"/>
          <p:cNvSpPr>
            <a:spLocks noGrp="1" noRot="1" noChangeAspect="1" noChangeArrowheads="1" noTextEdit="1"/>
          </p:cNvSpPr>
          <p:nvPr>
            <p:ph type="sldImg"/>
          </p:nvPr>
        </p:nvSpPr>
        <p:spPr>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p:spPr>
        <p:txBody>
          <a:bodyPr/>
          <a:lstStyle/>
          <a:p>
            <a:fld id="{9B747230-A937-4CEF-98C4-76211675BE2F}" type="slidenum">
              <a:rPr lang="en-US" smtClean="0"/>
              <a:pPr/>
              <a:t>3</a:t>
            </a:fld>
            <a:endParaRPr lang="en-US" smtClean="0"/>
          </a:p>
        </p:txBody>
      </p:sp>
      <p:sp>
        <p:nvSpPr>
          <p:cNvPr id="54275" name="Rectangle 2"/>
          <p:cNvSpPr>
            <a:spLocks noGrp="1" noRot="1" noChangeAspect="1" noChangeArrowheads="1" noTextEdit="1"/>
          </p:cNvSpPr>
          <p:nvPr>
            <p:ph type="sldImg"/>
          </p:nvPr>
        </p:nvSpPr>
        <p:spPr>
          <a:ln/>
        </p:spPr>
      </p:sp>
      <p:sp>
        <p:nvSpPr>
          <p:cNvPr id="54276" name="Rectangle 3"/>
          <p:cNvSpPr>
            <a:spLocks noGrp="1" noChangeArrowheads="1"/>
          </p:cNvSpPr>
          <p:nvPr>
            <p:ph type="body" idx="1"/>
          </p:nvPr>
        </p:nvSpPr>
        <p:spPr>
          <a:noFill/>
          <a:ln/>
        </p:spPr>
        <p:txBody>
          <a:bodyPr/>
          <a:lstStyle/>
          <a:p>
            <a:pPr lvl="0"/>
            <a:r>
              <a:rPr lang="en-US" kern="1200" dirty="0" smtClean="0">
                <a:solidFill>
                  <a:schemeClr val="tx1"/>
                </a:solidFill>
                <a:effectLst/>
              </a:rPr>
              <a:t>This Module will demonstrate how the DLMS can be used to integrate the following two technologies into logistics processes, the technologies discussed are:</a:t>
            </a:r>
          </a:p>
          <a:p>
            <a:pPr lvl="1"/>
            <a:r>
              <a:rPr lang="en-US" kern="1200" dirty="0" smtClean="0">
                <a:solidFill>
                  <a:schemeClr val="tx1"/>
                </a:solidFill>
                <a:effectLst/>
              </a:rPr>
              <a:t>Item Unique Identification (IUID), and</a:t>
            </a:r>
          </a:p>
          <a:p>
            <a:pPr lvl="1"/>
            <a:r>
              <a:rPr lang="en-US" kern="1200" dirty="0" smtClean="0">
                <a:solidFill>
                  <a:schemeClr val="tx1"/>
                </a:solidFill>
                <a:effectLst/>
              </a:rPr>
              <a:t>Radio Frequency Identification (RFID)</a:t>
            </a:r>
          </a:p>
          <a:p>
            <a:pPr lvl="0"/>
            <a:r>
              <a:rPr lang="en-US" kern="1200" dirty="0" smtClean="0">
                <a:solidFill>
                  <a:schemeClr val="tx1"/>
                </a:solidFill>
                <a:effectLst/>
              </a:rPr>
              <a:t>Each will first be separately introduced and defined.  Then we’ll connect the dots and give some specific examples each working in concert with the DLMS to improve logistics processes and at the end of the Module you’ll see how the DLMS along with IUID and RFID can all work together to provide in the box visibility of a shipment before the box even arrives at its destination.</a:t>
            </a:r>
          </a:p>
          <a:p>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p:spPr>
        <p:txBody>
          <a:bodyPr/>
          <a:lstStyle/>
          <a:p>
            <a:fld id="{B203EF06-D5CF-422E-89F3-82390F08A753}" type="slidenum">
              <a:rPr lang="en-US" smtClean="0"/>
              <a:pPr/>
              <a:t>4</a:t>
            </a:fld>
            <a:endParaRPr lang="en-US" dirty="0" smtClean="0"/>
          </a:p>
        </p:txBody>
      </p:sp>
      <p:sp>
        <p:nvSpPr>
          <p:cNvPr id="55299" name="Rectangle 2"/>
          <p:cNvSpPr>
            <a:spLocks noGrp="1" noRot="1" noChangeAspect="1" noChangeArrowheads="1" noTextEdit="1"/>
          </p:cNvSpPr>
          <p:nvPr>
            <p:ph type="sldImg"/>
          </p:nvPr>
        </p:nvSpPr>
        <p:spPr>
          <a:ln/>
        </p:spPr>
      </p:sp>
      <p:sp>
        <p:nvSpPr>
          <p:cNvPr id="55300" name="Rectangle 3"/>
          <p:cNvSpPr>
            <a:spLocks noGrp="1" noChangeArrowheads="1"/>
          </p:cNvSpPr>
          <p:nvPr>
            <p:ph type="body" idx="1"/>
          </p:nvPr>
        </p:nvSpPr>
        <p:spPr>
          <a:noFill/>
          <a:ln/>
        </p:spPr>
        <p:txBody>
          <a:bodyPr/>
          <a:lstStyle/>
          <a:p>
            <a:pPr lvl="0"/>
            <a:r>
              <a:rPr lang="en-US" kern="1200" dirty="0" smtClean="0">
                <a:solidFill>
                  <a:schemeClr val="tx1"/>
                </a:solidFill>
                <a:effectLst/>
                <a:ea typeface="+mn-ea"/>
                <a:cs typeface="+mn-cs"/>
              </a:rPr>
              <a:t>This Module covers these topics:</a:t>
            </a:r>
          </a:p>
          <a:p>
            <a:pPr lvl="1"/>
            <a:r>
              <a:rPr lang="en-US" kern="1200" dirty="0" smtClean="0">
                <a:solidFill>
                  <a:schemeClr val="tx1"/>
                </a:solidFill>
                <a:effectLst/>
                <a:ea typeface="+mn-ea"/>
                <a:cs typeface="+mn-cs"/>
              </a:rPr>
              <a:t>IUID and its relationship to the DLMS</a:t>
            </a:r>
          </a:p>
          <a:p>
            <a:pPr lvl="1"/>
            <a:r>
              <a:rPr lang="en-US" kern="1200" dirty="0" smtClean="0">
                <a:solidFill>
                  <a:schemeClr val="tx1"/>
                </a:solidFill>
                <a:effectLst/>
                <a:ea typeface="+mn-ea"/>
                <a:cs typeface="+mn-cs"/>
              </a:rPr>
              <a:t>RFID and its relationship to the DLMS</a:t>
            </a:r>
          </a:p>
          <a:p>
            <a:pPr lvl="1"/>
            <a:r>
              <a:rPr lang="en-US" kern="1200" dirty="0" smtClean="0">
                <a:solidFill>
                  <a:schemeClr val="tx1"/>
                </a:solidFill>
                <a:effectLst/>
                <a:ea typeface="+mn-ea"/>
                <a:cs typeface="+mn-cs"/>
              </a:rPr>
              <a:t>DLMS Transactions supporting IUID and RFID</a:t>
            </a:r>
          </a:p>
          <a:p>
            <a:pPr lvl="1"/>
            <a:r>
              <a:rPr lang="en-US" kern="1200" dirty="0" smtClean="0">
                <a:solidFill>
                  <a:schemeClr val="tx1"/>
                </a:solidFill>
                <a:effectLst/>
                <a:ea typeface="+mn-ea"/>
                <a:cs typeface="+mn-cs"/>
              </a:rPr>
              <a:t>Data integration of Supply and Transportation information</a:t>
            </a:r>
          </a:p>
          <a:p>
            <a:pPr lvl="1"/>
            <a:r>
              <a:rPr lang="en-US" kern="1200" dirty="0" smtClean="0">
                <a:solidFill>
                  <a:schemeClr val="tx1"/>
                </a:solidFill>
                <a:effectLst/>
                <a:ea typeface="+mn-ea"/>
                <a:cs typeface="+mn-cs"/>
              </a:rPr>
              <a:t>Establishing parent/child relationships using DLMS transactions</a:t>
            </a:r>
            <a:endParaRPr lang="en-US" kern="1200" dirty="0">
              <a:solidFill>
                <a:schemeClr val="tx1"/>
              </a:solidFill>
              <a:effectLst/>
              <a:ea typeface="+mn-ea"/>
              <a:cs typeface="+mn-cs"/>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kern="1200" dirty="0" smtClean="0">
                <a:solidFill>
                  <a:schemeClr val="tx1"/>
                </a:solidFill>
                <a:effectLst/>
                <a:ea typeface="+mn-ea"/>
                <a:cs typeface="+mn-cs"/>
              </a:rPr>
              <a:t>The following slides will discuss each of the following technologies in relationship to the DLMS.</a:t>
            </a:r>
          </a:p>
          <a:p>
            <a:pPr lvl="1"/>
            <a:r>
              <a:rPr lang="en-US" kern="1200" dirty="0" smtClean="0">
                <a:solidFill>
                  <a:schemeClr val="tx1"/>
                </a:solidFill>
                <a:effectLst/>
                <a:ea typeface="+mn-ea"/>
                <a:cs typeface="+mn-cs"/>
              </a:rPr>
              <a:t>Unique Item Identification abbreviated as (IUID)</a:t>
            </a:r>
          </a:p>
          <a:p>
            <a:pPr lvl="1"/>
            <a:r>
              <a:rPr lang="en-US" kern="1200" dirty="0" smtClean="0">
                <a:solidFill>
                  <a:schemeClr val="tx1"/>
                </a:solidFill>
                <a:effectLst/>
                <a:ea typeface="+mn-ea"/>
                <a:cs typeface="+mn-cs"/>
              </a:rPr>
              <a:t>Radio Frequency Identification abbreviated as (RFID)</a:t>
            </a:r>
            <a:endParaRPr lang="en-US" kern="1200" dirty="0">
              <a:solidFill>
                <a:schemeClr val="tx1"/>
              </a:solidFill>
              <a:effectLst/>
              <a:ea typeface="+mn-ea"/>
              <a:cs typeface="+mn-cs"/>
            </a:endParaRPr>
          </a:p>
        </p:txBody>
      </p:sp>
      <p:sp>
        <p:nvSpPr>
          <p:cNvPr id="4" name="Slide Number Placeholder 3"/>
          <p:cNvSpPr>
            <a:spLocks noGrp="1"/>
          </p:cNvSpPr>
          <p:nvPr>
            <p:ph type="sldNum" sz="quarter" idx="10"/>
          </p:nvPr>
        </p:nvSpPr>
        <p:spPr/>
        <p:txBody>
          <a:bodyPr/>
          <a:lstStyle/>
          <a:p>
            <a:pPr>
              <a:defRPr/>
            </a:pPr>
            <a:fld id="{5AA1FFD7-EAAD-43EB-B739-47904B73B954}" type="slidenum">
              <a:rPr lang="en-US" smtClean="0"/>
              <a:pPr>
                <a:defRPr/>
              </a:pPr>
              <a:t>5</a:t>
            </a:fld>
            <a:endParaRPr lang="en-US"/>
          </a:p>
        </p:txBody>
      </p:sp>
    </p:spTree>
    <p:extLst>
      <p:ext uri="{BB962C8B-B14F-4D97-AF65-F5344CB8AC3E}">
        <p14:creationId xmlns:p14="http://schemas.microsoft.com/office/powerpoint/2010/main" val="28786394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7"/>
          <p:cNvSpPr>
            <a:spLocks noGrp="1" noChangeArrowheads="1"/>
          </p:cNvSpPr>
          <p:nvPr>
            <p:ph type="sldNum" sz="quarter" idx="5"/>
          </p:nvPr>
        </p:nvSpPr>
        <p:spPr>
          <a:noFill/>
        </p:spPr>
        <p:txBody>
          <a:bodyPr/>
          <a:lstStyle/>
          <a:p>
            <a:fld id="{6D870103-38F9-4BD8-95CB-0D2646CC3CD1}" type="slidenum">
              <a:rPr lang="en-US" smtClean="0"/>
              <a:pPr/>
              <a:t>6</a:t>
            </a:fld>
            <a:endParaRPr lang="en-US" dirty="0" smtClean="0"/>
          </a:p>
        </p:txBody>
      </p:sp>
      <p:sp>
        <p:nvSpPr>
          <p:cNvPr id="70659" name="Rectangle 2"/>
          <p:cNvSpPr>
            <a:spLocks noGrp="1" noRot="1" noChangeAspect="1" noChangeArrowheads="1" noTextEdit="1"/>
          </p:cNvSpPr>
          <p:nvPr>
            <p:ph type="sldImg"/>
          </p:nvPr>
        </p:nvSpPr>
        <p:spPr>
          <a:ln/>
        </p:spPr>
      </p:sp>
      <p:sp>
        <p:nvSpPr>
          <p:cNvPr id="70660" name="Rectangle 3"/>
          <p:cNvSpPr>
            <a:spLocks noGrp="1" noChangeArrowheads="1"/>
          </p:cNvSpPr>
          <p:nvPr>
            <p:ph type="body" idx="1"/>
          </p:nvPr>
        </p:nvSpPr>
        <p:spPr>
          <a:noFill/>
          <a:ln/>
        </p:spPr>
        <p:txBody>
          <a:bodyPr/>
          <a:lstStyle/>
          <a:p>
            <a:pPr lvl="0"/>
            <a:r>
              <a:rPr lang="en-US" kern="1200" dirty="0" smtClean="0">
                <a:solidFill>
                  <a:schemeClr val="tx1"/>
                </a:solidFill>
                <a:effectLst/>
                <a:ea typeface="+mn-ea"/>
                <a:cs typeface="+mn-cs"/>
              </a:rPr>
              <a:t>Item Unique Identification, usually just called IUID, is a data set that uniquely identifies an instance of an item from all other instances of that same item.  We’re all familiar with the vehicle identification number or VIN that is marked on every car.  The VIN is the format of the unique item identifier used for vehicles.  The VIN differentiates a particular car from all others, even those that are identical in every other physical respect, such as color and vehicle options.  The Department of Defense item unique identification program is about uniquely marking certain types of items with 2D data matrix marks that can be scanned and read to identify and track a specific item instance.  </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Radio Frequency Identification, or RFID as it is commonly called, is a technology that is also used to mark things.  </a:t>
            </a:r>
          </a:p>
          <a:p>
            <a:pPr lvl="0"/>
            <a:r>
              <a:rPr lang="en-US" kern="1200" dirty="0" smtClean="0">
                <a:solidFill>
                  <a:schemeClr val="tx1"/>
                </a:solidFill>
                <a:effectLst/>
                <a:ea typeface="+mn-ea"/>
                <a:cs typeface="+mn-cs"/>
              </a:rPr>
              <a:t>The technology is composed of tags that contain information and interrogators that read the information on the tag and then pass it on to a business application.  It's a way of tagging things and then reading the tags in a hands-off environment.</a:t>
            </a:r>
          </a:p>
          <a:p>
            <a:pPr lvl="0"/>
            <a:endParaRPr lang="en-US" kern="1200" dirty="0" smtClean="0">
              <a:solidFill>
                <a:schemeClr val="tx1"/>
              </a:solidFill>
              <a:effectLst/>
              <a:ea typeface="+mn-ea"/>
              <a:cs typeface="+mn-cs"/>
            </a:endParaRPr>
          </a:p>
          <a:p>
            <a:pPr lvl="0"/>
            <a:r>
              <a:rPr lang="en-US" kern="1200" dirty="0" smtClean="0">
                <a:solidFill>
                  <a:schemeClr val="tx1"/>
                </a:solidFill>
                <a:effectLst/>
                <a:ea typeface="+mn-ea"/>
                <a:cs typeface="+mn-cs"/>
              </a:rPr>
              <a:t>So we’ve talked about IUID 2D data matrix marks that contain information about a particular instance of an item and RFID tags that also contain information about the items that they are affixed to.  So, how are these two technologies related to the DLMS transactions.  Later in this Module we’ll cover several examples where DLMS transactions are used to transmit IUID and RFID information that is on the physical items and shipment in advance to the physical movement.  You’ll see how the DLMS advanced information can be matched to the RFID and 2D data matrix IUID reads when the items arrive to bring greater efficiencies to the receiving process.  You’ll also see how the three technologies working together can provide enhanced supply pipeline visibility and even knowledge of what’s in a particular box before it arrives at destination and is opened.</a:t>
            </a:r>
            <a:endParaRPr lang="en-US" kern="1200" dirty="0">
              <a:solidFill>
                <a:schemeClr val="tx1"/>
              </a:solidFill>
              <a:effectLst/>
              <a:ea typeface="+mn-ea"/>
              <a:cs typeface="+mn-cs"/>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2400" y="152400"/>
            <a:ext cx="3429000" cy="2571750"/>
          </a:xfrm>
        </p:spPr>
      </p:sp>
      <p:sp>
        <p:nvSpPr>
          <p:cNvPr id="3" name="Notes Placeholder 2"/>
          <p:cNvSpPr>
            <a:spLocks noGrp="1"/>
          </p:cNvSpPr>
          <p:nvPr>
            <p:ph type="body" idx="1"/>
          </p:nvPr>
        </p:nvSpPr>
        <p:spPr/>
        <p:txBody>
          <a:bodyPr/>
          <a:lstStyle/>
          <a:p>
            <a:pPr lvl="0"/>
            <a:r>
              <a:rPr lang="en-US" kern="1200" dirty="0" smtClean="0">
                <a:solidFill>
                  <a:schemeClr val="tx1"/>
                </a:solidFill>
                <a:effectLst/>
              </a:rPr>
              <a:t>The DOD has established guidance to delineate when to use IUID markings versus RFID tags.  The details of this guidance can be found in the DOD Automatic Information Technology Concept of Operations located at the URL indicated in the lower left corner of this slide.</a:t>
            </a:r>
          </a:p>
          <a:p>
            <a:pPr lvl="0"/>
            <a:r>
              <a:rPr lang="en-US" kern="1200" dirty="0" smtClean="0">
                <a:solidFill>
                  <a:schemeClr val="tx1"/>
                </a:solidFill>
                <a:effectLst/>
              </a:rPr>
              <a:t>This graphic provides a basic overview of the DOD guidance regarding use of IUID and RFID when supporting the shipment of materiel.  As you can see the 2D data matrix is applied at the item level and the RFID tags are used at all the levels of packing above the individual item level, such as the item package layer, cartons, boxes, cases, and pallets.  While RFID tags can be applied at the item level, under DOD guidance they generally are not.</a:t>
            </a:r>
          </a:p>
          <a:p>
            <a:endParaRPr lang="en-US" dirty="0"/>
          </a:p>
        </p:txBody>
      </p:sp>
      <p:sp>
        <p:nvSpPr>
          <p:cNvPr id="4" name="Slide Number Placeholder 3"/>
          <p:cNvSpPr>
            <a:spLocks noGrp="1"/>
          </p:cNvSpPr>
          <p:nvPr>
            <p:ph type="sldNum" sz="quarter" idx="10"/>
          </p:nvPr>
        </p:nvSpPr>
        <p:spPr/>
        <p:txBody>
          <a:bodyPr/>
          <a:lstStyle/>
          <a:p>
            <a:pPr>
              <a:defRPr/>
            </a:pPr>
            <a:fld id="{5AA1FFD7-EAAD-43EB-B739-47904B73B954}" type="slidenum">
              <a:rPr lang="en-US" smtClean="0"/>
              <a:pPr>
                <a:defRPr/>
              </a:pPr>
              <a:t>7</a:t>
            </a:fld>
            <a:endParaRPr lang="en-US"/>
          </a:p>
        </p:txBody>
      </p:sp>
    </p:spTree>
    <p:extLst>
      <p:ext uri="{BB962C8B-B14F-4D97-AF65-F5344CB8AC3E}">
        <p14:creationId xmlns:p14="http://schemas.microsoft.com/office/powerpoint/2010/main" val="21722853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Rectangle 7"/>
          <p:cNvSpPr>
            <a:spLocks noGrp="1" noChangeArrowheads="1"/>
          </p:cNvSpPr>
          <p:nvPr>
            <p:ph type="sldNum" sz="quarter" idx="5"/>
          </p:nvPr>
        </p:nvSpPr>
        <p:spPr>
          <a:noFill/>
        </p:spPr>
        <p:txBody>
          <a:bodyPr/>
          <a:lstStyle/>
          <a:p>
            <a:fld id="{CAF358FE-CE77-4125-9130-97428D5DBAC5}" type="slidenum">
              <a:rPr lang="en-US" smtClean="0"/>
              <a:pPr/>
              <a:t>8</a:t>
            </a:fld>
            <a:endParaRPr lang="en-US" dirty="0" smtClean="0"/>
          </a:p>
        </p:txBody>
      </p:sp>
      <p:sp>
        <p:nvSpPr>
          <p:cNvPr id="71683" name="Rectangle 2"/>
          <p:cNvSpPr>
            <a:spLocks noGrp="1" noRot="1" noChangeAspect="1" noChangeArrowheads="1" noTextEdit="1"/>
          </p:cNvSpPr>
          <p:nvPr>
            <p:ph type="sldImg"/>
          </p:nvPr>
        </p:nvSpPr>
        <p:spPr>
          <a:xfrm>
            <a:off x="228600" y="152400"/>
            <a:ext cx="4191000" cy="3143250"/>
          </a:xfrm>
          <a:ln/>
        </p:spPr>
      </p:sp>
      <p:sp>
        <p:nvSpPr>
          <p:cNvPr id="2" name="Notes Placeholder 1"/>
          <p:cNvSpPr>
            <a:spLocks noGrp="1"/>
          </p:cNvSpPr>
          <p:nvPr>
            <p:ph type="body" idx="1"/>
          </p:nvPr>
        </p:nvSpPr>
        <p:spPr>
          <a:xfrm>
            <a:off x="152400" y="3352800"/>
            <a:ext cx="7010400" cy="5943600"/>
          </a:xfrm>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en-US" kern="1200" dirty="0" smtClean="0">
                <a:solidFill>
                  <a:schemeClr val="tx1"/>
                </a:solidFill>
                <a:effectLst/>
              </a:rPr>
              <a:t>The following two slides discuss the vision that DOD wants to achieve by implementing IUID in its business processes and the current status of the DOD policies related to IUID.</a:t>
            </a:r>
          </a:p>
          <a:p>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7"/>
          <p:cNvSpPr>
            <a:spLocks noGrp="1" noChangeArrowheads="1"/>
          </p:cNvSpPr>
          <p:nvPr>
            <p:ph type="sldNum" sz="quarter" idx="5"/>
          </p:nvPr>
        </p:nvSpPr>
        <p:spPr>
          <a:noFill/>
        </p:spPr>
        <p:txBody>
          <a:bodyPr/>
          <a:lstStyle/>
          <a:p>
            <a:fld id="{066BE730-AD10-4A05-A7B2-166F4FA71597}" type="slidenum">
              <a:rPr lang="en-US" smtClean="0"/>
              <a:pPr/>
              <a:t>9</a:t>
            </a:fld>
            <a:endParaRPr lang="en-US" dirty="0" smtClean="0"/>
          </a:p>
        </p:txBody>
      </p:sp>
      <p:sp>
        <p:nvSpPr>
          <p:cNvPr id="72707" name="Rectangle 2"/>
          <p:cNvSpPr>
            <a:spLocks noGrp="1" noRot="1" noChangeAspect="1" noChangeArrowheads="1" noTextEdit="1"/>
          </p:cNvSpPr>
          <p:nvPr>
            <p:ph type="sldImg"/>
          </p:nvPr>
        </p:nvSpPr>
        <p:spPr>
          <a:ln/>
        </p:spPr>
      </p:sp>
      <p:sp>
        <p:nvSpPr>
          <p:cNvPr id="72708" name="Rectangle 3"/>
          <p:cNvSpPr>
            <a:spLocks noGrp="1" noChangeArrowheads="1"/>
          </p:cNvSpPr>
          <p:nvPr>
            <p:ph type="body" idx="1"/>
          </p:nvPr>
        </p:nvSpPr>
        <p:spPr>
          <a:xfrm>
            <a:off x="152400" y="2895600"/>
            <a:ext cx="7010400" cy="6400800"/>
          </a:xfrm>
          <a:noFill/>
          <a:ln/>
        </p:spPr>
        <p:txBody>
          <a:bodyPr/>
          <a:lstStyle/>
          <a:p>
            <a:pPr lvl="0"/>
            <a:r>
              <a:rPr lang="en-US" kern="1200" dirty="0" smtClean="0">
                <a:solidFill>
                  <a:schemeClr val="tx1"/>
                </a:solidFill>
                <a:effectLst/>
                <a:ea typeface="+mn-ea"/>
                <a:cs typeface="+mn-cs"/>
              </a:rPr>
              <a:t>Establish a strategic imperative for uniquely identifying tangible items relying to the maximum extent practical on international standards and commercial item markings, while not imposing unique government data requirements.</a:t>
            </a:r>
          </a:p>
          <a:p>
            <a:pPr lvl="0"/>
            <a:r>
              <a:rPr lang="en-US" kern="1200" dirty="0" smtClean="0">
                <a:solidFill>
                  <a:schemeClr val="tx1"/>
                </a:solidFill>
                <a:effectLst/>
                <a:ea typeface="+mn-ea"/>
                <a:cs typeface="+mn-cs"/>
              </a:rPr>
              <a:t>Unique identification of tangible items will improve:</a:t>
            </a:r>
          </a:p>
          <a:p>
            <a:pPr lvl="1"/>
            <a:r>
              <a:rPr lang="en-US" kern="1200" dirty="0" smtClean="0">
                <a:solidFill>
                  <a:schemeClr val="tx1"/>
                </a:solidFill>
                <a:effectLst/>
                <a:ea typeface="+mn-ea"/>
                <a:cs typeface="+mn-cs"/>
              </a:rPr>
              <a:t>Item visibility and tracking across the DOD enterprise</a:t>
            </a:r>
          </a:p>
          <a:p>
            <a:pPr lvl="1"/>
            <a:r>
              <a:rPr lang="en-US" kern="1200" dirty="0" smtClean="0">
                <a:solidFill>
                  <a:schemeClr val="tx1"/>
                </a:solidFill>
                <a:effectLst/>
                <a:ea typeface="+mn-ea"/>
                <a:cs typeface="+mn-cs"/>
              </a:rPr>
              <a:t>Product life-cycle item management</a:t>
            </a:r>
          </a:p>
          <a:p>
            <a:pPr lvl="1"/>
            <a:r>
              <a:rPr lang="en-US" kern="1200" dirty="0" smtClean="0">
                <a:solidFill>
                  <a:schemeClr val="tx1"/>
                </a:solidFill>
                <a:effectLst/>
                <a:ea typeface="+mn-ea"/>
                <a:cs typeface="+mn-cs"/>
              </a:rPr>
              <a:t>Financial Accountability and valuation of assets</a:t>
            </a:r>
          </a:p>
          <a:p>
            <a:pPr lvl="1"/>
            <a:r>
              <a:rPr lang="en-US" kern="1200" dirty="0" smtClean="0">
                <a:solidFill>
                  <a:schemeClr val="tx1"/>
                </a:solidFill>
                <a:effectLst/>
                <a:ea typeface="+mn-ea"/>
                <a:cs typeface="+mn-cs"/>
              </a:rPr>
              <a:t>Clean Audit Opinions on Property, Plant Equipment, and Operating </a:t>
            </a:r>
            <a:r>
              <a:rPr lang="en-US" kern="1200" dirty="0" err="1" smtClean="0">
                <a:solidFill>
                  <a:schemeClr val="tx1"/>
                </a:solidFill>
                <a:effectLst/>
                <a:ea typeface="+mn-ea"/>
                <a:cs typeface="+mn-cs"/>
              </a:rPr>
              <a:t>Materiels</a:t>
            </a:r>
            <a:r>
              <a:rPr lang="en-US" kern="1200" dirty="0" smtClean="0">
                <a:solidFill>
                  <a:schemeClr val="tx1"/>
                </a:solidFill>
                <a:effectLst/>
                <a:ea typeface="+mn-ea"/>
                <a:cs typeface="+mn-cs"/>
              </a:rPr>
              <a:t> and Supplies</a:t>
            </a:r>
          </a:p>
          <a:p>
            <a:pPr lvl="1"/>
            <a:r>
              <a:rPr lang="en-US" kern="1200" dirty="0" smtClean="0">
                <a:solidFill>
                  <a:schemeClr val="tx1"/>
                </a:solidFill>
                <a:effectLst/>
                <a:ea typeface="+mn-ea"/>
                <a:cs typeface="+mn-cs"/>
              </a:rPr>
              <a:t>Data quality and interoperability</a:t>
            </a:r>
            <a:endParaRPr lang="en-US" kern="1200" dirty="0">
              <a:solidFill>
                <a:schemeClr val="tx1"/>
              </a:solidFill>
              <a:effectLst/>
              <a:ea typeface="+mn-ea"/>
              <a:cs typeface="+mn-cs"/>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smtClean="0"/>
              <a:t>Click to edit Master subtitle style</a:t>
            </a:r>
            <a:endParaRPr lang="en-US" dirty="0"/>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457200"/>
            <a:ext cx="1943100" cy="5638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457200"/>
            <a:ext cx="5676900" cy="5638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hart" preserve="1">
  <p:cSld name="Title, Text and Char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lvl2pPr>
              <a:buClrTx/>
              <a:defRPr baseline="0">
                <a:solidFill>
                  <a:srgbClr val="002060"/>
                </a:solidFill>
              </a:defRPr>
            </a:lvl2pPr>
            <a:lvl3pPr>
              <a:buClrTx/>
              <a:defRPr baseline="0">
                <a:solidFill>
                  <a:srgbClr val="002060"/>
                </a:solidFill>
              </a:defRPr>
            </a:lvl3pPr>
            <a:lvl4pPr>
              <a:buClrTx/>
              <a:defRPr baseline="0">
                <a:solidFill>
                  <a:srgbClr val="002060"/>
                </a:solidFill>
              </a:defRPr>
            </a:lvl4pPr>
            <a:lvl5pPr>
              <a:buClrTx/>
              <a:defRPr baseline="0">
                <a:solidFill>
                  <a:srgbClr val="002060"/>
                </a:solidFill>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hart Placeholder 3"/>
          <p:cNvSpPr>
            <a:spLocks noGrp="1"/>
          </p:cNvSpPr>
          <p:nvPr>
            <p:ph type="chart" sz="half" idx="2"/>
          </p:nvPr>
        </p:nvSpPr>
        <p:spPr>
          <a:xfrm>
            <a:off x="4648200" y="1981200"/>
            <a:ext cx="3810000" cy="4114800"/>
          </a:xfrm>
        </p:spPr>
        <p:txBody>
          <a:bodyPr/>
          <a:lstStyle/>
          <a:p>
            <a:pPr lvl="0"/>
            <a:endParaRPr lang="en-US" noProof="0" dirty="0" smtClean="0"/>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79"/>
          <p:cNvSpPr>
            <a:spLocks noChangeArrowheads="1"/>
          </p:cNvSpPr>
          <p:nvPr userDrawn="1"/>
        </p:nvSpPr>
        <p:spPr bwMode="auto">
          <a:xfrm>
            <a:off x="0" y="6505575"/>
            <a:ext cx="9144000" cy="258532"/>
          </a:xfrm>
          <a:prstGeom prst="rect">
            <a:avLst/>
          </a:prstGeom>
          <a:gradFill flip="none" rotWithShape="1">
            <a:gsLst>
              <a:gs pos="0">
                <a:schemeClr val="tx1">
                  <a:alpha val="63000"/>
                </a:schemeClr>
              </a:gs>
              <a:gs pos="100000">
                <a:schemeClr val="bg1">
                  <a:alpha val="61000"/>
                </a:schemeClr>
              </a:gs>
            </a:gsLst>
            <a:lin ang="0" scaled="1"/>
            <a:tileRect/>
          </a:gradFill>
          <a:ln w="9525">
            <a:noFill/>
            <a:miter lim="800000"/>
            <a:headEnd/>
            <a:tailEnd/>
          </a:ln>
        </p:spPr>
        <p:txBody>
          <a:bodyPr>
            <a:spAutoFit/>
          </a:bodyPr>
          <a:lstStyle/>
          <a:p>
            <a:pPr algn="l" fontAlgn="auto">
              <a:spcBef>
                <a:spcPts val="0"/>
              </a:spcBef>
              <a:spcAft>
                <a:spcPts val="0"/>
              </a:spcAft>
              <a:defRPr/>
            </a:pPr>
            <a:r>
              <a:rPr lang="en-US" sz="1200" i="1" dirty="0">
                <a:solidFill>
                  <a:schemeClr val="tx2">
                    <a:lumMod val="75000"/>
                  </a:schemeClr>
                </a:solidFill>
                <a:latin typeface="+mn-lt"/>
                <a:cs typeface="Arial" charset="0"/>
              </a:rPr>
              <a:t>Module </a:t>
            </a:r>
            <a:r>
              <a:rPr lang="en-US" sz="1200" i="1" dirty="0" smtClean="0">
                <a:solidFill>
                  <a:schemeClr val="tx2">
                    <a:lumMod val="75000"/>
                  </a:schemeClr>
                </a:solidFill>
                <a:latin typeface="+mn-lt"/>
                <a:cs typeface="Arial" charset="0"/>
              </a:rPr>
              <a:t>5 </a:t>
            </a:r>
            <a:endParaRPr lang="en-US" sz="1200" i="1" dirty="0">
              <a:solidFill>
                <a:schemeClr val="tx2">
                  <a:lumMod val="75000"/>
                </a:schemeClr>
              </a:solidFill>
              <a:latin typeface="+mn-lt"/>
            </a:endParaRPr>
          </a:p>
        </p:txBody>
      </p:sp>
      <p:sp>
        <p:nvSpPr>
          <p:cNvPr id="2051" name="Rectangle 2"/>
          <p:cNvSpPr>
            <a:spLocks noGrp="1" noChangeArrowheads="1"/>
          </p:cNvSpPr>
          <p:nvPr>
            <p:ph type="title"/>
          </p:nvPr>
        </p:nvSpPr>
        <p:spPr bwMode="auto">
          <a:xfrm>
            <a:off x="685800" y="457200"/>
            <a:ext cx="77724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2052"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 Third level</a:t>
            </a:r>
          </a:p>
          <a:p>
            <a:pPr lvl="3"/>
            <a:r>
              <a:rPr lang="en-US" smtClean="0"/>
              <a:t> Fourth level</a:t>
            </a:r>
          </a:p>
          <a:p>
            <a:pPr lvl="4"/>
            <a:r>
              <a:rPr lang="en-US" smtClean="0"/>
              <a:t>Fifth level</a:t>
            </a:r>
          </a:p>
        </p:txBody>
      </p:sp>
      <p:sp>
        <p:nvSpPr>
          <p:cNvPr id="1033" name="Text Box 9"/>
          <p:cNvSpPr txBox="1">
            <a:spLocks noChangeArrowheads="1"/>
          </p:cNvSpPr>
          <p:nvPr userDrawn="1"/>
        </p:nvSpPr>
        <p:spPr bwMode="auto">
          <a:xfrm>
            <a:off x="4343400" y="6451600"/>
            <a:ext cx="450850" cy="366713"/>
          </a:xfrm>
          <a:prstGeom prst="rect">
            <a:avLst/>
          </a:prstGeom>
          <a:noFill/>
          <a:ln w="9525">
            <a:noFill/>
            <a:miter lim="800000"/>
            <a:headEnd/>
            <a:tailEnd/>
          </a:ln>
          <a:effectLst/>
        </p:spPr>
        <p:txBody>
          <a:bodyPr wrap="none">
            <a:spAutoFit/>
          </a:bodyPr>
          <a:lstStyle/>
          <a:p>
            <a:pPr>
              <a:defRPr/>
            </a:pPr>
            <a:fld id="{E07E9F27-E013-4136-9490-E5765F270087}" type="slidenum">
              <a:rPr lang="en-US" sz="1800" i="1">
                <a:solidFill>
                  <a:schemeClr val="tx2"/>
                </a:solidFill>
              </a:rPr>
              <a:pPr>
                <a:defRPr/>
              </a:pPr>
              <a:t>‹#›</a:t>
            </a:fld>
            <a:endParaRPr lang="en-US" sz="1800" i="1" dirty="0">
              <a:solidFill>
                <a:schemeClr val="tx2"/>
              </a:solidFill>
            </a:endParaRPr>
          </a:p>
        </p:txBody>
      </p:sp>
      <p:sp>
        <p:nvSpPr>
          <p:cNvPr id="8" name="Rectangle 7"/>
          <p:cNvSpPr/>
          <p:nvPr userDrawn="1"/>
        </p:nvSpPr>
        <p:spPr>
          <a:xfrm>
            <a:off x="0" y="0"/>
            <a:ext cx="9144000" cy="333375"/>
          </a:xfrm>
          <a:prstGeom prst="rect">
            <a:avLst/>
          </a:prstGeom>
          <a:solidFill>
            <a:schemeClr val="tx2">
              <a:lumMod val="7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p:txBody>
      </p:sp>
      <p:sp>
        <p:nvSpPr>
          <p:cNvPr id="9" name="Rectangle 8"/>
          <p:cNvSpPr/>
          <p:nvPr userDrawn="1"/>
        </p:nvSpPr>
        <p:spPr>
          <a:xfrm>
            <a:off x="0" y="82467"/>
            <a:ext cx="9144000" cy="164276"/>
          </a:xfrm>
          <a:prstGeom prst="rect">
            <a:avLst/>
          </a:prstGeom>
          <a:solidFill>
            <a:schemeClr val="accent1">
              <a:lumMod val="75000"/>
            </a:schemeClr>
          </a:solidFill>
          <a:ln>
            <a:noFill/>
          </a:ln>
          <a:effectLst>
            <a:glow rad="139700">
              <a:schemeClr val="accent1">
                <a:satMod val="175000"/>
                <a:alpha val="40000"/>
              </a:schemeClr>
            </a:glow>
            <a:outerShdw dist="50800" sx="1000" sy="1000" algn="ctr" rotWithShape="0">
              <a:srgbClr val="000000"/>
            </a:outerShdw>
            <a:softEdge rad="63500"/>
          </a:effectLst>
        </p:spPr>
        <p:style>
          <a:lnRef idx="2">
            <a:schemeClr val="accent1">
              <a:shade val="50000"/>
            </a:schemeClr>
          </a:lnRef>
          <a:fillRef idx="1">
            <a:schemeClr val="accent1"/>
          </a:fillRef>
          <a:effectRef idx="0">
            <a:schemeClr val="accent1"/>
          </a:effectRef>
          <a:fontRef idx="minor">
            <a:schemeClr val="lt1"/>
          </a:fontRef>
        </p:style>
        <p:txBody>
          <a:bodyPr anchor="ctr"/>
          <a:lstStyle/>
          <a:p>
            <a:pPr fontAlgn="auto">
              <a:spcBef>
                <a:spcPts val="0"/>
              </a:spcBef>
              <a:spcAft>
                <a:spcPts val="0"/>
              </a:spcAft>
              <a:defRPr/>
            </a:pPr>
            <a:endParaRPr lang="en-US" dirty="0"/>
          </a:p>
        </p:txBody>
      </p:sp>
      <p:sp>
        <p:nvSpPr>
          <p:cNvPr id="10" name="TextBox 9"/>
          <p:cNvSpPr txBox="1"/>
          <p:nvPr userDrawn="1"/>
        </p:nvSpPr>
        <p:spPr bwMode="ltGray">
          <a:xfrm>
            <a:off x="642938" y="15875"/>
            <a:ext cx="4233862" cy="307975"/>
          </a:xfrm>
          <a:prstGeom prst="rect">
            <a:avLst/>
          </a:prstGeom>
          <a:noFill/>
          <a:effectLst>
            <a:outerShdw blurRad="50800" dist="38100" dir="5400000" algn="t" rotWithShape="0">
              <a:prstClr val="black">
                <a:alpha val="88000"/>
              </a:prstClr>
            </a:outerShdw>
          </a:effectLst>
        </p:spPr>
        <p:txBody>
          <a:bodyPr>
            <a:spAutoFit/>
          </a:bodyPr>
          <a:lstStyle/>
          <a:p>
            <a:pPr algn="l" fontAlgn="auto">
              <a:spcBef>
                <a:spcPts val="0"/>
              </a:spcBef>
              <a:spcAft>
                <a:spcPts val="0"/>
              </a:spcAft>
              <a:defRPr/>
            </a:pPr>
            <a:r>
              <a:rPr lang="en-US" sz="1400" b="0" dirty="0">
                <a:solidFill>
                  <a:schemeClr val="bg1"/>
                </a:solidFill>
                <a:latin typeface="+mn-lt"/>
                <a:ea typeface="Cambria Math" pitchFamily="18" charset="0"/>
              </a:rPr>
              <a:t>DLMS Introductory Training</a:t>
            </a:r>
          </a:p>
        </p:txBody>
      </p:sp>
      <p:pic>
        <p:nvPicPr>
          <p:cNvPr id="2059" name="Picture 5" descr="Q:\DR\Administrative\Photos for Briefs\DLA Logos\DLA-Logo-Clear.gif"/>
          <p:cNvPicPr>
            <a:picLocks noChangeAspect="1" noChangeArrowheads="1"/>
          </p:cNvPicPr>
          <p:nvPr userDrawn="1"/>
        </p:nvPicPr>
        <p:blipFill>
          <a:blip r:embed="rId16" cstate="print"/>
          <a:srcRect/>
          <a:stretch>
            <a:fillRect/>
          </a:stretch>
        </p:blipFill>
        <p:spPr bwMode="auto">
          <a:xfrm>
            <a:off x="19050" y="19050"/>
            <a:ext cx="692150" cy="81915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ransition/>
  <p:txStyles>
    <p:titleStyle>
      <a:lvl1pPr algn="ctr" rtl="0" eaLnBrk="0" fontAlgn="base" hangingPunct="0">
        <a:spcBef>
          <a:spcPct val="0"/>
        </a:spcBef>
        <a:spcAft>
          <a:spcPct val="0"/>
        </a:spcAft>
        <a:defRPr sz="4400" b="1">
          <a:solidFill>
            <a:srgbClr val="2D2DB9"/>
          </a:solidFill>
          <a:latin typeface="+mj-lt"/>
          <a:ea typeface="+mj-ea"/>
          <a:cs typeface="+mj-cs"/>
        </a:defRPr>
      </a:lvl1pPr>
      <a:lvl2pPr algn="ctr" rtl="0" eaLnBrk="0" fontAlgn="base" hangingPunct="0">
        <a:spcBef>
          <a:spcPct val="0"/>
        </a:spcBef>
        <a:spcAft>
          <a:spcPct val="0"/>
        </a:spcAft>
        <a:defRPr sz="4400" b="1">
          <a:solidFill>
            <a:srgbClr val="2D2DB9"/>
          </a:solidFill>
          <a:latin typeface="Arial" charset="0"/>
        </a:defRPr>
      </a:lvl2pPr>
      <a:lvl3pPr algn="ctr" rtl="0" eaLnBrk="0" fontAlgn="base" hangingPunct="0">
        <a:spcBef>
          <a:spcPct val="0"/>
        </a:spcBef>
        <a:spcAft>
          <a:spcPct val="0"/>
        </a:spcAft>
        <a:defRPr sz="4400" b="1">
          <a:solidFill>
            <a:srgbClr val="2D2DB9"/>
          </a:solidFill>
          <a:latin typeface="Arial" charset="0"/>
        </a:defRPr>
      </a:lvl3pPr>
      <a:lvl4pPr algn="ctr" rtl="0" eaLnBrk="0" fontAlgn="base" hangingPunct="0">
        <a:spcBef>
          <a:spcPct val="0"/>
        </a:spcBef>
        <a:spcAft>
          <a:spcPct val="0"/>
        </a:spcAft>
        <a:defRPr sz="4400" b="1">
          <a:solidFill>
            <a:srgbClr val="2D2DB9"/>
          </a:solidFill>
          <a:latin typeface="Arial" charset="0"/>
        </a:defRPr>
      </a:lvl4pPr>
      <a:lvl5pPr algn="ctr" rtl="0" eaLnBrk="0" fontAlgn="base" hangingPunct="0">
        <a:spcBef>
          <a:spcPct val="0"/>
        </a:spcBef>
        <a:spcAft>
          <a:spcPct val="0"/>
        </a:spcAft>
        <a:defRPr sz="4400" b="1">
          <a:solidFill>
            <a:srgbClr val="2D2DB9"/>
          </a:solidFill>
          <a:latin typeface="Arial" charset="0"/>
        </a:defRPr>
      </a:lvl5pPr>
      <a:lvl6pPr marL="457200" algn="ctr" rtl="0" eaLnBrk="0" fontAlgn="base" hangingPunct="0">
        <a:spcBef>
          <a:spcPct val="0"/>
        </a:spcBef>
        <a:spcAft>
          <a:spcPct val="0"/>
        </a:spcAft>
        <a:defRPr sz="4400" b="1">
          <a:solidFill>
            <a:schemeClr val="tx2"/>
          </a:solidFill>
          <a:latin typeface="Arial" charset="0"/>
        </a:defRPr>
      </a:lvl6pPr>
      <a:lvl7pPr marL="914400" algn="ctr" rtl="0" eaLnBrk="0" fontAlgn="base" hangingPunct="0">
        <a:spcBef>
          <a:spcPct val="0"/>
        </a:spcBef>
        <a:spcAft>
          <a:spcPct val="0"/>
        </a:spcAft>
        <a:defRPr sz="4400" b="1">
          <a:solidFill>
            <a:schemeClr val="tx2"/>
          </a:solidFill>
          <a:latin typeface="Arial" charset="0"/>
        </a:defRPr>
      </a:lvl7pPr>
      <a:lvl8pPr marL="1371600" algn="ctr" rtl="0" eaLnBrk="0" fontAlgn="base" hangingPunct="0">
        <a:spcBef>
          <a:spcPct val="0"/>
        </a:spcBef>
        <a:spcAft>
          <a:spcPct val="0"/>
        </a:spcAft>
        <a:defRPr sz="4400" b="1">
          <a:solidFill>
            <a:schemeClr val="tx2"/>
          </a:solidFill>
          <a:latin typeface="Arial" charset="0"/>
        </a:defRPr>
      </a:lvl8pPr>
      <a:lvl9pPr marL="1828800" algn="ctr" rtl="0" eaLnBrk="0" fontAlgn="base" hangingPunct="0">
        <a:spcBef>
          <a:spcPct val="0"/>
        </a:spcBef>
        <a:spcAft>
          <a:spcPct val="0"/>
        </a:spcAft>
        <a:defRPr sz="4400" b="1">
          <a:solidFill>
            <a:schemeClr val="tx2"/>
          </a:solidFill>
          <a:latin typeface="Arial" charset="0"/>
        </a:defRPr>
      </a:lvl9pPr>
    </p:titleStyle>
    <p:bodyStyle>
      <a:lvl1pPr marL="342900" indent="-342900" algn="l" rtl="0" eaLnBrk="0" fontAlgn="base" hangingPunct="0">
        <a:spcBef>
          <a:spcPct val="20000"/>
        </a:spcBef>
        <a:spcAft>
          <a:spcPct val="0"/>
        </a:spcAft>
        <a:defRPr sz="3200" b="1">
          <a:solidFill>
            <a:srgbClr val="000000"/>
          </a:solidFill>
          <a:latin typeface="+mn-lt"/>
          <a:ea typeface="+mn-ea"/>
          <a:cs typeface="+mn-cs"/>
        </a:defRPr>
      </a:lvl1pPr>
      <a:lvl2pPr marL="742950" indent="-285750" algn="l" rtl="0" eaLnBrk="0" fontAlgn="base" hangingPunct="0">
        <a:spcBef>
          <a:spcPct val="35000"/>
        </a:spcBef>
        <a:spcAft>
          <a:spcPct val="0"/>
        </a:spcAft>
        <a:buSzPct val="70000"/>
        <a:buFont typeface="Wingdings" pitchFamily="2" charset="2"/>
        <a:buChar char="l"/>
        <a:defRPr sz="2800" b="1">
          <a:solidFill>
            <a:srgbClr val="000000"/>
          </a:solidFill>
          <a:latin typeface="+mn-lt"/>
        </a:defRPr>
      </a:lvl2pPr>
      <a:lvl3pPr marL="1143000" indent="-228600" algn="l" rtl="0" eaLnBrk="0" fontAlgn="base" hangingPunct="0">
        <a:spcBef>
          <a:spcPct val="35000"/>
        </a:spcBef>
        <a:spcAft>
          <a:spcPct val="0"/>
        </a:spcAft>
        <a:buFont typeface="Wingdings" pitchFamily="2" charset="2"/>
        <a:buChar char="ü"/>
        <a:defRPr sz="2400" b="1">
          <a:solidFill>
            <a:srgbClr val="000000"/>
          </a:solidFill>
          <a:latin typeface="+mn-lt"/>
        </a:defRPr>
      </a:lvl3pPr>
      <a:lvl4pPr marL="1600200" indent="-228600" algn="l" rtl="0" eaLnBrk="0" fontAlgn="base" hangingPunct="0">
        <a:spcBef>
          <a:spcPct val="35000"/>
        </a:spcBef>
        <a:spcAft>
          <a:spcPct val="0"/>
        </a:spcAft>
        <a:buFont typeface="Wingdings" pitchFamily="2" charset="2"/>
        <a:buChar char="Ø"/>
        <a:defRPr sz="2000" b="1">
          <a:solidFill>
            <a:srgbClr val="000000"/>
          </a:solidFill>
          <a:latin typeface="+mn-lt"/>
        </a:defRPr>
      </a:lvl4pPr>
      <a:lvl5pPr marL="2057400" indent="-228600" algn="l" rtl="0" eaLnBrk="0" fontAlgn="base" hangingPunct="0">
        <a:spcBef>
          <a:spcPct val="35000"/>
        </a:spcBef>
        <a:spcAft>
          <a:spcPct val="0"/>
        </a:spcAft>
        <a:buChar char="–"/>
        <a:defRPr sz="2000" b="1">
          <a:solidFill>
            <a:srgbClr val="000000"/>
          </a:solidFill>
          <a:latin typeface="+mn-lt"/>
        </a:defRPr>
      </a:lvl5pPr>
      <a:lvl6pPr marL="2514600" indent="-228600" algn="l" rtl="0" eaLnBrk="0" fontAlgn="base" hangingPunct="0">
        <a:spcBef>
          <a:spcPct val="35000"/>
        </a:spcBef>
        <a:spcAft>
          <a:spcPct val="0"/>
        </a:spcAft>
        <a:buClr>
          <a:srgbClr val="FFFF00"/>
        </a:buClr>
        <a:buChar char="–"/>
        <a:defRPr sz="2000" b="1">
          <a:solidFill>
            <a:schemeClr val="tx1"/>
          </a:solidFill>
          <a:latin typeface="+mn-lt"/>
        </a:defRPr>
      </a:lvl6pPr>
      <a:lvl7pPr marL="2971800" indent="-228600" algn="l" rtl="0" eaLnBrk="0" fontAlgn="base" hangingPunct="0">
        <a:spcBef>
          <a:spcPct val="35000"/>
        </a:spcBef>
        <a:spcAft>
          <a:spcPct val="0"/>
        </a:spcAft>
        <a:buClr>
          <a:srgbClr val="FFFF00"/>
        </a:buClr>
        <a:buChar char="–"/>
        <a:defRPr sz="2000" b="1">
          <a:solidFill>
            <a:schemeClr val="tx1"/>
          </a:solidFill>
          <a:latin typeface="+mn-lt"/>
        </a:defRPr>
      </a:lvl7pPr>
      <a:lvl8pPr marL="3429000" indent="-228600" algn="l" rtl="0" eaLnBrk="0" fontAlgn="base" hangingPunct="0">
        <a:spcBef>
          <a:spcPct val="35000"/>
        </a:spcBef>
        <a:spcAft>
          <a:spcPct val="0"/>
        </a:spcAft>
        <a:buClr>
          <a:srgbClr val="FFFF00"/>
        </a:buClr>
        <a:buChar char="–"/>
        <a:defRPr sz="2000" b="1">
          <a:solidFill>
            <a:schemeClr val="tx1"/>
          </a:solidFill>
          <a:latin typeface="+mn-lt"/>
        </a:defRPr>
      </a:lvl8pPr>
      <a:lvl9pPr marL="3886200" indent="-228600" algn="l" rtl="0" eaLnBrk="0" fontAlgn="base" hangingPunct="0">
        <a:spcBef>
          <a:spcPct val="35000"/>
        </a:spcBef>
        <a:spcAft>
          <a:spcPct val="0"/>
        </a:spcAft>
        <a:buClr>
          <a:srgbClr val="FFFF00"/>
        </a:buClr>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w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www.acq.osd.mil/dpap/pdi/uid/index.htm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hyperlink" Target="http://www.acq.osd.mil/log/sci/ait.html"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ustranscom.mil/cmd/associated/ait/"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4.xml"/><Relationship Id="rId1" Type="http://schemas.openxmlformats.org/officeDocument/2006/relationships/slideLayout" Target="../slideLayouts/slideLayout6.xml"/><Relationship Id="rId4" Type="http://schemas.openxmlformats.org/officeDocument/2006/relationships/image" Target="../media/image7.wmf"/></Relationships>
</file>

<file path=ppt/slides/_rels/slide15.xml.rels><?xml version="1.0" encoding="UTF-8" standalone="yes"?>
<Relationships xmlns="http://schemas.openxmlformats.org/package/2006/relationships"><Relationship Id="rId3" Type="http://schemas.openxmlformats.org/officeDocument/2006/relationships/image" Target="../media/image6.wmf"/><Relationship Id="rId2" Type="http://schemas.openxmlformats.org/officeDocument/2006/relationships/notesSlide" Target="../notesSlides/notesSlide15.xml"/><Relationship Id="rId1" Type="http://schemas.openxmlformats.org/officeDocument/2006/relationships/slideLayout" Target="../slideLayouts/slideLayout6.xml"/><Relationship Id="rId4" Type="http://schemas.openxmlformats.org/officeDocument/2006/relationships/image" Target="../media/image7.w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hyperlink" Target="http://www.dla.mil/HQ/InformationOperations/DLMSO/other_activities/IUID/"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dla.mil/does/DLM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2.xml"/><Relationship Id="rId4" Type="http://schemas.openxmlformats.org/officeDocument/2006/relationships/image" Target="../media/image4.jpe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5.jpeg"/><Relationship Id="rId4" Type="http://schemas.openxmlformats.org/officeDocument/2006/relationships/image" Target="../media/image4.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5"/>
          <p:cNvGraphicFramePr>
            <a:graphicFrameLocks noChangeAspect="1"/>
          </p:cNvGraphicFramePr>
          <p:nvPr/>
        </p:nvGraphicFramePr>
        <p:xfrm>
          <a:off x="990600" y="3352800"/>
          <a:ext cx="7315200" cy="2708275"/>
        </p:xfrm>
        <a:graphic>
          <a:graphicData uri="http://schemas.openxmlformats.org/presentationml/2006/ole">
            <mc:AlternateContent xmlns:mc="http://schemas.openxmlformats.org/markup-compatibility/2006">
              <mc:Choice xmlns:v="urn:schemas-microsoft-com:vml" Requires="v">
                <p:oleObj spid="_x0000_s1114" name="Clip" r:id="rId4" imgW="5367338" imgH="2362200" progId="">
                  <p:embed/>
                </p:oleObj>
              </mc:Choice>
              <mc:Fallback>
                <p:oleObj name="Clip" r:id="rId4" imgW="5367338" imgH="2362200" progId="">
                  <p:embed/>
                  <p:pic>
                    <p:nvPicPr>
                      <p:cNvPr id="0" name="Picture 29"/>
                      <p:cNvPicPr>
                        <a:picLocks noChangeAspect="1" noChangeArrowheads="1"/>
                      </p:cNvPicPr>
                      <p:nvPr/>
                    </p:nvPicPr>
                    <p:blipFill>
                      <a:blip r:embed="rId5">
                        <a:lum bright="70000" contrast="-70000"/>
                        <a:grayscl/>
                        <a:extLst>
                          <a:ext uri="{28A0092B-C50C-407E-A947-70E740481C1C}">
                            <a14:useLocalDpi xmlns:a14="http://schemas.microsoft.com/office/drawing/2010/main" val="0"/>
                          </a:ext>
                        </a:extLst>
                      </a:blip>
                      <a:srcRect/>
                      <a:stretch>
                        <a:fillRect/>
                      </a:stretch>
                    </p:blipFill>
                    <p:spPr bwMode="auto">
                      <a:xfrm>
                        <a:off x="990600" y="3352800"/>
                        <a:ext cx="7315200" cy="27082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27" name="Rectangle 2"/>
          <p:cNvSpPr>
            <a:spLocks noGrp="1" noChangeArrowheads="1"/>
          </p:cNvSpPr>
          <p:nvPr>
            <p:ph type="ctrTitle"/>
          </p:nvPr>
        </p:nvSpPr>
        <p:spPr>
          <a:xfrm>
            <a:off x="838200" y="838200"/>
            <a:ext cx="7315200" cy="1828800"/>
          </a:xfrm>
        </p:spPr>
        <p:txBody>
          <a:bodyPr/>
          <a:lstStyle/>
          <a:p>
            <a:r>
              <a:rPr lang="en-US" sz="3600" dirty="0" smtClean="0"/>
              <a:t>Defense Logistics Management </a:t>
            </a:r>
            <a:r>
              <a:rPr lang="en-US" sz="3600" dirty="0"/>
              <a:t>Standards (</a:t>
            </a:r>
            <a:r>
              <a:rPr lang="en-US" sz="3600" dirty="0" smtClean="0"/>
              <a:t>DLMS)</a:t>
            </a:r>
            <a:br>
              <a:rPr lang="en-US" sz="3600" dirty="0" smtClean="0"/>
            </a:br>
            <a:r>
              <a:rPr lang="en-US" sz="3600" dirty="0" smtClean="0"/>
              <a:t>Introductory Training</a:t>
            </a:r>
            <a:endParaRPr lang="en-US" sz="4800" dirty="0" smtClean="0"/>
          </a:p>
        </p:txBody>
      </p:sp>
      <p:sp>
        <p:nvSpPr>
          <p:cNvPr id="1028" name="TextBox 6"/>
          <p:cNvSpPr txBox="1">
            <a:spLocks noChangeArrowheads="1"/>
          </p:cNvSpPr>
          <p:nvPr/>
        </p:nvSpPr>
        <p:spPr bwMode="auto">
          <a:xfrm>
            <a:off x="1467102" y="4229100"/>
            <a:ext cx="6152646" cy="535531"/>
          </a:xfrm>
          <a:prstGeom prst="rect">
            <a:avLst/>
          </a:prstGeom>
          <a:noFill/>
          <a:ln w="9525">
            <a:noFill/>
            <a:miter lim="800000"/>
            <a:headEnd/>
            <a:tailEnd/>
          </a:ln>
        </p:spPr>
        <p:txBody>
          <a:bodyPr wrap="none">
            <a:spAutoFit/>
          </a:bodyPr>
          <a:lstStyle/>
          <a:p>
            <a:r>
              <a:rPr lang="en-US" sz="3200" i="1" dirty="0" smtClean="0">
                <a:solidFill>
                  <a:srgbClr val="FF0000"/>
                </a:solidFill>
                <a:latin typeface="Arial Narrow" pitchFamily="34" charset="0"/>
              </a:rPr>
              <a:t>IUID &amp; RFID - Emerging </a:t>
            </a:r>
            <a:r>
              <a:rPr lang="en-US" sz="3200" i="1" dirty="0">
                <a:solidFill>
                  <a:srgbClr val="FF0000"/>
                </a:solidFill>
                <a:latin typeface="Arial Narrow" pitchFamily="34" charset="0"/>
              </a:rPr>
              <a:t>Technologies</a:t>
            </a:r>
            <a:endParaRPr lang="en-US" sz="3200" i="1" dirty="0">
              <a:solidFill>
                <a:srgbClr val="FF0000"/>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ChangeArrowheads="1"/>
          </p:cNvSpPr>
          <p:nvPr/>
        </p:nvSpPr>
        <p:spPr bwMode="auto">
          <a:xfrm>
            <a:off x="1447800" y="457200"/>
            <a:ext cx="7315200" cy="823913"/>
          </a:xfrm>
          <a:prstGeom prst="rect">
            <a:avLst/>
          </a:prstGeom>
          <a:noFill/>
          <a:ln w="9525">
            <a:noFill/>
            <a:miter lim="800000"/>
            <a:headEnd/>
            <a:tailEnd/>
          </a:ln>
        </p:spPr>
        <p:txBody>
          <a:bodyPr>
            <a:spAutoFit/>
          </a:bodyPr>
          <a:lstStyle/>
          <a:p>
            <a:pPr>
              <a:lnSpc>
                <a:spcPct val="100000"/>
              </a:lnSpc>
            </a:pPr>
            <a:r>
              <a:rPr lang="en-US" sz="4800" dirty="0">
                <a:solidFill>
                  <a:schemeClr val="tx2"/>
                </a:solidFill>
              </a:rPr>
              <a:t>		</a:t>
            </a:r>
          </a:p>
        </p:txBody>
      </p:sp>
      <p:sp>
        <p:nvSpPr>
          <p:cNvPr id="25603" name="Rectangle 3"/>
          <p:cNvSpPr>
            <a:spLocks noChangeArrowheads="1"/>
          </p:cNvSpPr>
          <p:nvPr/>
        </p:nvSpPr>
        <p:spPr bwMode="auto">
          <a:xfrm>
            <a:off x="609600" y="1524000"/>
            <a:ext cx="8153400" cy="5029200"/>
          </a:xfrm>
          <a:prstGeom prst="rect">
            <a:avLst/>
          </a:prstGeom>
          <a:noFill/>
          <a:ln w="9525">
            <a:noFill/>
            <a:miter lim="800000"/>
            <a:headEnd/>
            <a:tailEnd/>
          </a:ln>
        </p:spPr>
        <p:txBody>
          <a:bodyPr/>
          <a:lstStyle/>
          <a:p>
            <a:pPr marL="342900" indent="-342900" algn="l">
              <a:lnSpc>
                <a:spcPct val="100000"/>
              </a:lnSpc>
              <a:spcBef>
                <a:spcPct val="20000"/>
              </a:spcBef>
              <a:spcAft>
                <a:spcPct val="25000"/>
              </a:spcAft>
              <a:buClr>
                <a:srgbClr val="000000"/>
              </a:buClr>
              <a:buSzPct val="70000"/>
              <a:buFont typeface="Wingdings" pitchFamily="2" charset="2"/>
              <a:buChar char="l"/>
            </a:pPr>
            <a:endParaRPr lang="en-US" sz="2400" b="0" dirty="0"/>
          </a:p>
        </p:txBody>
      </p:sp>
      <p:sp>
        <p:nvSpPr>
          <p:cNvPr id="25604" name="Rectangle 4"/>
          <p:cNvSpPr>
            <a:spLocks noGrp="1" noChangeArrowheads="1"/>
          </p:cNvSpPr>
          <p:nvPr>
            <p:ph type="title"/>
          </p:nvPr>
        </p:nvSpPr>
        <p:spPr>
          <a:xfrm>
            <a:off x="533400" y="76200"/>
            <a:ext cx="8077200" cy="990600"/>
          </a:xfrm>
        </p:spPr>
        <p:txBody>
          <a:bodyPr/>
          <a:lstStyle/>
          <a:p>
            <a:r>
              <a:rPr lang="en-US" sz="3600" dirty="0" smtClean="0"/>
              <a:t>IUID Policy Overview</a:t>
            </a:r>
          </a:p>
        </p:txBody>
      </p:sp>
      <p:sp>
        <p:nvSpPr>
          <p:cNvPr id="25605" name="Rectangle 5"/>
          <p:cNvSpPr>
            <a:spLocks noGrp="1" noChangeArrowheads="1"/>
          </p:cNvSpPr>
          <p:nvPr>
            <p:ph idx="1"/>
          </p:nvPr>
        </p:nvSpPr>
        <p:spPr>
          <a:xfrm>
            <a:off x="0" y="838200"/>
            <a:ext cx="9144000" cy="5257800"/>
          </a:xfrm>
        </p:spPr>
        <p:txBody>
          <a:bodyPr/>
          <a:lstStyle/>
          <a:p>
            <a:pPr marL="0" indent="0">
              <a:lnSpc>
                <a:spcPct val="80000"/>
              </a:lnSpc>
              <a:spcBef>
                <a:spcPts val="600"/>
              </a:spcBef>
              <a:spcAft>
                <a:spcPts val="600"/>
              </a:spcAft>
              <a:buClr>
                <a:schemeClr val="tx2"/>
              </a:buClr>
            </a:pPr>
            <a:r>
              <a:rPr lang="en-US" sz="1800" dirty="0" smtClean="0">
                <a:solidFill>
                  <a:srgbClr val="FF0000"/>
                </a:solidFill>
              </a:rPr>
              <a:t>DoD Instruction (DoDI) 8320.04</a:t>
            </a:r>
            <a:r>
              <a:rPr lang="en-US" sz="1800" dirty="0" smtClean="0"/>
              <a:t>, "Item Unique Identification Standards for Tangible Personal </a:t>
            </a:r>
            <a:r>
              <a:rPr lang="en-US" sz="1800" dirty="0" smtClean="0"/>
              <a:t>Property</a:t>
            </a:r>
            <a:r>
              <a:rPr lang="en-US" sz="1800" dirty="0" smtClean="0"/>
              <a:t>”</a:t>
            </a:r>
            <a:endParaRPr lang="en-US" sz="1800" dirty="0" smtClean="0"/>
          </a:p>
          <a:p>
            <a:pPr marL="238125" indent="-238125">
              <a:lnSpc>
                <a:spcPct val="80000"/>
              </a:lnSpc>
              <a:spcBef>
                <a:spcPts val="0"/>
              </a:spcBef>
              <a:spcAft>
                <a:spcPts val="0"/>
              </a:spcAft>
              <a:buClr>
                <a:schemeClr val="tx2"/>
              </a:buClr>
              <a:buFont typeface="Arial" pitchFamily="34" charset="0"/>
              <a:buChar char="•"/>
            </a:pPr>
            <a:r>
              <a:rPr lang="en-US" sz="1800" dirty="0" err="1" smtClean="0"/>
              <a:t>DoDI</a:t>
            </a:r>
            <a:r>
              <a:rPr lang="en-US" sz="1800" dirty="0" smtClean="0"/>
              <a:t> 8320.04 states that items with a unique item-level traceability requirement at any time in their life cycle shall be marked and managed by UII to include as a minimum:</a:t>
            </a:r>
          </a:p>
          <a:p>
            <a:pPr marL="565150" indent="0">
              <a:lnSpc>
                <a:spcPct val="80000"/>
              </a:lnSpc>
              <a:spcBef>
                <a:spcPts val="0"/>
              </a:spcBef>
              <a:spcAft>
                <a:spcPts val="0"/>
              </a:spcAft>
              <a:buClr>
                <a:schemeClr val="tx2"/>
              </a:buClr>
            </a:pPr>
            <a:r>
              <a:rPr lang="en-US" sz="1800" dirty="0" smtClean="0">
                <a:solidFill>
                  <a:srgbClr val="2D2DB9"/>
                </a:solidFill>
              </a:rPr>
              <a:t>(</a:t>
            </a:r>
            <a:r>
              <a:rPr lang="en-US" sz="1800" dirty="0">
                <a:solidFill>
                  <a:srgbClr val="2D2DB9"/>
                </a:solidFill>
              </a:rPr>
              <a:t>1) Major end </a:t>
            </a:r>
            <a:r>
              <a:rPr lang="en-US" sz="1800" dirty="0" smtClean="0">
                <a:solidFill>
                  <a:srgbClr val="2D2DB9"/>
                </a:solidFill>
              </a:rPr>
              <a:t>items</a:t>
            </a:r>
            <a:r>
              <a:rPr lang="en-US" sz="1800" dirty="0">
                <a:solidFill>
                  <a:srgbClr val="2D2DB9"/>
                </a:solidFill>
              </a:rPr>
              <a:t>,</a:t>
            </a:r>
            <a:r>
              <a:rPr lang="en-US" sz="1800" dirty="0" smtClean="0">
                <a:solidFill>
                  <a:srgbClr val="2D2DB9"/>
                </a:solidFill>
              </a:rPr>
              <a:t> (</a:t>
            </a:r>
            <a:r>
              <a:rPr lang="en-US" sz="1800" dirty="0">
                <a:solidFill>
                  <a:srgbClr val="2D2DB9"/>
                </a:solidFill>
              </a:rPr>
              <a:t>2) Depot level </a:t>
            </a:r>
            <a:r>
              <a:rPr lang="en-US" sz="1800" dirty="0" smtClean="0">
                <a:solidFill>
                  <a:srgbClr val="2D2DB9"/>
                </a:solidFill>
              </a:rPr>
              <a:t>reparables</a:t>
            </a:r>
            <a:r>
              <a:rPr lang="en-US" sz="1800" dirty="0">
                <a:solidFill>
                  <a:srgbClr val="2D2DB9"/>
                </a:solidFill>
              </a:rPr>
              <a:t>,</a:t>
            </a:r>
            <a:r>
              <a:rPr lang="en-US" sz="1800" dirty="0" smtClean="0">
                <a:solidFill>
                  <a:srgbClr val="2D2DB9"/>
                </a:solidFill>
              </a:rPr>
              <a:t> (</a:t>
            </a:r>
            <a:r>
              <a:rPr lang="en-US" sz="1800" dirty="0">
                <a:solidFill>
                  <a:srgbClr val="2D2DB9"/>
                </a:solidFill>
              </a:rPr>
              <a:t>3) Nuclear weapons-related </a:t>
            </a:r>
            <a:r>
              <a:rPr lang="en-US" sz="1800" dirty="0" smtClean="0">
                <a:solidFill>
                  <a:srgbClr val="2D2DB9"/>
                </a:solidFill>
              </a:rPr>
              <a:t>materiel, (</a:t>
            </a:r>
            <a:r>
              <a:rPr lang="en-US" sz="1800" dirty="0">
                <a:solidFill>
                  <a:srgbClr val="2D2DB9"/>
                </a:solidFill>
              </a:rPr>
              <a:t>4) Small arms and light </a:t>
            </a:r>
            <a:r>
              <a:rPr lang="en-US" sz="1800" dirty="0" smtClean="0">
                <a:solidFill>
                  <a:srgbClr val="2D2DB9"/>
                </a:solidFill>
              </a:rPr>
              <a:t>weapons, (5</a:t>
            </a:r>
            <a:r>
              <a:rPr lang="en-US" sz="1800" dirty="0">
                <a:solidFill>
                  <a:srgbClr val="2D2DB9"/>
                </a:solidFill>
              </a:rPr>
              <a:t>) Items with a classified, sensitive, or pilferable controlled inventory item </a:t>
            </a:r>
            <a:r>
              <a:rPr lang="en-US" sz="1800" dirty="0" smtClean="0">
                <a:solidFill>
                  <a:srgbClr val="2D2DB9"/>
                </a:solidFill>
              </a:rPr>
              <a:t>code, (6</a:t>
            </a:r>
            <a:r>
              <a:rPr lang="en-US" sz="1800" dirty="0">
                <a:solidFill>
                  <a:srgbClr val="2D2DB9"/>
                </a:solidFill>
              </a:rPr>
              <a:t>) Critical safety </a:t>
            </a:r>
            <a:r>
              <a:rPr lang="en-US" sz="1800" dirty="0" smtClean="0">
                <a:solidFill>
                  <a:srgbClr val="2D2DB9"/>
                </a:solidFill>
              </a:rPr>
              <a:t>items</a:t>
            </a:r>
            <a:r>
              <a:rPr lang="en-US" sz="1800" dirty="0">
                <a:solidFill>
                  <a:srgbClr val="2D2DB9"/>
                </a:solidFill>
              </a:rPr>
              <a:t>,</a:t>
            </a:r>
            <a:r>
              <a:rPr lang="en-US" sz="1800" dirty="0" smtClean="0">
                <a:solidFill>
                  <a:srgbClr val="2D2DB9"/>
                </a:solidFill>
              </a:rPr>
              <a:t> (</a:t>
            </a:r>
            <a:r>
              <a:rPr lang="en-US" sz="1800" dirty="0">
                <a:solidFill>
                  <a:srgbClr val="2D2DB9"/>
                </a:solidFill>
              </a:rPr>
              <a:t>7) Items currently serially managed or warrantied, including items in unique item tracking </a:t>
            </a:r>
            <a:r>
              <a:rPr lang="en-US" sz="1800" dirty="0" smtClean="0">
                <a:solidFill>
                  <a:srgbClr val="2D2DB9"/>
                </a:solidFill>
              </a:rPr>
              <a:t>programs</a:t>
            </a:r>
            <a:r>
              <a:rPr lang="en-US" sz="1800" dirty="0">
                <a:solidFill>
                  <a:srgbClr val="2D2DB9"/>
                </a:solidFill>
              </a:rPr>
              <a:t>,</a:t>
            </a:r>
            <a:r>
              <a:rPr lang="en-US" sz="1800" dirty="0" smtClean="0">
                <a:solidFill>
                  <a:srgbClr val="2D2DB9"/>
                </a:solidFill>
              </a:rPr>
              <a:t> (</a:t>
            </a:r>
            <a:r>
              <a:rPr lang="en-US" sz="1800" dirty="0">
                <a:solidFill>
                  <a:srgbClr val="2D2DB9"/>
                </a:solidFill>
              </a:rPr>
              <a:t>8) Items that require periodic test, calibration, or safety </a:t>
            </a:r>
            <a:r>
              <a:rPr lang="en-US" sz="1800" dirty="0" smtClean="0">
                <a:solidFill>
                  <a:srgbClr val="2D2DB9"/>
                </a:solidFill>
              </a:rPr>
              <a:t>inspection, (9</a:t>
            </a:r>
            <a:r>
              <a:rPr lang="en-US" sz="1800" dirty="0">
                <a:solidFill>
                  <a:srgbClr val="2D2DB9"/>
                </a:solidFill>
              </a:rPr>
              <a:t>) Items that require technical directive </a:t>
            </a:r>
            <a:r>
              <a:rPr lang="en-US" sz="1800" dirty="0" smtClean="0">
                <a:solidFill>
                  <a:srgbClr val="2D2DB9"/>
                </a:solidFill>
              </a:rPr>
              <a:t>tracking</a:t>
            </a:r>
            <a:r>
              <a:rPr lang="en-US" sz="1800" dirty="0">
                <a:solidFill>
                  <a:srgbClr val="2D2DB9"/>
                </a:solidFill>
              </a:rPr>
              <a:t>,</a:t>
            </a:r>
            <a:r>
              <a:rPr lang="en-US" sz="1800" dirty="0" smtClean="0">
                <a:solidFill>
                  <a:srgbClr val="2D2DB9"/>
                </a:solidFill>
              </a:rPr>
              <a:t> (</a:t>
            </a:r>
            <a:r>
              <a:rPr lang="en-US" sz="1800" dirty="0">
                <a:solidFill>
                  <a:srgbClr val="2D2DB9"/>
                </a:solidFill>
              </a:rPr>
              <a:t>10) Items requiring intensive visibility and </a:t>
            </a:r>
            <a:r>
              <a:rPr lang="en-US" sz="1800" dirty="0" smtClean="0">
                <a:solidFill>
                  <a:srgbClr val="2D2DB9"/>
                </a:solidFill>
              </a:rPr>
              <a:t>management</a:t>
            </a:r>
            <a:r>
              <a:rPr lang="en-US" sz="1800" dirty="0">
                <a:solidFill>
                  <a:srgbClr val="2D2DB9"/>
                </a:solidFill>
              </a:rPr>
              <a:t>,</a:t>
            </a:r>
            <a:r>
              <a:rPr lang="en-US" sz="1800" dirty="0" smtClean="0">
                <a:solidFill>
                  <a:srgbClr val="2D2DB9"/>
                </a:solidFill>
              </a:rPr>
              <a:t> </a:t>
            </a:r>
            <a:r>
              <a:rPr lang="en-US" sz="1800" dirty="0">
                <a:solidFill>
                  <a:srgbClr val="2D2DB9"/>
                </a:solidFill>
              </a:rPr>
              <a:t>a</a:t>
            </a:r>
            <a:r>
              <a:rPr lang="en-US" sz="1800" dirty="0" smtClean="0">
                <a:solidFill>
                  <a:srgbClr val="2D2DB9"/>
                </a:solidFill>
              </a:rPr>
              <a:t>nd      (11</a:t>
            </a:r>
            <a:r>
              <a:rPr lang="en-US" sz="1800" dirty="0">
                <a:solidFill>
                  <a:srgbClr val="2D2DB9"/>
                </a:solidFill>
              </a:rPr>
              <a:t>) Other items, as determined by the requiring activity</a:t>
            </a:r>
            <a:r>
              <a:rPr lang="en-US" sz="1800" dirty="0" smtClean="0">
                <a:solidFill>
                  <a:srgbClr val="2D2DB9"/>
                </a:solidFill>
              </a:rPr>
              <a:t>.</a:t>
            </a:r>
          </a:p>
          <a:p>
            <a:pPr marL="285750" indent="-285750">
              <a:lnSpc>
                <a:spcPct val="80000"/>
              </a:lnSpc>
              <a:spcBef>
                <a:spcPts val="600"/>
              </a:spcBef>
              <a:spcAft>
                <a:spcPts val="600"/>
              </a:spcAft>
              <a:buClr>
                <a:schemeClr val="tx2"/>
              </a:buClr>
              <a:buFont typeface="Arial" panose="020B0604020202020204" pitchFamily="34" charset="0"/>
              <a:buChar char="•"/>
            </a:pPr>
            <a:r>
              <a:rPr lang="en-US" sz="1800" dirty="0"/>
              <a:t>Under the authority, direction, and control of the </a:t>
            </a:r>
            <a:r>
              <a:rPr lang="en-US" sz="1800" dirty="0" smtClean="0"/>
              <a:t>USD(A&amp;S), </a:t>
            </a:r>
            <a:r>
              <a:rPr lang="en-US" sz="1800" dirty="0"/>
              <a:t>the </a:t>
            </a:r>
            <a:r>
              <a:rPr lang="en-US" sz="1800" dirty="0" smtClean="0"/>
              <a:t>ASD(S) </a:t>
            </a:r>
            <a:r>
              <a:rPr lang="en-US" sz="1800" dirty="0"/>
              <a:t>d</a:t>
            </a:r>
            <a:r>
              <a:rPr lang="en-US" sz="1800" dirty="0" smtClean="0"/>
              <a:t>evelops </a:t>
            </a:r>
            <a:r>
              <a:rPr lang="en-US" sz="1800" dirty="0"/>
              <a:t>IUID supply chain policy and coordinates functional business </a:t>
            </a:r>
            <a:r>
              <a:rPr lang="en-US" sz="1800" dirty="0" smtClean="0"/>
              <a:t>rules and </a:t>
            </a:r>
            <a:r>
              <a:rPr lang="en-US" sz="1800" dirty="0"/>
              <a:t>approves requirements for the </a:t>
            </a:r>
            <a:r>
              <a:rPr lang="en-US" sz="1800" dirty="0" smtClean="0"/>
              <a:t>DOD </a:t>
            </a:r>
            <a:r>
              <a:rPr lang="en-US" sz="1800" dirty="0"/>
              <a:t>IUID Registry jointly with the Director, Defense </a:t>
            </a:r>
            <a:r>
              <a:rPr lang="en-US" sz="1800" dirty="0" smtClean="0"/>
              <a:t>Pricing and Contracting</a:t>
            </a:r>
            <a:endParaRPr lang="en-US" sz="1800" dirty="0"/>
          </a:p>
          <a:p>
            <a:pPr marL="238125" indent="-238125">
              <a:lnSpc>
                <a:spcPct val="80000"/>
              </a:lnSpc>
              <a:spcBef>
                <a:spcPts val="600"/>
              </a:spcBef>
              <a:spcAft>
                <a:spcPts val="600"/>
              </a:spcAft>
              <a:buClr>
                <a:schemeClr val="tx2"/>
              </a:buClr>
              <a:buFont typeface="Arial" pitchFamily="34" charset="0"/>
              <a:buChar char="•"/>
            </a:pPr>
            <a:r>
              <a:rPr lang="en-US" sz="1800" dirty="0" smtClean="0"/>
              <a:t>Under </a:t>
            </a:r>
            <a:r>
              <a:rPr lang="en-US" sz="1800" dirty="0"/>
              <a:t>the authority, direction, and control of the </a:t>
            </a:r>
            <a:r>
              <a:rPr lang="en-US" sz="1800" dirty="0" smtClean="0"/>
              <a:t>ASD(S), </a:t>
            </a:r>
            <a:r>
              <a:rPr lang="en-US" sz="1800" dirty="0"/>
              <a:t>the Director, DLA will </a:t>
            </a:r>
            <a:r>
              <a:rPr lang="en-US" sz="1800" dirty="0" smtClean="0"/>
              <a:t>coordinate </a:t>
            </a:r>
            <a:r>
              <a:rPr lang="en-US" sz="1800" dirty="0"/>
              <a:t>and </a:t>
            </a:r>
            <a:r>
              <a:rPr lang="en-US" sz="1800" dirty="0" smtClean="0"/>
              <a:t>publish </a:t>
            </a:r>
            <a:r>
              <a:rPr lang="en-US" sz="1800" dirty="0"/>
              <a:t>procedures and transaction exchange formats to incorporate the UII in logistics business processes under the Defense Logistics Management Standards (DLMS) in accordance with DLM </a:t>
            </a:r>
            <a:r>
              <a:rPr lang="en-US" sz="1800" dirty="0" smtClean="0"/>
              <a:t>4000.25.</a:t>
            </a:r>
            <a:endParaRPr lang="en-US" sz="1600" dirty="0"/>
          </a:p>
          <a:p>
            <a:pPr marL="238125" indent="-238125">
              <a:lnSpc>
                <a:spcPct val="80000"/>
              </a:lnSpc>
              <a:spcBef>
                <a:spcPts val="600"/>
              </a:spcBef>
              <a:spcAft>
                <a:spcPts val="600"/>
              </a:spcAft>
              <a:buClr>
                <a:schemeClr val="tx2"/>
              </a:buClr>
              <a:buFont typeface="Arial" pitchFamily="34" charset="0"/>
              <a:buChar char="•"/>
            </a:pPr>
            <a:r>
              <a:rPr lang="en-US" sz="1800" dirty="0" smtClean="0"/>
              <a:t>Policy </a:t>
            </a:r>
            <a:r>
              <a:rPr lang="en-US" sz="1800" dirty="0" smtClean="0"/>
              <a:t>continues to evolve! The latest policies and information on IUID can be found at:    </a:t>
            </a:r>
            <a:r>
              <a:rPr lang="en-US" sz="1800" dirty="0" smtClean="0">
                <a:hlinkClick r:id="rId3"/>
              </a:rPr>
              <a:t>http://www.acq.osd.mil/dpap/pdi/uid/index.html</a:t>
            </a:r>
            <a:endParaRPr lang="en-US" sz="1800" dirty="0" smtClean="0"/>
          </a:p>
          <a:p>
            <a:pPr lvl="1">
              <a:buFont typeface="Arial" pitchFamily="34" charset="0"/>
              <a:buChar char="•"/>
            </a:pPr>
            <a:endParaRPr lang="en-US" sz="1800" dirty="0" smtClean="0"/>
          </a:p>
        </p:txBody>
      </p:sp>
    </p:spTree>
    <p:extLst>
      <p:ext uri="{BB962C8B-B14F-4D97-AF65-F5344CB8AC3E}">
        <p14:creationId xmlns:p14="http://schemas.microsoft.com/office/powerpoint/2010/main" val="16992890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ext Box 2"/>
          <p:cNvSpPr txBox="1">
            <a:spLocks noChangeArrowheads="1"/>
          </p:cNvSpPr>
          <p:nvPr/>
        </p:nvSpPr>
        <p:spPr bwMode="auto">
          <a:xfrm>
            <a:off x="4479925" y="3851275"/>
            <a:ext cx="184150" cy="457200"/>
          </a:xfrm>
          <a:prstGeom prst="rect">
            <a:avLst/>
          </a:prstGeom>
          <a:noFill/>
          <a:ln w="9525">
            <a:noFill/>
            <a:miter lim="800000"/>
            <a:headEnd/>
            <a:tailEnd/>
          </a:ln>
        </p:spPr>
        <p:txBody>
          <a:bodyPr wrap="none">
            <a:spAutoFit/>
          </a:bodyPr>
          <a:lstStyle/>
          <a:p>
            <a:pPr algn="l">
              <a:lnSpc>
                <a:spcPct val="100000"/>
              </a:lnSpc>
            </a:pPr>
            <a:endParaRPr lang="en-US" sz="2400" b="0" dirty="0">
              <a:latin typeface="Times New Roman" pitchFamily="18" charset="0"/>
            </a:endParaRPr>
          </a:p>
        </p:txBody>
      </p:sp>
      <p:sp>
        <p:nvSpPr>
          <p:cNvPr id="33795" name="Rectangle 3"/>
          <p:cNvSpPr>
            <a:spLocks noChangeArrowheads="1"/>
          </p:cNvSpPr>
          <p:nvPr/>
        </p:nvSpPr>
        <p:spPr bwMode="auto">
          <a:xfrm>
            <a:off x="457200" y="2514600"/>
            <a:ext cx="8458200" cy="1323439"/>
          </a:xfrm>
          <a:prstGeom prst="rect">
            <a:avLst/>
          </a:prstGeom>
          <a:noFill/>
          <a:ln w="9525">
            <a:noFill/>
            <a:miter lim="800000"/>
            <a:headEnd/>
            <a:tailEnd/>
          </a:ln>
        </p:spPr>
        <p:txBody>
          <a:bodyPr>
            <a:spAutoFit/>
          </a:bodyPr>
          <a:lstStyle/>
          <a:p>
            <a:pPr>
              <a:lnSpc>
                <a:spcPct val="100000"/>
              </a:lnSpc>
            </a:pPr>
            <a:r>
              <a:rPr lang="en-US" sz="4000" dirty="0">
                <a:solidFill>
                  <a:srgbClr val="2D2DB9"/>
                </a:solidFill>
                <a:latin typeface="+mj-lt"/>
              </a:rPr>
              <a:t>Radio Frequency </a:t>
            </a:r>
            <a:r>
              <a:rPr lang="en-US" sz="4000" dirty="0" smtClean="0">
                <a:solidFill>
                  <a:srgbClr val="2D2DB9"/>
                </a:solidFill>
                <a:latin typeface="+mj-lt"/>
              </a:rPr>
              <a:t>Identification  </a:t>
            </a:r>
            <a:r>
              <a:rPr lang="en-US" sz="4000" dirty="0">
                <a:solidFill>
                  <a:srgbClr val="2D2DB9"/>
                </a:solidFill>
                <a:latin typeface="+mj-lt"/>
              </a:rPr>
              <a:t>(RFID)</a:t>
            </a:r>
          </a:p>
        </p:txBody>
      </p:sp>
      <p:sp>
        <p:nvSpPr>
          <p:cNvPr id="592900" name="Rectangle 4"/>
          <p:cNvSpPr>
            <a:spLocks noChangeArrowheads="1"/>
          </p:cNvSpPr>
          <p:nvPr/>
        </p:nvSpPr>
        <p:spPr bwMode="auto">
          <a:xfrm>
            <a:off x="609600" y="2209800"/>
            <a:ext cx="7848600" cy="2133600"/>
          </a:xfrm>
          <a:prstGeom prst="rect">
            <a:avLst/>
          </a:prstGeom>
          <a:noFill/>
          <a:ln w="9525">
            <a:no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spTree>
  </p:cSld>
  <p:clrMapOvr>
    <a:masterClrMapping/>
  </p:clrMapOv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4"/>
          <p:cNvSpPr>
            <a:spLocks noChangeArrowheads="1"/>
          </p:cNvSpPr>
          <p:nvPr/>
        </p:nvSpPr>
        <p:spPr bwMode="auto">
          <a:xfrm>
            <a:off x="914400" y="1447800"/>
            <a:ext cx="7924800" cy="4876800"/>
          </a:xfrm>
          <a:prstGeom prst="rect">
            <a:avLst/>
          </a:prstGeom>
          <a:noFill/>
          <a:ln w="9525">
            <a:noFill/>
            <a:miter lim="800000"/>
            <a:headEnd/>
            <a:tailEnd/>
          </a:ln>
        </p:spPr>
        <p:txBody>
          <a:bodyPr/>
          <a:lstStyle/>
          <a:p>
            <a:pPr marL="342900" indent="-342900" algn="l">
              <a:lnSpc>
                <a:spcPct val="70000"/>
              </a:lnSpc>
              <a:spcBef>
                <a:spcPct val="20000"/>
              </a:spcBef>
              <a:spcAft>
                <a:spcPct val="25000"/>
              </a:spcAft>
              <a:buClr>
                <a:schemeClr val="tx2"/>
              </a:buClr>
              <a:buSzPct val="70000"/>
              <a:buFont typeface="Wingdings" pitchFamily="2" charset="2"/>
              <a:buChar char="l"/>
            </a:pPr>
            <a:r>
              <a:rPr lang="en-US" sz="2800" dirty="0">
                <a:latin typeface="+mn-lt"/>
              </a:rPr>
              <a:t>Active RFID - Longer range</a:t>
            </a:r>
          </a:p>
          <a:p>
            <a:pPr marL="914400" lvl="1" indent="-285750" algn="l">
              <a:lnSpc>
                <a:spcPct val="70000"/>
              </a:lnSpc>
              <a:spcBef>
                <a:spcPct val="20000"/>
              </a:spcBef>
              <a:spcAft>
                <a:spcPct val="25000"/>
              </a:spcAft>
              <a:buClr>
                <a:schemeClr val="tx2"/>
              </a:buClr>
              <a:buFont typeface="Wingdings" pitchFamily="2" charset="2"/>
              <a:buChar char="ü"/>
            </a:pPr>
            <a:r>
              <a:rPr lang="en-US" sz="2000" b="0" dirty="0">
                <a:latin typeface="+mn-lt"/>
              </a:rPr>
              <a:t>Continuously powered tag; internal power source </a:t>
            </a:r>
          </a:p>
          <a:p>
            <a:pPr marL="914400" lvl="1" indent="-285750" algn="l">
              <a:lnSpc>
                <a:spcPct val="70000"/>
              </a:lnSpc>
              <a:spcBef>
                <a:spcPct val="20000"/>
              </a:spcBef>
              <a:spcAft>
                <a:spcPct val="25000"/>
              </a:spcAft>
              <a:buClr>
                <a:schemeClr val="tx2"/>
              </a:buClr>
              <a:buFont typeface="Wingdings" pitchFamily="2" charset="2"/>
              <a:buChar char="ü"/>
            </a:pPr>
            <a:r>
              <a:rPr lang="en-US" sz="2000" b="0" dirty="0">
                <a:latin typeface="+mn-lt"/>
              </a:rPr>
              <a:t>Low-level RF signal received by the tag 		</a:t>
            </a:r>
            <a:endParaRPr lang="en-US" sz="2000" b="0" i="1" dirty="0">
              <a:solidFill>
                <a:schemeClr val="accent2"/>
              </a:solidFill>
              <a:latin typeface="+mn-lt"/>
            </a:endParaRPr>
          </a:p>
          <a:p>
            <a:pPr marL="914400" lvl="1" indent="-285750" algn="l">
              <a:lnSpc>
                <a:spcPct val="70000"/>
              </a:lnSpc>
              <a:spcBef>
                <a:spcPct val="20000"/>
              </a:spcBef>
              <a:spcAft>
                <a:spcPct val="25000"/>
              </a:spcAft>
              <a:buClr>
                <a:schemeClr val="tx2"/>
              </a:buClr>
              <a:buFont typeface="Wingdings" pitchFamily="2" charset="2"/>
              <a:buChar char="ü"/>
            </a:pPr>
            <a:r>
              <a:rPr lang="en-US" sz="2000" b="0" dirty="0">
                <a:latin typeface="+mn-lt"/>
              </a:rPr>
              <a:t>High-level RF signal back to the reader/interrogator</a:t>
            </a:r>
          </a:p>
          <a:p>
            <a:pPr marL="914400" lvl="1" indent="-285750" algn="l">
              <a:lnSpc>
                <a:spcPct val="70000"/>
              </a:lnSpc>
              <a:spcBef>
                <a:spcPct val="20000"/>
              </a:spcBef>
              <a:spcAft>
                <a:spcPct val="25000"/>
              </a:spcAft>
              <a:buClr>
                <a:schemeClr val="tx2"/>
              </a:buClr>
              <a:buFont typeface="Wingdings" pitchFamily="2" charset="2"/>
              <a:buChar char="ü"/>
            </a:pPr>
            <a:r>
              <a:rPr lang="en-US" sz="2000" b="0" dirty="0">
                <a:latin typeface="+mn-lt"/>
              </a:rPr>
              <a:t>Usually used for longer tag read </a:t>
            </a:r>
            <a:r>
              <a:rPr lang="en-US" sz="2000" b="0" dirty="0" smtClean="0">
                <a:latin typeface="+mn-lt"/>
              </a:rPr>
              <a:t>distances</a:t>
            </a:r>
          </a:p>
          <a:p>
            <a:pPr marL="914400" lvl="1" indent="-285750" algn="l">
              <a:lnSpc>
                <a:spcPct val="70000"/>
              </a:lnSpc>
              <a:spcBef>
                <a:spcPct val="20000"/>
              </a:spcBef>
              <a:spcAft>
                <a:spcPct val="25000"/>
              </a:spcAft>
              <a:buClr>
                <a:schemeClr val="tx2"/>
              </a:buClr>
              <a:buFont typeface="Wingdings" pitchFamily="2" charset="2"/>
              <a:buChar char="ü"/>
            </a:pPr>
            <a:r>
              <a:rPr lang="en-US" sz="2000" b="0" dirty="0" smtClean="0">
                <a:latin typeface="+mn-lt"/>
              </a:rPr>
              <a:t>Can store 128KB of data, to include tag number</a:t>
            </a:r>
            <a:endParaRPr lang="en-US" sz="2000" b="0" dirty="0">
              <a:latin typeface="+mn-lt"/>
            </a:endParaRPr>
          </a:p>
          <a:p>
            <a:pPr marL="914400" lvl="1" indent="-285750" algn="l">
              <a:lnSpc>
                <a:spcPct val="70000"/>
              </a:lnSpc>
              <a:spcBef>
                <a:spcPct val="20000"/>
              </a:spcBef>
              <a:spcAft>
                <a:spcPct val="25000"/>
              </a:spcAft>
              <a:buClr>
                <a:schemeClr val="tx2"/>
              </a:buClr>
              <a:buFont typeface="Wingdings" pitchFamily="2" charset="2"/>
              <a:buNone/>
            </a:pPr>
            <a:endParaRPr lang="en-US" sz="1200" b="0" dirty="0">
              <a:latin typeface="+mn-lt"/>
            </a:endParaRPr>
          </a:p>
          <a:p>
            <a:pPr marL="342900" indent="-342900" algn="l">
              <a:lnSpc>
                <a:spcPct val="70000"/>
              </a:lnSpc>
              <a:spcBef>
                <a:spcPct val="20000"/>
              </a:spcBef>
              <a:spcAft>
                <a:spcPct val="25000"/>
              </a:spcAft>
              <a:buClr>
                <a:schemeClr val="tx2"/>
              </a:buClr>
              <a:buSzPct val="70000"/>
              <a:buFont typeface="Wingdings" pitchFamily="2" charset="2"/>
              <a:buChar char="l"/>
            </a:pPr>
            <a:r>
              <a:rPr lang="en-US" sz="2800" dirty="0">
                <a:latin typeface="+mn-lt"/>
              </a:rPr>
              <a:t>Passive RFID – Shorter range</a:t>
            </a:r>
            <a:r>
              <a:rPr lang="en-US" sz="2000" b="0" dirty="0">
                <a:latin typeface="+mn-lt"/>
              </a:rPr>
              <a:t> </a:t>
            </a:r>
          </a:p>
          <a:p>
            <a:pPr marL="914400" lvl="1" indent="-285750" algn="l">
              <a:lnSpc>
                <a:spcPct val="70000"/>
              </a:lnSpc>
              <a:spcBef>
                <a:spcPct val="20000"/>
              </a:spcBef>
              <a:spcAft>
                <a:spcPct val="25000"/>
              </a:spcAft>
              <a:buClr>
                <a:schemeClr val="tx2"/>
              </a:buClr>
              <a:buFont typeface="Wingdings" pitchFamily="2" charset="2"/>
              <a:buChar char="ü"/>
            </a:pPr>
            <a:r>
              <a:rPr lang="en-US" sz="2000" b="0" dirty="0">
                <a:latin typeface="+mn-lt"/>
              </a:rPr>
              <a:t>No internal power source; collects energy from reader</a:t>
            </a:r>
          </a:p>
          <a:p>
            <a:pPr marL="914400" lvl="1" indent="-285750" algn="l">
              <a:lnSpc>
                <a:spcPct val="70000"/>
              </a:lnSpc>
              <a:spcBef>
                <a:spcPct val="20000"/>
              </a:spcBef>
              <a:spcAft>
                <a:spcPct val="25000"/>
              </a:spcAft>
              <a:buClr>
                <a:schemeClr val="tx2"/>
              </a:buClr>
              <a:buFont typeface="Wingdings" pitchFamily="2" charset="2"/>
              <a:buChar char="ü"/>
            </a:pPr>
            <a:r>
              <a:rPr lang="en-US" sz="2000" b="0" dirty="0">
                <a:latin typeface="+mn-lt"/>
              </a:rPr>
              <a:t>Needs </a:t>
            </a:r>
            <a:r>
              <a:rPr lang="en-US" sz="2000" b="0" dirty="0" smtClean="0">
                <a:latin typeface="+mn-lt"/>
              </a:rPr>
              <a:t>powerful RF </a:t>
            </a:r>
            <a:r>
              <a:rPr lang="en-US" sz="2000" b="0" dirty="0">
                <a:latin typeface="+mn-lt"/>
              </a:rPr>
              <a:t>signal from </a:t>
            </a:r>
            <a:r>
              <a:rPr lang="en-US" sz="2000" b="0" dirty="0" smtClean="0">
                <a:latin typeface="+mn-lt"/>
              </a:rPr>
              <a:t>reader</a:t>
            </a:r>
          </a:p>
          <a:p>
            <a:pPr marL="914400" lvl="1" indent="-285750" algn="l">
              <a:lnSpc>
                <a:spcPct val="70000"/>
              </a:lnSpc>
              <a:spcBef>
                <a:spcPct val="20000"/>
              </a:spcBef>
              <a:spcAft>
                <a:spcPct val="25000"/>
              </a:spcAft>
              <a:buClr>
                <a:schemeClr val="tx2"/>
              </a:buClr>
              <a:buFont typeface="Wingdings" pitchFamily="2" charset="2"/>
              <a:buChar char="ü"/>
            </a:pPr>
            <a:r>
              <a:rPr lang="en-US" sz="2000" b="0" dirty="0" smtClean="0">
                <a:latin typeface="+mn-lt"/>
              </a:rPr>
              <a:t>Low </a:t>
            </a:r>
            <a:r>
              <a:rPr lang="en-US" sz="2000" b="0" dirty="0">
                <a:latin typeface="+mn-lt"/>
              </a:rPr>
              <a:t>RF strength signal returned from tag</a:t>
            </a:r>
          </a:p>
          <a:p>
            <a:pPr marL="914400" lvl="1" indent="-285750" algn="l">
              <a:lnSpc>
                <a:spcPct val="70000"/>
              </a:lnSpc>
              <a:spcBef>
                <a:spcPct val="20000"/>
              </a:spcBef>
              <a:spcAft>
                <a:spcPct val="25000"/>
              </a:spcAft>
              <a:buClr>
                <a:schemeClr val="tx2"/>
              </a:buClr>
              <a:buFont typeface="Wingdings" pitchFamily="2" charset="2"/>
              <a:buChar char="ü"/>
            </a:pPr>
            <a:r>
              <a:rPr lang="en-US" sz="2000" b="0" dirty="0">
                <a:latin typeface="+mn-lt"/>
              </a:rPr>
              <a:t>Preferred for uses when tag and interrogator are </a:t>
            </a:r>
            <a:r>
              <a:rPr lang="en-US" sz="2000" b="0" dirty="0" smtClean="0">
                <a:latin typeface="+mn-lt"/>
              </a:rPr>
              <a:t>close</a:t>
            </a:r>
          </a:p>
          <a:p>
            <a:pPr marL="914400" lvl="1" indent="-285750" algn="l">
              <a:lnSpc>
                <a:spcPct val="70000"/>
              </a:lnSpc>
              <a:spcBef>
                <a:spcPct val="20000"/>
              </a:spcBef>
              <a:spcAft>
                <a:spcPct val="25000"/>
              </a:spcAft>
              <a:buClr>
                <a:schemeClr val="tx2"/>
              </a:buClr>
              <a:buFont typeface="Wingdings" pitchFamily="2" charset="2"/>
              <a:buChar char="ü"/>
            </a:pPr>
            <a:r>
              <a:rPr lang="en-US" sz="2000" b="0" dirty="0" smtClean="0">
                <a:latin typeface="+mn-lt"/>
              </a:rPr>
              <a:t>Stores small amount of data (e.g., tag number)</a:t>
            </a:r>
            <a:r>
              <a:rPr lang="en-US" sz="2000" dirty="0"/>
              <a:t>	           </a:t>
            </a:r>
          </a:p>
          <a:p>
            <a:pPr marL="342900" indent="-342900" algn="l">
              <a:lnSpc>
                <a:spcPct val="70000"/>
              </a:lnSpc>
              <a:spcBef>
                <a:spcPct val="20000"/>
              </a:spcBef>
              <a:spcAft>
                <a:spcPct val="25000"/>
              </a:spcAft>
              <a:buClr>
                <a:schemeClr val="tx2"/>
              </a:buClr>
              <a:buSzPct val="70000"/>
              <a:buFont typeface="Arial" charset="0"/>
              <a:buNone/>
            </a:pPr>
            <a:endParaRPr lang="en-US" sz="2400" b="0" dirty="0"/>
          </a:p>
        </p:txBody>
      </p:sp>
      <p:sp>
        <p:nvSpPr>
          <p:cNvPr id="34819" name="Rectangle 5"/>
          <p:cNvSpPr>
            <a:spLocks noChangeArrowheads="1"/>
          </p:cNvSpPr>
          <p:nvPr/>
        </p:nvSpPr>
        <p:spPr bwMode="auto">
          <a:xfrm>
            <a:off x="685800" y="304800"/>
            <a:ext cx="7772400" cy="838200"/>
          </a:xfrm>
          <a:prstGeom prst="rect">
            <a:avLst/>
          </a:prstGeom>
          <a:noFill/>
          <a:ln w="9525">
            <a:noFill/>
            <a:miter lim="800000"/>
            <a:headEnd/>
            <a:tailEnd/>
          </a:ln>
        </p:spPr>
        <p:txBody>
          <a:bodyPr anchor="ctr"/>
          <a:lstStyle/>
          <a:p>
            <a:pPr>
              <a:lnSpc>
                <a:spcPct val="100000"/>
              </a:lnSpc>
            </a:pPr>
            <a:r>
              <a:rPr lang="en-US" sz="4000" dirty="0">
                <a:solidFill>
                  <a:srgbClr val="2D2DB9"/>
                </a:solidFill>
                <a:latin typeface="+mj-lt"/>
              </a:rPr>
              <a:t>Types of RFID Used in </a:t>
            </a:r>
            <a:r>
              <a:rPr lang="en-US" sz="4000" dirty="0" smtClean="0">
                <a:solidFill>
                  <a:srgbClr val="2D2DB9"/>
                </a:solidFill>
                <a:latin typeface="+mj-lt"/>
              </a:rPr>
              <a:t>DOD</a:t>
            </a:r>
            <a:endParaRPr lang="en-US" sz="4000" dirty="0">
              <a:solidFill>
                <a:srgbClr val="2D2DB9"/>
              </a:solidFill>
              <a:latin typeface="+mj-lt"/>
            </a:endParaRPr>
          </a:p>
        </p:txBody>
      </p:sp>
    </p:spTree>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3"/>
          <p:cNvSpPr>
            <a:spLocks noGrp="1" noChangeArrowheads="1"/>
          </p:cNvSpPr>
          <p:nvPr>
            <p:ph type="title"/>
          </p:nvPr>
        </p:nvSpPr>
        <p:spPr>
          <a:xfrm>
            <a:off x="381000" y="76200"/>
            <a:ext cx="8382000" cy="990600"/>
          </a:xfrm>
        </p:spPr>
        <p:txBody>
          <a:bodyPr/>
          <a:lstStyle/>
          <a:p>
            <a:r>
              <a:rPr lang="en-US" sz="3600" dirty="0" smtClean="0"/>
              <a:t>pRFID - Optimize the Supply Chain</a:t>
            </a:r>
          </a:p>
        </p:txBody>
      </p:sp>
      <p:sp>
        <p:nvSpPr>
          <p:cNvPr id="2" name="Rectangle 2"/>
          <p:cNvSpPr>
            <a:spLocks noGrp="1" noChangeArrowheads="1"/>
          </p:cNvSpPr>
          <p:nvPr>
            <p:ph idx="1"/>
          </p:nvPr>
        </p:nvSpPr>
        <p:spPr>
          <a:xfrm>
            <a:off x="381000" y="838200"/>
            <a:ext cx="8610600" cy="4343400"/>
          </a:xfrm>
        </p:spPr>
        <p:txBody>
          <a:bodyPr/>
          <a:lstStyle/>
          <a:p>
            <a:pPr>
              <a:lnSpc>
                <a:spcPct val="140000"/>
              </a:lnSpc>
              <a:buClr>
                <a:schemeClr val="tx2"/>
              </a:buClr>
              <a:buFont typeface="Wingdings" pitchFamily="2" charset="2"/>
              <a:buNone/>
              <a:defRPr/>
            </a:pPr>
            <a:r>
              <a:rPr lang="en-US" sz="2000" dirty="0" smtClean="0"/>
              <a:t>   DOD is an early adopter of passive pRFID technology</a:t>
            </a:r>
          </a:p>
          <a:p>
            <a:pPr marL="914400" lvl="1" indent="-450850">
              <a:lnSpc>
                <a:spcPct val="140000"/>
              </a:lnSpc>
              <a:buFont typeface="Times New Roman" pitchFamily="18" charset="0"/>
              <a:buChar char="•"/>
              <a:defRPr/>
            </a:pPr>
            <a:r>
              <a:rPr lang="en-US" sz="1800" dirty="0" smtClean="0"/>
              <a:t>Implement passive RFID Business Rules - 1 Jan 05</a:t>
            </a:r>
          </a:p>
          <a:p>
            <a:pPr marL="1371600" lvl="2" indent="-457200">
              <a:lnSpc>
                <a:spcPct val="80000"/>
              </a:lnSpc>
              <a:buClr>
                <a:schemeClr val="tx2"/>
              </a:buClr>
              <a:defRPr/>
            </a:pPr>
            <a:r>
              <a:rPr lang="en-US" sz="1800" dirty="0" smtClean="0"/>
              <a:t>Passive tagging of materiel shipped to DOD</a:t>
            </a:r>
          </a:p>
          <a:p>
            <a:pPr marL="914400" lvl="1" indent="-450850">
              <a:lnSpc>
                <a:spcPct val="80000"/>
              </a:lnSpc>
              <a:buFont typeface="Times New Roman" pitchFamily="18" charset="0"/>
              <a:buChar char="•"/>
              <a:defRPr/>
            </a:pPr>
            <a:r>
              <a:rPr lang="en-US" sz="1800" dirty="0" smtClean="0"/>
              <a:t>Initial DOD capability to read passive RFID tags and use data </a:t>
            </a:r>
          </a:p>
          <a:p>
            <a:pPr marL="914400" lvl="1" indent="-450850">
              <a:lnSpc>
                <a:spcPct val="80000"/>
              </a:lnSpc>
              <a:buFont typeface="Times New Roman" pitchFamily="18" charset="0"/>
              <a:buChar char="•"/>
              <a:defRPr/>
            </a:pPr>
            <a:r>
              <a:rPr lang="en-US" sz="1800" dirty="0" smtClean="0"/>
              <a:t>Published DFARS Rule requiring application of passive RFID </a:t>
            </a:r>
          </a:p>
          <a:p>
            <a:pPr marL="914400" lvl="1" indent="-450850">
              <a:lnSpc>
                <a:spcPct val="80000"/>
              </a:lnSpc>
              <a:buFont typeface="Times New Roman" pitchFamily="18" charset="0"/>
              <a:buChar char="•"/>
              <a:defRPr/>
            </a:pPr>
            <a:r>
              <a:rPr lang="en-US" sz="1800" dirty="0" smtClean="0"/>
              <a:t>Integrated passive RFID data into the DOD Business Enterprise Architecture (e.g., DLMS)</a:t>
            </a:r>
          </a:p>
          <a:p>
            <a:pPr marL="914400" lvl="1" indent="-450850">
              <a:lnSpc>
                <a:spcPct val="80000"/>
              </a:lnSpc>
              <a:buFont typeface="Times New Roman" pitchFamily="18" charset="0"/>
              <a:buChar char="•"/>
              <a:defRPr/>
            </a:pPr>
            <a:r>
              <a:rPr lang="en-US" sz="1800" dirty="0" smtClean="0"/>
              <a:t>USTRANSCOM is the DOD functional proponent for AIT</a:t>
            </a:r>
          </a:p>
          <a:p>
            <a:pPr marL="914400" lvl="1" indent="-450850">
              <a:lnSpc>
                <a:spcPct val="80000"/>
              </a:lnSpc>
              <a:buFont typeface="Times New Roman" pitchFamily="18" charset="0"/>
              <a:buChar char="•"/>
              <a:defRPr/>
            </a:pPr>
            <a:r>
              <a:rPr lang="en-US" sz="1800" dirty="0" smtClean="0"/>
              <a:t>The latest policy and information on DOD’s RFID implementation can be found at:</a:t>
            </a:r>
          </a:p>
          <a:p>
            <a:pPr marL="914400" lvl="1">
              <a:lnSpc>
                <a:spcPct val="80000"/>
              </a:lnSpc>
              <a:buFont typeface="Times New Roman" pitchFamily="18" charset="0"/>
              <a:buNone/>
              <a:defRPr/>
            </a:pPr>
            <a:r>
              <a:rPr lang="en-US" sz="1800" dirty="0" smtClean="0"/>
              <a:t>		</a:t>
            </a:r>
            <a:r>
              <a:rPr lang="en-US" sz="1800" dirty="0" smtClean="0">
                <a:hlinkClick r:id="rId3"/>
              </a:rPr>
              <a:t>https://</a:t>
            </a:r>
            <a:r>
              <a:rPr lang="en-US" sz="1800" dirty="0" smtClean="0">
                <a:hlinkClick r:id="rId3"/>
              </a:rPr>
              <a:t>www.acq.osd.mil/log/sci/ait.html</a:t>
            </a:r>
            <a:r>
              <a:rPr lang="en-US" sz="1800" dirty="0" smtClean="0"/>
              <a:t> </a:t>
            </a:r>
            <a:r>
              <a:rPr lang="en-US" sz="1800" dirty="0"/>
              <a:t>	</a:t>
            </a:r>
            <a:r>
              <a:rPr lang="en-US" sz="1800" dirty="0" smtClean="0"/>
              <a:t> </a:t>
            </a:r>
            <a:r>
              <a:rPr lang="en-US" sz="1800" dirty="0"/>
              <a:t>	 	</a:t>
            </a:r>
            <a:r>
              <a:rPr lang="en-US" sz="1800" dirty="0" smtClean="0">
                <a:hlinkClick r:id="rId4"/>
              </a:rPr>
              <a:t>https://</a:t>
            </a:r>
            <a:r>
              <a:rPr lang="en-US" sz="1800" dirty="0">
                <a:hlinkClick r:id="rId4"/>
              </a:rPr>
              <a:t>www.ustranscom.mil/cmd/associated/ait</a:t>
            </a:r>
            <a:r>
              <a:rPr lang="en-US" sz="1800" dirty="0" smtClean="0">
                <a:hlinkClick r:id="rId4"/>
              </a:rPr>
              <a:t>/</a:t>
            </a:r>
            <a:r>
              <a:rPr lang="en-US" sz="1800" dirty="0" smtClean="0"/>
              <a:t> </a:t>
            </a:r>
            <a:endParaRPr lang="en-US" sz="1800" dirty="0"/>
          </a:p>
        </p:txBody>
      </p:sp>
      <p:sp>
        <p:nvSpPr>
          <p:cNvPr id="35844" name="Text Box 4"/>
          <p:cNvSpPr txBox="1">
            <a:spLocks noChangeArrowheads="1"/>
          </p:cNvSpPr>
          <p:nvPr/>
        </p:nvSpPr>
        <p:spPr bwMode="auto">
          <a:xfrm>
            <a:off x="1066800" y="4876800"/>
            <a:ext cx="7315200" cy="1631216"/>
          </a:xfrm>
          <a:prstGeom prst="rect">
            <a:avLst/>
          </a:prstGeom>
          <a:solidFill>
            <a:schemeClr val="accent2">
              <a:lumMod val="40000"/>
              <a:lumOff val="60000"/>
            </a:schemeClr>
          </a:solidFill>
          <a:ln w="19050">
            <a:solidFill>
              <a:schemeClr val="tx1"/>
            </a:solidFill>
            <a:miter lim="800000"/>
            <a:headEnd/>
            <a:tailEnd/>
          </a:ln>
        </p:spPr>
        <p:txBody>
          <a:bodyPr wrap="square">
            <a:spAutoFit/>
          </a:bodyPr>
          <a:lstStyle/>
          <a:p>
            <a:pPr algn="l" eaLnBrk="1" hangingPunct="1">
              <a:lnSpc>
                <a:spcPct val="100000"/>
              </a:lnSpc>
              <a:buClr>
                <a:schemeClr val="tx2"/>
              </a:buClr>
              <a:buFontTx/>
              <a:buChar char="•"/>
              <a:defRPr/>
            </a:pPr>
            <a:r>
              <a:rPr lang="en-US" sz="2000" dirty="0">
                <a:latin typeface="+mn-lt"/>
              </a:rPr>
              <a:t>Hands-Off Data Capture</a:t>
            </a:r>
          </a:p>
          <a:p>
            <a:pPr lvl="1" algn="l" eaLnBrk="1" hangingPunct="1">
              <a:lnSpc>
                <a:spcPct val="100000"/>
              </a:lnSpc>
              <a:buClr>
                <a:schemeClr val="tx2"/>
              </a:buClr>
              <a:buFontTx/>
              <a:buChar char="•"/>
              <a:defRPr/>
            </a:pPr>
            <a:r>
              <a:rPr lang="en-US" sz="2000" dirty="0">
                <a:latin typeface="+mn-lt"/>
              </a:rPr>
              <a:t>Improve Data Accuracy </a:t>
            </a:r>
          </a:p>
          <a:p>
            <a:pPr lvl="2" algn="l" eaLnBrk="1" hangingPunct="1">
              <a:lnSpc>
                <a:spcPct val="100000"/>
              </a:lnSpc>
              <a:buClr>
                <a:schemeClr val="tx2"/>
              </a:buClr>
              <a:buFontTx/>
              <a:buChar char="•"/>
              <a:defRPr/>
            </a:pPr>
            <a:r>
              <a:rPr lang="en-US" sz="2000" dirty="0">
                <a:latin typeface="+mn-lt"/>
              </a:rPr>
              <a:t> Improve Logistics Processing Time </a:t>
            </a:r>
          </a:p>
          <a:p>
            <a:pPr lvl="3" algn="l" eaLnBrk="1" hangingPunct="1">
              <a:lnSpc>
                <a:spcPct val="100000"/>
              </a:lnSpc>
              <a:buClr>
                <a:schemeClr val="tx2"/>
              </a:buClr>
              <a:buFontTx/>
              <a:buChar char="•"/>
              <a:defRPr/>
            </a:pPr>
            <a:r>
              <a:rPr lang="en-US" sz="2000" dirty="0">
                <a:latin typeface="+mn-lt"/>
              </a:rPr>
              <a:t> Improve Manpower Utilization</a:t>
            </a:r>
          </a:p>
          <a:p>
            <a:pPr lvl="4" algn="l" eaLnBrk="1" hangingPunct="1">
              <a:lnSpc>
                <a:spcPct val="100000"/>
              </a:lnSpc>
              <a:buClr>
                <a:schemeClr val="tx2"/>
              </a:buClr>
              <a:buFontTx/>
              <a:buChar char="•"/>
              <a:defRPr/>
            </a:pPr>
            <a:r>
              <a:rPr lang="en-US" sz="2000" dirty="0">
                <a:latin typeface="+mn-lt"/>
              </a:rPr>
              <a:t> Enhance Interoperability with Industry</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4"/>
          <p:cNvSpPr>
            <a:spLocks noGrp="1" noChangeArrowheads="1"/>
          </p:cNvSpPr>
          <p:nvPr>
            <p:ph type="title"/>
          </p:nvPr>
        </p:nvSpPr>
        <p:spPr>
          <a:xfrm>
            <a:off x="533400" y="228600"/>
            <a:ext cx="8229600" cy="1143000"/>
          </a:xfrm>
        </p:spPr>
        <p:txBody>
          <a:bodyPr/>
          <a:lstStyle/>
          <a:p>
            <a:r>
              <a:rPr lang="en-US" sz="3600" dirty="0" smtClean="0"/>
              <a:t>Nodal Asset Visibility</a:t>
            </a:r>
            <a:endParaRPr lang="en-US" sz="2000" dirty="0" smtClean="0"/>
          </a:p>
        </p:txBody>
      </p:sp>
      <p:sp>
        <p:nvSpPr>
          <p:cNvPr id="12305" name="Oval 587"/>
          <p:cNvSpPr>
            <a:spLocks noChangeArrowheads="1"/>
          </p:cNvSpPr>
          <p:nvPr/>
        </p:nvSpPr>
        <p:spPr bwMode="auto">
          <a:xfrm>
            <a:off x="5618163" y="2895600"/>
            <a:ext cx="1408112" cy="1233488"/>
          </a:xfrm>
          <a:prstGeom prst="ellipse">
            <a:avLst/>
          </a:prstGeom>
          <a:solidFill>
            <a:schemeClr val="bg1"/>
          </a:solidFill>
          <a:ln w="25400" algn="ctr">
            <a:solidFill>
              <a:schemeClr val="tx1"/>
            </a:solidFill>
            <a:round/>
            <a:headEnd/>
            <a:tailEnd/>
          </a:ln>
        </p:spPr>
        <p:txBody>
          <a:bodyPr anchor="ctr"/>
          <a:lstStyle/>
          <a:p>
            <a:pPr indent="3175" algn="ctr">
              <a:spcBef>
                <a:spcPct val="20000"/>
              </a:spcBef>
            </a:pPr>
            <a:endParaRPr lang="en-US" sz="1200"/>
          </a:p>
        </p:txBody>
      </p:sp>
      <p:sp>
        <p:nvSpPr>
          <p:cNvPr id="12292" name="Oval 5"/>
          <p:cNvSpPr>
            <a:spLocks noChangeArrowheads="1"/>
          </p:cNvSpPr>
          <p:nvPr/>
        </p:nvSpPr>
        <p:spPr bwMode="auto">
          <a:xfrm>
            <a:off x="7354888" y="2895600"/>
            <a:ext cx="1408112" cy="1233488"/>
          </a:xfrm>
          <a:prstGeom prst="ellipse">
            <a:avLst/>
          </a:prstGeom>
          <a:solidFill>
            <a:schemeClr val="bg1"/>
          </a:solidFill>
          <a:ln w="25400" algn="ctr">
            <a:solidFill>
              <a:schemeClr val="tx1"/>
            </a:solidFill>
            <a:round/>
            <a:headEnd/>
            <a:tailEnd/>
          </a:ln>
        </p:spPr>
        <p:txBody>
          <a:bodyPr anchor="ctr"/>
          <a:lstStyle/>
          <a:p>
            <a:pPr indent="3175" algn="ctr">
              <a:spcBef>
                <a:spcPct val="20000"/>
              </a:spcBef>
            </a:pPr>
            <a:endParaRPr lang="en-US" sz="1200"/>
          </a:p>
        </p:txBody>
      </p:sp>
      <p:sp>
        <p:nvSpPr>
          <p:cNvPr id="12293" name="Text Box 7"/>
          <p:cNvSpPr txBox="1">
            <a:spLocks noChangeArrowheads="1"/>
          </p:cNvSpPr>
          <p:nvPr/>
        </p:nvSpPr>
        <p:spPr bwMode="auto">
          <a:xfrm>
            <a:off x="566738" y="4114800"/>
            <a:ext cx="1114425" cy="560388"/>
          </a:xfrm>
          <a:prstGeom prst="rect">
            <a:avLst/>
          </a:prstGeom>
          <a:noFill/>
          <a:ln w="25400" algn="ctr">
            <a:noFill/>
            <a:miter lim="800000"/>
            <a:headEnd/>
            <a:tailEnd/>
          </a:ln>
        </p:spPr>
        <p:txBody>
          <a:bodyPr wrap="none">
            <a:spAutoFit/>
          </a:bodyPr>
          <a:lstStyle/>
          <a:p>
            <a:pPr indent="3175" algn="ctr">
              <a:spcBef>
                <a:spcPct val="20000"/>
              </a:spcBef>
            </a:pPr>
            <a:r>
              <a:rPr lang="en-US" sz="1400" dirty="0"/>
              <a:t>Distribution</a:t>
            </a:r>
          </a:p>
          <a:p>
            <a:pPr indent="3175" algn="ctr">
              <a:spcBef>
                <a:spcPct val="20000"/>
              </a:spcBef>
            </a:pPr>
            <a:r>
              <a:rPr lang="en-US" sz="1400" dirty="0"/>
              <a:t>Node</a:t>
            </a:r>
          </a:p>
        </p:txBody>
      </p:sp>
      <p:sp>
        <p:nvSpPr>
          <p:cNvPr id="12295" name="Text Box 9"/>
          <p:cNvSpPr txBox="1">
            <a:spLocks noChangeArrowheads="1"/>
          </p:cNvSpPr>
          <p:nvPr/>
        </p:nvSpPr>
        <p:spPr bwMode="auto">
          <a:xfrm>
            <a:off x="3019425" y="4125913"/>
            <a:ext cx="1347788" cy="293687"/>
          </a:xfrm>
          <a:prstGeom prst="rect">
            <a:avLst/>
          </a:prstGeom>
          <a:noFill/>
          <a:ln w="25400" algn="ctr">
            <a:noFill/>
            <a:miter lim="800000"/>
            <a:headEnd/>
            <a:tailEnd/>
          </a:ln>
        </p:spPr>
        <p:txBody>
          <a:bodyPr wrap="none"/>
          <a:lstStyle/>
          <a:p>
            <a:pPr indent="3175" algn="ctr">
              <a:spcBef>
                <a:spcPct val="20000"/>
              </a:spcBef>
            </a:pPr>
            <a:r>
              <a:rPr lang="en-US" sz="1400" dirty="0"/>
              <a:t>Transportation</a:t>
            </a:r>
          </a:p>
          <a:p>
            <a:pPr indent="3175" algn="ctr">
              <a:spcBef>
                <a:spcPct val="20000"/>
              </a:spcBef>
            </a:pPr>
            <a:r>
              <a:rPr lang="en-US" sz="1400" dirty="0"/>
              <a:t>Nodes</a:t>
            </a:r>
          </a:p>
        </p:txBody>
      </p:sp>
      <p:sp>
        <p:nvSpPr>
          <p:cNvPr id="12294" name="Oval 8"/>
          <p:cNvSpPr>
            <a:spLocks noChangeArrowheads="1"/>
          </p:cNvSpPr>
          <p:nvPr/>
        </p:nvSpPr>
        <p:spPr bwMode="auto">
          <a:xfrm>
            <a:off x="2095500" y="2881313"/>
            <a:ext cx="1408113" cy="1233487"/>
          </a:xfrm>
          <a:prstGeom prst="ellipse">
            <a:avLst/>
          </a:prstGeom>
          <a:solidFill>
            <a:schemeClr val="bg1"/>
          </a:solidFill>
          <a:ln w="25400" algn="ctr">
            <a:solidFill>
              <a:schemeClr val="tx1"/>
            </a:solidFill>
            <a:round/>
            <a:headEnd/>
            <a:tailEnd/>
          </a:ln>
        </p:spPr>
        <p:txBody>
          <a:bodyPr anchor="ctr"/>
          <a:lstStyle/>
          <a:p>
            <a:pPr indent="3175" algn="ctr">
              <a:spcBef>
                <a:spcPct val="20000"/>
              </a:spcBef>
            </a:pPr>
            <a:endParaRPr lang="en-US" sz="1200"/>
          </a:p>
        </p:txBody>
      </p:sp>
      <p:sp>
        <p:nvSpPr>
          <p:cNvPr id="12297" name="Text Box 12"/>
          <p:cNvSpPr txBox="1">
            <a:spLocks noChangeArrowheads="1"/>
          </p:cNvSpPr>
          <p:nvPr/>
        </p:nvSpPr>
        <p:spPr bwMode="auto">
          <a:xfrm>
            <a:off x="5694363" y="4138613"/>
            <a:ext cx="1347787" cy="293687"/>
          </a:xfrm>
          <a:prstGeom prst="rect">
            <a:avLst/>
          </a:prstGeom>
          <a:noFill/>
          <a:ln w="25400" algn="ctr">
            <a:noFill/>
            <a:miter lim="800000"/>
            <a:headEnd/>
            <a:tailEnd/>
          </a:ln>
        </p:spPr>
        <p:txBody>
          <a:bodyPr wrap="none"/>
          <a:lstStyle/>
          <a:p>
            <a:pPr indent="3175" algn="ctr">
              <a:spcBef>
                <a:spcPct val="20000"/>
              </a:spcBef>
            </a:pPr>
            <a:r>
              <a:rPr lang="en-US" sz="1400" dirty="0"/>
              <a:t>Distribution</a:t>
            </a:r>
          </a:p>
          <a:p>
            <a:pPr indent="3175" algn="ctr">
              <a:spcBef>
                <a:spcPct val="20000"/>
              </a:spcBef>
            </a:pPr>
            <a:r>
              <a:rPr lang="en-US" sz="1400" dirty="0"/>
              <a:t>Node</a:t>
            </a:r>
          </a:p>
        </p:txBody>
      </p:sp>
      <p:sp>
        <p:nvSpPr>
          <p:cNvPr id="12296" name="Oval 10"/>
          <p:cNvSpPr>
            <a:spLocks noChangeArrowheads="1"/>
          </p:cNvSpPr>
          <p:nvPr/>
        </p:nvSpPr>
        <p:spPr bwMode="auto">
          <a:xfrm>
            <a:off x="3876675" y="2884488"/>
            <a:ext cx="1408113" cy="1233487"/>
          </a:xfrm>
          <a:prstGeom prst="ellipse">
            <a:avLst/>
          </a:prstGeom>
          <a:solidFill>
            <a:schemeClr val="bg1"/>
          </a:solidFill>
          <a:ln w="25400" algn="ctr">
            <a:solidFill>
              <a:schemeClr val="tx1"/>
            </a:solidFill>
            <a:round/>
            <a:headEnd/>
            <a:tailEnd/>
          </a:ln>
        </p:spPr>
        <p:txBody>
          <a:bodyPr anchor="ctr"/>
          <a:lstStyle/>
          <a:p>
            <a:pPr indent="3175" algn="ctr">
              <a:spcBef>
                <a:spcPct val="20000"/>
              </a:spcBef>
            </a:pPr>
            <a:endParaRPr lang="en-US" sz="1200"/>
          </a:p>
        </p:txBody>
      </p:sp>
      <p:grpSp>
        <p:nvGrpSpPr>
          <p:cNvPr id="2" name="Group 14"/>
          <p:cNvGrpSpPr>
            <a:grpSpLocks/>
          </p:cNvGrpSpPr>
          <p:nvPr/>
        </p:nvGrpSpPr>
        <p:grpSpPr bwMode="auto">
          <a:xfrm>
            <a:off x="7696200" y="2971800"/>
            <a:ext cx="762000" cy="762000"/>
            <a:chOff x="375" y="2230"/>
            <a:chExt cx="262" cy="275"/>
          </a:xfrm>
        </p:grpSpPr>
        <p:pic>
          <p:nvPicPr>
            <p:cNvPr id="12899" name="Picture 15" descr="j0149428"/>
            <p:cNvPicPr>
              <a:picLocks noChangeAspect="1" noChangeArrowheads="1"/>
            </p:cNvPicPr>
            <p:nvPr/>
          </p:nvPicPr>
          <p:blipFill>
            <a:blip r:embed="rId3" cstate="print">
              <a:lum bright="-20000" contrast="-20000"/>
            </a:blip>
            <a:srcRect/>
            <a:stretch>
              <a:fillRect/>
            </a:stretch>
          </p:blipFill>
          <p:spPr bwMode="auto">
            <a:xfrm flipH="1">
              <a:off x="375" y="2230"/>
              <a:ext cx="180" cy="206"/>
            </a:xfrm>
            <a:prstGeom prst="rect">
              <a:avLst/>
            </a:prstGeom>
            <a:noFill/>
            <a:ln w="9525">
              <a:noFill/>
              <a:miter lim="800000"/>
              <a:headEnd/>
              <a:tailEnd/>
            </a:ln>
          </p:spPr>
        </p:pic>
        <p:pic>
          <p:nvPicPr>
            <p:cNvPr id="12900" name="Picture 16" descr="j0149428"/>
            <p:cNvPicPr>
              <a:picLocks noChangeAspect="1" noChangeArrowheads="1"/>
            </p:cNvPicPr>
            <p:nvPr/>
          </p:nvPicPr>
          <p:blipFill>
            <a:blip r:embed="rId3" cstate="print">
              <a:lum bright="-20000" contrast="-20000"/>
            </a:blip>
            <a:srcRect/>
            <a:stretch>
              <a:fillRect/>
            </a:stretch>
          </p:blipFill>
          <p:spPr bwMode="auto">
            <a:xfrm>
              <a:off x="457" y="2299"/>
              <a:ext cx="180" cy="206"/>
            </a:xfrm>
            <a:prstGeom prst="rect">
              <a:avLst/>
            </a:prstGeom>
            <a:noFill/>
            <a:ln w="9525">
              <a:noFill/>
              <a:miter lim="800000"/>
              <a:headEnd/>
              <a:tailEnd/>
            </a:ln>
          </p:spPr>
        </p:pic>
      </p:grpSp>
      <p:grpSp>
        <p:nvGrpSpPr>
          <p:cNvPr id="12516" name="Group 233"/>
          <p:cNvGrpSpPr>
            <a:grpSpLocks/>
          </p:cNvGrpSpPr>
          <p:nvPr/>
        </p:nvGrpSpPr>
        <p:grpSpPr bwMode="auto">
          <a:xfrm flipH="1">
            <a:off x="4219575" y="3155950"/>
            <a:ext cx="628650" cy="150813"/>
            <a:chOff x="1687" y="1159"/>
            <a:chExt cx="2040" cy="552"/>
          </a:xfrm>
        </p:grpSpPr>
        <p:grpSp>
          <p:nvGrpSpPr>
            <p:cNvPr id="12517" name="Group 234"/>
            <p:cNvGrpSpPr>
              <a:grpSpLocks/>
            </p:cNvGrpSpPr>
            <p:nvPr/>
          </p:nvGrpSpPr>
          <p:grpSpPr bwMode="auto">
            <a:xfrm>
              <a:off x="2156" y="1159"/>
              <a:ext cx="1571" cy="391"/>
              <a:chOff x="2156" y="1159"/>
              <a:chExt cx="1571" cy="391"/>
            </a:xfrm>
          </p:grpSpPr>
          <p:sp>
            <p:nvSpPr>
              <p:cNvPr id="12711" name="Rectangle 235"/>
              <p:cNvSpPr>
                <a:spLocks noChangeArrowheads="1"/>
              </p:cNvSpPr>
              <p:nvPr/>
            </p:nvSpPr>
            <p:spPr bwMode="auto">
              <a:xfrm>
                <a:off x="2156" y="1159"/>
                <a:ext cx="1571" cy="391"/>
              </a:xfrm>
              <a:prstGeom prst="rect">
                <a:avLst/>
              </a:prstGeom>
              <a:solidFill>
                <a:schemeClr val="folHlink"/>
              </a:solidFill>
              <a:ln w="6350">
                <a:solidFill>
                  <a:srgbClr val="000000"/>
                </a:solidFill>
                <a:miter lim="800000"/>
                <a:headEnd/>
                <a:tailEnd/>
              </a:ln>
            </p:spPr>
            <p:txBody>
              <a:bodyPr/>
              <a:lstStyle/>
              <a:p>
                <a:endParaRPr lang="en-US"/>
              </a:p>
            </p:txBody>
          </p:sp>
          <p:sp>
            <p:nvSpPr>
              <p:cNvPr id="12712" name="Rectangle 236"/>
              <p:cNvSpPr>
                <a:spLocks noChangeArrowheads="1"/>
              </p:cNvSpPr>
              <p:nvPr/>
            </p:nvSpPr>
            <p:spPr bwMode="auto">
              <a:xfrm>
                <a:off x="2156" y="1173"/>
                <a:ext cx="1571" cy="363"/>
              </a:xfrm>
              <a:prstGeom prst="rect">
                <a:avLst/>
              </a:prstGeom>
              <a:solidFill>
                <a:schemeClr val="folHlink"/>
              </a:solidFill>
              <a:ln w="6350">
                <a:solidFill>
                  <a:srgbClr val="000000"/>
                </a:solidFill>
                <a:miter lim="800000"/>
                <a:headEnd/>
                <a:tailEnd/>
              </a:ln>
            </p:spPr>
            <p:txBody>
              <a:bodyPr/>
              <a:lstStyle/>
              <a:p>
                <a:endParaRPr lang="en-US"/>
              </a:p>
            </p:txBody>
          </p:sp>
        </p:grpSp>
        <p:grpSp>
          <p:nvGrpSpPr>
            <p:cNvPr id="12519" name="Group 237"/>
            <p:cNvGrpSpPr>
              <a:grpSpLocks/>
            </p:cNvGrpSpPr>
            <p:nvPr/>
          </p:nvGrpSpPr>
          <p:grpSpPr bwMode="auto">
            <a:xfrm>
              <a:off x="2592" y="1552"/>
              <a:ext cx="1051" cy="159"/>
              <a:chOff x="2592" y="1552"/>
              <a:chExt cx="1051" cy="159"/>
            </a:xfrm>
          </p:grpSpPr>
          <p:grpSp>
            <p:nvGrpSpPr>
              <p:cNvPr id="12520" name="Group 238"/>
              <p:cNvGrpSpPr>
                <a:grpSpLocks/>
              </p:cNvGrpSpPr>
              <p:nvPr/>
            </p:nvGrpSpPr>
            <p:grpSpPr bwMode="auto">
              <a:xfrm>
                <a:off x="2592" y="1552"/>
                <a:ext cx="1051" cy="140"/>
                <a:chOff x="2592" y="1552"/>
                <a:chExt cx="1051" cy="140"/>
              </a:xfrm>
            </p:grpSpPr>
            <p:grpSp>
              <p:nvGrpSpPr>
                <p:cNvPr id="12521" name="Group 239"/>
                <p:cNvGrpSpPr>
                  <a:grpSpLocks/>
                </p:cNvGrpSpPr>
                <p:nvPr/>
              </p:nvGrpSpPr>
              <p:grpSpPr bwMode="auto">
                <a:xfrm>
                  <a:off x="2592" y="1552"/>
                  <a:ext cx="127" cy="106"/>
                  <a:chOff x="2592" y="1552"/>
                  <a:chExt cx="127" cy="106"/>
                </a:xfrm>
              </p:grpSpPr>
              <p:sp>
                <p:nvSpPr>
                  <p:cNvPr id="12708" name="Freeform 240"/>
                  <p:cNvSpPr>
                    <a:spLocks/>
                  </p:cNvSpPr>
                  <p:nvPr/>
                </p:nvSpPr>
                <p:spPr bwMode="auto">
                  <a:xfrm>
                    <a:off x="2592" y="1552"/>
                    <a:ext cx="127" cy="15"/>
                  </a:xfrm>
                  <a:custGeom>
                    <a:avLst/>
                    <a:gdLst>
                      <a:gd name="T0" fmla="*/ 0 w 380"/>
                      <a:gd name="T1" fmla="*/ 0 h 45"/>
                      <a:gd name="T2" fmla="*/ 5 w 380"/>
                      <a:gd name="T3" fmla="*/ 0 h 45"/>
                      <a:gd name="T4" fmla="*/ 4 w 380"/>
                      <a:gd name="T5" fmla="*/ 1 h 45"/>
                      <a:gd name="T6" fmla="*/ 1 w 380"/>
                      <a:gd name="T7" fmla="*/ 1 h 45"/>
                      <a:gd name="T8" fmla="*/ 0 w 380"/>
                      <a:gd name="T9" fmla="*/ 0 h 45"/>
                      <a:gd name="T10" fmla="*/ 0 60000 65536"/>
                      <a:gd name="T11" fmla="*/ 0 60000 65536"/>
                      <a:gd name="T12" fmla="*/ 0 60000 65536"/>
                      <a:gd name="T13" fmla="*/ 0 60000 65536"/>
                      <a:gd name="T14" fmla="*/ 0 60000 65536"/>
                      <a:gd name="T15" fmla="*/ 0 w 380"/>
                      <a:gd name="T16" fmla="*/ 0 h 45"/>
                      <a:gd name="T17" fmla="*/ 380 w 380"/>
                      <a:gd name="T18" fmla="*/ 45 h 45"/>
                    </a:gdLst>
                    <a:ahLst/>
                    <a:cxnLst>
                      <a:cxn ang="T10">
                        <a:pos x="T0" y="T1"/>
                      </a:cxn>
                      <a:cxn ang="T11">
                        <a:pos x="T2" y="T3"/>
                      </a:cxn>
                      <a:cxn ang="T12">
                        <a:pos x="T4" y="T5"/>
                      </a:cxn>
                      <a:cxn ang="T13">
                        <a:pos x="T6" y="T7"/>
                      </a:cxn>
                      <a:cxn ang="T14">
                        <a:pos x="T8" y="T9"/>
                      </a:cxn>
                    </a:cxnLst>
                    <a:rect l="T15" t="T16" r="T17" b="T18"/>
                    <a:pathLst>
                      <a:path w="380" h="45">
                        <a:moveTo>
                          <a:pt x="0" y="2"/>
                        </a:moveTo>
                        <a:lnTo>
                          <a:pt x="380" y="0"/>
                        </a:lnTo>
                        <a:lnTo>
                          <a:pt x="331" y="44"/>
                        </a:lnTo>
                        <a:lnTo>
                          <a:pt x="46" y="45"/>
                        </a:lnTo>
                        <a:lnTo>
                          <a:pt x="0" y="2"/>
                        </a:lnTo>
                        <a:close/>
                      </a:path>
                    </a:pathLst>
                  </a:custGeom>
                  <a:solidFill>
                    <a:srgbClr val="606060"/>
                  </a:solidFill>
                  <a:ln w="6350">
                    <a:solidFill>
                      <a:srgbClr val="404040"/>
                    </a:solidFill>
                    <a:prstDash val="solid"/>
                    <a:round/>
                    <a:headEnd/>
                    <a:tailEnd/>
                  </a:ln>
                </p:spPr>
                <p:txBody>
                  <a:bodyPr/>
                  <a:lstStyle/>
                  <a:p>
                    <a:endParaRPr lang="en-US"/>
                  </a:p>
                </p:txBody>
              </p:sp>
              <p:sp>
                <p:nvSpPr>
                  <p:cNvPr id="12709" name="Freeform 241"/>
                  <p:cNvSpPr>
                    <a:spLocks/>
                  </p:cNvSpPr>
                  <p:nvPr/>
                </p:nvSpPr>
                <p:spPr bwMode="auto">
                  <a:xfrm>
                    <a:off x="2624" y="1567"/>
                    <a:ext cx="63" cy="7"/>
                  </a:xfrm>
                  <a:custGeom>
                    <a:avLst/>
                    <a:gdLst>
                      <a:gd name="T0" fmla="*/ 0 w 189"/>
                      <a:gd name="T1" fmla="*/ 0 h 22"/>
                      <a:gd name="T2" fmla="*/ 2 w 189"/>
                      <a:gd name="T3" fmla="*/ 0 h 22"/>
                      <a:gd name="T4" fmla="*/ 2 w 189"/>
                      <a:gd name="T5" fmla="*/ 0 h 22"/>
                      <a:gd name="T6" fmla="*/ 0 w 189"/>
                      <a:gd name="T7" fmla="*/ 0 h 22"/>
                      <a:gd name="T8" fmla="*/ 0 w 189"/>
                      <a:gd name="T9" fmla="*/ 0 h 22"/>
                      <a:gd name="T10" fmla="*/ 0 60000 65536"/>
                      <a:gd name="T11" fmla="*/ 0 60000 65536"/>
                      <a:gd name="T12" fmla="*/ 0 60000 65536"/>
                      <a:gd name="T13" fmla="*/ 0 60000 65536"/>
                      <a:gd name="T14" fmla="*/ 0 60000 65536"/>
                      <a:gd name="T15" fmla="*/ 0 w 189"/>
                      <a:gd name="T16" fmla="*/ 0 h 22"/>
                      <a:gd name="T17" fmla="*/ 189 w 189"/>
                      <a:gd name="T18" fmla="*/ 22 h 22"/>
                    </a:gdLst>
                    <a:ahLst/>
                    <a:cxnLst>
                      <a:cxn ang="T10">
                        <a:pos x="T0" y="T1"/>
                      </a:cxn>
                      <a:cxn ang="T11">
                        <a:pos x="T2" y="T3"/>
                      </a:cxn>
                      <a:cxn ang="T12">
                        <a:pos x="T4" y="T5"/>
                      </a:cxn>
                      <a:cxn ang="T13">
                        <a:pos x="T6" y="T7"/>
                      </a:cxn>
                      <a:cxn ang="T14">
                        <a:pos x="T8" y="T9"/>
                      </a:cxn>
                    </a:cxnLst>
                    <a:rect l="T15" t="T16" r="T17" b="T18"/>
                    <a:pathLst>
                      <a:path w="189" h="22">
                        <a:moveTo>
                          <a:pt x="0" y="1"/>
                        </a:moveTo>
                        <a:lnTo>
                          <a:pt x="189" y="0"/>
                        </a:lnTo>
                        <a:lnTo>
                          <a:pt x="166" y="20"/>
                        </a:lnTo>
                        <a:lnTo>
                          <a:pt x="22" y="22"/>
                        </a:lnTo>
                        <a:lnTo>
                          <a:pt x="0" y="1"/>
                        </a:lnTo>
                        <a:close/>
                      </a:path>
                    </a:pathLst>
                  </a:custGeom>
                  <a:solidFill>
                    <a:srgbClr val="606060"/>
                  </a:solidFill>
                  <a:ln w="6350">
                    <a:solidFill>
                      <a:srgbClr val="404040"/>
                    </a:solidFill>
                    <a:prstDash val="solid"/>
                    <a:round/>
                    <a:headEnd/>
                    <a:tailEnd/>
                  </a:ln>
                </p:spPr>
                <p:txBody>
                  <a:bodyPr/>
                  <a:lstStyle/>
                  <a:p>
                    <a:endParaRPr lang="en-US"/>
                  </a:p>
                </p:txBody>
              </p:sp>
              <p:sp>
                <p:nvSpPr>
                  <p:cNvPr id="12710" name="Rectangle 242"/>
                  <p:cNvSpPr>
                    <a:spLocks noChangeArrowheads="1"/>
                  </p:cNvSpPr>
                  <p:nvPr/>
                </p:nvSpPr>
                <p:spPr bwMode="auto">
                  <a:xfrm>
                    <a:off x="2649" y="1576"/>
                    <a:ext cx="12" cy="82"/>
                  </a:xfrm>
                  <a:prstGeom prst="rect">
                    <a:avLst/>
                  </a:prstGeom>
                  <a:solidFill>
                    <a:srgbClr val="606060"/>
                  </a:solidFill>
                  <a:ln w="6350">
                    <a:solidFill>
                      <a:srgbClr val="404040"/>
                    </a:solidFill>
                    <a:miter lim="800000"/>
                    <a:headEnd/>
                    <a:tailEnd/>
                  </a:ln>
                </p:spPr>
                <p:txBody>
                  <a:bodyPr/>
                  <a:lstStyle/>
                  <a:p>
                    <a:endParaRPr lang="en-US"/>
                  </a:p>
                </p:txBody>
              </p:sp>
            </p:grpSp>
            <p:grpSp>
              <p:nvGrpSpPr>
                <p:cNvPr id="12528" name="Group 243"/>
                <p:cNvGrpSpPr>
                  <a:grpSpLocks/>
                </p:cNvGrpSpPr>
                <p:nvPr/>
              </p:nvGrpSpPr>
              <p:grpSpPr bwMode="auto">
                <a:xfrm>
                  <a:off x="3228" y="1552"/>
                  <a:ext cx="200" cy="140"/>
                  <a:chOff x="3228" y="1552"/>
                  <a:chExt cx="200" cy="140"/>
                </a:xfrm>
              </p:grpSpPr>
              <p:sp>
                <p:nvSpPr>
                  <p:cNvPr id="12703" name="Freeform 244"/>
                  <p:cNvSpPr>
                    <a:spLocks/>
                  </p:cNvSpPr>
                  <p:nvPr/>
                </p:nvSpPr>
                <p:spPr bwMode="auto">
                  <a:xfrm>
                    <a:off x="3228" y="1553"/>
                    <a:ext cx="199" cy="28"/>
                  </a:xfrm>
                  <a:custGeom>
                    <a:avLst/>
                    <a:gdLst>
                      <a:gd name="T0" fmla="*/ 0 w 598"/>
                      <a:gd name="T1" fmla="*/ 0 h 85"/>
                      <a:gd name="T2" fmla="*/ 7 w 598"/>
                      <a:gd name="T3" fmla="*/ 0 h 85"/>
                      <a:gd name="T4" fmla="*/ 7 w 598"/>
                      <a:gd name="T5" fmla="*/ 1 h 85"/>
                      <a:gd name="T6" fmla="*/ 1 w 598"/>
                      <a:gd name="T7" fmla="*/ 1 h 85"/>
                      <a:gd name="T8" fmla="*/ 0 w 598"/>
                      <a:gd name="T9" fmla="*/ 0 h 85"/>
                      <a:gd name="T10" fmla="*/ 0 60000 65536"/>
                      <a:gd name="T11" fmla="*/ 0 60000 65536"/>
                      <a:gd name="T12" fmla="*/ 0 60000 65536"/>
                      <a:gd name="T13" fmla="*/ 0 60000 65536"/>
                      <a:gd name="T14" fmla="*/ 0 60000 65536"/>
                      <a:gd name="T15" fmla="*/ 0 w 598"/>
                      <a:gd name="T16" fmla="*/ 0 h 85"/>
                      <a:gd name="T17" fmla="*/ 598 w 598"/>
                      <a:gd name="T18" fmla="*/ 85 h 85"/>
                    </a:gdLst>
                    <a:ahLst/>
                    <a:cxnLst>
                      <a:cxn ang="T10">
                        <a:pos x="T0" y="T1"/>
                      </a:cxn>
                      <a:cxn ang="T11">
                        <a:pos x="T2" y="T3"/>
                      </a:cxn>
                      <a:cxn ang="T12">
                        <a:pos x="T4" y="T5"/>
                      </a:cxn>
                      <a:cxn ang="T13">
                        <a:pos x="T6" y="T7"/>
                      </a:cxn>
                      <a:cxn ang="T14">
                        <a:pos x="T8" y="T9"/>
                      </a:cxn>
                    </a:cxnLst>
                    <a:rect l="T15" t="T16" r="T17" b="T18"/>
                    <a:pathLst>
                      <a:path w="598" h="85">
                        <a:moveTo>
                          <a:pt x="0" y="0"/>
                        </a:moveTo>
                        <a:lnTo>
                          <a:pt x="598" y="0"/>
                        </a:lnTo>
                        <a:lnTo>
                          <a:pt x="598" y="85"/>
                        </a:lnTo>
                        <a:lnTo>
                          <a:pt x="47" y="85"/>
                        </a:lnTo>
                        <a:lnTo>
                          <a:pt x="0" y="0"/>
                        </a:lnTo>
                        <a:close/>
                      </a:path>
                    </a:pathLst>
                  </a:custGeom>
                  <a:solidFill>
                    <a:srgbClr val="606060"/>
                  </a:solidFill>
                  <a:ln w="6350">
                    <a:solidFill>
                      <a:srgbClr val="404040"/>
                    </a:solidFill>
                    <a:prstDash val="solid"/>
                    <a:round/>
                    <a:headEnd/>
                    <a:tailEnd/>
                  </a:ln>
                </p:spPr>
                <p:txBody>
                  <a:bodyPr/>
                  <a:lstStyle/>
                  <a:p>
                    <a:endParaRPr lang="en-US"/>
                  </a:p>
                </p:txBody>
              </p:sp>
              <p:grpSp>
                <p:nvGrpSpPr>
                  <p:cNvPr id="12529" name="Group 245"/>
                  <p:cNvGrpSpPr>
                    <a:grpSpLocks/>
                  </p:cNvGrpSpPr>
                  <p:nvPr/>
                </p:nvGrpSpPr>
                <p:grpSpPr bwMode="auto">
                  <a:xfrm>
                    <a:off x="3244" y="1552"/>
                    <a:ext cx="168" cy="32"/>
                    <a:chOff x="3244" y="1552"/>
                    <a:chExt cx="168" cy="32"/>
                  </a:xfrm>
                </p:grpSpPr>
                <p:sp>
                  <p:nvSpPr>
                    <p:cNvPr id="12706" name="Freeform 246"/>
                    <p:cNvSpPr>
                      <a:spLocks/>
                    </p:cNvSpPr>
                    <p:nvPr/>
                  </p:nvSpPr>
                  <p:spPr bwMode="auto">
                    <a:xfrm>
                      <a:off x="3244" y="1559"/>
                      <a:ext cx="151" cy="22"/>
                    </a:xfrm>
                    <a:custGeom>
                      <a:avLst/>
                      <a:gdLst>
                        <a:gd name="T0" fmla="*/ 0 w 454"/>
                        <a:gd name="T1" fmla="*/ 1 h 65"/>
                        <a:gd name="T2" fmla="*/ 1 w 454"/>
                        <a:gd name="T3" fmla="*/ 0 h 65"/>
                        <a:gd name="T4" fmla="*/ 6 w 454"/>
                        <a:gd name="T5" fmla="*/ 0 h 65"/>
                        <a:gd name="T6" fmla="*/ 6 w 454"/>
                        <a:gd name="T7" fmla="*/ 1 h 65"/>
                        <a:gd name="T8" fmla="*/ 0 60000 65536"/>
                        <a:gd name="T9" fmla="*/ 0 60000 65536"/>
                        <a:gd name="T10" fmla="*/ 0 60000 65536"/>
                        <a:gd name="T11" fmla="*/ 0 60000 65536"/>
                        <a:gd name="T12" fmla="*/ 0 w 454"/>
                        <a:gd name="T13" fmla="*/ 0 h 65"/>
                        <a:gd name="T14" fmla="*/ 454 w 454"/>
                        <a:gd name="T15" fmla="*/ 65 h 65"/>
                      </a:gdLst>
                      <a:ahLst/>
                      <a:cxnLst>
                        <a:cxn ang="T8">
                          <a:pos x="T0" y="T1"/>
                        </a:cxn>
                        <a:cxn ang="T9">
                          <a:pos x="T2" y="T3"/>
                        </a:cxn>
                        <a:cxn ang="T10">
                          <a:pos x="T4" y="T5"/>
                        </a:cxn>
                        <a:cxn ang="T11">
                          <a:pos x="T6" y="T7"/>
                        </a:cxn>
                      </a:cxnLst>
                      <a:rect l="T12" t="T13" r="T14" b="T15"/>
                      <a:pathLst>
                        <a:path w="454" h="65">
                          <a:moveTo>
                            <a:pt x="0" y="65"/>
                          </a:moveTo>
                          <a:lnTo>
                            <a:pt x="72" y="0"/>
                          </a:lnTo>
                          <a:lnTo>
                            <a:pt x="454" y="0"/>
                          </a:lnTo>
                          <a:lnTo>
                            <a:pt x="454" y="65"/>
                          </a:lnTo>
                        </a:path>
                      </a:pathLst>
                    </a:custGeom>
                    <a:noFill/>
                    <a:ln w="6350">
                      <a:solidFill>
                        <a:srgbClr val="404040"/>
                      </a:solidFill>
                      <a:prstDash val="solid"/>
                      <a:round/>
                      <a:headEnd/>
                      <a:tailEnd/>
                    </a:ln>
                  </p:spPr>
                  <p:txBody>
                    <a:bodyPr/>
                    <a:lstStyle/>
                    <a:p>
                      <a:endParaRPr lang="en-US"/>
                    </a:p>
                  </p:txBody>
                </p:sp>
                <p:sp>
                  <p:nvSpPr>
                    <p:cNvPr id="12707" name="Line 247"/>
                    <p:cNvSpPr>
                      <a:spLocks noChangeShapeType="1"/>
                    </p:cNvSpPr>
                    <p:nvPr/>
                  </p:nvSpPr>
                  <p:spPr bwMode="auto">
                    <a:xfrm>
                      <a:off x="3411" y="1552"/>
                      <a:ext cx="1" cy="32"/>
                    </a:xfrm>
                    <a:prstGeom prst="line">
                      <a:avLst/>
                    </a:prstGeom>
                    <a:noFill/>
                    <a:ln w="6350">
                      <a:solidFill>
                        <a:srgbClr val="404040"/>
                      </a:solidFill>
                      <a:round/>
                      <a:headEnd/>
                      <a:tailEnd/>
                    </a:ln>
                  </p:spPr>
                  <p:txBody>
                    <a:bodyPr/>
                    <a:lstStyle/>
                    <a:p>
                      <a:endParaRPr lang="en-US"/>
                    </a:p>
                  </p:txBody>
                </p:sp>
              </p:grpSp>
              <p:sp>
                <p:nvSpPr>
                  <p:cNvPr id="12705" name="Line 248"/>
                  <p:cNvSpPr>
                    <a:spLocks noChangeShapeType="1"/>
                  </p:cNvSpPr>
                  <p:nvPr/>
                </p:nvSpPr>
                <p:spPr bwMode="auto">
                  <a:xfrm>
                    <a:off x="3427" y="1581"/>
                    <a:ext cx="1" cy="111"/>
                  </a:xfrm>
                  <a:prstGeom prst="line">
                    <a:avLst/>
                  </a:prstGeom>
                  <a:noFill/>
                  <a:ln w="6350">
                    <a:solidFill>
                      <a:srgbClr val="202020"/>
                    </a:solidFill>
                    <a:round/>
                    <a:headEnd/>
                    <a:tailEnd/>
                  </a:ln>
                </p:spPr>
                <p:txBody>
                  <a:bodyPr/>
                  <a:lstStyle/>
                  <a:p>
                    <a:endParaRPr lang="en-US"/>
                  </a:p>
                </p:txBody>
              </p:sp>
            </p:grpSp>
            <p:grpSp>
              <p:nvGrpSpPr>
                <p:cNvPr id="12530" name="Group 249"/>
                <p:cNvGrpSpPr>
                  <a:grpSpLocks/>
                </p:cNvGrpSpPr>
                <p:nvPr/>
              </p:nvGrpSpPr>
              <p:grpSpPr bwMode="auto">
                <a:xfrm>
                  <a:off x="3443" y="1552"/>
                  <a:ext cx="200" cy="140"/>
                  <a:chOff x="3443" y="1552"/>
                  <a:chExt cx="200" cy="140"/>
                </a:xfrm>
              </p:grpSpPr>
              <p:sp>
                <p:nvSpPr>
                  <p:cNvPr id="12698" name="Freeform 250"/>
                  <p:cNvSpPr>
                    <a:spLocks/>
                  </p:cNvSpPr>
                  <p:nvPr/>
                </p:nvSpPr>
                <p:spPr bwMode="auto">
                  <a:xfrm>
                    <a:off x="3443" y="1553"/>
                    <a:ext cx="199" cy="28"/>
                  </a:xfrm>
                  <a:custGeom>
                    <a:avLst/>
                    <a:gdLst>
                      <a:gd name="T0" fmla="*/ 0 w 596"/>
                      <a:gd name="T1" fmla="*/ 0 h 85"/>
                      <a:gd name="T2" fmla="*/ 7 w 596"/>
                      <a:gd name="T3" fmla="*/ 0 h 85"/>
                      <a:gd name="T4" fmla="*/ 7 w 596"/>
                      <a:gd name="T5" fmla="*/ 1 h 85"/>
                      <a:gd name="T6" fmla="*/ 1 w 596"/>
                      <a:gd name="T7" fmla="*/ 1 h 85"/>
                      <a:gd name="T8" fmla="*/ 0 w 596"/>
                      <a:gd name="T9" fmla="*/ 0 h 85"/>
                      <a:gd name="T10" fmla="*/ 0 60000 65536"/>
                      <a:gd name="T11" fmla="*/ 0 60000 65536"/>
                      <a:gd name="T12" fmla="*/ 0 60000 65536"/>
                      <a:gd name="T13" fmla="*/ 0 60000 65536"/>
                      <a:gd name="T14" fmla="*/ 0 60000 65536"/>
                      <a:gd name="T15" fmla="*/ 0 w 596"/>
                      <a:gd name="T16" fmla="*/ 0 h 85"/>
                      <a:gd name="T17" fmla="*/ 596 w 596"/>
                      <a:gd name="T18" fmla="*/ 85 h 85"/>
                    </a:gdLst>
                    <a:ahLst/>
                    <a:cxnLst>
                      <a:cxn ang="T10">
                        <a:pos x="T0" y="T1"/>
                      </a:cxn>
                      <a:cxn ang="T11">
                        <a:pos x="T2" y="T3"/>
                      </a:cxn>
                      <a:cxn ang="T12">
                        <a:pos x="T4" y="T5"/>
                      </a:cxn>
                      <a:cxn ang="T13">
                        <a:pos x="T6" y="T7"/>
                      </a:cxn>
                      <a:cxn ang="T14">
                        <a:pos x="T8" y="T9"/>
                      </a:cxn>
                    </a:cxnLst>
                    <a:rect l="T15" t="T16" r="T17" b="T18"/>
                    <a:pathLst>
                      <a:path w="596" h="85">
                        <a:moveTo>
                          <a:pt x="0" y="0"/>
                        </a:moveTo>
                        <a:lnTo>
                          <a:pt x="596" y="0"/>
                        </a:lnTo>
                        <a:lnTo>
                          <a:pt x="596" y="85"/>
                        </a:lnTo>
                        <a:lnTo>
                          <a:pt x="46" y="85"/>
                        </a:lnTo>
                        <a:lnTo>
                          <a:pt x="0" y="0"/>
                        </a:lnTo>
                        <a:close/>
                      </a:path>
                    </a:pathLst>
                  </a:custGeom>
                  <a:solidFill>
                    <a:srgbClr val="606060"/>
                  </a:solidFill>
                  <a:ln w="6350">
                    <a:solidFill>
                      <a:srgbClr val="404040"/>
                    </a:solidFill>
                    <a:prstDash val="solid"/>
                    <a:round/>
                    <a:headEnd/>
                    <a:tailEnd/>
                  </a:ln>
                </p:spPr>
                <p:txBody>
                  <a:bodyPr/>
                  <a:lstStyle/>
                  <a:p>
                    <a:endParaRPr lang="en-US"/>
                  </a:p>
                </p:txBody>
              </p:sp>
              <p:grpSp>
                <p:nvGrpSpPr>
                  <p:cNvPr id="12531" name="Group 251"/>
                  <p:cNvGrpSpPr>
                    <a:grpSpLocks/>
                  </p:cNvGrpSpPr>
                  <p:nvPr/>
                </p:nvGrpSpPr>
                <p:grpSpPr bwMode="auto">
                  <a:xfrm>
                    <a:off x="3459" y="1552"/>
                    <a:ext cx="168" cy="32"/>
                    <a:chOff x="3459" y="1552"/>
                    <a:chExt cx="168" cy="32"/>
                  </a:xfrm>
                </p:grpSpPr>
                <p:sp>
                  <p:nvSpPr>
                    <p:cNvPr id="12701" name="Freeform 252"/>
                    <p:cNvSpPr>
                      <a:spLocks/>
                    </p:cNvSpPr>
                    <p:nvPr/>
                  </p:nvSpPr>
                  <p:spPr bwMode="auto">
                    <a:xfrm>
                      <a:off x="3459" y="1559"/>
                      <a:ext cx="151" cy="22"/>
                    </a:xfrm>
                    <a:custGeom>
                      <a:avLst/>
                      <a:gdLst>
                        <a:gd name="T0" fmla="*/ 0 w 455"/>
                        <a:gd name="T1" fmla="*/ 1 h 65"/>
                        <a:gd name="T2" fmla="*/ 1 w 455"/>
                        <a:gd name="T3" fmla="*/ 0 h 65"/>
                        <a:gd name="T4" fmla="*/ 6 w 455"/>
                        <a:gd name="T5" fmla="*/ 0 h 65"/>
                        <a:gd name="T6" fmla="*/ 6 w 455"/>
                        <a:gd name="T7" fmla="*/ 1 h 65"/>
                        <a:gd name="T8" fmla="*/ 0 60000 65536"/>
                        <a:gd name="T9" fmla="*/ 0 60000 65536"/>
                        <a:gd name="T10" fmla="*/ 0 60000 65536"/>
                        <a:gd name="T11" fmla="*/ 0 60000 65536"/>
                        <a:gd name="T12" fmla="*/ 0 w 455"/>
                        <a:gd name="T13" fmla="*/ 0 h 65"/>
                        <a:gd name="T14" fmla="*/ 455 w 455"/>
                        <a:gd name="T15" fmla="*/ 65 h 65"/>
                      </a:gdLst>
                      <a:ahLst/>
                      <a:cxnLst>
                        <a:cxn ang="T8">
                          <a:pos x="T0" y="T1"/>
                        </a:cxn>
                        <a:cxn ang="T9">
                          <a:pos x="T2" y="T3"/>
                        </a:cxn>
                        <a:cxn ang="T10">
                          <a:pos x="T4" y="T5"/>
                        </a:cxn>
                        <a:cxn ang="T11">
                          <a:pos x="T6" y="T7"/>
                        </a:cxn>
                      </a:cxnLst>
                      <a:rect l="T12" t="T13" r="T14" b="T15"/>
                      <a:pathLst>
                        <a:path w="455" h="65">
                          <a:moveTo>
                            <a:pt x="0" y="65"/>
                          </a:moveTo>
                          <a:lnTo>
                            <a:pt x="74" y="0"/>
                          </a:lnTo>
                          <a:lnTo>
                            <a:pt x="455" y="0"/>
                          </a:lnTo>
                          <a:lnTo>
                            <a:pt x="455" y="65"/>
                          </a:lnTo>
                        </a:path>
                      </a:pathLst>
                    </a:custGeom>
                    <a:noFill/>
                    <a:ln w="6350">
                      <a:solidFill>
                        <a:srgbClr val="404040"/>
                      </a:solidFill>
                      <a:prstDash val="solid"/>
                      <a:round/>
                      <a:headEnd/>
                      <a:tailEnd/>
                    </a:ln>
                  </p:spPr>
                  <p:txBody>
                    <a:bodyPr/>
                    <a:lstStyle/>
                    <a:p>
                      <a:endParaRPr lang="en-US"/>
                    </a:p>
                  </p:txBody>
                </p:sp>
                <p:sp>
                  <p:nvSpPr>
                    <p:cNvPr id="12702" name="Line 253"/>
                    <p:cNvSpPr>
                      <a:spLocks noChangeShapeType="1"/>
                    </p:cNvSpPr>
                    <p:nvPr/>
                  </p:nvSpPr>
                  <p:spPr bwMode="auto">
                    <a:xfrm>
                      <a:off x="3626" y="1552"/>
                      <a:ext cx="1" cy="32"/>
                    </a:xfrm>
                    <a:prstGeom prst="line">
                      <a:avLst/>
                    </a:prstGeom>
                    <a:noFill/>
                    <a:ln w="6350">
                      <a:solidFill>
                        <a:srgbClr val="404040"/>
                      </a:solidFill>
                      <a:round/>
                      <a:headEnd/>
                      <a:tailEnd/>
                    </a:ln>
                  </p:spPr>
                  <p:txBody>
                    <a:bodyPr/>
                    <a:lstStyle/>
                    <a:p>
                      <a:endParaRPr lang="en-US"/>
                    </a:p>
                  </p:txBody>
                </p:sp>
              </p:grpSp>
              <p:sp>
                <p:nvSpPr>
                  <p:cNvPr id="12700" name="Line 254"/>
                  <p:cNvSpPr>
                    <a:spLocks noChangeShapeType="1"/>
                  </p:cNvSpPr>
                  <p:nvPr/>
                </p:nvSpPr>
                <p:spPr bwMode="auto">
                  <a:xfrm>
                    <a:off x="3642" y="1581"/>
                    <a:ext cx="1" cy="111"/>
                  </a:xfrm>
                  <a:prstGeom prst="line">
                    <a:avLst/>
                  </a:prstGeom>
                  <a:noFill/>
                  <a:ln w="6350">
                    <a:solidFill>
                      <a:srgbClr val="202020"/>
                    </a:solidFill>
                    <a:round/>
                    <a:headEnd/>
                    <a:tailEnd/>
                  </a:ln>
                </p:spPr>
                <p:txBody>
                  <a:bodyPr/>
                  <a:lstStyle/>
                  <a:p>
                    <a:endParaRPr lang="en-US"/>
                  </a:p>
                </p:txBody>
              </p:sp>
            </p:grpSp>
          </p:grpSp>
          <p:grpSp>
            <p:nvGrpSpPr>
              <p:cNvPr id="12532" name="Group 255"/>
              <p:cNvGrpSpPr>
                <a:grpSpLocks/>
              </p:cNvGrpSpPr>
              <p:nvPr/>
            </p:nvGrpSpPr>
            <p:grpSpPr bwMode="auto">
              <a:xfrm>
                <a:off x="3252" y="1567"/>
                <a:ext cx="160" cy="144"/>
                <a:chOff x="3252" y="1567"/>
                <a:chExt cx="160" cy="144"/>
              </a:xfrm>
            </p:grpSpPr>
            <p:sp>
              <p:nvSpPr>
                <p:cNvPr id="12692" name="Oval 256"/>
                <p:cNvSpPr>
                  <a:spLocks noChangeArrowheads="1"/>
                </p:cNvSpPr>
                <p:nvPr/>
              </p:nvSpPr>
              <p:spPr bwMode="auto">
                <a:xfrm>
                  <a:off x="3252" y="1567"/>
                  <a:ext cx="160" cy="144"/>
                </a:xfrm>
                <a:prstGeom prst="ellipse">
                  <a:avLst/>
                </a:prstGeom>
                <a:solidFill>
                  <a:srgbClr val="202020"/>
                </a:solidFill>
                <a:ln w="6350">
                  <a:solidFill>
                    <a:srgbClr val="000000"/>
                  </a:solidFill>
                  <a:round/>
                  <a:headEnd/>
                  <a:tailEnd/>
                </a:ln>
              </p:spPr>
              <p:txBody>
                <a:bodyPr/>
                <a:lstStyle/>
                <a:p>
                  <a:endParaRPr lang="en-US"/>
                </a:p>
              </p:txBody>
            </p:sp>
            <p:sp>
              <p:nvSpPr>
                <p:cNvPr id="12693" name="Oval 257"/>
                <p:cNvSpPr>
                  <a:spLocks noChangeArrowheads="1"/>
                </p:cNvSpPr>
                <p:nvPr/>
              </p:nvSpPr>
              <p:spPr bwMode="auto">
                <a:xfrm>
                  <a:off x="3275" y="1588"/>
                  <a:ext cx="113" cy="101"/>
                </a:xfrm>
                <a:prstGeom prst="ellipse">
                  <a:avLst/>
                </a:prstGeom>
                <a:solidFill>
                  <a:srgbClr val="A0A0A0"/>
                </a:solidFill>
                <a:ln w="6350">
                  <a:solidFill>
                    <a:srgbClr val="000000"/>
                  </a:solidFill>
                  <a:round/>
                  <a:headEnd/>
                  <a:tailEnd/>
                </a:ln>
              </p:spPr>
              <p:txBody>
                <a:bodyPr/>
                <a:lstStyle/>
                <a:p>
                  <a:endParaRPr lang="en-US"/>
                </a:p>
              </p:txBody>
            </p:sp>
            <p:sp>
              <p:nvSpPr>
                <p:cNvPr id="12694" name="Oval 258"/>
                <p:cNvSpPr>
                  <a:spLocks noChangeArrowheads="1"/>
                </p:cNvSpPr>
                <p:nvPr/>
              </p:nvSpPr>
              <p:spPr bwMode="auto">
                <a:xfrm>
                  <a:off x="3308" y="1617"/>
                  <a:ext cx="48" cy="44"/>
                </a:xfrm>
                <a:prstGeom prst="ellipse">
                  <a:avLst/>
                </a:prstGeom>
                <a:solidFill>
                  <a:srgbClr val="606060"/>
                </a:solidFill>
                <a:ln w="6350">
                  <a:solidFill>
                    <a:srgbClr val="000000"/>
                  </a:solidFill>
                  <a:round/>
                  <a:headEnd/>
                  <a:tailEnd/>
                </a:ln>
              </p:spPr>
              <p:txBody>
                <a:bodyPr/>
                <a:lstStyle/>
                <a:p>
                  <a:endParaRPr lang="en-US"/>
                </a:p>
              </p:txBody>
            </p:sp>
          </p:grpSp>
          <p:grpSp>
            <p:nvGrpSpPr>
              <p:cNvPr id="12533" name="Group 259"/>
              <p:cNvGrpSpPr>
                <a:grpSpLocks/>
              </p:cNvGrpSpPr>
              <p:nvPr/>
            </p:nvGrpSpPr>
            <p:grpSpPr bwMode="auto">
              <a:xfrm>
                <a:off x="3467" y="1567"/>
                <a:ext cx="159" cy="144"/>
                <a:chOff x="3467" y="1567"/>
                <a:chExt cx="159" cy="144"/>
              </a:xfrm>
            </p:grpSpPr>
            <p:sp>
              <p:nvSpPr>
                <p:cNvPr id="12689" name="Oval 260"/>
                <p:cNvSpPr>
                  <a:spLocks noChangeArrowheads="1"/>
                </p:cNvSpPr>
                <p:nvPr/>
              </p:nvSpPr>
              <p:spPr bwMode="auto">
                <a:xfrm>
                  <a:off x="3467" y="1567"/>
                  <a:ext cx="159" cy="144"/>
                </a:xfrm>
                <a:prstGeom prst="ellipse">
                  <a:avLst/>
                </a:prstGeom>
                <a:solidFill>
                  <a:srgbClr val="202020"/>
                </a:solidFill>
                <a:ln w="6350">
                  <a:solidFill>
                    <a:srgbClr val="000000"/>
                  </a:solidFill>
                  <a:round/>
                  <a:headEnd/>
                  <a:tailEnd/>
                </a:ln>
              </p:spPr>
              <p:txBody>
                <a:bodyPr/>
                <a:lstStyle/>
                <a:p>
                  <a:endParaRPr lang="en-US"/>
                </a:p>
              </p:txBody>
            </p:sp>
            <p:sp>
              <p:nvSpPr>
                <p:cNvPr id="12690" name="Oval 261"/>
                <p:cNvSpPr>
                  <a:spLocks noChangeArrowheads="1"/>
                </p:cNvSpPr>
                <p:nvPr/>
              </p:nvSpPr>
              <p:spPr bwMode="auto">
                <a:xfrm>
                  <a:off x="3491" y="1588"/>
                  <a:ext cx="112" cy="101"/>
                </a:xfrm>
                <a:prstGeom prst="ellipse">
                  <a:avLst/>
                </a:prstGeom>
                <a:solidFill>
                  <a:srgbClr val="A0A0A0"/>
                </a:solidFill>
                <a:ln w="6350">
                  <a:solidFill>
                    <a:srgbClr val="000000"/>
                  </a:solidFill>
                  <a:round/>
                  <a:headEnd/>
                  <a:tailEnd/>
                </a:ln>
              </p:spPr>
              <p:txBody>
                <a:bodyPr/>
                <a:lstStyle/>
                <a:p>
                  <a:endParaRPr lang="en-US"/>
                </a:p>
              </p:txBody>
            </p:sp>
            <p:sp>
              <p:nvSpPr>
                <p:cNvPr id="12691" name="Oval 262"/>
                <p:cNvSpPr>
                  <a:spLocks noChangeArrowheads="1"/>
                </p:cNvSpPr>
                <p:nvPr/>
              </p:nvSpPr>
              <p:spPr bwMode="auto">
                <a:xfrm>
                  <a:off x="3523" y="1617"/>
                  <a:ext cx="48" cy="44"/>
                </a:xfrm>
                <a:prstGeom prst="ellipse">
                  <a:avLst/>
                </a:prstGeom>
                <a:solidFill>
                  <a:srgbClr val="606060"/>
                </a:solidFill>
                <a:ln w="6350">
                  <a:solidFill>
                    <a:srgbClr val="000000"/>
                  </a:solidFill>
                  <a:round/>
                  <a:headEnd/>
                  <a:tailEnd/>
                </a:ln>
              </p:spPr>
              <p:txBody>
                <a:bodyPr/>
                <a:lstStyle/>
                <a:p>
                  <a:endParaRPr lang="en-US"/>
                </a:p>
              </p:txBody>
            </p:sp>
          </p:grpSp>
        </p:grpSp>
        <p:grpSp>
          <p:nvGrpSpPr>
            <p:cNvPr id="12539" name="Group 263"/>
            <p:cNvGrpSpPr>
              <a:grpSpLocks/>
            </p:cNvGrpSpPr>
            <p:nvPr/>
          </p:nvGrpSpPr>
          <p:grpSpPr bwMode="auto">
            <a:xfrm>
              <a:off x="1687" y="1300"/>
              <a:ext cx="786" cy="411"/>
              <a:chOff x="1687" y="1300"/>
              <a:chExt cx="786" cy="411"/>
            </a:xfrm>
          </p:grpSpPr>
          <p:grpSp>
            <p:nvGrpSpPr>
              <p:cNvPr id="12542" name="Group 264"/>
              <p:cNvGrpSpPr>
                <a:grpSpLocks/>
              </p:cNvGrpSpPr>
              <p:nvPr/>
            </p:nvGrpSpPr>
            <p:grpSpPr bwMode="auto">
              <a:xfrm>
                <a:off x="1687" y="1300"/>
                <a:ext cx="321" cy="323"/>
                <a:chOff x="1687" y="1300"/>
                <a:chExt cx="321" cy="323"/>
              </a:xfrm>
            </p:grpSpPr>
            <p:sp>
              <p:nvSpPr>
                <p:cNvPr id="12664" name="Rectangle 265"/>
                <p:cNvSpPr>
                  <a:spLocks noChangeArrowheads="1"/>
                </p:cNvSpPr>
                <p:nvPr/>
              </p:nvSpPr>
              <p:spPr bwMode="auto">
                <a:xfrm>
                  <a:off x="1996" y="1453"/>
                  <a:ext cx="12" cy="39"/>
                </a:xfrm>
                <a:prstGeom prst="rect">
                  <a:avLst/>
                </a:prstGeom>
                <a:solidFill>
                  <a:srgbClr val="606060"/>
                </a:solidFill>
                <a:ln w="6350">
                  <a:solidFill>
                    <a:srgbClr val="000000"/>
                  </a:solidFill>
                  <a:miter lim="800000"/>
                  <a:headEnd/>
                  <a:tailEnd/>
                </a:ln>
              </p:spPr>
              <p:txBody>
                <a:bodyPr/>
                <a:lstStyle/>
                <a:p>
                  <a:endParaRPr lang="en-US"/>
                </a:p>
              </p:txBody>
            </p:sp>
            <p:sp>
              <p:nvSpPr>
                <p:cNvPr id="12665" name="Freeform 266"/>
                <p:cNvSpPr>
                  <a:spLocks/>
                </p:cNvSpPr>
                <p:nvPr/>
              </p:nvSpPr>
              <p:spPr bwMode="auto">
                <a:xfrm>
                  <a:off x="1692" y="1300"/>
                  <a:ext cx="302" cy="252"/>
                </a:xfrm>
                <a:custGeom>
                  <a:avLst/>
                  <a:gdLst>
                    <a:gd name="T0" fmla="*/ 2 w 906"/>
                    <a:gd name="T1" fmla="*/ 0 h 756"/>
                    <a:gd name="T2" fmla="*/ 3 w 906"/>
                    <a:gd name="T3" fmla="*/ 0 h 756"/>
                    <a:gd name="T4" fmla="*/ 10 w 906"/>
                    <a:gd name="T5" fmla="*/ 0 h 756"/>
                    <a:gd name="T6" fmla="*/ 11 w 906"/>
                    <a:gd name="T7" fmla="*/ 0 h 756"/>
                    <a:gd name="T8" fmla="*/ 11 w 906"/>
                    <a:gd name="T9" fmla="*/ 4 h 756"/>
                    <a:gd name="T10" fmla="*/ 11 w 906"/>
                    <a:gd name="T11" fmla="*/ 4 h 756"/>
                    <a:gd name="T12" fmla="*/ 11 w 906"/>
                    <a:gd name="T13" fmla="*/ 9 h 756"/>
                    <a:gd name="T14" fmla="*/ 0 w 906"/>
                    <a:gd name="T15" fmla="*/ 9 h 756"/>
                    <a:gd name="T16" fmla="*/ 0 w 906"/>
                    <a:gd name="T17" fmla="*/ 5 h 756"/>
                    <a:gd name="T18" fmla="*/ 1 w 906"/>
                    <a:gd name="T19" fmla="*/ 4 h 756"/>
                    <a:gd name="T20" fmla="*/ 2 w 906"/>
                    <a:gd name="T21" fmla="*/ 1 h 756"/>
                    <a:gd name="T22" fmla="*/ 2 w 906"/>
                    <a:gd name="T23" fmla="*/ 1 h 756"/>
                    <a:gd name="T24" fmla="*/ 1 w 906"/>
                    <a:gd name="T25" fmla="*/ 4 h 756"/>
                    <a:gd name="T26" fmla="*/ 3 w 906"/>
                    <a:gd name="T27" fmla="*/ 4 h 756"/>
                    <a:gd name="T28" fmla="*/ 2 w 906"/>
                    <a:gd name="T29" fmla="*/ 1 h 756"/>
                    <a:gd name="T30" fmla="*/ 3 w 906"/>
                    <a:gd name="T31" fmla="*/ 1 h 756"/>
                    <a:gd name="T32" fmla="*/ 4 w 906"/>
                    <a:gd name="T33" fmla="*/ 4 h 756"/>
                    <a:gd name="T34" fmla="*/ 7 w 906"/>
                    <a:gd name="T35" fmla="*/ 4 h 756"/>
                    <a:gd name="T36" fmla="*/ 6 w 906"/>
                    <a:gd name="T37" fmla="*/ 1 h 756"/>
                    <a:gd name="T38" fmla="*/ 7 w 906"/>
                    <a:gd name="T39" fmla="*/ 1 h 756"/>
                    <a:gd name="T40" fmla="*/ 8 w 906"/>
                    <a:gd name="T41" fmla="*/ 4 h 756"/>
                    <a:gd name="T42" fmla="*/ 11 w 906"/>
                    <a:gd name="T43" fmla="*/ 4 h 756"/>
                    <a:gd name="T44" fmla="*/ 10 w 906"/>
                    <a:gd name="T45" fmla="*/ 1 h 756"/>
                    <a:gd name="T46" fmla="*/ 7 w 906"/>
                    <a:gd name="T47" fmla="*/ 1 h 756"/>
                    <a:gd name="T48" fmla="*/ 6 w 906"/>
                    <a:gd name="T49" fmla="*/ 1 h 756"/>
                    <a:gd name="T50" fmla="*/ 3 w 906"/>
                    <a:gd name="T51" fmla="*/ 1 h 756"/>
                    <a:gd name="T52" fmla="*/ 2 w 906"/>
                    <a:gd name="T53" fmla="*/ 1 h 756"/>
                    <a:gd name="T54" fmla="*/ 2 w 906"/>
                    <a:gd name="T55" fmla="*/ 1 h 756"/>
                    <a:gd name="T56" fmla="*/ 2 w 906"/>
                    <a:gd name="T57" fmla="*/ 1 h 756"/>
                    <a:gd name="T58" fmla="*/ 2 w 906"/>
                    <a:gd name="T59" fmla="*/ 0 h 7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906"/>
                    <a:gd name="T91" fmla="*/ 0 h 756"/>
                    <a:gd name="T92" fmla="*/ 906 w 906"/>
                    <a:gd name="T93" fmla="*/ 756 h 75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906" h="756">
                      <a:moveTo>
                        <a:pt x="191" y="23"/>
                      </a:moveTo>
                      <a:lnTo>
                        <a:pt x="240" y="0"/>
                      </a:lnTo>
                      <a:lnTo>
                        <a:pt x="835" y="0"/>
                      </a:lnTo>
                      <a:lnTo>
                        <a:pt x="884" y="20"/>
                      </a:lnTo>
                      <a:lnTo>
                        <a:pt x="884" y="284"/>
                      </a:lnTo>
                      <a:lnTo>
                        <a:pt x="906" y="346"/>
                      </a:lnTo>
                      <a:lnTo>
                        <a:pt x="906" y="756"/>
                      </a:lnTo>
                      <a:lnTo>
                        <a:pt x="0" y="756"/>
                      </a:lnTo>
                      <a:lnTo>
                        <a:pt x="0" y="390"/>
                      </a:lnTo>
                      <a:lnTo>
                        <a:pt x="71" y="346"/>
                      </a:lnTo>
                      <a:lnTo>
                        <a:pt x="169" y="87"/>
                      </a:lnTo>
                      <a:lnTo>
                        <a:pt x="191" y="87"/>
                      </a:lnTo>
                      <a:lnTo>
                        <a:pt x="95" y="346"/>
                      </a:lnTo>
                      <a:lnTo>
                        <a:pt x="264" y="346"/>
                      </a:lnTo>
                      <a:lnTo>
                        <a:pt x="191" y="87"/>
                      </a:lnTo>
                      <a:lnTo>
                        <a:pt x="215" y="87"/>
                      </a:lnTo>
                      <a:lnTo>
                        <a:pt x="286" y="346"/>
                      </a:lnTo>
                      <a:lnTo>
                        <a:pt x="596" y="346"/>
                      </a:lnTo>
                      <a:lnTo>
                        <a:pt x="501" y="87"/>
                      </a:lnTo>
                      <a:lnTo>
                        <a:pt x="549" y="87"/>
                      </a:lnTo>
                      <a:lnTo>
                        <a:pt x="644" y="346"/>
                      </a:lnTo>
                      <a:lnTo>
                        <a:pt x="884" y="346"/>
                      </a:lnTo>
                      <a:lnTo>
                        <a:pt x="788" y="87"/>
                      </a:lnTo>
                      <a:lnTo>
                        <a:pt x="549" y="87"/>
                      </a:lnTo>
                      <a:lnTo>
                        <a:pt x="501" y="87"/>
                      </a:lnTo>
                      <a:lnTo>
                        <a:pt x="215" y="87"/>
                      </a:lnTo>
                      <a:lnTo>
                        <a:pt x="191" y="87"/>
                      </a:lnTo>
                      <a:lnTo>
                        <a:pt x="169" y="87"/>
                      </a:lnTo>
                      <a:lnTo>
                        <a:pt x="191" y="43"/>
                      </a:lnTo>
                      <a:lnTo>
                        <a:pt x="191" y="23"/>
                      </a:lnTo>
                      <a:close/>
                    </a:path>
                  </a:pathLst>
                </a:custGeom>
                <a:solidFill>
                  <a:srgbClr val="FF0000"/>
                </a:solidFill>
                <a:ln w="6350">
                  <a:solidFill>
                    <a:srgbClr val="000000"/>
                  </a:solidFill>
                  <a:prstDash val="solid"/>
                  <a:round/>
                  <a:headEnd/>
                  <a:tailEnd/>
                </a:ln>
              </p:spPr>
              <p:txBody>
                <a:bodyPr/>
                <a:lstStyle/>
                <a:p>
                  <a:endParaRPr lang="en-US"/>
                </a:p>
              </p:txBody>
            </p:sp>
            <p:sp>
              <p:nvSpPr>
                <p:cNvPr id="12666" name="Line 267"/>
                <p:cNvSpPr>
                  <a:spLocks noChangeShapeType="1"/>
                </p:cNvSpPr>
                <p:nvPr/>
              </p:nvSpPr>
              <p:spPr bwMode="auto">
                <a:xfrm>
                  <a:off x="1780" y="1415"/>
                  <a:ext cx="1" cy="133"/>
                </a:xfrm>
                <a:prstGeom prst="line">
                  <a:avLst/>
                </a:prstGeom>
                <a:noFill/>
                <a:ln w="6350">
                  <a:solidFill>
                    <a:srgbClr val="000000"/>
                  </a:solidFill>
                  <a:round/>
                  <a:headEnd/>
                  <a:tailEnd/>
                </a:ln>
              </p:spPr>
              <p:txBody>
                <a:bodyPr/>
                <a:lstStyle/>
                <a:p>
                  <a:endParaRPr lang="en-US"/>
                </a:p>
              </p:txBody>
            </p:sp>
            <p:sp>
              <p:nvSpPr>
                <p:cNvPr id="12667" name="Freeform 268"/>
                <p:cNvSpPr>
                  <a:spLocks/>
                </p:cNvSpPr>
                <p:nvPr/>
              </p:nvSpPr>
              <p:spPr bwMode="auto">
                <a:xfrm>
                  <a:off x="1861" y="1314"/>
                  <a:ext cx="38" cy="202"/>
                </a:xfrm>
                <a:custGeom>
                  <a:avLst/>
                  <a:gdLst>
                    <a:gd name="T0" fmla="*/ 0 w 113"/>
                    <a:gd name="T1" fmla="*/ 0 h 606"/>
                    <a:gd name="T2" fmla="*/ 1 w 113"/>
                    <a:gd name="T3" fmla="*/ 4 h 606"/>
                    <a:gd name="T4" fmla="*/ 1 w 113"/>
                    <a:gd name="T5" fmla="*/ 7 h 606"/>
                    <a:gd name="T6" fmla="*/ 0 60000 65536"/>
                    <a:gd name="T7" fmla="*/ 0 60000 65536"/>
                    <a:gd name="T8" fmla="*/ 0 60000 65536"/>
                    <a:gd name="T9" fmla="*/ 0 w 113"/>
                    <a:gd name="T10" fmla="*/ 0 h 606"/>
                    <a:gd name="T11" fmla="*/ 113 w 113"/>
                    <a:gd name="T12" fmla="*/ 606 h 606"/>
                  </a:gdLst>
                  <a:ahLst/>
                  <a:cxnLst>
                    <a:cxn ang="T6">
                      <a:pos x="T0" y="T1"/>
                    </a:cxn>
                    <a:cxn ang="T7">
                      <a:pos x="T2" y="T3"/>
                    </a:cxn>
                    <a:cxn ang="T8">
                      <a:pos x="T4" y="T5"/>
                    </a:cxn>
                  </a:cxnLst>
                  <a:rect l="T9" t="T10" r="T11" b="T12"/>
                  <a:pathLst>
                    <a:path w="113" h="606">
                      <a:moveTo>
                        <a:pt x="0" y="0"/>
                      </a:moveTo>
                      <a:lnTo>
                        <a:pt x="113" y="303"/>
                      </a:lnTo>
                      <a:lnTo>
                        <a:pt x="113" y="606"/>
                      </a:lnTo>
                    </a:path>
                  </a:pathLst>
                </a:custGeom>
                <a:noFill/>
                <a:ln w="6350">
                  <a:solidFill>
                    <a:srgbClr val="000000"/>
                  </a:solidFill>
                  <a:prstDash val="solid"/>
                  <a:round/>
                  <a:headEnd/>
                  <a:tailEnd/>
                </a:ln>
              </p:spPr>
              <p:txBody>
                <a:bodyPr/>
                <a:lstStyle/>
                <a:p>
                  <a:endParaRPr lang="en-US"/>
                </a:p>
              </p:txBody>
            </p:sp>
            <p:grpSp>
              <p:nvGrpSpPr>
                <p:cNvPr id="12543" name="Group 269"/>
                <p:cNvGrpSpPr>
                  <a:grpSpLocks/>
                </p:cNvGrpSpPr>
                <p:nvPr/>
              </p:nvGrpSpPr>
              <p:grpSpPr bwMode="auto">
                <a:xfrm>
                  <a:off x="1687" y="1554"/>
                  <a:ext cx="305" cy="69"/>
                  <a:chOff x="1687" y="1554"/>
                  <a:chExt cx="305" cy="69"/>
                </a:xfrm>
              </p:grpSpPr>
              <p:sp>
                <p:nvSpPr>
                  <p:cNvPr id="12682" name="Rectangle 270"/>
                  <p:cNvSpPr>
                    <a:spLocks noChangeArrowheads="1"/>
                  </p:cNvSpPr>
                  <p:nvPr/>
                </p:nvSpPr>
                <p:spPr bwMode="auto">
                  <a:xfrm>
                    <a:off x="1687" y="1554"/>
                    <a:ext cx="305" cy="69"/>
                  </a:xfrm>
                  <a:prstGeom prst="rect">
                    <a:avLst/>
                  </a:prstGeom>
                  <a:solidFill>
                    <a:srgbClr val="FFFFFF"/>
                  </a:solidFill>
                  <a:ln w="6350">
                    <a:solidFill>
                      <a:srgbClr val="000000"/>
                    </a:solidFill>
                    <a:miter lim="800000"/>
                    <a:headEnd/>
                    <a:tailEnd/>
                  </a:ln>
                </p:spPr>
                <p:txBody>
                  <a:bodyPr/>
                  <a:lstStyle/>
                  <a:p>
                    <a:endParaRPr lang="en-US"/>
                  </a:p>
                </p:txBody>
              </p:sp>
              <p:grpSp>
                <p:nvGrpSpPr>
                  <p:cNvPr id="12544" name="Group 271"/>
                  <p:cNvGrpSpPr>
                    <a:grpSpLocks/>
                  </p:cNvGrpSpPr>
                  <p:nvPr/>
                </p:nvGrpSpPr>
                <p:grpSpPr bwMode="auto">
                  <a:xfrm>
                    <a:off x="1700" y="1559"/>
                    <a:ext cx="91" cy="9"/>
                    <a:chOff x="1700" y="1559"/>
                    <a:chExt cx="91" cy="9"/>
                  </a:xfrm>
                </p:grpSpPr>
                <p:sp>
                  <p:nvSpPr>
                    <p:cNvPr id="12684" name="Line 272"/>
                    <p:cNvSpPr>
                      <a:spLocks noChangeShapeType="1"/>
                    </p:cNvSpPr>
                    <p:nvPr/>
                  </p:nvSpPr>
                  <p:spPr bwMode="auto">
                    <a:xfrm>
                      <a:off x="1700" y="1559"/>
                      <a:ext cx="91" cy="1"/>
                    </a:xfrm>
                    <a:prstGeom prst="line">
                      <a:avLst/>
                    </a:prstGeom>
                    <a:noFill/>
                    <a:ln w="6350">
                      <a:solidFill>
                        <a:srgbClr val="000000"/>
                      </a:solidFill>
                      <a:round/>
                      <a:headEnd/>
                      <a:tailEnd/>
                    </a:ln>
                  </p:spPr>
                  <p:txBody>
                    <a:bodyPr/>
                    <a:lstStyle/>
                    <a:p>
                      <a:endParaRPr lang="en-US"/>
                    </a:p>
                  </p:txBody>
                </p:sp>
                <p:sp>
                  <p:nvSpPr>
                    <p:cNvPr id="12685" name="Line 273"/>
                    <p:cNvSpPr>
                      <a:spLocks noChangeShapeType="1"/>
                    </p:cNvSpPr>
                    <p:nvPr/>
                  </p:nvSpPr>
                  <p:spPr bwMode="auto">
                    <a:xfrm>
                      <a:off x="1708" y="1567"/>
                      <a:ext cx="83" cy="1"/>
                    </a:xfrm>
                    <a:prstGeom prst="line">
                      <a:avLst/>
                    </a:prstGeom>
                    <a:noFill/>
                    <a:ln w="6350">
                      <a:solidFill>
                        <a:srgbClr val="000000"/>
                      </a:solidFill>
                      <a:round/>
                      <a:headEnd/>
                      <a:tailEnd/>
                    </a:ln>
                  </p:spPr>
                  <p:txBody>
                    <a:bodyPr/>
                    <a:lstStyle/>
                    <a:p>
                      <a:endParaRPr lang="en-US"/>
                    </a:p>
                  </p:txBody>
                </p:sp>
              </p:grpSp>
            </p:grpSp>
            <p:grpSp>
              <p:nvGrpSpPr>
                <p:cNvPr id="12545" name="Group 274"/>
                <p:cNvGrpSpPr>
                  <a:grpSpLocks/>
                </p:cNvGrpSpPr>
                <p:nvPr/>
              </p:nvGrpSpPr>
              <p:grpSpPr bwMode="auto">
                <a:xfrm>
                  <a:off x="1692" y="1516"/>
                  <a:ext cx="298" cy="9"/>
                  <a:chOff x="1692" y="1516"/>
                  <a:chExt cx="298" cy="9"/>
                </a:xfrm>
              </p:grpSpPr>
              <p:sp>
                <p:nvSpPr>
                  <p:cNvPr id="12680" name="Line 275"/>
                  <p:cNvSpPr>
                    <a:spLocks noChangeShapeType="1"/>
                  </p:cNvSpPr>
                  <p:nvPr/>
                </p:nvSpPr>
                <p:spPr bwMode="auto">
                  <a:xfrm>
                    <a:off x="1692" y="1524"/>
                    <a:ext cx="92" cy="1"/>
                  </a:xfrm>
                  <a:prstGeom prst="line">
                    <a:avLst/>
                  </a:prstGeom>
                  <a:noFill/>
                  <a:ln w="6350">
                    <a:solidFill>
                      <a:srgbClr val="202020"/>
                    </a:solidFill>
                    <a:round/>
                    <a:headEnd/>
                    <a:tailEnd/>
                  </a:ln>
                </p:spPr>
                <p:txBody>
                  <a:bodyPr/>
                  <a:lstStyle/>
                  <a:p>
                    <a:endParaRPr lang="en-US"/>
                  </a:p>
                </p:txBody>
              </p:sp>
              <p:sp>
                <p:nvSpPr>
                  <p:cNvPr id="12681" name="Line 276"/>
                  <p:cNvSpPr>
                    <a:spLocks noChangeShapeType="1"/>
                  </p:cNvSpPr>
                  <p:nvPr/>
                </p:nvSpPr>
                <p:spPr bwMode="auto">
                  <a:xfrm>
                    <a:off x="1692" y="1516"/>
                    <a:ext cx="298" cy="1"/>
                  </a:xfrm>
                  <a:prstGeom prst="line">
                    <a:avLst/>
                  </a:prstGeom>
                  <a:noFill/>
                  <a:ln w="6350">
                    <a:solidFill>
                      <a:srgbClr val="202020"/>
                    </a:solidFill>
                    <a:round/>
                    <a:headEnd/>
                    <a:tailEnd/>
                  </a:ln>
                </p:spPr>
                <p:txBody>
                  <a:bodyPr/>
                  <a:lstStyle/>
                  <a:p>
                    <a:endParaRPr lang="en-US"/>
                  </a:p>
                </p:txBody>
              </p:sp>
            </p:grpSp>
            <p:sp>
              <p:nvSpPr>
                <p:cNvPr id="12670" name="Line 277"/>
                <p:cNvSpPr>
                  <a:spLocks noChangeShapeType="1"/>
                </p:cNvSpPr>
                <p:nvPr/>
              </p:nvSpPr>
              <p:spPr bwMode="auto">
                <a:xfrm>
                  <a:off x="1987" y="1415"/>
                  <a:ext cx="1" cy="140"/>
                </a:xfrm>
                <a:prstGeom prst="line">
                  <a:avLst/>
                </a:prstGeom>
                <a:noFill/>
                <a:ln w="6350">
                  <a:solidFill>
                    <a:srgbClr val="000000"/>
                  </a:solidFill>
                  <a:round/>
                  <a:headEnd/>
                  <a:tailEnd/>
                </a:ln>
              </p:spPr>
              <p:txBody>
                <a:bodyPr/>
                <a:lstStyle/>
                <a:p>
                  <a:endParaRPr lang="en-US"/>
                </a:p>
              </p:txBody>
            </p:sp>
            <p:grpSp>
              <p:nvGrpSpPr>
                <p:cNvPr id="12552" name="Group 278"/>
                <p:cNvGrpSpPr>
                  <a:grpSpLocks/>
                </p:cNvGrpSpPr>
                <p:nvPr/>
              </p:nvGrpSpPr>
              <p:grpSpPr bwMode="auto">
                <a:xfrm>
                  <a:off x="1787" y="1358"/>
                  <a:ext cx="37" cy="99"/>
                  <a:chOff x="1787" y="1358"/>
                  <a:chExt cx="37" cy="99"/>
                </a:xfrm>
              </p:grpSpPr>
              <p:sp>
                <p:nvSpPr>
                  <p:cNvPr id="12674" name="AutoShape 279"/>
                  <p:cNvSpPr>
                    <a:spLocks noChangeArrowheads="1"/>
                  </p:cNvSpPr>
                  <p:nvPr/>
                </p:nvSpPr>
                <p:spPr bwMode="auto">
                  <a:xfrm>
                    <a:off x="1787" y="1358"/>
                    <a:ext cx="26" cy="73"/>
                  </a:xfrm>
                  <a:prstGeom prst="roundRect">
                    <a:avLst>
                      <a:gd name="adj" fmla="val 48412"/>
                    </a:avLst>
                  </a:prstGeom>
                  <a:solidFill>
                    <a:srgbClr val="FFFFFF"/>
                  </a:solidFill>
                  <a:ln w="6350">
                    <a:solidFill>
                      <a:srgbClr val="000000"/>
                    </a:solidFill>
                    <a:round/>
                    <a:headEnd/>
                    <a:tailEnd/>
                  </a:ln>
                </p:spPr>
                <p:txBody>
                  <a:bodyPr/>
                  <a:lstStyle/>
                  <a:p>
                    <a:endParaRPr lang="en-US"/>
                  </a:p>
                </p:txBody>
              </p:sp>
              <p:sp>
                <p:nvSpPr>
                  <p:cNvPr id="12675" name="AutoShape 280"/>
                  <p:cNvSpPr>
                    <a:spLocks noChangeArrowheads="1"/>
                  </p:cNvSpPr>
                  <p:nvPr/>
                </p:nvSpPr>
                <p:spPr bwMode="auto">
                  <a:xfrm>
                    <a:off x="1790" y="1447"/>
                    <a:ext cx="12" cy="10"/>
                  </a:xfrm>
                  <a:prstGeom prst="roundRect">
                    <a:avLst>
                      <a:gd name="adj" fmla="val 50000"/>
                    </a:avLst>
                  </a:prstGeom>
                  <a:solidFill>
                    <a:srgbClr val="606060"/>
                  </a:solidFill>
                  <a:ln w="6350">
                    <a:solidFill>
                      <a:srgbClr val="000000"/>
                    </a:solidFill>
                    <a:round/>
                    <a:headEnd/>
                    <a:tailEnd/>
                  </a:ln>
                </p:spPr>
                <p:txBody>
                  <a:bodyPr/>
                  <a:lstStyle/>
                  <a:p>
                    <a:endParaRPr lang="en-US"/>
                  </a:p>
                </p:txBody>
              </p:sp>
              <p:sp>
                <p:nvSpPr>
                  <p:cNvPr id="12676" name="AutoShape 281"/>
                  <p:cNvSpPr>
                    <a:spLocks noChangeArrowheads="1"/>
                  </p:cNvSpPr>
                  <p:nvPr/>
                </p:nvSpPr>
                <p:spPr bwMode="auto">
                  <a:xfrm>
                    <a:off x="1815" y="1441"/>
                    <a:ext cx="9" cy="7"/>
                  </a:xfrm>
                  <a:prstGeom prst="roundRect">
                    <a:avLst>
                      <a:gd name="adj" fmla="val 50000"/>
                    </a:avLst>
                  </a:prstGeom>
                  <a:solidFill>
                    <a:srgbClr val="606060"/>
                  </a:solidFill>
                  <a:ln w="6350">
                    <a:solidFill>
                      <a:srgbClr val="000000"/>
                    </a:solidFill>
                    <a:round/>
                    <a:headEnd/>
                    <a:tailEnd/>
                  </a:ln>
                </p:spPr>
                <p:txBody>
                  <a:bodyPr/>
                  <a:lstStyle/>
                  <a:p>
                    <a:endParaRPr lang="en-US"/>
                  </a:p>
                </p:txBody>
              </p:sp>
              <p:grpSp>
                <p:nvGrpSpPr>
                  <p:cNvPr id="12553" name="Group 282"/>
                  <p:cNvGrpSpPr>
                    <a:grpSpLocks/>
                  </p:cNvGrpSpPr>
                  <p:nvPr/>
                </p:nvGrpSpPr>
                <p:grpSpPr bwMode="auto">
                  <a:xfrm>
                    <a:off x="1796" y="1400"/>
                    <a:ext cx="28" cy="51"/>
                    <a:chOff x="1796" y="1400"/>
                    <a:chExt cx="28" cy="51"/>
                  </a:xfrm>
                </p:grpSpPr>
                <p:sp>
                  <p:nvSpPr>
                    <p:cNvPr id="12678" name="Freeform 283"/>
                    <p:cNvSpPr>
                      <a:spLocks/>
                    </p:cNvSpPr>
                    <p:nvPr/>
                  </p:nvSpPr>
                  <p:spPr bwMode="auto">
                    <a:xfrm>
                      <a:off x="1796" y="1400"/>
                      <a:ext cx="1" cy="51"/>
                    </a:xfrm>
                    <a:custGeom>
                      <a:avLst/>
                      <a:gdLst>
                        <a:gd name="T0" fmla="*/ 0 w 1"/>
                        <a:gd name="T1" fmla="*/ 0 h 153"/>
                        <a:gd name="T2" fmla="*/ 0 w 1"/>
                        <a:gd name="T3" fmla="*/ 2 h 153"/>
                        <a:gd name="T4" fmla="*/ 0 w 1"/>
                        <a:gd name="T5" fmla="*/ 2 h 153"/>
                        <a:gd name="T6" fmla="*/ 0 60000 65536"/>
                        <a:gd name="T7" fmla="*/ 0 60000 65536"/>
                        <a:gd name="T8" fmla="*/ 0 60000 65536"/>
                        <a:gd name="T9" fmla="*/ 0 w 1"/>
                        <a:gd name="T10" fmla="*/ 0 h 153"/>
                        <a:gd name="T11" fmla="*/ 1 w 1"/>
                        <a:gd name="T12" fmla="*/ 153 h 153"/>
                      </a:gdLst>
                      <a:ahLst/>
                      <a:cxnLst>
                        <a:cxn ang="T6">
                          <a:pos x="T0" y="T1"/>
                        </a:cxn>
                        <a:cxn ang="T7">
                          <a:pos x="T2" y="T3"/>
                        </a:cxn>
                        <a:cxn ang="T8">
                          <a:pos x="T4" y="T5"/>
                        </a:cxn>
                      </a:cxnLst>
                      <a:rect l="T9" t="T10" r="T11" b="T12"/>
                      <a:pathLst>
                        <a:path w="1" h="153">
                          <a:moveTo>
                            <a:pt x="0" y="0"/>
                          </a:moveTo>
                          <a:lnTo>
                            <a:pt x="0" y="153"/>
                          </a:lnTo>
                          <a:lnTo>
                            <a:pt x="0" y="132"/>
                          </a:lnTo>
                        </a:path>
                      </a:pathLst>
                    </a:custGeom>
                    <a:noFill/>
                    <a:ln w="6350">
                      <a:solidFill>
                        <a:srgbClr val="000000"/>
                      </a:solidFill>
                      <a:prstDash val="solid"/>
                      <a:round/>
                      <a:headEnd/>
                      <a:tailEnd/>
                    </a:ln>
                  </p:spPr>
                  <p:txBody>
                    <a:bodyPr/>
                    <a:lstStyle/>
                    <a:p>
                      <a:endParaRPr lang="en-US"/>
                    </a:p>
                  </p:txBody>
                </p:sp>
                <p:sp>
                  <p:nvSpPr>
                    <p:cNvPr id="12679" name="Line 284"/>
                    <p:cNvSpPr>
                      <a:spLocks noChangeShapeType="1"/>
                    </p:cNvSpPr>
                    <p:nvPr/>
                  </p:nvSpPr>
                  <p:spPr bwMode="auto">
                    <a:xfrm>
                      <a:off x="1796" y="1430"/>
                      <a:ext cx="28" cy="16"/>
                    </a:xfrm>
                    <a:prstGeom prst="line">
                      <a:avLst/>
                    </a:prstGeom>
                    <a:noFill/>
                    <a:ln w="6350">
                      <a:solidFill>
                        <a:srgbClr val="000000"/>
                      </a:solidFill>
                      <a:round/>
                      <a:headEnd/>
                      <a:tailEnd/>
                    </a:ln>
                  </p:spPr>
                  <p:txBody>
                    <a:bodyPr/>
                    <a:lstStyle/>
                    <a:p>
                      <a:endParaRPr lang="en-US"/>
                    </a:p>
                  </p:txBody>
                </p:sp>
              </p:grpSp>
            </p:grpSp>
            <p:sp>
              <p:nvSpPr>
                <p:cNvPr id="12672" name="Freeform 285"/>
                <p:cNvSpPr>
                  <a:spLocks/>
                </p:cNvSpPr>
                <p:nvPr/>
              </p:nvSpPr>
              <p:spPr bwMode="auto">
                <a:xfrm>
                  <a:off x="1859" y="1423"/>
                  <a:ext cx="32" cy="8"/>
                </a:xfrm>
                <a:custGeom>
                  <a:avLst/>
                  <a:gdLst>
                    <a:gd name="T0" fmla="*/ 0 w 95"/>
                    <a:gd name="T1" fmla="*/ 0 h 26"/>
                    <a:gd name="T2" fmla="*/ 1 w 95"/>
                    <a:gd name="T3" fmla="*/ 0 h 26"/>
                    <a:gd name="T4" fmla="*/ 1 w 95"/>
                    <a:gd name="T5" fmla="*/ 0 h 26"/>
                    <a:gd name="T6" fmla="*/ 1 w 95"/>
                    <a:gd name="T7" fmla="*/ 0 h 26"/>
                    <a:gd name="T8" fmla="*/ 1 w 95"/>
                    <a:gd name="T9" fmla="*/ 0 h 26"/>
                    <a:gd name="T10" fmla="*/ 1 w 95"/>
                    <a:gd name="T11" fmla="*/ 0 h 26"/>
                    <a:gd name="T12" fmla="*/ 0 w 95"/>
                    <a:gd name="T13" fmla="*/ 0 h 26"/>
                    <a:gd name="T14" fmla="*/ 0 w 95"/>
                    <a:gd name="T15" fmla="*/ 0 h 26"/>
                    <a:gd name="T16" fmla="*/ 0 60000 65536"/>
                    <a:gd name="T17" fmla="*/ 0 60000 65536"/>
                    <a:gd name="T18" fmla="*/ 0 60000 65536"/>
                    <a:gd name="T19" fmla="*/ 0 60000 65536"/>
                    <a:gd name="T20" fmla="*/ 0 60000 65536"/>
                    <a:gd name="T21" fmla="*/ 0 60000 65536"/>
                    <a:gd name="T22" fmla="*/ 0 60000 65536"/>
                    <a:gd name="T23" fmla="*/ 0 60000 65536"/>
                    <a:gd name="T24" fmla="*/ 0 w 95"/>
                    <a:gd name="T25" fmla="*/ 0 h 26"/>
                    <a:gd name="T26" fmla="*/ 95 w 95"/>
                    <a:gd name="T27" fmla="*/ 26 h 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5" h="26">
                      <a:moveTo>
                        <a:pt x="0" y="0"/>
                      </a:moveTo>
                      <a:lnTo>
                        <a:pt x="95" y="0"/>
                      </a:lnTo>
                      <a:lnTo>
                        <a:pt x="95" y="12"/>
                      </a:lnTo>
                      <a:lnTo>
                        <a:pt x="95" y="26"/>
                      </a:lnTo>
                      <a:lnTo>
                        <a:pt x="72" y="26"/>
                      </a:lnTo>
                      <a:lnTo>
                        <a:pt x="72" y="12"/>
                      </a:lnTo>
                      <a:lnTo>
                        <a:pt x="0" y="12"/>
                      </a:lnTo>
                      <a:lnTo>
                        <a:pt x="0" y="0"/>
                      </a:lnTo>
                      <a:close/>
                    </a:path>
                  </a:pathLst>
                </a:custGeom>
                <a:solidFill>
                  <a:srgbClr val="FFFFFF"/>
                </a:solidFill>
                <a:ln w="6350">
                  <a:solidFill>
                    <a:srgbClr val="000000"/>
                  </a:solidFill>
                  <a:prstDash val="solid"/>
                  <a:round/>
                  <a:headEnd/>
                  <a:tailEnd/>
                </a:ln>
              </p:spPr>
              <p:txBody>
                <a:bodyPr/>
                <a:lstStyle/>
                <a:p>
                  <a:endParaRPr lang="en-US"/>
                </a:p>
              </p:txBody>
            </p:sp>
            <p:sp>
              <p:nvSpPr>
                <p:cNvPr id="12673" name="Freeform 286"/>
                <p:cNvSpPr>
                  <a:spLocks/>
                </p:cNvSpPr>
                <p:nvPr/>
              </p:nvSpPr>
              <p:spPr bwMode="auto">
                <a:xfrm>
                  <a:off x="1757" y="1307"/>
                  <a:ext cx="230" cy="6"/>
                </a:xfrm>
                <a:custGeom>
                  <a:avLst/>
                  <a:gdLst>
                    <a:gd name="T0" fmla="*/ 0 w 690"/>
                    <a:gd name="T1" fmla="*/ 0 h 19"/>
                    <a:gd name="T2" fmla="*/ 9 w 690"/>
                    <a:gd name="T3" fmla="*/ 0 h 19"/>
                    <a:gd name="T4" fmla="*/ 9 w 690"/>
                    <a:gd name="T5" fmla="*/ 0 h 19"/>
                    <a:gd name="T6" fmla="*/ 0 w 690"/>
                    <a:gd name="T7" fmla="*/ 0 h 19"/>
                    <a:gd name="T8" fmla="*/ 0 w 690"/>
                    <a:gd name="T9" fmla="*/ 0 h 19"/>
                    <a:gd name="T10" fmla="*/ 0 60000 65536"/>
                    <a:gd name="T11" fmla="*/ 0 60000 65536"/>
                    <a:gd name="T12" fmla="*/ 0 60000 65536"/>
                    <a:gd name="T13" fmla="*/ 0 60000 65536"/>
                    <a:gd name="T14" fmla="*/ 0 60000 65536"/>
                    <a:gd name="T15" fmla="*/ 0 w 690"/>
                    <a:gd name="T16" fmla="*/ 0 h 19"/>
                    <a:gd name="T17" fmla="*/ 690 w 690"/>
                    <a:gd name="T18" fmla="*/ 19 h 19"/>
                  </a:gdLst>
                  <a:ahLst/>
                  <a:cxnLst>
                    <a:cxn ang="T10">
                      <a:pos x="T0" y="T1"/>
                    </a:cxn>
                    <a:cxn ang="T11">
                      <a:pos x="T2" y="T3"/>
                    </a:cxn>
                    <a:cxn ang="T12">
                      <a:pos x="T4" y="T5"/>
                    </a:cxn>
                    <a:cxn ang="T13">
                      <a:pos x="T6" y="T7"/>
                    </a:cxn>
                    <a:cxn ang="T14">
                      <a:pos x="T8" y="T9"/>
                    </a:cxn>
                  </a:cxnLst>
                  <a:rect l="T15" t="T16" r="T17" b="T18"/>
                  <a:pathLst>
                    <a:path w="690" h="19">
                      <a:moveTo>
                        <a:pt x="0" y="0"/>
                      </a:moveTo>
                      <a:lnTo>
                        <a:pt x="690" y="0"/>
                      </a:lnTo>
                      <a:lnTo>
                        <a:pt x="690" y="19"/>
                      </a:lnTo>
                      <a:lnTo>
                        <a:pt x="1" y="19"/>
                      </a:lnTo>
                      <a:lnTo>
                        <a:pt x="0" y="0"/>
                      </a:lnTo>
                      <a:close/>
                    </a:path>
                  </a:pathLst>
                </a:custGeom>
                <a:solidFill>
                  <a:srgbClr val="FFFFFF"/>
                </a:solidFill>
                <a:ln w="6350">
                  <a:solidFill>
                    <a:srgbClr val="000000"/>
                  </a:solidFill>
                  <a:prstDash val="solid"/>
                  <a:round/>
                  <a:headEnd/>
                  <a:tailEnd/>
                </a:ln>
              </p:spPr>
              <p:txBody>
                <a:bodyPr/>
                <a:lstStyle/>
                <a:p>
                  <a:endParaRPr lang="en-US"/>
                </a:p>
              </p:txBody>
            </p:sp>
          </p:grpSp>
          <p:grpSp>
            <p:nvGrpSpPr>
              <p:cNvPr id="12554" name="Group 287"/>
              <p:cNvGrpSpPr>
                <a:grpSpLocks/>
              </p:cNvGrpSpPr>
              <p:nvPr/>
            </p:nvGrpSpPr>
            <p:grpSpPr bwMode="auto">
              <a:xfrm>
                <a:off x="1754" y="1524"/>
                <a:ext cx="255" cy="101"/>
                <a:chOff x="1754" y="1524"/>
                <a:chExt cx="255" cy="101"/>
              </a:xfrm>
            </p:grpSpPr>
            <p:sp>
              <p:nvSpPr>
                <p:cNvPr id="12662" name="Freeform 288"/>
                <p:cNvSpPr>
                  <a:spLocks/>
                </p:cNvSpPr>
                <p:nvPr/>
              </p:nvSpPr>
              <p:spPr bwMode="auto">
                <a:xfrm>
                  <a:off x="1754" y="1524"/>
                  <a:ext cx="255" cy="101"/>
                </a:xfrm>
                <a:custGeom>
                  <a:avLst/>
                  <a:gdLst>
                    <a:gd name="T0" fmla="*/ 0 w 765"/>
                    <a:gd name="T1" fmla="*/ 4 h 304"/>
                    <a:gd name="T2" fmla="*/ 0 w 765"/>
                    <a:gd name="T3" fmla="*/ 3 h 304"/>
                    <a:gd name="T4" fmla="*/ 0 w 765"/>
                    <a:gd name="T5" fmla="*/ 3 h 304"/>
                    <a:gd name="T6" fmla="*/ 0 w 765"/>
                    <a:gd name="T7" fmla="*/ 2 h 304"/>
                    <a:gd name="T8" fmla="*/ 0 w 765"/>
                    <a:gd name="T9" fmla="*/ 2 h 304"/>
                    <a:gd name="T10" fmla="*/ 1 w 765"/>
                    <a:gd name="T11" fmla="*/ 2 h 304"/>
                    <a:gd name="T12" fmla="*/ 1 w 765"/>
                    <a:gd name="T13" fmla="*/ 1 h 304"/>
                    <a:gd name="T14" fmla="*/ 2 w 765"/>
                    <a:gd name="T15" fmla="*/ 1 h 304"/>
                    <a:gd name="T16" fmla="*/ 2 w 765"/>
                    <a:gd name="T17" fmla="*/ 1 h 304"/>
                    <a:gd name="T18" fmla="*/ 3 w 765"/>
                    <a:gd name="T19" fmla="*/ 0 h 304"/>
                    <a:gd name="T20" fmla="*/ 3 w 765"/>
                    <a:gd name="T21" fmla="*/ 0 h 304"/>
                    <a:gd name="T22" fmla="*/ 4 w 765"/>
                    <a:gd name="T23" fmla="*/ 0 h 304"/>
                    <a:gd name="T24" fmla="*/ 4 w 765"/>
                    <a:gd name="T25" fmla="*/ 0 h 304"/>
                    <a:gd name="T26" fmla="*/ 5 w 765"/>
                    <a:gd name="T27" fmla="*/ 0 h 304"/>
                    <a:gd name="T28" fmla="*/ 6 w 765"/>
                    <a:gd name="T29" fmla="*/ 0 h 304"/>
                    <a:gd name="T30" fmla="*/ 6 w 765"/>
                    <a:gd name="T31" fmla="*/ 0 h 304"/>
                    <a:gd name="T32" fmla="*/ 7 w 765"/>
                    <a:gd name="T33" fmla="*/ 0 h 304"/>
                    <a:gd name="T34" fmla="*/ 7 w 765"/>
                    <a:gd name="T35" fmla="*/ 1 h 304"/>
                    <a:gd name="T36" fmla="*/ 8 w 765"/>
                    <a:gd name="T37" fmla="*/ 1 h 304"/>
                    <a:gd name="T38" fmla="*/ 8 w 765"/>
                    <a:gd name="T39" fmla="*/ 1 h 304"/>
                    <a:gd name="T40" fmla="*/ 8 w 765"/>
                    <a:gd name="T41" fmla="*/ 1 h 304"/>
                    <a:gd name="T42" fmla="*/ 9 w 765"/>
                    <a:gd name="T43" fmla="*/ 2 h 304"/>
                    <a:gd name="T44" fmla="*/ 9 w 765"/>
                    <a:gd name="T45" fmla="*/ 2 h 304"/>
                    <a:gd name="T46" fmla="*/ 9 w 765"/>
                    <a:gd name="T47" fmla="*/ 2 h 304"/>
                    <a:gd name="T48" fmla="*/ 9 w 765"/>
                    <a:gd name="T49" fmla="*/ 3 h 304"/>
                    <a:gd name="T50" fmla="*/ 9 w 765"/>
                    <a:gd name="T51" fmla="*/ 3 h 304"/>
                    <a:gd name="T52" fmla="*/ 9 w 765"/>
                    <a:gd name="T53" fmla="*/ 3 h 304"/>
                    <a:gd name="T54" fmla="*/ 9 w 765"/>
                    <a:gd name="T55" fmla="*/ 4 h 304"/>
                    <a:gd name="T56" fmla="*/ 9 w 765"/>
                    <a:gd name="T57" fmla="*/ 4 h 304"/>
                    <a:gd name="T58" fmla="*/ 0 w 765"/>
                    <a:gd name="T59" fmla="*/ 4 h 30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65"/>
                    <a:gd name="T91" fmla="*/ 0 h 304"/>
                    <a:gd name="T92" fmla="*/ 765 w 765"/>
                    <a:gd name="T93" fmla="*/ 304 h 30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65" h="304">
                      <a:moveTo>
                        <a:pt x="0" y="304"/>
                      </a:moveTo>
                      <a:lnTo>
                        <a:pt x="0" y="271"/>
                      </a:lnTo>
                      <a:lnTo>
                        <a:pt x="8" y="238"/>
                      </a:lnTo>
                      <a:lnTo>
                        <a:pt x="21" y="200"/>
                      </a:lnTo>
                      <a:lnTo>
                        <a:pt x="40" y="166"/>
                      </a:lnTo>
                      <a:lnTo>
                        <a:pt x="66" y="133"/>
                      </a:lnTo>
                      <a:lnTo>
                        <a:pt x="92" y="106"/>
                      </a:lnTo>
                      <a:lnTo>
                        <a:pt x="126" y="78"/>
                      </a:lnTo>
                      <a:lnTo>
                        <a:pt x="170" y="50"/>
                      </a:lnTo>
                      <a:lnTo>
                        <a:pt x="212" y="33"/>
                      </a:lnTo>
                      <a:lnTo>
                        <a:pt x="252" y="19"/>
                      </a:lnTo>
                      <a:lnTo>
                        <a:pt x="298" y="7"/>
                      </a:lnTo>
                      <a:lnTo>
                        <a:pt x="351" y="0"/>
                      </a:lnTo>
                      <a:lnTo>
                        <a:pt x="402" y="0"/>
                      </a:lnTo>
                      <a:lnTo>
                        <a:pt x="452" y="5"/>
                      </a:lnTo>
                      <a:lnTo>
                        <a:pt x="499" y="15"/>
                      </a:lnTo>
                      <a:lnTo>
                        <a:pt x="547" y="30"/>
                      </a:lnTo>
                      <a:lnTo>
                        <a:pt x="586" y="48"/>
                      </a:lnTo>
                      <a:lnTo>
                        <a:pt x="616" y="67"/>
                      </a:lnTo>
                      <a:lnTo>
                        <a:pt x="647" y="87"/>
                      </a:lnTo>
                      <a:lnTo>
                        <a:pt x="675" y="112"/>
                      </a:lnTo>
                      <a:lnTo>
                        <a:pt x="704" y="144"/>
                      </a:lnTo>
                      <a:lnTo>
                        <a:pt x="726" y="173"/>
                      </a:lnTo>
                      <a:lnTo>
                        <a:pt x="737" y="196"/>
                      </a:lnTo>
                      <a:lnTo>
                        <a:pt x="749" y="217"/>
                      </a:lnTo>
                      <a:lnTo>
                        <a:pt x="757" y="244"/>
                      </a:lnTo>
                      <a:lnTo>
                        <a:pt x="758" y="268"/>
                      </a:lnTo>
                      <a:lnTo>
                        <a:pt x="761" y="292"/>
                      </a:lnTo>
                      <a:lnTo>
                        <a:pt x="765" y="304"/>
                      </a:lnTo>
                      <a:lnTo>
                        <a:pt x="0" y="304"/>
                      </a:lnTo>
                      <a:close/>
                    </a:path>
                  </a:pathLst>
                </a:custGeom>
                <a:solidFill>
                  <a:srgbClr val="FFFFFF"/>
                </a:solidFill>
                <a:ln w="6350">
                  <a:solidFill>
                    <a:srgbClr val="000000"/>
                  </a:solidFill>
                  <a:prstDash val="solid"/>
                  <a:round/>
                  <a:headEnd/>
                  <a:tailEnd/>
                </a:ln>
              </p:spPr>
              <p:txBody>
                <a:bodyPr/>
                <a:lstStyle/>
                <a:p>
                  <a:endParaRPr lang="en-US"/>
                </a:p>
              </p:txBody>
            </p:sp>
            <p:sp>
              <p:nvSpPr>
                <p:cNvPr id="12663" name="Freeform 289"/>
                <p:cNvSpPr>
                  <a:spLocks/>
                </p:cNvSpPr>
                <p:nvPr/>
              </p:nvSpPr>
              <p:spPr bwMode="auto">
                <a:xfrm>
                  <a:off x="1791" y="1552"/>
                  <a:ext cx="182" cy="73"/>
                </a:xfrm>
                <a:custGeom>
                  <a:avLst/>
                  <a:gdLst>
                    <a:gd name="T0" fmla="*/ 0 w 547"/>
                    <a:gd name="T1" fmla="*/ 3 h 219"/>
                    <a:gd name="T2" fmla="*/ 0 w 547"/>
                    <a:gd name="T3" fmla="*/ 2 h 219"/>
                    <a:gd name="T4" fmla="*/ 0 w 547"/>
                    <a:gd name="T5" fmla="*/ 2 h 219"/>
                    <a:gd name="T6" fmla="*/ 0 w 547"/>
                    <a:gd name="T7" fmla="*/ 2 h 219"/>
                    <a:gd name="T8" fmla="*/ 0 w 547"/>
                    <a:gd name="T9" fmla="*/ 1 h 219"/>
                    <a:gd name="T10" fmla="*/ 1 w 547"/>
                    <a:gd name="T11" fmla="*/ 1 h 219"/>
                    <a:gd name="T12" fmla="*/ 1 w 547"/>
                    <a:gd name="T13" fmla="*/ 1 h 219"/>
                    <a:gd name="T14" fmla="*/ 1 w 547"/>
                    <a:gd name="T15" fmla="*/ 1 h 219"/>
                    <a:gd name="T16" fmla="*/ 1 w 547"/>
                    <a:gd name="T17" fmla="*/ 0 h 219"/>
                    <a:gd name="T18" fmla="*/ 2 w 547"/>
                    <a:gd name="T19" fmla="*/ 0 h 219"/>
                    <a:gd name="T20" fmla="*/ 2 w 547"/>
                    <a:gd name="T21" fmla="*/ 0 h 219"/>
                    <a:gd name="T22" fmla="*/ 3 w 547"/>
                    <a:gd name="T23" fmla="*/ 0 h 219"/>
                    <a:gd name="T24" fmla="*/ 3 w 547"/>
                    <a:gd name="T25" fmla="*/ 0 h 219"/>
                    <a:gd name="T26" fmla="*/ 4 w 547"/>
                    <a:gd name="T27" fmla="*/ 0 h 219"/>
                    <a:gd name="T28" fmla="*/ 4 w 547"/>
                    <a:gd name="T29" fmla="*/ 0 h 219"/>
                    <a:gd name="T30" fmla="*/ 4 w 547"/>
                    <a:gd name="T31" fmla="*/ 0 h 219"/>
                    <a:gd name="T32" fmla="*/ 5 w 547"/>
                    <a:gd name="T33" fmla="*/ 0 h 219"/>
                    <a:gd name="T34" fmla="*/ 5 w 547"/>
                    <a:gd name="T35" fmla="*/ 0 h 219"/>
                    <a:gd name="T36" fmla="*/ 5 w 547"/>
                    <a:gd name="T37" fmla="*/ 1 h 219"/>
                    <a:gd name="T38" fmla="*/ 6 w 547"/>
                    <a:gd name="T39" fmla="*/ 1 h 219"/>
                    <a:gd name="T40" fmla="*/ 6 w 547"/>
                    <a:gd name="T41" fmla="*/ 1 h 219"/>
                    <a:gd name="T42" fmla="*/ 6 w 547"/>
                    <a:gd name="T43" fmla="*/ 1 h 219"/>
                    <a:gd name="T44" fmla="*/ 6 w 547"/>
                    <a:gd name="T45" fmla="*/ 2 h 219"/>
                    <a:gd name="T46" fmla="*/ 6 w 547"/>
                    <a:gd name="T47" fmla="*/ 2 h 219"/>
                    <a:gd name="T48" fmla="*/ 7 w 547"/>
                    <a:gd name="T49" fmla="*/ 2 h 219"/>
                    <a:gd name="T50" fmla="*/ 7 w 547"/>
                    <a:gd name="T51" fmla="*/ 2 h 219"/>
                    <a:gd name="T52" fmla="*/ 7 w 547"/>
                    <a:gd name="T53" fmla="*/ 2 h 219"/>
                    <a:gd name="T54" fmla="*/ 7 w 547"/>
                    <a:gd name="T55" fmla="*/ 3 h 219"/>
                    <a:gd name="T56" fmla="*/ 7 w 547"/>
                    <a:gd name="T57" fmla="*/ 3 h 219"/>
                    <a:gd name="T58" fmla="*/ 0 w 547"/>
                    <a:gd name="T59" fmla="*/ 3 h 21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47"/>
                    <a:gd name="T91" fmla="*/ 0 h 219"/>
                    <a:gd name="T92" fmla="*/ 547 w 547"/>
                    <a:gd name="T93" fmla="*/ 219 h 219"/>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47" h="219">
                      <a:moveTo>
                        <a:pt x="0" y="219"/>
                      </a:moveTo>
                      <a:lnTo>
                        <a:pt x="0" y="195"/>
                      </a:lnTo>
                      <a:lnTo>
                        <a:pt x="6" y="172"/>
                      </a:lnTo>
                      <a:lnTo>
                        <a:pt x="16" y="144"/>
                      </a:lnTo>
                      <a:lnTo>
                        <a:pt x="29" y="119"/>
                      </a:lnTo>
                      <a:lnTo>
                        <a:pt x="48" y="94"/>
                      </a:lnTo>
                      <a:lnTo>
                        <a:pt x="66" y="77"/>
                      </a:lnTo>
                      <a:lnTo>
                        <a:pt x="89" y="57"/>
                      </a:lnTo>
                      <a:lnTo>
                        <a:pt x="121" y="37"/>
                      </a:lnTo>
                      <a:lnTo>
                        <a:pt x="152" y="23"/>
                      </a:lnTo>
                      <a:lnTo>
                        <a:pt x="180" y="14"/>
                      </a:lnTo>
                      <a:lnTo>
                        <a:pt x="213" y="5"/>
                      </a:lnTo>
                      <a:lnTo>
                        <a:pt x="251" y="0"/>
                      </a:lnTo>
                      <a:lnTo>
                        <a:pt x="287" y="0"/>
                      </a:lnTo>
                      <a:lnTo>
                        <a:pt x="322" y="4"/>
                      </a:lnTo>
                      <a:lnTo>
                        <a:pt x="357" y="11"/>
                      </a:lnTo>
                      <a:lnTo>
                        <a:pt x="391" y="21"/>
                      </a:lnTo>
                      <a:lnTo>
                        <a:pt x="418" y="34"/>
                      </a:lnTo>
                      <a:lnTo>
                        <a:pt x="441" y="48"/>
                      </a:lnTo>
                      <a:lnTo>
                        <a:pt x="466" y="64"/>
                      </a:lnTo>
                      <a:lnTo>
                        <a:pt x="484" y="81"/>
                      </a:lnTo>
                      <a:lnTo>
                        <a:pt x="502" y="101"/>
                      </a:lnTo>
                      <a:lnTo>
                        <a:pt x="519" y="125"/>
                      </a:lnTo>
                      <a:lnTo>
                        <a:pt x="527" y="142"/>
                      </a:lnTo>
                      <a:lnTo>
                        <a:pt x="534" y="157"/>
                      </a:lnTo>
                      <a:lnTo>
                        <a:pt x="541" y="176"/>
                      </a:lnTo>
                      <a:lnTo>
                        <a:pt x="544" y="193"/>
                      </a:lnTo>
                      <a:lnTo>
                        <a:pt x="544" y="211"/>
                      </a:lnTo>
                      <a:lnTo>
                        <a:pt x="547" y="219"/>
                      </a:lnTo>
                      <a:lnTo>
                        <a:pt x="0" y="219"/>
                      </a:lnTo>
                      <a:close/>
                    </a:path>
                  </a:pathLst>
                </a:custGeom>
                <a:solidFill>
                  <a:srgbClr val="808080"/>
                </a:solidFill>
                <a:ln w="6350">
                  <a:solidFill>
                    <a:srgbClr val="000000"/>
                  </a:solidFill>
                  <a:prstDash val="solid"/>
                  <a:round/>
                  <a:headEnd/>
                  <a:tailEnd/>
                </a:ln>
              </p:spPr>
              <p:txBody>
                <a:bodyPr/>
                <a:lstStyle/>
                <a:p>
                  <a:endParaRPr lang="en-US"/>
                </a:p>
              </p:txBody>
            </p:sp>
          </p:grpSp>
          <p:grpSp>
            <p:nvGrpSpPr>
              <p:cNvPr id="12555" name="Group 290"/>
              <p:cNvGrpSpPr>
                <a:grpSpLocks/>
              </p:cNvGrpSpPr>
              <p:nvPr/>
            </p:nvGrpSpPr>
            <p:grpSpPr bwMode="auto">
              <a:xfrm>
                <a:off x="2010" y="1358"/>
                <a:ext cx="144" cy="180"/>
                <a:chOff x="2010" y="1358"/>
                <a:chExt cx="144" cy="180"/>
              </a:xfrm>
            </p:grpSpPr>
            <p:sp>
              <p:nvSpPr>
                <p:cNvPr id="12659" name="Freeform 291"/>
                <p:cNvSpPr>
                  <a:spLocks/>
                </p:cNvSpPr>
                <p:nvPr/>
              </p:nvSpPr>
              <p:spPr bwMode="auto">
                <a:xfrm>
                  <a:off x="2010" y="1394"/>
                  <a:ext cx="144" cy="122"/>
                </a:xfrm>
                <a:custGeom>
                  <a:avLst/>
                  <a:gdLst>
                    <a:gd name="T0" fmla="*/ 0 w 431"/>
                    <a:gd name="T1" fmla="*/ 2 h 367"/>
                    <a:gd name="T2" fmla="*/ 0 w 431"/>
                    <a:gd name="T3" fmla="*/ 3 h 367"/>
                    <a:gd name="T4" fmla="*/ 1 w 431"/>
                    <a:gd name="T5" fmla="*/ 3 h 367"/>
                    <a:gd name="T6" fmla="*/ 1 w 431"/>
                    <a:gd name="T7" fmla="*/ 3 h 367"/>
                    <a:gd name="T8" fmla="*/ 1 w 431"/>
                    <a:gd name="T9" fmla="*/ 3 h 367"/>
                    <a:gd name="T10" fmla="*/ 1 w 431"/>
                    <a:gd name="T11" fmla="*/ 4 h 367"/>
                    <a:gd name="T12" fmla="*/ 1 w 431"/>
                    <a:gd name="T13" fmla="*/ 4 h 367"/>
                    <a:gd name="T14" fmla="*/ 2 w 431"/>
                    <a:gd name="T15" fmla="*/ 4 h 367"/>
                    <a:gd name="T16" fmla="*/ 2 w 431"/>
                    <a:gd name="T17" fmla="*/ 4 h 367"/>
                    <a:gd name="T18" fmla="*/ 2 w 431"/>
                    <a:gd name="T19" fmla="*/ 4 h 367"/>
                    <a:gd name="T20" fmla="*/ 2 w 431"/>
                    <a:gd name="T21" fmla="*/ 4 h 367"/>
                    <a:gd name="T22" fmla="*/ 2 w 431"/>
                    <a:gd name="T23" fmla="*/ 4 h 367"/>
                    <a:gd name="T24" fmla="*/ 2 w 431"/>
                    <a:gd name="T25" fmla="*/ 5 h 367"/>
                    <a:gd name="T26" fmla="*/ 3 w 431"/>
                    <a:gd name="T27" fmla="*/ 4 h 367"/>
                    <a:gd name="T28" fmla="*/ 3 w 431"/>
                    <a:gd name="T29" fmla="*/ 4 h 367"/>
                    <a:gd name="T30" fmla="*/ 3 w 431"/>
                    <a:gd name="T31" fmla="*/ 4 h 367"/>
                    <a:gd name="T32" fmla="*/ 3 w 431"/>
                    <a:gd name="T33" fmla="*/ 4 h 367"/>
                    <a:gd name="T34" fmla="*/ 3 w 431"/>
                    <a:gd name="T35" fmla="*/ 4 h 367"/>
                    <a:gd name="T36" fmla="*/ 4 w 431"/>
                    <a:gd name="T37" fmla="*/ 4 h 367"/>
                    <a:gd name="T38" fmla="*/ 4 w 431"/>
                    <a:gd name="T39" fmla="*/ 4 h 367"/>
                    <a:gd name="T40" fmla="*/ 4 w 431"/>
                    <a:gd name="T41" fmla="*/ 3 h 367"/>
                    <a:gd name="T42" fmla="*/ 4 w 431"/>
                    <a:gd name="T43" fmla="*/ 3 h 367"/>
                    <a:gd name="T44" fmla="*/ 4 w 431"/>
                    <a:gd name="T45" fmla="*/ 3 h 367"/>
                    <a:gd name="T46" fmla="*/ 4 w 431"/>
                    <a:gd name="T47" fmla="*/ 3 h 367"/>
                    <a:gd name="T48" fmla="*/ 5 w 431"/>
                    <a:gd name="T49" fmla="*/ 2 h 367"/>
                    <a:gd name="T50" fmla="*/ 5 w 431"/>
                    <a:gd name="T51" fmla="*/ 2 h 367"/>
                    <a:gd name="T52" fmla="*/ 5 w 431"/>
                    <a:gd name="T53" fmla="*/ 2 h 367"/>
                    <a:gd name="T54" fmla="*/ 5 w 431"/>
                    <a:gd name="T55" fmla="*/ 1 h 367"/>
                    <a:gd name="T56" fmla="*/ 5 w 431"/>
                    <a:gd name="T57" fmla="*/ 1 h 367"/>
                    <a:gd name="T58" fmla="*/ 5 w 431"/>
                    <a:gd name="T59" fmla="*/ 1 h 367"/>
                    <a:gd name="T60" fmla="*/ 5 w 431"/>
                    <a:gd name="T61" fmla="*/ 1 h 367"/>
                    <a:gd name="T62" fmla="*/ 5 w 431"/>
                    <a:gd name="T63" fmla="*/ 0 h 367"/>
                    <a:gd name="T64" fmla="*/ 5 w 431"/>
                    <a:gd name="T65" fmla="*/ 0 h 367"/>
                    <a:gd name="T66" fmla="*/ 5 w 431"/>
                    <a:gd name="T67" fmla="*/ 0 h 3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31"/>
                    <a:gd name="T103" fmla="*/ 0 h 367"/>
                    <a:gd name="T104" fmla="*/ 431 w 431"/>
                    <a:gd name="T105" fmla="*/ 367 h 36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31" h="367">
                      <a:moveTo>
                        <a:pt x="0" y="195"/>
                      </a:moveTo>
                      <a:lnTo>
                        <a:pt x="20" y="216"/>
                      </a:lnTo>
                      <a:lnTo>
                        <a:pt x="43" y="243"/>
                      </a:lnTo>
                      <a:lnTo>
                        <a:pt x="59" y="259"/>
                      </a:lnTo>
                      <a:lnTo>
                        <a:pt x="77" y="278"/>
                      </a:lnTo>
                      <a:lnTo>
                        <a:pt x="94" y="296"/>
                      </a:lnTo>
                      <a:lnTo>
                        <a:pt x="112" y="313"/>
                      </a:lnTo>
                      <a:lnTo>
                        <a:pt x="124" y="328"/>
                      </a:lnTo>
                      <a:lnTo>
                        <a:pt x="141" y="340"/>
                      </a:lnTo>
                      <a:lnTo>
                        <a:pt x="155" y="351"/>
                      </a:lnTo>
                      <a:lnTo>
                        <a:pt x="166" y="359"/>
                      </a:lnTo>
                      <a:lnTo>
                        <a:pt x="184" y="363"/>
                      </a:lnTo>
                      <a:lnTo>
                        <a:pt x="200" y="367"/>
                      </a:lnTo>
                      <a:lnTo>
                        <a:pt x="222" y="363"/>
                      </a:lnTo>
                      <a:lnTo>
                        <a:pt x="241" y="359"/>
                      </a:lnTo>
                      <a:lnTo>
                        <a:pt x="254" y="352"/>
                      </a:lnTo>
                      <a:lnTo>
                        <a:pt x="266" y="347"/>
                      </a:lnTo>
                      <a:lnTo>
                        <a:pt x="279" y="337"/>
                      </a:lnTo>
                      <a:lnTo>
                        <a:pt x="297" y="318"/>
                      </a:lnTo>
                      <a:lnTo>
                        <a:pt x="311" y="301"/>
                      </a:lnTo>
                      <a:lnTo>
                        <a:pt x="328" y="282"/>
                      </a:lnTo>
                      <a:lnTo>
                        <a:pt x="339" y="261"/>
                      </a:lnTo>
                      <a:lnTo>
                        <a:pt x="351" y="241"/>
                      </a:lnTo>
                      <a:lnTo>
                        <a:pt x="361" y="215"/>
                      </a:lnTo>
                      <a:lnTo>
                        <a:pt x="368" y="189"/>
                      </a:lnTo>
                      <a:lnTo>
                        <a:pt x="370" y="161"/>
                      </a:lnTo>
                      <a:lnTo>
                        <a:pt x="371" y="135"/>
                      </a:lnTo>
                      <a:lnTo>
                        <a:pt x="377" y="110"/>
                      </a:lnTo>
                      <a:lnTo>
                        <a:pt x="382" y="90"/>
                      </a:lnTo>
                      <a:lnTo>
                        <a:pt x="388" y="77"/>
                      </a:lnTo>
                      <a:lnTo>
                        <a:pt x="396" y="63"/>
                      </a:lnTo>
                      <a:lnTo>
                        <a:pt x="406" y="38"/>
                      </a:lnTo>
                      <a:lnTo>
                        <a:pt x="420" y="15"/>
                      </a:lnTo>
                      <a:lnTo>
                        <a:pt x="431" y="0"/>
                      </a:lnTo>
                    </a:path>
                  </a:pathLst>
                </a:custGeom>
                <a:noFill/>
                <a:ln w="6350">
                  <a:solidFill>
                    <a:srgbClr val="000000"/>
                  </a:solidFill>
                  <a:prstDash val="solid"/>
                  <a:round/>
                  <a:headEnd/>
                  <a:tailEnd/>
                </a:ln>
              </p:spPr>
              <p:txBody>
                <a:bodyPr/>
                <a:lstStyle/>
                <a:p>
                  <a:endParaRPr lang="en-US"/>
                </a:p>
              </p:txBody>
            </p:sp>
            <p:sp>
              <p:nvSpPr>
                <p:cNvPr id="12660" name="Freeform 292"/>
                <p:cNvSpPr>
                  <a:spLocks/>
                </p:cNvSpPr>
                <p:nvPr/>
              </p:nvSpPr>
              <p:spPr bwMode="auto">
                <a:xfrm>
                  <a:off x="2010" y="1358"/>
                  <a:ext cx="144" cy="180"/>
                </a:xfrm>
                <a:custGeom>
                  <a:avLst/>
                  <a:gdLst>
                    <a:gd name="T0" fmla="*/ 0 w 431"/>
                    <a:gd name="T1" fmla="*/ 5 h 540"/>
                    <a:gd name="T2" fmla="*/ 0 w 431"/>
                    <a:gd name="T3" fmla="*/ 5 h 540"/>
                    <a:gd name="T4" fmla="*/ 0 w 431"/>
                    <a:gd name="T5" fmla="*/ 5 h 540"/>
                    <a:gd name="T6" fmla="*/ 0 w 431"/>
                    <a:gd name="T7" fmla="*/ 5 h 540"/>
                    <a:gd name="T8" fmla="*/ 1 w 431"/>
                    <a:gd name="T9" fmla="*/ 5 h 540"/>
                    <a:gd name="T10" fmla="*/ 1 w 431"/>
                    <a:gd name="T11" fmla="*/ 5 h 540"/>
                    <a:gd name="T12" fmla="*/ 1 w 431"/>
                    <a:gd name="T13" fmla="*/ 5 h 540"/>
                    <a:gd name="T14" fmla="*/ 1 w 431"/>
                    <a:gd name="T15" fmla="*/ 6 h 540"/>
                    <a:gd name="T16" fmla="*/ 1 w 431"/>
                    <a:gd name="T17" fmla="*/ 6 h 540"/>
                    <a:gd name="T18" fmla="*/ 1 w 431"/>
                    <a:gd name="T19" fmla="*/ 6 h 540"/>
                    <a:gd name="T20" fmla="*/ 2 w 431"/>
                    <a:gd name="T21" fmla="*/ 6 h 540"/>
                    <a:gd name="T22" fmla="*/ 2 w 431"/>
                    <a:gd name="T23" fmla="*/ 6 h 540"/>
                    <a:gd name="T24" fmla="*/ 2 w 431"/>
                    <a:gd name="T25" fmla="*/ 6 h 540"/>
                    <a:gd name="T26" fmla="*/ 2 w 431"/>
                    <a:gd name="T27" fmla="*/ 6 h 540"/>
                    <a:gd name="T28" fmla="*/ 2 w 431"/>
                    <a:gd name="T29" fmla="*/ 7 h 540"/>
                    <a:gd name="T30" fmla="*/ 2 w 431"/>
                    <a:gd name="T31" fmla="*/ 7 h 540"/>
                    <a:gd name="T32" fmla="*/ 3 w 431"/>
                    <a:gd name="T33" fmla="*/ 7 h 540"/>
                    <a:gd name="T34" fmla="*/ 3 w 431"/>
                    <a:gd name="T35" fmla="*/ 7 h 540"/>
                    <a:gd name="T36" fmla="*/ 3 w 431"/>
                    <a:gd name="T37" fmla="*/ 7 h 540"/>
                    <a:gd name="T38" fmla="*/ 3 w 431"/>
                    <a:gd name="T39" fmla="*/ 7 h 540"/>
                    <a:gd name="T40" fmla="*/ 4 w 431"/>
                    <a:gd name="T41" fmla="*/ 6 h 540"/>
                    <a:gd name="T42" fmla="*/ 4 w 431"/>
                    <a:gd name="T43" fmla="*/ 6 h 540"/>
                    <a:gd name="T44" fmla="*/ 4 w 431"/>
                    <a:gd name="T45" fmla="*/ 6 h 540"/>
                    <a:gd name="T46" fmla="*/ 4 w 431"/>
                    <a:gd name="T47" fmla="*/ 6 h 540"/>
                    <a:gd name="T48" fmla="*/ 4 w 431"/>
                    <a:gd name="T49" fmla="*/ 6 h 540"/>
                    <a:gd name="T50" fmla="*/ 4 w 431"/>
                    <a:gd name="T51" fmla="*/ 6 h 540"/>
                    <a:gd name="T52" fmla="*/ 4 w 431"/>
                    <a:gd name="T53" fmla="*/ 6 h 540"/>
                    <a:gd name="T54" fmla="*/ 4 w 431"/>
                    <a:gd name="T55" fmla="*/ 6 h 540"/>
                    <a:gd name="T56" fmla="*/ 5 w 431"/>
                    <a:gd name="T57" fmla="*/ 5 h 540"/>
                    <a:gd name="T58" fmla="*/ 5 w 431"/>
                    <a:gd name="T59" fmla="*/ 5 h 540"/>
                    <a:gd name="T60" fmla="*/ 5 w 431"/>
                    <a:gd name="T61" fmla="*/ 5 h 540"/>
                    <a:gd name="T62" fmla="*/ 5 w 431"/>
                    <a:gd name="T63" fmla="*/ 5 h 540"/>
                    <a:gd name="T64" fmla="*/ 5 w 431"/>
                    <a:gd name="T65" fmla="*/ 4 h 540"/>
                    <a:gd name="T66" fmla="*/ 5 w 431"/>
                    <a:gd name="T67" fmla="*/ 4 h 540"/>
                    <a:gd name="T68" fmla="*/ 5 w 431"/>
                    <a:gd name="T69" fmla="*/ 4 h 540"/>
                    <a:gd name="T70" fmla="*/ 5 w 431"/>
                    <a:gd name="T71" fmla="*/ 4 h 540"/>
                    <a:gd name="T72" fmla="*/ 5 w 431"/>
                    <a:gd name="T73" fmla="*/ 3 h 540"/>
                    <a:gd name="T74" fmla="*/ 5 w 431"/>
                    <a:gd name="T75" fmla="*/ 3 h 540"/>
                    <a:gd name="T76" fmla="*/ 5 w 431"/>
                    <a:gd name="T77" fmla="*/ 3 h 540"/>
                    <a:gd name="T78" fmla="*/ 5 w 431"/>
                    <a:gd name="T79" fmla="*/ 3 h 540"/>
                    <a:gd name="T80" fmla="*/ 5 w 431"/>
                    <a:gd name="T81" fmla="*/ 1 h 540"/>
                    <a:gd name="T82" fmla="*/ 5 w 431"/>
                    <a:gd name="T83" fmla="*/ 1 h 540"/>
                    <a:gd name="T84" fmla="*/ 5 w 431"/>
                    <a:gd name="T85" fmla="*/ 1 h 540"/>
                    <a:gd name="T86" fmla="*/ 5 w 431"/>
                    <a:gd name="T87" fmla="*/ 0 h 540"/>
                    <a:gd name="T88" fmla="*/ 5 w 431"/>
                    <a:gd name="T89" fmla="*/ 0 h 540"/>
                    <a:gd name="T90" fmla="*/ 5 w 431"/>
                    <a:gd name="T91" fmla="*/ 0 h 540"/>
                    <a:gd name="T92" fmla="*/ 5 w 431"/>
                    <a:gd name="T93" fmla="*/ 0 h 54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31"/>
                    <a:gd name="T142" fmla="*/ 0 h 540"/>
                    <a:gd name="T143" fmla="*/ 431 w 431"/>
                    <a:gd name="T144" fmla="*/ 540 h 54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31" h="540">
                      <a:moveTo>
                        <a:pt x="0" y="366"/>
                      </a:moveTo>
                      <a:lnTo>
                        <a:pt x="11" y="374"/>
                      </a:lnTo>
                      <a:lnTo>
                        <a:pt x="21" y="383"/>
                      </a:lnTo>
                      <a:lnTo>
                        <a:pt x="32" y="396"/>
                      </a:lnTo>
                      <a:lnTo>
                        <a:pt x="45" y="408"/>
                      </a:lnTo>
                      <a:lnTo>
                        <a:pt x="55" y="421"/>
                      </a:lnTo>
                      <a:lnTo>
                        <a:pt x="62" y="435"/>
                      </a:lnTo>
                      <a:lnTo>
                        <a:pt x="75" y="458"/>
                      </a:lnTo>
                      <a:lnTo>
                        <a:pt x="96" y="484"/>
                      </a:lnTo>
                      <a:lnTo>
                        <a:pt x="113" y="498"/>
                      </a:lnTo>
                      <a:lnTo>
                        <a:pt x="130" y="509"/>
                      </a:lnTo>
                      <a:lnTo>
                        <a:pt x="144" y="517"/>
                      </a:lnTo>
                      <a:lnTo>
                        <a:pt x="152" y="522"/>
                      </a:lnTo>
                      <a:lnTo>
                        <a:pt x="163" y="526"/>
                      </a:lnTo>
                      <a:lnTo>
                        <a:pt x="184" y="532"/>
                      </a:lnTo>
                      <a:lnTo>
                        <a:pt x="201" y="537"/>
                      </a:lnTo>
                      <a:lnTo>
                        <a:pt x="216" y="540"/>
                      </a:lnTo>
                      <a:lnTo>
                        <a:pt x="233" y="537"/>
                      </a:lnTo>
                      <a:lnTo>
                        <a:pt x="251" y="534"/>
                      </a:lnTo>
                      <a:lnTo>
                        <a:pt x="266" y="528"/>
                      </a:lnTo>
                      <a:lnTo>
                        <a:pt x="285" y="522"/>
                      </a:lnTo>
                      <a:lnTo>
                        <a:pt x="301" y="515"/>
                      </a:lnTo>
                      <a:lnTo>
                        <a:pt x="312" y="506"/>
                      </a:lnTo>
                      <a:lnTo>
                        <a:pt x="319" y="499"/>
                      </a:lnTo>
                      <a:lnTo>
                        <a:pt x="328" y="492"/>
                      </a:lnTo>
                      <a:lnTo>
                        <a:pt x="338" y="482"/>
                      </a:lnTo>
                      <a:lnTo>
                        <a:pt x="346" y="470"/>
                      </a:lnTo>
                      <a:lnTo>
                        <a:pt x="354" y="455"/>
                      </a:lnTo>
                      <a:lnTo>
                        <a:pt x="364" y="437"/>
                      </a:lnTo>
                      <a:lnTo>
                        <a:pt x="370" y="420"/>
                      </a:lnTo>
                      <a:lnTo>
                        <a:pt x="377" y="399"/>
                      </a:lnTo>
                      <a:lnTo>
                        <a:pt x="381" y="382"/>
                      </a:lnTo>
                      <a:lnTo>
                        <a:pt x="385" y="360"/>
                      </a:lnTo>
                      <a:lnTo>
                        <a:pt x="390" y="339"/>
                      </a:lnTo>
                      <a:lnTo>
                        <a:pt x="397" y="320"/>
                      </a:lnTo>
                      <a:lnTo>
                        <a:pt x="403" y="302"/>
                      </a:lnTo>
                      <a:lnTo>
                        <a:pt x="407" y="283"/>
                      </a:lnTo>
                      <a:lnTo>
                        <a:pt x="409" y="265"/>
                      </a:lnTo>
                      <a:lnTo>
                        <a:pt x="409" y="245"/>
                      </a:lnTo>
                      <a:lnTo>
                        <a:pt x="407" y="216"/>
                      </a:lnTo>
                      <a:lnTo>
                        <a:pt x="407" y="107"/>
                      </a:lnTo>
                      <a:lnTo>
                        <a:pt x="406" y="56"/>
                      </a:lnTo>
                      <a:lnTo>
                        <a:pt x="406" y="43"/>
                      </a:lnTo>
                      <a:lnTo>
                        <a:pt x="406" y="31"/>
                      </a:lnTo>
                      <a:lnTo>
                        <a:pt x="409" y="17"/>
                      </a:lnTo>
                      <a:lnTo>
                        <a:pt x="417" y="7"/>
                      </a:lnTo>
                      <a:lnTo>
                        <a:pt x="431" y="0"/>
                      </a:lnTo>
                    </a:path>
                  </a:pathLst>
                </a:custGeom>
                <a:noFill/>
                <a:ln w="6350">
                  <a:solidFill>
                    <a:srgbClr val="000000"/>
                  </a:solidFill>
                  <a:prstDash val="solid"/>
                  <a:round/>
                  <a:headEnd/>
                  <a:tailEnd/>
                </a:ln>
              </p:spPr>
              <p:txBody>
                <a:bodyPr/>
                <a:lstStyle/>
                <a:p>
                  <a:endParaRPr lang="en-US"/>
                </a:p>
              </p:txBody>
            </p:sp>
            <p:sp>
              <p:nvSpPr>
                <p:cNvPr id="12661" name="Arc 293"/>
                <p:cNvSpPr>
                  <a:spLocks/>
                </p:cNvSpPr>
                <p:nvPr/>
              </p:nvSpPr>
              <p:spPr bwMode="auto">
                <a:xfrm>
                  <a:off x="2130" y="1380"/>
                  <a:ext cx="24" cy="145"/>
                </a:xfrm>
                <a:custGeom>
                  <a:avLst/>
                  <a:gdLst>
                    <a:gd name="T0" fmla="*/ 0 w 21600"/>
                    <a:gd name="T1" fmla="*/ 0 h 43200"/>
                    <a:gd name="T2" fmla="*/ 0 w 21600"/>
                    <a:gd name="T3" fmla="*/ 0 h 43200"/>
                    <a:gd name="T4" fmla="*/ 0 w 21600"/>
                    <a:gd name="T5" fmla="*/ 0 h 43200"/>
                    <a:gd name="T6" fmla="*/ 0 60000 65536"/>
                    <a:gd name="T7" fmla="*/ 0 60000 65536"/>
                    <a:gd name="T8" fmla="*/ 0 60000 65536"/>
                    <a:gd name="T9" fmla="*/ 0 w 21600"/>
                    <a:gd name="T10" fmla="*/ 0 h 43200"/>
                    <a:gd name="T11" fmla="*/ 21600 w 21600"/>
                    <a:gd name="T12" fmla="*/ 43200 h 43200"/>
                  </a:gdLst>
                  <a:ahLst/>
                  <a:cxnLst>
                    <a:cxn ang="T6">
                      <a:pos x="T0" y="T1"/>
                    </a:cxn>
                    <a:cxn ang="T7">
                      <a:pos x="T2" y="T3"/>
                    </a:cxn>
                    <a:cxn ang="T8">
                      <a:pos x="T4" y="T5"/>
                    </a:cxn>
                  </a:cxnLst>
                  <a:rect l="T9" t="T10" r="T11" b="T12"/>
                  <a:pathLst>
                    <a:path w="21600" h="43200" fill="none" extrusionOk="0">
                      <a:moveTo>
                        <a:pt x="21600" y="43200"/>
                      </a:moveTo>
                      <a:cubicBezTo>
                        <a:pt x="9670" y="43200"/>
                        <a:pt x="0" y="33529"/>
                        <a:pt x="0" y="21600"/>
                      </a:cubicBezTo>
                      <a:cubicBezTo>
                        <a:pt x="-1" y="9670"/>
                        <a:pt x="9670" y="0"/>
                        <a:pt x="21599" y="0"/>
                      </a:cubicBezTo>
                    </a:path>
                    <a:path w="21600" h="43200" stroke="0" extrusionOk="0">
                      <a:moveTo>
                        <a:pt x="21600" y="43200"/>
                      </a:moveTo>
                      <a:cubicBezTo>
                        <a:pt x="9670" y="43200"/>
                        <a:pt x="0" y="33529"/>
                        <a:pt x="0" y="21600"/>
                      </a:cubicBezTo>
                      <a:cubicBezTo>
                        <a:pt x="-1" y="9670"/>
                        <a:pt x="9670" y="0"/>
                        <a:pt x="21599" y="0"/>
                      </a:cubicBezTo>
                      <a:lnTo>
                        <a:pt x="21600" y="21600"/>
                      </a:lnTo>
                      <a:close/>
                    </a:path>
                  </a:pathLst>
                </a:custGeom>
                <a:noFill/>
                <a:ln w="6350">
                  <a:solidFill>
                    <a:srgbClr val="000000"/>
                  </a:solidFill>
                  <a:round/>
                  <a:headEnd/>
                  <a:tailEnd/>
                </a:ln>
              </p:spPr>
              <p:txBody>
                <a:bodyPr/>
                <a:lstStyle/>
                <a:p>
                  <a:endParaRPr lang="en-US"/>
                </a:p>
              </p:txBody>
            </p:sp>
          </p:grpSp>
          <p:grpSp>
            <p:nvGrpSpPr>
              <p:cNvPr id="12570" name="Group 294"/>
              <p:cNvGrpSpPr>
                <a:grpSpLocks/>
              </p:cNvGrpSpPr>
              <p:nvPr/>
            </p:nvGrpSpPr>
            <p:grpSpPr bwMode="auto">
              <a:xfrm>
                <a:off x="1997" y="1552"/>
                <a:ext cx="476" cy="131"/>
                <a:chOff x="1997" y="1552"/>
                <a:chExt cx="476" cy="131"/>
              </a:xfrm>
            </p:grpSpPr>
            <p:sp>
              <p:nvSpPr>
                <p:cNvPr id="12649" name="Line 295"/>
                <p:cNvSpPr>
                  <a:spLocks noChangeShapeType="1"/>
                </p:cNvSpPr>
                <p:nvPr/>
              </p:nvSpPr>
              <p:spPr bwMode="auto">
                <a:xfrm>
                  <a:off x="2472" y="1600"/>
                  <a:ext cx="1" cy="83"/>
                </a:xfrm>
                <a:prstGeom prst="line">
                  <a:avLst/>
                </a:prstGeom>
                <a:noFill/>
                <a:ln w="6350">
                  <a:solidFill>
                    <a:srgbClr val="202020"/>
                  </a:solidFill>
                  <a:round/>
                  <a:headEnd/>
                  <a:tailEnd/>
                </a:ln>
              </p:spPr>
              <p:txBody>
                <a:bodyPr/>
                <a:lstStyle/>
                <a:p>
                  <a:endParaRPr lang="en-US"/>
                </a:p>
              </p:txBody>
            </p:sp>
            <p:sp>
              <p:nvSpPr>
                <p:cNvPr id="12650" name="Rectangle 296"/>
                <p:cNvSpPr>
                  <a:spLocks noChangeArrowheads="1"/>
                </p:cNvSpPr>
                <p:nvPr/>
              </p:nvSpPr>
              <p:spPr bwMode="auto">
                <a:xfrm>
                  <a:off x="1997" y="1570"/>
                  <a:ext cx="472" cy="51"/>
                </a:xfrm>
                <a:prstGeom prst="rect">
                  <a:avLst/>
                </a:prstGeom>
                <a:solidFill>
                  <a:srgbClr val="A00000"/>
                </a:solidFill>
                <a:ln w="11113">
                  <a:solidFill>
                    <a:srgbClr val="000000"/>
                  </a:solidFill>
                  <a:miter lim="800000"/>
                  <a:headEnd/>
                  <a:tailEnd/>
                </a:ln>
              </p:spPr>
              <p:txBody>
                <a:bodyPr/>
                <a:lstStyle/>
                <a:p>
                  <a:endParaRPr lang="en-US"/>
                </a:p>
              </p:txBody>
            </p:sp>
            <p:grpSp>
              <p:nvGrpSpPr>
                <p:cNvPr id="12571" name="Group 297"/>
                <p:cNvGrpSpPr>
                  <a:grpSpLocks/>
                </p:cNvGrpSpPr>
                <p:nvPr/>
              </p:nvGrpSpPr>
              <p:grpSpPr bwMode="auto">
                <a:xfrm>
                  <a:off x="2015" y="1567"/>
                  <a:ext cx="100" cy="75"/>
                  <a:chOff x="2015" y="1567"/>
                  <a:chExt cx="100" cy="75"/>
                </a:xfrm>
              </p:grpSpPr>
              <p:sp>
                <p:nvSpPr>
                  <p:cNvPr id="12653" name="Rectangle 298"/>
                  <p:cNvSpPr>
                    <a:spLocks noChangeArrowheads="1"/>
                  </p:cNvSpPr>
                  <p:nvPr/>
                </p:nvSpPr>
                <p:spPr bwMode="auto">
                  <a:xfrm>
                    <a:off x="2015" y="1569"/>
                    <a:ext cx="100" cy="68"/>
                  </a:xfrm>
                  <a:prstGeom prst="rect">
                    <a:avLst/>
                  </a:prstGeom>
                  <a:solidFill>
                    <a:srgbClr val="FFFFFF"/>
                  </a:solidFill>
                  <a:ln w="6350">
                    <a:solidFill>
                      <a:srgbClr val="000000"/>
                    </a:solidFill>
                    <a:miter lim="800000"/>
                    <a:headEnd/>
                    <a:tailEnd/>
                  </a:ln>
                </p:spPr>
                <p:txBody>
                  <a:bodyPr/>
                  <a:lstStyle/>
                  <a:p>
                    <a:endParaRPr lang="en-US"/>
                  </a:p>
                </p:txBody>
              </p:sp>
              <p:grpSp>
                <p:nvGrpSpPr>
                  <p:cNvPr id="12572" name="Group 299"/>
                  <p:cNvGrpSpPr>
                    <a:grpSpLocks/>
                  </p:cNvGrpSpPr>
                  <p:nvPr/>
                </p:nvGrpSpPr>
                <p:grpSpPr bwMode="auto">
                  <a:xfrm>
                    <a:off x="2029" y="1567"/>
                    <a:ext cx="73" cy="75"/>
                    <a:chOff x="2029" y="1567"/>
                    <a:chExt cx="73" cy="75"/>
                  </a:xfrm>
                </p:grpSpPr>
                <p:sp>
                  <p:nvSpPr>
                    <p:cNvPr id="12655" name="Line 300"/>
                    <p:cNvSpPr>
                      <a:spLocks noChangeShapeType="1"/>
                    </p:cNvSpPr>
                    <p:nvPr/>
                  </p:nvSpPr>
                  <p:spPr bwMode="auto">
                    <a:xfrm>
                      <a:off x="2029" y="1567"/>
                      <a:ext cx="1" cy="75"/>
                    </a:xfrm>
                    <a:prstGeom prst="line">
                      <a:avLst/>
                    </a:prstGeom>
                    <a:noFill/>
                    <a:ln w="6350">
                      <a:solidFill>
                        <a:srgbClr val="000000"/>
                      </a:solidFill>
                      <a:round/>
                      <a:headEnd/>
                      <a:tailEnd/>
                    </a:ln>
                  </p:spPr>
                  <p:txBody>
                    <a:bodyPr/>
                    <a:lstStyle/>
                    <a:p>
                      <a:endParaRPr lang="en-US"/>
                    </a:p>
                  </p:txBody>
                </p:sp>
                <p:sp>
                  <p:nvSpPr>
                    <p:cNvPr id="12656" name="Line 301"/>
                    <p:cNvSpPr>
                      <a:spLocks noChangeShapeType="1"/>
                    </p:cNvSpPr>
                    <p:nvPr/>
                  </p:nvSpPr>
                  <p:spPr bwMode="auto">
                    <a:xfrm>
                      <a:off x="2037" y="1567"/>
                      <a:ext cx="1" cy="75"/>
                    </a:xfrm>
                    <a:prstGeom prst="line">
                      <a:avLst/>
                    </a:prstGeom>
                    <a:noFill/>
                    <a:ln w="6350">
                      <a:solidFill>
                        <a:srgbClr val="000000"/>
                      </a:solidFill>
                      <a:round/>
                      <a:headEnd/>
                      <a:tailEnd/>
                    </a:ln>
                  </p:spPr>
                  <p:txBody>
                    <a:bodyPr/>
                    <a:lstStyle/>
                    <a:p>
                      <a:endParaRPr lang="en-US"/>
                    </a:p>
                  </p:txBody>
                </p:sp>
                <p:sp>
                  <p:nvSpPr>
                    <p:cNvPr id="12657" name="Line 302"/>
                    <p:cNvSpPr>
                      <a:spLocks noChangeShapeType="1"/>
                    </p:cNvSpPr>
                    <p:nvPr/>
                  </p:nvSpPr>
                  <p:spPr bwMode="auto">
                    <a:xfrm>
                      <a:off x="2093" y="1567"/>
                      <a:ext cx="1" cy="75"/>
                    </a:xfrm>
                    <a:prstGeom prst="line">
                      <a:avLst/>
                    </a:prstGeom>
                    <a:noFill/>
                    <a:ln w="6350">
                      <a:solidFill>
                        <a:srgbClr val="000000"/>
                      </a:solidFill>
                      <a:round/>
                      <a:headEnd/>
                      <a:tailEnd/>
                    </a:ln>
                  </p:spPr>
                  <p:txBody>
                    <a:bodyPr/>
                    <a:lstStyle/>
                    <a:p>
                      <a:endParaRPr lang="en-US"/>
                    </a:p>
                  </p:txBody>
                </p:sp>
                <p:sp>
                  <p:nvSpPr>
                    <p:cNvPr id="12658" name="Line 303"/>
                    <p:cNvSpPr>
                      <a:spLocks noChangeShapeType="1"/>
                    </p:cNvSpPr>
                    <p:nvPr/>
                  </p:nvSpPr>
                  <p:spPr bwMode="auto">
                    <a:xfrm>
                      <a:off x="2101" y="1567"/>
                      <a:ext cx="1" cy="75"/>
                    </a:xfrm>
                    <a:prstGeom prst="line">
                      <a:avLst/>
                    </a:prstGeom>
                    <a:noFill/>
                    <a:ln w="6350">
                      <a:solidFill>
                        <a:srgbClr val="000000"/>
                      </a:solidFill>
                      <a:round/>
                      <a:headEnd/>
                      <a:tailEnd/>
                    </a:ln>
                  </p:spPr>
                  <p:txBody>
                    <a:bodyPr/>
                    <a:lstStyle/>
                    <a:p>
                      <a:endParaRPr lang="en-US"/>
                    </a:p>
                  </p:txBody>
                </p:sp>
              </p:grpSp>
            </p:grpSp>
            <p:sp>
              <p:nvSpPr>
                <p:cNvPr id="12652" name="Freeform 304"/>
                <p:cNvSpPr>
                  <a:spLocks/>
                </p:cNvSpPr>
                <p:nvPr/>
              </p:nvSpPr>
              <p:spPr bwMode="auto">
                <a:xfrm>
                  <a:off x="2217" y="1552"/>
                  <a:ext cx="127" cy="15"/>
                </a:xfrm>
                <a:custGeom>
                  <a:avLst/>
                  <a:gdLst>
                    <a:gd name="T0" fmla="*/ 0 w 381"/>
                    <a:gd name="T1" fmla="*/ 0 h 44"/>
                    <a:gd name="T2" fmla="*/ 5 w 381"/>
                    <a:gd name="T3" fmla="*/ 0 h 44"/>
                    <a:gd name="T4" fmla="*/ 5 w 381"/>
                    <a:gd name="T5" fmla="*/ 0 h 44"/>
                    <a:gd name="T6" fmla="*/ 4 w 381"/>
                    <a:gd name="T7" fmla="*/ 0 h 44"/>
                    <a:gd name="T8" fmla="*/ 4 w 381"/>
                    <a:gd name="T9" fmla="*/ 1 h 44"/>
                    <a:gd name="T10" fmla="*/ 1 w 381"/>
                    <a:gd name="T11" fmla="*/ 1 h 44"/>
                    <a:gd name="T12" fmla="*/ 1 w 381"/>
                    <a:gd name="T13" fmla="*/ 0 h 44"/>
                    <a:gd name="T14" fmla="*/ 0 w 381"/>
                    <a:gd name="T15" fmla="*/ 0 h 44"/>
                    <a:gd name="T16" fmla="*/ 0 w 381"/>
                    <a:gd name="T17" fmla="*/ 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1"/>
                    <a:gd name="T28" fmla="*/ 0 h 44"/>
                    <a:gd name="T29" fmla="*/ 381 w 381"/>
                    <a:gd name="T30" fmla="*/ 44 h 4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1" h="44">
                      <a:moveTo>
                        <a:pt x="0" y="0"/>
                      </a:moveTo>
                      <a:lnTo>
                        <a:pt x="381" y="0"/>
                      </a:lnTo>
                      <a:lnTo>
                        <a:pt x="381" y="22"/>
                      </a:lnTo>
                      <a:lnTo>
                        <a:pt x="287" y="22"/>
                      </a:lnTo>
                      <a:lnTo>
                        <a:pt x="287" y="44"/>
                      </a:lnTo>
                      <a:lnTo>
                        <a:pt x="96" y="44"/>
                      </a:lnTo>
                      <a:lnTo>
                        <a:pt x="96" y="22"/>
                      </a:lnTo>
                      <a:lnTo>
                        <a:pt x="0" y="26"/>
                      </a:lnTo>
                      <a:lnTo>
                        <a:pt x="0" y="0"/>
                      </a:lnTo>
                      <a:close/>
                    </a:path>
                  </a:pathLst>
                </a:custGeom>
                <a:solidFill>
                  <a:srgbClr val="404040"/>
                </a:solidFill>
                <a:ln w="6350">
                  <a:solidFill>
                    <a:srgbClr val="000000"/>
                  </a:solidFill>
                  <a:prstDash val="solid"/>
                  <a:round/>
                  <a:headEnd/>
                  <a:tailEnd/>
                </a:ln>
              </p:spPr>
              <p:txBody>
                <a:bodyPr/>
                <a:lstStyle/>
                <a:p>
                  <a:endParaRPr lang="en-US"/>
                </a:p>
              </p:txBody>
            </p:sp>
          </p:grpSp>
          <p:grpSp>
            <p:nvGrpSpPr>
              <p:cNvPr id="12573" name="Group 305"/>
              <p:cNvGrpSpPr>
                <a:grpSpLocks/>
              </p:cNvGrpSpPr>
              <p:nvPr/>
            </p:nvGrpSpPr>
            <p:grpSpPr bwMode="auto">
              <a:xfrm>
                <a:off x="1804" y="1567"/>
                <a:ext cx="637" cy="144"/>
                <a:chOff x="1804" y="1567"/>
                <a:chExt cx="637" cy="144"/>
              </a:xfrm>
            </p:grpSpPr>
            <p:grpSp>
              <p:nvGrpSpPr>
                <p:cNvPr id="12574" name="Group 306"/>
                <p:cNvGrpSpPr>
                  <a:grpSpLocks/>
                </p:cNvGrpSpPr>
                <p:nvPr/>
              </p:nvGrpSpPr>
              <p:grpSpPr bwMode="auto">
                <a:xfrm>
                  <a:off x="2122" y="1567"/>
                  <a:ext cx="160" cy="144"/>
                  <a:chOff x="2122" y="1567"/>
                  <a:chExt cx="160" cy="144"/>
                </a:xfrm>
              </p:grpSpPr>
              <p:sp>
                <p:nvSpPr>
                  <p:cNvPr id="12646" name="Oval 307"/>
                  <p:cNvSpPr>
                    <a:spLocks noChangeArrowheads="1"/>
                  </p:cNvSpPr>
                  <p:nvPr/>
                </p:nvSpPr>
                <p:spPr bwMode="auto">
                  <a:xfrm>
                    <a:off x="2122" y="1567"/>
                    <a:ext cx="160" cy="144"/>
                  </a:xfrm>
                  <a:prstGeom prst="ellipse">
                    <a:avLst/>
                  </a:prstGeom>
                  <a:solidFill>
                    <a:srgbClr val="202020"/>
                  </a:solidFill>
                  <a:ln w="6350">
                    <a:solidFill>
                      <a:srgbClr val="000000"/>
                    </a:solidFill>
                    <a:round/>
                    <a:headEnd/>
                    <a:tailEnd/>
                  </a:ln>
                </p:spPr>
                <p:txBody>
                  <a:bodyPr/>
                  <a:lstStyle/>
                  <a:p>
                    <a:endParaRPr lang="en-US"/>
                  </a:p>
                </p:txBody>
              </p:sp>
              <p:sp>
                <p:nvSpPr>
                  <p:cNvPr id="12647" name="Oval 308"/>
                  <p:cNvSpPr>
                    <a:spLocks noChangeArrowheads="1"/>
                  </p:cNvSpPr>
                  <p:nvPr/>
                </p:nvSpPr>
                <p:spPr bwMode="auto">
                  <a:xfrm>
                    <a:off x="2146" y="1588"/>
                    <a:ext cx="112" cy="101"/>
                  </a:xfrm>
                  <a:prstGeom prst="ellipse">
                    <a:avLst/>
                  </a:prstGeom>
                  <a:solidFill>
                    <a:srgbClr val="A0A0A0"/>
                  </a:solidFill>
                  <a:ln w="6350">
                    <a:solidFill>
                      <a:srgbClr val="000000"/>
                    </a:solidFill>
                    <a:round/>
                    <a:headEnd/>
                    <a:tailEnd/>
                  </a:ln>
                </p:spPr>
                <p:txBody>
                  <a:bodyPr/>
                  <a:lstStyle/>
                  <a:p>
                    <a:endParaRPr lang="en-US"/>
                  </a:p>
                </p:txBody>
              </p:sp>
              <p:sp>
                <p:nvSpPr>
                  <p:cNvPr id="12648" name="Oval 309"/>
                  <p:cNvSpPr>
                    <a:spLocks noChangeArrowheads="1"/>
                  </p:cNvSpPr>
                  <p:nvPr/>
                </p:nvSpPr>
                <p:spPr bwMode="auto">
                  <a:xfrm>
                    <a:off x="2178" y="1617"/>
                    <a:ext cx="48" cy="44"/>
                  </a:xfrm>
                  <a:prstGeom prst="ellipse">
                    <a:avLst/>
                  </a:prstGeom>
                  <a:solidFill>
                    <a:srgbClr val="606060"/>
                  </a:solidFill>
                  <a:ln w="6350">
                    <a:solidFill>
                      <a:srgbClr val="000000"/>
                    </a:solidFill>
                    <a:round/>
                    <a:headEnd/>
                    <a:tailEnd/>
                  </a:ln>
                </p:spPr>
                <p:txBody>
                  <a:bodyPr/>
                  <a:lstStyle/>
                  <a:p>
                    <a:endParaRPr lang="en-US"/>
                  </a:p>
                </p:txBody>
              </p:sp>
            </p:grpSp>
            <p:grpSp>
              <p:nvGrpSpPr>
                <p:cNvPr id="12575" name="Group 310"/>
                <p:cNvGrpSpPr>
                  <a:grpSpLocks/>
                </p:cNvGrpSpPr>
                <p:nvPr/>
              </p:nvGrpSpPr>
              <p:grpSpPr bwMode="auto">
                <a:xfrm>
                  <a:off x="2281" y="1567"/>
                  <a:ext cx="160" cy="144"/>
                  <a:chOff x="2281" y="1567"/>
                  <a:chExt cx="160" cy="144"/>
                </a:xfrm>
              </p:grpSpPr>
              <p:sp>
                <p:nvSpPr>
                  <p:cNvPr id="12643" name="Oval 311"/>
                  <p:cNvSpPr>
                    <a:spLocks noChangeArrowheads="1"/>
                  </p:cNvSpPr>
                  <p:nvPr/>
                </p:nvSpPr>
                <p:spPr bwMode="auto">
                  <a:xfrm>
                    <a:off x="2281" y="1567"/>
                    <a:ext cx="160" cy="144"/>
                  </a:xfrm>
                  <a:prstGeom prst="ellipse">
                    <a:avLst/>
                  </a:prstGeom>
                  <a:solidFill>
                    <a:srgbClr val="202020"/>
                  </a:solidFill>
                  <a:ln w="6350">
                    <a:solidFill>
                      <a:srgbClr val="000000"/>
                    </a:solidFill>
                    <a:round/>
                    <a:headEnd/>
                    <a:tailEnd/>
                  </a:ln>
                </p:spPr>
                <p:txBody>
                  <a:bodyPr/>
                  <a:lstStyle/>
                  <a:p>
                    <a:endParaRPr lang="en-US"/>
                  </a:p>
                </p:txBody>
              </p:sp>
              <p:sp>
                <p:nvSpPr>
                  <p:cNvPr id="12644" name="Oval 312"/>
                  <p:cNvSpPr>
                    <a:spLocks noChangeArrowheads="1"/>
                  </p:cNvSpPr>
                  <p:nvPr/>
                </p:nvSpPr>
                <p:spPr bwMode="auto">
                  <a:xfrm>
                    <a:off x="2305" y="1588"/>
                    <a:ext cx="112" cy="101"/>
                  </a:xfrm>
                  <a:prstGeom prst="ellipse">
                    <a:avLst/>
                  </a:prstGeom>
                  <a:solidFill>
                    <a:srgbClr val="A0A0A0"/>
                  </a:solidFill>
                  <a:ln w="6350">
                    <a:solidFill>
                      <a:srgbClr val="000000"/>
                    </a:solidFill>
                    <a:round/>
                    <a:headEnd/>
                    <a:tailEnd/>
                  </a:ln>
                </p:spPr>
                <p:txBody>
                  <a:bodyPr/>
                  <a:lstStyle/>
                  <a:p>
                    <a:endParaRPr lang="en-US"/>
                  </a:p>
                </p:txBody>
              </p:sp>
              <p:sp>
                <p:nvSpPr>
                  <p:cNvPr id="12645" name="Oval 313"/>
                  <p:cNvSpPr>
                    <a:spLocks noChangeArrowheads="1"/>
                  </p:cNvSpPr>
                  <p:nvPr/>
                </p:nvSpPr>
                <p:spPr bwMode="auto">
                  <a:xfrm>
                    <a:off x="2336" y="1617"/>
                    <a:ext cx="49" cy="44"/>
                  </a:xfrm>
                  <a:prstGeom prst="ellipse">
                    <a:avLst/>
                  </a:prstGeom>
                  <a:solidFill>
                    <a:srgbClr val="606060"/>
                  </a:solidFill>
                  <a:ln w="6350">
                    <a:solidFill>
                      <a:srgbClr val="000000"/>
                    </a:solidFill>
                    <a:round/>
                    <a:headEnd/>
                    <a:tailEnd/>
                  </a:ln>
                </p:spPr>
                <p:txBody>
                  <a:bodyPr/>
                  <a:lstStyle/>
                  <a:p>
                    <a:endParaRPr lang="en-US"/>
                  </a:p>
                </p:txBody>
              </p:sp>
            </p:grpSp>
            <p:grpSp>
              <p:nvGrpSpPr>
                <p:cNvPr id="12578" name="Group 314"/>
                <p:cNvGrpSpPr>
                  <a:grpSpLocks/>
                </p:cNvGrpSpPr>
                <p:nvPr/>
              </p:nvGrpSpPr>
              <p:grpSpPr bwMode="auto">
                <a:xfrm>
                  <a:off x="1804" y="1567"/>
                  <a:ext cx="159" cy="144"/>
                  <a:chOff x="1804" y="1567"/>
                  <a:chExt cx="159" cy="144"/>
                </a:xfrm>
              </p:grpSpPr>
              <p:sp>
                <p:nvSpPr>
                  <p:cNvPr id="12640" name="Oval 315"/>
                  <p:cNvSpPr>
                    <a:spLocks noChangeArrowheads="1"/>
                  </p:cNvSpPr>
                  <p:nvPr/>
                </p:nvSpPr>
                <p:spPr bwMode="auto">
                  <a:xfrm>
                    <a:off x="1804" y="1567"/>
                    <a:ext cx="159" cy="144"/>
                  </a:xfrm>
                  <a:prstGeom prst="ellipse">
                    <a:avLst/>
                  </a:prstGeom>
                  <a:solidFill>
                    <a:srgbClr val="202020"/>
                  </a:solidFill>
                  <a:ln w="6350">
                    <a:solidFill>
                      <a:srgbClr val="000000"/>
                    </a:solidFill>
                    <a:round/>
                    <a:headEnd/>
                    <a:tailEnd/>
                  </a:ln>
                </p:spPr>
                <p:txBody>
                  <a:bodyPr/>
                  <a:lstStyle/>
                  <a:p>
                    <a:endParaRPr lang="en-US"/>
                  </a:p>
                </p:txBody>
              </p:sp>
              <p:sp>
                <p:nvSpPr>
                  <p:cNvPr id="12641" name="Oval 316"/>
                  <p:cNvSpPr>
                    <a:spLocks noChangeArrowheads="1"/>
                  </p:cNvSpPr>
                  <p:nvPr/>
                </p:nvSpPr>
                <p:spPr bwMode="auto">
                  <a:xfrm>
                    <a:off x="1827" y="1588"/>
                    <a:ext cx="113" cy="101"/>
                  </a:xfrm>
                  <a:prstGeom prst="ellipse">
                    <a:avLst/>
                  </a:prstGeom>
                  <a:solidFill>
                    <a:srgbClr val="A0A0A0"/>
                  </a:solidFill>
                  <a:ln w="6350">
                    <a:solidFill>
                      <a:srgbClr val="000000"/>
                    </a:solidFill>
                    <a:round/>
                    <a:headEnd/>
                    <a:tailEnd/>
                  </a:ln>
                </p:spPr>
                <p:txBody>
                  <a:bodyPr/>
                  <a:lstStyle/>
                  <a:p>
                    <a:endParaRPr lang="en-US"/>
                  </a:p>
                </p:txBody>
              </p:sp>
              <p:sp>
                <p:nvSpPr>
                  <p:cNvPr id="12642" name="Oval 317"/>
                  <p:cNvSpPr>
                    <a:spLocks noChangeArrowheads="1"/>
                  </p:cNvSpPr>
                  <p:nvPr/>
                </p:nvSpPr>
                <p:spPr bwMode="auto">
                  <a:xfrm>
                    <a:off x="1859" y="1617"/>
                    <a:ext cx="49" cy="44"/>
                  </a:xfrm>
                  <a:prstGeom prst="ellipse">
                    <a:avLst/>
                  </a:prstGeom>
                  <a:solidFill>
                    <a:srgbClr val="606060"/>
                  </a:solidFill>
                  <a:ln w="6350">
                    <a:solidFill>
                      <a:srgbClr val="000000"/>
                    </a:solidFill>
                    <a:round/>
                    <a:headEnd/>
                    <a:tailEnd/>
                  </a:ln>
                </p:spPr>
                <p:txBody>
                  <a:bodyPr/>
                  <a:lstStyle/>
                  <a:p>
                    <a:endParaRPr lang="en-US"/>
                  </a:p>
                </p:txBody>
              </p:sp>
            </p:grpSp>
          </p:grpSp>
        </p:grpSp>
      </p:grpSp>
      <p:grpSp>
        <p:nvGrpSpPr>
          <p:cNvPr id="12581" name="Group 318"/>
          <p:cNvGrpSpPr>
            <a:grpSpLocks/>
          </p:cNvGrpSpPr>
          <p:nvPr/>
        </p:nvGrpSpPr>
        <p:grpSpPr bwMode="auto">
          <a:xfrm rot="184997">
            <a:off x="2438400" y="3635375"/>
            <a:ext cx="655638" cy="373063"/>
            <a:chOff x="1728" y="1432"/>
            <a:chExt cx="459" cy="260"/>
          </a:xfrm>
        </p:grpSpPr>
        <p:pic>
          <p:nvPicPr>
            <p:cNvPr id="12625" name="Picture 319" descr="3D_Cimarron_AO"/>
            <p:cNvPicPr>
              <a:picLocks noChangeAspect="1" noChangeArrowheads="1"/>
            </p:cNvPicPr>
            <p:nvPr/>
          </p:nvPicPr>
          <p:blipFill>
            <a:blip r:embed="rId4" cstate="print"/>
            <a:srcRect/>
            <a:stretch>
              <a:fillRect/>
            </a:stretch>
          </p:blipFill>
          <p:spPr bwMode="auto">
            <a:xfrm>
              <a:off x="1776" y="1432"/>
              <a:ext cx="411" cy="214"/>
            </a:xfrm>
            <a:prstGeom prst="rect">
              <a:avLst/>
            </a:prstGeom>
            <a:noFill/>
            <a:ln w="9525">
              <a:noFill/>
              <a:miter lim="800000"/>
              <a:headEnd/>
              <a:tailEnd/>
            </a:ln>
          </p:spPr>
        </p:pic>
        <p:sp>
          <p:nvSpPr>
            <p:cNvPr id="12626" name="Freeform 320"/>
            <p:cNvSpPr>
              <a:spLocks/>
            </p:cNvSpPr>
            <p:nvPr/>
          </p:nvSpPr>
          <p:spPr bwMode="auto">
            <a:xfrm>
              <a:off x="2160" y="1500"/>
              <a:ext cx="20" cy="28"/>
            </a:xfrm>
            <a:custGeom>
              <a:avLst/>
              <a:gdLst>
                <a:gd name="T0" fmla="*/ 20 w 20"/>
                <a:gd name="T1" fmla="*/ 0 h 28"/>
                <a:gd name="T2" fmla="*/ 0 w 20"/>
                <a:gd name="T3" fmla="*/ 28 h 28"/>
                <a:gd name="T4" fmla="*/ 0 60000 65536"/>
                <a:gd name="T5" fmla="*/ 0 60000 65536"/>
                <a:gd name="T6" fmla="*/ 0 w 20"/>
                <a:gd name="T7" fmla="*/ 0 h 28"/>
                <a:gd name="T8" fmla="*/ 20 w 20"/>
                <a:gd name="T9" fmla="*/ 28 h 28"/>
              </a:gdLst>
              <a:ahLst/>
              <a:cxnLst>
                <a:cxn ang="T4">
                  <a:pos x="T0" y="T1"/>
                </a:cxn>
                <a:cxn ang="T5">
                  <a:pos x="T2" y="T3"/>
                </a:cxn>
              </a:cxnLst>
              <a:rect l="T6" t="T7" r="T8" b="T9"/>
              <a:pathLst>
                <a:path w="20" h="28">
                  <a:moveTo>
                    <a:pt x="20" y="0"/>
                  </a:moveTo>
                  <a:cubicBezTo>
                    <a:pt x="15" y="14"/>
                    <a:pt x="6" y="15"/>
                    <a:pt x="0" y="28"/>
                  </a:cubicBezTo>
                </a:path>
              </a:pathLst>
            </a:custGeom>
            <a:noFill/>
            <a:ln w="19050" cmpd="sng">
              <a:solidFill>
                <a:schemeClr val="bg1"/>
              </a:solidFill>
              <a:round/>
              <a:headEnd/>
              <a:tailEnd/>
            </a:ln>
          </p:spPr>
          <p:txBody>
            <a:bodyPr wrap="none" anchor="ctr"/>
            <a:lstStyle/>
            <a:p>
              <a:endParaRPr lang="en-US"/>
            </a:p>
          </p:txBody>
        </p:sp>
        <p:sp>
          <p:nvSpPr>
            <p:cNvPr id="12627" name="Freeform 321"/>
            <p:cNvSpPr>
              <a:spLocks/>
            </p:cNvSpPr>
            <p:nvPr/>
          </p:nvSpPr>
          <p:spPr bwMode="auto">
            <a:xfrm>
              <a:off x="1756" y="1652"/>
              <a:ext cx="64" cy="40"/>
            </a:xfrm>
            <a:custGeom>
              <a:avLst/>
              <a:gdLst>
                <a:gd name="T0" fmla="*/ 64 w 64"/>
                <a:gd name="T1" fmla="*/ 0 h 40"/>
                <a:gd name="T2" fmla="*/ 32 w 64"/>
                <a:gd name="T3" fmla="*/ 12 h 40"/>
                <a:gd name="T4" fmla="*/ 28 w 64"/>
                <a:gd name="T5" fmla="*/ 24 h 40"/>
                <a:gd name="T6" fmla="*/ 0 w 64"/>
                <a:gd name="T7" fmla="*/ 40 h 40"/>
                <a:gd name="T8" fmla="*/ 0 60000 65536"/>
                <a:gd name="T9" fmla="*/ 0 60000 65536"/>
                <a:gd name="T10" fmla="*/ 0 60000 65536"/>
                <a:gd name="T11" fmla="*/ 0 60000 65536"/>
                <a:gd name="T12" fmla="*/ 0 w 64"/>
                <a:gd name="T13" fmla="*/ 0 h 40"/>
                <a:gd name="T14" fmla="*/ 64 w 64"/>
                <a:gd name="T15" fmla="*/ 40 h 40"/>
              </a:gdLst>
              <a:ahLst/>
              <a:cxnLst>
                <a:cxn ang="T8">
                  <a:pos x="T0" y="T1"/>
                </a:cxn>
                <a:cxn ang="T9">
                  <a:pos x="T2" y="T3"/>
                </a:cxn>
                <a:cxn ang="T10">
                  <a:pos x="T4" y="T5"/>
                </a:cxn>
                <a:cxn ang="T11">
                  <a:pos x="T6" y="T7"/>
                </a:cxn>
              </a:cxnLst>
              <a:rect l="T12" t="T13" r="T14" b="T15"/>
              <a:pathLst>
                <a:path w="64" h="40">
                  <a:moveTo>
                    <a:pt x="64" y="0"/>
                  </a:moveTo>
                  <a:cubicBezTo>
                    <a:pt x="53" y="2"/>
                    <a:pt x="40" y="2"/>
                    <a:pt x="32" y="12"/>
                  </a:cubicBezTo>
                  <a:cubicBezTo>
                    <a:pt x="29" y="15"/>
                    <a:pt x="31" y="21"/>
                    <a:pt x="28" y="24"/>
                  </a:cubicBezTo>
                  <a:cubicBezTo>
                    <a:pt x="22" y="30"/>
                    <a:pt x="8" y="32"/>
                    <a:pt x="0" y="40"/>
                  </a:cubicBezTo>
                </a:path>
              </a:pathLst>
            </a:custGeom>
            <a:noFill/>
            <a:ln w="12700" cmpd="sng">
              <a:solidFill>
                <a:schemeClr val="bg1"/>
              </a:solidFill>
              <a:round/>
              <a:headEnd/>
              <a:tailEnd/>
            </a:ln>
          </p:spPr>
          <p:txBody>
            <a:bodyPr wrap="none" anchor="ctr"/>
            <a:lstStyle/>
            <a:p>
              <a:endParaRPr lang="en-US"/>
            </a:p>
          </p:txBody>
        </p:sp>
        <p:sp>
          <p:nvSpPr>
            <p:cNvPr id="12628" name="Freeform 322"/>
            <p:cNvSpPr>
              <a:spLocks/>
            </p:cNvSpPr>
            <p:nvPr/>
          </p:nvSpPr>
          <p:spPr bwMode="auto">
            <a:xfrm rot="814226">
              <a:off x="1728" y="1648"/>
              <a:ext cx="64" cy="40"/>
            </a:xfrm>
            <a:custGeom>
              <a:avLst/>
              <a:gdLst>
                <a:gd name="T0" fmla="*/ 64 w 64"/>
                <a:gd name="T1" fmla="*/ 0 h 40"/>
                <a:gd name="T2" fmla="*/ 32 w 64"/>
                <a:gd name="T3" fmla="*/ 12 h 40"/>
                <a:gd name="T4" fmla="*/ 28 w 64"/>
                <a:gd name="T5" fmla="*/ 24 h 40"/>
                <a:gd name="T6" fmla="*/ 0 w 64"/>
                <a:gd name="T7" fmla="*/ 40 h 40"/>
                <a:gd name="T8" fmla="*/ 0 60000 65536"/>
                <a:gd name="T9" fmla="*/ 0 60000 65536"/>
                <a:gd name="T10" fmla="*/ 0 60000 65536"/>
                <a:gd name="T11" fmla="*/ 0 60000 65536"/>
                <a:gd name="T12" fmla="*/ 0 w 64"/>
                <a:gd name="T13" fmla="*/ 0 h 40"/>
                <a:gd name="T14" fmla="*/ 64 w 64"/>
                <a:gd name="T15" fmla="*/ 40 h 40"/>
              </a:gdLst>
              <a:ahLst/>
              <a:cxnLst>
                <a:cxn ang="T8">
                  <a:pos x="T0" y="T1"/>
                </a:cxn>
                <a:cxn ang="T9">
                  <a:pos x="T2" y="T3"/>
                </a:cxn>
                <a:cxn ang="T10">
                  <a:pos x="T4" y="T5"/>
                </a:cxn>
                <a:cxn ang="T11">
                  <a:pos x="T6" y="T7"/>
                </a:cxn>
              </a:cxnLst>
              <a:rect l="T12" t="T13" r="T14" b="T15"/>
              <a:pathLst>
                <a:path w="64" h="40">
                  <a:moveTo>
                    <a:pt x="64" y="0"/>
                  </a:moveTo>
                  <a:cubicBezTo>
                    <a:pt x="53" y="2"/>
                    <a:pt x="40" y="2"/>
                    <a:pt x="32" y="12"/>
                  </a:cubicBezTo>
                  <a:cubicBezTo>
                    <a:pt x="29" y="15"/>
                    <a:pt x="31" y="21"/>
                    <a:pt x="28" y="24"/>
                  </a:cubicBezTo>
                  <a:cubicBezTo>
                    <a:pt x="22" y="30"/>
                    <a:pt x="8" y="32"/>
                    <a:pt x="0" y="40"/>
                  </a:cubicBezTo>
                </a:path>
              </a:pathLst>
            </a:custGeom>
            <a:noFill/>
            <a:ln w="12700" cmpd="sng">
              <a:solidFill>
                <a:schemeClr val="bg1"/>
              </a:solidFill>
              <a:round/>
              <a:headEnd/>
              <a:tailEnd/>
            </a:ln>
          </p:spPr>
          <p:txBody>
            <a:bodyPr wrap="none" anchor="ctr"/>
            <a:lstStyle/>
            <a:p>
              <a:endParaRPr lang="en-US"/>
            </a:p>
          </p:txBody>
        </p:sp>
      </p:grpSp>
      <p:grpSp>
        <p:nvGrpSpPr>
          <p:cNvPr id="12582" name="Group 323"/>
          <p:cNvGrpSpPr>
            <a:grpSpLocks/>
          </p:cNvGrpSpPr>
          <p:nvPr/>
        </p:nvGrpSpPr>
        <p:grpSpPr bwMode="auto">
          <a:xfrm flipH="1">
            <a:off x="4357688" y="3567113"/>
            <a:ext cx="468312" cy="293687"/>
            <a:chOff x="3695" y="2640"/>
            <a:chExt cx="794" cy="383"/>
          </a:xfrm>
        </p:grpSpPr>
        <p:grpSp>
          <p:nvGrpSpPr>
            <p:cNvPr id="12583" name="Group 324"/>
            <p:cNvGrpSpPr>
              <a:grpSpLocks/>
            </p:cNvGrpSpPr>
            <p:nvPr/>
          </p:nvGrpSpPr>
          <p:grpSpPr bwMode="auto">
            <a:xfrm>
              <a:off x="3695" y="2640"/>
              <a:ext cx="794" cy="383"/>
              <a:chOff x="3695" y="2640"/>
              <a:chExt cx="794" cy="383"/>
            </a:xfrm>
          </p:grpSpPr>
          <p:grpSp>
            <p:nvGrpSpPr>
              <p:cNvPr id="12588" name="Group 325"/>
              <p:cNvGrpSpPr>
                <a:grpSpLocks/>
              </p:cNvGrpSpPr>
              <p:nvPr/>
            </p:nvGrpSpPr>
            <p:grpSpPr bwMode="auto">
              <a:xfrm>
                <a:off x="3695" y="2640"/>
                <a:ext cx="794" cy="383"/>
                <a:chOff x="3695" y="2640"/>
                <a:chExt cx="794" cy="383"/>
              </a:xfrm>
            </p:grpSpPr>
            <p:grpSp>
              <p:nvGrpSpPr>
                <p:cNvPr id="12589" name="Group 326"/>
                <p:cNvGrpSpPr>
                  <a:grpSpLocks/>
                </p:cNvGrpSpPr>
                <p:nvPr/>
              </p:nvGrpSpPr>
              <p:grpSpPr bwMode="auto">
                <a:xfrm>
                  <a:off x="3935" y="2640"/>
                  <a:ext cx="102" cy="21"/>
                  <a:chOff x="3935" y="2640"/>
                  <a:chExt cx="102" cy="21"/>
                </a:xfrm>
              </p:grpSpPr>
              <p:grpSp>
                <p:nvGrpSpPr>
                  <p:cNvPr id="12590" name="Group 327"/>
                  <p:cNvGrpSpPr>
                    <a:grpSpLocks/>
                  </p:cNvGrpSpPr>
                  <p:nvPr/>
                </p:nvGrpSpPr>
                <p:grpSpPr bwMode="auto">
                  <a:xfrm>
                    <a:off x="4020" y="2642"/>
                    <a:ext cx="17" cy="19"/>
                    <a:chOff x="4020" y="2642"/>
                    <a:chExt cx="17" cy="19"/>
                  </a:xfrm>
                </p:grpSpPr>
                <p:sp>
                  <p:nvSpPr>
                    <p:cNvPr id="12623" name="Freeform 328"/>
                    <p:cNvSpPr>
                      <a:spLocks/>
                    </p:cNvSpPr>
                    <p:nvPr/>
                  </p:nvSpPr>
                  <p:spPr bwMode="auto">
                    <a:xfrm>
                      <a:off x="4020" y="2642"/>
                      <a:ext cx="17" cy="19"/>
                    </a:xfrm>
                    <a:custGeom>
                      <a:avLst/>
                      <a:gdLst>
                        <a:gd name="T0" fmla="*/ 0 w 67"/>
                        <a:gd name="T1" fmla="*/ 0 h 94"/>
                        <a:gd name="T2" fmla="*/ 0 w 67"/>
                        <a:gd name="T3" fmla="*/ 0 h 94"/>
                        <a:gd name="T4" fmla="*/ 0 w 67"/>
                        <a:gd name="T5" fmla="*/ 0 h 94"/>
                        <a:gd name="T6" fmla="*/ 0 w 67"/>
                        <a:gd name="T7" fmla="*/ 0 h 94"/>
                        <a:gd name="T8" fmla="*/ 0 w 67"/>
                        <a:gd name="T9" fmla="*/ 0 h 94"/>
                        <a:gd name="T10" fmla="*/ 0 60000 65536"/>
                        <a:gd name="T11" fmla="*/ 0 60000 65536"/>
                        <a:gd name="T12" fmla="*/ 0 60000 65536"/>
                        <a:gd name="T13" fmla="*/ 0 60000 65536"/>
                        <a:gd name="T14" fmla="*/ 0 60000 65536"/>
                        <a:gd name="T15" fmla="*/ 0 w 67"/>
                        <a:gd name="T16" fmla="*/ 0 h 94"/>
                        <a:gd name="T17" fmla="*/ 67 w 67"/>
                        <a:gd name="T18" fmla="*/ 94 h 94"/>
                      </a:gdLst>
                      <a:ahLst/>
                      <a:cxnLst>
                        <a:cxn ang="T10">
                          <a:pos x="T0" y="T1"/>
                        </a:cxn>
                        <a:cxn ang="T11">
                          <a:pos x="T2" y="T3"/>
                        </a:cxn>
                        <a:cxn ang="T12">
                          <a:pos x="T4" y="T5"/>
                        </a:cxn>
                        <a:cxn ang="T13">
                          <a:pos x="T6" y="T7"/>
                        </a:cxn>
                        <a:cxn ang="T14">
                          <a:pos x="T8" y="T9"/>
                        </a:cxn>
                      </a:cxnLst>
                      <a:rect l="T15" t="T16" r="T17" b="T18"/>
                      <a:pathLst>
                        <a:path w="67" h="94">
                          <a:moveTo>
                            <a:pt x="0" y="76"/>
                          </a:moveTo>
                          <a:lnTo>
                            <a:pt x="0" y="0"/>
                          </a:lnTo>
                          <a:lnTo>
                            <a:pt x="46" y="0"/>
                          </a:lnTo>
                          <a:lnTo>
                            <a:pt x="67" y="94"/>
                          </a:lnTo>
                          <a:lnTo>
                            <a:pt x="0" y="76"/>
                          </a:lnTo>
                          <a:close/>
                        </a:path>
                      </a:pathLst>
                    </a:custGeom>
                    <a:solidFill>
                      <a:srgbClr val="FF0000"/>
                    </a:solidFill>
                    <a:ln w="9525">
                      <a:noFill/>
                      <a:round/>
                      <a:headEnd/>
                      <a:tailEnd/>
                    </a:ln>
                  </p:spPr>
                  <p:txBody>
                    <a:bodyPr/>
                    <a:lstStyle/>
                    <a:p>
                      <a:endParaRPr lang="en-US"/>
                    </a:p>
                  </p:txBody>
                </p:sp>
                <p:sp>
                  <p:nvSpPr>
                    <p:cNvPr id="12624" name="Freeform 329"/>
                    <p:cNvSpPr>
                      <a:spLocks/>
                    </p:cNvSpPr>
                    <p:nvPr/>
                  </p:nvSpPr>
                  <p:spPr bwMode="auto">
                    <a:xfrm>
                      <a:off x="4020" y="2642"/>
                      <a:ext cx="6" cy="17"/>
                    </a:xfrm>
                    <a:custGeom>
                      <a:avLst/>
                      <a:gdLst>
                        <a:gd name="T0" fmla="*/ 0 w 24"/>
                        <a:gd name="T1" fmla="*/ 0 h 84"/>
                        <a:gd name="T2" fmla="*/ 0 w 24"/>
                        <a:gd name="T3" fmla="*/ 0 h 84"/>
                        <a:gd name="T4" fmla="*/ 0 w 24"/>
                        <a:gd name="T5" fmla="*/ 0 h 84"/>
                        <a:gd name="T6" fmla="*/ 0 w 24"/>
                        <a:gd name="T7" fmla="*/ 0 h 84"/>
                        <a:gd name="T8" fmla="*/ 0 w 24"/>
                        <a:gd name="T9" fmla="*/ 0 h 84"/>
                        <a:gd name="T10" fmla="*/ 0 60000 65536"/>
                        <a:gd name="T11" fmla="*/ 0 60000 65536"/>
                        <a:gd name="T12" fmla="*/ 0 60000 65536"/>
                        <a:gd name="T13" fmla="*/ 0 60000 65536"/>
                        <a:gd name="T14" fmla="*/ 0 60000 65536"/>
                        <a:gd name="T15" fmla="*/ 0 w 24"/>
                        <a:gd name="T16" fmla="*/ 0 h 84"/>
                        <a:gd name="T17" fmla="*/ 24 w 24"/>
                        <a:gd name="T18" fmla="*/ 84 h 84"/>
                      </a:gdLst>
                      <a:ahLst/>
                      <a:cxnLst>
                        <a:cxn ang="T10">
                          <a:pos x="T0" y="T1"/>
                        </a:cxn>
                        <a:cxn ang="T11">
                          <a:pos x="T2" y="T3"/>
                        </a:cxn>
                        <a:cxn ang="T12">
                          <a:pos x="T4" y="T5"/>
                        </a:cxn>
                        <a:cxn ang="T13">
                          <a:pos x="T6" y="T7"/>
                        </a:cxn>
                        <a:cxn ang="T14">
                          <a:pos x="T8" y="T9"/>
                        </a:cxn>
                      </a:cxnLst>
                      <a:rect l="T15" t="T16" r="T17" b="T18"/>
                      <a:pathLst>
                        <a:path w="24" h="84">
                          <a:moveTo>
                            <a:pt x="0" y="76"/>
                          </a:moveTo>
                          <a:lnTo>
                            <a:pt x="0" y="0"/>
                          </a:lnTo>
                          <a:lnTo>
                            <a:pt x="24" y="0"/>
                          </a:lnTo>
                          <a:lnTo>
                            <a:pt x="24" y="84"/>
                          </a:lnTo>
                          <a:lnTo>
                            <a:pt x="0" y="76"/>
                          </a:lnTo>
                          <a:close/>
                        </a:path>
                      </a:pathLst>
                    </a:custGeom>
                    <a:solidFill>
                      <a:srgbClr val="800000"/>
                    </a:solidFill>
                    <a:ln w="9525">
                      <a:noFill/>
                      <a:round/>
                      <a:headEnd/>
                      <a:tailEnd/>
                    </a:ln>
                  </p:spPr>
                  <p:txBody>
                    <a:bodyPr/>
                    <a:lstStyle/>
                    <a:p>
                      <a:endParaRPr lang="en-US"/>
                    </a:p>
                  </p:txBody>
                </p:sp>
              </p:grpSp>
              <p:grpSp>
                <p:nvGrpSpPr>
                  <p:cNvPr id="12591" name="Group 330"/>
                  <p:cNvGrpSpPr>
                    <a:grpSpLocks/>
                  </p:cNvGrpSpPr>
                  <p:nvPr/>
                </p:nvGrpSpPr>
                <p:grpSpPr bwMode="auto">
                  <a:xfrm>
                    <a:off x="3935" y="2640"/>
                    <a:ext cx="16" cy="14"/>
                    <a:chOff x="3935" y="2640"/>
                    <a:chExt cx="16" cy="14"/>
                  </a:xfrm>
                </p:grpSpPr>
                <p:sp>
                  <p:nvSpPr>
                    <p:cNvPr id="12621" name="Freeform 331"/>
                    <p:cNvSpPr>
                      <a:spLocks/>
                    </p:cNvSpPr>
                    <p:nvPr/>
                  </p:nvSpPr>
                  <p:spPr bwMode="auto">
                    <a:xfrm>
                      <a:off x="3935" y="2640"/>
                      <a:ext cx="16" cy="14"/>
                    </a:xfrm>
                    <a:custGeom>
                      <a:avLst/>
                      <a:gdLst>
                        <a:gd name="T0" fmla="*/ 0 w 62"/>
                        <a:gd name="T1" fmla="*/ 0 h 74"/>
                        <a:gd name="T2" fmla="*/ 0 w 62"/>
                        <a:gd name="T3" fmla="*/ 0 h 74"/>
                        <a:gd name="T4" fmla="*/ 0 w 62"/>
                        <a:gd name="T5" fmla="*/ 0 h 74"/>
                        <a:gd name="T6" fmla="*/ 0 w 62"/>
                        <a:gd name="T7" fmla="*/ 0 h 74"/>
                        <a:gd name="T8" fmla="*/ 0 w 62"/>
                        <a:gd name="T9" fmla="*/ 0 h 74"/>
                        <a:gd name="T10" fmla="*/ 0 60000 65536"/>
                        <a:gd name="T11" fmla="*/ 0 60000 65536"/>
                        <a:gd name="T12" fmla="*/ 0 60000 65536"/>
                        <a:gd name="T13" fmla="*/ 0 60000 65536"/>
                        <a:gd name="T14" fmla="*/ 0 60000 65536"/>
                        <a:gd name="T15" fmla="*/ 0 w 62"/>
                        <a:gd name="T16" fmla="*/ 0 h 74"/>
                        <a:gd name="T17" fmla="*/ 62 w 62"/>
                        <a:gd name="T18" fmla="*/ 74 h 74"/>
                      </a:gdLst>
                      <a:ahLst/>
                      <a:cxnLst>
                        <a:cxn ang="T10">
                          <a:pos x="T0" y="T1"/>
                        </a:cxn>
                        <a:cxn ang="T11">
                          <a:pos x="T2" y="T3"/>
                        </a:cxn>
                        <a:cxn ang="T12">
                          <a:pos x="T4" y="T5"/>
                        </a:cxn>
                        <a:cxn ang="T13">
                          <a:pos x="T6" y="T7"/>
                        </a:cxn>
                        <a:cxn ang="T14">
                          <a:pos x="T8" y="T9"/>
                        </a:cxn>
                      </a:cxnLst>
                      <a:rect l="T15" t="T16" r="T17" b="T18"/>
                      <a:pathLst>
                        <a:path w="62" h="74">
                          <a:moveTo>
                            <a:pt x="62" y="68"/>
                          </a:moveTo>
                          <a:lnTo>
                            <a:pt x="43" y="0"/>
                          </a:lnTo>
                          <a:lnTo>
                            <a:pt x="0" y="0"/>
                          </a:lnTo>
                          <a:lnTo>
                            <a:pt x="0" y="74"/>
                          </a:lnTo>
                          <a:lnTo>
                            <a:pt x="62" y="68"/>
                          </a:lnTo>
                          <a:close/>
                        </a:path>
                      </a:pathLst>
                    </a:custGeom>
                    <a:solidFill>
                      <a:srgbClr val="FF0000"/>
                    </a:solidFill>
                    <a:ln w="9525">
                      <a:noFill/>
                      <a:round/>
                      <a:headEnd/>
                      <a:tailEnd/>
                    </a:ln>
                  </p:spPr>
                  <p:txBody>
                    <a:bodyPr/>
                    <a:lstStyle/>
                    <a:p>
                      <a:endParaRPr lang="en-US"/>
                    </a:p>
                  </p:txBody>
                </p:sp>
                <p:sp>
                  <p:nvSpPr>
                    <p:cNvPr id="12622" name="Freeform 332"/>
                    <p:cNvSpPr>
                      <a:spLocks/>
                    </p:cNvSpPr>
                    <p:nvPr/>
                  </p:nvSpPr>
                  <p:spPr bwMode="auto">
                    <a:xfrm>
                      <a:off x="3935" y="2640"/>
                      <a:ext cx="6" cy="14"/>
                    </a:xfrm>
                    <a:custGeom>
                      <a:avLst/>
                      <a:gdLst>
                        <a:gd name="T0" fmla="*/ 0 w 23"/>
                        <a:gd name="T1" fmla="*/ 0 h 74"/>
                        <a:gd name="T2" fmla="*/ 0 w 23"/>
                        <a:gd name="T3" fmla="*/ 0 h 74"/>
                        <a:gd name="T4" fmla="*/ 0 w 23"/>
                        <a:gd name="T5" fmla="*/ 0 h 74"/>
                        <a:gd name="T6" fmla="*/ 0 w 23"/>
                        <a:gd name="T7" fmla="*/ 0 h 74"/>
                        <a:gd name="T8" fmla="*/ 0 w 23"/>
                        <a:gd name="T9" fmla="*/ 0 h 74"/>
                        <a:gd name="T10" fmla="*/ 0 60000 65536"/>
                        <a:gd name="T11" fmla="*/ 0 60000 65536"/>
                        <a:gd name="T12" fmla="*/ 0 60000 65536"/>
                        <a:gd name="T13" fmla="*/ 0 60000 65536"/>
                        <a:gd name="T14" fmla="*/ 0 60000 65536"/>
                        <a:gd name="T15" fmla="*/ 0 w 23"/>
                        <a:gd name="T16" fmla="*/ 0 h 74"/>
                        <a:gd name="T17" fmla="*/ 23 w 23"/>
                        <a:gd name="T18" fmla="*/ 74 h 74"/>
                      </a:gdLst>
                      <a:ahLst/>
                      <a:cxnLst>
                        <a:cxn ang="T10">
                          <a:pos x="T0" y="T1"/>
                        </a:cxn>
                        <a:cxn ang="T11">
                          <a:pos x="T2" y="T3"/>
                        </a:cxn>
                        <a:cxn ang="T12">
                          <a:pos x="T4" y="T5"/>
                        </a:cxn>
                        <a:cxn ang="T13">
                          <a:pos x="T6" y="T7"/>
                        </a:cxn>
                        <a:cxn ang="T14">
                          <a:pos x="T8" y="T9"/>
                        </a:cxn>
                      </a:cxnLst>
                      <a:rect l="T15" t="T16" r="T17" b="T18"/>
                      <a:pathLst>
                        <a:path w="23" h="74">
                          <a:moveTo>
                            <a:pt x="23" y="73"/>
                          </a:moveTo>
                          <a:lnTo>
                            <a:pt x="23" y="0"/>
                          </a:lnTo>
                          <a:lnTo>
                            <a:pt x="0" y="0"/>
                          </a:lnTo>
                          <a:lnTo>
                            <a:pt x="0" y="74"/>
                          </a:lnTo>
                          <a:lnTo>
                            <a:pt x="23" y="73"/>
                          </a:lnTo>
                          <a:close/>
                        </a:path>
                      </a:pathLst>
                    </a:custGeom>
                    <a:solidFill>
                      <a:srgbClr val="800000"/>
                    </a:solidFill>
                    <a:ln w="9525">
                      <a:noFill/>
                      <a:round/>
                      <a:headEnd/>
                      <a:tailEnd/>
                    </a:ln>
                  </p:spPr>
                  <p:txBody>
                    <a:bodyPr/>
                    <a:lstStyle/>
                    <a:p>
                      <a:endParaRPr lang="en-US"/>
                    </a:p>
                  </p:txBody>
                </p:sp>
              </p:grpSp>
            </p:grpSp>
            <p:grpSp>
              <p:nvGrpSpPr>
                <p:cNvPr id="12592" name="Group 333"/>
                <p:cNvGrpSpPr>
                  <a:grpSpLocks/>
                </p:cNvGrpSpPr>
                <p:nvPr/>
              </p:nvGrpSpPr>
              <p:grpSpPr bwMode="auto">
                <a:xfrm>
                  <a:off x="3695" y="2650"/>
                  <a:ext cx="794" cy="373"/>
                  <a:chOff x="3695" y="2650"/>
                  <a:chExt cx="794" cy="373"/>
                </a:xfrm>
              </p:grpSpPr>
              <p:grpSp>
                <p:nvGrpSpPr>
                  <p:cNvPr id="12593" name="Group 334"/>
                  <p:cNvGrpSpPr>
                    <a:grpSpLocks/>
                  </p:cNvGrpSpPr>
                  <p:nvPr/>
                </p:nvGrpSpPr>
                <p:grpSpPr bwMode="auto">
                  <a:xfrm>
                    <a:off x="3695" y="2650"/>
                    <a:ext cx="794" cy="373"/>
                    <a:chOff x="3695" y="2650"/>
                    <a:chExt cx="794" cy="373"/>
                  </a:xfrm>
                </p:grpSpPr>
                <p:grpSp>
                  <p:nvGrpSpPr>
                    <p:cNvPr id="12597" name="Group 335"/>
                    <p:cNvGrpSpPr>
                      <a:grpSpLocks/>
                    </p:cNvGrpSpPr>
                    <p:nvPr/>
                  </p:nvGrpSpPr>
                  <p:grpSpPr bwMode="auto">
                    <a:xfrm>
                      <a:off x="3695" y="2650"/>
                      <a:ext cx="794" cy="373"/>
                      <a:chOff x="3695" y="2650"/>
                      <a:chExt cx="794" cy="373"/>
                    </a:xfrm>
                  </p:grpSpPr>
                  <p:grpSp>
                    <p:nvGrpSpPr>
                      <p:cNvPr id="12598" name="Group 336"/>
                      <p:cNvGrpSpPr>
                        <a:grpSpLocks/>
                      </p:cNvGrpSpPr>
                      <p:nvPr/>
                    </p:nvGrpSpPr>
                    <p:grpSpPr bwMode="auto">
                      <a:xfrm>
                        <a:off x="3695" y="2897"/>
                        <a:ext cx="793" cy="126"/>
                        <a:chOff x="3695" y="2897"/>
                        <a:chExt cx="793" cy="126"/>
                      </a:xfrm>
                    </p:grpSpPr>
                    <p:sp>
                      <p:nvSpPr>
                        <p:cNvPr id="12611" name="Freeform 337"/>
                        <p:cNvSpPr>
                          <a:spLocks/>
                        </p:cNvSpPr>
                        <p:nvPr/>
                      </p:nvSpPr>
                      <p:spPr bwMode="auto">
                        <a:xfrm>
                          <a:off x="3695" y="2897"/>
                          <a:ext cx="793" cy="126"/>
                        </a:xfrm>
                        <a:custGeom>
                          <a:avLst/>
                          <a:gdLst>
                            <a:gd name="T0" fmla="*/ 13 w 3169"/>
                            <a:gd name="T1" fmla="*/ 0 h 630"/>
                            <a:gd name="T2" fmla="*/ 13 w 3169"/>
                            <a:gd name="T3" fmla="*/ 0 h 630"/>
                            <a:gd name="T4" fmla="*/ 13 w 3169"/>
                            <a:gd name="T5" fmla="*/ 0 h 630"/>
                            <a:gd name="T6" fmla="*/ 13 w 3169"/>
                            <a:gd name="T7" fmla="*/ 0 h 630"/>
                            <a:gd name="T8" fmla="*/ 13 w 3169"/>
                            <a:gd name="T9" fmla="*/ 0 h 630"/>
                            <a:gd name="T10" fmla="*/ 13 w 3169"/>
                            <a:gd name="T11" fmla="*/ 0 h 630"/>
                            <a:gd name="T12" fmla="*/ 6 w 3169"/>
                            <a:gd name="T13" fmla="*/ 1 h 630"/>
                            <a:gd name="T14" fmla="*/ 4 w 3169"/>
                            <a:gd name="T15" fmla="*/ 1 h 630"/>
                            <a:gd name="T16" fmla="*/ 1 w 3169"/>
                            <a:gd name="T17" fmla="*/ 1 h 630"/>
                            <a:gd name="T18" fmla="*/ 1 w 3169"/>
                            <a:gd name="T19" fmla="*/ 1 h 630"/>
                            <a:gd name="T20" fmla="*/ 1 w 3169"/>
                            <a:gd name="T21" fmla="*/ 1 h 630"/>
                            <a:gd name="T22" fmla="*/ 1 w 3169"/>
                            <a:gd name="T23" fmla="*/ 1 h 630"/>
                            <a:gd name="T24" fmla="*/ 1 w 3169"/>
                            <a:gd name="T25" fmla="*/ 1 h 630"/>
                            <a:gd name="T26" fmla="*/ 1 w 3169"/>
                            <a:gd name="T27" fmla="*/ 1 h 630"/>
                            <a:gd name="T28" fmla="*/ 0 w 3169"/>
                            <a:gd name="T29" fmla="*/ 1 h 630"/>
                            <a:gd name="T30" fmla="*/ 0 w 3169"/>
                            <a:gd name="T31" fmla="*/ 1 h 630"/>
                            <a:gd name="T32" fmla="*/ 0 w 3169"/>
                            <a:gd name="T33" fmla="*/ 1 h 630"/>
                            <a:gd name="T34" fmla="*/ 0 w 3169"/>
                            <a:gd name="T35" fmla="*/ 1 h 630"/>
                            <a:gd name="T36" fmla="*/ 0 w 3169"/>
                            <a:gd name="T37" fmla="*/ 0 h 630"/>
                            <a:gd name="T38" fmla="*/ 13 w 3169"/>
                            <a:gd name="T39" fmla="*/ 0 h 63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169"/>
                            <a:gd name="T61" fmla="*/ 0 h 630"/>
                            <a:gd name="T62" fmla="*/ 3169 w 3169"/>
                            <a:gd name="T63" fmla="*/ 630 h 63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169" h="630">
                              <a:moveTo>
                                <a:pt x="3169" y="0"/>
                              </a:moveTo>
                              <a:lnTo>
                                <a:pt x="3161" y="46"/>
                              </a:lnTo>
                              <a:lnTo>
                                <a:pt x="3165" y="56"/>
                              </a:lnTo>
                              <a:lnTo>
                                <a:pt x="3167" y="73"/>
                              </a:lnTo>
                              <a:lnTo>
                                <a:pt x="3165" y="83"/>
                              </a:lnTo>
                              <a:lnTo>
                                <a:pt x="3159" y="94"/>
                              </a:lnTo>
                              <a:lnTo>
                                <a:pt x="1570" y="487"/>
                              </a:lnTo>
                              <a:lnTo>
                                <a:pt x="889" y="609"/>
                              </a:lnTo>
                              <a:lnTo>
                                <a:pt x="208" y="630"/>
                              </a:lnTo>
                              <a:lnTo>
                                <a:pt x="177" y="588"/>
                              </a:lnTo>
                              <a:lnTo>
                                <a:pt x="147" y="530"/>
                              </a:lnTo>
                              <a:lnTo>
                                <a:pt x="147" y="349"/>
                              </a:lnTo>
                              <a:lnTo>
                                <a:pt x="98" y="349"/>
                              </a:lnTo>
                              <a:lnTo>
                                <a:pt x="98" y="414"/>
                              </a:lnTo>
                              <a:lnTo>
                                <a:pt x="13" y="413"/>
                              </a:lnTo>
                              <a:lnTo>
                                <a:pt x="5" y="410"/>
                              </a:lnTo>
                              <a:lnTo>
                                <a:pt x="0" y="399"/>
                              </a:lnTo>
                              <a:lnTo>
                                <a:pt x="0" y="383"/>
                              </a:lnTo>
                              <a:lnTo>
                                <a:pt x="0" y="262"/>
                              </a:lnTo>
                              <a:lnTo>
                                <a:pt x="3169" y="0"/>
                              </a:lnTo>
                              <a:close/>
                            </a:path>
                          </a:pathLst>
                        </a:custGeom>
                        <a:solidFill>
                          <a:srgbClr val="3F3F3F"/>
                        </a:solidFill>
                        <a:ln w="9525">
                          <a:noFill/>
                          <a:round/>
                          <a:headEnd/>
                          <a:tailEnd/>
                        </a:ln>
                      </p:spPr>
                      <p:txBody>
                        <a:bodyPr/>
                        <a:lstStyle/>
                        <a:p>
                          <a:endParaRPr lang="en-US"/>
                        </a:p>
                      </p:txBody>
                    </p:sp>
                    <p:grpSp>
                      <p:nvGrpSpPr>
                        <p:cNvPr id="12607" name="Group 338"/>
                        <p:cNvGrpSpPr>
                          <a:grpSpLocks/>
                        </p:cNvGrpSpPr>
                        <p:nvPr/>
                      </p:nvGrpSpPr>
                      <p:grpSpPr bwMode="auto">
                        <a:xfrm>
                          <a:off x="3919" y="2913"/>
                          <a:ext cx="562" cy="89"/>
                          <a:chOff x="3919" y="2913"/>
                          <a:chExt cx="562" cy="89"/>
                        </a:xfrm>
                      </p:grpSpPr>
                      <p:sp>
                        <p:nvSpPr>
                          <p:cNvPr id="12613" name="Freeform 339"/>
                          <p:cNvSpPr>
                            <a:spLocks/>
                          </p:cNvSpPr>
                          <p:nvPr/>
                        </p:nvSpPr>
                        <p:spPr bwMode="auto">
                          <a:xfrm>
                            <a:off x="3919" y="2913"/>
                            <a:ext cx="562" cy="89"/>
                          </a:xfrm>
                          <a:custGeom>
                            <a:avLst/>
                            <a:gdLst>
                              <a:gd name="T0" fmla="*/ 9 w 2248"/>
                              <a:gd name="T1" fmla="*/ 0 h 442"/>
                              <a:gd name="T2" fmla="*/ 5 w 2248"/>
                              <a:gd name="T3" fmla="*/ 0 h 442"/>
                              <a:gd name="T4" fmla="*/ 5 w 2248"/>
                              <a:gd name="T5" fmla="*/ 0 h 442"/>
                              <a:gd name="T6" fmla="*/ 1 w 2248"/>
                              <a:gd name="T7" fmla="*/ 0 h 442"/>
                              <a:gd name="T8" fmla="*/ 1 w 2248"/>
                              <a:gd name="T9" fmla="*/ 1 h 442"/>
                              <a:gd name="T10" fmla="*/ 0 w 2248"/>
                              <a:gd name="T11" fmla="*/ 1 h 442"/>
                              <a:gd name="T12" fmla="*/ 0 60000 65536"/>
                              <a:gd name="T13" fmla="*/ 0 60000 65536"/>
                              <a:gd name="T14" fmla="*/ 0 60000 65536"/>
                              <a:gd name="T15" fmla="*/ 0 60000 65536"/>
                              <a:gd name="T16" fmla="*/ 0 60000 65536"/>
                              <a:gd name="T17" fmla="*/ 0 60000 65536"/>
                              <a:gd name="T18" fmla="*/ 0 w 2248"/>
                              <a:gd name="T19" fmla="*/ 0 h 442"/>
                              <a:gd name="T20" fmla="*/ 2248 w 2248"/>
                              <a:gd name="T21" fmla="*/ 442 h 442"/>
                            </a:gdLst>
                            <a:ahLst/>
                            <a:cxnLst>
                              <a:cxn ang="T12">
                                <a:pos x="T0" y="T1"/>
                              </a:cxn>
                              <a:cxn ang="T13">
                                <a:pos x="T2" y="T3"/>
                              </a:cxn>
                              <a:cxn ang="T14">
                                <a:pos x="T4" y="T5"/>
                              </a:cxn>
                              <a:cxn ang="T15">
                                <a:pos x="T6" y="T7"/>
                              </a:cxn>
                              <a:cxn ang="T16">
                                <a:pos x="T8" y="T9"/>
                              </a:cxn>
                              <a:cxn ang="T17">
                                <a:pos x="T10" y="T11"/>
                              </a:cxn>
                            </a:cxnLst>
                            <a:rect l="T18" t="T19" r="T20" b="T21"/>
                            <a:pathLst>
                              <a:path w="2248" h="442">
                                <a:moveTo>
                                  <a:pt x="2248" y="0"/>
                                </a:moveTo>
                                <a:lnTo>
                                  <a:pt x="1283" y="203"/>
                                </a:lnTo>
                                <a:lnTo>
                                  <a:pt x="1283" y="98"/>
                                </a:lnTo>
                                <a:lnTo>
                                  <a:pt x="391" y="203"/>
                                </a:lnTo>
                                <a:lnTo>
                                  <a:pt x="391" y="384"/>
                                </a:lnTo>
                                <a:lnTo>
                                  <a:pt x="0" y="442"/>
                                </a:lnTo>
                              </a:path>
                            </a:pathLst>
                          </a:custGeom>
                          <a:noFill/>
                          <a:ln w="3175">
                            <a:solidFill>
                              <a:srgbClr val="5F5F5F"/>
                            </a:solidFill>
                            <a:prstDash val="solid"/>
                            <a:round/>
                            <a:headEnd/>
                            <a:tailEnd/>
                          </a:ln>
                        </p:spPr>
                        <p:txBody>
                          <a:bodyPr/>
                          <a:lstStyle/>
                          <a:p>
                            <a:endParaRPr lang="en-US"/>
                          </a:p>
                        </p:txBody>
                      </p:sp>
                      <p:grpSp>
                        <p:nvGrpSpPr>
                          <p:cNvPr id="12608" name="Group 340"/>
                          <p:cNvGrpSpPr>
                            <a:grpSpLocks/>
                          </p:cNvGrpSpPr>
                          <p:nvPr/>
                        </p:nvGrpSpPr>
                        <p:grpSpPr bwMode="auto">
                          <a:xfrm>
                            <a:off x="4036" y="2938"/>
                            <a:ext cx="190" cy="58"/>
                            <a:chOff x="4036" y="2938"/>
                            <a:chExt cx="190" cy="58"/>
                          </a:xfrm>
                        </p:grpSpPr>
                        <p:sp>
                          <p:nvSpPr>
                            <p:cNvPr id="12615" name="Oval 341"/>
                            <p:cNvSpPr>
                              <a:spLocks noChangeArrowheads="1"/>
                            </p:cNvSpPr>
                            <p:nvPr/>
                          </p:nvSpPr>
                          <p:spPr bwMode="auto">
                            <a:xfrm>
                              <a:off x="4036" y="2952"/>
                              <a:ext cx="49" cy="44"/>
                            </a:xfrm>
                            <a:prstGeom prst="ellipse">
                              <a:avLst/>
                            </a:prstGeom>
                            <a:noFill/>
                            <a:ln w="3175">
                              <a:solidFill>
                                <a:srgbClr val="5F5F5F"/>
                              </a:solidFill>
                              <a:round/>
                              <a:headEnd/>
                              <a:tailEnd/>
                            </a:ln>
                          </p:spPr>
                          <p:txBody>
                            <a:bodyPr/>
                            <a:lstStyle/>
                            <a:p>
                              <a:endParaRPr lang="en-US"/>
                            </a:p>
                          </p:txBody>
                        </p:sp>
                        <p:sp>
                          <p:nvSpPr>
                            <p:cNvPr id="12616" name="Oval 342"/>
                            <p:cNvSpPr>
                              <a:spLocks noChangeArrowheads="1"/>
                            </p:cNvSpPr>
                            <p:nvPr/>
                          </p:nvSpPr>
                          <p:spPr bwMode="auto">
                            <a:xfrm>
                              <a:off x="4147" y="2942"/>
                              <a:ext cx="38" cy="35"/>
                            </a:xfrm>
                            <a:prstGeom prst="ellipse">
                              <a:avLst/>
                            </a:prstGeom>
                            <a:noFill/>
                            <a:ln w="3175">
                              <a:solidFill>
                                <a:srgbClr val="5F5F5F"/>
                              </a:solidFill>
                              <a:round/>
                              <a:headEnd/>
                              <a:tailEnd/>
                            </a:ln>
                          </p:spPr>
                          <p:txBody>
                            <a:bodyPr/>
                            <a:lstStyle/>
                            <a:p>
                              <a:endParaRPr lang="en-US"/>
                            </a:p>
                          </p:txBody>
                        </p:sp>
                        <p:sp>
                          <p:nvSpPr>
                            <p:cNvPr id="12617" name="Oval 343"/>
                            <p:cNvSpPr>
                              <a:spLocks noChangeArrowheads="1"/>
                            </p:cNvSpPr>
                            <p:nvPr/>
                          </p:nvSpPr>
                          <p:spPr bwMode="auto">
                            <a:xfrm>
                              <a:off x="4094" y="2946"/>
                              <a:ext cx="43" cy="41"/>
                            </a:xfrm>
                            <a:prstGeom prst="ellipse">
                              <a:avLst/>
                            </a:prstGeom>
                            <a:noFill/>
                            <a:ln w="3175">
                              <a:solidFill>
                                <a:srgbClr val="5F5F5F"/>
                              </a:solidFill>
                              <a:round/>
                              <a:headEnd/>
                              <a:tailEnd/>
                            </a:ln>
                          </p:spPr>
                          <p:txBody>
                            <a:bodyPr/>
                            <a:lstStyle/>
                            <a:p>
                              <a:endParaRPr lang="en-US"/>
                            </a:p>
                          </p:txBody>
                        </p:sp>
                        <p:sp>
                          <p:nvSpPr>
                            <p:cNvPr id="12618" name="Oval 344"/>
                            <p:cNvSpPr>
                              <a:spLocks noChangeArrowheads="1"/>
                            </p:cNvSpPr>
                            <p:nvPr/>
                          </p:nvSpPr>
                          <p:spPr bwMode="auto">
                            <a:xfrm>
                              <a:off x="4194" y="2938"/>
                              <a:ext cx="32" cy="30"/>
                            </a:xfrm>
                            <a:prstGeom prst="ellipse">
                              <a:avLst/>
                            </a:prstGeom>
                            <a:noFill/>
                            <a:ln w="3175">
                              <a:solidFill>
                                <a:srgbClr val="5F5F5F"/>
                              </a:solidFill>
                              <a:round/>
                              <a:headEnd/>
                              <a:tailEnd/>
                            </a:ln>
                          </p:spPr>
                          <p:txBody>
                            <a:bodyPr/>
                            <a:lstStyle/>
                            <a:p>
                              <a:endParaRPr lang="en-US"/>
                            </a:p>
                          </p:txBody>
                        </p:sp>
                      </p:grpSp>
                    </p:grpSp>
                  </p:grpSp>
                  <p:grpSp>
                    <p:nvGrpSpPr>
                      <p:cNvPr id="12612" name="Group 345"/>
                      <p:cNvGrpSpPr>
                        <a:grpSpLocks/>
                      </p:cNvGrpSpPr>
                      <p:nvPr/>
                    </p:nvGrpSpPr>
                    <p:grpSpPr bwMode="auto">
                      <a:xfrm>
                        <a:off x="3696" y="2650"/>
                        <a:ext cx="793" cy="306"/>
                        <a:chOff x="3696" y="2650"/>
                        <a:chExt cx="793" cy="306"/>
                      </a:xfrm>
                    </p:grpSpPr>
                    <p:sp>
                      <p:nvSpPr>
                        <p:cNvPr id="12609" name="Freeform 346"/>
                        <p:cNvSpPr>
                          <a:spLocks/>
                        </p:cNvSpPr>
                        <p:nvPr/>
                      </p:nvSpPr>
                      <p:spPr bwMode="auto">
                        <a:xfrm>
                          <a:off x="3696" y="2650"/>
                          <a:ext cx="793" cy="299"/>
                        </a:xfrm>
                        <a:custGeom>
                          <a:avLst/>
                          <a:gdLst>
                            <a:gd name="T0" fmla="*/ 11 w 3171"/>
                            <a:gd name="T1" fmla="*/ 1 h 1495"/>
                            <a:gd name="T2" fmla="*/ 12 w 3171"/>
                            <a:gd name="T3" fmla="*/ 2 h 1495"/>
                            <a:gd name="T4" fmla="*/ 13 w 3171"/>
                            <a:gd name="T5" fmla="*/ 2 h 1495"/>
                            <a:gd name="T6" fmla="*/ 13 w 3171"/>
                            <a:gd name="T7" fmla="*/ 2 h 1495"/>
                            <a:gd name="T8" fmla="*/ 13 w 3171"/>
                            <a:gd name="T9" fmla="*/ 2 h 1495"/>
                            <a:gd name="T10" fmla="*/ 13 w 3171"/>
                            <a:gd name="T11" fmla="*/ 2 h 1495"/>
                            <a:gd name="T12" fmla="*/ 0 w 3171"/>
                            <a:gd name="T13" fmla="*/ 2 h 1495"/>
                            <a:gd name="T14" fmla="*/ 0 w 3171"/>
                            <a:gd name="T15" fmla="*/ 2 h 1495"/>
                            <a:gd name="T16" fmla="*/ 1 w 3171"/>
                            <a:gd name="T17" fmla="*/ 2 h 1495"/>
                            <a:gd name="T18" fmla="*/ 1 w 3171"/>
                            <a:gd name="T19" fmla="*/ 1 h 1495"/>
                            <a:gd name="T20" fmla="*/ 1 w 3171"/>
                            <a:gd name="T21" fmla="*/ 1 h 1495"/>
                            <a:gd name="T22" fmla="*/ 2 w 3171"/>
                            <a:gd name="T23" fmla="*/ 1 h 1495"/>
                            <a:gd name="T24" fmla="*/ 6 w 3171"/>
                            <a:gd name="T25" fmla="*/ 1 h 1495"/>
                            <a:gd name="T26" fmla="*/ 7 w 3171"/>
                            <a:gd name="T27" fmla="*/ 1 h 1495"/>
                            <a:gd name="T28" fmla="*/ 6 w 3171"/>
                            <a:gd name="T29" fmla="*/ 1 h 1495"/>
                            <a:gd name="T30" fmla="*/ 6 w 3171"/>
                            <a:gd name="T31" fmla="*/ 0 h 1495"/>
                            <a:gd name="T32" fmla="*/ 4 w 3171"/>
                            <a:gd name="T33" fmla="*/ 0 h 1495"/>
                            <a:gd name="T34" fmla="*/ 2 w 3171"/>
                            <a:gd name="T35" fmla="*/ 0 h 1495"/>
                            <a:gd name="T36" fmla="*/ 2 w 3171"/>
                            <a:gd name="T37" fmla="*/ 0 h 1495"/>
                            <a:gd name="T38" fmla="*/ 3 w 3171"/>
                            <a:gd name="T39" fmla="*/ 0 h 1495"/>
                            <a:gd name="T40" fmla="*/ 3 w 3171"/>
                            <a:gd name="T41" fmla="*/ 0 h 1495"/>
                            <a:gd name="T42" fmla="*/ 3 w 3171"/>
                            <a:gd name="T43" fmla="*/ 0 h 1495"/>
                            <a:gd name="T44" fmla="*/ 3 w 3171"/>
                            <a:gd name="T45" fmla="*/ 0 h 1495"/>
                            <a:gd name="T46" fmla="*/ 3 w 3171"/>
                            <a:gd name="T47" fmla="*/ 0 h 1495"/>
                            <a:gd name="T48" fmla="*/ 3 w 3171"/>
                            <a:gd name="T49" fmla="*/ 0 h 1495"/>
                            <a:gd name="T50" fmla="*/ 4 w 3171"/>
                            <a:gd name="T51" fmla="*/ 0 h 1495"/>
                            <a:gd name="T52" fmla="*/ 5 w 3171"/>
                            <a:gd name="T53" fmla="*/ 0 h 1495"/>
                            <a:gd name="T54" fmla="*/ 6 w 3171"/>
                            <a:gd name="T55" fmla="*/ 0 h 1495"/>
                            <a:gd name="T56" fmla="*/ 7 w 3171"/>
                            <a:gd name="T57" fmla="*/ 0 h 1495"/>
                            <a:gd name="T58" fmla="*/ 9 w 3171"/>
                            <a:gd name="T59" fmla="*/ 1 h 1495"/>
                            <a:gd name="T60" fmla="*/ 9 w 3171"/>
                            <a:gd name="T61" fmla="*/ 1 h 1495"/>
                            <a:gd name="T62" fmla="*/ 9 w 3171"/>
                            <a:gd name="T63" fmla="*/ 1 h 14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171"/>
                            <a:gd name="T97" fmla="*/ 0 h 1495"/>
                            <a:gd name="T98" fmla="*/ 3171 w 3171"/>
                            <a:gd name="T99" fmla="*/ 1495 h 149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171" h="1495">
                              <a:moveTo>
                                <a:pt x="2380" y="541"/>
                              </a:moveTo>
                              <a:lnTo>
                                <a:pt x="2765" y="731"/>
                              </a:lnTo>
                              <a:lnTo>
                                <a:pt x="3144" y="947"/>
                              </a:lnTo>
                              <a:lnTo>
                                <a:pt x="3151" y="953"/>
                              </a:lnTo>
                              <a:lnTo>
                                <a:pt x="3156" y="963"/>
                              </a:lnTo>
                              <a:lnTo>
                                <a:pt x="3160" y="976"/>
                              </a:lnTo>
                              <a:lnTo>
                                <a:pt x="3162" y="990"/>
                              </a:lnTo>
                              <a:lnTo>
                                <a:pt x="3162" y="1135"/>
                              </a:lnTo>
                              <a:lnTo>
                                <a:pt x="3171" y="1150"/>
                              </a:lnTo>
                              <a:lnTo>
                                <a:pt x="3171" y="1190"/>
                              </a:lnTo>
                              <a:lnTo>
                                <a:pt x="3167" y="1201"/>
                              </a:lnTo>
                              <a:lnTo>
                                <a:pt x="3171" y="1211"/>
                              </a:lnTo>
                              <a:lnTo>
                                <a:pt x="3163" y="1249"/>
                              </a:lnTo>
                              <a:lnTo>
                                <a:pt x="4" y="1495"/>
                              </a:lnTo>
                              <a:lnTo>
                                <a:pt x="0" y="1101"/>
                              </a:lnTo>
                              <a:lnTo>
                                <a:pt x="57" y="999"/>
                              </a:lnTo>
                              <a:lnTo>
                                <a:pt x="62" y="996"/>
                              </a:lnTo>
                              <a:lnTo>
                                <a:pt x="95" y="940"/>
                              </a:lnTo>
                              <a:lnTo>
                                <a:pt x="94" y="919"/>
                              </a:lnTo>
                              <a:lnTo>
                                <a:pt x="111" y="866"/>
                              </a:lnTo>
                              <a:lnTo>
                                <a:pt x="168" y="752"/>
                              </a:lnTo>
                              <a:lnTo>
                                <a:pt x="212" y="661"/>
                              </a:lnTo>
                              <a:lnTo>
                                <a:pt x="218" y="636"/>
                              </a:lnTo>
                              <a:lnTo>
                                <a:pt x="596" y="575"/>
                              </a:lnTo>
                              <a:lnTo>
                                <a:pt x="1119" y="575"/>
                              </a:lnTo>
                              <a:lnTo>
                                <a:pt x="1386" y="604"/>
                              </a:lnTo>
                              <a:lnTo>
                                <a:pt x="1626" y="644"/>
                              </a:lnTo>
                              <a:lnTo>
                                <a:pt x="1626" y="432"/>
                              </a:lnTo>
                              <a:lnTo>
                                <a:pt x="1619" y="425"/>
                              </a:lnTo>
                              <a:lnTo>
                                <a:pt x="1620" y="336"/>
                              </a:lnTo>
                              <a:lnTo>
                                <a:pt x="1502" y="290"/>
                              </a:lnTo>
                              <a:lnTo>
                                <a:pt x="1370" y="250"/>
                              </a:lnTo>
                              <a:lnTo>
                                <a:pt x="1195" y="238"/>
                              </a:lnTo>
                              <a:lnTo>
                                <a:pt x="883" y="238"/>
                              </a:lnTo>
                              <a:lnTo>
                                <a:pt x="748" y="239"/>
                              </a:lnTo>
                              <a:lnTo>
                                <a:pt x="487" y="309"/>
                              </a:lnTo>
                              <a:lnTo>
                                <a:pt x="491" y="275"/>
                              </a:lnTo>
                              <a:lnTo>
                                <a:pt x="497" y="266"/>
                              </a:lnTo>
                              <a:lnTo>
                                <a:pt x="506" y="257"/>
                              </a:lnTo>
                              <a:lnTo>
                                <a:pt x="605" y="200"/>
                              </a:lnTo>
                              <a:lnTo>
                                <a:pt x="611" y="159"/>
                              </a:lnTo>
                              <a:lnTo>
                                <a:pt x="617" y="150"/>
                              </a:lnTo>
                              <a:lnTo>
                                <a:pt x="626" y="142"/>
                              </a:lnTo>
                              <a:lnTo>
                                <a:pt x="654" y="121"/>
                              </a:lnTo>
                              <a:lnTo>
                                <a:pt x="687" y="100"/>
                              </a:lnTo>
                              <a:lnTo>
                                <a:pt x="722" y="77"/>
                              </a:lnTo>
                              <a:lnTo>
                                <a:pt x="728" y="44"/>
                              </a:lnTo>
                              <a:lnTo>
                                <a:pt x="732" y="37"/>
                              </a:lnTo>
                              <a:lnTo>
                                <a:pt x="740" y="32"/>
                              </a:lnTo>
                              <a:lnTo>
                                <a:pt x="751" y="29"/>
                              </a:lnTo>
                              <a:lnTo>
                                <a:pt x="765" y="25"/>
                              </a:lnTo>
                              <a:lnTo>
                                <a:pt x="984" y="3"/>
                              </a:lnTo>
                              <a:lnTo>
                                <a:pt x="1104" y="0"/>
                              </a:lnTo>
                              <a:lnTo>
                                <a:pt x="1207" y="7"/>
                              </a:lnTo>
                              <a:lnTo>
                                <a:pt x="1403" y="47"/>
                              </a:lnTo>
                              <a:lnTo>
                                <a:pt x="1531" y="87"/>
                              </a:lnTo>
                              <a:lnTo>
                                <a:pt x="1571" y="101"/>
                              </a:lnTo>
                              <a:lnTo>
                                <a:pt x="1638" y="87"/>
                              </a:lnTo>
                              <a:lnTo>
                                <a:pt x="1687" y="86"/>
                              </a:lnTo>
                              <a:lnTo>
                                <a:pt x="2175" y="323"/>
                              </a:lnTo>
                              <a:lnTo>
                                <a:pt x="2259" y="371"/>
                              </a:lnTo>
                              <a:lnTo>
                                <a:pt x="2273" y="384"/>
                              </a:lnTo>
                              <a:lnTo>
                                <a:pt x="2287" y="397"/>
                              </a:lnTo>
                              <a:lnTo>
                                <a:pt x="2301" y="419"/>
                              </a:lnTo>
                              <a:lnTo>
                                <a:pt x="2380" y="541"/>
                              </a:lnTo>
                              <a:close/>
                            </a:path>
                          </a:pathLst>
                        </a:custGeom>
                        <a:solidFill>
                          <a:srgbClr val="C0C0C0"/>
                        </a:solidFill>
                        <a:ln w="9525">
                          <a:noFill/>
                          <a:round/>
                          <a:headEnd/>
                          <a:tailEnd/>
                        </a:ln>
                      </p:spPr>
                      <p:txBody>
                        <a:bodyPr/>
                        <a:lstStyle/>
                        <a:p>
                          <a:endParaRPr lang="en-US"/>
                        </a:p>
                      </p:txBody>
                    </p:sp>
                    <p:sp>
                      <p:nvSpPr>
                        <p:cNvPr id="12610" name="Freeform 347"/>
                        <p:cNvSpPr>
                          <a:spLocks/>
                        </p:cNvSpPr>
                        <p:nvPr/>
                      </p:nvSpPr>
                      <p:spPr bwMode="auto">
                        <a:xfrm>
                          <a:off x="3696" y="2891"/>
                          <a:ext cx="793" cy="65"/>
                        </a:xfrm>
                        <a:custGeom>
                          <a:avLst/>
                          <a:gdLst>
                            <a:gd name="T0" fmla="*/ 13 w 3171"/>
                            <a:gd name="T1" fmla="*/ 0 h 324"/>
                            <a:gd name="T2" fmla="*/ 7 w 3171"/>
                            <a:gd name="T3" fmla="*/ 0 h 324"/>
                            <a:gd name="T4" fmla="*/ 6 w 3171"/>
                            <a:gd name="T5" fmla="*/ 0 h 324"/>
                            <a:gd name="T6" fmla="*/ 3 w 3171"/>
                            <a:gd name="T7" fmla="*/ 0 h 324"/>
                            <a:gd name="T8" fmla="*/ 0 w 3171"/>
                            <a:gd name="T9" fmla="*/ 0 h 324"/>
                            <a:gd name="T10" fmla="*/ 0 w 3171"/>
                            <a:gd name="T11" fmla="*/ 1 h 324"/>
                            <a:gd name="T12" fmla="*/ 4 w 3171"/>
                            <a:gd name="T13" fmla="*/ 0 h 324"/>
                            <a:gd name="T14" fmla="*/ 7 w 3171"/>
                            <a:gd name="T15" fmla="*/ 0 h 324"/>
                            <a:gd name="T16" fmla="*/ 7 w 3171"/>
                            <a:gd name="T17" fmla="*/ 0 h 324"/>
                            <a:gd name="T18" fmla="*/ 7 w 3171"/>
                            <a:gd name="T19" fmla="*/ 0 h 324"/>
                            <a:gd name="T20" fmla="*/ 7 w 3171"/>
                            <a:gd name="T21" fmla="*/ 0 h 324"/>
                            <a:gd name="T22" fmla="*/ 7 w 3171"/>
                            <a:gd name="T23" fmla="*/ 0 h 324"/>
                            <a:gd name="T24" fmla="*/ 13 w 3171"/>
                            <a:gd name="T25" fmla="*/ 0 h 324"/>
                            <a:gd name="T26" fmla="*/ 13 w 3171"/>
                            <a:gd name="T27" fmla="*/ 0 h 3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71"/>
                            <a:gd name="T43" fmla="*/ 0 h 324"/>
                            <a:gd name="T44" fmla="*/ 3171 w 3171"/>
                            <a:gd name="T45" fmla="*/ 324 h 3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71" h="324">
                              <a:moveTo>
                                <a:pt x="3171" y="6"/>
                              </a:moveTo>
                              <a:lnTo>
                                <a:pt x="1626" y="8"/>
                              </a:lnTo>
                              <a:lnTo>
                                <a:pt x="1510" y="0"/>
                              </a:lnTo>
                              <a:lnTo>
                                <a:pt x="832" y="8"/>
                              </a:lnTo>
                              <a:lnTo>
                                <a:pt x="0" y="37"/>
                              </a:lnTo>
                              <a:lnTo>
                                <a:pt x="1" y="324"/>
                              </a:lnTo>
                              <a:lnTo>
                                <a:pt x="923" y="298"/>
                              </a:lnTo>
                              <a:lnTo>
                                <a:pt x="1650" y="218"/>
                              </a:lnTo>
                              <a:lnTo>
                                <a:pt x="1733" y="208"/>
                              </a:lnTo>
                              <a:lnTo>
                                <a:pt x="1732" y="156"/>
                              </a:lnTo>
                              <a:lnTo>
                                <a:pt x="1812" y="149"/>
                              </a:lnTo>
                              <a:lnTo>
                                <a:pt x="1811" y="202"/>
                              </a:lnTo>
                              <a:lnTo>
                                <a:pt x="3164" y="45"/>
                              </a:lnTo>
                              <a:lnTo>
                                <a:pt x="3171" y="6"/>
                              </a:lnTo>
                              <a:close/>
                            </a:path>
                          </a:pathLst>
                        </a:custGeom>
                        <a:solidFill>
                          <a:srgbClr val="808080"/>
                        </a:solidFill>
                        <a:ln w="9525">
                          <a:noFill/>
                          <a:round/>
                          <a:headEnd/>
                          <a:tailEnd/>
                        </a:ln>
                      </p:spPr>
                      <p:txBody>
                        <a:bodyPr/>
                        <a:lstStyle/>
                        <a:p>
                          <a:endParaRPr lang="en-US"/>
                        </a:p>
                      </p:txBody>
                    </p:sp>
                  </p:grpSp>
                </p:grpSp>
                <p:grpSp>
                  <p:nvGrpSpPr>
                    <p:cNvPr id="12614" name="Group 348"/>
                    <p:cNvGrpSpPr>
                      <a:grpSpLocks/>
                    </p:cNvGrpSpPr>
                    <p:nvPr/>
                  </p:nvGrpSpPr>
                  <p:grpSpPr bwMode="auto">
                    <a:xfrm>
                      <a:off x="3696" y="2830"/>
                      <a:ext cx="793" cy="126"/>
                      <a:chOff x="3696" y="2830"/>
                      <a:chExt cx="793" cy="126"/>
                    </a:xfrm>
                  </p:grpSpPr>
                  <p:grpSp>
                    <p:nvGrpSpPr>
                      <p:cNvPr id="12619" name="Group 349"/>
                      <p:cNvGrpSpPr>
                        <a:grpSpLocks/>
                      </p:cNvGrpSpPr>
                      <p:nvPr/>
                    </p:nvGrpSpPr>
                    <p:grpSpPr bwMode="auto">
                      <a:xfrm>
                        <a:off x="3696" y="2869"/>
                        <a:ext cx="85" cy="87"/>
                        <a:chOff x="3696" y="2869"/>
                        <a:chExt cx="85" cy="87"/>
                      </a:xfrm>
                    </p:grpSpPr>
                    <p:sp>
                      <p:nvSpPr>
                        <p:cNvPr id="12605" name="Freeform 350"/>
                        <p:cNvSpPr>
                          <a:spLocks/>
                        </p:cNvSpPr>
                        <p:nvPr/>
                      </p:nvSpPr>
                      <p:spPr bwMode="auto">
                        <a:xfrm>
                          <a:off x="3696" y="2869"/>
                          <a:ext cx="85" cy="50"/>
                        </a:xfrm>
                        <a:custGeom>
                          <a:avLst/>
                          <a:gdLst>
                            <a:gd name="T0" fmla="*/ 1 w 339"/>
                            <a:gd name="T1" fmla="*/ 0 h 249"/>
                            <a:gd name="T2" fmla="*/ 0 w 339"/>
                            <a:gd name="T3" fmla="*/ 0 h 249"/>
                            <a:gd name="T4" fmla="*/ 0 w 339"/>
                            <a:gd name="T5" fmla="*/ 0 h 249"/>
                            <a:gd name="T6" fmla="*/ 1 w 339"/>
                            <a:gd name="T7" fmla="*/ 0 h 249"/>
                            <a:gd name="T8" fmla="*/ 1 w 339"/>
                            <a:gd name="T9" fmla="*/ 0 h 249"/>
                            <a:gd name="T10" fmla="*/ 0 60000 65536"/>
                            <a:gd name="T11" fmla="*/ 0 60000 65536"/>
                            <a:gd name="T12" fmla="*/ 0 60000 65536"/>
                            <a:gd name="T13" fmla="*/ 0 60000 65536"/>
                            <a:gd name="T14" fmla="*/ 0 60000 65536"/>
                            <a:gd name="T15" fmla="*/ 0 w 339"/>
                            <a:gd name="T16" fmla="*/ 0 h 249"/>
                            <a:gd name="T17" fmla="*/ 339 w 339"/>
                            <a:gd name="T18" fmla="*/ 249 h 249"/>
                          </a:gdLst>
                          <a:ahLst/>
                          <a:cxnLst>
                            <a:cxn ang="T10">
                              <a:pos x="T0" y="T1"/>
                            </a:cxn>
                            <a:cxn ang="T11">
                              <a:pos x="T2" y="T3"/>
                            </a:cxn>
                            <a:cxn ang="T12">
                              <a:pos x="T4" y="T5"/>
                            </a:cxn>
                            <a:cxn ang="T13">
                              <a:pos x="T6" y="T7"/>
                            </a:cxn>
                            <a:cxn ang="T14">
                              <a:pos x="T8" y="T9"/>
                            </a:cxn>
                          </a:cxnLst>
                          <a:rect l="T15" t="T16" r="T17" b="T18"/>
                          <a:pathLst>
                            <a:path w="339" h="249">
                              <a:moveTo>
                                <a:pt x="339" y="0"/>
                              </a:moveTo>
                              <a:lnTo>
                                <a:pt x="0" y="15"/>
                              </a:lnTo>
                              <a:lnTo>
                                <a:pt x="1" y="248"/>
                              </a:lnTo>
                              <a:lnTo>
                                <a:pt x="339" y="249"/>
                              </a:lnTo>
                              <a:lnTo>
                                <a:pt x="339" y="0"/>
                              </a:lnTo>
                              <a:close/>
                            </a:path>
                          </a:pathLst>
                        </a:custGeom>
                        <a:solidFill>
                          <a:srgbClr val="9F9F9F"/>
                        </a:solidFill>
                        <a:ln w="9525">
                          <a:noFill/>
                          <a:round/>
                          <a:headEnd/>
                          <a:tailEnd/>
                        </a:ln>
                      </p:spPr>
                      <p:txBody>
                        <a:bodyPr/>
                        <a:lstStyle/>
                        <a:p>
                          <a:endParaRPr lang="en-US"/>
                        </a:p>
                      </p:txBody>
                    </p:sp>
                    <p:sp>
                      <p:nvSpPr>
                        <p:cNvPr id="12606" name="Freeform 351"/>
                        <p:cNvSpPr>
                          <a:spLocks/>
                        </p:cNvSpPr>
                        <p:nvPr/>
                      </p:nvSpPr>
                      <p:spPr bwMode="auto">
                        <a:xfrm>
                          <a:off x="3696" y="2896"/>
                          <a:ext cx="85" cy="60"/>
                        </a:xfrm>
                        <a:custGeom>
                          <a:avLst/>
                          <a:gdLst>
                            <a:gd name="T0" fmla="*/ 1 w 339"/>
                            <a:gd name="T1" fmla="*/ 0 h 301"/>
                            <a:gd name="T2" fmla="*/ 0 w 339"/>
                            <a:gd name="T3" fmla="*/ 0 h 301"/>
                            <a:gd name="T4" fmla="*/ 0 w 339"/>
                            <a:gd name="T5" fmla="*/ 0 h 301"/>
                            <a:gd name="T6" fmla="*/ 1 w 339"/>
                            <a:gd name="T7" fmla="*/ 0 h 301"/>
                            <a:gd name="T8" fmla="*/ 1 w 339"/>
                            <a:gd name="T9" fmla="*/ 0 h 301"/>
                            <a:gd name="T10" fmla="*/ 0 60000 65536"/>
                            <a:gd name="T11" fmla="*/ 0 60000 65536"/>
                            <a:gd name="T12" fmla="*/ 0 60000 65536"/>
                            <a:gd name="T13" fmla="*/ 0 60000 65536"/>
                            <a:gd name="T14" fmla="*/ 0 60000 65536"/>
                            <a:gd name="T15" fmla="*/ 0 w 339"/>
                            <a:gd name="T16" fmla="*/ 0 h 301"/>
                            <a:gd name="T17" fmla="*/ 339 w 339"/>
                            <a:gd name="T18" fmla="*/ 301 h 301"/>
                          </a:gdLst>
                          <a:ahLst/>
                          <a:cxnLst>
                            <a:cxn ang="T10">
                              <a:pos x="T0" y="T1"/>
                            </a:cxn>
                            <a:cxn ang="T11">
                              <a:pos x="T2" y="T3"/>
                            </a:cxn>
                            <a:cxn ang="T12">
                              <a:pos x="T4" y="T5"/>
                            </a:cxn>
                            <a:cxn ang="T13">
                              <a:pos x="T6" y="T7"/>
                            </a:cxn>
                            <a:cxn ang="T14">
                              <a:pos x="T8" y="T9"/>
                            </a:cxn>
                          </a:cxnLst>
                          <a:rect l="T15" t="T16" r="T17" b="T18"/>
                          <a:pathLst>
                            <a:path w="339" h="301">
                              <a:moveTo>
                                <a:pt x="339" y="0"/>
                              </a:moveTo>
                              <a:lnTo>
                                <a:pt x="0" y="14"/>
                              </a:lnTo>
                              <a:lnTo>
                                <a:pt x="1" y="301"/>
                              </a:lnTo>
                              <a:lnTo>
                                <a:pt x="339" y="291"/>
                              </a:lnTo>
                              <a:lnTo>
                                <a:pt x="339" y="0"/>
                              </a:lnTo>
                              <a:close/>
                            </a:path>
                          </a:pathLst>
                        </a:custGeom>
                        <a:solidFill>
                          <a:srgbClr val="5F5F5F"/>
                        </a:solidFill>
                        <a:ln w="9525">
                          <a:noFill/>
                          <a:round/>
                          <a:headEnd/>
                          <a:tailEnd/>
                        </a:ln>
                      </p:spPr>
                      <p:txBody>
                        <a:bodyPr/>
                        <a:lstStyle/>
                        <a:p>
                          <a:endParaRPr lang="en-US"/>
                        </a:p>
                      </p:txBody>
                    </p:sp>
                  </p:grpSp>
                  <p:grpSp>
                    <p:nvGrpSpPr>
                      <p:cNvPr id="12620" name="Group 352"/>
                      <p:cNvGrpSpPr>
                        <a:grpSpLocks/>
                      </p:cNvGrpSpPr>
                      <p:nvPr/>
                    </p:nvGrpSpPr>
                    <p:grpSpPr bwMode="auto">
                      <a:xfrm>
                        <a:off x="3696" y="2830"/>
                        <a:ext cx="793" cy="58"/>
                        <a:chOff x="3696" y="2830"/>
                        <a:chExt cx="793" cy="58"/>
                      </a:xfrm>
                    </p:grpSpPr>
                    <p:sp>
                      <p:nvSpPr>
                        <p:cNvPr id="12603" name="Freeform 353"/>
                        <p:cNvSpPr>
                          <a:spLocks/>
                        </p:cNvSpPr>
                        <p:nvPr/>
                      </p:nvSpPr>
                      <p:spPr bwMode="auto">
                        <a:xfrm>
                          <a:off x="3696" y="2836"/>
                          <a:ext cx="94" cy="35"/>
                        </a:xfrm>
                        <a:custGeom>
                          <a:avLst/>
                          <a:gdLst>
                            <a:gd name="T0" fmla="*/ 0 w 379"/>
                            <a:gd name="T1" fmla="*/ 0 h 173"/>
                            <a:gd name="T2" fmla="*/ 1 w 379"/>
                            <a:gd name="T3" fmla="*/ 0 h 173"/>
                            <a:gd name="T4" fmla="*/ 1 w 379"/>
                            <a:gd name="T5" fmla="*/ 0 h 173"/>
                            <a:gd name="T6" fmla="*/ 0 w 379"/>
                            <a:gd name="T7" fmla="*/ 0 h 173"/>
                            <a:gd name="T8" fmla="*/ 0 w 379"/>
                            <a:gd name="T9" fmla="*/ 0 h 173"/>
                            <a:gd name="T10" fmla="*/ 0 w 379"/>
                            <a:gd name="T11" fmla="*/ 0 h 173"/>
                            <a:gd name="T12" fmla="*/ 0 w 379"/>
                            <a:gd name="T13" fmla="*/ 0 h 173"/>
                            <a:gd name="T14" fmla="*/ 0 60000 65536"/>
                            <a:gd name="T15" fmla="*/ 0 60000 65536"/>
                            <a:gd name="T16" fmla="*/ 0 60000 65536"/>
                            <a:gd name="T17" fmla="*/ 0 60000 65536"/>
                            <a:gd name="T18" fmla="*/ 0 60000 65536"/>
                            <a:gd name="T19" fmla="*/ 0 60000 65536"/>
                            <a:gd name="T20" fmla="*/ 0 60000 65536"/>
                            <a:gd name="T21" fmla="*/ 0 w 379"/>
                            <a:gd name="T22" fmla="*/ 0 h 173"/>
                            <a:gd name="T23" fmla="*/ 379 w 379"/>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9" h="173">
                              <a:moveTo>
                                <a:pt x="96" y="8"/>
                              </a:moveTo>
                              <a:lnTo>
                                <a:pt x="379" y="0"/>
                              </a:lnTo>
                              <a:lnTo>
                                <a:pt x="343" y="157"/>
                              </a:lnTo>
                              <a:lnTo>
                                <a:pt x="0" y="173"/>
                              </a:lnTo>
                              <a:lnTo>
                                <a:pt x="58" y="66"/>
                              </a:lnTo>
                              <a:lnTo>
                                <a:pt x="63" y="65"/>
                              </a:lnTo>
                              <a:lnTo>
                                <a:pt x="96" y="8"/>
                              </a:lnTo>
                              <a:close/>
                            </a:path>
                          </a:pathLst>
                        </a:custGeom>
                        <a:solidFill>
                          <a:srgbClr val="800000"/>
                        </a:solidFill>
                        <a:ln w="9525">
                          <a:noFill/>
                          <a:round/>
                          <a:headEnd/>
                          <a:tailEnd/>
                        </a:ln>
                      </p:spPr>
                      <p:txBody>
                        <a:bodyPr/>
                        <a:lstStyle/>
                        <a:p>
                          <a:endParaRPr lang="en-US"/>
                        </a:p>
                      </p:txBody>
                    </p:sp>
                    <p:sp>
                      <p:nvSpPr>
                        <p:cNvPr id="12604" name="Freeform 354"/>
                        <p:cNvSpPr>
                          <a:spLocks/>
                        </p:cNvSpPr>
                        <p:nvPr/>
                      </p:nvSpPr>
                      <p:spPr bwMode="auto">
                        <a:xfrm>
                          <a:off x="3781" y="2830"/>
                          <a:ext cx="708" cy="58"/>
                        </a:xfrm>
                        <a:custGeom>
                          <a:avLst/>
                          <a:gdLst>
                            <a:gd name="T0" fmla="*/ 0 w 2830"/>
                            <a:gd name="T1" fmla="*/ 0 h 287"/>
                            <a:gd name="T2" fmla="*/ 0 w 2830"/>
                            <a:gd name="T3" fmla="*/ 0 h 287"/>
                            <a:gd name="T4" fmla="*/ 3 w 2830"/>
                            <a:gd name="T5" fmla="*/ 0 h 287"/>
                            <a:gd name="T6" fmla="*/ 3 w 2830"/>
                            <a:gd name="T7" fmla="*/ 0 h 287"/>
                            <a:gd name="T8" fmla="*/ 4 w 2830"/>
                            <a:gd name="T9" fmla="*/ 0 h 287"/>
                            <a:gd name="T10" fmla="*/ 6 w 2830"/>
                            <a:gd name="T11" fmla="*/ 0 h 287"/>
                            <a:gd name="T12" fmla="*/ 11 w 2830"/>
                            <a:gd name="T13" fmla="*/ 0 h 287"/>
                            <a:gd name="T14" fmla="*/ 11 w 2830"/>
                            <a:gd name="T15" fmla="*/ 0 h 287"/>
                            <a:gd name="T16" fmla="*/ 6 w 2830"/>
                            <a:gd name="T17" fmla="*/ 0 h 287"/>
                            <a:gd name="T18" fmla="*/ 4 w 2830"/>
                            <a:gd name="T19" fmla="*/ 0 h 287"/>
                            <a:gd name="T20" fmla="*/ 3 w 2830"/>
                            <a:gd name="T21" fmla="*/ 0 h 287"/>
                            <a:gd name="T22" fmla="*/ 3 w 2830"/>
                            <a:gd name="T23" fmla="*/ 0 h 287"/>
                            <a:gd name="T24" fmla="*/ 0 w 2830"/>
                            <a:gd name="T25" fmla="*/ 0 h 28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30"/>
                            <a:gd name="T40" fmla="*/ 0 h 287"/>
                            <a:gd name="T41" fmla="*/ 2830 w 2830"/>
                            <a:gd name="T42" fmla="*/ 287 h 28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30" h="287">
                              <a:moveTo>
                                <a:pt x="33" y="30"/>
                              </a:moveTo>
                              <a:lnTo>
                                <a:pt x="0" y="187"/>
                              </a:lnTo>
                              <a:lnTo>
                                <a:pt x="631" y="174"/>
                              </a:lnTo>
                              <a:lnTo>
                                <a:pt x="811" y="174"/>
                              </a:lnTo>
                              <a:lnTo>
                                <a:pt x="1016" y="181"/>
                              </a:lnTo>
                              <a:lnTo>
                                <a:pt x="1474" y="217"/>
                              </a:lnTo>
                              <a:lnTo>
                                <a:pt x="2830" y="287"/>
                              </a:lnTo>
                              <a:lnTo>
                                <a:pt x="2830" y="248"/>
                              </a:lnTo>
                              <a:lnTo>
                                <a:pt x="1401" y="65"/>
                              </a:lnTo>
                              <a:lnTo>
                                <a:pt x="1010" y="14"/>
                              </a:lnTo>
                              <a:lnTo>
                                <a:pt x="808" y="0"/>
                              </a:lnTo>
                              <a:lnTo>
                                <a:pt x="631" y="0"/>
                              </a:lnTo>
                              <a:lnTo>
                                <a:pt x="33" y="30"/>
                              </a:lnTo>
                              <a:close/>
                            </a:path>
                          </a:pathLst>
                        </a:custGeom>
                        <a:solidFill>
                          <a:srgbClr val="FF0000"/>
                        </a:solidFill>
                        <a:ln w="9525">
                          <a:noFill/>
                          <a:round/>
                          <a:headEnd/>
                          <a:tailEnd/>
                        </a:ln>
                      </p:spPr>
                      <p:txBody>
                        <a:bodyPr/>
                        <a:lstStyle/>
                        <a:p>
                          <a:endParaRPr lang="en-US"/>
                        </a:p>
                      </p:txBody>
                    </p:sp>
                  </p:grpSp>
                  <p:grpSp>
                    <p:nvGrpSpPr>
                      <p:cNvPr id="12629" name="Group 355"/>
                      <p:cNvGrpSpPr>
                        <a:grpSpLocks/>
                      </p:cNvGrpSpPr>
                      <p:nvPr/>
                    </p:nvGrpSpPr>
                    <p:grpSpPr bwMode="auto">
                      <a:xfrm>
                        <a:off x="3730" y="2910"/>
                        <a:ext cx="124" cy="45"/>
                        <a:chOff x="3730" y="2910"/>
                        <a:chExt cx="124" cy="45"/>
                      </a:xfrm>
                    </p:grpSpPr>
                    <p:grpSp>
                      <p:nvGrpSpPr>
                        <p:cNvPr id="12630" name="Group 356"/>
                        <p:cNvGrpSpPr>
                          <a:grpSpLocks/>
                        </p:cNvGrpSpPr>
                        <p:nvPr/>
                      </p:nvGrpSpPr>
                      <p:grpSpPr bwMode="auto">
                        <a:xfrm>
                          <a:off x="3731" y="2910"/>
                          <a:ext cx="123" cy="45"/>
                          <a:chOff x="3731" y="2910"/>
                          <a:chExt cx="123" cy="45"/>
                        </a:xfrm>
                      </p:grpSpPr>
                      <p:sp>
                        <p:nvSpPr>
                          <p:cNvPr id="12601" name="Line 357"/>
                          <p:cNvSpPr>
                            <a:spLocks noChangeShapeType="1"/>
                          </p:cNvSpPr>
                          <p:nvPr/>
                        </p:nvSpPr>
                        <p:spPr bwMode="auto">
                          <a:xfrm>
                            <a:off x="3853" y="2910"/>
                            <a:ext cx="1" cy="42"/>
                          </a:xfrm>
                          <a:prstGeom prst="line">
                            <a:avLst/>
                          </a:prstGeom>
                          <a:noFill/>
                          <a:ln w="3175">
                            <a:solidFill>
                              <a:srgbClr val="000000"/>
                            </a:solidFill>
                            <a:round/>
                            <a:headEnd/>
                            <a:tailEnd/>
                          </a:ln>
                        </p:spPr>
                        <p:txBody>
                          <a:bodyPr/>
                          <a:lstStyle/>
                          <a:p>
                            <a:endParaRPr lang="en-US"/>
                          </a:p>
                        </p:txBody>
                      </p:sp>
                      <p:sp>
                        <p:nvSpPr>
                          <p:cNvPr id="12602" name="Line 358"/>
                          <p:cNvSpPr>
                            <a:spLocks noChangeShapeType="1"/>
                          </p:cNvSpPr>
                          <p:nvPr/>
                        </p:nvSpPr>
                        <p:spPr bwMode="auto">
                          <a:xfrm>
                            <a:off x="3731" y="2912"/>
                            <a:ext cx="1" cy="43"/>
                          </a:xfrm>
                          <a:prstGeom prst="line">
                            <a:avLst/>
                          </a:prstGeom>
                          <a:noFill/>
                          <a:ln w="3175">
                            <a:solidFill>
                              <a:srgbClr val="000000"/>
                            </a:solidFill>
                            <a:round/>
                            <a:headEnd/>
                            <a:tailEnd/>
                          </a:ln>
                        </p:spPr>
                        <p:txBody>
                          <a:bodyPr/>
                          <a:lstStyle/>
                          <a:p>
                            <a:endParaRPr lang="en-US"/>
                          </a:p>
                        </p:txBody>
                      </p:sp>
                    </p:grpSp>
                    <p:grpSp>
                      <p:nvGrpSpPr>
                        <p:cNvPr id="12631" name="Group 359"/>
                        <p:cNvGrpSpPr>
                          <a:grpSpLocks/>
                        </p:cNvGrpSpPr>
                        <p:nvPr/>
                      </p:nvGrpSpPr>
                      <p:grpSpPr bwMode="auto">
                        <a:xfrm>
                          <a:off x="3730" y="2910"/>
                          <a:ext cx="123" cy="45"/>
                          <a:chOff x="3730" y="2910"/>
                          <a:chExt cx="123" cy="45"/>
                        </a:xfrm>
                      </p:grpSpPr>
                      <p:sp>
                        <p:nvSpPr>
                          <p:cNvPr id="12599" name="Line 360"/>
                          <p:cNvSpPr>
                            <a:spLocks noChangeShapeType="1"/>
                          </p:cNvSpPr>
                          <p:nvPr/>
                        </p:nvSpPr>
                        <p:spPr bwMode="auto">
                          <a:xfrm>
                            <a:off x="3852" y="2910"/>
                            <a:ext cx="1" cy="42"/>
                          </a:xfrm>
                          <a:prstGeom prst="line">
                            <a:avLst/>
                          </a:prstGeom>
                          <a:noFill/>
                          <a:ln w="3175">
                            <a:solidFill>
                              <a:srgbClr val="9F9F9F"/>
                            </a:solidFill>
                            <a:round/>
                            <a:headEnd/>
                            <a:tailEnd/>
                          </a:ln>
                        </p:spPr>
                        <p:txBody>
                          <a:bodyPr/>
                          <a:lstStyle/>
                          <a:p>
                            <a:endParaRPr lang="en-US"/>
                          </a:p>
                        </p:txBody>
                      </p:sp>
                      <p:sp>
                        <p:nvSpPr>
                          <p:cNvPr id="12600" name="Line 361"/>
                          <p:cNvSpPr>
                            <a:spLocks noChangeShapeType="1"/>
                          </p:cNvSpPr>
                          <p:nvPr/>
                        </p:nvSpPr>
                        <p:spPr bwMode="auto">
                          <a:xfrm>
                            <a:off x="3730" y="2912"/>
                            <a:ext cx="1" cy="43"/>
                          </a:xfrm>
                          <a:prstGeom prst="line">
                            <a:avLst/>
                          </a:prstGeom>
                          <a:noFill/>
                          <a:ln w="3175">
                            <a:solidFill>
                              <a:srgbClr val="9F9F9F"/>
                            </a:solidFill>
                            <a:round/>
                            <a:headEnd/>
                            <a:tailEnd/>
                          </a:ln>
                        </p:spPr>
                        <p:txBody>
                          <a:bodyPr/>
                          <a:lstStyle/>
                          <a:p>
                            <a:endParaRPr lang="en-US"/>
                          </a:p>
                        </p:txBody>
                      </p:sp>
                    </p:grpSp>
                  </p:grpSp>
                  <p:grpSp>
                    <p:nvGrpSpPr>
                      <p:cNvPr id="12632" name="Group 362"/>
                      <p:cNvGrpSpPr>
                        <a:grpSpLocks/>
                      </p:cNvGrpSpPr>
                      <p:nvPr/>
                    </p:nvGrpSpPr>
                    <p:grpSpPr bwMode="auto">
                      <a:xfrm>
                        <a:off x="3696" y="2892"/>
                        <a:ext cx="409" cy="44"/>
                        <a:chOff x="3696" y="2892"/>
                        <a:chExt cx="409" cy="44"/>
                      </a:xfrm>
                    </p:grpSpPr>
                    <p:sp>
                      <p:nvSpPr>
                        <p:cNvPr id="12594" name="Freeform 363"/>
                        <p:cNvSpPr>
                          <a:spLocks/>
                        </p:cNvSpPr>
                        <p:nvPr/>
                      </p:nvSpPr>
                      <p:spPr bwMode="auto">
                        <a:xfrm>
                          <a:off x="3696" y="2899"/>
                          <a:ext cx="409" cy="14"/>
                        </a:xfrm>
                        <a:custGeom>
                          <a:avLst/>
                          <a:gdLst>
                            <a:gd name="T0" fmla="*/ 6 w 1636"/>
                            <a:gd name="T1" fmla="*/ 0 h 70"/>
                            <a:gd name="T2" fmla="*/ 6 w 1636"/>
                            <a:gd name="T3" fmla="*/ 0 h 70"/>
                            <a:gd name="T4" fmla="*/ 4 w 1636"/>
                            <a:gd name="T5" fmla="*/ 0 h 70"/>
                            <a:gd name="T6" fmla="*/ 1 w 1636"/>
                            <a:gd name="T7" fmla="*/ 0 h 70"/>
                            <a:gd name="T8" fmla="*/ 0 w 1636"/>
                            <a:gd name="T9" fmla="*/ 0 h 70"/>
                            <a:gd name="T10" fmla="*/ 0 w 1636"/>
                            <a:gd name="T11" fmla="*/ 0 h 70"/>
                            <a:gd name="T12" fmla="*/ 1 w 1636"/>
                            <a:gd name="T13" fmla="*/ 0 h 70"/>
                            <a:gd name="T14" fmla="*/ 4 w 1636"/>
                            <a:gd name="T15" fmla="*/ 0 h 70"/>
                            <a:gd name="T16" fmla="*/ 6 w 1636"/>
                            <a:gd name="T17" fmla="*/ 0 h 70"/>
                            <a:gd name="T18" fmla="*/ 6 w 1636"/>
                            <a:gd name="T19" fmla="*/ 0 h 70"/>
                            <a:gd name="T20" fmla="*/ 6 w 1636"/>
                            <a:gd name="T21" fmla="*/ 0 h 7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36"/>
                            <a:gd name="T34" fmla="*/ 0 h 70"/>
                            <a:gd name="T35" fmla="*/ 1636 w 1636"/>
                            <a:gd name="T36" fmla="*/ 70 h 7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36" h="70">
                              <a:moveTo>
                                <a:pt x="1629" y="5"/>
                              </a:moveTo>
                              <a:lnTo>
                                <a:pt x="1528" y="0"/>
                              </a:lnTo>
                              <a:lnTo>
                                <a:pt x="946" y="10"/>
                              </a:lnTo>
                              <a:lnTo>
                                <a:pt x="338" y="27"/>
                              </a:lnTo>
                              <a:lnTo>
                                <a:pt x="0" y="34"/>
                              </a:lnTo>
                              <a:lnTo>
                                <a:pt x="0" y="70"/>
                              </a:lnTo>
                              <a:lnTo>
                                <a:pt x="338" y="62"/>
                              </a:lnTo>
                              <a:lnTo>
                                <a:pt x="948" y="50"/>
                              </a:lnTo>
                              <a:lnTo>
                                <a:pt x="1529" y="34"/>
                              </a:lnTo>
                              <a:lnTo>
                                <a:pt x="1636" y="30"/>
                              </a:lnTo>
                              <a:lnTo>
                                <a:pt x="1629" y="5"/>
                              </a:lnTo>
                              <a:close/>
                            </a:path>
                          </a:pathLst>
                        </a:custGeom>
                        <a:solidFill>
                          <a:srgbClr val="9F9F9F"/>
                        </a:solidFill>
                        <a:ln w="9525">
                          <a:noFill/>
                          <a:round/>
                          <a:headEnd/>
                          <a:tailEnd/>
                        </a:ln>
                      </p:spPr>
                      <p:txBody>
                        <a:bodyPr/>
                        <a:lstStyle/>
                        <a:p>
                          <a:endParaRPr lang="en-US"/>
                        </a:p>
                      </p:txBody>
                    </p:sp>
                    <p:sp>
                      <p:nvSpPr>
                        <p:cNvPr id="12595" name="Freeform 364"/>
                        <p:cNvSpPr>
                          <a:spLocks/>
                        </p:cNvSpPr>
                        <p:nvPr/>
                      </p:nvSpPr>
                      <p:spPr bwMode="auto">
                        <a:xfrm>
                          <a:off x="4102" y="2892"/>
                          <a:ext cx="3" cy="42"/>
                        </a:xfrm>
                        <a:custGeom>
                          <a:avLst/>
                          <a:gdLst>
                            <a:gd name="T0" fmla="*/ 0 w 11"/>
                            <a:gd name="T1" fmla="*/ 0 h 208"/>
                            <a:gd name="T2" fmla="*/ 0 w 11"/>
                            <a:gd name="T3" fmla="*/ 0 h 208"/>
                            <a:gd name="T4" fmla="*/ 0 w 11"/>
                            <a:gd name="T5" fmla="*/ 0 h 208"/>
                            <a:gd name="T6" fmla="*/ 0 60000 65536"/>
                            <a:gd name="T7" fmla="*/ 0 60000 65536"/>
                            <a:gd name="T8" fmla="*/ 0 60000 65536"/>
                            <a:gd name="T9" fmla="*/ 0 w 11"/>
                            <a:gd name="T10" fmla="*/ 0 h 208"/>
                            <a:gd name="T11" fmla="*/ 11 w 11"/>
                            <a:gd name="T12" fmla="*/ 208 h 208"/>
                          </a:gdLst>
                          <a:ahLst/>
                          <a:cxnLst>
                            <a:cxn ang="T6">
                              <a:pos x="T0" y="T1"/>
                            </a:cxn>
                            <a:cxn ang="T7">
                              <a:pos x="T2" y="T3"/>
                            </a:cxn>
                            <a:cxn ang="T8">
                              <a:pos x="T4" y="T5"/>
                            </a:cxn>
                          </a:cxnLst>
                          <a:rect l="T9" t="T10" r="T11" b="T12"/>
                          <a:pathLst>
                            <a:path w="11" h="208">
                              <a:moveTo>
                                <a:pt x="0" y="0"/>
                              </a:moveTo>
                              <a:lnTo>
                                <a:pt x="11" y="66"/>
                              </a:lnTo>
                              <a:lnTo>
                                <a:pt x="11" y="208"/>
                              </a:lnTo>
                            </a:path>
                          </a:pathLst>
                        </a:custGeom>
                        <a:noFill/>
                        <a:ln w="3175">
                          <a:solidFill>
                            <a:srgbClr val="9F9F9F"/>
                          </a:solidFill>
                          <a:prstDash val="solid"/>
                          <a:round/>
                          <a:headEnd/>
                          <a:tailEnd/>
                        </a:ln>
                      </p:spPr>
                      <p:txBody>
                        <a:bodyPr/>
                        <a:lstStyle/>
                        <a:p>
                          <a:endParaRPr lang="en-US"/>
                        </a:p>
                      </p:txBody>
                    </p:sp>
                    <p:sp>
                      <p:nvSpPr>
                        <p:cNvPr id="12596" name="Freeform 365"/>
                        <p:cNvSpPr>
                          <a:spLocks/>
                        </p:cNvSpPr>
                        <p:nvPr/>
                      </p:nvSpPr>
                      <p:spPr bwMode="auto">
                        <a:xfrm>
                          <a:off x="4080" y="2892"/>
                          <a:ext cx="1" cy="44"/>
                        </a:xfrm>
                        <a:custGeom>
                          <a:avLst/>
                          <a:gdLst>
                            <a:gd name="T0" fmla="*/ 0 w 6"/>
                            <a:gd name="T1" fmla="*/ 0 h 222"/>
                            <a:gd name="T2" fmla="*/ 0 w 6"/>
                            <a:gd name="T3" fmla="*/ 0 h 222"/>
                            <a:gd name="T4" fmla="*/ 0 w 6"/>
                            <a:gd name="T5" fmla="*/ 0 h 222"/>
                            <a:gd name="T6" fmla="*/ 0 60000 65536"/>
                            <a:gd name="T7" fmla="*/ 0 60000 65536"/>
                            <a:gd name="T8" fmla="*/ 0 60000 65536"/>
                            <a:gd name="T9" fmla="*/ 0 w 6"/>
                            <a:gd name="T10" fmla="*/ 0 h 222"/>
                            <a:gd name="T11" fmla="*/ 6 w 6"/>
                            <a:gd name="T12" fmla="*/ 222 h 222"/>
                          </a:gdLst>
                          <a:ahLst/>
                          <a:cxnLst>
                            <a:cxn ang="T6">
                              <a:pos x="T0" y="T1"/>
                            </a:cxn>
                            <a:cxn ang="T7">
                              <a:pos x="T2" y="T3"/>
                            </a:cxn>
                            <a:cxn ang="T8">
                              <a:pos x="T4" y="T5"/>
                            </a:cxn>
                          </a:cxnLst>
                          <a:rect l="T9" t="T10" r="T11" b="T12"/>
                          <a:pathLst>
                            <a:path w="6" h="222">
                              <a:moveTo>
                                <a:pt x="0" y="0"/>
                              </a:moveTo>
                              <a:lnTo>
                                <a:pt x="6" y="40"/>
                              </a:lnTo>
                              <a:lnTo>
                                <a:pt x="6" y="222"/>
                              </a:lnTo>
                            </a:path>
                          </a:pathLst>
                        </a:custGeom>
                        <a:noFill/>
                        <a:ln w="3175">
                          <a:solidFill>
                            <a:srgbClr val="5F5F5F"/>
                          </a:solidFill>
                          <a:prstDash val="solid"/>
                          <a:round/>
                          <a:headEnd/>
                          <a:tailEnd/>
                        </a:ln>
                      </p:spPr>
                      <p:txBody>
                        <a:bodyPr/>
                        <a:lstStyle/>
                        <a:p>
                          <a:endParaRPr lang="en-US"/>
                        </a:p>
                      </p:txBody>
                    </p:sp>
                  </p:grpSp>
                </p:grpSp>
              </p:grpSp>
              <p:grpSp>
                <p:nvGrpSpPr>
                  <p:cNvPr id="12633" name="Group 366"/>
                  <p:cNvGrpSpPr>
                    <a:grpSpLocks/>
                  </p:cNvGrpSpPr>
                  <p:nvPr/>
                </p:nvGrpSpPr>
                <p:grpSpPr bwMode="auto">
                  <a:xfrm>
                    <a:off x="3751" y="2662"/>
                    <a:ext cx="522" cy="117"/>
                    <a:chOff x="3751" y="2662"/>
                    <a:chExt cx="522" cy="117"/>
                  </a:xfrm>
                </p:grpSpPr>
                <p:grpSp>
                  <p:nvGrpSpPr>
                    <p:cNvPr id="12634" name="Group 367"/>
                    <p:cNvGrpSpPr>
                      <a:grpSpLocks/>
                    </p:cNvGrpSpPr>
                    <p:nvPr/>
                  </p:nvGrpSpPr>
                  <p:grpSpPr bwMode="auto">
                    <a:xfrm>
                      <a:off x="3751" y="2697"/>
                      <a:ext cx="351" cy="82"/>
                      <a:chOff x="3751" y="2697"/>
                      <a:chExt cx="351" cy="82"/>
                    </a:xfrm>
                  </p:grpSpPr>
                  <p:grpSp>
                    <p:nvGrpSpPr>
                      <p:cNvPr id="12635" name="Group 368"/>
                      <p:cNvGrpSpPr>
                        <a:grpSpLocks/>
                      </p:cNvGrpSpPr>
                      <p:nvPr/>
                    </p:nvGrpSpPr>
                    <p:grpSpPr bwMode="auto">
                      <a:xfrm>
                        <a:off x="3751" y="2697"/>
                        <a:ext cx="350" cy="80"/>
                        <a:chOff x="3751" y="2697"/>
                        <a:chExt cx="350" cy="80"/>
                      </a:xfrm>
                    </p:grpSpPr>
                    <p:sp>
                      <p:nvSpPr>
                        <p:cNvPr id="12580" name="Freeform 369"/>
                        <p:cNvSpPr>
                          <a:spLocks/>
                        </p:cNvSpPr>
                        <p:nvPr/>
                      </p:nvSpPr>
                      <p:spPr bwMode="auto">
                        <a:xfrm>
                          <a:off x="3751" y="2697"/>
                          <a:ext cx="350" cy="80"/>
                        </a:xfrm>
                        <a:custGeom>
                          <a:avLst/>
                          <a:gdLst>
                            <a:gd name="T0" fmla="*/ 6 w 1398"/>
                            <a:gd name="T1" fmla="*/ 0 h 400"/>
                            <a:gd name="T2" fmla="*/ 6 w 1398"/>
                            <a:gd name="T3" fmla="*/ 0 h 400"/>
                            <a:gd name="T4" fmla="*/ 5 w 1398"/>
                            <a:gd name="T5" fmla="*/ 0 h 400"/>
                            <a:gd name="T6" fmla="*/ 5 w 1398"/>
                            <a:gd name="T7" fmla="*/ 0 h 400"/>
                            <a:gd name="T8" fmla="*/ 4 w 1398"/>
                            <a:gd name="T9" fmla="*/ 0 h 400"/>
                            <a:gd name="T10" fmla="*/ 3 w 1398"/>
                            <a:gd name="T11" fmla="*/ 0 h 400"/>
                            <a:gd name="T12" fmla="*/ 2 w 1398"/>
                            <a:gd name="T13" fmla="*/ 0 h 400"/>
                            <a:gd name="T14" fmla="*/ 1 w 1398"/>
                            <a:gd name="T15" fmla="*/ 0 h 400"/>
                            <a:gd name="T16" fmla="*/ 1 w 1398"/>
                            <a:gd name="T17" fmla="*/ 0 h 400"/>
                            <a:gd name="T18" fmla="*/ 0 w 1398"/>
                            <a:gd name="T19" fmla="*/ 1 h 400"/>
                            <a:gd name="T20" fmla="*/ 0 w 1398"/>
                            <a:gd name="T21" fmla="*/ 1 h 400"/>
                            <a:gd name="T22" fmla="*/ 1 w 1398"/>
                            <a:gd name="T23" fmla="*/ 0 h 400"/>
                            <a:gd name="T24" fmla="*/ 1 w 1398"/>
                            <a:gd name="T25" fmla="*/ 0 h 400"/>
                            <a:gd name="T26" fmla="*/ 2 w 1398"/>
                            <a:gd name="T27" fmla="*/ 0 h 400"/>
                            <a:gd name="T28" fmla="*/ 3 w 1398"/>
                            <a:gd name="T29" fmla="*/ 0 h 400"/>
                            <a:gd name="T30" fmla="*/ 4 w 1398"/>
                            <a:gd name="T31" fmla="*/ 0 h 400"/>
                            <a:gd name="T32" fmla="*/ 5 w 1398"/>
                            <a:gd name="T33" fmla="*/ 0 h 400"/>
                            <a:gd name="T34" fmla="*/ 5 w 1398"/>
                            <a:gd name="T35" fmla="*/ 0 h 400"/>
                            <a:gd name="T36" fmla="*/ 6 w 1398"/>
                            <a:gd name="T37" fmla="*/ 0 h 4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98"/>
                            <a:gd name="T58" fmla="*/ 0 h 400"/>
                            <a:gd name="T59" fmla="*/ 1398 w 1398"/>
                            <a:gd name="T60" fmla="*/ 400 h 4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98" h="400">
                              <a:moveTo>
                                <a:pt x="1398" y="99"/>
                              </a:moveTo>
                              <a:lnTo>
                                <a:pt x="1398" y="154"/>
                              </a:lnTo>
                              <a:lnTo>
                                <a:pt x="1268" y="104"/>
                              </a:lnTo>
                              <a:lnTo>
                                <a:pt x="1140" y="62"/>
                              </a:lnTo>
                              <a:lnTo>
                                <a:pt x="997" y="52"/>
                              </a:lnTo>
                              <a:lnTo>
                                <a:pt x="758" y="52"/>
                              </a:lnTo>
                              <a:lnTo>
                                <a:pt x="529" y="53"/>
                              </a:lnTo>
                              <a:lnTo>
                                <a:pt x="266" y="125"/>
                              </a:lnTo>
                              <a:lnTo>
                                <a:pt x="195" y="153"/>
                              </a:lnTo>
                              <a:lnTo>
                                <a:pt x="26" y="397"/>
                              </a:lnTo>
                              <a:lnTo>
                                <a:pt x="0" y="400"/>
                              </a:lnTo>
                              <a:lnTo>
                                <a:pt x="195" y="108"/>
                              </a:lnTo>
                              <a:lnTo>
                                <a:pt x="266" y="74"/>
                              </a:lnTo>
                              <a:lnTo>
                                <a:pt x="529" y="4"/>
                              </a:lnTo>
                              <a:lnTo>
                                <a:pt x="758" y="0"/>
                              </a:lnTo>
                              <a:lnTo>
                                <a:pt x="997" y="0"/>
                              </a:lnTo>
                              <a:lnTo>
                                <a:pt x="1150" y="15"/>
                              </a:lnTo>
                              <a:lnTo>
                                <a:pt x="1288" y="57"/>
                              </a:lnTo>
                              <a:lnTo>
                                <a:pt x="1398" y="99"/>
                              </a:lnTo>
                              <a:close/>
                            </a:path>
                          </a:pathLst>
                        </a:custGeom>
                        <a:solidFill>
                          <a:srgbClr val="808080"/>
                        </a:solidFill>
                        <a:ln w="9525">
                          <a:noFill/>
                          <a:round/>
                          <a:headEnd/>
                          <a:tailEnd/>
                        </a:ln>
                      </p:spPr>
                      <p:txBody>
                        <a:bodyPr/>
                        <a:lstStyle/>
                        <a:p>
                          <a:endParaRPr lang="en-US"/>
                        </a:p>
                      </p:txBody>
                    </p:sp>
                    <p:grpSp>
                      <p:nvGrpSpPr>
                        <p:cNvPr id="12636" name="Group 370"/>
                        <p:cNvGrpSpPr>
                          <a:grpSpLocks/>
                        </p:cNvGrpSpPr>
                        <p:nvPr/>
                      </p:nvGrpSpPr>
                      <p:grpSpPr bwMode="auto">
                        <a:xfrm>
                          <a:off x="3844" y="2699"/>
                          <a:ext cx="181" cy="68"/>
                          <a:chOff x="3844" y="2699"/>
                          <a:chExt cx="181" cy="68"/>
                        </a:xfrm>
                      </p:grpSpPr>
                      <p:grpSp>
                        <p:nvGrpSpPr>
                          <p:cNvPr id="12637" name="Group 371"/>
                          <p:cNvGrpSpPr>
                            <a:grpSpLocks/>
                          </p:cNvGrpSpPr>
                          <p:nvPr/>
                        </p:nvGrpSpPr>
                        <p:grpSpPr bwMode="auto">
                          <a:xfrm>
                            <a:off x="3844" y="2699"/>
                            <a:ext cx="54" cy="66"/>
                            <a:chOff x="3844" y="2699"/>
                            <a:chExt cx="54" cy="66"/>
                          </a:xfrm>
                        </p:grpSpPr>
                        <p:sp>
                          <p:nvSpPr>
                            <p:cNvPr id="12586" name="Freeform 372"/>
                            <p:cNvSpPr>
                              <a:spLocks/>
                            </p:cNvSpPr>
                            <p:nvPr/>
                          </p:nvSpPr>
                          <p:spPr bwMode="auto">
                            <a:xfrm>
                              <a:off x="3844" y="2699"/>
                              <a:ext cx="54" cy="66"/>
                            </a:xfrm>
                            <a:custGeom>
                              <a:avLst/>
                              <a:gdLst>
                                <a:gd name="T0" fmla="*/ 1 w 213"/>
                                <a:gd name="T1" fmla="*/ 0 h 328"/>
                                <a:gd name="T2" fmla="*/ 0 w 213"/>
                                <a:gd name="T3" fmla="*/ 1 h 328"/>
                                <a:gd name="T4" fmla="*/ 0 w 213"/>
                                <a:gd name="T5" fmla="*/ 1 h 328"/>
                                <a:gd name="T6" fmla="*/ 1 w 213"/>
                                <a:gd name="T7" fmla="*/ 0 h 328"/>
                                <a:gd name="T8" fmla="*/ 1 w 213"/>
                                <a:gd name="T9" fmla="*/ 0 h 328"/>
                                <a:gd name="T10" fmla="*/ 0 60000 65536"/>
                                <a:gd name="T11" fmla="*/ 0 60000 65536"/>
                                <a:gd name="T12" fmla="*/ 0 60000 65536"/>
                                <a:gd name="T13" fmla="*/ 0 60000 65536"/>
                                <a:gd name="T14" fmla="*/ 0 60000 65536"/>
                                <a:gd name="T15" fmla="*/ 0 w 213"/>
                                <a:gd name="T16" fmla="*/ 0 h 328"/>
                                <a:gd name="T17" fmla="*/ 213 w 213"/>
                                <a:gd name="T18" fmla="*/ 328 h 328"/>
                              </a:gdLst>
                              <a:ahLst/>
                              <a:cxnLst>
                                <a:cxn ang="T10">
                                  <a:pos x="T0" y="T1"/>
                                </a:cxn>
                                <a:cxn ang="T11">
                                  <a:pos x="T2" y="T3"/>
                                </a:cxn>
                                <a:cxn ang="T12">
                                  <a:pos x="T4" y="T5"/>
                                </a:cxn>
                                <a:cxn ang="T13">
                                  <a:pos x="T6" y="T7"/>
                                </a:cxn>
                                <a:cxn ang="T14">
                                  <a:pos x="T8" y="T9"/>
                                </a:cxn>
                              </a:cxnLst>
                              <a:rect l="T15" t="T16" r="T17" b="T18"/>
                              <a:pathLst>
                                <a:path w="213" h="328">
                                  <a:moveTo>
                                    <a:pt x="178" y="0"/>
                                  </a:moveTo>
                                  <a:lnTo>
                                    <a:pt x="0" y="328"/>
                                  </a:lnTo>
                                  <a:lnTo>
                                    <a:pt x="34" y="328"/>
                                  </a:lnTo>
                                  <a:lnTo>
                                    <a:pt x="213" y="0"/>
                                  </a:lnTo>
                                  <a:lnTo>
                                    <a:pt x="178" y="0"/>
                                  </a:lnTo>
                                  <a:close/>
                                </a:path>
                              </a:pathLst>
                            </a:custGeom>
                            <a:solidFill>
                              <a:srgbClr val="808080"/>
                            </a:solidFill>
                            <a:ln w="9525">
                              <a:noFill/>
                              <a:round/>
                              <a:headEnd/>
                              <a:tailEnd/>
                            </a:ln>
                          </p:spPr>
                          <p:txBody>
                            <a:bodyPr/>
                            <a:lstStyle/>
                            <a:p>
                              <a:endParaRPr lang="en-US"/>
                            </a:p>
                          </p:txBody>
                        </p:sp>
                        <p:sp>
                          <p:nvSpPr>
                            <p:cNvPr id="12587" name="Freeform 373"/>
                            <p:cNvSpPr>
                              <a:spLocks/>
                            </p:cNvSpPr>
                            <p:nvPr/>
                          </p:nvSpPr>
                          <p:spPr bwMode="auto">
                            <a:xfrm>
                              <a:off x="3852" y="2699"/>
                              <a:ext cx="46" cy="66"/>
                            </a:xfrm>
                            <a:custGeom>
                              <a:avLst/>
                              <a:gdLst>
                                <a:gd name="T0" fmla="*/ 1 w 181"/>
                                <a:gd name="T1" fmla="*/ 0 h 328"/>
                                <a:gd name="T2" fmla="*/ 0 w 181"/>
                                <a:gd name="T3" fmla="*/ 1 h 328"/>
                                <a:gd name="T4" fmla="*/ 0 w 181"/>
                                <a:gd name="T5" fmla="*/ 1 h 328"/>
                                <a:gd name="T6" fmla="*/ 1 w 181"/>
                                <a:gd name="T7" fmla="*/ 0 h 328"/>
                                <a:gd name="T8" fmla="*/ 1 w 181"/>
                                <a:gd name="T9" fmla="*/ 0 h 328"/>
                                <a:gd name="T10" fmla="*/ 0 60000 65536"/>
                                <a:gd name="T11" fmla="*/ 0 60000 65536"/>
                                <a:gd name="T12" fmla="*/ 0 60000 65536"/>
                                <a:gd name="T13" fmla="*/ 0 60000 65536"/>
                                <a:gd name="T14" fmla="*/ 0 60000 65536"/>
                                <a:gd name="T15" fmla="*/ 0 w 181"/>
                                <a:gd name="T16" fmla="*/ 0 h 328"/>
                                <a:gd name="T17" fmla="*/ 181 w 181"/>
                                <a:gd name="T18" fmla="*/ 328 h 328"/>
                              </a:gdLst>
                              <a:ahLst/>
                              <a:cxnLst>
                                <a:cxn ang="T10">
                                  <a:pos x="T0" y="T1"/>
                                </a:cxn>
                                <a:cxn ang="T11">
                                  <a:pos x="T2" y="T3"/>
                                </a:cxn>
                                <a:cxn ang="T12">
                                  <a:pos x="T4" y="T5"/>
                                </a:cxn>
                                <a:cxn ang="T13">
                                  <a:pos x="T6" y="T7"/>
                                </a:cxn>
                                <a:cxn ang="T14">
                                  <a:pos x="T8" y="T9"/>
                                </a:cxn>
                              </a:cxnLst>
                              <a:rect l="T15" t="T16" r="T17" b="T18"/>
                              <a:pathLst>
                                <a:path w="181" h="328">
                                  <a:moveTo>
                                    <a:pt x="181" y="0"/>
                                  </a:moveTo>
                                  <a:lnTo>
                                    <a:pt x="0" y="328"/>
                                  </a:lnTo>
                                  <a:lnTo>
                                    <a:pt x="13" y="328"/>
                                  </a:lnTo>
                                  <a:lnTo>
                                    <a:pt x="170" y="45"/>
                                  </a:lnTo>
                                  <a:lnTo>
                                    <a:pt x="181" y="0"/>
                                  </a:lnTo>
                                  <a:close/>
                                </a:path>
                              </a:pathLst>
                            </a:custGeom>
                            <a:solidFill>
                              <a:srgbClr val="5F5F5F"/>
                            </a:solidFill>
                            <a:ln w="9525">
                              <a:noFill/>
                              <a:round/>
                              <a:headEnd/>
                              <a:tailEnd/>
                            </a:ln>
                          </p:spPr>
                          <p:txBody>
                            <a:bodyPr/>
                            <a:lstStyle/>
                            <a:p>
                              <a:endParaRPr lang="en-US"/>
                            </a:p>
                          </p:txBody>
                        </p:sp>
                      </p:grpSp>
                      <p:grpSp>
                        <p:nvGrpSpPr>
                          <p:cNvPr id="12638" name="Group 374"/>
                          <p:cNvGrpSpPr>
                            <a:grpSpLocks/>
                          </p:cNvGrpSpPr>
                          <p:nvPr/>
                        </p:nvGrpSpPr>
                        <p:grpSpPr bwMode="auto">
                          <a:xfrm>
                            <a:off x="3971" y="2701"/>
                            <a:ext cx="54" cy="66"/>
                            <a:chOff x="3971" y="2701"/>
                            <a:chExt cx="54" cy="66"/>
                          </a:xfrm>
                        </p:grpSpPr>
                        <p:sp>
                          <p:nvSpPr>
                            <p:cNvPr id="12584" name="Freeform 375"/>
                            <p:cNvSpPr>
                              <a:spLocks/>
                            </p:cNvSpPr>
                            <p:nvPr/>
                          </p:nvSpPr>
                          <p:spPr bwMode="auto">
                            <a:xfrm>
                              <a:off x="3971" y="2701"/>
                              <a:ext cx="54" cy="66"/>
                            </a:xfrm>
                            <a:custGeom>
                              <a:avLst/>
                              <a:gdLst>
                                <a:gd name="T0" fmla="*/ 1 w 213"/>
                                <a:gd name="T1" fmla="*/ 0 h 327"/>
                                <a:gd name="T2" fmla="*/ 0 w 213"/>
                                <a:gd name="T3" fmla="*/ 1 h 327"/>
                                <a:gd name="T4" fmla="*/ 0 w 213"/>
                                <a:gd name="T5" fmla="*/ 1 h 327"/>
                                <a:gd name="T6" fmla="*/ 1 w 213"/>
                                <a:gd name="T7" fmla="*/ 0 h 327"/>
                                <a:gd name="T8" fmla="*/ 1 w 213"/>
                                <a:gd name="T9" fmla="*/ 0 h 327"/>
                                <a:gd name="T10" fmla="*/ 0 60000 65536"/>
                                <a:gd name="T11" fmla="*/ 0 60000 65536"/>
                                <a:gd name="T12" fmla="*/ 0 60000 65536"/>
                                <a:gd name="T13" fmla="*/ 0 60000 65536"/>
                                <a:gd name="T14" fmla="*/ 0 60000 65536"/>
                                <a:gd name="T15" fmla="*/ 0 w 213"/>
                                <a:gd name="T16" fmla="*/ 0 h 327"/>
                                <a:gd name="T17" fmla="*/ 213 w 213"/>
                                <a:gd name="T18" fmla="*/ 327 h 327"/>
                              </a:gdLst>
                              <a:ahLst/>
                              <a:cxnLst>
                                <a:cxn ang="T10">
                                  <a:pos x="T0" y="T1"/>
                                </a:cxn>
                                <a:cxn ang="T11">
                                  <a:pos x="T2" y="T3"/>
                                </a:cxn>
                                <a:cxn ang="T12">
                                  <a:pos x="T4" y="T5"/>
                                </a:cxn>
                                <a:cxn ang="T13">
                                  <a:pos x="T6" y="T7"/>
                                </a:cxn>
                                <a:cxn ang="T14">
                                  <a:pos x="T8" y="T9"/>
                                </a:cxn>
                              </a:cxnLst>
                              <a:rect l="T15" t="T16" r="T17" b="T18"/>
                              <a:pathLst>
                                <a:path w="213" h="327">
                                  <a:moveTo>
                                    <a:pt x="178" y="0"/>
                                  </a:moveTo>
                                  <a:lnTo>
                                    <a:pt x="0" y="327"/>
                                  </a:lnTo>
                                  <a:lnTo>
                                    <a:pt x="34" y="327"/>
                                  </a:lnTo>
                                  <a:lnTo>
                                    <a:pt x="213" y="0"/>
                                  </a:lnTo>
                                  <a:lnTo>
                                    <a:pt x="178" y="0"/>
                                  </a:lnTo>
                                  <a:close/>
                                </a:path>
                              </a:pathLst>
                            </a:custGeom>
                            <a:solidFill>
                              <a:srgbClr val="808080"/>
                            </a:solidFill>
                            <a:ln w="9525">
                              <a:noFill/>
                              <a:round/>
                              <a:headEnd/>
                              <a:tailEnd/>
                            </a:ln>
                          </p:spPr>
                          <p:txBody>
                            <a:bodyPr/>
                            <a:lstStyle/>
                            <a:p>
                              <a:endParaRPr lang="en-US"/>
                            </a:p>
                          </p:txBody>
                        </p:sp>
                        <p:sp>
                          <p:nvSpPr>
                            <p:cNvPr id="12585" name="Freeform 376"/>
                            <p:cNvSpPr>
                              <a:spLocks/>
                            </p:cNvSpPr>
                            <p:nvPr/>
                          </p:nvSpPr>
                          <p:spPr bwMode="auto">
                            <a:xfrm>
                              <a:off x="3980" y="2701"/>
                              <a:ext cx="45" cy="66"/>
                            </a:xfrm>
                            <a:custGeom>
                              <a:avLst/>
                              <a:gdLst>
                                <a:gd name="T0" fmla="*/ 1 w 181"/>
                                <a:gd name="T1" fmla="*/ 0 h 327"/>
                                <a:gd name="T2" fmla="*/ 0 w 181"/>
                                <a:gd name="T3" fmla="*/ 1 h 327"/>
                                <a:gd name="T4" fmla="*/ 0 w 181"/>
                                <a:gd name="T5" fmla="*/ 1 h 327"/>
                                <a:gd name="T6" fmla="*/ 0 w 181"/>
                                <a:gd name="T7" fmla="*/ 0 h 327"/>
                                <a:gd name="T8" fmla="*/ 1 w 181"/>
                                <a:gd name="T9" fmla="*/ 0 h 327"/>
                                <a:gd name="T10" fmla="*/ 0 60000 65536"/>
                                <a:gd name="T11" fmla="*/ 0 60000 65536"/>
                                <a:gd name="T12" fmla="*/ 0 60000 65536"/>
                                <a:gd name="T13" fmla="*/ 0 60000 65536"/>
                                <a:gd name="T14" fmla="*/ 0 60000 65536"/>
                                <a:gd name="T15" fmla="*/ 0 w 181"/>
                                <a:gd name="T16" fmla="*/ 0 h 327"/>
                                <a:gd name="T17" fmla="*/ 181 w 181"/>
                                <a:gd name="T18" fmla="*/ 327 h 327"/>
                              </a:gdLst>
                              <a:ahLst/>
                              <a:cxnLst>
                                <a:cxn ang="T10">
                                  <a:pos x="T0" y="T1"/>
                                </a:cxn>
                                <a:cxn ang="T11">
                                  <a:pos x="T2" y="T3"/>
                                </a:cxn>
                                <a:cxn ang="T12">
                                  <a:pos x="T4" y="T5"/>
                                </a:cxn>
                                <a:cxn ang="T13">
                                  <a:pos x="T6" y="T7"/>
                                </a:cxn>
                                <a:cxn ang="T14">
                                  <a:pos x="T8" y="T9"/>
                                </a:cxn>
                              </a:cxnLst>
                              <a:rect l="T15" t="T16" r="T17" b="T18"/>
                              <a:pathLst>
                                <a:path w="181" h="327">
                                  <a:moveTo>
                                    <a:pt x="181" y="0"/>
                                  </a:moveTo>
                                  <a:lnTo>
                                    <a:pt x="0" y="327"/>
                                  </a:lnTo>
                                  <a:lnTo>
                                    <a:pt x="13" y="327"/>
                                  </a:lnTo>
                                  <a:lnTo>
                                    <a:pt x="170" y="44"/>
                                  </a:lnTo>
                                  <a:lnTo>
                                    <a:pt x="181" y="0"/>
                                  </a:lnTo>
                                  <a:close/>
                                </a:path>
                              </a:pathLst>
                            </a:custGeom>
                            <a:solidFill>
                              <a:srgbClr val="5F5F5F"/>
                            </a:solidFill>
                            <a:ln w="9525">
                              <a:noFill/>
                              <a:round/>
                              <a:headEnd/>
                              <a:tailEnd/>
                            </a:ln>
                          </p:spPr>
                          <p:txBody>
                            <a:bodyPr/>
                            <a:lstStyle/>
                            <a:p>
                              <a:endParaRPr lang="en-US"/>
                            </a:p>
                          </p:txBody>
                        </p:sp>
                      </p:grpSp>
                    </p:grpSp>
                  </p:grpSp>
                  <p:sp>
                    <p:nvSpPr>
                      <p:cNvPr id="12579" name="Freeform 377"/>
                      <p:cNvSpPr>
                        <a:spLocks/>
                      </p:cNvSpPr>
                      <p:nvPr/>
                    </p:nvSpPr>
                    <p:spPr bwMode="auto">
                      <a:xfrm>
                        <a:off x="3751" y="2698"/>
                        <a:ext cx="351" cy="81"/>
                      </a:xfrm>
                      <a:custGeom>
                        <a:avLst/>
                        <a:gdLst>
                          <a:gd name="T0" fmla="*/ 1 w 1405"/>
                          <a:gd name="T1" fmla="*/ 0 h 409"/>
                          <a:gd name="T2" fmla="*/ 1 w 1405"/>
                          <a:gd name="T3" fmla="*/ 0 h 409"/>
                          <a:gd name="T4" fmla="*/ 2 w 1405"/>
                          <a:gd name="T5" fmla="*/ 0 h 409"/>
                          <a:gd name="T6" fmla="*/ 3 w 1405"/>
                          <a:gd name="T7" fmla="*/ 0 h 409"/>
                          <a:gd name="T8" fmla="*/ 4 w 1405"/>
                          <a:gd name="T9" fmla="*/ 0 h 409"/>
                          <a:gd name="T10" fmla="*/ 4 w 1405"/>
                          <a:gd name="T11" fmla="*/ 0 h 409"/>
                          <a:gd name="T12" fmla="*/ 5 w 1405"/>
                          <a:gd name="T13" fmla="*/ 0 h 409"/>
                          <a:gd name="T14" fmla="*/ 5 w 1405"/>
                          <a:gd name="T15" fmla="*/ 0 h 409"/>
                          <a:gd name="T16" fmla="*/ 5 w 1405"/>
                          <a:gd name="T17" fmla="*/ 0 h 409"/>
                          <a:gd name="T18" fmla="*/ 5 w 1405"/>
                          <a:gd name="T19" fmla="*/ 0 h 409"/>
                          <a:gd name="T20" fmla="*/ 5 w 1405"/>
                          <a:gd name="T21" fmla="*/ 1 h 409"/>
                          <a:gd name="T22" fmla="*/ 4 w 1405"/>
                          <a:gd name="T23" fmla="*/ 1 h 409"/>
                          <a:gd name="T24" fmla="*/ 3 w 1405"/>
                          <a:gd name="T25" fmla="*/ 1 h 409"/>
                          <a:gd name="T26" fmla="*/ 1 w 1405"/>
                          <a:gd name="T27" fmla="*/ 1 h 409"/>
                          <a:gd name="T28" fmla="*/ 0 w 1405"/>
                          <a:gd name="T29" fmla="*/ 1 h 409"/>
                          <a:gd name="T30" fmla="*/ 0 w 1405"/>
                          <a:gd name="T31" fmla="*/ 0 h 409"/>
                          <a:gd name="T32" fmla="*/ 1 w 1405"/>
                          <a:gd name="T33" fmla="*/ 0 h 409"/>
                          <a:gd name="T34" fmla="*/ 1 w 1405"/>
                          <a:gd name="T35" fmla="*/ 0 h 409"/>
                          <a:gd name="T36" fmla="*/ 1 w 1405"/>
                          <a:gd name="T37" fmla="*/ 0 h 4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05"/>
                          <a:gd name="T58" fmla="*/ 0 h 409"/>
                          <a:gd name="T59" fmla="*/ 1405 w 1405"/>
                          <a:gd name="T60" fmla="*/ 409 h 4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05" h="409">
                            <a:moveTo>
                              <a:pt x="203" y="105"/>
                            </a:moveTo>
                            <a:lnTo>
                              <a:pt x="266" y="74"/>
                            </a:lnTo>
                            <a:lnTo>
                              <a:pt x="531" y="3"/>
                            </a:lnTo>
                            <a:lnTo>
                              <a:pt x="756" y="0"/>
                            </a:lnTo>
                            <a:lnTo>
                              <a:pt x="987" y="0"/>
                            </a:lnTo>
                            <a:lnTo>
                              <a:pt x="1154" y="14"/>
                            </a:lnTo>
                            <a:lnTo>
                              <a:pt x="1286" y="54"/>
                            </a:lnTo>
                            <a:lnTo>
                              <a:pt x="1399" y="97"/>
                            </a:lnTo>
                            <a:lnTo>
                              <a:pt x="1399" y="190"/>
                            </a:lnTo>
                            <a:lnTo>
                              <a:pt x="1405" y="199"/>
                            </a:lnTo>
                            <a:lnTo>
                              <a:pt x="1405" y="409"/>
                            </a:lnTo>
                            <a:lnTo>
                              <a:pt x="1161" y="369"/>
                            </a:lnTo>
                            <a:lnTo>
                              <a:pt x="901" y="340"/>
                            </a:lnTo>
                            <a:lnTo>
                              <a:pt x="379" y="340"/>
                            </a:lnTo>
                            <a:lnTo>
                              <a:pt x="0" y="402"/>
                            </a:lnTo>
                            <a:lnTo>
                              <a:pt x="92" y="268"/>
                            </a:lnTo>
                            <a:lnTo>
                              <a:pt x="193" y="115"/>
                            </a:lnTo>
                            <a:lnTo>
                              <a:pt x="196" y="109"/>
                            </a:lnTo>
                            <a:lnTo>
                              <a:pt x="203" y="105"/>
                            </a:lnTo>
                          </a:path>
                        </a:pathLst>
                      </a:custGeom>
                      <a:noFill/>
                      <a:ln w="3175">
                        <a:solidFill>
                          <a:srgbClr val="C0C0C0"/>
                        </a:solidFill>
                        <a:prstDash val="solid"/>
                        <a:round/>
                        <a:headEnd/>
                        <a:tailEnd/>
                      </a:ln>
                    </p:spPr>
                    <p:txBody>
                      <a:bodyPr/>
                      <a:lstStyle/>
                      <a:p>
                        <a:endParaRPr lang="en-US"/>
                      </a:p>
                    </p:txBody>
                  </p:sp>
                </p:grpSp>
                <p:grpSp>
                  <p:nvGrpSpPr>
                    <p:cNvPr id="12639" name="Group 378"/>
                    <p:cNvGrpSpPr>
                      <a:grpSpLocks/>
                    </p:cNvGrpSpPr>
                    <p:nvPr/>
                  </p:nvGrpSpPr>
                  <p:grpSpPr bwMode="auto">
                    <a:xfrm>
                      <a:off x="3848" y="2662"/>
                      <a:ext cx="425" cy="112"/>
                      <a:chOff x="3848" y="2662"/>
                      <a:chExt cx="425" cy="112"/>
                    </a:xfrm>
                  </p:grpSpPr>
                  <p:sp>
                    <p:nvSpPr>
                      <p:cNvPr id="12576" name="Freeform 379"/>
                      <p:cNvSpPr>
                        <a:spLocks/>
                      </p:cNvSpPr>
                      <p:nvPr/>
                    </p:nvSpPr>
                    <p:spPr bwMode="auto">
                      <a:xfrm>
                        <a:off x="3848" y="2662"/>
                        <a:ext cx="248" cy="32"/>
                      </a:xfrm>
                      <a:custGeom>
                        <a:avLst/>
                        <a:gdLst>
                          <a:gd name="T0" fmla="*/ 4 w 993"/>
                          <a:gd name="T1" fmla="*/ 0 h 159"/>
                          <a:gd name="T2" fmla="*/ 4 w 993"/>
                          <a:gd name="T3" fmla="*/ 0 h 159"/>
                          <a:gd name="T4" fmla="*/ 4 w 993"/>
                          <a:gd name="T5" fmla="*/ 0 h 159"/>
                          <a:gd name="T6" fmla="*/ 4 w 993"/>
                          <a:gd name="T7" fmla="*/ 0 h 159"/>
                          <a:gd name="T8" fmla="*/ 4 w 993"/>
                          <a:gd name="T9" fmla="*/ 0 h 159"/>
                          <a:gd name="T10" fmla="*/ 3 w 993"/>
                          <a:gd name="T11" fmla="*/ 0 h 159"/>
                          <a:gd name="T12" fmla="*/ 2 w 993"/>
                          <a:gd name="T13" fmla="*/ 0 h 159"/>
                          <a:gd name="T14" fmla="*/ 2 w 993"/>
                          <a:gd name="T15" fmla="*/ 0 h 159"/>
                          <a:gd name="T16" fmla="*/ 1 w 993"/>
                          <a:gd name="T17" fmla="*/ 0 h 159"/>
                          <a:gd name="T18" fmla="*/ 0 w 993"/>
                          <a:gd name="T19" fmla="*/ 0 h 159"/>
                          <a:gd name="T20" fmla="*/ 0 w 993"/>
                          <a:gd name="T21" fmla="*/ 0 h 159"/>
                          <a:gd name="T22" fmla="*/ 0 w 993"/>
                          <a:gd name="T23" fmla="*/ 0 h 159"/>
                          <a:gd name="T24" fmla="*/ 0 w 993"/>
                          <a:gd name="T25" fmla="*/ 0 h 159"/>
                          <a:gd name="T26" fmla="*/ 0 w 993"/>
                          <a:gd name="T27" fmla="*/ 0 h 159"/>
                          <a:gd name="T28" fmla="*/ 0 w 993"/>
                          <a:gd name="T29" fmla="*/ 0 h 159"/>
                          <a:gd name="T30" fmla="*/ 1 w 993"/>
                          <a:gd name="T31" fmla="*/ 0 h 159"/>
                          <a:gd name="T32" fmla="*/ 2 w 993"/>
                          <a:gd name="T33" fmla="*/ 0 h 159"/>
                          <a:gd name="T34" fmla="*/ 3 w 993"/>
                          <a:gd name="T35" fmla="*/ 0 h 159"/>
                          <a:gd name="T36" fmla="*/ 4 w 993"/>
                          <a:gd name="T37" fmla="*/ 0 h 159"/>
                          <a:gd name="T38" fmla="*/ 4 w 993"/>
                          <a:gd name="T39" fmla="*/ 0 h 159"/>
                          <a:gd name="T40" fmla="*/ 4 w 993"/>
                          <a:gd name="T41" fmla="*/ 0 h 15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93"/>
                          <a:gd name="T64" fmla="*/ 0 h 159"/>
                          <a:gd name="T65" fmla="*/ 993 w 993"/>
                          <a:gd name="T66" fmla="*/ 159 h 15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93" h="159">
                            <a:moveTo>
                              <a:pt x="993" y="159"/>
                            </a:moveTo>
                            <a:lnTo>
                              <a:pt x="983" y="133"/>
                            </a:lnTo>
                            <a:lnTo>
                              <a:pt x="973" y="114"/>
                            </a:lnTo>
                            <a:lnTo>
                              <a:pt x="962" y="97"/>
                            </a:lnTo>
                            <a:lnTo>
                              <a:pt x="951" y="87"/>
                            </a:lnTo>
                            <a:lnTo>
                              <a:pt x="816" y="43"/>
                            </a:lnTo>
                            <a:lnTo>
                              <a:pt x="578" y="6"/>
                            </a:lnTo>
                            <a:lnTo>
                              <a:pt x="441" y="0"/>
                            </a:lnTo>
                            <a:lnTo>
                              <a:pt x="285" y="5"/>
                            </a:lnTo>
                            <a:lnTo>
                              <a:pt x="116" y="50"/>
                            </a:lnTo>
                            <a:lnTo>
                              <a:pt x="56" y="74"/>
                            </a:lnTo>
                            <a:lnTo>
                              <a:pt x="4" y="108"/>
                            </a:lnTo>
                            <a:lnTo>
                              <a:pt x="0" y="139"/>
                            </a:lnTo>
                            <a:lnTo>
                              <a:pt x="61" y="109"/>
                            </a:lnTo>
                            <a:lnTo>
                              <a:pt x="120" y="86"/>
                            </a:lnTo>
                            <a:lnTo>
                              <a:pt x="285" y="35"/>
                            </a:lnTo>
                            <a:lnTo>
                              <a:pt x="577" y="35"/>
                            </a:lnTo>
                            <a:lnTo>
                              <a:pt x="813" y="67"/>
                            </a:lnTo>
                            <a:lnTo>
                              <a:pt x="946" y="115"/>
                            </a:lnTo>
                            <a:lnTo>
                              <a:pt x="966" y="131"/>
                            </a:lnTo>
                            <a:lnTo>
                              <a:pt x="993" y="159"/>
                            </a:lnTo>
                            <a:close/>
                          </a:path>
                        </a:pathLst>
                      </a:custGeom>
                      <a:solidFill>
                        <a:srgbClr val="808080"/>
                      </a:solidFill>
                      <a:ln w="9525">
                        <a:noFill/>
                        <a:round/>
                        <a:headEnd/>
                        <a:tailEnd/>
                      </a:ln>
                    </p:spPr>
                    <p:txBody>
                      <a:bodyPr/>
                      <a:lstStyle/>
                      <a:p>
                        <a:endParaRPr lang="en-US"/>
                      </a:p>
                    </p:txBody>
                  </p:sp>
                  <p:sp>
                    <p:nvSpPr>
                      <p:cNvPr id="12577" name="Line 380"/>
                      <p:cNvSpPr>
                        <a:spLocks noChangeShapeType="1"/>
                      </p:cNvSpPr>
                      <p:nvPr/>
                    </p:nvSpPr>
                    <p:spPr bwMode="auto">
                      <a:xfrm>
                        <a:off x="4101" y="2719"/>
                        <a:ext cx="172" cy="55"/>
                      </a:xfrm>
                      <a:prstGeom prst="line">
                        <a:avLst/>
                      </a:prstGeom>
                      <a:noFill/>
                      <a:ln w="3175">
                        <a:solidFill>
                          <a:srgbClr val="3F3F3F"/>
                        </a:solidFill>
                        <a:round/>
                        <a:headEnd/>
                        <a:tailEnd/>
                      </a:ln>
                    </p:spPr>
                    <p:txBody>
                      <a:bodyPr/>
                      <a:lstStyle/>
                      <a:p>
                        <a:endParaRPr lang="en-US"/>
                      </a:p>
                    </p:txBody>
                  </p:sp>
                </p:grpSp>
              </p:grpSp>
            </p:grpSp>
          </p:grpSp>
          <p:grpSp>
            <p:nvGrpSpPr>
              <p:cNvPr id="12651" name="Group 381"/>
              <p:cNvGrpSpPr>
                <a:grpSpLocks/>
              </p:cNvGrpSpPr>
              <p:nvPr/>
            </p:nvGrpSpPr>
            <p:grpSpPr bwMode="auto">
              <a:xfrm>
                <a:off x="3698" y="2684"/>
                <a:ext cx="569" cy="250"/>
                <a:chOff x="3698" y="2684"/>
                <a:chExt cx="569" cy="250"/>
              </a:xfrm>
            </p:grpSpPr>
            <p:grpSp>
              <p:nvGrpSpPr>
                <p:cNvPr id="12654" name="Group 382"/>
                <p:cNvGrpSpPr>
                  <a:grpSpLocks/>
                </p:cNvGrpSpPr>
                <p:nvPr/>
              </p:nvGrpSpPr>
              <p:grpSpPr bwMode="auto">
                <a:xfrm>
                  <a:off x="3698" y="2684"/>
                  <a:ext cx="569" cy="250"/>
                  <a:chOff x="3698" y="2684"/>
                  <a:chExt cx="569" cy="250"/>
                </a:xfrm>
              </p:grpSpPr>
              <p:grpSp>
                <p:nvGrpSpPr>
                  <p:cNvPr id="12668" name="Group 383"/>
                  <p:cNvGrpSpPr>
                    <a:grpSpLocks/>
                  </p:cNvGrpSpPr>
                  <p:nvPr/>
                </p:nvGrpSpPr>
                <p:grpSpPr bwMode="auto">
                  <a:xfrm>
                    <a:off x="3698" y="2684"/>
                    <a:ext cx="372" cy="212"/>
                    <a:chOff x="3698" y="2684"/>
                    <a:chExt cx="372" cy="212"/>
                  </a:xfrm>
                </p:grpSpPr>
                <p:grpSp>
                  <p:nvGrpSpPr>
                    <p:cNvPr id="12669" name="Group 384"/>
                    <p:cNvGrpSpPr>
                      <a:grpSpLocks/>
                    </p:cNvGrpSpPr>
                    <p:nvPr/>
                  </p:nvGrpSpPr>
                  <p:grpSpPr bwMode="auto">
                    <a:xfrm>
                      <a:off x="3698" y="2684"/>
                      <a:ext cx="331" cy="212"/>
                      <a:chOff x="3698" y="2684"/>
                      <a:chExt cx="331" cy="212"/>
                    </a:xfrm>
                  </p:grpSpPr>
                  <p:grpSp>
                    <p:nvGrpSpPr>
                      <p:cNvPr id="12671" name="Group 385"/>
                      <p:cNvGrpSpPr>
                        <a:grpSpLocks/>
                      </p:cNvGrpSpPr>
                      <p:nvPr/>
                    </p:nvGrpSpPr>
                    <p:grpSpPr bwMode="auto">
                      <a:xfrm>
                        <a:off x="3799" y="2806"/>
                        <a:ext cx="16" cy="14"/>
                        <a:chOff x="3799" y="2806"/>
                        <a:chExt cx="16" cy="14"/>
                      </a:xfrm>
                    </p:grpSpPr>
                    <p:sp>
                      <p:nvSpPr>
                        <p:cNvPr id="12567" name="Oval 386"/>
                        <p:cNvSpPr>
                          <a:spLocks noChangeArrowheads="1"/>
                        </p:cNvSpPr>
                        <p:nvPr/>
                      </p:nvSpPr>
                      <p:spPr bwMode="auto">
                        <a:xfrm>
                          <a:off x="3801" y="2807"/>
                          <a:ext cx="14" cy="13"/>
                        </a:xfrm>
                        <a:prstGeom prst="ellipse">
                          <a:avLst/>
                        </a:prstGeom>
                        <a:solidFill>
                          <a:srgbClr val="5F5F5F"/>
                        </a:solidFill>
                        <a:ln w="9525">
                          <a:noFill/>
                          <a:round/>
                          <a:headEnd/>
                          <a:tailEnd/>
                        </a:ln>
                      </p:spPr>
                      <p:txBody>
                        <a:bodyPr/>
                        <a:lstStyle/>
                        <a:p>
                          <a:endParaRPr lang="en-US"/>
                        </a:p>
                      </p:txBody>
                    </p:sp>
                    <p:sp>
                      <p:nvSpPr>
                        <p:cNvPr id="12568" name="Oval 387"/>
                        <p:cNvSpPr>
                          <a:spLocks noChangeArrowheads="1"/>
                        </p:cNvSpPr>
                        <p:nvPr/>
                      </p:nvSpPr>
                      <p:spPr bwMode="auto">
                        <a:xfrm>
                          <a:off x="3799" y="2806"/>
                          <a:ext cx="14" cy="12"/>
                        </a:xfrm>
                        <a:prstGeom prst="ellipse">
                          <a:avLst/>
                        </a:prstGeom>
                        <a:solidFill>
                          <a:srgbClr val="9F9F9F"/>
                        </a:solidFill>
                        <a:ln w="9525">
                          <a:noFill/>
                          <a:round/>
                          <a:headEnd/>
                          <a:tailEnd/>
                        </a:ln>
                      </p:spPr>
                      <p:txBody>
                        <a:bodyPr/>
                        <a:lstStyle/>
                        <a:p>
                          <a:endParaRPr lang="en-US"/>
                        </a:p>
                      </p:txBody>
                    </p:sp>
                    <p:sp>
                      <p:nvSpPr>
                        <p:cNvPr id="12569" name="Oval 388"/>
                        <p:cNvSpPr>
                          <a:spLocks noChangeArrowheads="1"/>
                        </p:cNvSpPr>
                        <p:nvPr/>
                      </p:nvSpPr>
                      <p:spPr bwMode="auto">
                        <a:xfrm>
                          <a:off x="3800" y="2806"/>
                          <a:ext cx="14" cy="13"/>
                        </a:xfrm>
                        <a:prstGeom prst="ellipse">
                          <a:avLst/>
                        </a:prstGeom>
                        <a:solidFill>
                          <a:srgbClr val="FF9F00"/>
                        </a:solidFill>
                        <a:ln w="9525">
                          <a:noFill/>
                          <a:round/>
                          <a:headEnd/>
                          <a:tailEnd/>
                        </a:ln>
                      </p:spPr>
                      <p:txBody>
                        <a:bodyPr/>
                        <a:lstStyle/>
                        <a:p>
                          <a:endParaRPr lang="en-US"/>
                        </a:p>
                      </p:txBody>
                    </p:sp>
                  </p:grpSp>
                  <p:grpSp>
                    <p:nvGrpSpPr>
                      <p:cNvPr id="12677" name="Group 389"/>
                      <p:cNvGrpSpPr>
                        <a:grpSpLocks/>
                      </p:cNvGrpSpPr>
                      <p:nvPr/>
                    </p:nvGrpSpPr>
                    <p:grpSpPr bwMode="auto">
                      <a:xfrm>
                        <a:off x="3698" y="2876"/>
                        <a:ext cx="12" cy="20"/>
                        <a:chOff x="3698" y="2876"/>
                        <a:chExt cx="12" cy="20"/>
                      </a:xfrm>
                    </p:grpSpPr>
                    <p:sp>
                      <p:nvSpPr>
                        <p:cNvPr id="12563" name="Oval 390"/>
                        <p:cNvSpPr>
                          <a:spLocks noChangeArrowheads="1"/>
                        </p:cNvSpPr>
                        <p:nvPr/>
                      </p:nvSpPr>
                      <p:spPr bwMode="auto">
                        <a:xfrm>
                          <a:off x="3698" y="2876"/>
                          <a:ext cx="11" cy="18"/>
                        </a:xfrm>
                        <a:prstGeom prst="ellipse">
                          <a:avLst/>
                        </a:prstGeom>
                        <a:solidFill>
                          <a:srgbClr val="C0C0C0"/>
                        </a:solidFill>
                        <a:ln w="9525">
                          <a:noFill/>
                          <a:round/>
                          <a:headEnd/>
                          <a:tailEnd/>
                        </a:ln>
                      </p:spPr>
                      <p:txBody>
                        <a:bodyPr/>
                        <a:lstStyle/>
                        <a:p>
                          <a:endParaRPr lang="en-US"/>
                        </a:p>
                      </p:txBody>
                    </p:sp>
                    <p:sp>
                      <p:nvSpPr>
                        <p:cNvPr id="12564" name="Oval 391"/>
                        <p:cNvSpPr>
                          <a:spLocks noChangeArrowheads="1"/>
                        </p:cNvSpPr>
                        <p:nvPr/>
                      </p:nvSpPr>
                      <p:spPr bwMode="auto">
                        <a:xfrm>
                          <a:off x="3698" y="2878"/>
                          <a:ext cx="11" cy="18"/>
                        </a:xfrm>
                        <a:prstGeom prst="ellipse">
                          <a:avLst/>
                        </a:prstGeom>
                        <a:solidFill>
                          <a:srgbClr val="808080"/>
                        </a:solidFill>
                        <a:ln w="9525">
                          <a:noFill/>
                          <a:round/>
                          <a:headEnd/>
                          <a:tailEnd/>
                        </a:ln>
                      </p:spPr>
                      <p:txBody>
                        <a:bodyPr/>
                        <a:lstStyle/>
                        <a:p>
                          <a:endParaRPr lang="en-US"/>
                        </a:p>
                      </p:txBody>
                    </p:sp>
                    <p:sp>
                      <p:nvSpPr>
                        <p:cNvPr id="12565" name="Oval 392"/>
                        <p:cNvSpPr>
                          <a:spLocks noChangeArrowheads="1"/>
                        </p:cNvSpPr>
                        <p:nvPr/>
                      </p:nvSpPr>
                      <p:spPr bwMode="auto">
                        <a:xfrm>
                          <a:off x="3699" y="2876"/>
                          <a:ext cx="11" cy="18"/>
                        </a:xfrm>
                        <a:prstGeom prst="ellipse">
                          <a:avLst/>
                        </a:prstGeom>
                        <a:solidFill>
                          <a:srgbClr val="FF9F00"/>
                        </a:solidFill>
                        <a:ln w="9525">
                          <a:noFill/>
                          <a:round/>
                          <a:headEnd/>
                          <a:tailEnd/>
                        </a:ln>
                      </p:spPr>
                      <p:txBody>
                        <a:bodyPr/>
                        <a:lstStyle/>
                        <a:p>
                          <a:endParaRPr lang="en-US"/>
                        </a:p>
                      </p:txBody>
                    </p:sp>
                    <p:sp>
                      <p:nvSpPr>
                        <p:cNvPr id="12566" name="Oval 393"/>
                        <p:cNvSpPr>
                          <a:spLocks noChangeArrowheads="1"/>
                        </p:cNvSpPr>
                        <p:nvPr/>
                      </p:nvSpPr>
                      <p:spPr bwMode="auto">
                        <a:xfrm>
                          <a:off x="3706" y="2882"/>
                          <a:ext cx="4" cy="5"/>
                        </a:xfrm>
                        <a:prstGeom prst="ellipse">
                          <a:avLst/>
                        </a:prstGeom>
                        <a:solidFill>
                          <a:srgbClr val="FFBF5F"/>
                        </a:solidFill>
                        <a:ln w="9525">
                          <a:noFill/>
                          <a:round/>
                          <a:headEnd/>
                          <a:tailEnd/>
                        </a:ln>
                      </p:spPr>
                      <p:txBody>
                        <a:bodyPr/>
                        <a:lstStyle/>
                        <a:p>
                          <a:endParaRPr lang="en-US"/>
                        </a:p>
                      </p:txBody>
                    </p:sp>
                  </p:grpSp>
                  <p:grpSp>
                    <p:nvGrpSpPr>
                      <p:cNvPr id="12683" name="Group 394"/>
                      <p:cNvGrpSpPr>
                        <a:grpSpLocks/>
                      </p:cNvGrpSpPr>
                      <p:nvPr/>
                    </p:nvGrpSpPr>
                    <p:grpSpPr bwMode="auto">
                      <a:xfrm>
                        <a:off x="3907" y="2870"/>
                        <a:ext cx="12" cy="20"/>
                        <a:chOff x="3907" y="2870"/>
                        <a:chExt cx="12" cy="20"/>
                      </a:xfrm>
                    </p:grpSpPr>
                    <p:sp>
                      <p:nvSpPr>
                        <p:cNvPr id="12559" name="Oval 395"/>
                        <p:cNvSpPr>
                          <a:spLocks noChangeArrowheads="1"/>
                        </p:cNvSpPr>
                        <p:nvPr/>
                      </p:nvSpPr>
                      <p:spPr bwMode="auto">
                        <a:xfrm>
                          <a:off x="3907" y="2870"/>
                          <a:ext cx="11" cy="18"/>
                        </a:xfrm>
                        <a:prstGeom prst="ellipse">
                          <a:avLst/>
                        </a:prstGeom>
                        <a:solidFill>
                          <a:srgbClr val="C0C0C0"/>
                        </a:solidFill>
                        <a:ln w="9525">
                          <a:noFill/>
                          <a:round/>
                          <a:headEnd/>
                          <a:tailEnd/>
                        </a:ln>
                      </p:spPr>
                      <p:txBody>
                        <a:bodyPr/>
                        <a:lstStyle/>
                        <a:p>
                          <a:endParaRPr lang="en-US"/>
                        </a:p>
                      </p:txBody>
                    </p:sp>
                    <p:sp>
                      <p:nvSpPr>
                        <p:cNvPr id="12560" name="Oval 396"/>
                        <p:cNvSpPr>
                          <a:spLocks noChangeArrowheads="1"/>
                        </p:cNvSpPr>
                        <p:nvPr/>
                      </p:nvSpPr>
                      <p:spPr bwMode="auto">
                        <a:xfrm>
                          <a:off x="3907" y="2872"/>
                          <a:ext cx="11" cy="18"/>
                        </a:xfrm>
                        <a:prstGeom prst="ellipse">
                          <a:avLst/>
                        </a:prstGeom>
                        <a:solidFill>
                          <a:srgbClr val="808080"/>
                        </a:solidFill>
                        <a:ln w="9525">
                          <a:noFill/>
                          <a:round/>
                          <a:headEnd/>
                          <a:tailEnd/>
                        </a:ln>
                      </p:spPr>
                      <p:txBody>
                        <a:bodyPr/>
                        <a:lstStyle/>
                        <a:p>
                          <a:endParaRPr lang="en-US"/>
                        </a:p>
                      </p:txBody>
                    </p:sp>
                    <p:sp>
                      <p:nvSpPr>
                        <p:cNvPr id="12561" name="Oval 397"/>
                        <p:cNvSpPr>
                          <a:spLocks noChangeArrowheads="1"/>
                        </p:cNvSpPr>
                        <p:nvPr/>
                      </p:nvSpPr>
                      <p:spPr bwMode="auto">
                        <a:xfrm>
                          <a:off x="3908" y="2870"/>
                          <a:ext cx="11" cy="19"/>
                        </a:xfrm>
                        <a:prstGeom prst="ellipse">
                          <a:avLst/>
                        </a:prstGeom>
                        <a:solidFill>
                          <a:srgbClr val="FF9F00"/>
                        </a:solidFill>
                        <a:ln w="9525">
                          <a:noFill/>
                          <a:round/>
                          <a:headEnd/>
                          <a:tailEnd/>
                        </a:ln>
                      </p:spPr>
                      <p:txBody>
                        <a:bodyPr/>
                        <a:lstStyle/>
                        <a:p>
                          <a:endParaRPr lang="en-US"/>
                        </a:p>
                      </p:txBody>
                    </p:sp>
                    <p:sp>
                      <p:nvSpPr>
                        <p:cNvPr id="12562" name="Oval 398"/>
                        <p:cNvSpPr>
                          <a:spLocks noChangeArrowheads="1"/>
                        </p:cNvSpPr>
                        <p:nvPr/>
                      </p:nvSpPr>
                      <p:spPr bwMode="auto">
                        <a:xfrm>
                          <a:off x="3915" y="2877"/>
                          <a:ext cx="4" cy="5"/>
                        </a:xfrm>
                        <a:prstGeom prst="ellipse">
                          <a:avLst/>
                        </a:prstGeom>
                        <a:solidFill>
                          <a:srgbClr val="FFBF5F"/>
                        </a:solidFill>
                        <a:ln w="9525">
                          <a:noFill/>
                          <a:round/>
                          <a:headEnd/>
                          <a:tailEnd/>
                        </a:ln>
                      </p:spPr>
                      <p:txBody>
                        <a:bodyPr/>
                        <a:lstStyle/>
                        <a:p>
                          <a:endParaRPr lang="en-US"/>
                        </a:p>
                      </p:txBody>
                    </p:sp>
                  </p:grpSp>
                  <p:grpSp>
                    <p:nvGrpSpPr>
                      <p:cNvPr id="12686" name="Group 399"/>
                      <p:cNvGrpSpPr>
                        <a:grpSpLocks/>
                      </p:cNvGrpSpPr>
                      <p:nvPr/>
                    </p:nvGrpSpPr>
                    <p:grpSpPr bwMode="auto">
                      <a:xfrm>
                        <a:off x="3999" y="2684"/>
                        <a:ext cx="30" cy="8"/>
                        <a:chOff x="3999" y="2684"/>
                        <a:chExt cx="30" cy="8"/>
                      </a:xfrm>
                    </p:grpSpPr>
                    <p:sp>
                      <p:nvSpPr>
                        <p:cNvPr id="12556" name="Freeform 400"/>
                        <p:cNvSpPr>
                          <a:spLocks/>
                        </p:cNvSpPr>
                        <p:nvPr/>
                      </p:nvSpPr>
                      <p:spPr bwMode="auto">
                        <a:xfrm>
                          <a:off x="4004" y="2684"/>
                          <a:ext cx="25" cy="8"/>
                        </a:xfrm>
                        <a:custGeom>
                          <a:avLst/>
                          <a:gdLst>
                            <a:gd name="T0" fmla="*/ 0 w 102"/>
                            <a:gd name="T1" fmla="*/ 0 h 41"/>
                            <a:gd name="T2" fmla="*/ 0 w 102"/>
                            <a:gd name="T3" fmla="*/ 0 h 41"/>
                            <a:gd name="T4" fmla="*/ 0 w 102"/>
                            <a:gd name="T5" fmla="*/ 0 h 41"/>
                            <a:gd name="T6" fmla="*/ 0 w 102"/>
                            <a:gd name="T7" fmla="*/ 0 h 41"/>
                            <a:gd name="T8" fmla="*/ 0 w 102"/>
                            <a:gd name="T9" fmla="*/ 0 h 41"/>
                            <a:gd name="T10" fmla="*/ 0 60000 65536"/>
                            <a:gd name="T11" fmla="*/ 0 60000 65536"/>
                            <a:gd name="T12" fmla="*/ 0 60000 65536"/>
                            <a:gd name="T13" fmla="*/ 0 60000 65536"/>
                            <a:gd name="T14" fmla="*/ 0 60000 65536"/>
                            <a:gd name="T15" fmla="*/ 0 w 102"/>
                            <a:gd name="T16" fmla="*/ 0 h 41"/>
                            <a:gd name="T17" fmla="*/ 102 w 102"/>
                            <a:gd name="T18" fmla="*/ 41 h 41"/>
                          </a:gdLst>
                          <a:ahLst/>
                          <a:cxnLst>
                            <a:cxn ang="T10">
                              <a:pos x="T0" y="T1"/>
                            </a:cxn>
                            <a:cxn ang="T11">
                              <a:pos x="T2" y="T3"/>
                            </a:cxn>
                            <a:cxn ang="T12">
                              <a:pos x="T4" y="T5"/>
                            </a:cxn>
                            <a:cxn ang="T13">
                              <a:pos x="T6" y="T7"/>
                            </a:cxn>
                            <a:cxn ang="T14">
                              <a:pos x="T8" y="T9"/>
                            </a:cxn>
                          </a:cxnLst>
                          <a:rect l="T15" t="T16" r="T17" b="T18"/>
                          <a:pathLst>
                            <a:path w="102" h="41">
                              <a:moveTo>
                                <a:pt x="102" y="5"/>
                              </a:moveTo>
                              <a:lnTo>
                                <a:pt x="71" y="41"/>
                              </a:lnTo>
                              <a:lnTo>
                                <a:pt x="0" y="36"/>
                              </a:lnTo>
                              <a:lnTo>
                                <a:pt x="30" y="0"/>
                              </a:lnTo>
                              <a:lnTo>
                                <a:pt x="102" y="5"/>
                              </a:lnTo>
                              <a:close/>
                            </a:path>
                          </a:pathLst>
                        </a:custGeom>
                        <a:solidFill>
                          <a:srgbClr val="808080"/>
                        </a:solidFill>
                        <a:ln w="9525">
                          <a:noFill/>
                          <a:round/>
                          <a:headEnd/>
                          <a:tailEnd/>
                        </a:ln>
                      </p:spPr>
                      <p:txBody>
                        <a:bodyPr/>
                        <a:lstStyle/>
                        <a:p>
                          <a:endParaRPr lang="en-US"/>
                        </a:p>
                      </p:txBody>
                    </p:sp>
                    <p:sp>
                      <p:nvSpPr>
                        <p:cNvPr id="12557" name="Freeform 401"/>
                        <p:cNvSpPr>
                          <a:spLocks/>
                        </p:cNvSpPr>
                        <p:nvPr/>
                      </p:nvSpPr>
                      <p:spPr bwMode="auto">
                        <a:xfrm>
                          <a:off x="3999" y="2684"/>
                          <a:ext cx="26" cy="8"/>
                        </a:xfrm>
                        <a:custGeom>
                          <a:avLst/>
                          <a:gdLst>
                            <a:gd name="T0" fmla="*/ 1 w 101"/>
                            <a:gd name="T1" fmla="*/ 0 h 41"/>
                            <a:gd name="T2" fmla="*/ 0 w 101"/>
                            <a:gd name="T3" fmla="*/ 0 h 41"/>
                            <a:gd name="T4" fmla="*/ 0 w 101"/>
                            <a:gd name="T5" fmla="*/ 0 h 41"/>
                            <a:gd name="T6" fmla="*/ 0 w 101"/>
                            <a:gd name="T7" fmla="*/ 0 h 41"/>
                            <a:gd name="T8" fmla="*/ 1 w 101"/>
                            <a:gd name="T9" fmla="*/ 0 h 41"/>
                            <a:gd name="T10" fmla="*/ 0 60000 65536"/>
                            <a:gd name="T11" fmla="*/ 0 60000 65536"/>
                            <a:gd name="T12" fmla="*/ 0 60000 65536"/>
                            <a:gd name="T13" fmla="*/ 0 60000 65536"/>
                            <a:gd name="T14" fmla="*/ 0 60000 65536"/>
                            <a:gd name="T15" fmla="*/ 0 w 101"/>
                            <a:gd name="T16" fmla="*/ 0 h 41"/>
                            <a:gd name="T17" fmla="*/ 101 w 101"/>
                            <a:gd name="T18" fmla="*/ 41 h 41"/>
                          </a:gdLst>
                          <a:ahLst/>
                          <a:cxnLst>
                            <a:cxn ang="T10">
                              <a:pos x="T0" y="T1"/>
                            </a:cxn>
                            <a:cxn ang="T11">
                              <a:pos x="T2" y="T3"/>
                            </a:cxn>
                            <a:cxn ang="T12">
                              <a:pos x="T4" y="T5"/>
                            </a:cxn>
                            <a:cxn ang="T13">
                              <a:pos x="T6" y="T7"/>
                            </a:cxn>
                            <a:cxn ang="T14">
                              <a:pos x="T8" y="T9"/>
                            </a:cxn>
                          </a:cxnLst>
                          <a:rect l="T15" t="T16" r="T17" b="T18"/>
                          <a:pathLst>
                            <a:path w="101" h="41">
                              <a:moveTo>
                                <a:pt x="101" y="5"/>
                              </a:moveTo>
                              <a:lnTo>
                                <a:pt x="71" y="41"/>
                              </a:lnTo>
                              <a:lnTo>
                                <a:pt x="0" y="36"/>
                              </a:lnTo>
                              <a:lnTo>
                                <a:pt x="30" y="0"/>
                              </a:lnTo>
                              <a:lnTo>
                                <a:pt x="101" y="5"/>
                              </a:lnTo>
                              <a:close/>
                            </a:path>
                          </a:pathLst>
                        </a:custGeom>
                        <a:solidFill>
                          <a:srgbClr val="9F9F9F"/>
                        </a:solidFill>
                        <a:ln w="9525">
                          <a:noFill/>
                          <a:round/>
                          <a:headEnd/>
                          <a:tailEnd/>
                        </a:ln>
                      </p:spPr>
                      <p:txBody>
                        <a:bodyPr/>
                        <a:lstStyle/>
                        <a:p>
                          <a:endParaRPr lang="en-US"/>
                        </a:p>
                      </p:txBody>
                    </p:sp>
                    <p:sp>
                      <p:nvSpPr>
                        <p:cNvPr id="12558" name="Freeform 402"/>
                        <p:cNvSpPr>
                          <a:spLocks/>
                        </p:cNvSpPr>
                        <p:nvPr/>
                      </p:nvSpPr>
                      <p:spPr bwMode="auto">
                        <a:xfrm>
                          <a:off x="4001" y="2684"/>
                          <a:ext cx="26" cy="8"/>
                        </a:xfrm>
                        <a:custGeom>
                          <a:avLst/>
                          <a:gdLst>
                            <a:gd name="T0" fmla="*/ 1 w 101"/>
                            <a:gd name="T1" fmla="*/ 0 h 41"/>
                            <a:gd name="T2" fmla="*/ 0 w 101"/>
                            <a:gd name="T3" fmla="*/ 0 h 41"/>
                            <a:gd name="T4" fmla="*/ 0 w 101"/>
                            <a:gd name="T5" fmla="*/ 0 h 41"/>
                            <a:gd name="T6" fmla="*/ 0 w 101"/>
                            <a:gd name="T7" fmla="*/ 0 h 41"/>
                            <a:gd name="T8" fmla="*/ 1 w 101"/>
                            <a:gd name="T9" fmla="*/ 0 h 41"/>
                            <a:gd name="T10" fmla="*/ 0 60000 65536"/>
                            <a:gd name="T11" fmla="*/ 0 60000 65536"/>
                            <a:gd name="T12" fmla="*/ 0 60000 65536"/>
                            <a:gd name="T13" fmla="*/ 0 60000 65536"/>
                            <a:gd name="T14" fmla="*/ 0 60000 65536"/>
                            <a:gd name="T15" fmla="*/ 0 w 101"/>
                            <a:gd name="T16" fmla="*/ 0 h 41"/>
                            <a:gd name="T17" fmla="*/ 101 w 101"/>
                            <a:gd name="T18" fmla="*/ 41 h 41"/>
                          </a:gdLst>
                          <a:ahLst/>
                          <a:cxnLst>
                            <a:cxn ang="T10">
                              <a:pos x="T0" y="T1"/>
                            </a:cxn>
                            <a:cxn ang="T11">
                              <a:pos x="T2" y="T3"/>
                            </a:cxn>
                            <a:cxn ang="T12">
                              <a:pos x="T4" y="T5"/>
                            </a:cxn>
                            <a:cxn ang="T13">
                              <a:pos x="T6" y="T7"/>
                            </a:cxn>
                            <a:cxn ang="T14">
                              <a:pos x="T8" y="T9"/>
                            </a:cxn>
                          </a:cxnLst>
                          <a:rect l="T15" t="T16" r="T17" b="T18"/>
                          <a:pathLst>
                            <a:path w="101" h="41">
                              <a:moveTo>
                                <a:pt x="101" y="5"/>
                              </a:moveTo>
                              <a:lnTo>
                                <a:pt x="71" y="41"/>
                              </a:lnTo>
                              <a:lnTo>
                                <a:pt x="0" y="36"/>
                              </a:lnTo>
                              <a:lnTo>
                                <a:pt x="30" y="0"/>
                              </a:lnTo>
                              <a:lnTo>
                                <a:pt x="101" y="5"/>
                              </a:lnTo>
                              <a:close/>
                            </a:path>
                          </a:pathLst>
                        </a:custGeom>
                        <a:solidFill>
                          <a:srgbClr val="FF9F00"/>
                        </a:solidFill>
                        <a:ln w="9525">
                          <a:noFill/>
                          <a:round/>
                          <a:headEnd/>
                          <a:tailEnd/>
                        </a:ln>
                      </p:spPr>
                      <p:txBody>
                        <a:bodyPr/>
                        <a:lstStyle/>
                        <a:p>
                          <a:endParaRPr lang="en-US"/>
                        </a:p>
                      </p:txBody>
                    </p:sp>
                  </p:grpSp>
                </p:grpSp>
                <p:grpSp>
                  <p:nvGrpSpPr>
                    <p:cNvPr id="12687" name="Group 403"/>
                    <p:cNvGrpSpPr>
                      <a:grpSpLocks/>
                    </p:cNvGrpSpPr>
                    <p:nvPr/>
                  </p:nvGrpSpPr>
                  <p:grpSpPr bwMode="auto">
                    <a:xfrm>
                      <a:off x="3807" y="2719"/>
                      <a:ext cx="263" cy="92"/>
                      <a:chOff x="3807" y="2719"/>
                      <a:chExt cx="263" cy="92"/>
                    </a:xfrm>
                  </p:grpSpPr>
                  <p:grpSp>
                    <p:nvGrpSpPr>
                      <p:cNvPr id="12688" name="Group 404"/>
                      <p:cNvGrpSpPr>
                        <a:grpSpLocks/>
                      </p:cNvGrpSpPr>
                      <p:nvPr/>
                    </p:nvGrpSpPr>
                    <p:grpSpPr bwMode="auto">
                      <a:xfrm>
                        <a:off x="3807" y="2719"/>
                        <a:ext cx="94" cy="58"/>
                        <a:chOff x="3807" y="2719"/>
                        <a:chExt cx="94" cy="58"/>
                      </a:xfrm>
                    </p:grpSpPr>
                    <p:grpSp>
                      <p:nvGrpSpPr>
                        <p:cNvPr id="12695" name="Group 405"/>
                        <p:cNvGrpSpPr>
                          <a:grpSpLocks/>
                        </p:cNvGrpSpPr>
                        <p:nvPr/>
                      </p:nvGrpSpPr>
                      <p:grpSpPr bwMode="auto">
                        <a:xfrm>
                          <a:off x="3807" y="2719"/>
                          <a:ext cx="67" cy="58"/>
                          <a:chOff x="3807" y="2719"/>
                          <a:chExt cx="67" cy="58"/>
                        </a:xfrm>
                      </p:grpSpPr>
                      <p:grpSp>
                        <p:nvGrpSpPr>
                          <p:cNvPr id="12696" name="Group 406"/>
                          <p:cNvGrpSpPr>
                            <a:grpSpLocks/>
                          </p:cNvGrpSpPr>
                          <p:nvPr/>
                        </p:nvGrpSpPr>
                        <p:grpSpPr bwMode="auto">
                          <a:xfrm>
                            <a:off x="3808" y="2719"/>
                            <a:ext cx="66" cy="57"/>
                            <a:chOff x="3808" y="2719"/>
                            <a:chExt cx="66" cy="57"/>
                          </a:xfrm>
                        </p:grpSpPr>
                        <p:sp>
                          <p:nvSpPr>
                            <p:cNvPr id="12550" name="Freeform 407"/>
                            <p:cNvSpPr>
                              <a:spLocks/>
                            </p:cNvSpPr>
                            <p:nvPr/>
                          </p:nvSpPr>
                          <p:spPr bwMode="auto">
                            <a:xfrm>
                              <a:off x="3810" y="2719"/>
                              <a:ext cx="64" cy="55"/>
                            </a:xfrm>
                            <a:custGeom>
                              <a:avLst/>
                              <a:gdLst>
                                <a:gd name="T0" fmla="*/ 0 w 256"/>
                                <a:gd name="T1" fmla="*/ 0 h 274"/>
                                <a:gd name="T2" fmla="*/ 0 w 256"/>
                                <a:gd name="T3" fmla="*/ 0 h 274"/>
                                <a:gd name="T4" fmla="*/ 0 w 256"/>
                                <a:gd name="T5" fmla="*/ 0 h 274"/>
                                <a:gd name="T6" fmla="*/ 1 w 256"/>
                                <a:gd name="T7" fmla="*/ 0 h 274"/>
                                <a:gd name="T8" fmla="*/ 1 w 256"/>
                                <a:gd name="T9" fmla="*/ 0 h 274"/>
                                <a:gd name="T10" fmla="*/ 1 w 256"/>
                                <a:gd name="T11" fmla="*/ 0 h 274"/>
                                <a:gd name="T12" fmla="*/ 1 w 256"/>
                                <a:gd name="T13" fmla="*/ 0 h 274"/>
                                <a:gd name="T14" fmla="*/ 1 w 256"/>
                                <a:gd name="T15" fmla="*/ 0 h 274"/>
                                <a:gd name="T16" fmla="*/ 1 w 256"/>
                                <a:gd name="T17" fmla="*/ 0 h 274"/>
                                <a:gd name="T18" fmla="*/ 0 w 256"/>
                                <a:gd name="T19" fmla="*/ 0 h 274"/>
                                <a:gd name="T20" fmla="*/ 0 w 256"/>
                                <a:gd name="T21" fmla="*/ 0 h 2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6"/>
                                <a:gd name="T34" fmla="*/ 0 h 274"/>
                                <a:gd name="T35" fmla="*/ 256 w 256"/>
                                <a:gd name="T36" fmla="*/ 274 h 27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6" h="274">
                                  <a:moveTo>
                                    <a:pt x="1" y="274"/>
                                  </a:moveTo>
                                  <a:lnTo>
                                    <a:pt x="0" y="270"/>
                                  </a:lnTo>
                                  <a:lnTo>
                                    <a:pt x="58" y="186"/>
                                  </a:lnTo>
                                  <a:lnTo>
                                    <a:pt x="211" y="56"/>
                                  </a:lnTo>
                                  <a:lnTo>
                                    <a:pt x="253" y="0"/>
                                  </a:lnTo>
                                  <a:lnTo>
                                    <a:pt x="256" y="0"/>
                                  </a:lnTo>
                                  <a:lnTo>
                                    <a:pt x="177" y="144"/>
                                  </a:lnTo>
                                  <a:lnTo>
                                    <a:pt x="175" y="143"/>
                                  </a:lnTo>
                                  <a:lnTo>
                                    <a:pt x="201" y="76"/>
                                  </a:lnTo>
                                  <a:lnTo>
                                    <a:pt x="59" y="194"/>
                                  </a:lnTo>
                                  <a:lnTo>
                                    <a:pt x="1" y="274"/>
                                  </a:lnTo>
                                  <a:close/>
                                </a:path>
                              </a:pathLst>
                            </a:custGeom>
                            <a:solidFill>
                              <a:srgbClr val="3F3F3F"/>
                            </a:solidFill>
                            <a:ln w="9525">
                              <a:noFill/>
                              <a:round/>
                              <a:headEnd/>
                              <a:tailEnd/>
                            </a:ln>
                          </p:spPr>
                          <p:txBody>
                            <a:bodyPr/>
                            <a:lstStyle/>
                            <a:p>
                              <a:endParaRPr lang="en-US"/>
                            </a:p>
                          </p:txBody>
                        </p:sp>
                        <p:sp>
                          <p:nvSpPr>
                            <p:cNvPr id="12551" name="Freeform 408"/>
                            <p:cNvSpPr>
                              <a:spLocks/>
                            </p:cNvSpPr>
                            <p:nvPr/>
                          </p:nvSpPr>
                          <p:spPr bwMode="auto">
                            <a:xfrm>
                              <a:off x="3808" y="2719"/>
                              <a:ext cx="66" cy="57"/>
                            </a:xfrm>
                            <a:custGeom>
                              <a:avLst/>
                              <a:gdLst>
                                <a:gd name="T0" fmla="*/ 0 w 262"/>
                                <a:gd name="T1" fmla="*/ 0 h 286"/>
                                <a:gd name="T2" fmla="*/ 0 w 262"/>
                                <a:gd name="T3" fmla="*/ 0 h 286"/>
                                <a:gd name="T4" fmla="*/ 0 w 262"/>
                                <a:gd name="T5" fmla="*/ 0 h 286"/>
                                <a:gd name="T6" fmla="*/ 1 w 262"/>
                                <a:gd name="T7" fmla="*/ 0 h 286"/>
                                <a:gd name="T8" fmla="*/ 1 w 262"/>
                                <a:gd name="T9" fmla="*/ 0 h 286"/>
                                <a:gd name="T10" fmla="*/ 1 w 262"/>
                                <a:gd name="T11" fmla="*/ 0 h 286"/>
                                <a:gd name="T12" fmla="*/ 1 w 262"/>
                                <a:gd name="T13" fmla="*/ 0 h 286"/>
                                <a:gd name="T14" fmla="*/ 0 w 262"/>
                                <a:gd name="T15" fmla="*/ 0 h 286"/>
                                <a:gd name="T16" fmla="*/ 0 w 262"/>
                                <a:gd name="T17" fmla="*/ 0 h 28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2"/>
                                <a:gd name="T28" fmla="*/ 0 h 286"/>
                                <a:gd name="T29" fmla="*/ 262 w 262"/>
                                <a:gd name="T30" fmla="*/ 286 h 28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2" h="286">
                                  <a:moveTo>
                                    <a:pt x="0" y="286"/>
                                  </a:moveTo>
                                  <a:lnTo>
                                    <a:pt x="4" y="273"/>
                                  </a:lnTo>
                                  <a:lnTo>
                                    <a:pt x="59" y="182"/>
                                  </a:lnTo>
                                  <a:lnTo>
                                    <a:pt x="214" y="54"/>
                                  </a:lnTo>
                                  <a:lnTo>
                                    <a:pt x="262" y="0"/>
                                  </a:lnTo>
                                  <a:lnTo>
                                    <a:pt x="183" y="144"/>
                                  </a:lnTo>
                                  <a:lnTo>
                                    <a:pt x="207" y="76"/>
                                  </a:lnTo>
                                  <a:lnTo>
                                    <a:pt x="65" y="193"/>
                                  </a:lnTo>
                                  <a:lnTo>
                                    <a:pt x="0" y="286"/>
                                  </a:lnTo>
                                  <a:close/>
                                </a:path>
                              </a:pathLst>
                            </a:custGeom>
                            <a:solidFill>
                              <a:srgbClr val="9F9F9F"/>
                            </a:solidFill>
                            <a:ln w="9525">
                              <a:noFill/>
                              <a:round/>
                              <a:headEnd/>
                              <a:tailEnd/>
                            </a:ln>
                          </p:spPr>
                          <p:txBody>
                            <a:bodyPr/>
                            <a:lstStyle/>
                            <a:p>
                              <a:endParaRPr lang="en-US"/>
                            </a:p>
                          </p:txBody>
                        </p:sp>
                      </p:grpSp>
                      <p:grpSp>
                        <p:nvGrpSpPr>
                          <p:cNvPr id="12697" name="Group 409"/>
                          <p:cNvGrpSpPr>
                            <a:grpSpLocks/>
                          </p:cNvGrpSpPr>
                          <p:nvPr/>
                        </p:nvGrpSpPr>
                        <p:grpSpPr bwMode="auto">
                          <a:xfrm>
                            <a:off x="3807" y="2772"/>
                            <a:ext cx="5" cy="5"/>
                            <a:chOff x="3807" y="2772"/>
                            <a:chExt cx="5" cy="5"/>
                          </a:xfrm>
                        </p:grpSpPr>
                        <p:grpSp>
                          <p:nvGrpSpPr>
                            <p:cNvPr id="12699" name="Group 410"/>
                            <p:cNvGrpSpPr>
                              <a:grpSpLocks/>
                            </p:cNvGrpSpPr>
                            <p:nvPr/>
                          </p:nvGrpSpPr>
                          <p:grpSpPr bwMode="auto">
                            <a:xfrm>
                              <a:off x="3808" y="2772"/>
                              <a:ext cx="4" cy="3"/>
                              <a:chOff x="3808" y="2772"/>
                              <a:chExt cx="4" cy="3"/>
                            </a:xfrm>
                          </p:grpSpPr>
                          <p:sp>
                            <p:nvSpPr>
                              <p:cNvPr id="12548" name="Oval 411"/>
                              <p:cNvSpPr>
                                <a:spLocks noChangeArrowheads="1"/>
                              </p:cNvSpPr>
                              <p:nvPr/>
                            </p:nvSpPr>
                            <p:spPr bwMode="auto">
                              <a:xfrm>
                                <a:off x="3809" y="2772"/>
                                <a:ext cx="3" cy="3"/>
                              </a:xfrm>
                              <a:prstGeom prst="ellipse">
                                <a:avLst/>
                              </a:prstGeom>
                              <a:solidFill>
                                <a:srgbClr val="5F5F5F"/>
                              </a:solidFill>
                              <a:ln w="9525">
                                <a:noFill/>
                                <a:round/>
                                <a:headEnd/>
                                <a:tailEnd/>
                              </a:ln>
                            </p:spPr>
                            <p:txBody>
                              <a:bodyPr/>
                              <a:lstStyle/>
                              <a:p>
                                <a:endParaRPr lang="en-US"/>
                              </a:p>
                            </p:txBody>
                          </p:sp>
                          <p:sp>
                            <p:nvSpPr>
                              <p:cNvPr id="12549" name="Oval 412"/>
                              <p:cNvSpPr>
                                <a:spLocks noChangeArrowheads="1"/>
                              </p:cNvSpPr>
                              <p:nvPr/>
                            </p:nvSpPr>
                            <p:spPr bwMode="auto">
                              <a:xfrm>
                                <a:off x="3808" y="2772"/>
                                <a:ext cx="3" cy="3"/>
                              </a:xfrm>
                              <a:prstGeom prst="ellipse">
                                <a:avLst/>
                              </a:prstGeom>
                              <a:solidFill>
                                <a:srgbClr val="9F9F9F"/>
                              </a:solidFill>
                              <a:ln w="9525">
                                <a:noFill/>
                                <a:round/>
                                <a:headEnd/>
                                <a:tailEnd/>
                              </a:ln>
                            </p:spPr>
                            <p:txBody>
                              <a:bodyPr/>
                              <a:lstStyle/>
                              <a:p>
                                <a:endParaRPr lang="en-US"/>
                              </a:p>
                            </p:txBody>
                          </p:sp>
                        </p:grpSp>
                        <p:grpSp>
                          <p:nvGrpSpPr>
                            <p:cNvPr id="12704" name="Group 413"/>
                            <p:cNvGrpSpPr>
                              <a:grpSpLocks/>
                            </p:cNvGrpSpPr>
                            <p:nvPr/>
                          </p:nvGrpSpPr>
                          <p:grpSpPr bwMode="auto">
                            <a:xfrm>
                              <a:off x="3807" y="2774"/>
                              <a:ext cx="4" cy="3"/>
                              <a:chOff x="3807" y="2774"/>
                              <a:chExt cx="4" cy="3"/>
                            </a:xfrm>
                          </p:grpSpPr>
                          <p:sp>
                            <p:nvSpPr>
                              <p:cNvPr id="12546" name="Oval 414"/>
                              <p:cNvSpPr>
                                <a:spLocks noChangeArrowheads="1"/>
                              </p:cNvSpPr>
                              <p:nvPr/>
                            </p:nvSpPr>
                            <p:spPr bwMode="auto">
                              <a:xfrm>
                                <a:off x="3808" y="2774"/>
                                <a:ext cx="3" cy="3"/>
                              </a:xfrm>
                              <a:prstGeom prst="ellipse">
                                <a:avLst/>
                              </a:prstGeom>
                              <a:solidFill>
                                <a:srgbClr val="5F5F5F"/>
                              </a:solidFill>
                              <a:ln w="9525">
                                <a:noFill/>
                                <a:round/>
                                <a:headEnd/>
                                <a:tailEnd/>
                              </a:ln>
                            </p:spPr>
                            <p:txBody>
                              <a:bodyPr/>
                              <a:lstStyle/>
                              <a:p>
                                <a:endParaRPr lang="en-US"/>
                              </a:p>
                            </p:txBody>
                          </p:sp>
                          <p:sp>
                            <p:nvSpPr>
                              <p:cNvPr id="12547" name="Oval 415"/>
                              <p:cNvSpPr>
                                <a:spLocks noChangeArrowheads="1"/>
                              </p:cNvSpPr>
                              <p:nvPr/>
                            </p:nvSpPr>
                            <p:spPr bwMode="auto">
                              <a:xfrm>
                                <a:off x="3807" y="2774"/>
                                <a:ext cx="3" cy="3"/>
                              </a:xfrm>
                              <a:prstGeom prst="ellipse">
                                <a:avLst/>
                              </a:prstGeom>
                              <a:solidFill>
                                <a:srgbClr val="9F9F9F"/>
                              </a:solidFill>
                              <a:ln w="9525">
                                <a:noFill/>
                                <a:round/>
                                <a:headEnd/>
                                <a:tailEnd/>
                              </a:ln>
                            </p:spPr>
                            <p:txBody>
                              <a:bodyPr/>
                              <a:lstStyle/>
                              <a:p>
                                <a:endParaRPr lang="en-US"/>
                              </a:p>
                            </p:txBody>
                          </p:sp>
                        </p:grpSp>
                      </p:grpSp>
                    </p:grpSp>
                    <p:grpSp>
                      <p:nvGrpSpPr>
                        <p:cNvPr id="12713" name="Group 416"/>
                        <p:cNvGrpSpPr>
                          <a:grpSpLocks/>
                        </p:cNvGrpSpPr>
                        <p:nvPr/>
                      </p:nvGrpSpPr>
                      <p:grpSpPr bwMode="auto">
                        <a:xfrm>
                          <a:off x="3865" y="2723"/>
                          <a:ext cx="36" cy="54"/>
                          <a:chOff x="3865" y="2723"/>
                          <a:chExt cx="36" cy="54"/>
                        </a:xfrm>
                      </p:grpSpPr>
                      <p:grpSp>
                        <p:nvGrpSpPr>
                          <p:cNvPr id="12714" name="Group 417"/>
                          <p:cNvGrpSpPr>
                            <a:grpSpLocks/>
                          </p:cNvGrpSpPr>
                          <p:nvPr/>
                        </p:nvGrpSpPr>
                        <p:grpSpPr bwMode="auto">
                          <a:xfrm>
                            <a:off x="3865" y="2723"/>
                            <a:ext cx="36" cy="52"/>
                            <a:chOff x="3865" y="2723"/>
                            <a:chExt cx="36" cy="52"/>
                          </a:xfrm>
                        </p:grpSpPr>
                        <p:sp>
                          <p:nvSpPr>
                            <p:cNvPr id="12538" name="Freeform 418"/>
                            <p:cNvSpPr>
                              <a:spLocks/>
                            </p:cNvSpPr>
                            <p:nvPr/>
                          </p:nvSpPr>
                          <p:spPr bwMode="auto">
                            <a:xfrm>
                              <a:off x="3882" y="2737"/>
                              <a:ext cx="19" cy="37"/>
                            </a:xfrm>
                            <a:custGeom>
                              <a:avLst/>
                              <a:gdLst>
                                <a:gd name="T0" fmla="*/ 0 w 78"/>
                                <a:gd name="T1" fmla="*/ 0 h 182"/>
                                <a:gd name="T2" fmla="*/ 0 w 78"/>
                                <a:gd name="T3" fmla="*/ 0 h 182"/>
                                <a:gd name="T4" fmla="*/ 0 w 78"/>
                                <a:gd name="T5" fmla="*/ 0 h 182"/>
                                <a:gd name="T6" fmla="*/ 0 w 78"/>
                                <a:gd name="T7" fmla="*/ 0 h 182"/>
                                <a:gd name="T8" fmla="*/ 0 60000 65536"/>
                                <a:gd name="T9" fmla="*/ 0 60000 65536"/>
                                <a:gd name="T10" fmla="*/ 0 60000 65536"/>
                                <a:gd name="T11" fmla="*/ 0 60000 65536"/>
                                <a:gd name="T12" fmla="*/ 0 w 78"/>
                                <a:gd name="T13" fmla="*/ 0 h 182"/>
                                <a:gd name="T14" fmla="*/ 78 w 78"/>
                                <a:gd name="T15" fmla="*/ 182 h 182"/>
                              </a:gdLst>
                              <a:ahLst/>
                              <a:cxnLst>
                                <a:cxn ang="T8">
                                  <a:pos x="T0" y="T1"/>
                                </a:cxn>
                                <a:cxn ang="T9">
                                  <a:pos x="T2" y="T3"/>
                                </a:cxn>
                                <a:cxn ang="T10">
                                  <a:pos x="T4" y="T5"/>
                                </a:cxn>
                                <a:cxn ang="T11">
                                  <a:pos x="T6" y="T7"/>
                                </a:cxn>
                              </a:cxnLst>
                              <a:rect l="T12" t="T13" r="T14" b="T15"/>
                              <a:pathLst>
                                <a:path w="78" h="182">
                                  <a:moveTo>
                                    <a:pt x="0" y="0"/>
                                  </a:moveTo>
                                  <a:lnTo>
                                    <a:pt x="14" y="2"/>
                                  </a:lnTo>
                                  <a:lnTo>
                                    <a:pt x="78" y="168"/>
                                  </a:lnTo>
                                  <a:lnTo>
                                    <a:pt x="68" y="182"/>
                                  </a:lnTo>
                                </a:path>
                              </a:pathLst>
                            </a:custGeom>
                            <a:noFill/>
                            <a:ln w="3175">
                              <a:solidFill>
                                <a:srgbClr val="5F5F5F"/>
                              </a:solidFill>
                              <a:prstDash val="solid"/>
                              <a:round/>
                              <a:headEnd/>
                              <a:tailEnd/>
                            </a:ln>
                          </p:spPr>
                          <p:txBody>
                            <a:bodyPr/>
                            <a:lstStyle/>
                            <a:p>
                              <a:endParaRPr lang="en-US"/>
                            </a:p>
                          </p:txBody>
                        </p:sp>
                        <p:grpSp>
                          <p:nvGrpSpPr>
                            <p:cNvPr id="12717" name="Group 419"/>
                            <p:cNvGrpSpPr>
                              <a:grpSpLocks/>
                            </p:cNvGrpSpPr>
                            <p:nvPr/>
                          </p:nvGrpSpPr>
                          <p:grpSpPr bwMode="auto">
                            <a:xfrm>
                              <a:off x="3865" y="2723"/>
                              <a:ext cx="35" cy="52"/>
                              <a:chOff x="3865" y="2723"/>
                              <a:chExt cx="35" cy="52"/>
                            </a:xfrm>
                          </p:grpSpPr>
                          <p:sp>
                            <p:nvSpPr>
                              <p:cNvPr id="12540" name="Freeform 420"/>
                              <p:cNvSpPr>
                                <a:spLocks/>
                              </p:cNvSpPr>
                              <p:nvPr/>
                            </p:nvSpPr>
                            <p:spPr bwMode="auto">
                              <a:xfrm>
                                <a:off x="3866" y="2723"/>
                                <a:ext cx="34" cy="52"/>
                              </a:xfrm>
                              <a:custGeom>
                                <a:avLst/>
                                <a:gdLst>
                                  <a:gd name="T0" fmla="*/ 0 w 136"/>
                                  <a:gd name="T1" fmla="*/ 0 h 257"/>
                                  <a:gd name="T2" fmla="*/ 0 w 136"/>
                                  <a:gd name="T3" fmla="*/ 0 h 257"/>
                                  <a:gd name="T4" fmla="*/ 0 w 136"/>
                                  <a:gd name="T5" fmla="*/ 0 h 257"/>
                                  <a:gd name="T6" fmla="*/ 0 w 136"/>
                                  <a:gd name="T7" fmla="*/ 0 h 257"/>
                                  <a:gd name="T8" fmla="*/ 0 w 136"/>
                                  <a:gd name="T9" fmla="*/ 0 h 257"/>
                                  <a:gd name="T10" fmla="*/ 1 w 136"/>
                                  <a:gd name="T11" fmla="*/ 0 h 257"/>
                                  <a:gd name="T12" fmla="*/ 1 w 136"/>
                                  <a:gd name="T13" fmla="*/ 0 h 257"/>
                                  <a:gd name="T14" fmla="*/ 0 w 136"/>
                                  <a:gd name="T15" fmla="*/ 0 h 257"/>
                                  <a:gd name="T16" fmla="*/ 0 w 136"/>
                                  <a:gd name="T17" fmla="*/ 0 h 2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6"/>
                                  <a:gd name="T28" fmla="*/ 0 h 257"/>
                                  <a:gd name="T29" fmla="*/ 136 w 136"/>
                                  <a:gd name="T30" fmla="*/ 257 h 2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6" h="257">
                                    <a:moveTo>
                                      <a:pt x="85" y="1"/>
                                    </a:moveTo>
                                    <a:lnTo>
                                      <a:pt x="83" y="0"/>
                                    </a:lnTo>
                                    <a:lnTo>
                                      <a:pt x="0" y="148"/>
                                    </a:lnTo>
                                    <a:lnTo>
                                      <a:pt x="1" y="152"/>
                                    </a:lnTo>
                                    <a:lnTo>
                                      <a:pt x="54" y="89"/>
                                    </a:lnTo>
                                    <a:lnTo>
                                      <a:pt x="132" y="257"/>
                                    </a:lnTo>
                                    <a:lnTo>
                                      <a:pt x="136" y="257"/>
                                    </a:lnTo>
                                    <a:lnTo>
                                      <a:pt x="65" y="71"/>
                                    </a:lnTo>
                                    <a:lnTo>
                                      <a:pt x="85" y="1"/>
                                    </a:lnTo>
                                    <a:close/>
                                  </a:path>
                                </a:pathLst>
                              </a:custGeom>
                              <a:solidFill>
                                <a:srgbClr val="3F3F3F"/>
                              </a:solidFill>
                              <a:ln w="9525">
                                <a:noFill/>
                                <a:round/>
                                <a:headEnd/>
                                <a:tailEnd/>
                              </a:ln>
                            </p:spPr>
                            <p:txBody>
                              <a:bodyPr/>
                              <a:lstStyle/>
                              <a:p>
                                <a:endParaRPr lang="en-US"/>
                              </a:p>
                            </p:txBody>
                          </p:sp>
                          <p:sp>
                            <p:nvSpPr>
                              <p:cNvPr id="12541" name="Freeform 421"/>
                              <p:cNvSpPr>
                                <a:spLocks/>
                              </p:cNvSpPr>
                              <p:nvPr/>
                            </p:nvSpPr>
                            <p:spPr bwMode="auto">
                              <a:xfrm>
                                <a:off x="3865" y="2723"/>
                                <a:ext cx="34" cy="52"/>
                              </a:xfrm>
                              <a:custGeom>
                                <a:avLst/>
                                <a:gdLst>
                                  <a:gd name="T0" fmla="*/ 0 w 135"/>
                                  <a:gd name="T1" fmla="*/ 0 h 256"/>
                                  <a:gd name="T2" fmla="*/ 0 w 135"/>
                                  <a:gd name="T3" fmla="*/ 0 h 256"/>
                                  <a:gd name="T4" fmla="*/ 0 w 135"/>
                                  <a:gd name="T5" fmla="*/ 0 h 256"/>
                                  <a:gd name="T6" fmla="*/ 1 w 135"/>
                                  <a:gd name="T7" fmla="*/ 0 h 256"/>
                                  <a:gd name="T8" fmla="*/ 1 w 135"/>
                                  <a:gd name="T9" fmla="*/ 0 h 256"/>
                                  <a:gd name="T10" fmla="*/ 0 w 135"/>
                                  <a:gd name="T11" fmla="*/ 0 h 256"/>
                                  <a:gd name="T12" fmla="*/ 0 w 135"/>
                                  <a:gd name="T13" fmla="*/ 0 h 256"/>
                                  <a:gd name="T14" fmla="*/ 0 60000 65536"/>
                                  <a:gd name="T15" fmla="*/ 0 60000 65536"/>
                                  <a:gd name="T16" fmla="*/ 0 60000 65536"/>
                                  <a:gd name="T17" fmla="*/ 0 60000 65536"/>
                                  <a:gd name="T18" fmla="*/ 0 60000 65536"/>
                                  <a:gd name="T19" fmla="*/ 0 60000 65536"/>
                                  <a:gd name="T20" fmla="*/ 0 60000 65536"/>
                                  <a:gd name="T21" fmla="*/ 0 w 135"/>
                                  <a:gd name="T22" fmla="*/ 0 h 256"/>
                                  <a:gd name="T23" fmla="*/ 135 w 135"/>
                                  <a:gd name="T24" fmla="*/ 256 h 2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256">
                                    <a:moveTo>
                                      <a:pt x="83" y="0"/>
                                    </a:moveTo>
                                    <a:lnTo>
                                      <a:pt x="0" y="151"/>
                                    </a:lnTo>
                                    <a:lnTo>
                                      <a:pt x="53" y="88"/>
                                    </a:lnTo>
                                    <a:lnTo>
                                      <a:pt x="131" y="256"/>
                                    </a:lnTo>
                                    <a:lnTo>
                                      <a:pt x="135" y="256"/>
                                    </a:lnTo>
                                    <a:lnTo>
                                      <a:pt x="64" y="70"/>
                                    </a:lnTo>
                                    <a:lnTo>
                                      <a:pt x="83" y="0"/>
                                    </a:lnTo>
                                    <a:close/>
                                  </a:path>
                                </a:pathLst>
                              </a:custGeom>
                              <a:solidFill>
                                <a:srgbClr val="9F9F9F"/>
                              </a:solidFill>
                              <a:ln w="9525">
                                <a:noFill/>
                                <a:round/>
                                <a:headEnd/>
                                <a:tailEnd/>
                              </a:ln>
                            </p:spPr>
                            <p:txBody>
                              <a:bodyPr/>
                              <a:lstStyle/>
                              <a:p>
                                <a:endParaRPr lang="en-US"/>
                              </a:p>
                            </p:txBody>
                          </p:sp>
                        </p:grpSp>
                      </p:grpSp>
                      <p:grpSp>
                        <p:nvGrpSpPr>
                          <p:cNvPr id="12718" name="Group 422"/>
                          <p:cNvGrpSpPr>
                            <a:grpSpLocks/>
                          </p:cNvGrpSpPr>
                          <p:nvPr/>
                        </p:nvGrpSpPr>
                        <p:grpSpPr bwMode="auto">
                          <a:xfrm>
                            <a:off x="3896" y="2772"/>
                            <a:ext cx="5" cy="5"/>
                            <a:chOff x="3896" y="2772"/>
                            <a:chExt cx="5" cy="5"/>
                          </a:xfrm>
                        </p:grpSpPr>
                        <p:grpSp>
                          <p:nvGrpSpPr>
                            <p:cNvPr id="12719" name="Group 423"/>
                            <p:cNvGrpSpPr>
                              <a:grpSpLocks/>
                            </p:cNvGrpSpPr>
                            <p:nvPr/>
                          </p:nvGrpSpPr>
                          <p:grpSpPr bwMode="auto">
                            <a:xfrm>
                              <a:off x="3896" y="2772"/>
                              <a:ext cx="4" cy="3"/>
                              <a:chOff x="3896" y="2772"/>
                              <a:chExt cx="4" cy="3"/>
                            </a:xfrm>
                          </p:grpSpPr>
                          <p:sp>
                            <p:nvSpPr>
                              <p:cNvPr id="12536" name="Oval 424"/>
                              <p:cNvSpPr>
                                <a:spLocks noChangeArrowheads="1"/>
                              </p:cNvSpPr>
                              <p:nvPr/>
                            </p:nvSpPr>
                            <p:spPr bwMode="auto">
                              <a:xfrm>
                                <a:off x="3897" y="2772"/>
                                <a:ext cx="3" cy="3"/>
                              </a:xfrm>
                              <a:prstGeom prst="ellipse">
                                <a:avLst/>
                              </a:prstGeom>
                              <a:solidFill>
                                <a:srgbClr val="5F5F5F"/>
                              </a:solidFill>
                              <a:ln w="9525">
                                <a:noFill/>
                                <a:round/>
                                <a:headEnd/>
                                <a:tailEnd/>
                              </a:ln>
                            </p:spPr>
                            <p:txBody>
                              <a:bodyPr/>
                              <a:lstStyle/>
                              <a:p>
                                <a:endParaRPr lang="en-US"/>
                              </a:p>
                            </p:txBody>
                          </p:sp>
                          <p:sp>
                            <p:nvSpPr>
                              <p:cNvPr id="12537" name="Oval 425"/>
                              <p:cNvSpPr>
                                <a:spLocks noChangeArrowheads="1"/>
                              </p:cNvSpPr>
                              <p:nvPr/>
                            </p:nvSpPr>
                            <p:spPr bwMode="auto">
                              <a:xfrm>
                                <a:off x="3896" y="2772"/>
                                <a:ext cx="3" cy="3"/>
                              </a:xfrm>
                              <a:prstGeom prst="ellipse">
                                <a:avLst/>
                              </a:prstGeom>
                              <a:solidFill>
                                <a:srgbClr val="9F9F9F"/>
                              </a:solidFill>
                              <a:ln w="9525">
                                <a:noFill/>
                                <a:round/>
                                <a:headEnd/>
                                <a:tailEnd/>
                              </a:ln>
                            </p:spPr>
                            <p:txBody>
                              <a:bodyPr/>
                              <a:lstStyle/>
                              <a:p>
                                <a:endParaRPr lang="en-US"/>
                              </a:p>
                            </p:txBody>
                          </p:sp>
                        </p:grpSp>
                        <p:grpSp>
                          <p:nvGrpSpPr>
                            <p:cNvPr id="12720" name="Group 426"/>
                            <p:cNvGrpSpPr>
                              <a:grpSpLocks/>
                            </p:cNvGrpSpPr>
                            <p:nvPr/>
                          </p:nvGrpSpPr>
                          <p:grpSpPr bwMode="auto">
                            <a:xfrm>
                              <a:off x="3898" y="2774"/>
                              <a:ext cx="3" cy="3"/>
                              <a:chOff x="3898" y="2774"/>
                              <a:chExt cx="3" cy="3"/>
                            </a:xfrm>
                          </p:grpSpPr>
                          <p:sp>
                            <p:nvSpPr>
                              <p:cNvPr id="12534" name="Oval 427"/>
                              <p:cNvSpPr>
                                <a:spLocks noChangeArrowheads="1"/>
                              </p:cNvSpPr>
                              <p:nvPr/>
                            </p:nvSpPr>
                            <p:spPr bwMode="auto">
                              <a:xfrm>
                                <a:off x="3898" y="2774"/>
                                <a:ext cx="3" cy="3"/>
                              </a:xfrm>
                              <a:prstGeom prst="ellipse">
                                <a:avLst/>
                              </a:prstGeom>
                              <a:solidFill>
                                <a:srgbClr val="5F5F5F"/>
                              </a:solidFill>
                              <a:ln w="9525">
                                <a:noFill/>
                                <a:round/>
                                <a:headEnd/>
                                <a:tailEnd/>
                              </a:ln>
                            </p:spPr>
                            <p:txBody>
                              <a:bodyPr/>
                              <a:lstStyle/>
                              <a:p>
                                <a:endParaRPr lang="en-US"/>
                              </a:p>
                            </p:txBody>
                          </p:sp>
                          <p:sp>
                            <p:nvSpPr>
                              <p:cNvPr id="12535" name="Oval 428"/>
                              <p:cNvSpPr>
                                <a:spLocks noChangeArrowheads="1"/>
                              </p:cNvSpPr>
                              <p:nvPr/>
                            </p:nvSpPr>
                            <p:spPr bwMode="auto">
                              <a:xfrm>
                                <a:off x="3898" y="2774"/>
                                <a:ext cx="2" cy="3"/>
                              </a:xfrm>
                              <a:prstGeom prst="ellipse">
                                <a:avLst/>
                              </a:prstGeom>
                              <a:solidFill>
                                <a:srgbClr val="9F9F9F"/>
                              </a:solidFill>
                              <a:ln w="9525">
                                <a:noFill/>
                                <a:round/>
                                <a:headEnd/>
                                <a:tailEnd/>
                              </a:ln>
                            </p:spPr>
                            <p:txBody>
                              <a:bodyPr/>
                              <a:lstStyle/>
                              <a:p>
                                <a:endParaRPr lang="en-US"/>
                              </a:p>
                            </p:txBody>
                          </p:sp>
                        </p:grpSp>
                      </p:grpSp>
                    </p:grpSp>
                  </p:grpSp>
                  <p:grpSp>
                    <p:nvGrpSpPr>
                      <p:cNvPr id="12722" name="Group 429"/>
                      <p:cNvGrpSpPr>
                        <a:grpSpLocks/>
                      </p:cNvGrpSpPr>
                      <p:nvPr/>
                    </p:nvGrpSpPr>
                    <p:grpSpPr bwMode="auto">
                      <a:xfrm>
                        <a:off x="4018" y="2746"/>
                        <a:ext cx="52" cy="65"/>
                        <a:chOff x="4018" y="2746"/>
                        <a:chExt cx="52" cy="65"/>
                      </a:xfrm>
                    </p:grpSpPr>
                    <p:sp>
                      <p:nvSpPr>
                        <p:cNvPr id="12518" name="Freeform 430"/>
                        <p:cNvSpPr>
                          <a:spLocks/>
                        </p:cNvSpPr>
                        <p:nvPr/>
                      </p:nvSpPr>
                      <p:spPr bwMode="auto">
                        <a:xfrm>
                          <a:off x="4026" y="2782"/>
                          <a:ext cx="11" cy="29"/>
                        </a:xfrm>
                        <a:custGeom>
                          <a:avLst/>
                          <a:gdLst>
                            <a:gd name="T0" fmla="*/ 0 w 45"/>
                            <a:gd name="T1" fmla="*/ 0 h 143"/>
                            <a:gd name="T2" fmla="*/ 0 w 45"/>
                            <a:gd name="T3" fmla="*/ 0 h 143"/>
                            <a:gd name="T4" fmla="*/ 0 w 45"/>
                            <a:gd name="T5" fmla="*/ 0 h 143"/>
                            <a:gd name="T6" fmla="*/ 0 w 45"/>
                            <a:gd name="T7" fmla="*/ 0 h 143"/>
                            <a:gd name="T8" fmla="*/ 0 w 45"/>
                            <a:gd name="T9" fmla="*/ 0 h 143"/>
                            <a:gd name="T10" fmla="*/ 0 w 45"/>
                            <a:gd name="T11" fmla="*/ 0 h 143"/>
                            <a:gd name="T12" fmla="*/ 0 w 45"/>
                            <a:gd name="T13" fmla="*/ 0 h 143"/>
                            <a:gd name="T14" fmla="*/ 0 w 45"/>
                            <a:gd name="T15" fmla="*/ 0 h 143"/>
                            <a:gd name="T16" fmla="*/ 0 w 45"/>
                            <a:gd name="T17" fmla="*/ 0 h 1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5"/>
                            <a:gd name="T28" fmla="*/ 0 h 143"/>
                            <a:gd name="T29" fmla="*/ 45 w 45"/>
                            <a:gd name="T30" fmla="*/ 143 h 1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5" h="143">
                              <a:moveTo>
                                <a:pt x="2" y="9"/>
                              </a:moveTo>
                              <a:lnTo>
                                <a:pt x="23" y="75"/>
                              </a:lnTo>
                              <a:lnTo>
                                <a:pt x="23" y="0"/>
                              </a:lnTo>
                              <a:lnTo>
                                <a:pt x="45" y="56"/>
                              </a:lnTo>
                              <a:lnTo>
                                <a:pt x="45" y="143"/>
                              </a:lnTo>
                              <a:lnTo>
                                <a:pt x="23" y="102"/>
                              </a:lnTo>
                              <a:lnTo>
                                <a:pt x="23" y="89"/>
                              </a:lnTo>
                              <a:lnTo>
                                <a:pt x="0" y="17"/>
                              </a:lnTo>
                              <a:lnTo>
                                <a:pt x="2" y="9"/>
                              </a:lnTo>
                              <a:close/>
                            </a:path>
                          </a:pathLst>
                        </a:custGeom>
                        <a:solidFill>
                          <a:srgbClr val="9F9F9F"/>
                        </a:solidFill>
                        <a:ln w="9525">
                          <a:noFill/>
                          <a:round/>
                          <a:headEnd/>
                          <a:tailEnd/>
                        </a:ln>
                      </p:spPr>
                      <p:txBody>
                        <a:bodyPr/>
                        <a:lstStyle/>
                        <a:p>
                          <a:endParaRPr lang="en-US"/>
                        </a:p>
                      </p:txBody>
                    </p:sp>
                    <p:grpSp>
                      <p:nvGrpSpPr>
                        <p:cNvPr id="12723" name="Group 431"/>
                        <p:cNvGrpSpPr>
                          <a:grpSpLocks/>
                        </p:cNvGrpSpPr>
                        <p:nvPr/>
                      </p:nvGrpSpPr>
                      <p:grpSpPr bwMode="auto">
                        <a:xfrm>
                          <a:off x="4018" y="2746"/>
                          <a:ext cx="52" cy="46"/>
                          <a:chOff x="4018" y="2746"/>
                          <a:chExt cx="52" cy="46"/>
                        </a:xfrm>
                      </p:grpSpPr>
                      <p:grpSp>
                        <p:nvGrpSpPr>
                          <p:cNvPr id="12724" name="Group 432"/>
                          <p:cNvGrpSpPr>
                            <a:grpSpLocks/>
                          </p:cNvGrpSpPr>
                          <p:nvPr/>
                        </p:nvGrpSpPr>
                        <p:grpSpPr bwMode="auto">
                          <a:xfrm>
                            <a:off x="4019" y="2747"/>
                            <a:ext cx="51" cy="45"/>
                            <a:chOff x="4019" y="2747"/>
                            <a:chExt cx="51" cy="45"/>
                          </a:xfrm>
                        </p:grpSpPr>
                        <p:sp>
                          <p:nvSpPr>
                            <p:cNvPr id="12525" name="Freeform 433"/>
                            <p:cNvSpPr>
                              <a:spLocks/>
                            </p:cNvSpPr>
                            <p:nvPr/>
                          </p:nvSpPr>
                          <p:spPr bwMode="auto">
                            <a:xfrm>
                              <a:off x="4020" y="2772"/>
                              <a:ext cx="48" cy="18"/>
                            </a:xfrm>
                            <a:custGeom>
                              <a:avLst/>
                              <a:gdLst>
                                <a:gd name="T0" fmla="*/ 1 w 191"/>
                                <a:gd name="T1" fmla="*/ 0 h 90"/>
                                <a:gd name="T2" fmla="*/ 0 w 191"/>
                                <a:gd name="T3" fmla="*/ 0 h 90"/>
                                <a:gd name="T4" fmla="*/ 0 w 191"/>
                                <a:gd name="T5" fmla="*/ 0 h 90"/>
                                <a:gd name="T6" fmla="*/ 0 w 191"/>
                                <a:gd name="T7" fmla="*/ 0 h 90"/>
                                <a:gd name="T8" fmla="*/ 0 w 191"/>
                                <a:gd name="T9" fmla="*/ 0 h 90"/>
                                <a:gd name="T10" fmla="*/ 0 w 191"/>
                                <a:gd name="T11" fmla="*/ 0 h 90"/>
                                <a:gd name="T12" fmla="*/ 0 w 191"/>
                                <a:gd name="T13" fmla="*/ 0 h 90"/>
                                <a:gd name="T14" fmla="*/ 0 w 191"/>
                                <a:gd name="T15" fmla="*/ 0 h 90"/>
                                <a:gd name="T16" fmla="*/ 0 w 191"/>
                                <a:gd name="T17" fmla="*/ 0 h 90"/>
                                <a:gd name="T18" fmla="*/ 0 w 191"/>
                                <a:gd name="T19" fmla="*/ 0 h 90"/>
                                <a:gd name="T20" fmla="*/ 0 w 191"/>
                                <a:gd name="T21" fmla="*/ 0 h 90"/>
                                <a:gd name="T22" fmla="*/ 1 w 191"/>
                                <a:gd name="T23" fmla="*/ 0 h 90"/>
                                <a:gd name="T24" fmla="*/ 1 w 191"/>
                                <a:gd name="T25" fmla="*/ 0 h 90"/>
                                <a:gd name="T26" fmla="*/ 1 w 191"/>
                                <a:gd name="T27" fmla="*/ 0 h 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1"/>
                                <a:gd name="T43" fmla="*/ 0 h 90"/>
                                <a:gd name="T44" fmla="*/ 191 w 191"/>
                                <a:gd name="T45" fmla="*/ 90 h 9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1" h="90">
                                  <a:moveTo>
                                    <a:pt x="164" y="2"/>
                                  </a:moveTo>
                                  <a:lnTo>
                                    <a:pt x="30" y="38"/>
                                  </a:lnTo>
                                  <a:lnTo>
                                    <a:pt x="18" y="43"/>
                                  </a:lnTo>
                                  <a:lnTo>
                                    <a:pt x="11" y="49"/>
                                  </a:lnTo>
                                  <a:lnTo>
                                    <a:pt x="7" y="57"/>
                                  </a:lnTo>
                                  <a:lnTo>
                                    <a:pt x="0" y="87"/>
                                  </a:lnTo>
                                  <a:lnTo>
                                    <a:pt x="19" y="90"/>
                                  </a:lnTo>
                                  <a:lnTo>
                                    <a:pt x="22" y="69"/>
                                  </a:lnTo>
                                  <a:lnTo>
                                    <a:pt x="24" y="62"/>
                                  </a:lnTo>
                                  <a:lnTo>
                                    <a:pt x="30" y="55"/>
                                  </a:lnTo>
                                  <a:lnTo>
                                    <a:pt x="39" y="51"/>
                                  </a:lnTo>
                                  <a:lnTo>
                                    <a:pt x="191" y="6"/>
                                  </a:lnTo>
                                  <a:lnTo>
                                    <a:pt x="165" y="0"/>
                                  </a:lnTo>
                                  <a:lnTo>
                                    <a:pt x="164" y="2"/>
                                  </a:lnTo>
                                  <a:close/>
                                </a:path>
                              </a:pathLst>
                            </a:custGeom>
                            <a:solidFill>
                              <a:srgbClr val="5F5F5F"/>
                            </a:solidFill>
                            <a:ln w="9525">
                              <a:noFill/>
                              <a:round/>
                              <a:headEnd/>
                              <a:tailEnd/>
                            </a:ln>
                          </p:spPr>
                          <p:txBody>
                            <a:bodyPr/>
                            <a:lstStyle/>
                            <a:p>
                              <a:endParaRPr lang="en-US"/>
                            </a:p>
                          </p:txBody>
                        </p:sp>
                        <p:sp>
                          <p:nvSpPr>
                            <p:cNvPr id="12526" name="Freeform 434"/>
                            <p:cNvSpPr>
                              <a:spLocks/>
                            </p:cNvSpPr>
                            <p:nvPr/>
                          </p:nvSpPr>
                          <p:spPr bwMode="auto">
                            <a:xfrm>
                              <a:off x="4019" y="2788"/>
                              <a:ext cx="7" cy="4"/>
                            </a:xfrm>
                            <a:custGeom>
                              <a:avLst/>
                              <a:gdLst>
                                <a:gd name="T0" fmla="*/ 0 w 30"/>
                                <a:gd name="T1" fmla="*/ 0 h 21"/>
                                <a:gd name="T2" fmla="*/ 0 w 30"/>
                                <a:gd name="T3" fmla="*/ 0 h 21"/>
                                <a:gd name="T4" fmla="*/ 0 w 30"/>
                                <a:gd name="T5" fmla="*/ 0 h 21"/>
                                <a:gd name="T6" fmla="*/ 0 w 30"/>
                                <a:gd name="T7" fmla="*/ 0 h 21"/>
                                <a:gd name="T8" fmla="*/ 0 w 30"/>
                                <a:gd name="T9" fmla="*/ 0 h 21"/>
                                <a:gd name="T10" fmla="*/ 0 60000 65536"/>
                                <a:gd name="T11" fmla="*/ 0 60000 65536"/>
                                <a:gd name="T12" fmla="*/ 0 60000 65536"/>
                                <a:gd name="T13" fmla="*/ 0 60000 65536"/>
                                <a:gd name="T14" fmla="*/ 0 60000 65536"/>
                                <a:gd name="T15" fmla="*/ 0 w 30"/>
                                <a:gd name="T16" fmla="*/ 0 h 21"/>
                                <a:gd name="T17" fmla="*/ 30 w 30"/>
                                <a:gd name="T18" fmla="*/ 21 h 21"/>
                              </a:gdLst>
                              <a:ahLst/>
                              <a:cxnLst>
                                <a:cxn ang="T10">
                                  <a:pos x="T0" y="T1"/>
                                </a:cxn>
                                <a:cxn ang="T11">
                                  <a:pos x="T2" y="T3"/>
                                </a:cxn>
                                <a:cxn ang="T12">
                                  <a:pos x="T4" y="T5"/>
                                </a:cxn>
                                <a:cxn ang="T13">
                                  <a:pos x="T6" y="T7"/>
                                </a:cxn>
                                <a:cxn ang="T14">
                                  <a:pos x="T8" y="T9"/>
                                </a:cxn>
                              </a:cxnLst>
                              <a:rect l="T15" t="T16" r="T17" b="T18"/>
                              <a:pathLst>
                                <a:path w="30" h="21">
                                  <a:moveTo>
                                    <a:pt x="30" y="3"/>
                                  </a:moveTo>
                                  <a:lnTo>
                                    <a:pt x="0" y="0"/>
                                  </a:lnTo>
                                  <a:lnTo>
                                    <a:pt x="0" y="18"/>
                                  </a:lnTo>
                                  <a:lnTo>
                                    <a:pt x="30" y="21"/>
                                  </a:lnTo>
                                  <a:lnTo>
                                    <a:pt x="30" y="3"/>
                                  </a:lnTo>
                                  <a:close/>
                                </a:path>
                              </a:pathLst>
                            </a:custGeom>
                            <a:solidFill>
                              <a:srgbClr val="5F5F5F"/>
                            </a:solidFill>
                            <a:ln w="9525">
                              <a:noFill/>
                              <a:round/>
                              <a:headEnd/>
                              <a:tailEnd/>
                            </a:ln>
                          </p:spPr>
                          <p:txBody>
                            <a:bodyPr/>
                            <a:lstStyle/>
                            <a:p>
                              <a:endParaRPr lang="en-US"/>
                            </a:p>
                          </p:txBody>
                        </p:sp>
                        <p:sp>
                          <p:nvSpPr>
                            <p:cNvPr id="12527" name="Freeform 435"/>
                            <p:cNvSpPr>
                              <a:spLocks/>
                            </p:cNvSpPr>
                            <p:nvPr/>
                          </p:nvSpPr>
                          <p:spPr bwMode="auto">
                            <a:xfrm>
                              <a:off x="4051" y="2747"/>
                              <a:ext cx="19" cy="29"/>
                            </a:xfrm>
                            <a:custGeom>
                              <a:avLst/>
                              <a:gdLst>
                                <a:gd name="T0" fmla="*/ 0 w 76"/>
                                <a:gd name="T1" fmla="*/ 0 h 147"/>
                                <a:gd name="T2" fmla="*/ 0 w 76"/>
                                <a:gd name="T3" fmla="*/ 0 h 147"/>
                                <a:gd name="T4" fmla="*/ 0 w 76"/>
                                <a:gd name="T5" fmla="*/ 0 h 147"/>
                                <a:gd name="T6" fmla="*/ 0 w 76"/>
                                <a:gd name="T7" fmla="*/ 0 h 147"/>
                                <a:gd name="T8" fmla="*/ 0 w 76"/>
                                <a:gd name="T9" fmla="*/ 0 h 147"/>
                                <a:gd name="T10" fmla="*/ 0 60000 65536"/>
                                <a:gd name="T11" fmla="*/ 0 60000 65536"/>
                                <a:gd name="T12" fmla="*/ 0 60000 65536"/>
                                <a:gd name="T13" fmla="*/ 0 60000 65536"/>
                                <a:gd name="T14" fmla="*/ 0 60000 65536"/>
                                <a:gd name="T15" fmla="*/ 0 w 76"/>
                                <a:gd name="T16" fmla="*/ 0 h 147"/>
                                <a:gd name="T17" fmla="*/ 76 w 76"/>
                                <a:gd name="T18" fmla="*/ 147 h 147"/>
                              </a:gdLst>
                              <a:ahLst/>
                              <a:cxnLst>
                                <a:cxn ang="T10">
                                  <a:pos x="T0" y="T1"/>
                                </a:cxn>
                                <a:cxn ang="T11">
                                  <a:pos x="T2" y="T3"/>
                                </a:cxn>
                                <a:cxn ang="T12">
                                  <a:pos x="T4" y="T5"/>
                                </a:cxn>
                                <a:cxn ang="T13">
                                  <a:pos x="T6" y="T7"/>
                                </a:cxn>
                                <a:cxn ang="T14">
                                  <a:pos x="T8" y="T9"/>
                                </a:cxn>
                              </a:cxnLst>
                              <a:rect l="T15" t="T16" r="T17" b="T18"/>
                              <a:pathLst>
                                <a:path w="76" h="147">
                                  <a:moveTo>
                                    <a:pt x="76" y="147"/>
                                  </a:moveTo>
                                  <a:lnTo>
                                    <a:pt x="0" y="135"/>
                                  </a:lnTo>
                                  <a:lnTo>
                                    <a:pt x="0" y="0"/>
                                  </a:lnTo>
                                  <a:lnTo>
                                    <a:pt x="76" y="10"/>
                                  </a:lnTo>
                                  <a:lnTo>
                                    <a:pt x="76" y="147"/>
                                  </a:lnTo>
                                  <a:close/>
                                </a:path>
                              </a:pathLst>
                            </a:custGeom>
                            <a:solidFill>
                              <a:srgbClr val="5F5F5F"/>
                            </a:solidFill>
                            <a:ln w="3175">
                              <a:solidFill>
                                <a:srgbClr val="5F5F5F"/>
                              </a:solidFill>
                              <a:prstDash val="solid"/>
                              <a:round/>
                              <a:headEnd/>
                              <a:tailEnd/>
                            </a:ln>
                          </p:spPr>
                          <p:txBody>
                            <a:bodyPr/>
                            <a:lstStyle/>
                            <a:p>
                              <a:endParaRPr lang="en-US"/>
                            </a:p>
                          </p:txBody>
                        </p:sp>
                      </p:grpSp>
                      <p:grpSp>
                        <p:nvGrpSpPr>
                          <p:cNvPr id="12725" name="Group 436"/>
                          <p:cNvGrpSpPr>
                            <a:grpSpLocks/>
                          </p:cNvGrpSpPr>
                          <p:nvPr/>
                        </p:nvGrpSpPr>
                        <p:grpSpPr bwMode="auto">
                          <a:xfrm>
                            <a:off x="4018" y="2746"/>
                            <a:ext cx="51" cy="46"/>
                            <a:chOff x="4018" y="2746"/>
                            <a:chExt cx="51" cy="46"/>
                          </a:xfrm>
                        </p:grpSpPr>
                        <p:sp>
                          <p:nvSpPr>
                            <p:cNvPr id="12522" name="Freeform 437"/>
                            <p:cNvSpPr>
                              <a:spLocks/>
                            </p:cNvSpPr>
                            <p:nvPr/>
                          </p:nvSpPr>
                          <p:spPr bwMode="auto">
                            <a:xfrm>
                              <a:off x="4019" y="2771"/>
                              <a:ext cx="48" cy="18"/>
                            </a:xfrm>
                            <a:custGeom>
                              <a:avLst/>
                              <a:gdLst>
                                <a:gd name="T0" fmla="*/ 1 w 191"/>
                                <a:gd name="T1" fmla="*/ 0 h 89"/>
                                <a:gd name="T2" fmla="*/ 0 w 191"/>
                                <a:gd name="T3" fmla="*/ 0 h 89"/>
                                <a:gd name="T4" fmla="*/ 0 w 191"/>
                                <a:gd name="T5" fmla="*/ 0 h 89"/>
                                <a:gd name="T6" fmla="*/ 0 w 191"/>
                                <a:gd name="T7" fmla="*/ 0 h 89"/>
                                <a:gd name="T8" fmla="*/ 0 w 191"/>
                                <a:gd name="T9" fmla="*/ 0 h 89"/>
                                <a:gd name="T10" fmla="*/ 0 w 191"/>
                                <a:gd name="T11" fmla="*/ 0 h 89"/>
                                <a:gd name="T12" fmla="*/ 0 w 191"/>
                                <a:gd name="T13" fmla="*/ 0 h 89"/>
                                <a:gd name="T14" fmla="*/ 0 w 191"/>
                                <a:gd name="T15" fmla="*/ 0 h 89"/>
                                <a:gd name="T16" fmla="*/ 0 w 191"/>
                                <a:gd name="T17" fmla="*/ 0 h 89"/>
                                <a:gd name="T18" fmla="*/ 0 w 191"/>
                                <a:gd name="T19" fmla="*/ 0 h 89"/>
                                <a:gd name="T20" fmla="*/ 0 w 191"/>
                                <a:gd name="T21" fmla="*/ 0 h 89"/>
                                <a:gd name="T22" fmla="*/ 1 w 191"/>
                                <a:gd name="T23" fmla="*/ 0 h 89"/>
                                <a:gd name="T24" fmla="*/ 1 w 191"/>
                                <a:gd name="T25" fmla="*/ 0 h 89"/>
                                <a:gd name="T26" fmla="*/ 1 w 191"/>
                                <a:gd name="T27" fmla="*/ 0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1"/>
                                <a:gd name="T43" fmla="*/ 0 h 89"/>
                                <a:gd name="T44" fmla="*/ 191 w 191"/>
                                <a:gd name="T45" fmla="*/ 89 h 8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1" h="89">
                                  <a:moveTo>
                                    <a:pt x="164" y="1"/>
                                  </a:moveTo>
                                  <a:lnTo>
                                    <a:pt x="29" y="37"/>
                                  </a:lnTo>
                                  <a:lnTo>
                                    <a:pt x="18" y="42"/>
                                  </a:lnTo>
                                  <a:lnTo>
                                    <a:pt x="11" y="48"/>
                                  </a:lnTo>
                                  <a:lnTo>
                                    <a:pt x="7" y="57"/>
                                  </a:lnTo>
                                  <a:lnTo>
                                    <a:pt x="0" y="87"/>
                                  </a:lnTo>
                                  <a:lnTo>
                                    <a:pt x="19" y="89"/>
                                  </a:lnTo>
                                  <a:lnTo>
                                    <a:pt x="22" y="69"/>
                                  </a:lnTo>
                                  <a:lnTo>
                                    <a:pt x="24" y="61"/>
                                  </a:lnTo>
                                  <a:lnTo>
                                    <a:pt x="29" y="54"/>
                                  </a:lnTo>
                                  <a:lnTo>
                                    <a:pt x="39" y="50"/>
                                  </a:lnTo>
                                  <a:lnTo>
                                    <a:pt x="191" y="6"/>
                                  </a:lnTo>
                                  <a:lnTo>
                                    <a:pt x="165" y="0"/>
                                  </a:lnTo>
                                  <a:lnTo>
                                    <a:pt x="164" y="1"/>
                                  </a:lnTo>
                                  <a:close/>
                                </a:path>
                              </a:pathLst>
                            </a:custGeom>
                            <a:solidFill>
                              <a:srgbClr val="808080"/>
                            </a:solidFill>
                            <a:ln w="9525">
                              <a:noFill/>
                              <a:round/>
                              <a:headEnd/>
                              <a:tailEnd/>
                            </a:ln>
                          </p:spPr>
                          <p:txBody>
                            <a:bodyPr/>
                            <a:lstStyle/>
                            <a:p>
                              <a:endParaRPr lang="en-US"/>
                            </a:p>
                          </p:txBody>
                        </p:sp>
                        <p:sp>
                          <p:nvSpPr>
                            <p:cNvPr id="12523" name="Freeform 438"/>
                            <p:cNvSpPr>
                              <a:spLocks/>
                            </p:cNvSpPr>
                            <p:nvPr/>
                          </p:nvSpPr>
                          <p:spPr bwMode="auto">
                            <a:xfrm>
                              <a:off x="4018" y="2787"/>
                              <a:ext cx="8" cy="5"/>
                            </a:xfrm>
                            <a:custGeom>
                              <a:avLst/>
                              <a:gdLst>
                                <a:gd name="T0" fmla="*/ 0 w 30"/>
                                <a:gd name="T1" fmla="*/ 0 h 22"/>
                                <a:gd name="T2" fmla="*/ 0 w 30"/>
                                <a:gd name="T3" fmla="*/ 0 h 22"/>
                                <a:gd name="T4" fmla="*/ 0 w 30"/>
                                <a:gd name="T5" fmla="*/ 0 h 22"/>
                                <a:gd name="T6" fmla="*/ 0 w 30"/>
                                <a:gd name="T7" fmla="*/ 0 h 22"/>
                                <a:gd name="T8" fmla="*/ 0 w 30"/>
                                <a:gd name="T9" fmla="*/ 0 h 22"/>
                                <a:gd name="T10" fmla="*/ 0 60000 65536"/>
                                <a:gd name="T11" fmla="*/ 0 60000 65536"/>
                                <a:gd name="T12" fmla="*/ 0 60000 65536"/>
                                <a:gd name="T13" fmla="*/ 0 60000 65536"/>
                                <a:gd name="T14" fmla="*/ 0 60000 65536"/>
                                <a:gd name="T15" fmla="*/ 0 w 30"/>
                                <a:gd name="T16" fmla="*/ 0 h 22"/>
                                <a:gd name="T17" fmla="*/ 30 w 30"/>
                                <a:gd name="T18" fmla="*/ 22 h 22"/>
                              </a:gdLst>
                              <a:ahLst/>
                              <a:cxnLst>
                                <a:cxn ang="T10">
                                  <a:pos x="T0" y="T1"/>
                                </a:cxn>
                                <a:cxn ang="T11">
                                  <a:pos x="T2" y="T3"/>
                                </a:cxn>
                                <a:cxn ang="T12">
                                  <a:pos x="T4" y="T5"/>
                                </a:cxn>
                                <a:cxn ang="T13">
                                  <a:pos x="T6" y="T7"/>
                                </a:cxn>
                                <a:cxn ang="T14">
                                  <a:pos x="T8" y="T9"/>
                                </a:cxn>
                              </a:cxnLst>
                              <a:rect l="T15" t="T16" r="T17" b="T18"/>
                              <a:pathLst>
                                <a:path w="30" h="22">
                                  <a:moveTo>
                                    <a:pt x="30" y="4"/>
                                  </a:moveTo>
                                  <a:lnTo>
                                    <a:pt x="0" y="0"/>
                                  </a:lnTo>
                                  <a:lnTo>
                                    <a:pt x="0" y="18"/>
                                  </a:lnTo>
                                  <a:lnTo>
                                    <a:pt x="30" y="22"/>
                                  </a:lnTo>
                                  <a:lnTo>
                                    <a:pt x="30" y="4"/>
                                  </a:lnTo>
                                  <a:close/>
                                </a:path>
                              </a:pathLst>
                            </a:custGeom>
                            <a:solidFill>
                              <a:srgbClr val="808080"/>
                            </a:solidFill>
                            <a:ln w="9525">
                              <a:noFill/>
                              <a:round/>
                              <a:headEnd/>
                              <a:tailEnd/>
                            </a:ln>
                          </p:spPr>
                          <p:txBody>
                            <a:bodyPr/>
                            <a:lstStyle/>
                            <a:p>
                              <a:endParaRPr lang="en-US"/>
                            </a:p>
                          </p:txBody>
                        </p:sp>
                        <p:sp>
                          <p:nvSpPr>
                            <p:cNvPr id="12524" name="Freeform 439"/>
                            <p:cNvSpPr>
                              <a:spLocks/>
                            </p:cNvSpPr>
                            <p:nvPr/>
                          </p:nvSpPr>
                          <p:spPr bwMode="auto">
                            <a:xfrm>
                              <a:off x="4050" y="2746"/>
                              <a:ext cx="19" cy="30"/>
                            </a:xfrm>
                            <a:custGeom>
                              <a:avLst/>
                              <a:gdLst>
                                <a:gd name="T0" fmla="*/ 0 w 75"/>
                                <a:gd name="T1" fmla="*/ 0 h 148"/>
                                <a:gd name="T2" fmla="*/ 0 w 75"/>
                                <a:gd name="T3" fmla="*/ 0 h 148"/>
                                <a:gd name="T4" fmla="*/ 0 w 75"/>
                                <a:gd name="T5" fmla="*/ 0 h 148"/>
                                <a:gd name="T6" fmla="*/ 0 w 75"/>
                                <a:gd name="T7" fmla="*/ 0 h 148"/>
                                <a:gd name="T8" fmla="*/ 0 w 75"/>
                                <a:gd name="T9" fmla="*/ 0 h 148"/>
                                <a:gd name="T10" fmla="*/ 0 60000 65536"/>
                                <a:gd name="T11" fmla="*/ 0 60000 65536"/>
                                <a:gd name="T12" fmla="*/ 0 60000 65536"/>
                                <a:gd name="T13" fmla="*/ 0 60000 65536"/>
                                <a:gd name="T14" fmla="*/ 0 60000 65536"/>
                                <a:gd name="T15" fmla="*/ 0 w 75"/>
                                <a:gd name="T16" fmla="*/ 0 h 148"/>
                                <a:gd name="T17" fmla="*/ 75 w 75"/>
                                <a:gd name="T18" fmla="*/ 148 h 148"/>
                              </a:gdLst>
                              <a:ahLst/>
                              <a:cxnLst>
                                <a:cxn ang="T10">
                                  <a:pos x="T0" y="T1"/>
                                </a:cxn>
                                <a:cxn ang="T11">
                                  <a:pos x="T2" y="T3"/>
                                </a:cxn>
                                <a:cxn ang="T12">
                                  <a:pos x="T4" y="T5"/>
                                </a:cxn>
                                <a:cxn ang="T13">
                                  <a:pos x="T6" y="T7"/>
                                </a:cxn>
                                <a:cxn ang="T14">
                                  <a:pos x="T8" y="T9"/>
                                </a:cxn>
                              </a:cxnLst>
                              <a:rect l="T15" t="T16" r="T17" b="T18"/>
                              <a:pathLst>
                                <a:path w="75" h="148">
                                  <a:moveTo>
                                    <a:pt x="75" y="148"/>
                                  </a:moveTo>
                                  <a:lnTo>
                                    <a:pt x="0" y="136"/>
                                  </a:lnTo>
                                  <a:lnTo>
                                    <a:pt x="0" y="0"/>
                                  </a:lnTo>
                                  <a:lnTo>
                                    <a:pt x="75" y="10"/>
                                  </a:lnTo>
                                  <a:lnTo>
                                    <a:pt x="75" y="148"/>
                                  </a:lnTo>
                                  <a:close/>
                                </a:path>
                              </a:pathLst>
                            </a:custGeom>
                            <a:solidFill>
                              <a:srgbClr val="9F9F9F"/>
                            </a:solidFill>
                            <a:ln w="3175">
                              <a:solidFill>
                                <a:srgbClr val="808080"/>
                              </a:solidFill>
                              <a:prstDash val="solid"/>
                              <a:round/>
                              <a:headEnd/>
                              <a:tailEnd/>
                            </a:ln>
                          </p:spPr>
                          <p:txBody>
                            <a:bodyPr/>
                            <a:lstStyle/>
                            <a:p>
                              <a:endParaRPr lang="en-US"/>
                            </a:p>
                          </p:txBody>
                        </p:sp>
                      </p:grpSp>
                    </p:grpSp>
                  </p:grpSp>
                </p:grpSp>
              </p:grpSp>
              <p:grpSp>
                <p:nvGrpSpPr>
                  <p:cNvPr id="12726" name="Group 440"/>
                  <p:cNvGrpSpPr>
                    <a:grpSpLocks/>
                  </p:cNvGrpSpPr>
                  <p:nvPr/>
                </p:nvGrpSpPr>
                <p:grpSpPr bwMode="auto">
                  <a:xfrm>
                    <a:off x="4058" y="2730"/>
                    <a:ext cx="209" cy="204"/>
                    <a:chOff x="4058" y="2730"/>
                    <a:chExt cx="209" cy="204"/>
                  </a:xfrm>
                </p:grpSpPr>
                <p:grpSp>
                  <p:nvGrpSpPr>
                    <p:cNvPr id="12727" name="Group 441"/>
                    <p:cNvGrpSpPr>
                      <a:grpSpLocks/>
                    </p:cNvGrpSpPr>
                    <p:nvPr/>
                  </p:nvGrpSpPr>
                  <p:grpSpPr bwMode="auto">
                    <a:xfrm>
                      <a:off x="4058" y="2849"/>
                      <a:ext cx="159" cy="28"/>
                      <a:chOff x="4058" y="2849"/>
                      <a:chExt cx="159" cy="28"/>
                    </a:xfrm>
                  </p:grpSpPr>
                  <p:grpSp>
                    <p:nvGrpSpPr>
                      <p:cNvPr id="12728" name="Group 442"/>
                      <p:cNvGrpSpPr>
                        <a:grpSpLocks/>
                      </p:cNvGrpSpPr>
                      <p:nvPr/>
                    </p:nvGrpSpPr>
                    <p:grpSpPr bwMode="auto">
                      <a:xfrm>
                        <a:off x="4058" y="2849"/>
                        <a:ext cx="18" cy="25"/>
                        <a:chOff x="4058" y="2849"/>
                        <a:chExt cx="18" cy="25"/>
                      </a:xfrm>
                    </p:grpSpPr>
                    <p:sp>
                      <p:nvSpPr>
                        <p:cNvPr id="12509" name="Oval 443"/>
                        <p:cNvSpPr>
                          <a:spLocks noChangeArrowheads="1"/>
                        </p:cNvSpPr>
                        <p:nvPr/>
                      </p:nvSpPr>
                      <p:spPr bwMode="auto">
                        <a:xfrm>
                          <a:off x="4058" y="2850"/>
                          <a:ext cx="17" cy="24"/>
                        </a:xfrm>
                        <a:prstGeom prst="ellipse">
                          <a:avLst/>
                        </a:prstGeom>
                        <a:solidFill>
                          <a:srgbClr val="5F5F5F"/>
                        </a:solidFill>
                        <a:ln w="9525">
                          <a:noFill/>
                          <a:round/>
                          <a:headEnd/>
                          <a:tailEnd/>
                        </a:ln>
                      </p:spPr>
                      <p:txBody>
                        <a:bodyPr/>
                        <a:lstStyle/>
                        <a:p>
                          <a:endParaRPr lang="en-US"/>
                        </a:p>
                      </p:txBody>
                    </p:sp>
                    <p:sp>
                      <p:nvSpPr>
                        <p:cNvPr id="12510" name="Oval 444"/>
                        <p:cNvSpPr>
                          <a:spLocks noChangeArrowheads="1"/>
                        </p:cNvSpPr>
                        <p:nvPr/>
                      </p:nvSpPr>
                      <p:spPr bwMode="auto">
                        <a:xfrm>
                          <a:off x="4060" y="2849"/>
                          <a:ext cx="16" cy="24"/>
                        </a:xfrm>
                        <a:prstGeom prst="ellipse">
                          <a:avLst/>
                        </a:prstGeom>
                        <a:solidFill>
                          <a:srgbClr val="808080"/>
                        </a:solidFill>
                        <a:ln w="9525">
                          <a:noFill/>
                          <a:round/>
                          <a:headEnd/>
                          <a:tailEnd/>
                        </a:ln>
                      </p:spPr>
                      <p:txBody>
                        <a:bodyPr/>
                        <a:lstStyle/>
                        <a:p>
                          <a:endParaRPr lang="en-US"/>
                        </a:p>
                      </p:txBody>
                    </p:sp>
                    <p:sp>
                      <p:nvSpPr>
                        <p:cNvPr id="12511" name="Oval 445"/>
                        <p:cNvSpPr>
                          <a:spLocks noChangeArrowheads="1"/>
                        </p:cNvSpPr>
                        <p:nvPr/>
                      </p:nvSpPr>
                      <p:spPr bwMode="auto">
                        <a:xfrm>
                          <a:off x="4062" y="2855"/>
                          <a:ext cx="13" cy="18"/>
                        </a:xfrm>
                        <a:prstGeom prst="ellipse">
                          <a:avLst/>
                        </a:prstGeom>
                        <a:solidFill>
                          <a:srgbClr val="9F9F9F"/>
                        </a:solidFill>
                        <a:ln w="9525">
                          <a:noFill/>
                          <a:round/>
                          <a:headEnd/>
                          <a:tailEnd/>
                        </a:ln>
                      </p:spPr>
                      <p:txBody>
                        <a:bodyPr/>
                        <a:lstStyle/>
                        <a:p>
                          <a:endParaRPr lang="en-US"/>
                        </a:p>
                      </p:txBody>
                    </p:sp>
                    <p:sp>
                      <p:nvSpPr>
                        <p:cNvPr id="12512" name="Oval 446"/>
                        <p:cNvSpPr>
                          <a:spLocks noChangeArrowheads="1"/>
                        </p:cNvSpPr>
                        <p:nvPr/>
                      </p:nvSpPr>
                      <p:spPr bwMode="auto">
                        <a:xfrm>
                          <a:off x="4062" y="2849"/>
                          <a:ext cx="13" cy="19"/>
                        </a:xfrm>
                        <a:prstGeom prst="ellipse">
                          <a:avLst/>
                        </a:prstGeom>
                        <a:solidFill>
                          <a:srgbClr val="5F5F5F"/>
                        </a:solidFill>
                        <a:ln w="9525">
                          <a:noFill/>
                          <a:round/>
                          <a:headEnd/>
                          <a:tailEnd/>
                        </a:ln>
                      </p:spPr>
                      <p:txBody>
                        <a:bodyPr/>
                        <a:lstStyle/>
                        <a:p>
                          <a:endParaRPr lang="en-US"/>
                        </a:p>
                      </p:txBody>
                    </p:sp>
                    <p:sp>
                      <p:nvSpPr>
                        <p:cNvPr id="12513" name="Oval 447"/>
                        <p:cNvSpPr>
                          <a:spLocks noChangeArrowheads="1"/>
                        </p:cNvSpPr>
                        <p:nvPr/>
                      </p:nvSpPr>
                      <p:spPr bwMode="auto">
                        <a:xfrm>
                          <a:off x="4062" y="2852"/>
                          <a:ext cx="13" cy="19"/>
                        </a:xfrm>
                        <a:prstGeom prst="ellipse">
                          <a:avLst/>
                        </a:prstGeom>
                        <a:solidFill>
                          <a:srgbClr val="C0C0C0"/>
                        </a:solidFill>
                        <a:ln w="9525">
                          <a:noFill/>
                          <a:round/>
                          <a:headEnd/>
                          <a:tailEnd/>
                        </a:ln>
                      </p:spPr>
                      <p:txBody>
                        <a:bodyPr/>
                        <a:lstStyle/>
                        <a:p>
                          <a:endParaRPr lang="en-US"/>
                        </a:p>
                      </p:txBody>
                    </p:sp>
                  </p:grpSp>
                  <p:grpSp>
                    <p:nvGrpSpPr>
                      <p:cNvPr id="12729" name="Group 448"/>
                      <p:cNvGrpSpPr>
                        <a:grpSpLocks/>
                      </p:cNvGrpSpPr>
                      <p:nvPr/>
                    </p:nvGrpSpPr>
                    <p:grpSpPr bwMode="auto">
                      <a:xfrm>
                        <a:off x="4203" y="2857"/>
                        <a:ext cx="14" cy="20"/>
                        <a:chOff x="4203" y="2857"/>
                        <a:chExt cx="14" cy="20"/>
                      </a:xfrm>
                    </p:grpSpPr>
                    <p:sp>
                      <p:nvSpPr>
                        <p:cNvPr id="12504" name="Oval 449"/>
                        <p:cNvSpPr>
                          <a:spLocks noChangeArrowheads="1"/>
                        </p:cNvSpPr>
                        <p:nvPr/>
                      </p:nvSpPr>
                      <p:spPr bwMode="auto">
                        <a:xfrm>
                          <a:off x="4203" y="2858"/>
                          <a:ext cx="13" cy="19"/>
                        </a:xfrm>
                        <a:prstGeom prst="ellipse">
                          <a:avLst/>
                        </a:prstGeom>
                        <a:solidFill>
                          <a:srgbClr val="5F5F5F"/>
                        </a:solidFill>
                        <a:ln w="9525">
                          <a:noFill/>
                          <a:round/>
                          <a:headEnd/>
                          <a:tailEnd/>
                        </a:ln>
                      </p:spPr>
                      <p:txBody>
                        <a:bodyPr/>
                        <a:lstStyle/>
                        <a:p>
                          <a:endParaRPr lang="en-US"/>
                        </a:p>
                      </p:txBody>
                    </p:sp>
                    <p:sp>
                      <p:nvSpPr>
                        <p:cNvPr id="12505" name="Oval 450"/>
                        <p:cNvSpPr>
                          <a:spLocks noChangeArrowheads="1"/>
                        </p:cNvSpPr>
                        <p:nvPr/>
                      </p:nvSpPr>
                      <p:spPr bwMode="auto">
                        <a:xfrm>
                          <a:off x="4204" y="2857"/>
                          <a:ext cx="13" cy="19"/>
                        </a:xfrm>
                        <a:prstGeom prst="ellipse">
                          <a:avLst/>
                        </a:prstGeom>
                        <a:solidFill>
                          <a:srgbClr val="808080"/>
                        </a:solidFill>
                        <a:ln w="9525">
                          <a:noFill/>
                          <a:round/>
                          <a:headEnd/>
                          <a:tailEnd/>
                        </a:ln>
                      </p:spPr>
                      <p:txBody>
                        <a:bodyPr/>
                        <a:lstStyle/>
                        <a:p>
                          <a:endParaRPr lang="en-US"/>
                        </a:p>
                      </p:txBody>
                    </p:sp>
                    <p:sp>
                      <p:nvSpPr>
                        <p:cNvPr id="12506" name="Oval 451"/>
                        <p:cNvSpPr>
                          <a:spLocks noChangeArrowheads="1"/>
                        </p:cNvSpPr>
                        <p:nvPr/>
                      </p:nvSpPr>
                      <p:spPr bwMode="auto">
                        <a:xfrm>
                          <a:off x="4206" y="2861"/>
                          <a:ext cx="10" cy="15"/>
                        </a:xfrm>
                        <a:prstGeom prst="ellipse">
                          <a:avLst/>
                        </a:prstGeom>
                        <a:solidFill>
                          <a:srgbClr val="9F9F9F"/>
                        </a:solidFill>
                        <a:ln w="9525">
                          <a:noFill/>
                          <a:round/>
                          <a:headEnd/>
                          <a:tailEnd/>
                        </a:ln>
                      </p:spPr>
                      <p:txBody>
                        <a:bodyPr/>
                        <a:lstStyle/>
                        <a:p>
                          <a:endParaRPr lang="en-US"/>
                        </a:p>
                      </p:txBody>
                    </p:sp>
                    <p:sp>
                      <p:nvSpPr>
                        <p:cNvPr id="12507" name="Oval 452"/>
                        <p:cNvSpPr>
                          <a:spLocks noChangeArrowheads="1"/>
                        </p:cNvSpPr>
                        <p:nvPr/>
                      </p:nvSpPr>
                      <p:spPr bwMode="auto">
                        <a:xfrm>
                          <a:off x="4206" y="2857"/>
                          <a:ext cx="10" cy="15"/>
                        </a:xfrm>
                        <a:prstGeom prst="ellipse">
                          <a:avLst/>
                        </a:prstGeom>
                        <a:solidFill>
                          <a:srgbClr val="5F5F5F"/>
                        </a:solidFill>
                        <a:ln w="9525">
                          <a:noFill/>
                          <a:round/>
                          <a:headEnd/>
                          <a:tailEnd/>
                        </a:ln>
                      </p:spPr>
                      <p:txBody>
                        <a:bodyPr/>
                        <a:lstStyle/>
                        <a:p>
                          <a:endParaRPr lang="en-US"/>
                        </a:p>
                      </p:txBody>
                    </p:sp>
                    <p:sp>
                      <p:nvSpPr>
                        <p:cNvPr id="12508" name="Oval 453"/>
                        <p:cNvSpPr>
                          <a:spLocks noChangeArrowheads="1"/>
                        </p:cNvSpPr>
                        <p:nvPr/>
                      </p:nvSpPr>
                      <p:spPr bwMode="auto">
                        <a:xfrm>
                          <a:off x="4206" y="2859"/>
                          <a:ext cx="10" cy="15"/>
                        </a:xfrm>
                        <a:prstGeom prst="ellipse">
                          <a:avLst/>
                        </a:prstGeom>
                        <a:solidFill>
                          <a:srgbClr val="C0C0C0"/>
                        </a:solidFill>
                        <a:ln w="9525">
                          <a:noFill/>
                          <a:round/>
                          <a:headEnd/>
                          <a:tailEnd/>
                        </a:ln>
                      </p:spPr>
                      <p:txBody>
                        <a:bodyPr/>
                        <a:lstStyle/>
                        <a:p>
                          <a:endParaRPr lang="en-US"/>
                        </a:p>
                      </p:txBody>
                    </p:sp>
                  </p:grpSp>
                </p:grpSp>
                <p:grpSp>
                  <p:nvGrpSpPr>
                    <p:cNvPr id="12741" name="Group 454"/>
                    <p:cNvGrpSpPr>
                      <a:grpSpLocks/>
                    </p:cNvGrpSpPr>
                    <p:nvPr/>
                  </p:nvGrpSpPr>
                  <p:grpSpPr bwMode="auto">
                    <a:xfrm>
                      <a:off x="4084" y="2730"/>
                      <a:ext cx="183" cy="204"/>
                      <a:chOff x="4084" y="2730"/>
                      <a:chExt cx="183" cy="204"/>
                    </a:xfrm>
                  </p:grpSpPr>
                  <p:grpSp>
                    <p:nvGrpSpPr>
                      <p:cNvPr id="12801" name="Group 455"/>
                      <p:cNvGrpSpPr>
                        <a:grpSpLocks/>
                      </p:cNvGrpSpPr>
                      <p:nvPr/>
                    </p:nvGrpSpPr>
                    <p:grpSpPr bwMode="auto">
                      <a:xfrm>
                        <a:off x="4108" y="2730"/>
                        <a:ext cx="42" cy="74"/>
                        <a:chOff x="4108" y="2730"/>
                        <a:chExt cx="42" cy="74"/>
                      </a:xfrm>
                    </p:grpSpPr>
                    <p:sp>
                      <p:nvSpPr>
                        <p:cNvPr id="12498" name="Freeform 456"/>
                        <p:cNvSpPr>
                          <a:spLocks/>
                        </p:cNvSpPr>
                        <p:nvPr/>
                      </p:nvSpPr>
                      <p:spPr bwMode="auto">
                        <a:xfrm>
                          <a:off x="4108" y="2730"/>
                          <a:ext cx="42" cy="25"/>
                        </a:xfrm>
                        <a:custGeom>
                          <a:avLst/>
                          <a:gdLst>
                            <a:gd name="T0" fmla="*/ 1 w 168"/>
                            <a:gd name="T1" fmla="*/ 0 h 129"/>
                            <a:gd name="T2" fmla="*/ 0 w 168"/>
                            <a:gd name="T3" fmla="*/ 0 h 129"/>
                            <a:gd name="T4" fmla="*/ 0 w 168"/>
                            <a:gd name="T5" fmla="*/ 0 h 129"/>
                            <a:gd name="T6" fmla="*/ 0 w 168"/>
                            <a:gd name="T7" fmla="*/ 0 h 129"/>
                            <a:gd name="T8" fmla="*/ 1 w 168"/>
                            <a:gd name="T9" fmla="*/ 0 h 129"/>
                            <a:gd name="T10" fmla="*/ 0 60000 65536"/>
                            <a:gd name="T11" fmla="*/ 0 60000 65536"/>
                            <a:gd name="T12" fmla="*/ 0 60000 65536"/>
                            <a:gd name="T13" fmla="*/ 0 60000 65536"/>
                            <a:gd name="T14" fmla="*/ 0 60000 65536"/>
                            <a:gd name="T15" fmla="*/ 0 w 168"/>
                            <a:gd name="T16" fmla="*/ 0 h 129"/>
                            <a:gd name="T17" fmla="*/ 168 w 168"/>
                            <a:gd name="T18" fmla="*/ 129 h 129"/>
                          </a:gdLst>
                          <a:ahLst/>
                          <a:cxnLst>
                            <a:cxn ang="T10">
                              <a:pos x="T0" y="T1"/>
                            </a:cxn>
                            <a:cxn ang="T11">
                              <a:pos x="T2" y="T3"/>
                            </a:cxn>
                            <a:cxn ang="T12">
                              <a:pos x="T4" y="T5"/>
                            </a:cxn>
                            <a:cxn ang="T13">
                              <a:pos x="T6" y="T7"/>
                            </a:cxn>
                            <a:cxn ang="T14">
                              <a:pos x="T8" y="T9"/>
                            </a:cxn>
                          </a:cxnLst>
                          <a:rect l="T15" t="T16" r="T17" b="T18"/>
                          <a:pathLst>
                            <a:path w="168" h="129">
                              <a:moveTo>
                                <a:pt x="168" y="62"/>
                              </a:moveTo>
                              <a:lnTo>
                                <a:pt x="101" y="129"/>
                              </a:lnTo>
                              <a:lnTo>
                                <a:pt x="0" y="92"/>
                              </a:lnTo>
                              <a:lnTo>
                                <a:pt x="0" y="0"/>
                              </a:lnTo>
                              <a:lnTo>
                                <a:pt x="168" y="62"/>
                              </a:lnTo>
                              <a:close/>
                            </a:path>
                          </a:pathLst>
                        </a:custGeom>
                        <a:solidFill>
                          <a:srgbClr val="5F5F5F"/>
                        </a:solidFill>
                        <a:ln w="9525">
                          <a:noFill/>
                          <a:round/>
                          <a:headEnd/>
                          <a:tailEnd/>
                        </a:ln>
                      </p:spPr>
                      <p:txBody>
                        <a:bodyPr/>
                        <a:lstStyle/>
                        <a:p>
                          <a:endParaRPr lang="en-US"/>
                        </a:p>
                      </p:txBody>
                    </p:sp>
                    <p:sp>
                      <p:nvSpPr>
                        <p:cNvPr id="12499" name="Freeform 457"/>
                        <p:cNvSpPr>
                          <a:spLocks/>
                        </p:cNvSpPr>
                        <p:nvPr/>
                      </p:nvSpPr>
                      <p:spPr bwMode="auto">
                        <a:xfrm>
                          <a:off x="4133" y="2742"/>
                          <a:ext cx="17" cy="62"/>
                        </a:xfrm>
                        <a:custGeom>
                          <a:avLst/>
                          <a:gdLst>
                            <a:gd name="T0" fmla="*/ 0 w 67"/>
                            <a:gd name="T1" fmla="*/ 0 h 308"/>
                            <a:gd name="T2" fmla="*/ 0 w 67"/>
                            <a:gd name="T3" fmla="*/ 0 h 308"/>
                            <a:gd name="T4" fmla="*/ 0 w 67"/>
                            <a:gd name="T5" fmla="*/ 0 h 308"/>
                            <a:gd name="T6" fmla="*/ 0 w 67"/>
                            <a:gd name="T7" fmla="*/ 0 h 308"/>
                            <a:gd name="T8" fmla="*/ 0 w 67"/>
                            <a:gd name="T9" fmla="*/ 0 h 308"/>
                            <a:gd name="T10" fmla="*/ 0 60000 65536"/>
                            <a:gd name="T11" fmla="*/ 0 60000 65536"/>
                            <a:gd name="T12" fmla="*/ 0 60000 65536"/>
                            <a:gd name="T13" fmla="*/ 0 60000 65536"/>
                            <a:gd name="T14" fmla="*/ 0 60000 65536"/>
                            <a:gd name="T15" fmla="*/ 0 w 67"/>
                            <a:gd name="T16" fmla="*/ 0 h 308"/>
                            <a:gd name="T17" fmla="*/ 67 w 67"/>
                            <a:gd name="T18" fmla="*/ 308 h 308"/>
                          </a:gdLst>
                          <a:ahLst/>
                          <a:cxnLst>
                            <a:cxn ang="T10">
                              <a:pos x="T0" y="T1"/>
                            </a:cxn>
                            <a:cxn ang="T11">
                              <a:pos x="T2" y="T3"/>
                            </a:cxn>
                            <a:cxn ang="T12">
                              <a:pos x="T4" y="T5"/>
                            </a:cxn>
                            <a:cxn ang="T13">
                              <a:pos x="T6" y="T7"/>
                            </a:cxn>
                            <a:cxn ang="T14">
                              <a:pos x="T8" y="T9"/>
                            </a:cxn>
                          </a:cxnLst>
                          <a:rect l="T15" t="T16" r="T17" b="T18"/>
                          <a:pathLst>
                            <a:path w="67" h="308">
                              <a:moveTo>
                                <a:pt x="67" y="0"/>
                              </a:moveTo>
                              <a:lnTo>
                                <a:pt x="0" y="67"/>
                              </a:lnTo>
                              <a:lnTo>
                                <a:pt x="0" y="297"/>
                              </a:lnTo>
                              <a:lnTo>
                                <a:pt x="67" y="308"/>
                              </a:lnTo>
                              <a:lnTo>
                                <a:pt x="67" y="0"/>
                              </a:lnTo>
                              <a:close/>
                            </a:path>
                          </a:pathLst>
                        </a:custGeom>
                        <a:solidFill>
                          <a:srgbClr val="9F9F9F"/>
                        </a:solidFill>
                        <a:ln w="9525">
                          <a:noFill/>
                          <a:round/>
                          <a:headEnd/>
                          <a:tailEnd/>
                        </a:ln>
                      </p:spPr>
                      <p:txBody>
                        <a:bodyPr/>
                        <a:lstStyle/>
                        <a:p>
                          <a:endParaRPr lang="en-US"/>
                        </a:p>
                      </p:txBody>
                    </p:sp>
                    <p:sp>
                      <p:nvSpPr>
                        <p:cNvPr id="12500" name="Freeform 458"/>
                        <p:cNvSpPr>
                          <a:spLocks/>
                        </p:cNvSpPr>
                        <p:nvPr/>
                      </p:nvSpPr>
                      <p:spPr bwMode="auto">
                        <a:xfrm>
                          <a:off x="4108" y="2748"/>
                          <a:ext cx="25" cy="53"/>
                        </a:xfrm>
                        <a:custGeom>
                          <a:avLst/>
                          <a:gdLst>
                            <a:gd name="T0" fmla="*/ 0 w 101"/>
                            <a:gd name="T1" fmla="*/ 0 h 267"/>
                            <a:gd name="T2" fmla="*/ 0 w 101"/>
                            <a:gd name="T3" fmla="*/ 0 h 267"/>
                            <a:gd name="T4" fmla="*/ 0 w 101"/>
                            <a:gd name="T5" fmla="*/ 0 h 267"/>
                            <a:gd name="T6" fmla="*/ 0 w 101"/>
                            <a:gd name="T7" fmla="*/ 0 h 267"/>
                            <a:gd name="T8" fmla="*/ 0 w 101"/>
                            <a:gd name="T9" fmla="*/ 0 h 267"/>
                            <a:gd name="T10" fmla="*/ 0 60000 65536"/>
                            <a:gd name="T11" fmla="*/ 0 60000 65536"/>
                            <a:gd name="T12" fmla="*/ 0 60000 65536"/>
                            <a:gd name="T13" fmla="*/ 0 60000 65536"/>
                            <a:gd name="T14" fmla="*/ 0 60000 65536"/>
                            <a:gd name="T15" fmla="*/ 0 w 101"/>
                            <a:gd name="T16" fmla="*/ 0 h 267"/>
                            <a:gd name="T17" fmla="*/ 101 w 101"/>
                            <a:gd name="T18" fmla="*/ 267 h 267"/>
                          </a:gdLst>
                          <a:ahLst/>
                          <a:cxnLst>
                            <a:cxn ang="T10">
                              <a:pos x="T0" y="T1"/>
                            </a:cxn>
                            <a:cxn ang="T11">
                              <a:pos x="T2" y="T3"/>
                            </a:cxn>
                            <a:cxn ang="T12">
                              <a:pos x="T4" y="T5"/>
                            </a:cxn>
                            <a:cxn ang="T13">
                              <a:pos x="T6" y="T7"/>
                            </a:cxn>
                            <a:cxn ang="T14">
                              <a:pos x="T8" y="T9"/>
                            </a:cxn>
                          </a:cxnLst>
                          <a:rect l="T15" t="T16" r="T17" b="T18"/>
                          <a:pathLst>
                            <a:path w="101" h="267">
                              <a:moveTo>
                                <a:pt x="0" y="0"/>
                              </a:moveTo>
                              <a:lnTo>
                                <a:pt x="101" y="37"/>
                              </a:lnTo>
                              <a:lnTo>
                                <a:pt x="101" y="267"/>
                              </a:lnTo>
                              <a:lnTo>
                                <a:pt x="0" y="250"/>
                              </a:lnTo>
                              <a:lnTo>
                                <a:pt x="0" y="0"/>
                              </a:lnTo>
                              <a:close/>
                            </a:path>
                          </a:pathLst>
                        </a:custGeom>
                        <a:solidFill>
                          <a:srgbClr val="808080"/>
                        </a:solidFill>
                        <a:ln w="9525">
                          <a:noFill/>
                          <a:round/>
                          <a:headEnd/>
                          <a:tailEnd/>
                        </a:ln>
                      </p:spPr>
                      <p:txBody>
                        <a:bodyPr/>
                        <a:lstStyle/>
                        <a:p>
                          <a:endParaRPr lang="en-US"/>
                        </a:p>
                      </p:txBody>
                    </p:sp>
                    <p:sp>
                      <p:nvSpPr>
                        <p:cNvPr id="12501" name="Line 459"/>
                        <p:cNvSpPr>
                          <a:spLocks noChangeShapeType="1"/>
                        </p:cNvSpPr>
                        <p:nvPr/>
                      </p:nvSpPr>
                      <p:spPr bwMode="auto">
                        <a:xfrm>
                          <a:off x="4127" y="2736"/>
                          <a:ext cx="1" cy="64"/>
                        </a:xfrm>
                        <a:prstGeom prst="line">
                          <a:avLst/>
                        </a:prstGeom>
                        <a:noFill/>
                        <a:ln w="3175">
                          <a:solidFill>
                            <a:srgbClr val="9F9F9F"/>
                          </a:solidFill>
                          <a:round/>
                          <a:headEnd/>
                          <a:tailEnd/>
                        </a:ln>
                      </p:spPr>
                      <p:txBody>
                        <a:bodyPr/>
                        <a:lstStyle/>
                        <a:p>
                          <a:endParaRPr lang="en-US"/>
                        </a:p>
                      </p:txBody>
                    </p:sp>
                  </p:grpSp>
                  <p:grpSp>
                    <p:nvGrpSpPr>
                      <p:cNvPr id="12802" name="Group 460"/>
                      <p:cNvGrpSpPr>
                        <a:grpSpLocks/>
                      </p:cNvGrpSpPr>
                      <p:nvPr/>
                    </p:nvGrpSpPr>
                    <p:grpSpPr bwMode="auto">
                      <a:xfrm>
                        <a:off x="4084" y="2737"/>
                        <a:ext cx="183" cy="197"/>
                        <a:chOff x="4084" y="2737"/>
                        <a:chExt cx="183" cy="197"/>
                      </a:xfrm>
                    </p:grpSpPr>
                    <p:grpSp>
                      <p:nvGrpSpPr>
                        <p:cNvPr id="12803" name="Group 461"/>
                        <p:cNvGrpSpPr>
                          <a:grpSpLocks/>
                        </p:cNvGrpSpPr>
                        <p:nvPr/>
                      </p:nvGrpSpPr>
                      <p:grpSpPr bwMode="auto">
                        <a:xfrm>
                          <a:off x="4084" y="2908"/>
                          <a:ext cx="16" cy="26"/>
                          <a:chOff x="4084" y="2908"/>
                          <a:chExt cx="16" cy="26"/>
                        </a:xfrm>
                      </p:grpSpPr>
                      <p:sp>
                        <p:nvSpPr>
                          <p:cNvPr id="12496" name="Freeform 462"/>
                          <p:cNvSpPr>
                            <a:spLocks/>
                          </p:cNvSpPr>
                          <p:nvPr/>
                        </p:nvSpPr>
                        <p:spPr bwMode="auto">
                          <a:xfrm>
                            <a:off x="4084" y="2909"/>
                            <a:ext cx="16" cy="25"/>
                          </a:xfrm>
                          <a:custGeom>
                            <a:avLst/>
                            <a:gdLst>
                              <a:gd name="T0" fmla="*/ 0 w 64"/>
                              <a:gd name="T1" fmla="*/ 0 h 127"/>
                              <a:gd name="T2" fmla="*/ 0 w 64"/>
                              <a:gd name="T3" fmla="*/ 0 h 127"/>
                              <a:gd name="T4" fmla="*/ 0 w 64"/>
                              <a:gd name="T5" fmla="*/ 0 h 127"/>
                              <a:gd name="T6" fmla="*/ 0 w 64"/>
                              <a:gd name="T7" fmla="*/ 0 h 127"/>
                              <a:gd name="T8" fmla="*/ 0 w 64"/>
                              <a:gd name="T9" fmla="*/ 0 h 127"/>
                              <a:gd name="T10" fmla="*/ 0 60000 65536"/>
                              <a:gd name="T11" fmla="*/ 0 60000 65536"/>
                              <a:gd name="T12" fmla="*/ 0 60000 65536"/>
                              <a:gd name="T13" fmla="*/ 0 60000 65536"/>
                              <a:gd name="T14" fmla="*/ 0 60000 65536"/>
                              <a:gd name="T15" fmla="*/ 0 w 64"/>
                              <a:gd name="T16" fmla="*/ 0 h 127"/>
                              <a:gd name="T17" fmla="*/ 64 w 64"/>
                              <a:gd name="T18" fmla="*/ 127 h 127"/>
                            </a:gdLst>
                            <a:ahLst/>
                            <a:cxnLst>
                              <a:cxn ang="T10">
                                <a:pos x="T0" y="T1"/>
                              </a:cxn>
                              <a:cxn ang="T11">
                                <a:pos x="T2" y="T3"/>
                              </a:cxn>
                              <a:cxn ang="T12">
                                <a:pos x="T4" y="T5"/>
                              </a:cxn>
                              <a:cxn ang="T13">
                                <a:pos x="T6" y="T7"/>
                              </a:cxn>
                              <a:cxn ang="T14">
                                <a:pos x="T8" y="T9"/>
                              </a:cxn>
                            </a:cxnLst>
                            <a:rect l="T15" t="T16" r="T17" b="T18"/>
                            <a:pathLst>
                              <a:path w="64" h="127">
                                <a:moveTo>
                                  <a:pt x="64" y="0"/>
                                </a:moveTo>
                                <a:lnTo>
                                  <a:pt x="0" y="3"/>
                                </a:lnTo>
                                <a:lnTo>
                                  <a:pt x="0" y="127"/>
                                </a:lnTo>
                                <a:lnTo>
                                  <a:pt x="64" y="120"/>
                                </a:lnTo>
                                <a:lnTo>
                                  <a:pt x="64" y="0"/>
                                </a:lnTo>
                                <a:close/>
                              </a:path>
                            </a:pathLst>
                          </a:custGeom>
                          <a:solidFill>
                            <a:srgbClr val="3F3F3F"/>
                          </a:solidFill>
                          <a:ln w="9525">
                            <a:noFill/>
                            <a:round/>
                            <a:headEnd/>
                            <a:tailEnd/>
                          </a:ln>
                        </p:spPr>
                        <p:txBody>
                          <a:bodyPr/>
                          <a:lstStyle/>
                          <a:p>
                            <a:endParaRPr lang="en-US"/>
                          </a:p>
                        </p:txBody>
                      </p:sp>
                      <p:sp>
                        <p:nvSpPr>
                          <p:cNvPr id="12497" name="Freeform 463"/>
                          <p:cNvSpPr>
                            <a:spLocks/>
                          </p:cNvSpPr>
                          <p:nvPr/>
                        </p:nvSpPr>
                        <p:spPr bwMode="auto">
                          <a:xfrm>
                            <a:off x="4084" y="2908"/>
                            <a:ext cx="16" cy="26"/>
                          </a:xfrm>
                          <a:custGeom>
                            <a:avLst/>
                            <a:gdLst>
                              <a:gd name="T0" fmla="*/ 0 w 64"/>
                              <a:gd name="T1" fmla="*/ 0 h 127"/>
                              <a:gd name="T2" fmla="*/ 0 w 64"/>
                              <a:gd name="T3" fmla="*/ 0 h 127"/>
                              <a:gd name="T4" fmla="*/ 0 w 64"/>
                              <a:gd name="T5" fmla="*/ 0 h 127"/>
                              <a:gd name="T6" fmla="*/ 0 w 64"/>
                              <a:gd name="T7" fmla="*/ 0 h 127"/>
                              <a:gd name="T8" fmla="*/ 0 60000 65536"/>
                              <a:gd name="T9" fmla="*/ 0 60000 65536"/>
                              <a:gd name="T10" fmla="*/ 0 60000 65536"/>
                              <a:gd name="T11" fmla="*/ 0 60000 65536"/>
                              <a:gd name="T12" fmla="*/ 0 w 64"/>
                              <a:gd name="T13" fmla="*/ 0 h 127"/>
                              <a:gd name="T14" fmla="*/ 64 w 64"/>
                              <a:gd name="T15" fmla="*/ 127 h 127"/>
                            </a:gdLst>
                            <a:ahLst/>
                            <a:cxnLst>
                              <a:cxn ang="T8">
                                <a:pos x="T0" y="T1"/>
                              </a:cxn>
                              <a:cxn ang="T9">
                                <a:pos x="T2" y="T3"/>
                              </a:cxn>
                              <a:cxn ang="T10">
                                <a:pos x="T4" y="T5"/>
                              </a:cxn>
                              <a:cxn ang="T11">
                                <a:pos x="T6" y="T7"/>
                              </a:cxn>
                            </a:cxnLst>
                            <a:rect l="T12" t="T13" r="T14" b="T15"/>
                            <a:pathLst>
                              <a:path w="64" h="127">
                                <a:moveTo>
                                  <a:pt x="64" y="0"/>
                                </a:moveTo>
                                <a:lnTo>
                                  <a:pt x="0" y="127"/>
                                </a:lnTo>
                                <a:lnTo>
                                  <a:pt x="64" y="120"/>
                                </a:lnTo>
                                <a:lnTo>
                                  <a:pt x="64" y="0"/>
                                </a:lnTo>
                                <a:close/>
                              </a:path>
                            </a:pathLst>
                          </a:custGeom>
                          <a:solidFill>
                            <a:srgbClr val="5F5F5F"/>
                          </a:solidFill>
                          <a:ln w="9525">
                            <a:noFill/>
                            <a:round/>
                            <a:headEnd/>
                            <a:tailEnd/>
                          </a:ln>
                        </p:spPr>
                        <p:txBody>
                          <a:bodyPr/>
                          <a:lstStyle/>
                          <a:p>
                            <a:endParaRPr lang="en-US"/>
                          </a:p>
                        </p:txBody>
                      </p:sp>
                    </p:grpSp>
                    <p:grpSp>
                      <p:nvGrpSpPr>
                        <p:cNvPr id="12822" name="Group 464"/>
                        <p:cNvGrpSpPr>
                          <a:grpSpLocks/>
                        </p:cNvGrpSpPr>
                        <p:nvPr/>
                      </p:nvGrpSpPr>
                      <p:grpSpPr bwMode="auto">
                        <a:xfrm>
                          <a:off x="4167" y="2737"/>
                          <a:ext cx="100" cy="155"/>
                          <a:chOff x="4167" y="2737"/>
                          <a:chExt cx="100" cy="155"/>
                        </a:xfrm>
                      </p:grpSpPr>
                      <p:grpSp>
                        <p:nvGrpSpPr>
                          <p:cNvPr id="12823" name="Group 465"/>
                          <p:cNvGrpSpPr>
                            <a:grpSpLocks/>
                          </p:cNvGrpSpPr>
                          <p:nvPr/>
                        </p:nvGrpSpPr>
                        <p:grpSpPr bwMode="auto">
                          <a:xfrm>
                            <a:off x="4167" y="2773"/>
                            <a:ext cx="74" cy="119"/>
                            <a:chOff x="4167" y="2773"/>
                            <a:chExt cx="74" cy="119"/>
                          </a:xfrm>
                        </p:grpSpPr>
                        <p:grpSp>
                          <p:nvGrpSpPr>
                            <p:cNvPr id="12824" name="Group 466"/>
                            <p:cNvGrpSpPr>
                              <a:grpSpLocks/>
                            </p:cNvGrpSpPr>
                            <p:nvPr/>
                          </p:nvGrpSpPr>
                          <p:grpSpPr bwMode="auto">
                            <a:xfrm>
                              <a:off x="4214" y="2773"/>
                              <a:ext cx="27" cy="77"/>
                              <a:chOff x="4214" y="2773"/>
                              <a:chExt cx="27" cy="77"/>
                            </a:xfrm>
                          </p:grpSpPr>
                          <p:grpSp>
                            <p:nvGrpSpPr>
                              <p:cNvPr id="12825" name="Group 467"/>
                              <p:cNvGrpSpPr>
                                <a:grpSpLocks/>
                              </p:cNvGrpSpPr>
                              <p:nvPr/>
                            </p:nvGrpSpPr>
                            <p:grpSpPr bwMode="auto">
                              <a:xfrm>
                                <a:off x="4214" y="2788"/>
                                <a:ext cx="27" cy="61"/>
                                <a:chOff x="4214" y="2788"/>
                                <a:chExt cx="27" cy="61"/>
                              </a:xfrm>
                            </p:grpSpPr>
                            <p:sp>
                              <p:nvSpPr>
                                <p:cNvPr id="12484" name="Line 468"/>
                                <p:cNvSpPr>
                                  <a:spLocks noChangeShapeType="1"/>
                                </p:cNvSpPr>
                                <p:nvPr/>
                              </p:nvSpPr>
                              <p:spPr bwMode="auto">
                                <a:xfrm flipH="1" flipV="1">
                                  <a:off x="4214" y="2788"/>
                                  <a:ext cx="26" cy="6"/>
                                </a:xfrm>
                                <a:prstGeom prst="line">
                                  <a:avLst/>
                                </a:prstGeom>
                                <a:noFill/>
                                <a:ln w="3175">
                                  <a:solidFill>
                                    <a:srgbClr val="000000"/>
                                  </a:solidFill>
                                  <a:round/>
                                  <a:headEnd/>
                                  <a:tailEnd/>
                                </a:ln>
                              </p:spPr>
                              <p:txBody>
                                <a:bodyPr/>
                                <a:lstStyle/>
                                <a:p>
                                  <a:endParaRPr lang="en-US"/>
                                </a:p>
                              </p:txBody>
                            </p:sp>
                            <p:sp>
                              <p:nvSpPr>
                                <p:cNvPr id="12485" name="Line 469"/>
                                <p:cNvSpPr>
                                  <a:spLocks noChangeShapeType="1"/>
                                </p:cNvSpPr>
                                <p:nvPr/>
                              </p:nvSpPr>
                              <p:spPr bwMode="auto">
                                <a:xfrm flipH="1" flipV="1">
                                  <a:off x="4215" y="2847"/>
                                  <a:ext cx="25" cy="2"/>
                                </a:xfrm>
                                <a:prstGeom prst="line">
                                  <a:avLst/>
                                </a:prstGeom>
                                <a:noFill/>
                                <a:ln w="3175">
                                  <a:solidFill>
                                    <a:srgbClr val="000000"/>
                                  </a:solidFill>
                                  <a:round/>
                                  <a:headEnd/>
                                  <a:tailEnd/>
                                </a:ln>
                              </p:spPr>
                              <p:txBody>
                                <a:bodyPr/>
                                <a:lstStyle/>
                                <a:p>
                                  <a:endParaRPr lang="en-US"/>
                                </a:p>
                              </p:txBody>
                            </p:sp>
                            <p:sp>
                              <p:nvSpPr>
                                <p:cNvPr id="12486" name="Line 470"/>
                                <p:cNvSpPr>
                                  <a:spLocks noChangeShapeType="1"/>
                                </p:cNvSpPr>
                                <p:nvPr/>
                              </p:nvSpPr>
                              <p:spPr bwMode="auto">
                                <a:xfrm flipH="1" flipV="1">
                                  <a:off x="4214" y="2794"/>
                                  <a:ext cx="26" cy="5"/>
                                </a:xfrm>
                                <a:prstGeom prst="line">
                                  <a:avLst/>
                                </a:prstGeom>
                                <a:noFill/>
                                <a:ln w="3175">
                                  <a:solidFill>
                                    <a:srgbClr val="000000"/>
                                  </a:solidFill>
                                  <a:round/>
                                  <a:headEnd/>
                                  <a:tailEnd/>
                                </a:ln>
                              </p:spPr>
                              <p:txBody>
                                <a:bodyPr/>
                                <a:lstStyle/>
                                <a:p>
                                  <a:endParaRPr lang="en-US"/>
                                </a:p>
                              </p:txBody>
                            </p:sp>
                            <p:sp>
                              <p:nvSpPr>
                                <p:cNvPr id="12487" name="Line 471"/>
                                <p:cNvSpPr>
                                  <a:spLocks noChangeShapeType="1"/>
                                </p:cNvSpPr>
                                <p:nvPr/>
                              </p:nvSpPr>
                              <p:spPr bwMode="auto">
                                <a:xfrm flipH="1" flipV="1">
                                  <a:off x="4214" y="2799"/>
                                  <a:ext cx="27" cy="5"/>
                                </a:xfrm>
                                <a:prstGeom prst="line">
                                  <a:avLst/>
                                </a:prstGeom>
                                <a:noFill/>
                                <a:ln w="3175">
                                  <a:solidFill>
                                    <a:srgbClr val="000000"/>
                                  </a:solidFill>
                                  <a:round/>
                                  <a:headEnd/>
                                  <a:tailEnd/>
                                </a:ln>
                              </p:spPr>
                              <p:txBody>
                                <a:bodyPr/>
                                <a:lstStyle/>
                                <a:p>
                                  <a:endParaRPr lang="en-US"/>
                                </a:p>
                              </p:txBody>
                            </p:sp>
                            <p:sp>
                              <p:nvSpPr>
                                <p:cNvPr id="12488" name="Line 472"/>
                                <p:cNvSpPr>
                                  <a:spLocks noChangeShapeType="1"/>
                                </p:cNvSpPr>
                                <p:nvPr/>
                              </p:nvSpPr>
                              <p:spPr bwMode="auto">
                                <a:xfrm flipH="1" flipV="1">
                                  <a:off x="4214" y="2805"/>
                                  <a:ext cx="27" cy="4"/>
                                </a:xfrm>
                                <a:prstGeom prst="line">
                                  <a:avLst/>
                                </a:prstGeom>
                                <a:noFill/>
                                <a:ln w="3175">
                                  <a:solidFill>
                                    <a:srgbClr val="000000"/>
                                  </a:solidFill>
                                  <a:round/>
                                  <a:headEnd/>
                                  <a:tailEnd/>
                                </a:ln>
                              </p:spPr>
                              <p:txBody>
                                <a:bodyPr/>
                                <a:lstStyle/>
                                <a:p>
                                  <a:endParaRPr lang="en-US"/>
                                </a:p>
                              </p:txBody>
                            </p:sp>
                            <p:sp>
                              <p:nvSpPr>
                                <p:cNvPr id="12489" name="Line 473"/>
                                <p:cNvSpPr>
                                  <a:spLocks noChangeShapeType="1"/>
                                </p:cNvSpPr>
                                <p:nvPr/>
                              </p:nvSpPr>
                              <p:spPr bwMode="auto">
                                <a:xfrm flipH="1" flipV="1">
                                  <a:off x="4214" y="2811"/>
                                  <a:ext cx="26" cy="4"/>
                                </a:xfrm>
                                <a:prstGeom prst="line">
                                  <a:avLst/>
                                </a:prstGeom>
                                <a:noFill/>
                                <a:ln w="3175">
                                  <a:solidFill>
                                    <a:srgbClr val="000000"/>
                                  </a:solidFill>
                                  <a:round/>
                                  <a:headEnd/>
                                  <a:tailEnd/>
                                </a:ln>
                              </p:spPr>
                              <p:txBody>
                                <a:bodyPr/>
                                <a:lstStyle/>
                                <a:p>
                                  <a:endParaRPr lang="en-US"/>
                                </a:p>
                              </p:txBody>
                            </p:sp>
                            <p:sp>
                              <p:nvSpPr>
                                <p:cNvPr id="12490" name="Line 474"/>
                                <p:cNvSpPr>
                                  <a:spLocks noChangeShapeType="1"/>
                                </p:cNvSpPr>
                                <p:nvPr/>
                              </p:nvSpPr>
                              <p:spPr bwMode="auto">
                                <a:xfrm flipH="1" flipV="1">
                                  <a:off x="4214" y="2816"/>
                                  <a:ext cx="26" cy="4"/>
                                </a:xfrm>
                                <a:prstGeom prst="line">
                                  <a:avLst/>
                                </a:prstGeom>
                                <a:noFill/>
                                <a:ln w="3175">
                                  <a:solidFill>
                                    <a:srgbClr val="000000"/>
                                  </a:solidFill>
                                  <a:round/>
                                  <a:headEnd/>
                                  <a:tailEnd/>
                                </a:ln>
                              </p:spPr>
                              <p:txBody>
                                <a:bodyPr/>
                                <a:lstStyle/>
                                <a:p>
                                  <a:endParaRPr lang="en-US"/>
                                </a:p>
                              </p:txBody>
                            </p:sp>
                            <p:sp>
                              <p:nvSpPr>
                                <p:cNvPr id="12491" name="Line 475"/>
                                <p:cNvSpPr>
                                  <a:spLocks noChangeShapeType="1"/>
                                </p:cNvSpPr>
                                <p:nvPr/>
                              </p:nvSpPr>
                              <p:spPr bwMode="auto">
                                <a:xfrm flipH="1" flipV="1">
                                  <a:off x="4214" y="2822"/>
                                  <a:ext cx="26" cy="3"/>
                                </a:xfrm>
                                <a:prstGeom prst="line">
                                  <a:avLst/>
                                </a:prstGeom>
                                <a:noFill/>
                                <a:ln w="3175">
                                  <a:solidFill>
                                    <a:srgbClr val="000000"/>
                                  </a:solidFill>
                                  <a:round/>
                                  <a:headEnd/>
                                  <a:tailEnd/>
                                </a:ln>
                              </p:spPr>
                              <p:txBody>
                                <a:bodyPr/>
                                <a:lstStyle/>
                                <a:p>
                                  <a:endParaRPr lang="en-US"/>
                                </a:p>
                              </p:txBody>
                            </p:sp>
                            <p:sp>
                              <p:nvSpPr>
                                <p:cNvPr id="12492" name="Line 476"/>
                                <p:cNvSpPr>
                                  <a:spLocks noChangeShapeType="1"/>
                                </p:cNvSpPr>
                                <p:nvPr/>
                              </p:nvSpPr>
                              <p:spPr bwMode="auto">
                                <a:xfrm flipH="1" flipV="1">
                                  <a:off x="4214" y="2827"/>
                                  <a:ext cx="26" cy="3"/>
                                </a:xfrm>
                                <a:prstGeom prst="line">
                                  <a:avLst/>
                                </a:prstGeom>
                                <a:noFill/>
                                <a:ln w="3175">
                                  <a:solidFill>
                                    <a:srgbClr val="000000"/>
                                  </a:solidFill>
                                  <a:round/>
                                  <a:headEnd/>
                                  <a:tailEnd/>
                                </a:ln>
                              </p:spPr>
                              <p:txBody>
                                <a:bodyPr/>
                                <a:lstStyle/>
                                <a:p>
                                  <a:endParaRPr lang="en-US"/>
                                </a:p>
                              </p:txBody>
                            </p:sp>
                            <p:sp>
                              <p:nvSpPr>
                                <p:cNvPr id="12493" name="Line 477"/>
                                <p:cNvSpPr>
                                  <a:spLocks noChangeShapeType="1"/>
                                </p:cNvSpPr>
                                <p:nvPr/>
                              </p:nvSpPr>
                              <p:spPr bwMode="auto">
                                <a:xfrm flipH="1" flipV="1">
                                  <a:off x="4214" y="2832"/>
                                  <a:ext cx="26" cy="3"/>
                                </a:xfrm>
                                <a:prstGeom prst="line">
                                  <a:avLst/>
                                </a:prstGeom>
                                <a:noFill/>
                                <a:ln w="3175">
                                  <a:solidFill>
                                    <a:srgbClr val="000000"/>
                                  </a:solidFill>
                                  <a:round/>
                                  <a:headEnd/>
                                  <a:tailEnd/>
                                </a:ln>
                              </p:spPr>
                              <p:txBody>
                                <a:bodyPr/>
                                <a:lstStyle/>
                                <a:p>
                                  <a:endParaRPr lang="en-US"/>
                                </a:p>
                              </p:txBody>
                            </p:sp>
                            <p:sp>
                              <p:nvSpPr>
                                <p:cNvPr id="12494" name="Line 478"/>
                                <p:cNvSpPr>
                                  <a:spLocks noChangeShapeType="1"/>
                                </p:cNvSpPr>
                                <p:nvPr/>
                              </p:nvSpPr>
                              <p:spPr bwMode="auto">
                                <a:xfrm flipH="1" flipV="1">
                                  <a:off x="4215" y="2837"/>
                                  <a:ext cx="25" cy="3"/>
                                </a:xfrm>
                                <a:prstGeom prst="line">
                                  <a:avLst/>
                                </a:prstGeom>
                                <a:noFill/>
                                <a:ln w="3175">
                                  <a:solidFill>
                                    <a:srgbClr val="000000"/>
                                  </a:solidFill>
                                  <a:round/>
                                  <a:headEnd/>
                                  <a:tailEnd/>
                                </a:ln>
                              </p:spPr>
                              <p:txBody>
                                <a:bodyPr/>
                                <a:lstStyle/>
                                <a:p>
                                  <a:endParaRPr lang="en-US"/>
                                </a:p>
                              </p:txBody>
                            </p:sp>
                            <p:sp>
                              <p:nvSpPr>
                                <p:cNvPr id="12495" name="Line 479"/>
                                <p:cNvSpPr>
                                  <a:spLocks noChangeShapeType="1"/>
                                </p:cNvSpPr>
                                <p:nvPr/>
                              </p:nvSpPr>
                              <p:spPr bwMode="auto">
                                <a:xfrm flipH="1" flipV="1">
                                  <a:off x="4215" y="2842"/>
                                  <a:ext cx="25" cy="3"/>
                                </a:xfrm>
                                <a:prstGeom prst="line">
                                  <a:avLst/>
                                </a:prstGeom>
                                <a:noFill/>
                                <a:ln w="3175">
                                  <a:solidFill>
                                    <a:srgbClr val="000000"/>
                                  </a:solidFill>
                                  <a:round/>
                                  <a:headEnd/>
                                  <a:tailEnd/>
                                </a:ln>
                              </p:spPr>
                              <p:txBody>
                                <a:bodyPr/>
                                <a:lstStyle/>
                                <a:p>
                                  <a:endParaRPr lang="en-US"/>
                                </a:p>
                              </p:txBody>
                            </p:sp>
                          </p:grpSp>
                          <p:sp>
                            <p:nvSpPr>
                              <p:cNvPr id="12483" name="Line 480"/>
                              <p:cNvSpPr>
                                <a:spLocks noChangeShapeType="1"/>
                              </p:cNvSpPr>
                              <p:nvPr/>
                            </p:nvSpPr>
                            <p:spPr bwMode="auto">
                              <a:xfrm flipV="1">
                                <a:off x="4227" y="2773"/>
                                <a:ext cx="1" cy="77"/>
                              </a:xfrm>
                              <a:prstGeom prst="line">
                                <a:avLst/>
                              </a:prstGeom>
                              <a:noFill/>
                              <a:ln w="3175">
                                <a:solidFill>
                                  <a:srgbClr val="C0C0C0"/>
                                </a:solidFill>
                                <a:round/>
                                <a:headEnd/>
                                <a:tailEnd/>
                              </a:ln>
                            </p:spPr>
                            <p:txBody>
                              <a:bodyPr/>
                              <a:lstStyle/>
                              <a:p>
                                <a:endParaRPr lang="en-US"/>
                              </a:p>
                            </p:txBody>
                          </p:sp>
                        </p:grpSp>
                        <p:grpSp>
                          <p:nvGrpSpPr>
                            <p:cNvPr id="12826" name="Group 481"/>
                            <p:cNvGrpSpPr>
                              <a:grpSpLocks/>
                            </p:cNvGrpSpPr>
                            <p:nvPr/>
                          </p:nvGrpSpPr>
                          <p:grpSpPr bwMode="auto">
                            <a:xfrm>
                              <a:off x="4167" y="2850"/>
                              <a:ext cx="28" cy="42"/>
                              <a:chOff x="4167" y="2850"/>
                              <a:chExt cx="28" cy="42"/>
                            </a:xfrm>
                          </p:grpSpPr>
                          <p:grpSp>
                            <p:nvGrpSpPr>
                              <p:cNvPr id="12827" name="Group 482"/>
                              <p:cNvGrpSpPr>
                                <a:grpSpLocks/>
                              </p:cNvGrpSpPr>
                              <p:nvPr/>
                            </p:nvGrpSpPr>
                            <p:grpSpPr bwMode="auto">
                              <a:xfrm>
                                <a:off x="4183" y="2851"/>
                                <a:ext cx="12" cy="41"/>
                                <a:chOff x="4183" y="2851"/>
                                <a:chExt cx="12" cy="41"/>
                              </a:xfrm>
                            </p:grpSpPr>
                            <p:sp>
                              <p:nvSpPr>
                                <p:cNvPr id="12480" name="Freeform 483"/>
                                <p:cNvSpPr>
                                  <a:spLocks/>
                                </p:cNvSpPr>
                                <p:nvPr/>
                              </p:nvSpPr>
                              <p:spPr bwMode="auto">
                                <a:xfrm>
                                  <a:off x="4183" y="2851"/>
                                  <a:ext cx="12" cy="41"/>
                                </a:xfrm>
                                <a:custGeom>
                                  <a:avLst/>
                                  <a:gdLst>
                                    <a:gd name="T0" fmla="*/ 0 w 50"/>
                                    <a:gd name="T1" fmla="*/ 0 h 203"/>
                                    <a:gd name="T2" fmla="*/ 0 w 50"/>
                                    <a:gd name="T3" fmla="*/ 0 h 203"/>
                                    <a:gd name="T4" fmla="*/ 0 w 50"/>
                                    <a:gd name="T5" fmla="*/ 0 h 203"/>
                                    <a:gd name="T6" fmla="*/ 0 w 50"/>
                                    <a:gd name="T7" fmla="*/ 0 h 203"/>
                                    <a:gd name="T8" fmla="*/ 0 w 50"/>
                                    <a:gd name="T9" fmla="*/ 0 h 203"/>
                                    <a:gd name="T10" fmla="*/ 0 60000 65536"/>
                                    <a:gd name="T11" fmla="*/ 0 60000 65536"/>
                                    <a:gd name="T12" fmla="*/ 0 60000 65536"/>
                                    <a:gd name="T13" fmla="*/ 0 60000 65536"/>
                                    <a:gd name="T14" fmla="*/ 0 60000 65536"/>
                                    <a:gd name="T15" fmla="*/ 0 w 50"/>
                                    <a:gd name="T16" fmla="*/ 0 h 203"/>
                                    <a:gd name="T17" fmla="*/ 50 w 50"/>
                                    <a:gd name="T18" fmla="*/ 203 h 203"/>
                                  </a:gdLst>
                                  <a:ahLst/>
                                  <a:cxnLst>
                                    <a:cxn ang="T10">
                                      <a:pos x="T0" y="T1"/>
                                    </a:cxn>
                                    <a:cxn ang="T11">
                                      <a:pos x="T2" y="T3"/>
                                    </a:cxn>
                                    <a:cxn ang="T12">
                                      <a:pos x="T4" y="T5"/>
                                    </a:cxn>
                                    <a:cxn ang="T13">
                                      <a:pos x="T6" y="T7"/>
                                    </a:cxn>
                                    <a:cxn ang="T14">
                                      <a:pos x="T8" y="T9"/>
                                    </a:cxn>
                                  </a:cxnLst>
                                  <a:rect l="T15" t="T16" r="T17" b="T18"/>
                                  <a:pathLst>
                                    <a:path w="50" h="203">
                                      <a:moveTo>
                                        <a:pt x="50" y="5"/>
                                      </a:moveTo>
                                      <a:lnTo>
                                        <a:pt x="0" y="0"/>
                                      </a:lnTo>
                                      <a:lnTo>
                                        <a:pt x="0" y="203"/>
                                      </a:lnTo>
                                      <a:lnTo>
                                        <a:pt x="50" y="202"/>
                                      </a:lnTo>
                                      <a:lnTo>
                                        <a:pt x="50" y="5"/>
                                      </a:lnTo>
                                      <a:close/>
                                    </a:path>
                                  </a:pathLst>
                                </a:custGeom>
                                <a:solidFill>
                                  <a:srgbClr val="9F9F9F"/>
                                </a:solidFill>
                                <a:ln w="9525">
                                  <a:noFill/>
                                  <a:round/>
                                  <a:headEnd/>
                                  <a:tailEnd/>
                                </a:ln>
                              </p:spPr>
                              <p:txBody>
                                <a:bodyPr/>
                                <a:lstStyle/>
                                <a:p>
                                  <a:endParaRPr lang="en-US"/>
                                </a:p>
                              </p:txBody>
                            </p:sp>
                            <p:sp>
                              <p:nvSpPr>
                                <p:cNvPr id="12481" name="Freeform 484"/>
                                <p:cNvSpPr>
                                  <a:spLocks/>
                                </p:cNvSpPr>
                                <p:nvPr/>
                              </p:nvSpPr>
                              <p:spPr bwMode="auto">
                                <a:xfrm>
                                  <a:off x="4183" y="2851"/>
                                  <a:ext cx="12" cy="24"/>
                                </a:xfrm>
                                <a:custGeom>
                                  <a:avLst/>
                                  <a:gdLst>
                                    <a:gd name="T0" fmla="*/ 0 w 50"/>
                                    <a:gd name="T1" fmla="*/ 0 h 121"/>
                                    <a:gd name="T2" fmla="*/ 0 w 50"/>
                                    <a:gd name="T3" fmla="*/ 0 h 121"/>
                                    <a:gd name="T4" fmla="*/ 0 w 50"/>
                                    <a:gd name="T5" fmla="*/ 0 h 121"/>
                                    <a:gd name="T6" fmla="*/ 0 w 50"/>
                                    <a:gd name="T7" fmla="*/ 0 h 121"/>
                                    <a:gd name="T8" fmla="*/ 0 w 50"/>
                                    <a:gd name="T9" fmla="*/ 0 h 121"/>
                                    <a:gd name="T10" fmla="*/ 0 60000 65536"/>
                                    <a:gd name="T11" fmla="*/ 0 60000 65536"/>
                                    <a:gd name="T12" fmla="*/ 0 60000 65536"/>
                                    <a:gd name="T13" fmla="*/ 0 60000 65536"/>
                                    <a:gd name="T14" fmla="*/ 0 60000 65536"/>
                                    <a:gd name="T15" fmla="*/ 0 w 50"/>
                                    <a:gd name="T16" fmla="*/ 0 h 121"/>
                                    <a:gd name="T17" fmla="*/ 50 w 50"/>
                                    <a:gd name="T18" fmla="*/ 121 h 121"/>
                                  </a:gdLst>
                                  <a:ahLst/>
                                  <a:cxnLst>
                                    <a:cxn ang="T10">
                                      <a:pos x="T0" y="T1"/>
                                    </a:cxn>
                                    <a:cxn ang="T11">
                                      <a:pos x="T2" y="T3"/>
                                    </a:cxn>
                                    <a:cxn ang="T12">
                                      <a:pos x="T4" y="T5"/>
                                    </a:cxn>
                                    <a:cxn ang="T13">
                                      <a:pos x="T6" y="T7"/>
                                    </a:cxn>
                                    <a:cxn ang="T14">
                                      <a:pos x="T8" y="T9"/>
                                    </a:cxn>
                                  </a:cxnLst>
                                  <a:rect l="T15" t="T16" r="T17" b="T18"/>
                                  <a:pathLst>
                                    <a:path w="50" h="121">
                                      <a:moveTo>
                                        <a:pt x="50" y="5"/>
                                      </a:moveTo>
                                      <a:lnTo>
                                        <a:pt x="0" y="0"/>
                                      </a:lnTo>
                                      <a:lnTo>
                                        <a:pt x="0" y="118"/>
                                      </a:lnTo>
                                      <a:lnTo>
                                        <a:pt x="50" y="121"/>
                                      </a:lnTo>
                                      <a:lnTo>
                                        <a:pt x="50" y="5"/>
                                      </a:lnTo>
                                      <a:close/>
                                    </a:path>
                                  </a:pathLst>
                                </a:custGeom>
                                <a:solidFill>
                                  <a:srgbClr val="800000"/>
                                </a:solidFill>
                                <a:ln w="9525">
                                  <a:noFill/>
                                  <a:round/>
                                  <a:headEnd/>
                                  <a:tailEnd/>
                                </a:ln>
                              </p:spPr>
                              <p:txBody>
                                <a:bodyPr/>
                                <a:lstStyle/>
                                <a:p>
                                  <a:endParaRPr lang="en-US"/>
                                </a:p>
                              </p:txBody>
                            </p:sp>
                          </p:grpSp>
                          <p:grpSp>
                            <p:nvGrpSpPr>
                              <p:cNvPr id="12828" name="Group 485"/>
                              <p:cNvGrpSpPr>
                                <a:grpSpLocks/>
                              </p:cNvGrpSpPr>
                              <p:nvPr/>
                            </p:nvGrpSpPr>
                            <p:grpSpPr bwMode="auto">
                              <a:xfrm>
                                <a:off x="4167" y="2850"/>
                                <a:ext cx="13" cy="42"/>
                                <a:chOff x="4167" y="2850"/>
                                <a:chExt cx="13" cy="42"/>
                              </a:xfrm>
                            </p:grpSpPr>
                            <p:sp>
                              <p:nvSpPr>
                                <p:cNvPr id="12478" name="Freeform 486"/>
                                <p:cNvSpPr>
                                  <a:spLocks/>
                                </p:cNvSpPr>
                                <p:nvPr/>
                              </p:nvSpPr>
                              <p:spPr bwMode="auto">
                                <a:xfrm>
                                  <a:off x="4167" y="2850"/>
                                  <a:ext cx="13" cy="42"/>
                                </a:xfrm>
                                <a:custGeom>
                                  <a:avLst/>
                                  <a:gdLst>
                                    <a:gd name="T0" fmla="*/ 0 w 51"/>
                                    <a:gd name="T1" fmla="*/ 0 h 210"/>
                                    <a:gd name="T2" fmla="*/ 0 w 51"/>
                                    <a:gd name="T3" fmla="*/ 0 h 210"/>
                                    <a:gd name="T4" fmla="*/ 0 w 51"/>
                                    <a:gd name="T5" fmla="*/ 0 h 210"/>
                                    <a:gd name="T6" fmla="*/ 0 w 51"/>
                                    <a:gd name="T7" fmla="*/ 0 h 210"/>
                                    <a:gd name="T8" fmla="*/ 0 w 51"/>
                                    <a:gd name="T9" fmla="*/ 0 h 210"/>
                                    <a:gd name="T10" fmla="*/ 0 60000 65536"/>
                                    <a:gd name="T11" fmla="*/ 0 60000 65536"/>
                                    <a:gd name="T12" fmla="*/ 0 60000 65536"/>
                                    <a:gd name="T13" fmla="*/ 0 60000 65536"/>
                                    <a:gd name="T14" fmla="*/ 0 60000 65536"/>
                                    <a:gd name="T15" fmla="*/ 0 w 51"/>
                                    <a:gd name="T16" fmla="*/ 0 h 210"/>
                                    <a:gd name="T17" fmla="*/ 51 w 51"/>
                                    <a:gd name="T18" fmla="*/ 210 h 210"/>
                                  </a:gdLst>
                                  <a:ahLst/>
                                  <a:cxnLst>
                                    <a:cxn ang="T10">
                                      <a:pos x="T0" y="T1"/>
                                    </a:cxn>
                                    <a:cxn ang="T11">
                                      <a:pos x="T2" y="T3"/>
                                    </a:cxn>
                                    <a:cxn ang="T12">
                                      <a:pos x="T4" y="T5"/>
                                    </a:cxn>
                                    <a:cxn ang="T13">
                                      <a:pos x="T6" y="T7"/>
                                    </a:cxn>
                                    <a:cxn ang="T14">
                                      <a:pos x="T8" y="T9"/>
                                    </a:cxn>
                                  </a:cxnLst>
                                  <a:rect l="T15" t="T16" r="T17" b="T18"/>
                                  <a:pathLst>
                                    <a:path w="51" h="210">
                                      <a:moveTo>
                                        <a:pt x="51" y="6"/>
                                      </a:moveTo>
                                      <a:lnTo>
                                        <a:pt x="0" y="0"/>
                                      </a:lnTo>
                                      <a:lnTo>
                                        <a:pt x="0" y="210"/>
                                      </a:lnTo>
                                      <a:lnTo>
                                        <a:pt x="51" y="209"/>
                                      </a:lnTo>
                                      <a:lnTo>
                                        <a:pt x="51" y="6"/>
                                      </a:lnTo>
                                      <a:close/>
                                    </a:path>
                                  </a:pathLst>
                                </a:custGeom>
                                <a:solidFill>
                                  <a:srgbClr val="9F9F9F"/>
                                </a:solidFill>
                                <a:ln w="9525">
                                  <a:noFill/>
                                  <a:round/>
                                  <a:headEnd/>
                                  <a:tailEnd/>
                                </a:ln>
                              </p:spPr>
                              <p:txBody>
                                <a:bodyPr/>
                                <a:lstStyle/>
                                <a:p>
                                  <a:endParaRPr lang="en-US"/>
                                </a:p>
                              </p:txBody>
                            </p:sp>
                            <p:sp>
                              <p:nvSpPr>
                                <p:cNvPr id="12479" name="Freeform 487"/>
                                <p:cNvSpPr>
                                  <a:spLocks/>
                                </p:cNvSpPr>
                                <p:nvPr/>
                              </p:nvSpPr>
                              <p:spPr bwMode="auto">
                                <a:xfrm>
                                  <a:off x="4167" y="2850"/>
                                  <a:ext cx="13" cy="25"/>
                                </a:xfrm>
                                <a:custGeom>
                                  <a:avLst/>
                                  <a:gdLst>
                                    <a:gd name="T0" fmla="*/ 0 w 51"/>
                                    <a:gd name="T1" fmla="*/ 0 h 124"/>
                                    <a:gd name="T2" fmla="*/ 0 w 51"/>
                                    <a:gd name="T3" fmla="*/ 0 h 124"/>
                                    <a:gd name="T4" fmla="*/ 0 w 51"/>
                                    <a:gd name="T5" fmla="*/ 0 h 124"/>
                                    <a:gd name="T6" fmla="*/ 0 w 51"/>
                                    <a:gd name="T7" fmla="*/ 0 h 124"/>
                                    <a:gd name="T8" fmla="*/ 0 w 51"/>
                                    <a:gd name="T9" fmla="*/ 0 h 124"/>
                                    <a:gd name="T10" fmla="*/ 0 60000 65536"/>
                                    <a:gd name="T11" fmla="*/ 0 60000 65536"/>
                                    <a:gd name="T12" fmla="*/ 0 60000 65536"/>
                                    <a:gd name="T13" fmla="*/ 0 60000 65536"/>
                                    <a:gd name="T14" fmla="*/ 0 60000 65536"/>
                                    <a:gd name="T15" fmla="*/ 0 w 51"/>
                                    <a:gd name="T16" fmla="*/ 0 h 124"/>
                                    <a:gd name="T17" fmla="*/ 51 w 51"/>
                                    <a:gd name="T18" fmla="*/ 124 h 124"/>
                                  </a:gdLst>
                                  <a:ahLst/>
                                  <a:cxnLst>
                                    <a:cxn ang="T10">
                                      <a:pos x="T0" y="T1"/>
                                    </a:cxn>
                                    <a:cxn ang="T11">
                                      <a:pos x="T2" y="T3"/>
                                    </a:cxn>
                                    <a:cxn ang="T12">
                                      <a:pos x="T4" y="T5"/>
                                    </a:cxn>
                                    <a:cxn ang="T13">
                                      <a:pos x="T6" y="T7"/>
                                    </a:cxn>
                                    <a:cxn ang="T14">
                                      <a:pos x="T8" y="T9"/>
                                    </a:cxn>
                                  </a:cxnLst>
                                  <a:rect l="T15" t="T16" r="T17" b="T18"/>
                                  <a:pathLst>
                                    <a:path w="51" h="124">
                                      <a:moveTo>
                                        <a:pt x="51" y="6"/>
                                      </a:moveTo>
                                      <a:lnTo>
                                        <a:pt x="0" y="0"/>
                                      </a:lnTo>
                                      <a:lnTo>
                                        <a:pt x="0" y="123"/>
                                      </a:lnTo>
                                      <a:lnTo>
                                        <a:pt x="51" y="124"/>
                                      </a:lnTo>
                                      <a:lnTo>
                                        <a:pt x="51" y="6"/>
                                      </a:lnTo>
                                      <a:close/>
                                    </a:path>
                                  </a:pathLst>
                                </a:custGeom>
                                <a:solidFill>
                                  <a:srgbClr val="800000"/>
                                </a:solidFill>
                                <a:ln w="9525">
                                  <a:noFill/>
                                  <a:round/>
                                  <a:headEnd/>
                                  <a:tailEnd/>
                                </a:ln>
                              </p:spPr>
                              <p:txBody>
                                <a:bodyPr/>
                                <a:lstStyle/>
                                <a:p>
                                  <a:endParaRPr lang="en-US"/>
                                </a:p>
                              </p:txBody>
                            </p:sp>
                          </p:grpSp>
                        </p:grpSp>
                      </p:grpSp>
                      <p:grpSp>
                        <p:nvGrpSpPr>
                          <p:cNvPr id="12830" name="Group 488"/>
                          <p:cNvGrpSpPr>
                            <a:grpSpLocks/>
                          </p:cNvGrpSpPr>
                          <p:nvPr/>
                        </p:nvGrpSpPr>
                        <p:grpSpPr bwMode="auto">
                          <a:xfrm>
                            <a:off x="4250" y="2737"/>
                            <a:ext cx="17" cy="29"/>
                            <a:chOff x="4250" y="2737"/>
                            <a:chExt cx="17" cy="29"/>
                          </a:xfrm>
                        </p:grpSpPr>
                        <p:sp>
                          <p:nvSpPr>
                            <p:cNvPr id="12472" name="Freeform 489"/>
                            <p:cNvSpPr>
                              <a:spLocks/>
                            </p:cNvSpPr>
                            <p:nvPr/>
                          </p:nvSpPr>
                          <p:spPr bwMode="auto">
                            <a:xfrm>
                              <a:off x="4250" y="2737"/>
                              <a:ext cx="17" cy="29"/>
                            </a:xfrm>
                            <a:custGeom>
                              <a:avLst/>
                              <a:gdLst>
                                <a:gd name="T0" fmla="*/ 0 w 68"/>
                                <a:gd name="T1" fmla="*/ 0 h 142"/>
                                <a:gd name="T2" fmla="*/ 0 w 68"/>
                                <a:gd name="T3" fmla="*/ 0 h 142"/>
                                <a:gd name="T4" fmla="*/ 0 w 68"/>
                                <a:gd name="T5" fmla="*/ 0 h 142"/>
                                <a:gd name="T6" fmla="*/ 0 w 68"/>
                                <a:gd name="T7" fmla="*/ 0 h 142"/>
                                <a:gd name="T8" fmla="*/ 0 w 68"/>
                                <a:gd name="T9" fmla="*/ 0 h 142"/>
                                <a:gd name="T10" fmla="*/ 0 60000 65536"/>
                                <a:gd name="T11" fmla="*/ 0 60000 65536"/>
                                <a:gd name="T12" fmla="*/ 0 60000 65536"/>
                                <a:gd name="T13" fmla="*/ 0 60000 65536"/>
                                <a:gd name="T14" fmla="*/ 0 60000 65536"/>
                                <a:gd name="T15" fmla="*/ 0 w 68"/>
                                <a:gd name="T16" fmla="*/ 0 h 142"/>
                                <a:gd name="T17" fmla="*/ 68 w 68"/>
                                <a:gd name="T18" fmla="*/ 142 h 142"/>
                              </a:gdLst>
                              <a:ahLst/>
                              <a:cxnLst>
                                <a:cxn ang="T10">
                                  <a:pos x="T0" y="T1"/>
                                </a:cxn>
                                <a:cxn ang="T11">
                                  <a:pos x="T2" y="T3"/>
                                </a:cxn>
                                <a:cxn ang="T12">
                                  <a:pos x="T4" y="T5"/>
                                </a:cxn>
                                <a:cxn ang="T13">
                                  <a:pos x="T6" y="T7"/>
                                </a:cxn>
                                <a:cxn ang="T14">
                                  <a:pos x="T8" y="T9"/>
                                </a:cxn>
                              </a:cxnLst>
                              <a:rect l="T15" t="T16" r="T17" b="T18"/>
                              <a:pathLst>
                                <a:path w="68" h="142">
                                  <a:moveTo>
                                    <a:pt x="68" y="142"/>
                                  </a:moveTo>
                                  <a:lnTo>
                                    <a:pt x="0" y="115"/>
                                  </a:lnTo>
                                  <a:lnTo>
                                    <a:pt x="0" y="0"/>
                                  </a:lnTo>
                                  <a:lnTo>
                                    <a:pt x="68" y="28"/>
                                  </a:lnTo>
                                  <a:lnTo>
                                    <a:pt x="68" y="142"/>
                                  </a:lnTo>
                                  <a:close/>
                                </a:path>
                              </a:pathLst>
                            </a:custGeom>
                            <a:solidFill>
                              <a:srgbClr val="9F9F9F"/>
                            </a:solidFill>
                            <a:ln w="9525">
                              <a:noFill/>
                              <a:round/>
                              <a:headEnd/>
                              <a:tailEnd/>
                            </a:ln>
                          </p:spPr>
                          <p:txBody>
                            <a:bodyPr/>
                            <a:lstStyle/>
                            <a:p>
                              <a:endParaRPr lang="en-US"/>
                            </a:p>
                          </p:txBody>
                        </p:sp>
                        <p:sp>
                          <p:nvSpPr>
                            <p:cNvPr id="12473" name="Freeform 490"/>
                            <p:cNvSpPr>
                              <a:spLocks/>
                            </p:cNvSpPr>
                            <p:nvPr/>
                          </p:nvSpPr>
                          <p:spPr bwMode="auto">
                            <a:xfrm>
                              <a:off x="4250" y="2737"/>
                              <a:ext cx="17" cy="17"/>
                            </a:xfrm>
                            <a:custGeom>
                              <a:avLst/>
                              <a:gdLst>
                                <a:gd name="T0" fmla="*/ 0 w 68"/>
                                <a:gd name="T1" fmla="*/ 0 h 81"/>
                                <a:gd name="T2" fmla="*/ 0 w 68"/>
                                <a:gd name="T3" fmla="*/ 0 h 81"/>
                                <a:gd name="T4" fmla="*/ 0 w 68"/>
                                <a:gd name="T5" fmla="*/ 0 h 81"/>
                                <a:gd name="T6" fmla="*/ 0 w 68"/>
                                <a:gd name="T7" fmla="*/ 0 h 81"/>
                                <a:gd name="T8" fmla="*/ 0 w 68"/>
                                <a:gd name="T9" fmla="*/ 0 h 81"/>
                                <a:gd name="T10" fmla="*/ 0 w 68"/>
                                <a:gd name="T11" fmla="*/ 0 h 81"/>
                                <a:gd name="T12" fmla="*/ 0 60000 65536"/>
                                <a:gd name="T13" fmla="*/ 0 60000 65536"/>
                                <a:gd name="T14" fmla="*/ 0 60000 65536"/>
                                <a:gd name="T15" fmla="*/ 0 60000 65536"/>
                                <a:gd name="T16" fmla="*/ 0 60000 65536"/>
                                <a:gd name="T17" fmla="*/ 0 60000 65536"/>
                                <a:gd name="T18" fmla="*/ 0 w 68"/>
                                <a:gd name="T19" fmla="*/ 0 h 81"/>
                                <a:gd name="T20" fmla="*/ 68 w 68"/>
                                <a:gd name="T21" fmla="*/ 81 h 81"/>
                              </a:gdLst>
                              <a:ahLst/>
                              <a:cxnLst>
                                <a:cxn ang="T12">
                                  <a:pos x="T0" y="T1"/>
                                </a:cxn>
                                <a:cxn ang="T13">
                                  <a:pos x="T2" y="T3"/>
                                </a:cxn>
                                <a:cxn ang="T14">
                                  <a:pos x="T4" y="T5"/>
                                </a:cxn>
                                <a:cxn ang="T15">
                                  <a:pos x="T6" y="T7"/>
                                </a:cxn>
                                <a:cxn ang="T16">
                                  <a:pos x="T8" y="T9"/>
                                </a:cxn>
                                <a:cxn ang="T17">
                                  <a:pos x="T10" y="T11"/>
                                </a:cxn>
                              </a:cxnLst>
                              <a:rect l="T18" t="T19" r="T20" b="T21"/>
                              <a:pathLst>
                                <a:path w="68" h="81">
                                  <a:moveTo>
                                    <a:pt x="68" y="81"/>
                                  </a:moveTo>
                                  <a:lnTo>
                                    <a:pt x="56" y="49"/>
                                  </a:lnTo>
                                  <a:lnTo>
                                    <a:pt x="0" y="24"/>
                                  </a:lnTo>
                                  <a:lnTo>
                                    <a:pt x="0" y="0"/>
                                  </a:lnTo>
                                  <a:lnTo>
                                    <a:pt x="68" y="28"/>
                                  </a:lnTo>
                                  <a:lnTo>
                                    <a:pt x="68" y="81"/>
                                  </a:lnTo>
                                  <a:close/>
                                </a:path>
                              </a:pathLst>
                            </a:custGeom>
                            <a:solidFill>
                              <a:srgbClr val="3F3F3F"/>
                            </a:solidFill>
                            <a:ln w="9525">
                              <a:noFill/>
                              <a:round/>
                              <a:headEnd/>
                              <a:tailEnd/>
                            </a:ln>
                          </p:spPr>
                          <p:txBody>
                            <a:bodyPr/>
                            <a:lstStyle/>
                            <a:p>
                              <a:endParaRPr lang="en-US"/>
                            </a:p>
                          </p:txBody>
                        </p:sp>
                      </p:grpSp>
                    </p:grpSp>
                  </p:grpSp>
                </p:grpSp>
              </p:grpSp>
            </p:grpSp>
            <p:grpSp>
              <p:nvGrpSpPr>
                <p:cNvPr id="12835" name="Group 491"/>
                <p:cNvGrpSpPr>
                  <a:grpSpLocks/>
                </p:cNvGrpSpPr>
                <p:nvPr/>
              </p:nvGrpSpPr>
              <p:grpSpPr bwMode="auto">
                <a:xfrm>
                  <a:off x="4079" y="2721"/>
                  <a:ext cx="29" cy="171"/>
                  <a:chOff x="4079" y="2721"/>
                  <a:chExt cx="29" cy="171"/>
                </a:xfrm>
              </p:grpSpPr>
              <p:grpSp>
                <p:nvGrpSpPr>
                  <p:cNvPr id="12836" name="Group 492"/>
                  <p:cNvGrpSpPr>
                    <a:grpSpLocks/>
                  </p:cNvGrpSpPr>
                  <p:nvPr/>
                </p:nvGrpSpPr>
                <p:grpSpPr bwMode="auto">
                  <a:xfrm>
                    <a:off x="4080" y="2777"/>
                    <a:ext cx="23" cy="103"/>
                    <a:chOff x="4080" y="2777"/>
                    <a:chExt cx="23" cy="103"/>
                  </a:xfrm>
                </p:grpSpPr>
                <p:grpSp>
                  <p:nvGrpSpPr>
                    <p:cNvPr id="12837" name="Group 493"/>
                    <p:cNvGrpSpPr>
                      <a:grpSpLocks/>
                    </p:cNvGrpSpPr>
                    <p:nvPr/>
                  </p:nvGrpSpPr>
                  <p:grpSpPr bwMode="auto">
                    <a:xfrm>
                      <a:off x="4102" y="2780"/>
                      <a:ext cx="1" cy="100"/>
                      <a:chOff x="4102" y="2780"/>
                      <a:chExt cx="1" cy="100"/>
                    </a:xfrm>
                  </p:grpSpPr>
                  <p:sp>
                    <p:nvSpPr>
                      <p:cNvPr id="12460" name="Line 494"/>
                      <p:cNvSpPr>
                        <a:spLocks noChangeShapeType="1"/>
                      </p:cNvSpPr>
                      <p:nvPr/>
                    </p:nvSpPr>
                    <p:spPr bwMode="auto">
                      <a:xfrm>
                        <a:off x="4102" y="2780"/>
                        <a:ext cx="1" cy="100"/>
                      </a:xfrm>
                      <a:prstGeom prst="line">
                        <a:avLst/>
                      </a:prstGeom>
                      <a:noFill/>
                      <a:ln w="3175">
                        <a:solidFill>
                          <a:srgbClr val="808080"/>
                        </a:solidFill>
                        <a:round/>
                        <a:headEnd/>
                        <a:tailEnd/>
                      </a:ln>
                    </p:spPr>
                    <p:txBody>
                      <a:bodyPr/>
                      <a:lstStyle/>
                      <a:p>
                        <a:endParaRPr lang="en-US"/>
                      </a:p>
                    </p:txBody>
                  </p:sp>
                  <p:sp>
                    <p:nvSpPr>
                      <p:cNvPr id="12461" name="Line 495"/>
                      <p:cNvSpPr>
                        <a:spLocks noChangeShapeType="1"/>
                      </p:cNvSpPr>
                      <p:nvPr/>
                    </p:nvSpPr>
                    <p:spPr bwMode="auto">
                      <a:xfrm>
                        <a:off x="4102" y="2841"/>
                        <a:ext cx="1" cy="29"/>
                      </a:xfrm>
                      <a:prstGeom prst="line">
                        <a:avLst/>
                      </a:prstGeom>
                      <a:noFill/>
                      <a:ln w="3175">
                        <a:solidFill>
                          <a:srgbClr val="800000"/>
                        </a:solidFill>
                        <a:round/>
                        <a:headEnd/>
                        <a:tailEnd/>
                      </a:ln>
                    </p:spPr>
                    <p:txBody>
                      <a:bodyPr/>
                      <a:lstStyle/>
                      <a:p>
                        <a:endParaRPr lang="en-US"/>
                      </a:p>
                    </p:txBody>
                  </p:sp>
                </p:grpSp>
                <p:grpSp>
                  <p:nvGrpSpPr>
                    <p:cNvPr id="12841" name="Group 496"/>
                    <p:cNvGrpSpPr>
                      <a:grpSpLocks/>
                    </p:cNvGrpSpPr>
                    <p:nvPr/>
                  </p:nvGrpSpPr>
                  <p:grpSpPr bwMode="auto">
                    <a:xfrm>
                      <a:off x="4080" y="2777"/>
                      <a:ext cx="1" cy="101"/>
                      <a:chOff x="4080" y="2777"/>
                      <a:chExt cx="1" cy="101"/>
                    </a:xfrm>
                  </p:grpSpPr>
                  <p:sp>
                    <p:nvSpPr>
                      <p:cNvPr id="12458" name="Line 497"/>
                      <p:cNvSpPr>
                        <a:spLocks noChangeShapeType="1"/>
                      </p:cNvSpPr>
                      <p:nvPr/>
                    </p:nvSpPr>
                    <p:spPr bwMode="auto">
                      <a:xfrm flipV="1">
                        <a:off x="4080" y="2777"/>
                        <a:ext cx="1" cy="101"/>
                      </a:xfrm>
                      <a:prstGeom prst="line">
                        <a:avLst/>
                      </a:prstGeom>
                      <a:noFill/>
                      <a:ln w="3175">
                        <a:solidFill>
                          <a:srgbClr val="808080"/>
                        </a:solidFill>
                        <a:round/>
                        <a:headEnd/>
                        <a:tailEnd/>
                      </a:ln>
                    </p:spPr>
                    <p:txBody>
                      <a:bodyPr/>
                      <a:lstStyle/>
                      <a:p>
                        <a:endParaRPr lang="en-US"/>
                      </a:p>
                    </p:txBody>
                  </p:sp>
                  <p:sp>
                    <p:nvSpPr>
                      <p:cNvPr id="12459" name="Line 498"/>
                      <p:cNvSpPr>
                        <a:spLocks noChangeShapeType="1"/>
                      </p:cNvSpPr>
                      <p:nvPr/>
                    </p:nvSpPr>
                    <p:spPr bwMode="auto">
                      <a:xfrm>
                        <a:off x="4080" y="2839"/>
                        <a:ext cx="1" cy="30"/>
                      </a:xfrm>
                      <a:prstGeom prst="line">
                        <a:avLst/>
                      </a:prstGeom>
                      <a:noFill/>
                      <a:ln w="3175">
                        <a:solidFill>
                          <a:srgbClr val="800000"/>
                        </a:solidFill>
                        <a:round/>
                        <a:headEnd/>
                        <a:tailEnd/>
                      </a:ln>
                    </p:spPr>
                    <p:txBody>
                      <a:bodyPr/>
                      <a:lstStyle/>
                      <a:p>
                        <a:endParaRPr lang="en-US"/>
                      </a:p>
                    </p:txBody>
                  </p:sp>
                </p:grpSp>
              </p:grpSp>
              <p:grpSp>
                <p:nvGrpSpPr>
                  <p:cNvPr id="12901" name="Group 499"/>
                  <p:cNvGrpSpPr>
                    <a:grpSpLocks/>
                  </p:cNvGrpSpPr>
                  <p:nvPr/>
                </p:nvGrpSpPr>
                <p:grpSpPr bwMode="auto">
                  <a:xfrm>
                    <a:off x="4079" y="2721"/>
                    <a:ext cx="29" cy="171"/>
                    <a:chOff x="4079" y="2721"/>
                    <a:chExt cx="29" cy="171"/>
                  </a:xfrm>
                </p:grpSpPr>
                <p:sp>
                  <p:nvSpPr>
                    <p:cNvPr id="12454" name="Freeform 500"/>
                    <p:cNvSpPr>
                      <a:spLocks/>
                    </p:cNvSpPr>
                    <p:nvPr/>
                  </p:nvSpPr>
                  <p:spPr bwMode="auto">
                    <a:xfrm>
                      <a:off x="4079" y="2721"/>
                      <a:ext cx="6" cy="170"/>
                    </a:xfrm>
                    <a:custGeom>
                      <a:avLst/>
                      <a:gdLst>
                        <a:gd name="T0" fmla="*/ 0 w 28"/>
                        <a:gd name="T1" fmla="*/ 0 h 850"/>
                        <a:gd name="T2" fmla="*/ 0 w 28"/>
                        <a:gd name="T3" fmla="*/ 0 h 850"/>
                        <a:gd name="T4" fmla="*/ 0 w 28"/>
                        <a:gd name="T5" fmla="*/ 0 h 850"/>
                        <a:gd name="T6" fmla="*/ 0 w 28"/>
                        <a:gd name="T7" fmla="*/ 1 h 850"/>
                        <a:gd name="T8" fmla="*/ 0 w 28"/>
                        <a:gd name="T9" fmla="*/ 1 h 850"/>
                        <a:gd name="T10" fmla="*/ 0 w 28"/>
                        <a:gd name="T11" fmla="*/ 1 h 850"/>
                        <a:gd name="T12" fmla="*/ 0 w 28"/>
                        <a:gd name="T13" fmla="*/ 1 h 850"/>
                        <a:gd name="T14" fmla="*/ 0 60000 65536"/>
                        <a:gd name="T15" fmla="*/ 0 60000 65536"/>
                        <a:gd name="T16" fmla="*/ 0 60000 65536"/>
                        <a:gd name="T17" fmla="*/ 0 60000 65536"/>
                        <a:gd name="T18" fmla="*/ 0 60000 65536"/>
                        <a:gd name="T19" fmla="*/ 0 60000 65536"/>
                        <a:gd name="T20" fmla="*/ 0 60000 65536"/>
                        <a:gd name="T21" fmla="*/ 0 w 28"/>
                        <a:gd name="T22" fmla="*/ 0 h 850"/>
                        <a:gd name="T23" fmla="*/ 28 w 28"/>
                        <a:gd name="T24" fmla="*/ 850 h 8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850">
                          <a:moveTo>
                            <a:pt x="0" y="0"/>
                          </a:moveTo>
                          <a:lnTo>
                            <a:pt x="0" y="31"/>
                          </a:lnTo>
                          <a:lnTo>
                            <a:pt x="26" y="58"/>
                          </a:lnTo>
                          <a:lnTo>
                            <a:pt x="28" y="392"/>
                          </a:lnTo>
                          <a:lnTo>
                            <a:pt x="26" y="764"/>
                          </a:lnTo>
                          <a:lnTo>
                            <a:pt x="5" y="789"/>
                          </a:lnTo>
                          <a:lnTo>
                            <a:pt x="6" y="850"/>
                          </a:lnTo>
                        </a:path>
                      </a:pathLst>
                    </a:custGeom>
                    <a:noFill/>
                    <a:ln w="3175">
                      <a:solidFill>
                        <a:srgbClr val="3F3F3F"/>
                      </a:solidFill>
                      <a:prstDash val="solid"/>
                      <a:round/>
                      <a:headEnd/>
                      <a:tailEnd/>
                    </a:ln>
                  </p:spPr>
                  <p:txBody>
                    <a:bodyPr/>
                    <a:lstStyle/>
                    <a:p>
                      <a:endParaRPr lang="en-US"/>
                    </a:p>
                  </p:txBody>
                </p:sp>
                <p:sp>
                  <p:nvSpPr>
                    <p:cNvPr id="12455" name="Freeform 501"/>
                    <p:cNvSpPr>
                      <a:spLocks/>
                    </p:cNvSpPr>
                    <p:nvPr/>
                  </p:nvSpPr>
                  <p:spPr bwMode="auto">
                    <a:xfrm>
                      <a:off x="4100" y="2727"/>
                      <a:ext cx="8" cy="165"/>
                    </a:xfrm>
                    <a:custGeom>
                      <a:avLst/>
                      <a:gdLst>
                        <a:gd name="T0" fmla="*/ 0 w 28"/>
                        <a:gd name="T1" fmla="*/ 0 h 826"/>
                        <a:gd name="T2" fmla="*/ 0 w 28"/>
                        <a:gd name="T3" fmla="*/ 0 h 826"/>
                        <a:gd name="T4" fmla="*/ 0 w 28"/>
                        <a:gd name="T5" fmla="*/ 1 h 826"/>
                        <a:gd name="T6" fmla="*/ 0 w 28"/>
                        <a:gd name="T7" fmla="*/ 1 h 826"/>
                        <a:gd name="T8" fmla="*/ 0 w 28"/>
                        <a:gd name="T9" fmla="*/ 1 h 826"/>
                        <a:gd name="T10" fmla="*/ 0 w 28"/>
                        <a:gd name="T11" fmla="*/ 1 h 826"/>
                        <a:gd name="T12" fmla="*/ 0 60000 65536"/>
                        <a:gd name="T13" fmla="*/ 0 60000 65536"/>
                        <a:gd name="T14" fmla="*/ 0 60000 65536"/>
                        <a:gd name="T15" fmla="*/ 0 60000 65536"/>
                        <a:gd name="T16" fmla="*/ 0 60000 65536"/>
                        <a:gd name="T17" fmla="*/ 0 60000 65536"/>
                        <a:gd name="T18" fmla="*/ 0 w 28"/>
                        <a:gd name="T19" fmla="*/ 0 h 826"/>
                        <a:gd name="T20" fmla="*/ 28 w 28"/>
                        <a:gd name="T21" fmla="*/ 826 h 826"/>
                      </a:gdLst>
                      <a:ahLst/>
                      <a:cxnLst>
                        <a:cxn ang="T12">
                          <a:pos x="T0" y="T1"/>
                        </a:cxn>
                        <a:cxn ang="T13">
                          <a:pos x="T2" y="T3"/>
                        </a:cxn>
                        <a:cxn ang="T14">
                          <a:pos x="T4" y="T5"/>
                        </a:cxn>
                        <a:cxn ang="T15">
                          <a:pos x="T6" y="T7"/>
                        </a:cxn>
                        <a:cxn ang="T16">
                          <a:pos x="T8" y="T9"/>
                        </a:cxn>
                        <a:cxn ang="T17">
                          <a:pos x="T10" y="T11"/>
                        </a:cxn>
                      </a:cxnLst>
                      <a:rect l="T18" t="T19" r="T20" b="T21"/>
                      <a:pathLst>
                        <a:path w="28" h="826">
                          <a:moveTo>
                            <a:pt x="0" y="0"/>
                          </a:moveTo>
                          <a:lnTo>
                            <a:pt x="26" y="40"/>
                          </a:lnTo>
                          <a:lnTo>
                            <a:pt x="28" y="374"/>
                          </a:lnTo>
                          <a:lnTo>
                            <a:pt x="26" y="746"/>
                          </a:lnTo>
                          <a:lnTo>
                            <a:pt x="7" y="769"/>
                          </a:lnTo>
                          <a:lnTo>
                            <a:pt x="6" y="826"/>
                          </a:lnTo>
                        </a:path>
                      </a:pathLst>
                    </a:custGeom>
                    <a:noFill/>
                    <a:ln w="3175">
                      <a:solidFill>
                        <a:srgbClr val="3F3F3F"/>
                      </a:solidFill>
                      <a:prstDash val="solid"/>
                      <a:round/>
                      <a:headEnd/>
                      <a:tailEnd/>
                    </a:ln>
                  </p:spPr>
                  <p:txBody>
                    <a:bodyPr/>
                    <a:lstStyle/>
                    <a:p>
                      <a:endParaRPr lang="en-US"/>
                    </a:p>
                  </p:txBody>
                </p:sp>
              </p:grpSp>
            </p:grpSp>
          </p:grpSp>
        </p:grpSp>
        <p:grpSp>
          <p:nvGrpSpPr>
            <p:cNvPr id="12902" name="Group 502"/>
            <p:cNvGrpSpPr>
              <a:grpSpLocks/>
            </p:cNvGrpSpPr>
            <p:nvPr/>
          </p:nvGrpSpPr>
          <p:grpSpPr bwMode="auto">
            <a:xfrm>
              <a:off x="4297" y="2790"/>
              <a:ext cx="188" cy="87"/>
              <a:chOff x="4297" y="2790"/>
              <a:chExt cx="188" cy="87"/>
            </a:xfrm>
          </p:grpSpPr>
          <p:grpSp>
            <p:nvGrpSpPr>
              <p:cNvPr id="12903" name="Group 503"/>
              <p:cNvGrpSpPr>
                <a:grpSpLocks/>
              </p:cNvGrpSpPr>
              <p:nvPr/>
            </p:nvGrpSpPr>
            <p:grpSpPr bwMode="auto">
              <a:xfrm>
                <a:off x="4426" y="2832"/>
                <a:ext cx="59" cy="45"/>
                <a:chOff x="4426" y="2832"/>
                <a:chExt cx="59" cy="45"/>
              </a:xfrm>
            </p:grpSpPr>
            <p:grpSp>
              <p:nvGrpSpPr>
                <p:cNvPr id="12904" name="Group 504"/>
                <p:cNvGrpSpPr>
                  <a:grpSpLocks/>
                </p:cNvGrpSpPr>
                <p:nvPr/>
              </p:nvGrpSpPr>
              <p:grpSpPr bwMode="auto">
                <a:xfrm>
                  <a:off x="4426" y="2832"/>
                  <a:ext cx="59" cy="43"/>
                  <a:chOff x="4426" y="2832"/>
                  <a:chExt cx="59" cy="43"/>
                </a:xfrm>
              </p:grpSpPr>
              <p:sp>
                <p:nvSpPr>
                  <p:cNvPr id="12445" name="Freeform 505"/>
                  <p:cNvSpPr>
                    <a:spLocks/>
                  </p:cNvSpPr>
                  <p:nvPr/>
                </p:nvSpPr>
                <p:spPr bwMode="auto">
                  <a:xfrm>
                    <a:off x="4426" y="2832"/>
                    <a:ext cx="59" cy="43"/>
                  </a:xfrm>
                  <a:custGeom>
                    <a:avLst/>
                    <a:gdLst>
                      <a:gd name="T0" fmla="*/ 1 w 236"/>
                      <a:gd name="T1" fmla="*/ 0 h 214"/>
                      <a:gd name="T2" fmla="*/ 0 w 236"/>
                      <a:gd name="T3" fmla="*/ 0 h 214"/>
                      <a:gd name="T4" fmla="*/ 0 w 236"/>
                      <a:gd name="T5" fmla="*/ 0 h 214"/>
                      <a:gd name="T6" fmla="*/ 1 w 236"/>
                      <a:gd name="T7" fmla="*/ 0 h 214"/>
                      <a:gd name="T8" fmla="*/ 1 w 236"/>
                      <a:gd name="T9" fmla="*/ 0 h 214"/>
                      <a:gd name="T10" fmla="*/ 0 60000 65536"/>
                      <a:gd name="T11" fmla="*/ 0 60000 65536"/>
                      <a:gd name="T12" fmla="*/ 0 60000 65536"/>
                      <a:gd name="T13" fmla="*/ 0 60000 65536"/>
                      <a:gd name="T14" fmla="*/ 0 60000 65536"/>
                      <a:gd name="T15" fmla="*/ 0 w 236"/>
                      <a:gd name="T16" fmla="*/ 0 h 214"/>
                      <a:gd name="T17" fmla="*/ 236 w 236"/>
                      <a:gd name="T18" fmla="*/ 214 h 214"/>
                    </a:gdLst>
                    <a:ahLst/>
                    <a:cxnLst>
                      <a:cxn ang="T10">
                        <a:pos x="T0" y="T1"/>
                      </a:cxn>
                      <a:cxn ang="T11">
                        <a:pos x="T2" y="T3"/>
                      </a:cxn>
                      <a:cxn ang="T12">
                        <a:pos x="T4" y="T5"/>
                      </a:cxn>
                      <a:cxn ang="T13">
                        <a:pos x="T6" y="T7"/>
                      </a:cxn>
                      <a:cxn ang="T14">
                        <a:pos x="T8" y="T9"/>
                      </a:cxn>
                    </a:cxnLst>
                    <a:rect l="T15" t="T16" r="T17" b="T18"/>
                    <a:pathLst>
                      <a:path w="236" h="214">
                        <a:moveTo>
                          <a:pt x="236" y="97"/>
                        </a:moveTo>
                        <a:lnTo>
                          <a:pt x="0" y="0"/>
                        </a:lnTo>
                        <a:lnTo>
                          <a:pt x="0" y="176"/>
                        </a:lnTo>
                        <a:lnTo>
                          <a:pt x="236" y="214"/>
                        </a:lnTo>
                        <a:lnTo>
                          <a:pt x="236" y="97"/>
                        </a:lnTo>
                        <a:close/>
                      </a:path>
                    </a:pathLst>
                  </a:custGeom>
                  <a:solidFill>
                    <a:srgbClr val="9F9F9F"/>
                  </a:solidFill>
                  <a:ln w="9525">
                    <a:noFill/>
                    <a:round/>
                    <a:headEnd/>
                    <a:tailEnd/>
                  </a:ln>
                </p:spPr>
                <p:txBody>
                  <a:bodyPr/>
                  <a:lstStyle/>
                  <a:p>
                    <a:endParaRPr lang="en-US"/>
                  </a:p>
                </p:txBody>
              </p:sp>
              <p:sp>
                <p:nvSpPr>
                  <p:cNvPr id="12446" name="Freeform 506"/>
                  <p:cNvSpPr>
                    <a:spLocks/>
                  </p:cNvSpPr>
                  <p:nvPr/>
                </p:nvSpPr>
                <p:spPr bwMode="auto">
                  <a:xfrm>
                    <a:off x="4427" y="2833"/>
                    <a:ext cx="58" cy="42"/>
                  </a:xfrm>
                  <a:custGeom>
                    <a:avLst/>
                    <a:gdLst>
                      <a:gd name="T0" fmla="*/ 1 w 232"/>
                      <a:gd name="T1" fmla="*/ 0 h 209"/>
                      <a:gd name="T2" fmla="*/ 0 w 232"/>
                      <a:gd name="T3" fmla="*/ 0 h 209"/>
                      <a:gd name="T4" fmla="*/ 0 w 232"/>
                      <a:gd name="T5" fmla="*/ 0 h 209"/>
                      <a:gd name="T6" fmla="*/ 1 w 232"/>
                      <a:gd name="T7" fmla="*/ 0 h 209"/>
                      <a:gd name="T8" fmla="*/ 1 w 232"/>
                      <a:gd name="T9" fmla="*/ 0 h 209"/>
                      <a:gd name="T10" fmla="*/ 0 60000 65536"/>
                      <a:gd name="T11" fmla="*/ 0 60000 65536"/>
                      <a:gd name="T12" fmla="*/ 0 60000 65536"/>
                      <a:gd name="T13" fmla="*/ 0 60000 65536"/>
                      <a:gd name="T14" fmla="*/ 0 60000 65536"/>
                      <a:gd name="T15" fmla="*/ 0 w 232"/>
                      <a:gd name="T16" fmla="*/ 0 h 209"/>
                      <a:gd name="T17" fmla="*/ 232 w 232"/>
                      <a:gd name="T18" fmla="*/ 209 h 209"/>
                    </a:gdLst>
                    <a:ahLst/>
                    <a:cxnLst>
                      <a:cxn ang="T10">
                        <a:pos x="T0" y="T1"/>
                      </a:cxn>
                      <a:cxn ang="T11">
                        <a:pos x="T2" y="T3"/>
                      </a:cxn>
                      <a:cxn ang="T12">
                        <a:pos x="T4" y="T5"/>
                      </a:cxn>
                      <a:cxn ang="T13">
                        <a:pos x="T6" y="T7"/>
                      </a:cxn>
                      <a:cxn ang="T14">
                        <a:pos x="T8" y="T9"/>
                      </a:cxn>
                    </a:cxnLst>
                    <a:rect l="T15" t="T16" r="T17" b="T18"/>
                    <a:pathLst>
                      <a:path w="232" h="209">
                        <a:moveTo>
                          <a:pt x="232" y="97"/>
                        </a:moveTo>
                        <a:lnTo>
                          <a:pt x="0" y="0"/>
                        </a:lnTo>
                        <a:lnTo>
                          <a:pt x="0" y="173"/>
                        </a:lnTo>
                        <a:lnTo>
                          <a:pt x="232" y="209"/>
                        </a:lnTo>
                        <a:lnTo>
                          <a:pt x="232" y="97"/>
                        </a:lnTo>
                        <a:close/>
                      </a:path>
                    </a:pathLst>
                  </a:custGeom>
                  <a:solidFill>
                    <a:srgbClr val="808080"/>
                  </a:solidFill>
                  <a:ln w="9525">
                    <a:noFill/>
                    <a:round/>
                    <a:headEnd/>
                    <a:tailEnd/>
                  </a:ln>
                </p:spPr>
                <p:txBody>
                  <a:bodyPr/>
                  <a:lstStyle/>
                  <a:p>
                    <a:endParaRPr lang="en-US"/>
                  </a:p>
                </p:txBody>
              </p:sp>
              <p:sp>
                <p:nvSpPr>
                  <p:cNvPr id="12447" name="Freeform 507"/>
                  <p:cNvSpPr>
                    <a:spLocks/>
                  </p:cNvSpPr>
                  <p:nvPr/>
                </p:nvSpPr>
                <p:spPr bwMode="auto">
                  <a:xfrm>
                    <a:off x="4427" y="2833"/>
                    <a:ext cx="57" cy="41"/>
                  </a:xfrm>
                  <a:custGeom>
                    <a:avLst/>
                    <a:gdLst>
                      <a:gd name="T0" fmla="*/ 1 w 229"/>
                      <a:gd name="T1" fmla="*/ 0 h 206"/>
                      <a:gd name="T2" fmla="*/ 0 w 229"/>
                      <a:gd name="T3" fmla="*/ 0 h 206"/>
                      <a:gd name="T4" fmla="*/ 0 w 229"/>
                      <a:gd name="T5" fmla="*/ 0 h 206"/>
                      <a:gd name="T6" fmla="*/ 1 w 229"/>
                      <a:gd name="T7" fmla="*/ 0 h 206"/>
                      <a:gd name="T8" fmla="*/ 1 w 229"/>
                      <a:gd name="T9" fmla="*/ 0 h 206"/>
                      <a:gd name="T10" fmla="*/ 0 60000 65536"/>
                      <a:gd name="T11" fmla="*/ 0 60000 65536"/>
                      <a:gd name="T12" fmla="*/ 0 60000 65536"/>
                      <a:gd name="T13" fmla="*/ 0 60000 65536"/>
                      <a:gd name="T14" fmla="*/ 0 60000 65536"/>
                      <a:gd name="T15" fmla="*/ 0 w 229"/>
                      <a:gd name="T16" fmla="*/ 0 h 206"/>
                      <a:gd name="T17" fmla="*/ 229 w 229"/>
                      <a:gd name="T18" fmla="*/ 206 h 206"/>
                    </a:gdLst>
                    <a:ahLst/>
                    <a:cxnLst>
                      <a:cxn ang="T10">
                        <a:pos x="T0" y="T1"/>
                      </a:cxn>
                      <a:cxn ang="T11">
                        <a:pos x="T2" y="T3"/>
                      </a:cxn>
                      <a:cxn ang="T12">
                        <a:pos x="T4" y="T5"/>
                      </a:cxn>
                      <a:cxn ang="T13">
                        <a:pos x="T6" y="T7"/>
                      </a:cxn>
                      <a:cxn ang="T14">
                        <a:pos x="T8" y="T9"/>
                      </a:cxn>
                    </a:cxnLst>
                    <a:rect l="T15" t="T16" r="T17" b="T18"/>
                    <a:pathLst>
                      <a:path w="229" h="206">
                        <a:moveTo>
                          <a:pt x="229" y="94"/>
                        </a:moveTo>
                        <a:lnTo>
                          <a:pt x="0" y="0"/>
                        </a:lnTo>
                        <a:lnTo>
                          <a:pt x="0" y="168"/>
                        </a:lnTo>
                        <a:lnTo>
                          <a:pt x="229" y="206"/>
                        </a:lnTo>
                        <a:lnTo>
                          <a:pt x="229" y="94"/>
                        </a:lnTo>
                        <a:close/>
                      </a:path>
                    </a:pathLst>
                  </a:custGeom>
                  <a:solidFill>
                    <a:srgbClr val="FFFFFF"/>
                  </a:solidFill>
                  <a:ln w="9525">
                    <a:noFill/>
                    <a:round/>
                    <a:headEnd/>
                    <a:tailEnd/>
                  </a:ln>
                </p:spPr>
                <p:txBody>
                  <a:bodyPr/>
                  <a:lstStyle/>
                  <a:p>
                    <a:endParaRPr lang="en-US"/>
                  </a:p>
                </p:txBody>
              </p:sp>
            </p:grpSp>
            <p:grpSp>
              <p:nvGrpSpPr>
                <p:cNvPr id="12905" name="Group 508"/>
                <p:cNvGrpSpPr>
                  <a:grpSpLocks/>
                </p:cNvGrpSpPr>
                <p:nvPr/>
              </p:nvGrpSpPr>
              <p:grpSpPr bwMode="auto">
                <a:xfrm>
                  <a:off x="4433" y="2834"/>
                  <a:ext cx="48" cy="43"/>
                  <a:chOff x="4433" y="2834"/>
                  <a:chExt cx="48" cy="43"/>
                </a:xfrm>
              </p:grpSpPr>
              <p:grpSp>
                <p:nvGrpSpPr>
                  <p:cNvPr id="12906" name="Group 509"/>
                  <p:cNvGrpSpPr>
                    <a:grpSpLocks/>
                  </p:cNvGrpSpPr>
                  <p:nvPr/>
                </p:nvGrpSpPr>
                <p:grpSpPr bwMode="auto">
                  <a:xfrm>
                    <a:off x="4433" y="2835"/>
                    <a:ext cx="47" cy="38"/>
                    <a:chOff x="4433" y="2835"/>
                    <a:chExt cx="47" cy="38"/>
                  </a:xfrm>
                </p:grpSpPr>
                <p:sp>
                  <p:nvSpPr>
                    <p:cNvPr id="12437" name="Line 510"/>
                    <p:cNvSpPr>
                      <a:spLocks noChangeShapeType="1"/>
                    </p:cNvSpPr>
                    <p:nvPr/>
                  </p:nvSpPr>
                  <p:spPr bwMode="auto">
                    <a:xfrm>
                      <a:off x="4479" y="2851"/>
                      <a:ext cx="1" cy="22"/>
                    </a:xfrm>
                    <a:prstGeom prst="line">
                      <a:avLst/>
                    </a:prstGeom>
                    <a:noFill/>
                    <a:ln w="3175">
                      <a:solidFill>
                        <a:srgbClr val="808080"/>
                      </a:solidFill>
                      <a:round/>
                      <a:headEnd/>
                      <a:tailEnd/>
                    </a:ln>
                  </p:spPr>
                  <p:txBody>
                    <a:bodyPr/>
                    <a:lstStyle/>
                    <a:p>
                      <a:endParaRPr lang="en-US"/>
                    </a:p>
                  </p:txBody>
                </p:sp>
                <p:sp>
                  <p:nvSpPr>
                    <p:cNvPr id="12438" name="Line 511"/>
                    <p:cNvSpPr>
                      <a:spLocks noChangeShapeType="1"/>
                    </p:cNvSpPr>
                    <p:nvPr/>
                  </p:nvSpPr>
                  <p:spPr bwMode="auto">
                    <a:xfrm>
                      <a:off x="4474" y="2848"/>
                      <a:ext cx="1" cy="24"/>
                    </a:xfrm>
                    <a:prstGeom prst="line">
                      <a:avLst/>
                    </a:prstGeom>
                    <a:noFill/>
                    <a:ln w="3175">
                      <a:solidFill>
                        <a:srgbClr val="808080"/>
                      </a:solidFill>
                      <a:round/>
                      <a:headEnd/>
                      <a:tailEnd/>
                    </a:ln>
                  </p:spPr>
                  <p:txBody>
                    <a:bodyPr/>
                    <a:lstStyle/>
                    <a:p>
                      <a:endParaRPr lang="en-US"/>
                    </a:p>
                  </p:txBody>
                </p:sp>
                <p:sp>
                  <p:nvSpPr>
                    <p:cNvPr id="12439" name="Line 512"/>
                    <p:cNvSpPr>
                      <a:spLocks noChangeShapeType="1"/>
                    </p:cNvSpPr>
                    <p:nvPr/>
                  </p:nvSpPr>
                  <p:spPr bwMode="auto">
                    <a:xfrm>
                      <a:off x="4468" y="2847"/>
                      <a:ext cx="1" cy="25"/>
                    </a:xfrm>
                    <a:prstGeom prst="line">
                      <a:avLst/>
                    </a:prstGeom>
                    <a:noFill/>
                    <a:ln w="3175">
                      <a:solidFill>
                        <a:srgbClr val="808080"/>
                      </a:solidFill>
                      <a:round/>
                      <a:headEnd/>
                      <a:tailEnd/>
                    </a:ln>
                  </p:spPr>
                  <p:txBody>
                    <a:bodyPr/>
                    <a:lstStyle/>
                    <a:p>
                      <a:endParaRPr lang="en-US"/>
                    </a:p>
                  </p:txBody>
                </p:sp>
                <p:sp>
                  <p:nvSpPr>
                    <p:cNvPr id="12440" name="Line 513"/>
                    <p:cNvSpPr>
                      <a:spLocks noChangeShapeType="1"/>
                    </p:cNvSpPr>
                    <p:nvPr/>
                  </p:nvSpPr>
                  <p:spPr bwMode="auto">
                    <a:xfrm>
                      <a:off x="4462" y="2844"/>
                      <a:ext cx="1" cy="27"/>
                    </a:xfrm>
                    <a:prstGeom prst="line">
                      <a:avLst/>
                    </a:prstGeom>
                    <a:noFill/>
                    <a:ln w="3175">
                      <a:solidFill>
                        <a:srgbClr val="808080"/>
                      </a:solidFill>
                      <a:round/>
                      <a:headEnd/>
                      <a:tailEnd/>
                    </a:ln>
                  </p:spPr>
                  <p:txBody>
                    <a:bodyPr/>
                    <a:lstStyle/>
                    <a:p>
                      <a:endParaRPr lang="en-US"/>
                    </a:p>
                  </p:txBody>
                </p:sp>
                <p:sp>
                  <p:nvSpPr>
                    <p:cNvPr id="12441" name="Line 514"/>
                    <p:cNvSpPr>
                      <a:spLocks noChangeShapeType="1"/>
                    </p:cNvSpPr>
                    <p:nvPr/>
                  </p:nvSpPr>
                  <p:spPr bwMode="auto">
                    <a:xfrm>
                      <a:off x="4455" y="2842"/>
                      <a:ext cx="1" cy="28"/>
                    </a:xfrm>
                    <a:prstGeom prst="line">
                      <a:avLst/>
                    </a:prstGeom>
                    <a:noFill/>
                    <a:ln w="3175">
                      <a:solidFill>
                        <a:srgbClr val="808080"/>
                      </a:solidFill>
                      <a:round/>
                      <a:headEnd/>
                      <a:tailEnd/>
                    </a:ln>
                  </p:spPr>
                  <p:txBody>
                    <a:bodyPr/>
                    <a:lstStyle/>
                    <a:p>
                      <a:endParaRPr lang="en-US"/>
                    </a:p>
                  </p:txBody>
                </p:sp>
                <p:sp>
                  <p:nvSpPr>
                    <p:cNvPr id="12442" name="Line 515"/>
                    <p:cNvSpPr>
                      <a:spLocks noChangeShapeType="1"/>
                    </p:cNvSpPr>
                    <p:nvPr/>
                  </p:nvSpPr>
                  <p:spPr bwMode="auto">
                    <a:xfrm>
                      <a:off x="4449" y="2840"/>
                      <a:ext cx="1" cy="29"/>
                    </a:xfrm>
                    <a:prstGeom prst="line">
                      <a:avLst/>
                    </a:prstGeom>
                    <a:noFill/>
                    <a:ln w="3175">
                      <a:solidFill>
                        <a:srgbClr val="808080"/>
                      </a:solidFill>
                      <a:round/>
                      <a:headEnd/>
                      <a:tailEnd/>
                    </a:ln>
                  </p:spPr>
                  <p:txBody>
                    <a:bodyPr/>
                    <a:lstStyle/>
                    <a:p>
                      <a:endParaRPr lang="en-US"/>
                    </a:p>
                  </p:txBody>
                </p:sp>
                <p:sp>
                  <p:nvSpPr>
                    <p:cNvPr id="12443" name="Line 516"/>
                    <p:cNvSpPr>
                      <a:spLocks noChangeShapeType="1"/>
                    </p:cNvSpPr>
                    <p:nvPr/>
                  </p:nvSpPr>
                  <p:spPr bwMode="auto">
                    <a:xfrm>
                      <a:off x="4441" y="2838"/>
                      <a:ext cx="1" cy="31"/>
                    </a:xfrm>
                    <a:prstGeom prst="line">
                      <a:avLst/>
                    </a:prstGeom>
                    <a:noFill/>
                    <a:ln w="3175">
                      <a:solidFill>
                        <a:srgbClr val="808080"/>
                      </a:solidFill>
                      <a:round/>
                      <a:headEnd/>
                      <a:tailEnd/>
                    </a:ln>
                  </p:spPr>
                  <p:txBody>
                    <a:bodyPr/>
                    <a:lstStyle/>
                    <a:p>
                      <a:endParaRPr lang="en-US"/>
                    </a:p>
                  </p:txBody>
                </p:sp>
                <p:sp>
                  <p:nvSpPr>
                    <p:cNvPr id="12444" name="Line 517"/>
                    <p:cNvSpPr>
                      <a:spLocks noChangeShapeType="1"/>
                    </p:cNvSpPr>
                    <p:nvPr/>
                  </p:nvSpPr>
                  <p:spPr bwMode="auto">
                    <a:xfrm>
                      <a:off x="4433" y="2835"/>
                      <a:ext cx="1" cy="32"/>
                    </a:xfrm>
                    <a:prstGeom prst="line">
                      <a:avLst/>
                    </a:prstGeom>
                    <a:noFill/>
                    <a:ln w="3175">
                      <a:solidFill>
                        <a:srgbClr val="808080"/>
                      </a:solidFill>
                      <a:round/>
                      <a:headEnd/>
                      <a:tailEnd/>
                    </a:ln>
                  </p:spPr>
                  <p:txBody>
                    <a:bodyPr/>
                    <a:lstStyle/>
                    <a:p>
                      <a:endParaRPr lang="en-US"/>
                    </a:p>
                  </p:txBody>
                </p:sp>
              </p:grpSp>
              <p:grpSp>
                <p:nvGrpSpPr>
                  <p:cNvPr id="12907" name="Group 518"/>
                  <p:cNvGrpSpPr>
                    <a:grpSpLocks/>
                  </p:cNvGrpSpPr>
                  <p:nvPr/>
                </p:nvGrpSpPr>
                <p:grpSpPr bwMode="auto">
                  <a:xfrm>
                    <a:off x="4434" y="2834"/>
                    <a:ext cx="47" cy="43"/>
                    <a:chOff x="4434" y="2834"/>
                    <a:chExt cx="47" cy="43"/>
                  </a:xfrm>
                </p:grpSpPr>
                <p:sp>
                  <p:nvSpPr>
                    <p:cNvPr id="12429" name="Line 519"/>
                    <p:cNvSpPr>
                      <a:spLocks noChangeShapeType="1"/>
                    </p:cNvSpPr>
                    <p:nvPr/>
                  </p:nvSpPr>
                  <p:spPr bwMode="auto">
                    <a:xfrm>
                      <a:off x="4480" y="2849"/>
                      <a:ext cx="1" cy="28"/>
                    </a:xfrm>
                    <a:prstGeom prst="line">
                      <a:avLst/>
                    </a:prstGeom>
                    <a:noFill/>
                    <a:ln w="3175">
                      <a:solidFill>
                        <a:srgbClr val="C0C0C0"/>
                      </a:solidFill>
                      <a:round/>
                      <a:headEnd/>
                      <a:tailEnd/>
                    </a:ln>
                  </p:spPr>
                  <p:txBody>
                    <a:bodyPr/>
                    <a:lstStyle/>
                    <a:p>
                      <a:endParaRPr lang="en-US"/>
                    </a:p>
                  </p:txBody>
                </p:sp>
                <p:sp>
                  <p:nvSpPr>
                    <p:cNvPr id="12430" name="Line 520"/>
                    <p:cNvSpPr>
                      <a:spLocks noChangeShapeType="1"/>
                    </p:cNvSpPr>
                    <p:nvPr/>
                  </p:nvSpPr>
                  <p:spPr bwMode="auto">
                    <a:xfrm>
                      <a:off x="4475" y="2847"/>
                      <a:ext cx="1" cy="28"/>
                    </a:xfrm>
                    <a:prstGeom prst="line">
                      <a:avLst/>
                    </a:prstGeom>
                    <a:noFill/>
                    <a:ln w="3175">
                      <a:solidFill>
                        <a:srgbClr val="C0C0C0"/>
                      </a:solidFill>
                      <a:round/>
                      <a:headEnd/>
                      <a:tailEnd/>
                    </a:ln>
                  </p:spPr>
                  <p:txBody>
                    <a:bodyPr/>
                    <a:lstStyle/>
                    <a:p>
                      <a:endParaRPr lang="en-US"/>
                    </a:p>
                  </p:txBody>
                </p:sp>
                <p:sp>
                  <p:nvSpPr>
                    <p:cNvPr id="12431" name="Line 521"/>
                    <p:cNvSpPr>
                      <a:spLocks noChangeShapeType="1"/>
                    </p:cNvSpPr>
                    <p:nvPr/>
                  </p:nvSpPr>
                  <p:spPr bwMode="auto">
                    <a:xfrm>
                      <a:off x="4469" y="2845"/>
                      <a:ext cx="1" cy="30"/>
                    </a:xfrm>
                    <a:prstGeom prst="line">
                      <a:avLst/>
                    </a:prstGeom>
                    <a:noFill/>
                    <a:ln w="3175">
                      <a:solidFill>
                        <a:srgbClr val="C0C0C0"/>
                      </a:solidFill>
                      <a:round/>
                      <a:headEnd/>
                      <a:tailEnd/>
                    </a:ln>
                  </p:spPr>
                  <p:txBody>
                    <a:bodyPr/>
                    <a:lstStyle/>
                    <a:p>
                      <a:endParaRPr lang="en-US"/>
                    </a:p>
                  </p:txBody>
                </p:sp>
                <p:sp>
                  <p:nvSpPr>
                    <p:cNvPr id="12432" name="Line 522"/>
                    <p:cNvSpPr>
                      <a:spLocks noChangeShapeType="1"/>
                    </p:cNvSpPr>
                    <p:nvPr/>
                  </p:nvSpPr>
                  <p:spPr bwMode="auto">
                    <a:xfrm>
                      <a:off x="4463" y="2842"/>
                      <a:ext cx="1" cy="32"/>
                    </a:xfrm>
                    <a:prstGeom prst="line">
                      <a:avLst/>
                    </a:prstGeom>
                    <a:noFill/>
                    <a:ln w="3175">
                      <a:solidFill>
                        <a:srgbClr val="C0C0C0"/>
                      </a:solidFill>
                      <a:round/>
                      <a:headEnd/>
                      <a:tailEnd/>
                    </a:ln>
                  </p:spPr>
                  <p:txBody>
                    <a:bodyPr/>
                    <a:lstStyle/>
                    <a:p>
                      <a:endParaRPr lang="en-US"/>
                    </a:p>
                  </p:txBody>
                </p:sp>
                <p:sp>
                  <p:nvSpPr>
                    <p:cNvPr id="12433" name="Line 523"/>
                    <p:cNvSpPr>
                      <a:spLocks noChangeShapeType="1"/>
                    </p:cNvSpPr>
                    <p:nvPr/>
                  </p:nvSpPr>
                  <p:spPr bwMode="auto">
                    <a:xfrm>
                      <a:off x="4456" y="2838"/>
                      <a:ext cx="1" cy="36"/>
                    </a:xfrm>
                    <a:prstGeom prst="line">
                      <a:avLst/>
                    </a:prstGeom>
                    <a:noFill/>
                    <a:ln w="3175">
                      <a:solidFill>
                        <a:srgbClr val="C0C0C0"/>
                      </a:solidFill>
                      <a:round/>
                      <a:headEnd/>
                      <a:tailEnd/>
                    </a:ln>
                  </p:spPr>
                  <p:txBody>
                    <a:bodyPr/>
                    <a:lstStyle/>
                    <a:p>
                      <a:endParaRPr lang="en-US"/>
                    </a:p>
                  </p:txBody>
                </p:sp>
                <p:sp>
                  <p:nvSpPr>
                    <p:cNvPr id="12434" name="Line 524"/>
                    <p:cNvSpPr>
                      <a:spLocks noChangeShapeType="1"/>
                    </p:cNvSpPr>
                    <p:nvPr/>
                  </p:nvSpPr>
                  <p:spPr bwMode="auto">
                    <a:xfrm>
                      <a:off x="4449" y="2837"/>
                      <a:ext cx="1" cy="35"/>
                    </a:xfrm>
                    <a:prstGeom prst="line">
                      <a:avLst/>
                    </a:prstGeom>
                    <a:noFill/>
                    <a:ln w="3175">
                      <a:solidFill>
                        <a:srgbClr val="C0C0C0"/>
                      </a:solidFill>
                      <a:round/>
                      <a:headEnd/>
                      <a:tailEnd/>
                    </a:ln>
                  </p:spPr>
                  <p:txBody>
                    <a:bodyPr/>
                    <a:lstStyle/>
                    <a:p>
                      <a:endParaRPr lang="en-US"/>
                    </a:p>
                  </p:txBody>
                </p:sp>
                <p:sp>
                  <p:nvSpPr>
                    <p:cNvPr id="12435" name="Line 525"/>
                    <p:cNvSpPr>
                      <a:spLocks noChangeShapeType="1"/>
                    </p:cNvSpPr>
                    <p:nvPr/>
                  </p:nvSpPr>
                  <p:spPr bwMode="auto">
                    <a:xfrm>
                      <a:off x="4442" y="2835"/>
                      <a:ext cx="1" cy="35"/>
                    </a:xfrm>
                    <a:prstGeom prst="line">
                      <a:avLst/>
                    </a:prstGeom>
                    <a:noFill/>
                    <a:ln w="3175">
                      <a:solidFill>
                        <a:srgbClr val="C0C0C0"/>
                      </a:solidFill>
                      <a:round/>
                      <a:headEnd/>
                      <a:tailEnd/>
                    </a:ln>
                  </p:spPr>
                  <p:txBody>
                    <a:bodyPr/>
                    <a:lstStyle/>
                    <a:p>
                      <a:endParaRPr lang="en-US"/>
                    </a:p>
                  </p:txBody>
                </p:sp>
                <p:sp>
                  <p:nvSpPr>
                    <p:cNvPr id="12436" name="Line 526"/>
                    <p:cNvSpPr>
                      <a:spLocks noChangeShapeType="1"/>
                    </p:cNvSpPr>
                    <p:nvPr/>
                  </p:nvSpPr>
                  <p:spPr bwMode="auto">
                    <a:xfrm>
                      <a:off x="4434" y="2834"/>
                      <a:ext cx="1" cy="35"/>
                    </a:xfrm>
                    <a:prstGeom prst="line">
                      <a:avLst/>
                    </a:prstGeom>
                    <a:noFill/>
                    <a:ln w="3175">
                      <a:solidFill>
                        <a:srgbClr val="C0C0C0"/>
                      </a:solidFill>
                      <a:round/>
                      <a:headEnd/>
                      <a:tailEnd/>
                    </a:ln>
                  </p:spPr>
                  <p:txBody>
                    <a:bodyPr/>
                    <a:lstStyle/>
                    <a:p>
                      <a:endParaRPr lang="en-US"/>
                    </a:p>
                  </p:txBody>
                </p:sp>
              </p:grpSp>
            </p:grpSp>
          </p:grpSp>
          <p:grpSp>
            <p:nvGrpSpPr>
              <p:cNvPr id="12908" name="Group 527"/>
              <p:cNvGrpSpPr>
                <a:grpSpLocks/>
              </p:cNvGrpSpPr>
              <p:nvPr/>
            </p:nvGrpSpPr>
            <p:grpSpPr bwMode="auto">
              <a:xfrm>
                <a:off x="4297" y="2790"/>
                <a:ext cx="110" cy="75"/>
                <a:chOff x="4297" y="2790"/>
                <a:chExt cx="110" cy="75"/>
              </a:xfrm>
            </p:grpSpPr>
            <p:grpSp>
              <p:nvGrpSpPr>
                <p:cNvPr id="12909" name="Group 528"/>
                <p:cNvGrpSpPr>
                  <a:grpSpLocks/>
                </p:cNvGrpSpPr>
                <p:nvPr/>
              </p:nvGrpSpPr>
              <p:grpSpPr bwMode="auto">
                <a:xfrm>
                  <a:off x="4299" y="2790"/>
                  <a:ext cx="108" cy="75"/>
                  <a:chOff x="4299" y="2790"/>
                  <a:chExt cx="108" cy="75"/>
                </a:xfrm>
              </p:grpSpPr>
              <p:sp>
                <p:nvSpPr>
                  <p:cNvPr id="12420" name="Freeform 529"/>
                  <p:cNvSpPr>
                    <a:spLocks/>
                  </p:cNvSpPr>
                  <p:nvPr/>
                </p:nvSpPr>
                <p:spPr bwMode="auto">
                  <a:xfrm>
                    <a:off x="4393" y="2821"/>
                    <a:ext cx="14" cy="44"/>
                  </a:xfrm>
                  <a:custGeom>
                    <a:avLst/>
                    <a:gdLst>
                      <a:gd name="T0" fmla="*/ 0 w 58"/>
                      <a:gd name="T1" fmla="*/ 0 h 219"/>
                      <a:gd name="T2" fmla="*/ 0 w 58"/>
                      <a:gd name="T3" fmla="*/ 0 h 219"/>
                      <a:gd name="T4" fmla="*/ 0 w 58"/>
                      <a:gd name="T5" fmla="*/ 0 h 219"/>
                      <a:gd name="T6" fmla="*/ 0 w 58"/>
                      <a:gd name="T7" fmla="*/ 0 h 219"/>
                      <a:gd name="T8" fmla="*/ 0 w 58"/>
                      <a:gd name="T9" fmla="*/ 0 h 219"/>
                      <a:gd name="T10" fmla="*/ 0 60000 65536"/>
                      <a:gd name="T11" fmla="*/ 0 60000 65536"/>
                      <a:gd name="T12" fmla="*/ 0 60000 65536"/>
                      <a:gd name="T13" fmla="*/ 0 60000 65536"/>
                      <a:gd name="T14" fmla="*/ 0 60000 65536"/>
                      <a:gd name="T15" fmla="*/ 0 w 58"/>
                      <a:gd name="T16" fmla="*/ 0 h 219"/>
                      <a:gd name="T17" fmla="*/ 58 w 58"/>
                      <a:gd name="T18" fmla="*/ 219 h 219"/>
                    </a:gdLst>
                    <a:ahLst/>
                    <a:cxnLst>
                      <a:cxn ang="T10">
                        <a:pos x="T0" y="T1"/>
                      </a:cxn>
                      <a:cxn ang="T11">
                        <a:pos x="T2" y="T3"/>
                      </a:cxn>
                      <a:cxn ang="T12">
                        <a:pos x="T4" y="T5"/>
                      </a:cxn>
                      <a:cxn ang="T13">
                        <a:pos x="T6" y="T7"/>
                      </a:cxn>
                      <a:cxn ang="T14">
                        <a:pos x="T8" y="T9"/>
                      </a:cxn>
                    </a:cxnLst>
                    <a:rect l="T15" t="T16" r="T17" b="T18"/>
                    <a:pathLst>
                      <a:path w="58" h="219">
                        <a:moveTo>
                          <a:pt x="58" y="23"/>
                        </a:moveTo>
                        <a:lnTo>
                          <a:pt x="58" y="219"/>
                        </a:lnTo>
                        <a:lnTo>
                          <a:pt x="0" y="211"/>
                        </a:lnTo>
                        <a:lnTo>
                          <a:pt x="0" y="0"/>
                        </a:lnTo>
                        <a:lnTo>
                          <a:pt x="58" y="23"/>
                        </a:lnTo>
                        <a:close/>
                      </a:path>
                    </a:pathLst>
                  </a:custGeom>
                  <a:solidFill>
                    <a:srgbClr val="808080"/>
                  </a:solidFill>
                  <a:ln w="9525">
                    <a:noFill/>
                    <a:round/>
                    <a:headEnd/>
                    <a:tailEnd/>
                  </a:ln>
                </p:spPr>
                <p:txBody>
                  <a:bodyPr/>
                  <a:lstStyle/>
                  <a:p>
                    <a:endParaRPr lang="en-US"/>
                  </a:p>
                </p:txBody>
              </p:sp>
              <p:sp>
                <p:nvSpPr>
                  <p:cNvPr id="12421" name="Freeform 530"/>
                  <p:cNvSpPr>
                    <a:spLocks/>
                  </p:cNvSpPr>
                  <p:nvPr/>
                </p:nvSpPr>
                <p:spPr bwMode="auto">
                  <a:xfrm>
                    <a:off x="4372" y="2814"/>
                    <a:ext cx="16" cy="49"/>
                  </a:xfrm>
                  <a:custGeom>
                    <a:avLst/>
                    <a:gdLst>
                      <a:gd name="T0" fmla="*/ 0 w 63"/>
                      <a:gd name="T1" fmla="*/ 0 h 243"/>
                      <a:gd name="T2" fmla="*/ 0 w 63"/>
                      <a:gd name="T3" fmla="*/ 0 h 243"/>
                      <a:gd name="T4" fmla="*/ 0 w 63"/>
                      <a:gd name="T5" fmla="*/ 0 h 243"/>
                      <a:gd name="T6" fmla="*/ 0 w 63"/>
                      <a:gd name="T7" fmla="*/ 0 h 243"/>
                      <a:gd name="T8" fmla="*/ 0 w 63"/>
                      <a:gd name="T9" fmla="*/ 0 h 243"/>
                      <a:gd name="T10" fmla="*/ 0 60000 65536"/>
                      <a:gd name="T11" fmla="*/ 0 60000 65536"/>
                      <a:gd name="T12" fmla="*/ 0 60000 65536"/>
                      <a:gd name="T13" fmla="*/ 0 60000 65536"/>
                      <a:gd name="T14" fmla="*/ 0 60000 65536"/>
                      <a:gd name="T15" fmla="*/ 0 w 63"/>
                      <a:gd name="T16" fmla="*/ 0 h 243"/>
                      <a:gd name="T17" fmla="*/ 63 w 63"/>
                      <a:gd name="T18" fmla="*/ 243 h 243"/>
                    </a:gdLst>
                    <a:ahLst/>
                    <a:cxnLst>
                      <a:cxn ang="T10">
                        <a:pos x="T0" y="T1"/>
                      </a:cxn>
                      <a:cxn ang="T11">
                        <a:pos x="T2" y="T3"/>
                      </a:cxn>
                      <a:cxn ang="T12">
                        <a:pos x="T4" y="T5"/>
                      </a:cxn>
                      <a:cxn ang="T13">
                        <a:pos x="T6" y="T7"/>
                      </a:cxn>
                      <a:cxn ang="T14">
                        <a:pos x="T8" y="T9"/>
                      </a:cxn>
                    </a:cxnLst>
                    <a:rect l="T15" t="T16" r="T17" b="T18"/>
                    <a:pathLst>
                      <a:path w="63" h="243">
                        <a:moveTo>
                          <a:pt x="0" y="0"/>
                        </a:moveTo>
                        <a:lnTo>
                          <a:pt x="0" y="232"/>
                        </a:lnTo>
                        <a:lnTo>
                          <a:pt x="63" y="243"/>
                        </a:lnTo>
                        <a:lnTo>
                          <a:pt x="63" y="26"/>
                        </a:lnTo>
                        <a:lnTo>
                          <a:pt x="0" y="0"/>
                        </a:lnTo>
                        <a:close/>
                      </a:path>
                    </a:pathLst>
                  </a:custGeom>
                  <a:solidFill>
                    <a:srgbClr val="808080"/>
                  </a:solidFill>
                  <a:ln w="9525">
                    <a:noFill/>
                    <a:round/>
                    <a:headEnd/>
                    <a:tailEnd/>
                  </a:ln>
                </p:spPr>
                <p:txBody>
                  <a:bodyPr/>
                  <a:lstStyle/>
                  <a:p>
                    <a:endParaRPr lang="en-US"/>
                  </a:p>
                </p:txBody>
              </p:sp>
              <p:sp>
                <p:nvSpPr>
                  <p:cNvPr id="12422" name="Freeform 531"/>
                  <p:cNvSpPr>
                    <a:spLocks/>
                  </p:cNvSpPr>
                  <p:nvPr/>
                </p:nvSpPr>
                <p:spPr bwMode="auto">
                  <a:xfrm>
                    <a:off x="4350" y="2807"/>
                    <a:ext cx="17" cy="53"/>
                  </a:xfrm>
                  <a:custGeom>
                    <a:avLst/>
                    <a:gdLst>
                      <a:gd name="T0" fmla="*/ 0 w 72"/>
                      <a:gd name="T1" fmla="*/ 0 h 265"/>
                      <a:gd name="T2" fmla="*/ 0 w 72"/>
                      <a:gd name="T3" fmla="*/ 0 h 265"/>
                      <a:gd name="T4" fmla="*/ 0 w 72"/>
                      <a:gd name="T5" fmla="*/ 0 h 265"/>
                      <a:gd name="T6" fmla="*/ 0 w 72"/>
                      <a:gd name="T7" fmla="*/ 0 h 265"/>
                      <a:gd name="T8" fmla="*/ 0 w 72"/>
                      <a:gd name="T9" fmla="*/ 0 h 265"/>
                      <a:gd name="T10" fmla="*/ 0 60000 65536"/>
                      <a:gd name="T11" fmla="*/ 0 60000 65536"/>
                      <a:gd name="T12" fmla="*/ 0 60000 65536"/>
                      <a:gd name="T13" fmla="*/ 0 60000 65536"/>
                      <a:gd name="T14" fmla="*/ 0 60000 65536"/>
                      <a:gd name="T15" fmla="*/ 0 w 72"/>
                      <a:gd name="T16" fmla="*/ 0 h 265"/>
                      <a:gd name="T17" fmla="*/ 72 w 72"/>
                      <a:gd name="T18" fmla="*/ 265 h 265"/>
                    </a:gdLst>
                    <a:ahLst/>
                    <a:cxnLst>
                      <a:cxn ang="T10">
                        <a:pos x="T0" y="T1"/>
                      </a:cxn>
                      <a:cxn ang="T11">
                        <a:pos x="T2" y="T3"/>
                      </a:cxn>
                      <a:cxn ang="T12">
                        <a:pos x="T4" y="T5"/>
                      </a:cxn>
                      <a:cxn ang="T13">
                        <a:pos x="T6" y="T7"/>
                      </a:cxn>
                      <a:cxn ang="T14">
                        <a:pos x="T8" y="T9"/>
                      </a:cxn>
                    </a:cxnLst>
                    <a:rect l="T15" t="T16" r="T17" b="T18"/>
                    <a:pathLst>
                      <a:path w="72" h="265">
                        <a:moveTo>
                          <a:pt x="72" y="29"/>
                        </a:moveTo>
                        <a:lnTo>
                          <a:pt x="72" y="265"/>
                        </a:lnTo>
                        <a:lnTo>
                          <a:pt x="0" y="254"/>
                        </a:lnTo>
                        <a:lnTo>
                          <a:pt x="0" y="0"/>
                        </a:lnTo>
                        <a:lnTo>
                          <a:pt x="72" y="29"/>
                        </a:lnTo>
                        <a:close/>
                      </a:path>
                    </a:pathLst>
                  </a:custGeom>
                  <a:solidFill>
                    <a:srgbClr val="808080"/>
                  </a:solidFill>
                  <a:ln w="9525">
                    <a:noFill/>
                    <a:round/>
                    <a:headEnd/>
                    <a:tailEnd/>
                  </a:ln>
                </p:spPr>
                <p:txBody>
                  <a:bodyPr/>
                  <a:lstStyle/>
                  <a:p>
                    <a:endParaRPr lang="en-US"/>
                  </a:p>
                </p:txBody>
              </p:sp>
              <p:sp>
                <p:nvSpPr>
                  <p:cNvPr id="12423" name="Freeform 532"/>
                  <p:cNvSpPr>
                    <a:spLocks/>
                  </p:cNvSpPr>
                  <p:nvPr/>
                </p:nvSpPr>
                <p:spPr bwMode="auto">
                  <a:xfrm>
                    <a:off x="4326" y="2799"/>
                    <a:ext cx="20" cy="58"/>
                  </a:xfrm>
                  <a:custGeom>
                    <a:avLst/>
                    <a:gdLst>
                      <a:gd name="T0" fmla="*/ 0 w 77"/>
                      <a:gd name="T1" fmla="*/ 0 h 291"/>
                      <a:gd name="T2" fmla="*/ 0 w 77"/>
                      <a:gd name="T3" fmla="*/ 0 h 291"/>
                      <a:gd name="T4" fmla="*/ 0 w 77"/>
                      <a:gd name="T5" fmla="*/ 0 h 291"/>
                      <a:gd name="T6" fmla="*/ 0 w 77"/>
                      <a:gd name="T7" fmla="*/ 0 h 291"/>
                      <a:gd name="T8" fmla="*/ 0 w 77"/>
                      <a:gd name="T9" fmla="*/ 0 h 291"/>
                      <a:gd name="T10" fmla="*/ 0 60000 65536"/>
                      <a:gd name="T11" fmla="*/ 0 60000 65536"/>
                      <a:gd name="T12" fmla="*/ 0 60000 65536"/>
                      <a:gd name="T13" fmla="*/ 0 60000 65536"/>
                      <a:gd name="T14" fmla="*/ 0 60000 65536"/>
                      <a:gd name="T15" fmla="*/ 0 w 77"/>
                      <a:gd name="T16" fmla="*/ 0 h 291"/>
                      <a:gd name="T17" fmla="*/ 77 w 77"/>
                      <a:gd name="T18" fmla="*/ 291 h 291"/>
                    </a:gdLst>
                    <a:ahLst/>
                    <a:cxnLst>
                      <a:cxn ang="T10">
                        <a:pos x="T0" y="T1"/>
                      </a:cxn>
                      <a:cxn ang="T11">
                        <a:pos x="T2" y="T3"/>
                      </a:cxn>
                      <a:cxn ang="T12">
                        <a:pos x="T4" y="T5"/>
                      </a:cxn>
                      <a:cxn ang="T13">
                        <a:pos x="T6" y="T7"/>
                      </a:cxn>
                      <a:cxn ang="T14">
                        <a:pos x="T8" y="T9"/>
                      </a:cxn>
                    </a:cxnLst>
                    <a:rect l="T15" t="T16" r="T17" b="T18"/>
                    <a:pathLst>
                      <a:path w="77" h="291">
                        <a:moveTo>
                          <a:pt x="0" y="0"/>
                        </a:moveTo>
                        <a:lnTo>
                          <a:pt x="0" y="279"/>
                        </a:lnTo>
                        <a:lnTo>
                          <a:pt x="77" y="291"/>
                        </a:lnTo>
                        <a:lnTo>
                          <a:pt x="77" y="31"/>
                        </a:lnTo>
                        <a:lnTo>
                          <a:pt x="0" y="0"/>
                        </a:lnTo>
                        <a:close/>
                      </a:path>
                    </a:pathLst>
                  </a:custGeom>
                  <a:solidFill>
                    <a:srgbClr val="808080"/>
                  </a:solidFill>
                  <a:ln w="9525">
                    <a:noFill/>
                    <a:round/>
                    <a:headEnd/>
                    <a:tailEnd/>
                  </a:ln>
                </p:spPr>
                <p:txBody>
                  <a:bodyPr/>
                  <a:lstStyle/>
                  <a:p>
                    <a:endParaRPr lang="en-US"/>
                  </a:p>
                </p:txBody>
              </p:sp>
              <p:sp>
                <p:nvSpPr>
                  <p:cNvPr id="12424" name="Freeform 533"/>
                  <p:cNvSpPr>
                    <a:spLocks/>
                  </p:cNvSpPr>
                  <p:nvPr/>
                </p:nvSpPr>
                <p:spPr bwMode="auto">
                  <a:xfrm>
                    <a:off x="4299" y="2790"/>
                    <a:ext cx="23" cy="64"/>
                  </a:xfrm>
                  <a:custGeom>
                    <a:avLst/>
                    <a:gdLst>
                      <a:gd name="T0" fmla="*/ 0 w 92"/>
                      <a:gd name="T1" fmla="*/ 0 h 322"/>
                      <a:gd name="T2" fmla="*/ 0 w 92"/>
                      <a:gd name="T3" fmla="*/ 0 h 322"/>
                      <a:gd name="T4" fmla="*/ 0 w 92"/>
                      <a:gd name="T5" fmla="*/ 1 h 322"/>
                      <a:gd name="T6" fmla="*/ 0 w 92"/>
                      <a:gd name="T7" fmla="*/ 0 h 322"/>
                      <a:gd name="T8" fmla="*/ 0 w 92"/>
                      <a:gd name="T9" fmla="*/ 0 h 322"/>
                      <a:gd name="T10" fmla="*/ 0 60000 65536"/>
                      <a:gd name="T11" fmla="*/ 0 60000 65536"/>
                      <a:gd name="T12" fmla="*/ 0 60000 65536"/>
                      <a:gd name="T13" fmla="*/ 0 60000 65536"/>
                      <a:gd name="T14" fmla="*/ 0 60000 65536"/>
                      <a:gd name="T15" fmla="*/ 0 w 92"/>
                      <a:gd name="T16" fmla="*/ 0 h 322"/>
                      <a:gd name="T17" fmla="*/ 92 w 92"/>
                      <a:gd name="T18" fmla="*/ 322 h 322"/>
                    </a:gdLst>
                    <a:ahLst/>
                    <a:cxnLst>
                      <a:cxn ang="T10">
                        <a:pos x="T0" y="T1"/>
                      </a:cxn>
                      <a:cxn ang="T11">
                        <a:pos x="T2" y="T3"/>
                      </a:cxn>
                      <a:cxn ang="T12">
                        <a:pos x="T4" y="T5"/>
                      </a:cxn>
                      <a:cxn ang="T13">
                        <a:pos x="T6" y="T7"/>
                      </a:cxn>
                      <a:cxn ang="T14">
                        <a:pos x="T8" y="T9"/>
                      </a:cxn>
                    </a:cxnLst>
                    <a:rect l="T15" t="T16" r="T17" b="T18"/>
                    <a:pathLst>
                      <a:path w="92" h="322">
                        <a:moveTo>
                          <a:pt x="0" y="0"/>
                        </a:moveTo>
                        <a:lnTo>
                          <a:pt x="0" y="307"/>
                        </a:lnTo>
                        <a:lnTo>
                          <a:pt x="92" y="322"/>
                        </a:lnTo>
                        <a:lnTo>
                          <a:pt x="92" y="39"/>
                        </a:lnTo>
                        <a:lnTo>
                          <a:pt x="0" y="0"/>
                        </a:lnTo>
                        <a:close/>
                      </a:path>
                    </a:pathLst>
                  </a:custGeom>
                  <a:solidFill>
                    <a:srgbClr val="808080"/>
                  </a:solidFill>
                  <a:ln w="9525">
                    <a:noFill/>
                    <a:round/>
                    <a:headEnd/>
                    <a:tailEnd/>
                  </a:ln>
                </p:spPr>
                <p:txBody>
                  <a:bodyPr/>
                  <a:lstStyle/>
                  <a:p>
                    <a:endParaRPr lang="en-US"/>
                  </a:p>
                </p:txBody>
              </p:sp>
            </p:grpSp>
            <p:grpSp>
              <p:nvGrpSpPr>
                <p:cNvPr id="12910" name="Group 534"/>
                <p:cNvGrpSpPr>
                  <a:grpSpLocks/>
                </p:cNvGrpSpPr>
                <p:nvPr/>
              </p:nvGrpSpPr>
              <p:grpSpPr bwMode="auto">
                <a:xfrm>
                  <a:off x="4297" y="2790"/>
                  <a:ext cx="108" cy="75"/>
                  <a:chOff x="4297" y="2790"/>
                  <a:chExt cx="108" cy="75"/>
                </a:xfrm>
              </p:grpSpPr>
              <p:sp>
                <p:nvSpPr>
                  <p:cNvPr id="12415" name="Freeform 535"/>
                  <p:cNvSpPr>
                    <a:spLocks/>
                  </p:cNvSpPr>
                  <p:nvPr/>
                </p:nvSpPr>
                <p:spPr bwMode="auto">
                  <a:xfrm>
                    <a:off x="4391" y="2821"/>
                    <a:ext cx="14" cy="44"/>
                  </a:xfrm>
                  <a:custGeom>
                    <a:avLst/>
                    <a:gdLst>
                      <a:gd name="T0" fmla="*/ 0 w 58"/>
                      <a:gd name="T1" fmla="*/ 0 h 219"/>
                      <a:gd name="T2" fmla="*/ 0 w 58"/>
                      <a:gd name="T3" fmla="*/ 0 h 219"/>
                      <a:gd name="T4" fmla="*/ 0 w 58"/>
                      <a:gd name="T5" fmla="*/ 0 h 219"/>
                      <a:gd name="T6" fmla="*/ 0 w 58"/>
                      <a:gd name="T7" fmla="*/ 0 h 219"/>
                      <a:gd name="T8" fmla="*/ 0 w 58"/>
                      <a:gd name="T9" fmla="*/ 0 h 219"/>
                      <a:gd name="T10" fmla="*/ 0 60000 65536"/>
                      <a:gd name="T11" fmla="*/ 0 60000 65536"/>
                      <a:gd name="T12" fmla="*/ 0 60000 65536"/>
                      <a:gd name="T13" fmla="*/ 0 60000 65536"/>
                      <a:gd name="T14" fmla="*/ 0 60000 65536"/>
                      <a:gd name="T15" fmla="*/ 0 w 58"/>
                      <a:gd name="T16" fmla="*/ 0 h 219"/>
                      <a:gd name="T17" fmla="*/ 58 w 58"/>
                      <a:gd name="T18" fmla="*/ 219 h 219"/>
                    </a:gdLst>
                    <a:ahLst/>
                    <a:cxnLst>
                      <a:cxn ang="T10">
                        <a:pos x="T0" y="T1"/>
                      </a:cxn>
                      <a:cxn ang="T11">
                        <a:pos x="T2" y="T3"/>
                      </a:cxn>
                      <a:cxn ang="T12">
                        <a:pos x="T4" y="T5"/>
                      </a:cxn>
                      <a:cxn ang="T13">
                        <a:pos x="T6" y="T7"/>
                      </a:cxn>
                      <a:cxn ang="T14">
                        <a:pos x="T8" y="T9"/>
                      </a:cxn>
                    </a:cxnLst>
                    <a:rect l="T15" t="T16" r="T17" b="T18"/>
                    <a:pathLst>
                      <a:path w="58" h="219">
                        <a:moveTo>
                          <a:pt x="58" y="23"/>
                        </a:moveTo>
                        <a:lnTo>
                          <a:pt x="58" y="219"/>
                        </a:lnTo>
                        <a:lnTo>
                          <a:pt x="0" y="211"/>
                        </a:lnTo>
                        <a:lnTo>
                          <a:pt x="0" y="0"/>
                        </a:lnTo>
                        <a:lnTo>
                          <a:pt x="58" y="23"/>
                        </a:lnTo>
                        <a:close/>
                      </a:path>
                    </a:pathLst>
                  </a:custGeom>
                  <a:solidFill>
                    <a:srgbClr val="9F9F9F"/>
                  </a:solidFill>
                  <a:ln w="9525">
                    <a:noFill/>
                    <a:round/>
                    <a:headEnd/>
                    <a:tailEnd/>
                  </a:ln>
                </p:spPr>
                <p:txBody>
                  <a:bodyPr/>
                  <a:lstStyle/>
                  <a:p>
                    <a:endParaRPr lang="en-US"/>
                  </a:p>
                </p:txBody>
              </p:sp>
              <p:sp>
                <p:nvSpPr>
                  <p:cNvPr id="12416" name="Freeform 536"/>
                  <p:cNvSpPr>
                    <a:spLocks/>
                  </p:cNvSpPr>
                  <p:nvPr/>
                </p:nvSpPr>
                <p:spPr bwMode="auto">
                  <a:xfrm>
                    <a:off x="4370" y="2814"/>
                    <a:ext cx="16" cy="49"/>
                  </a:xfrm>
                  <a:custGeom>
                    <a:avLst/>
                    <a:gdLst>
                      <a:gd name="T0" fmla="*/ 0 w 63"/>
                      <a:gd name="T1" fmla="*/ 0 h 243"/>
                      <a:gd name="T2" fmla="*/ 0 w 63"/>
                      <a:gd name="T3" fmla="*/ 0 h 243"/>
                      <a:gd name="T4" fmla="*/ 0 w 63"/>
                      <a:gd name="T5" fmla="*/ 0 h 243"/>
                      <a:gd name="T6" fmla="*/ 0 w 63"/>
                      <a:gd name="T7" fmla="*/ 0 h 243"/>
                      <a:gd name="T8" fmla="*/ 0 w 63"/>
                      <a:gd name="T9" fmla="*/ 0 h 243"/>
                      <a:gd name="T10" fmla="*/ 0 60000 65536"/>
                      <a:gd name="T11" fmla="*/ 0 60000 65536"/>
                      <a:gd name="T12" fmla="*/ 0 60000 65536"/>
                      <a:gd name="T13" fmla="*/ 0 60000 65536"/>
                      <a:gd name="T14" fmla="*/ 0 60000 65536"/>
                      <a:gd name="T15" fmla="*/ 0 w 63"/>
                      <a:gd name="T16" fmla="*/ 0 h 243"/>
                      <a:gd name="T17" fmla="*/ 63 w 63"/>
                      <a:gd name="T18" fmla="*/ 243 h 243"/>
                    </a:gdLst>
                    <a:ahLst/>
                    <a:cxnLst>
                      <a:cxn ang="T10">
                        <a:pos x="T0" y="T1"/>
                      </a:cxn>
                      <a:cxn ang="T11">
                        <a:pos x="T2" y="T3"/>
                      </a:cxn>
                      <a:cxn ang="T12">
                        <a:pos x="T4" y="T5"/>
                      </a:cxn>
                      <a:cxn ang="T13">
                        <a:pos x="T6" y="T7"/>
                      </a:cxn>
                      <a:cxn ang="T14">
                        <a:pos x="T8" y="T9"/>
                      </a:cxn>
                    </a:cxnLst>
                    <a:rect l="T15" t="T16" r="T17" b="T18"/>
                    <a:pathLst>
                      <a:path w="63" h="243">
                        <a:moveTo>
                          <a:pt x="0" y="0"/>
                        </a:moveTo>
                        <a:lnTo>
                          <a:pt x="0" y="232"/>
                        </a:lnTo>
                        <a:lnTo>
                          <a:pt x="63" y="243"/>
                        </a:lnTo>
                        <a:lnTo>
                          <a:pt x="63" y="26"/>
                        </a:lnTo>
                        <a:lnTo>
                          <a:pt x="0" y="0"/>
                        </a:lnTo>
                        <a:close/>
                      </a:path>
                    </a:pathLst>
                  </a:custGeom>
                  <a:solidFill>
                    <a:srgbClr val="9F9F9F"/>
                  </a:solidFill>
                  <a:ln w="9525">
                    <a:noFill/>
                    <a:round/>
                    <a:headEnd/>
                    <a:tailEnd/>
                  </a:ln>
                </p:spPr>
                <p:txBody>
                  <a:bodyPr/>
                  <a:lstStyle/>
                  <a:p>
                    <a:endParaRPr lang="en-US"/>
                  </a:p>
                </p:txBody>
              </p:sp>
              <p:sp>
                <p:nvSpPr>
                  <p:cNvPr id="12417" name="Freeform 537"/>
                  <p:cNvSpPr>
                    <a:spLocks/>
                  </p:cNvSpPr>
                  <p:nvPr/>
                </p:nvSpPr>
                <p:spPr bwMode="auto">
                  <a:xfrm>
                    <a:off x="4348" y="2807"/>
                    <a:ext cx="17" cy="53"/>
                  </a:xfrm>
                  <a:custGeom>
                    <a:avLst/>
                    <a:gdLst>
                      <a:gd name="T0" fmla="*/ 0 w 72"/>
                      <a:gd name="T1" fmla="*/ 0 h 265"/>
                      <a:gd name="T2" fmla="*/ 0 w 72"/>
                      <a:gd name="T3" fmla="*/ 0 h 265"/>
                      <a:gd name="T4" fmla="*/ 0 w 72"/>
                      <a:gd name="T5" fmla="*/ 0 h 265"/>
                      <a:gd name="T6" fmla="*/ 0 w 72"/>
                      <a:gd name="T7" fmla="*/ 0 h 265"/>
                      <a:gd name="T8" fmla="*/ 0 w 72"/>
                      <a:gd name="T9" fmla="*/ 0 h 265"/>
                      <a:gd name="T10" fmla="*/ 0 60000 65536"/>
                      <a:gd name="T11" fmla="*/ 0 60000 65536"/>
                      <a:gd name="T12" fmla="*/ 0 60000 65536"/>
                      <a:gd name="T13" fmla="*/ 0 60000 65536"/>
                      <a:gd name="T14" fmla="*/ 0 60000 65536"/>
                      <a:gd name="T15" fmla="*/ 0 w 72"/>
                      <a:gd name="T16" fmla="*/ 0 h 265"/>
                      <a:gd name="T17" fmla="*/ 72 w 72"/>
                      <a:gd name="T18" fmla="*/ 265 h 265"/>
                    </a:gdLst>
                    <a:ahLst/>
                    <a:cxnLst>
                      <a:cxn ang="T10">
                        <a:pos x="T0" y="T1"/>
                      </a:cxn>
                      <a:cxn ang="T11">
                        <a:pos x="T2" y="T3"/>
                      </a:cxn>
                      <a:cxn ang="T12">
                        <a:pos x="T4" y="T5"/>
                      </a:cxn>
                      <a:cxn ang="T13">
                        <a:pos x="T6" y="T7"/>
                      </a:cxn>
                      <a:cxn ang="T14">
                        <a:pos x="T8" y="T9"/>
                      </a:cxn>
                    </a:cxnLst>
                    <a:rect l="T15" t="T16" r="T17" b="T18"/>
                    <a:pathLst>
                      <a:path w="72" h="265">
                        <a:moveTo>
                          <a:pt x="72" y="29"/>
                        </a:moveTo>
                        <a:lnTo>
                          <a:pt x="72" y="265"/>
                        </a:lnTo>
                        <a:lnTo>
                          <a:pt x="0" y="254"/>
                        </a:lnTo>
                        <a:lnTo>
                          <a:pt x="0" y="0"/>
                        </a:lnTo>
                        <a:lnTo>
                          <a:pt x="72" y="29"/>
                        </a:lnTo>
                        <a:close/>
                      </a:path>
                    </a:pathLst>
                  </a:custGeom>
                  <a:solidFill>
                    <a:srgbClr val="9F9F9F"/>
                  </a:solidFill>
                  <a:ln w="9525">
                    <a:noFill/>
                    <a:round/>
                    <a:headEnd/>
                    <a:tailEnd/>
                  </a:ln>
                </p:spPr>
                <p:txBody>
                  <a:bodyPr/>
                  <a:lstStyle/>
                  <a:p>
                    <a:endParaRPr lang="en-US"/>
                  </a:p>
                </p:txBody>
              </p:sp>
              <p:sp>
                <p:nvSpPr>
                  <p:cNvPr id="12418" name="Freeform 538"/>
                  <p:cNvSpPr>
                    <a:spLocks/>
                  </p:cNvSpPr>
                  <p:nvPr/>
                </p:nvSpPr>
                <p:spPr bwMode="auto">
                  <a:xfrm>
                    <a:off x="4324" y="2799"/>
                    <a:ext cx="19" cy="58"/>
                  </a:xfrm>
                  <a:custGeom>
                    <a:avLst/>
                    <a:gdLst>
                      <a:gd name="T0" fmla="*/ 0 w 77"/>
                      <a:gd name="T1" fmla="*/ 0 h 291"/>
                      <a:gd name="T2" fmla="*/ 0 w 77"/>
                      <a:gd name="T3" fmla="*/ 0 h 291"/>
                      <a:gd name="T4" fmla="*/ 0 w 77"/>
                      <a:gd name="T5" fmla="*/ 0 h 291"/>
                      <a:gd name="T6" fmla="*/ 0 w 77"/>
                      <a:gd name="T7" fmla="*/ 0 h 291"/>
                      <a:gd name="T8" fmla="*/ 0 w 77"/>
                      <a:gd name="T9" fmla="*/ 0 h 291"/>
                      <a:gd name="T10" fmla="*/ 0 60000 65536"/>
                      <a:gd name="T11" fmla="*/ 0 60000 65536"/>
                      <a:gd name="T12" fmla="*/ 0 60000 65536"/>
                      <a:gd name="T13" fmla="*/ 0 60000 65536"/>
                      <a:gd name="T14" fmla="*/ 0 60000 65536"/>
                      <a:gd name="T15" fmla="*/ 0 w 77"/>
                      <a:gd name="T16" fmla="*/ 0 h 291"/>
                      <a:gd name="T17" fmla="*/ 77 w 77"/>
                      <a:gd name="T18" fmla="*/ 291 h 291"/>
                    </a:gdLst>
                    <a:ahLst/>
                    <a:cxnLst>
                      <a:cxn ang="T10">
                        <a:pos x="T0" y="T1"/>
                      </a:cxn>
                      <a:cxn ang="T11">
                        <a:pos x="T2" y="T3"/>
                      </a:cxn>
                      <a:cxn ang="T12">
                        <a:pos x="T4" y="T5"/>
                      </a:cxn>
                      <a:cxn ang="T13">
                        <a:pos x="T6" y="T7"/>
                      </a:cxn>
                      <a:cxn ang="T14">
                        <a:pos x="T8" y="T9"/>
                      </a:cxn>
                    </a:cxnLst>
                    <a:rect l="T15" t="T16" r="T17" b="T18"/>
                    <a:pathLst>
                      <a:path w="77" h="291">
                        <a:moveTo>
                          <a:pt x="0" y="0"/>
                        </a:moveTo>
                        <a:lnTo>
                          <a:pt x="0" y="279"/>
                        </a:lnTo>
                        <a:lnTo>
                          <a:pt x="77" y="291"/>
                        </a:lnTo>
                        <a:lnTo>
                          <a:pt x="77" y="31"/>
                        </a:lnTo>
                        <a:lnTo>
                          <a:pt x="0" y="0"/>
                        </a:lnTo>
                        <a:close/>
                      </a:path>
                    </a:pathLst>
                  </a:custGeom>
                  <a:solidFill>
                    <a:srgbClr val="9F9F9F"/>
                  </a:solidFill>
                  <a:ln w="9525">
                    <a:noFill/>
                    <a:round/>
                    <a:headEnd/>
                    <a:tailEnd/>
                  </a:ln>
                </p:spPr>
                <p:txBody>
                  <a:bodyPr/>
                  <a:lstStyle/>
                  <a:p>
                    <a:endParaRPr lang="en-US"/>
                  </a:p>
                </p:txBody>
              </p:sp>
              <p:sp>
                <p:nvSpPr>
                  <p:cNvPr id="12419" name="Freeform 539"/>
                  <p:cNvSpPr>
                    <a:spLocks/>
                  </p:cNvSpPr>
                  <p:nvPr/>
                </p:nvSpPr>
                <p:spPr bwMode="auto">
                  <a:xfrm>
                    <a:off x="4297" y="2790"/>
                    <a:ext cx="23" cy="64"/>
                  </a:xfrm>
                  <a:custGeom>
                    <a:avLst/>
                    <a:gdLst>
                      <a:gd name="T0" fmla="*/ 0 w 92"/>
                      <a:gd name="T1" fmla="*/ 0 h 322"/>
                      <a:gd name="T2" fmla="*/ 0 w 92"/>
                      <a:gd name="T3" fmla="*/ 0 h 322"/>
                      <a:gd name="T4" fmla="*/ 0 w 92"/>
                      <a:gd name="T5" fmla="*/ 1 h 322"/>
                      <a:gd name="T6" fmla="*/ 0 w 92"/>
                      <a:gd name="T7" fmla="*/ 0 h 322"/>
                      <a:gd name="T8" fmla="*/ 0 w 92"/>
                      <a:gd name="T9" fmla="*/ 0 h 322"/>
                      <a:gd name="T10" fmla="*/ 0 60000 65536"/>
                      <a:gd name="T11" fmla="*/ 0 60000 65536"/>
                      <a:gd name="T12" fmla="*/ 0 60000 65536"/>
                      <a:gd name="T13" fmla="*/ 0 60000 65536"/>
                      <a:gd name="T14" fmla="*/ 0 60000 65536"/>
                      <a:gd name="T15" fmla="*/ 0 w 92"/>
                      <a:gd name="T16" fmla="*/ 0 h 322"/>
                      <a:gd name="T17" fmla="*/ 92 w 92"/>
                      <a:gd name="T18" fmla="*/ 322 h 322"/>
                    </a:gdLst>
                    <a:ahLst/>
                    <a:cxnLst>
                      <a:cxn ang="T10">
                        <a:pos x="T0" y="T1"/>
                      </a:cxn>
                      <a:cxn ang="T11">
                        <a:pos x="T2" y="T3"/>
                      </a:cxn>
                      <a:cxn ang="T12">
                        <a:pos x="T4" y="T5"/>
                      </a:cxn>
                      <a:cxn ang="T13">
                        <a:pos x="T6" y="T7"/>
                      </a:cxn>
                      <a:cxn ang="T14">
                        <a:pos x="T8" y="T9"/>
                      </a:cxn>
                    </a:cxnLst>
                    <a:rect l="T15" t="T16" r="T17" b="T18"/>
                    <a:pathLst>
                      <a:path w="92" h="322">
                        <a:moveTo>
                          <a:pt x="0" y="0"/>
                        </a:moveTo>
                        <a:lnTo>
                          <a:pt x="0" y="307"/>
                        </a:lnTo>
                        <a:lnTo>
                          <a:pt x="92" y="322"/>
                        </a:lnTo>
                        <a:lnTo>
                          <a:pt x="92" y="39"/>
                        </a:lnTo>
                        <a:lnTo>
                          <a:pt x="0" y="0"/>
                        </a:lnTo>
                        <a:close/>
                      </a:path>
                    </a:pathLst>
                  </a:custGeom>
                  <a:solidFill>
                    <a:srgbClr val="9F9F9F"/>
                  </a:solidFill>
                  <a:ln w="9525">
                    <a:noFill/>
                    <a:round/>
                    <a:headEnd/>
                    <a:tailEnd/>
                  </a:ln>
                </p:spPr>
                <p:txBody>
                  <a:bodyPr/>
                  <a:lstStyle/>
                  <a:p>
                    <a:endParaRPr lang="en-US"/>
                  </a:p>
                </p:txBody>
              </p:sp>
            </p:grpSp>
            <p:grpSp>
              <p:nvGrpSpPr>
                <p:cNvPr id="12911" name="Group 540"/>
                <p:cNvGrpSpPr>
                  <a:grpSpLocks/>
                </p:cNvGrpSpPr>
                <p:nvPr/>
              </p:nvGrpSpPr>
              <p:grpSpPr bwMode="auto">
                <a:xfrm>
                  <a:off x="4298" y="2790"/>
                  <a:ext cx="108" cy="75"/>
                  <a:chOff x="4298" y="2790"/>
                  <a:chExt cx="108" cy="75"/>
                </a:xfrm>
              </p:grpSpPr>
              <p:sp>
                <p:nvSpPr>
                  <p:cNvPr id="12410" name="Freeform 541"/>
                  <p:cNvSpPr>
                    <a:spLocks/>
                  </p:cNvSpPr>
                  <p:nvPr/>
                </p:nvSpPr>
                <p:spPr bwMode="auto">
                  <a:xfrm>
                    <a:off x="4392" y="2821"/>
                    <a:ext cx="14" cy="44"/>
                  </a:xfrm>
                  <a:custGeom>
                    <a:avLst/>
                    <a:gdLst>
                      <a:gd name="T0" fmla="*/ 0 w 58"/>
                      <a:gd name="T1" fmla="*/ 0 h 219"/>
                      <a:gd name="T2" fmla="*/ 0 w 58"/>
                      <a:gd name="T3" fmla="*/ 0 h 219"/>
                      <a:gd name="T4" fmla="*/ 0 w 58"/>
                      <a:gd name="T5" fmla="*/ 0 h 219"/>
                      <a:gd name="T6" fmla="*/ 0 w 58"/>
                      <a:gd name="T7" fmla="*/ 0 h 219"/>
                      <a:gd name="T8" fmla="*/ 0 w 58"/>
                      <a:gd name="T9" fmla="*/ 0 h 219"/>
                      <a:gd name="T10" fmla="*/ 0 60000 65536"/>
                      <a:gd name="T11" fmla="*/ 0 60000 65536"/>
                      <a:gd name="T12" fmla="*/ 0 60000 65536"/>
                      <a:gd name="T13" fmla="*/ 0 60000 65536"/>
                      <a:gd name="T14" fmla="*/ 0 60000 65536"/>
                      <a:gd name="T15" fmla="*/ 0 w 58"/>
                      <a:gd name="T16" fmla="*/ 0 h 219"/>
                      <a:gd name="T17" fmla="*/ 58 w 58"/>
                      <a:gd name="T18" fmla="*/ 219 h 219"/>
                    </a:gdLst>
                    <a:ahLst/>
                    <a:cxnLst>
                      <a:cxn ang="T10">
                        <a:pos x="T0" y="T1"/>
                      </a:cxn>
                      <a:cxn ang="T11">
                        <a:pos x="T2" y="T3"/>
                      </a:cxn>
                      <a:cxn ang="T12">
                        <a:pos x="T4" y="T5"/>
                      </a:cxn>
                      <a:cxn ang="T13">
                        <a:pos x="T6" y="T7"/>
                      </a:cxn>
                      <a:cxn ang="T14">
                        <a:pos x="T8" y="T9"/>
                      </a:cxn>
                    </a:cxnLst>
                    <a:rect l="T15" t="T16" r="T17" b="T18"/>
                    <a:pathLst>
                      <a:path w="58" h="219">
                        <a:moveTo>
                          <a:pt x="58" y="23"/>
                        </a:moveTo>
                        <a:lnTo>
                          <a:pt x="58" y="219"/>
                        </a:lnTo>
                        <a:lnTo>
                          <a:pt x="0" y="211"/>
                        </a:lnTo>
                        <a:lnTo>
                          <a:pt x="0" y="0"/>
                        </a:lnTo>
                        <a:lnTo>
                          <a:pt x="58" y="23"/>
                        </a:lnTo>
                        <a:close/>
                      </a:path>
                    </a:pathLst>
                  </a:custGeom>
                  <a:solidFill>
                    <a:srgbClr val="FFFFFF"/>
                  </a:solidFill>
                  <a:ln w="9525">
                    <a:noFill/>
                    <a:round/>
                    <a:headEnd/>
                    <a:tailEnd/>
                  </a:ln>
                </p:spPr>
                <p:txBody>
                  <a:bodyPr/>
                  <a:lstStyle/>
                  <a:p>
                    <a:endParaRPr lang="en-US"/>
                  </a:p>
                </p:txBody>
              </p:sp>
              <p:sp>
                <p:nvSpPr>
                  <p:cNvPr id="12411" name="Freeform 542"/>
                  <p:cNvSpPr>
                    <a:spLocks/>
                  </p:cNvSpPr>
                  <p:nvPr/>
                </p:nvSpPr>
                <p:spPr bwMode="auto">
                  <a:xfrm>
                    <a:off x="4371" y="2814"/>
                    <a:ext cx="16" cy="49"/>
                  </a:xfrm>
                  <a:custGeom>
                    <a:avLst/>
                    <a:gdLst>
                      <a:gd name="T0" fmla="*/ 0 w 63"/>
                      <a:gd name="T1" fmla="*/ 0 h 243"/>
                      <a:gd name="T2" fmla="*/ 0 w 63"/>
                      <a:gd name="T3" fmla="*/ 0 h 243"/>
                      <a:gd name="T4" fmla="*/ 0 w 63"/>
                      <a:gd name="T5" fmla="*/ 0 h 243"/>
                      <a:gd name="T6" fmla="*/ 0 w 63"/>
                      <a:gd name="T7" fmla="*/ 0 h 243"/>
                      <a:gd name="T8" fmla="*/ 0 w 63"/>
                      <a:gd name="T9" fmla="*/ 0 h 243"/>
                      <a:gd name="T10" fmla="*/ 0 60000 65536"/>
                      <a:gd name="T11" fmla="*/ 0 60000 65536"/>
                      <a:gd name="T12" fmla="*/ 0 60000 65536"/>
                      <a:gd name="T13" fmla="*/ 0 60000 65536"/>
                      <a:gd name="T14" fmla="*/ 0 60000 65536"/>
                      <a:gd name="T15" fmla="*/ 0 w 63"/>
                      <a:gd name="T16" fmla="*/ 0 h 243"/>
                      <a:gd name="T17" fmla="*/ 63 w 63"/>
                      <a:gd name="T18" fmla="*/ 243 h 243"/>
                    </a:gdLst>
                    <a:ahLst/>
                    <a:cxnLst>
                      <a:cxn ang="T10">
                        <a:pos x="T0" y="T1"/>
                      </a:cxn>
                      <a:cxn ang="T11">
                        <a:pos x="T2" y="T3"/>
                      </a:cxn>
                      <a:cxn ang="T12">
                        <a:pos x="T4" y="T5"/>
                      </a:cxn>
                      <a:cxn ang="T13">
                        <a:pos x="T6" y="T7"/>
                      </a:cxn>
                      <a:cxn ang="T14">
                        <a:pos x="T8" y="T9"/>
                      </a:cxn>
                    </a:cxnLst>
                    <a:rect l="T15" t="T16" r="T17" b="T18"/>
                    <a:pathLst>
                      <a:path w="63" h="243">
                        <a:moveTo>
                          <a:pt x="0" y="0"/>
                        </a:moveTo>
                        <a:lnTo>
                          <a:pt x="0" y="232"/>
                        </a:lnTo>
                        <a:lnTo>
                          <a:pt x="63" y="243"/>
                        </a:lnTo>
                        <a:lnTo>
                          <a:pt x="63" y="26"/>
                        </a:lnTo>
                        <a:lnTo>
                          <a:pt x="0" y="0"/>
                        </a:lnTo>
                        <a:close/>
                      </a:path>
                    </a:pathLst>
                  </a:custGeom>
                  <a:solidFill>
                    <a:srgbClr val="FFFFFF"/>
                  </a:solidFill>
                  <a:ln w="9525">
                    <a:noFill/>
                    <a:round/>
                    <a:headEnd/>
                    <a:tailEnd/>
                  </a:ln>
                </p:spPr>
                <p:txBody>
                  <a:bodyPr/>
                  <a:lstStyle/>
                  <a:p>
                    <a:endParaRPr lang="en-US"/>
                  </a:p>
                </p:txBody>
              </p:sp>
              <p:sp>
                <p:nvSpPr>
                  <p:cNvPr id="12412" name="Freeform 543"/>
                  <p:cNvSpPr>
                    <a:spLocks/>
                  </p:cNvSpPr>
                  <p:nvPr/>
                </p:nvSpPr>
                <p:spPr bwMode="auto">
                  <a:xfrm>
                    <a:off x="4349" y="2807"/>
                    <a:ext cx="17" cy="53"/>
                  </a:xfrm>
                  <a:custGeom>
                    <a:avLst/>
                    <a:gdLst>
                      <a:gd name="T0" fmla="*/ 0 w 72"/>
                      <a:gd name="T1" fmla="*/ 0 h 265"/>
                      <a:gd name="T2" fmla="*/ 0 w 72"/>
                      <a:gd name="T3" fmla="*/ 0 h 265"/>
                      <a:gd name="T4" fmla="*/ 0 w 72"/>
                      <a:gd name="T5" fmla="*/ 0 h 265"/>
                      <a:gd name="T6" fmla="*/ 0 w 72"/>
                      <a:gd name="T7" fmla="*/ 0 h 265"/>
                      <a:gd name="T8" fmla="*/ 0 w 72"/>
                      <a:gd name="T9" fmla="*/ 0 h 265"/>
                      <a:gd name="T10" fmla="*/ 0 60000 65536"/>
                      <a:gd name="T11" fmla="*/ 0 60000 65536"/>
                      <a:gd name="T12" fmla="*/ 0 60000 65536"/>
                      <a:gd name="T13" fmla="*/ 0 60000 65536"/>
                      <a:gd name="T14" fmla="*/ 0 60000 65536"/>
                      <a:gd name="T15" fmla="*/ 0 w 72"/>
                      <a:gd name="T16" fmla="*/ 0 h 265"/>
                      <a:gd name="T17" fmla="*/ 72 w 72"/>
                      <a:gd name="T18" fmla="*/ 265 h 265"/>
                    </a:gdLst>
                    <a:ahLst/>
                    <a:cxnLst>
                      <a:cxn ang="T10">
                        <a:pos x="T0" y="T1"/>
                      </a:cxn>
                      <a:cxn ang="T11">
                        <a:pos x="T2" y="T3"/>
                      </a:cxn>
                      <a:cxn ang="T12">
                        <a:pos x="T4" y="T5"/>
                      </a:cxn>
                      <a:cxn ang="T13">
                        <a:pos x="T6" y="T7"/>
                      </a:cxn>
                      <a:cxn ang="T14">
                        <a:pos x="T8" y="T9"/>
                      </a:cxn>
                    </a:cxnLst>
                    <a:rect l="T15" t="T16" r="T17" b="T18"/>
                    <a:pathLst>
                      <a:path w="72" h="265">
                        <a:moveTo>
                          <a:pt x="72" y="29"/>
                        </a:moveTo>
                        <a:lnTo>
                          <a:pt x="72" y="265"/>
                        </a:lnTo>
                        <a:lnTo>
                          <a:pt x="0" y="254"/>
                        </a:lnTo>
                        <a:lnTo>
                          <a:pt x="0" y="0"/>
                        </a:lnTo>
                        <a:lnTo>
                          <a:pt x="72" y="29"/>
                        </a:lnTo>
                        <a:close/>
                      </a:path>
                    </a:pathLst>
                  </a:custGeom>
                  <a:solidFill>
                    <a:srgbClr val="FFFFFF"/>
                  </a:solidFill>
                  <a:ln w="9525">
                    <a:noFill/>
                    <a:round/>
                    <a:headEnd/>
                    <a:tailEnd/>
                  </a:ln>
                </p:spPr>
                <p:txBody>
                  <a:bodyPr/>
                  <a:lstStyle/>
                  <a:p>
                    <a:endParaRPr lang="en-US"/>
                  </a:p>
                </p:txBody>
              </p:sp>
              <p:sp>
                <p:nvSpPr>
                  <p:cNvPr id="12413" name="Freeform 544"/>
                  <p:cNvSpPr>
                    <a:spLocks/>
                  </p:cNvSpPr>
                  <p:nvPr/>
                </p:nvSpPr>
                <p:spPr bwMode="auto">
                  <a:xfrm>
                    <a:off x="4325" y="2799"/>
                    <a:ext cx="20" cy="58"/>
                  </a:xfrm>
                  <a:custGeom>
                    <a:avLst/>
                    <a:gdLst>
                      <a:gd name="T0" fmla="*/ 0 w 77"/>
                      <a:gd name="T1" fmla="*/ 0 h 291"/>
                      <a:gd name="T2" fmla="*/ 0 w 77"/>
                      <a:gd name="T3" fmla="*/ 0 h 291"/>
                      <a:gd name="T4" fmla="*/ 0 w 77"/>
                      <a:gd name="T5" fmla="*/ 0 h 291"/>
                      <a:gd name="T6" fmla="*/ 0 w 77"/>
                      <a:gd name="T7" fmla="*/ 0 h 291"/>
                      <a:gd name="T8" fmla="*/ 0 w 77"/>
                      <a:gd name="T9" fmla="*/ 0 h 291"/>
                      <a:gd name="T10" fmla="*/ 0 60000 65536"/>
                      <a:gd name="T11" fmla="*/ 0 60000 65536"/>
                      <a:gd name="T12" fmla="*/ 0 60000 65536"/>
                      <a:gd name="T13" fmla="*/ 0 60000 65536"/>
                      <a:gd name="T14" fmla="*/ 0 60000 65536"/>
                      <a:gd name="T15" fmla="*/ 0 w 77"/>
                      <a:gd name="T16" fmla="*/ 0 h 291"/>
                      <a:gd name="T17" fmla="*/ 77 w 77"/>
                      <a:gd name="T18" fmla="*/ 291 h 291"/>
                    </a:gdLst>
                    <a:ahLst/>
                    <a:cxnLst>
                      <a:cxn ang="T10">
                        <a:pos x="T0" y="T1"/>
                      </a:cxn>
                      <a:cxn ang="T11">
                        <a:pos x="T2" y="T3"/>
                      </a:cxn>
                      <a:cxn ang="T12">
                        <a:pos x="T4" y="T5"/>
                      </a:cxn>
                      <a:cxn ang="T13">
                        <a:pos x="T6" y="T7"/>
                      </a:cxn>
                      <a:cxn ang="T14">
                        <a:pos x="T8" y="T9"/>
                      </a:cxn>
                    </a:cxnLst>
                    <a:rect l="T15" t="T16" r="T17" b="T18"/>
                    <a:pathLst>
                      <a:path w="77" h="291">
                        <a:moveTo>
                          <a:pt x="0" y="0"/>
                        </a:moveTo>
                        <a:lnTo>
                          <a:pt x="0" y="279"/>
                        </a:lnTo>
                        <a:lnTo>
                          <a:pt x="77" y="291"/>
                        </a:lnTo>
                        <a:lnTo>
                          <a:pt x="77" y="31"/>
                        </a:lnTo>
                        <a:lnTo>
                          <a:pt x="0" y="0"/>
                        </a:lnTo>
                        <a:close/>
                      </a:path>
                    </a:pathLst>
                  </a:custGeom>
                  <a:solidFill>
                    <a:srgbClr val="FFFFFF"/>
                  </a:solidFill>
                  <a:ln w="9525">
                    <a:noFill/>
                    <a:round/>
                    <a:headEnd/>
                    <a:tailEnd/>
                  </a:ln>
                </p:spPr>
                <p:txBody>
                  <a:bodyPr/>
                  <a:lstStyle/>
                  <a:p>
                    <a:endParaRPr lang="en-US"/>
                  </a:p>
                </p:txBody>
              </p:sp>
              <p:sp>
                <p:nvSpPr>
                  <p:cNvPr id="12414" name="Freeform 545"/>
                  <p:cNvSpPr>
                    <a:spLocks/>
                  </p:cNvSpPr>
                  <p:nvPr/>
                </p:nvSpPr>
                <p:spPr bwMode="auto">
                  <a:xfrm>
                    <a:off x="4298" y="2790"/>
                    <a:ext cx="23" cy="64"/>
                  </a:xfrm>
                  <a:custGeom>
                    <a:avLst/>
                    <a:gdLst>
                      <a:gd name="T0" fmla="*/ 0 w 92"/>
                      <a:gd name="T1" fmla="*/ 0 h 322"/>
                      <a:gd name="T2" fmla="*/ 0 w 92"/>
                      <a:gd name="T3" fmla="*/ 0 h 322"/>
                      <a:gd name="T4" fmla="*/ 0 w 92"/>
                      <a:gd name="T5" fmla="*/ 1 h 322"/>
                      <a:gd name="T6" fmla="*/ 0 w 92"/>
                      <a:gd name="T7" fmla="*/ 0 h 322"/>
                      <a:gd name="T8" fmla="*/ 0 w 92"/>
                      <a:gd name="T9" fmla="*/ 0 h 322"/>
                      <a:gd name="T10" fmla="*/ 0 60000 65536"/>
                      <a:gd name="T11" fmla="*/ 0 60000 65536"/>
                      <a:gd name="T12" fmla="*/ 0 60000 65536"/>
                      <a:gd name="T13" fmla="*/ 0 60000 65536"/>
                      <a:gd name="T14" fmla="*/ 0 60000 65536"/>
                      <a:gd name="T15" fmla="*/ 0 w 92"/>
                      <a:gd name="T16" fmla="*/ 0 h 322"/>
                      <a:gd name="T17" fmla="*/ 92 w 92"/>
                      <a:gd name="T18" fmla="*/ 322 h 322"/>
                    </a:gdLst>
                    <a:ahLst/>
                    <a:cxnLst>
                      <a:cxn ang="T10">
                        <a:pos x="T0" y="T1"/>
                      </a:cxn>
                      <a:cxn ang="T11">
                        <a:pos x="T2" y="T3"/>
                      </a:cxn>
                      <a:cxn ang="T12">
                        <a:pos x="T4" y="T5"/>
                      </a:cxn>
                      <a:cxn ang="T13">
                        <a:pos x="T6" y="T7"/>
                      </a:cxn>
                      <a:cxn ang="T14">
                        <a:pos x="T8" y="T9"/>
                      </a:cxn>
                    </a:cxnLst>
                    <a:rect l="T15" t="T16" r="T17" b="T18"/>
                    <a:pathLst>
                      <a:path w="92" h="322">
                        <a:moveTo>
                          <a:pt x="0" y="0"/>
                        </a:moveTo>
                        <a:lnTo>
                          <a:pt x="0" y="307"/>
                        </a:lnTo>
                        <a:lnTo>
                          <a:pt x="92" y="322"/>
                        </a:lnTo>
                        <a:lnTo>
                          <a:pt x="92" y="39"/>
                        </a:lnTo>
                        <a:lnTo>
                          <a:pt x="0" y="0"/>
                        </a:lnTo>
                        <a:close/>
                      </a:path>
                    </a:pathLst>
                  </a:custGeom>
                  <a:solidFill>
                    <a:srgbClr val="FFFFFF"/>
                  </a:solidFill>
                  <a:ln w="9525">
                    <a:noFill/>
                    <a:round/>
                    <a:headEnd/>
                    <a:tailEnd/>
                  </a:ln>
                </p:spPr>
                <p:txBody>
                  <a:bodyPr/>
                  <a:lstStyle/>
                  <a:p>
                    <a:endParaRPr lang="en-US"/>
                  </a:p>
                </p:txBody>
              </p:sp>
            </p:grpSp>
          </p:grpSp>
        </p:grpSp>
      </p:grpSp>
      <p:cxnSp>
        <p:nvCxnSpPr>
          <p:cNvPr id="12303" name="AutoShape 580"/>
          <p:cNvCxnSpPr>
            <a:cxnSpLocks noChangeShapeType="1"/>
            <a:endCxn id="12292" idx="7"/>
          </p:cNvCxnSpPr>
          <p:nvPr/>
        </p:nvCxnSpPr>
        <p:spPr bwMode="auto">
          <a:xfrm rot="16200000" flipH="1">
            <a:off x="4566444" y="-913606"/>
            <a:ext cx="11112" cy="7969250"/>
          </a:xfrm>
          <a:prstGeom prst="bentConnector3">
            <a:avLst>
              <a:gd name="adj1" fmla="val -10424653"/>
            </a:avLst>
          </a:prstGeom>
          <a:noFill/>
          <a:ln w="12700">
            <a:solidFill>
              <a:schemeClr val="tx1"/>
            </a:solidFill>
            <a:miter lim="800000"/>
            <a:headEnd/>
            <a:tailEnd type="triangle" w="med" len="med"/>
          </a:ln>
        </p:spPr>
      </p:cxnSp>
      <p:grpSp>
        <p:nvGrpSpPr>
          <p:cNvPr id="12912" name="Group 585"/>
          <p:cNvGrpSpPr>
            <a:grpSpLocks/>
          </p:cNvGrpSpPr>
          <p:nvPr/>
        </p:nvGrpSpPr>
        <p:grpSpPr bwMode="auto">
          <a:xfrm>
            <a:off x="381000" y="2884488"/>
            <a:ext cx="1408113" cy="1233487"/>
            <a:chOff x="240" y="1961"/>
            <a:chExt cx="887" cy="777"/>
          </a:xfrm>
        </p:grpSpPr>
        <p:sp>
          <p:nvSpPr>
            <p:cNvPr id="12370" name="Oval 6"/>
            <p:cNvSpPr>
              <a:spLocks noChangeArrowheads="1"/>
            </p:cNvSpPr>
            <p:nvPr/>
          </p:nvSpPr>
          <p:spPr bwMode="auto">
            <a:xfrm>
              <a:off x="240" y="1961"/>
              <a:ext cx="887" cy="777"/>
            </a:xfrm>
            <a:prstGeom prst="ellipse">
              <a:avLst/>
            </a:prstGeom>
            <a:solidFill>
              <a:schemeClr val="bg1"/>
            </a:solidFill>
            <a:ln w="25400" algn="ctr">
              <a:solidFill>
                <a:schemeClr val="tx1"/>
              </a:solidFill>
              <a:round/>
              <a:headEnd/>
              <a:tailEnd/>
            </a:ln>
          </p:spPr>
          <p:txBody>
            <a:bodyPr anchor="ctr"/>
            <a:lstStyle/>
            <a:p>
              <a:pPr indent="3175" algn="ctr">
                <a:spcBef>
                  <a:spcPct val="20000"/>
                </a:spcBef>
              </a:pPr>
              <a:endParaRPr lang="en-US" sz="1200"/>
            </a:p>
          </p:txBody>
        </p:sp>
        <p:grpSp>
          <p:nvGrpSpPr>
            <p:cNvPr id="12913" name="Group 17"/>
            <p:cNvGrpSpPr>
              <a:grpSpLocks/>
            </p:cNvGrpSpPr>
            <p:nvPr/>
          </p:nvGrpSpPr>
          <p:grpSpPr bwMode="auto">
            <a:xfrm>
              <a:off x="326" y="2175"/>
              <a:ext cx="667" cy="281"/>
              <a:chOff x="309" y="2939"/>
              <a:chExt cx="320" cy="117"/>
            </a:xfrm>
          </p:grpSpPr>
          <p:sp>
            <p:nvSpPr>
              <p:cNvPr id="12375" name="Freeform 18"/>
              <p:cNvSpPr>
                <a:spLocks/>
              </p:cNvSpPr>
              <p:nvPr/>
            </p:nvSpPr>
            <p:spPr bwMode="auto">
              <a:xfrm>
                <a:off x="309" y="2966"/>
                <a:ext cx="160" cy="70"/>
              </a:xfrm>
              <a:custGeom>
                <a:avLst/>
                <a:gdLst>
                  <a:gd name="T0" fmla="*/ 0 w 1017"/>
                  <a:gd name="T1" fmla="*/ 0 h 666"/>
                  <a:gd name="T2" fmla="*/ 1 w 1017"/>
                  <a:gd name="T3" fmla="*/ 0 h 666"/>
                  <a:gd name="T4" fmla="*/ 1 w 1017"/>
                  <a:gd name="T5" fmla="*/ 0 h 666"/>
                  <a:gd name="T6" fmla="*/ 0 w 1017"/>
                  <a:gd name="T7" fmla="*/ 0 h 666"/>
                  <a:gd name="T8" fmla="*/ 0 w 1017"/>
                  <a:gd name="T9" fmla="*/ 0 h 666"/>
                  <a:gd name="T10" fmla="*/ 0 60000 65536"/>
                  <a:gd name="T11" fmla="*/ 0 60000 65536"/>
                  <a:gd name="T12" fmla="*/ 0 60000 65536"/>
                  <a:gd name="T13" fmla="*/ 0 60000 65536"/>
                  <a:gd name="T14" fmla="*/ 0 60000 65536"/>
                  <a:gd name="T15" fmla="*/ 0 w 1017"/>
                  <a:gd name="T16" fmla="*/ 0 h 666"/>
                  <a:gd name="T17" fmla="*/ 1017 w 1017"/>
                  <a:gd name="T18" fmla="*/ 666 h 666"/>
                </a:gdLst>
                <a:ahLst/>
                <a:cxnLst>
                  <a:cxn ang="T10">
                    <a:pos x="T0" y="T1"/>
                  </a:cxn>
                  <a:cxn ang="T11">
                    <a:pos x="T2" y="T3"/>
                  </a:cxn>
                  <a:cxn ang="T12">
                    <a:pos x="T4" y="T5"/>
                  </a:cxn>
                  <a:cxn ang="T13">
                    <a:pos x="T6" y="T7"/>
                  </a:cxn>
                  <a:cxn ang="T14">
                    <a:pos x="T8" y="T9"/>
                  </a:cxn>
                </a:cxnLst>
                <a:rect l="T15" t="T16" r="T17" b="T18"/>
                <a:pathLst>
                  <a:path w="1017" h="666">
                    <a:moveTo>
                      <a:pt x="0" y="280"/>
                    </a:moveTo>
                    <a:lnTo>
                      <a:pt x="1017" y="0"/>
                    </a:lnTo>
                    <a:lnTo>
                      <a:pt x="1017" y="666"/>
                    </a:lnTo>
                    <a:lnTo>
                      <a:pt x="0" y="606"/>
                    </a:lnTo>
                    <a:lnTo>
                      <a:pt x="0" y="280"/>
                    </a:lnTo>
                    <a:close/>
                  </a:path>
                </a:pathLst>
              </a:custGeom>
              <a:solidFill>
                <a:srgbClr val="B5B5B5"/>
              </a:solidFill>
              <a:ln w="9525">
                <a:noFill/>
                <a:round/>
                <a:headEnd/>
                <a:tailEnd/>
              </a:ln>
            </p:spPr>
            <p:txBody>
              <a:bodyPr/>
              <a:lstStyle/>
              <a:p>
                <a:endParaRPr lang="en-US"/>
              </a:p>
            </p:txBody>
          </p:sp>
          <p:sp>
            <p:nvSpPr>
              <p:cNvPr id="12376" name="Freeform 19"/>
              <p:cNvSpPr>
                <a:spLocks/>
              </p:cNvSpPr>
              <p:nvPr/>
            </p:nvSpPr>
            <p:spPr bwMode="auto">
              <a:xfrm>
                <a:off x="313" y="3029"/>
                <a:ext cx="312" cy="27"/>
              </a:xfrm>
              <a:custGeom>
                <a:avLst/>
                <a:gdLst>
                  <a:gd name="T0" fmla="*/ 0 w 1978"/>
                  <a:gd name="T1" fmla="*/ 0 h 255"/>
                  <a:gd name="T2" fmla="*/ 1 w 1978"/>
                  <a:gd name="T3" fmla="*/ 0 h 255"/>
                  <a:gd name="T4" fmla="*/ 1 w 1978"/>
                  <a:gd name="T5" fmla="*/ 0 h 255"/>
                  <a:gd name="T6" fmla="*/ 1 w 1978"/>
                  <a:gd name="T7" fmla="*/ 0 h 255"/>
                  <a:gd name="T8" fmla="*/ 1 w 1978"/>
                  <a:gd name="T9" fmla="*/ 0 h 255"/>
                  <a:gd name="T10" fmla="*/ 0 w 1978"/>
                  <a:gd name="T11" fmla="*/ 0 h 255"/>
                  <a:gd name="T12" fmla="*/ 0 w 1978"/>
                  <a:gd name="T13" fmla="*/ 0 h 255"/>
                  <a:gd name="T14" fmla="*/ 0 60000 65536"/>
                  <a:gd name="T15" fmla="*/ 0 60000 65536"/>
                  <a:gd name="T16" fmla="*/ 0 60000 65536"/>
                  <a:gd name="T17" fmla="*/ 0 60000 65536"/>
                  <a:gd name="T18" fmla="*/ 0 60000 65536"/>
                  <a:gd name="T19" fmla="*/ 0 60000 65536"/>
                  <a:gd name="T20" fmla="*/ 0 60000 65536"/>
                  <a:gd name="T21" fmla="*/ 0 w 1978"/>
                  <a:gd name="T22" fmla="*/ 0 h 255"/>
                  <a:gd name="T23" fmla="*/ 1978 w 1978"/>
                  <a:gd name="T24" fmla="*/ 255 h 2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78" h="255">
                    <a:moveTo>
                      <a:pt x="0" y="0"/>
                    </a:moveTo>
                    <a:lnTo>
                      <a:pt x="994" y="58"/>
                    </a:lnTo>
                    <a:lnTo>
                      <a:pt x="1978" y="23"/>
                    </a:lnTo>
                    <a:lnTo>
                      <a:pt x="1978" y="141"/>
                    </a:lnTo>
                    <a:lnTo>
                      <a:pt x="994" y="255"/>
                    </a:lnTo>
                    <a:lnTo>
                      <a:pt x="0" y="84"/>
                    </a:lnTo>
                    <a:lnTo>
                      <a:pt x="0" y="0"/>
                    </a:lnTo>
                    <a:close/>
                  </a:path>
                </a:pathLst>
              </a:custGeom>
              <a:solidFill>
                <a:srgbClr val="70230C"/>
              </a:solidFill>
              <a:ln w="9525">
                <a:noFill/>
                <a:round/>
                <a:headEnd/>
                <a:tailEnd/>
              </a:ln>
            </p:spPr>
            <p:txBody>
              <a:bodyPr/>
              <a:lstStyle/>
              <a:p>
                <a:endParaRPr lang="en-US"/>
              </a:p>
            </p:txBody>
          </p:sp>
          <p:sp>
            <p:nvSpPr>
              <p:cNvPr id="12377" name="Freeform 20"/>
              <p:cNvSpPr>
                <a:spLocks/>
              </p:cNvSpPr>
              <p:nvPr/>
            </p:nvSpPr>
            <p:spPr bwMode="auto">
              <a:xfrm>
                <a:off x="361" y="3034"/>
                <a:ext cx="38" cy="15"/>
              </a:xfrm>
              <a:custGeom>
                <a:avLst/>
                <a:gdLst>
                  <a:gd name="T0" fmla="*/ 0 w 243"/>
                  <a:gd name="T1" fmla="*/ 0 h 149"/>
                  <a:gd name="T2" fmla="*/ 0 w 243"/>
                  <a:gd name="T3" fmla="*/ 0 h 149"/>
                  <a:gd name="T4" fmla="*/ 0 w 243"/>
                  <a:gd name="T5" fmla="*/ 0 h 149"/>
                  <a:gd name="T6" fmla="*/ 0 w 243"/>
                  <a:gd name="T7" fmla="*/ 0 h 149"/>
                  <a:gd name="T8" fmla="*/ 0 w 243"/>
                  <a:gd name="T9" fmla="*/ 0 h 149"/>
                  <a:gd name="T10" fmla="*/ 0 60000 65536"/>
                  <a:gd name="T11" fmla="*/ 0 60000 65536"/>
                  <a:gd name="T12" fmla="*/ 0 60000 65536"/>
                  <a:gd name="T13" fmla="*/ 0 60000 65536"/>
                  <a:gd name="T14" fmla="*/ 0 60000 65536"/>
                  <a:gd name="T15" fmla="*/ 0 w 243"/>
                  <a:gd name="T16" fmla="*/ 0 h 149"/>
                  <a:gd name="T17" fmla="*/ 243 w 243"/>
                  <a:gd name="T18" fmla="*/ 149 h 149"/>
                </a:gdLst>
                <a:ahLst/>
                <a:cxnLst>
                  <a:cxn ang="T10">
                    <a:pos x="T0" y="T1"/>
                  </a:cxn>
                  <a:cxn ang="T11">
                    <a:pos x="T2" y="T3"/>
                  </a:cxn>
                  <a:cxn ang="T12">
                    <a:pos x="T4" y="T5"/>
                  </a:cxn>
                  <a:cxn ang="T13">
                    <a:pos x="T6" y="T7"/>
                  </a:cxn>
                  <a:cxn ang="T14">
                    <a:pos x="T8" y="T9"/>
                  </a:cxn>
                </a:cxnLst>
                <a:rect l="T15" t="T16" r="T17" b="T18"/>
                <a:pathLst>
                  <a:path w="243" h="149">
                    <a:moveTo>
                      <a:pt x="0" y="108"/>
                    </a:moveTo>
                    <a:lnTo>
                      <a:pt x="0" y="0"/>
                    </a:lnTo>
                    <a:lnTo>
                      <a:pt x="243" y="15"/>
                    </a:lnTo>
                    <a:lnTo>
                      <a:pt x="243" y="149"/>
                    </a:lnTo>
                    <a:lnTo>
                      <a:pt x="0" y="108"/>
                    </a:lnTo>
                    <a:close/>
                  </a:path>
                </a:pathLst>
              </a:custGeom>
              <a:solidFill>
                <a:srgbClr val="00EAFF"/>
              </a:solidFill>
              <a:ln w="9525">
                <a:noFill/>
                <a:round/>
                <a:headEnd/>
                <a:tailEnd/>
              </a:ln>
            </p:spPr>
            <p:txBody>
              <a:bodyPr/>
              <a:lstStyle/>
              <a:p>
                <a:endParaRPr lang="en-US"/>
              </a:p>
            </p:txBody>
          </p:sp>
          <p:sp>
            <p:nvSpPr>
              <p:cNvPr id="12378" name="Freeform 21"/>
              <p:cNvSpPr>
                <a:spLocks/>
              </p:cNvSpPr>
              <p:nvPr/>
            </p:nvSpPr>
            <p:spPr bwMode="auto">
              <a:xfrm>
                <a:off x="459" y="2940"/>
                <a:ext cx="10" cy="6"/>
              </a:xfrm>
              <a:custGeom>
                <a:avLst/>
                <a:gdLst>
                  <a:gd name="T0" fmla="*/ 0 w 64"/>
                  <a:gd name="T1" fmla="*/ 0 h 56"/>
                  <a:gd name="T2" fmla="*/ 0 w 64"/>
                  <a:gd name="T3" fmla="*/ 0 h 56"/>
                  <a:gd name="T4" fmla="*/ 0 w 64"/>
                  <a:gd name="T5" fmla="*/ 0 h 56"/>
                  <a:gd name="T6" fmla="*/ 0 w 64"/>
                  <a:gd name="T7" fmla="*/ 0 h 56"/>
                  <a:gd name="T8" fmla="*/ 0 w 64"/>
                  <a:gd name="T9" fmla="*/ 0 h 56"/>
                  <a:gd name="T10" fmla="*/ 0 w 64"/>
                  <a:gd name="T11" fmla="*/ 0 h 56"/>
                  <a:gd name="T12" fmla="*/ 0 w 64"/>
                  <a:gd name="T13" fmla="*/ 0 h 56"/>
                  <a:gd name="T14" fmla="*/ 0 w 64"/>
                  <a:gd name="T15" fmla="*/ 0 h 56"/>
                  <a:gd name="T16" fmla="*/ 0 60000 65536"/>
                  <a:gd name="T17" fmla="*/ 0 60000 65536"/>
                  <a:gd name="T18" fmla="*/ 0 60000 65536"/>
                  <a:gd name="T19" fmla="*/ 0 60000 65536"/>
                  <a:gd name="T20" fmla="*/ 0 60000 65536"/>
                  <a:gd name="T21" fmla="*/ 0 60000 65536"/>
                  <a:gd name="T22" fmla="*/ 0 60000 65536"/>
                  <a:gd name="T23" fmla="*/ 0 60000 65536"/>
                  <a:gd name="T24" fmla="*/ 0 w 64"/>
                  <a:gd name="T25" fmla="*/ 0 h 56"/>
                  <a:gd name="T26" fmla="*/ 64 w 64"/>
                  <a:gd name="T27" fmla="*/ 56 h 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4" h="56">
                    <a:moveTo>
                      <a:pt x="64" y="0"/>
                    </a:moveTo>
                    <a:lnTo>
                      <a:pt x="37" y="10"/>
                    </a:lnTo>
                    <a:lnTo>
                      <a:pt x="35" y="28"/>
                    </a:lnTo>
                    <a:lnTo>
                      <a:pt x="0" y="56"/>
                    </a:lnTo>
                    <a:lnTo>
                      <a:pt x="31" y="49"/>
                    </a:lnTo>
                    <a:lnTo>
                      <a:pt x="33" y="42"/>
                    </a:lnTo>
                    <a:lnTo>
                      <a:pt x="64" y="33"/>
                    </a:lnTo>
                    <a:lnTo>
                      <a:pt x="64" y="0"/>
                    </a:lnTo>
                    <a:close/>
                  </a:path>
                </a:pathLst>
              </a:custGeom>
              <a:solidFill>
                <a:srgbClr val="FFEA00"/>
              </a:solidFill>
              <a:ln w="9525">
                <a:noFill/>
                <a:round/>
                <a:headEnd/>
                <a:tailEnd/>
              </a:ln>
            </p:spPr>
            <p:txBody>
              <a:bodyPr/>
              <a:lstStyle/>
              <a:p>
                <a:endParaRPr lang="en-US"/>
              </a:p>
            </p:txBody>
          </p:sp>
          <p:sp>
            <p:nvSpPr>
              <p:cNvPr id="12379" name="Freeform 22"/>
              <p:cNvSpPr>
                <a:spLocks/>
              </p:cNvSpPr>
              <p:nvPr/>
            </p:nvSpPr>
            <p:spPr bwMode="auto">
              <a:xfrm>
                <a:off x="309" y="2966"/>
                <a:ext cx="320" cy="70"/>
              </a:xfrm>
              <a:custGeom>
                <a:avLst/>
                <a:gdLst>
                  <a:gd name="T0" fmla="*/ 0 w 2029"/>
                  <a:gd name="T1" fmla="*/ 0 h 666"/>
                  <a:gd name="T2" fmla="*/ 1 w 2029"/>
                  <a:gd name="T3" fmla="*/ 0 h 666"/>
                  <a:gd name="T4" fmla="*/ 1 w 2029"/>
                  <a:gd name="T5" fmla="*/ 0 h 666"/>
                  <a:gd name="T6" fmla="*/ 1 w 2029"/>
                  <a:gd name="T7" fmla="*/ 0 h 666"/>
                  <a:gd name="T8" fmla="*/ 1 w 2029"/>
                  <a:gd name="T9" fmla="*/ 0 h 666"/>
                  <a:gd name="T10" fmla="*/ 0 w 2029"/>
                  <a:gd name="T11" fmla="*/ 0 h 666"/>
                  <a:gd name="T12" fmla="*/ 0 w 2029"/>
                  <a:gd name="T13" fmla="*/ 0 h 666"/>
                  <a:gd name="T14" fmla="*/ 0 60000 65536"/>
                  <a:gd name="T15" fmla="*/ 0 60000 65536"/>
                  <a:gd name="T16" fmla="*/ 0 60000 65536"/>
                  <a:gd name="T17" fmla="*/ 0 60000 65536"/>
                  <a:gd name="T18" fmla="*/ 0 60000 65536"/>
                  <a:gd name="T19" fmla="*/ 0 60000 65536"/>
                  <a:gd name="T20" fmla="*/ 0 60000 65536"/>
                  <a:gd name="T21" fmla="*/ 0 w 2029"/>
                  <a:gd name="T22" fmla="*/ 0 h 666"/>
                  <a:gd name="T23" fmla="*/ 2029 w 2029"/>
                  <a:gd name="T24" fmla="*/ 666 h 6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9" h="666">
                    <a:moveTo>
                      <a:pt x="0" y="280"/>
                    </a:moveTo>
                    <a:lnTo>
                      <a:pt x="1016" y="0"/>
                    </a:lnTo>
                    <a:lnTo>
                      <a:pt x="2029" y="222"/>
                    </a:lnTo>
                    <a:lnTo>
                      <a:pt x="2029" y="626"/>
                    </a:lnTo>
                    <a:lnTo>
                      <a:pt x="1016" y="666"/>
                    </a:lnTo>
                    <a:lnTo>
                      <a:pt x="0" y="606"/>
                    </a:lnTo>
                    <a:lnTo>
                      <a:pt x="0" y="280"/>
                    </a:lnTo>
                  </a:path>
                </a:pathLst>
              </a:custGeom>
              <a:solidFill>
                <a:schemeClr val="bg1"/>
              </a:solidFill>
              <a:ln w="0">
                <a:solidFill>
                  <a:srgbClr val="000000"/>
                </a:solidFill>
                <a:prstDash val="solid"/>
                <a:round/>
                <a:headEnd/>
                <a:tailEnd/>
              </a:ln>
            </p:spPr>
            <p:txBody>
              <a:bodyPr/>
              <a:lstStyle/>
              <a:p>
                <a:endParaRPr lang="en-US"/>
              </a:p>
            </p:txBody>
          </p:sp>
          <p:sp>
            <p:nvSpPr>
              <p:cNvPr id="12380" name="Freeform 23"/>
              <p:cNvSpPr>
                <a:spLocks/>
              </p:cNvSpPr>
              <p:nvPr/>
            </p:nvSpPr>
            <p:spPr bwMode="auto">
              <a:xfrm>
                <a:off x="313" y="3029"/>
                <a:ext cx="312" cy="27"/>
              </a:xfrm>
              <a:custGeom>
                <a:avLst/>
                <a:gdLst>
                  <a:gd name="T0" fmla="*/ 0 w 1978"/>
                  <a:gd name="T1" fmla="*/ 0 h 258"/>
                  <a:gd name="T2" fmla="*/ 0 w 1978"/>
                  <a:gd name="T3" fmla="*/ 0 h 258"/>
                  <a:gd name="T4" fmla="*/ 1 w 1978"/>
                  <a:gd name="T5" fmla="*/ 0 h 258"/>
                  <a:gd name="T6" fmla="*/ 1 w 1978"/>
                  <a:gd name="T7" fmla="*/ 0 h 258"/>
                  <a:gd name="T8" fmla="*/ 1 w 1978"/>
                  <a:gd name="T9" fmla="*/ 0 h 258"/>
                  <a:gd name="T10" fmla="*/ 0 60000 65536"/>
                  <a:gd name="T11" fmla="*/ 0 60000 65536"/>
                  <a:gd name="T12" fmla="*/ 0 60000 65536"/>
                  <a:gd name="T13" fmla="*/ 0 60000 65536"/>
                  <a:gd name="T14" fmla="*/ 0 60000 65536"/>
                  <a:gd name="T15" fmla="*/ 0 w 1978"/>
                  <a:gd name="T16" fmla="*/ 0 h 258"/>
                  <a:gd name="T17" fmla="*/ 1978 w 1978"/>
                  <a:gd name="T18" fmla="*/ 258 h 258"/>
                </a:gdLst>
                <a:ahLst/>
                <a:cxnLst>
                  <a:cxn ang="T10">
                    <a:pos x="T0" y="T1"/>
                  </a:cxn>
                  <a:cxn ang="T11">
                    <a:pos x="T2" y="T3"/>
                  </a:cxn>
                  <a:cxn ang="T12">
                    <a:pos x="T4" y="T5"/>
                  </a:cxn>
                  <a:cxn ang="T13">
                    <a:pos x="T6" y="T7"/>
                  </a:cxn>
                  <a:cxn ang="T14">
                    <a:pos x="T8" y="T9"/>
                  </a:cxn>
                </a:cxnLst>
                <a:rect l="T15" t="T16" r="T17" b="T18"/>
                <a:pathLst>
                  <a:path w="1978" h="258">
                    <a:moveTo>
                      <a:pt x="0" y="0"/>
                    </a:moveTo>
                    <a:lnTo>
                      <a:pt x="0" y="86"/>
                    </a:lnTo>
                    <a:lnTo>
                      <a:pt x="992" y="258"/>
                    </a:lnTo>
                    <a:lnTo>
                      <a:pt x="1978" y="141"/>
                    </a:lnTo>
                    <a:lnTo>
                      <a:pt x="1978" y="20"/>
                    </a:lnTo>
                  </a:path>
                </a:pathLst>
              </a:custGeom>
              <a:noFill/>
              <a:ln w="0">
                <a:solidFill>
                  <a:srgbClr val="000000"/>
                </a:solidFill>
                <a:prstDash val="solid"/>
                <a:round/>
                <a:headEnd/>
                <a:tailEnd/>
              </a:ln>
            </p:spPr>
            <p:txBody>
              <a:bodyPr/>
              <a:lstStyle/>
              <a:p>
                <a:endParaRPr lang="en-US"/>
              </a:p>
            </p:txBody>
          </p:sp>
          <p:sp>
            <p:nvSpPr>
              <p:cNvPr id="12381" name="Line 24"/>
              <p:cNvSpPr>
                <a:spLocks noChangeShapeType="1"/>
              </p:cNvSpPr>
              <p:nvPr/>
            </p:nvSpPr>
            <p:spPr bwMode="auto">
              <a:xfrm flipV="1">
                <a:off x="469" y="2939"/>
                <a:ext cx="1" cy="117"/>
              </a:xfrm>
              <a:prstGeom prst="line">
                <a:avLst/>
              </a:prstGeom>
              <a:noFill/>
              <a:ln w="0">
                <a:solidFill>
                  <a:srgbClr val="000000"/>
                </a:solidFill>
                <a:round/>
                <a:headEnd/>
                <a:tailEnd/>
              </a:ln>
            </p:spPr>
            <p:txBody>
              <a:bodyPr/>
              <a:lstStyle/>
              <a:p>
                <a:endParaRPr lang="en-US"/>
              </a:p>
            </p:txBody>
          </p:sp>
          <p:sp>
            <p:nvSpPr>
              <p:cNvPr id="12382" name="Line 25"/>
              <p:cNvSpPr>
                <a:spLocks noChangeShapeType="1"/>
              </p:cNvSpPr>
              <p:nvPr/>
            </p:nvSpPr>
            <p:spPr bwMode="auto">
              <a:xfrm>
                <a:off x="361" y="3031"/>
                <a:ext cx="1" cy="13"/>
              </a:xfrm>
              <a:prstGeom prst="line">
                <a:avLst/>
              </a:prstGeom>
              <a:noFill/>
              <a:ln w="0">
                <a:solidFill>
                  <a:srgbClr val="000000"/>
                </a:solidFill>
                <a:round/>
                <a:headEnd/>
                <a:tailEnd/>
              </a:ln>
            </p:spPr>
            <p:txBody>
              <a:bodyPr/>
              <a:lstStyle/>
              <a:p>
                <a:endParaRPr lang="en-US"/>
              </a:p>
            </p:txBody>
          </p:sp>
          <p:sp>
            <p:nvSpPr>
              <p:cNvPr id="12383" name="Line 26"/>
              <p:cNvSpPr>
                <a:spLocks noChangeShapeType="1"/>
              </p:cNvSpPr>
              <p:nvPr/>
            </p:nvSpPr>
            <p:spPr bwMode="auto">
              <a:xfrm>
                <a:off x="370" y="3032"/>
                <a:ext cx="0" cy="13"/>
              </a:xfrm>
              <a:prstGeom prst="line">
                <a:avLst/>
              </a:prstGeom>
              <a:noFill/>
              <a:ln w="0">
                <a:solidFill>
                  <a:srgbClr val="000000"/>
                </a:solidFill>
                <a:round/>
                <a:headEnd/>
                <a:tailEnd/>
              </a:ln>
            </p:spPr>
            <p:txBody>
              <a:bodyPr/>
              <a:lstStyle/>
              <a:p>
                <a:endParaRPr lang="en-US"/>
              </a:p>
            </p:txBody>
          </p:sp>
          <p:sp>
            <p:nvSpPr>
              <p:cNvPr id="12384" name="Line 27"/>
              <p:cNvSpPr>
                <a:spLocks noChangeShapeType="1"/>
              </p:cNvSpPr>
              <p:nvPr/>
            </p:nvSpPr>
            <p:spPr bwMode="auto">
              <a:xfrm>
                <a:off x="379" y="3032"/>
                <a:ext cx="1" cy="14"/>
              </a:xfrm>
              <a:prstGeom prst="line">
                <a:avLst/>
              </a:prstGeom>
              <a:noFill/>
              <a:ln w="0">
                <a:solidFill>
                  <a:srgbClr val="000000"/>
                </a:solidFill>
                <a:round/>
                <a:headEnd/>
                <a:tailEnd/>
              </a:ln>
            </p:spPr>
            <p:txBody>
              <a:bodyPr/>
              <a:lstStyle/>
              <a:p>
                <a:endParaRPr lang="en-US"/>
              </a:p>
            </p:txBody>
          </p:sp>
          <p:sp>
            <p:nvSpPr>
              <p:cNvPr id="12385" name="Line 28"/>
              <p:cNvSpPr>
                <a:spLocks noChangeShapeType="1"/>
              </p:cNvSpPr>
              <p:nvPr/>
            </p:nvSpPr>
            <p:spPr bwMode="auto">
              <a:xfrm>
                <a:off x="389" y="3033"/>
                <a:ext cx="1" cy="14"/>
              </a:xfrm>
              <a:prstGeom prst="line">
                <a:avLst/>
              </a:prstGeom>
              <a:noFill/>
              <a:ln w="0">
                <a:solidFill>
                  <a:srgbClr val="000000"/>
                </a:solidFill>
                <a:round/>
                <a:headEnd/>
                <a:tailEnd/>
              </a:ln>
            </p:spPr>
            <p:txBody>
              <a:bodyPr/>
              <a:lstStyle/>
              <a:p>
                <a:endParaRPr lang="en-US"/>
              </a:p>
            </p:txBody>
          </p:sp>
          <p:sp>
            <p:nvSpPr>
              <p:cNvPr id="12386" name="Line 29"/>
              <p:cNvSpPr>
                <a:spLocks noChangeShapeType="1"/>
              </p:cNvSpPr>
              <p:nvPr/>
            </p:nvSpPr>
            <p:spPr bwMode="auto">
              <a:xfrm>
                <a:off x="399" y="3033"/>
                <a:ext cx="1" cy="16"/>
              </a:xfrm>
              <a:prstGeom prst="line">
                <a:avLst/>
              </a:prstGeom>
              <a:noFill/>
              <a:ln w="0">
                <a:solidFill>
                  <a:srgbClr val="000000"/>
                </a:solidFill>
                <a:round/>
                <a:headEnd/>
                <a:tailEnd/>
              </a:ln>
            </p:spPr>
            <p:txBody>
              <a:bodyPr/>
              <a:lstStyle/>
              <a:p>
                <a:endParaRPr lang="en-US"/>
              </a:p>
            </p:txBody>
          </p:sp>
          <p:sp>
            <p:nvSpPr>
              <p:cNvPr id="12387" name="Line 30"/>
              <p:cNvSpPr>
                <a:spLocks noChangeShapeType="1"/>
              </p:cNvSpPr>
              <p:nvPr/>
            </p:nvSpPr>
            <p:spPr bwMode="auto">
              <a:xfrm>
                <a:off x="540" y="3034"/>
                <a:ext cx="1" cy="17"/>
              </a:xfrm>
              <a:prstGeom prst="line">
                <a:avLst/>
              </a:prstGeom>
              <a:noFill/>
              <a:ln w="0">
                <a:solidFill>
                  <a:srgbClr val="000000"/>
                </a:solidFill>
                <a:round/>
                <a:headEnd/>
                <a:tailEnd/>
              </a:ln>
            </p:spPr>
            <p:txBody>
              <a:bodyPr/>
              <a:lstStyle/>
              <a:p>
                <a:endParaRPr lang="en-US"/>
              </a:p>
            </p:txBody>
          </p:sp>
          <p:sp>
            <p:nvSpPr>
              <p:cNvPr id="12388" name="Line 31"/>
              <p:cNvSpPr>
                <a:spLocks noChangeShapeType="1"/>
              </p:cNvSpPr>
              <p:nvPr/>
            </p:nvSpPr>
            <p:spPr bwMode="auto">
              <a:xfrm>
                <a:off x="551" y="3034"/>
                <a:ext cx="0" cy="16"/>
              </a:xfrm>
              <a:prstGeom prst="line">
                <a:avLst/>
              </a:prstGeom>
              <a:noFill/>
              <a:ln w="0">
                <a:solidFill>
                  <a:srgbClr val="000000"/>
                </a:solidFill>
                <a:round/>
                <a:headEnd/>
                <a:tailEnd/>
              </a:ln>
            </p:spPr>
            <p:txBody>
              <a:bodyPr/>
              <a:lstStyle/>
              <a:p>
                <a:endParaRPr lang="en-US"/>
              </a:p>
            </p:txBody>
          </p:sp>
          <p:sp>
            <p:nvSpPr>
              <p:cNvPr id="12389" name="Line 32"/>
              <p:cNvSpPr>
                <a:spLocks noChangeShapeType="1"/>
              </p:cNvSpPr>
              <p:nvPr/>
            </p:nvSpPr>
            <p:spPr bwMode="auto">
              <a:xfrm>
                <a:off x="561" y="3033"/>
                <a:ext cx="0" cy="16"/>
              </a:xfrm>
              <a:prstGeom prst="line">
                <a:avLst/>
              </a:prstGeom>
              <a:noFill/>
              <a:ln w="0">
                <a:solidFill>
                  <a:srgbClr val="000000"/>
                </a:solidFill>
                <a:round/>
                <a:headEnd/>
                <a:tailEnd/>
              </a:ln>
            </p:spPr>
            <p:txBody>
              <a:bodyPr/>
              <a:lstStyle/>
              <a:p>
                <a:endParaRPr lang="en-US"/>
              </a:p>
            </p:txBody>
          </p:sp>
          <p:sp>
            <p:nvSpPr>
              <p:cNvPr id="12390" name="Line 33"/>
              <p:cNvSpPr>
                <a:spLocks noChangeShapeType="1"/>
              </p:cNvSpPr>
              <p:nvPr/>
            </p:nvSpPr>
            <p:spPr bwMode="auto">
              <a:xfrm>
                <a:off x="570" y="3033"/>
                <a:ext cx="1" cy="16"/>
              </a:xfrm>
              <a:prstGeom prst="line">
                <a:avLst/>
              </a:prstGeom>
              <a:noFill/>
              <a:ln w="0">
                <a:solidFill>
                  <a:srgbClr val="000000"/>
                </a:solidFill>
                <a:round/>
                <a:headEnd/>
                <a:tailEnd/>
              </a:ln>
            </p:spPr>
            <p:txBody>
              <a:bodyPr/>
              <a:lstStyle/>
              <a:p>
                <a:endParaRPr lang="en-US"/>
              </a:p>
            </p:txBody>
          </p:sp>
          <p:sp>
            <p:nvSpPr>
              <p:cNvPr id="12391" name="Line 34"/>
              <p:cNvSpPr>
                <a:spLocks noChangeShapeType="1"/>
              </p:cNvSpPr>
              <p:nvPr/>
            </p:nvSpPr>
            <p:spPr bwMode="auto">
              <a:xfrm>
                <a:off x="579" y="3033"/>
                <a:ext cx="0" cy="15"/>
              </a:xfrm>
              <a:prstGeom prst="line">
                <a:avLst/>
              </a:prstGeom>
              <a:noFill/>
              <a:ln w="0">
                <a:solidFill>
                  <a:srgbClr val="000000"/>
                </a:solidFill>
                <a:round/>
                <a:headEnd/>
                <a:tailEnd/>
              </a:ln>
            </p:spPr>
            <p:txBody>
              <a:bodyPr/>
              <a:lstStyle/>
              <a:p>
                <a:endParaRPr lang="en-US"/>
              </a:p>
            </p:txBody>
          </p:sp>
          <p:sp>
            <p:nvSpPr>
              <p:cNvPr id="12392" name="Freeform 35"/>
              <p:cNvSpPr>
                <a:spLocks/>
              </p:cNvSpPr>
              <p:nvPr/>
            </p:nvSpPr>
            <p:spPr bwMode="auto">
              <a:xfrm>
                <a:off x="459" y="2939"/>
                <a:ext cx="10" cy="6"/>
              </a:xfrm>
              <a:custGeom>
                <a:avLst/>
                <a:gdLst>
                  <a:gd name="T0" fmla="*/ 0 w 63"/>
                  <a:gd name="T1" fmla="*/ 0 h 55"/>
                  <a:gd name="T2" fmla="*/ 0 w 63"/>
                  <a:gd name="T3" fmla="*/ 0 h 55"/>
                  <a:gd name="T4" fmla="*/ 0 w 63"/>
                  <a:gd name="T5" fmla="*/ 0 h 55"/>
                  <a:gd name="T6" fmla="*/ 0 w 63"/>
                  <a:gd name="T7" fmla="*/ 0 h 55"/>
                  <a:gd name="T8" fmla="*/ 0 w 63"/>
                  <a:gd name="T9" fmla="*/ 0 h 55"/>
                  <a:gd name="T10" fmla="*/ 0 w 63"/>
                  <a:gd name="T11" fmla="*/ 0 h 55"/>
                  <a:gd name="T12" fmla="*/ 0 w 63"/>
                  <a:gd name="T13" fmla="*/ 0 h 55"/>
                  <a:gd name="T14" fmla="*/ 0 w 63"/>
                  <a:gd name="T15" fmla="*/ 0 h 55"/>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55"/>
                  <a:gd name="T26" fmla="*/ 63 w 63"/>
                  <a:gd name="T27" fmla="*/ 55 h 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55">
                    <a:moveTo>
                      <a:pt x="63" y="0"/>
                    </a:moveTo>
                    <a:lnTo>
                      <a:pt x="37" y="10"/>
                    </a:lnTo>
                    <a:lnTo>
                      <a:pt x="35" y="29"/>
                    </a:lnTo>
                    <a:lnTo>
                      <a:pt x="0" y="55"/>
                    </a:lnTo>
                    <a:lnTo>
                      <a:pt x="32" y="48"/>
                    </a:lnTo>
                    <a:lnTo>
                      <a:pt x="33" y="42"/>
                    </a:lnTo>
                    <a:lnTo>
                      <a:pt x="63" y="33"/>
                    </a:lnTo>
                    <a:lnTo>
                      <a:pt x="63" y="0"/>
                    </a:lnTo>
                  </a:path>
                </a:pathLst>
              </a:custGeom>
              <a:noFill/>
              <a:ln w="0">
                <a:solidFill>
                  <a:srgbClr val="000000"/>
                </a:solidFill>
                <a:prstDash val="solid"/>
                <a:round/>
                <a:headEnd/>
                <a:tailEnd/>
              </a:ln>
            </p:spPr>
            <p:txBody>
              <a:bodyPr/>
              <a:lstStyle/>
              <a:p>
                <a:endParaRPr lang="en-US"/>
              </a:p>
            </p:txBody>
          </p:sp>
          <p:sp>
            <p:nvSpPr>
              <p:cNvPr id="12393" name="Freeform 36"/>
              <p:cNvSpPr>
                <a:spLocks/>
              </p:cNvSpPr>
              <p:nvPr/>
            </p:nvSpPr>
            <p:spPr bwMode="auto">
              <a:xfrm>
                <a:off x="478" y="2975"/>
                <a:ext cx="29" cy="54"/>
              </a:xfrm>
              <a:custGeom>
                <a:avLst/>
                <a:gdLst>
                  <a:gd name="T0" fmla="*/ 0 w 188"/>
                  <a:gd name="T1" fmla="*/ 0 h 519"/>
                  <a:gd name="T2" fmla="*/ 0 w 188"/>
                  <a:gd name="T3" fmla="*/ 0 h 519"/>
                  <a:gd name="T4" fmla="*/ 0 w 188"/>
                  <a:gd name="T5" fmla="*/ 0 h 519"/>
                  <a:gd name="T6" fmla="*/ 0 w 188"/>
                  <a:gd name="T7" fmla="*/ 0 h 519"/>
                  <a:gd name="T8" fmla="*/ 0 w 188"/>
                  <a:gd name="T9" fmla="*/ 0 h 519"/>
                  <a:gd name="T10" fmla="*/ 0 w 188"/>
                  <a:gd name="T11" fmla="*/ 0 h 519"/>
                  <a:gd name="T12" fmla="*/ 0 w 188"/>
                  <a:gd name="T13" fmla="*/ 0 h 519"/>
                  <a:gd name="T14" fmla="*/ 0 w 188"/>
                  <a:gd name="T15" fmla="*/ 0 h 519"/>
                  <a:gd name="T16" fmla="*/ 0 w 188"/>
                  <a:gd name="T17" fmla="*/ 0 h 519"/>
                  <a:gd name="T18" fmla="*/ 0 w 188"/>
                  <a:gd name="T19" fmla="*/ 0 h 519"/>
                  <a:gd name="T20" fmla="*/ 0 w 188"/>
                  <a:gd name="T21" fmla="*/ 0 h 519"/>
                  <a:gd name="T22" fmla="*/ 0 w 188"/>
                  <a:gd name="T23" fmla="*/ 0 h 519"/>
                  <a:gd name="T24" fmla="*/ 0 w 188"/>
                  <a:gd name="T25" fmla="*/ 0 h 519"/>
                  <a:gd name="T26" fmla="*/ 0 w 188"/>
                  <a:gd name="T27" fmla="*/ 0 h 519"/>
                  <a:gd name="T28" fmla="*/ 0 w 188"/>
                  <a:gd name="T29" fmla="*/ 0 h 519"/>
                  <a:gd name="T30" fmla="*/ 0 w 188"/>
                  <a:gd name="T31" fmla="*/ 0 h 519"/>
                  <a:gd name="T32" fmla="*/ 0 w 188"/>
                  <a:gd name="T33" fmla="*/ 0 h 519"/>
                  <a:gd name="T34" fmla="*/ 0 w 188"/>
                  <a:gd name="T35" fmla="*/ 0 h 519"/>
                  <a:gd name="T36" fmla="*/ 0 w 188"/>
                  <a:gd name="T37" fmla="*/ 0 h 519"/>
                  <a:gd name="T38" fmla="*/ 0 w 188"/>
                  <a:gd name="T39" fmla="*/ 0 h 519"/>
                  <a:gd name="T40" fmla="*/ 0 w 188"/>
                  <a:gd name="T41" fmla="*/ 0 h 519"/>
                  <a:gd name="T42" fmla="*/ 0 w 188"/>
                  <a:gd name="T43" fmla="*/ 0 h 519"/>
                  <a:gd name="T44" fmla="*/ 0 w 188"/>
                  <a:gd name="T45" fmla="*/ 0 h 519"/>
                  <a:gd name="T46" fmla="*/ 0 w 188"/>
                  <a:gd name="T47" fmla="*/ 0 h 519"/>
                  <a:gd name="T48" fmla="*/ 0 w 188"/>
                  <a:gd name="T49" fmla="*/ 0 h 519"/>
                  <a:gd name="T50" fmla="*/ 0 w 188"/>
                  <a:gd name="T51" fmla="*/ 0 h 519"/>
                  <a:gd name="T52" fmla="*/ 0 w 188"/>
                  <a:gd name="T53" fmla="*/ 0 h 519"/>
                  <a:gd name="T54" fmla="*/ 0 w 188"/>
                  <a:gd name="T55" fmla="*/ 0 h 519"/>
                  <a:gd name="T56" fmla="*/ 0 w 188"/>
                  <a:gd name="T57" fmla="*/ 0 h 519"/>
                  <a:gd name="T58" fmla="*/ 0 w 188"/>
                  <a:gd name="T59" fmla="*/ 0 h 519"/>
                  <a:gd name="T60" fmla="*/ 0 w 188"/>
                  <a:gd name="T61" fmla="*/ 0 h 519"/>
                  <a:gd name="T62" fmla="*/ 0 w 188"/>
                  <a:gd name="T63" fmla="*/ 0 h 519"/>
                  <a:gd name="T64" fmla="*/ 0 w 188"/>
                  <a:gd name="T65" fmla="*/ 0 h 519"/>
                  <a:gd name="T66" fmla="*/ 0 w 188"/>
                  <a:gd name="T67" fmla="*/ 0 h 519"/>
                  <a:gd name="T68" fmla="*/ 0 w 188"/>
                  <a:gd name="T69" fmla="*/ 0 h 519"/>
                  <a:gd name="T70" fmla="*/ 0 w 188"/>
                  <a:gd name="T71" fmla="*/ 0 h 519"/>
                  <a:gd name="T72" fmla="*/ 0 w 188"/>
                  <a:gd name="T73" fmla="*/ 0 h 519"/>
                  <a:gd name="T74" fmla="*/ 0 w 188"/>
                  <a:gd name="T75" fmla="*/ 0 h 519"/>
                  <a:gd name="T76" fmla="*/ 0 w 188"/>
                  <a:gd name="T77" fmla="*/ 0 h 519"/>
                  <a:gd name="T78" fmla="*/ 0 w 188"/>
                  <a:gd name="T79" fmla="*/ 0 h 519"/>
                  <a:gd name="T80" fmla="*/ 0 w 188"/>
                  <a:gd name="T81" fmla="*/ 0 h 519"/>
                  <a:gd name="T82" fmla="*/ 0 w 188"/>
                  <a:gd name="T83" fmla="*/ 0 h 519"/>
                  <a:gd name="T84" fmla="*/ 0 w 188"/>
                  <a:gd name="T85" fmla="*/ 0 h 519"/>
                  <a:gd name="T86" fmla="*/ 0 w 188"/>
                  <a:gd name="T87" fmla="*/ 0 h 519"/>
                  <a:gd name="T88" fmla="*/ 0 w 188"/>
                  <a:gd name="T89" fmla="*/ 0 h 519"/>
                  <a:gd name="T90" fmla="*/ 0 w 188"/>
                  <a:gd name="T91" fmla="*/ 0 h 519"/>
                  <a:gd name="T92" fmla="*/ 0 w 188"/>
                  <a:gd name="T93" fmla="*/ 0 h 519"/>
                  <a:gd name="T94" fmla="*/ 0 w 188"/>
                  <a:gd name="T95" fmla="*/ 0 h 51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8"/>
                  <a:gd name="T145" fmla="*/ 0 h 519"/>
                  <a:gd name="T146" fmla="*/ 188 w 188"/>
                  <a:gd name="T147" fmla="*/ 519 h 51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8" h="519">
                    <a:moveTo>
                      <a:pt x="178" y="514"/>
                    </a:moveTo>
                    <a:lnTo>
                      <a:pt x="0" y="516"/>
                    </a:lnTo>
                    <a:lnTo>
                      <a:pt x="0" y="519"/>
                    </a:lnTo>
                    <a:lnTo>
                      <a:pt x="188" y="516"/>
                    </a:lnTo>
                    <a:lnTo>
                      <a:pt x="188" y="113"/>
                    </a:lnTo>
                    <a:lnTo>
                      <a:pt x="187" y="102"/>
                    </a:lnTo>
                    <a:lnTo>
                      <a:pt x="184" y="88"/>
                    </a:lnTo>
                    <a:lnTo>
                      <a:pt x="183" y="81"/>
                    </a:lnTo>
                    <a:lnTo>
                      <a:pt x="181" y="69"/>
                    </a:lnTo>
                    <a:lnTo>
                      <a:pt x="176" y="59"/>
                    </a:lnTo>
                    <a:lnTo>
                      <a:pt x="171" y="50"/>
                    </a:lnTo>
                    <a:lnTo>
                      <a:pt x="163" y="39"/>
                    </a:lnTo>
                    <a:lnTo>
                      <a:pt x="156" y="28"/>
                    </a:lnTo>
                    <a:lnTo>
                      <a:pt x="148" y="21"/>
                    </a:lnTo>
                    <a:lnTo>
                      <a:pt x="138" y="14"/>
                    </a:lnTo>
                    <a:lnTo>
                      <a:pt x="127" y="8"/>
                    </a:lnTo>
                    <a:lnTo>
                      <a:pt x="117" y="5"/>
                    </a:lnTo>
                    <a:lnTo>
                      <a:pt x="105" y="0"/>
                    </a:lnTo>
                    <a:lnTo>
                      <a:pt x="97" y="0"/>
                    </a:lnTo>
                    <a:lnTo>
                      <a:pt x="85" y="0"/>
                    </a:lnTo>
                    <a:lnTo>
                      <a:pt x="73" y="2"/>
                    </a:lnTo>
                    <a:lnTo>
                      <a:pt x="61" y="8"/>
                    </a:lnTo>
                    <a:lnTo>
                      <a:pt x="49" y="15"/>
                    </a:lnTo>
                    <a:lnTo>
                      <a:pt x="39" y="21"/>
                    </a:lnTo>
                    <a:lnTo>
                      <a:pt x="32" y="27"/>
                    </a:lnTo>
                    <a:lnTo>
                      <a:pt x="26" y="36"/>
                    </a:lnTo>
                    <a:lnTo>
                      <a:pt x="35" y="26"/>
                    </a:lnTo>
                    <a:lnTo>
                      <a:pt x="42" y="21"/>
                    </a:lnTo>
                    <a:lnTo>
                      <a:pt x="50" y="15"/>
                    </a:lnTo>
                    <a:lnTo>
                      <a:pt x="61" y="9"/>
                    </a:lnTo>
                    <a:lnTo>
                      <a:pt x="70" y="6"/>
                    </a:lnTo>
                    <a:lnTo>
                      <a:pt x="81" y="2"/>
                    </a:lnTo>
                    <a:lnTo>
                      <a:pt x="86" y="1"/>
                    </a:lnTo>
                    <a:lnTo>
                      <a:pt x="98" y="1"/>
                    </a:lnTo>
                    <a:lnTo>
                      <a:pt x="108" y="5"/>
                    </a:lnTo>
                    <a:lnTo>
                      <a:pt x="116" y="7"/>
                    </a:lnTo>
                    <a:lnTo>
                      <a:pt x="127" y="13"/>
                    </a:lnTo>
                    <a:lnTo>
                      <a:pt x="138" y="21"/>
                    </a:lnTo>
                    <a:lnTo>
                      <a:pt x="147" y="28"/>
                    </a:lnTo>
                    <a:lnTo>
                      <a:pt x="156" y="39"/>
                    </a:lnTo>
                    <a:lnTo>
                      <a:pt x="161" y="45"/>
                    </a:lnTo>
                    <a:lnTo>
                      <a:pt x="167" y="55"/>
                    </a:lnTo>
                    <a:lnTo>
                      <a:pt x="171" y="66"/>
                    </a:lnTo>
                    <a:lnTo>
                      <a:pt x="175" y="77"/>
                    </a:lnTo>
                    <a:lnTo>
                      <a:pt x="176" y="92"/>
                    </a:lnTo>
                    <a:lnTo>
                      <a:pt x="178" y="105"/>
                    </a:lnTo>
                    <a:lnTo>
                      <a:pt x="178" y="109"/>
                    </a:lnTo>
                    <a:lnTo>
                      <a:pt x="178" y="514"/>
                    </a:lnTo>
                    <a:close/>
                  </a:path>
                </a:pathLst>
              </a:custGeom>
              <a:solidFill>
                <a:srgbClr val="000000"/>
              </a:solidFill>
              <a:ln w="9525">
                <a:noFill/>
                <a:round/>
                <a:headEnd/>
                <a:tailEnd/>
              </a:ln>
            </p:spPr>
            <p:txBody>
              <a:bodyPr/>
              <a:lstStyle/>
              <a:p>
                <a:endParaRPr lang="en-US"/>
              </a:p>
            </p:txBody>
          </p:sp>
          <p:sp>
            <p:nvSpPr>
              <p:cNvPr id="12394" name="Freeform 37"/>
              <p:cNvSpPr>
                <a:spLocks/>
              </p:cNvSpPr>
              <p:nvPr/>
            </p:nvSpPr>
            <p:spPr bwMode="auto">
              <a:xfrm>
                <a:off x="513" y="2980"/>
                <a:ext cx="28" cy="49"/>
              </a:xfrm>
              <a:custGeom>
                <a:avLst/>
                <a:gdLst>
                  <a:gd name="T0" fmla="*/ 0 w 174"/>
                  <a:gd name="T1" fmla="*/ 0 h 474"/>
                  <a:gd name="T2" fmla="*/ 0 w 174"/>
                  <a:gd name="T3" fmla="*/ 0 h 474"/>
                  <a:gd name="T4" fmla="*/ 0 w 174"/>
                  <a:gd name="T5" fmla="*/ 0 h 474"/>
                  <a:gd name="T6" fmla="*/ 0 w 174"/>
                  <a:gd name="T7" fmla="*/ 0 h 474"/>
                  <a:gd name="T8" fmla="*/ 0 w 174"/>
                  <a:gd name="T9" fmla="*/ 0 h 474"/>
                  <a:gd name="T10" fmla="*/ 0 w 174"/>
                  <a:gd name="T11" fmla="*/ 0 h 474"/>
                  <a:gd name="T12" fmla="*/ 0 w 174"/>
                  <a:gd name="T13" fmla="*/ 0 h 474"/>
                  <a:gd name="T14" fmla="*/ 0 w 174"/>
                  <a:gd name="T15" fmla="*/ 0 h 474"/>
                  <a:gd name="T16" fmla="*/ 0 w 174"/>
                  <a:gd name="T17" fmla="*/ 0 h 474"/>
                  <a:gd name="T18" fmla="*/ 0 w 174"/>
                  <a:gd name="T19" fmla="*/ 0 h 474"/>
                  <a:gd name="T20" fmla="*/ 0 w 174"/>
                  <a:gd name="T21" fmla="*/ 0 h 474"/>
                  <a:gd name="T22" fmla="*/ 0 w 174"/>
                  <a:gd name="T23" fmla="*/ 0 h 474"/>
                  <a:gd name="T24" fmla="*/ 0 w 174"/>
                  <a:gd name="T25" fmla="*/ 0 h 474"/>
                  <a:gd name="T26" fmla="*/ 0 w 174"/>
                  <a:gd name="T27" fmla="*/ 0 h 474"/>
                  <a:gd name="T28" fmla="*/ 0 w 174"/>
                  <a:gd name="T29" fmla="*/ 0 h 474"/>
                  <a:gd name="T30" fmla="*/ 0 w 174"/>
                  <a:gd name="T31" fmla="*/ 0 h 474"/>
                  <a:gd name="T32" fmla="*/ 0 w 174"/>
                  <a:gd name="T33" fmla="*/ 0 h 474"/>
                  <a:gd name="T34" fmla="*/ 0 w 174"/>
                  <a:gd name="T35" fmla="*/ 0 h 474"/>
                  <a:gd name="T36" fmla="*/ 0 w 174"/>
                  <a:gd name="T37" fmla="*/ 0 h 474"/>
                  <a:gd name="T38" fmla="*/ 0 w 174"/>
                  <a:gd name="T39" fmla="*/ 0 h 474"/>
                  <a:gd name="T40" fmla="*/ 0 w 174"/>
                  <a:gd name="T41" fmla="*/ 0 h 474"/>
                  <a:gd name="T42" fmla="*/ 0 w 174"/>
                  <a:gd name="T43" fmla="*/ 0 h 474"/>
                  <a:gd name="T44" fmla="*/ 0 w 174"/>
                  <a:gd name="T45" fmla="*/ 0 h 474"/>
                  <a:gd name="T46" fmla="*/ 0 w 174"/>
                  <a:gd name="T47" fmla="*/ 0 h 474"/>
                  <a:gd name="T48" fmla="*/ 0 w 174"/>
                  <a:gd name="T49" fmla="*/ 0 h 474"/>
                  <a:gd name="T50" fmla="*/ 0 w 174"/>
                  <a:gd name="T51" fmla="*/ 0 h 474"/>
                  <a:gd name="T52" fmla="*/ 0 w 174"/>
                  <a:gd name="T53" fmla="*/ 0 h 474"/>
                  <a:gd name="T54" fmla="*/ 0 w 174"/>
                  <a:gd name="T55" fmla="*/ 0 h 474"/>
                  <a:gd name="T56" fmla="*/ 0 w 174"/>
                  <a:gd name="T57" fmla="*/ 0 h 474"/>
                  <a:gd name="T58" fmla="*/ 0 w 174"/>
                  <a:gd name="T59" fmla="*/ 0 h 474"/>
                  <a:gd name="T60" fmla="*/ 0 w 174"/>
                  <a:gd name="T61" fmla="*/ 0 h 474"/>
                  <a:gd name="T62" fmla="*/ 0 w 174"/>
                  <a:gd name="T63" fmla="*/ 0 h 474"/>
                  <a:gd name="T64" fmla="*/ 0 w 174"/>
                  <a:gd name="T65" fmla="*/ 0 h 474"/>
                  <a:gd name="T66" fmla="*/ 0 w 174"/>
                  <a:gd name="T67" fmla="*/ 0 h 474"/>
                  <a:gd name="T68" fmla="*/ 0 w 174"/>
                  <a:gd name="T69" fmla="*/ 0 h 474"/>
                  <a:gd name="T70" fmla="*/ 0 w 174"/>
                  <a:gd name="T71" fmla="*/ 0 h 474"/>
                  <a:gd name="T72" fmla="*/ 0 w 174"/>
                  <a:gd name="T73" fmla="*/ 0 h 474"/>
                  <a:gd name="T74" fmla="*/ 0 w 174"/>
                  <a:gd name="T75" fmla="*/ 0 h 474"/>
                  <a:gd name="T76" fmla="*/ 0 w 174"/>
                  <a:gd name="T77" fmla="*/ 0 h 474"/>
                  <a:gd name="T78" fmla="*/ 0 w 174"/>
                  <a:gd name="T79" fmla="*/ 0 h 474"/>
                  <a:gd name="T80" fmla="*/ 0 w 174"/>
                  <a:gd name="T81" fmla="*/ 0 h 474"/>
                  <a:gd name="T82" fmla="*/ 0 w 174"/>
                  <a:gd name="T83" fmla="*/ 0 h 474"/>
                  <a:gd name="T84" fmla="*/ 0 w 174"/>
                  <a:gd name="T85" fmla="*/ 0 h 474"/>
                  <a:gd name="T86" fmla="*/ 0 w 174"/>
                  <a:gd name="T87" fmla="*/ 0 h 474"/>
                  <a:gd name="T88" fmla="*/ 0 w 174"/>
                  <a:gd name="T89" fmla="*/ 0 h 474"/>
                  <a:gd name="T90" fmla="*/ 0 w 174"/>
                  <a:gd name="T91" fmla="*/ 0 h 474"/>
                  <a:gd name="T92" fmla="*/ 0 w 174"/>
                  <a:gd name="T93" fmla="*/ 0 h 474"/>
                  <a:gd name="T94" fmla="*/ 0 w 174"/>
                  <a:gd name="T95" fmla="*/ 0 h 47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74"/>
                  <a:gd name="T145" fmla="*/ 0 h 474"/>
                  <a:gd name="T146" fmla="*/ 174 w 174"/>
                  <a:gd name="T147" fmla="*/ 474 h 47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74" h="474">
                    <a:moveTo>
                      <a:pt x="164" y="470"/>
                    </a:moveTo>
                    <a:lnTo>
                      <a:pt x="0" y="472"/>
                    </a:lnTo>
                    <a:lnTo>
                      <a:pt x="0" y="474"/>
                    </a:lnTo>
                    <a:lnTo>
                      <a:pt x="174" y="472"/>
                    </a:lnTo>
                    <a:lnTo>
                      <a:pt x="172" y="104"/>
                    </a:lnTo>
                    <a:lnTo>
                      <a:pt x="171" y="93"/>
                    </a:lnTo>
                    <a:lnTo>
                      <a:pt x="169" y="83"/>
                    </a:lnTo>
                    <a:lnTo>
                      <a:pt x="169" y="75"/>
                    </a:lnTo>
                    <a:lnTo>
                      <a:pt x="167" y="63"/>
                    </a:lnTo>
                    <a:lnTo>
                      <a:pt x="162" y="54"/>
                    </a:lnTo>
                    <a:lnTo>
                      <a:pt x="158" y="46"/>
                    </a:lnTo>
                    <a:lnTo>
                      <a:pt x="151" y="36"/>
                    </a:lnTo>
                    <a:lnTo>
                      <a:pt x="144" y="26"/>
                    </a:lnTo>
                    <a:lnTo>
                      <a:pt x="136" y="19"/>
                    </a:lnTo>
                    <a:lnTo>
                      <a:pt x="128" y="14"/>
                    </a:lnTo>
                    <a:lnTo>
                      <a:pt x="117" y="8"/>
                    </a:lnTo>
                    <a:lnTo>
                      <a:pt x="108" y="3"/>
                    </a:lnTo>
                    <a:lnTo>
                      <a:pt x="97" y="0"/>
                    </a:lnTo>
                    <a:lnTo>
                      <a:pt x="90" y="0"/>
                    </a:lnTo>
                    <a:lnTo>
                      <a:pt x="78" y="0"/>
                    </a:lnTo>
                    <a:lnTo>
                      <a:pt x="68" y="2"/>
                    </a:lnTo>
                    <a:lnTo>
                      <a:pt x="57" y="8"/>
                    </a:lnTo>
                    <a:lnTo>
                      <a:pt x="45" y="14"/>
                    </a:lnTo>
                    <a:lnTo>
                      <a:pt x="37" y="19"/>
                    </a:lnTo>
                    <a:lnTo>
                      <a:pt x="31" y="25"/>
                    </a:lnTo>
                    <a:lnTo>
                      <a:pt x="24" y="33"/>
                    </a:lnTo>
                    <a:lnTo>
                      <a:pt x="32" y="25"/>
                    </a:lnTo>
                    <a:lnTo>
                      <a:pt x="39" y="18"/>
                    </a:lnTo>
                    <a:lnTo>
                      <a:pt x="47" y="14"/>
                    </a:lnTo>
                    <a:lnTo>
                      <a:pt x="57" y="8"/>
                    </a:lnTo>
                    <a:lnTo>
                      <a:pt x="64" y="6"/>
                    </a:lnTo>
                    <a:lnTo>
                      <a:pt x="73" y="2"/>
                    </a:lnTo>
                    <a:lnTo>
                      <a:pt x="80" y="2"/>
                    </a:lnTo>
                    <a:lnTo>
                      <a:pt x="90" y="2"/>
                    </a:lnTo>
                    <a:lnTo>
                      <a:pt x="99" y="3"/>
                    </a:lnTo>
                    <a:lnTo>
                      <a:pt x="108" y="6"/>
                    </a:lnTo>
                    <a:lnTo>
                      <a:pt x="116" y="11"/>
                    </a:lnTo>
                    <a:lnTo>
                      <a:pt x="128" y="18"/>
                    </a:lnTo>
                    <a:lnTo>
                      <a:pt x="136" y="26"/>
                    </a:lnTo>
                    <a:lnTo>
                      <a:pt x="143" y="35"/>
                    </a:lnTo>
                    <a:lnTo>
                      <a:pt x="148" y="42"/>
                    </a:lnTo>
                    <a:lnTo>
                      <a:pt x="152" y="50"/>
                    </a:lnTo>
                    <a:lnTo>
                      <a:pt x="158" y="61"/>
                    </a:lnTo>
                    <a:lnTo>
                      <a:pt x="161" y="70"/>
                    </a:lnTo>
                    <a:lnTo>
                      <a:pt x="163" y="84"/>
                    </a:lnTo>
                    <a:lnTo>
                      <a:pt x="164" y="96"/>
                    </a:lnTo>
                    <a:lnTo>
                      <a:pt x="164" y="100"/>
                    </a:lnTo>
                    <a:lnTo>
                      <a:pt x="164" y="470"/>
                    </a:lnTo>
                    <a:close/>
                  </a:path>
                </a:pathLst>
              </a:custGeom>
              <a:solidFill>
                <a:srgbClr val="000000"/>
              </a:solidFill>
              <a:ln w="9525">
                <a:noFill/>
                <a:round/>
                <a:headEnd/>
                <a:tailEnd/>
              </a:ln>
            </p:spPr>
            <p:txBody>
              <a:bodyPr/>
              <a:lstStyle/>
              <a:p>
                <a:endParaRPr lang="en-US"/>
              </a:p>
            </p:txBody>
          </p:sp>
          <p:sp>
            <p:nvSpPr>
              <p:cNvPr id="12395" name="Freeform 38"/>
              <p:cNvSpPr>
                <a:spLocks/>
              </p:cNvSpPr>
              <p:nvPr/>
            </p:nvSpPr>
            <p:spPr bwMode="auto">
              <a:xfrm>
                <a:off x="545" y="2984"/>
                <a:ext cx="25" cy="45"/>
              </a:xfrm>
              <a:custGeom>
                <a:avLst/>
                <a:gdLst>
                  <a:gd name="T0" fmla="*/ 0 w 157"/>
                  <a:gd name="T1" fmla="*/ 0 h 431"/>
                  <a:gd name="T2" fmla="*/ 0 w 157"/>
                  <a:gd name="T3" fmla="*/ 0 h 431"/>
                  <a:gd name="T4" fmla="*/ 0 w 157"/>
                  <a:gd name="T5" fmla="*/ 0 h 431"/>
                  <a:gd name="T6" fmla="*/ 0 w 157"/>
                  <a:gd name="T7" fmla="*/ 0 h 431"/>
                  <a:gd name="T8" fmla="*/ 0 w 157"/>
                  <a:gd name="T9" fmla="*/ 0 h 431"/>
                  <a:gd name="T10" fmla="*/ 0 w 157"/>
                  <a:gd name="T11" fmla="*/ 0 h 431"/>
                  <a:gd name="T12" fmla="*/ 0 w 157"/>
                  <a:gd name="T13" fmla="*/ 0 h 431"/>
                  <a:gd name="T14" fmla="*/ 0 w 157"/>
                  <a:gd name="T15" fmla="*/ 0 h 431"/>
                  <a:gd name="T16" fmla="*/ 0 w 157"/>
                  <a:gd name="T17" fmla="*/ 0 h 431"/>
                  <a:gd name="T18" fmla="*/ 0 w 157"/>
                  <a:gd name="T19" fmla="*/ 0 h 431"/>
                  <a:gd name="T20" fmla="*/ 0 w 157"/>
                  <a:gd name="T21" fmla="*/ 0 h 431"/>
                  <a:gd name="T22" fmla="*/ 0 w 157"/>
                  <a:gd name="T23" fmla="*/ 0 h 431"/>
                  <a:gd name="T24" fmla="*/ 0 w 157"/>
                  <a:gd name="T25" fmla="*/ 0 h 431"/>
                  <a:gd name="T26" fmla="*/ 0 w 157"/>
                  <a:gd name="T27" fmla="*/ 0 h 431"/>
                  <a:gd name="T28" fmla="*/ 0 w 157"/>
                  <a:gd name="T29" fmla="*/ 0 h 431"/>
                  <a:gd name="T30" fmla="*/ 0 w 157"/>
                  <a:gd name="T31" fmla="*/ 0 h 431"/>
                  <a:gd name="T32" fmla="*/ 0 w 157"/>
                  <a:gd name="T33" fmla="*/ 0 h 431"/>
                  <a:gd name="T34" fmla="*/ 0 w 157"/>
                  <a:gd name="T35" fmla="*/ 0 h 431"/>
                  <a:gd name="T36" fmla="*/ 0 w 157"/>
                  <a:gd name="T37" fmla="*/ 0 h 431"/>
                  <a:gd name="T38" fmla="*/ 0 w 157"/>
                  <a:gd name="T39" fmla="*/ 0 h 431"/>
                  <a:gd name="T40" fmla="*/ 0 w 157"/>
                  <a:gd name="T41" fmla="*/ 0 h 431"/>
                  <a:gd name="T42" fmla="*/ 0 w 157"/>
                  <a:gd name="T43" fmla="*/ 0 h 431"/>
                  <a:gd name="T44" fmla="*/ 0 w 157"/>
                  <a:gd name="T45" fmla="*/ 0 h 431"/>
                  <a:gd name="T46" fmla="*/ 0 w 157"/>
                  <a:gd name="T47" fmla="*/ 0 h 431"/>
                  <a:gd name="T48" fmla="*/ 0 w 157"/>
                  <a:gd name="T49" fmla="*/ 0 h 431"/>
                  <a:gd name="T50" fmla="*/ 0 w 157"/>
                  <a:gd name="T51" fmla="*/ 0 h 431"/>
                  <a:gd name="T52" fmla="*/ 0 w 157"/>
                  <a:gd name="T53" fmla="*/ 0 h 431"/>
                  <a:gd name="T54" fmla="*/ 0 w 157"/>
                  <a:gd name="T55" fmla="*/ 0 h 431"/>
                  <a:gd name="T56" fmla="*/ 0 w 157"/>
                  <a:gd name="T57" fmla="*/ 0 h 431"/>
                  <a:gd name="T58" fmla="*/ 0 w 157"/>
                  <a:gd name="T59" fmla="*/ 0 h 431"/>
                  <a:gd name="T60" fmla="*/ 0 w 157"/>
                  <a:gd name="T61" fmla="*/ 0 h 431"/>
                  <a:gd name="T62" fmla="*/ 0 w 157"/>
                  <a:gd name="T63" fmla="*/ 0 h 431"/>
                  <a:gd name="T64" fmla="*/ 0 w 157"/>
                  <a:gd name="T65" fmla="*/ 0 h 431"/>
                  <a:gd name="T66" fmla="*/ 0 w 157"/>
                  <a:gd name="T67" fmla="*/ 0 h 431"/>
                  <a:gd name="T68" fmla="*/ 0 w 157"/>
                  <a:gd name="T69" fmla="*/ 0 h 431"/>
                  <a:gd name="T70" fmla="*/ 0 w 157"/>
                  <a:gd name="T71" fmla="*/ 0 h 431"/>
                  <a:gd name="T72" fmla="*/ 0 w 157"/>
                  <a:gd name="T73" fmla="*/ 0 h 431"/>
                  <a:gd name="T74" fmla="*/ 0 w 157"/>
                  <a:gd name="T75" fmla="*/ 0 h 431"/>
                  <a:gd name="T76" fmla="*/ 0 w 157"/>
                  <a:gd name="T77" fmla="*/ 0 h 431"/>
                  <a:gd name="T78" fmla="*/ 0 w 157"/>
                  <a:gd name="T79" fmla="*/ 0 h 431"/>
                  <a:gd name="T80" fmla="*/ 0 w 157"/>
                  <a:gd name="T81" fmla="*/ 0 h 431"/>
                  <a:gd name="T82" fmla="*/ 0 w 157"/>
                  <a:gd name="T83" fmla="*/ 0 h 431"/>
                  <a:gd name="T84" fmla="*/ 0 w 157"/>
                  <a:gd name="T85" fmla="*/ 0 h 431"/>
                  <a:gd name="T86" fmla="*/ 0 w 157"/>
                  <a:gd name="T87" fmla="*/ 0 h 431"/>
                  <a:gd name="T88" fmla="*/ 0 w 157"/>
                  <a:gd name="T89" fmla="*/ 0 h 431"/>
                  <a:gd name="T90" fmla="*/ 0 w 157"/>
                  <a:gd name="T91" fmla="*/ 0 h 431"/>
                  <a:gd name="T92" fmla="*/ 0 w 157"/>
                  <a:gd name="T93" fmla="*/ 0 h 431"/>
                  <a:gd name="T94" fmla="*/ 0 w 157"/>
                  <a:gd name="T95" fmla="*/ 0 h 43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7"/>
                  <a:gd name="T145" fmla="*/ 0 h 431"/>
                  <a:gd name="T146" fmla="*/ 157 w 157"/>
                  <a:gd name="T147" fmla="*/ 431 h 43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7" h="431">
                    <a:moveTo>
                      <a:pt x="149" y="430"/>
                    </a:moveTo>
                    <a:lnTo>
                      <a:pt x="0" y="431"/>
                    </a:lnTo>
                    <a:lnTo>
                      <a:pt x="157" y="430"/>
                    </a:lnTo>
                    <a:lnTo>
                      <a:pt x="157" y="93"/>
                    </a:lnTo>
                    <a:lnTo>
                      <a:pt x="157" y="84"/>
                    </a:lnTo>
                    <a:lnTo>
                      <a:pt x="156" y="73"/>
                    </a:lnTo>
                    <a:lnTo>
                      <a:pt x="152" y="66"/>
                    </a:lnTo>
                    <a:lnTo>
                      <a:pt x="151" y="57"/>
                    </a:lnTo>
                    <a:lnTo>
                      <a:pt x="146" y="48"/>
                    </a:lnTo>
                    <a:lnTo>
                      <a:pt x="144" y="40"/>
                    </a:lnTo>
                    <a:lnTo>
                      <a:pt x="138" y="31"/>
                    </a:lnTo>
                    <a:lnTo>
                      <a:pt x="131" y="22"/>
                    </a:lnTo>
                    <a:lnTo>
                      <a:pt x="124" y="17"/>
                    </a:lnTo>
                    <a:lnTo>
                      <a:pt x="116" y="11"/>
                    </a:lnTo>
                    <a:lnTo>
                      <a:pt x="108" y="5"/>
                    </a:lnTo>
                    <a:lnTo>
                      <a:pt x="98" y="3"/>
                    </a:lnTo>
                    <a:lnTo>
                      <a:pt x="90" y="0"/>
                    </a:lnTo>
                    <a:lnTo>
                      <a:pt x="82" y="0"/>
                    </a:lnTo>
                    <a:lnTo>
                      <a:pt x="72" y="0"/>
                    </a:lnTo>
                    <a:lnTo>
                      <a:pt x="62" y="1"/>
                    </a:lnTo>
                    <a:lnTo>
                      <a:pt x="52" y="5"/>
                    </a:lnTo>
                    <a:lnTo>
                      <a:pt x="42" y="11"/>
                    </a:lnTo>
                    <a:lnTo>
                      <a:pt x="34" y="17"/>
                    </a:lnTo>
                    <a:lnTo>
                      <a:pt x="29" y="22"/>
                    </a:lnTo>
                    <a:lnTo>
                      <a:pt x="21" y="29"/>
                    </a:lnTo>
                    <a:lnTo>
                      <a:pt x="30" y="21"/>
                    </a:lnTo>
                    <a:lnTo>
                      <a:pt x="36" y="17"/>
                    </a:lnTo>
                    <a:lnTo>
                      <a:pt x="43" y="11"/>
                    </a:lnTo>
                    <a:lnTo>
                      <a:pt x="52" y="7"/>
                    </a:lnTo>
                    <a:lnTo>
                      <a:pt x="58" y="3"/>
                    </a:lnTo>
                    <a:lnTo>
                      <a:pt x="67" y="1"/>
                    </a:lnTo>
                    <a:lnTo>
                      <a:pt x="73" y="1"/>
                    </a:lnTo>
                    <a:lnTo>
                      <a:pt x="82" y="1"/>
                    </a:lnTo>
                    <a:lnTo>
                      <a:pt x="91" y="3"/>
                    </a:lnTo>
                    <a:lnTo>
                      <a:pt x="97" y="5"/>
                    </a:lnTo>
                    <a:lnTo>
                      <a:pt x="105" y="9"/>
                    </a:lnTo>
                    <a:lnTo>
                      <a:pt x="116" y="17"/>
                    </a:lnTo>
                    <a:lnTo>
                      <a:pt x="124" y="22"/>
                    </a:lnTo>
                    <a:lnTo>
                      <a:pt x="130" y="30"/>
                    </a:lnTo>
                    <a:lnTo>
                      <a:pt x="135" y="37"/>
                    </a:lnTo>
                    <a:lnTo>
                      <a:pt x="139" y="44"/>
                    </a:lnTo>
                    <a:lnTo>
                      <a:pt x="144" y="54"/>
                    </a:lnTo>
                    <a:lnTo>
                      <a:pt x="146" y="63"/>
                    </a:lnTo>
                    <a:lnTo>
                      <a:pt x="149" y="75"/>
                    </a:lnTo>
                    <a:lnTo>
                      <a:pt x="149" y="87"/>
                    </a:lnTo>
                    <a:lnTo>
                      <a:pt x="149" y="90"/>
                    </a:lnTo>
                    <a:lnTo>
                      <a:pt x="149" y="430"/>
                    </a:lnTo>
                    <a:close/>
                  </a:path>
                </a:pathLst>
              </a:custGeom>
              <a:solidFill>
                <a:srgbClr val="000000"/>
              </a:solidFill>
              <a:ln w="9525">
                <a:noFill/>
                <a:round/>
                <a:headEnd/>
                <a:tailEnd/>
              </a:ln>
            </p:spPr>
            <p:txBody>
              <a:bodyPr/>
              <a:lstStyle/>
              <a:p>
                <a:endParaRPr lang="en-US"/>
              </a:p>
            </p:txBody>
          </p:sp>
          <p:sp>
            <p:nvSpPr>
              <p:cNvPr id="12396" name="Freeform 39"/>
              <p:cNvSpPr>
                <a:spLocks/>
              </p:cNvSpPr>
              <p:nvPr/>
            </p:nvSpPr>
            <p:spPr bwMode="auto">
              <a:xfrm>
                <a:off x="575" y="2988"/>
                <a:ext cx="22" cy="41"/>
              </a:xfrm>
              <a:custGeom>
                <a:avLst/>
                <a:gdLst>
                  <a:gd name="T0" fmla="*/ 0 w 144"/>
                  <a:gd name="T1" fmla="*/ 0 h 397"/>
                  <a:gd name="T2" fmla="*/ 0 w 144"/>
                  <a:gd name="T3" fmla="*/ 0 h 397"/>
                  <a:gd name="T4" fmla="*/ 0 w 144"/>
                  <a:gd name="T5" fmla="*/ 0 h 397"/>
                  <a:gd name="T6" fmla="*/ 0 w 144"/>
                  <a:gd name="T7" fmla="*/ 0 h 397"/>
                  <a:gd name="T8" fmla="*/ 0 w 144"/>
                  <a:gd name="T9" fmla="*/ 0 h 397"/>
                  <a:gd name="T10" fmla="*/ 0 w 144"/>
                  <a:gd name="T11" fmla="*/ 0 h 397"/>
                  <a:gd name="T12" fmla="*/ 0 w 144"/>
                  <a:gd name="T13" fmla="*/ 0 h 397"/>
                  <a:gd name="T14" fmla="*/ 0 w 144"/>
                  <a:gd name="T15" fmla="*/ 0 h 397"/>
                  <a:gd name="T16" fmla="*/ 0 w 144"/>
                  <a:gd name="T17" fmla="*/ 0 h 397"/>
                  <a:gd name="T18" fmla="*/ 0 w 144"/>
                  <a:gd name="T19" fmla="*/ 0 h 397"/>
                  <a:gd name="T20" fmla="*/ 0 w 144"/>
                  <a:gd name="T21" fmla="*/ 0 h 397"/>
                  <a:gd name="T22" fmla="*/ 0 w 144"/>
                  <a:gd name="T23" fmla="*/ 0 h 397"/>
                  <a:gd name="T24" fmla="*/ 0 w 144"/>
                  <a:gd name="T25" fmla="*/ 0 h 397"/>
                  <a:gd name="T26" fmla="*/ 0 w 144"/>
                  <a:gd name="T27" fmla="*/ 0 h 397"/>
                  <a:gd name="T28" fmla="*/ 0 w 144"/>
                  <a:gd name="T29" fmla="*/ 0 h 397"/>
                  <a:gd name="T30" fmla="*/ 0 w 144"/>
                  <a:gd name="T31" fmla="*/ 0 h 397"/>
                  <a:gd name="T32" fmla="*/ 0 w 144"/>
                  <a:gd name="T33" fmla="*/ 0 h 397"/>
                  <a:gd name="T34" fmla="*/ 0 w 144"/>
                  <a:gd name="T35" fmla="*/ 0 h 397"/>
                  <a:gd name="T36" fmla="*/ 0 w 144"/>
                  <a:gd name="T37" fmla="*/ 0 h 397"/>
                  <a:gd name="T38" fmla="*/ 0 w 144"/>
                  <a:gd name="T39" fmla="*/ 0 h 397"/>
                  <a:gd name="T40" fmla="*/ 0 w 144"/>
                  <a:gd name="T41" fmla="*/ 0 h 397"/>
                  <a:gd name="T42" fmla="*/ 0 w 144"/>
                  <a:gd name="T43" fmla="*/ 0 h 397"/>
                  <a:gd name="T44" fmla="*/ 0 w 144"/>
                  <a:gd name="T45" fmla="*/ 0 h 397"/>
                  <a:gd name="T46" fmla="*/ 0 w 144"/>
                  <a:gd name="T47" fmla="*/ 0 h 397"/>
                  <a:gd name="T48" fmla="*/ 0 w 144"/>
                  <a:gd name="T49" fmla="*/ 0 h 397"/>
                  <a:gd name="T50" fmla="*/ 0 w 144"/>
                  <a:gd name="T51" fmla="*/ 0 h 397"/>
                  <a:gd name="T52" fmla="*/ 0 w 144"/>
                  <a:gd name="T53" fmla="*/ 0 h 397"/>
                  <a:gd name="T54" fmla="*/ 0 w 144"/>
                  <a:gd name="T55" fmla="*/ 0 h 397"/>
                  <a:gd name="T56" fmla="*/ 0 w 144"/>
                  <a:gd name="T57" fmla="*/ 0 h 397"/>
                  <a:gd name="T58" fmla="*/ 0 w 144"/>
                  <a:gd name="T59" fmla="*/ 0 h 397"/>
                  <a:gd name="T60" fmla="*/ 0 w 144"/>
                  <a:gd name="T61" fmla="*/ 0 h 397"/>
                  <a:gd name="T62" fmla="*/ 0 w 144"/>
                  <a:gd name="T63" fmla="*/ 0 h 397"/>
                  <a:gd name="T64" fmla="*/ 0 w 144"/>
                  <a:gd name="T65" fmla="*/ 0 h 397"/>
                  <a:gd name="T66" fmla="*/ 0 w 144"/>
                  <a:gd name="T67" fmla="*/ 0 h 397"/>
                  <a:gd name="T68" fmla="*/ 0 w 144"/>
                  <a:gd name="T69" fmla="*/ 0 h 397"/>
                  <a:gd name="T70" fmla="*/ 0 w 144"/>
                  <a:gd name="T71" fmla="*/ 0 h 397"/>
                  <a:gd name="T72" fmla="*/ 0 w 144"/>
                  <a:gd name="T73" fmla="*/ 0 h 397"/>
                  <a:gd name="T74" fmla="*/ 0 w 144"/>
                  <a:gd name="T75" fmla="*/ 0 h 397"/>
                  <a:gd name="T76" fmla="*/ 0 w 144"/>
                  <a:gd name="T77" fmla="*/ 0 h 397"/>
                  <a:gd name="T78" fmla="*/ 0 w 144"/>
                  <a:gd name="T79" fmla="*/ 0 h 397"/>
                  <a:gd name="T80" fmla="*/ 0 w 144"/>
                  <a:gd name="T81" fmla="*/ 0 h 397"/>
                  <a:gd name="T82" fmla="*/ 0 w 144"/>
                  <a:gd name="T83" fmla="*/ 0 h 397"/>
                  <a:gd name="T84" fmla="*/ 0 w 144"/>
                  <a:gd name="T85" fmla="*/ 0 h 397"/>
                  <a:gd name="T86" fmla="*/ 0 w 144"/>
                  <a:gd name="T87" fmla="*/ 0 h 397"/>
                  <a:gd name="T88" fmla="*/ 0 w 144"/>
                  <a:gd name="T89" fmla="*/ 0 h 397"/>
                  <a:gd name="T90" fmla="*/ 0 w 144"/>
                  <a:gd name="T91" fmla="*/ 0 h 397"/>
                  <a:gd name="T92" fmla="*/ 0 w 144"/>
                  <a:gd name="T93" fmla="*/ 0 h 397"/>
                  <a:gd name="T94" fmla="*/ 0 w 144"/>
                  <a:gd name="T95" fmla="*/ 0 h 39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4"/>
                  <a:gd name="T145" fmla="*/ 0 h 397"/>
                  <a:gd name="T146" fmla="*/ 144 w 144"/>
                  <a:gd name="T147" fmla="*/ 397 h 39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4" h="397">
                    <a:moveTo>
                      <a:pt x="137" y="393"/>
                    </a:moveTo>
                    <a:lnTo>
                      <a:pt x="0" y="395"/>
                    </a:lnTo>
                    <a:lnTo>
                      <a:pt x="0" y="397"/>
                    </a:lnTo>
                    <a:lnTo>
                      <a:pt x="144" y="395"/>
                    </a:lnTo>
                    <a:lnTo>
                      <a:pt x="144" y="86"/>
                    </a:lnTo>
                    <a:lnTo>
                      <a:pt x="143" y="77"/>
                    </a:lnTo>
                    <a:lnTo>
                      <a:pt x="143" y="68"/>
                    </a:lnTo>
                    <a:lnTo>
                      <a:pt x="141" y="61"/>
                    </a:lnTo>
                    <a:lnTo>
                      <a:pt x="140" y="52"/>
                    </a:lnTo>
                    <a:lnTo>
                      <a:pt x="136" y="45"/>
                    </a:lnTo>
                    <a:lnTo>
                      <a:pt x="131" y="38"/>
                    </a:lnTo>
                    <a:lnTo>
                      <a:pt x="127" y="29"/>
                    </a:lnTo>
                    <a:lnTo>
                      <a:pt x="121" y="22"/>
                    </a:lnTo>
                    <a:lnTo>
                      <a:pt x="115" y="15"/>
                    </a:lnTo>
                    <a:lnTo>
                      <a:pt x="107" y="11"/>
                    </a:lnTo>
                    <a:lnTo>
                      <a:pt x="98" y="6"/>
                    </a:lnTo>
                    <a:lnTo>
                      <a:pt x="89" y="4"/>
                    </a:lnTo>
                    <a:lnTo>
                      <a:pt x="82" y="1"/>
                    </a:lnTo>
                    <a:lnTo>
                      <a:pt x="75" y="0"/>
                    </a:lnTo>
                    <a:lnTo>
                      <a:pt x="66" y="0"/>
                    </a:lnTo>
                    <a:lnTo>
                      <a:pt x="57" y="3"/>
                    </a:lnTo>
                    <a:lnTo>
                      <a:pt x="46" y="6"/>
                    </a:lnTo>
                    <a:lnTo>
                      <a:pt x="38" y="12"/>
                    </a:lnTo>
                    <a:lnTo>
                      <a:pt x="31" y="15"/>
                    </a:lnTo>
                    <a:lnTo>
                      <a:pt x="26" y="22"/>
                    </a:lnTo>
                    <a:lnTo>
                      <a:pt x="21" y="28"/>
                    </a:lnTo>
                    <a:lnTo>
                      <a:pt x="28" y="21"/>
                    </a:lnTo>
                    <a:lnTo>
                      <a:pt x="33" y="15"/>
                    </a:lnTo>
                    <a:lnTo>
                      <a:pt x="39" y="12"/>
                    </a:lnTo>
                    <a:lnTo>
                      <a:pt x="48" y="7"/>
                    </a:lnTo>
                    <a:lnTo>
                      <a:pt x="54" y="4"/>
                    </a:lnTo>
                    <a:lnTo>
                      <a:pt x="62" y="3"/>
                    </a:lnTo>
                    <a:lnTo>
                      <a:pt x="68" y="1"/>
                    </a:lnTo>
                    <a:lnTo>
                      <a:pt x="75" y="1"/>
                    </a:lnTo>
                    <a:lnTo>
                      <a:pt x="83" y="4"/>
                    </a:lnTo>
                    <a:lnTo>
                      <a:pt x="89" y="5"/>
                    </a:lnTo>
                    <a:lnTo>
                      <a:pt x="98" y="9"/>
                    </a:lnTo>
                    <a:lnTo>
                      <a:pt x="105" y="15"/>
                    </a:lnTo>
                    <a:lnTo>
                      <a:pt x="114" y="22"/>
                    </a:lnTo>
                    <a:lnTo>
                      <a:pt x="120" y="29"/>
                    </a:lnTo>
                    <a:lnTo>
                      <a:pt x="124" y="35"/>
                    </a:lnTo>
                    <a:lnTo>
                      <a:pt x="127" y="41"/>
                    </a:lnTo>
                    <a:lnTo>
                      <a:pt x="131" y="50"/>
                    </a:lnTo>
                    <a:lnTo>
                      <a:pt x="135" y="58"/>
                    </a:lnTo>
                    <a:lnTo>
                      <a:pt x="136" y="69"/>
                    </a:lnTo>
                    <a:lnTo>
                      <a:pt x="137" y="80"/>
                    </a:lnTo>
                    <a:lnTo>
                      <a:pt x="137" y="83"/>
                    </a:lnTo>
                    <a:lnTo>
                      <a:pt x="137" y="393"/>
                    </a:lnTo>
                    <a:close/>
                  </a:path>
                </a:pathLst>
              </a:custGeom>
              <a:solidFill>
                <a:srgbClr val="000000"/>
              </a:solidFill>
              <a:ln w="9525">
                <a:noFill/>
                <a:round/>
                <a:headEnd/>
                <a:tailEnd/>
              </a:ln>
            </p:spPr>
            <p:txBody>
              <a:bodyPr/>
              <a:lstStyle/>
              <a:p>
                <a:endParaRPr lang="en-US"/>
              </a:p>
            </p:txBody>
          </p:sp>
          <p:sp>
            <p:nvSpPr>
              <p:cNvPr id="12397" name="Freeform 40"/>
              <p:cNvSpPr>
                <a:spLocks/>
              </p:cNvSpPr>
              <p:nvPr/>
            </p:nvSpPr>
            <p:spPr bwMode="auto">
              <a:xfrm>
                <a:off x="602" y="2991"/>
                <a:ext cx="21" cy="38"/>
              </a:xfrm>
              <a:custGeom>
                <a:avLst/>
                <a:gdLst>
                  <a:gd name="T0" fmla="*/ 0 w 131"/>
                  <a:gd name="T1" fmla="*/ 0 h 362"/>
                  <a:gd name="T2" fmla="*/ 0 w 131"/>
                  <a:gd name="T3" fmla="*/ 0 h 362"/>
                  <a:gd name="T4" fmla="*/ 0 w 131"/>
                  <a:gd name="T5" fmla="*/ 0 h 362"/>
                  <a:gd name="T6" fmla="*/ 0 w 131"/>
                  <a:gd name="T7" fmla="*/ 0 h 362"/>
                  <a:gd name="T8" fmla="*/ 0 w 131"/>
                  <a:gd name="T9" fmla="*/ 0 h 362"/>
                  <a:gd name="T10" fmla="*/ 0 w 131"/>
                  <a:gd name="T11" fmla="*/ 0 h 362"/>
                  <a:gd name="T12" fmla="*/ 0 w 131"/>
                  <a:gd name="T13" fmla="*/ 0 h 362"/>
                  <a:gd name="T14" fmla="*/ 0 w 131"/>
                  <a:gd name="T15" fmla="*/ 0 h 362"/>
                  <a:gd name="T16" fmla="*/ 0 w 131"/>
                  <a:gd name="T17" fmla="*/ 0 h 362"/>
                  <a:gd name="T18" fmla="*/ 0 w 131"/>
                  <a:gd name="T19" fmla="*/ 0 h 362"/>
                  <a:gd name="T20" fmla="*/ 0 w 131"/>
                  <a:gd name="T21" fmla="*/ 0 h 362"/>
                  <a:gd name="T22" fmla="*/ 0 w 131"/>
                  <a:gd name="T23" fmla="*/ 0 h 362"/>
                  <a:gd name="T24" fmla="*/ 0 w 131"/>
                  <a:gd name="T25" fmla="*/ 0 h 362"/>
                  <a:gd name="T26" fmla="*/ 0 w 131"/>
                  <a:gd name="T27" fmla="*/ 0 h 362"/>
                  <a:gd name="T28" fmla="*/ 0 w 131"/>
                  <a:gd name="T29" fmla="*/ 0 h 362"/>
                  <a:gd name="T30" fmla="*/ 0 w 131"/>
                  <a:gd name="T31" fmla="*/ 0 h 362"/>
                  <a:gd name="T32" fmla="*/ 0 w 131"/>
                  <a:gd name="T33" fmla="*/ 0 h 362"/>
                  <a:gd name="T34" fmla="*/ 0 w 131"/>
                  <a:gd name="T35" fmla="*/ 0 h 362"/>
                  <a:gd name="T36" fmla="*/ 0 w 131"/>
                  <a:gd name="T37" fmla="*/ 0 h 362"/>
                  <a:gd name="T38" fmla="*/ 0 w 131"/>
                  <a:gd name="T39" fmla="*/ 0 h 362"/>
                  <a:gd name="T40" fmla="*/ 0 w 131"/>
                  <a:gd name="T41" fmla="*/ 0 h 362"/>
                  <a:gd name="T42" fmla="*/ 0 w 131"/>
                  <a:gd name="T43" fmla="*/ 0 h 362"/>
                  <a:gd name="T44" fmla="*/ 0 w 131"/>
                  <a:gd name="T45" fmla="*/ 0 h 362"/>
                  <a:gd name="T46" fmla="*/ 0 w 131"/>
                  <a:gd name="T47" fmla="*/ 0 h 362"/>
                  <a:gd name="T48" fmla="*/ 0 w 131"/>
                  <a:gd name="T49" fmla="*/ 0 h 362"/>
                  <a:gd name="T50" fmla="*/ 0 w 131"/>
                  <a:gd name="T51" fmla="*/ 0 h 362"/>
                  <a:gd name="T52" fmla="*/ 0 w 131"/>
                  <a:gd name="T53" fmla="*/ 0 h 362"/>
                  <a:gd name="T54" fmla="*/ 0 w 131"/>
                  <a:gd name="T55" fmla="*/ 0 h 362"/>
                  <a:gd name="T56" fmla="*/ 0 w 131"/>
                  <a:gd name="T57" fmla="*/ 0 h 362"/>
                  <a:gd name="T58" fmla="*/ 0 w 131"/>
                  <a:gd name="T59" fmla="*/ 0 h 362"/>
                  <a:gd name="T60" fmla="*/ 0 w 131"/>
                  <a:gd name="T61" fmla="*/ 0 h 362"/>
                  <a:gd name="T62" fmla="*/ 0 w 131"/>
                  <a:gd name="T63" fmla="*/ 0 h 362"/>
                  <a:gd name="T64" fmla="*/ 0 w 131"/>
                  <a:gd name="T65" fmla="*/ 0 h 362"/>
                  <a:gd name="T66" fmla="*/ 0 w 131"/>
                  <a:gd name="T67" fmla="*/ 0 h 362"/>
                  <a:gd name="T68" fmla="*/ 0 w 131"/>
                  <a:gd name="T69" fmla="*/ 0 h 362"/>
                  <a:gd name="T70" fmla="*/ 0 w 131"/>
                  <a:gd name="T71" fmla="*/ 0 h 362"/>
                  <a:gd name="T72" fmla="*/ 0 w 131"/>
                  <a:gd name="T73" fmla="*/ 0 h 362"/>
                  <a:gd name="T74" fmla="*/ 0 w 131"/>
                  <a:gd name="T75" fmla="*/ 0 h 362"/>
                  <a:gd name="T76" fmla="*/ 0 w 131"/>
                  <a:gd name="T77" fmla="*/ 0 h 362"/>
                  <a:gd name="T78" fmla="*/ 0 w 131"/>
                  <a:gd name="T79" fmla="*/ 0 h 362"/>
                  <a:gd name="T80" fmla="*/ 0 w 131"/>
                  <a:gd name="T81" fmla="*/ 0 h 362"/>
                  <a:gd name="T82" fmla="*/ 0 w 131"/>
                  <a:gd name="T83" fmla="*/ 0 h 362"/>
                  <a:gd name="T84" fmla="*/ 0 w 131"/>
                  <a:gd name="T85" fmla="*/ 0 h 362"/>
                  <a:gd name="T86" fmla="*/ 0 w 131"/>
                  <a:gd name="T87" fmla="*/ 0 h 362"/>
                  <a:gd name="T88" fmla="*/ 0 w 131"/>
                  <a:gd name="T89" fmla="*/ 0 h 362"/>
                  <a:gd name="T90" fmla="*/ 0 w 131"/>
                  <a:gd name="T91" fmla="*/ 0 h 362"/>
                  <a:gd name="T92" fmla="*/ 0 w 131"/>
                  <a:gd name="T93" fmla="*/ 0 h 362"/>
                  <a:gd name="T94" fmla="*/ 0 w 131"/>
                  <a:gd name="T95" fmla="*/ 0 h 3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1"/>
                  <a:gd name="T145" fmla="*/ 0 h 362"/>
                  <a:gd name="T146" fmla="*/ 131 w 131"/>
                  <a:gd name="T147" fmla="*/ 362 h 3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1" h="362">
                    <a:moveTo>
                      <a:pt x="124" y="360"/>
                    </a:moveTo>
                    <a:lnTo>
                      <a:pt x="0" y="361"/>
                    </a:lnTo>
                    <a:lnTo>
                      <a:pt x="0" y="362"/>
                    </a:lnTo>
                    <a:lnTo>
                      <a:pt x="131" y="361"/>
                    </a:lnTo>
                    <a:lnTo>
                      <a:pt x="129" y="78"/>
                    </a:lnTo>
                    <a:lnTo>
                      <a:pt x="129" y="71"/>
                    </a:lnTo>
                    <a:lnTo>
                      <a:pt x="129" y="62"/>
                    </a:lnTo>
                    <a:lnTo>
                      <a:pt x="127" y="57"/>
                    </a:lnTo>
                    <a:lnTo>
                      <a:pt x="125" y="49"/>
                    </a:lnTo>
                    <a:lnTo>
                      <a:pt x="121" y="41"/>
                    </a:lnTo>
                    <a:lnTo>
                      <a:pt x="119" y="34"/>
                    </a:lnTo>
                    <a:lnTo>
                      <a:pt x="114" y="27"/>
                    </a:lnTo>
                    <a:lnTo>
                      <a:pt x="108" y="19"/>
                    </a:lnTo>
                    <a:lnTo>
                      <a:pt x="103" y="14"/>
                    </a:lnTo>
                    <a:lnTo>
                      <a:pt x="95" y="10"/>
                    </a:lnTo>
                    <a:lnTo>
                      <a:pt x="88" y="6"/>
                    </a:lnTo>
                    <a:lnTo>
                      <a:pt x="81" y="3"/>
                    </a:lnTo>
                    <a:lnTo>
                      <a:pt x="73" y="0"/>
                    </a:lnTo>
                    <a:lnTo>
                      <a:pt x="67" y="0"/>
                    </a:lnTo>
                    <a:lnTo>
                      <a:pt x="59" y="0"/>
                    </a:lnTo>
                    <a:lnTo>
                      <a:pt x="50" y="2"/>
                    </a:lnTo>
                    <a:lnTo>
                      <a:pt x="41" y="6"/>
                    </a:lnTo>
                    <a:lnTo>
                      <a:pt x="34" y="10"/>
                    </a:lnTo>
                    <a:lnTo>
                      <a:pt x="27" y="14"/>
                    </a:lnTo>
                    <a:lnTo>
                      <a:pt x="23" y="18"/>
                    </a:lnTo>
                    <a:lnTo>
                      <a:pt x="17" y="24"/>
                    </a:lnTo>
                    <a:lnTo>
                      <a:pt x="23" y="18"/>
                    </a:lnTo>
                    <a:lnTo>
                      <a:pt x="28" y="14"/>
                    </a:lnTo>
                    <a:lnTo>
                      <a:pt x="35" y="10"/>
                    </a:lnTo>
                    <a:lnTo>
                      <a:pt x="41" y="7"/>
                    </a:lnTo>
                    <a:lnTo>
                      <a:pt x="48" y="4"/>
                    </a:lnTo>
                    <a:lnTo>
                      <a:pt x="55" y="2"/>
                    </a:lnTo>
                    <a:lnTo>
                      <a:pt x="61" y="1"/>
                    </a:lnTo>
                    <a:lnTo>
                      <a:pt x="67" y="1"/>
                    </a:lnTo>
                    <a:lnTo>
                      <a:pt x="75" y="3"/>
                    </a:lnTo>
                    <a:lnTo>
                      <a:pt x="81" y="4"/>
                    </a:lnTo>
                    <a:lnTo>
                      <a:pt x="87" y="8"/>
                    </a:lnTo>
                    <a:lnTo>
                      <a:pt x="95" y="14"/>
                    </a:lnTo>
                    <a:lnTo>
                      <a:pt x="102" y="19"/>
                    </a:lnTo>
                    <a:lnTo>
                      <a:pt x="107" y="27"/>
                    </a:lnTo>
                    <a:lnTo>
                      <a:pt x="112" y="33"/>
                    </a:lnTo>
                    <a:lnTo>
                      <a:pt x="114" y="36"/>
                    </a:lnTo>
                    <a:lnTo>
                      <a:pt x="119" y="46"/>
                    </a:lnTo>
                    <a:lnTo>
                      <a:pt x="120" y="53"/>
                    </a:lnTo>
                    <a:lnTo>
                      <a:pt x="124" y="64"/>
                    </a:lnTo>
                    <a:lnTo>
                      <a:pt x="124" y="72"/>
                    </a:lnTo>
                    <a:lnTo>
                      <a:pt x="124" y="76"/>
                    </a:lnTo>
                    <a:lnTo>
                      <a:pt x="124" y="360"/>
                    </a:lnTo>
                    <a:close/>
                  </a:path>
                </a:pathLst>
              </a:custGeom>
              <a:solidFill>
                <a:srgbClr val="000000"/>
              </a:solidFill>
              <a:ln w="9525">
                <a:noFill/>
                <a:round/>
                <a:headEnd/>
                <a:tailEnd/>
              </a:ln>
            </p:spPr>
            <p:txBody>
              <a:bodyPr/>
              <a:lstStyle/>
              <a:p>
                <a:endParaRPr lang="en-US"/>
              </a:p>
            </p:txBody>
          </p:sp>
          <p:sp>
            <p:nvSpPr>
              <p:cNvPr id="12398" name="Freeform 41"/>
              <p:cNvSpPr>
                <a:spLocks/>
              </p:cNvSpPr>
              <p:nvPr/>
            </p:nvSpPr>
            <p:spPr bwMode="auto">
              <a:xfrm>
                <a:off x="313" y="3029"/>
                <a:ext cx="312" cy="9"/>
              </a:xfrm>
              <a:custGeom>
                <a:avLst/>
                <a:gdLst>
                  <a:gd name="T0" fmla="*/ 1 w 1979"/>
                  <a:gd name="T1" fmla="*/ 0 h 77"/>
                  <a:gd name="T2" fmla="*/ 0 w 1979"/>
                  <a:gd name="T3" fmla="*/ 0 h 77"/>
                  <a:gd name="T4" fmla="*/ 0 w 1979"/>
                  <a:gd name="T5" fmla="*/ 0 h 77"/>
                  <a:gd name="T6" fmla="*/ 1 w 1979"/>
                  <a:gd name="T7" fmla="*/ 0 h 77"/>
                  <a:gd name="T8" fmla="*/ 1 w 1979"/>
                  <a:gd name="T9" fmla="*/ 0 h 77"/>
                  <a:gd name="T10" fmla="*/ 1 w 1979"/>
                  <a:gd name="T11" fmla="*/ 0 h 77"/>
                  <a:gd name="T12" fmla="*/ 1 w 1979"/>
                  <a:gd name="T13" fmla="*/ 0 h 77"/>
                  <a:gd name="T14" fmla="*/ 0 60000 65536"/>
                  <a:gd name="T15" fmla="*/ 0 60000 65536"/>
                  <a:gd name="T16" fmla="*/ 0 60000 65536"/>
                  <a:gd name="T17" fmla="*/ 0 60000 65536"/>
                  <a:gd name="T18" fmla="*/ 0 60000 65536"/>
                  <a:gd name="T19" fmla="*/ 0 60000 65536"/>
                  <a:gd name="T20" fmla="*/ 0 60000 65536"/>
                  <a:gd name="T21" fmla="*/ 0 w 1979"/>
                  <a:gd name="T22" fmla="*/ 0 h 77"/>
                  <a:gd name="T23" fmla="*/ 1979 w 1979"/>
                  <a:gd name="T24" fmla="*/ 77 h 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79" h="77">
                    <a:moveTo>
                      <a:pt x="992" y="57"/>
                    </a:moveTo>
                    <a:lnTo>
                      <a:pt x="0" y="0"/>
                    </a:lnTo>
                    <a:lnTo>
                      <a:pt x="0" y="14"/>
                    </a:lnTo>
                    <a:lnTo>
                      <a:pt x="992" y="77"/>
                    </a:lnTo>
                    <a:lnTo>
                      <a:pt x="1979" y="28"/>
                    </a:lnTo>
                    <a:lnTo>
                      <a:pt x="1979" y="18"/>
                    </a:lnTo>
                    <a:lnTo>
                      <a:pt x="992" y="57"/>
                    </a:lnTo>
                    <a:close/>
                  </a:path>
                </a:pathLst>
              </a:custGeom>
              <a:solidFill>
                <a:srgbClr val="000000"/>
              </a:solidFill>
              <a:ln w="9525">
                <a:noFill/>
                <a:round/>
                <a:headEnd/>
                <a:tailEnd/>
              </a:ln>
            </p:spPr>
            <p:txBody>
              <a:bodyPr/>
              <a:lstStyle/>
              <a:p>
                <a:endParaRPr lang="en-US"/>
              </a:p>
            </p:txBody>
          </p:sp>
          <p:sp>
            <p:nvSpPr>
              <p:cNvPr id="12399" name="AutoShape 42"/>
              <p:cNvSpPr>
                <a:spLocks noChangeArrowheads="1"/>
              </p:cNvSpPr>
              <p:nvPr/>
            </p:nvSpPr>
            <p:spPr bwMode="auto">
              <a:xfrm rot="-5400000">
                <a:off x="463" y="2989"/>
                <a:ext cx="60" cy="3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20 w 21600"/>
                  <a:gd name="T13" fmla="*/ 2025 h 21600"/>
                  <a:gd name="T14" fmla="*/ 19440 w 21600"/>
                  <a:gd name="T15" fmla="*/ 19575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solidFill>
                  <a:schemeClr val="tx1"/>
                </a:solidFill>
                <a:miter lim="800000"/>
                <a:headEnd/>
                <a:tailEnd/>
              </a:ln>
            </p:spPr>
            <p:txBody>
              <a:bodyPr wrap="none" anchor="ctr"/>
              <a:lstStyle/>
              <a:p>
                <a:endParaRPr lang="en-US"/>
              </a:p>
            </p:txBody>
          </p:sp>
          <p:sp>
            <p:nvSpPr>
              <p:cNvPr id="12400" name="AutoShape 43"/>
              <p:cNvSpPr>
                <a:spLocks noChangeArrowheads="1"/>
              </p:cNvSpPr>
              <p:nvPr/>
            </p:nvSpPr>
            <p:spPr bwMode="auto">
              <a:xfrm rot="-5400000">
                <a:off x="509" y="2995"/>
                <a:ext cx="50" cy="2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60 w 21600"/>
                  <a:gd name="T13" fmla="*/ 2314 h 21600"/>
                  <a:gd name="T14" fmla="*/ 19440 w 21600"/>
                  <a:gd name="T15" fmla="*/ 19286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solidFill>
                  <a:schemeClr val="tx1"/>
                </a:solidFill>
                <a:miter lim="800000"/>
                <a:headEnd/>
                <a:tailEnd/>
              </a:ln>
            </p:spPr>
            <p:txBody>
              <a:bodyPr wrap="none" anchor="ctr"/>
              <a:lstStyle/>
              <a:p>
                <a:endParaRPr lang="en-US"/>
              </a:p>
            </p:txBody>
          </p:sp>
          <p:sp>
            <p:nvSpPr>
              <p:cNvPr id="12401" name="AutoShape 44"/>
              <p:cNvSpPr>
                <a:spLocks noChangeArrowheads="1"/>
              </p:cNvSpPr>
              <p:nvPr/>
            </p:nvSpPr>
            <p:spPr bwMode="auto">
              <a:xfrm rot="-5400000">
                <a:off x="551" y="3002"/>
                <a:ext cx="37" cy="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335 w 21600"/>
                  <a:gd name="T13" fmla="*/ 2400 h 21600"/>
                  <a:gd name="T14" fmla="*/ 19265 w 21600"/>
                  <a:gd name="T15" fmla="*/ 19200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noFill/>
                <a:miter lim="800000"/>
                <a:headEnd/>
                <a:tailEnd/>
              </a:ln>
            </p:spPr>
            <p:txBody>
              <a:bodyPr wrap="none" anchor="ctr"/>
              <a:lstStyle/>
              <a:p>
                <a:endParaRPr lang="en-US"/>
              </a:p>
            </p:txBody>
          </p:sp>
          <p:sp>
            <p:nvSpPr>
              <p:cNvPr id="12402" name="Freeform 45"/>
              <p:cNvSpPr>
                <a:spLocks/>
              </p:cNvSpPr>
              <p:nvPr/>
            </p:nvSpPr>
            <p:spPr bwMode="auto">
              <a:xfrm>
                <a:off x="309" y="2966"/>
                <a:ext cx="160" cy="70"/>
              </a:xfrm>
              <a:custGeom>
                <a:avLst/>
                <a:gdLst>
                  <a:gd name="T0" fmla="*/ 0 w 1017"/>
                  <a:gd name="T1" fmla="*/ 0 h 666"/>
                  <a:gd name="T2" fmla="*/ 1 w 1017"/>
                  <a:gd name="T3" fmla="*/ 0 h 666"/>
                  <a:gd name="T4" fmla="*/ 1 w 1017"/>
                  <a:gd name="T5" fmla="*/ 0 h 666"/>
                  <a:gd name="T6" fmla="*/ 0 w 1017"/>
                  <a:gd name="T7" fmla="*/ 0 h 666"/>
                  <a:gd name="T8" fmla="*/ 0 w 1017"/>
                  <a:gd name="T9" fmla="*/ 0 h 666"/>
                  <a:gd name="T10" fmla="*/ 0 60000 65536"/>
                  <a:gd name="T11" fmla="*/ 0 60000 65536"/>
                  <a:gd name="T12" fmla="*/ 0 60000 65536"/>
                  <a:gd name="T13" fmla="*/ 0 60000 65536"/>
                  <a:gd name="T14" fmla="*/ 0 60000 65536"/>
                  <a:gd name="T15" fmla="*/ 0 w 1017"/>
                  <a:gd name="T16" fmla="*/ 0 h 666"/>
                  <a:gd name="T17" fmla="*/ 1017 w 1017"/>
                  <a:gd name="T18" fmla="*/ 666 h 666"/>
                </a:gdLst>
                <a:ahLst/>
                <a:cxnLst>
                  <a:cxn ang="T10">
                    <a:pos x="T0" y="T1"/>
                  </a:cxn>
                  <a:cxn ang="T11">
                    <a:pos x="T2" y="T3"/>
                  </a:cxn>
                  <a:cxn ang="T12">
                    <a:pos x="T4" y="T5"/>
                  </a:cxn>
                  <a:cxn ang="T13">
                    <a:pos x="T6" y="T7"/>
                  </a:cxn>
                  <a:cxn ang="T14">
                    <a:pos x="T8" y="T9"/>
                  </a:cxn>
                </a:cxnLst>
                <a:rect l="T15" t="T16" r="T17" b="T18"/>
                <a:pathLst>
                  <a:path w="1017" h="666">
                    <a:moveTo>
                      <a:pt x="0" y="280"/>
                    </a:moveTo>
                    <a:lnTo>
                      <a:pt x="1017" y="0"/>
                    </a:lnTo>
                    <a:lnTo>
                      <a:pt x="1017" y="666"/>
                    </a:lnTo>
                    <a:lnTo>
                      <a:pt x="0" y="606"/>
                    </a:lnTo>
                    <a:lnTo>
                      <a:pt x="0" y="280"/>
                    </a:lnTo>
                    <a:close/>
                  </a:path>
                </a:pathLst>
              </a:custGeom>
              <a:solidFill>
                <a:srgbClr val="B5B5B5"/>
              </a:solidFill>
              <a:ln w="9525">
                <a:noFill/>
                <a:round/>
                <a:headEnd/>
                <a:tailEnd/>
              </a:ln>
            </p:spPr>
            <p:txBody>
              <a:bodyPr/>
              <a:lstStyle/>
              <a:p>
                <a:endParaRPr lang="en-US"/>
              </a:p>
            </p:txBody>
          </p:sp>
        </p:grpSp>
        <p:sp>
          <p:nvSpPr>
            <p:cNvPr id="12372" name="Line 582"/>
            <p:cNvSpPr>
              <a:spLocks noChangeShapeType="1"/>
            </p:cNvSpPr>
            <p:nvPr/>
          </p:nvSpPr>
          <p:spPr bwMode="auto">
            <a:xfrm>
              <a:off x="682" y="1968"/>
              <a:ext cx="0" cy="768"/>
            </a:xfrm>
            <a:prstGeom prst="line">
              <a:avLst/>
            </a:prstGeom>
            <a:noFill/>
            <a:ln w="9525">
              <a:solidFill>
                <a:schemeClr val="tx1"/>
              </a:solidFill>
              <a:prstDash val="dash"/>
              <a:round/>
              <a:headEnd/>
              <a:tailEnd/>
            </a:ln>
          </p:spPr>
          <p:txBody>
            <a:bodyPr/>
            <a:lstStyle/>
            <a:p>
              <a:endParaRPr lang="en-US"/>
            </a:p>
          </p:txBody>
        </p:sp>
        <p:sp>
          <p:nvSpPr>
            <p:cNvPr id="12373" name="Text Box 583"/>
            <p:cNvSpPr txBox="1">
              <a:spLocks noChangeArrowheads="1"/>
            </p:cNvSpPr>
            <p:nvPr/>
          </p:nvSpPr>
          <p:spPr bwMode="auto">
            <a:xfrm>
              <a:off x="336" y="2448"/>
              <a:ext cx="359" cy="154"/>
            </a:xfrm>
            <a:prstGeom prst="rect">
              <a:avLst/>
            </a:prstGeom>
            <a:noFill/>
            <a:ln w="9525">
              <a:noFill/>
              <a:miter lim="800000"/>
              <a:headEnd/>
              <a:tailEnd/>
            </a:ln>
          </p:spPr>
          <p:txBody>
            <a:bodyPr wrap="none">
              <a:spAutoFit/>
            </a:bodyPr>
            <a:lstStyle/>
            <a:p>
              <a:pPr algn="ctr"/>
              <a:r>
                <a:rPr lang="en-US" sz="1000"/>
                <a:t>Supply</a:t>
              </a:r>
            </a:p>
          </p:txBody>
        </p:sp>
        <p:sp>
          <p:nvSpPr>
            <p:cNvPr id="12374" name="Text Box 584"/>
            <p:cNvSpPr txBox="1">
              <a:spLocks noChangeArrowheads="1"/>
            </p:cNvSpPr>
            <p:nvPr/>
          </p:nvSpPr>
          <p:spPr bwMode="auto">
            <a:xfrm>
              <a:off x="695" y="2448"/>
              <a:ext cx="364" cy="154"/>
            </a:xfrm>
            <a:prstGeom prst="rect">
              <a:avLst/>
            </a:prstGeom>
            <a:noFill/>
            <a:ln w="9525">
              <a:noFill/>
              <a:miter lim="800000"/>
              <a:headEnd/>
              <a:tailEnd/>
            </a:ln>
          </p:spPr>
          <p:txBody>
            <a:bodyPr wrap="none">
              <a:spAutoFit/>
            </a:bodyPr>
            <a:lstStyle/>
            <a:p>
              <a:pPr algn="ctr"/>
              <a:r>
                <a:rPr lang="en-US" sz="1000"/>
                <a:t>Transp</a:t>
              </a:r>
            </a:p>
          </p:txBody>
        </p:sp>
      </p:grpSp>
      <p:sp>
        <p:nvSpPr>
          <p:cNvPr id="12307" name="Line 617"/>
          <p:cNvSpPr>
            <a:spLocks noChangeShapeType="1"/>
          </p:cNvSpPr>
          <p:nvPr/>
        </p:nvSpPr>
        <p:spPr bwMode="auto">
          <a:xfrm>
            <a:off x="6319838" y="2906713"/>
            <a:ext cx="0" cy="1219200"/>
          </a:xfrm>
          <a:prstGeom prst="line">
            <a:avLst/>
          </a:prstGeom>
          <a:noFill/>
          <a:ln w="9525">
            <a:solidFill>
              <a:schemeClr val="tx1"/>
            </a:solidFill>
            <a:prstDash val="dash"/>
            <a:round/>
            <a:headEnd/>
            <a:tailEnd/>
          </a:ln>
        </p:spPr>
        <p:txBody>
          <a:bodyPr/>
          <a:lstStyle/>
          <a:p>
            <a:endParaRPr lang="en-US"/>
          </a:p>
        </p:txBody>
      </p:sp>
      <p:sp>
        <p:nvSpPr>
          <p:cNvPr id="12308" name="Text Box 618"/>
          <p:cNvSpPr txBox="1">
            <a:spLocks noChangeArrowheads="1"/>
          </p:cNvSpPr>
          <p:nvPr/>
        </p:nvSpPr>
        <p:spPr bwMode="auto">
          <a:xfrm>
            <a:off x="5762625" y="3668713"/>
            <a:ext cx="569913" cy="244475"/>
          </a:xfrm>
          <a:prstGeom prst="rect">
            <a:avLst/>
          </a:prstGeom>
          <a:noFill/>
          <a:ln w="9525">
            <a:noFill/>
            <a:miter lim="800000"/>
            <a:headEnd/>
            <a:tailEnd/>
          </a:ln>
        </p:spPr>
        <p:txBody>
          <a:bodyPr wrap="none">
            <a:spAutoFit/>
          </a:bodyPr>
          <a:lstStyle/>
          <a:p>
            <a:pPr algn="ctr"/>
            <a:r>
              <a:rPr lang="en-US" sz="1000"/>
              <a:t>Supply</a:t>
            </a:r>
          </a:p>
        </p:txBody>
      </p:sp>
      <p:sp>
        <p:nvSpPr>
          <p:cNvPr id="12309" name="Text Box 619"/>
          <p:cNvSpPr txBox="1">
            <a:spLocks noChangeArrowheads="1"/>
          </p:cNvSpPr>
          <p:nvPr/>
        </p:nvSpPr>
        <p:spPr bwMode="auto">
          <a:xfrm>
            <a:off x="6340475" y="3668713"/>
            <a:ext cx="577850" cy="244475"/>
          </a:xfrm>
          <a:prstGeom prst="rect">
            <a:avLst/>
          </a:prstGeom>
          <a:noFill/>
          <a:ln w="9525">
            <a:noFill/>
            <a:miter lim="800000"/>
            <a:headEnd/>
            <a:tailEnd/>
          </a:ln>
        </p:spPr>
        <p:txBody>
          <a:bodyPr wrap="none">
            <a:spAutoFit/>
          </a:bodyPr>
          <a:lstStyle/>
          <a:p>
            <a:pPr algn="ctr"/>
            <a:r>
              <a:rPr lang="en-US" sz="1000"/>
              <a:t>Transp</a:t>
            </a:r>
          </a:p>
        </p:txBody>
      </p:sp>
      <p:sp>
        <p:nvSpPr>
          <p:cNvPr id="12310" name="AutoShape 621"/>
          <p:cNvSpPr>
            <a:spLocks noChangeArrowheads="1"/>
          </p:cNvSpPr>
          <p:nvPr/>
        </p:nvSpPr>
        <p:spPr bwMode="ltGray">
          <a:xfrm>
            <a:off x="3792538" y="5307013"/>
            <a:ext cx="1600200" cy="636587"/>
          </a:xfrm>
          <a:prstGeom prst="flowChartMagneticDisk">
            <a:avLst/>
          </a:prstGeom>
          <a:solidFill>
            <a:schemeClr val="accent1"/>
          </a:solidFill>
          <a:ln w="25400">
            <a:solidFill>
              <a:schemeClr val="tx1"/>
            </a:solidFill>
            <a:round/>
            <a:headEnd/>
            <a:tailEnd/>
          </a:ln>
        </p:spPr>
        <p:txBody>
          <a:bodyPr anchor="ctr">
            <a:spAutoFit/>
          </a:bodyPr>
          <a:lstStyle/>
          <a:p>
            <a:pPr algn="ctr"/>
            <a:r>
              <a:rPr lang="en-US"/>
              <a:t>IGC</a:t>
            </a:r>
          </a:p>
        </p:txBody>
      </p:sp>
      <p:cxnSp>
        <p:nvCxnSpPr>
          <p:cNvPr id="12311" name="AutoShape 622"/>
          <p:cNvCxnSpPr>
            <a:cxnSpLocks noChangeShapeType="1"/>
            <a:endCxn id="12310" idx="1"/>
          </p:cNvCxnSpPr>
          <p:nvPr/>
        </p:nvCxnSpPr>
        <p:spPr bwMode="auto">
          <a:xfrm rot="16200000" flipH="1">
            <a:off x="2257425" y="2959100"/>
            <a:ext cx="1163638" cy="3506788"/>
          </a:xfrm>
          <a:prstGeom prst="bentConnector3">
            <a:avLst>
              <a:gd name="adj1" fmla="val 49931"/>
            </a:avLst>
          </a:prstGeom>
          <a:noFill/>
          <a:ln w="12700">
            <a:solidFill>
              <a:schemeClr val="tx1"/>
            </a:solidFill>
            <a:miter lim="800000"/>
            <a:headEnd/>
            <a:tailEnd type="triangle" w="med" len="med"/>
          </a:ln>
        </p:spPr>
      </p:cxnSp>
      <p:sp>
        <p:nvSpPr>
          <p:cNvPr id="12313" name="Text Box 626"/>
          <p:cNvSpPr txBox="1">
            <a:spLocks noChangeArrowheads="1"/>
          </p:cNvSpPr>
          <p:nvPr/>
        </p:nvSpPr>
        <p:spPr bwMode="auto">
          <a:xfrm>
            <a:off x="1970088" y="4687888"/>
            <a:ext cx="1638300" cy="457200"/>
          </a:xfrm>
          <a:prstGeom prst="rect">
            <a:avLst/>
          </a:prstGeom>
          <a:noFill/>
          <a:ln w="9525">
            <a:noFill/>
            <a:miter lim="800000"/>
            <a:headEnd/>
            <a:tailEnd/>
          </a:ln>
        </p:spPr>
        <p:txBody>
          <a:bodyPr wrap="none">
            <a:spAutoFit/>
          </a:bodyPr>
          <a:lstStyle/>
          <a:p>
            <a:pPr algn="ctr"/>
            <a:r>
              <a:rPr lang="en-US" sz="1200" u="sng" dirty="0"/>
              <a:t>315N</a:t>
            </a:r>
          </a:p>
          <a:p>
            <a:pPr algn="ctr"/>
            <a:r>
              <a:rPr lang="en-US" sz="1200" dirty="0"/>
              <a:t>Transportation Status</a:t>
            </a:r>
          </a:p>
        </p:txBody>
      </p:sp>
      <p:sp>
        <p:nvSpPr>
          <p:cNvPr id="12314" name="Text Box 628"/>
          <p:cNvSpPr txBox="1">
            <a:spLocks noChangeArrowheads="1"/>
          </p:cNvSpPr>
          <p:nvPr/>
        </p:nvSpPr>
        <p:spPr bwMode="auto">
          <a:xfrm>
            <a:off x="3643313" y="1393825"/>
            <a:ext cx="1806575" cy="457200"/>
          </a:xfrm>
          <a:prstGeom prst="rect">
            <a:avLst/>
          </a:prstGeom>
          <a:noFill/>
          <a:ln w="9525">
            <a:noFill/>
            <a:miter lim="800000"/>
            <a:headEnd/>
            <a:tailEnd/>
          </a:ln>
        </p:spPr>
        <p:txBody>
          <a:bodyPr wrap="none">
            <a:spAutoFit/>
          </a:bodyPr>
          <a:lstStyle/>
          <a:p>
            <a:pPr algn="ctr"/>
            <a:r>
              <a:rPr lang="en-US" sz="1200" u="sng" dirty="0"/>
              <a:t>856S</a:t>
            </a:r>
          </a:p>
          <a:p>
            <a:pPr algn="ctr"/>
            <a:r>
              <a:rPr lang="en-US" sz="1200" dirty="0"/>
              <a:t>Supply Shipment Status</a:t>
            </a:r>
          </a:p>
        </p:txBody>
      </p:sp>
      <p:cxnSp>
        <p:nvCxnSpPr>
          <p:cNvPr id="12315" name="AutoShape 631"/>
          <p:cNvCxnSpPr>
            <a:cxnSpLocks noChangeShapeType="1"/>
            <a:endCxn id="12294" idx="1"/>
          </p:cNvCxnSpPr>
          <p:nvPr/>
        </p:nvCxnSpPr>
        <p:spPr bwMode="auto">
          <a:xfrm rot="-5400000">
            <a:off x="1940719" y="2691607"/>
            <a:ext cx="3175" cy="719137"/>
          </a:xfrm>
          <a:prstGeom prst="bentConnector3">
            <a:avLst>
              <a:gd name="adj1" fmla="val 9700005"/>
            </a:avLst>
          </a:prstGeom>
          <a:noFill/>
          <a:ln w="12700">
            <a:solidFill>
              <a:schemeClr val="tx1"/>
            </a:solidFill>
            <a:miter lim="800000"/>
            <a:headEnd/>
            <a:tailEnd type="triangle" w="med" len="med"/>
          </a:ln>
        </p:spPr>
      </p:cxnSp>
      <p:sp>
        <p:nvSpPr>
          <p:cNvPr id="12316" name="Text Box 632"/>
          <p:cNvSpPr txBox="1">
            <a:spLocks noChangeArrowheads="1"/>
          </p:cNvSpPr>
          <p:nvPr/>
        </p:nvSpPr>
        <p:spPr bwMode="auto">
          <a:xfrm>
            <a:off x="1344125" y="2128838"/>
            <a:ext cx="1263038" cy="590931"/>
          </a:xfrm>
          <a:prstGeom prst="rect">
            <a:avLst/>
          </a:prstGeom>
          <a:noFill/>
          <a:ln w="9525">
            <a:noFill/>
            <a:miter lim="800000"/>
            <a:headEnd/>
            <a:tailEnd/>
          </a:ln>
        </p:spPr>
        <p:txBody>
          <a:bodyPr wrap="none">
            <a:spAutoFit/>
          </a:bodyPr>
          <a:lstStyle/>
          <a:p>
            <a:pPr algn="ctr"/>
            <a:r>
              <a:rPr lang="en-US" sz="1200" u="sng" dirty="0">
                <a:latin typeface="+mn-lt"/>
              </a:rPr>
              <a:t>856A</a:t>
            </a:r>
          </a:p>
          <a:p>
            <a:pPr algn="ctr"/>
            <a:r>
              <a:rPr lang="en-US" sz="1200" dirty="0">
                <a:latin typeface="+mn-lt"/>
              </a:rPr>
              <a:t>Transportation</a:t>
            </a:r>
          </a:p>
          <a:p>
            <a:pPr algn="ctr"/>
            <a:r>
              <a:rPr lang="en-US" sz="1200" dirty="0">
                <a:latin typeface="+mn-lt"/>
              </a:rPr>
              <a:t>Due-In</a:t>
            </a:r>
          </a:p>
        </p:txBody>
      </p:sp>
      <p:cxnSp>
        <p:nvCxnSpPr>
          <p:cNvPr id="12322" name="AutoShape 643"/>
          <p:cNvCxnSpPr>
            <a:cxnSpLocks noChangeShapeType="1"/>
            <a:endCxn id="12310" idx="2"/>
          </p:cNvCxnSpPr>
          <p:nvPr/>
        </p:nvCxnSpPr>
        <p:spPr bwMode="auto">
          <a:xfrm rot="16200000" flipH="1">
            <a:off x="1345407" y="3191668"/>
            <a:ext cx="1676400" cy="3192463"/>
          </a:xfrm>
          <a:prstGeom prst="bentConnector2">
            <a:avLst/>
          </a:prstGeom>
          <a:noFill/>
          <a:ln w="12700">
            <a:solidFill>
              <a:schemeClr val="tx1"/>
            </a:solidFill>
            <a:miter lim="800000"/>
            <a:headEnd/>
            <a:tailEnd type="triangle" w="med" len="med"/>
          </a:ln>
        </p:spPr>
      </p:cxnSp>
      <p:sp>
        <p:nvSpPr>
          <p:cNvPr id="12324" name="Text Box 645"/>
          <p:cNvSpPr txBox="1">
            <a:spLocks noChangeArrowheads="1"/>
          </p:cNvSpPr>
          <p:nvPr/>
        </p:nvSpPr>
        <p:spPr bwMode="auto">
          <a:xfrm>
            <a:off x="1504950" y="5638800"/>
            <a:ext cx="1806575" cy="457200"/>
          </a:xfrm>
          <a:prstGeom prst="rect">
            <a:avLst/>
          </a:prstGeom>
          <a:noFill/>
          <a:ln w="9525">
            <a:noFill/>
            <a:miter lim="800000"/>
            <a:headEnd/>
            <a:tailEnd/>
          </a:ln>
        </p:spPr>
        <p:txBody>
          <a:bodyPr wrap="none">
            <a:spAutoFit/>
          </a:bodyPr>
          <a:lstStyle/>
          <a:p>
            <a:pPr algn="ctr"/>
            <a:r>
              <a:rPr lang="en-US" sz="1200" u="sng" dirty="0"/>
              <a:t>856S</a:t>
            </a:r>
          </a:p>
          <a:p>
            <a:pPr algn="ctr"/>
            <a:r>
              <a:rPr lang="en-US" sz="1200" dirty="0"/>
              <a:t>Supply Shipment Status</a:t>
            </a:r>
          </a:p>
        </p:txBody>
      </p:sp>
      <p:cxnSp>
        <p:nvCxnSpPr>
          <p:cNvPr id="12326" name="AutoShape 647"/>
          <p:cNvCxnSpPr>
            <a:cxnSpLocks noChangeShapeType="1"/>
            <a:stCxn id="12294" idx="4"/>
            <a:endCxn id="12310" idx="1"/>
          </p:cNvCxnSpPr>
          <p:nvPr/>
        </p:nvCxnSpPr>
        <p:spPr bwMode="auto">
          <a:xfrm rot="16200000" flipH="1">
            <a:off x="3113087" y="3814763"/>
            <a:ext cx="1166813" cy="1792288"/>
          </a:xfrm>
          <a:prstGeom prst="bentConnector3">
            <a:avLst>
              <a:gd name="adj1" fmla="val 49931"/>
            </a:avLst>
          </a:prstGeom>
          <a:noFill/>
          <a:ln w="12700">
            <a:solidFill>
              <a:schemeClr val="tx1"/>
            </a:solidFill>
            <a:miter lim="800000"/>
            <a:headEnd/>
            <a:tailEnd type="triangle" w="med" len="med"/>
          </a:ln>
        </p:spPr>
      </p:cxnSp>
      <p:sp>
        <p:nvSpPr>
          <p:cNvPr id="12329" name="Line 650"/>
          <p:cNvSpPr>
            <a:spLocks noChangeShapeType="1"/>
          </p:cNvSpPr>
          <p:nvPr/>
        </p:nvSpPr>
        <p:spPr bwMode="auto">
          <a:xfrm>
            <a:off x="8059738" y="2895600"/>
            <a:ext cx="0" cy="1219200"/>
          </a:xfrm>
          <a:prstGeom prst="line">
            <a:avLst/>
          </a:prstGeom>
          <a:noFill/>
          <a:ln w="9525">
            <a:solidFill>
              <a:schemeClr val="tx1"/>
            </a:solidFill>
            <a:prstDash val="dash"/>
            <a:round/>
            <a:headEnd/>
            <a:tailEnd/>
          </a:ln>
        </p:spPr>
        <p:txBody>
          <a:bodyPr/>
          <a:lstStyle/>
          <a:p>
            <a:endParaRPr lang="en-US"/>
          </a:p>
        </p:txBody>
      </p:sp>
      <p:sp>
        <p:nvSpPr>
          <p:cNvPr id="12330" name="Text Box 651"/>
          <p:cNvSpPr txBox="1">
            <a:spLocks noChangeArrowheads="1"/>
          </p:cNvSpPr>
          <p:nvPr/>
        </p:nvSpPr>
        <p:spPr bwMode="auto">
          <a:xfrm>
            <a:off x="8077200" y="3733800"/>
            <a:ext cx="569913" cy="244475"/>
          </a:xfrm>
          <a:prstGeom prst="rect">
            <a:avLst/>
          </a:prstGeom>
          <a:noFill/>
          <a:ln w="9525">
            <a:noFill/>
            <a:miter lim="800000"/>
            <a:headEnd/>
            <a:tailEnd/>
          </a:ln>
        </p:spPr>
        <p:txBody>
          <a:bodyPr wrap="none">
            <a:spAutoFit/>
          </a:bodyPr>
          <a:lstStyle/>
          <a:p>
            <a:pPr algn="ctr"/>
            <a:r>
              <a:rPr lang="en-US" sz="1000"/>
              <a:t>Supply</a:t>
            </a:r>
          </a:p>
        </p:txBody>
      </p:sp>
      <p:sp>
        <p:nvSpPr>
          <p:cNvPr id="12331" name="Text Box 652"/>
          <p:cNvSpPr txBox="1">
            <a:spLocks noChangeArrowheads="1"/>
          </p:cNvSpPr>
          <p:nvPr/>
        </p:nvSpPr>
        <p:spPr bwMode="auto">
          <a:xfrm>
            <a:off x="7467600" y="3733800"/>
            <a:ext cx="577850" cy="244475"/>
          </a:xfrm>
          <a:prstGeom prst="rect">
            <a:avLst/>
          </a:prstGeom>
          <a:noFill/>
          <a:ln w="9525">
            <a:noFill/>
            <a:miter lim="800000"/>
            <a:headEnd/>
            <a:tailEnd/>
          </a:ln>
        </p:spPr>
        <p:txBody>
          <a:bodyPr wrap="none">
            <a:spAutoFit/>
          </a:bodyPr>
          <a:lstStyle/>
          <a:p>
            <a:pPr algn="ctr"/>
            <a:r>
              <a:rPr lang="en-US" sz="1000"/>
              <a:t>Transp</a:t>
            </a:r>
          </a:p>
        </p:txBody>
      </p:sp>
      <p:grpSp>
        <p:nvGrpSpPr>
          <p:cNvPr id="3" name="Group 46"/>
          <p:cNvGrpSpPr>
            <a:grpSpLocks/>
          </p:cNvGrpSpPr>
          <p:nvPr/>
        </p:nvGrpSpPr>
        <p:grpSpPr bwMode="auto">
          <a:xfrm>
            <a:off x="2368550" y="3017838"/>
            <a:ext cx="798513" cy="330200"/>
            <a:chOff x="1680" y="2097"/>
            <a:chExt cx="745" cy="303"/>
          </a:xfrm>
        </p:grpSpPr>
        <p:grpSp>
          <p:nvGrpSpPr>
            <p:cNvPr id="4" name="Group 47"/>
            <p:cNvGrpSpPr>
              <a:grpSpLocks/>
            </p:cNvGrpSpPr>
            <p:nvPr/>
          </p:nvGrpSpPr>
          <p:grpSpPr bwMode="auto">
            <a:xfrm>
              <a:off x="1920" y="2097"/>
              <a:ext cx="505" cy="143"/>
              <a:chOff x="4176" y="654"/>
              <a:chExt cx="1296" cy="402"/>
            </a:xfrm>
          </p:grpSpPr>
          <p:grpSp>
            <p:nvGrpSpPr>
              <p:cNvPr id="5" name="Group 48"/>
              <p:cNvGrpSpPr>
                <a:grpSpLocks/>
              </p:cNvGrpSpPr>
              <p:nvPr/>
            </p:nvGrpSpPr>
            <p:grpSpPr bwMode="auto">
              <a:xfrm>
                <a:off x="5176" y="879"/>
                <a:ext cx="26" cy="25"/>
                <a:chOff x="5176" y="879"/>
                <a:chExt cx="26" cy="25"/>
              </a:xfrm>
            </p:grpSpPr>
            <p:sp>
              <p:nvSpPr>
                <p:cNvPr id="12897" name="Freeform 49"/>
                <p:cNvSpPr>
                  <a:spLocks/>
                </p:cNvSpPr>
                <p:nvPr/>
              </p:nvSpPr>
              <p:spPr bwMode="auto">
                <a:xfrm>
                  <a:off x="5193" y="890"/>
                  <a:ext cx="9" cy="14"/>
                </a:xfrm>
                <a:custGeom>
                  <a:avLst/>
                  <a:gdLst>
                    <a:gd name="T0" fmla="*/ 8 w 9"/>
                    <a:gd name="T1" fmla="*/ 5 h 14"/>
                    <a:gd name="T2" fmla="*/ 4 w 9"/>
                    <a:gd name="T3" fmla="*/ 0 h 14"/>
                    <a:gd name="T4" fmla="*/ 0 w 9"/>
                    <a:gd name="T5" fmla="*/ 0 h 14"/>
                    <a:gd name="T6" fmla="*/ 0 w 9"/>
                    <a:gd name="T7" fmla="*/ 13 h 14"/>
                    <a:gd name="T8" fmla="*/ 8 w 9"/>
                    <a:gd name="T9" fmla="*/ 5 h 14"/>
                    <a:gd name="T10" fmla="*/ 0 60000 65536"/>
                    <a:gd name="T11" fmla="*/ 0 60000 65536"/>
                    <a:gd name="T12" fmla="*/ 0 60000 65536"/>
                    <a:gd name="T13" fmla="*/ 0 60000 65536"/>
                    <a:gd name="T14" fmla="*/ 0 60000 65536"/>
                    <a:gd name="T15" fmla="*/ 0 w 9"/>
                    <a:gd name="T16" fmla="*/ 0 h 14"/>
                    <a:gd name="T17" fmla="*/ 9 w 9"/>
                    <a:gd name="T18" fmla="*/ 14 h 14"/>
                  </a:gdLst>
                  <a:ahLst/>
                  <a:cxnLst>
                    <a:cxn ang="T10">
                      <a:pos x="T0" y="T1"/>
                    </a:cxn>
                    <a:cxn ang="T11">
                      <a:pos x="T2" y="T3"/>
                    </a:cxn>
                    <a:cxn ang="T12">
                      <a:pos x="T4" y="T5"/>
                    </a:cxn>
                    <a:cxn ang="T13">
                      <a:pos x="T6" y="T7"/>
                    </a:cxn>
                    <a:cxn ang="T14">
                      <a:pos x="T8" y="T9"/>
                    </a:cxn>
                  </a:cxnLst>
                  <a:rect l="T15" t="T16" r="T17" b="T18"/>
                  <a:pathLst>
                    <a:path w="9" h="14">
                      <a:moveTo>
                        <a:pt x="8" y="5"/>
                      </a:moveTo>
                      <a:lnTo>
                        <a:pt x="4" y="0"/>
                      </a:lnTo>
                      <a:lnTo>
                        <a:pt x="0" y="0"/>
                      </a:lnTo>
                      <a:lnTo>
                        <a:pt x="0" y="13"/>
                      </a:lnTo>
                      <a:lnTo>
                        <a:pt x="8" y="5"/>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98" name="Freeform 50"/>
                <p:cNvSpPr>
                  <a:spLocks/>
                </p:cNvSpPr>
                <p:nvPr/>
              </p:nvSpPr>
              <p:spPr bwMode="auto">
                <a:xfrm>
                  <a:off x="5176" y="879"/>
                  <a:ext cx="12" cy="18"/>
                </a:xfrm>
                <a:custGeom>
                  <a:avLst/>
                  <a:gdLst>
                    <a:gd name="T0" fmla="*/ 11 w 12"/>
                    <a:gd name="T1" fmla="*/ 17 h 18"/>
                    <a:gd name="T2" fmla="*/ 5 w 12"/>
                    <a:gd name="T3" fmla="*/ 0 h 18"/>
                    <a:gd name="T4" fmla="*/ 0 w 12"/>
                    <a:gd name="T5" fmla="*/ 17 h 18"/>
                    <a:gd name="T6" fmla="*/ 11 w 12"/>
                    <a:gd name="T7" fmla="*/ 17 h 18"/>
                    <a:gd name="T8" fmla="*/ 0 60000 65536"/>
                    <a:gd name="T9" fmla="*/ 0 60000 65536"/>
                    <a:gd name="T10" fmla="*/ 0 60000 65536"/>
                    <a:gd name="T11" fmla="*/ 0 60000 65536"/>
                    <a:gd name="T12" fmla="*/ 0 w 12"/>
                    <a:gd name="T13" fmla="*/ 0 h 18"/>
                    <a:gd name="T14" fmla="*/ 12 w 12"/>
                    <a:gd name="T15" fmla="*/ 18 h 18"/>
                  </a:gdLst>
                  <a:ahLst/>
                  <a:cxnLst>
                    <a:cxn ang="T8">
                      <a:pos x="T0" y="T1"/>
                    </a:cxn>
                    <a:cxn ang="T9">
                      <a:pos x="T2" y="T3"/>
                    </a:cxn>
                    <a:cxn ang="T10">
                      <a:pos x="T4" y="T5"/>
                    </a:cxn>
                    <a:cxn ang="T11">
                      <a:pos x="T6" y="T7"/>
                    </a:cxn>
                  </a:cxnLst>
                  <a:rect l="T12" t="T13" r="T14" b="T15"/>
                  <a:pathLst>
                    <a:path w="12" h="18">
                      <a:moveTo>
                        <a:pt x="11" y="17"/>
                      </a:moveTo>
                      <a:lnTo>
                        <a:pt x="5" y="0"/>
                      </a:lnTo>
                      <a:lnTo>
                        <a:pt x="0" y="17"/>
                      </a:lnTo>
                      <a:lnTo>
                        <a:pt x="11" y="17"/>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6" name="Group 51"/>
              <p:cNvGrpSpPr>
                <a:grpSpLocks/>
              </p:cNvGrpSpPr>
              <p:nvPr/>
            </p:nvGrpSpPr>
            <p:grpSpPr bwMode="auto">
              <a:xfrm>
                <a:off x="4176" y="941"/>
                <a:ext cx="396" cy="97"/>
                <a:chOff x="4176" y="941"/>
                <a:chExt cx="396" cy="97"/>
              </a:xfrm>
            </p:grpSpPr>
            <p:sp>
              <p:nvSpPr>
                <p:cNvPr id="12895" name="Freeform 52"/>
                <p:cNvSpPr>
                  <a:spLocks/>
                </p:cNvSpPr>
                <p:nvPr/>
              </p:nvSpPr>
              <p:spPr bwMode="auto">
                <a:xfrm>
                  <a:off x="4199" y="946"/>
                  <a:ext cx="373" cy="87"/>
                </a:xfrm>
                <a:custGeom>
                  <a:avLst/>
                  <a:gdLst>
                    <a:gd name="T0" fmla="*/ 372 w 373"/>
                    <a:gd name="T1" fmla="*/ 81 h 87"/>
                    <a:gd name="T2" fmla="*/ 360 w 373"/>
                    <a:gd name="T3" fmla="*/ 86 h 87"/>
                    <a:gd name="T4" fmla="*/ 355 w 373"/>
                    <a:gd name="T5" fmla="*/ 86 h 87"/>
                    <a:gd name="T6" fmla="*/ 348 w 373"/>
                    <a:gd name="T7" fmla="*/ 86 h 87"/>
                    <a:gd name="T8" fmla="*/ 331 w 373"/>
                    <a:gd name="T9" fmla="*/ 86 h 87"/>
                    <a:gd name="T10" fmla="*/ 320 w 373"/>
                    <a:gd name="T11" fmla="*/ 86 h 87"/>
                    <a:gd name="T12" fmla="*/ 314 w 373"/>
                    <a:gd name="T13" fmla="*/ 86 h 87"/>
                    <a:gd name="T14" fmla="*/ 296 w 373"/>
                    <a:gd name="T15" fmla="*/ 81 h 87"/>
                    <a:gd name="T16" fmla="*/ 291 w 373"/>
                    <a:gd name="T17" fmla="*/ 70 h 87"/>
                    <a:gd name="T18" fmla="*/ 279 w 373"/>
                    <a:gd name="T19" fmla="*/ 70 h 87"/>
                    <a:gd name="T20" fmla="*/ 273 w 373"/>
                    <a:gd name="T21" fmla="*/ 64 h 87"/>
                    <a:gd name="T22" fmla="*/ 267 w 373"/>
                    <a:gd name="T23" fmla="*/ 70 h 87"/>
                    <a:gd name="T24" fmla="*/ 256 w 373"/>
                    <a:gd name="T25" fmla="*/ 70 h 87"/>
                    <a:gd name="T26" fmla="*/ 250 w 373"/>
                    <a:gd name="T27" fmla="*/ 70 h 87"/>
                    <a:gd name="T28" fmla="*/ 239 w 373"/>
                    <a:gd name="T29" fmla="*/ 70 h 87"/>
                    <a:gd name="T30" fmla="*/ 232 w 373"/>
                    <a:gd name="T31" fmla="*/ 70 h 87"/>
                    <a:gd name="T32" fmla="*/ 0 w 373"/>
                    <a:gd name="T33" fmla="*/ 5 h 87"/>
                    <a:gd name="T34" fmla="*/ 6 w 373"/>
                    <a:gd name="T35" fmla="*/ 5 h 87"/>
                    <a:gd name="T36" fmla="*/ 18 w 373"/>
                    <a:gd name="T37" fmla="*/ 0 h 87"/>
                    <a:gd name="T38" fmla="*/ 24 w 373"/>
                    <a:gd name="T39" fmla="*/ 5 h 87"/>
                    <a:gd name="T40" fmla="*/ 46 w 373"/>
                    <a:gd name="T41" fmla="*/ 16 h 87"/>
                    <a:gd name="T42" fmla="*/ 82 w 373"/>
                    <a:gd name="T43" fmla="*/ 21 h 87"/>
                    <a:gd name="T44" fmla="*/ 215 w 373"/>
                    <a:gd name="T45" fmla="*/ 59 h 87"/>
                    <a:gd name="T46" fmla="*/ 227 w 373"/>
                    <a:gd name="T47" fmla="*/ 59 h 87"/>
                    <a:gd name="T48" fmla="*/ 372 w 373"/>
                    <a:gd name="T49" fmla="*/ 81 h 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73"/>
                    <a:gd name="T76" fmla="*/ 0 h 87"/>
                    <a:gd name="T77" fmla="*/ 373 w 373"/>
                    <a:gd name="T78" fmla="*/ 87 h 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73" h="87">
                      <a:moveTo>
                        <a:pt x="372" y="81"/>
                      </a:moveTo>
                      <a:lnTo>
                        <a:pt x="360" y="86"/>
                      </a:lnTo>
                      <a:lnTo>
                        <a:pt x="355" y="86"/>
                      </a:lnTo>
                      <a:lnTo>
                        <a:pt x="348" y="86"/>
                      </a:lnTo>
                      <a:lnTo>
                        <a:pt x="331" y="86"/>
                      </a:lnTo>
                      <a:lnTo>
                        <a:pt x="320" y="86"/>
                      </a:lnTo>
                      <a:lnTo>
                        <a:pt x="314" y="86"/>
                      </a:lnTo>
                      <a:lnTo>
                        <a:pt x="296" y="81"/>
                      </a:lnTo>
                      <a:lnTo>
                        <a:pt x="291" y="70"/>
                      </a:lnTo>
                      <a:lnTo>
                        <a:pt x="279" y="70"/>
                      </a:lnTo>
                      <a:lnTo>
                        <a:pt x="273" y="64"/>
                      </a:lnTo>
                      <a:lnTo>
                        <a:pt x="267" y="70"/>
                      </a:lnTo>
                      <a:lnTo>
                        <a:pt x="256" y="70"/>
                      </a:lnTo>
                      <a:lnTo>
                        <a:pt x="250" y="70"/>
                      </a:lnTo>
                      <a:lnTo>
                        <a:pt x="239" y="70"/>
                      </a:lnTo>
                      <a:lnTo>
                        <a:pt x="232" y="70"/>
                      </a:lnTo>
                      <a:lnTo>
                        <a:pt x="0" y="5"/>
                      </a:lnTo>
                      <a:lnTo>
                        <a:pt x="6" y="5"/>
                      </a:lnTo>
                      <a:lnTo>
                        <a:pt x="18" y="0"/>
                      </a:lnTo>
                      <a:lnTo>
                        <a:pt x="24" y="5"/>
                      </a:lnTo>
                      <a:lnTo>
                        <a:pt x="46" y="16"/>
                      </a:lnTo>
                      <a:lnTo>
                        <a:pt x="82" y="21"/>
                      </a:lnTo>
                      <a:lnTo>
                        <a:pt x="215" y="59"/>
                      </a:lnTo>
                      <a:lnTo>
                        <a:pt x="227" y="59"/>
                      </a:lnTo>
                      <a:lnTo>
                        <a:pt x="372" y="81"/>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96" name="Freeform 53"/>
                <p:cNvSpPr>
                  <a:spLocks/>
                </p:cNvSpPr>
                <p:nvPr/>
              </p:nvSpPr>
              <p:spPr bwMode="auto">
                <a:xfrm>
                  <a:off x="4176" y="941"/>
                  <a:ext cx="383" cy="97"/>
                </a:xfrm>
                <a:custGeom>
                  <a:avLst/>
                  <a:gdLst>
                    <a:gd name="T0" fmla="*/ 382 w 383"/>
                    <a:gd name="T1" fmla="*/ 79 h 97"/>
                    <a:gd name="T2" fmla="*/ 371 w 383"/>
                    <a:gd name="T3" fmla="*/ 90 h 97"/>
                    <a:gd name="T4" fmla="*/ 365 w 383"/>
                    <a:gd name="T5" fmla="*/ 90 h 97"/>
                    <a:gd name="T6" fmla="*/ 353 w 383"/>
                    <a:gd name="T7" fmla="*/ 90 h 97"/>
                    <a:gd name="T8" fmla="*/ 346 w 383"/>
                    <a:gd name="T9" fmla="*/ 96 h 97"/>
                    <a:gd name="T10" fmla="*/ 329 w 383"/>
                    <a:gd name="T11" fmla="*/ 96 h 97"/>
                    <a:gd name="T12" fmla="*/ 323 w 383"/>
                    <a:gd name="T13" fmla="*/ 90 h 97"/>
                    <a:gd name="T14" fmla="*/ 312 w 383"/>
                    <a:gd name="T15" fmla="*/ 90 h 97"/>
                    <a:gd name="T16" fmla="*/ 299 w 383"/>
                    <a:gd name="T17" fmla="*/ 79 h 97"/>
                    <a:gd name="T18" fmla="*/ 299 w 383"/>
                    <a:gd name="T19" fmla="*/ 73 h 97"/>
                    <a:gd name="T20" fmla="*/ 288 w 383"/>
                    <a:gd name="T21" fmla="*/ 73 h 97"/>
                    <a:gd name="T22" fmla="*/ 282 w 383"/>
                    <a:gd name="T23" fmla="*/ 73 h 97"/>
                    <a:gd name="T24" fmla="*/ 265 w 383"/>
                    <a:gd name="T25" fmla="*/ 73 h 97"/>
                    <a:gd name="T26" fmla="*/ 258 w 383"/>
                    <a:gd name="T27" fmla="*/ 79 h 97"/>
                    <a:gd name="T28" fmla="*/ 247 w 383"/>
                    <a:gd name="T29" fmla="*/ 73 h 97"/>
                    <a:gd name="T30" fmla="*/ 0 w 383"/>
                    <a:gd name="T31" fmla="*/ 0 h 97"/>
                    <a:gd name="T32" fmla="*/ 11 w 383"/>
                    <a:gd name="T33" fmla="*/ 0 h 97"/>
                    <a:gd name="T34" fmla="*/ 18 w 383"/>
                    <a:gd name="T35" fmla="*/ 0 h 97"/>
                    <a:gd name="T36" fmla="*/ 30 w 383"/>
                    <a:gd name="T37" fmla="*/ 0 h 97"/>
                    <a:gd name="T38" fmla="*/ 59 w 383"/>
                    <a:gd name="T39" fmla="*/ 12 h 97"/>
                    <a:gd name="T40" fmla="*/ 94 w 383"/>
                    <a:gd name="T41" fmla="*/ 17 h 97"/>
                    <a:gd name="T42" fmla="*/ 94 w 383"/>
                    <a:gd name="T43" fmla="*/ 28 h 97"/>
                    <a:gd name="T44" fmla="*/ 224 w 383"/>
                    <a:gd name="T45" fmla="*/ 57 h 97"/>
                    <a:gd name="T46" fmla="*/ 235 w 383"/>
                    <a:gd name="T47" fmla="*/ 57 h 97"/>
                    <a:gd name="T48" fmla="*/ 382 w 383"/>
                    <a:gd name="T49" fmla="*/ 79 h 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3"/>
                    <a:gd name="T76" fmla="*/ 0 h 97"/>
                    <a:gd name="T77" fmla="*/ 383 w 383"/>
                    <a:gd name="T78" fmla="*/ 97 h 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3" h="97">
                      <a:moveTo>
                        <a:pt x="382" y="79"/>
                      </a:moveTo>
                      <a:lnTo>
                        <a:pt x="371" y="90"/>
                      </a:lnTo>
                      <a:lnTo>
                        <a:pt x="365" y="90"/>
                      </a:lnTo>
                      <a:lnTo>
                        <a:pt x="353" y="90"/>
                      </a:lnTo>
                      <a:lnTo>
                        <a:pt x="346" y="96"/>
                      </a:lnTo>
                      <a:lnTo>
                        <a:pt x="329" y="96"/>
                      </a:lnTo>
                      <a:lnTo>
                        <a:pt x="323" y="90"/>
                      </a:lnTo>
                      <a:lnTo>
                        <a:pt x="312" y="90"/>
                      </a:lnTo>
                      <a:lnTo>
                        <a:pt x="299" y="79"/>
                      </a:lnTo>
                      <a:lnTo>
                        <a:pt x="299" y="73"/>
                      </a:lnTo>
                      <a:lnTo>
                        <a:pt x="288" y="73"/>
                      </a:lnTo>
                      <a:lnTo>
                        <a:pt x="282" y="73"/>
                      </a:lnTo>
                      <a:lnTo>
                        <a:pt x="265" y="73"/>
                      </a:lnTo>
                      <a:lnTo>
                        <a:pt x="258" y="79"/>
                      </a:lnTo>
                      <a:lnTo>
                        <a:pt x="247" y="73"/>
                      </a:lnTo>
                      <a:lnTo>
                        <a:pt x="0" y="0"/>
                      </a:lnTo>
                      <a:lnTo>
                        <a:pt x="11" y="0"/>
                      </a:lnTo>
                      <a:lnTo>
                        <a:pt x="18" y="0"/>
                      </a:lnTo>
                      <a:lnTo>
                        <a:pt x="30" y="0"/>
                      </a:lnTo>
                      <a:lnTo>
                        <a:pt x="59" y="12"/>
                      </a:lnTo>
                      <a:lnTo>
                        <a:pt x="94" y="17"/>
                      </a:lnTo>
                      <a:lnTo>
                        <a:pt x="94" y="28"/>
                      </a:lnTo>
                      <a:lnTo>
                        <a:pt x="224" y="57"/>
                      </a:lnTo>
                      <a:lnTo>
                        <a:pt x="235" y="57"/>
                      </a:lnTo>
                      <a:lnTo>
                        <a:pt x="382" y="79"/>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7" name="Group 54"/>
              <p:cNvGrpSpPr>
                <a:grpSpLocks/>
              </p:cNvGrpSpPr>
              <p:nvPr/>
            </p:nvGrpSpPr>
            <p:grpSpPr bwMode="auto">
              <a:xfrm>
                <a:off x="4176" y="675"/>
                <a:ext cx="313" cy="255"/>
                <a:chOff x="4176" y="675"/>
                <a:chExt cx="313" cy="255"/>
              </a:xfrm>
            </p:grpSpPr>
            <p:sp>
              <p:nvSpPr>
                <p:cNvPr id="12893" name="Freeform 55"/>
                <p:cNvSpPr>
                  <a:spLocks/>
                </p:cNvSpPr>
                <p:nvPr/>
              </p:nvSpPr>
              <p:spPr bwMode="auto">
                <a:xfrm>
                  <a:off x="4199" y="687"/>
                  <a:ext cx="290" cy="239"/>
                </a:xfrm>
                <a:custGeom>
                  <a:avLst/>
                  <a:gdLst>
                    <a:gd name="T0" fmla="*/ 249 w 290"/>
                    <a:gd name="T1" fmla="*/ 144 h 239"/>
                    <a:gd name="T2" fmla="*/ 237 w 290"/>
                    <a:gd name="T3" fmla="*/ 144 h 239"/>
                    <a:gd name="T4" fmla="*/ 232 w 290"/>
                    <a:gd name="T5" fmla="*/ 139 h 239"/>
                    <a:gd name="T6" fmla="*/ 226 w 290"/>
                    <a:gd name="T7" fmla="*/ 139 h 239"/>
                    <a:gd name="T8" fmla="*/ 226 w 290"/>
                    <a:gd name="T9" fmla="*/ 127 h 239"/>
                    <a:gd name="T10" fmla="*/ 70 w 290"/>
                    <a:gd name="T11" fmla="*/ 0 h 239"/>
                    <a:gd name="T12" fmla="*/ 6 w 290"/>
                    <a:gd name="T13" fmla="*/ 0 h 239"/>
                    <a:gd name="T14" fmla="*/ 70 w 290"/>
                    <a:gd name="T15" fmla="*/ 139 h 239"/>
                    <a:gd name="T16" fmla="*/ 0 w 290"/>
                    <a:gd name="T17" fmla="*/ 144 h 239"/>
                    <a:gd name="T18" fmla="*/ 0 w 290"/>
                    <a:gd name="T19" fmla="*/ 177 h 239"/>
                    <a:gd name="T20" fmla="*/ 18 w 290"/>
                    <a:gd name="T21" fmla="*/ 177 h 239"/>
                    <a:gd name="T22" fmla="*/ 18 w 290"/>
                    <a:gd name="T23" fmla="*/ 200 h 239"/>
                    <a:gd name="T24" fmla="*/ 41 w 290"/>
                    <a:gd name="T25" fmla="*/ 205 h 239"/>
                    <a:gd name="T26" fmla="*/ 58 w 290"/>
                    <a:gd name="T27" fmla="*/ 205 h 239"/>
                    <a:gd name="T28" fmla="*/ 64 w 290"/>
                    <a:gd name="T29" fmla="*/ 205 h 239"/>
                    <a:gd name="T30" fmla="*/ 111 w 290"/>
                    <a:gd name="T31" fmla="*/ 221 h 239"/>
                    <a:gd name="T32" fmla="*/ 111 w 290"/>
                    <a:gd name="T33" fmla="*/ 227 h 239"/>
                    <a:gd name="T34" fmla="*/ 128 w 290"/>
                    <a:gd name="T35" fmla="*/ 238 h 239"/>
                    <a:gd name="T36" fmla="*/ 289 w 290"/>
                    <a:gd name="T37" fmla="*/ 221 h 239"/>
                    <a:gd name="T38" fmla="*/ 289 w 290"/>
                    <a:gd name="T39" fmla="*/ 217 h 239"/>
                    <a:gd name="T40" fmla="*/ 249 w 290"/>
                    <a:gd name="T41" fmla="*/ 144 h 2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0"/>
                    <a:gd name="T64" fmla="*/ 0 h 239"/>
                    <a:gd name="T65" fmla="*/ 290 w 290"/>
                    <a:gd name="T66" fmla="*/ 239 h 2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0" h="239">
                      <a:moveTo>
                        <a:pt x="249" y="144"/>
                      </a:moveTo>
                      <a:lnTo>
                        <a:pt x="237" y="144"/>
                      </a:lnTo>
                      <a:lnTo>
                        <a:pt x="232" y="139"/>
                      </a:lnTo>
                      <a:lnTo>
                        <a:pt x="226" y="139"/>
                      </a:lnTo>
                      <a:lnTo>
                        <a:pt x="226" y="127"/>
                      </a:lnTo>
                      <a:lnTo>
                        <a:pt x="70" y="0"/>
                      </a:lnTo>
                      <a:lnTo>
                        <a:pt x="6" y="0"/>
                      </a:lnTo>
                      <a:lnTo>
                        <a:pt x="70" y="139"/>
                      </a:lnTo>
                      <a:lnTo>
                        <a:pt x="0" y="144"/>
                      </a:lnTo>
                      <a:lnTo>
                        <a:pt x="0" y="177"/>
                      </a:lnTo>
                      <a:lnTo>
                        <a:pt x="18" y="177"/>
                      </a:lnTo>
                      <a:lnTo>
                        <a:pt x="18" y="200"/>
                      </a:lnTo>
                      <a:lnTo>
                        <a:pt x="41" y="205"/>
                      </a:lnTo>
                      <a:lnTo>
                        <a:pt x="58" y="205"/>
                      </a:lnTo>
                      <a:lnTo>
                        <a:pt x="64" y="205"/>
                      </a:lnTo>
                      <a:lnTo>
                        <a:pt x="111" y="221"/>
                      </a:lnTo>
                      <a:lnTo>
                        <a:pt x="111" y="227"/>
                      </a:lnTo>
                      <a:lnTo>
                        <a:pt x="128" y="238"/>
                      </a:lnTo>
                      <a:lnTo>
                        <a:pt x="289" y="221"/>
                      </a:lnTo>
                      <a:lnTo>
                        <a:pt x="289" y="217"/>
                      </a:lnTo>
                      <a:lnTo>
                        <a:pt x="249" y="144"/>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94" name="Freeform 56"/>
                <p:cNvSpPr>
                  <a:spLocks/>
                </p:cNvSpPr>
                <p:nvPr/>
              </p:nvSpPr>
              <p:spPr bwMode="auto">
                <a:xfrm>
                  <a:off x="4176" y="675"/>
                  <a:ext cx="300" cy="255"/>
                </a:xfrm>
                <a:custGeom>
                  <a:avLst/>
                  <a:gdLst>
                    <a:gd name="T0" fmla="*/ 264 w 300"/>
                    <a:gd name="T1" fmla="*/ 158 h 255"/>
                    <a:gd name="T2" fmla="*/ 259 w 300"/>
                    <a:gd name="T3" fmla="*/ 158 h 255"/>
                    <a:gd name="T4" fmla="*/ 253 w 300"/>
                    <a:gd name="T5" fmla="*/ 153 h 255"/>
                    <a:gd name="T6" fmla="*/ 240 w 300"/>
                    <a:gd name="T7" fmla="*/ 153 h 255"/>
                    <a:gd name="T8" fmla="*/ 240 w 300"/>
                    <a:gd name="T9" fmla="*/ 141 h 255"/>
                    <a:gd name="T10" fmla="*/ 235 w 300"/>
                    <a:gd name="T11" fmla="*/ 141 h 255"/>
                    <a:gd name="T12" fmla="*/ 82 w 300"/>
                    <a:gd name="T13" fmla="*/ 0 h 255"/>
                    <a:gd name="T14" fmla="*/ 12 w 300"/>
                    <a:gd name="T15" fmla="*/ 0 h 255"/>
                    <a:gd name="T16" fmla="*/ 82 w 300"/>
                    <a:gd name="T17" fmla="*/ 153 h 255"/>
                    <a:gd name="T18" fmla="*/ 0 w 300"/>
                    <a:gd name="T19" fmla="*/ 153 h 255"/>
                    <a:gd name="T20" fmla="*/ 0 w 300"/>
                    <a:gd name="T21" fmla="*/ 193 h 255"/>
                    <a:gd name="T22" fmla="*/ 18 w 300"/>
                    <a:gd name="T23" fmla="*/ 181 h 255"/>
                    <a:gd name="T24" fmla="*/ 18 w 300"/>
                    <a:gd name="T25" fmla="*/ 204 h 255"/>
                    <a:gd name="T26" fmla="*/ 41 w 300"/>
                    <a:gd name="T27" fmla="*/ 215 h 255"/>
                    <a:gd name="T28" fmla="*/ 70 w 300"/>
                    <a:gd name="T29" fmla="*/ 215 h 255"/>
                    <a:gd name="T30" fmla="*/ 77 w 300"/>
                    <a:gd name="T31" fmla="*/ 215 h 255"/>
                    <a:gd name="T32" fmla="*/ 124 w 300"/>
                    <a:gd name="T33" fmla="*/ 226 h 255"/>
                    <a:gd name="T34" fmla="*/ 124 w 300"/>
                    <a:gd name="T35" fmla="*/ 237 h 255"/>
                    <a:gd name="T36" fmla="*/ 117 w 300"/>
                    <a:gd name="T37" fmla="*/ 237 h 255"/>
                    <a:gd name="T38" fmla="*/ 136 w 300"/>
                    <a:gd name="T39" fmla="*/ 254 h 255"/>
                    <a:gd name="T40" fmla="*/ 299 w 300"/>
                    <a:gd name="T41" fmla="*/ 226 h 255"/>
                    <a:gd name="T42" fmla="*/ 299 w 300"/>
                    <a:gd name="T43" fmla="*/ 221 h 255"/>
                    <a:gd name="T44" fmla="*/ 264 w 300"/>
                    <a:gd name="T45" fmla="*/ 158 h 2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0"/>
                    <a:gd name="T70" fmla="*/ 0 h 255"/>
                    <a:gd name="T71" fmla="*/ 300 w 300"/>
                    <a:gd name="T72" fmla="*/ 255 h 2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0" h="255">
                      <a:moveTo>
                        <a:pt x="264" y="158"/>
                      </a:moveTo>
                      <a:lnTo>
                        <a:pt x="259" y="158"/>
                      </a:lnTo>
                      <a:lnTo>
                        <a:pt x="253" y="153"/>
                      </a:lnTo>
                      <a:lnTo>
                        <a:pt x="240" y="153"/>
                      </a:lnTo>
                      <a:lnTo>
                        <a:pt x="240" y="141"/>
                      </a:lnTo>
                      <a:lnTo>
                        <a:pt x="235" y="141"/>
                      </a:lnTo>
                      <a:lnTo>
                        <a:pt x="82" y="0"/>
                      </a:lnTo>
                      <a:lnTo>
                        <a:pt x="12" y="0"/>
                      </a:lnTo>
                      <a:lnTo>
                        <a:pt x="82" y="153"/>
                      </a:lnTo>
                      <a:lnTo>
                        <a:pt x="0" y="153"/>
                      </a:lnTo>
                      <a:lnTo>
                        <a:pt x="0" y="193"/>
                      </a:lnTo>
                      <a:lnTo>
                        <a:pt x="18" y="181"/>
                      </a:lnTo>
                      <a:lnTo>
                        <a:pt x="18" y="204"/>
                      </a:lnTo>
                      <a:lnTo>
                        <a:pt x="41" y="215"/>
                      </a:lnTo>
                      <a:lnTo>
                        <a:pt x="70" y="215"/>
                      </a:lnTo>
                      <a:lnTo>
                        <a:pt x="77" y="215"/>
                      </a:lnTo>
                      <a:lnTo>
                        <a:pt x="124" y="226"/>
                      </a:lnTo>
                      <a:lnTo>
                        <a:pt x="124" y="237"/>
                      </a:lnTo>
                      <a:lnTo>
                        <a:pt x="117" y="237"/>
                      </a:lnTo>
                      <a:lnTo>
                        <a:pt x="136" y="254"/>
                      </a:lnTo>
                      <a:lnTo>
                        <a:pt x="299" y="226"/>
                      </a:lnTo>
                      <a:lnTo>
                        <a:pt x="299" y="221"/>
                      </a:lnTo>
                      <a:lnTo>
                        <a:pt x="264" y="158"/>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8" name="Group 57"/>
              <p:cNvGrpSpPr>
                <a:grpSpLocks/>
              </p:cNvGrpSpPr>
              <p:nvPr/>
            </p:nvGrpSpPr>
            <p:grpSpPr bwMode="auto">
              <a:xfrm>
                <a:off x="4258" y="890"/>
                <a:ext cx="1214" cy="144"/>
                <a:chOff x="4258" y="890"/>
                <a:chExt cx="1214" cy="144"/>
              </a:xfrm>
            </p:grpSpPr>
            <p:sp>
              <p:nvSpPr>
                <p:cNvPr id="12891" name="Freeform 58"/>
                <p:cNvSpPr>
                  <a:spLocks/>
                </p:cNvSpPr>
                <p:nvPr/>
              </p:nvSpPr>
              <p:spPr bwMode="auto">
                <a:xfrm>
                  <a:off x="4270" y="901"/>
                  <a:ext cx="1202" cy="133"/>
                </a:xfrm>
                <a:custGeom>
                  <a:avLst/>
                  <a:gdLst>
                    <a:gd name="T0" fmla="*/ 908 w 1202"/>
                    <a:gd name="T1" fmla="*/ 0 h 133"/>
                    <a:gd name="T2" fmla="*/ 363 w 1202"/>
                    <a:gd name="T3" fmla="*/ 6 h 133"/>
                    <a:gd name="T4" fmla="*/ 322 w 1202"/>
                    <a:gd name="T5" fmla="*/ 6 h 133"/>
                    <a:gd name="T6" fmla="*/ 281 w 1202"/>
                    <a:gd name="T7" fmla="*/ 6 h 133"/>
                    <a:gd name="T8" fmla="*/ 240 w 1202"/>
                    <a:gd name="T9" fmla="*/ 6 h 133"/>
                    <a:gd name="T10" fmla="*/ 181 w 1202"/>
                    <a:gd name="T11" fmla="*/ 11 h 133"/>
                    <a:gd name="T12" fmla="*/ 134 w 1202"/>
                    <a:gd name="T13" fmla="*/ 11 h 133"/>
                    <a:gd name="T14" fmla="*/ 99 w 1202"/>
                    <a:gd name="T15" fmla="*/ 22 h 133"/>
                    <a:gd name="T16" fmla="*/ 75 w 1202"/>
                    <a:gd name="T17" fmla="*/ 22 h 133"/>
                    <a:gd name="T18" fmla="*/ 53 w 1202"/>
                    <a:gd name="T19" fmla="*/ 27 h 133"/>
                    <a:gd name="T20" fmla="*/ 0 w 1202"/>
                    <a:gd name="T21" fmla="*/ 33 h 133"/>
                    <a:gd name="T22" fmla="*/ 0 w 1202"/>
                    <a:gd name="T23" fmla="*/ 44 h 133"/>
                    <a:gd name="T24" fmla="*/ 11 w 1202"/>
                    <a:gd name="T25" fmla="*/ 50 h 133"/>
                    <a:gd name="T26" fmla="*/ 17 w 1202"/>
                    <a:gd name="T27" fmla="*/ 55 h 133"/>
                    <a:gd name="T28" fmla="*/ 30 w 1202"/>
                    <a:gd name="T29" fmla="*/ 66 h 133"/>
                    <a:gd name="T30" fmla="*/ 53 w 1202"/>
                    <a:gd name="T31" fmla="*/ 71 h 133"/>
                    <a:gd name="T32" fmla="*/ 204 w 1202"/>
                    <a:gd name="T33" fmla="*/ 110 h 133"/>
                    <a:gd name="T34" fmla="*/ 258 w 1202"/>
                    <a:gd name="T35" fmla="*/ 126 h 133"/>
                    <a:gd name="T36" fmla="*/ 287 w 1202"/>
                    <a:gd name="T37" fmla="*/ 126 h 133"/>
                    <a:gd name="T38" fmla="*/ 322 w 1202"/>
                    <a:gd name="T39" fmla="*/ 126 h 133"/>
                    <a:gd name="T40" fmla="*/ 363 w 1202"/>
                    <a:gd name="T41" fmla="*/ 132 h 133"/>
                    <a:gd name="T42" fmla="*/ 949 w 1202"/>
                    <a:gd name="T43" fmla="*/ 132 h 133"/>
                    <a:gd name="T44" fmla="*/ 973 w 1202"/>
                    <a:gd name="T45" fmla="*/ 132 h 133"/>
                    <a:gd name="T46" fmla="*/ 996 w 1202"/>
                    <a:gd name="T47" fmla="*/ 126 h 133"/>
                    <a:gd name="T48" fmla="*/ 1037 w 1202"/>
                    <a:gd name="T49" fmla="*/ 126 h 133"/>
                    <a:gd name="T50" fmla="*/ 1072 w 1202"/>
                    <a:gd name="T51" fmla="*/ 126 h 133"/>
                    <a:gd name="T52" fmla="*/ 1107 w 1202"/>
                    <a:gd name="T53" fmla="*/ 115 h 133"/>
                    <a:gd name="T54" fmla="*/ 1131 w 1202"/>
                    <a:gd name="T55" fmla="*/ 110 h 133"/>
                    <a:gd name="T56" fmla="*/ 1154 w 1202"/>
                    <a:gd name="T57" fmla="*/ 105 h 133"/>
                    <a:gd name="T58" fmla="*/ 1172 w 1202"/>
                    <a:gd name="T59" fmla="*/ 93 h 133"/>
                    <a:gd name="T60" fmla="*/ 1190 w 1202"/>
                    <a:gd name="T61" fmla="*/ 88 h 133"/>
                    <a:gd name="T62" fmla="*/ 1201 w 1202"/>
                    <a:gd name="T63" fmla="*/ 82 h 133"/>
                    <a:gd name="T64" fmla="*/ 1201 w 1202"/>
                    <a:gd name="T65" fmla="*/ 71 h 133"/>
                    <a:gd name="T66" fmla="*/ 1201 w 1202"/>
                    <a:gd name="T67" fmla="*/ 66 h 133"/>
                    <a:gd name="T68" fmla="*/ 1195 w 1202"/>
                    <a:gd name="T69" fmla="*/ 55 h 133"/>
                    <a:gd name="T70" fmla="*/ 1178 w 1202"/>
                    <a:gd name="T71" fmla="*/ 50 h 133"/>
                    <a:gd name="T72" fmla="*/ 1172 w 1202"/>
                    <a:gd name="T73" fmla="*/ 44 h 133"/>
                    <a:gd name="T74" fmla="*/ 1154 w 1202"/>
                    <a:gd name="T75" fmla="*/ 33 h 133"/>
                    <a:gd name="T76" fmla="*/ 1148 w 1202"/>
                    <a:gd name="T77" fmla="*/ 27 h 133"/>
                    <a:gd name="T78" fmla="*/ 1137 w 1202"/>
                    <a:gd name="T79" fmla="*/ 22 h 133"/>
                    <a:gd name="T80" fmla="*/ 1120 w 1202"/>
                    <a:gd name="T81" fmla="*/ 11 h 133"/>
                    <a:gd name="T82" fmla="*/ 1113 w 1202"/>
                    <a:gd name="T83" fmla="*/ 6 h 133"/>
                    <a:gd name="T84" fmla="*/ 1090 w 1202"/>
                    <a:gd name="T85" fmla="*/ 6 h 133"/>
                    <a:gd name="T86" fmla="*/ 1066 w 1202"/>
                    <a:gd name="T87" fmla="*/ 0 h 133"/>
                    <a:gd name="T88" fmla="*/ 1032 w 1202"/>
                    <a:gd name="T89" fmla="*/ 0 h 133"/>
                    <a:gd name="T90" fmla="*/ 996 w 1202"/>
                    <a:gd name="T91" fmla="*/ 0 h 133"/>
                    <a:gd name="T92" fmla="*/ 967 w 1202"/>
                    <a:gd name="T93" fmla="*/ 0 h 133"/>
                    <a:gd name="T94" fmla="*/ 949 w 1202"/>
                    <a:gd name="T95" fmla="*/ 0 h 133"/>
                    <a:gd name="T96" fmla="*/ 926 w 1202"/>
                    <a:gd name="T97" fmla="*/ 0 h 133"/>
                    <a:gd name="T98" fmla="*/ 908 w 1202"/>
                    <a:gd name="T99" fmla="*/ 0 h 13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02"/>
                    <a:gd name="T151" fmla="*/ 0 h 133"/>
                    <a:gd name="T152" fmla="*/ 1202 w 1202"/>
                    <a:gd name="T153" fmla="*/ 133 h 13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02" h="133">
                      <a:moveTo>
                        <a:pt x="908" y="0"/>
                      </a:moveTo>
                      <a:lnTo>
                        <a:pt x="363" y="6"/>
                      </a:lnTo>
                      <a:lnTo>
                        <a:pt x="322" y="6"/>
                      </a:lnTo>
                      <a:lnTo>
                        <a:pt x="281" y="6"/>
                      </a:lnTo>
                      <a:lnTo>
                        <a:pt x="240" y="6"/>
                      </a:lnTo>
                      <a:lnTo>
                        <a:pt x="181" y="11"/>
                      </a:lnTo>
                      <a:lnTo>
                        <a:pt x="134" y="11"/>
                      </a:lnTo>
                      <a:lnTo>
                        <a:pt x="99" y="22"/>
                      </a:lnTo>
                      <a:lnTo>
                        <a:pt x="75" y="22"/>
                      </a:lnTo>
                      <a:lnTo>
                        <a:pt x="53" y="27"/>
                      </a:lnTo>
                      <a:lnTo>
                        <a:pt x="0" y="33"/>
                      </a:lnTo>
                      <a:lnTo>
                        <a:pt x="0" y="44"/>
                      </a:lnTo>
                      <a:lnTo>
                        <a:pt x="11" y="50"/>
                      </a:lnTo>
                      <a:lnTo>
                        <a:pt x="17" y="55"/>
                      </a:lnTo>
                      <a:lnTo>
                        <a:pt x="30" y="66"/>
                      </a:lnTo>
                      <a:lnTo>
                        <a:pt x="53" y="71"/>
                      </a:lnTo>
                      <a:lnTo>
                        <a:pt x="204" y="110"/>
                      </a:lnTo>
                      <a:lnTo>
                        <a:pt x="258" y="126"/>
                      </a:lnTo>
                      <a:lnTo>
                        <a:pt x="287" y="126"/>
                      </a:lnTo>
                      <a:lnTo>
                        <a:pt x="322" y="126"/>
                      </a:lnTo>
                      <a:lnTo>
                        <a:pt x="363" y="132"/>
                      </a:lnTo>
                      <a:lnTo>
                        <a:pt x="949" y="132"/>
                      </a:lnTo>
                      <a:lnTo>
                        <a:pt x="973" y="132"/>
                      </a:lnTo>
                      <a:lnTo>
                        <a:pt x="996" y="126"/>
                      </a:lnTo>
                      <a:lnTo>
                        <a:pt x="1037" y="126"/>
                      </a:lnTo>
                      <a:lnTo>
                        <a:pt x="1072" y="126"/>
                      </a:lnTo>
                      <a:lnTo>
                        <a:pt x="1107" y="115"/>
                      </a:lnTo>
                      <a:lnTo>
                        <a:pt x="1131" y="110"/>
                      </a:lnTo>
                      <a:lnTo>
                        <a:pt x="1154" y="105"/>
                      </a:lnTo>
                      <a:lnTo>
                        <a:pt x="1172" y="93"/>
                      </a:lnTo>
                      <a:lnTo>
                        <a:pt x="1190" y="88"/>
                      </a:lnTo>
                      <a:lnTo>
                        <a:pt x="1201" y="82"/>
                      </a:lnTo>
                      <a:lnTo>
                        <a:pt x="1201" y="71"/>
                      </a:lnTo>
                      <a:lnTo>
                        <a:pt x="1201" y="66"/>
                      </a:lnTo>
                      <a:lnTo>
                        <a:pt x="1195" y="55"/>
                      </a:lnTo>
                      <a:lnTo>
                        <a:pt x="1178" y="50"/>
                      </a:lnTo>
                      <a:lnTo>
                        <a:pt x="1172" y="44"/>
                      </a:lnTo>
                      <a:lnTo>
                        <a:pt x="1154" y="33"/>
                      </a:lnTo>
                      <a:lnTo>
                        <a:pt x="1148" y="27"/>
                      </a:lnTo>
                      <a:lnTo>
                        <a:pt x="1137" y="22"/>
                      </a:lnTo>
                      <a:lnTo>
                        <a:pt x="1120" y="11"/>
                      </a:lnTo>
                      <a:lnTo>
                        <a:pt x="1113" y="6"/>
                      </a:lnTo>
                      <a:lnTo>
                        <a:pt x="1090" y="6"/>
                      </a:lnTo>
                      <a:lnTo>
                        <a:pt x="1066" y="0"/>
                      </a:lnTo>
                      <a:lnTo>
                        <a:pt x="1032" y="0"/>
                      </a:lnTo>
                      <a:lnTo>
                        <a:pt x="996" y="0"/>
                      </a:lnTo>
                      <a:lnTo>
                        <a:pt x="967" y="0"/>
                      </a:lnTo>
                      <a:lnTo>
                        <a:pt x="949" y="0"/>
                      </a:lnTo>
                      <a:lnTo>
                        <a:pt x="926" y="0"/>
                      </a:lnTo>
                      <a:lnTo>
                        <a:pt x="908" y="0"/>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92" name="Freeform 59"/>
                <p:cNvSpPr>
                  <a:spLocks/>
                </p:cNvSpPr>
                <p:nvPr/>
              </p:nvSpPr>
              <p:spPr bwMode="auto">
                <a:xfrm>
                  <a:off x="4258" y="890"/>
                  <a:ext cx="1213" cy="143"/>
                </a:xfrm>
                <a:custGeom>
                  <a:avLst/>
                  <a:gdLst>
                    <a:gd name="T0" fmla="*/ 907 w 1213"/>
                    <a:gd name="T1" fmla="*/ 6 h 143"/>
                    <a:gd name="T2" fmla="*/ 365 w 1213"/>
                    <a:gd name="T3" fmla="*/ 6 h 143"/>
                    <a:gd name="T4" fmla="*/ 318 w 1213"/>
                    <a:gd name="T5" fmla="*/ 6 h 143"/>
                    <a:gd name="T6" fmla="*/ 277 w 1213"/>
                    <a:gd name="T7" fmla="*/ 12 h 143"/>
                    <a:gd name="T8" fmla="*/ 235 w 1213"/>
                    <a:gd name="T9" fmla="*/ 12 h 143"/>
                    <a:gd name="T10" fmla="*/ 183 w 1213"/>
                    <a:gd name="T11" fmla="*/ 12 h 143"/>
                    <a:gd name="T12" fmla="*/ 124 w 1213"/>
                    <a:gd name="T13" fmla="*/ 22 h 143"/>
                    <a:gd name="T14" fmla="*/ 94 w 1213"/>
                    <a:gd name="T15" fmla="*/ 22 h 143"/>
                    <a:gd name="T16" fmla="*/ 71 w 1213"/>
                    <a:gd name="T17" fmla="*/ 29 h 143"/>
                    <a:gd name="T18" fmla="*/ 42 w 1213"/>
                    <a:gd name="T19" fmla="*/ 29 h 143"/>
                    <a:gd name="T20" fmla="*/ 0 w 1213"/>
                    <a:gd name="T21" fmla="*/ 39 h 143"/>
                    <a:gd name="T22" fmla="*/ 0 w 1213"/>
                    <a:gd name="T23" fmla="*/ 46 h 143"/>
                    <a:gd name="T24" fmla="*/ 0 w 1213"/>
                    <a:gd name="T25" fmla="*/ 51 h 143"/>
                    <a:gd name="T26" fmla="*/ 0 w 1213"/>
                    <a:gd name="T27" fmla="*/ 63 h 143"/>
                    <a:gd name="T28" fmla="*/ 13 w 1213"/>
                    <a:gd name="T29" fmla="*/ 68 h 143"/>
                    <a:gd name="T30" fmla="*/ 18 w 1213"/>
                    <a:gd name="T31" fmla="*/ 68 h 143"/>
                    <a:gd name="T32" fmla="*/ 42 w 1213"/>
                    <a:gd name="T33" fmla="*/ 80 h 143"/>
                    <a:gd name="T34" fmla="*/ 201 w 1213"/>
                    <a:gd name="T35" fmla="*/ 125 h 143"/>
                    <a:gd name="T36" fmla="*/ 247 w 1213"/>
                    <a:gd name="T37" fmla="*/ 131 h 143"/>
                    <a:gd name="T38" fmla="*/ 282 w 1213"/>
                    <a:gd name="T39" fmla="*/ 131 h 143"/>
                    <a:gd name="T40" fmla="*/ 318 w 1213"/>
                    <a:gd name="T41" fmla="*/ 142 h 143"/>
                    <a:gd name="T42" fmla="*/ 359 w 1213"/>
                    <a:gd name="T43" fmla="*/ 142 h 143"/>
                    <a:gd name="T44" fmla="*/ 948 w 1213"/>
                    <a:gd name="T45" fmla="*/ 142 h 143"/>
                    <a:gd name="T46" fmla="*/ 983 w 1213"/>
                    <a:gd name="T47" fmla="*/ 142 h 143"/>
                    <a:gd name="T48" fmla="*/ 1001 w 1213"/>
                    <a:gd name="T49" fmla="*/ 142 h 143"/>
                    <a:gd name="T50" fmla="*/ 1042 w 1213"/>
                    <a:gd name="T51" fmla="*/ 142 h 143"/>
                    <a:gd name="T52" fmla="*/ 1083 w 1213"/>
                    <a:gd name="T53" fmla="*/ 131 h 143"/>
                    <a:gd name="T54" fmla="*/ 1107 w 1213"/>
                    <a:gd name="T55" fmla="*/ 131 h 143"/>
                    <a:gd name="T56" fmla="*/ 1136 w 1213"/>
                    <a:gd name="T57" fmla="*/ 125 h 143"/>
                    <a:gd name="T58" fmla="*/ 1166 w 1213"/>
                    <a:gd name="T59" fmla="*/ 114 h 143"/>
                    <a:gd name="T60" fmla="*/ 1178 w 1213"/>
                    <a:gd name="T61" fmla="*/ 108 h 143"/>
                    <a:gd name="T62" fmla="*/ 1207 w 1213"/>
                    <a:gd name="T63" fmla="*/ 91 h 143"/>
                    <a:gd name="T64" fmla="*/ 1212 w 1213"/>
                    <a:gd name="T65" fmla="*/ 91 h 143"/>
                    <a:gd name="T66" fmla="*/ 1212 w 1213"/>
                    <a:gd name="T67" fmla="*/ 85 h 143"/>
                    <a:gd name="T68" fmla="*/ 1212 w 1213"/>
                    <a:gd name="T69" fmla="*/ 80 h 143"/>
                    <a:gd name="T70" fmla="*/ 1212 w 1213"/>
                    <a:gd name="T71" fmla="*/ 68 h 143"/>
                    <a:gd name="T72" fmla="*/ 1207 w 1213"/>
                    <a:gd name="T73" fmla="*/ 63 h 143"/>
                    <a:gd name="T74" fmla="*/ 1195 w 1213"/>
                    <a:gd name="T75" fmla="*/ 63 h 143"/>
                    <a:gd name="T76" fmla="*/ 1189 w 1213"/>
                    <a:gd name="T77" fmla="*/ 51 h 143"/>
                    <a:gd name="T78" fmla="*/ 1178 w 1213"/>
                    <a:gd name="T79" fmla="*/ 51 h 143"/>
                    <a:gd name="T80" fmla="*/ 1171 w 1213"/>
                    <a:gd name="T81" fmla="*/ 39 h 143"/>
                    <a:gd name="T82" fmla="*/ 1153 w 1213"/>
                    <a:gd name="T83" fmla="*/ 39 h 143"/>
                    <a:gd name="T84" fmla="*/ 1148 w 1213"/>
                    <a:gd name="T85" fmla="*/ 22 h 143"/>
                    <a:gd name="T86" fmla="*/ 1130 w 1213"/>
                    <a:gd name="T87" fmla="*/ 22 h 143"/>
                    <a:gd name="T88" fmla="*/ 1112 w 1213"/>
                    <a:gd name="T89" fmla="*/ 12 h 143"/>
                    <a:gd name="T90" fmla="*/ 1095 w 1213"/>
                    <a:gd name="T91" fmla="*/ 6 h 143"/>
                    <a:gd name="T92" fmla="*/ 1065 w 1213"/>
                    <a:gd name="T93" fmla="*/ 6 h 143"/>
                    <a:gd name="T94" fmla="*/ 1031 w 1213"/>
                    <a:gd name="T95" fmla="*/ 0 h 143"/>
                    <a:gd name="T96" fmla="*/ 1001 w 1213"/>
                    <a:gd name="T97" fmla="*/ 0 h 143"/>
                    <a:gd name="T98" fmla="*/ 965 w 1213"/>
                    <a:gd name="T99" fmla="*/ 6 h 143"/>
                    <a:gd name="T100" fmla="*/ 948 w 1213"/>
                    <a:gd name="T101" fmla="*/ 6 h 143"/>
                    <a:gd name="T102" fmla="*/ 931 w 1213"/>
                    <a:gd name="T103" fmla="*/ 6 h 143"/>
                    <a:gd name="T104" fmla="*/ 907 w 1213"/>
                    <a:gd name="T105" fmla="*/ 6 h 14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13"/>
                    <a:gd name="T160" fmla="*/ 0 h 143"/>
                    <a:gd name="T161" fmla="*/ 1213 w 1213"/>
                    <a:gd name="T162" fmla="*/ 143 h 14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13" h="143">
                      <a:moveTo>
                        <a:pt x="907" y="6"/>
                      </a:moveTo>
                      <a:lnTo>
                        <a:pt x="365" y="6"/>
                      </a:lnTo>
                      <a:lnTo>
                        <a:pt x="318" y="6"/>
                      </a:lnTo>
                      <a:lnTo>
                        <a:pt x="277" y="12"/>
                      </a:lnTo>
                      <a:lnTo>
                        <a:pt x="235" y="12"/>
                      </a:lnTo>
                      <a:lnTo>
                        <a:pt x="183" y="12"/>
                      </a:lnTo>
                      <a:lnTo>
                        <a:pt x="124" y="22"/>
                      </a:lnTo>
                      <a:lnTo>
                        <a:pt x="94" y="22"/>
                      </a:lnTo>
                      <a:lnTo>
                        <a:pt x="71" y="29"/>
                      </a:lnTo>
                      <a:lnTo>
                        <a:pt x="42" y="29"/>
                      </a:lnTo>
                      <a:lnTo>
                        <a:pt x="0" y="39"/>
                      </a:lnTo>
                      <a:lnTo>
                        <a:pt x="0" y="46"/>
                      </a:lnTo>
                      <a:lnTo>
                        <a:pt x="0" y="51"/>
                      </a:lnTo>
                      <a:lnTo>
                        <a:pt x="0" y="63"/>
                      </a:lnTo>
                      <a:lnTo>
                        <a:pt x="13" y="68"/>
                      </a:lnTo>
                      <a:lnTo>
                        <a:pt x="18" y="68"/>
                      </a:lnTo>
                      <a:lnTo>
                        <a:pt x="42" y="80"/>
                      </a:lnTo>
                      <a:lnTo>
                        <a:pt x="201" y="125"/>
                      </a:lnTo>
                      <a:lnTo>
                        <a:pt x="247" y="131"/>
                      </a:lnTo>
                      <a:lnTo>
                        <a:pt x="282" y="131"/>
                      </a:lnTo>
                      <a:lnTo>
                        <a:pt x="318" y="142"/>
                      </a:lnTo>
                      <a:lnTo>
                        <a:pt x="359" y="142"/>
                      </a:lnTo>
                      <a:lnTo>
                        <a:pt x="948" y="142"/>
                      </a:lnTo>
                      <a:lnTo>
                        <a:pt x="983" y="142"/>
                      </a:lnTo>
                      <a:lnTo>
                        <a:pt x="1001" y="142"/>
                      </a:lnTo>
                      <a:lnTo>
                        <a:pt x="1042" y="142"/>
                      </a:lnTo>
                      <a:lnTo>
                        <a:pt x="1083" y="131"/>
                      </a:lnTo>
                      <a:lnTo>
                        <a:pt x="1107" y="131"/>
                      </a:lnTo>
                      <a:lnTo>
                        <a:pt x="1136" y="125"/>
                      </a:lnTo>
                      <a:lnTo>
                        <a:pt x="1166" y="114"/>
                      </a:lnTo>
                      <a:lnTo>
                        <a:pt x="1178" y="108"/>
                      </a:lnTo>
                      <a:lnTo>
                        <a:pt x="1207" y="91"/>
                      </a:lnTo>
                      <a:lnTo>
                        <a:pt x="1212" y="91"/>
                      </a:lnTo>
                      <a:lnTo>
                        <a:pt x="1212" y="85"/>
                      </a:lnTo>
                      <a:lnTo>
                        <a:pt x="1212" y="80"/>
                      </a:lnTo>
                      <a:lnTo>
                        <a:pt x="1212" y="68"/>
                      </a:lnTo>
                      <a:lnTo>
                        <a:pt x="1207" y="63"/>
                      </a:lnTo>
                      <a:lnTo>
                        <a:pt x="1195" y="63"/>
                      </a:lnTo>
                      <a:lnTo>
                        <a:pt x="1189" y="51"/>
                      </a:lnTo>
                      <a:lnTo>
                        <a:pt x="1178" y="51"/>
                      </a:lnTo>
                      <a:lnTo>
                        <a:pt x="1171" y="39"/>
                      </a:lnTo>
                      <a:lnTo>
                        <a:pt x="1153" y="39"/>
                      </a:lnTo>
                      <a:lnTo>
                        <a:pt x="1148" y="22"/>
                      </a:lnTo>
                      <a:lnTo>
                        <a:pt x="1130" y="22"/>
                      </a:lnTo>
                      <a:lnTo>
                        <a:pt x="1112" y="12"/>
                      </a:lnTo>
                      <a:lnTo>
                        <a:pt x="1095" y="6"/>
                      </a:lnTo>
                      <a:lnTo>
                        <a:pt x="1065" y="6"/>
                      </a:lnTo>
                      <a:lnTo>
                        <a:pt x="1031" y="0"/>
                      </a:lnTo>
                      <a:lnTo>
                        <a:pt x="1001" y="0"/>
                      </a:lnTo>
                      <a:lnTo>
                        <a:pt x="965" y="6"/>
                      </a:lnTo>
                      <a:lnTo>
                        <a:pt x="948" y="6"/>
                      </a:lnTo>
                      <a:lnTo>
                        <a:pt x="931" y="6"/>
                      </a:lnTo>
                      <a:lnTo>
                        <a:pt x="907" y="6"/>
                      </a:lnTo>
                    </a:path>
                  </a:pathLst>
                </a:custGeom>
                <a:noFill/>
                <a:ln w="12700" cap="rnd" cmpd="sng">
                  <a:solidFill>
                    <a:srgbClr val="000000"/>
                  </a:solidFill>
                  <a:prstDash val="solid"/>
                  <a:round/>
                  <a:headEnd type="none" w="med" len="med"/>
                  <a:tailEnd type="none" w="med" len="med"/>
                </a:ln>
              </p:spPr>
              <p:txBody>
                <a:bodyPr/>
                <a:lstStyle/>
                <a:p>
                  <a:endParaRPr lang="en-US"/>
                </a:p>
              </p:txBody>
            </p:sp>
          </p:grpSp>
          <p:sp>
            <p:nvSpPr>
              <p:cNvPr id="12721" name="Line 60"/>
              <p:cNvSpPr>
                <a:spLocks noChangeShapeType="1"/>
              </p:cNvSpPr>
              <p:nvPr/>
            </p:nvSpPr>
            <p:spPr bwMode="auto">
              <a:xfrm>
                <a:off x="5464" y="972"/>
                <a:ext cx="0" cy="6"/>
              </a:xfrm>
              <a:prstGeom prst="line">
                <a:avLst/>
              </a:prstGeom>
              <a:noFill/>
              <a:ln w="12700">
                <a:solidFill>
                  <a:srgbClr val="000000"/>
                </a:solidFill>
                <a:round/>
                <a:headEnd/>
                <a:tailEnd/>
              </a:ln>
            </p:spPr>
            <p:txBody>
              <a:bodyPr wrap="none" anchor="ctr"/>
              <a:lstStyle/>
              <a:p>
                <a:endParaRPr lang="en-US"/>
              </a:p>
            </p:txBody>
          </p:sp>
          <p:grpSp>
            <p:nvGrpSpPr>
              <p:cNvPr id="9" name="Group 61"/>
              <p:cNvGrpSpPr>
                <a:grpSpLocks/>
              </p:cNvGrpSpPr>
              <p:nvPr/>
            </p:nvGrpSpPr>
            <p:grpSpPr bwMode="auto">
              <a:xfrm>
                <a:off x="5347" y="935"/>
                <a:ext cx="31" cy="40"/>
                <a:chOff x="5347" y="935"/>
                <a:chExt cx="31" cy="40"/>
              </a:xfrm>
            </p:grpSpPr>
            <p:sp>
              <p:nvSpPr>
                <p:cNvPr id="12889" name="Freeform 62"/>
                <p:cNvSpPr>
                  <a:spLocks/>
                </p:cNvSpPr>
                <p:nvPr/>
              </p:nvSpPr>
              <p:spPr bwMode="auto">
                <a:xfrm>
                  <a:off x="5358" y="935"/>
                  <a:ext cx="20" cy="36"/>
                </a:xfrm>
                <a:custGeom>
                  <a:avLst/>
                  <a:gdLst>
                    <a:gd name="T0" fmla="*/ 19 w 20"/>
                    <a:gd name="T1" fmla="*/ 35 h 36"/>
                    <a:gd name="T2" fmla="*/ 19 w 20"/>
                    <a:gd name="T3" fmla="*/ 0 h 36"/>
                    <a:gd name="T4" fmla="*/ 0 w 20"/>
                    <a:gd name="T5" fmla="*/ 0 h 36"/>
                    <a:gd name="T6" fmla="*/ 0 w 20"/>
                    <a:gd name="T7" fmla="*/ 35 h 36"/>
                    <a:gd name="T8" fmla="*/ 19 w 20"/>
                    <a:gd name="T9" fmla="*/ 35 h 36"/>
                    <a:gd name="T10" fmla="*/ 0 60000 65536"/>
                    <a:gd name="T11" fmla="*/ 0 60000 65536"/>
                    <a:gd name="T12" fmla="*/ 0 60000 65536"/>
                    <a:gd name="T13" fmla="*/ 0 60000 65536"/>
                    <a:gd name="T14" fmla="*/ 0 60000 65536"/>
                    <a:gd name="T15" fmla="*/ 0 w 20"/>
                    <a:gd name="T16" fmla="*/ 0 h 36"/>
                    <a:gd name="T17" fmla="*/ 20 w 20"/>
                    <a:gd name="T18" fmla="*/ 36 h 36"/>
                  </a:gdLst>
                  <a:ahLst/>
                  <a:cxnLst>
                    <a:cxn ang="T10">
                      <a:pos x="T0" y="T1"/>
                    </a:cxn>
                    <a:cxn ang="T11">
                      <a:pos x="T2" y="T3"/>
                    </a:cxn>
                    <a:cxn ang="T12">
                      <a:pos x="T4" y="T5"/>
                    </a:cxn>
                    <a:cxn ang="T13">
                      <a:pos x="T6" y="T7"/>
                    </a:cxn>
                    <a:cxn ang="T14">
                      <a:pos x="T8" y="T9"/>
                    </a:cxn>
                  </a:cxnLst>
                  <a:rect l="T15" t="T16" r="T17" b="T18"/>
                  <a:pathLst>
                    <a:path w="20" h="36">
                      <a:moveTo>
                        <a:pt x="19" y="35"/>
                      </a:moveTo>
                      <a:lnTo>
                        <a:pt x="19" y="0"/>
                      </a:lnTo>
                      <a:lnTo>
                        <a:pt x="0" y="0"/>
                      </a:lnTo>
                      <a:lnTo>
                        <a:pt x="0" y="35"/>
                      </a:lnTo>
                      <a:lnTo>
                        <a:pt x="19" y="35"/>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90" name="Freeform 63"/>
                <p:cNvSpPr>
                  <a:spLocks/>
                </p:cNvSpPr>
                <p:nvPr/>
              </p:nvSpPr>
              <p:spPr bwMode="auto">
                <a:xfrm>
                  <a:off x="5347" y="935"/>
                  <a:ext cx="18" cy="40"/>
                </a:xfrm>
                <a:custGeom>
                  <a:avLst/>
                  <a:gdLst>
                    <a:gd name="T0" fmla="*/ 17 w 18"/>
                    <a:gd name="T1" fmla="*/ 39 h 40"/>
                    <a:gd name="T2" fmla="*/ 17 w 18"/>
                    <a:gd name="T3" fmla="*/ 0 h 40"/>
                    <a:gd name="T4" fmla="*/ 0 w 18"/>
                    <a:gd name="T5" fmla="*/ 0 h 40"/>
                    <a:gd name="T6" fmla="*/ 0 w 18"/>
                    <a:gd name="T7" fmla="*/ 39 h 40"/>
                    <a:gd name="T8" fmla="*/ 17 w 18"/>
                    <a:gd name="T9" fmla="*/ 39 h 40"/>
                    <a:gd name="T10" fmla="*/ 0 60000 65536"/>
                    <a:gd name="T11" fmla="*/ 0 60000 65536"/>
                    <a:gd name="T12" fmla="*/ 0 60000 65536"/>
                    <a:gd name="T13" fmla="*/ 0 60000 65536"/>
                    <a:gd name="T14" fmla="*/ 0 60000 65536"/>
                    <a:gd name="T15" fmla="*/ 0 w 18"/>
                    <a:gd name="T16" fmla="*/ 0 h 40"/>
                    <a:gd name="T17" fmla="*/ 18 w 18"/>
                    <a:gd name="T18" fmla="*/ 40 h 40"/>
                  </a:gdLst>
                  <a:ahLst/>
                  <a:cxnLst>
                    <a:cxn ang="T10">
                      <a:pos x="T0" y="T1"/>
                    </a:cxn>
                    <a:cxn ang="T11">
                      <a:pos x="T2" y="T3"/>
                    </a:cxn>
                    <a:cxn ang="T12">
                      <a:pos x="T4" y="T5"/>
                    </a:cxn>
                    <a:cxn ang="T13">
                      <a:pos x="T6" y="T7"/>
                    </a:cxn>
                    <a:cxn ang="T14">
                      <a:pos x="T8" y="T9"/>
                    </a:cxn>
                  </a:cxnLst>
                  <a:rect l="T15" t="T16" r="T17" b="T18"/>
                  <a:pathLst>
                    <a:path w="18" h="40">
                      <a:moveTo>
                        <a:pt x="17" y="39"/>
                      </a:moveTo>
                      <a:lnTo>
                        <a:pt x="17" y="0"/>
                      </a:lnTo>
                      <a:lnTo>
                        <a:pt x="0" y="0"/>
                      </a:lnTo>
                      <a:lnTo>
                        <a:pt x="0" y="39"/>
                      </a:lnTo>
                      <a:lnTo>
                        <a:pt x="17" y="39"/>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10" name="Group 64"/>
              <p:cNvGrpSpPr>
                <a:grpSpLocks/>
              </p:cNvGrpSpPr>
              <p:nvPr/>
            </p:nvGrpSpPr>
            <p:grpSpPr bwMode="auto">
              <a:xfrm>
                <a:off x="5164" y="912"/>
                <a:ext cx="90" cy="63"/>
                <a:chOff x="5164" y="912"/>
                <a:chExt cx="90" cy="63"/>
              </a:xfrm>
            </p:grpSpPr>
            <p:sp>
              <p:nvSpPr>
                <p:cNvPr id="12887" name="Freeform 65"/>
                <p:cNvSpPr>
                  <a:spLocks/>
                </p:cNvSpPr>
                <p:nvPr/>
              </p:nvSpPr>
              <p:spPr bwMode="auto">
                <a:xfrm>
                  <a:off x="5177" y="924"/>
                  <a:ext cx="77" cy="47"/>
                </a:xfrm>
                <a:custGeom>
                  <a:avLst/>
                  <a:gdLst>
                    <a:gd name="T0" fmla="*/ 76 w 77"/>
                    <a:gd name="T1" fmla="*/ 46 h 47"/>
                    <a:gd name="T2" fmla="*/ 76 w 77"/>
                    <a:gd name="T3" fmla="*/ 0 h 47"/>
                    <a:gd name="T4" fmla="*/ 0 w 77"/>
                    <a:gd name="T5" fmla="*/ 0 h 47"/>
                    <a:gd name="T6" fmla="*/ 0 w 77"/>
                    <a:gd name="T7" fmla="*/ 46 h 47"/>
                    <a:gd name="T8" fmla="*/ 76 w 77"/>
                    <a:gd name="T9" fmla="*/ 46 h 47"/>
                    <a:gd name="T10" fmla="*/ 0 60000 65536"/>
                    <a:gd name="T11" fmla="*/ 0 60000 65536"/>
                    <a:gd name="T12" fmla="*/ 0 60000 65536"/>
                    <a:gd name="T13" fmla="*/ 0 60000 65536"/>
                    <a:gd name="T14" fmla="*/ 0 60000 65536"/>
                    <a:gd name="T15" fmla="*/ 0 w 77"/>
                    <a:gd name="T16" fmla="*/ 0 h 47"/>
                    <a:gd name="T17" fmla="*/ 77 w 77"/>
                    <a:gd name="T18" fmla="*/ 47 h 47"/>
                  </a:gdLst>
                  <a:ahLst/>
                  <a:cxnLst>
                    <a:cxn ang="T10">
                      <a:pos x="T0" y="T1"/>
                    </a:cxn>
                    <a:cxn ang="T11">
                      <a:pos x="T2" y="T3"/>
                    </a:cxn>
                    <a:cxn ang="T12">
                      <a:pos x="T4" y="T5"/>
                    </a:cxn>
                    <a:cxn ang="T13">
                      <a:pos x="T6" y="T7"/>
                    </a:cxn>
                    <a:cxn ang="T14">
                      <a:pos x="T8" y="T9"/>
                    </a:cxn>
                  </a:cxnLst>
                  <a:rect l="T15" t="T16" r="T17" b="T18"/>
                  <a:pathLst>
                    <a:path w="77" h="47">
                      <a:moveTo>
                        <a:pt x="76" y="46"/>
                      </a:moveTo>
                      <a:lnTo>
                        <a:pt x="76" y="0"/>
                      </a:lnTo>
                      <a:lnTo>
                        <a:pt x="0" y="0"/>
                      </a:lnTo>
                      <a:lnTo>
                        <a:pt x="0" y="46"/>
                      </a:lnTo>
                      <a:lnTo>
                        <a:pt x="76" y="46"/>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88" name="Freeform 66"/>
                <p:cNvSpPr>
                  <a:spLocks/>
                </p:cNvSpPr>
                <p:nvPr/>
              </p:nvSpPr>
              <p:spPr bwMode="auto">
                <a:xfrm>
                  <a:off x="5164" y="912"/>
                  <a:ext cx="83" cy="63"/>
                </a:xfrm>
                <a:custGeom>
                  <a:avLst/>
                  <a:gdLst>
                    <a:gd name="T0" fmla="*/ 82 w 83"/>
                    <a:gd name="T1" fmla="*/ 62 h 63"/>
                    <a:gd name="T2" fmla="*/ 82 w 83"/>
                    <a:gd name="T3" fmla="*/ 0 h 63"/>
                    <a:gd name="T4" fmla="*/ 0 w 83"/>
                    <a:gd name="T5" fmla="*/ 0 h 63"/>
                    <a:gd name="T6" fmla="*/ 0 w 83"/>
                    <a:gd name="T7" fmla="*/ 62 h 63"/>
                    <a:gd name="T8" fmla="*/ 82 w 83"/>
                    <a:gd name="T9" fmla="*/ 62 h 63"/>
                    <a:gd name="T10" fmla="*/ 0 60000 65536"/>
                    <a:gd name="T11" fmla="*/ 0 60000 65536"/>
                    <a:gd name="T12" fmla="*/ 0 60000 65536"/>
                    <a:gd name="T13" fmla="*/ 0 60000 65536"/>
                    <a:gd name="T14" fmla="*/ 0 60000 65536"/>
                    <a:gd name="T15" fmla="*/ 0 w 83"/>
                    <a:gd name="T16" fmla="*/ 0 h 63"/>
                    <a:gd name="T17" fmla="*/ 83 w 83"/>
                    <a:gd name="T18" fmla="*/ 63 h 63"/>
                  </a:gdLst>
                  <a:ahLst/>
                  <a:cxnLst>
                    <a:cxn ang="T10">
                      <a:pos x="T0" y="T1"/>
                    </a:cxn>
                    <a:cxn ang="T11">
                      <a:pos x="T2" y="T3"/>
                    </a:cxn>
                    <a:cxn ang="T12">
                      <a:pos x="T4" y="T5"/>
                    </a:cxn>
                    <a:cxn ang="T13">
                      <a:pos x="T6" y="T7"/>
                    </a:cxn>
                    <a:cxn ang="T14">
                      <a:pos x="T8" y="T9"/>
                    </a:cxn>
                  </a:cxnLst>
                  <a:rect l="T15" t="T16" r="T17" b="T18"/>
                  <a:pathLst>
                    <a:path w="83" h="63">
                      <a:moveTo>
                        <a:pt x="82" y="62"/>
                      </a:moveTo>
                      <a:lnTo>
                        <a:pt x="82" y="0"/>
                      </a:lnTo>
                      <a:lnTo>
                        <a:pt x="0" y="0"/>
                      </a:lnTo>
                      <a:lnTo>
                        <a:pt x="0" y="62"/>
                      </a:lnTo>
                      <a:lnTo>
                        <a:pt x="82" y="62"/>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11" name="Group 67"/>
              <p:cNvGrpSpPr>
                <a:grpSpLocks/>
              </p:cNvGrpSpPr>
              <p:nvPr/>
            </p:nvGrpSpPr>
            <p:grpSpPr bwMode="auto">
              <a:xfrm>
                <a:off x="5123" y="935"/>
                <a:ext cx="32" cy="40"/>
                <a:chOff x="5123" y="935"/>
                <a:chExt cx="32" cy="40"/>
              </a:xfrm>
            </p:grpSpPr>
            <p:sp>
              <p:nvSpPr>
                <p:cNvPr id="12885" name="Freeform 68"/>
                <p:cNvSpPr>
                  <a:spLocks/>
                </p:cNvSpPr>
                <p:nvPr/>
              </p:nvSpPr>
              <p:spPr bwMode="auto">
                <a:xfrm>
                  <a:off x="5135" y="935"/>
                  <a:ext cx="20" cy="36"/>
                </a:xfrm>
                <a:custGeom>
                  <a:avLst/>
                  <a:gdLst>
                    <a:gd name="T0" fmla="*/ 19 w 20"/>
                    <a:gd name="T1" fmla="*/ 35 h 36"/>
                    <a:gd name="T2" fmla="*/ 19 w 20"/>
                    <a:gd name="T3" fmla="*/ 0 h 36"/>
                    <a:gd name="T4" fmla="*/ 0 w 20"/>
                    <a:gd name="T5" fmla="*/ 0 h 36"/>
                    <a:gd name="T6" fmla="*/ 0 w 20"/>
                    <a:gd name="T7" fmla="*/ 35 h 36"/>
                    <a:gd name="T8" fmla="*/ 19 w 20"/>
                    <a:gd name="T9" fmla="*/ 35 h 36"/>
                    <a:gd name="T10" fmla="*/ 0 60000 65536"/>
                    <a:gd name="T11" fmla="*/ 0 60000 65536"/>
                    <a:gd name="T12" fmla="*/ 0 60000 65536"/>
                    <a:gd name="T13" fmla="*/ 0 60000 65536"/>
                    <a:gd name="T14" fmla="*/ 0 60000 65536"/>
                    <a:gd name="T15" fmla="*/ 0 w 20"/>
                    <a:gd name="T16" fmla="*/ 0 h 36"/>
                    <a:gd name="T17" fmla="*/ 20 w 20"/>
                    <a:gd name="T18" fmla="*/ 36 h 36"/>
                  </a:gdLst>
                  <a:ahLst/>
                  <a:cxnLst>
                    <a:cxn ang="T10">
                      <a:pos x="T0" y="T1"/>
                    </a:cxn>
                    <a:cxn ang="T11">
                      <a:pos x="T2" y="T3"/>
                    </a:cxn>
                    <a:cxn ang="T12">
                      <a:pos x="T4" y="T5"/>
                    </a:cxn>
                    <a:cxn ang="T13">
                      <a:pos x="T6" y="T7"/>
                    </a:cxn>
                    <a:cxn ang="T14">
                      <a:pos x="T8" y="T9"/>
                    </a:cxn>
                  </a:cxnLst>
                  <a:rect l="T15" t="T16" r="T17" b="T18"/>
                  <a:pathLst>
                    <a:path w="20" h="36">
                      <a:moveTo>
                        <a:pt x="19" y="35"/>
                      </a:moveTo>
                      <a:lnTo>
                        <a:pt x="19" y="0"/>
                      </a:lnTo>
                      <a:lnTo>
                        <a:pt x="0" y="0"/>
                      </a:lnTo>
                      <a:lnTo>
                        <a:pt x="0" y="35"/>
                      </a:lnTo>
                      <a:lnTo>
                        <a:pt x="19" y="35"/>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86" name="Freeform 69"/>
                <p:cNvSpPr>
                  <a:spLocks/>
                </p:cNvSpPr>
                <p:nvPr/>
              </p:nvSpPr>
              <p:spPr bwMode="auto">
                <a:xfrm>
                  <a:off x="5123" y="935"/>
                  <a:ext cx="25" cy="40"/>
                </a:xfrm>
                <a:custGeom>
                  <a:avLst/>
                  <a:gdLst>
                    <a:gd name="T0" fmla="*/ 24 w 25"/>
                    <a:gd name="T1" fmla="*/ 39 h 40"/>
                    <a:gd name="T2" fmla="*/ 24 w 25"/>
                    <a:gd name="T3" fmla="*/ 0 h 40"/>
                    <a:gd name="T4" fmla="*/ 0 w 25"/>
                    <a:gd name="T5" fmla="*/ 0 h 40"/>
                    <a:gd name="T6" fmla="*/ 0 w 25"/>
                    <a:gd name="T7" fmla="*/ 39 h 40"/>
                    <a:gd name="T8" fmla="*/ 24 w 25"/>
                    <a:gd name="T9" fmla="*/ 39 h 40"/>
                    <a:gd name="T10" fmla="*/ 0 60000 65536"/>
                    <a:gd name="T11" fmla="*/ 0 60000 65536"/>
                    <a:gd name="T12" fmla="*/ 0 60000 65536"/>
                    <a:gd name="T13" fmla="*/ 0 60000 65536"/>
                    <a:gd name="T14" fmla="*/ 0 60000 65536"/>
                    <a:gd name="T15" fmla="*/ 0 w 25"/>
                    <a:gd name="T16" fmla="*/ 0 h 40"/>
                    <a:gd name="T17" fmla="*/ 25 w 25"/>
                    <a:gd name="T18" fmla="*/ 40 h 40"/>
                  </a:gdLst>
                  <a:ahLst/>
                  <a:cxnLst>
                    <a:cxn ang="T10">
                      <a:pos x="T0" y="T1"/>
                    </a:cxn>
                    <a:cxn ang="T11">
                      <a:pos x="T2" y="T3"/>
                    </a:cxn>
                    <a:cxn ang="T12">
                      <a:pos x="T4" y="T5"/>
                    </a:cxn>
                    <a:cxn ang="T13">
                      <a:pos x="T6" y="T7"/>
                    </a:cxn>
                    <a:cxn ang="T14">
                      <a:pos x="T8" y="T9"/>
                    </a:cxn>
                  </a:cxnLst>
                  <a:rect l="T15" t="T16" r="T17" b="T18"/>
                  <a:pathLst>
                    <a:path w="25" h="40">
                      <a:moveTo>
                        <a:pt x="24" y="39"/>
                      </a:moveTo>
                      <a:lnTo>
                        <a:pt x="24" y="0"/>
                      </a:lnTo>
                      <a:lnTo>
                        <a:pt x="0" y="0"/>
                      </a:lnTo>
                      <a:lnTo>
                        <a:pt x="0" y="39"/>
                      </a:lnTo>
                      <a:lnTo>
                        <a:pt x="24" y="39"/>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12" name="Group 70"/>
              <p:cNvGrpSpPr>
                <a:grpSpLocks/>
              </p:cNvGrpSpPr>
              <p:nvPr/>
            </p:nvGrpSpPr>
            <p:grpSpPr bwMode="auto">
              <a:xfrm>
                <a:off x="4829" y="935"/>
                <a:ext cx="31" cy="40"/>
                <a:chOff x="4829" y="935"/>
                <a:chExt cx="31" cy="40"/>
              </a:xfrm>
            </p:grpSpPr>
            <p:sp>
              <p:nvSpPr>
                <p:cNvPr id="12883" name="Freeform 71"/>
                <p:cNvSpPr>
                  <a:spLocks/>
                </p:cNvSpPr>
                <p:nvPr/>
              </p:nvSpPr>
              <p:spPr bwMode="auto">
                <a:xfrm>
                  <a:off x="4841" y="935"/>
                  <a:ext cx="19" cy="36"/>
                </a:xfrm>
                <a:custGeom>
                  <a:avLst/>
                  <a:gdLst>
                    <a:gd name="T0" fmla="*/ 18 w 19"/>
                    <a:gd name="T1" fmla="*/ 35 h 36"/>
                    <a:gd name="T2" fmla="*/ 18 w 19"/>
                    <a:gd name="T3" fmla="*/ 0 h 36"/>
                    <a:gd name="T4" fmla="*/ 0 w 19"/>
                    <a:gd name="T5" fmla="*/ 0 h 36"/>
                    <a:gd name="T6" fmla="*/ 0 w 19"/>
                    <a:gd name="T7" fmla="*/ 35 h 36"/>
                    <a:gd name="T8" fmla="*/ 18 w 19"/>
                    <a:gd name="T9" fmla="*/ 35 h 36"/>
                    <a:gd name="T10" fmla="*/ 0 60000 65536"/>
                    <a:gd name="T11" fmla="*/ 0 60000 65536"/>
                    <a:gd name="T12" fmla="*/ 0 60000 65536"/>
                    <a:gd name="T13" fmla="*/ 0 60000 65536"/>
                    <a:gd name="T14" fmla="*/ 0 60000 65536"/>
                    <a:gd name="T15" fmla="*/ 0 w 19"/>
                    <a:gd name="T16" fmla="*/ 0 h 36"/>
                    <a:gd name="T17" fmla="*/ 19 w 19"/>
                    <a:gd name="T18" fmla="*/ 36 h 36"/>
                  </a:gdLst>
                  <a:ahLst/>
                  <a:cxnLst>
                    <a:cxn ang="T10">
                      <a:pos x="T0" y="T1"/>
                    </a:cxn>
                    <a:cxn ang="T11">
                      <a:pos x="T2" y="T3"/>
                    </a:cxn>
                    <a:cxn ang="T12">
                      <a:pos x="T4" y="T5"/>
                    </a:cxn>
                    <a:cxn ang="T13">
                      <a:pos x="T6" y="T7"/>
                    </a:cxn>
                    <a:cxn ang="T14">
                      <a:pos x="T8" y="T9"/>
                    </a:cxn>
                  </a:cxnLst>
                  <a:rect l="T15" t="T16" r="T17" b="T18"/>
                  <a:pathLst>
                    <a:path w="19" h="36">
                      <a:moveTo>
                        <a:pt x="18" y="35"/>
                      </a:moveTo>
                      <a:lnTo>
                        <a:pt x="18" y="0"/>
                      </a:lnTo>
                      <a:lnTo>
                        <a:pt x="0" y="0"/>
                      </a:lnTo>
                      <a:lnTo>
                        <a:pt x="0" y="35"/>
                      </a:lnTo>
                      <a:lnTo>
                        <a:pt x="18" y="35"/>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84" name="Freeform 72"/>
                <p:cNvSpPr>
                  <a:spLocks/>
                </p:cNvSpPr>
                <p:nvPr/>
              </p:nvSpPr>
              <p:spPr bwMode="auto">
                <a:xfrm>
                  <a:off x="4829" y="935"/>
                  <a:ext cx="24" cy="40"/>
                </a:xfrm>
                <a:custGeom>
                  <a:avLst/>
                  <a:gdLst>
                    <a:gd name="T0" fmla="*/ 23 w 24"/>
                    <a:gd name="T1" fmla="*/ 39 h 40"/>
                    <a:gd name="T2" fmla="*/ 23 w 24"/>
                    <a:gd name="T3" fmla="*/ 0 h 40"/>
                    <a:gd name="T4" fmla="*/ 0 w 24"/>
                    <a:gd name="T5" fmla="*/ 0 h 40"/>
                    <a:gd name="T6" fmla="*/ 0 w 24"/>
                    <a:gd name="T7" fmla="*/ 39 h 40"/>
                    <a:gd name="T8" fmla="*/ 23 w 24"/>
                    <a:gd name="T9" fmla="*/ 39 h 40"/>
                    <a:gd name="T10" fmla="*/ 0 60000 65536"/>
                    <a:gd name="T11" fmla="*/ 0 60000 65536"/>
                    <a:gd name="T12" fmla="*/ 0 60000 65536"/>
                    <a:gd name="T13" fmla="*/ 0 60000 65536"/>
                    <a:gd name="T14" fmla="*/ 0 60000 65536"/>
                    <a:gd name="T15" fmla="*/ 0 w 24"/>
                    <a:gd name="T16" fmla="*/ 0 h 40"/>
                    <a:gd name="T17" fmla="*/ 24 w 24"/>
                    <a:gd name="T18" fmla="*/ 40 h 40"/>
                  </a:gdLst>
                  <a:ahLst/>
                  <a:cxnLst>
                    <a:cxn ang="T10">
                      <a:pos x="T0" y="T1"/>
                    </a:cxn>
                    <a:cxn ang="T11">
                      <a:pos x="T2" y="T3"/>
                    </a:cxn>
                    <a:cxn ang="T12">
                      <a:pos x="T4" y="T5"/>
                    </a:cxn>
                    <a:cxn ang="T13">
                      <a:pos x="T6" y="T7"/>
                    </a:cxn>
                    <a:cxn ang="T14">
                      <a:pos x="T8" y="T9"/>
                    </a:cxn>
                  </a:cxnLst>
                  <a:rect l="T15" t="T16" r="T17" b="T18"/>
                  <a:pathLst>
                    <a:path w="24" h="40">
                      <a:moveTo>
                        <a:pt x="23" y="39"/>
                      </a:moveTo>
                      <a:lnTo>
                        <a:pt x="23" y="0"/>
                      </a:lnTo>
                      <a:lnTo>
                        <a:pt x="0" y="0"/>
                      </a:lnTo>
                      <a:lnTo>
                        <a:pt x="0" y="39"/>
                      </a:lnTo>
                      <a:lnTo>
                        <a:pt x="23" y="39"/>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13" name="Group 73"/>
              <p:cNvGrpSpPr>
                <a:grpSpLocks/>
              </p:cNvGrpSpPr>
              <p:nvPr/>
            </p:nvGrpSpPr>
            <p:grpSpPr bwMode="auto">
              <a:xfrm>
                <a:off x="4500" y="935"/>
                <a:ext cx="31" cy="40"/>
                <a:chOff x="4500" y="935"/>
                <a:chExt cx="31" cy="40"/>
              </a:xfrm>
            </p:grpSpPr>
            <p:sp>
              <p:nvSpPr>
                <p:cNvPr id="12881" name="Freeform 74"/>
                <p:cNvSpPr>
                  <a:spLocks/>
                </p:cNvSpPr>
                <p:nvPr/>
              </p:nvSpPr>
              <p:spPr bwMode="auto">
                <a:xfrm>
                  <a:off x="4511" y="935"/>
                  <a:ext cx="20" cy="36"/>
                </a:xfrm>
                <a:custGeom>
                  <a:avLst/>
                  <a:gdLst>
                    <a:gd name="T0" fmla="*/ 19 w 20"/>
                    <a:gd name="T1" fmla="*/ 35 h 36"/>
                    <a:gd name="T2" fmla="*/ 19 w 20"/>
                    <a:gd name="T3" fmla="*/ 0 h 36"/>
                    <a:gd name="T4" fmla="*/ 0 w 20"/>
                    <a:gd name="T5" fmla="*/ 0 h 36"/>
                    <a:gd name="T6" fmla="*/ 0 w 20"/>
                    <a:gd name="T7" fmla="*/ 35 h 36"/>
                    <a:gd name="T8" fmla="*/ 19 w 20"/>
                    <a:gd name="T9" fmla="*/ 35 h 36"/>
                    <a:gd name="T10" fmla="*/ 0 60000 65536"/>
                    <a:gd name="T11" fmla="*/ 0 60000 65536"/>
                    <a:gd name="T12" fmla="*/ 0 60000 65536"/>
                    <a:gd name="T13" fmla="*/ 0 60000 65536"/>
                    <a:gd name="T14" fmla="*/ 0 60000 65536"/>
                    <a:gd name="T15" fmla="*/ 0 w 20"/>
                    <a:gd name="T16" fmla="*/ 0 h 36"/>
                    <a:gd name="T17" fmla="*/ 20 w 20"/>
                    <a:gd name="T18" fmla="*/ 36 h 36"/>
                  </a:gdLst>
                  <a:ahLst/>
                  <a:cxnLst>
                    <a:cxn ang="T10">
                      <a:pos x="T0" y="T1"/>
                    </a:cxn>
                    <a:cxn ang="T11">
                      <a:pos x="T2" y="T3"/>
                    </a:cxn>
                    <a:cxn ang="T12">
                      <a:pos x="T4" y="T5"/>
                    </a:cxn>
                    <a:cxn ang="T13">
                      <a:pos x="T6" y="T7"/>
                    </a:cxn>
                    <a:cxn ang="T14">
                      <a:pos x="T8" y="T9"/>
                    </a:cxn>
                  </a:cxnLst>
                  <a:rect l="T15" t="T16" r="T17" b="T18"/>
                  <a:pathLst>
                    <a:path w="20" h="36">
                      <a:moveTo>
                        <a:pt x="19" y="35"/>
                      </a:moveTo>
                      <a:lnTo>
                        <a:pt x="19" y="0"/>
                      </a:lnTo>
                      <a:lnTo>
                        <a:pt x="0" y="0"/>
                      </a:lnTo>
                      <a:lnTo>
                        <a:pt x="0" y="35"/>
                      </a:lnTo>
                      <a:lnTo>
                        <a:pt x="19" y="35"/>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82" name="Freeform 75"/>
                <p:cNvSpPr>
                  <a:spLocks/>
                </p:cNvSpPr>
                <p:nvPr/>
              </p:nvSpPr>
              <p:spPr bwMode="auto">
                <a:xfrm>
                  <a:off x="4500" y="935"/>
                  <a:ext cx="24" cy="40"/>
                </a:xfrm>
                <a:custGeom>
                  <a:avLst/>
                  <a:gdLst>
                    <a:gd name="T0" fmla="*/ 23 w 24"/>
                    <a:gd name="T1" fmla="*/ 39 h 40"/>
                    <a:gd name="T2" fmla="*/ 23 w 24"/>
                    <a:gd name="T3" fmla="*/ 0 h 40"/>
                    <a:gd name="T4" fmla="*/ 0 w 24"/>
                    <a:gd name="T5" fmla="*/ 0 h 40"/>
                    <a:gd name="T6" fmla="*/ 0 w 24"/>
                    <a:gd name="T7" fmla="*/ 39 h 40"/>
                    <a:gd name="T8" fmla="*/ 23 w 24"/>
                    <a:gd name="T9" fmla="*/ 39 h 40"/>
                    <a:gd name="T10" fmla="*/ 0 60000 65536"/>
                    <a:gd name="T11" fmla="*/ 0 60000 65536"/>
                    <a:gd name="T12" fmla="*/ 0 60000 65536"/>
                    <a:gd name="T13" fmla="*/ 0 60000 65536"/>
                    <a:gd name="T14" fmla="*/ 0 60000 65536"/>
                    <a:gd name="T15" fmla="*/ 0 w 24"/>
                    <a:gd name="T16" fmla="*/ 0 h 40"/>
                    <a:gd name="T17" fmla="*/ 24 w 24"/>
                    <a:gd name="T18" fmla="*/ 40 h 40"/>
                  </a:gdLst>
                  <a:ahLst/>
                  <a:cxnLst>
                    <a:cxn ang="T10">
                      <a:pos x="T0" y="T1"/>
                    </a:cxn>
                    <a:cxn ang="T11">
                      <a:pos x="T2" y="T3"/>
                    </a:cxn>
                    <a:cxn ang="T12">
                      <a:pos x="T4" y="T5"/>
                    </a:cxn>
                    <a:cxn ang="T13">
                      <a:pos x="T6" y="T7"/>
                    </a:cxn>
                    <a:cxn ang="T14">
                      <a:pos x="T8" y="T9"/>
                    </a:cxn>
                  </a:cxnLst>
                  <a:rect l="T15" t="T16" r="T17" b="T18"/>
                  <a:pathLst>
                    <a:path w="24" h="40">
                      <a:moveTo>
                        <a:pt x="23" y="39"/>
                      </a:moveTo>
                      <a:lnTo>
                        <a:pt x="23" y="0"/>
                      </a:lnTo>
                      <a:lnTo>
                        <a:pt x="0" y="0"/>
                      </a:lnTo>
                      <a:lnTo>
                        <a:pt x="0" y="39"/>
                      </a:lnTo>
                      <a:lnTo>
                        <a:pt x="23" y="39"/>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14" name="Group 76"/>
              <p:cNvGrpSpPr>
                <a:grpSpLocks/>
              </p:cNvGrpSpPr>
              <p:nvPr/>
            </p:nvGrpSpPr>
            <p:grpSpPr bwMode="auto">
              <a:xfrm>
                <a:off x="4253" y="828"/>
                <a:ext cx="266" cy="80"/>
                <a:chOff x="4253" y="828"/>
                <a:chExt cx="266" cy="80"/>
              </a:xfrm>
            </p:grpSpPr>
            <p:sp>
              <p:nvSpPr>
                <p:cNvPr id="12879" name="Freeform 77"/>
                <p:cNvSpPr>
                  <a:spLocks/>
                </p:cNvSpPr>
                <p:nvPr/>
              </p:nvSpPr>
              <p:spPr bwMode="auto">
                <a:xfrm>
                  <a:off x="4264" y="833"/>
                  <a:ext cx="255" cy="75"/>
                </a:xfrm>
                <a:custGeom>
                  <a:avLst/>
                  <a:gdLst>
                    <a:gd name="T0" fmla="*/ 254 w 255"/>
                    <a:gd name="T1" fmla="*/ 0 h 75"/>
                    <a:gd name="T2" fmla="*/ 237 w 255"/>
                    <a:gd name="T3" fmla="*/ 0 h 75"/>
                    <a:gd name="T4" fmla="*/ 225 w 255"/>
                    <a:gd name="T5" fmla="*/ 0 h 75"/>
                    <a:gd name="T6" fmla="*/ 191 w 255"/>
                    <a:gd name="T7" fmla="*/ 0 h 75"/>
                    <a:gd name="T8" fmla="*/ 168 w 255"/>
                    <a:gd name="T9" fmla="*/ 0 h 75"/>
                    <a:gd name="T10" fmla="*/ 144 w 255"/>
                    <a:gd name="T11" fmla="*/ 0 h 75"/>
                    <a:gd name="T12" fmla="*/ 127 w 255"/>
                    <a:gd name="T13" fmla="*/ 0 h 75"/>
                    <a:gd name="T14" fmla="*/ 87 w 255"/>
                    <a:gd name="T15" fmla="*/ 0 h 75"/>
                    <a:gd name="T16" fmla="*/ 69 w 255"/>
                    <a:gd name="T17" fmla="*/ 11 h 75"/>
                    <a:gd name="T18" fmla="*/ 29 w 255"/>
                    <a:gd name="T19" fmla="*/ 11 h 75"/>
                    <a:gd name="T20" fmla="*/ 18 w 255"/>
                    <a:gd name="T21" fmla="*/ 11 h 75"/>
                    <a:gd name="T22" fmla="*/ 0 w 255"/>
                    <a:gd name="T23" fmla="*/ 11 h 75"/>
                    <a:gd name="T24" fmla="*/ 6 w 255"/>
                    <a:gd name="T25" fmla="*/ 16 h 75"/>
                    <a:gd name="T26" fmla="*/ 6 w 255"/>
                    <a:gd name="T27" fmla="*/ 70 h 75"/>
                    <a:gd name="T28" fmla="*/ 0 w 255"/>
                    <a:gd name="T29" fmla="*/ 70 h 75"/>
                    <a:gd name="T30" fmla="*/ 18 w 255"/>
                    <a:gd name="T31" fmla="*/ 70 h 75"/>
                    <a:gd name="T32" fmla="*/ 23 w 255"/>
                    <a:gd name="T33" fmla="*/ 70 h 75"/>
                    <a:gd name="T34" fmla="*/ 40 w 255"/>
                    <a:gd name="T35" fmla="*/ 70 h 75"/>
                    <a:gd name="T36" fmla="*/ 58 w 255"/>
                    <a:gd name="T37" fmla="*/ 74 h 75"/>
                    <a:gd name="T38" fmla="*/ 81 w 255"/>
                    <a:gd name="T39" fmla="*/ 74 h 75"/>
                    <a:gd name="T40" fmla="*/ 110 w 255"/>
                    <a:gd name="T41" fmla="*/ 70 h 75"/>
                    <a:gd name="T42" fmla="*/ 139 w 255"/>
                    <a:gd name="T43" fmla="*/ 70 h 75"/>
                    <a:gd name="T44" fmla="*/ 173 w 255"/>
                    <a:gd name="T45" fmla="*/ 70 h 75"/>
                    <a:gd name="T46" fmla="*/ 191 w 255"/>
                    <a:gd name="T47" fmla="*/ 70 h 75"/>
                    <a:gd name="T48" fmla="*/ 214 w 255"/>
                    <a:gd name="T49" fmla="*/ 70 h 75"/>
                    <a:gd name="T50" fmla="*/ 232 w 255"/>
                    <a:gd name="T51" fmla="*/ 70 h 75"/>
                    <a:gd name="T52" fmla="*/ 249 w 255"/>
                    <a:gd name="T53" fmla="*/ 59 h 75"/>
                    <a:gd name="T54" fmla="*/ 254 w 255"/>
                    <a:gd name="T55" fmla="*/ 59 h 75"/>
                    <a:gd name="T56" fmla="*/ 254 w 255"/>
                    <a:gd name="T57" fmla="*/ 0 h 7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55"/>
                    <a:gd name="T88" fmla="*/ 0 h 75"/>
                    <a:gd name="T89" fmla="*/ 255 w 255"/>
                    <a:gd name="T90" fmla="*/ 75 h 7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55" h="75">
                      <a:moveTo>
                        <a:pt x="254" y="0"/>
                      </a:moveTo>
                      <a:lnTo>
                        <a:pt x="237" y="0"/>
                      </a:lnTo>
                      <a:lnTo>
                        <a:pt x="225" y="0"/>
                      </a:lnTo>
                      <a:lnTo>
                        <a:pt x="191" y="0"/>
                      </a:lnTo>
                      <a:lnTo>
                        <a:pt x="168" y="0"/>
                      </a:lnTo>
                      <a:lnTo>
                        <a:pt x="144" y="0"/>
                      </a:lnTo>
                      <a:lnTo>
                        <a:pt x="127" y="0"/>
                      </a:lnTo>
                      <a:lnTo>
                        <a:pt x="87" y="0"/>
                      </a:lnTo>
                      <a:lnTo>
                        <a:pt x="69" y="11"/>
                      </a:lnTo>
                      <a:lnTo>
                        <a:pt x="29" y="11"/>
                      </a:lnTo>
                      <a:lnTo>
                        <a:pt x="18" y="11"/>
                      </a:lnTo>
                      <a:lnTo>
                        <a:pt x="0" y="11"/>
                      </a:lnTo>
                      <a:lnTo>
                        <a:pt x="6" y="16"/>
                      </a:lnTo>
                      <a:lnTo>
                        <a:pt x="6" y="70"/>
                      </a:lnTo>
                      <a:lnTo>
                        <a:pt x="0" y="70"/>
                      </a:lnTo>
                      <a:lnTo>
                        <a:pt x="18" y="70"/>
                      </a:lnTo>
                      <a:lnTo>
                        <a:pt x="23" y="70"/>
                      </a:lnTo>
                      <a:lnTo>
                        <a:pt x="40" y="70"/>
                      </a:lnTo>
                      <a:lnTo>
                        <a:pt x="58" y="74"/>
                      </a:lnTo>
                      <a:lnTo>
                        <a:pt x="81" y="74"/>
                      </a:lnTo>
                      <a:lnTo>
                        <a:pt x="110" y="70"/>
                      </a:lnTo>
                      <a:lnTo>
                        <a:pt x="139" y="70"/>
                      </a:lnTo>
                      <a:lnTo>
                        <a:pt x="173" y="70"/>
                      </a:lnTo>
                      <a:lnTo>
                        <a:pt x="191" y="70"/>
                      </a:lnTo>
                      <a:lnTo>
                        <a:pt x="214" y="70"/>
                      </a:lnTo>
                      <a:lnTo>
                        <a:pt x="232" y="70"/>
                      </a:lnTo>
                      <a:lnTo>
                        <a:pt x="249" y="59"/>
                      </a:lnTo>
                      <a:lnTo>
                        <a:pt x="254" y="59"/>
                      </a:lnTo>
                      <a:lnTo>
                        <a:pt x="254" y="0"/>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80" name="Freeform 78"/>
                <p:cNvSpPr>
                  <a:spLocks/>
                </p:cNvSpPr>
                <p:nvPr/>
              </p:nvSpPr>
              <p:spPr bwMode="auto">
                <a:xfrm>
                  <a:off x="4253" y="828"/>
                  <a:ext cx="265" cy="73"/>
                </a:xfrm>
                <a:custGeom>
                  <a:avLst/>
                  <a:gdLst>
                    <a:gd name="T0" fmla="*/ 264 w 265"/>
                    <a:gd name="T1" fmla="*/ 5 h 73"/>
                    <a:gd name="T2" fmla="*/ 252 w 265"/>
                    <a:gd name="T3" fmla="*/ 5 h 73"/>
                    <a:gd name="T4" fmla="*/ 247 w 265"/>
                    <a:gd name="T5" fmla="*/ 0 h 73"/>
                    <a:gd name="T6" fmla="*/ 223 w 265"/>
                    <a:gd name="T7" fmla="*/ 0 h 73"/>
                    <a:gd name="T8" fmla="*/ 193 w 265"/>
                    <a:gd name="T9" fmla="*/ 0 h 73"/>
                    <a:gd name="T10" fmla="*/ 170 w 265"/>
                    <a:gd name="T11" fmla="*/ 0 h 73"/>
                    <a:gd name="T12" fmla="*/ 147 w 265"/>
                    <a:gd name="T13" fmla="*/ 5 h 73"/>
                    <a:gd name="T14" fmla="*/ 129 w 265"/>
                    <a:gd name="T15" fmla="*/ 5 h 73"/>
                    <a:gd name="T16" fmla="*/ 88 w 265"/>
                    <a:gd name="T17" fmla="*/ 5 h 73"/>
                    <a:gd name="T18" fmla="*/ 64 w 265"/>
                    <a:gd name="T19" fmla="*/ 5 h 73"/>
                    <a:gd name="T20" fmla="*/ 34 w 265"/>
                    <a:gd name="T21" fmla="*/ 5 h 73"/>
                    <a:gd name="T22" fmla="*/ 18 w 265"/>
                    <a:gd name="T23" fmla="*/ 11 h 73"/>
                    <a:gd name="T24" fmla="*/ 0 w 265"/>
                    <a:gd name="T25" fmla="*/ 11 h 73"/>
                    <a:gd name="T26" fmla="*/ 0 w 265"/>
                    <a:gd name="T27" fmla="*/ 67 h 73"/>
                    <a:gd name="T28" fmla="*/ 0 w 265"/>
                    <a:gd name="T29" fmla="*/ 72 h 73"/>
                    <a:gd name="T30" fmla="*/ 6 w 265"/>
                    <a:gd name="T31" fmla="*/ 72 h 73"/>
                    <a:gd name="T32" fmla="*/ 23 w 265"/>
                    <a:gd name="T33" fmla="*/ 72 h 73"/>
                    <a:gd name="T34" fmla="*/ 41 w 265"/>
                    <a:gd name="T35" fmla="*/ 72 h 73"/>
                    <a:gd name="T36" fmla="*/ 59 w 265"/>
                    <a:gd name="T37" fmla="*/ 72 h 73"/>
                    <a:gd name="T38" fmla="*/ 82 w 265"/>
                    <a:gd name="T39" fmla="*/ 72 h 73"/>
                    <a:gd name="T40" fmla="*/ 106 w 265"/>
                    <a:gd name="T41" fmla="*/ 72 h 73"/>
                    <a:gd name="T42" fmla="*/ 141 w 265"/>
                    <a:gd name="T43" fmla="*/ 72 h 73"/>
                    <a:gd name="T44" fmla="*/ 170 w 265"/>
                    <a:gd name="T45" fmla="*/ 72 h 73"/>
                    <a:gd name="T46" fmla="*/ 193 w 265"/>
                    <a:gd name="T47" fmla="*/ 72 h 73"/>
                    <a:gd name="T48" fmla="*/ 211 w 265"/>
                    <a:gd name="T49" fmla="*/ 67 h 73"/>
                    <a:gd name="T50" fmla="*/ 235 w 265"/>
                    <a:gd name="T51" fmla="*/ 67 h 73"/>
                    <a:gd name="T52" fmla="*/ 252 w 265"/>
                    <a:gd name="T53" fmla="*/ 67 h 73"/>
                    <a:gd name="T54" fmla="*/ 264 w 265"/>
                    <a:gd name="T55" fmla="*/ 67 h 73"/>
                    <a:gd name="T56" fmla="*/ 264 w 265"/>
                    <a:gd name="T57" fmla="*/ 62 h 73"/>
                    <a:gd name="T58" fmla="*/ 264 w 265"/>
                    <a:gd name="T59" fmla="*/ 5 h 7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65"/>
                    <a:gd name="T91" fmla="*/ 0 h 73"/>
                    <a:gd name="T92" fmla="*/ 265 w 265"/>
                    <a:gd name="T93" fmla="*/ 73 h 7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65" h="73">
                      <a:moveTo>
                        <a:pt x="264" y="5"/>
                      </a:moveTo>
                      <a:lnTo>
                        <a:pt x="252" y="5"/>
                      </a:lnTo>
                      <a:lnTo>
                        <a:pt x="247" y="0"/>
                      </a:lnTo>
                      <a:lnTo>
                        <a:pt x="223" y="0"/>
                      </a:lnTo>
                      <a:lnTo>
                        <a:pt x="193" y="0"/>
                      </a:lnTo>
                      <a:lnTo>
                        <a:pt x="170" y="0"/>
                      </a:lnTo>
                      <a:lnTo>
                        <a:pt x="147" y="5"/>
                      </a:lnTo>
                      <a:lnTo>
                        <a:pt x="129" y="5"/>
                      </a:lnTo>
                      <a:lnTo>
                        <a:pt x="88" y="5"/>
                      </a:lnTo>
                      <a:lnTo>
                        <a:pt x="64" y="5"/>
                      </a:lnTo>
                      <a:lnTo>
                        <a:pt x="34" y="5"/>
                      </a:lnTo>
                      <a:lnTo>
                        <a:pt x="18" y="11"/>
                      </a:lnTo>
                      <a:lnTo>
                        <a:pt x="0" y="11"/>
                      </a:lnTo>
                      <a:lnTo>
                        <a:pt x="0" y="67"/>
                      </a:lnTo>
                      <a:lnTo>
                        <a:pt x="0" y="72"/>
                      </a:lnTo>
                      <a:lnTo>
                        <a:pt x="6" y="72"/>
                      </a:lnTo>
                      <a:lnTo>
                        <a:pt x="23" y="72"/>
                      </a:lnTo>
                      <a:lnTo>
                        <a:pt x="41" y="72"/>
                      </a:lnTo>
                      <a:lnTo>
                        <a:pt x="59" y="72"/>
                      </a:lnTo>
                      <a:lnTo>
                        <a:pt x="82" y="72"/>
                      </a:lnTo>
                      <a:lnTo>
                        <a:pt x="106" y="72"/>
                      </a:lnTo>
                      <a:lnTo>
                        <a:pt x="141" y="72"/>
                      </a:lnTo>
                      <a:lnTo>
                        <a:pt x="170" y="72"/>
                      </a:lnTo>
                      <a:lnTo>
                        <a:pt x="193" y="72"/>
                      </a:lnTo>
                      <a:lnTo>
                        <a:pt x="211" y="67"/>
                      </a:lnTo>
                      <a:lnTo>
                        <a:pt x="235" y="67"/>
                      </a:lnTo>
                      <a:lnTo>
                        <a:pt x="252" y="67"/>
                      </a:lnTo>
                      <a:lnTo>
                        <a:pt x="264" y="67"/>
                      </a:lnTo>
                      <a:lnTo>
                        <a:pt x="264" y="62"/>
                      </a:lnTo>
                      <a:lnTo>
                        <a:pt x="264" y="5"/>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15" name="Group 79"/>
              <p:cNvGrpSpPr>
                <a:grpSpLocks/>
              </p:cNvGrpSpPr>
              <p:nvPr/>
            </p:nvGrpSpPr>
            <p:grpSpPr bwMode="auto">
              <a:xfrm>
                <a:off x="4217" y="912"/>
                <a:ext cx="243" cy="53"/>
                <a:chOff x="4217" y="912"/>
                <a:chExt cx="243" cy="53"/>
              </a:xfrm>
            </p:grpSpPr>
            <p:sp>
              <p:nvSpPr>
                <p:cNvPr id="12877" name="Freeform 80"/>
                <p:cNvSpPr>
                  <a:spLocks/>
                </p:cNvSpPr>
                <p:nvPr/>
              </p:nvSpPr>
              <p:spPr bwMode="auto">
                <a:xfrm>
                  <a:off x="4229" y="912"/>
                  <a:ext cx="231" cy="53"/>
                </a:xfrm>
                <a:custGeom>
                  <a:avLst/>
                  <a:gdLst>
                    <a:gd name="T0" fmla="*/ 230 w 231"/>
                    <a:gd name="T1" fmla="*/ 37 h 53"/>
                    <a:gd name="T2" fmla="*/ 230 w 231"/>
                    <a:gd name="T3" fmla="*/ 32 h 53"/>
                    <a:gd name="T4" fmla="*/ 225 w 231"/>
                    <a:gd name="T5" fmla="*/ 32 h 53"/>
                    <a:gd name="T6" fmla="*/ 81 w 231"/>
                    <a:gd name="T7" fmla="*/ 0 h 53"/>
                    <a:gd name="T8" fmla="*/ 64 w 231"/>
                    <a:gd name="T9" fmla="*/ 0 h 53"/>
                    <a:gd name="T10" fmla="*/ 52 w 231"/>
                    <a:gd name="T11" fmla="*/ 0 h 53"/>
                    <a:gd name="T12" fmla="*/ 35 w 231"/>
                    <a:gd name="T13" fmla="*/ 0 h 53"/>
                    <a:gd name="T14" fmla="*/ 18 w 231"/>
                    <a:gd name="T15" fmla="*/ 0 h 53"/>
                    <a:gd name="T16" fmla="*/ 0 w 231"/>
                    <a:gd name="T17" fmla="*/ 11 h 53"/>
                    <a:gd name="T18" fmla="*/ 75 w 231"/>
                    <a:gd name="T19" fmla="*/ 42 h 53"/>
                    <a:gd name="T20" fmla="*/ 93 w 231"/>
                    <a:gd name="T21" fmla="*/ 42 h 53"/>
                    <a:gd name="T22" fmla="*/ 104 w 231"/>
                    <a:gd name="T23" fmla="*/ 42 h 53"/>
                    <a:gd name="T24" fmla="*/ 133 w 231"/>
                    <a:gd name="T25" fmla="*/ 42 h 53"/>
                    <a:gd name="T26" fmla="*/ 144 w 231"/>
                    <a:gd name="T27" fmla="*/ 52 h 53"/>
                    <a:gd name="T28" fmla="*/ 167 w 231"/>
                    <a:gd name="T29" fmla="*/ 42 h 53"/>
                    <a:gd name="T30" fmla="*/ 184 w 231"/>
                    <a:gd name="T31" fmla="*/ 42 h 53"/>
                    <a:gd name="T32" fmla="*/ 202 w 231"/>
                    <a:gd name="T33" fmla="*/ 42 h 53"/>
                    <a:gd name="T34" fmla="*/ 219 w 231"/>
                    <a:gd name="T35" fmla="*/ 42 h 53"/>
                    <a:gd name="T36" fmla="*/ 230 w 231"/>
                    <a:gd name="T37" fmla="*/ 37 h 5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1"/>
                    <a:gd name="T58" fmla="*/ 0 h 53"/>
                    <a:gd name="T59" fmla="*/ 231 w 231"/>
                    <a:gd name="T60" fmla="*/ 53 h 5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1" h="53">
                      <a:moveTo>
                        <a:pt x="230" y="37"/>
                      </a:moveTo>
                      <a:lnTo>
                        <a:pt x="230" y="32"/>
                      </a:lnTo>
                      <a:lnTo>
                        <a:pt x="225" y="32"/>
                      </a:lnTo>
                      <a:lnTo>
                        <a:pt x="81" y="0"/>
                      </a:lnTo>
                      <a:lnTo>
                        <a:pt x="64" y="0"/>
                      </a:lnTo>
                      <a:lnTo>
                        <a:pt x="52" y="0"/>
                      </a:lnTo>
                      <a:lnTo>
                        <a:pt x="35" y="0"/>
                      </a:lnTo>
                      <a:lnTo>
                        <a:pt x="18" y="0"/>
                      </a:lnTo>
                      <a:lnTo>
                        <a:pt x="0" y="11"/>
                      </a:lnTo>
                      <a:lnTo>
                        <a:pt x="75" y="42"/>
                      </a:lnTo>
                      <a:lnTo>
                        <a:pt x="93" y="42"/>
                      </a:lnTo>
                      <a:lnTo>
                        <a:pt x="104" y="42"/>
                      </a:lnTo>
                      <a:lnTo>
                        <a:pt x="133" y="42"/>
                      </a:lnTo>
                      <a:lnTo>
                        <a:pt x="144" y="52"/>
                      </a:lnTo>
                      <a:lnTo>
                        <a:pt x="167" y="42"/>
                      </a:lnTo>
                      <a:lnTo>
                        <a:pt x="184" y="42"/>
                      </a:lnTo>
                      <a:lnTo>
                        <a:pt x="202" y="42"/>
                      </a:lnTo>
                      <a:lnTo>
                        <a:pt x="219" y="42"/>
                      </a:lnTo>
                      <a:lnTo>
                        <a:pt x="230" y="37"/>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78" name="Freeform 81"/>
                <p:cNvSpPr>
                  <a:spLocks/>
                </p:cNvSpPr>
                <p:nvPr/>
              </p:nvSpPr>
              <p:spPr bwMode="auto">
                <a:xfrm>
                  <a:off x="4217" y="912"/>
                  <a:ext cx="242" cy="46"/>
                </a:xfrm>
                <a:custGeom>
                  <a:avLst/>
                  <a:gdLst>
                    <a:gd name="T0" fmla="*/ 241 w 242"/>
                    <a:gd name="T1" fmla="*/ 40 h 46"/>
                    <a:gd name="T2" fmla="*/ 241 w 242"/>
                    <a:gd name="T3" fmla="*/ 28 h 46"/>
                    <a:gd name="T4" fmla="*/ 235 w 242"/>
                    <a:gd name="T5" fmla="*/ 28 h 46"/>
                    <a:gd name="T6" fmla="*/ 77 w 242"/>
                    <a:gd name="T7" fmla="*/ 0 h 46"/>
                    <a:gd name="T8" fmla="*/ 70 w 242"/>
                    <a:gd name="T9" fmla="*/ 0 h 46"/>
                    <a:gd name="T10" fmla="*/ 53 w 242"/>
                    <a:gd name="T11" fmla="*/ 0 h 46"/>
                    <a:gd name="T12" fmla="*/ 36 w 242"/>
                    <a:gd name="T13" fmla="*/ 0 h 46"/>
                    <a:gd name="T14" fmla="*/ 18 w 242"/>
                    <a:gd name="T15" fmla="*/ 0 h 46"/>
                    <a:gd name="T16" fmla="*/ 0 w 242"/>
                    <a:gd name="T17" fmla="*/ 0 h 46"/>
                    <a:gd name="T18" fmla="*/ 77 w 242"/>
                    <a:gd name="T19" fmla="*/ 40 h 46"/>
                    <a:gd name="T20" fmla="*/ 94 w 242"/>
                    <a:gd name="T21" fmla="*/ 45 h 46"/>
                    <a:gd name="T22" fmla="*/ 112 w 242"/>
                    <a:gd name="T23" fmla="*/ 45 h 46"/>
                    <a:gd name="T24" fmla="*/ 135 w 242"/>
                    <a:gd name="T25" fmla="*/ 45 h 46"/>
                    <a:gd name="T26" fmla="*/ 153 w 242"/>
                    <a:gd name="T27" fmla="*/ 45 h 46"/>
                    <a:gd name="T28" fmla="*/ 177 w 242"/>
                    <a:gd name="T29" fmla="*/ 45 h 46"/>
                    <a:gd name="T30" fmla="*/ 194 w 242"/>
                    <a:gd name="T31" fmla="*/ 45 h 46"/>
                    <a:gd name="T32" fmla="*/ 205 w 242"/>
                    <a:gd name="T33" fmla="*/ 45 h 46"/>
                    <a:gd name="T34" fmla="*/ 224 w 242"/>
                    <a:gd name="T35" fmla="*/ 45 h 46"/>
                    <a:gd name="T36" fmla="*/ 241 w 242"/>
                    <a:gd name="T37" fmla="*/ 40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42"/>
                    <a:gd name="T58" fmla="*/ 0 h 46"/>
                    <a:gd name="T59" fmla="*/ 242 w 242"/>
                    <a:gd name="T60" fmla="*/ 46 h 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42" h="46">
                      <a:moveTo>
                        <a:pt x="241" y="40"/>
                      </a:moveTo>
                      <a:lnTo>
                        <a:pt x="241" y="28"/>
                      </a:lnTo>
                      <a:lnTo>
                        <a:pt x="235" y="28"/>
                      </a:lnTo>
                      <a:lnTo>
                        <a:pt x="77" y="0"/>
                      </a:lnTo>
                      <a:lnTo>
                        <a:pt x="70" y="0"/>
                      </a:lnTo>
                      <a:lnTo>
                        <a:pt x="53" y="0"/>
                      </a:lnTo>
                      <a:lnTo>
                        <a:pt x="36" y="0"/>
                      </a:lnTo>
                      <a:lnTo>
                        <a:pt x="18" y="0"/>
                      </a:lnTo>
                      <a:lnTo>
                        <a:pt x="0" y="0"/>
                      </a:lnTo>
                      <a:lnTo>
                        <a:pt x="77" y="40"/>
                      </a:lnTo>
                      <a:lnTo>
                        <a:pt x="94" y="45"/>
                      </a:lnTo>
                      <a:lnTo>
                        <a:pt x="112" y="45"/>
                      </a:lnTo>
                      <a:lnTo>
                        <a:pt x="135" y="45"/>
                      </a:lnTo>
                      <a:lnTo>
                        <a:pt x="153" y="45"/>
                      </a:lnTo>
                      <a:lnTo>
                        <a:pt x="177" y="45"/>
                      </a:lnTo>
                      <a:lnTo>
                        <a:pt x="194" y="45"/>
                      </a:lnTo>
                      <a:lnTo>
                        <a:pt x="205" y="45"/>
                      </a:lnTo>
                      <a:lnTo>
                        <a:pt x="224" y="45"/>
                      </a:lnTo>
                      <a:lnTo>
                        <a:pt x="241" y="40"/>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16" name="Group 82"/>
              <p:cNvGrpSpPr>
                <a:grpSpLocks/>
              </p:cNvGrpSpPr>
              <p:nvPr/>
            </p:nvGrpSpPr>
            <p:grpSpPr bwMode="auto">
              <a:xfrm>
                <a:off x="4823" y="992"/>
                <a:ext cx="184" cy="64"/>
                <a:chOff x="4823" y="992"/>
                <a:chExt cx="184" cy="64"/>
              </a:xfrm>
            </p:grpSpPr>
            <p:sp>
              <p:nvSpPr>
                <p:cNvPr id="12875" name="Freeform 83"/>
                <p:cNvSpPr>
                  <a:spLocks/>
                </p:cNvSpPr>
                <p:nvPr/>
              </p:nvSpPr>
              <p:spPr bwMode="auto">
                <a:xfrm>
                  <a:off x="4829" y="997"/>
                  <a:ext cx="178" cy="59"/>
                </a:xfrm>
                <a:custGeom>
                  <a:avLst/>
                  <a:gdLst>
                    <a:gd name="T0" fmla="*/ 177 w 178"/>
                    <a:gd name="T1" fmla="*/ 0 h 59"/>
                    <a:gd name="T2" fmla="*/ 160 w 178"/>
                    <a:gd name="T3" fmla="*/ 0 h 59"/>
                    <a:gd name="T4" fmla="*/ 154 w 178"/>
                    <a:gd name="T5" fmla="*/ 0 h 59"/>
                    <a:gd name="T6" fmla="*/ 137 w 178"/>
                    <a:gd name="T7" fmla="*/ 0 h 59"/>
                    <a:gd name="T8" fmla="*/ 121 w 178"/>
                    <a:gd name="T9" fmla="*/ 0 h 59"/>
                    <a:gd name="T10" fmla="*/ 103 w 178"/>
                    <a:gd name="T11" fmla="*/ 0 h 59"/>
                    <a:gd name="T12" fmla="*/ 97 w 178"/>
                    <a:gd name="T13" fmla="*/ 0 h 59"/>
                    <a:gd name="T14" fmla="*/ 81 w 178"/>
                    <a:gd name="T15" fmla="*/ 0 h 59"/>
                    <a:gd name="T16" fmla="*/ 74 w 178"/>
                    <a:gd name="T17" fmla="*/ 0 h 59"/>
                    <a:gd name="T18" fmla="*/ 74 w 178"/>
                    <a:gd name="T19" fmla="*/ 11 h 59"/>
                    <a:gd name="T20" fmla="*/ 23 w 178"/>
                    <a:gd name="T21" fmla="*/ 16 h 59"/>
                    <a:gd name="T22" fmla="*/ 23 w 178"/>
                    <a:gd name="T23" fmla="*/ 26 h 59"/>
                    <a:gd name="T24" fmla="*/ 0 w 178"/>
                    <a:gd name="T25" fmla="*/ 26 h 59"/>
                    <a:gd name="T26" fmla="*/ 0 w 178"/>
                    <a:gd name="T27" fmla="*/ 32 h 59"/>
                    <a:gd name="T28" fmla="*/ 23 w 178"/>
                    <a:gd name="T29" fmla="*/ 32 h 59"/>
                    <a:gd name="T30" fmla="*/ 23 w 178"/>
                    <a:gd name="T31" fmla="*/ 37 h 59"/>
                    <a:gd name="T32" fmla="*/ 57 w 178"/>
                    <a:gd name="T33" fmla="*/ 48 h 59"/>
                    <a:gd name="T34" fmla="*/ 74 w 178"/>
                    <a:gd name="T35" fmla="*/ 48 h 59"/>
                    <a:gd name="T36" fmla="*/ 74 w 178"/>
                    <a:gd name="T37" fmla="*/ 53 h 59"/>
                    <a:gd name="T38" fmla="*/ 81 w 178"/>
                    <a:gd name="T39" fmla="*/ 53 h 59"/>
                    <a:gd name="T40" fmla="*/ 97 w 178"/>
                    <a:gd name="T41" fmla="*/ 53 h 59"/>
                    <a:gd name="T42" fmla="*/ 121 w 178"/>
                    <a:gd name="T43" fmla="*/ 58 h 59"/>
                    <a:gd name="T44" fmla="*/ 154 w 178"/>
                    <a:gd name="T45" fmla="*/ 53 h 59"/>
                    <a:gd name="T46" fmla="*/ 160 w 178"/>
                    <a:gd name="T47" fmla="*/ 53 h 59"/>
                    <a:gd name="T48" fmla="*/ 177 w 178"/>
                    <a:gd name="T49" fmla="*/ 53 h 59"/>
                    <a:gd name="T50" fmla="*/ 177 w 178"/>
                    <a:gd name="T51" fmla="*/ 0 h 5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8"/>
                    <a:gd name="T79" fmla="*/ 0 h 59"/>
                    <a:gd name="T80" fmla="*/ 178 w 178"/>
                    <a:gd name="T81" fmla="*/ 59 h 5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8" h="59">
                      <a:moveTo>
                        <a:pt x="177" y="0"/>
                      </a:moveTo>
                      <a:lnTo>
                        <a:pt x="160" y="0"/>
                      </a:lnTo>
                      <a:lnTo>
                        <a:pt x="154" y="0"/>
                      </a:lnTo>
                      <a:lnTo>
                        <a:pt x="137" y="0"/>
                      </a:lnTo>
                      <a:lnTo>
                        <a:pt x="121" y="0"/>
                      </a:lnTo>
                      <a:lnTo>
                        <a:pt x="103" y="0"/>
                      </a:lnTo>
                      <a:lnTo>
                        <a:pt x="97" y="0"/>
                      </a:lnTo>
                      <a:lnTo>
                        <a:pt x="81" y="0"/>
                      </a:lnTo>
                      <a:lnTo>
                        <a:pt x="74" y="0"/>
                      </a:lnTo>
                      <a:lnTo>
                        <a:pt x="74" y="11"/>
                      </a:lnTo>
                      <a:lnTo>
                        <a:pt x="23" y="16"/>
                      </a:lnTo>
                      <a:lnTo>
                        <a:pt x="23" y="26"/>
                      </a:lnTo>
                      <a:lnTo>
                        <a:pt x="0" y="26"/>
                      </a:lnTo>
                      <a:lnTo>
                        <a:pt x="0" y="32"/>
                      </a:lnTo>
                      <a:lnTo>
                        <a:pt x="23" y="32"/>
                      </a:lnTo>
                      <a:lnTo>
                        <a:pt x="23" y="37"/>
                      </a:lnTo>
                      <a:lnTo>
                        <a:pt x="57" y="48"/>
                      </a:lnTo>
                      <a:lnTo>
                        <a:pt x="74" y="48"/>
                      </a:lnTo>
                      <a:lnTo>
                        <a:pt x="74" y="53"/>
                      </a:lnTo>
                      <a:lnTo>
                        <a:pt x="81" y="53"/>
                      </a:lnTo>
                      <a:lnTo>
                        <a:pt x="97" y="53"/>
                      </a:lnTo>
                      <a:lnTo>
                        <a:pt x="121" y="58"/>
                      </a:lnTo>
                      <a:lnTo>
                        <a:pt x="154" y="53"/>
                      </a:lnTo>
                      <a:lnTo>
                        <a:pt x="160" y="53"/>
                      </a:lnTo>
                      <a:lnTo>
                        <a:pt x="177" y="53"/>
                      </a:lnTo>
                      <a:lnTo>
                        <a:pt x="177" y="0"/>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76" name="Freeform 84"/>
                <p:cNvSpPr>
                  <a:spLocks/>
                </p:cNvSpPr>
                <p:nvPr/>
              </p:nvSpPr>
              <p:spPr bwMode="auto">
                <a:xfrm>
                  <a:off x="4823" y="992"/>
                  <a:ext cx="171" cy="63"/>
                </a:xfrm>
                <a:custGeom>
                  <a:avLst/>
                  <a:gdLst>
                    <a:gd name="T0" fmla="*/ 170 w 171"/>
                    <a:gd name="T1" fmla="*/ 5 h 63"/>
                    <a:gd name="T2" fmla="*/ 159 w 171"/>
                    <a:gd name="T3" fmla="*/ 5 h 63"/>
                    <a:gd name="T4" fmla="*/ 153 w 171"/>
                    <a:gd name="T5" fmla="*/ 0 h 63"/>
                    <a:gd name="T6" fmla="*/ 134 w 171"/>
                    <a:gd name="T7" fmla="*/ 0 h 63"/>
                    <a:gd name="T8" fmla="*/ 123 w 171"/>
                    <a:gd name="T9" fmla="*/ 0 h 63"/>
                    <a:gd name="T10" fmla="*/ 106 w 171"/>
                    <a:gd name="T11" fmla="*/ 0 h 63"/>
                    <a:gd name="T12" fmla="*/ 88 w 171"/>
                    <a:gd name="T13" fmla="*/ 5 h 63"/>
                    <a:gd name="T14" fmla="*/ 82 w 171"/>
                    <a:gd name="T15" fmla="*/ 5 h 63"/>
                    <a:gd name="T16" fmla="*/ 70 w 171"/>
                    <a:gd name="T17" fmla="*/ 5 h 63"/>
                    <a:gd name="T18" fmla="*/ 70 w 171"/>
                    <a:gd name="T19" fmla="*/ 11 h 63"/>
                    <a:gd name="T20" fmla="*/ 12 w 171"/>
                    <a:gd name="T21" fmla="*/ 23 h 63"/>
                    <a:gd name="T22" fmla="*/ 0 w 171"/>
                    <a:gd name="T23" fmla="*/ 29 h 63"/>
                    <a:gd name="T24" fmla="*/ 12 w 171"/>
                    <a:gd name="T25" fmla="*/ 40 h 63"/>
                    <a:gd name="T26" fmla="*/ 46 w 171"/>
                    <a:gd name="T27" fmla="*/ 46 h 63"/>
                    <a:gd name="T28" fmla="*/ 70 w 171"/>
                    <a:gd name="T29" fmla="*/ 51 h 63"/>
                    <a:gd name="T30" fmla="*/ 70 w 171"/>
                    <a:gd name="T31" fmla="*/ 62 h 63"/>
                    <a:gd name="T32" fmla="*/ 82 w 171"/>
                    <a:gd name="T33" fmla="*/ 62 h 63"/>
                    <a:gd name="T34" fmla="*/ 94 w 171"/>
                    <a:gd name="T35" fmla="*/ 62 h 63"/>
                    <a:gd name="T36" fmla="*/ 123 w 171"/>
                    <a:gd name="T37" fmla="*/ 62 h 63"/>
                    <a:gd name="T38" fmla="*/ 147 w 171"/>
                    <a:gd name="T39" fmla="*/ 62 h 63"/>
                    <a:gd name="T40" fmla="*/ 159 w 171"/>
                    <a:gd name="T41" fmla="*/ 62 h 63"/>
                    <a:gd name="T42" fmla="*/ 170 w 171"/>
                    <a:gd name="T43" fmla="*/ 62 h 63"/>
                    <a:gd name="T44" fmla="*/ 170 w 171"/>
                    <a:gd name="T45" fmla="*/ 5 h 6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1"/>
                    <a:gd name="T70" fmla="*/ 0 h 63"/>
                    <a:gd name="T71" fmla="*/ 171 w 171"/>
                    <a:gd name="T72" fmla="*/ 63 h 6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1" h="63">
                      <a:moveTo>
                        <a:pt x="170" y="5"/>
                      </a:moveTo>
                      <a:lnTo>
                        <a:pt x="159" y="5"/>
                      </a:lnTo>
                      <a:lnTo>
                        <a:pt x="153" y="0"/>
                      </a:lnTo>
                      <a:lnTo>
                        <a:pt x="134" y="0"/>
                      </a:lnTo>
                      <a:lnTo>
                        <a:pt x="123" y="0"/>
                      </a:lnTo>
                      <a:lnTo>
                        <a:pt x="106" y="0"/>
                      </a:lnTo>
                      <a:lnTo>
                        <a:pt x="88" y="5"/>
                      </a:lnTo>
                      <a:lnTo>
                        <a:pt x="82" y="5"/>
                      </a:lnTo>
                      <a:lnTo>
                        <a:pt x="70" y="5"/>
                      </a:lnTo>
                      <a:lnTo>
                        <a:pt x="70" y="11"/>
                      </a:lnTo>
                      <a:lnTo>
                        <a:pt x="12" y="23"/>
                      </a:lnTo>
                      <a:lnTo>
                        <a:pt x="0" y="29"/>
                      </a:lnTo>
                      <a:lnTo>
                        <a:pt x="12" y="40"/>
                      </a:lnTo>
                      <a:lnTo>
                        <a:pt x="46" y="46"/>
                      </a:lnTo>
                      <a:lnTo>
                        <a:pt x="70" y="51"/>
                      </a:lnTo>
                      <a:lnTo>
                        <a:pt x="70" y="62"/>
                      </a:lnTo>
                      <a:lnTo>
                        <a:pt x="82" y="62"/>
                      </a:lnTo>
                      <a:lnTo>
                        <a:pt x="94" y="62"/>
                      </a:lnTo>
                      <a:lnTo>
                        <a:pt x="123" y="62"/>
                      </a:lnTo>
                      <a:lnTo>
                        <a:pt x="147" y="62"/>
                      </a:lnTo>
                      <a:lnTo>
                        <a:pt x="159" y="62"/>
                      </a:lnTo>
                      <a:lnTo>
                        <a:pt x="170" y="62"/>
                      </a:lnTo>
                      <a:lnTo>
                        <a:pt x="170" y="5"/>
                      </a:lnTo>
                    </a:path>
                  </a:pathLst>
                </a:custGeom>
                <a:noFill/>
                <a:ln w="12700" cap="rnd" cmpd="sng">
                  <a:solidFill>
                    <a:srgbClr val="000000"/>
                  </a:solidFill>
                  <a:prstDash val="solid"/>
                  <a:round/>
                  <a:headEnd type="none" w="med" len="med"/>
                  <a:tailEnd type="none" w="med" len="med"/>
                </a:ln>
              </p:spPr>
              <p:txBody>
                <a:bodyPr/>
                <a:lstStyle/>
                <a:p>
                  <a:endParaRPr lang="en-US"/>
                </a:p>
              </p:txBody>
            </p:sp>
          </p:grpSp>
          <p:sp>
            <p:nvSpPr>
              <p:cNvPr id="12730" name="Freeform 85"/>
              <p:cNvSpPr>
                <a:spLocks/>
              </p:cNvSpPr>
              <p:nvPr/>
            </p:nvSpPr>
            <p:spPr bwMode="auto">
              <a:xfrm>
                <a:off x="4258" y="800"/>
                <a:ext cx="143" cy="29"/>
              </a:xfrm>
              <a:custGeom>
                <a:avLst/>
                <a:gdLst>
                  <a:gd name="T0" fmla="*/ 0 w 143"/>
                  <a:gd name="T1" fmla="*/ 28 h 29"/>
                  <a:gd name="T2" fmla="*/ 136 w 143"/>
                  <a:gd name="T3" fmla="*/ 16 h 29"/>
                  <a:gd name="T4" fmla="*/ 142 w 143"/>
                  <a:gd name="T5" fmla="*/ 0 h 29"/>
                  <a:gd name="T6" fmla="*/ 0 60000 65536"/>
                  <a:gd name="T7" fmla="*/ 0 60000 65536"/>
                  <a:gd name="T8" fmla="*/ 0 60000 65536"/>
                  <a:gd name="T9" fmla="*/ 0 w 143"/>
                  <a:gd name="T10" fmla="*/ 0 h 29"/>
                  <a:gd name="T11" fmla="*/ 143 w 143"/>
                  <a:gd name="T12" fmla="*/ 29 h 29"/>
                </a:gdLst>
                <a:ahLst/>
                <a:cxnLst>
                  <a:cxn ang="T6">
                    <a:pos x="T0" y="T1"/>
                  </a:cxn>
                  <a:cxn ang="T7">
                    <a:pos x="T2" y="T3"/>
                  </a:cxn>
                  <a:cxn ang="T8">
                    <a:pos x="T4" y="T5"/>
                  </a:cxn>
                </a:cxnLst>
                <a:rect l="T9" t="T10" r="T11" b="T12"/>
                <a:pathLst>
                  <a:path w="143" h="29">
                    <a:moveTo>
                      <a:pt x="0" y="28"/>
                    </a:moveTo>
                    <a:lnTo>
                      <a:pt x="136" y="16"/>
                    </a:lnTo>
                    <a:lnTo>
                      <a:pt x="142"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31" name="Freeform 86"/>
              <p:cNvSpPr>
                <a:spLocks/>
              </p:cNvSpPr>
              <p:nvPr/>
            </p:nvSpPr>
            <p:spPr bwMode="auto">
              <a:xfrm>
                <a:off x="4194" y="675"/>
                <a:ext cx="200" cy="142"/>
              </a:xfrm>
              <a:custGeom>
                <a:avLst/>
                <a:gdLst>
                  <a:gd name="T0" fmla="*/ 199 w 200"/>
                  <a:gd name="T1" fmla="*/ 141 h 142"/>
                  <a:gd name="T2" fmla="*/ 70 w 200"/>
                  <a:gd name="T3" fmla="*/ 0 h 142"/>
                  <a:gd name="T4" fmla="*/ 0 w 200"/>
                  <a:gd name="T5" fmla="*/ 0 h 142"/>
                  <a:gd name="T6" fmla="*/ 0 60000 65536"/>
                  <a:gd name="T7" fmla="*/ 0 60000 65536"/>
                  <a:gd name="T8" fmla="*/ 0 60000 65536"/>
                  <a:gd name="T9" fmla="*/ 0 w 200"/>
                  <a:gd name="T10" fmla="*/ 0 h 142"/>
                  <a:gd name="T11" fmla="*/ 200 w 200"/>
                  <a:gd name="T12" fmla="*/ 142 h 142"/>
                </a:gdLst>
                <a:ahLst/>
                <a:cxnLst>
                  <a:cxn ang="T6">
                    <a:pos x="T0" y="T1"/>
                  </a:cxn>
                  <a:cxn ang="T7">
                    <a:pos x="T2" y="T3"/>
                  </a:cxn>
                  <a:cxn ang="T8">
                    <a:pos x="T4" y="T5"/>
                  </a:cxn>
                </a:cxnLst>
                <a:rect l="T9" t="T10" r="T11" b="T12"/>
                <a:pathLst>
                  <a:path w="200" h="142">
                    <a:moveTo>
                      <a:pt x="199" y="141"/>
                    </a:moveTo>
                    <a:lnTo>
                      <a:pt x="70"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32" name="Line 87"/>
              <p:cNvSpPr>
                <a:spLocks noChangeShapeType="1"/>
              </p:cNvSpPr>
              <p:nvPr/>
            </p:nvSpPr>
            <p:spPr bwMode="auto">
              <a:xfrm flipH="1" flipV="1">
                <a:off x="4374" y="797"/>
                <a:ext cx="47" cy="57"/>
              </a:xfrm>
              <a:prstGeom prst="line">
                <a:avLst/>
              </a:prstGeom>
              <a:noFill/>
              <a:ln w="12700">
                <a:solidFill>
                  <a:srgbClr val="000000"/>
                </a:solidFill>
                <a:round/>
                <a:headEnd/>
                <a:tailEnd/>
              </a:ln>
            </p:spPr>
            <p:txBody>
              <a:bodyPr wrap="none" anchor="ctr"/>
              <a:lstStyle/>
              <a:p>
                <a:endParaRPr lang="en-US"/>
              </a:p>
            </p:txBody>
          </p:sp>
          <p:sp>
            <p:nvSpPr>
              <p:cNvPr id="12733" name="Freeform 88"/>
              <p:cNvSpPr>
                <a:spLocks/>
              </p:cNvSpPr>
              <p:nvPr/>
            </p:nvSpPr>
            <p:spPr bwMode="auto">
              <a:xfrm>
                <a:off x="4235" y="675"/>
                <a:ext cx="106" cy="159"/>
              </a:xfrm>
              <a:custGeom>
                <a:avLst/>
                <a:gdLst>
                  <a:gd name="T0" fmla="*/ 105 w 106"/>
                  <a:gd name="T1" fmla="*/ 158 h 159"/>
                  <a:gd name="T2" fmla="*/ 0 w 106"/>
                  <a:gd name="T3" fmla="*/ 12 h 159"/>
                  <a:gd name="T4" fmla="*/ 11 w 106"/>
                  <a:gd name="T5" fmla="*/ 12 h 159"/>
                  <a:gd name="T6" fmla="*/ 11 w 106"/>
                  <a:gd name="T7" fmla="*/ 0 h 159"/>
                  <a:gd name="T8" fmla="*/ 0 60000 65536"/>
                  <a:gd name="T9" fmla="*/ 0 60000 65536"/>
                  <a:gd name="T10" fmla="*/ 0 60000 65536"/>
                  <a:gd name="T11" fmla="*/ 0 60000 65536"/>
                  <a:gd name="T12" fmla="*/ 0 w 106"/>
                  <a:gd name="T13" fmla="*/ 0 h 159"/>
                  <a:gd name="T14" fmla="*/ 106 w 106"/>
                  <a:gd name="T15" fmla="*/ 159 h 159"/>
                </a:gdLst>
                <a:ahLst/>
                <a:cxnLst>
                  <a:cxn ang="T8">
                    <a:pos x="T0" y="T1"/>
                  </a:cxn>
                  <a:cxn ang="T9">
                    <a:pos x="T2" y="T3"/>
                  </a:cxn>
                  <a:cxn ang="T10">
                    <a:pos x="T4" y="T5"/>
                  </a:cxn>
                  <a:cxn ang="T11">
                    <a:pos x="T6" y="T7"/>
                  </a:cxn>
                </a:cxnLst>
                <a:rect l="T12" t="T13" r="T14" b="T15"/>
                <a:pathLst>
                  <a:path w="106" h="159">
                    <a:moveTo>
                      <a:pt x="105" y="158"/>
                    </a:moveTo>
                    <a:lnTo>
                      <a:pt x="0" y="12"/>
                    </a:lnTo>
                    <a:lnTo>
                      <a:pt x="11" y="12"/>
                    </a:lnTo>
                    <a:lnTo>
                      <a:pt x="11"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34" name="Freeform 89"/>
              <p:cNvSpPr>
                <a:spLocks/>
              </p:cNvSpPr>
              <p:nvPr/>
            </p:nvSpPr>
            <p:spPr bwMode="auto">
              <a:xfrm>
                <a:off x="4187" y="851"/>
                <a:ext cx="31" cy="6"/>
              </a:xfrm>
              <a:custGeom>
                <a:avLst/>
                <a:gdLst>
                  <a:gd name="T0" fmla="*/ 0 w 31"/>
                  <a:gd name="T1" fmla="*/ 0 h 6"/>
                  <a:gd name="T2" fmla="*/ 30 w 31"/>
                  <a:gd name="T3" fmla="*/ 0 h 6"/>
                  <a:gd name="T4" fmla="*/ 30 w 31"/>
                  <a:gd name="T5" fmla="*/ 5 h 6"/>
                  <a:gd name="T6" fmla="*/ 0 60000 65536"/>
                  <a:gd name="T7" fmla="*/ 0 60000 65536"/>
                  <a:gd name="T8" fmla="*/ 0 60000 65536"/>
                  <a:gd name="T9" fmla="*/ 0 w 31"/>
                  <a:gd name="T10" fmla="*/ 0 h 6"/>
                  <a:gd name="T11" fmla="*/ 31 w 31"/>
                  <a:gd name="T12" fmla="*/ 6 h 6"/>
                </a:gdLst>
                <a:ahLst/>
                <a:cxnLst>
                  <a:cxn ang="T6">
                    <a:pos x="T0" y="T1"/>
                  </a:cxn>
                  <a:cxn ang="T7">
                    <a:pos x="T2" y="T3"/>
                  </a:cxn>
                  <a:cxn ang="T8">
                    <a:pos x="T4" y="T5"/>
                  </a:cxn>
                </a:cxnLst>
                <a:rect l="T9" t="T10" r="T11" b="T12"/>
                <a:pathLst>
                  <a:path w="31" h="6">
                    <a:moveTo>
                      <a:pt x="0" y="0"/>
                    </a:moveTo>
                    <a:lnTo>
                      <a:pt x="30" y="0"/>
                    </a:lnTo>
                    <a:lnTo>
                      <a:pt x="30" y="5"/>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35" name="Line 90"/>
              <p:cNvSpPr>
                <a:spLocks noChangeShapeType="1"/>
              </p:cNvSpPr>
              <p:nvPr/>
            </p:nvSpPr>
            <p:spPr bwMode="auto">
              <a:xfrm flipH="1" flipV="1">
                <a:off x="4192" y="654"/>
                <a:ext cx="129" cy="182"/>
              </a:xfrm>
              <a:prstGeom prst="line">
                <a:avLst/>
              </a:prstGeom>
              <a:noFill/>
              <a:ln w="12700">
                <a:solidFill>
                  <a:srgbClr val="000000"/>
                </a:solidFill>
                <a:round/>
                <a:headEnd/>
                <a:tailEnd/>
              </a:ln>
            </p:spPr>
            <p:txBody>
              <a:bodyPr wrap="none" anchor="ctr"/>
              <a:lstStyle/>
              <a:p>
                <a:endParaRPr lang="en-US"/>
              </a:p>
            </p:txBody>
          </p:sp>
          <p:sp>
            <p:nvSpPr>
              <p:cNvPr id="12736" name="Freeform 91"/>
              <p:cNvSpPr>
                <a:spLocks/>
              </p:cNvSpPr>
              <p:nvPr/>
            </p:nvSpPr>
            <p:spPr bwMode="auto">
              <a:xfrm>
                <a:off x="4235" y="755"/>
                <a:ext cx="53" cy="5"/>
              </a:xfrm>
              <a:custGeom>
                <a:avLst/>
                <a:gdLst>
                  <a:gd name="T0" fmla="*/ 52 w 53"/>
                  <a:gd name="T1" fmla="*/ 0 h 5"/>
                  <a:gd name="T2" fmla="*/ 35 w 53"/>
                  <a:gd name="T3" fmla="*/ 4 h 5"/>
                  <a:gd name="T4" fmla="*/ 0 w 53"/>
                  <a:gd name="T5" fmla="*/ 4 h 5"/>
                  <a:gd name="T6" fmla="*/ 0 60000 65536"/>
                  <a:gd name="T7" fmla="*/ 0 60000 65536"/>
                  <a:gd name="T8" fmla="*/ 0 60000 65536"/>
                  <a:gd name="T9" fmla="*/ 0 w 53"/>
                  <a:gd name="T10" fmla="*/ 0 h 5"/>
                  <a:gd name="T11" fmla="*/ 53 w 53"/>
                  <a:gd name="T12" fmla="*/ 5 h 5"/>
                </a:gdLst>
                <a:ahLst/>
                <a:cxnLst>
                  <a:cxn ang="T6">
                    <a:pos x="T0" y="T1"/>
                  </a:cxn>
                  <a:cxn ang="T7">
                    <a:pos x="T2" y="T3"/>
                  </a:cxn>
                  <a:cxn ang="T8">
                    <a:pos x="T4" y="T5"/>
                  </a:cxn>
                </a:cxnLst>
                <a:rect l="T9" t="T10" r="T11" b="T12"/>
                <a:pathLst>
                  <a:path w="53" h="5">
                    <a:moveTo>
                      <a:pt x="52" y="0"/>
                    </a:moveTo>
                    <a:lnTo>
                      <a:pt x="35" y="4"/>
                    </a:lnTo>
                    <a:lnTo>
                      <a:pt x="0" y="4"/>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37" name="Freeform 92"/>
              <p:cNvSpPr>
                <a:spLocks/>
              </p:cNvSpPr>
              <p:nvPr/>
            </p:nvSpPr>
            <p:spPr bwMode="auto">
              <a:xfrm>
                <a:off x="4258" y="726"/>
                <a:ext cx="72" cy="91"/>
              </a:xfrm>
              <a:custGeom>
                <a:avLst/>
                <a:gdLst>
                  <a:gd name="T0" fmla="*/ 59 w 72"/>
                  <a:gd name="T1" fmla="*/ 90 h 91"/>
                  <a:gd name="T2" fmla="*/ 71 w 72"/>
                  <a:gd name="T3" fmla="*/ 90 h 91"/>
                  <a:gd name="T4" fmla="*/ 0 w 72"/>
                  <a:gd name="T5" fmla="*/ 0 h 91"/>
                  <a:gd name="T6" fmla="*/ 13 w 72"/>
                  <a:gd name="T7" fmla="*/ 0 h 91"/>
                  <a:gd name="T8" fmla="*/ 0 60000 65536"/>
                  <a:gd name="T9" fmla="*/ 0 60000 65536"/>
                  <a:gd name="T10" fmla="*/ 0 60000 65536"/>
                  <a:gd name="T11" fmla="*/ 0 60000 65536"/>
                  <a:gd name="T12" fmla="*/ 0 w 72"/>
                  <a:gd name="T13" fmla="*/ 0 h 91"/>
                  <a:gd name="T14" fmla="*/ 72 w 72"/>
                  <a:gd name="T15" fmla="*/ 91 h 91"/>
                </a:gdLst>
                <a:ahLst/>
                <a:cxnLst>
                  <a:cxn ang="T8">
                    <a:pos x="T0" y="T1"/>
                  </a:cxn>
                  <a:cxn ang="T9">
                    <a:pos x="T2" y="T3"/>
                  </a:cxn>
                  <a:cxn ang="T10">
                    <a:pos x="T4" y="T5"/>
                  </a:cxn>
                  <a:cxn ang="T11">
                    <a:pos x="T6" y="T7"/>
                  </a:cxn>
                </a:cxnLst>
                <a:rect l="T12" t="T13" r="T14" b="T15"/>
                <a:pathLst>
                  <a:path w="72" h="91">
                    <a:moveTo>
                      <a:pt x="59" y="90"/>
                    </a:moveTo>
                    <a:lnTo>
                      <a:pt x="71" y="90"/>
                    </a:lnTo>
                    <a:lnTo>
                      <a:pt x="0" y="0"/>
                    </a:lnTo>
                    <a:lnTo>
                      <a:pt x="13"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38" name="Freeform 93"/>
              <p:cNvSpPr>
                <a:spLocks/>
              </p:cNvSpPr>
              <p:nvPr/>
            </p:nvSpPr>
            <p:spPr bwMode="auto">
              <a:xfrm>
                <a:off x="4235" y="687"/>
                <a:ext cx="24" cy="28"/>
              </a:xfrm>
              <a:custGeom>
                <a:avLst/>
                <a:gdLst>
                  <a:gd name="T0" fmla="*/ 23 w 24"/>
                  <a:gd name="T1" fmla="*/ 27 h 28"/>
                  <a:gd name="T2" fmla="*/ 0 w 24"/>
                  <a:gd name="T3" fmla="*/ 0 h 28"/>
                  <a:gd name="T4" fmla="*/ 12 w 24"/>
                  <a:gd name="T5" fmla="*/ 0 h 28"/>
                  <a:gd name="T6" fmla="*/ 0 60000 65536"/>
                  <a:gd name="T7" fmla="*/ 0 60000 65536"/>
                  <a:gd name="T8" fmla="*/ 0 60000 65536"/>
                  <a:gd name="T9" fmla="*/ 0 w 24"/>
                  <a:gd name="T10" fmla="*/ 0 h 28"/>
                  <a:gd name="T11" fmla="*/ 24 w 24"/>
                  <a:gd name="T12" fmla="*/ 28 h 28"/>
                </a:gdLst>
                <a:ahLst/>
                <a:cxnLst>
                  <a:cxn ang="T6">
                    <a:pos x="T0" y="T1"/>
                  </a:cxn>
                  <a:cxn ang="T7">
                    <a:pos x="T2" y="T3"/>
                  </a:cxn>
                  <a:cxn ang="T8">
                    <a:pos x="T4" y="T5"/>
                  </a:cxn>
                </a:cxnLst>
                <a:rect l="T9" t="T10" r="T11" b="T12"/>
                <a:pathLst>
                  <a:path w="24" h="28">
                    <a:moveTo>
                      <a:pt x="23" y="27"/>
                    </a:moveTo>
                    <a:lnTo>
                      <a:pt x="0" y="0"/>
                    </a:lnTo>
                    <a:lnTo>
                      <a:pt x="12"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39" name="Line 94"/>
              <p:cNvSpPr>
                <a:spLocks noChangeShapeType="1"/>
              </p:cNvSpPr>
              <p:nvPr/>
            </p:nvSpPr>
            <p:spPr bwMode="auto">
              <a:xfrm flipH="1">
                <a:off x="4188" y="854"/>
                <a:ext cx="93" cy="0"/>
              </a:xfrm>
              <a:prstGeom prst="line">
                <a:avLst/>
              </a:prstGeom>
              <a:noFill/>
              <a:ln w="12700">
                <a:solidFill>
                  <a:srgbClr val="000000"/>
                </a:solidFill>
                <a:round/>
                <a:headEnd/>
                <a:tailEnd/>
              </a:ln>
            </p:spPr>
            <p:txBody>
              <a:bodyPr wrap="none" anchor="ctr"/>
              <a:lstStyle/>
              <a:p>
                <a:endParaRPr lang="en-US"/>
              </a:p>
            </p:txBody>
          </p:sp>
          <p:sp>
            <p:nvSpPr>
              <p:cNvPr id="12740" name="Line 95"/>
              <p:cNvSpPr>
                <a:spLocks noChangeShapeType="1"/>
              </p:cNvSpPr>
              <p:nvPr/>
            </p:nvSpPr>
            <p:spPr bwMode="auto">
              <a:xfrm>
                <a:off x="4212" y="874"/>
                <a:ext cx="0" cy="1"/>
              </a:xfrm>
              <a:prstGeom prst="line">
                <a:avLst/>
              </a:prstGeom>
              <a:noFill/>
              <a:ln w="12700">
                <a:solidFill>
                  <a:srgbClr val="000000"/>
                </a:solidFill>
                <a:round/>
                <a:headEnd/>
                <a:tailEnd/>
              </a:ln>
            </p:spPr>
            <p:txBody>
              <a:bodyPr wrap="none" anchor="ctr"/>
              <a:lstStyle/>
              <a:p>
                <a:endParaRPr lang="en-US"/>
              </a:p>
            </p:txBody>
          </p:sp>
          <p:grpSp>
            <p:nvGrpSpPr>
              <p:cNvPr id="17" name="Group 96"/>
              <p:cNvGrpSpPr>
                <a:grpSpLocks/>
              </p:cNvGrpSpPr>
              <p:nvPr/>
            </p:nvGrpSpPr>
            <p:grpSpPr bwMode="auto">
              <a:xfrm>
                <a:off x="4176" y="868"/>
                <a:ext cx="43" cy="11"/>
                <a:chOff x="4176" y="868"/>
                <a:chExt cx="43" cy="11"/>
              </a:xfrm>
            </p:grpSpPr>
            <p:sp>
              <p:nvSpPr>
                <p:cNvPr id="12873" name="Freeform 97"/>
                <p:cNvSpPr>
                  <a:spLocks/>
                </p:cNvSpPr>
                <p:nvPr/>
              </p:nvSpPr>
              <p:spPr bwMode="auto">
                <a:xfrm>
                  <a:off x="4187" y="868"/>
                  <a:ext cx="32" cy="7"/>
                </a:xfrm>
                <a:custGeom>
                  <a:avLst/>
                  <a:gdLst>
                    <a:gd name="T0" fmla="*/ 31 w 32"/>
                    <a:gd name="T1" fmla="*/ 0 h 7"/>
                    <a:gd name="T2" fmla="*/ 0 w 32"/>
                    <a:gd name="T3" fmla="*/ 3 h 7"/>
                    <a:gd name="T4" fmla="*/ 0 w 32"/>
                    <a:gd name="T5" fmla="*/ 6 h 7"/>
                    <a:gd name="T6" fmla="*/ 31 w 32"/>
                    <a:gd name="T7" fmla="*/ 6 h 7"/>
                    <a:gd name="T8" fmla="*/ 31 w 32"/>
                    <a:gd name="T9" fmla="*/ 0 h 7"/>
                    <a:gd name="T10" fmla="*/ 0 60000 65536"/>
                    <a:gd name="T11" fmla="*/ 0 60000 65536"/>
                    <a:gd name="T12" fmla="*/ 0 60000 65536"/>
                    <a:gd name="T13" fmla="*/ 0 60000 65536"/>
                    <a:gd name="T14" fmla="*/ 0 60000 65536"/>
                    <a:gd name="T15" fmla="*/ 0 w 32"/>
                    <a:gd name="T16" fmla="*/ 0 h 7"/>
                    <a:gd name="T17" fmla="*/ 32 w 32"/>
                    <a:gd name="T18" fmla="*/ 7 h 7"/>
                  </a:gdLst>
                  <a:ahLst/>
                  <a:cxnLst>
                    <a:cxn ang="T10">
                      <a:pos x="T0" y="T1"/>
                    </a:cxn>
                    <a:cxn ang="T11">
                      <a:pos x="T2" y="T3"/>
                    </a:cxn>
                    <a:cxn ang="T12">
                      <a:pos x="T4" y="T5"/>
                    </a:cxn>
                    <a:cxn ang="T13">
                      <a:pos x="T6" y="T7"/>
                    </a:cxn>
                    <a:cxn ang="T14">
                      <a:pos x="T8" y="T9"/>
                    </a:cxn>
                  </a:cxnLst>
                  <a:rect l="T15" t="T16" r="T17" b="T18"/>
                  <a:pathLst>
                    <a:path w="32" h="7">
                      <a:moveTo>
                        <a:pt x="31" y="0"/>
                      </a:moveTo>
                      <a:lnTo>
                        <a:pt x="0" y="3"/>
                      </a:lnTo>
                      <a:lnTo>
                        <a:pt x="0" y="6"/>
                      </a:lnTo>
                      <a:lnTo>
                        <a:pt x="31" y="6"/>
                      </a:lnTo>
                      <a:lnTo>
                        <a:pt x="31" y="0"/>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74" name="Freeform 98"/>
                <p:cNvSpPr>
                  <a:spLocks/>
                </p:cNvSpPr>
                <p:nvPr/>
              </p:nvSpPr>
              <p:spPr bwMode="auto">
                <a:xfrm>
                  <a:off x="4176" y="868"/>
                  <a:ext cx="30" cy="11"/>
                </a:xfrm>
                <a:custGeom>
                  <a:avLst/>
                  <a:gdLst>
                    <a:gd name="T0" fmla="*/ 29 w 30"/>
                    <a:gd name="T1" fmla="*/ 0 h 11"/>
                    <a:gd name="T2" fmla="*/ 0 w 30"/>
                    <a:gd name="T3" fmla="*/ 5 h 11"/>
                    <a:gd name="T4" fmla="*/ 29 w 30"/>
                    <a:gd name="T5" fmla="*/ 10 h 11"/>
                    <a:gd name="T6" fmla="*/ 29 w 30"/>
                    <a:gd name="T7" fmla="*/ 0 h 11"/>
                    <a:gd name="T8" fmla="*/ 0 60000 65536"/>
                    <a:gd name="T9" fmla="*/ 0 60000 65536"/>
                    <a:gd name="T10" fmla="*/ 0 60000 65536"/>
                    <a:gd name="T11" fmla="*/ 0 60000 65536"/>
                    <a:gd name="T12" fmla="*/ 0 w 30"/>
                    <a:gd name="T13" fmla="*/ 0 h 11"/>
                    <a:gd name="T14" fmla="*/ 30 w 30"/>
                    <a:gd name="T15" fmla="*/ 11 h 11"/>
                  </a:gdLst>
                  <a:ahLst/>
                  <a:cxnLst>
                    <a:cxn ang="T8">
                      <a:pos x="T0" y="T1"/>
                    </a:cxn>
                    <a:cxn ang="T9">
                      <a:pos x="T2" y="T3"/>
                    </a:cxn>
                    <a:cxn ang="T10">
                      <a:pos x="T4" y="T5"/>
                    </a:cxn>
                    <a:cxn ang="T11">
                      <a:pos x="T6" y="T7"/>
                    </a:cxn>
                  </a:cxnLst>
                  <a:rect l="T12" t="T13" r="T14" b="T15"/>
                  <a:pathLst>
                    <a:path w="30" h="11">
                      <a:moveTo>
                        <a:pt x="29" y="0"/>
                      </a:moveTo>
                      <a:lnTo>
                        <a:pt x="0" y="5"/>
                      </a:lnTo>
                      <a:lnTo>
                        <a:pt x="29" y="10"/>
                      </a:lnTo>
                      <a:lnTo>
                        <a:pt x="29" y="0"/>
                      </a:lnTo>
                    </a:path>
                  </a:pathLst>
                </a:custGeom>
                <a:noFill/>
                <a:ln w="12700" cap="rnd" cmpd="sng">
                  <a:solidFill>
                    <a:srgbClr val="000000"/>
                  </a:solidFill>
                  <a:prstDash val="solid"/>
                  <a:round/>
                  <a:headEnd type="none" w="med" len="med"/>
                  <a:tailEnd type="none" w="med" len="med"/>
                </a:ln>
              </p:spPr>
              <p:txBody>
                <a:bodyPr/>
                <a:lstStyle/>
                <a:p>
                  <a:endParaRPr lang="en-US"/>
                </a:p>
              </p:txBody>
            </p:sp>
          </p:grpSp>
          <p:sp>
            <p:nvSpPr>
              <p:cNvPr id="12742" name="Freeform 99"/>
              <p:cNvSpPr>
                <a:spLocks/>
              </p:cNvSpPr>
              <p:nvPr/>
            </p:nvSpPr>
            <p:spPr bwMode="auto">
              <a:xfrm>
                <a:off x="4217" y="912"/>
                <a:ext cx="242" cy="41"/>
              </a:xfrm>
              <a:custGeom>
                <a:avLst/>
                <a:gdLst>
                  <a:gd name="T0" fmla="*/ 241 w 242"/>
                  <a:gd name="T1" fmla="*/ 40 h 41"/>
                  <a:gd name="T2" fmla="*/ 83 w 242"/>
                  <a:gd name="T3" fmla="*/ 0 h 41"/>
                  <a:gd name="T4" fmla="*/ 30 w 242"/>
                  <a:gd name="T5" fmla="*/ 0 h 41"/>
                  <a:gd name="T6" fmla="*/ 0 w 242"/>
                  <a:gd name="T7" fmla="*/ 0 h 41"/>
                  <a:gd name="T8" fmla="*/ 0 60000 65536"/>
                  <a:gd name="T9" fmla="*/ 0 60000 65536"/>
                  <a:gd name="T10" fmla="*/ 0 60000 65536"/>
                  <a:gd name="T11" fmla="*/ 0 60000 65536"/>
                  <a:gd name="T12" fmla="*/ 0 w 242"/>
                  <a:gd name="T13" fmla="*/ 0 h 41"/>
                  <a:gd name="T14" fmla="*/ 242 w 242"/>
                  <a:gd name="T15" fmla="*/ 41 h 41"/>
                </a:gdLst>
                <a:ahLst/>
                <a:cxnLst>
                  <a:cxn ang="T8">
                    <a:pos x="T0" y="T1"/>
                  </a:cxn>
                  <a:cxn ang="T9">
                    <a:pos x="T2" y="T3"/>
                  </a:cxn>
                  <a:cxn ang="T10">
                    <a:pos x="T4" y="T5"/>
                  </a:cxn>
                  <a:cxn ang="T11">
                    <a:pos x="T6" y="T7"/>
                  </a:cxn>
                </a:cxnLst>
                <a:rect l="T12" t="T13" r="T14" b="T15"/>
                <a:pathLst>
                  <a:path w="242" h="41">
                    <a:moveTo>
                      <a:pt x="241" y="40"/>
                    </a:moveTo>
                    <a:lnTo>
                      <a:pt x="83" y="0"/>
                    </a:lnTo>
                    <a:lnTo>
                      <a:pt x="30"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43" name="Freeform 100"/>
              <p:cNvSpPr>
                <a:spLocks/>
              </p:cNvSpPr>
              <p:nvPr/>
            </p:nvSpPr>
            <p:spPr bwMode="auto">
              <a:xfrm>
                <a:off x="4246" y="912"/>
                <a:ext cx="114" cy="46"/>
              </a:xfrm>
              <a:custGeom>
                <a:avLst/>
                <a:gdLst>
                  <a:gd name="T0" fmla="*/ 113 w 114"/>
                  <a:gd name="T1" fmla="*/ 45 h 46"/>
                  <a:gd name="T2" fmla="*/ 0 w 114"/>
                  <a:gd name="T3" fmla="*/ 6 h 46"/>
                  <a:gd name="T4" fmla="*/ 0 w 114"/>
                  <a:gd name="T5" fmla="*/ 0 h 46"/>
                  <a:gd name="T6" fmla="*/ 0 60000 65536"/>
                  <a:gd name="T7" fmla="*/ 0 60000 65536"/>
                  <a:gd name="T8" fmla="*/ 0 60000 65536"/>
                  <a:gd name="T9" fmla="*/ 0 w 114"/>
                  <a:gd name="T10" fmla="*/ 0 h 46"/>
                  <a:gd name="T11" fmla="*/ 114 w 114"/>
                  <a:gd name="T12" fmla="*/ 46 h 46"/>
                </a:gdLst>
                <a:ahLst/>
                <a:cxnLst>
                  <a:cxn ang="T6">
                    <a:pos x="T0" y="T1"/>
                  </a:cxn>
                  <a:cxn ang="T7">
                    <a:pos x="T2" y="T3"/>
                  </a:cxn>
                  <a:cxn ang="T8">
                    <a:pos x="T4" y="T5"/>
                  </a:cxn>
                </a:cxnLst>
                <a:rect l="T9" t="T10" r="T11" b="T12"/>
                <a:pathLst>
                  <a:path w="114" h="46">
                    <a:moveTo>
                      <a:pt x="113" y="45"/>
                    </a:moveTo>
                    <a:lnTo>
                      <a:pt x="0" y="6"/>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44" name="Line 101"/>
              <p:cNvSpPr>
                <a:spLocks noChangeShapeType="1"/>
              </p:cNvSpPr>
              <p:nvPr/>
            </p:nvSpPr>
            <p:spPr bwMode="auto">
              <a:xfrm flipH="1">
                <a:off x="4235" y="935"/>
                <a:ext cx="81" cy="0"/>
              </a:xfrm>
              <a:prstGeom prst="line">
                <a:avLst/>
              </a:prstGeom>
              <a:noFill/>
              <a:ln w="12700">
                <a:solidFill>
                  <a:srgbClr val="000000"/>
                </a:solidFill>
                <a:round/>
                <a:headEnd/>
                <a:tailEnd/>
              </a:ln>
            </p:spPr>
            <p:txBody>
              <a:bodyPr wrap="none" anchor="ctr"/>
              <a:lstStyle/>
              <a:p>
                <a:endParaRPr lang="en-US"/>
              </a:p>
            </p:txBody>
          </p:sp>
          <p:sp>
            <p:nvSpPr>
              <p:cNvPr id="12745" name="Line 102"/>
              <p:cNvSpPr>
                <a:spLocks noChangeShapeType="1"/>
              </p:cNvSpPr>
              <p:nvPr/>
            </p:nvSpPr>
            <p:spPr bwMode="auto">
              <a:xfrm>
                <a:off x="4411" y="935"/>
                <a:ext cx="0" cy="0"/>
              </a:xfrm>
              <a:prstGeom prst="line">
                <a:avLst/>
              </a:prstGeom>
              <a:noFill/>
              <a:ln w="12700">
                <a:solidFill>
                  <a:srgbClr val="000000"/>
                </a:solidFill>
                <a:round/>
                <a:headEnd/>
                <a:tailEnd/>
              </a:ln>
            </p:spPr>
            <p:txBody>
              <a:bodyPr wrap="none" anchor="ctr"/>
              <a:lstStyle/>
              <a:p>
                <a:endParaRPr lang="en-US"/>
              </a:p>
            </p:txBody>
          </p:sp>
          <p:sp>
            <p:nvSpPr>
              <p:cNvPr id="12746" name="Freeform 103"/>
              <p:cNvSpPr>
                <a:spLocks/>
              </p:cNvSpPr>
              <p:nvPr/>
            </p:nvSpPr>
            <p:spPr bwMode="auto">
              <a:xfrm>
                <a:off x="4411" y="935"/>
                <a:ext cx="6" cy="1"/>
              </a:xfrm>
              <a:custGeom>
                <a:avLst/>
                <a:gdLst>
                  <a:gd name="T0" fmla="*/ 0 w 6"/>
                  <a:gd name="T1" fmla="*/ 0 h 1"/>
                  <a:gd name="T2" fmla="*/ 5 w 6"/>
                  <a:gd name="T3" fmla="*/ 0 h 1"/>
                  <a:gd name="T4" fmla="*/ 0 60000 65536"/>
                  <a:gd name="T5" fmla="*/ 0 60000 65536"/>
                  <a:gd name="T6" fmla="*/ 0 w 6"/>
                  <a:gd name="T7" fmla="*/ 0 h 1"/>
                  <a:gd name="T8" fmla="*/ 6 w 6"/>
                  <a:gd name="T9" fmla="*/ 1 h 1"/>
                </a:gdLst>
                <a:ahLst/>
                <a:cxnLst>
                  <a:cxn ang="T4">
                    <a:pos x="T0" y="T1"/>
                  </a:cxn>
                  <a:cxn ang="T5">
                    <a:pos x="T2" y="T3"/>
                  </a:cxn>
                </a:cxnLst>
                <a:rect l="T6" t="T7" r="T8" b="T9"/>
                <a:pathLst>
                  <a:path w="6" h="1">
                    <a:moveTo>
                      <a:pt x="0" y="0"/>
                    </a:moveTo>
                    <a:lnTo>
                      <a:pt x="5"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47" name="Freeform 104"/>
              <p:cNvSpPr>
                <a:spLocks/>
              </p:cNvSpPr>
              <p:nvPr/>
            </p:nvSpPr>
            <p:spPr bwMode="auto">
              <a:xfrm>
                <a:off x="4417" y="929"/>
                <a:ext cx="18" cy="7"/>
              </a:xfrm>
              <a:custGeom>
                <a:avLst/>
                <a:gdLst>
                  <a:gd name="T0" fmla="*/ 0 w 18"/>
                  <a:gd name="T1" fmla="*/ 6 h 7"/>
                  <a:gd name="T2" fmla="*/ 0 w 18"/>
                  <a:gd name="T3" fmla="*/ 0 h 7"/>
                  <a:gd name="T4" fmla="*/ 12 w 18"/>
                  <a:gd name="T5" fmla="*/ 0 h 7"/>
                  <a:gd name="T6" fmla="*/ 17 w 18"/>
                  <a:gd name="T7" fmla="*/ 0 h 7"/>
                  <a:gd name="T8" fmla="*/ 0 60000 65536"/>
                  <a:gd name="T9" fmla="*/ 0 60000 65536"/>
                  <a:gd name="T10" fmla="*/ 0 60000 65536"/>
                  <a:gd name="T11" fmla="*/ 0 60000 65536"/>
                  <a:gd name="T12" fmla="*/ 0 w 18"/>
                  <a:gd name="T13" fmla="*/ 0 h 7"/>
                  <a:gd name="T14" fmla="*/ 18 w 18"/>
                  <a:gd name="T15" fmla="*/ 7 h 7"/>
                </a:gdLst>
                <a:ahLst/>
                <a:cxnLst>
                  <a:cxn ang="T8">
                    <a:pos x="T0" y="T1"/>
                  </a:cxn>
                  <a:cxn ang="T9">
                    <a:pos x="T2" y="T3"/>
                  </a:cxn>
                  <a:cxn ang="T10">
                    <a:pos x="T4" y="T5"/>
                  </a:cxn>
                  <a:cxn ang="T11">
                    <a:pos x="T6" y="T7"/>
                  </a:cxn>
                </a:cxnLst>
                <a:rect l="T12" t="T13" r="T14" b="T15"/>
                <a:pathLst>
                  <a:path w="18" h="7">
                    <a:moveTo>
                      <a:pt x="0" y="6"/>
                    </a:moveTo>
                    <a:lnTo>
                      <a:pt x="0" y="0"/>
                    </a:lnTo>
                    <a:lnTo>
                      <a:pt x="12"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48" name="Freeform 105"/>
              <p:cNvSpPr>
                <a:spLocks/>
              </p:cNvSpPr>
              <p:nvPr/>
            </p:nvSpPr>
            <p:spPr bwMode="auto">
              <a:xfrm>
                <a:off x="4423" y="929"/>
                <a:ext cx="18" cy="1"/>
              </a:xfrm>
              <a:custGeom>
                <a:avLst/>
                <a:gdLst>
                  <a:gd name="T0" fmla="*/ 0 w 18"/>
                  <a:gd name="T1" fmla="*/ 0 h 1"/>
                  <a:gd name="T2" fmla="*/ 11 w 18"/>
                  <a:gd name="T3" fmla="*/ 0 h 1"/>
                  <a:gd name="T4" fmla="*/ 17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0" y="0"/>
                    </a:moveTo>
                    <a:lnTo>
                      <a:pt x="11"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49" name="Freeform 106"/>
              <p:cNvSpPr>
                <a:spLocks/>
              </p:cNvSpPr>
              <p:nvPr/>
            </p:nvSpPr>
            <p:spPr bwMode="auto">
              <a:xfrm>
                <a:off x="4441" y="929"/>
                <a:ext cx="18" cy="1"/>
              </a:xfrm>
              <a:custGeom>
                <a:avLst/>
                <a:gdLst>
                  <a:gd name="T0" fmla="*/ 0 w 18"/>
                  <a:gd name="T1" fmla="*/ 0 h 1"/>
                  <a:gd name="T2" fmla="*/ 11 w 18"/>
                  <a:gd name="T3" fmla="*/ 0 h 1"/>
                  <a:gd name="T4" fmla="*/ 17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0" y="0"/>
                    </a:moveTo>
                    <a:lnTo>
                      <a:pt x="11"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50" name="Freeform 107"/>
              <p:cNvSpPr>
                <a:spLocks/>
              </p:cNvSpPr>
              <p:nvPr/>
            </p:nvSpPr>
            <p:spPr bwMode="auto">
              <a:xfrm>
                <a:off x="4446" y="929"/>
                <a:ext cx="19" cy="7"/>
              </a:xfrm>
              <a:custGeom>
                <a:avLst/>
                <a:gdLst>
                  <a:gd name="T0" fmla="*/ 0 w 19"/>
                  <a:gd name="T1" fmla="*/ 0 h 7"/>
                  <a:gd name="T2" fmla="*/ 12 w 19"/>
                  <a:gd name="T3" fmla="*/ 0 h 7"/>
                  <a:gd name="T4" fmla="*/ 12 w 19"/>
                  <a:gd name="T5" fmla="*/ 6 h 7"/>
                  <a:gd name="T6" fmla="*/ 18 w 19"/>
                  <a:gd name="T7" fmla="*/ 6 h 7"/>
                  <a:gd name="T8" fmla="*/ 0 60000 65536"/>
                  <a:gd name="T9" fmla="*/ 0 60000 65536"/>
                  <a:gd name="T10" fmla="*/ 0 60000 65536"/>
                  <a:gd name="T11" fmla="*/ 0 60000 65536"/>
                  <a:gd name="T12" fmla="*/ 0 w 19"/>
                  <a:gd name="T13" fmla="*/ 0 h 7"/>
                  <a:gd name="T14" fmla="*/ 19 w 19"/>
                  <a:gd name="T15" fmla="*/ 7 h 7"/>
                </a:gdLst>
                <a:ahLst/>
                <a:cxnLst>
                  <a:cxn ang="T8">
                    <a:pos x="T0" y="T1"/>
                  </a:cxn>
                  <a:cxn ang="T9">
                    <a:pos x="T2" y="T3"/>
                  </a:cxn>
                  <a:cxn ang="T10">
                    <a:pos x="T4" y="T5"/>
                  </a:cxn>
                  <a:cxn ang="T11">
                    <a:pos x="T6" y="T7"/>
                  </a:cxn>
                </a:cxnLst>
                <a:rect l="T12" t="T13" r="T14" b="T15"/>
                <a:pathLst>
                  <a:path w="19" h="7">
                    <a:moveTo>
                      <a:pt x="0" y="0"/>
                    </a:moveTo>
                    <a:lnTo>
                      <a:pt x="12" y="0"/>
                    </a:lnTo>
                    <a:lnTo>
                      <a:pt x="12" y="6"/>
                    </a:lnTo>
                    <a:lnTo>
                      <a:pt x="18" y="6"/>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51" name="Freeform 108"/>
              <p:cNvSpPr>
                <a:spLocks/>
              </p:cNvSpPr>
              <p:nvPr/>
            </p:nvSpPr>
            <p:spPr bwMode="auto">
              <a:xfrm>
                <a:off x="4464" y="935"/>
                <a:ext cx="13" cy="1"/>
              </a:xfrm>
              <a:custGeom>
                <a:avLst/>
                <a:gdLst>
                  <a:gd name="T0" fmla="*/ 0 w 13"/>
                  <a:gd name="T1" fmla="*/ 0 h 1"/>
                  <a:gd name="T2" fmla="*/ 12 w 13"/>
                  <a:gd name="T3" fmla="*/ 0 h 1"/>
                  <a:gd name="T4" fmla="*/ 0 60000 65536"/>
                  <a:gd name="T5" fmla="*/ 0 60000 65536"/>
                  <a:gd name="T6" fmla="*/ 0 w 13"/>
                  <a:gd name="T7" fmla="*/ 0 h 1"/>
                  <a:gd name="T8" fmla="*/ 13 w 13"/>
                  <a:gd name="T9" fmla="*/ 1 h 1"/>
                </a:gdLst>
                <a:ahLst/>
                <a:cxnLst>
                  <a:cxn ang="T4">
                    <a:pos x="T0" y="T1"/>
                  </a:cxn>
                  <a:cxn ang="T5">
                    <a:pos x="T2" y="T3"/>
                  </a:cxn>
                </a:cxnLst>
                <a:rect l="T6" t="T7" r="T8" b="T9"/>
                <a:pathLst>
                  <a:path w="13" h="1">
                    <a:moveTo>
                      <a:pt x="0" y="0"/>
                    </a:moveTo>
                    <a:lnTo>
                      <a:pt x="12"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52" name="Freeform 109"/>
              <p:cNvSpPr>
                <a:spLocks/>
              </p:cNvSpPr>
              <p:nvPr/>
            </p:nvSpPr>
            <p:spPr bwMode="auto">
              <a:xfrm>
                <a:off x="4476" y="935"/>
                <a:ext cx="6" cy="1"/>
              </a:xfrm>
              <a:custGeom>
                <a:avLst/>
                <a:gdLst>
                  <a:gd name="T0" fmla="*/ 0 w 6"/>
                  <a:gd name="T1" fmla="*/ 0 h 1"/>
                  <a:gd name="T2" fmla="*/ 5 w 6"/>
                  <a:gd name="T3" fmla="*/ 0 h 1"/>
                  <a:gd name="T4" fmla="*/ 0 w 6"/>
                  <a:gd name="T5" fmla="*/ 0 h 1"/>
                  <a:gd name="T6" fmla="*/ 0 60000 65536"/>
                  <a:gd name="T7" fmla="*/ 0 60000 65536"/>
                  <a:gd name="T8" fmla="*/ 0 60000 65536"/>
                  <a:gd name="T9" fmla="*/ 0 w 6"/>
                  <a:gd name="T10" fmla="*/ 0 h 1"/>
                  <a:gd name="T11" fmla="*/ 6 w 6"/>
                  <a:gd name="T12" fmla="*/ 1 h 1"/>
                </a:gdLst>
                <a:ahLst/>
                <a:cxnLst>
                  <a:cxn ang="T6">
                    <a:pos x="T0" y="T1"/>
                  </a:cxn>
                  <a:cxn ang="T7">
                    <a:pos x="T2" y="T3"/>
                  </a:cxn>
                  <a:cxn ang="T8">
                    <a:pos x="T4" y="T5"/>
                  </a:cxn>
                </a:cxnLst>
                <a:rect l="T9" t="T10" r="T11" b="T12"/>
                <a:pathLst>
                  <a:path w="6" h="1">
                    <a:moveTo>
                      <a:pt x="0" y="0"/>
                    </a:moveTo>
                    <a:lnTo>
                      <a:pt x="5"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53" name="Line 110"/>
              <p:cNvSpPr>
                <a:spLocks noChangeShapeType="1"/>
              </p:cNvSpPr>
              <p:nvPr/>
            </p:nvSpPr>
            <p:spPr bwMode="auto">
              <a:xfrm>
                <a:off x="4482" y="941"/>
                <a:ext cx="0" cy="0"/>
              </a:xfrm>
              <a:prstGeom prst="line">
                <a:avLst/>
              </a:prstGeom>
              <a:noFill/>
              <a:ln w="12700">
                <a:solidFill>
                  <a:srgbClr val="000000"/>
                </a:solidFill>
                <a:round/>
                <a:headEnd/>
                <a:tailEnd/>
              </a:ln>
            </p:spPr>
            <p:txBody>
              <a:bodyPr wrap="none" anchor="ctr"/>
              <a:lstStyle/>
              <a:p>
                <a:endParaRPr lang="en-US"/>
              </a:p>
            </p:txBody>
          </p:sp>
          <p:sp>
            <p:nvSpPr>
              <p:cNvPr id="12754" name="Freeform 111"/>
              <p:cNvSpPr>
                <a:spLocks/>
              </p:cNvSpPr>
              <p:nvPr/>
            </p:nvSpPr>
            <p:spPr bwMode="auto">
              <a:xfrm>
                <a:off x="4482" y="941"/>
                <a:ext cx="1" cy="12"/>
              </a:xfrm>
              <a:custGeom>
                <a:avLst/>
                <a:gdLst>
                  <a:gd name="T0" fmla="*/ 0 w 1"/>
                  <a:gd name="T1" fmla="*/ 0 h 12"/>
                  <a:gd name="T2" fmla="*/ 0 w 1"/>
                  <a:gd name="T3" fmla="*/ 11 h 12"/>
                  <a:gd name="T4" fmla="*/ 0 60000 65536"/>
                  <a:gd name="T5" fmla="*/ 0 60000 65536"/>
                  <a:gd name="T6" fmla="*/ 0 w 1"/>
                  <a:gd name="T7" fmla="*/ 0 h 12"/>
                  <a:gd name="T8" fmla="*/ 1 w 1"/>
                  <a:gd name="T9" fmla="*/ 12 h 12"/>
                </a:gdLst>
                <a:ahLst/>
                <a:cxnLst>
                  <a:cxn ang="T4">
                    <a:pos x="T0" y="T1"/>
                  </a:cxn>
                  <a:cxn ang="T5">
                    <a:pos x="T2" y="T3"/>
                  </a:cxn>
                </a:cxnLst>
                <a:rect l="T6" t="T7" r="T8" b="T9"/>
                <a:pathLst>
                  <a:path w="1" h="12">
                    <a:moveTo>
                      <a:pt x="0" y="0"/>
                    </a:moveTo>
                    <a:lnTo>
                      <a:pt x="0" y="11"/>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55" name="Freeform 112"/>
              <p:cNvSpPr>
                <a:spLocks/>
              </p:cNvSpPr>
              <p:nvPr/>
            </p:nvSpPr>
            <p:spPr bwMode="auto">
              <a:xfrm>
                <a:off x="4482" y="952"/>
                <a:ext cx="1" cy="6"/>
              </a:xfrm>
              <a:custGeom>
                <a:avLst/>
                <a:gdLst>
                  <a:gd name="T0" fmla="*/ 0 w 1"/>
                  <a:gd name="T1" fmla="*/ 0 h 6"/>
                  <a:gd name="T2" fmla="*/ 0 w 1"/>
                  <a:gd name="T3" fmla="*/ 5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0"/>
                    </a:moveTo>
                    <a:lnTo>
                      <a:pt x="0" y="5"/>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56" name="Freeform 113"/>
              <p:cNvSpPr>
                <a:spLocks/>
              </p:cNvSpPr>
              <p:nvPr/>
            </p:nvSpPr>
            <p:spPr bwMode="auto">
              <a:xfrm>
                <a:off x="4476" y="958"/>
                <a:ext cx="6" cy="11"/>
              </a:xfrm>
              <a:custGeom>
                <a:avLst/>
                <a:gdLst>
                  <a:gd name="T0" fmla="*/ 5 w 6"/>
                  <a:gd name="T1" fmla="*/ 0 h 11"/>
                  <a:gd name="T2" fmla="*/ 0 w 6"/>
                  <a:gd name="T3" fmla="*/ 0 h 11"/>
                  <a:gd name="T4" fmla="*/ 0 w 6"/>
                  <a:gd name="T5" fmla="*/ 10 h 11"/>
                  <a:gd name="T6" fmla="*/ 0 60000 65536"/>
                  <a:gd name="T7" fmla="*/ 0 60000 65536"/>
                  <a:gd name="T8" fmla="*/ 0 60000 65536"/>
                  <a:gd name="T9" fmla="*/ 0 w 6"/>
                  <a:gd name="T10" fmla="*/ 0 h 11"/>
                  <a:gd name="T11" fmla="*/ 6 w 6"/>
                  <a:gd name="T12" fmla="*/ 11 h 11"/>
                </a:gdLst>
                <a:ahLst/>
                <a:cxnLst>
                  <a:cxn ang="T6">
                    <a:pos x="T0" y="T1"/>
                  </a:cxn>
                  <a:cxn ang="T7">
                    <a:pos x="T2" y="T3"/>
                  </a:cxn>
                  <a:cxn ang="T8">
                    <a:pos x="T4" y="T5"/>
                  </a:cxn>
                </a:cxnLst>
                <a:rect l="T9" t="T10" r="T11" b="T12"/>
                <a:pathLst>
                  <a:path w="6" h="11">
                    <a:moveTo>
                      <a:pt x="5" y="0"/>
                    </a:moveTo>
                    <a:lnTo>
                      <a:pt x="0" y="0"/>
                    </a:lnTo>
                    <a:lnTo>
                      <a:pt x="0" y="1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57" name="Freeform 114"/>
              <p:cNvSpPr>
                <a:spLocks/>
              </p:cNvSpPr>
              <p:nvPr/>
            </p:nvSpPr>
            <p:spPr bwMode="auto">
              <a:xfrm>
                <a:off x="4464" y="958"/>
                <a:ext cx="13" cy="11"/>
              </a:xfrm>
              <a:custGeom>
                <a:avLst/>
                <a:gdLst>
                  <a:gd name="T0" fmla="*/ 12 w 13"/>
                  <a:gd name="T1" fmla="*/ 0 h 11"/>
                  <a:gd name="T2" fmla="*/ 12 w 13"/>
                  <a:gd name="T3" fmla="*/ 10 h 11"/>
                  <a:gd name="T4" fmla="*/ 0 w 13"/>
                  <a:gd name="T5" fmla="*/ 10 h 11"/>
                  <a:gd name="T6" fmla="*/ 0 60000 65536"/>
                  <a:gd name="T7" fmla="*/ 0 60000 65536"/>
                  <a:gd name="T8" fmla="*/ 0 60000 65536"/>
                  <a:gd name="T9" fmla="*/ 0 w 13"/>
                  <a:gd name="T10" fmla="*/ 0 h 11"/>
                  <a:gd name="T11" fmla="*/ 13 w 13"/>
                  <a:gd name="T12" fmla="*/ 11 h 11"/>
                </a:gdLst>
                <a:ahLst/>
                <a:cxnLst>
                  <a:cxn ang="T6">
                    <a:pos x="T0" y="T1"/>
                  </a:cxn>
                  <a:cxn ang="T7">
                    <a:pos x="T2" y="T3"/>
                  </a:cxn>
                  <a:cxn ang="T8">
                    <a:pos x="T4" y="T5"/>
                  </a:cxn>
                </a:cxnLst>
                <a:rect l="T9" t="T10" r="T11" b="T12"/>
                <a:pathLst>
                  <a:path w="13" h="11">
                    <a:moveTo>
                      <a:pt x="12" y="0"/>
                    </a:moveTo>
                    <a:lnTo>
                      <a:pt x="12" y="10"/>
                    </a:lnTo>
                    <a:lnTo>
                      <a:pt x="0" y="1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58" name="Freeform 115"/>
              <p:cNvSpPr>
                <a:spLocks/>
              </p:cNvSpPr>
              <p:nvPr/>
            </p:nvSpPr>
            <p:spPr bwMode="auto">
              <a:xfrm>
                <a:off x="4446" y="969"/>
                <a:ext cx="19" cy="6"/>
              </a:xfrm>
              <a:custGeom>
                <a:avLst/>
                <a:gdLst>
                  <a:gd name="T0" fmla="*/ 18 w 19"/>
                  <a:gd name="T1" fmla="*/ 0 h 6"/>
                  <a:gd name="T2" fmla="*/ 12 w 19"/>
                  <a:gd name="T3" fmla="*/ 0 h 6"/>
                  <a:gd name="T4" fmla="*/ 0 w 19"/>
                  <a:gd name="T5" fmla="*/ 5 h 6"/>
                  <a:gd name="T6" fmla="*/ 0 60000 65536"/>
                  <a:gd name="T7" fmla="*/ 0 60000 65536"/>
                  <a:gd name="T8" fmla="*/ 0 60000 65536"/>
                  <a:gd name="T9" fmla="*/ 0 w 19"/>
                  <a:gd name="T10" fmla="*/ 0 h 6"/>
                  <a:gd name="T11" fmla="*/ 19 w 19"/>
                  <a:gd name="T12" fmla="*/ 6 h 6"/>
                </a:gdLst>
                <a:ahLst/>
                <a:cxnLst>
                  <a:cxn ang="T6">
                    <a:pos x="T0" y="T1"/>
                  </a:cxn>
                  <a:cxn ang="T7">
                    <a:pos x="T2" y="T3"/>
                  </a:cxn>
                  <a:cxn ang="T8">
                    <a:pos x="T4" y="T5"/>
                  </a:cxn>
                </a:cxnLst>
                <a:rect l="T9" t="T10" r="T11" b="T12"/>
                <a:pathLst>
                  <a:path w="19" h="6">
                    <a:moveTo>
                      <a:pt x="18" y="0"/>
                    </a:moveTo>
                    <a:lnTo>
                      <a:pt x="12" y="0"/>
                    </a:lnTo>
                    <a:lnTo>
                      <a:pt x="0" y="5"/>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59" name="Freeform 116"/>
              <p:cNvSpPr>
                <a:spLocks/>
              </p:cNvSpPr>
              <p:nvPr/>
            </p:nvSpPr>
            <p:spPr bwMode="auto">
              <a:xfrm>
                <a:off x="4441" y="969"/>
                <a:ext cx="18" cy="6"/>
              </a:xfrm>
              <a:custGeom>
                <a:avLst/>
                <a:gdLst>
                  <a:gd name="T0" fmla="*/ 17 w 18"/>
                  <a:gd name="T1" fmla="*/ 0 h 6"/>
                  <a:gd name="T2" fmla="*/ 11 w 18"/>
                  <a:gd name="T3" fmla="*/ 0 h 6"/>
                  <a:gd name="T4" fmla="*/ 11 w 18"/>
                  <a:gd name="T5" fmla="*/ 5 h 6"/>
                  <a:gd name="T6" fmla="*/ 0 w 18"/>
                  <a:gd name="T7" fmla="*/ 5 h 6"/>
                  <a:gd name="T8" fmla="*/ 0 60000 65536"/>
                  <a:gd name="T9" fmla="*/ 0 60000 65536"/>
                  <a:gd name="T10" fmla="*/ 0 60000 65536"/>
                  <a:gd name="T11" fmla="*/ 0 60000 65536"/>
                  <a:gd name="T12" fmla="*/ 0 w 18"/>
                  <a:gd name="T13" fmla="*/ 0 h 6"/>
                  <a:gd name="T14" fmla="*/ 18 w 18"/>
                  <a:gd name="T15" fmla="*/ 6 h 6"/>
                </a:gdLst>
                <a:ahLst/>
                <a:cxnLst>
                  <a:cxn ang="T8">
                    <a:pos x="T0" y="T1"/>
                  </a:cxn>
                  <a:cxn ang="T9">
                    <a:pos x="T2" y="T3"/>
                  </a:cxn>
                  <a:cxn ang="T10">
                    <a:pos x="T4" y="T5"/>
                  </a:cxn>
                  <a:cxn ang="T11">
                    <a:pos x="T6" y="T7"/>
                  </a:cxn>
                </a:cxnLst>
                <a:rect l="T12" t="T13" r="T14" b="T15"/>
                <a:pathLst>
                  <a:path w="18" h="6">
                    <a:moveTo>
                      <a:pt x="17" y="0"/>
                    </a:moveTo>
                    <a:lnTo>
                      <a:pt x="11" y="0"/>
                    </a:lnTo>
                    <a:lnTo>
                      <a:pt x="11" y="5"/>
                    </a:lnTo>
                    <a:lnTo>
                      <a:pt x="0" y="5"/>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60" name="Freeform 117"/>
              <p:cNvSpPr>
                <a:spLocks/>
              </p:cNvSpPr>
              <p:nvPr/>
            </p:nvSpPr>
            <p:spPr bwMode="auto">
              <a:xfrm>
                <a:off x="4423" y="975"/>
                <a:ext cx="18" cy="1"/>
              </a:xfrm>
              <a:custGeom>
                <a:avLst/>
                <a:gdLst>
                  <a:gd name="T0" fmla="*/ 17 w 18"/>
                  <a:gd name="T1" fmla="*/ 0 h 1"/>
                  <a:gd name="T2" fmla="*/ 11 w 18"/>
                  <a:gd name="T3" fmla="*/ 0 h 1"/>
                  <a:gd name="T4" fmla="*/ 0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17" y="0"/>
                    </a:moveTo>
                    <a:lnTo>
                      <a:pt x="11"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61" name="Freeform 118"/>
              <p:cNvSpPr>
                <a:spLocks/>
              </p:cNvSpPr>
              <p:nvPr/>
            </p:nvSpPr>
            <p:spPr bwMode="auto">
              <a:xfrm>
                <a:off x="4411" y="975"/>
                <a:ext cx="13" cy="1"/>
              </a:xfrm>
              <a:custGeom>
                <a:avLst/>
                <a:gdLst>
                  <a:gd name="T0" fmla="*/ 12 w 13"/>
                  <a:gd name="T1" fmla="*/ 0 h 1"/>
                  <a:gd name="T2" fmla="*/ 6 w 13"/>
                  <a:gd name="T3" fmla="*/ 0 h 1"/>
                  <a:gd name="T4" fmla="*/ 0 w 13"/>
                  <a:gd name="T5" fmla="*/ 0 h 1"/>
                  <a:gd name="T6" fmla="*/ 0 60000 65536"/>
                  <a:gd name="T7" fmla="*/ 0 60000 65536"/>
                  <a:gd name="T8" fmla="*/ 0 60000 65536"/>
                  <a:gd name="T9" fmla="*/ 0 w 13"/>
                  <a:gd name="T10" fmla="*/ 0 h 1"/>
                  <a:gd name="T11" fmla="*/ 13 w 13"/>
                  <a:gd name="T12" fmla="*/ 1 h 1"/>
                </a:gdLst>
                <a:ahLst/>
                <a:cxnLst>
                  <a:cxn ang="T6">
                    <a:pos x="T0" y="T1"/>
                  </a:cxn>
                  <a:cxn ang="T7">
                    <a:pos x="T2" y="T3"/>
                  </a:cxn>
                  <a:cxn ang="T8">
                    <a:pos x="T4" y="T5"/>
                  </a:cxn>
                </a:cxnLst>
                <a:rect l="T9" t="T10" r="T11" b="T12"/>
                <a:pathLst>
                  <a:path w="13" h="1">
                    <a:moveTo>
                      <a:pt x="12"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62" name="Freeform 119"/>
              <p:cNvSpPr>
                <a:spLocks/>
              </p:cNvSpPr>
              <p:nvPr/>
            </p:nvSpPr>
            <p:spPr bwMode="auto">
              <a:xfrm>
                <a:off x="4394" y="975"/>
                <a:ext cx="18" cy="1"/>
              </a:xfrm>
              <a:custGeom>
                <a:avLst/>
                <a:gdLst>
                  <a:gd name="T0" fmla="*/ 17 w 18"/>
                  <a:gd name="T1" fmla="*/ 0 h 1"/>
                  <a:gd name="T2" fmla="*/ 6 w 18"/>
                  <a:gd name="T3" fmla="*/ 0 h 1"/>
                  <a:gd name="T4" fmla="*/ 0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17"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63" name="Freeform 120"/>
              <p:cNvSpPr>
                <a:spLocks/>
              </p:cNvSpPr>
              <p:nvPr/>
            </p:nvSpPr>
            <p:spPr bwMode="auto">
              <a:xfrm>
                <a:off x="4376" y="969"/>
                <a:ext cx="18" cy="6"/>
              </a:xfrm>
              <a:custGeom>
                <a:avLst/>
                <a:gdLst>
                  <a:gd name="T0" fmla="*/ 17 w 18"/>
                  <a:gd name="T1" fmla="*/ 5 h 6"/>
                  <a:gd name="T2" fmla="*/ 12 w 18"/>
                  <a:gd name="T3" fmla="*/ 5 h 6"/>
                  <a:gd name="T4" fmla="*/ 0 w 18"/>
                  <a:gd name="T5" fmla="*/ 0 h 6"/>
                  <a:gd name="T6" fmla="*/ 0 60000 65536"/>
                  <a:gd name="T7" fmla="*/ 0 60000 65536"/>
                  <a:gd name="T8" fmla="*/ 0 60000 65536"/>
                  <a:gd name="T9" fmla="*/ 0 w 18"/>
                  <a:gd name="T10" fmla="*/ 0 h 6"/>
                  <a:gd name="T11" fmla="*/ 18 w 18"/>
                  <a:gd name="T12" fmla="*/ 6 h 6"/>
                </a:gdLst>
                <a:ahLst/>
                <a:cxnLst>
                  <a:cxn ang="T6">
                    <a:pos x="T0" y="T1"/>
                  </a:cxn>
                  <a:cxn ang="T7">
                    <a:pos x="T2" y="T3"/>
                  </a:cxn>
                  <a:cxn ang="T8">
                    <a:pos x="T4" y="T5"/>
                  </a:cxn>
                </a:cxnLst>
                <a:rect l="T9" t="T10" r="T11" b="T12"/>
                <a:pathLst>
                  <a:path w="18" h="6">
                    <a:moveTo>
                      <a:pt x="17" y="5"/>
                    </a:moveTo>
                    <a:lnTo>
                      <a:pt x="12" y="5"/>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64" name="Freeform 121"/>
              <p:cNvSpPr>
                <a:spLocks/>
              </p:cNvSpPr>
              <p:nvPr/>
            </p:nvSpPr>
            <p:spPr bwMode="auto">
              <a:xfrm>
                <a:off x="4370" y="969"/>
                <a:ext cx="7" cy="1"/>
              </a:xfrm>
              <a:custGeom>
                <a:avLst/>
                <a:gdLst>
                  <a:gd name="T0" fmla="*/ 6 w 7"/>
                  <a:gd name="T1" fmla="*/ 0 h 1"/>
                  <a:gd name="T2" fmla="*/ 0 w 7"/>
                  <a:gd name="T3" fmla="*/ 0 h 1"/>
                  <a:gd name="T4" fmla="*/ 0 60000 65536"/>
                  <a:gd name="T5" fmla="*/ 0 60000 65536"/>
                  <a:gd name="T6" fmla="*/ 0 w 7"/>
                  <a:gd name="T7" fmla="*/ 0 h 1"/>
                  <a:gd name="T8" fmla="*/ 7 w 7"/>
                  <a:gd name="T9" fmla="*/ 1 h 1"/>
                </a:gdLst>
                <a:ahLst/>
                <a:cxnLst>
                  <a:cxn ang="T4">
                    <a:pos x="T0" y="T1"/>
                  </a:cxn>
                  <a:cxn ang="T5">
                    <a:pos x="T2" y="T3"/>
                  </a:cxn>
                </a:cxnLst>
                <a:rect l="T6" t="T7" r="T8" b="T9"/>
                <a:pathLst>
                  <a:path w="7" h="1">
                    <a:moveTo>
                      <a:pt x="6" y="0"/>
                    </a:move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65" name="Freeform 122"/>
              <p:cNvSpPr>
                <a:spLocks/>
              </p:cNvSpPr>
              <p:nvPr/>
            </p:nvSpPr>
            <p:spPr bwMode="auto">
              <a:xfrm>
                <a:off x="4359" y="958"/>
                <a:ext cx="12" cy="11"/>
              </a:xfrm>
              <a:custGeom>
                <a:avLst/>
                <a:gdLst>
                  <a:gd name="T0" fmla="*/ 11 w 12"/>
                  <a:gd name="T1" fmla="*/ 10 h 11"/>
                  <a:gd name="T2" fmla="*/ 0 w 12"/>
                  <a:gd name="T3" fmla="*/ 10 h 11"/>
                  <a:gd name="T4" fmla="*/ 0 w 12"/>
                  <a:gd name="T5" fmla="*/ 0 h 11"/>
                  <a:gd name="T6" fmla="*/ 0 60000 65536"/>
                  <a:gd name="T7" fmla="*/ 0 60000 65536"/>
                  <a:gd name="T8" fmla="*/ 0 60000 65536"/>
                  <a:gd name="T9" fmla="*/ 0 w 12"/>
                  <a:gd name="T10" fmla="*/ 0 h 11"/>
                  <a:gd name="T11" fmla="*/ 12 w 12"/>
                  <a:gd name="T12" fmla="*/ 11 h 11"/>
                </a:gdLst>
                <a:ahLst/>
                <a:cxnLst>
                  <a:cxn ang="T6">
                    <a:pos x="T0" y="T1"/>
                  </a:cxn>
                  <a:cxn ang="T7">
                    <a:pos x="T2" y="T3"/>
                  </a:cxn>
                  <a:cxn ang="T8">
                    <a:pos x="T4" y="T5"/>
                  </a:cxn>
                </a:cxnLst>
                <a:rect l="T9" t="T10" r="T11" b="T12"/>
                <a:pathLst>
                  <a:path w="12" h="11">
                    <a:moveTo>
                      <a:pt x="11" y="10"/>
                    </a:moveTo>
                    <a:lnTo>
                      <a:pt x="0" y="1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66" name="Freeform 123"/>
              <p:cNvSpPr>
                <a:spLocks/>
              </p:cNvSpPr>
              <p:nvPr/>
            </p:nvSpPr>
            <p:spPr bwMode="auto">
              <a:xfrm>
                <a:off x="4353" y="958"/>
                <a:ext cx="7" cy="11"/>
              </a:xfrm>
              <a:custGeom>
                <a:avLst/>
                <a:gdLst>
                  <a:gd name="T0" fmla="*/ 6 w 7"/>
                  <a:gd name="T1" fmla="*/ 10 h 11"/>
                  <a:gd name="T2" fmla="*/ 6 w 7"/>
                  <a:gd name="T3" fmla="*/ 0 h 11"/>
                  <a:gd name="T4" fmla="*/ 0 w 7"/>
                  <a:gd name="T5" fmla="*/ 0 h 11"/>
                  <a:gd name="T6" fmla="*/ 0 60000 65536"/>
                  <a:gd name="T7" fmla="*/ 0 60000 65536"/>
                  <a:gd name="T8" fmla="*/ 0 60000 65536"/>
                  <a:gd name="T9" fmla="*/ 0 w 7"/>
                  <a:gd name="T10" fmla="*/ 0 h 11"/>
                  <a:gd name="T11" fmla="*/ 7 w 7"/>
                  <a:gd name="T12" fmla="*/ 11 h 11"/>
                </a:gdLst>
                <a:ahLst/>
                <a:cxnLst>
                  <a:cxn ang="T6">
                    <a:pos x="T0" y="T1"/>
                  </a:cxn>
                  <a:cxn ang="T7">
                    <a:pos x="T2" y="T3"/>
                  </a:cxn>
                  <a:cxn ang="T8">
                    <a:pos x="T4" y="T5"/>
                  </a:cxn>
                </a:cxnLst>
                <a:rect l="T9" t="T10" r="T11" b="T12"/>
                <a:pathLst>
                  <a:path w="7" h="11">
                    <a:moveTo>
                      <a:pt x="6" y="1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67" name="Line 124"/>
              <p:cNvSpPr>
                <a:spLocks noChangeShapeType="1"/>
              </p:cNvSpPr>
              <p:nvPr/>
            </p:nvSpPr>
            <p:spPr bwMode="auto">
              <a:xfrm>
                <a:off x="4353" y="958"/>
                <a:ext cx="0" cy="0"/>
              </a:xfrm>
              <a:prstGeom prst="line">
                <a:avLst/>
              </a:prstGeom>
              <a:noFill/>
              <a:ln w="12700">
                <a:solidFill>
                  <a:srgbClr val="000000"/>
                </a:solidFill>
                <a:round/>
                <a:headEnd/>
                <a:tailEnd/>
              </a:ln>
            </p:spPr>
            <p:txBody>
              <a:bodyPr wrap="none" anchor="ctr"/>
              <a:lstStyle/>
              <a:p>
                <a:endParaRPr lang="en-US"/>
              </a:p>
            </p:txBody>
          </p:sp>
          <p:sp>
            <p:nvSpPr>
              <p:cNvPr id="12768" name="Line 125"/>
              <p:cNvSpPr>
                <a:spLocks noChangeShapeType="1"/>
              </p:cNvSpPr>
              <p:nvPr/>
            </p:nvSpPr>
            <p:spPr bwMode="auto">
              <a:xfrm>
                <a:off x="4993" y="1032"/>
                <a:ext cx="0" cy="0"/>
              </a:xfrm>
              <a:prstGeom prst="line">
                <a:avLst/>
              </a:prstGeom>
              <a:noFill/>
              <a:ln w="12700">
                <a:solidFill>
                  <a:srgbClr val="000000"/>
                </a:solidFill>
                <a:round/>
                <a:headEnd/>
                <a:tailEnd/>
              </a:ln>
            </p:spPr>
            <p:txBody>
              <a:bodyPr wrap="none" anchor="ctr"/>
              <a:lstStyle/>
              <a:p>
                <a:endParaRPr lang="en-US"/>
              </a:p>
            </p:txBody>
          </p:sp>
          <p:sp>
            <p:nvSpPr>
              <p:cNvPr id="12769" name="Freeform 126"/>
              <p:cNvSpPr>
                <a:spLocks/>
              </p:cNvSpPr>
              <p:nvPr/>
            </p:nvSpPr>
            <p:spPr bwMode="auto">
              <a:xfrm>
                <a:off x="4993" y="1020"/>
                <a:ext cx="19" cy="12"/>
              </a:xfrm>
              <a:custGeom>
                <a:avLst/>
                <a:gdLst>
                  <a:gd name="T0" fmla="*/ 0 w 19"/>
                  <a:gd name="T1" fmla="*/ 11 h 12"/>
                  <a:gd name="T2" fmla="*/ 6 w 19"/>
                  <a:gd name="T3" fmla="*/ 11 h 12"/>
                  <a:gd name="T4" fmla="*/ 6 w 19"/>
                  <a:gd name="T5" fmla="*/ 0 h 12"/>
                  <a:gd name="T6" fmla="*/ 18 w 19"/>
                  <a:gd name="T7" fmla="*/ 0 h 12"/>
                  <a:gd name="T8" fmla="*/ 0 60000 65536"/>
                  <a:gd name="T9" fmla="*/ 0 60000 65536"/>
                  <a:gd name="T10" fmla="*/ 0 60000 65536"/>
                  <a:gd name="T11" fmla="*/ 0 60000 65536"/>
                  <a:gd name="T12" fmla="*/ 0 w 19"/>
                  <a:gd name="T13" fmla="*/ 0 h 12"/>
                  <a:gd name="T14" fmla="*/ 19 w 19"/>
                  <a:gd name="T15" fmla="*/ 12 h 12"/>
                </a:gdLst>
                <a:ahLst/>
                <a:cxnLst>
                  <a:cxn ang="T8">
                    <a:pos x="T0" y="T1"/>
                  </a:cxn>
                  <a:cxn ang="T9">
                    <a:pos x="T2" y="T3"/>
                  </a:cxn>
                  <a:cxn ang="T10">
                    <a:pos x="T4" y="T5"/>
                  </a:cxn>
                  <a:cxn ang="T11">
                    <a:pos x="T6" y="T7"/>
                  </a:cxn>
                </a:cxnLst>
                <a:rect l="T12" t="T13" r="T14" b="T15"/>
                <a:pathLst>
                  <a:path w="19" h="12">
                    <a:moveTo>
                      <a:pt x="0" y="11"/>
                    </a:moveTo>
                    <a:lnTo>
                      <a:pt x="6" y="11"/>
                    </a:lnTo>
                    <a:lnTo>
                      <a:pt x="6" y="0"/>
                    </a:lnTo>
                    <a:lnTo>
                      <a:pt x="18"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70" name="Freeform 127"/>
              <p:cNvSpPr>
                <a:spLocks/>
              </p:cNvSpPr>
              <p:nvPr/>
            </p:nvSpPr>
            <p:spPr bwMode="auto">
              <a:xfrm>
                <a:off x="5000" y="1020"/>
                <a:ext cx="17" cy="1"/>
              </a:xfrm>
              <a:custGeom>
                <a:avLst/>
                <a:gdLst>
                  <a:gd name="T0" fmla="*/ 0 w 17"/>
                  <a:gd name="T1" fmla="*/ 0 h 1"/>
                  <a:gd name="T2" fmla="*/ 11 w 17"/>
                  <a:gd name="T3" fmla="*/ 0 h 1"/>
                  <a:gd name="T4" fmla="*/ 16 w 17"/>
                  <a:gd name="T5" fmla="*/ 0 h 1"/>
                  <a:gd name="T6" fmla="*/ 0 60000 65536"/>
                  <a:gd name="T7" fmla="*/ 0 60000 65536"/>
                  <a:gd name="T8" fmla="*/ 0 60000 65536"/>
                  <a:gd name="T9" fmla="*/ 0 w 17"/>
                  <a:gd name="T10" fmla="*/ 0 h 1"/>
                  <a:gd name="T11" fmla="*/ 17 w 17"/>
                  <a:gd name="T12" fmla="*/ 1 h 1"/>
                </a:gdLst>
                <a:ahLst/>
                <a:cxnLst>
                  <a:cxn ang="T6">
                    <a:pos x="T0" y="T1"/>
                  </a:cxn>
                  <a:cxn ang="T7">
                    <a:pos x="T2" y="T3"/>
                  </a:cxn>
                  <a:cxn ang="T8">
                    <a:pos x="T4" y="T5"/>
                  </a:cxn>
                </a:cxnLst>
                <a:rect l="T9" t="T10" r="T11" b="T12"/>
                <a:pathLst>
                  <a:path w="17" h="1">
                    <a:moveTo>
                      <a:pt x="0" y="0"/>
                    </a:moveTo>
                    <a:lnTo>
                      <a:pt x="11" y="0"/>
                    </a:lnTo>
                    <a:lnTo>
                      <a:pt x="16"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71" name="Freeform 128"/>
              <p:cNvSpPr>
                <a:spLocks/>
              </p:cNvSpPr>
              <p:nvPr/>
            </p:nvSpPr>
            <p:spPr bwMode="auto">
              <a:xfrm>
                <a:off x="5017" y="1020"/>
                <a:ext cx="7" cy="1"/>
              </a:xfrm>
              <a:custGeom>
                <a:avLst/>
                <a:gdLst>
                  <a:gd name="T0" fmla="*/ 0 w 7"/>
                  <a:gd name="T1" fmla="*/ 0 h 1"/>
                  <a:gd name="T2" fmla="*/ 6 w 7"/>
                  <a:gd name="T3" fmla="*/ 0 h 1"/>
                  <a:gd name="T4" fmla="*/ 0 w 7"/>
                  <a:gd name="T5" fmla="*/ 0 h 1"/>
                  <a:gd name="T6" fmla="*/ 0 60000 65536"/>
                  <a:gd name="T7" fmla="*/ 0 60000 65536"/>
                  <a:gd name="T8" fmla="*/ 0 60000 65536"/>
                  <a:gd name="T9" fmla="*/ 0 w 7"/>
                  <a:gd name="T10" fmla="*/ 0 h 1"/>
                  <a:gd name="T11" fmla="*/ 7 w 7"/>
                  <a:gd name="T12" fmla="*/ 1 h 1"/>
                </a:gdLst>
                <a:ahLst/>
                <a:cxnLst>
                  <a:cxn ang="T6">
                    <a:pos x="T0" y="T1"/>
                  </a:cxn>
                  <a:cxn ang="T7">
                    <a:pos x="T2" y="T3"/>
                  </a:cxn>
                  <a:cxn ang="T8">
                    <a:pos x="T4" y="T5"/>
                  </a:cxn>
                </a:cxnLst>
                <a:rect l="T9" t="T10" r="T11" b="T12"/>
                <a:pathLst>
                  <a:path w="7" h="1">
                    <a:moveTo>
                      <a:pt x="0"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72" name="Freeform 129"/>
              <p:cNvSpPr>
                <a:spLocks/>
              </p:cNvSpPr>
              <p:nvPr/>
            </p:nvSpPr>
            <p:spPr bwMode="auto">
              <a:xfrm>
                <a:off x="5023" y="1003"/>
                <a:ext cx="13" cy="12"/>
              </a:xfrm>
              <a:custGeom>
                <a:avLst/>
                <a:gdLst>
                  <a:gd name="T0" fmla="*/ 0 w 13"/>
                  <a:gd name="T1" fmla="*/ 11 h 12"/>
                  <a:gd name="T2" fmla="*/ 12 w 13"/>
                  <a:gd name="T3" fmla="*/ 11 h 12"/>
                  <a:gd name="T4" fmla="*/ 12 w 13"/>
                  <a:gd name="T5" fmla="*/ 0 h 12"/>
                  <a:gd name="T6" fmla="*/ 0 60000 65536"/>
                  <a:gd name="T7" fmla="*/ 0 60000 65536"/>
                  <a:gd name="T8" fmla="*/ 0 60000 65536"/>
                  <a:gd name="T9" fmla="*/ 0 w 13"/>
                  <a:gd name="T10" fmla="*/ 0 h 12"/>
                  <a:gd name="T11" fmla="*/ 13 w 13"/>
                  <a:gd name="T12" fmla="*/ 12 h 12"/>
                </a:gdLst>
                <a:ahLst/>
                <a:cxnLst>
                  <a:cxn ang="T6">
                    <a:pos x="T0" y="T1"/>
                  </a:cxn>
                  <a:cxn ang="T7">
                    <a:pos x="T2" y="T3"/>
                  </a:cxn>
                  <a:cxn ang="T8">
                    <a:pos x="T4" y="T5"/>
                  </a:cxn>
                </a:cxnLst>
                <a:rect l="T9" t="T10" r="T11" b="T12"/>
                <a:pathLst>
                  <a:path w="13" h="12">
                    <a:moveTo>
                      <a:pt x="0" y="11"/>
                    </a:moveTo>
                    <a:lnTo>
                      <a:pt x="12" y="11"/>
                    </a:lnTo>
                    <a:lnTo>
                      <a:pt x="12"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73" name="Freeform 130"/>
              <p:cNvSpPr>
                <a:spLocks/>
              </p:cNvSpPr>
              <p:nvPr/>
            </p:nvSpPr>
            <p:spPr bwMode="auto">
              <a:xfrm>
                <a:off x="5035" y="997"/>
                <a:ext cx="1" cy="18"/>
              </a:xfrm>
              <a:custGeom>
                <a:avLst/>
                <a:gdLst>
                  <a:gd name="T0" fmla="*/ 0 w 1"/>
                  <a:gd name="T1" fmla="*/ 17 h 18"/>
                  <a:gd name="T2" fmla="*/ 0 w 1"/>
                  <a:gd name="T3" fmla="*/ 6 h 18"/>
                  <a:gd name="T4" fmla="*/ 0 w 1"/>
                  <a:gd name="T5" fmla="*/ 0 h 18"/>
                  <a:gd name="T6" fmla="*/ 0 60000 65536"/>
                  <a:gd name="T7" fmla="*/ 0 60000 65536"/>
                  <a:gd name="T8" fmla="*/ 0 60000 65536"/>
                  <a:gd name="T9" fmla="*/ 0 w 1"/>
                  <a:gd name="T10" fmla="*/ 0 h 18"/>
                  <a:gd name="T11" fmla="*/ 1 w 1"/>
                  <a:gd name="T12" fmla="*/ 18 h 18"/>
                </a:gdLst>
                <a:ahLst/>
                <a:cxnLst>
                  <a:cxn ang="T6">
                    <a:pos x="T0" y="T1"/>
                  </a:cxn>
                  <a:cxn ang="T7">
                    <a:pos x="T2" y="T3"/>
                  </a:cxn>
                  <a:cxn ang="T8">
                    <a:pos x="T4" y="T5"/>
                  </a:cxn>
                </a:cxnLst>
                <a:rect l="T9" t="T10" r="T11" b="T12"/>
                <a:pathLst>
                  <a:path w="1" h="18">
                    <a:moveTo>
                      <a:pt x="0" y="17"/>
                    </a:moveTo>
                    <a:lnTo>
                      <a:pt x="0" y="6"/>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74" name="Freeform 131"/>
              <p:cNvSpPr>
                <a:spLocks/>
              </p:cNvSpPr>
              <p:nvPr/>
            </p:nvSpPr>
            <p:spPr bwMode="auto">
              <a:xfrm>
                <a:off x="5035" y="992"/>
                <a:ext cx="1" cy="12"/>
              </a:xfrm>
              <a:custGeom>
                <a:avLst/>
                <a:gdLst>
                  <a:gd name="T0" fmla="*/ 0 w 1"/>
                  <a:gd name="T1" fmla="*/ 11 h 12"/>
                  <a:gd name="T2" fmla="*/ 0 w 1"/>
                  <a:gd name="T3" fmla="*/ 5 h 12"/>
                  <a:gd name="T4" fmla="*/ 0 w 1"/>
                  <a:gd name="T5" fmla="*/ 0 h 12"/>
                  <a:gd name="T6" fmla="*/ 0 60000 65536"/>
                  <a:gd name="T7" fmla="*/ 0 60000 65536"/>
                  <a:gd name="T8" fmla="*/ 0 60000 65536"/>
                  <a:gd name="T9" fmla="*/ 0 w 1"/>
                  <a:gd name="T10" fmla="*/ 0 h 12"/>
                  <a:gd name="T11" fmla="*/ 1 w 1"/>
                  <a:gd name="T12" fmla="*/ 12 h 12"/>
                </a:gdLst>
                <a:ahLst/>
                <a:cxnLst>
                  <a:cxn ang="T6">
                    <a:pos x="T0" y="T1"/>
                  </a:cxn>
                  <a:cxn ang="T7">
                    <a:pos x="T2" y="T3"/>
                  </a:cxn>
                  <a:cxn ang="T8">
                    <a:pos x="T4" y="T5"/>
                  </a:cxn>
                </a:cxnLst>
                <a:rect l="T9" t="T10" r="T11" b="T12"/>
                <a:pathLst>
                  <a:path w="1" h="12">
                    <a:moveTo>
                      <a:pt x="0" y="11"/>
                    </a:moveTo>
                    <a:lnTo>
                      <a:pt x="0" y="5"/>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75" name="Freeform 132"/>
              <p:cNvSpPr>
                <a:spLocks/>
              </p:cNvSpPr>
              <p:nvPr/>
            </p:nvSpPr>
            <p:spPr bwMode="auto">
              <a:xfrm>
                <a:off x="5035" y="981"/>
                <a:ext cx="1" cy="17"/>
              </a:xfrm>
              <a:custGeom>
                <a:avLst/>
                <a:gdLst>
                  <a:gd name="T0" fmla="*/ 0 w 1"/>
                  <a:gd name="T1" fmla="*/ 16 h 17"/>
                  <a:gd name="T2" fmla="*/ 0 w 1"/>
                  <a:gd name="T3" fmla="*/ 11 h 17"/>
                  <a:gd name="T4" fmla="*/ 0 w 1"/>
                  <a:gd name="T5" fmla="*/ 0 h 17"/>
                  <a:gd name="T6" fmla="*/ 0 60000 65536"/>
                  <a:gd name="T7" fmla="*/ 0 60000 65536"/>
                  <a:gd name="T8" fmla="*/ 0 60000 65536"/>
                  <a:gd name="T9" fmla="*/ 0 w 1"/>
                  <a:gd name="T10" fmla="*/ 0 h 17"/>
                  <a:gd name="T11" fmla="*/ 1 w 1"/>
                  <a:gd name="T12" fmla="*/ 17 h 17"/>
                </a:gdLst>
                <a:ahLst/>
                <a:cxnLst>
                  <a:cxn ang="T6">
                    <a:pos x="T0" y="T1"/>
                  </a:cxn>
                  <a:cxn ang="T7">
                    <a:pos x="T2" y="T3"/>
                  </a:cxn>
                  <a:cxn ang="T8">
                    <a:pos x="T4" y="T5"/>
                  </a:cxn>
                </a:cxnLst>
                <a:rect l="T9" t="T10" r="T11" b="T12"/>
                <a:pathLst>
                  <a:path w="1" h="17">
                    <a:moveTo>
                      <a:pt x="0" y="16"/>
                    </a:moveTo>
                    <a:lnTo>
                      <a:pt x="0" y="11"/>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76" name="Freeform 133"/>
              <p:cNvSpPr>
                <a:spLocks/>
              </p:cNvSpPr>
              <p:nvPr/>
            </p:nvSpPr>
            <p:spPr bwMode="auto">
              <a:xfrm>
                <a:off x="5017" y="981"/>
                <a:ext cx="19" cy="1"/>
              </a:xfrm>
              <a:custGeom>
                <a:avLst/>
                <a:gdLst>
                  <a:gd name="T0" fmla="*/ 18 w 19"/>
                  <a:gd name="T1" fmla="*/ 0 h 1"/>
                  <a:gd name="T2" fmla="*/ 6 w 19"/>
                  <a:gd name="T3" fmla="*/ 0 h 1"/>
                  <a:gd name="T4" fmla="*/ 0 w 19"/>
                  <a:gd name="T5" fmla="*/ 0 h 1"/>
                  <a:gd name="T6" fmla="*/ 0 60000 65536"/>
                  <a:gd name="T7" fmla="*/ 0 60000 65536"/>
                  <a:gd name="T8" fmla="*/ 0 60000 65536"/>
                  <a:gd name="T9" fmla="*/ 0 w 19"/>
                  <a:gd name="T10" fmla="*/ 0 h 1"/>
                  <a:gd name="T11" fmla="*/ 19 w 19"/>
                  <a:gd name="T12" fmla="*/ 1 h 1"/>
                </a:gdLst>
                <a:ahLst/>
                <a:cxnLst>
                  <a:cxn ang="T6">
                    <a:pos x="T0" y="T1"/>
                  </a:cxn>
                  <a:cxn ang="T7">
                    <a:pos x="T2" y="T3"/>
                  </a:cxn>
                  <a:cxn ang="T8">
                    <a:pos x="T4" y="T5"/>
                  </a:cxn>
                </a:cxnLst>
                <a:rect l="T9" t="T10" r="T11" b="T12"/>
                <a:pathLst>
                  <a:path w="19" h="1">
                    <a:moveTo>
                      <a:pt x="18"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77" name="Freeform 134"/>
              <p:cNvSpPr>
                <a:spLocks/>
              </p:cNvSpPr>
              <p:nvPr/>
            </p:nvSpPr>
            <p:spPr bwMode="auto">
              <a:xfrm>
                <a:off x="5012" y="975"/>
                <a:ext cx="12" cy="7"/>
              </a:xfrm>
              <a:custGeom>
                <a:avLst/>
                <a:gdLst>
                  <a:gd name="T0" fmla="*/ 11 w 12"/>
                  <a:gd name="T1" fmla="*/ 6 h 7"/>
                  <a:gd name="T2" fmla="*/ 5 w 12"/>
                  <a:gd name="T3" fmla="*/ 6 h 7"/>
                  <a:gd name="T4" fmla="*/ 5 w 12"/>
                  <a:gd name="T5" fmla="*/ 0 h 7"/>
                  <a:gd name="T6" fmla="*/ 0 w 12"/>
                  <a:gd name="T7" fmla="*/ 0 h 7"/>
                  <a:gd name="T8" fmla="*/ 0 60000 65536"/>
                  <a:gd name="T9" fmla="*/ 0 60000 65536"/>
                  <a:gd name="T10" fmla="*/ 0 60000 65536"/>
                  <a:gd name="T11" fmla="*/ 0 60000 65536"/>
                  <a:gd name="T12" fmla="*/ 0 w 12"/>
                  <a:gd name="T13" fmla="*/ 0 h 7"/>
                  <a:gd name="T14" fmla="*/ 12 w 12"/>
                  <a:gd name="T15" fmla="*/ 7 h 7"/>
                </a:gdLst>
                <a:ahLst/>
                <a:cxnLst>
                  <a:cxn ang="T8">
                    <a:pos x="T0" y="T1"/>
                  </a:cxn>
                  <a:cxn ang="T9">
                    <a:pos x="T2" y="T3"/>
                  </a:cxn>
                  <a:cxn ang="T10">
                    <a:pos x="T4" y="T5"/>
                  </a:cxn>
                  <a:cxn ang="T11">
                    <a:pos x="T6" y="T7"/>
                  </a:cxn>
                </a:cxnLst>
                <a:rect l="T12" t="T13" r="T14" b="T15"/>
                <a:pathLst>
                  <a:path w="12" h="7">
                    <a:moveTo>
                      <a:pt x="11" y="6"/>
                    </a:moveTo>
                    <a:lnTo>
                      <a:pt x="5" y="6"/>
                    </a:lnTo>
                    <a:lnTo>
                      <a:pt x="5"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78" name="Freeform 135"/>
              <p:cNvSpPr>
                <a:spLocks/>
              </p:cNvSpPr>
              <p:nvPr/>
            </p:nvSpPr>
            <p:spPr bwMode="auto">
              <a:xfrm>
                <a:off x="4993" y="975"/>
                <a:ext cx="19" cy="1"/>
              </a:xfrm>
              <a:custGeom>
                <a:avLst/>
                <a:gdLst>
                  <a:gd name="T0" fmla="*/ 18 w 19"/>
                  <a:gd name="T1" fmla="*/ 0 h 1"/>
                  <a:gd name="T2" fmla="*/ 6 w 19"/>
                  <a:gd name="T3" fmla="*/ 0 h 1"/>
                  <a:gd name="T4" fmla="*/ 0 w 19"/>
                  <a:gd name="T5" fmla="*/ 0 h 1"/>
                  <a:gd name="T6" fmla="*/ 0 60000 65536"/>
                  <a:gd name="T7" fmla="*/ 0 60000 65536"/>
                  <a:gd name="T8" fmla="*/ 0 60000 65536"/>
                  <a:gd name="T9" fmla="*/ 0 w 19"/>
                  <a:gd name="T10" fmla="*/ 0 h 1"/>
                  <a:gd name="T11" fmla="*/ 19 w 19"/>
                  <a:gd name="T12" fmla="*/ 1 h 1"/>
                </a:gdLst>
                <a:ahLst/>
                <a:cxnLst>
                  <a:cxn ang="T6">
                    <a:pos x="T0" y="T1"/>
                  </a:cxn>
                  <a:cxn ang="T7">
                    <a:pos x="T2" y="T3"/>
                  </a:cxn>
                  <a:cxn ang="T8">
                    <a:pos x="T4" y="T5"/>
                  </a:cxn>
                </a:cxnLst>
                <a:rect l="T9" t="T10" r="T11" b="T12"/>
                <a:pathLst>
                  <a:path w="19" h="1">
                    <a:moveTo>
                      <a:pt x="18"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79" name="Freeform 136"/>
              <p:cNvSpPr>
                <a:spLocks/>
              </p:cNvSpPr>
              <p:nvPr/>
            </p:nvSpPr>
            <p:spPr bwMode="auto">
              <a:xfrm>
                <a:off x="4982" y="969"/>
                <a:ext cx="18" cy="6"/>
              </a:xfrm>
              <a:custGeom>
                <a:avLst/>
                <a:gdLst>
                  <a:gd name="T0" fmla="*/ 17 w 18"/>
                  <a:gd name="T1" fmla="*/ 5 h 6"/>
                  <a:gd name="T2" fmla="*/ 11 w 18"/>
                  <a:gd name="T3" fmla="*/ 5 h 6"/>
                  <a:gd name="T4" fmla="*/ 11 w 18"/>
                  <a:gd name="T5" fmla="*/ 0 h 6"/>
                  <a:gd name="T6" fmla="*/ 0 w 18"/>
                  <a:gd name="T7" fmla="*/ 0 h 6"/>
                  <a:gd name="T8" fmla="*/ 0 60000 65536"/>
                  <a:gd name="T9" fmla="*/ 0 60000 65536"/>
                  <a:gd name="T10" fmla="*/ 0 60000 65536"/>
                  <a:gd name="T11" fmla="*/ 0 60000 65536"/>
                  <a:gd name="T12" fmla="*/ 0 w 18"/>
                  <a:gd name="T13" fmla="*/ 0 h 6"/>
                  <a:gd name="T14" fmla="*/ 18 w 18"/>
                  <a:gd name="T15" fmla="*/ 6 h 6"/>
                </a:gdLst>
                <a:ahLst/>
                <a:cxnLst>
                  <a:cxn ang="T8">
                    <a:pos x="T0" y="T1"/>
                  </a:cxn>
                  <a:cxn ang="T9">
                    <a:pos x="T2" y="T3"/>
                  </a:cxn>
                  <a:cxn ang="T10">
                    <a:pos x="T4" y="T5"/>
                  </a:cxn>
                  <a:cxn ang="T11">
                    <a:pos x="T6" y="T7"/>
                  </a:cxn>
                </a:cxnLst>
                <a:rect l="T12" t="T13" r="T14" b="T15"/>
                <a:pathLst>
                  <a:path w="18" h="6">
                    <a:moveTo>
                      <a:pt x="17" y="5"/>
                    </a:moveTo>
                    <a:lnTo>
                      <a:pt x="11" y="5"/>
                    </a:lnTo>
                    <a:lnTo>
                      <a:pt x="11"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80" name="Freeform 137"/>
              <p:cNvSpPr>
                <a:spLocks/>
              </p:cNvSpPr>
              <p:nvPr/>
            </p:nvSpPr>
            <p:spPr bwMode="auto">
              <a:xfrm>
                <a:off x="4970" y="969"/>
                <a:ext cx="13" cy="1"/>
              </a:xfrm>
              <a:custGeom>
                <a:avLst/>
                <a:gdLst>
                  <a:gd name="T0" fmla="*/ 12 w 13"/>
                  <a:gd name="T1" fmla="*/ 0 h 1"/>
                  <a:gd name="T2" fmla="*/ 6 w 13"/>
                  <a:gd name="T3" fmla="*/ 0 h 1"/>
                  <a:gd name="T4" fmla="*/ 0 w 13"/>
                  <a:gd name="T5" fmla="*/ 0 h 1"/>
                  <a:gd name="T6" fmla="*/ 0 60000 65536"/>
                  <a:gd name="T7" fmla="*/ 0 60000 65536"/>
                  <a:gd name="T8" fmla="*/ 0 60000 65536"/>
                  <a:gd name="T9" fmla="*/ 0 w 13"/>
                  <a:gd name="T10" fmla="*/ 0 h 1"/>
                  <a:gd name="T11" fmla="*/ 13 w 13"/>
                  <a:gd name="T12" fmla="*/ 1 h 1"/>
                </a:gdLst>
                <a:ahLst/>
                <a:cxnLst>
                  <a:cxn ang="T6">
                    <a:pos x="T0" y="T1"/>
                  </a:cxn>
                  <a:cxn ang="T7">
                    <a:pos x="T2" y="T3"/>
                  </a:cxn>
                  <a:cxn ang="T8">
                    <a:pos x="T4" y="T5"/>
                  </a:cxn>
                </a:cxnLst>
                <a:rect l="T9" t="T10" r="T11" b="T12"/>
                <a:pathLst>
                  <a:path w="13" h="1">
                    <a:moveTo>
                      <a:pt x="12"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81" name="Freeform 138"/>
              <p:cNvSpPr>
                <a:spLocks/>
              </p:cNvSpPr>
              <p:nvPr/>
            </p:nvSpPr>
            <p:spPr bwMode="auto">
              <a:xfrm>
                <a:off x="4952" y="969"/>
                <a:ext cx="19" cy="1"/>
              </a:xfrm>
              <a:custGeom>
                <a:avLst/>
                <a:gdLst>
                  <a:gd name="T0" fmla="*/ 18 w 19"/>
                  <a:gd name="T1" fmla="*/ 0 h 1"/>
                  <a:gd name="T2" fmla="*/ 6 w 19"/>
                  <a:gd name="T3" fmla="*/ 0 h 1"/>
                  <a:gd name="T4" fmla="*/ 0 w 19"/>
                  <a:gd name="T5" fmla="*/ 0 h 1"/>
                  <a:gd name="T6" fmla="*/ 0 60000 65536"/>
                  <a:gd name="T7" fmla="*/ 0 60000 65536"/>
                  <a:gd name="T8" fmla="*/ 0 60000 65536"/>
                  <a:gd name="T9" fmla="*/ 0 w 19"/>
                  <a:gd name="T10" fmla="*/ 0 h 1"/>
                  <a:gd name="T11" fmla="*/ 19 w 19"/>
                  <a:gd name="T12" fmla="*/ 1 h 1"/>
                </a:gdLst>
                <a:ahLst/>
                <a:cxnLst>
                  <a:cxn ang="T6">
                    <a:pos x="T0" y="T1"/>
                  </a:cxn>
                  <a:cxn ang="T7">
                    <a:pos x="T2" y="T3"/>
                  </a:cxn>
                  <a:cxn ang="T8">
                    <a:pos x="T4" y="T5"/>
                  </a:cxn>
                </a:cxnLst>
                <a:rect l="T9" t="T10" r="T11" b="T12"/>
                <a:pathLst>
                  <a:path w="19" h="1">
                    <a:moveTo>
                      <a:pt x="18"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82" name="Freeform 139"/>
              <p:cNvSpPr>
                <a:spLocks/>
              </p:cNvSpPr>
              <p:nvPr/>
            </p:nvSpPr>
            <p:spPr bwMode="auto">
              <a:xfrm>
                <a:off x="4946" y="969"/>
                <a:ext cx="13" cy="6"/>
              </a:xfrm>
              <a:custGeom>
                <a:avLst/>
                <a:gdLst>
                  <a:gd name="T0" fmla="*/ 12 w 13"/>
                  <a:gd name="T1" fmla="*/ 0 h 6"/>
                  <a:gd name="T2" fmla="*/ 6 w 13"/>
                  <a:gd name="T3" fmla="*/ 0 h 6"/>
                  <a:gd name="T4" fmla="*/ 0 w 13"/>
                  <a:gd name="T5" fmla="*/ 5 h 6"/>
                  <a:gd name="T6" fmla="*/ 0 60000 65536"/>
                  <a:gd name="T7" fmla="*/ 0 60000 65536"/>
                  <a:gd name="T8" fmla="*/ 0 60000 65536"/>
                  <a:gd name="T9" fmla="*/ 0 w 13"/>
                  <a:gd name="T10" fmla="*/ 0 h 6"/>
                  <a:gd name="T11" fmla="*/ 13 w 13"/>
                  <a:gd name="T12" fmla="*/ 6 h 6"/>
                </a:gdLst>
                <a:ahLst/>
                <a:cxnLst>
                  <a:cxn ang="T6">
                    <a:pos x="T0" y="T1"/>
                  </a:cxn>
                  <a:cxn ang="T7">
                    <a:pos x="T2" y="T3"/>
                  </a:cxn>
                  <a:cxn ang="T8">
                    <a:pos x="T4" y="T5"/>
                  </a:cxn>
                </a:cxnLst>
                <a:rect l="T9" t="T10" r="T11" b="T12"/>
                <a:pathLst>
                  <a:path w="13" h="6">
                    <a:moveTo>
                      <a:pt x="12" y="0"/>
                    </a:moveTo>
                    <a:lnTo>
                      <a:pt x="6" y="0"/>
                    </a:lnTo>
                    <a:lnTo>
                      <a:pt x="0" y="5"/>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83" name="Line 140"/>
              <p:cNvSpPr>
                <a:spLocks noChangeShapeType="1"/>
              </p:cNvSpPr>
              <p:nvPr/>
            </p:nvSpPr>
            <p:spPr bwMode="auto">
              <a:xfrm>
                <a:off x="4946" y="971"/>
                <a:ext cx="0" cy="1"/>
              </a:xfrm>
              <a:prstGeom prst="line">
                <a:avLst/>
              </a:prstGeom>
              <a:noFill/>
              <a:ln w="12700">
                <a:solidFill>
                  <a:srgbClr val="000000"/>
                </a:solidFill>
                <a:round/>
                <a:headEnd/>
                <a:tailEnd/>
              </a:ln>
            </p:spPr>
            <p:txBody>
              <a:bodyPr wrap="none" anchor="ctr"/>
              <a:lstStyle/>
              <a:p>
                <a:endParaRPr lang="en-US"/>
              </a:p>
            </p:txBody>
          </p:sp>
          <p:sp>
            <p:nvSpPr>
              <p:cNvPr id="12784" name="Line 141"/>
              <p:cNvSpPr>
                <a:spLocks noChangeShapeType="1"/>
              </p:cNvSpPr>
              <p:nvPr/>
            </p:nvSpPr>
            <p:spPr bwMode="auto">
              <a:xfrm>
                <a:off x="4946" y="975"/>
                <a:ext cx="0" cy="0"/>
              </a:xfrm>
              <a:prstGeom prst="line">
                <a:avLst/>
              </a:prstGeom>
              <a:noFill/>
              <a:ln w="12700">
                <a:solidFill>
                  <a:srgbClr val="000000"/>
                </a:solidFill>
                <a:round/>
                <a:headEnd/>
                <a:tailEnd/>
              </a:ln>
            </p:spPr>
            <p:txBody>
              <a:bodyPr wrap="none" anchor="ctr"/>
              <a:lstStyle/>
              <a:p>
                <a:endParaRPr lang="en-US"/>
              </a:p>
            </p:txBody>
          </p:sp>
          <p:sp>
            <p:nvSpPr>
              <p:cNvPr id="12785" name="Freeform 142"/>
              <p:cNvSpPr>
                <a:spLocks/>
              </p:cNvSpPr>
              <p:nvPr/>
            </p:nvSpPr>
            <p:spPr bwMode="auto">
              <a:xfrm>
                <a:off x="4605" y="992"/>
                <a:ext cx="13" cy="1"/>
              </a:xfrm>
              <a:custGeom>
                <a:avLst/>
                <a:gdLst>
                  <a:gd name="T0" fmla="*/ 12 w 13"/>
                  <a:gd name="T1" fmla="*/ 0 h 1"/>
                  <a:gd name="T2" fmla="*/ 0 w 13"/>
                  <a:gd name="T3" fmla="*/ 0 h 1"/>
                  <a:gd name="T4" fmla="*/ 0 60000 65536"/>
                  <a:gd name="T5" fmla="*/ 0 60000 65536"/>
                  <a:gd name="T6" fmla="*/ 0 w 13"/>
                  <a:gd name="T7" fmla="*/ 0 h 1"/>
                  <a:gd name="T8" fmla="*/ 13 w 13"/>
                  <a:gd name="T9" fmla="*/ 1 h 1"/>
                </a:gdLst>
                <a:ahLst/>
                <a:cxnLst>
                  <a:cxn ang="T4">
                    <a:pos x="T0" y="T1"/>
                  </a:cxn>
                  <a:cxn ang="T5">
                    <a:pos x="T2" y="T3"/>
                  </a:cxn>
                </a:cxnLst>
                <a:rect l="T6" t="T7" r="T8" b="T9"/>
                <a:pathLst>
                  <a:path w="13" h="1">
                    <a:moveTo>
                      <a:pt x="12" y="0"/>
                    </a:move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86" name="Freeform 143"/>
              <p:cNvSpPr>
                <a:spLocks/>
              </p:cNvSpPr>
              <p:nvPr/>
            </p:nvSpPr>
            <p:spPr bwMode="auto">
              <a:xfrm>
                <a:off x="4600" y="992"/>
                <a:ext cx="18" cy="1"/>
              </a:xfrm>
              <a:custGeom>
                <a:avLst/>
                <a:gdLst>
                  <a:gd name="T0" fmla="*/ 17 w 18"/>
                  <a:gd name="T1" fmla="*/ 0 h 1"/>
                  <a:gd name="T2" fmla="*/ 6 w 18"/>
                  <a:gd name="T3" fmla="*/ 0 h 1"/>
                  <a:gd name="T4" fmla="*/ 0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17"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87" name="Freeform 144"/>
              <p:cNvSpPr>
                <a:spLocks/>
              </p:cNvSpPr>
              <p:nvPr/>
            </p:nvSpPr>
            <p:spPr bwMode="auto">
              <a:xfrm>
                <a:off x="4577" y="992"/>
                <a:ext cx="23" cy="1"/>
              </a:xfrm>
              <a:custGeom>
                <a:avLst/>
                <a:gdLst>
                  <a:gd name="T0" fmla="*/ 22 w 23"/>
                  <a:gd name="T1" fmla="*/ 0 h 1"/>
                  <a:gd name="T2" fmla="*/ 11 w 23"/>
                  <a:gd name="T3" fmla="*/ 0 h 1"/>
                  <a:gd name="T4" fmla="*/ 5 w 23"/>
                  <a:gd name="T5" fmla="*/ 0 h 1"/>
                  <a:gd name="T6" fmla="*/ 0 w 23"/>
                  <a:gd name="T7" fmla="*/ 0 h 1"/>
                  <a:gd name="T8" fmla="*/ 0 60000 65536"/>
                  <a:gd name="T9" fmla="*/ 0 60000 65536"/>
                  <a:gd name="T10" fmla="*/ 0 60000 65536"/>
                  <a:gd name="T11" fmla="*/ 0 60000 65536"/>
                  <a:gd name="T12" fmla="*/ 0 w 23"/>
                  <a:gd name="T13" fmla="*/ 0 h 1"/>
                  <a:gd name="T14" fmla="*/ 23 w 23"/>
                  <a:gd name="T15" fmla="*/ 1 h 1"/>
                </a:gdLst>
                <a:ahLst/>
                <a:cxnLst>
                  <a:cxn ang="T8">
                    <a:pos x="T0" y="T1"/>
                  </a:cxn>
                  <a:cxn ang="T9">
                    <a:pos x="T2" y="T3"/>
                  </a:cxn>
                  <a:cxn ang="T10">
                    <a:pos x="T4" y="T5"/>
                  </a:cxn>
                  <a:cxn ang="T11">
                    <a:pos x="T6" y="T7"/>
                  </a:cxn>
                </a:cxnLst>
                <a:rect l="T12" t="T13" r="T14" b="T15"/>
                <a:pathLst>
                  <a:path w="23" h="1">
                    <a:moveTo>
                      <a:pt x="22" y="0"/>
                    </a:moveTo>
                    <a:lnTo>
                      <a:pt x="11" y="0"/>
                    </a:lnTo>
                    <a:lnTo>
                      <a:pt x="5"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88" name="Freeform 145"/>
              <p:cNvSpPr>
                <a:spLocks/>
              </p:cNvSpPr>
              <p:nvPr/>
            </p:nvSpPr>
            <p:spPr bwMode="auto">
              <a:xfrm>
                <a:off x="4558" y="992"/>
                <a:ext cx="19" cy="1"/>
              </a:xfrm>
              <a:custGeom>
                <a:avLst/>
                <a:gdLst>
                  <a:gd name="T0" fmla="*/ 18 w 19"/>
                  <a:gd name="T1" fmla="*/ 0 h 1"/>
                  <a:gd name="T2" fmla="*/ 6 w 19"/>
                  <a:gd name="T3" fmla="*/ 0 h 1"/>
                  <a:gd name="T4" fmla="*/ 0 w 19"/>
                  <a:gd name="T5" fmla="*/ 0 h 1"/>
                  <a:gd name="T6" fmla="*/ 0 60000 65536"/>
                  <a:gd name="T7" fmla="*/ 0 60000 65536"/>
                  <a:gd name="T8" fmla="*/ 0 60000 65536"/>
                  <a:gd name="T9" fmla="*/ 0 w 19"/>
                  <a:gd name="T10" fmla="*/ 0 h 1"/>
                  <a:gd name="T11" fmla="*/ 19 w 19"/>
                  <a:gd name="T12" fmla="*/ 1 h 1"/>
                </a:gdLst>
                <a:ahLst/>
                <a:cxnLst>
                  <a:cxn ang="T6">
                    <a:pos x="T0" y="T1"/>
                  </a:cxn>
                  <a:cxn ang="T7">
                    <a:pos x="T2" y="T3"/>
                  </a:cxn>
                  <a:cxn ang="T8">
                    <a:pos x="T4" y="T5"/>
                  </a:cxn>
                </a:cxnLst>
                <a:rect l="T9" t="T10" r="T11" b="T12"/>
                <a:pathLst>
                  <a:path w="19" h="1">
                    <a:moveTo>
                      <a:pt x="18"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89" name="Freeform 146"/>
              <p:cNvSpPr>
                <a:spLocks/>
              </p:cNvSpPr>
              <p:nvPr/>
            </p:nvSpPr>
            <p:spPr bwMode="auto">
              <a:xfrm>
                <a:off x="4541" y="992"/>
                <a:ext cx="18" cy="6"/>
              </a:xfrm>
              <a:custGeom>
                <a:avLst/>
                <a:gdLst>
                  <a:gd name="T0" fmla="*/ 17 w 18"/>
                  <a:gd name="T1" fmla="*/ 0 h 6"/>
                  <a:gd name="T2" fmla="*/ 6 w 18"/>
                  <a:gd name="T3" fmla="*/ 0 h 6"/>
                  <a:gd name="T4" fmla="*/ 6 w 18"/>
                  <a:gd name="T5" fmla="*/ 5 h 6"/>
                  <a:gd name="T6" fmla="*/ 0 w 18"/>
                  <a:gd name="T7" fmla="*/ 5 h 6"/>
                  <a:gd name="T8" fmla="*/ 0 60000 65536"/>
                  <a:gd name="T9" fmla="*/ 0 60000 65536"/>
                  <a:gd name="T10" fmla="*/ 0 60000 65536"/>
                  <a:gd name="T11" fmla="*/ 0 60000 65536"/>
                  <a:gd name="T12" fmla="*/ 0 w 18"/>
                  <a:gd name="T13" fmla="*/ 0 h 6"/>
                  <a:gd name="T14" fmla="*/ 18 w 18"/>
                  <a:gd name="T15" fmla="*/ 6 h 6"/>
                </a:gdLst>
                <a:ahLst/>
                <a:cxnLst>
                  <a:cxn ang="T8">
                    <a:pos x="T0" y="T1"/>
                  </a:cxn>
                  <a:cxn ang="T9">
                    <a:pos x="T2" y="T3"/>
                  </a:cxn>
                  <a:cxn ang="T10">
                    <a:pos x="T4" y="T5"/>
                  </a:cxn>
                  <a:cxn ang="T11">
                    <a:pos x="T6" y="T7"/>
                  </a:cxn>
                </a:cxnLst>
                <a:rect l="T12" t="T13" r="T14" b="T15"/>
                <a:pathLst>
                  <a:path w="18" h="6">
                    <a:moveTo>
                      <a:pt x="17" y="0"/>
                    </a:moveTo>
                    <a:lnTo>
                      <a:pt x="6" y="0"/>
                    </a:lnTo>
                    <a:lnTo>
                      <a:pt x="6" y="5"/>
                    </a:lnTo>
                    <a:lnTo>
                      <a:pt x="0" y="5"/>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90" name="Freeform 147"/>
              <p:cNvSpPr>
                <a:spLocks/>
              </p:cNvSpPr>
              <p:nvPr/>
            </p:nvSpPr>
            <p:spPr bwMode="auto">
              <a:xfrm>
                <a:off x="4534" y="997"/>
                <a:ext cx="7" cy="1"/>
              </a:xfrm>
              <a:custGeom>
                <a:avLst/>
                <a:gdLst>
                  <a:gd name="T0" fmla="*/ 6 w 7"/>
                  <a:gd name="T1" fmla="*/ 0 h 1"/>
                  <a:gd name="T2" fmla="*/ 0 w 7"/>
                  <a:gd name="T3" fmla="*/ 0 h 1"/>
                  <a:gd name="T4" fmla="*/ 0 60000 65536"/>
                  <a:gd name="T5" fmla="*/ 0 60000 65536"/>
                  <a:gd name="T6" fmla="*/ 0 w 7"/>
                  <a:gd name="T7" fmla="*/ 0 h 1"/>
                  <a:gd name="T8" fmla="*/ 7 w 7"/>
                  <a:gd name="T9" fmla="*/ 1 h 1"/>
                </a:gdLst>
                <a:ahLst/>
                <a:cxnLst>
                  <a:cxn ang="T4">
                    <a:pos x="T0" y="T1"/>
                  </a:cxn>
                  <a:cxn ang="T5">
                    <a:pos x="T2" y="T3"/>
                  </a:cxn>
                </a:cxnLst>
                <a:rect l="T6" t="T7" r="T8" b="T9"/>
                <a:pathLst>
                  <a:path w="7" h="1">
                    <a:moveTo>
                      <a:pt x="6" y="0"/>
                    </a:move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91" name="Freeform 148"/>
              <p:cNvSpPr>
                <a:spLocks/>
              </p:cNvSpPr>
              <p:nvPr/>
            </p:nvSpPr>
            <p:spPr bwMode="auto">
              <a:xfrm>
                <a:off x="4523" y="997"/>
                <a:ext cx="12" cy="7"/>
              </a:xfrm>
              <a:custGeom>
                <a:avLst/>
                <a:gdLst>
                  <a:gd name="T0" fmla="*/ 11 w 12"/>
                  <a:gd name="T1" fmla="*/ 0 h 7"/>
                  <a:gd name="T2" fmla="*/ 0 w 12"/>
                  <a:gd name="T3" fmla="*/ 0 h 7"/>
                  <a:gd name="T4" fmla="*/ 0 w 12"/>
                  <a:gd name="T5" fmla="*/ 6 h 7"/>
                  <a:gd name="T6" fmla="*/ 0 60000 65536"/>
                  <a:gd name="T7" fmla="*/ 0 60000 65536"/>
                  <a:gd name="T8" fmla="*/ 0 60000 65536"/>
                  <a:gd name="T9" fmla="*/ 0 w 12"/>
                  <a:gd name="T10" fmla="*/ 0 h 7"/>
                  <a:gd name="T11" fmla="*/ 12 w 12"/>
                  <a:gd name="T12" fmla="*/ 7 h 7"/>
                </a:gdLst>
                <a:ahLst/>
                <a:cxnLst>
                  <a:cxn ang="T6">
                    <a:pos x="T0" y="T1"/>
                  </a:cxn>
                  <a:cxn ang="T7">
                    <a:pos x="T2" y="T3"/>
                  </a:cxn>
                  <a:cxn ang="T8">
                    <a:pos x="T4" y="T5"/>
                  </a:cxn>
                </a:cxnLst>
                <a:rect l="T9" t="T10" r="T11" b="T12"/>
                <a:pathLst>
                  <a:path w="12" h="7">
                    <a:moveTo>
                      <a:pt x="11" y="0"/>
                    </a:moveTo>
                    <a:lnTo>
                      <a:pt x="0" y="0"/>
                    </a:lnTo>
                    <a:lnTo>
                      <a:pt x="0" y="6"/>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92" name="Freeform 149"/>
              <p:cNvSpPr>
                <a:spLocks/>
              </p:cNvSpPr>
              <p:nvPr/>
            </p:nvSpPr>
            <p:spPr bwMode="auto">
              <a:xfrm>
                <a:off x="4523" y="997"/>
                <a:ext cx="1" cy="7"/>
              </a:xfrm>
              <a:custGeom>
                <a:avLst/>
                <a:gdLst>
                  <a:gd name="T0" fmla="*/ 0 w 1"/>
                  <a:gd name="T1" fmla="*/ 0 h 7"/>
                  <a:gd name="T2" fmla="*/ 0 w 1"/>
                  <a:gd name="T3" fmla="*/ 6 h 7"/>
                  <a:gd name="T4" fmla="*/ 0 w 1"/>
                  <a:gd name="T5" fmla="*/ 0 h 7"/>
                  <a:gd name="T6" fmla="*/ 0 60000 65536"/>
                  <a:gd name="T7" fmla="*/ 0 60000 65536"/>
                  <a:gd name="T8" fmla="*/ 0 60000 65536"/>
                  <a:gd name="T9" fmla="*/ 0 w 1"/>
                  <a:gd name="T10" fmla="*/ 0 h 7"/>
                  <a:gd name="T11" fmla="*/ 1 w 1"/>
                  <a:gd name="T12" fmla="*/ 7 h 7"/>
                </a:gdLst>
                <a:ahLst/>
                <a:cxnLst>
                  <a:cxn ang="T6">
                    <a:pos x="T0" y="T1"/>
                  </a:cxn>
                  <a:cxn ang="T7">
                    <a:pos x="T2" y="T3"/>
                  </a:cxn>
                  <a:cxn ang="T8">
                    <a:pos x="T4" y="T5"/>
                  </a:cxn>
                </a:cxnLst>
                <a:rect l="T9" t="T10" r="T11" b="T12"/>
                <a:pathLst>
                  <a:path w="1" h="7">
                    <a:moveTo>
                      <a:pt x="0" y="0"/>
                    </a:moveTo>
                    <a:lnTo>
                      <a:pt x="0" y="6"/>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93" name="Freeform 150"/>
              <p:cNvSpPr>
                <a:spLocks/>
              </p:cNvSpPr>
              <p:nvPr/>
            </p:nvSpPr>
            <p:spPr bwMode="auto">
              <a:xfrm>
                <a:off x="4517" y="1003"/>
                <a:ext cx="7" cy="1"/>
              </a:xfrm>
              <a:custGeom>
                <a:avLst/>
                <a:gdLst>
                  <a:gd name="T0" fmla="*/ 0 w 7"/>
                  <a:gd name="T1" fmla="*/ 0 h 1"/>
                  <a:gd name="T2" fmla="*/ 6 w 7"/>
                  <a:gd name="T3" fmla="*/ 0 h 1"/>
                  <a:gd name="T4" fmla="*/ 0 60000 65536"/>
                  <a:gd name="T5" fmla="*/ 0 60000 65536"/>
                  <a:gd name="T6" fmla="*/ 0 w 7"/>
                  <a:gd name="T7" fmla="*/ 0 h 1"/>
                  <a:gd name="T8" fmla="*/ 7 w 7"/>
                  <a:gd name="T9" fmla="*/ 1 h 1"/>
                </a:gdLst>
                <a:ahLst/>
                <a:cxnLst>
                  <a:cxn ang="T4">
                    <a:pos x="T0" y="T1"/>
                  </a:cxn>
                  <a:cxn ang="T5">
                    <a:pos x="T2" y="T3"/>
                  </a:cxn>
                </a:cxnLst>
                <a:rect l="T6" t="T7" r="T8" b="T9"/>
                <a:pathLst>
                  <a:path w="7" h="1">
                    <a:moveTo>
                      <a:pt x="0" y="0"/>
                    </a:moveTo>
                    <a:lnTo>
                      <a:pt x="6"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94" name="Freeform 151"/>
              <p:cNvSpPr>
                <a:spLocks/>
              </p:cNvSpPr>
              <p:nvPr/>
            </p:nvSpPr>
            <p:spPr bwMode="auto">
              <a:xfrm>
                <a:off x="4517" y="1003"/>
                <a:ext cx="7" cy="12"/>
              </a:xfrm>
              <a:custGeom>
                <a:avLst/>
                <a:gdLst>
                  <a:gd name="T0" fmla="*/ 0 w 7"/>
                  <a:gd name="T1" fmla="*/ 0 h 12"/>
                  <a:gd name="T2" fmla="*/ 6 w 7"/>
                  <a:gd name="T3" fmla="*/ 0 h 12"/>
                  <a:gd name="T4" fmla="*/ 6 w 7"/>
                  <a:gd name="T5" fmla="*/ 11 h 12"/>
                  <a:gd name="T6" fmla="*/ 0 60000 65536"/>
                  <a:gd name="T7" fmla="*/ 0 60000 65536"/>
                  <a:gd name="T8" fmla="*/ 0 60000 65536"/>
                  <a:gd name="T9" fmla="*/ 0 w 7"/>
                  <a:gd name="T10" fmla="*/ 0 h 12"/>
                  <a:gd name="T11" fmla="*/ 7 w 7"/>
                  <a:gd name="T12" fmla="*/ 12 h 12"/>
                </a:gdLst>
                <a:ahLst/>
                <a:cxnLst>
                  <a:cxn ang="T6">
                    <a:pos x="T0" y="T1"/>
                  </a:cxn>
                  <a:cxn ang="T7">
                    <a:pos x="T2" y="T3"/>
                  </a:cxn>
                  <a:cxn ang="T8">
                    <a:pos x="T4" y="T5"/>
                  </a:cxn>
                </a:cxnLst>
                <a:rect l="T9" t="T10" r="T11" b="T12"/>
                <a:pathLst>
                  <a:path w="7" h="12">
                    <a:moveTo>
                      <a:pt x="0" y="0"/>
                    </a:moveTo>
                    <a:lnTo>
                      <a:pt x="6" y="0"/>
                    </a:lnTo>
                    <a:lnTo>
                      <a:pt x="6" y="11"/>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95" name="Freeform 152"/>
              <p:cNvSpPr>
                <a:spLocks/>
              </p:cNvSpPr>
              <p:nvPr/>
            </p:nvSpPr>
            <p:spPr bwMode="auto">
              <a:xfrm>
                <a:off x="4523" y="1015"/>
                <a:ext cx="18" cy="1"/>
              </a:xfrm>
              <a:custGeom>
                <a:avLst/>
                <a:gdLst>
                  <a:gd name="T0" fmla="*/ 0 w 18"/>
                  <a:gd name="T1" fmla="*/ 0 h 1"/>
                  <a:gd name="T2" fmla="*/ 11 w 18"/>
                  <a:gd name="T3" fmla="*/ 0 h 1"/>
                  <a:gd name="T4" fmla="*/ 17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0" y="0"/>
                    </a:moveTo>
                    <a:lnTo>
                      <a:pt x="11"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96" name="Freeform 153"/>
              <p:cNvSpPr>
                <a:spLocks/>
              </p:cNvSpPr>
              <p:nvPr/>
            </p:nvSpPr>
            <p:spPr bwMode="auto">
              <a:xfrm>
                <a:off x="4541" y="1015"/>
                <a:ext cx="18" cy="6"/>
              </a:xfrm>
              <a:custGeom>
                <a:avLst/>
                <a:gdLst>
                  <a:gd name="T0" fmla="*/ 0 w 18"/>
                  <a:gd name="T1" fmla="*/ 0 h 6"/>
                  <a:gd name="T2" fmla="*/ 6 w 18"/>
                  <a:gd name="T3" fmla="*/ 0 h 6"/>
                  <a:gd name="T4" fmla="*/ 6 w 18"/>
                  <a:gd name="T5" fmla="*/ 5 h 6"/>
                  <a:gd name="T6" fmla="*/ 17 w 18"/>
                  <a:gd name="T7" fmla="*/ 5 h 6"/>
                  <a:gd name="T8" fmla="*/ 0 60000 65536"/>
                  <a:gd name="T9" fmla="*/ 0 60000 65536"/>
                  <a:gd name="T10" fmla="*/ 0 60000 65536"/>
                  <a:gd name="T11" fmla="*/ 0 60000 65536"/>
                  <a:gd name="T12" fmla="*/ 0 w 18"/>
                  <a:gd name="T13" fmla="*/ 0 h 6"/>
                  <a:gd name="T14" fmla="*/ 18 w 18"/>
                  <a:gd name="T15" fmla="*/ 6 h 6"/>
                </a:gdLst>
                <a:ahLst/>
                <a:cxnLst>
                  <a:cxn ang="T8">
                    <a:pos x="T0" y="T1"/>
                  </a:cxn>
                  <a:cxn ang="T9">
                    <a:pos x="T2" y="T3"/>
                  </a:cxn>
                  <a:cxn ang="T10">
                    <a:pos x="T4" y="T5"/>
                  </a:cxn>
                  <a:cxn ang="T11">
                    <a:pos x="T6" y="T7"/>
                  </a:cxn>
                </a:cxnLst>
                <a:rect l="T12" t="T13" r="T14" b="T15"/>
                <a:pathLst>
                  <a:path w="18" h="6">
                    <a:moveTo>
                      <a:pt x="0" y="0"/>
                    </a:moveTo>
                    <a:lnTo>
                      <a:pt x="6" y="0"/>
                    </a:lnTo>
                    <a:lnTo>
                      <a:pt x="6" y="5"/>
                    </a:lnTo>
                    <a:lnTo>
                      <a:pt x="17" y="5"/>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97" name="Freeform 154"/>
              <p:cNvSpPr>
                <a:spLocks/>
              </p:cNvSpPr>
              <p:nvPr/>
            </p:nvSpPr>
            <p:spPr bwMode="auto">
              <a:xfrm>
                <a:off x="4547" y="1020"/>
                <a:ext cx="18" cy="1"/>
              </a:xfrm>
              <a:custGeom>
                <a:avLst/>
                <a:gdLst>
                  <a:gd name="T0" fmla="*/ 0 w 18"/>
                  <a:gd name="T1" fmla="*/ 0 h 1"/>
                  <a:gd name="T2" fmla="*/ 12 w 18"/>
                  <a:gd name="T3" fmla="*/ 0 h 1"/>
                  <a:gd name="T4" fmla="*/ 17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0" y="0"/>
                    </a:moveTo>
                    <a:lnTo>
                      <a:pt x="12"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98" name="Freeform 155"/>
              <p:cNvSpPr>
                <a:spLocks/>
              </p:cNvSpPr>
              <p:nvPr/>
            </p:nvSpPr>
            <p:spPr bwMode="auto">
              <a:xfrm>
                <a:off x="4564" y="1020"/>
                <a:ext cx="25" cy="1"/>
              </a:xfrm>
              <a:custGeom>
                <a:avLst/>
                <a:gdLst>
                  <a:gd name="T0" fmla="*/ 0 w 25"/>
                  <a:gd name="T1" fmla="*/ 0 h 1"/>
                  <a:gd name="T2" fmla="*/ 13 w 25"/>
                  <a:gd name="T3" fmla="*/ 0 h 1"/>
                  <a:gd name="T4" fmla="*/ 18 w 25"/>
                  <a:gd name="T5" fmla="*/ 0 h 1"/>
                  <a:gd name="T6" fmla="*/ 24 w 25"/>
                  <a:gd name="T7" fmla="*/ 0 h 1"/>
                  <a:gd name="T8" fmla="*/ 0 60000 65536"/>
                  <a:gd name="T9" fmla="*/ 0 60000 65536"/>
                  <a:gd name="T10" fmla="*/ 0 60000 65536"/>
                  <a:gd name="T11" fmla="*/ 0 60000 65536"/>
                  <a:gd name="T12" fmla="*/ 0 w 25"/>
                  <a:gd name="T13" fmla="*/ 0 h 1"/>
                  <a:gd name="T14" fmla="*/ 25 w 25"/>
                  <a:gd name="T15" fmla="*/ 1 h 1"/>
                </a:gdLst>
                <a:ahLst/>
                <a:cxnLst>
                  <a:cxn ang="T8">
                    <a:pos x="T0" y="T1"/>
                  </a:cxn>
                  <a:cxn ang="T9">
                    <a:pos x="T2" y="T3"/>
                  </a:cxn>
                  <a:cxn ang="T10">
                    <a:pos x="T4" y="T5"/>
                  </a:cxn>
                  <a:cxn ang="T11">
                    <a:pos x="T6" y="T7"/>
                  </a:cxn>
                </a:cxnLst>
                <a:rect l="T12" t="T13" r="T14" b="T15"/>
                <a:pathLst>
                  <a:path w="25" h="1">
                    <a:moveTo>
                      <a:pt x="0" y="0"/>
                    </a:moveTo>
                    <a:lnTo>
                      <a:pt x="13" y="0"/>
                    </a:lnTo>
                    <a:lnTo>
                      <a:pt x="18" y="0"/>
                    </a:lnTo>
                    <a:lnTo>
                      <a:pt x="24"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799" name="Freeform 156"/>
              <p:cNvSpPr>
                <a:spLocks/>
              </p:cNvSpPr>
              <p:nvPr/>
            </p:nvSpPr>
            <p:spPr bwMode="auto">
              <a:xfrm>
                <a:off x="4581" y="1020"/>
                <a:ext cx="25" cy="12"/>
              </a:xfrm>
              <a:custGeom>
                <a:avLst/>
                <a:gdLst>
                  <a:gd name="T0" fmla="*/ 0 w 25"/>
                  <a:gd name="T1" fmla="*/ 0 h 12"/>
                  <a:gd name="T2" fmla="*/ 6 w 25"/>
                  <a:gd name="T3" fmla="*/ 0 h 12"/>
                  <a:gd name="T4" fmla="*/ 18 w 25"/>
                  <a:gd name="T5" fmla="*/ 0 h 12"/>
                  <a:gd name="T6" fmla="*/ 18 w 25"/>
                  <a:gd name="T7" fmla="*/ 11 h 12"/>
                  <a:gd name="T8" fmla="*/ 24 w 25"/>
                  <a:gd name="T9" fmla="*/ 11 h 12"/>
                  <a:gd name="T10" fmla="*/ 0 60000 65536"/>
                  <a:gd name="T11" fmla="*/ 0 60000 65536"/>
                  <a:gd name="T12" fmla="*/ 0 60000 65536"/>
                  <a:gd name="T13" fmla="*/ 0 60000 65536"/>
                  <a:gd name="T14" fmla="*/ 0 60000 65536"/>
                  <a:gd name="T15" fmla="*/ 0 w 25"/>
                  <a:gd name="T16" fmla="*/ 0 h 12"/>
                  <a:gd name="T17" fmla="*/ 25 w 25"/>
                  <a:gd name="T18" fmla="*/ 12 h 12"/>
                </a:gdLst>
                <a:ahLst/>
                <a:cxnLst>
                  <a:cxn ang="T10">
                    <a:pos x="T0" y="T1"/>
                  </a:cxn>
                  <a:cxn ang="T11">
                    <a:pos x="T2" y="T3"/>
                  </a:cxn>
                  <a:cxn ang="T12">
                    <a:pos x="T4" y="T5"/>
                  </a:cxn>
                  <a:cxn ang="T13">
                    <a:pos x="T6" y="T7"/>
                  </a:cxn>
                  <a:cxn ang="T14">
                    <a:pos x="T8" y="T9"/>
                  </a:cxn>
                </a:cxnLst>
                <a:rect l="T15" t="T16" r="T17" b="T18"/>
                <a:pathLst>
                  <a:path w="25" h="12">
                    <a:moveTo>
                      <a:pt x="0" y="0"/>
                    </a:moveTo>
                    <a:lnTo>
                      <a:pt x="6" y="0"/>
                    </a:lnTo>
                    <a:lnTo>
                      <a:pt x="18" y="0"/>
                    </a:lnTo>
                    <a:lnTo>
                      <a:pt x="18" y="11"/>
                    </a:lnTo>
                    <a:lnTo>
                      <a:pt x="24" y="11"/>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800" name="Line 157"/>
              <p:cNvSpPr>
                <a:spLocks noChangeShapeType="1"/>
              </p:cNvSpPr>
              <p:nvPr/>
            </p:nvSpPr>
            <p:spPr bwMode="auto">
              <a:xfrm>
                <a:off x="4605" y="1032"/>
                <a:ext cx="0" cy="0"/>
              </a:xfrm>
              <a:prstGeom prst="line">
                <a:avLst/>
              </a:prstGeom>
              <a:noFill/>
              <a:ln w="12700">
                <a:solidFill>
                  <a:srgbClr val="000000"/>
                </a:solidFill>
                <a:round/>
                <a:headEnd/>
                <a:tailEnd/>
              </a:ln>
            </p:spPr>
            <p:txBody>
              <a:bodyPr wrap="none" anchor="ctr"/>
              <a:lstStyle/>
              <a:p>
                <a:endParaRPr lang="en-US"/>
              </a:p>
            </p:txBody>
          </p:sp>
          <p:grpSp>
            <p:nvGrpSpPr>
              <p:cNvPr id="18" name="Group 158"/>
              <p:cNvGrpSpPr>
                <a:grpSpLocks/>
              </p:cNvGrpSpPr>
              <p:nvPr/>
            </p:nvGrpSpPr>
            <p:grpSpPr bwMode="auto">
              <a:xfrm>
                <a:off x="4658" y="981"/>
                <a:ext cx="73" cy="34"/>
                <a:chOff x="4658" y="981"/>
                <a:chExt cx="73" cy="34"/>
              </a:xfrm>
            </p:grpSpPr>
            <p:sp>
              <p:nvSpPr>
                <p:cNvPr id="12871" name="Freeform 159"/>
                <p:cNvSpPr>
                  <a:spLocks/>
                </p:cNvSpPr>
                <p:nvPr/>
              </p:nvSpPr>
              <p:spPr bwMode="auto">
                <a:xfrm>
                  <a:off x="4664" y="986"/>
                  <a:ext cx="67" cy="24"/>
                </a:xfrm>
                <a:custGeom>
                  <a:avLst/>
                  <a:gdLst>
                    <a:gd name="T0" fmla="*/ 66 w 67"/>
                    <a:gd name="T1" fmla="*/ 5 h 24"/>
                    <a:gd name="T2" fmla="*/ 56 w 67"/>
                    <a:gd name="T3" fmla="*/ 5 h 24"/>
                    <a:gd name="T4" fmla="*/ 43 w 67"/>
                    <a:gd name="T5" fmla="*/ 9 h 24"/>
                    <a:gd name="T6" fmla="*/ 38 w 67"/>
                    <a:gd name="T7" fmla="*/ 9 h 24"/>
                    <a:gd name="T8" fmla="*/ 33 w 67"/>
                    <a:gd name="T9" fmla="*/ 19 h 24"/>
                    <a:gd name="T10" fmla="*/ 22 w 67"/>
                    <a:gd name="T11" fmla="*/ 23 h 24"/>
                    <a:gd name="T12" fmla="*/ 11 w 67"/>
                    <a:gd name="T13" fmla="*/ 23 h 24"/>
                    <a:gd name="T14" fmla="*/ 0 w 67"/>
                    <a:gd name="T15" fmla="*/ 19 h 24"/>
                    <a:gd name="T16" fmla="*/ 0 w 67"/>
                    <a:gd name="T17" fmla="*/ 9 h 24"/>
                    <a:gd name="T18" fmla="*/ 0 w 67"/>
                    <a:gd name="T19" fmla="*/ 5 h 24"/>
                    <a:gd name="T20" fmla="*/ 0 w 67"/>
                    <a:gd name="T21" fmla="*/ 0 h 24"/>
                    <a:gd name="T22" fmla="*/ 11 w 67"/>
                    <a:gd name="T23" fmla="*/ 0 h 24"/>
                    <a:gd name="T24" fmla="*/ 16 w 67"/>
                    <a:gd name="T25" fmla="*/ 0 h 24"/>
                    <a:gd name="T26" fmla="*/ 66 w 67"/>
                    <a:gd name="T27" fmla="*/ 5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
                    <a:gd name="T43" fmla="*/ 0 h 24"/>
                    <a:gd name="T44" fmla="*/ 67 w 67"/>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 h="24">
                      <a:moveTo>
                        <a:pt x="66" y="5"/>
                      </a:moveTo>
                      <a:lnTo>
                        <a:pt x="56" y="5"/>
                      </a:lnTo>
                      <a:lnTo>
                        <a:pt x="43" y="9"/>
                      </a:lnTo>
                      <a:lnTo>
                        <a:pt x="38" y="9"/>
                      </a:lnTo>
                      <a:lnTo>
                        <a:pt x="33" y="19"/>
                      </a:lnTo>
                      <a:lnTo>
                        <a:pt x="22" y="23"/>
                      </a:lnTo>
                      <a:lnTo>
                        <a:pt x="11" y="23"/>
                      </a:lnTo>
                      <a:lnTo>
                        <a:pt x="0" y="19"/>
                      </a:lnTo>
                      <a:lnTo>
                        <a:pt x="0" y="9"/>
                      </a:lnTo>
                      <a:lnTo>
                        <a:pt x="0" y="5"/>
                      </a:lnTo>
                      <a:lnTo>
                        <a:pt x="0" y="0"/>
                      </a:lnTo>
                      <a:lnTo>
                        <a:pt x="11" y="0"/>
                      </a:lnTo>
                      <a:lnTo>
                        <a:pt x="16" y="0"/>
                      </a:lnTo>
                      <a:lnTo>
                        <a:pt x="66" y="5"/>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72" name="Freeform 160"/>
                <p:cNvSpPr>
                  <a:spLocks/>
                </p:cNvSpPr>
                <p:nvPr/>
              </p:nvSpPr>
              <p:spPr bwMode="auto">
                <a:xfrm>
                  <a:off x="4658" y="981"/>
                  <a:ext cx="72" cy="34"/>
                </a:xfrm>
                <a:custGeom>
                  <a:avLst/>
                  <a:gdLst>
                    <a:gd name="T0" fmla="*/ 71 w 72"/>
                    <a:gd name="T1" fmla="*/ 0 h 34"/>
                    <a:gd name="T2" fmla="*/ 53 w 72"/>
                    <a:gd name="T3" fmla="*/ 11 h 34"/>
                    <a:gd name="T4" fmla="*/ 36 w 72"/>
                    <a:gd name="T5" fmla="*/ 11 h 34"/>
                    <a:gd name="T6" fmla="*/ 30 w 72"/>
                    <a:gd name="T7" fmla="*/ 16 h 34"/>
                    <a:gd name="T8" fmla="*/ 30 w 72"/>
                    <a:gd name="T9" fmla="*/ 22 h 34"/>
                    <a:gd name="T10" fmla="*/ 24 w 72"/>
                    <a:gd name="T11" fmla="*/ 22 h 34"/>
                    <a:gd name="T12" fmla="*/ 24 w 72"/>
                    <a:gd name="T13" fmla="*/ 33 h 34"/>
                    <a:gd name="T14" fmla="*/ 0 w 72"/>
                    <a:gd name="T15" fmla="*/ 33 h 34"/>
                    <a:gd name="T16" fmla="*/ 0 w 72"/>
                    <a:gd name="T17" fmla="*/ 22 h 34"/>
                    <a:gd name="T18" fmla="*/ 0 w 72"/>
                    <a:gd name="T19" fmla="*/ 11 h 34"/>
                    <a:gd name="T20" fmla="*/ 0 w 72"/>
                    <a:gd name="T21" fmla="*/ 0 h 34"/>
                    <a:gd name="T22" fmla="*/ 11 w 72"/>
                    <a:gd name="T23" fmla="*/ 0 h 34"/>
                    <a:gd name="T24" fmla="*/ 71 w 72"/>
                    <a:gd name="T25" fmla="*/ 0 h 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2"/>
                    <a:gd name="T40" fmla="*/ 0 h 34"/>
                    <a:gd name="T41" fmla="*/ 72 w 72"/>
                    <a:gd name="T42" fmla="*/ 34 h 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2" h="34">
                      <a:moveTo>
                        <a:pt x="71" y="0"/>
                      </a:moveTo>
                      <a:lnTo>
                        <a:pt x="53" y="11"/>
                      </a:lnTo>
                      <a:lnTo>
                        <a:pt x="36" y="11"/>
                      </a:lnTo>
                      <a:lnTo>
                        <a:pt x="30" y="16"/>
                      </a:lnTo>
                      <a:lnTo>
                        <a:pt x="30" y="22"/>
                      </a:lnTo>
                      <a:lnTo>
                        <a:pt x="24" y="22"/>
                      </a:lnTo>
                      <a:lnTo>
                        <a:pt x="24" y="33"/>
                      </a:lnTo>
                      <a:lnTo>
                        <a:pt x="0" y="33"/>
                      </a:lnTo>
                      <a:lnTo>
                        <a:pt x="0" y="22"/>
                      </a:lnTo>
                      <a:lnTo>
                        <a:pt x="0" y="11"/>
                      </a:lnTo>
                      <a:lnTo>
                        <a:pt x="0" y="0"/>
                      </a:lnTo>
                      <a:lnTo>
                        <a:pt x="11" y="0"/>
                      </a:lnTo>
                      <a:lnTo>
                        <a:pt x="71" y="0"/>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19" name="Group 161"/>
              <p:cNvGrpSpPr>
                <a:grpSpLocks/>
              </p:cNvGrpSpPr>
              <p:nvPr/>
            </p:nvGrpSpPr>
            <p:grpSpPr bwMode="auto">
              <a:xfrm>
                <a:off x="4605" y="975"/>
                <a:ext cx="61" cy="23"/>
                <a:chOff x="4605" y="975"/>
                <a:chExt cx="61" cy="23"/>
              </a:xfrm>
            </p:grpSpPr>
            <p:sp>
              <p:nvSpPr>
                <p:cNvPr id="12869" name="Freeform 162"/>
                <p:cNvSpPr>
                  <a:spLocks/>
                </p:cNvSpPr>
                <p:nvPr/>
              </p:nvSpPr>
              <p:spPr bwMode="auto">
                <a:xfrm>
                  <a:off x="4623" y="987"/>
                  <a:ext cx="43" cy="7"/>
                </a:xfrm>
                <a:custGeom>
                  <a:avLst/>
                  <a:gdLst>
                    <a:gd name="T0" fmla="*/ 42 w 43"/>
                    <a:gd name="T1" fmla="*/ 0 h 7"/>
                    <a:gd name="T2" fmla="*/ 37 w 43"/>
                    <a:gd name="T3" fmla="*/ 3 h 7"/>
                    <a:gd name="T4" fmla="*/ 32 w 43"/>
                    <a:gd name="T5" fmla="*/ 3 h 7"/>
                    <a:gd name="T6" fmla="*/ 21 w 43"/>
                    <a:gd name="T7" fmla="*/ 6 h 7"/>
                    <a:gd name="T8" fmla="*/ 16 w 43"/>
                    <a:gd name="T9" fmla="*/ 6 h 7"/>
                    <a:gd name="T10" fmla="*/ 0 w 43"/>
                    <a:gd name="T11" fmla="*/ 6 h 7"/>
                    <a:gd name="T12" fmla="*/ 0 w 43"/>
                    <a:gd name="T13" fmla="*/ 3 h 7"/>
                    <a:gd name="T14" fmla="*/ 0 w 43"/>
                    <a:gd name="T15" fmla="*/ 0 h 7"/>
                    <a:gd name="T16" fmla="*/ 42 w 43"/>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7"/>
                    <a:gd name="T29" fmla="*/ 43 w 43"/>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7">
                      <a:moveTo>
                        <a:pt x="42" y="0"/>
                      </a:moveTo>
                      <a:lnTo>
                        <a:pt x="37" y="3"/>
                      </a:lnTo>
                      <a:lnTo>
                        <a:pt x="32" y="3"/>
                      </a:lnTo>
                      <a:lnTo>
                        <a:pt x="21" y="6"/>
                      </a:lnTo>
                      <a:lnTo>
                        <a:pt x="16" y="6"/>
                      </a:lnTo>
                      <a:lnTo>
                        <a:pt x="0" y="6"/>
                      </a:lnTo>
                      <a:lnTo>
                        <a:pt x="0" y="3"/>
                      </a:lnTo>
                      <a:lnTo>
                        <a:pt x="0" y="0"/>
                      </a:lnTo>
                      <a:lnTo>
                        <a:pt x="42" y="0"/>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70" name="Freeform 163"/>
                <p:cNvSpPr>
                  <a:spLocks/>
                </p:cNvSpPr>
                <p:nvPr/>
              </p:nvSpPr>
              <p:spPr bwMode="auto">
                <a:xfrm>
                  <a:off x="4605" y="975"/>
                  <a:ext cx="60" cy="23"/>
                </a:xfrm>
                <a:custGeom>
                  <a:avLst/>
                  <a:gdLst>
                    <a:gd name="T0" fmla="*/ 59 w 60"/>
                    <a:gd name="T1" fmla="*/ 6 h 23"/>
                    <a:gd name="T2" fmla="*/ 53 w 60"/>
                    <a:gd name="T3" fmla="*/ 6 h 23"/>
                    <a:gd name="T4" fmla="*/ 42 w 60"/>
                    <a:gd name="T5" fmla="*/ 17 h 23"/>
                    <a:gd name="T6" fmla="*/ 35 w 60"/>
                    <a:gd name="T7" fmla="*/ 17 h 23"/>
                    <a:gd name="T8" fmla="*/ 23 w 60"/>
                    <a:gd name="T9" fmla="*/ 22 h 23"/>
                    <a:gd name="T10" fmla="*/ 12 w 60"/>
                    <a:gd name="T11" fmla="*/ 22 h 23"/>
                    <a:gd name="T12" fmla="*/ 0 w 60"/>
                    <a:gd name="T13" fmla="*/ 17 h 23"/>
                    <a:gd name="T14" fmla="*/ 0 w 60"/>
                    <a:gd name="T15" fmla="*/ 6 h 23"/>
                    <a:gd name="T16" fmla="*/ 0 w 60"/>
                    <a:gd name="T17" fmla="*/ 0 h 23"/>
                    <a:gd name="T18" fmla="*/ 59 w 60"/>
                    <a:gd name="T19" fmla="*/ 6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23"/>
                    <a:gd name="T32" fmla="*/ 60 w 60"/>
                    <a:gd name="T33" fmla="*/ 23 h 2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23">
                      <a:moveTo>
                        <a:pt x="59" y="6"/>
                      </a:moveTo>
                      <a:lnTo>
                        <a:pt x="53" y="6"/>
                      </a:lnTo>
                      <a:lnTo>
                        <a:pt x="42" y="17"/>
                      </a:lnTo>
                      <a:lnTo>
                        <a:pt x="35" y="17"/>
                      </a:lnTo>
                      <a:lnTo>
                        <a:pt x="23" y="22"/>
                      </a:lnTo>
                      <a:lnTo>
                        <a:pt x="12" y="22"/>
                      </a:lnTo>
                      <a:lnTo>
                        <a:pt x="0" y="17"/>
                      </a:lnTo>
                      <a:lnTo>
                        <a:pt x="0" y="6"/>
                      </a:lnTo>
                      <a:lnTo>
                        <a:pt x="0" y="0"/>
                      </a:lnTo>
                      <a:lnTo>
                        <a:pt x="59" y="6"/>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20" name="Group 164"/>
              <p:cNvGrpSpPr>
                <a:grpSpLocks/>
              </p:cNvGrpSpPr>
              <p:nvPr/>
            </p:nvGrpSpPr>
            <p:grpSpPr bwMode="auto">
              <a:xfrm>
                <a:off x="4694" y="997"/>
                <a:ext cx="72" cy="31"/>
                <a:chOff x="4694" y="997"/>
                <a:chExt cx="72" cy="31"/>
              </a:xfrm>
            </p:grpSpPr>
            <p:sp>
              <p:nvSpPr>
                <p:cNvPr id="12867" name="Freeform 165"/>
                <p:cNvSpPr>
                  <a:spLocks/>
                </p:cNvSpPr>
                <p:nvPr/>
              </p:nvSpPr>
              <p:spPr bwMode="auto">
                <a:xfrm>
                  <a:off x="4717" y="1009"/>
                  <a:ext cx="49" cy="19"/>
                </a:xfrm>
                <a:custGeom>
                  <a:avLst/>
                  <a:gdLst>
                    <a:gd name="T0" fmla="*/ 48 w 49"/>
                    <a:gd name="T1" fmla="*/ 0 h 19"/>
                    <a:gd name="T2" fmla="*/ 0 w 49"/>
                    <a:gd name="T3" fmla="*/ 0 h 19"/>
                    <a:gd name="T4" fmla="*/ 11 w 49"/>
                    <a:gd name="T5" fmla="*/ 18 h 19"/>
                    <a:gd name="T6" fmla="*/ 27 w 49"/>
                    <a:gd name="T7" fmla="*/ 18 h 19"/>
                    <a:gd name="T8" fmla="*/ 48 w 49"/>
                    <a:gd name="T9" fmla="*/ 0 h 19"/>
                    <a:gd name="T10" fmla="*/ 0 60000 65536"/>
                    <a:gd name="T11" fmla="*/ 0 60000 65536"/>
                    <a:gd name="T12" fmla="*/ 0 60000 65536"/>
                    <a:gd name="T13" fmla="*/ 0 60000 65536"/>
                    <a:gd name="T14" fmla="*/ 0 60000 65536"/>
                    <a:gd name="T15" fmla="*/ 0 w 49"/>
                    <a:gd name="T16" fmla="*/ 0 h 19"/>
                    <a:gd name="T17" fmla="*/ 49 w 49"/>
                    <a:gd name="T18" fmla="*/ 19 h 19"/>
                  </a:gdLst>
                  <a:ahLst/>
                  <a:cxnLst>
                    <a:cxn ang="T10">
                      <a:pos x="T0" y="T1"/>
                    </a:cxn>
                    <a:cxn ang="T11">
                      <a:pos x="T2" y="T3"/>
                    </a:cxn>
                    <a:cxn ang="T12">
                      <a:pos x="T4" y="T5"/>
                    </a:cxn>
                    <a:cxn ang="T13">
                      <a:pos x="T6" y="T7"/>
                    </a:cxn>
                    <a:cxn ang="T14">
                      <a:pos x="T8" y="T9"/>
                    </a:cxn>
                  </a:cxnLst>
                  <a:rect l="T15" t="T16" r="T17" b="T18"/>
                  <a:pathLst>
                    <a:path w="49" h="19">
                      <a:moveTo>
                        <a:pt x="48" y="0"/>
                      </a:moveTo>
                      <a:lnTo>
                        <a:pt x="0" y="0"/>
                      </a:lnTo>
                      <a:lnTo>
                        <a:pt x="11" y="18"/>
                      </a:lnTo>
                      <a:lnTo>
                        <a:pt x="27" y="18"/>
                      </a:lnTo>
                      <a:lnTo>
                        <a:pt x="48" y="0"/>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68" name="Freeform 166"/>
                <p:cNvSpPr>
                  <a:spLocks/>
                </p:cNvSpPr>
                <p:nvPr/>
              </p:nvSpPr>
              <p:spPr bwMode="auto">
                <a:xfrm>
                  <a:off x="4694" y="997"/>
                  <a:ext cx="71" cy="24"/>
                </a:xfrm>
                <a:custGeom>
                  <a:avLst/>
                  <a:gdLst>
                    <a:gd name="T0" fmla="*/ 70 w 71"/>
                    <a:gd name="T1" fmla="*/ 0 h 24"/>
                    <a:gd name="T2" fmla="*/ 0 w 71"/>
                    <a:gd name="T3" fmla="*/ 0 h 24"/>
                    <a:gd name="T4" fmla="*/ 17 w 71"/>
                    <a:gd name="T5" fmla="*/ 23 h 24"/>
                    <a:gd name="T6" fmla="*/ 41 w 71"/>
                    <a:gd name="T7" fmla="*/ 23 h 24"/>
                    <a:gd name="T8" fmla="*/ 70 w 71"/>
                    <a:gd name="T9" fmla="*/ 0 h 24"/>
                    <a:gd name="T10" fmla="*/ 0 60000 65536"/>
                    <a:gd name="T11" fmla="*/ 0 60000 65536"/>
                    <a:gd name="T12" fmla="*/ 0 60000 65536"/>
                    <a:gd name="T13" fmla="*/ 0 60000 65536"/>
                    <a:gd name="T14" fmla="*/ 0 60000 65536"/>
                    <a:gd name="T15" fmla="*/ 0 w 71"/>
                    <a:gd name="T16" fmla="*/ 0 h 24"/>
                    <a:gd name="T17" fmla="*/ 71 w 71"/>
                    <a:gd name="T18" fmla="*/ 24 h 24"/>
                  </a:gdLst>
                  <a:ahLst/>
                  <a:cxnLst>
                    <a:cxn ang="T10">
                      <a:pos x="T0" y="T1"/>
                    </a:cxn>
                    <a:cxn ang="T11">
                      <a:pos x="T2" y="T3"/>
                    </a:cxn>
                    <a:cxn ang="T12">
                      <a:pos x="T4" y="T5"/>
                    </a:cxn>
                    <a:cxn ang="T13">
                      <a:pos x="T6" y="T7"/>
                    </a:cxn>
                    <a:cxn ang="T14">
                      <a:pos x="T8" y="T9"/>
                    </a:cxn>
                  </a:cxnLst>
                  <a:rect l="T15" t="T16" r="T17" b="T18"/>
                  <a:pathLst>
                    <a:path w="71" h="24">
                      <a:moveTo>
                        <a:pt x="70" y="0"/>
                      </a:moveTo>
                      <a:lnTo>
                        <a:pt x="0" y="0"/>
                      </a:lnTo>
                      <a:lnTo>
                        <a:pt x="17" y="23"/>
                      </a:lnTo>
                      <a:lnTo>
                        <a:pt x="41" y="23"/>
                      </a:lnTo>
                      <a:lnTo>
                        <a:pt x="70" y="0"/>
                      </a:lnTo>
                    </a:path>
                  </a:pathLst>
                </a:custGeom>
                <a:noFill/>
                <a:ln w="12700" cap="rnd" cmpd="sng">
                  <a:solidFill>
                    <a:srgbClr val="000000"/>
                  </a:solidFill>
                  <a:prstDash val="solid"/>
                  <a:round/>
                  <a:headEnd type="none" w="med" len="med"/>
                  <a:tailEnd type="none" w="med" len="med"/>
                </a:ln>
              </p:spPr>
              <p:txBody>
                <a:bodyPr/>
                <a:lstStyle/>
                <a:p>
                  <a:endParaRPr lang="en-US"/>
                </a:p>
              </p:txBody>
            </p:sp>
          </p:grpSp>
          <p:sp>
            <p:nvSpPr>
              <p:cNvPr id="12804" name="Freeform 167"/>
              <p:cNvSpPr>
                <a:spLocks/>
              </p:cNvSpPr>
              <p:nvPr/>
            </p:nvSpPr>
            <p:spPr bwMode="auto">
              <a:xfrm>
                <a:off x="4517" y="969"/>
                <a:ext cx="454" cy="29"/>
              </a:xfrm>
              <a:custGeom>
                <a:avLst/>
                <a:gdLst>
                  <a:gd name="T0" fmla="*/ 453 w 454"/>
                  <a:gd name="T1" fmla="*/ 28 h 29"/>
                  <a:gd name="T2" fmla="*/ 453 w 454"/>
                  <a:gd name="T3" fmla="*/ 23 h 29"/>
                  <a:gd name="T4" fmla="*/ 453 w 454"/>
                  <a:gd name="T5" fmla="*/ 12 h 29"/>
                  <a:gd name="T6" fmla="*/ 441 w 454"/>
                  <a:gd name="T7" fmla="*/ 12 h 29"/>
                  <a:gd name="T8" fmla="*/ 441 w 454"/>
                  <a:gd name="T9" fmla="*/ 6 h 29"/>
                  <a:gd name="T10" fmla="*/ 436 w 454"/>
                  <a:gd name="T11" fmla="*/ 6 h 29"/>
                  <a:gd name="T12" fmla="*/ 417 w 454"/>
                  <a:gd name="T13" fmla="*/ 6 h 29"/>
                  <a:gd name="T14" fmla="*/ 82 w 454"/>
                  <a:gd name="T15" fmla="*/ 0 h 29"/>
                  <a:gd name="T16" fmla="*/ 64 w 454"/>
                  <a:gd name="T17" fmla="*/ 0 h 29"/>
                  <a:gd name="T18" fmla="*/ 47 w 454"/>
                  <a:gd name="T19" fmla="*/ 0 h 29"/>
                  <a:gd name="T20" fmla="*/ 11 w 454"/>
                  <a:gd name="T21" fmla="*/ 0 h 29"/>
                  <a:gd name="T22" fmla="*/ 6 w 454"/>
                  <a:gd name="T23" fmla="*/ 0 h 29"/>
                  <a:gd name="T24" fmla="*/ 0 w 454"/>
                  <a:gd name="T25" fmla="*/ 0 h 29"/>
                  <a:gd name="T26" fmla="*/ 88 w 454"/>
                  <a:gd name="T27" fmla="*/ 6 h 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54"/>
                  <a:gd name="T43" fmla="*/ 0 h 29"/>
                  <a:gd name="T44" fmla="*/ 454 w 454"/>
                  <a:gd name="T45" fmla="*/ 29 h 2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54" h="29">
                    <a:moveTo>
                      <a:pt x="453" y="28"/>
                    </a:moveTo>
                    <a:lnTo>
                      <a:pt x="453" y="23"/>
                    </a:lnTo>
                    <a:lnTo>
                      <a:pt x="453" y="12"/>
                    </a:lnTo>
                    <a:lnTo>
                      <a:pt x="441" y="12"/>
                    </a:lnTo>
                    <a:lnTo>
                      <a:pt x="441" y="6"/>
                    </a:lnTo>
                    <a:lnTo>
                      <a:pt x="436" y="6"/>
                    </a:lnTo>
                    <a:lnTo>
                      <a:pt x="417" y="6"/>
                    </a:lnTo>
                    <a:lnTo>
                      <a:pt x="82" y="0"/>
                    </a:lnTo>
                    <a:lnTo>
                      <a:pt x="64" y="0"/>
                    </a:lnTo>
                    <a:lnTo>
                      <a:pt x="47" y="0"/>
                    </a:lnTo>
                    <a:lnTo>
                      <a:pt x="11" y="0"/>
                    </a:lnTo>
                    <a:lnTo>
                      <a:pt x="6" y="0"/>
                    </a:lnTo>
                    <a:lnTo>
                      <a:pt x="0" y="0"/>
                    </a:lnTo>
                    <a:lnTo>
                      <a:pt x="88" y="6"/>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805" name="Line 168"/>
              <p:cNvSpPr>
                <a:spLocks noChangeShapeType="1"/>
              </p:cNvSpPr>
              <p:nvPr/>
            </p:nvSpPr>
            <p:spPr bwMode="auto">
              <a:xfrm>
                <a:off x="4982" y="1025"/>
                <a:ext cx="0" cy="6"/>
              </a:xfrm>
              <a:prstGeom prst="line">
                <a:avLst/>
              </a:prstGeom>
              <a:noFill/>
              <a:ln w="12700">
                <a:solidFill>
                  <a:srgbClr val="000000"/>
                </a:solidFill>
                <a:round/>
                <a:headEnd/>
                <a:tailEnd/>
              </a:ln>
            </p:spPr>
            <p:txBody>
              <a:bodyPr wrap="none" anchor="ctr"/>
              <a:lstStyle/>
              <a:p>
                <a:endParaRPr lang="en-US"/>
              </a:p>
            </p:txBody>
          </p:sp>
          <p:sp>
            <p:nvSpPr>
              <p:cNvPr id="12806" name="Line 169"/>
              <p:cNvSpPr>
                <a:spLocks noChangeShapeType="1"/>
              </p:cNvSpPr>
              <p:nvPr/>
            </p:nvSpPr>
            <p:spPr bwMode="auto">
              <a:xfrm>
                <a:off x="4970" y="1020"/>
                <a:ext cx="0" cy="11"/>
              </a:xfrm>
              <a:prstGeom prst="line">
                <a:avLst/>
              </a:prstGeom>
              <a:noFill/>
              <a:ln w="12700">
                <a:solidFill>
                  <a:srgbClr val="000000"/>
                </a:solidFill>
                <a:round/>
                <a:headEnd/>
                <a:tailEnd/>
              </a:ln>
            </p:spPr>
            <p:txBody>
              <a:bodyPr wrap="none" anchor="ctr"/>
              <a:lstStyle/>
              <a:p>
                <a:endParaRPr lang="en-US"/>
              </a:p>
            </p:txBody>
          </p:sp>
          <p:sp>
            <p:nvSpPr>
              <p:cNvPr id="12807" name="Line 170"/>
              <p:cNvSpPr>
                <a:spLocks noChangeShapeType="1"/>
              </p:cNvSpPr>
              <p:nvPr/>
            </p:nvSpPr>
            <p:spPr bwMode="auto">
              <a:xfrm>
                <a:off x="4929" y="1020"/>
                <a:ext cx="0" cy="11"/>
              </a:xfrm>
              <a:prstGeom prst="line">
                <a:avLst/>
              </a:prstGeom>
              <a:noFill/>
              <a:ln w="12700">
                <a:solidFill>
                  <a:srgbClr val="000000"/>
                </a:solidFill>
                <a:round/>
                <a:headEnd/>
                <a:tailEnd/>
              </a:ln>
            </p:spPr>
            <p:txBody>
              <a:bodyPr wrap="none" anchor="ctr"/>
              <a:lstStyle/>
              <a:p>
                <a:endParaRPr lang="en-US"/>
              </a:p>
            </p:txBody>
          </p:sp>
          <p:sp>
            <p:nvSpPr>
              <p:cNvPr id="12808" name="Line 171"/>
              <p:cNvSpPr>
                <a:spLocks noChangeShapeType="1"/>
              </p:cNvSpPr>
              <p:nvPr/>
            </p:nvSpPr>
            <p:spPr bwMode="auto">
              <a:xfrm>
                <a:off x="4894" y="1023"/>
                <a:ext cx="0" cy="5"/>
              </a:xfrm>
              <a:prstGeom prst="line">
                <a:avLst/>
              </a:prstGeom>
              <a:noFill/>
              <a:ln w="12700">
                <a:solidFill>
                  <a:srgbClr val="000000"/>
                </a:solidFill>
                <a:round/>
                <a:headEnd/>
                <a:tailEnd/>
              </a:ln>
            </p:spPr>
            <p:txBody>
              <a:bodyPr wrap="none" anchor="ctr"/>
              <a:lstStyle/>
              <a:p>
                <a:endParaRPr lang="en-US"/>
              </a:p>
            </p:txBody>
          </p:sp>
          <p:sp>
            <p:nvSpPr>
              <p:cNvPr id="12809" name="Line 172"/>
              <p:cNvSpPr>
                <a:spLocks noChangeShapeType="1"/>
              </p:cNvSpPr>
              <p:nvPr/>
            </p:nvSpPr>
            <p:spPr bwMode="auto">
              <a:xfrm>
                <a:off x="4853" y="1022"/>
                <a:ext cx="0" cy="1"/>
              </a:xfrm>
              <a:prstGeom prst="line">
                <a:avLst/>
              </a:prstGeom>
              <a:noFill/>
              <a:ln w="12700">
                <a:solidFill>
                  <a:srgbClr val="000000"/>
                </a:solidFill>
                <a:round/>
                <a:headEnd/>
                <a:tailEnd/>
              </a:ln>
            </p:spPr>
            <p:txBody>
              <a:bodyPr wrap="none" anchor="ctr"/>
              <a:lstStyle/>
              <a:p>
                <a:endParaRPr lang="en-US"/>
              </a:p>
            </p:txBody>
          </p:sp>
          <p:sp>
            <p:nvSpPr>
              <p:cNvPr id="12810" name="Line 173"/>
              <p:cNvSpPr>
                <a:spLocks noChangeShapeType="1"/>
              </p:cNvSpPr>
              <p:nvPr/>
            </p:nvSpPr>
            <p:spPr bwMode="auto">
              <a:xfrm>
                <a:off x="4846" y="1024"/>
                <a:ext cx="0" cy="1"/>
              </a:xfrm>
              <a:prstGeom prst="line">
                <a:avLst/>
              </a:prstGeom>
              <a:noFill/>
              <a:ln w="12700">
                <a:solidFill>
                  <a:srgbClr val="000000"/>
                </a:solidFill>
                <a:round/>
                <a:headEnd/>
                <a:tailEnd/>
              </a:ln>
            </p:spPr>
            <p:txBody>
              <a:bodyPr wrap="none" anchor="ctr"/>
              <a:lstStyle/>
              <a:p>
                <a:endParaRPr lang="en-US"/>
              </a:p>
            </p:txBody>
          </p:sp>
          <p:sp>
            <p:nvSpPr>
              <p:cNvPr id="12811" name="Freeform 174"/>
              <p:cNvSpPr>
                <a:spLocks/>
              </p:cNvSpPr>
              <p:nvPr/>
            </p:nvSpPr>
            <p:spPr bwMode="auto">
              <a:xfrm>
                <a:off x="4729" y="981"/>
                <a:ext cx="230" cy="40"/>
              </a:xfrm>
              <a:custGeom>
                <a:avLst/>
                <a:gdLst>
                  <a:gd name="T0" fmla="*/ 229 w 230"/>
                  <a:gd name="T1" fmla="*/ 11 h 40"/>
                  <a:gd name="T2" fmla="*/ 147 w 230"/>
                  <a:gd name="T3" fmla="*/ 0 h 40"/>
                  <a:gd name="T4" fmla="*/ 141 w 230"/>
                  <a:gd name="T5" fmla="*/ 11 h 40"/>
                  <a:gd name="T6" fmla="*/ 0 w 230"/>
                  <a:gd name="T7" fmla="*/ 11 h 40"/>
                  <a:gd name="T8" fmla="*/ 41 w 230"/>
                  <a:gd name="T9" fmla="*/ 22 h 40"/>
                  <a:gd name="T10" fmla="*/ 59 w 230"/>
                  <a:gd name="T11" fmla="*/ 33 h 40"/>
                  <a:gd name="T12" fmla="*/ 77 w 230"/>
                  <a:gd name="T13" fmla="*/ 33 h 40"/>
                  <a:gd name="T14" fmla="*/ 89 w 230"/>
                  <a:gd name="T15" fmla="*/ 33 h 40"/>
                  <a:gd name="T16" fmla="*/ 100 w 230"/>
                  <a:gd name="T17" fmla="*/ 33 h 40"/>
                  <a:gd name="T18" fmla="*/ 117 w 230"/>
                  <a:gd name="T19" fmla="*/ 39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0"/>
                  <a:gd name="T31" fmla="*/ 0 h 40"/>
                  <a:gd name="T32" fmla="*/ 230 w 230"/>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0" h="40">
                    <a:moveTo>
                      <a:pt x="229" y="11"/>
                    </a:moveTo>
                    <a:lnTo>
                      <a:pt x="147" y="0"/>
                    </a:lnTo>
                    <a:lnTo>
                      <a:pt x="141" y="11"/>
                    </a:lnTo>
                    <a:lnTo>
                      <a:pt x="0" y="11"/>
                    </a:lnTo>
                    <a:lnTo>
                      <a:pt x="41" y="22"/>
                    </a:lnTo>
                    <a:lnTo>
                      <a:pt x="59" y="33"/>
                    </a:lnTo>
                    <a:lnTo>
                      <a:pt x="77" y="33"/>
                    </a:lnTo>
                    <a:lnTo>
                      <a:pt x="89" y="33"/>
                    </a:lnTo>
                    <a:lnTo>
                      <a:pt x="100" y="33"/>
                    </a:lnTo>
                    <a:lnTo>
                      <a:pt x="117" y="39"/>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812" name="Freeform 175"/>
              <p:cNvSpPr>
                <a:spLocks/>
              </p:cNvSpPr>
              <p:nvPr/>
            </p:nvSpPr>
            <p:spPr bwMode="auto">
              <a:xfrm>
                <a:off x="4788" y="992"/>
                <a:ext cx="77" cy="23"/>
              </a:xfrm>
              <a:custGeom>
                <a:avLst/>
                <a:gdLst>
                  <a:gd name="T0" fmla="*/ 0 w 77"/>
                  <a:gd name="T1" fmla="*/ 0 h 23"/>
                  <a:gd name="T2" fmla="*/ 17 w 77"/>
                  <a:gd name="T3" fmla="*/ 5 h 23"/>
                  <a:gd name="T4" fmla="*/ 41 w 77"/>
                  <a:gd name="T5" fmla="*/ 5 h 23"/>
                  <a:gd name="T6" fmla="*/ 59 w 77"/>
                  <a:gd name="T7" fmla="*/ 11 h 23"/>
                  <a:gd name="T8" fmla="*/ 76 w 77"/>
                  <a:gd name="T9" fmla="*/ 22 h 23"/>
                  <a:gd name="T10" fmla="*/ 0 60000 65536"/>
                  <a:gd name="T11" fmla="*/ 0 60000 65536"/>
                  <a:gd name="T12" fmla="*/ 0 60000 65536"/>
                  <a:gd name="T13" fmla="*/ 0 60000 65536"/>
                  <a:gd name="T14" fmla="*/ 0 60000 65536"/>
                  <a:gd name="T15" fmla="*/ 0 w 77"/>
                  <a:gd name="T16" fmla="*/ 0 h 23"/>
                  <a:gd name="T17" fmla="*/ 77 w 77"/>
                  <a:gd name="T18" fmla="*/ 23 h 23"/>
                </a:gdLst>
                <a:ahLst/>
                <a:cxnLst>
                  <a:cxn ang="T10">
                    <a:pos x="T0" y="T1"/>
                  </a:cxn>
                  <a:cxn ang="T11">
                    <a:pos x="T2" y="T3"/>
                  </a:cxn>
                  <a:cxn ang="T12">
                    <a:pos x="T4" y="T5"/>
                  </a:cxn>
                  <a:cxn ang="T13">
                    <a:pos x="T6" y="T7"/>
                  </a:cxn>
                  <a:cxn ang="T14">
                    <a:pos x="T8" y="T9"/>
                  </a:cxn>
                </a:cxnLst>
                <a:rect l="T15" t="T16" r="T17" b="T18"/>
                <a:pathLst>
                  <a:path w="77" h="23">
                    <a:moveTo>
                      <a:pt x="0" y="0"/>
                    </a:moveTo>
                    <a:lnTo>
                      <a:pt x="17" y="5"/>
                    </a:lnTo>
                    <a:lnTo>
                      <a:pt x="41" y="5"/>
                    </a:lnTo>
                    <a:lnTo>
                      <a:pt x="59" y="11"/>
                    </a:lnTo>
                    <a:lnTo>
                      <a:pt x="76" y="22"/>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813" name="Line 176"/>
              <p:cNvSpPr>
                <a:spLocks noChangeShapeType="1"/>
              </p:cNvSpPr>
              <p:nvPr/>
            </p:nvSpPr>
            <p:spPr bwMode="auto">
              <a:xfrm flipH="1">
                <a:off x="4752" y="1020"/>
                <a:ext cx="94" cy="0"/>
              </a:xfrm>
              <a:prstGeom prst="line">
                <a:avLst/>
              </a:prstGeom>
              <a:noFill/>
              <a:ln w="12700">
                <a:solidFill>
                  <a:srgbClr val="000000"/>
                </a:solidFill>
                <a:round/>
                <a:headEnd/>
                <a:tailEnd/>
              </a:ln>
            </p:spPr>
            <p:txBody>
              <a:bodyPr wrap="none" anchor="ctr"/>
              <a:lstStyle/>
              <a:p>
                <a:endParaRPr lang="en-US"/>
              </a:p>
            </p:txBody>
          </p:sp>
          <p:sp>
            <p:nvSpPr>
              <p:cNvPr id="12814" name="Freeform 177"/>
              <p:cNvSpPr>
                <a:spLocks/>
              </p:cNvSpPr>
              <p:nvPr/>
            </p:nvSpPr>
            <p:spPr bwMode="auto">
              <a:xfrm>
                <a:off x="4681" y="997"/>
                <a:ext cx="31" cy="18"/>
              </a:xfrm>
              <a:custGeom>
                <a:avLst/>
                <a:gdLst>
                  <a:gd name="T0" fmla="*/ 0 w 31"/>
                  <a:gd name="T1" fmla="*/ 0 h 18"/>
                  <a:gd name="T2" fmla="*/ 6 w 31"/>
                  <a:gd name="T3" fmla="*/ 17 h 18"/>
                  <a:gd name="T4" fmla="*/ 30 w 31"/>
                  <a:gd name="T5" fmla="*/ 17 h 18"/>
                  <a:gd name="T6" fmla="*/ 0 60000 65536"/>
                  <a:gd name="T7" fmla="*/ 0 60000 65536"/>
                  <a:gd name="T8" fmla="*/ 0 60000 65536"/>
                  <a:gd name="T9" fmla="*/ 0 w 31"/>
                  <a:gd name="T10" fmla="*/ 0 h 18"/>
                  <a:gd name="T11" fmla="*/ 31 w 31"/>
                  <a:gd name="T12" fmla="*/ 18 h 18"/>
                </a:gdLst>
                <a:ahLst/>
                <a:cxnLst>
                  <a:cxn ang="T6">
                    <a:pos x="T0" y="T1"/>
                  </a:cxn>
                  <a:cxn ang="T7">
                    <a:pos x="T2" y="T3"/>
                  </a:cxn>
                  <a:cxn ang="T8">
                    <a:pos x="T4" y="T5"/>
                  </a:cxn>
                </a:cxnLst>
                <a:rect l="T9" t="T10" r="T11" b="T12"/>
                <a:pathLst>
                  <a:path w="31" h="18">
                    <a:moveTo>
                      <a:pt x="0" y="0"/>
                    </a:moveTo>
                    <a:lnTo>
                      <a:pt x="6" y="17"/>
                    </a:lnTo>
                    <a:lnTo>
                      <a:pt x="30" y="17"/>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815" name="Line 178"/>
              <p:cNvSpPr>
                <a:spLocks noChangeShapeType="1"/>
              </p:cNvSpPr>
              <p:nvPr/>
            </p:nvSpPr>
            <p:spPr bwMode="auto">
              <a:xfrm>
                <a:off x="4434" y="1009"/>
                <a:ext cx="0" cy="4"/>
              </a:xfrm>
              <a:prstGeom prst="line">
                <a:avLst/>
              </a:prstGeom>
              <a:noFill/>
              <a:ln w="12700">
                <a:solidFill>
                  <a:srgbClr val="000000"/>
                </a:solidFill>
                <a:round/>
                <a:headEnd/>
                <a:tailEnd/>
              </a:ln>
            </p:spPr>
            <p:txBody>
              <a:bodyPr wrap="none" anchor="ctr"/>
              <a:lstStyle/>
              <a:p>
                <a:endParaRPr lang="en-US"/>
              </a:p>
            </p:txBody>
          </p:sp>
          <p:sp>
            <p:nvSpPr>
              <p:cNvPr id="12816" name="Line 179"/>
              <p:cNvSpPr>
                <a:spLocks noChangeShapeType="1"/>
              </p:cNvSpPr>
              <p:nvPr/>
            </p:nvSpPr>
            <p:spPr bwMode="auto">
              <a:xfrm>
                <a:off x="4505" y="1028"/>
                <a:ext cx="0" cy="1"/>
              </a:xfrm>
              <a:prstGeom prst="line">
                <a:avLst/>
              </a:prstGeom>
              <a:noFill/>
              <a:ln w="12700">
                <a:solidFill>
                  <a:srgbClr val="000000"/>
                </a:solidFill>
                <a:round/>
                <a:headEnd/>
                <a:tailEnd/>
              </a:ln>
            </p:spPr>
            <p:txBody>
              <a:bodyPr wrap="none" anchor="ctr"/>
              <a:lstStyle/>
              <a:p>
                <a:endParaRPr lang="en-US"/>
              </a:p>
            </p:txBody>
          </p:sp>
          <p:sp>
            <p:nvSpPr>
              <p:cNvPr id="12817" name="Line 180"/>
              <p:cNvSpPr>
                <a:spLocks noChangeShapeType="1"/>
              </p:cNvSpPr>
              <p:nvPr/>
            </p:nvSpPr>
            <p:spPr bwMode="auto">
              <a:xfrm>
                <a:off x="4541" y="1028"/>
                <a:ext cx="0" cy="1"/>
              </a:xfrm>
              <a:prstGeom prst="line">
                <a:avLst/>
              </a:prstGeom>
              <a:noFill/>
              <a:ln w="12700">
                <a:solidFill>
                  <a:srgbClr val="000000"/>
                </a:solidFill>
                <a:round/>
                <a:headEnd/>
                <a:tailEnd/>
              </a:ln>
            </p:spPr>
            <p:txBody>
              <a:bodyPr wrap="none" anchor="ctr"/>
              <a:lstStyle/>
              <a:p>
                <a:endParaRPr lang="en-US"/>
              </a:p>
            </p:txBody>
          </p:sp>
          <p:sp>
            <p:nvSpPr>
              <p:cNvPr id="12818" name="Line 181"/>
              <p:cNvSpPr>
                <a:spLocks noChangeShapeType="1"/>
              </p:cNvSpPr>
              <p:nvPr/>
            </p:nvSpPr>
            <p:spPr bwMode="auto">
              <a:xfrm>
                <a:off x="4300" y="861"/>
                <a:ext cx="0" cy="17"/>
              </a:xfrm>
              <a:prstGeom prst="line">
                <a:avLst/>
              </a:prstGeom>
              <a:noFill/>
              <a:ln w="12700">
                <a:solidFill>
                  <a:srgbClr val="000000"/>
                </a:solidFill>
                <a:round/>
                <a:headEnd/>
                <a:tailEnd/>
              </a:ln>
            </p:spPr>
            <p:txBody>
              <a:bodyPr wrap="none" anchor="ctr"/>
              <a:lstStyle/>
              <a:p>
                <a:endParaRPr lang="en-US"/>
              </a:p>
            </p:txBody>
          </p:sp>
          <p:sp>
            <p:nvSpPr>
              <p:cNvPr id="12819" name="Line 182"/>
              <p:cNvSpPr>
                <a:spLocks noChangeShapeType="1"/>
              </p:cNvSpPr>
              <p:nvPr/>
            </p:nvSpPr>
            <p:spPr bwMode="auto">
              <a:xfrm>
                <a:off x="4500" y="856"/>
                <a:ext cx="0" cy="17"/>
              </a:xfrm>
              <a:prstGeom prst="line">
                <a:avLst/>
              </a:prstGeom>
              <a:noFill/>
              <a:ln w="12700">
                <a:solidFill>
                  <a:srgbClr val="000000"/>
                </a:solidFill>
                <a:round/>
                <a:headEnd/>
                <a:tailEnd/>
              </a:ln>
            </p:spPr>
            <p:txBody>
              <a:bodyPr wrap="none" anchor="ctr"/>
              <a:lstStyle/>
              <a:p>
                <a:endParaRPr lang="en-US"/>
              </a:p>
            </p:txBody>
          </p:sp>
          <p:sp>
            <p:nvSpPr>
              <p:cNvPr id="12820" name="Line 183"/>
              <p:cNvSpPr>
                <a:spLocks noChangeShapeType="1"/>
              </p:cNvSpPr>
              <p:nvPr/>
            </p:nvSpPr>
            <p:spPr bwMode="auto">
              <a:xfrm>
                <a:off x="4505" y="861"/>
                <a:ext cx="0" cy="12"/>
              </a:xfrm>
              <a:prstGeom prst="line">
                <a:avLst/>
              </a:prstGeom>
              <a:noFill/>
              <a:ln w="12700">
                <a:solidFill>
                  <a:srgbClr val="000000"/>
                </a:solidFill>
                <a:round/>
                <a:headEnd/>
                <a:tailEnd/>
              </a:ln>
            </p:spPr>
            <p:txBody>
              <a:bodyPr wrap="none" anchor="ctr"/>
              <a:lstStyle/>
              <a:p>
                <a:endParaRPr lang="en-US"/>
              </a:p>
            </p:txBody>
          </p:sp>
          <p:sp>
            <p:nvSpPr>
              <p:cNvPr id="12821" name="Line 184"/>
              <p:cNvSpPr>
                <a:spLocks noChangeShapeType="1"/>
              </p:cNvSpPr>
              <p:nvPr/>
            </p:nvSpPr>
            <p:spPr bwMode="auto">
              <a:xfrm>
                <a:off x="4675" y="976"/>
                <a:ext cx="260" cy="2"/>
              </a:xfrm>
              <a:prstGeom prst="line">
                <a:avLst/>
              </a:prstGeom>
              <a:noFill/>
              <a:ln w="12700">
                <a:solidFill>
                  <a:srgbClr val="000000"/>
                </a:solidFill>
                <a:round/>
                <a:headEnd/>
                <a:tailEnd/>
              </a:ln>
            </p:spPr>
            <p:txBody>
              <a:bodyPr wrap="none" anchor="ctr"/>
              <a:lstStyle/>
              <a:p>
                <a:endParaRPr lang="en-US"/>
              </a:p>
            </p:txBody>
          </p:sp>
          <p:grpSp>
            <p:nvGrpSpPr>
              <p:cNvPr id="21" name="Group 185"/>
              <p:cNvGrpSpPr>
                <a:grpSpLocks/>
              </p:cNvGrpSpPr>
              <p:nvPr/>
            </p:nvGrpSpPr>
            <p:grpSpPr bwMode="auto">
              <a:xfrm>
                <a:off x="5394" y="935"/>
                <a:ext cx="30" cy="18"/>
                <a:chOff x="5394" y="935"/>
                <a:chExt cx="30" cy="18"/>
              </a:xfrm>
            </p:grpSpPr>
            <p:sp>
              <p:nvSpPr>
                <p:cNvPr id="12865" name="Freeform 186"/>
                <p:cNvSpPr>
                  <a:spLocks/>
                </p:cNvSpPr>
                <p:nvPr/>
              </p:nvSpPr>
              <p:spPr bwMode="auto">
                <a:xfrm>
                  <a:off x="5400" y="935"/>
                  <a:ext cx="19" cy="14"/>
                </a:xfrm>
                <a:custGeom>
                  <a:avLst/>
                  <a:gdLst>
                    <a:gd name="T0" fmla="*/ 14 w 19"/>
                    <a:gd name="T1" fmla="*/ 0 h 14"/>
                    <a:gd name="T2" fmla="*/ 18 w 19"/>
                    <a:gd name="T3" fmla="*/ 13 h 14"/>
                    <a:gd name="T4" fmla="*/ 0 w 19"/>
                    <a:gd name="T5" fmla="*/ 13 h 14"/>
                    <a:gd name="T6" fmla="*/ 0 w 19"/>
                    <a:gd name="T7" fmla="*/ 0 h 14"/>
                    <a:gd name="T8" fmla="*/ 14 w 19"/>
                    <a:gd name="T9" fmla="*/ 0 h 14"/>
                    <a:gd name="T10" fmla="*/ 0 60000 65536"/>
                    <a:gd name="T11" fmla="*/ 0 60000 65536"/>
                    <a:gd name="T12" fmla="*/ 0 60000 65536"/>
                    <a:gd name="T13" fmla="*/ 0 60000 65536"/>
                    <a:gd name="T14" fmla="*/ 0 60000 65536"/>
                    <a:gd name="T15" fmla="*/ 0 w 19"/>
                    <a:gd name="T16" fmla="*/ 0 h 14"/>
                    <a:gd name="T17" fmla="*/ 19 w 19"/>
                    <a:gd name="T18" fmla="*/ 14 h 14"/>
                  </a:gdLst>
                  <a:ahLst/>
                  <a:cxnLst>
                    <a:cxn ang="T10">
                      <a:pos x="T0" y="T1"/>
                    </a:cxn>
                    <a:cxn ang="T11">
                      <a:pos x="T2" y="T3"/>
                    </a:cxn>
                    <a:cxn ang="T12">
                      <a:pos x="T4" y="T5"/>
                    </a:cxn>
                    <a:cxn ang="T13">
                      <a:pos x="T6" y="T7"/>
                    </a:cxn>
                    <a:cxn ang="T14">
                      <a:pos x="T8" y="T9"/>
                    </a:cxn>
                  </a:cxnLst>
                  <a:rect l="T15" t="T16" r="T17" b="T18"/>
                  <a:pathLst>
                    <a:path w="19" h="14">
                      <a:moveTo>
                        <a:pt x="14" y="0"/>
                      </a:moveTo>
                      <a:lnTo>
                        <a:pt x="18" y="13"/>
                      </a:lnTo>
                      <a:lnTo>
                        <a:pt x="0" y="13"/>
                      </a:lnTo>
                      <a:lnTo>
                        <a:pt x="0" y="0"/>
                      </a:lnTo>
                      <a:lnTo>
                        <a:pt x="14" y="0"/>
                      </a:lnTo>
                    </a:path>
                  </a:pathLst>
                </a:custGeom>
                <a:solidFill>
                  <a:srgbClr val="474747"/>
                </a:solidFill>
                <a:ln w="12700" cap="rnd" cmpd="sng">
                  <a:noFill/>
                  <a:prstDash val="solid"/>
                  <a:round/>
                  <a:headEnd type="none" w="med" len="med"/>
                  <a:tailEnd type="none" w="med" len="med"/>
                </a:ln>
              </p:spPr>
              <p:txBody>
                <a:bodyPr/>
                <a:lstStyle/>
                <a:p>
                  <a:endParaRPr lang="en-US"/>
                </a:p>
              </p:txBody>
            </p:sp>
            <p:sp>
              <p:nvSpPr>
                <p:cNvPr id="12866" name="Freeform 187"/>
                <p:cNvSpPr>
                  <a:spLocks/>
                </p:cNvSpPr>
                <p:nvPr/>
              </p:nvSpPr>
              <p:spPr bwMode="auto">
                <a:xfrm>
                  <a:off x="5394" y="935"/>
                  <a:ext cx="30" cy="18"/>
                </a:xfrm>
                <a:custGeom>
                  <a:avLst/>
                  <a:gdLst>
                    <a:gd name="T0" fmla="*/ 17 w 30"/>
                    <a:gd name="T1" fmla="*/ 0 h 18"/>
                    <a:gd name="T2" fmla="*/ 29 w 30"/>
                    <a:gd name="T3" fmla="*/ 17 h 18"/>
                    <a:gd name="T4" fmla="*/ 0 w 30"/>
                    <a:gd name="T5" fmla="*/ 17 h 18"/>
                    <a:gd name="T6" fmla="*/ 0 w 30"/>
                    <a:gd name="T7" fmla="*/ 0 h 18"/>
                    <a:gd name="T8" fmla="*/ 17 w 30"/>
                    <a:gd name="T9" fmla="*/ 0 h 18"/>
                    <a:gd name="T10" fmla="*/ 0 60000 65536"/>
                    <a:gd name="T11" fmla="*/ 0 60000 65536"/>
                    <a:gd name="T12" fmla="*/ 0 60000 65536"/>
                    <a:gd name="T13" fmla="*/ 0 60000 65536"/>
                    <a:gd name="T14" fmla="*/ 0 60000 65536"/>
                    <a:gd name="T15" fmla="*/ 0 w 30"/>
                    <a:gd name="T16" fmla="*/ 0 h 18"/>
                    <a:gd name="T17" fmla="*/ 30 w 30"/>
                    <a:gd name="T18" fmla="*/ 18 h 18"/>
                  </a:gdLst>
                  <a:ahLst/>
                  <a:cxnLst>
                    <a:cxn ang="T10">
                      <a:pos x="T0" y="T1"/>
                    </a:cxn>
                    <a:cxn ang="T11">
                      <a:pos x="T2" y="T3"/>
                    </a:cxn>
                    <a:cxn ang="T12">
                      <a:pos x="T4" y="T5"/>
                    </a:cxn>
                    <a:cxn ang="T13">
                      <a:pos x="T6" y="T7"/>
                    </a:cxn>
                    <a:cxn ang="T14">
                      <a:pos x="T8" y="T9"/>
                    </a:cxn>
                  </a:cxnLst>
                  <a:rect l="T15" t="T16" r="T17" b="T18"/>
                  <a:pathLst>
                    <a:path w="30" h="18">
                      <a:moveTo>
                        <a:pt x="17" y="0"/>
                      </a:moveTo>
                      <a:lnTo>
                        <a:pt x="29" y="17"/>
                      </a:lnTo>
                      <a:lnTo>
                        <a:pt x="0" y="17"/>
                      </a:lnTo>
                      <a:lnTo>
                        <a:pt x="0"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22" name="Group 188"/>
              <p:cNvGrpSpPr>
                <a:grpSpLocks/>
              </p:cNvGrpSpPr>
              <p:nvPr/>
            </p:nvGrpSpPr>
            <p:grpSpPr bwMode="auto">
              <a:xfrm>
                <a:off x="5411" y="935"/>
                <a:ext cx="20" cy="18"/>
                <a:chOff x="5411" y="935"/>
                <a:chExt cx="20" cy="18"/>
              </a:xfrm>
            </p:grpSpPr>
            <p:sp>
              <p:nvSpPr>
                <p:cNvPr id="12863" name="Freeform 189"/>
                <p:cNvSpPr>
                  <a:spLocks/>
                </p:cNvSpPr>
                <p:nvPr/>
              </p:nvSpPr>
              <p:spPr bwMode="auto">
                <a:xfrm>
                  <a:off x="5423" y="935"/>
                  <a:ext cx="8" cy="14"/>
                </a:xfrm>
                <a:custGeom>
                  <a:avLst/>
                  <a:gdLst>
                    <a:gd name="T0" fmla="*/ 4 w 8"/>
                    <a:gd name="T1" fmla="*/ 0 h 14"/>
                    <a:gd name="T2" fmla="*/ 0 w 8"/>
                    <a:gd name="T3" fmla="*/ 0 h 14"/>
                    <a:gd name="T4" fmla="*/ 4 w 8"/>
                    <a:gd name="T5" fmla="*/ 13 h 14"/>
                    <a:gd name="T6" fmla="*/ 7 w 8"/>
                    <a:gd name="T7" fmla="*/ 13 h 14"/>
                    <a:gd name="T8" fmla="*/ 4 w 8"/>
                    <a:gd name="T9" fmla="*/ 0 h 14"/>
                    <a:gd name="T10" fmla="*/ 0 60000 65536"/>
                    <a:gd name="T11" fmla="*/ 0 60000 65536"/>
                    <a:gd name="T12" fmla="*/ 0 60000 65536"/>
                    <a:gd name="T13" fmla="*/ 0 60000 65536"/>
                    <a:gd name="T14" fmla="*/ 0 60000 65536"/>
                    <a:gd name="T15" fmla="*/ 0 w 8"/>
                    <a:gd name="T16" fmla="*/ 0 h 14"/>
                    <a:gd name="T17" fmla="*/ 8 w 8"/>
                    <a:gd name="T18" fmla="*/ 14 h 14"/>
                  </a:gdLst>
                  <a:ahLst/>
                  <a:cxnLst>
                    <a:cxn ang="T10">
                      <a:pos x="T0" y="T1"/>
                    </a:cxn>
                    <a:cxn ang="T11">
                      <a:pos x="T2" y="T3"/>
                    </a:cxn>
                    <a:cxn ang="T12">
                      <a:pos x="T4" y="T5"/>
                    </a:cxn>
                    <a:cxn ang="T13">
                      <a:pos x="T6" y="T7"/>
                    </a:cxn>
                    <a:cxn ang="T14">
                      <a:pos x="T8" y="T9"/>
                    </a:cxn>
                  </a:cxnLst>
                  <a:rect l="T15" t="T16" r="T17" b="T18"/>
                  <a:pathLst>
                    <a:path w="8" h="14">
                      <a:moveTo>
                        <a:pt x="4" y="0"/>
                      </a:moveTo>
                      <a:lnTo>
                        <a:pt x="0" y="0"/>
                      </a:lnTo>
                      <a:lnTo>
                        <a:pt x="4" y="13"/>
                      </a:lnTo>
                      <a:lnTo>
                        <a:pt x="7" y="13"/>
                      </a:lnTo>
                      <a:lnTo>
                        <a:pt x="4" y="0"/>
                      </a:lnTo>
                    </a:path>
                  </a:pathLst>
                </a:custGeom>
                <a:solidFill>
                  <a:srgbClr val="474747"/>
                </a:solidFill>
                <a:ln w="12700" cap="rnd" cmpd="sng">
                  <a:noFill/>
                  <a:prstDash val="solid"/>
                  <a:round/>
                  <a:headEnd type="none" w="med" len="med"/>
                  <a:tailEnd type="none" w="med" len="med"/>
                </a:ln>
              </p:spPr>
              <p:txBody>
                <a:bodyPr/>
                <a:lstStyle/>
                <a:p>
                  <a:endParaRPr lang="en-US"/>
                </a:p>
              </p:txBody>
            </p:sp>
            <p:sp>
              <p:nvSpPr>
                <p:cNvPr id="12864" name="Freeform 190"/>
                <p:cNvSpPr>
                  <a:spLocks/>
                </p:cNvSpPr>
                <p:nvPr/>
              </p:nvSpPr>
              <p:spPr bwMode="auto">
                <a:xfrm>
                  <a:off x="5411" y="935"/>
                  <a:ext cx="19" cy="18"/>
                </a:xfrm>
                <a:custGeom>
                  <a:avLst/>
                  <a:gdLst>
                    <a:gd name="T0" fmla="*/ 13 w 19"/>
                    <a:gd name="T1" fmla="*/ 0 h 18"/>
                    <a:gd name="T2" fmla="*/ 0 w 19"/>
                    <a:gd name="T3" fmla="*/ 0 h 18"/>
                    <a:gd name="T4" fmla="*/ 13 w 19"/>
                    <a:gd name="T5" fmla="*/ 17 h 18"/>
                    <a:gd name="T6" fmla="*/ 18 w 19"/>
                    <a:gd name="T7" fmla="*/ 17 h 18"/>
                    <a:gd name="T8" fmla="*/ 13 w 19"/>
                    <a:gd name="T9" fmla="*/ 0 h 18"/>
                    <a:gd name="T10" fmla="*/ 0 60000 65536"/>
                    <a:gd name="T11" fmla="*/ 0 60000 65536"/>
                    <a:gd name="T12" fmla="*/ 0 60000 65536"/>
                    <a:gd name="T13" fmla="*/ 0 60000 65536"/>
                    <a:gd name="T14" fmla="*/ 0 60000 65536"/>
                    <a:gd name="T15" fmla="*/ 0 w 19"/>
                    <a:gd name="T16" fmla="*/ 0 h 18"/>
                    <a:gd name="T17" fmla="*/ 19 w 19"/>
                    <a:gd name="T18" fmla="*/ 18 h 18"/>
                  </a:gdLst>
                  <a:ahLst/>
                  <a:cxnLst>
                    <a:cxn ang="T10">
                      <a:pos x="T0" y="T1"/>
                    </a:cxn>
                    <a:cxn ang="T11">
                      <a:pos x="T2" y="T3"/>
                    </a:cxn>
                    <a:cxn ang="T12">
                      <a:pos x="T4" y="T5"/>
                    </a:cxn>
                    <a:cxn ang="T13">
                      <a:pos x="T6" y="T7"/>
                    </a:cxn>
                    <a:cxn ang="T14">
                      <a:pos x="T8" y="T9"/>
                    </a:cxn>
                  </a:cxnLst>
                  <a:rect l="T15" t="T16" r="T17" b="T18"/>
                  <a:pathLst>
                    <a:path w="19" h="18">
                      <a:moveTo>
                        <a:pt x="13" y="0"/>
                      </a:moveTo>
                      <a:lnTo>
                        <a:pt x="0" y="0"/>
                      </a:lnTo>
                      <a:lnTo>
                        <a:pt x="13" y="17"/>
                      </a:lnTo>
                      <a:lnTo>
                        <a:pt x="18" y="17"/>
                      </a:lnTo>
                      <a:lnTo>
                        <a:pt x="13" y="0"/>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23" name="Group 191"/>
              <p:cNvGrpSpPr>
                <a:grpSpLocks/>
              </p:cNvGrpSpPr>
              <p:nvPr/>
            </p:nvGrpSpPr>
            <p:grpSpPr bwMode="auto">
              <a:xfrm>
                <a:off x="5423" y="929"/>
                <a:ext cx="38" cy="24"/>
                <a:chOff x="5423" y="929"/>
                <a:chExt cx="38" cy="24"/>
              </a:xfrm>
            </p:grpSpPr>
            <p:sp>
              <p:nvSpPr>
                <p:cNvPr id="12861" name="Freeform 192"/>
                <p:cNvSpPr>
                  <a:spLocks/>
                </p:cNvSpPr>
                <p:nvPr/>
              </p:nvSpPr>
              <p:spPr bwMode="auto">
                <a:xfrm>
                  <a:off x="5429" y="929"/>
                  <a:ext cx="32" cy="20"/>
                </a:xfrm>
                <a:custGeom>
                  <a:avLst/>
                  <a:gdLst>
                    <a:gd name="T0" fmla="*/ 0 w 32"/>
                    <a:gd name="T1" fmla="*/ 0 h 20"/>
                    <a:gd name="T2" fmla="*/ 10 w 32"/>
                    <a:gd name="T3" fmla="*/ 19 h 20"/>
                    <a:gd name="T4" fmla="*/ 31 w 32"/>
                    <a:gd name="T5" fmla="*/ 19 h 20"/>
                    <a:gd name="T6" fmla="*/ 0 w 32"/>
                    <a:gd name="T7" fmla="*/ 0 h 20"/>
                    <a:gd name="T8" fmla="*/ 0 60000 65536"/>
                    <a:gd name="T9" fmla="*/ 0 60000 65536"/>
                    <a:gd name="T10" fmla="*/ 0 60000 65536"/>
                    <a:gd name="T11" fmla="*/ 0 60000 65536"/>
                    <a:gd name="T12" fmla="*/ 0 w 32"/>
                    <a:gd name="T13" fmla="*/ 0 h 20"/>
                    <a:gd name="T14" fmla="*/ 32 w 32"/>
                    <a:gd name="T15" fmla="*/ 20 h 20"/>
                  </a:gdLst>
                  <a:ahLst/>
                  <a:cxnLst>
                    <a:cxn ang="T8">
                      <a:pos x="T0" y="T1"/>
                    </a:cxn>
                    <a:cxn ang="T9">
                      <a:pos x="T2" y="T3"/>
                    </a:cxn>
                    <a:cxn ang="T10">
                      <a:pos x="T4" y="T5"/>
                    </a:cxn>
                    <a:cxn ang="T11">
                      <a:pos x="T6" y="T7"/>
                    </a:cxn>
                  </a:cxnLst>
                  <a:rect l="T12" t="T13" r="T14" b="T15"/>
                  <a:pathLst>
                    <a:path w="32" h="20">
                      <a:moveTo>
                        <a:pt x="0" y="0"/>
                      </a:moveTo>
                      <a:lnTo>
                        <a:pt x="10" y="19"/>
                      </a:lnTo>
                      <a:lnTo>
                        <a:pt x="31" y="19"/>
                      </a:lnTo>
                      <a:lnTo>
                        <a:pt x="0" y="0"/>
                      </a:lnTo>
                    </a:path>
                  </a:pathLst>
                </a:custGeom>
                <a:solidFill>
                  <a:srgbClr val="474747"/>
                </a:solidFill>
                <a:ln w="12700" cap="rnd" cmpd="sng">
                  <a:noFill/>
                  <a:prstDash val="solid"/>
                  <a:round/>
                  <a:headEnd type="none" w="med" len="med"/>
                  <a:tailEnd type="none" w="med" len="med"/>
                </a:ln>
              </p:spPr>
              <p:txBody>
                <a:bodyPr/>
                <a:lstStyle/>
                <a:p>
                  <a:endParaRPr lang="en-US"/>
                </a:p>
              </p:txBody>
            </p:sp>
            <p:sp>
              <p:nvSpPr>
                <p:cNvPr id="12862" name="Freeform 193"/>
                <p:cNvSpPr>
                  <a:spLocks/>
                </p:cNvSpPr>
                <p:nvPr/>
              </p:nvSpPr>
              <p:spPr bwMode="auto">
                <a:xfrm>
                  <a:off x="5423" y="929"/>
                  <a:ext cx="31" cy="24"/>
                </a:xfrm>
                <a:custGeom>
                  <a:avLst/>
                  <a:gdLst>
                    <a:gd name="T0" fmla="*/ 0 w 31"/>
                    <a:gd name="T1" fmla="*/ 0 h 24"/>
                    <a:gd name="T2" fmla="*/ 12 w 31"/>
                    <a:gd name="T3" fmla="*/ 23 h 24"/>
                    <a:gd name="T4" fmla="*/ 30 w 31"/>
                    <a:gd name="T5" fmla="*/ 23 h 24"/>
                    <a:gd name="T6" fmla="*/ 0 w 31"/>
                    <a:gd name="T7" fmla="*/ 0 h 24"/>
                    <a:gd name="T8" fmla="*/ 0 60000 65536"/>
                    <a:gd name="T9" fmla="*/ 0 60000 65536"/>
                    <a:gd name="T10" fmla="*/ 0 60000 65536"/>
                    <a:gd name="T11" fmla="*/ 0 60000 65536"/>
                    <a:gd name="T12" fmla="*/ 0 w 31"/>
                    <a:gd name="T13" fmla="*/ 0 h 24"/>
                    <a:gd name="T14" fmla="*/ 31 w 31"/>
                    <a:gd name="T15" fmla="*/ 24 h 24"/>
                  </a:gdLst>
                  <a:ahLst/>
                  <a:cxnLst>
                    <a:cxn ang="T8">
                      <a:pos x="T0" y="T1"/>
                    </a:cxn>
                    <a:cxn ang="T9">
                      <a:pos x="T2" y="T3"/>
                    </a:cxn>
                    <a:cxn ang="T10">
                      <a:pos x="T4" y="T5"/>
                    </a:cxn>
                    <a:cxn ang="T11">
                      <a:pos x="T6" y="T7"/>
                    </a:cxn>
                  </a:cxnLst>
                  <a:rect l="T12" t="T13" r="T14" b="T15"/>
                  <a:pathLst>
                    <a:path w="31" h="24">
                      <a:moveTo>
                        <a:pt x="0" y="0"/>
                      </a:moveTo>
                      <a:lnTo>
                        <a:pt x="12" y="23"/>
                      </a:lnTo>
                      <a:lnTo>
                        <a:pt x="30" y="23"/>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24" name="Group 194"/>
              <p:cNvGrpSpPr>
                <a:grpSpLocks/>
              </p:cNvGrpSpPr>
              <p:nvPr/>
            </p:nvGrpSpPr>
            <p:grpSpPr bwMode="auto">
              <a:xfrm>
                <a:off x="5240" y="1032"/>
                <a:ext cx="20" cy="7"/>
                <a:chOff x="5240" y="1032"/>
                <a:chExt cx="20" cy="7"/>
              </a:xfrm>
            </p:grpSpPr>
            <p:sp>
              <p:nvSpPr>
                <p:cNvPr id="12859" name="Freeform 195"/>
                <p:cNvSpPr>
                  <a:spLocks/>
                </p:cNvSpPr>
                <p:nvPr/>
              </p:nvSpPr>
              <p:spPr bwMode="auto">
                <a:xfrm>
                  <a:off x="5252" y="1032"/>
                  <a:ext cx="8" cy="7"/>
                </a:xfrm>
                <a:custGeom>
                  <a:avLst/>
                  <a:gdLst>
                    <a:gd name="T0" fmla="*/ 7 w 8"/>
                    <a:gd name="T1" fmla="*/ 0 h 7"/>
                    <a:gd name="T2" fmla="*/ 0 w 8"/>
                    <a:gd name="T3" fmla="*/ 6 h 7"/>
                    <a:gd name="T4" fmla="*/ 0 w 8"/>
                    <a:gd name="T5" fmla="*/ 0 h 7"/>
                    <a:gd name="T6" fmla="*/ 7 w 8"/>
                    <a:gd name="T7" fmla="*/ 0 h 7"/>
                    <a:gd name="T8" fmla="*/ 0 60000 65536"/>
                    <a:gd name="T9" fmla="*/ 0 60000 65536"/>
                    <a:gd name="T10" fmla="*/ 0 60000 65536"/>
                    <a:gd name="T11" fmla="*/ 0 60000 65536"/>
                    <a:gd name="T12" fmla="*/ 0 w 8"/>
                    <a:gd name="T13" fmla="*/ 0 h 7"/>
                    <a:gd name="T14" fmla="*/ 8 w 8"/>
                    <a:gd name="T15" fmla="*/ 7 h 7"/>
                  </a:gdLst>
                  <a:ahLst/>
                  <a:cxnLst>
                    <a:cxn ang="T8">
                      <a:pos x="T0" y="T1"/>
                    </a:cxn>
                    <a:cxn ang="T9">
                      <a:pos x="T2" y="T3"/>
                    </a:cxn>
                    <a:cxn ang="T10">
                      <a:pos x="T4" y="T5"/>
                    </a:cxn>
                    <a:cxn ang="T11">
                      <a:pos x="T6" y="T7"/>
                    </a:cxn>
                  </a:cxnLst>
                  <a:rect l="T12" t="T13" r="T14" b="T15"/>
                  <a:pathLst>
                    <a:path w="8" h="7">
                      <a:moveTo>
                        <a:pt x="7" y="0"/>
                      </a:moveTo>
                      <a:lnTo>
                        <a:pt x="0" y="6"/>
                      </a:lnTo>
                      <a:lnTo>
                        <a:pt x="0" y="0"/>
                      </a:lnTo>
                      <a:lnTo>
                        <a:pt x="7" y="0"/>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60" name="Freeform 196"/>
                <p:cNvSpPr>
                  <a:spLocks/>
                </p:cNvSpPr>
                <p:nvPr/>
              </p:nvSpPr>
              <p:spPr bwMode="auto">
                <a:xfrm>
                  <a:off x="5240" y="1032"/>
                  <a:ext cx="7" cy="6"/>
                </a:xfrm>
                <a:custGeom>
                  <a:avLst/>
                  <a:gdLst>
                    <a:gd name="T0" fmla="*/ 6 w 7"/>
                    <a:gd name="T1" fmla="*/ 0 h 6"/>
                    <a:gd name="T2" fmla="*/ 0 w 7"/>
                    <a:gd name="T3" fmla="*/ 5 h 6"/>
                    <a:gd name="T4" fmla="*/ 0 w 7"/>
                    <a:gd name="T5" fmla="*/ 0 h 6"/>
                    <a:gd name="T6" fmla="*/ 6 w 7"/>
                    <a:gd name="T7" fmla="*/ 0 h 6"/>
                    <a:gd name="T8" fmla="*/ 0 60000 65536"/>
                    <a:gd name="T9" fmla="*/ 0 60000 65536"/>
                    <a:gd name="T10" fmla="*/ 0 60000 65536"/>
                    <a:gd name="T11" fmla="*/ 0 60000 65536"/>
                    <a:gd name="T12" fmla="*/ 0 w 7"/>
                    <a:gd name="T13" fmla="*/ 0 h 6"/>
                    <a:gd name="T14" fmla="*/ 7 w 7"/>
                    <a:gd name="T15" fmla="*/ 6 h 6"/>
                  </a:gdLst>
                  <a:ahLst/>
                  <a:cxnLst>
                    <a:cxn ang="T8">
                      <a:pos x="T0" y="T1"/>
                    </a:cxn>
                    <a:cxn ang="T9">
                      <a:pos x="T2" y="T3"/>
                    </a:cxn>
                    <a:cxn ang="T10">
                      <a:pos x="T4" y="T5"/>
                    </a:cxn>
                    <a:cxn ang="T11">
                      <a:pos x="T6" y="T7"/>
                    </a:cxn>
                  </a:cxnLst>
                  <a:rect l="T12" t="T13" r="T14" b="T15"/>
                  <a:pathLst>
                    <a:path w="7" h="6">
                      <a:moveTo>
                        <a:pt x="6" y="0"/>
                      </a:moveTo>
                      <a:lnTo>
                        <a:pt x="0" y="5"/>
                      </a:lnTo>
                      <a:lnTo>
                        <a:pt x="0" y="0"/>
                      </a:lnTo>
                      <a:lnTo>
                        <a:pt x="6" y="0"/>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25" name="Group 197"/>
              <p:cNvGrpSpPr>
                <a:grpSpLocks/>
              </p:cNvGrpSpPr>
              <p:nvPr/>
            </p:nvGrpSpPr>
            <p:grpSpPr bwMode="auto">
              <a:xfrm>
                <a:off x="5217" y="1032"/>
                <a:ext cx="20" cy="6"/>
                <a:chOff x="5217" y="1032"/>
                <a:chExt cx="20" cy="6"/>
              </a:xfrm>
            </p:grpSpPr>
            <p:sp>
              <p:nvSpPr>
                <p:cNvPr id="12857" name="Freeform 198"/>
                <p:cNvSpPr>
                  <a:spLocks/>
                </p:cNvSpPr>
                <p:nvPr/>
              </p:nvSpPr>
              <p:spPr bwMode="auto">
                <a:xfrm>
                  <a:off x="5223" y="1032"/>
                  <a:ext cx="14" cy="2"/>
                </a:xfrm>
                <a:custGeom>
                  <a:avLst/>
                  <a:gdLst>
                    <a:gd name="T0" fmla="*/ 13 w 14"/>
                    <a:gd name="T1" fmla="*/ 0 h 2"/>
                    <a:gd name="T2" fmla="*/ 9 w 14"/>
                    <a:gd name="T3" fmla="*/ 1 h 2"/>
                    <a:gd name="T4" fmla="*/ 0 w 14"/>
                    <a:gd name="T5" fmla="*/ 1 h 2"/>
                    <a:gd name="T6" fmla="*/ 0 w 14"/>
                    <a:gd name="T7" fmla="*/ 0 h 2"/>
                    <a:gd name="T8" fmla="*/ 13 w 14"/>
                    <a:gd name="T9" fmla="*/ 0 h 2"/>
                    <a:gd name="T10" fmla="*/ 0 60000 65536"/>
                    <a:gd name="T11" fmla="*/ 0 60000 65536"/>
                    <a:gd name="T12" fmla="*/ 0 60000 65536"/>
                    <a:gd name="T13" fmla="*/ 0 60000 65536"/>
                    <a:gd name="T14" fmla="*/ 0 60000 65536"/>
                    <a:gd name="T15" fmla="*/ 0 w 14"/>
                    <a:gd name="T16" fmla="*/ 0 h 2"/>
                    <a:gd name="T17" fmla="*/ 14 w 14"/>
                    <a:gd name="T18" fmla="*/ 2 h 2"/>
                  </a:gdLst>
                  <a:ahLst/>
                  <a:cxnLst>
                    <a:cxn ang="T10">
                      <a:pos x="T0" y="T1"/>
                    </a:cxn>
                    <a:cxn ang="T11">
                      <a:pos x="T2" y="T3"/>
                    </a:cxn>
                    <a:cxn ang="T12">
                      <a:pos x="T4" y="T5"/>
                    </a:cxn>
                    <a:cxn ang="T13">
                      <a:pos x="T6" y="T7"/>
                    </a:cxn>
                    <a:cxn ang="T14">
                      <a:pos x="T8" y="T9"/>
                    </a:cxn>
                  </a:cxnLst>
                  <a:rect l="T15" t="T16" r="T17" b="T18"/>
                  <a:pathLst>
                    <a:path w="14" h="2">
                      <a:moveTo>
                        <a:pt x="13" y="0"/>
                      </a:moveTo>
                      <a:lnTo>
                        <a:pt x="9" y="1"/>
                      </a:lnTo>
                      <a:lnTo>
                        <a:pt x="0" y="1"/>
                      </a:lnTo>
                      <a:lnTo>
                        <a:pt x="0" y="0"/>
                      </a:lnTo>
                      <a:lnTo>
                        <a:pt x="13" y="0"/>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58" name="Freeform 199"/>
                <p:cNvSpPr>
                  <a:spLocks/>
                </p:cNvSpPr>
                <p:nvPr/>
              </p:nvSpPr>
              <p:spPr bwMode="auto">
                <a:xfrm>
                  <a:off x="5217" y="1032"/>
                  <a:ext cx="6" cy="6"/>
                </a:xfrm>
                <a:custGeom>
                  <a:avLst/>
                  <a:gdLst>
                    <a:gd name="T0" fmla="*/ 5 w 6"/>
                    <a:gd name="T1" fmla="*/ 0 h 6"/>
                    <a:gd name="T2" fmla="*/ 5 w 6"/>
                    <a:gd name="T3" fmla="*/ 5 h 6"/>
                    <a:gd name="T4" fmla="*/ 0 w 6"/>
                    <a:gd name="T5" fmla="*/ 5 h 6"/>
                    <a:gd name="T6" fmla="*/ 0 w 6"/>
                    <a:gd name="T7" fmla="*/ 0 h 6"/>
                    <a:gd name="T8" fmla="*/ 5 w 6"/>
                    <a:gd name="T9" fmla="*/ 0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5" y="0"/>
                      </a:moveTo>
                      <a:lnTo>
                        <a:pt x="5" y="5"/>
                      </a:lnTo>
                      <a:lnTo>
                        <a:pt x="0" y="5"/>
                      </a:lnTo>
                      <a:lnTo>
                        <a:pt x="0" y="0"/>
                      </a:lnTo>
                      <a:lnTo>
                        <a:pt x="5" y="0"/>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26" name="Group 200"/>
              <p:cNvGrpSpPr>
                <a:grpSpLocks/>
              </p:cNvGrpSpPr>
              <p:nvPr/>
            </p:nvGrpSpPr>
            <p:grpSpPr bwMode="auto">
              <a:xfrm>
                <a:off x="4235" y="935"/>
                <a:ext cx="32" cy="23"/>
                <a:chOff x="4235" y="935"/>
                <a:chExt cx="32" cy="23"/>
              </a:xfrm>
            </p:grpSpPr>
            <p:sp>
              <p:nvSpPr>
                <p:cNvPr id="12855" name="Freeform 201"/>
                <p:cNvSpPr>
                  <a:spLocks/>
                </p:cNvSpPr>
                <p:nvPr/>
              </p:nvSpPr>
              <p:spPr bwMode="auto">
                <a:xfrm>
                  <a:off x="4253" y="946"/>
                  <a:ext cx="14" cy="7"/>
                </a:xfrm>
                <a:custGeom>
                  <a:avLst/>
                  <a:gdLst>
                    <a:gd name="T0" fmla="*/ 13 w 14"/>
                    <a:gd name="T1" fmla="*/ 6 h 7"/>
                    <a:gd name="T2" fmla="*/ 13 w 14"/>
                    <a:gd name="T3" fmla="*/ 0 h 7"/>
                    <a:gd name="T4" fmla="*/ 0 w 14"/>
                    <a:gd name="T5" fmla="*/ 0 h 7"/>
                    <a:gd name="T6" fmla="*/ 0 w 14"/>
                    <a:gd name="T7" fmla="*/ 6 h 7"/>
                    <a:gd name="T8" fmla="*/ 8 w 14"/>
                    <a:gd name="T9" fmla="*/ 6 h 7"/>
                    <a:gd name="T10" fmla="*/ 13 w 14"/>
                    <a:gd name="T11" fmla="*/ 6 h 7"/>
                    <a:gd name="T12" fmla="*/ 0 60000 65536"/>
                    <a:gd name="T13" fmla="*/ 0 60000 65536"/>
                    <a:gd name="T14" fmla="*/ 0 60000 65536"/>
                    <a:gd name="T15" fmla="*/ 0 60000 65536"/>
                    <a:gd name="T16" fmla="*/ 0 60000 65536"/>
                    <a:gd name="T17" fmla="*/ 0 60000 65536"/>
                    <a:gd name="T18" fmla="*/ 0 w 14"/>
                    <a:gd name="T19" fmla="*/ 0 h 7"/>
                    <a:gd name="T20" fmla="*/ 14 w 14"/>
                    <a:gd name="T21" fmla="*/ 7 h 7"/>
                  </a:gdLst>
                  <a:ahLst/>
                  <a:cxnLst>
                    <a:cxn ang="T12">
                      <a:pos x="T0" y="T1"/>
                    </a:cxn>
                    <a:cxn ang="T13">
                      <a:pos x="T2" y="T3"/>
                    </a:cxn>
                    <a:cxn ang="T14">
                      <a:pos x="T4" y="T5"/>
                    </a:cxn>
                    <a:cxn ang="T15">
                      <a:pos x="T6" y="T7"/>
                    </a:cxn>
                    <a:cxn ang="T16">
                      <a:pos x="T8" y="T9"/>
                    </a:cxn>
                    <a:cxn ang="T17">
                      <a:pos x="T10" y="T11"/>
                    </a:cxn>
                  </a:cxnLst>
                  <a:rect l="T18" t="T19" r="T20" b="T21"/>
                  <a:pathLst>
                    <a:path w="14" h="7">
                      <a:moveTo>
                        <a:pt x="13" y="6"/>
                      </a:moveTo>
                      <a:lnTo>
                        <a:pt x="13" y="0"/>
                      </a:lnTo>
                      <a:lnTo>
                        <a:pt x="0" y="0"/>
                      </a:lnTo>
                      <a:lnTo>
                        <a:pt x="0" y="6"/>
                      </a:lnTo>
                      <a:lnTo>
                        <a:pt x="8" y="6"/>
                      </a:lnTo>
                      <a:lnTo>
                        <a:pt x="13" y="6"/>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56" name="Freeform 202"/>
                <p:cNvSpPr>
                  <a:spLocks/>
                </p:cNvSpPr>
                <p:nvPr/>
              </p:nvSpPr>
              <p:spPr bwMode="auto">
                <a:xfrm>
                  <a:off x="4235" y="935"/>
                  <a:ext cx="24" cy="23"/>
                </a:xfrm>
                <a:custGeom>
                  <a:avLst/>
                  <a:gdLst>
                    <a:gd name="T0" fmla="*/ 23 w 24"/>
                    <a:gd name="T1" fmla="*/ 17 h 23"/>
                    <a:gd name="T2" fmla="*/ 23 w 24"/>
                    <a:gd name="T3" fmla="*/ 0 h 23"/>
                    <a:gd name="T4" fmla="*/ 12 w 24"/>
                    <a:gd name="T5" fmla="*/ 0 h 23"/>
                    <a:gd name="T6" fmla="*/ 0 w 24"/>
                    <a:gd name="T7" fmla="*/ 17 h 23"/>
                    <a:gd name="T8" fmla="*/ 12 w 24"/>
                    <a:gd name="T9" fmla="*/ 22 h 23"/>
                    <a:gd name="T10" fmla="*/ 18 w 24"/>
                    <a:gd name="T11" fmla="*/ 22 h 23"/>
                    <a:gd name="T12" fmla="*/ 23 w 24"/>
                    <a:gd name="T13" fmla="*/ 22 h 23"/>
                    <a:gd name="T14" fmla="*/ 23 w 24"/>
                    <a:gd name="T15" fmla="*/ 17 h 23"/>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23"/>
                    <a:gd name="T26" fmla="*/ 24 w 24"/>
                    <a:gd name="T27" fmla="*/ 23 h 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23">
                      <a:moveTo>
                        <a:pt x="23" y="17"/>
                      </a:moveTo>
                      <a:lnTo>
                        <a:pt x="23" y="0"/>
                      </a:lnTo>
                      <a:lnTo>
                        <a:pt x="12" y="0"/>
                      </a:lnTo>
                      <a:lnTo>
                        <a:pt x="0" y="17"/>
                      </a:lnTo>
                      <a:lnTo>
                        <a:pt x="12" y="22"/>
                      </a:lnTo>
                      <a:lnTo>
                        <a:pt x="18" y="22"/>
                      </a:lnTo>
                      <a:lnTo>
                        <a:pt x="23" y="22"/>
                      </a:lnTo>
                      <a:lnTo>
                        <a:pt x="23" y="17"/>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27" name="Group 203"/>
              <p:cNvGrpSpPr>
                <a:grpSpLocks/>
              </p:cNvGrpSpPr>
              <p:nvPr/>
            </p:nvGrpSpPr>
            <p:grpSpPr bwMode="auto">
              <a:xfrm>
                <a:off x="4235" y="941"/>
                <a:ext cx="37" cy="12"/>
                <a:chOff x="4235" y="941"/>
                <a:chExt cx="37" cy="12"/>
              </a:xfrm>
            </p:grpSpPr>
            <p:sp>
              <p:nvSpPr>
                <p:cNvPr id="12853" name="Freeform 204"/>
                <p:cNvSpPr>
                  <a:spLocks/>
                </p:cNvSpPr>
                <p:nvPr/>
              </p:nvSpPr>
              <p:spPr bwMode="auto">
                <a:xfrm>
                  <a:off x="4253" y="952"/>
                  <a:ext cx="19" cy="1"/>
                </a:xfrm>
                <a:custGeom>
                  <a:avLst/>
                  <a:gdLst>
                    <a:gd name="T0" fmla="*/ 14 w 19"/>
                    <a:gd name="T1" fmla="*/ 0 h 1"/>
                    <a:gd name="T2" fmla="*/ 9 w 19"/>
                    <a:gd name="T3" fmla="*/ 0 h 1"/>
                    <a:gd name="T4" fmla="*/ 0 w 19"/>
                    <a:gd name="T5" fmla="*/ 0 h 1"/>
                    <a:gd name="T6" fmla="*/ 9 w 19"/>
                    <a:gd name="T7" fmla="*/ 0 h 1"/>
                    <a:gd name="T8" fmla="*/ 14 w 19"/>
                    <a:gd name="T9" fmla="*/ 0 h 1"/>
                    <a:gd name="T10" fmla="*/ 18 w 19"/>
                    <a:gd name="T11" fmla="*/ 0 h 1"/>
                    <a:gd name="T12" fmla="*/ 14 w 19"/>
                    <a:gd name="T13" fmla="*/ 0 h 1"/>
                    <a:gd name="T14" fmla="*/ 0 60000 65536"/>
                    <a:gd name="T15" fmla="*/ 0 60000 65536"/>
                    <a:gd name="T16" fmla="*/ 0 60000 65536"/>
                    <a:gd name="T17" fmla="*/ 0 60000 65536"/>
                    <a:gd name="T18" fmla="*/ 0 60000 65536"/>
                    <a:gd name="T19" fmla="*/ 0 60000 65536"/>
                    <a:gd name="T20" fmla="*/ 0 60000 65536"/>
                    <a:gd name="T21" fmla="*/ 0 w 19"/>
                    <a:gd name="T22" fmla="*/ 0 h 1"/>
                    <a:gd name="T23" fmla="*/ 19 w 19"/>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
                      <a:moveTo>
                        <a:pt x="14" y="0"/>
                      </a:moveTo>
                      <a:lnTo>
                        <a:pt x="9" y="0"/>
                      </a:lnTo>
                      <a:lnTo>
                        <a:pt x="0" y="0"/>
                      </a:lnTo>
                      <a:lnTo>
                        <a:pt x="9" y="0"/>
                      </a:lnTo>
                      <a:lnTo>
                        <a:pt x="14" y="0"/>
                      </a:lnTo>
                      <a:lnTo>
                        <a:pt x="18" y="0"/>
                      </a:lnTo>
                      <a:lnTo>
                        <a:pt x="14" y="0"/>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54" name="Freeform 205"/>
                <p:cNvSpPr>
                  <a:spLocks/>
                </p:cNvSpPr>
                <p:nvPr/>
              </p:nvSpPr>
              <p:spPr bwMode="auto">
                <a:xfrm>
                  <a:off x="4235" y="941"/>
                  <a:ext cx="36" cy="12"/>
                </a:xfrm>
                <a:custGeom>
                  <a:avLst/>
                  <a:gdLst>
                    <a:gd name="T0" fmla="*/ 18 w 36"/>
                    <a:gd name="T1" fmla="*/ 0 h 12"/>
                    <a:gd name="T2" fmla="*/ 11 w 36"/>
                    <a:gd name="T3" fmla="*/ 11 h 12"/>
                    <a:gd name="T4" fmla="*/ 0 w 36"/>
                    <a:gd name="T5" fmla="*/ 11 h 12"/>
                    <a:gd name="T6" fmla="*/ 11 w 36"/>
                    <a:gd name="T7" fmla="*/ 11 h 12"/>
                    <a:gd name="T8" fmla="*/ 18 w 36"/>
                    <a:gd name="T9" fmla="*/ 11 h 12"/>
                    <a:gd name="T10" fmla="*/ 23 w 36"/>
                    <a:gd name="T11" fmla="*/ 11 h 12"/>
                    <a:gd name="T12" fmla="*/ 35 w 36"/>
                    <a:gd name="T13" fmla="*/ 11 h 12"/>
                    <a:gd name="T14" fmla="*/ 23 w 36"/>
                    <a:gd name="T15" fmla="*/ 11 h 12"/>
                    <a:gd name="T16" fmla="*/ 23 w 36"/>
                    <a:gd name="T17" fmla="*/ 0 h 12"/>
                    <a:gd name="T18" fmla="*/ 18 w 36"/>
                    <a:gd name="T19" fmla="*/ 0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2"/>
                    <a:gd name="T32" fmla="*/ 36 w 36"/>
                    <a:gd name="T33" fmla="*/ 12 h 1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2">
                      <a:moveTo>
                        <a:pt x="18" y="0"/>
                      </a:moveTo>
                      <a:lnTo>
                        <a:pt x="11" y="11"/>
                      </a:lnTo>
                      <a:lnTo>
                        <a:pt x="0" y="11"/>
                      </a:lnTo>
                      <a:lnTo>
                        <a:pt x="11" y="11"/>
                      </a:lnTo>
                      <a:lnTo>
                        <a:pt x="18" y="11"/>
                      </a:lnTo>
                      <a:lnTo>
                        <a:pt x="23" y="11"/>
                      </a:lnTo>
                      <a:lnTo>
                        <a:pt x="35" y="11"/>
                      </a:lnTo>
                      <a:lnTo>
                        <a:pt x="23" y="11"/>
                      </a:lnTo>
                      <a:lnTo>
                        <a:pt x="23" y="0"/>
                      </a:lnTo>
                      <a:lnTo>
                        <a:pt x="18" y="0"/>
                      </a:lnTo>
                    </a:path>
                  </a:pathLst>
                </a:custGeom>
                <a:noFill/>
                <a:ln w="12700" cap="rnd" cmpd="sng">
                  <a:solidFill>
                    <a:srgbClr val="000000"/>
                  </a:solidFill>
                  <a:prstDash val="solid"/>
                  <a:round/>
                  <a:headEnd type="none" w="med" len="med"/>
                  <a:tailEnd type="none" w="med" len="med"/>
                </a:ln>
              </p:spPr>
              <p:txBody>
                <a:bodyPr/>
                <a:lstStyle/>
                <a:p>
                  <a:endParaRPr lang="en-US"/>
                </a:p>
              </p:txBody>
            </p:sp>
          </p:grpSp>
          <p:sp>
            <p:nvSpPr>
              <p:cNvPr id="12829" name="Freeform 206"/>
              <p:cNvSpPr>
                <a:spLocks/>
              </p:cNvSpPr>
              <p:nvPr/>
            </p:nvSpPr>
            <p:spPr bwMode="auto">
              <a:xfrm>
                <a:off x="4253" y="941"/>
                <a:ext cx="6" cy="17"/>
              </a:xfrm>
              <a:custGeom>
                <a:avLst/>
                <a:gdLst>
                  <a:gd name="T0" fmla="*/ 5 w 6"/>
                  <a:gd name="T1" fmla="*/ 0 h 17"/>
                  <a:gd name="T2" fmla="*/ 0 w 6"/>
                  <a:gd name="T3" fmla="*/ 0 h 17"/>
                  <a:gd name="T4" fmla="*/ 0 w 6"/>
                  <a:gd name="T5" fmla="*/ 16 h 17"/>
                  <a:gd name="T6" fmla="*/ 0 60000 65536"/>
                  <a:gd name="T7" fmla="*/ 0 60000 65536"/>
                  <a:gd name="T8" fmla="*/ 0 60000 65536"/>
                  <a:gd name="T9" fmla="*/ 0 w 6"/>
                  <a:gd name="T10" fmla="*/ 0 h 17"/>
                  <a:gd name="T11" fmla="*/ 6 w 6"/>
                  <a:gd name="T12" fmla="*/ 17 h 17"/>
                </a:gdLst>
                <a:ahLst/>
                <a:cxnLst>
                  <a:cxn ang="T6">
                    <a:pos x="T0" y="T1"/>
                  </a:cxn>
                  <a:cxn ang="T7">
                    <a:pos x="T2" y="T3"/>
                  </a:cxn>
                  <a:cxn ang="T8">
                    <a:pos x="T4" y="T5"/>
                  </a:cxn>
                </a:cxnLst>
                <a:rect l="T9" t="T10" r="T11" b="T12"/>
                <a:pathLst>
                  <a:path w="6" h="17">
                    <a:moveTo>
                      <a:pt x="5" y="0"/>
                    </a:moveTo>
                    <a:lnTo>
                      <a:pt x="0" y="0"/>
                    </a:lnTo>
                    <a:lnTo>
                      <a:pt x="0" y="16"/>
                    </a:lnTo>
                  </a:path>
                </a:pathLst>
              </a:custGeom>
              <a:noFill/>
              <a:ln w="12700" cap="rnd" cmpd="sng">
                <a:solidFill>
                  <a:srgbClr val="000000"/>
                </a:solidFill>
                <a:prstDash val="solid"/>
                <a:round/>
                <a:headEnd type="none" w="med" len="med"/>
                <a:tailEnd type="none" w="med" len="med"/>
              </a:ln>
            </p:spPr>
            <p:txBody>
              <a:bodyPr/>
              <a:lstStyle/>
              <a:p>
                <a:endParaRPr lang="en-US"/>
              </a:p>
            </p:txBody>
          </p:sp>
          <p:grpSp>
            <p:nvGrpSpPr>
              <p:cNvPr id="28" name="Group 207"/>
              <p:cNvGrpSpPr>
                <a:grpSpLocks/>
              </p:cNvGrpSpPr>
              <p:nvPr/>
            </p:nvGrpSpPr>
            <p:grpSpPr bwMode="auto">
              <a:xfrm>
                <a:off x="4805" y="890"/>
                <a:ext cx="14" cy="12"/>
                <a:chOff x="4805" y="890"/>
                <a:chExt cx="14" cy="12"/>
              </a:xfrm>
            </p:grpSpPr>
            <p:sp>
              <p:nvSpPr>
                <p:cNvPr id="12851" name="Freeform 208"/>
                <p:cNvSpPr>
                  <a:spLocks/>
                </p:cNvSpPr>
                <p:nvPr/>
              </p:nvSpPr>
              <p:spPr bwMode="auto">
                <a:xfrm>
                  <a:off x="4817" y="901"/>
                  <a:ext cx="2" cy="1"/>
                </a:xfrm>
                <a:custGeom>
                  <a:avLst/>
                  <a:gdLst>
                    <a:gd name="T0" fmla="*/ 1 w 2"/>
                    <a:gd name="T1" fmla="*/ 0 h 1"/>
                    <a:gd name="T2" fmla="*/ 0 w 2"/>
                    <a:gd name="T3" fmla="*/ 0 h 1"/>
                    <a:gd name="T4" fmla="*/ 1 w 2"/>
                    <a:gd name="T5" fmla="*/ 0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1" y="0"/>
                      </a:moveTo>
                      <a:lnTo>
                        <a:pt x="0" y="0"/>
                      </a:lnTo>
                      <a:lnTo>
                        <a:pt x="1" y="0"/>
                      </a:lnTo>
                    </a:path>
                  </a:pathLst>
                </a:custGeom>
                <a:solidFill>
                  <a:srgbClr val="474747"/>
                </a:solidFill>
                <a:ln w="12700" cap="rnd" cmpd="sng">
                  <a:noFill/>
                  <a:prstDash val="solid"/>
                  <a:round/>
                  <a:headEnd type="none" w="med" len="med"/>
                  <a:tailEnd type="none" w="med" len="med"/>
                </a:ln>
              </p:spPr>
              <p:txBody>
                <a:bodyPr/>
                <a:lstStyle/>
                <a:p>
                  <a:endParaRPr lang="en-US"/>
                </a:p>
              </p:txBody>
            </p:sp>
            <p:sp>
              <p:nvSpPr>
                <p:cNvPr id="12852" name="Freeform 209"/>
                <p:cNvSpPr>
                  <a:spLocks/>
                </p:cNvSpPr>
                <p:nvPr/>
              </p:nvSpPr>
              <p:spPr bwMode="auto">
                <a:xfrm>
                  <a:off x="4805" y="890"/>
                  <a:ext cx="7" cy="7"/>
                </a:xfrm>
                <a:custGeom>
                  <a:avLst/>
                  <a:gdLst>
                    <a:gd name="T0" fmla="*/ 6 w 7"/>
                    <a:gd name="T1" fmla="*/ 6 h 7"/>
                    <a:gd name="T2" fmla="*/ 0 w 7"/>
                    <a:gd name="T3" fmla="*/ 0 h 7"/>
                    <a:gd name="T4" fmla="*/ 0 w 7"/>
                    <a:gd name="T5" fmla="*/ 6 h 7"/>
                    <a:gd name="T6" fmla="*/ 6 w 7"/>
                    <a:gd name="T7" fmla="*/ 6 h 7"/>
                    <a:gd name="T8" fmla="*/ 0 60000 65536"/>
                    <a:gd name="T9" fmla="*/ 0 60000 65536"/>
                    <a:gd name="T10" fmla="*/ 0 60000 65536"/>
                    <a:gd name="T11" fmla="*/ 0 60000 65536"/>
                    <a:gd name="T12" fmla="*/ 0 w 7"/>
                    <a:gd name="T13" fmla="*/ 0 h 7"/>
                    <a:gd name="T14" fmla="*/ 7 w 7"/>
                    <a:gd name="T15" fmla="*/ 7 h 7"/>
                  </a:gdLst>
                  <a:ahLst/>
                  <a:cxnLst>
                    <a:cxn ang="T8">
                      <a:pos x="T0" y="T1"/>
                    </a:cxn>
                    <a:cxn ang="T9">
                      <a:pos x="T2" y="T3"/>
                    </a:cxn>
                    <a:cxn ang="T10">
                      <a:pos x="T4" y="T5"/>
                    </a:cxn>
                    <a:cxn ang="T11">
                      <a:pos x="T6" y="T7"/>
                    </a:cxn>
                  </a:cxnLst>
                  <a:rect l="T12" t="T13" r="T14" b="T15"/>
                  <a:pathLst>
                    <a:path w="7" h="7">
                      <a:moveTo>
                        <a:pt x="6" y="6"/>
                      </a:moveTo>
                      <a:lnTo>
                        <a:pt x="0" y="0"/>
                      </a:lnTo>
                      <a:lnTo>
                        <a:pt x="0" y="6"/>
                      </a:lnTo>
                      <a:lnTo>
                        <a:pt x="6" y="6"/>
                      </a:lnTo>
                    </a:path>
                  </a:pathLst>
                </a:custGeom>
                <a:noFill/>
                <a:ln w="12700" cap="rnd" cmpd="sng">
                  <a:solidFill>
                    <a:srgbClr val="000000"/>
                  </a:solidFill>
                  <a:prstDash val="solid"/>
                  <a:round/>
                  <a:headEnd type="none" w="med" len="med"/>
                  <a:tailEnd type="none" w="med" len="med"/>
                </a:ln>
              </p:spPr>
              <p:txBody>
                <a:bodyPr/>
                <a:lstStyle/>
                <a:p>
                  <a:endParaRPr lang="en-US"/>
                </a:p>
              </p:txBody>
            </p:sp>
          </p:grpSp>
          <p:sp>
            <p:nvSpPr>
              <p:cNvPr id="12831" name="Freeform 210"/>
              <p:cNvSpPr>
                <a:spLocks/>
              </p:cNvSpPr>
              <p:nvPr/>
            </p:nvSpPr>
            <p:spPr bwMode="auto">
              <a:xfrm>
                <a:off x="4206" y="941"/>
                <a:ext cx="65" cy="34"/>
              </a:xfrm>
              <a:custGeom>
                <a:avLst/>
                <a:gdLst>
                  <a:gd name="T0" fmla="*/ 64 w 65"/>
                  <a:gd name="T1" fmla="*/ 33 h 34"/>
                  <a:gd name="T2" fmla="*/ 64 w 65"/>
                  <a:gd name="T3" fmla="*/ 27 h 34"/>
                  <a:gd name="T4" fmla="*/ 0 w 65"/>
                  <a:gd name="T5" fmla="*/ 0 h 34"/>
                  <a:gd name="T6" fmla="*/ 0 60000 65536"/>
                  <a:gd name="T7" fmla="*/ 0 60000 65536"/>
                  <a:gd name="T8" fmla="*/ 0 60000 65536"/>
                  <a:gd name="T9" fmla="*/ 0 w 65"/>
                  <a:gd name="T10" fmla="*/ 0 h 34"/>
                  <a:gd name="T11" fmla="*/ 65 w 65"/>
                  <a:gd name="T12" fmla="*/ 34 h 34"/>
                </a:gdLst>
                <a:ahLst/>
                <a:cxnLst>
                  <a:cxn ang="T6">
                    <a:pos x="T0" y="T1"/>
                  </a:cxn>
                  <a:cxn ang="T7">
                    <a:pos x="T2" y="T3"/>
                  </a:cxn>
                  <a:cxn ang="T8">
                    <a:pos x="T4" y="T5"/>
                  </a:cxn>
                </a:cxnLst>
                <a:rect l="T9" t="T10" r="T11" b="T12"/>
                <a:pathLst>
                  <a:path w="65" h="34">
                    <a:moveTo>
                      <a:pt x="64" y="33"/>
                    </a:moveTo>
                    <a:lnTo>
                      <a:pt x="64" y="27"/>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sp>
            <p:nvSpPr>
              <p:cNvPr id="12832" name="Line 211"/>
              <p:cNvSpPr>
                <a:spLocks noChangeShapeType="1"/>
              </p:cNvSpPr>
              <p:nvPr/>
            </p:nvSpPr>
            <p:spPr bwMode="auto">
              <a:xfrm flipH="1">
                <a:off x="4176" y="949"/>
                <a:ext cx="52" cy="1"/>
              </a:xfrm>
              <a:prstGeom prst="line">
                <a:avLst/>
              </a:prstGeom>
              <a:noFill/>
              <a:ln w="12700">
                <a:solidFill>
                  <a:srgbClr val="000000"/>
                </a:solidFill>
                <a:round/>
                <a:headEnd/>
                <a:tailEnd/>
              </a:ln>
            </p:spPr>
            <p:txBody>
              <a:bodyPr wrap="none" anchor="ctr"/>
              <a:lstStyle/>
              <a:p>
                <a:endParaRPr lang="en-US"/>
              </a:p>
            </p:txBody>
          </p:sp>
          <p:sp>
            <p:nvSpPr>
              <p:cNvPr id="12833" name="Line 212"/>
              <p:cNvSpPr>
                <a:spLocks noChangeShapeType="1"/>
              </p:cNvSpPr>
              <p:nvPr/>
            </p:nvSpPr>
            <p:spPr bwMode="auto">
              <a:xfrm>
                <a:off x="4246" y="955"/>
                <a:ext cx="0" cy="0"/>
              </a:xfrm>
              <a:prstGeom prst="line">
                <a:avLst/>
              </a:prstGeom>
              <a:noFill/>
              <a:ln w="12700">
                <a:solidFill>
                  <a:srgbClr val="000000"/>
                </a:solidFill>
                <a:round/>
                <a:headEnd/>
                <a:tailEnd/>
              </a:ln>
            </p:spPr>
            <p:txBody>
              <a:bodyPr wrap="none" anchor="ctr"/>
              <a:lstStyle/>
              <a:p>
                <a:endParaRPr lang="en-US"/>
              </a:p>
            </p:txBody>
          </p:sp>
          <p:sp>
            <p:nvSpPr>
              <p:cNvPr id="12834" name="Oval 213"/>
              <p:cNvSpPr>
                <a:spLocks noChangeArrowheads="1"/>
              </p:cNvSpPr>
              <p:nvPr/>
            </p:nvSpPr>
            <p:spPr bwMode="auto">
              <a:xfrm>
                <a:off x="5152" y="946"/>
                <a:ext cx="2" cy="2"/>
              </a:xfrm>
              <a:prstGeom prst="ellipse">
                <a:avLst/>
              </a:prstGeom>
              <a:solidFill>
                <a:srgbClr val="474747"/>
              </a:solidFill>
              <a:ln w="12700">
                <a:solidFill>
                  <a:srgbClr val="000000"/>
                </a:solidFill>
                <a:round/>
                <a:headEnd/>
                <a:tailEnd/>
              </a:ln>
            </p:spPr>
            <p:txBody>
              <a:bodyPr wrap="none" anchor="ctr"/>
              <a:lstStyle/>
              <a:p>
                <a:endParaRPr lang="en-US"/>
              </a:p>
            </p:txBody>
          </p:sp>
          <p:grpSp>
            <p:nvGrpSpPr>
              <p:cNvPr id="29" name="Group 214"/>
              <p:cNvGrpSpPr>
                <a:grpSpLocks/>
              </p:cNvGrpSpPr>
              <p:nvPr/>
            </p:nvGrpSpPr>
            <p:grpSpPr bwMode="auto">
              <a:xfrm>
                <a:off x="5082" y="981"/>
                <a:ext cx="13" cy="12"/>
                <a:chOff x="5082" y="981"/>
                <a:chExt cx="13" cy="12"/>
              </a:xfrm>
            </p:grpSpPr>
            <p:sp>
              <p:nvSpPr>
                <p:cNvPr id="12849" name="Freeform 215"/>
                <p:cNvSpPr>
                  <a:spLocks/>
                </p:cNvSpPr>
                <p:nvPr/>
              </p:nvSpPr>
              <p:spPr bwMode="auto">
                <a:xfrm>
                  <a:off x="5093" y="986"/>
                  <a:ext cx="2" cy="2"/>
                </a:xfrm>
                <a:custGeom>
                  <a:avLst/>
                  <a:gdLst>
                    <a:gd name="T0" fmla="*/ 1 w 2"/>
                    <a:gd name="T1" fmla="*/ 1 h 2"/>
                    <a:gd name="T2" fmla="*/ 1 w 2"/>
                    <a:gd name="T3" fmla="*/ 0 h 2"/>
                    <a:gd name="T4" fmla="*/ 0 w 2"/>
                    <a:gd name="T5" fmla="*/ 0 h 2"/>
                    <a:gd name="T6" fmla="*/ 0 w 2"/>
                    <a:gd name="T7" fmla="*/ 1 h 2"/>
                    <a:gd name="T8" fmla="*/ 1 w 2"/>
                    <a:gd name="T9" fmla="*/ 1 h 2"/>
                    <a:gd name="T10" fmla="*/ 0 60000 65536"/>
                    <a:gd name="T11" fmla="*/ 0 60000 65536"/>
                    <a:gd name="T12" fmla="*/ 0 60000 65536"/>
                    <a:gd name="T13" fmla="*/ 0 60000 65536"/>
                    <a:gd name="T14" fmla="*/ 0 60000 65536"/>
                    <a:gd name="T15" fmla="*/ 0 w 2"/>
                    <a:gd name="T16" fmla="*/ 0 h 2"/>
                    <a:gd name="T17" fmla="*/ 2 w 2"/>
                    <a:gd name="T18" fmla="*/ 2 h 2"/>
                  </a:gdLst>
                  <a:ahLst/>
                  <a:cxnLst>
                    <a:cxn ang="T10">
                      <a:pos x="T0" y="T1"/>
                    </a:cxn>
                    <a:cxn ang="T11">
                      <a:pos x="T2" y="T3"/>
                    </a:cxn>
                    <a:cxn ang="T12">
                      <a:pos x="T4" y="T5"/>
                    </a:cxn>
                    <a:cxn ang="T13">
                      <a:pos x="T6" y="T7"/>
                    </a:cxn>
                    <a:cxn ang="T14">
                      <a:pos x="T8" y="T9"/>
                    </a:cxn>
                  </a:cxnLst>
                  <a:rect l="T15" t="T16" r="T17" b="T18"/>
                  <a:pathLst>
                    <a:path w="2" h="2">
                      <a:moveTo>
                        <a:pt x="1" y="1"/>
                      </a:moveTo>
                      <a:lnTo>
                        <a:pt x="1" y="0"/>
                      </a:lnTo>
                      <a:lnTo>
                        <a:pt x="0" y="0"/>
                      </a:lnTo>
                      <a:lnTo>
                        <a:pt x="0" y="1"/>
                      </a:lnTo>
                      <a:lnTo>
                        <a:pt x="1" y="1"/>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50" name="Freeform 216"/>
                <p:cNvSpPr>
                  <a:spLocks/>
                </p:cNvSpPr>
                <p:nvPr/>
              </p:nvSpPr>
              <p:spPr bwMode="auto">
                <a:xfrm>
                  <a:off x="5082" y="981"/>
                  <a:ext cx="12" cy="12"/>
                </a:xfrm>
                <a:custGeom>
                  <a:avLst/>
                  <a:gdLst>
                    <a:gd name="T0" fmla="*/ 11 w 12"/>
                    <a:gd name="T1" fmla="*/ 11 h 12"/>
                    <a:gd name="T2" fmla="*/ 11 w 12"/>
                    <a:gd name="T3" fmla="*/ 0 h 12"/>
                    <a:gd name="T4" fmla="*/ 0 w 12"/>
                    <a:gd name="T5" fmla="*/ 0 h 12"/>
                    <a:gd name="T6" fmla="*/ 0 w 12"/>
                    <a:gd name="T7" fmla="*/ 11 h 12"/>
                    <a:gd name="T8" fmla="*/ 11 w 12"/>
                    <a:gd name="T9" fmla="*/ 11 h 12"/>
                    <a:gd name="T10" fmla="*/ 0 60000 65536"/>
                    <a:gd name="T11" fmla="*/ 0 60000 65536"/>
                    <a:gd name="T12" fmla="*/ 0 60000 65536"/>
                    <a:gd name="T13" fmla="*/ 0 60000 65536"/>
                    <a:gd name="T14" fmla="*/ 0 60000 65536"/>
                    <a:gd name="T15" fmla="*/ 0 w 12"/>
                    <a:gd name="T16" fmla="*/ 0 h 12"/>
                    <a:gd name="T17" fmla="*/ 12 w 12"/>
                    <a:gd name="T18" fmla="*/ 12 h 12"/>
                  </a:gdLst>
                  <a:ahLst/>
                  <a:cxnLst>
                    <a:cxn ang="T10">
                      <a:pos x="T0" y="T1"/>
                    </a:cxn>
                    <a:cxn ang="T11">
                      <a:pos x="T2" y="T3"/>
                    </a:cxn>
                    <a:cxn ang="T12">
                      <a:pos x="T4" y="T5"/>
                    </a:cxn>
                    <a:cxn ang="T13">
                      <a:pos x="T6" y="T7"/>
                    </a:cxn>
                    <a:cxn ang="T14">
                      <a:pos x="T8" y="T9"/>
                    </a:cxn>
                  </a:cxnLst>
                  <a:rect l="T15" t="T16" r="T17" b="T18"/>
                  <a:pathLst>
                    <a:path w="12" h="12">
                      <a:moveTo>
                        <a:pt x="11" y="11"/>
                      </a:moveTo>
                      <a:lnTo>
                        <a:pt x="11" y="0"/>
                      </a:lnTo>
                      <a:lnTo>
                        <a:pt x="0" y="0"/>
                      </a:lnTo>
                      <a:lnTo>
                        <a:pt x="0" y="11"/>
                      </a:lnTo>
                      <a:lnTo>
                        <a:pt x="11" y="11"/>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30" name="Group 217"/>
              <p:cNvGrpSpPr>
                <a:grpSpLocks/>
              </p:cNvGrpSpPr>
              <p:nvPr/>
            </p:nvGrpSpPr>
            <p:grpSpPr bwMode="auto">
              <a:xfrm>
                <a:off x="4958" y="952"/>
                <a:ext cx="14" cy="6"/>
                <a:chOff x="4958" y="952"/>
                <a:chExt cx="14" cy="6"/>
              </a:xfrm>
            </p:grpSpPr>
            <p:sp>
              <p:nvSpPr>
                <p:cNvPr id="12847" name="Freeform 218"/>
                <p:cNvSpPr>
                  <a:spLocks/>
                </p:cNvSpPr>
                <p:nvPr/>
              </p:nvSpPr>
              <p:spPr bwMode="auto">
                <a:xfrm>
                  <a:off x="4970" y="952"/>
                  <a:ext cx="2" cy="1"/>
                </a:xfrm>
                <a:custGeom>
                  <a:avLst/>
                  <a:gdLst>
                    <a:gd name="T0" fmla="*/ 1 w 2"/>
                    <a:gd name="T1" fmla="*/ 0 h 1"/>
                    <a:gd name="T2" fmla="*/ 0 w 2"/>
                    <a:gd name="T3" fmla="*/ 0 h 1"/>
                    <a:gd name="T4" fmla="*/ 1 w 2"/>
                    <a:gd name="T5" fmla="*/ 0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1" y="0"/>
                      </a:moveTo>
                      <a:lnTo>
                        <a:pt x="0" y="0"/>
                      </a:lnTo>
                      <a:lnTo>
                        <a:pt x="1" y="0"/>
                      </a:lnTo>
                    </a:path>
                  </a:pathLst>
                </a:custGeom>
                <a:solidFill>
                  <a:srgbClr val="474747"/>
                </a:solidFill>
                <a:ln w="12700" cap="rnd" cmpd="sng">
                  <a:noFill/>
                  <a:prstDash val="solid"/>
                  <a:round/>
                  <a:headEnd type="none" w="med" len="med"/>
                  <a:tailEnd type="none" w="med" len="med"/>
                </a:ln>
              </p:spPr>
              <p:txBody>
                <a:bodyPr/>
                <a:lstStyle/>
                <a:p>
                  <a:endParaRPr lang="en-US"/>
                </a:p>
              </p:txBody>
            </p:sp>
            <p:sp>
              <p:nvSpPr>
                <p:cNvPr id="12848" name="Freeform 219"/>
                <p:cNvSpPr>
                  <a:spLocks/>
                </p:cNvSpPr>
                <p:nvPr/>
              </p:nvSpPr>
              <p:spPr bwMode="auto">
                <a:xfrm>
                  <a:off x="4958" y="952"/>
                  <a:ext cx="13" cy="6"/>
                </a:xfrm>
                <a:custGeom>
                  <a:avLst/>
                  <a:gdLst>
                    <a:gd name="T0" fmla="*/ 12 w 13"/>
                    <a:gd name="T1" fmla="*/ 5 h 6"/>
                    <a:gd name="T2" fmla="*/ 12 w 13"/>
                    <a:gd name="T3" fmla="*/ 0 h 6"/>
                    <a:gd name="T4" fmla="*/ 0 w 13"/>
                    <a:gd name="T5" fmla="*/ 0 h 6"/>
                    <a:gd name="T6" fmla="*/ 0 w 13"/>
                    <a:gd name="T7" fmla="*/ 5 h 6"/>
                    <a:gd name="T8" fmla="*/ 12 w 13"/>
                    <a:gd name="T9" fmla="*/ 5 h 6"/>
                    <a:gd name="T10" fmla="*/ 0 60000 65536"/>
                    <a:gd name="T11" fmla="*/ 0 60000 65536"/>
                    <a:gd name="T12" fmla="*/ 0 60000 65536"/>
                    <a:gd name="T13" fmla="*/ 0 60000 65536"/>
                    <a:gd name="T14" fmla="*/ 0 60000 65536"/>
                    <a:gd name="T15" fmla="*/ 0 w 13"/>
                    <a:gd name="T16" fmla="*/ 0 h 6"/>
                    <a:gd name="T17" fmla="*/ 13 w 13"/>
                    <a:gd name="T18" fmla="*/ 6 h 6"/>
                  </a:gdLst>
                  <a:ahLst/>
                  <a:cxnLst>
                    <a:cxn ang="T10">
                      <a:pos x="T0" y="T1"/>
                    </a:cxn>
                    <a:cxn ang="T11">
                      <a:pos x="T2" y="T3"/>
                    </a:cxn>
                    <a:cxn ang="T12">
                      <a:pos x="T4" y="T5"/>
                    </a:cxn>
                    <a:cxn ang="T13">
                      <a:pos x="T6" y="T7"/>
                    </a:cxn>
                    <a:cxn ang="T14">
                      <a:pos x="T8" y="T9"/>
                    </a:cxn>
                  </a:cxnLst>
                  <a:rect l="T15" t="T16" r="T17" b="T18"/>
                  <a:pathLst>
                    <a:path w="13" h="6">
                      <a:moveTo>
                        <a:pt x="12" y="5"/>
                      </a:moveTo>
                      <a:lnTo>
                        <a:pt x="12" y="0"/>
                      </a:lnTo>
                      <a:lnTo>
                        <a:pt x="0" y="0"/>
                      </a:lnTo>
                      <a:lnTo>
                        <a:pt x="0" y="5"/>
                      </a:lnTo>
                      <a:lnTo>
                        <a:pt x="12" y="5"/>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31" name="Group 220"/>
              <p:cNvGrpSpPr>
                <a:grpSpLocks/>
              </p:cNvGrpSpPr>
              <p:nvPr/>
            </p:nvGrpSpPr>
            <p:grpSpPr bwMode="auto">
              <a:xfrm>
                <a:off x="4694" y="920"/>
                <a:ext cx="13" cy="52"/>
                <a:chOff x="4694" y="920"/>
                <a:chExt cx="13" cy="52"/>
              </a:xfrm>
            </p:grpSpPr>
            <p:sp>
              <p:nvSpPr>
                <p:cNvPr id="12845" name="Freeform 221"/>
                <p:cNvSpPr>
                  <a:spLocks/>
                </p:cNvSpPr>
                <p:nvPr/>
              </p:nvSpPr>
              <p:spPr bwMode="auto">
                <a:xfrm>
                  <a:off x="4706" y="952"/>
                  <a:ext cx="1" cy="2"/>
                </a:xfrm>
                <a:custGeom>
                  <a:avLst/>
                  <a:gdLst>
                    <a:gd name="T0" fmla="*/ 0 w 1"/>
                    <a:gd name="T1" fmla="*/ 1 h 2"/>
                    <a:gd name="T2" fmla="*/ 0 w 1"/>
                    <a:gd name="T3" fmla="*/ 0 h 2"/>
                    <a:gd name="T4" fmla="*/ 0 w 1"/>
                    <a:gd name="T5" fmla="*/ 1 h 2"/>
                    <a:gd name="T6" fmla="*/ 0 60000 65536"/>
                    <a:gd name="T7" fmla="*/ 0 60000 65536"/>
                    <a:gd name="T8" fmla="*/ 0 60000 65536"/>
                    <a:gd name="T9" fmla="*/ 0 w 1"/>
                    <a:gd name="T10" fmla="*/ 0 h 2"/>
                    <a:gd name="T11" fmla="*/ 1 w 1"/>
                    <a:gd name="T12" fmla="*/ 2 h 2"/>
                  </a:gdLst>
                  <a:ahLst/>
                  <a:cxnLst>
                    <a:cxn ang="T6">
                      <a:pos x="T0" y="T1"/>
                    </a:cxn>
                    <a:cxn ang="T7">
                      <a:pos x="T2" y="T3"/>
                    </a:cxn>
                    <a:cxn ang="T8">
                      <a:pos x="T4" y="T5"/>
                    </a:cxn>
                  </a:cxnLst>
                  <a:rect l="T9" t="T10" r="T11" b="T12"/>
                  <a:pathLst>
                    <a:path w="1" h="2">
                      <a:moveTo>
                        <a:pt x="0" y="1"/>
                      </a:moveTo>
                      <a:lnTo>
                        <a:pt x="0" y="0"/>
                      </a:lnTo>
                      <a:lnTo>
                        <a:pt x="0" y="1"/>
                      </a:lnTo>
                    </a:path>
                  </a:pathLst>
                </a:custGeom>
                <a:solidFill>
                  <a:srgbClr val="474747"/>
                </a:solidFill>
                <a:ln w="12700" cap="rnd" cmpd="sng">
                  <a:noFill/>
                  <a:prstDash val="solid"/>
                  <a:round/>
                  <a:headEnd type="none" w="med" len="med"/>
                  <a:tailEnd type="none" w="med" len="med"/>
                </a:ln>
              </p:spPr>
              <p:txBody>
                <a:bodyPr/>
                <a:lstStyle/>
                <a:p>
                  <a:endParaRPr lang="en-US"/>
                </a:p>
              </p:txBody>
            </p:sp>
            <p:sp>
              <p:nvSpPr>
                <p:cNvPr id="12846" name="Line 222"/>
                <p:cNvSpPr>
                  <a:spLocks noChangeShapeType="1"/>
                </p:cNvSpPr>
                <p:nvPr/>
              </p:nvSpPr>
              <p:spPr bwMode="auto">
                <a:xfrm flipV="1">
                  <a:off x="4694" y="920"/>
                  <a:ext cx="0" cy="52"/>
                </a:xfrm>
                <a:prstGeom prst="line">
                  <a:avLst/>
                </a:prstGeom>
                <a:noFill/>
                <a:ln w="12700">
                  <a:solidFill>
                    <a:srgbClr val="000000"/>
                  </a:solidFill>
                  <a:round/>
                  <a:headEnd/>
                  <a:tailEnd/>
                </a:ln>
              </p:spPr>
              <p:txBody>
                <a:bodyPr wrap="none" anchor="ctr"/>
                <a:lstStyle/>
                <a:p>
                  <a:endParaRPr lang="en-US"/>
                </a:p>
              </p:txBody>
            </p:sp>
          </p:grpSp>
          <p:sp>
            <p:nvSpPr>
              <p:cNvPr id="12838" name="Oval 223"/>
              <p:cNvSpPr>
                <a:spLocks noChangeArrowheads="1"/>
              </p:cNvSpPr>
              <p:nvPr/>
            </p:nvSpPr>
            <p:spPr bwMode="auto">
              <a:xfrm>
                <a:off x="4858" y="946"/>
                <a:ext cx="2" cy="2"/>
              </a:xfrm>
              <a:prstGeom prst="ellipse">
                <a:avLst/>
              </a:prstGeom>
              <a:solidFill>
                <a:srgbClr val="474747"/>
              </a:solidFill>
              <a:ln w="12700">
                <a:solidFill>
                  <a:srgbClr val="000000"/>
                </a:solidFill>
                <a:round/>
                <a:headEnd/>
                <a:tailEnd/>
              </a:ln>
            </p:spPr>
            <p:txBody>
              <a:bodyPr wrap="none" anchor="ctr"/>
              <a:lstStyle/>
              <a:p>
                <a:endParaRPr lang="en-US"/>
              </a:p>
            </p:txBody>
          </p:sp>
          <p:sp>
            <p:nvSpPr>
              <p:cNvPr id="12839" name="Oval 224"/>
              <p:cNvSpPr>
                <a:spLocks noChangeArrowheads="1"/>
              </p:cNvSpPr>
              <p:nvPr/>
            </p:nvSpPr>
            <p:spPr bwMode="auto">
              <a:xfrm>
                <a:off x="4529" y="946"/>
                <a:ext cx="1" cy="2"/>
              </a:xfrm>
              <a:prstGeom prst="ellipse">
                <a:avLst/>
              </a:prstGeom>
              <a:solidFill>
                <a:srgbClr val="474747"/>
              </a:solidFill>
              <a:ln w="12700">
                <a:solidFill>
                  <a:srgbClr val="000000"/>
                </a:solidFill>
                <a:round/>
                <a:headEnd/>
                <a:tailEnd/>
              </a:ln>
            </p:spPr>
            <p:txBody>
              <a:bodyPr wrap="none" anchor="ctr"/>
              <a:lstStyle/>
              <a:p>
                <a:endParaRPr lang="en-US"/>
              </a:p>
            </p:txBody>
          </p:sp>
          <p:sp>
            <p:nvSpPr>
              <p:cNvPr id="12840" name="Oval 225"/>
              <p:cNvSpPr>
                <a:spLocks noChangeArrowheads="1"/>
              </p:cNvSpPr>
              <p:nvPr/>
            </p:nvSpPr>
            <p:spPr bwMode="auto">
              <a:xfrm>
                <a:off x="5370" y="946"/>
                <a:ext cx="1" cy="2"/>
              </a:xfrm>
              <a:prstGeom prst="ellipse">
                <a:avLst/>
              </a:prstGeom>
              <a:solidFill>
                <a:srgbClr val="474747"/>
              </a:solidFill>
              <a:ln w="12700">
                <a:solidFill>
                  <a:srgbClr val="000000"/>
                </a:solidFill>
                <a:round/>
                <a:headEnd/>
                <a:tailEnd/>
              </a:ln>
            </p:spPr>
            <p:txBody>
              <a:bodyPr wrap="none" anchor="ctr"/>
              <a:lstStyle/>
              <a:p>
                <a:endParaRPr lang="en-US"/>
              </a:p>
            </p:txBody>
          </p:sp>
          <p:grpSp>
            <p:nvGrpSpPr>
              <p:cNvPr id="12514" name="Group 226"/>
              <p:cNvGrpSpPr>
                <a:grpSpLocks/>
              </p:cNvGrpSpPr>
              <p:nvPr/>
            </p:nvGrpSpPr>
            <p:grpSpPr bwMode="auto">
              <a:xfrm>
                <a:off x="5182" y="938"/>
                <a:ext cx="13" cy="51"/>
                <a:chOff x="5182" y="938"/>
                <a:chExt cx="13" cy="51"/>
              </a:xfrm>
            </p:grpSpPr>
            <p:sp>
              <p:nvSpPr>
                <p:cNvPr id="12843" name="Freeform 227"/>
                <p:cNvSpPr>
                  <a:spLocks/>
                </p:cNvSpPr>
                <p:nvPr/>
              </p:nvSpPr>
              <p:spPr bwMode="auto">
                <a:xfrm>
                  <a:off x="5193" y="964"/>
                  <a:ext cx="2" cy="1"/>
                </a:xfrm>
                <a:custGeom>
                  <a:avLst/>
                  <a:gdLst>
                    <a:gd name="T0" fmla="*/ 1 w 2"/>
                    <a:gd name="T1" fmla="*/ 0 h 1"/>
                    <a:gd name="T2" fmla="*/ 0 w 2"/>
                    <a:gd name="T3" fmla="*/ 0 h 1"/>
                    <a:gd name="T4" fmla="*/ 1 w 2"/>
                    <a:gd name="T5" fmla="*/ 0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1" y="0"/>
                      </a:moveTo>
                      <a:lnTo>
                        <a:pt x="0" y="0"/>
                      </a:lnTo>
                      <a:lnTo>
                        <a:pt x="1" y="0"/>
                      </a:lnTo>
                    </a:path>
                  </a:pathLst>
                </a:custGeom>
                <a:solidFill>
                  <a:srgbClr val="919191"/>
                </a:solidFill>
                <a:ln w="12700" cap="rnd" cmpd="sng">
                  <a:noFill/>
                  <a:prstDash val="solid"/>
                  <a:round/>
                  <a:headEnd type="none" w="med" len="med"/>
                  <a:tailEnd type="none" w="med" len="med"/>
                </a:ln>
              </p:spPr>
              <p:txBody>
                <a:bodyPr/>
                <a:lstStyle/>
                <a:p>
                  <a:endParaRPr lang="en-US"/>
                </a:p>
              </p:txBody>
            </p:sp>
            <p:sp>
              <p:nvSpPr>
                <p:cNvPr id="12844" name="Line 228"/>
                <p:cNvSpPr>
                  <a:spLocks noChangeShapeType="1"/>
                </p:cNvSpPr>
                <p:nvPr/>
              </p:nvSpPr>
              <p:spPr bwMode="auto">
                <a:xfrm flipV="1">
                  <a:off x="5182" y="938"/>
                  <a:ext cx="0" cy="51"/>
                </a:xfrm>
                <a:prstGeom prst="line">
                  <a:avLst/>
                </a:prstGeom>
                <a:noFill/>
                <a:ln w="12700">
                  <a:solidFill>
                    <a:srgbClr val="000000"/>
                  </a:solidFill>
                  <a:round/>
                  <a:headEnd/>
                  <a:tailEnd/>
                </a:ln>
              </p:spPr>
              <p:txBody>
                <a:bodyPr wrap="none" anchor="ctr"/>
                <a:lstStyle/>
                <a:p>
                  <a:endParaRPr lang="en-US"/>
                </a:p>
              </p:txBody>
            </p:sp>
          </p:grpSp>
          <p:sp>
            <p:nvSpPr>
              <p:cNvPr id="12842" name="Freeform 229"/>
              <p:cNvSpPr>
                <a:spLocks/>
              </p:cNvSpPr>
              <p:nvPr/>
            </p:nvSpPr>
            <p:spPr bwMode="auto">
              <a:xfrm>
                <a:off x="5182" y="958"/>
                <a:ext cx="6" cy="1"/>
              </a:xfrm>
              <a:custGeom>
                <a:avLst/>
                <a:gdLst>
                  <a:gd name="T0" fmla="*/ 0 w 6"/>
                  <a:gd name="T1" fmla="*/ 0 h 1"/>
                  <a:gd name="T2" fmla="*/ 5 w 6"/>
                  <a:gd name="T3" fmla="*/ 0 h 1"/>
                  <a:gd name="T4" fmla="*/ 0 w 6"/>
                  <a:gd name="T5" fmla="*/ 0 h 1"/>
                  <a:gd name="T6" fmla="*/ 0 60000 65536"/>
                  <a:gd name="T7" fmla="*/ 0 60000 65536"/>
                  <a:gd name="T8" fmla="*/ 0 60000 65536"/>
                  <a:gd name="T9" fmla="*/ 0 w 6"/>
                  <a:gd name="T10" fmla="*/ 0 h 1"/>
                  <a:gd name="T11" fmla="*/ 6 w 6"/>
                  <a:gd name="T12" fmla="*/ 1 h 1"/>
                </a:gdLst>
                <a:ahLst/>
                <a:cxnLst>
                  <a:cxn ang="T6">
                    <a:pos x="T0" y="T1"/>
                  </a:cxn>
                  <a:cxn ang="T7">
                    <a:pos x="T2" y="T3"/>
                  </a:cxn>
                  <a:cxn ang="T8">
                    <a:pos x="T4" y="T5"/>
                  </a:cxn>
                </a:cxnLst>
                <a:rect l="T9" t="T10" r="T11" b="T12"/>
                <a:pathLst>
                  <a:path w="6" h="1">
                    <a:moveTo>
                      <a:pt x="0" y="0"/>
                    </a:moveTo>
                    <a:lnTo>
                      <a:pt x="5" y="0"/>
                    </a:lnTo>
                    <a:lnTo>
                      <a:pt x="0" y="0"/>
                    </a:lnTo>
                  </a:path>
                </a:pathLst>
              </a:custGeom>
              <a:noFill/>
              <a:ln w="12700" cap="rnd" cmpd="sng">
                <a:solidFill>
                  <a:srgbClr val="000000"/>
                </a:solidFill>
                <a:prstDash val="solid"/>
                <a:round/>
                <a:headEnd type="none" w="med" len="med"/>
                <a:tailEnd type="none" w="med" len="med"/>
              </a:ln>
            </p:spPr>
            <p:txBody>
              <a:bodyPr/>
              <a:lstStyle/>
              <a:p>
                <a:endParaRPr lang="en-US"/>
              </a:p>
            </p:txBody>
          </p:sp>
        </p:grpSp>
        <p:grpSp>
          <p:nvGrpSpPr>
            <p:cNvPr id="12515" name="Group 230"/>
            <p:cNvGrpSpPr>
              <a:grpSpLocks/>
            </p:cNvGrpSpPr>
            <p:nvPr/>
          </p:nvGrpSpPr>
          <p:grpSpPr bwMode="auto">
            <a:xfrm rot="490956" flipH="1">
              <a:off x="1680" y="2256"/>
              <a:ext cx="616" cy="144"/>
              <a:chOff x="619" y="2101"/>
              <a:chExt cx="325" cy="211"/>
            </a:xfrm>
          </p:grpSpPr>
          <p:sp>
            <p:nvSpPr>
              <p:cNvPr id="12715" name="Freeform 231"/>
              <p:cNvSpPr>
                <a:spLocks noChangeAspect="1"/>
              </p:cNvSpPr>
              <p:nvPr/>
            </p:nvSpPr>
            <p:spPr bwMode="auto">
              <a:xfrm rot="10672146" flipV="1">
                <a:off x="619" y="2101"/>
                <a:ext cx="325" cy="211"/>
              </a:xfrm>
              <a:custGeom>
                <a:avLst/>
                <a:gdLst>
                  <a:gd name="T0" fmla="*/ 51 w 477"/>
                  <a:gd name="T1" fmla="*/ 164 h 163"/>
                  <a:gd name="T2" fmla="*/ 103 w 477"/>
                  <a:gd name="T3" fmla="*/ 404 h 163"/>
                  <a:gd name="T4" fmla="*/ 95 w 477"/>
                  <a:gd name="T5" fmla="*/ 456 h 163"/>
                  <a:gd name="T6" fmla="*/ 45 w 477"/>
                  <a:gd name="T7" fmla="*/ 198 h 163"/>
                  <a:gd name="T8" fmla="*/ 7 w 477"/>
                  <a:gd name="T9" fmla="*/ 400 h 163"/>
                  <a:gd name="T10" fmla="*/ 0 w 477"/>
                  <a:gd name="T11" fmla="*/ 346 h 163"/>
                  <a:gd name="T12" fmla="*/ 40 w 477"/>
                  <a:gd name="T13" fmla="*/ 164 h 163"/>
                  <a:gd name="T14" fmla="*/ 10 w 477"/>
                  <a:gd name="T15" fmla="*/ 10 h 163"/>
                  <a:gd name="T16" fmla="*/ 14 w 477"/>
                  <a:gd name="T17" fmla="*/ 0 h 163"/>
                  <a:gd name="T18" fmla="*/ 45 w 477"/>
                  <a:gd name="T19" fmla="*/ 141 h 163"/>
                  <a:gd name="T20" fmla="*/ 78 w 477"/>
                  <a:gd name="T21" fmla="*/ 0 h 163"/>
                  <a:gd name="T22" fmla="*/ 82 w 477"/>
                  <a:gd name="T23" fmla="*/ 6 h 163"/>
                  <a:gd name="T24" fmla="*/ 51 w 477"/>
                  <a:gd name="T25" fmla="*/ 164 h 1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77"/>
                  <a:gd name="T40" fmla="*/ 0 h 163"/>
                  <a:gd name="T41" fmla="*/ 477 w 477"/>
                  <a:gd name="T42" fmla="*/ 163 h 16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77" h="163">
                    <a:moveTo>
                      <a:pt x="236" y="59"/>
                    </a:moveTo>
                    <a:lnTo>
                      <a:pt x="476" y="144"/>
                    </a:lnTo>
                    <a:lnTo>
                      <a:pt x="444" y="162"/>
                    </a:lnTo>
                    <a:lnTo>
                      <a:pt x="210" y="70"/>
                    </a:lnTo>
                    <a:lnTo>
                      <a:pt x="30" y="143"/>
                    </a:lnTo>
                    <a:lnTo>
                      <a:pt x="0" y="123"/>
                    </a:lnTo>
                    <a:lnTo>
                      <a:pt x="185" y="59"/>
                    </a:lnTo>
                    <a:lnTo>
                      <a:pt x="46" y="4"/>
                    </a:lnTo>
                    <a:lnTo>
                      <a:pt x="64" y="0"/>
                    </a:lnTo>
                    <a:lnTo>
                      <a:pt x="209" y="50"/>
                    </a:lnTo>
                    <a:lnTo>
                      <a:pt x="359" y="0"/>
                    </a:lnTo>
                    <a:lnTo>
                      <a:pt x="378" y="2"/>
                    </a:lnTo>
                    <a:lnTo>
                      <a:pt x="236" y="59"/>
                    </a:lnTo>
                  </a:path>
                </a:pathLst>
              </a:custGeom>
              <a:solidFill>
                <a:schemeClr val="bg2"/>
              </a:solidFill>
              <a:ln w="12700" cap="rnd" cmpd="sng">
                <a:solidFill>
                  <a:schemeClr val="tx1"/>
                </a:solidFill>
                <a:prstDash val="solid"/>
                <a:round/>
                <a:headEnd type="none" w="sm" len="sm"/>
                <a:tailEnd type="none" w="sm" len="sm"/>
              </a:ln>
            </p:spPr>
            <p:txBody>
              <a:bodyPr/>
              <a:lstStyle/>
              <a:p>
                <a:endParaRPr lang="en-US"/>
              </a:p>
            </p:txBody>
          </p:sp>
          <p:sp>
            <p:nvSpPr>
              <p:cNvPr id="12716" name="Line 232"/>
              <p:cNvSpPr>
                <a:spLocks noChangeAspect="1" noChangeShapeType="1"/>
              </p:cNvSpPr>
              <p:nvPr/>
            </p:nvSpPr>
            <p:spPr bwMode="auto">
              <a:xfrm rot="10672146" flipV="1">
                <a:off x="631" y="2103"/>
                <a:ext cx="273" cy="196"/>
              </a:xfrm>
              <a:prstGeom prst="line">
                <a:avLst/>
              </a:prstGeom>
              <a:noFill/>
              <a:ln w="12700">
                <a:solidFill>
                  <a:schemeClr val="bg1"/>
                </a:solidFill>
                <a:prstDash val="dash"/>
                <a:round/>
                <a:headEnd type="none" w="sm" len="sm"/>
                <a:tailEnd type="none" w="sm" len="sm"/>
              </a:ln>
            </p:spPr>
            <p:txBody>
              <a:bodyPr wrap="none" anchor="ctr"/>
              <a:lstStyle/>
              <a:p>
                <a:endParaRPr lang="en-US"/>
              </a:p>
            </p:txBody>
          </p:sp>
        </p:grpSp>
      </p:grpSp>
      <p:grpSp>
        <p:nvGrpSpPr>
          <p:cNvPr id="12914" name="Group 588"/>
          <p:cNvGrpSpPr>
            <a:grpSpLocks/>
          </p:cNvGrpSpPr>
          <p:nvPr/>
        </p:nvGrpSpPr>
        <p:grpSpPr bwMode="auto">
          <a:xfrm>
            <a:off x="5754688" y="3235325"/>
            <a:ext cx="1058862" cy="446088"/>
            <a:chOff x="309" y="2939"/>
            <a:chExt cx="320" cy="117"/>
          </a:xfrm>
        </p:grpSpPr>
        <p:sp>
          <p:nvSpPr>
            <p:cNvPr id="12342" name="Freeform 589"/>
            <p:cNvSpPr>
              <a:spLocks/>
            </p:cNvSpPr>
            <p:nvPr/>
          </p:nvSpPr>
          <p:spPr bwMode="auto">
            <a:xfrm>
              <a:off x="309" y="2966"/>
              <a:ext cx="160" cy="70"/>
            </a:xfrm>
            <a:custGeom>
              <a:avLst/>
              <a:gdLst>
                <a:gd name="T0" fmla="*/ 0 w 1017"/>
                <a:gd name="T1" fmla="*/ 0 h 666"/>
                <a:gd name="T2" fmla="*/ 1 w 1017"/>
                <a:gd name="T3" fmla="*/ 0 h 666"/>
                <a:gd name="T4" fmla="*/ 1 w 1017"/>
                <a:gd name="T5" fmla="*/ 0 h 666"/>
                <a:gd name="T6" fmla="*/ 0 w 1017"/>
                <a:gd name="T7" fmla="*/ 0 h 666"/>
                <a:gd name="T8" fmla="*/ 0 w 1017"/>
                <a:gd name="T9" fmla="*/ 0 h 666"/>
                <a:gd name="T10" fmla="*/ 0 60000 65536"/>
                <a:gd name="T11" fmla="*/ 0 60000 65536"/>
                <a:gd name="T12" fmla="*/ 0 60000 65536"/>
                <a:gd name="T13" fmla="*/ 0 60000 65536"/>
                <a:gd name="T14" fmla="*/ 0 60000 65536"/>
                <a:gd name="T15" fmla="*/ 0 w 1017"/>
                <a:gd name="T16" fmla="*/ 0 h 666"/>
                <a:gd name="T17" fmla="*/ 1017 w 1017"/>
                <a:gd name="T18" fmla="*/ 666 h 666"/>
              </a:gdLst>
              <a:ahLst/>
              <a:cxnLst>
                <a:cxn ang="T10">
                  <a:pos x="T0" y="T1"/>
                </a:cxn>
                <a:cxn ang="T11">
                  <a:pos x="T2" y="T3"/>
                </a:cxn>
                <a:cxn ang="T12">
                  <a:pos x="T4" y="T5"/>
                </a:cxn>
                <a:cxn ang="T13">
                  <a:pos x="T6" y="T7"/>
                </a:cxn>
                <a:cxn ang="T14">
                  <a:pos x="T8" y="T9"/>
                </a:cxn>
              </a:cxnLst>
              <a:rect l="T15" t="T16" r="T17" b="T18"/>
              <a:pathLst>
                <a:path w="1017" h="666">
                  <a:moveTo>
                    <a:pt x="0" y="280"/>
                  </a:moveTo>
                  <a:lnTo>
                    <a:pt x="1017" y="0"/>
                  </a:lnTo>
                  <a:lnTo>
                    <a:pt x="1017" y="666"/>
                  </a:lnTo>
                  <a:lnTo>
                    <a:pt x="0" y="606"/>
                  </a:lnTo>
                  <a:lnTo>
                    <a:pt x="0" y="280"/>
                  </a:lnTo>
                  <a:close/>
                </a:path>
              </a:pathLst>
            </a:custGeom>
            <a:solidFill>
              <a:srgbClr val="B5B5B5"/>
            </a:solidFill>
            <a:ln w="9525">
              <a:noFill/>
              <a:round/>
              <a:headEnd/>
              <a:tailEnd/>
            </a:ln>
          </p:spPr>
          <p:txBody>
            <a:bodyPr/>
            <a:lstStyle/>
            <a:p>
              <a:endParaRPr lang="en-US"/>
            </a:p>
          </p:txBody>
        </p:sp>
        <p:sp>
          <p:nvSpPr>
            <p:cNvPr id="12343" name="Freeform 590"/>
            <p:cNvSpPr>
              <a:spLocks/>
            </p:cNvSpPr>
            <p:nvPr/>
          </p:nvSpPr>
          <p:spPr bwMode="auto">
            <a:xfrm>
              <a:off x="313" y="3029"/>
              <a:ext cx="312" cy="27"/>
            </a:xfrm>
            <a:custGeom>
              <a:avLst/>
              <a:gdLst>
                <a:gd name="T0" fmla="*/ 0 w 1978"/>
                <a:gd name="T1" fmla="*/ 0 h 255"/>
                <a:gd name="T2" fmla="*/ 1 w 1978"/>
                <a:gd name="T3" fmla="*/ 0 h 255"/>
                <a:gd name="T4" fmla="*/ 1 w 1978"/>
                <a:gd name="T5" fmla="*/ 0 h 255"/>
                <a:gd name="T6" fmla="*/ 1 w 1978"/>
                <a:gd name="T7" fmla="*/ 0 h 255"/>
                <a:gd name="T8" fmla="*/ 1 w 1978"/>
                <a:gd name="T9" fmla="*/ 0 h 255"/>
                <a:gd name="T10" fmla="*/ 0 w 1978"/>
                <a:gd name="T11" fmla="*/ 0 h 255"/>
                <a:gd name="T12" fmla="*/ 0 w 1978"/>
                <a:gd name="T13" fmla="*/ 0 h 255"/>
                <a:gd name="T14" fmla="*/ 0 60000 65536"/>
                <a:gd name="T15" fmla="*/ 0 60000 65536"/>
                <a:gd name="T16" fmla="*/ 0 60000 65536"/>
                <a:gd name="T17" fmla="*/ 0 60000 65536"/>
                <a:gd name="T18" fmla="*/ 0 60000 65536"/>
                <a:gd name="T19" fmla="*/ 0 60000 65536"/>
                <a:gd name="T20" fmla="*/ 0 60000 65536"/>
                <a:gd name="T21" fmla="*/ 0 w 1978"/>
                <a:gd name="T22" fmla="*/ 0 h 255"/>
                <a:gd name="T23" fmla="*/ 1978 w 1978"/>
                <a:gd name="T24" fmla="*/ 255 h 2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78" h="255">
                  <a:moveTo>
                    <a:pt x="0" y="0"/>
                  </a:moveTo>
                  <a:lnTo>
                    <a:pt x="994" y="58"/>
                  </a:lnTo>
                  <a:lnTo>
                    <a:pt x="1978" y="23"/>
                  </a:lnTo>
                  <a:lnTo>
                    <a:pt x="1978" y="141"/>
                  </a:lnTo>
                  <a:lnTo>
                    <a:pt x="994" y="255"/>
                  </a:lnTo>
                  <a:lnTo>
                    <a:pt x="0" y="84"/>
                  </a:lnTo>
                  <a:lnTo>
                    <a:pt x="0" y="0"/>
                  </a:lnTo>
                  <a:close/>
                </a:path>
              </a:pathLst>
            </a:custGeom>
            <a:solidFill>
              <a:srgbClr val="70230C"/>
            </a:solidFill>
            <a:ln w="9525">
              <a:noFill/>
              <a:round/>
              <a:headEnd/>
              <a:tailEnd/>
            </a:ln>
          </p:spPr>
          <p:txBody>
            <a:bodyPr/>
            <a:lstStyle/>
            <a:p>
              <a:endParaRPr lang="en-US"/>
            </a:p>
          </p:txBody>
        </p:sp>
        <p:sp>
          <p:nvSpPr>
            <p:cNvPr id="12344" name="Freeform 591"/>
            <p:cNvSpPr>
              <a:spLocks/>
            </p:cNvSpPr>
            <p:nvPr/>
          </p:nvSpPr>
          <p:spPr bwMode="auto">
            <a:xfrm>
              <a:off x="361" y="3034"/>
              <a:ext cx="38" cy="15"/>
            </a:xfrm>
            <a:custGeom>
              <a:avLst/>
              <a:gdLst>
                <a:gd name="T0" fmla="*/ 0 w 243"/>
                <a:gd name="T1" fmla="*/ 0 h 149"/>
                <a:gd name="T2" fmla="*/ 0 w 243"/>
                <a:gd name="T3" fmla="*/ 0 h 149"/>
                <a:gd name="T4" fmla="*/ 0 w 243"/>
                <a:gd name="T5" fmla="*/ 0 h 149"/>
                <a:gd name="T6" fmla="*/ 0 w 243"/>
                <a:gd name="T7" fmla="*/ 0 h 149"/>
                <a:gd name="T8" fmla="*/ 0 w 243"/>
                <a:gd name="T9" fmla="*/ 0 h 149"/>
                <a:gd name="T10" fmla="*/ 0 60000 65536"/>
                <a:gd name="T11" fmla="*/ 0 60000 65536"/>
                <a:gd name="T12" fmla="*/ 0 60000 65536"/>
                <a:gd name="T13" fmla="*/ 0 60000 65536"/>
                <a:gd name="T14" fmla="*/ 0 60000 65536"/>
                <a:gd name="T15" fmla="*/ 0 w 243"/>
                <a:gd name="T16" fmla="*/ 0 h 149"/>
                <a:gd name="T17" fmla="*/ 243 w 243"/>
                <a:gd name="T18" fmla="*/ 149 h 149"/>
              </a:gdLst>
              <a:ahLst/>
              <a:cxnLst>
                <a:cxn ang="T10">
                  <a:pos x="T0" y="T1"/>
                </a:cxn>
                <a:cxn ang="T11">
                  <a:pos x="T2" y="T3"/>
                </a:cxn>
                <a:cxn ang="T12">
                  <a:pos x="T4" y="T5"/>
                </a:cxn>
                <a:cxn ang="T13">
                  <a:pos x="T6" y="T7"/>
                </a:cxn>
                <a:cxn ang="T14">
                  <a:pos x="T8" y="T9"/>
                </a:cxn>
              </a:cxnLst>
              <a:rect l="T15" t="T16" r="T17" b="T18"/>
              <a:pathLst>
                <a:path w="243" h="149">
                  <a:moveTo>
                    <a:pt x="0" y="108"/>
                  </a:moveTo>
                  <a:lnTo>
                    <a:pt x="0" y="0"/>
                  </a:lnTo>
                  <a:lnTo>
                    <a:pt x="243" y="15"/>
                  </a:lnTo>
                  <a:lnTo>
                    <a:pt x="243" y="149"/>
                  </a:lnTo>
                  <a:lnTo>
                    <a:pt x="0" y="108"/>
                  </a:lnTo>
                  <a:close/>
                </a:path>
              </a:pathLst>
            </a:custGeom>
            <a:solidFill>
              <a:srgbClr val="00EAFF"/>
            </a:solidFill>
            <a:ln w="9525">
              <a:noFill/>
              <a:round/>
              <a:headEnd/>
              <a:tailEnd/>
            </a:ln>
          </p:spPr>
          <p:txBody>
            <a:bodyPr/>
            <a:lstStyle/>
            <a:p>
              <a:endParaRPr lang="en-US"/>
            </a:p>
          </p:txBody>
        </p:sp>
        <p:sp>
          <p:nvSpPr>
            <p:cNvPr id="12345" name="Freeform 592"/>
            <p:cNvSpPr>
              <a:spLocks/>
            </p:cNvSpPr>
            <p:nvPr/>
          </p:nvSpPr>
          <p:spPr bwMode="auto">
            <a:xfrm>
              <a:off x="459" y="2940"/>
              <a:ext cx="10" cy="6"/>
            </a:xfrm>
            <a:custGeom>
              <a:avLst/>
              <a:gdLst>
                <a:gd name="T0" fmla="*/ 0 w 64"/>
                <a:gd name="T1" fmla="*/ 0 h 56"/>
                <a:gd name="T2" fmla="*/ 0 w 64"/>
                <a:gd name="T3" fmla="*/ 0 h 56"/>
                <a:gd name="T4" fmla="*/ 0 w 64"/>
                <a:gd name="T5" fmla="*/ 0 h 56"/>
                <a:gd name="T6" fmla="*/ 0 w 64"/>
                <a:gd name="T7" fmla="*/ 0 h 56"/>
                <a:gd name="T8" fmla="*/ 0 w 64"/>
                <a:gd name="T9" fmla="*/ 0 h 56"/>
                <a:gd name="T10" fmla="*/ 0 w 64"/>
                <a:gd name="T11" fmla="*/ 0 h 56"/>
                <a:gd name="T12" fmla="*/ 0 w 64"/>
                <a:gd name="T13" fmla="*/ 0 h 56"/>
                <a:gd name="T14" fmla="*/ 0 w 64"/>
                <a:gd name="T15" fmla="*/ 0 h 56"/>
                <a:gd name="T16" fmla="*/ 0 60000 65536"/>
                <a:gd name="T17" fmla="*/ 0 60000 65536"/>
                <a:gd name="T18" fmla="*/ 0 60000 65536"/>
                <a:gd name="T19" fmla="*/ 0 60000 65536"/>
                <a:gd name="T20" fmla="*/ 0 60000 65536"/>
                <a:gd name="T21" fmla="*/ 0 60000 65536"/>
                <a:gd name="T22" fmla="*/ 0 60000 65536"/>
                <a:gd name="T23" fmla="*/ 0 60000 65536"/>
                <a:gd name="T24" fmla="*/ 0 w 64"/>
                <a:gd name="T25" fmla="*/ 0 h 56"/>
                <a:gd name="T26" fmla="*/ 64 w 64"/>
                <a:gd name="T27" fmla="*/ 56 h 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4" h="56">
                  <a:moveTo>
                    <a:pt x="64" y="0"/>
                  </a:moveTo>
                  <a:lnTo>
                    <a:pt x="37" y="10"/>
                  </a:lnTo>
                  <a:lnTo>
                    <a:pt x="35" y="28"/>
                  </a:lnTo>
                  <a:lnTo>
                    <a:pt x="0" y="56"/>
                  </a:lnTo>
                  <a:lnTo>
                    <a:pt x="31" y="49"/>
                  </a:lnTo>
                  <a:lnTo>
                    <a:pt x="33" y="42"/>
                  </a:lnTo>
                  <a:lnTo>
                    <a:pt x="64" y="33"/>
                  </a:lnTo>
                  <a:lnTo>
                    <a:pt x="64" y="0"/>
                  </a:lnTo>
                  <a:close/>
                </a:path>
              </a:pathLst>
            </a:custGeom>
            <a:solidFill>
              <a:srgbClr val="FFEA00"/>
            </a:solidFill>
            <a:ln w="9525">
              <a:noFill/>
              <a:round/>
              <a:headEnd/>
              <a:tailEnd/>
            </a:ln>
          </p:spPr>
          <p:txBody>
            <a:bodyPr/>
            <a:lstStyle/>
            <a:p>
              <a:endParaRPr lang="en-US"/>
            </a:p>
          </p:txBody>
        </p:sp>
        <p:sp>
          <p:nvSpPr>
            <p:cNvPr id="12346" name="Freeform 593"/>
            <p:cNvSpPr>
              <a:spLocks/>
            </p:cNvSpPr>
            <p:nvPr/>
          </p:nvSpPr>
          <p:spPr bwMode="auto">
            <a:xfrm>
              <a:off x="309" y="2966"/>
              <a:ext cx="320" cy="70"/>
            </a:xfrm>
            <a:custGeom>
              <a:avLst/>
              <a:gdLst>
                <a:gd name="T0" fmla="*/ 0 w 2029"/>
                <a:gd name="T1" fmla="*/ 0 h 666"/>
                <a:gd name="T2" fmla="*/ 1 w 2029"/>
                <a:gd name="T3" fmla="*/ 0 h 666"/>
                <a:gd name="T4" fmla="*/ 1 w 2029"/>
                <a:gd name="T5" fmla="*/ 0 h 666"/>
                <a:gd name="T6" fmla="*/ 1 w 2029"/>
                <a:gd name="T7" fmla="*/ 0 h 666"/>
                <a:gd name="T8" fmla="*/ 1 w 2029"/>
                <a:gd name="T9" fmla="*/ 0 h 666"/>
                <a:gd name="T10" fmla="*/ 0 w 2029"/>
                <a:gd name="T11" fmla="*/ 0 h 666"/>
                <a:gd name="T12" fmla="*/ 0 w 2029"/>
                <a:gd name="T13" fmla="*/ 0 h 666"/>
                <a:gd name="T14" fmla="*/ 0 60000 65536"/>
                <a:gd name="T15" fmla="*/ 0 60000 65536"/>
                <a:gd name="T16" fmla="*/ 0 60000 65536"/>
                <a:gd name="T17" fmla="*/ 0 60000 65536"/>
                <a:gd name="T18" fmla="*/ 0 60000 65536"/>
                <a:gd name="T19" fmla="*/ 0 60000 65536"/>
                <a:gd name="T20" fmla="*/ 0 60000 65536"/>
                <a:gd name="T21" fmla="*/ 0 w 2029"/>
                <a:gd name="T22" fmla="*/ 0 h 666"/>
                <a:gd name="T23" fmla="*/ 2029 w 2029"/>
                <a:gd name="T24" fmla="*/ 666 h 6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9" h="666">
                  <a:moveTo>
                    <a:pt x="0" y="280"/>
                  </a:moveTo>
                  <a:lnTo>
                    <a:pt x="1016" y="0"/>
                  </a:lnTo>
                  <a:lnTo>
                    <a:pt x="2029" y="222"/>
                  </a:lnTo>
                  <a:lnTo>
                    <a:pt x="2029" y="626"/>
                  </a:lnTo>
                  <a:lnTo>
                    <a:pt x="1016" y="666"/>
                  </a:lnTo>
                  <a:lnTo>
                    <a:pt x="0" y="606"/>
                  </a:lnTo>
                  <a:lnTo>
                    <a:pt x="0" y="280"/>
                  </a:lnTo>
                </a:path>
              </a:pathLst>
            </a:custGeom>
            <a:solidFill>
              <a:schemeClr val="bg1"/>
            </a:solidFill>
            <a:ln w="0">
              <a:solidFill>
                <a:srgbClr val="000000"/>
              </a:solidFill>
              <a:prstDash val="solid"/>
              <a:round/>
              <a:headEnd/>
              <a:tailEnd/>
            </a:ln>
          </p:spPr>
          <p:txBody>
            <a:bodyPr/>
            <a:lstStyle/>
            <a:p>
              <a:endParaRPr lang="en-US"/>
            </a:p>
          </p:txBody>
        </p:sp>
        <p:sp>
          <p:nvSpPr>
            <p:cNvPr id="12347" name="Freeform 594"/>
            <p:cNvSpPr>
              <a:spLocks/>
            </p:cNvSpPr>
            <p:nvPr/>
          </p:nvSpPr>
          <p:spPr bwMode="auto">
            <a:xfrm>
              <a:off x="313" y="3029"/>
              <a:ext cx="312" cy="27"/>
            </a:xfrm>
            <a:custGeom>
              <a:avLst/>
              <a:gdLst>
                <a:gd name="T0" fmla="*/ 0 w 1978"/>
                <a:gd name="T1" fmla="*/ 0 h 258"/>
                <a:gd name="T2" fmla="*/ 0 w 1978"/>
                <a:gd name="T3" fmla="*/ 0 h 258"/>
                <a:gd name="T4" fmla="*/ 1 w 1978"/>
                <a:gd name="T5" fmla="*/ 0 h 258"/>
                <a:gd name="T6" fmla="*/ 1 w 1978"/>
                <a:gd name="T7" fmla="*/ 0 h 258"/>
                <a:gd name="T8" fmla="*/ 1 w 1978"/>
                <a:gd name="T9" fmla="*/ 0 h 258"/>
                <a:gd name="T10" fmla="*/ 0 60000 65536"/>
                <a:gd name="T11" fmla="*/ 0 60000 65536"/>
                <a:gd name="T12" fmla="*/ 0 60000 65536"/>
                <a:gd name="T13" fmla="*/ 0 60000 65536"/>
                <a:gd name="T14" fmla="*/ 0 60000 65536"/>
                <a:gd name="T15" fmla="*/ 0 w 1978"/>
                <a:gd name="T16" fmla="*/ 0 h 258"/>
                <a:gd name="T17" fmla="*/ 1978 w 1978"/>
                <a:gd name="T18" fmla="*/ 258 h 258"/>
              </a:gdLst>
              <a:ahLst/>
              <a:cxnLst>
                <a:cxn ang="T10">
                  <a:pos x="T0" y="T1"/>
                </a:cxn>
                <a:cxn ang="T11">
                  <a:pos x="T2" y="T3"/>
                </a:cxn>
                <a:cxn ang="T12">
                  <a:pos x="T4" y="T5"/>
                </a:cxn>
                <a:cxn ang="T13">
                  <a:pos x="T6" y="T7"/>
                </a:cxn>
                <a:cxn ang="T14">
                  <a:pos x="T8" y="T9"/>
                </a:cxn>
              </a:cxnLst>
              <a:rect l="T15" t="T16" r="T17" b="T18"/>
              <a:pathLst>
                <a:path w="1978" h="258">
                  <a:moveTo>
                    <a:pt x="0" y="0"/>
                  </a:moveTo>
                  <a:lnTo>
                    <a:pt x="0" y="86"/>
                  </a:lnTo>
                  <a:lnTo>
                    <a:pt x="992" y="258"/>
                  </a:lnTo>
                  <a:lnTo>
                    <a:pt x="1978" y="141"/>
                  </a:lnTo>
                  <a:lnTo>
                    <a:pt x="1978" y="20"/>
                  </a:lnTo>
                </a:path>
              </a:pathLst>
            </a:custGeom>
            <a:noFill/>
            <a:ln w="0">
              <a:solidFill>
                <a:srgbClr val="000000"/>
              </a:solidFill>
              <a:prstDash val="solid"/>
              <a:round/>
              <a:headEnd/>
              <a:tailEnd/>
            </a:ln>
          </p:spPr>
          <p:txBody>
            <a:bodyPr/>
            <a:lstStyle/>
            <a:p>
              <a:endParaRPr lang="en-US"/>
            </a:p>
          </p:txBody>
        </p:sp>
        <p:sp>
          <p:nvSpPr>
            <p:cNvPr id="12348" name="Line 595"/>
            <p:cNvSpPr>
              <a:spLocks noChangeShapeType="1"/>
            </p:cNvSpPr>
            <p:nvPr/>
          </p:nvSpPr>
          <p:spPr bwMode="auto">
            <a:xfrm flipV="1">
              <a:off x="469" y="2939"/>
              <a:ext cx="1" cy="117"/>
            </a:xfrm>
            <a:prstGeom prst="line">
              <a:avLst/>
            </a:prstGeom>
            <a:noFill/>
            <a:ln w="0">
              <a:solidFill>
                <a:srgbClr val="000000"/>
              </a:solidFill>
              <a:round/>
              <a:headEnd/>
              <a:tailEnd/>
            </a:ln>
          </p:spPr>
          <p:txBody>
            <a:bodyPr/>
            <a:lstStyle/>
            <a:p>
              <a:endParaRPr lang="en-US"/>
            </a:p>
          </p:txBody>
        </p:sp>
        <p:sp>
          <p:nvSpPr>
            <p:cNvPr id="12349" name="Line 596"/>
            <p:cNvSpPr>
              <a:spLocks noChangeShapeType="1"/>
            </p:cNvSpPr>
            <p:nvPr/>
          </p:nvSpPr>
          <p:spPr bwMode="auto">
            <a:xfrm>
              <a:off x="361" y="3031"/>
              <a:ext cx="1" cy="13"/>
            </a:xfrm>
            <a:prstGeom prst="line">
              <a:avLst/>
            </a:prstGeom>
            <a:noFill/>
            <a:ln w="0">
              <a:solidFill>
                <a:srgbClr val="000000"/>
              </a:solidFill>
              <a:round/>
              <a:headEnd/>
              <a:tailEnd/>
            </a:ln>
          </p:spPr>
          <p:txBody>
            <a:bodyPr/>
            <a:lstStyle/>
            <a:p>
              <a:endParaRPr lang="en-US"/>
            </a:p>
          </p:txBody>
        </p:sp>
        <p:sp>
          <p:nvSpPr>
            <p:cNvPr id="12350" name="Line 597"/>
            <p:cNvSpPr>
              <a:spLocks noChangeShapeType="1"/>
            </p:cNvSpPr>
            <p:nvPr/>
          </p:nvSpPr>
          <p:spPr bwMode="auto">
            <a:xfrm>
              <a:off x="370" y="3032"/>
              <a:ext cx="0" cy="13"/>
            </a:xfrm>
            <a:prstGeom prst="line">
              <a:avLst/>
            </a:prstGeom>
            <a:noFill/>
            <a:ln w="0">
              <a:solidFill>
                <a:srgbClr val="000000"/>
              </a:solidFill>
              <a:round/>
              <a:headEnd/>
              <a:tailEnd/>
            </a:ln>
          </p:spPr>
          <p:txBody>
            <a:bodyPr/>
            <a:lstStyle/>
            <a:p>
              <a:endParaRPr lang="en-US"/>
            </a:p>
          </p:txBody>
        </p:sp>
        <p:sp>
          <p:nvSpPr>
            <p:cNvPr id="12351" name="Line 598"/>
            <p:cNvSpPr>
              <a:spLocks noChangeShapeType="1"/>
            </p:cNvSpPr>
            <p:nvPr/>
          </p:nvSpPr>
          <p:spPr bwMode="auto">
            <a:xfrm>
              <a:off x="379" y="3032"/>
              <a:ext cx="1" cy="14"/>
            </a:xfrm>
            <a:prstGeom prst="line">
              <a:avLst/>
            </a:prstGeom>
            <a:noFill/>
            <a:ln w="0">
              <a:solidFill>
                <a:srgbClr val="000000"/>
              </a:solidFill>
              <a:round/>
              <a:headEnd/>
              <a:tailEnd/>
            </a:ln>
          </p:spPr>
          <p:txBody>
            <a:bodyPr/>
            <a:lstStyle/>
            <a:p>
              <a:endParaRPr lang="en-US"/>
            </a:p>
          </p:txBody>
        </p:sp>
        <p:sp>
          <p:nvSpPr>
            <p:cNvPr id="12352" name="Line 599"/>
            <p:cNvSpPr>
              <a:spLocks noChangeShapeType="1"/>
            </p:cNvSpPr>
            <p:nvPr/>
          </p:nvSpPr>
          <p:spPr bwMode="auto">
            <a:xfrm>
              <a:off x="389" y="3033"/>
              <a:ext cx="1" cy="14"/>
            </a:xfrm>
            <a:prstGeom prst="line">
              <a:avLst/>
            </a:prstGeom>
            <a:noFill/>
            <a:ln w="0">
              <a:solidFill>
                <a:srgbClr val="000000"/>
              </a:solidFill>
              <a:round/>
              <a:headEnd/>
              <a:tailEnd/>
            </a:ln>
          </p:spPr>
          <p:txBody>
            <a:bodyPr/>
            <a:lstStyle/>
            <a:p>
              <a:endParaRPr lang="en-US"/>
            </a:p>
          </p:txBody>
        </p:sp>
        <p:sp>
          <p:nvSpPr>
            <p:cNvPr id="12353" name="Line 600"/>
            <p:cNvSpPr>
              <a:spLocks noChangeShapeType="1"/>
            </p:cNvSpPr>
            <p:nvPr/>
          </p:nvSpPr>
          <p:spPr bwMode="auto">
            <a:xfrm>
              <a:off x="399" y="3033"/>
              <a:ext cx="1" cy="16"/>
            </a:xfrm>
            <a:prstGeom prst="line">
              <a:avLst/>
            </a:prstGeom>
            <a:noFill/>
            <a:ln w="0">
              <a:solidFill>
                <a:srgbClr val="000000"/>
              </a:solidFill>
              <a:round/>
              <a:headEnd/>
              <a:tailEnd/>
            </a:ln>
          </p:spPr>
          <p:txBody>
            <a:bodyPr/>
            <a:lstStyle/>
            <a:p>
              <a:endParaRPr lang="en-US"/>
            </a:p>
          </p:txBody>
        </p:sp>
        <p:sp>
          <p:nvSpPr>
            <p:cNvPr id="12354" name="Line 601"/>
            <p:cNvSpPr>
              <a:spLocks noChangeShapeType="1"/>
            </p:cNvSpPr>
            <p:nvPr/>
          </p:nvSpPr>
          <p:spPr bwMode="auto">
            <a:xfrm>
              <a:off x="540" y="3034"/>
              <a:ext cx="1" cy="17"/>
            </a:xfrm>
            <a:prstGeom prst="line">
              <a:avLst/>
            </a:prstGeom>
            <a:noFill/>
            <a:ln w="0">
              <a:solidFill>
                <a:srgbClr val="000000"/>
              </a:solidFill>
              <a:round/>
              <a:headEnd/>
              <a:tailEnd/>
            </a:ln>
          </p:spPr>
          <p:txBody>
            <a:bodyPr/>
            <a:lstStyle/>
            <a:p>
              <a:endParaRPr lang="en-US"/>
            </a:p>
          </p:txBody>
        </p:sp>
        <p:sp>
          <p:nvSpPr>
            <p:cNvPr id="12355" name="Line 602"/>
            <p:cNvSpPr>
              <a:spLocks noChangeShapeType="1"/>
            </p:cNvSpPr>
            <p:nvPr/>
          </p:nvSpPr>
          <p:spPr bwMode="auto">
            <a:xfrm>
              <a:off x="551" y="3034"/>
              <a:ext cx="0" cy="16"/>
            </a:xfrm>
            <a:prstGeom prst="line">
              <a:avLst/>
            </a:prstGeom>
            <a:noFill/>
            <a:ln w="0">
              <a:solidFill>
                <a:srgbClr val="000000"/>
              </a:solidFill>
              <a:round/>
              <a:headEnd/>
              <a:tailEnd/>
            </a:ln>
          </p:spPr>
          <p:txBody>
            <a:bodyPr/>
            <a:lstStyle/>
            <a:p>
              <a:endParaRPr lang="en-US"/>
            </a:p>
          </p:txBody>
        </p:sp>
        <p:sp>
          <p:nvSpPr>
            <p:cNvPr id="12356" name="Line 603"/>
            <p:cNvSpPr>
              <a:spLocks noChangeShapeType="1"/>
            </p:cNvSpPr>
            <p:nvPr/>
          </p:nvSpPr>
          <p:spPr bwMode="auto">
            <a:xfrm>
              <a:off x="561" y="3033"/>
              <a:ext cx="0" cy="16"/>
            </a:xfrm>
            <a:prstGeom prst="line">
              <a:avLst/>
            </a:prstGeom>
            <a:noFill/>
            <a:ln w="0">
              <a:solidFill>
                <a:srgbClr val="000000"/>
              </a:solidFill>
              <a:round/>
              <a:headEnd/>
              <a:tailEnd/>
            </a:ln>
          </p:spPr>
          <p:txBody>
            <a:bodyPr/>
            <a:lstStyle/>
            <a:p>
              <a:endParaRPr lang="en-US"/>
            </a:p>
          </p:txBody>
        </p:sp>
        <p:sp>
          <p:nvSpPr>
            <p:cNvPr id="12357" name="Line 604"/>
            <p:cNvSpPr>
              <a:spLocks noChangeShapeType="1"/>
            </p:cNvSpPr>
            <p:nvPr/>
          </p:nvSpPr>
          <p:spPr bwMode="auto">
            <a:xfrm>
              <a:off x="570" y="3033"/>
              <a:ext cx="1" cy="16"/>
            </a:xfrm>
            <a:prstGeom prst="line">
              <a:avLst/>
            </a:prstGeom>
            <a:noFill/>
            <a:ln w="0">
              <a:solidFill>
                <a:srgbClr val="000000"/>
              </a:solidFill>
              <a:round/>
              <a:headEnd/>
              <a:tailEnd/>
            </a:ln>
          </p:spPr>
          <p:txBody>
            <a:bodyPr/>
            <a:lstStyle/>
            <a:p>
              <a:endParaRPr lang="en-US"/>
            </a:p>
          </p:txBody>
        </p:sp>
        <p:sp>
          <p:nvSpPr>
            <p:cNvPr id="12358" name="Line 605"/>
            <p:cNvSpPr>
              <a:spLocks noChangeShapeType="1"/>
            </p:cNvSpPr>
            <p:nvPr/>
          </p:nvSpPr>
          <p:spPr bwMode="auto">
            <a:xfrm>
              <a:off x="579" y="3033"/>
              <a:ext cx="0" cy="15"/>
            </a:xfrm>
            <a:prstGeom prst="line">
              <a:avLst/>
            </a:prstGeom>
            <a:noFill/>
            <a:ln w="0">
              <a:solidFill>
                <a:srgbClr val="000000"/>
              </a:solidFill>
              <a:round/>
              <a:headEnd/>
              <a:tailEnd/>
            </a:ln>
          </p:spPr>
          <p:txBody>
            <a:bodyPr/>
            <a:lstStyle/>
            <a:p>
              <a:endParaRPr lang="en-US"/>
            </a:p>
          </p:txBody>
        </p:sp>
        <p:sp>
          <p:nvSpPr>
            <p:cNvPr id="12359" name="Freeform 606"/>
            <p:cNvSpPr>
              <a:spLocks/>
            </p:cNvSpPr>
            <p:nvPr/>
          </p:nvSpPr>
          <p:spPr bwMode="auto">
            <a:xfrm>
              <a:off x="459" y="2939"/>
              <a:ext cx="10" cy="6"/>
            </a:xfrm>
            <a:custGeom>
              <a:avLst/>
              <a:gdLst>
                <a:gd name="T0" fmla="*/ 0 w 63"/>
                <a:gd name="T1" fmla="*/ 0 h 55"/>
                <a:gd name="T2" fmla="*/ 0 w 63"/>
                <a:gd name="T3" fmla="*/ 0 h 55"/>
                <a:gd name="T4" fmla="*/ 0 w 63"/>
                <a:gd name="T5" fmla="*/ 0 h 55"/>
                <a:gd name="T6" fmla="*/ 0 w 63"/>
                <a:gd name="T7" fmla="*/ 0 h 55"/>
                <a:gd name="T8" fmla="*/ 0 w 63"/>
                <a:gd name="T9" fmla="*/ 0 h 55"/>
                <a:gd name="T10" fmla="*/ 0 w 63"/>
                <a:gd name="T11" fmla="*/ 0 h 55"/>
                <a:gd name="T12" fmla="*/ 0 w 63"/>
                <a:gd name="T13" fmla="*/ 0 h 55"/>
                <a:gd name="T14" fmla="*/ 0 w 63"/>
                <a:gd name="T15" fmla="*/ 0 h 55"/>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55"/>
                <a:gd name="T26" fmla="*/ 63 w 63"/>
                <a:gd name="T27" fmla="*/ 55 h 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55">
                  <a:moveTo>
                    <a:pt x="63" y="0"/>
                  </a:moveTo>
                  <a:lnTo>
                    <a:pt x="37" y="10"/>
                  </a:lnTo>
                  <a:lnTo>
                    <a:pt x="35" y="29"/>
                  </a:lnTo>
                  <a:lnTo>
                    <a:pt x="0" y="55"/>
                  </a:lnTo>
                  <a:lnTo>
                    <a:pt x="32" y="48"/>
                  </a:lnTo>
                  <a:lnTo>
                    <a:pt x="33" y="42"/>
                  </a:lnTo>
                  <a:lnTo>
                    <a:pt x="63" y="33"/>
                  </a:lnTo>
                  <a:lnTo>
                    <a:pt x="63" y="0"/>
                  </a:lnTo>
                </a:path>
              </a:pathLst>
            </a:custGeom>
            <a:noFill/>
            <a:ln w="0">
              <a:solidFill>
                <a:srgbClr val="000000"/>
              </a:solidFill>
              <a:prstDash val="solid"/>
              <a:round/>
              <a:headEnd/>
              <a:tailEnd/>
            </a:ln>
          </p:spPr>
          <p:txBody>
            <a:bodyPr/>
            <a:lstStyle/>
            <a:p>
              <a:endParaRPr lang="en-US"/>
            </a:p>
          </p:txBody>
        </p:sp>
        <p:sp>
          <p:nvSpPr>
            <p:cNvPr id="12360" name="Freeform 607"/>
            <p:cNvSpPr>
              <a:spLocks/>
            </p:cNvSpPr>
            <p:nvPr/>
          </p:nvSpPr>
          <p:spPr bwMode="auto">
            <a:xfrm>
              <a:off x="478" y="2975"/>
              <a:ext cx="29" cy="54"/>
            </a:xfrm>
            <a:custGeom>
              <a:avLst/>
              <a:gdLst>
                <a:gd name="T0" fmla="*/ 0 w 188"/>
                <a:gd name="T1" fmla="*/ 0 h 519"/>
                <a:gd name="T2" fmla="*/ 0 w 188"/>
                <a:gd name="T3" fmla="*/ 0 h 519"/>
                <a:gd name="T4" fmla="*/ 0 w 188"/>
                <a:gd name="T5" fmla="*/ 0 h 519"/>
                <a:gd name="T6" fmla="*/ 0 w 188"/>
                <a:gd name="T7" fmla="*/ 0 h 519"/>
                <a:gd name="T8" fmla="*/ 0 w 188"/>
                <a:gd name="T9" fmla="*/ 0 h 519"/>
                <a:gd name="T10" fmla="*/ 0 w 188"/>
                <a:gd name="T11" fmla="*/ 0 h 519"/>
                <a:gd name="T12" fmla="*/ 0 w 188"/>
                <a:gd name="T13" fmla="*/ 0 h 519"/>
                <a:gd name="T14" fmla="*/ 0 w 188"/>
                <a:gd name="T15" fmla="*/ 0 h 519"/>
                <a:gd name="T16" fmla="*/ 0 w 188"/>
                <a:gd name="T17" fmla="*/ 0 h 519"/>
                <a:gd name="T18" fmla="*/ 0 w 188"/>
                <a:gd name="T19" fmla="*/ 0 h 519"/>
                <a:gd name="T20" fmla="*/ 0 w 188"/>
                <a:gd name="T21" fmla="*/ 0 h 519"/>
                <a:gd name="T22" fmla="*/ 0 w 188"/>
                <a:gd name="T23" fmla="*/ 0 h 519"/>
                <a:gd name="T24" fmla="*/ 0 w 188"/>
                <a:gd name="T25" fmla="*/ 0 h 519"/>
                <a:gd name="T26" fmla="*/ 0 w 188"/>
                <a:gd name="T27" fmla="*/ 0 h 519"/>
                <a:gd name="T28" fmla="*/ 0 w 188"/>
                <a:gd name="T29" fmla="*/ 0 h 519"/>
                <a:gd name="T30" fmla="*/ 0 w 188"/>
                <a:gd name="T31" fmla="*/ 0 h 519"/>
                <a:gd name="T32" fmla="*/ 0 w 188"/>
                <a:gd name="T33" fmla="*/ 0 h 519"/>
                <a:gd name="T34" fmla="*/ 0 w 188"/>
                <a:gd name="T35" fmla="*/ 0 h 519"/>
                <a:gd name="T36" fmla="*/ 0 w 188"/>
                <a:gd name="T37" fmla="*/ 0 h 519"/>
                <a:gd name="T38" fmla="*/ 0 w 188"/>
                <a:gd name="T39" fmla="*/ 0 h 519"/>
                <a:gd name="T40" fmla="*/ 0 w 188"/>
                <a:gd name="T41" fmla="*/ 0 h 519"/>
                <a:gd name="T42" fmla="*/ 0 w 188"/>
                <a:gd name="T43" fmla="*/ 0 h 519"/>
                <a:gd name="T44" fmla="*/ 0 w 188"/>
                <a:gd name="T45" fmla="*/ 0 h 519"/>
                <a:gd name="T46" fmla="*/ 0 w 188"/>
                <a:gd name="T47" fmla="*/ 0 h 519"/>
                <a:gd name="T48" fmla="*/ 0 w 188"/>
                <a:gd name="T49" fmla="*/ 0 h 519"/>
                <a:gd name="T50" fmla="*/ 0 w 188"/>
                <a:gd name="T51" fmla="*/ 0 h 519"/>
                <a:gd name="T52" fmla="*/ 0 w 188"/>
                <a:gd name="T53" fmla="*/ 0 h 519"/>
                <a:gd name="T54" fmla="*/ 0 w 188"/>
                <a:gd name="T55" fmla="*/ 0 h 519"/>
                <a:gd name="T56" fmla="*/ 0 w 188"/>
                <a:gd name="T57" fmla="*/ 0 h 519"/>
                <a:gd name="T58" fmla="*/ 0 w 188"/>
                <a:gd name="T59" fmla="*/ 0 h 519"/>
                <a:gd name="T60" fmla="*/ 0 w 188"/>
                <a:gd name="T61" fmla="*/ 0 h 519"/>
                <a:gd name="T62" fmla="*/ 0 w 188"/>
                <a:gd name="T63" fmla="*/ 0 h 519"/>
                <a:gd name="T64" fmla="*/ 0 w 188"/>
                <a:gd name="T65" fmla="*/ 0 h 519"/>
                <a:gd name="T66" fmla="*/ 0 w 188"/>
                <a:gd name="T67" fmla="*/ 0 h 519"/>
                <a:gd name="T68" fmla="*/ 0 w 188"/>
                <a:gd name="T69" fmla="*/ 0 h 519"/>
                <a:gd name="T70" fmla="*/ 0 w 188"/>
                <a:gd name="T71" fmla="*/ 0 h 519"/>
                <a:gd name="T72" fmla="*/ 0 w 188"/>
                <a:gd name="T73" fmla="*/ 0 h 519"/>
                <a:gd name="T74" fmla="*/ 0 w 188"/>
                <a:gd name="T75" fmla="*/ 0 h 519"/>
                <a:gd name="T76" fmla="*/ 0 w 188"/>
                <a:gd name="T77" fmla="*/ 0 h 519"/>
                <a:gd name="T78" fmla="*/ 0 w 188"/>
                <a:gd name="T79" fmla="*/ 0 h 519"/>
                <a:gd name="T80" fmla="*/ 0 w 188"/>
                <a:gd name="T81" fmla="*/ 0 h 519"/>
                <a:gd name="T82" fmla="*/ 0 w 188"/>
                <a:gd name="T83" fmla="*/ 0 h 519"/>
                <a:gd name="T84" fmla="*/ 0 w 188"/>
                <a:gd name="T85" fmla="*/ 0 h 519"/>
                <a:gd name="T86" fmla="*/ 0 w 188"/>
                <a:gd name="T87" fmla="*/ 0 h 519"/>
                <a:gd name="T88" fmla="*/ 0 w 188"/>
                <a:gd name="T89" fmla="*/ 0 h 519"/>
                <a:gd name="T90" fmla="*/ 0 w 188"/>
                <a:gd name="T91" fmla="*/ 0 h 519"/>
                <a:gd name="T92" fmla="*/ 0 w 188"/>
                <a:gd name="T93" fmla="*/ 0 h 519"/>
                <a:gd name="T94" fmla="*/ 0 w 188"/>
                <a:gd name="T95" fmla="*/ 0 h 51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8"/>
                <a:gd name="T145" fmla="*/ 0 h 519"/>
                <a:gd name="T146" fmla="*/ 188 w 188"/>
                <a:gd name="T147" fmla="*/ 519 h 51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8" h="519">
                  <a:moveTo>
                    <a:pt x="178" y="514"/>
                  </a:moveTo>
                  <a:lnTo>
                    <a:pt x="0" y="516"/>
                  </a:lnTo>
                  <a:lnTo>
                    <a:pt x="0" y="519"/>
                  </a:lnTo>
                  <a:lnTo>
                    <a:pt x="188" y="516"/>
                  </a:lnTo>
                  <a:lnTo>
                    <a:pt x="188" y="113"/>
                  </a:lnTo>
                  <a:lnTo>
                    <a:pt x="187" y="102"/>
                  </a:lnTo>
                  <a:lnTo>
                    <a:pt x="184" y="88"/>
                  </a:lnTo>
                  <a:lnTo>
                    <a:pt x="183" y="81"/>
                  </a:lnTo>
                  <a:lnTo>
                    <a:pt x="181" y="69"/>
                  </a:lnTo>
                  <a:lnTo>
                    <a:pt x="176" y="59"/>
                  </a:lnTo>
                  <a:lnTo>
                    <a:pt x="171" y="50"/>
                  </a:lnTo>
                  <a:lnTo>
                    <a:pt x="163" y="39"/>
                  </a:lnTo>
                  <a:lnTo>
                    <a:pt x="156" y="28"/>
                  </a:lnTo>
                  <a:lnTo>
                    <a:pt x="148" y="21"/>
                  </a:lnTo>
                  <a:lnTo>
                    <a:pt x="138" y="14"/>
                  </a:lnTo>
                  <a:lnTo>
                    <a:pt x="127" y="8"/>
                  </a:lnTo>
                  <a:lnTo>
                    <a:pt x="117" y="5"/>
                  </a:lnTo>
                  <a:lnTo>
                    <a:pt x="105" y="0"/>
                  </a:lnTo>
                  <a:lnTo>
                    <a:pt x="97" y="0"/>
                  </a:lnTo>
                  <a:lnTo>
                    <a:pt x="85" y="0"/>
                  </a:lnTo>
                  <a:lnTo>
                    <a:pt x="73" y="2"/>
                  </a:lnTo>
                  <a:lnTo>
                    <a:pt x="61" y="8"/>
                  </a:lnTo>
                  <a:lnTo>
                    <a:pt x="49" y="15"/>
                  </a:lnTo>
                  <a:lnTo>
                    <a:pt x="39" y="21"/>
                  </a:lnTo>
                  <a:lnTo>
                    <a:pt x="32" y="27"/>
                  </a:lnTo>
                  <a:lnTo>
                    <a:pt x="26" y="36"/>
                  </a:lnTo>
                  <a:lnTo>
                    <a:pt x="35" y="26"/>
                  </a:lnTo>
                  <a:lnTo>
                    <a:pt x="42" y="21"/>
                  </a:lnTo>
                  <a:lnTo>
                    <a:pt x="50" y="15"/>
                  </a:lnTo>
                  <a:lnTo>
                    <a:pt x="61" y="9"/>
                  </a:lnTo>
                  <a:lnTo>
                    <a:pt x="70" y="6"/>
                  </a:lnTo>
                  <a:lnTo>
                    <a:pt x="81" y="2"/>
                  </a:lnTo>
                  <a:lnTo>
                    <a:pt x="86" y="1"/>
                  </a:lnTo>
                  <a:lnTo>
                    <a:pt x="98" y="1"/>
                  </a:lnTo>
                  <a:lnTo>
                    <a:pt x="108" y="5"/>
                  </a:lnTo>
                  <a:lnTo>
                    <a:pt x="116" y="7"/>
                  </a:lnTo>
                  <a:lnTo>
                    <a:pt x="127" y="13"/>
                  </a:lnTo>
                  <a:lnTo>
                    <a:pt x="138" y="21"/>
                  </a:lnTo>
                  <a:lnTo>
                    <a:pt x="147" y="28"/>
                  </a:lnTo>
                  <a:lnTo>
                    <a:pt x="156" y="39"/>
                  </a:lnTo>
                  <a:lnTo>
                    <a:pt x="161" y="45"/>
                  </a:lnTo>
                  <a:lnTo>
                    <a:pt x="167" y="55"/>
                  </a:lnTo>
                  <a:lnTo>
                    <a:pt x="171" y="66"/>
                  </a:lnTo>
                  <a:lnTo>
                    <a:pt x="175" y="77"/>
                  </a:lnTo>
                  <a:lnTo>
                    <a:pt x="176" y="92"/>
                  </a:lnTo>
                  <a:lnTo>
                    <a:pt x="178" y="105"/>
                  </a:lnTo>
                  <a:lnTo>
                    <a:pt x="178" y="109"/>
                  </a:lnTo>
                  <a:lnTo>
                    <a:pt x="178" y="514"/>
                  </a:lnTo>
                  <a:close/>
                </a:path>
              </a:pathLst>
            </a:custGeom>
            <a:solidFill>
              <a:srgbClr val="000000"/>
            </a:solidFill>
            <a:ln w="9525">
              <a:noFill/>
              <a:round/>
              <a:headEnd/>
              <a:tailEnd/>
            </a:ln>
          </p:spPr>
          <p:txBody>
            <a:bodyPr/>
            <a:lstStyle/>
            <a:p>
              <a:endParaRPr lang="en-US"/>
            </a:p>
          </p:txBody>
        </p:sp>
        <p:sp>
          <p:nvSpPr>
            <p:cNvPr id="12361" name="Freeform 608"/>
            <p:cNvSpPr>
              <a:spLocks/>
            </p:cNvSpPr>
            <p:nvPr/>
          </p:nvSpPr>
          <p:spPr bwMode="auto">
            <a:xfrm>
              <a:off x="513" y="2980"/>
              <a:ext cx="28" cy="49"/>
            </a:xfrm>
            <a:custGeom>
              <a:avLst/>
              <a:gdLst>
                <a:gd name="T0" fmla="*/ 0 w 174"/>
                <a:gd name="T1" fmla="*/ 0 h 474"/>
                <a:gd name="T2" fmla="*/ 0 w 174"/>
                <a:gd name="T3" fmla="*/ 0 h 474"/>
                <a:gd name="T4" fmla="*/ 0 w 174"/>
                <a:gd name="T5" fmla="*/ 0 h 474"/>
                <a:gd name="T6" fmla="*/ 0 w 174"/>
                <a:gd name="T7" fmla="*/ 0 h 474"/>
                <a:gd name="T8" fmla="*/ 0 w 174"/>
                <a:gd name="T9" fmla="*/ 0 h 474"/>
                <a:gd name="T10" fmla="*/ 0 w 174"/>
                <a:gd name="T11" fmla="*/ 0 h 474"/>
                <a:gd name="T12" fmla="*/ 0 w 174"/>
                <a:gd name="T13" fmla="*/ 0 h 474"/>
                <a:gd name="T14" fmla="*/ 0 w 174"/>
                <a:gd name="T15" fmla="*/ 0 h 474"/>
                <a:gd name="T16" fmla="*/ 0 w 174"/>
                <a:gd name="T17" fmla="*/ 0 h 474"/>
                <a:gd name="T18" fmla="*/ 0 w 174"/>
                <a:gd name="T19" fmla="*/ 0 h 474"/>
                <a:gd name="T20" fmla="*/ 0 w 174"/>
                <a:gd name="T21" fmla="*/ 0 h 474"/>
                <a:gd name="T22" fmla="*/ 0 w 174"/>
                <a:gd name="T23" fmla="*/ 0 h 474"/>
                <a:gd name="T24" fmla="*/ 0 w 174"/>
                <a:gd name="T25" fmla="*/ 0 h 474"/>
                <a:gd name="T26" fmla="*/ 0 w 174"/>
                <a:gd name="T27" fmla="*/ 0 h 474"/>
                <a:gd name="T28" fmla="*/ 0 w 174"/>
                <a:gd name="T29" fmla="*/ 0 h 474"/>
                <a:gd name="T30" fmla="*/ 0 w 174"/>
                <a:gd name="T31" fmla="*/ 0 h 474"/>
                <a:gd name="T32" fmla="*/ 0 w 174"/>
                <a:gd name="T33" fmla="*/ 0 h 474"/>
                <a:gd name="T34" fmla="*/ 0 w 174"/>
                <a:gd name="T35" fmla="*/ 0 h 474"/>
                <a:gd name="T36" fmla="*/ 0 w 174"/>
                <a:gd name="T37" fmla="*/ 0 h 474"/>
                <a:gd name="T38" fmla="*/ 0 w 174"/>
                <a:gd name="T39" fmla="*/ 0 h 474"/>
                <a:gd name="T40" fmla="*/ 0 w 174"/>
                <a:gd name="T41" fmla="*/ 0 h 474"/>
                <a:gd name="T42" fmla="*/ 0 w 174"/>
                <a:gd name="T43" fmla="*/ 0 h 474"/>
                <a:gd name="T44" fmla="*/ 0 w 174"/>
                <a:gd name="T45" fmla="*/ 0 h 474"/>
                <a:gd name="T46" fmla="*/ 0 w 174"/>
                <a:gd name="T47" fmla="*/ 0 h 474"/>
                <a:gd name="T48" fmla="*/ 0 w 174"/>
                <a:gd name="T49" fmla="*/ 0 h 474"/>
                <a:gd name="T50" fmla="*/ 0 w 174"/>
                <a:gd name="T51" fmla="*/ 0 h 474"/>
                <a:gd name="T52" fmla="*/ 0 w 174"/>
                <a:gd name="T53" fmla="*/ 0 h 474"/>
                <a:gd name="T54" fmla="*/ 0 w 174"/>
                <a:gd name="T55" fmla="*/ 0 h 474"/>
                <a:gd name="T56" fmla="*/ 0 w 174"/>
                <a:gd name="T57" fmla="*/ 0 h 474"/>
                <a:gd name="T58" fmla="*/ 0 w 174"/>
                <a:gd name="T59" fmla="*/ 0 h 474"/>
                <a:gd name="T60" fmla="*/ 0 w 174"/>
                <a:gd name="T61" fmla="*/ 0 h 474"/>
                <a:gd name="T62" fmla="*/ 0 w 174"/>
                <a:gd name="T63" fmla="*/ 0 h 474"/>
                <a:gd name="T64" fmla="*/ 0 w 174"/>
                <a:gd name="T65" fmla="*/ 0 h 474"/>
                <a:gd name="T66" fmla="*/ 0 w 174"/>
                <a:gd name="T67" fmla="*/ 0 h 474"/>
                <a:gd name="T68" fmla="*/ 0 w 174"/>
                <a:gd name="T69" fmla="*/ 0 h 474"/>
                <a:gd name="T70" fmla="*/ 0 w 174"/>
                <a:gd name="T71" fmla="*/ 0 h 474"/>
                <a:gd name="T72" fmla="*/ 0 w 174"/>
                <a:gd name="T73" fmla="*/ 0 h 474"/>
                <a:gd name="T74" fmla="*/ 0 w 174"/>
                <a:gd name="T75" fmla="*/ 0 h 474"/>
                <a:gd name="T76" fmla="*/ 0 w 174"/>
                <a:gd name="T77" fmla="*/ 0 h 474"/>
                <a:gd name="T78" fmla="*/ 0 w 174"/>
                <a:gd name="T79" fmla="*/ 0 h 474"/>
                <a:gd name="T80" fmla="*/ 0 w 174"/>
                <a:gd name="T81" fmla="*/ 0 h 474"/>
                <a:gd name="T82" fmla="*/ 0 w 174"/>
                <a:gd name="T83" fmla="*/ 0 h 474"/>
                <a:gd name="T84" fmla="*/ 0 w 174"/>
                <a:gd name="T85" fmla="*/ 0 h 474"/>
                <a:gd name="T86" fmla="*/ 0 w 174"/>
                <a:gd name="T87" fmla="*/ 0 h 474"/>
                <a:gd name="T88" fmla="*/ 0 w 174"/>
                <a:gd name="T89" fmla="*/ 0 h 474"/>
                <a:gd name="T90" fmla="*/ 0 w 174"/>
                <a:gd name="T91" fmla="*/ 0 h 474"/>
                <a:gd name="T92" fmla="*/ 0 w 174"/>
                <a:gd name="T93" fmla="*/ 0 h 474"/>
                <a:gd name="T94" fmla="*/ 0 w 174"/>
                <a:gd name="T95" fmla="*/ 0 h 47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74"/>
                <a:gd name="T145" fmla="*/ 0 h 474"/>
                <a:gd name="T146" fmla="*/ 174 w 174"/>
                <a:gd name="T147" fmla="*/ 474 h 47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74" h="474">
                  <a:moveTo>
                    <a:pt x="164" y="470"/>
                  </a:moveTo>
                  <a:lnTo>
                    <a:pt x="0" y="472"/>
                  </a:lnTo>
                  <a:lnTo>
                    <a:pt x="0" y="474"/>
                  </a:lnTo>
                  <a:lnTo>
                    <a:pt x="174" y="472"/>
                  </a:lnTo>
                  <a:lnTo>
                    <a:pt x="172" y="104"/>
                  </a:lnTo>
                  <a:lnTo>
                    <a:pt x="171" y="93"/>
                  </a:lnTo>
                  <a:lnTo>
                    <a:pt x="169" y="83"/>
                  </a:lnTo>
                  <a:lnTo>
                    <a:pt x="169" y="75"/>
                  </a:lnTo>
                  <a:lnTo>
                    <a:pt x="167" y="63"/>
                  </a:lnTo>
                  <a:lnTo>
                    <a:pt x="162" y="54"/>
                  </a:lnTo>
                  <a:lnTo>
                    <a:pt x="158" y="46"/>
                  </a:lnTo>
                  <a:lnTo>
                    <a:pt x="151" y="36"/>
                  </a:lnTo>
                  <a:lnTo>
                    <a:pt x="144" y="26"/>
                  </a:lnTo>
                  <a:lnTo>
                    <a:pt x="136" y="19"/>
                  </a:lnTo>
                  <a:lnTo>
                    <a:pt x="128" y="14"/>
                  </a:lnTo>
                  <a:lnTo>
                    <a:pt x="117" y="8"/>
                  </a:lnTo>
                  <a:lnTo>
                    <a:pt x="108" y="3"/>
                  </a:lnTo>
                  <a:lnTo>
                    <a:pt x="97" y="0"/>
                  </a:lnTo>
                  <a:lnTo>
                    <a:pt x="90" y="0"/>
                  </a:lnTo>
                  <a:lnTo>
                    <a:pt x="78" y="0"/>
                  </a:lnTo>
                  <a:lnTo>
                    <a:pt x="68" y="2"/>
                  </a:lnTo>
                  <a:lnTo>
                    <a:pt x="57" y="8"/>
                  </a:lnTo>
                  <a:lnTo>
                    <a:pt x="45" y="14"/>
                  </a:lnTo>
                  <a:lnTo>
                    <a:pt x="37" y="19"/>
                  </a:lnTo>
                  <a:lnTo>
                    <a:pt x="31" y="25"/>
                  </a:lnTo>
                  <a:lnTo>
                    <a:pt x="24" y="33"/>
                  </a:lnTo>
                  <a:lnTo>
                    <a:pt x="32" y="25"/>
                  </a:lnTo>
                  <a:lnTo>
                    <a:pt x="39" y="18"/>
                  </a:lnTo>
                  <a:lnTo>
                    <a:pt x="47" y="14"/>
                  </a:lnTo>
                  <a:lnTo>
                    <a:pt x="57" y="8"/>
                  </a:lnTo>
                  <a:lnTo>
                    <a:pt x="64" y="6"/>
                  </a:lnTo>
                  <a:lnTo>
                    <a:pt x="73" y="2"/>
                  </a:lnTo>
                  <a:lnTo>
                    <a:pt x="80" y="2"/>
                  </a:lnTo>
                  <a:lnTo>
                    <a:pt x="90" y="2"/>
                  </a:lnTo>
                  <a:lnTo>
                    <a:pt x="99" y="3"/>
                  </a:lnTo>
                  <a:lnTo>
                    <a:pt x="108" y="6"/>
                  </a:lnTo>
                  <a:lnTo>
                    <a:pt x="116" y="11"/>
                  </a:lnTo>
                  <a:lnTo>
                    <a:pt x="128" y="18"/>
                  </a:lnTo>
                  <a:lnTo>
                    <a:pt x="136" y="26"/>
                  </a:lnTo>
                  <a:lnTo>
                    <a:pt x="143" y="35"/>
                  </a:lnTo>
                  <a:lnTo>
                    <a:pt x="148" y="42"/>
                  </a:lnTo>
                  <a:lnTo>
                    <a:pt x="152" y="50"/>
                  </a:lnTo>
                  <a:lnTo>
                    <a:pt x="158" y="61"/>
                  </a:lnTo>
                  <a:lnTo>
                    <a:pt x="161" y="70"/>
                  </a:lnTo>
                  <a:lnTo>
                    <a:pt x="163" y="84"/>
                  </a:lnTo>
                  <a:lnTo>
                    <a:pt x="164" y="96"/>
                  </a:lnTo>
                  <a:lnTo>
                    <a:pt x="164" y="100"/>
                  </a:lnTo>
                  <a:lnTo>
                    <a:pt x="164" y="470"/>
                  </a:lnTo>
                  <a:close/>
                </a:path>
              </a:pathLst>
            </a:custGeom>
            <a:solidFill>
              <a:srgbClr val="000000"/>
            </a:solidFill>
            <a:ln w="9525">
              <a:noFill/>
              <a:round/>
              <a:headEnd/>
              <a:tailEnd/>
            </a:ln>
          </p:spPr>
          <p:txBody>
            <a:bodyPr/>
            <a:lstStyle/>
            <a:p>
              <a:endParaRPr lang="en-US"/>
            </a:p>
          </p:txBody>
        </p:sp>
        <p:sp>
          <p:nvSpPr>
            <p:cNvPr id="12362" name="Freeform 609"/>
            <p:cNvSpPr>
              <a:spLocks/>
            </p:cNvSpPr>
            <p:nvPr/>
          </p:nvSpPr>
          <p:spPr bwMode="auto">
            <a:xfrm>
              <a:off x="545" y="2984"/>
              <a:ext cx="25" cy="45"/>
            </a:xfrm>
            <a:custGeom>
              <a:avLst/>
              <a:gdLst>
                <a:gd name="T0" fmla="*/ 0 w 157"/>
                <a:gd name="T1" fmla="*/ 0 h 431"/>
                <a:gd name="T2" fmla="*/ 0 w 157"/>
                <a:gd name="T3" fmla="*/ 0 h 431"/>
                <a:gd name="T4" fmla="*/ 0 w 157"/>
                <a:gd name="T5" fmla="*/ 0 h 431"/>
                <a:gd name="T6" fmla="*/ 0 w 157"/>
                <a:gd name="T7" fmla="*/ 0 h 431"/>
                <a:gd name="T8" fmla="*/ 0 w 157"/>
                <a:gd name="T9" fmla="*/ 0 h 431"/>
                <a:gd name="T10" fmla="*/ 0 w 157"/>
                <a:gd name="T11" fmla="*/ 0 h 431"/>
                <a:gd name="T12" fmla="*/ 0 w 157"/>
                <a:gd name="T13" fmla="*/ 0 h 431"/>
                <a:gd name="T14" fmla="*/ 0 w 157"/>
                <a:gd name="T15" fmla="*/ 0 h 431"/>
                <a:gd name="T16" fmla="*/ 0 w 157"/>
                <a:gd name="T17" fmla="*/ 0 h 431"/>
                <a:gd name="T18" fmla="*/ 0 w 157"/>
                <a:gd name="T19" fmla="*/ 0 h 431"/>
                <a:gd name="T20" fmla="*/ 0 w 157"/>
                <a:gd name="T21" fmla="*/ 0 h 431"/>
                <a:gd name="T22" fmla="*/ 0 w 157"/>
                <a:gd name="T23" fmla="*/ 0 h 431"/>
                <a:gd name="T24" fmla="*/ 0 w 157"/>
                <a:gd name="T25" fmla="*/ 0 h 431"/>
                <a:gd name="T26" fmla="*/ 0 w 157"/>
                <a:gd name="T27" fmla="*/ 0 h 431"/>
                <a:gd name="T28" fmla="*/ 0 w 157"/>
                <a:gd name="T29" fmla="*/ 0 h 431"/>
                <a:gd name="T30" fmla="*/ 0 w 157"/>
                <a:gd name="T31" fmla="*/ 0 h 431"/>
                <a:gd name="T32" fmla="*/ 0 w 157"/>
                <a:gd name="T33" fmla="*/ 0 h 431"/>
                <a:gd name="T34" fmla="*/ 0 w 157"/>
                <a:gd name="T35" fmla="*/ 0 h 431"/>
                <a:gd name="T36" fmla="*/ 0 w 157"/>
                <a:gd name="T37" fmla="*/ 0 h 431"/>
                <a:gd name="T38" fmla="*/ 0 w 157"/>
                <a:gd name="T39" fmla="*/ 0 h 431"/>
                <a:gd name="T40" fmla="*/ 0 w 157"/>
                <a:gd name="T41" fmla="*/ 0 h 431"/>
                <a:gd name="T42" fmla="*/ 0 w 157"/>
                <a:gd name="T43" fmla="*/ 0 h 431"/>
                <a:gd name="T44" fmla="*/ 0 w 157"/>
                <a:gd name="T45" fmla="*/ 0 h 431"/>
                <a:gd name="T46" fmla="*/ 0 w 157"/>
                <a:gd name="T47" fmla="*/ 0 h 431"/>
                <a:gd name="T48" fmla="*/ 0 w 157"/>
                <a:gd name="T49" fmla="*/ 0 h 431"/>
                <a:gd name="T50" fmla="*/ 0 w 157"/>
                <a:gd name="T51" fmla="*/ 0 h 431"/>
                <a:gd name="T52" fmla="*/ 0 w 157"/>
                <a:gd name="T53" fmla="*/ 0 h 431"/>
                <a:gd name="T54" fmla="*/ 0 w 157"/>
                <a:gd name="T55" fmla="*/ 0 h 431"/>
                <a:gd name="T56" fmla="*/ 0 w 157"/>
                <a:gd name="T57" fmla="*/ 0 h 431"/>
                <a:gd name="T58" fmla="*/ 0 w 157"/>
                <a:gd name="T59" fmla="*/ 0 h 431"/>
                <a:gd name="T60" fmla="*/ 0 w 157"/>
                <a:gd name="T61" fmla="*/ 0 h 431"/>
                <a:gd name="T62" fmla="*/ 0 w 157"/>
                <a:gd name="T63" fmla="*/ 0 h 431"/>
                <a:gd name="T64" fmla="*/ 0 w 157"/>
                <a:gd name="T65" fmla="*/ 0 h 431"/>
                <a:gd name="T66" fmla="*/ 0 w 157"/>
                <a:gd name="T67" fmla="*/ 0 h 431"/>
                <a:gd name="T68" fmla="*/ 0 w 157"/>
                <a:gd name="T69" fmla="*/ 0 h 431"/>
                <a:gd name="T70" fmla="*/ 0 w 157"/>
                <a:gd name="T71" fmla="*/ 0 h 431"/>
                <a:gd name="T72" fmla="*/ 0 w 157"/>
                <a:gd name="T73" fmla="*/ 0 h 431"/>
                <a:gd name="T74" fmla="*/ 0 w 157"/>
                <a:gd name="T75" fmla="*/ 0 h 431"/>
                <a:gd name="T76" fmla="*/ 0 w 157"/>
                <a:gd name="T77" fmla="*/ 0 h 431"/>
                <a:gd name="T78" fmla="*/ 0 w 157"/>
                <a:gd name="T79" fmla="*/ 0 h 431"/>
                <a:gd name="T80" fmla="*/ 0 w 157"/>
                <a:gd name="T81" fmla="*/ 0 h 431"/>
                <a:gd name="T82" fmla="*/ 0 w 157"/>
                <a:gd name="T83" fmla="*/ 0 h 431"/>
                <a:gd name="T84" fmla="*/ 0 w 157"/>
                <a:gd name="T85" fmla="*/ 0 h 431"/>
                <a:gd name="T86" fmla="*/ 0 w 157"/>
                <a:gd name="T87" fmla="*/ 0 h 431"/>
                <a:gd name="T88" fmla="*/ 0 w 157"/>
                <a:gd name="T89" fmla="*/ 0 h 431"/>
                <a:gd name="T90" fmla="*/ 0 w 157"/>
                <a:gd name="T91" fmla="*/ 0 h 431"/>
                <a:gd name="T92" fmla="*/ 0 w 157"/>
                <a:gd name="T93" fmla="*/ 0 h 431"/>
                <a:gd name="T94" fmla="*/ 0 w 157"/>
                <a:gd name="T95" fmla="*/ 0 h 43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7"/>
                <a:gd name="T145" fmla="*/ 0 h 431"/>
                <a:gd name="T146" fmla="*/ 157 w 157"/>
                <a:gd name="T147" fmla="*/ 431 h 43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7" h="431">
                  <a:moveTo>
                    <a:pt x="149" y="430"/>
                  </a:moveTo>
                  <a:lnTo>
                    <a:pt x="0" y="431"/>
                  </a:lnTo>
                  <a:lnTo>
                    <a:pt x="157" y="430"/>
                  </a:lnTo>
                  <a:lnTo>
                    <a:pt x="157" y="93"/>
                  </a:lnTo>
                  <a:lnTo>
                    <a:pt x="157" y="84"/>
                  </a:lnTo>
                  <a:lnTo>
                    <a:pt x="156" y="73"/>
                  </a:lnTo>
                  <a:lnTo>
                    <a:pt x="152" y="66"/>
                  </a:lnTo>
                  <a:lnTo>
                    <a:pt x="151" y="57"/>
                  </a:lnTo>
                  <a:lnTo>
                    <a:pt x="146" y="48"/>
                  </a:lnTo>
                  <a:lnTo>
                    <a:pt x="144" y="40"/>
                  </a:lnTo>
                  <a:lnTo>
                    <a:pt x="138" y="31"/>
                  </a:lnTo>
                  <a:lnTo>
                    <a:pt x="131" y="22"/>
                  </a:lnTo>
                  <a:lnTo>
                    <a:pt x="124" y="17"/>
                  </a:lnTo>
                  <a:lnTo>
                    <a:pt x="116" y="11"/>
                  </a:lnTo>
                  <a:lnTo>
                    <a:pt x="108" y="5"/>
                  </a:lnTo>
                  <a:lnTo>
                    <a:pt x="98" y="3"/>
                  </a:lnTo>
                  <a:lnTo>
                    <a:pt x="90" y="0"/>
                  </a:lnTo>
                  <a:lnTo>
                    <a:pt x="82" y="0"/>
                  </a:lnTo>
                  <a:lnTo>
                    <a:pt x="72" y="0"/>
                  </a:lnTo>
                  <a:lnTo>
                    <a:pt x="62" y="1"/>
                  </a:lnTo>
                  <a:lnTo>
                    <a:pt x="52" y="5"/>
                  </a:lnTo>
                  <a:lnTo>
                    <a:pt x="42" y="11"/>
                  </a:lnTo>
                  <a:lnTo>
                    <a:pt x="34" y="17"/>
                  </a:lnTo>
                  <a:lnTo>
                    <a:pt x="29" y="22"/>
                  </a:lnTo>
                  <a:lnTo>
                    <a:pt x="21" y="29"/>
                  </a:lnTo>
                  <a:lnTo>
                    <a:pt x="30" y="21"/>
                  </a:lnTo>
                  <a:lnTo>
                    <a:pt x="36" y="17"/>
                  </a:lnTo>
                  <a:lnTo>
                    <a:pt x="43" y="11"/>
                  </a:lnTo>
                  <a:lnTo>
                    <a:pt x="52" y="7"/>
                  </a:lnTo>
                  <a:lnTo>
                    <a:pt x="58" y="3"/>
                  </a:lnTo>
                  <a:lnTo>
                    <a:pt x="67" y="1"/>
                  </a:lnTo>
                  <a:lnTo>
                    <a:pt x="73" y="1"/>
                  </a:lnTo>
                  <a:lnTo>
                    <a:pt x="82" y="1"/>
                  </a:lnTo>
                  <a:lnTo>
                    <a:pt x="91" y="3"/>
                  </a:lnTo>
                  <a:lnTo>
                    <a:pt x="97" y="5"/>
                  </a:lnTo>
                  <a:lnTo>
                    <a:pt x="105" y="9"/>
                  </a:lnTo>
                  <a:lnTo>
                    <a:pt x="116" y="17"/>
                  </a:lnTo>
                  <a:lnTo>
                    <a:pt x="124" y="22"/>
                  </a:lnTo>
                  <a:lnTo>
                    <a:pt x="130" y="30"/>
                  </a:lnTo>
                  <a:lnTo>
                    <a:pt x="135" y="37"/>
                  </a:lnTo>
                  <a:lnTo>
                    <a:pt x="139" y="44"/>
                  </a:lnTo>
                  <a:lnTo>
                    <a:pt x="144" y="54"/>
                  </a:lnTo>
                  <a:lnTo>
                    <a:pt x="146" y="63"/>
                  </a:lnTo>
                  <a:lnTo>
                    <a:pt x="149" y="75"/>
                  </a:lnTo>
                  <a:lnTo>
                    <a:pt x="149" y="87"/>
                  </a:lnTo>
                  <a:lnTo>
                    <a:pt x="149" y="90"/>
                  </a:lnTo>
                  <a:lnTo>
                    <a:pt x="149" y="430"/>
                  </a:lnTo>
                  <a:close/>
                </a:path>
              </a:pathLst>
            </a:custGeom>
            <a:solidFill>
              <a:srgbClr val="000000"/>
            </a:solidFill>
            <a:ln w="9525">
              <a:noFill/>
              <a:round/>
              <a:headEnd/>
              <a:tailEnd/>
            </a:ln>
          </p:spPr>
          <p:txBody>
            <a:bodyPr/>
            <a:lstStyle/>
            <a:p>
              <a:endParaRPr lang="en-US"/>
            </a:p>
          </p:txBody>
        </p:sp>
        <p:sp>
          <p:nvSpPr>
            <p:cNvPr id="12363" name="Freeform 610"/>
            <p:cNvSpPr>
              <a:spLocks/>
            </p:cNvSpPr>
            <p:nvPr/>
          </p:nvSpPr>
          <p:spPr bwMode="auto">
            <a:xfrm>
              <a:off x="575" y="2988"/>
              <a:ext cx="22" cy="41"/>
            </a:xfrm>
            <a:custGeom>
              <a:avLst/>
              <a:gdLst>
                <a:gd name="T0" fmla="*/ 0 w 144"/>
                <a:gd name="T1" fmla="*/ 0 h 397"/>
                <a:gd name="T2" fmla="*/ 0 w 144"/>
                <a:gd name="T3" fmla="*/ 0 h 397"/>
                <a:gd name="T4" fmla="*/ 0 w 144"/>
                <a:gd name="T5" fmla="*/ 0 h 397"/>
                <a:gd name="T6" fmla="*/ 0 w 144"/>
                <a:gd name="T7" fmla="*/ 0 h 397"/>
                <a:gd name="T8" fmla="*/ 0 w 144"/>
                <a:gd name="T9" fmla="*/ 0 h 397"/>
                <a:gd name="T10" fmla="*/ 0 w 144"/>
                <a:gd name="T11" fmla="*/ 0 h 397"/>
                <a:gd name="T12" fmla="*/ 0 w 144"/>
                <a:gd name="T13" fmla="*/ 0 h 397"/>
                <a:gd name="T14" fmla="*/ 0 w 144"/>
                <a:gd name="T15" fmla="*/ 0 h 397"/>
                <a:gd name="T16" fmla="*/ 0 w 144"/>
                <a:gd name="T17" fmla="*/ 0 h 397"/>
                <a:gd name="T18" fmla="*/ 0 w 144"/>
                <a:gd name="T19" fmla="*/ 0 h 397"/>
                <a:gd name="T20" fmla="*/ 0 w 144"/>
                <a:gd name="T21" fmla="*/ 0 h 397"/>
                <a:gd name="T22" fmla="*/ 0 w 144"/>
                <a:gd name="T23" fmla="*/ 0 h 397"/>
                <a:gd name="T24" fmla="*/ 0 w 144"/>
                <a:gd name="T25" fmla="*/ 0 h 397"/>
                <a:gd name="T26" fmla="*/ 0 w 144"/>
                <a:gd name="T27" fmla="*/ 0 h 397"/>
                <a:gd name="T28" fmla="*/ 0 w 144"/>
                <a:gd name="T29" fmla="*/ 0 h 397"/>
                <a:gd name="T30" fmla="*/ 0 w 144"/>
                <a:gd name="T31" fmla="*/ 0 h 397"/>
                <a:gd name="T32" fmla="*/ 0 w 144"/>
                <a:gd name="T33" fmla="*/ 0 h 397"/>
                <a:gd name="T34" fmla="*/ 0 w 144"/>
                <a:gd name="T35" fmla="*/ 0 h 397"/>
                <a:gd name="T36" fmla="*/ 0 w 144"/>
                <a:gd name="T37" fmla="*/ 0 h 397"/>
                <a:gd name="T38" fmla="*/ 0 w 144"/>
                <a:gd name="T39" fmla="*/ 0 h 397"/>
                <a:gd name="T40" fmla="*/ 0 w 144"/>
                <a:gd name="T41" fmla="*/ 0 h 397"/>
                <a:gd name="T42" fmla="*/ 0 w 144"/>
                <a:gd name="T43" fmla="*/ 0 h 397"/>
                <a:gd name="T44" fmla="*/ 0 w 144"/>
                <a:gd name="T45" fmla="*/ 0 h 397"/>
                <a:gd name="T46" fmla="*/ 0 w 144"/>
                <a:gd name="T47" fmla="*/ 0 h 397"/>
                <a:gd name="T48" fmla="*/ 0 w 144"/>
                <a:gd name="T49" fmla="*/ 0 h 397"/>
                <a:gd name="T50" fmla="*/ 0 w 144"/>
                <a:gd name="T51" fmla="*/ 0 h 397"/>
                <a:gd name="T52" fmla="*/ 0 w 144"/>
                <a:gd name="T53" fmla="*/ 0 h 397"/>
                <a:gd name="T54" fmla="*/ 0 w 144"/>
                <a:gd name="T55" fmla="*/ 0 h 397"/>
                <a:gd name="T56" fmla="*/ 0 w 144"/>
                <a:gd name="T57" fmla="*/ 0 h 397"/>
                <a:gd name="T58" fmla="*/ 0 w 144"/>
                <a:gd name="T59" fmla="*/ 0 h 397"/>
                <a:gd name="T60" fmla="*/ 0 w 144"/>
                <a:gd name="T61" fmla="*/ 0 h 397"/>
                <a:gd name="T62" fmla="*/ 0 w 144"/>
                <a:gd name="T63" fmla="*/ 0 h 397"/>
                <a:gd name="T64" fmla="*/ 0 w 144"/>
                <a:gd name="T65" fmla="*/ 0 h 397"/>
                <a:gd name="T66" fmla="*/ 0 w 144"/>
                <a:gd name="T67" fmla="*/ 0 h 397"/>
                <a:gd name="T68" fmla="*/ 0 w 144"/>
                <a:gd name="T69" fmla="*/ 0 h 397"/>
                <a:gd name="T70" fmla="*/ 0 w 144"/>
                <a:gd name="T71" fmla="*/ 0 h 397"/>
                <a:gd name="T72" fmla="*/ 0 w 144"/>
                <a:gd name="T73" fmla="*/ 0 h 397"/>
                <a:gd name="T74" fmla="*/ 0 w 144"/>
                <a:gd name="T75" fmla="*/ 0 h 397"/>
                <a:gd name="T76" fmla="*/ 0 w 144"/>
                <a:gd name="T77" fmla="*/ 0 h 397"/>
                <a:gd name="T78" fmla="*/ 0 w 144"/>
                <a:gd name="T79" fmla="*/ 0 h 397"/>
                <a:gd name="T80" fmla="*/ 0 w 144"/>
                <a:gd name="T81" fmla="*/ 0 h 397"/>
                <a:gd name="T82" fmla="*/ 0 w 144"/>
                <a:gd name="T83" fmla="*/ 0 h 397"/>
                <a:gd name="T84" fmla="*/ 0 w 144"/>
                <a:gd name="T85" fmla="*/ 0 h 397"/>
                <a:gd name="T86" fmla="*/ 0 w 144"/>
                <a:gd name="T87" fmla="*/ 0 h 397"/>
                <a:gd name="T88" fmla="*/ 0 w 144"/>
                <a:gd name="T89" fmla="*/ 0 h 397"/>
                <a:gd name="T90" fmla="*/ 0 w 144"/>
                <a:gd name="T91" fmla="*/ 0 h 397"/>
                <a:gd name="T92" fmla="*/ 0 w 144"/>
                <a:gd name="T93" fmla="*/ 0 h 397"/>
                <a:gd name="T94" fmla="*/ 0 w 144"/>
                <a:gd name="T95" fmla="*/ 0 h 39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4"/>
                <a:gd name="T145" fmla="*/ 0 h 397"/>
                <a:gd name="T146" fmla="*/ 144 w 144"/>
                <a:gd name="T147" fmla="*/ 397 h 39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4" h="397">
                  <a:moveTo>
                    <a:pt x="137" y="393"/>
                  </a:moveTo>
                  <a:lnTo>
                    <a:pt x="0" y="395"/>
                  </a:lnTo>
                  <a:lnTo>
                    <a:pt x="0" y="397"/>
                  </a:lnTo>
                  <a:lnTo>
                    <a:pt x="144" y="395"/>
                  </a:lnTo>
                  <a:lnTo>
                    <a:pt x="144" y="86"/>
                  </a:lnTo>
                  <a:lnTo>
                    <a:pt x="143" y="77"/>
                  </a:lnTo>
                  <a:lnTo>
                    <a:pt x="143" y="68"/>
                  </a:lnTo>
                  <a:lnTo>
                    <a:pt x="141" y="61"/>
                  </a:lnTo>
                  <a:lnTo>
                    <a:pt x="140" y="52"/>
                  </a:lnTo>
                  <a:lnTo>
                    <a:pt x="136" y="45"/>
                  </a:lnTo>
                  <a:lnTo>
                    <a:pt x="131" y="38"/>
                  </a:lnTo>
                  <a:lnTo>
                    <a:pt x="127" y="29"/>
                  </a:lnTo>
                  <a:lnTo>
                    <a:pt x="121" y="22"/>
                  </a:lnTo>
                  <a:lnTo>
                    <a:pt x="115" y="15"/>
                  </a:lnTo>
                  <a:lnTo>
                    <a:pt x="107" y="11"/>
                  </a:lnTo>
                  <a:lnTo>
                    <a:pt x="98" y="6"/>
                  </a:lnTo>
                  <a:lnTo>
                    <a:pt x="89" y="4"/>
                  </a:lnTo>
                  <a:lnTo>
                    <a:pt x="82" y="1"/>
                  </a:lnTo>
                  <a:lnTo>
                    <a:pt x="75" y="0"/>
                  </a:lnTo>
                  <a:lnTo>
                    <a:pt x="66" y="0"/>
                  </a:lnTo>
                  <a:lnTo>
                    <a:pt x="57" y="3"/>
                  </a:lnTo>
                  <a:lnTo>
                    <a:pt x="46" y="6"/>
                  </a:lnTo>
                  <a:lnTo>
                    <a:pt x="38" y="12"/>
                  </a:lnTo>
                  <a:lnTo>
                    <a:pt x="31" y="15"/>
                  </a:lnTo>
                  <a:lnTo>
                    <a:pt x="26" y="22"/>
                  </a:lnTo>
                  <a:lnTo>
                    <a:pt x="21" y="28"/>
                  </a:lnTo>
                  <a:lnTo>
                    <a:pt x="28" y="21"/>
                  </a:lnTo>
                  <a:lnTo>
                    <a:pt x="33" y="15"/>
                  </a:lnTo>
                  <a:lnTo>
                    <a:pt x="39" y="12"/>
                  </a:lnTo>
                  <a:lnTo>
                    <a:pt x="48" y="7"/>
                  </a:lnTo>
                  <a:lnTo>
                    <a:pt x="54" y="4"/>
                  </a:lnTo>
                  <a:lnTo>
                    <a:pt x="62" y="3"/>
                  </a:lnTo>
                  <a:lnTo>
                    <a:pt x="68" y="1"/>
                  </a:lnTo>
                  <a:lnTo>
                    <a:pt x="75" y="1"/>
                  </a:lnTo>
                  <a:lnTo>
                    <a:pt x="83" y="4"/>
                  </a:lnTo>
                  <a:lnTo>
                    <a:pt x="89" y="5"/>
                  </a:lnTo>
                  <a:lnTo>
                    <a:pt x="98" y="9"/>
                  </a:lnTo>
                  <a:lnTo>
                    <a:pt x="105" y="15"/>
                  </a:lnTo>
                  <a:lnTo>
                    <a:pt x="114" y="22"/>
                  </a:lnTo>
                  <a:lnTo>
                    <a:pt x="120" y="29"/>
                  </a:lnTo>
                  <a:lnTo>
                    <a:pt x="124" y="35"/>
                  </a:lnTo>
                  <a:lnTo>
                    <a:pt x="127" y="41"/>
                  </a:lnTo>
                  <a:lnTo>
                    <a:pt x="131" y="50"/>
                  </a:lnTo>
                  <a:lnTo>
                    <a:pt x="135" y="58"/>
                  </a:lnTo>
                  <a:lnTo>
                    <a:pt x="136" y="69"/>
                  </a:lnTo>
                  <a:lnTo>
                    <a:pt x="137" y="80"/>
                  </a:lnTo>
                  <a:lnTo>
                    <a:pt x="137" y="83"/>
                  </a:lnTo>
                  <a:lnTo>
                    <a:pt x="137" y="393"/>
                  </a:lnTo>
                  <a:close/>
                </a:path>
              </a:pathLst>
            </a:custGeom>
            <a:solidFill>
              <a:srgbClr val="000000"/>
            </a:solidFill>
            <a:ln w="9525">
              <a:noFill/>
              <a:round/>
              <a:headEnd/>
              <a:tailEnd/>
            </a:ln>
          </p:spPr>
          <p:txBody>
            <a:bodyPr/>
            <a:lstStyle/>
            <a:p>
              <a:endParaRPr lang="en-US"/>
            </a:p>
          </p:txBody>
        </p:sp>
        <p:sp>
          <p:nvSpPr>
            <p:cNvPr id="12364" name="Freeform 611"/>
            <p:cNvSpPr>
              <a:spLocks/>
            </p:cNvSpPr>
            <p:nvPr/>
          </p:nvSpPr>
          <p:spPr bwMode="auto">
            <a:xfrm>
              <a:off x="602" y="2991"/>
              <a:ext cx="21" cy="38"/>
            </a:xfrm>
            <a:custGeom>
              <a:avLst/>
              <a:gdLst>
                <a:gd name="T0" fmla="*/ 0 w 131"/>
                <a:gd name="T1" fmla="*/ 0 h 362"/>
                <a:gd name="T2" fmla="*/ 0 w 131"/>
                <a:gd name="T3" fmla="*/ 0 h 362"/>
                <a:gd name="T4" fmla="*/ 0 w 131"/>
                <a:gd name="T5" fmla="*/ 0 h 362"/>
                <a:gd name="T6" fmla="*/ 0 w 131"/>
                <a:gd name="T7" fmla="*/ 0 h 362"/>
                <a:gd name="T8" fmla="*/ 0 w 131"/>
                <a:gd name="T9" fmla="*/ 0 h 362"/>
                <a:gd name="T10" fmla="*/ 0 w 131"/>
                <a:gd name="T11" fmla="*/ 0 h 362"/>
                <a:gd name="T12" fmla="*/ 0 w 131"/>
                <a:gd name="T13" fmla="*/ 0 h 362"/>
                <a:gd name="T14" fmla="*/ 0 w 131"/>
                <a:gd name="T15" fmla="*/ 0 h 362"/>
                <a:gd name="T16" fmla="*/ 0 w 131"/>
                <a:gd name="T17" fmla="*/ 0 h 362"/>
                <a:gd name="T18" fmla="*/ 0 w 131"/>
                <a:gd name="T19" fmla="*/ 0 h 362"/>
                <a:gd name="T20" fmla="*/ 0 w 131"/>
                <a:gd name="T21" fmla="*/ 0 h 362"/>
                <a:gd name="T22" fmla="*/ 0 w 131"/>
                <a:gd name="T23" fmla="*/ 0 h 362"/>
                <a:gd name="T24" fmla="*/ 0 w 131"/>
                <a:gd name="T25" fmla="*/ 0 h 362"/>
                <a:gd name="T26" fmla="*/ 0 w 131"/>
                <a:gd name="T27" fmla="*/ 0 h 362"/>
                <a:gd name="T28" fmla="*/ 0 w 131"/>
                <a:gd name="T29" fmla="*/ 0 h 362"/>
                <a:gd name="T30" fmla="*/ 0 w 131"/>
                <a:gd name="T31" fmla="*/ 0 h 362"/>
                <a:gd name="T32" fmla="*/ 0 w 131"/>
                <a:gd name="T33" fmla="*/ 0 h 362"/>
                <a:gd name="T34" fmla="*/ 0 w 131"/>
                <a:gd name="T35" fmla="*/ 0 h 362"/>
                <a:gd name="T36" fmla="*/ 0 w 131"/>
                <a:gd name="T37" fmla="*/ 0 h 362"/>
                <a:gd name="T38" fmla="*/ 0 w 131"/>
                <a:gd name="T39" fmla="*/ 0 h 362"/>
                <a:gd name="T40" fmla="*/ 0 w 131"/>
                <a:gd name="T41" fmla="*/ 0 h 362"/>
                <a:gd name="T42" fmla="*/ 0 w 131"/>
                <a:gd name="T43" fmla="*/ 0 h 362"/>
                <a:gd name="T44" fmla="*/ 0 w 131"/>
                <a:gd name="T45" fmla="*/ 0 h 362"/>
                <a:gd name="T46" fmla="*/ 0 w 131"/>
                <a:gd name="T47" fmla="*/ 0 h 362"/>
                <a:gd name="T48" fmla="*/ 0 w 131"/>
                <a:gd name="T49" fmla="*/ 0 h 362"/>
                <a:gd name="T50" fmla="*/ 0 w 131"/>
                <a:gd name="T51" fmla="*/ 0 h 362"/>
                <a:gd name="T52" fmla="*/ 0 w 131"/>
                <a:gd name="T53" fmla="*/ 0 h 362"/>
                <a:gd name="T54" fmla="*/ 0 w 131"/>
                <a:gd name="T55" fmla="*/ 0 h 362"/>
                <a:gd name="T56" fmla="*/ 0 w 131"/>
                <a:gd name="T57" fmla="*/ 0 h 362"/>
                <a:gd name="T58" fmla="*/ 0 w 131"/>
                <a:gd name="T59" fmla="*/ 0 h 362"/>
                <a:gd name="T60" fmla="*/ 0 w 131"/>
                <a:gd name="T61" fmla="*/ 0 h 362"/>
                <a:gd name="T62" fmla="*/ 0 w 131"/>
                <a:gd name="T63" fmla="*/ 0 h 362"/>
                <a:gd name="T64" fmla="*/ 0 w 131"/>
                <a:gd name="T65" fmla="*/ 0 h 362"/>
                <a:gd name="T66" fmla="*/ 0 w 131"/>
                <a:gd name="T67" fmla="*/ 0 h 362"/>
                <a:gd name="T68" fmla="*/ 0 w 131"/>
                <a:gd name="T69" fmla="*/ 0 h 362"/>
                <a:gd name="T70" fmla="*/ 0 w 131"/>
                <a:gd name="T71" fmla="*/ 0 h 362"/>
                <a:gd name="T72" fmla="*/ 0 w 131"/>
                <a:gd name="T73" fmla="*/ 0 h 362"/>
                <a:gd name="T74" fmla="*/ 0 w 131"/>
                <a:gd name="T75" fmla="*/ 0 h 362"/>
                <a:gd name="T76" fmla="*/ 0 w 131"/>
                <a:gd name="T77" fmla="*/ 0 h 362"/>
                <a:gd name="T78" fmla="*/ 0 w 131"/>
                <a:gd name="T79" fmla="*/ 0 h 362"/>
                <a:gd name="T80" fmla="*/ 0 w 131"/>
                <a:gd name="T81" fmla="*/ 0 h 362"/>
                <a:gd name="T82" fmla="*/ 0 w 131"/>
                <a:gd name="T83" fmla="*/ 0 h 362"/>
                <a:gd name="T84" fmla="*/ 0 w 131"/>
                <a:gd name="T85" fmla="*/ 0 h 362"/>
                <a:gd name="T86" fmla="*/ 0 w 131"/>
                <a:gd name="T87" fmla="*/ 0 h 362"/>
                <a:gd name="T88" fmla="*/ 0 w 131"/>
                <a:gd name="T89" fmla="*/ 0 h 362"/>
                <a:gd name="T90" fmla="*/ 0 w 131"/>
                <a:gd name="T91" fmla="*/ 0 h 362"/>
                <a:gd name="T92" fmla="*/ 0 w 131"/>
                <a:gd name="T93" fmla="*/ 0 h 362"/>
                <a:gd name="T94" fmla="*/ 0 w 131"/>
                <a:gd name="T95" fmla="*/ 0 h 3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1"/>
                <a:gd name="T145" fmla="*/ 0 h 362"/>
                <a:gd name="T146" fmla="*/ 131 w 131"/>
                <a:gd name="T147" fmla="*/ 362 h 3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1" h="362">
                  <a:moveTo>
                    <a:pt x="124" y="360"/>
                  </a:moveTo>
                  <a:lnTo>
                    <a:pt x="0" y="361"/>
                  </a:lnTo>
                  <a:lnTo>
                    <a:pt x="0" y="362"/>
                  </a:lnTo>
                  <a:lnTo>
                    <a:pt x="131" y="361"/>
                  </a:lnTo>
                  <a:lnTo>
                    <a:pt x="129" y="78"/>
                  </a:lnTo>
                  <a:lnTo>
                    <a:pt x="129" y="71"/>
                  </a:lnTo>
                  <a:lnTo>
                    <a:pt x="129" y="62"/>
                  </a:lnTo>
                  <a:lnTo>
                    <a:pt x="127" y="57"/>
                  </a:lnTo>
                  <a:lnTo>
                    <a:pt x="125" y="49"/>
                  </a:lnTo>
                  <a:lnTo>
                    <a:pt x="121" y="41"/>
                  </a:lnTo>
                  <a:lnTo>
                    <a:pt x="119" y="34"/>
                  </a:lnTo>
                  <a:lnTo>
                    <a:pt x="114" y="27"/>
                  </a:lnTo>
                  <a:lnTo>
                    <a:pt x="108" y="19"/>
                  </a:lnTo>
                  <a:lnTo>
                    <a:pt x="103" y="14"/>
                  </a:lnTo>
                  <a:lnTo>
                    <a:pt x="95" y="10"/>
                  </a:lnTo>
                  <a:lnTo>
                    <a:pt x="88" y="6"/>
                  </a:lnTo>
                  <a:lnTo>
                    <a:pt x="81" y="3"/>
                  </a:lnTo>
                  <a:lnTo>
                    <a:pt x="73" y="0"/>
                  </a:lnTo>
                  <a:lnTo>
                    <a:pt x="67" y="0"/>
                  </a:lnTo>
                  <a:lnTo>
                    <a:pt x="59" y="0"/>
                  </a:lnTo>
                  <a:lnTo>
                    <a:pt x="50" y="2"/>
                  </a:lnTo>
                  <a:lnTo>
                    <a:pt x="41" y="6"/>
                  </a:lnTo>
                  <a:lnTo>
                    <a:pt x="34" y="10"/>
                  </a:lnTo>
                  <a:lnTo>
                    <a:pt x="27" y="14"/>
                  </a:lnTo>
                  <a:lnTo>
                    <a:pt x="23" y="18"/>
                  </a:lnTo>
                  <a:lnTo>
                    <a:pt x="17" y="24"/>
                  </a:lnTo>
                  <a:lnTo>
                    <a:pt x="23" y="18"/>
                  </a:lnTo>
                  <a:lnTo>
                    <a:pt x="28" y="14"/>
                  </a:lnTo>
                  <a:lnTo>
                    <a:pt x="35" y="10"/>
                  </a:lnTo>
                  <a:lnTo>
                    <a:pt x="41" y="7"/>
                  </a:lnTo>
                  <a:lnTo>
                    <a:pt x="48" y="4"/>
                  </a:lnTo>
                  <a:lnTo>
                    <a:pt x="55" y="2"/>
                  </a:lnTo>
                  <a:lnTo>
                    <a:pt x="61" y="1"/>
                  </a:lnTo>
                  <a:lnTo>
                    <a:pt x="67" y="1"/>
                  </a:lnTo>
                  <a:lnTo>
                    <a:pt x="75" y="3"/>
                  </a:lnTo>
                  <a:lnTo>
                    <a:pt x="81" y="4"/>
                  </a:lnTo>
                  <a:lnTo>
                    <a:pt x="87" y="8"/>
                  </a:lnTo>
                  <a:lnTo>
                    <a:pt x="95" y="14"/>
                  </a:lnTo>
                  <a:lnTo>
                    <a:pt x="102" y="19"/>
                  </a:lnTo>
                  <a:lnTo>
                    <a:pt x="107" y="27"/>
                  </a:lnTo>
                  <a:lnTo>
                    <a:pt x="112" y="33"/>
                  </a:lnTo>
                  <a:lnTo>
                    <a:pt x="114" y="36"/>
                  </a:lnTo>
                  <a:lnTo>
                    <a:pt x="119" y="46"/>
                  </a:lnTo>
                  <a:lnTo>
                    <a:pt x="120" y="53"/>
                  </a:lnTo>
                  <a:lnTo>
                    <a:pt x="124" y="64"/>
                  </a:lnTo>
                  <a:lnTo>
                    <a:pt x="124" y="72"/>
                  </a:lnTo>
                  <a:lnTo>
                    <a:pt x="124" y="76"/>
                  </a:lnTo>
                  <a:lnTo>
                    <a:pt x="124" y="360"/>
                  </a:lnTo>
                  <a:close/>
                </a:path>
              </a:pathLst>
            </a:custGeom>
            <a:solidFill>
              <a:srgbClr val="000000"/>
            </a:solidFill>
            <a:ln w="9525">
              <a:noFill/>
              <a:round/>
              <a:headEnd/>
              <a:tailEnd/>
            </a:ln>
          </p:spPr>
          <p:txBody>
            <a:bodyPr/>
            <a:lstStyle/>
            <a:p>
              <a:endParaRPr lang="en-US"/>
            </a:p>
          </p:txBody>
        </p:sp>
        <p:sp>
          <p:nvSpPr>
            <p:cNvPr id="12365" name="Freeform 612"/>
            <p:cNvSpPr>
              <a:spLocks/>
            </p:cNvSpPr>
            <p:nvPr/>
          </p:nvSpPr>
          <p:spPr bwMode="auto">
            <a:xfrm>
              <a:off x="313" y="3029"/>
              <a:ext cx="312" cy="9"/>
            </a:xfrm>
            <a:custGeom>
              <a:avLst/>
              <a:gdLst>
                <a:gd name="T0" fmla="*/ 1 w 1979"/>
                <a:gd name="T1" fmla="*/ 0 h 77"/>
                <a:gd name="T2" fmla="*/ 0 w 1979"/>
                <a:gd name="T3" fmla="*/ 0 h 77"/>
                <a:gd name="T4" fmla="*/ 0 w 1979"/>
                <a:gd name="T5" fmla="*/ 0 h 77"/>
                <a:gd name="T6" fmla="*/ 1 w 1979"/>
                <a:gd name="T7" fmla="*/ 0 h 77"/>
                <a:gd name="T8" fmla="*/ 1 w 1979"/>
                <a:gd name="T9" fmla="*/ 0 h 77"/>
                <a:gd name="T10" fmla="*/ 1 w 1979"/>
                <a:gd name="T11" fmla="*/ 0 h 77"/>
                <a:gd name="T12" fmla="*/ 1 w 1979"/>
                <a:gd name="T13" fmla="*/ 0 h 77"/>
                <a:gd name="T14" fmla="*/ 0 60000 65536"/>
                <a:gd name="T15" fmla="*/ 0 60000 65536"/>
                <a:gd name="T16" fmla="*/ 0 60000 65536"/>
                <a:gd name="T17" fmla="*/ 0 60000 65536"/>
                <a:gd name="T18" fmla="*/ 0 60000 65536"/>
                <a:gd name="T19" fmla="*/ 0 60000 65536"/>
                <a:gd name="T20" fmla="*/ 0 60000 65536"/>
                <a:gd name="T21" fmla="*/ 0 w 1979"/>
                <a:gd name="T22" fmla="*/ 0 h 77"/>
                <a:gd name="T23" fmla="*/ 1979 w 1979"/>
                <a:gd name="T24" fmla="*/ 77 h 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79" h="77">
                  <a:moveTo>
                    <a:pt x="992" y="57"/>
                  </a:moveTo>
                  <a:lnTo>
                    <a:pt x="0" y="0"/>
                  </a:lnTo>
                  <a:lnTo>
                    <a:pt x="0" y="14"/>
                  </a:lnTo>
                  <a:lnTo>
                    <a:pt x="992" y="77"/>
                  </a:lnTo>
                  <a:lnTo>
                    <a:pt x="1979" y="28"/>
                  </a:lnTo>
                  <a:lnTo>
                    <a:pt x="1979" y="18"/>
                  </a:lnTo>
                  <a:lnTo>
                    <a:pt x="992" y="57"/>
                  </a:lnTo>
                  <a:close/>
                </a:path>
              </a:pathLst>
            </a:custGeom>
            <a:solidFill>
              <a:srgbClr val="000000"/>
            </a:solidFill>
            <a:ln w="9525">
              <a:noFill/>
              <a:round/>
              <a:headEnd/>
              <a:tailEnd/>
            </a:ln>
          </p:spPr>
          <p:txBody>
            <a:bodyPr/>
            <a:lstStyle/>
            <a:p>
              <a:endParaRPr lang="en-US"/>
            </a:p>
          </p:txBody>
        </p:sp>
        <p:sp>
          <p:nvSpPr>
            <p:cNvPr id="12366" name="AutoShape 613"/>
            <p:cNvSpPr>
              <a:spLocks noChangeArrowheads="1"/>
            </p:cNvSpPr>
            <p:nvPr/>
          </p:nvSpPr>
          <p:spPr bwMode="auto">
            <a:xfrm rot="-5400000">
              <a:off x="463" y="2989"/>
              <a:ext cx="60" cy="3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20 w 21600"/>
                <a:gd name="T13" fmla="*/ 2025 h 21600"/>
                <a:gd name="T14" fmla="*/ 19440 w 21600"/>
                <a:gd name="T15" fmla="*/ 19575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solidFill>
                <a:schemeClr val="tx1"/>
              </a:solidFill>
              <a:miter lim="800000"/>
              <a:headEnd/>
              <a:tailEnd/>
            </a:ln>
          </p:spPr>
          <p:txBody>
            <a:bodyPr wrap="none" anchor="ctr"/>
            <a:lstStyle/>
            <a:p>
              <a:endParaRPr lang="en-US"/>
            </a:p>
          </p:txBody>
        </p:sp>
        <p:sp>
          <p:nvSpPr>
            <p:cNvPr id="12367" name="AutoShape 614"/>
            <p:cNvSpPr>
              <a:spLocks noChangeArrowheads="1"/>
            </p:cNvSpPr>
            <p:nvPr/>
          </p:nvSpPr>
          <p:spPr bwMode="auto">
            <a:xfrm rot="-5400000">
              <a:off x="509" y="2995"/>
              <a:ext cx="50" cy="2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60 w 21600"/>
                <a:gd name="T13" fmla="*/ 2314 h 21600"/>
                <a:gd name="T14" fmla="*/ 19440 w 21600"/>
                <a:gd name="T15" fmla="*/ 19286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solidFill>
                <a:schemeClr val="tx1"/>
              </a:solidFill>
              <a:miter lim="800000"/>
              <a:headEnd/>
              <a:tailEnd/>
            </a:ln>
          </p:spPr>
          <p:txBody>
            <a:bodyPr wrap="none" anchor="ctr"/>
            <a:lstStyle/>
            <a:p>
              <a:endParaRPr lang="en-US"/>
            </a:p>
          </p:txBody>
        </p:sp>
        <p:sp>
          <p:nvSpPr>
            <p:cNvPr id="12368" name="AutoShape 615"/>
            <p:cNvSpPr>
              <a:spLocks noChangeArrowheads="1"/>
            </p:cNvSpPr>
            <p:nvPr/>
          </p:nvSpPr>
          <p:spPr bwMode="auto">
            <a:xfrm rot="-5400000">
              <a:off x="551" y="3002"/>
              <a:ext cx="37" cy="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335 w 21600"/>
                <a:gd name="T13" fmla="*/ 2400 h 21600"/>
                <a:gd name="T14" fmla="*/ 19265 w 21600"/>
                <a:gd name="T15" fmla="*/ 19200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noFill/>
              <a:miter lim="800000"/>
              <a:headEnd/>
              <a:tailEnd/>
            </a:ln>
          </p:spPr>
          <p:txBody>
            <a:bodyPr wrap="none" anchor="ctr"/>
            <a:lstStyle/>
            <a:p>
              <a:endParaRPr lang="en-US"/>
            </a:p>
          </p:txBody>
        </p:sp>
        <p:sp>
          <p:nvSpPr>
            <p:cNvPr id="12369" name="Freeform 616"/>
            <p:cNvSpPr>
              <a:spLocks/>
            </p:cNvSpPr>
            <p:nvPr/>
          </p:nvSpPr>
          <p:spPr bwMode="auto">
            <a:xfrm>
              <a:off x="309" y="2966"/>
              <a:ext cx="160" cy="70"/>
            </a:xfrm>
            <a:custGeom>
              <a:avLst/>
              <a:gdLst>
                <a:gd name="T0" fmla="*/ 0 w 1017"/>
                <a:gd name="T1" fmla="*/ 0 h 666"/>
                <a:gd name="T2" fmla="*/ 1 w 1017"/>
                <a:gd name="T3" fmla="*/ 0 h 666"/>
                <a:gd name="T4" fmla="*/ 1 w 1017"/>
                <a:gd name="T5" fmla="*/ 0 h 666"/>
                <a:gd name="T6" fmla="*/ 0 w 1017"/>
                <a:gd name="T7" fmla="*/ 0 h 666"/>
                <a:gd name="T8" fmla="*/ 0 w 1017"/>
                <a:gd name="T9" fmla="*/ 0 h 666"/>
                <a:gd name="T10" fmla="*/ 0 60000 65536"/>
                <a:gd name="T11" fmla="*/ 0 60000 65536"/>
                <a:gd name="T12" fmla="*/ 0 60000 65536"/>
                <a:gd name="T13" fmla="*/ 0 60000 65536"/>
                <a:gd name="T14" fmla="*/ 0 60000 65536"/>
                <a:gd name="T15" fmla="*/ 0 w 1017"/>
                <a:gd name="T16" fmla="*/ 0 h 666"/>
                <a:gd name="T17" fmla="*/ 1017 w 1017"/>
                <a:gd name="T18" fmla="*/ 666 h 666"/>
              </a:gdLst>
              <a:ahLst/>
              <a:cxnLst>
                <a:cxn ang="T10">
                  <a:pos x="T0" y="T1"/>
                </a:cxn>
                <a:cxn ang="T11">
                  <a:pos x="T2" y="T3"/>
                </a:cxn>
                <a:cxn ang="T12">
                  <a:pos x="T4" y="T5"/>
                </a:cxn>
                <a:cxn ang="T13">
                  <a:pos x="T6" y="T7"/>
                </a:cxn>
                <a:cxn ang="T14">
                  <a:pos x="T8" y="T9"/>
                </a:cxn>
              </a:cxnLst>
              <a:rect l="T15" t="T16" r="T17" b="T18"/>
              <a:pathLst>
                <a:path w="1017" h="666">
                  <a:moveTo>
                    <a:pt x="0" y="280"/>
                  </a:moveTo>
                  <a:lnTo>
                    <a:pt x="1017" y="0"/>
                  </a:lnTo>
                  <a:lnTo>
                    <a:pt x="1017" y="666"/>
                  </a:lnTo>
                  <a:lnTo>
                    <a:pt x="0" y="606"/>
                  </a:lnTo>
                  <a:lnTo>
                    <a:pt x="0" y="280"/>
                  </a:lnTo>
                  <a:close/>
                </a:path>
              </a:pathLst>
            </a:custGeom>
            <a:solidFill>
              <a:srgbClr val="B5B5B5"/>
            </a:solidFill>
            <a:ln w="9525">
              <a:noFill/>
              <a:round/>
              <a:headEnd/>
              <a:tailEnd/>
            </a:ln>
          </p:spPr>
          <p:txBody>
            <a:bodyPr/>
            <a:lstStyle/>
            <a:p>
              <a:endParaRPr lang="en-US"/>
            </a:p>
          </p:txBody>
        </p:sp>
      </p:grpSp>
    </p:spTree>
    <p:extLst>
      <p:ext uri="{BB962C8B-B14F-4D97-AF65-F5344CB8AC3E}">
        <p14:creationId xmlns:p14="http://schemas.microsoft.com/office/powerpoint/2010/main" val="939640630"/>
      </p:ext>
    </p:extLst>
  </p:cSld>
  <p:clrMapOvr>
    <a:masterClrMapping/>
  </p:clrMapOv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4"/>
          <p:cNvSpPr>
            <a:spLocks noGrp="1" noChangeArrowheads="1"/>
          </p:cNvSpPr>
          <p:nvPr>
            <p:ph type="title"/>
          </p:nvPr>
        </p:nvSpPr>
        <p:spPr>
          <a:xfrm>
            <a:off x="533400" y="228600"/>
            <a:ext cx="8229600" cy="1143000"/>
          </a:xfrm>
        </p:spPr>
        <p:txBody>
          <a:bodyPr/>
          <a:lstStyle/>
          <a:p>
            <a:r>
              <a:rPr lang="en-US" sz="3600" dirty="0" smtClean="0"/>
              <a:t>Nodal Asset Visibility</a:t>
            </a:r>
            <a:endParaRPr lang="en-US" sz="2000" dirty="0" smtClean="0"/>
          </a:p>
        </p:txBody>
      </p:sp>
      <p:sp>
        <p:nvSpPr>
          <p:cNvPr id="12305" name="Oval 587"/>
          <p:cNvSpPr>
            <a:spLocks noChangeArrowheads="1"/>
          </p:cNvSpPr>
          <p:nvPr/>
        </p:nvSpPr>
        <p:spPr bwMode="auto">
          <a:xfrm>
            <a:off x="5618163" y="2895600"/>
            <a:ext cx="1408112" cy="1233488"/>
          </a:xfrm>
          <a:prstGeom prst="ellipse">
            <a:avLst/>
          </a:prstGeom>
          <a:solidFill>
            <a:schemeClr val="bg1"/>
          </a:solidFill>
          <a:ln w="25400" algn="ctr">
            <a:solidFill>
              <a:schemeClr val="tx1"/>
            </a:solidFill>
            <a:round/>
            <a:headEnd/>
            <a:tailEnd/>
          </a:ln>
        </p:spPr>
        <p:txBody>
          <a:bodyPr anchor="ctr"/>
          <a:lstStyle/>
          <a:p>
            <a:pPr indent="3175">
              <a:spcBef>
                <a:spcPct val="20000"/>
              </a:spcBef>
            </a:pPr>
            <a:endParaRPr lang="en-US" sz="1200">
              <a:solidFill>
                <a:prstClr val="black"/>
              </a:solidFill>
            </a:endParaRPr>
          </a:p>
        </p:txBody>
      </p:sp>
      <p:sp>
        <p:nvSpPr>
          <p:cNvPr id="12292" name="Oval 5"/>
          <p:cNvSpPr>
            <a:spLocks noChangeArrowheads="1"/>
          </p:cNvSpPr>
          <p:nvPr/>
        </p:nvSpPr>
        <p:spPr bwMode="auto">
          <a:xfrm>
            <a:off x="7354888" y="2895600"/>
            <a:ext cx="1408112" cy="1233488"/>
          </a:xfrm>
          <a:prstGeom prst="ellipse">
            <a:avLst/>
          </a:prstGeom>
          <a:solidFill>
            <a:schemeClr val="bg1"/>
          </a:solidFill>
          <a:ln w="25400" algn="ctr">
            <a:solidFill>
              <a:schemeClr val="tx1"/>
            </a:solidFill>
            <a:round/>
            <a:headEnd/>
            <a:tailEnd/>
          </a:ln>
        </p:spPr>
        <p:txBody>
          <a:bodyPr anchor="ctr"/>
          <a:lstStyle/>
          <a:p>
            <a:pPr indent="3175">
              <a:spcBef>
                <a:spcPct val="20000"/>
              </a:spcBef>
            </a:pPr>
            <a:endParaRPr lang="en-US" sz="1200">
              <a:solidFill>
                <a:prstClr val="black"/>
              </a:solidFill>
            </a:endParaRPr>
          </a:p>
        </p:txBody>
      </p:sp>
      <p:sp>
        <p:nvSpPr>
          <p:cNvPr id="12293" name="Text Box 7"/>
          <p:cNvSpPr txBox="1">
            <a:spLocks noChangeArrowheads="1"/>
          </p:cNvSpPr>
          <p:nvPr/>
        </p:nvSpPr>
        <p:spPr bwMode="auto">
          <a:xfrm>
            <a:off x="566738" y="4114800"/>
            <a:ext cx="1114425" cy="560388"/>
          </a:xfrm>
          <a:prstGeom prst="rect">
            <a:avLst/>
          </a:prstGeom>
          <a:noFill/>
          <a:ln w="25400" algn="ctr">
            <a:noFill/>
            <a:miter lim="800000"/>
            <a:headEnd/>
            <a:tailEnd/>
          </a:ln>
        </p:spPr>
        <p:txBody>
          <a:bodyPr wrap="none">
            <a:spAutoFit/>
          </a:bodyPr>
          <a:lstStyle/>
          <a:p>
            <a:pPr indent="3175">
              <a:spcBef>
                <a:spcPct val="20000"/>
              </a:spcBef>
            </a:pPr>
            <a:r>
              <a:rPr lang="en-US" sz="1400" dirty="0">
                <a:solidFill>
                  <a:prstClr val="black"/>
                </a:solidFill>
              </a:rPr>
              <a:t>Distribution</a:t>
            </a:r>
          </a:p>
          <a:p>
            <a:pPr indent="3175">
              <a:spcBef>
                <a:spcPct val="20000"/>
              </a:spcBef>
            </a:pPr>
            <a:r>
              <a:rPr lang="en-US" sz="1400" dirty="0">
                <a:solidFill>
                  <a:prstClr val="black"/>
                </a:solidFill>
              </a:rPr>
              <a:t>Node</a:t>
            </a:r>
          </a:p>
        </p:txBody>
      </p:sp>
      <p:sp>
        <p:nvSpPr>
          <p:cNvPr id="12295" name="Text Box 9"/>
          <p:cNvSpPr txBox="1">
            <a:spLocks noChangeArrowheads="1"/>
          </p:cNvSpPr>
          <p:nvPr/>
        </p:nvSpPr>
        <p:spPr bwMode="auto">
          <a:xfrm>
            <a:off x="3019425" y="4125913"/>
            <a:ext cx="1347788" cy="293687"/>
          </a:xfrm>
          <a:prstGeom prst="rect">
            <a:avLst/>
          </a:prstGeom>
          <a:noFill/>
          <a:ln w="25400" algn="ctr">
            <a:noFill/>
            <a:miter lim="800000"/>
            <a:headEnd/>
            <a:tailEnd/>
          </a:ln>
        </p:spPr>
        <p:txBody>
          <a:bodyPr wrap="none"/>
          <a:lstStyle/>
          <a:p>
            <a:pPr indent="3175">
              <a:spcBef>
                <a:spcPct val="20000"/>
              </a:spcBef>
            </a:pPr>
            <a:r>
              <a:rPr lang="en-US" sz="1400" dirty="0">
                <a:solidFill>
                  <a:prstClr val="black"/>
                </a:solidFill>
              </a:rPr>
              <a:t>Transportation</a:t>
            </a:r>
          </a:p>
          <a:p>
            <a:pPr indent="3175">
              <a:spcBef>
                <a:spcPct val="20000"/>
              </a:spcBef>
            </a:pPr>
            <a:r>
              <a:rPr lang="en-US" sz="1400" dirty="0">
                <a:solidFill>
                  <a:prstClr val="black"/>
                </a:solidFill>
              </a:rPr>
              <a:t>Nodes</a:t>
            </a:r>
          </a:p>
        </p:txBody>
      </p:sp>
      <p:sp>
        <p:nvSpPr>
          <p:cNvPr id="12294" name="Oval 8"/>
          <p:cNvSpPr>
            <a:spLocks noChangeArrowheads="1"/>
          </p:cNvSpPr>
          <p:nvPr/>
        </p:nvSpPr>
        <p:spPr bwMode="auto">
          <a:xfrm>
            <a:off x="2095500" y="2881313"/>
            <a:ext cx="1408113" cy="1233487"/>
          </a:xfrm>
          <a:prstGeom prst="ellipse">
            <a:avLst/>
          </a:prstGeom>
          <a:solidFill>
            <a:schemeClr val="bg1"/>
          </a:solidFill>
          <a:ln w="25400" algn="ctr">
            <a:solidFill>
              <a:schemeClr val="tx1"/>
            </a:solidFill>
            <a:round/>
            <a:headEnd/>
            <a:tailEnd/>
          </a:ln>
        </p:spPr>
        <p:txBody>
          <a:bodyPr anchor="ctr"/>
          <a:lstStyle/>
          <a:p>
            <a:pPr indent="3175">
              <a:spcBef>
                <a:spcPct val="20000"/>
              </a:spcBef>
            </a:pPr>
            <a:endParaRPr lang="en-US" sz="1200">
              <a:solidFill>
                <a:prstClr val="black"/>
              </a:solidFill>
            </a:endParaRPr>
          </a:p>
        </p:txBody>
      </p:sp>
      <p:sp>
        <p:nvSpPr>
          <p:cNvPr id="12297" name="Text Box 12"/>
          <p:cNvSpPr txBox="1">
            <a:spLocks noChangeArrowheads="1"/>
          </p:cNvSpPr>
          <p:nvPr/>
        </p:nvSpPr>
        <p:spPr bwMode="auto">
          <a:xfrm>
            <a:off x="5694363" y="4138613"/>
            <a:ext cx="1347787" cy="293687"/>
          </a:xfrm>
          <a:prstGeom prst="rect">
            <a:avLst/>
          </a:prstGeom>
          <a:noFill/>
          <a:ln w="25400" algn="ctr">
            <a:noFill/>
            <a:miter lim="800000"/>
            <a:headEnd/>
            <a:tailEnd/>
          </a:ln>
        </p:spPr>
        <p:txBody>
          <a:bodyPr wrap="none"/>
          <a:lstStyle/>
          <a:p>
            <a:pPr indent="3175">
              <a:spcBef>
                <a:spcPct val="20000"/>
              </a:spcBef>
            </a:pPr>
            <a:r>
              <a:rPr lang="en-US" sz="1400" dirty="0">
                <a:solidFill>
                  <a:prstClr val="black"/>
                </a:solidFill>
              </a:rPr>
              <a:t>Distribution</a:t>
            </a:r>
          </a:p>
          <a:p>
            <a:pPr indent="3175">
              <a:spcBef>
                <a:spcPct val="20000"/>
              </a:spcBef>
            </a:pPr>
            <a:r>
              <a:rPr lang="en-US" sz="1400" dirty="0">
                <a:solidFill>
                  <a:prstClr val="black"/>
                </a:solidFill>
              </a:rPr>
              <a:t>Node</a:t>
            </a:r>
          </a:p>
        </p:txBody>
      </p:sp>
      <p:sp>
        <p:nvSpPr>
          <p:cNvPr id="12296" name="Oval 10"/>
          <p:cNvSpPr>
            <a:spLocks noChangeArrowheads="1"/>
          </p:cNvSpPr>
          <p:nvPr/>
        </p:nvSpPr>
        <p:spPr bwMode="auto">
          <a:xfrm>
            <a:off x="3876675" y="2884488"/>
            <a:ext cx="1408113" cy="1233487"/>
          </a:xfrm>
          <a:prstGeom prst="ellipse">
            <a:avLst/>
          </a:prstGeom>
          <a:solidFill>
            <a:schemeClr val="bg1"/>
          </a:solidFill>
          <a:ln w="25400" algn="ctr">
            <a:solidFill>
              <a:schemeClr val="tx1"/>
            </a:solidFill>
            <a:round/>
            <a:headEnd/>
            <a:tailEnd/>
          </a:ln>
        </p:spPr>
        <p:txBody>
          <a:bodyPr anchor="ctr"/>
          <a:lstStyle/>
          <a:p>
            <a:pPr indent="3175">
              <a:spcBef>
                <a:spcPct val="20000"/>
              </a:spcBef>
            </a:pPr>
            <a:endParaRPr lang="en-US" sz="1200">
              <a:solidFill>
                <a:prstClr val="black"/>
              </a:solidFill>
            </a:endParaRPr>
          </a:p>
        </p:txBody>
      </p:sp>
      <p:grpSp>
        <p:nvGrpSpPr>
          <p:cNvPr id="2" name="Group 14"/>
          <p:cNvGrpSpPr>
            <a:grpSpLocks/>
          </p:cNvGrpSpPr>
          <p:nvPr/>
        </p:nvGrpSpPr>
        <p:grpSpPr bwMode="auto">
          <a:xfrm>
            <a:off x="7696200" y="2971800"/>
            <a:ext cx="762000" cy="762000"/>
            <a:chOff x="375" y="2230"/>
            <a:chExt cx="262" cy="275"/>
          </a:xfrm>
        </p:grpSpPr>
        <p:pic>
          <p:nvPicPr>
            <p:cNvPr id="12899" name="Picture 15" descr="j0149428"/>
            <p:cNvPicPr>
              <a:picLocks noChangeAspect="1" noChangeArrowheads="1"/>
            </p:cNvPicPr>
            <p:nvPr/>
          </p:nvPicPr>
          <p:blipFill>
            <a:blip r:embed="rId3" cstate="print">
              <a:lum bright="-20000" contrast="-20000"/>
            </a:blip>
            <a:srcRect/>
            <a:stretch>
              <a:fillRect/>
            </a:stretch>
          </p:blipFill>
          <p:spPr bwMode="auto">
            <a:xfrm flipH="1">
              <a:off x="375" y="2230"/>
              <a:ext cx="180" cy="206"/>
            </a:xfrm>
            <a:prstGeom prst="rect">
              <a:avLst/>
            </a:prstGeom>
            <a:noFill/>
            <a:ln w="9525">
              <a:noFill/>
              <a:miter lim="800000"/>
              <a:headEnd/>
              <a:tailEnd/>
            </a:ln>
          </p:spPr>
        </p:pic>
        <p:pic>
          <p:nvPicPr>
            <p:cNvPr id="12900" name="Picture 16" descr="j0149428"/>
            <p:cNvPicPr>
              <a:picLocks noChangeAspect="1" noChangeArrowheads="1"/>
            </p:cNvPicPr>
            <p:nvPr/>
          </p:nvPicPr>
          <p:blipFill>
            <a:blip r:embed="rId3" cstate="print">
              <a:lum bright="-20000" contrast="-20000"/>
            </a:blip>
            <a:srcRect/>
            <a:stretch>
              <a:fillRect/>
            </a:stretch>
          </p:blipFill>
          <p:spPr bwMode="auto">
            <a:xfrm>
              <a:off x="457" y="2299"/>
              <a:ext cx="180" cy="206"/>
            </a:xfrm>
            <a:prstGeom prst="rect">
              <a:avLst/>
            </a:prstGeom>
            <a:noFill/>
            <a:ln w="9525">
              <a:noFill/>
              <a:miter lim="800000"/>
              <a:headEnd/>
              <a:tailEnd/>
            </a:ln>
          </p:spPr>
        </p:pic>
      </p:grpSp>
      <p:grpSp>
        <p:nvGrpSpPr>
          <p:cNvPr id="12516" name="Group 233"/>
          <p:cNvGrpSpPr>
            <a:grpSpLocks/>
          </p:cNvGrpSpPr>
          <p:nvPr/>
        </p:nvGrpSpPr>
        <p:grpSpPr bwMode="auto">
          <a:xfrm flipH="1">
            <a:off x="4219575" y="3155950"/>
            <a:ext cx="628650" cy="150813"/>
            <a:chOff x="1687" y="1159"/>
            <a:chExt cx="2040" cy="552"/>
          </a:xfrm>
        </p:grpSpPr>
        <p:grpSp>
          <p:nvGrpSpPr>
            <p:cNvPr id="12517" name="Group 234"/>
            <p:cNvGrpSpPr>
              <a:grpSpLocks/>
            </p:cNvGrpSpPr>
            <p:nvPr/>
          </p:nvGrpSpPr>
          <p:grpSpPr bwMode="auto">
            <a:xfrm>
              <a:off x="2156" y="1159"/>
              <a:ext cx="1571" cy="391"/>
              <a:chOff x="2156" y="1159"/>
              <a:chExt cx="1571" cy="391"/>
            </a:xfrm>
          </p:grpSpPr>
          <p:sp>
            <p:nvSpPr>
              <p:cNvPr id="12711" name="Rectangle 235"/>
              <p:cNvSpPr>
                <a:spLocks noChangeArrowheads="1"/>
              </p:cNvSpPr>
              <p:nvPr/>
            </p:nvSpPr>
            <p:spPr bwMode="auto">
              <a:xfrm>
                <a:off x="2156" y="1159"/>
                <a:ext cx="1571" cy="391"/>
              </a:xfrm>
              <a:prstGeom prst="rect">
                <a:avLst/>
              </a:prstGeom>
              <a:solidFill>
                <a:schemeClr val="folHlink"/>
              </a:solidFill>
              <a:ln w="6350">
                <a:solidFill>
                  <a:srgbClr val="000000"/>
                </a:solidFill>
                <a:miter lim="800000"/>
                <a:headEnd/>
                <a:tailEnd/>
              </a:ln>
            </p:spPr>
            <p:txBody>
              <a:bodyPr/>
              <a:lstStyle/>
              <a:p>
                <a:endParaRPr lang="en-US">
                  <a:solidFill>
                    <a:prstClr val="black"/>
                  </a:solidFill>
                </a:endParaRPr>
              </a:p>
            </p:txBody>
          </p:sp>
          <p:sp>
            <p:nvSpPr>
              <p:cNvPr id="12712" name="Rectangle 236"/>
              <p:cNvSpPr>
                <a:spLocks noChangeArrowheads="1"/>
              </p:cNvSpPr>
              <p:nvPr/>
            </p:nvSpPr>
            <p:spPr bwMode="auto">
              <a:xfrm>
                <a:off x="2156" y="1173"/>
                <a:ext cx="1571" cy="363"/>
              </a:xfrm>
              <a:prstGeom prst="rect">
                <a:avLst/>
              </a:prstGeom>
              <a:solidFill>
                <a:schemeClr val="folHlink"/>
              </a:solidFill>
              <a:ln w="6350">
                <a:solidFill>
                  <a:srgbClr val="000000"/>
                </a:solidFill>
                <a:miter lim="800000"/>
                <a:headEnd/>
                <a:tailEnd/>
              </a:ln>
            </p:spPr>
            <p:txBody>
              <a:bodyPr/>
              <a:lstStyle/>
              <a:p>
                <a:endParaRPr lang="en-US">
                  <a:solidFill>
                    <a:prstClr val="black"/>
                  </a:solidFill>
                </a:endParaRPr>
              </a:p>
            </p:txBody>
          </p:sp>
        </p:grpSp>
        <p:grpSp>
          <p:nvGrpSpPr>
            <p:cNvPr id="12519" name="Group 237"/>
            <p:cNvGrpSpPr>
              <a:grpSpLocks/>
            </p:cNvGrpSpPr>
            <p:nvPr/>
          </p:nvGrpSpPr>
          <p:grpSpPr bwMode="auto">
            <a:xfrm>
              <a:off x="2592" y="1552"/>
              <a:ext cx="1051" cy="159"/>
              <a:chOff x="2592" y="1552"/>
              <a:chExt cx="1051" cy="159"/>
            </a:xfrm>
          </p:grpSpPr>
          <p:grpSp>
            <p:nvGrpSpPr>
              <p:cNvPr id="12520" name="Group 238"/>
              <p:cNvGrpSpPr>
                <a:grpSpLocks/>
              </p:cNvGrpSpPr>
              <p:nvPr/>
            </p:nvGrpSpPr>
            <p:grpSpPr bwMode="auto">
              <a:xfrm>
                <a:off x="2592" y="1552"/>
                <a:ext cx="1051" cy="140"/>
                <a:chOff x="2592" y="1552"/>
                <a:chExt cx="1051" cy="140"/>
              </a:xfrm>
            </p:grpSpPr>
            <p:grpSp>
              <p:nvGrpSpPr>
                <p:cNvPr id="12521" name="Group 239"/>
                <p:cNvGrpSpPr>
                  <a:grpSpLocks/>
                </p:cNvGrpSpPr>
                <p:nvPr/>
              </p:nvGrpSpPr>
              <p:grpSpPr bwMode="auto">
                <a:xfrm>
                  <a:off x="2592" y="1552"/>
                  <a:ext cx="127" cy="106"/>
                  <a:chOff x="2592" y="1552"/>
                  <a:chExt cx="127" cy="106"/>
                </a:xfrm>
              </p:grpSpPr>
              <p:sp>
                <p:nvSpPr>
                  <p:cNvPr id="12708" name="Freeform 240"/>
                  <p:cNvSpPr>
                    <a:spLocks/>
                  </p:cNvSpPr>
                  <p:nvPr/>
                </p:nvSpPr>
                <p:spPr bwMode="auto">
                  <a:xfrm>
                    <a:off x="2592" y="1552"/>
                    <a:ext cx="127" cy="15"/>
                  </a:xfrm>
                  <a:custGeom>
                    <a:avLst/>
                    <a:gdLst>
                      <a:gd name="T0" fmla="*/ 0 w 380"/>
                      <a:gd name="T1" fmla="*/ 0 h 45"/>
                      <a:gd name="T2" fmla="*/ 5 w 380"/>
                      <a:gd name="T3" fmla="*/ 0 h 45"/>
                      <a:gd name="T4" fmla="*/ 4 w 380"/>
                      <a:gd name="T5" fmla="*/ 1 h 45"/>
                      <a:gd name="T6" fmla="*/ 1 w 380"/>
                      <a:gd name="T7" fmla="*/ 1 h 45"/>
                      <a:gd name="T8" fmla="*/ 0 w 380"/>
                      <a:gd name="T9" fmla="*/ 0 h 45"/>
                      <a:gd name="T10" fmla="*/ 0 60000 65536"/>
                      <a:gd name="T11" fmla="*/ 0 60000 65536"/>
                      <a:gd name="T12" fmla="*/ 0 60000 65536"/>
                      <a:gd name="T13" fmla="*/ 0 60000 65536"/>
                      <a:gd name="T14" fmla="*/ 0 60000 65536"/>
                      <a:gd name="T15" fmla="*/ 0 w 380"/>
                      <a:gd name="T16" fmla="*/ 0 h 45"/>
                      <a:gd name="T17" fmla="*/ 380 w 380"/>
                      <a:gd name="T18" fmla="*/ 45 h 45"/>
                    </a:gdLst>
                    <a:ahLst/>
                    <a:cxnLst>
                      <a:cxn ang="T10">
                        <a:pos x="T0" y="T1"/>
                      </a:cxn>
                      <a:cxn ang="T11">
                        <a:pos x="T2" y="T3"/>
                      </a:cxn>
                      <a:cxn ang="T12">
                        <a:pos x="T4" y="T5"/>
                      </a:cxn>
                      <a:cxn ang="T13">
                        <a:pos x="T6" y="T7"/>
                      </a:cxn>
                      <a:cxn ang="T14">
                        <a:pos x="T8" y="T9"/>
                      </a:cxn>
                    </a:cxnLst>
                    <a:rect l="T15" t="T16" r="T17" b="T18"/>
                    <a:pathLst>
                      <a:path w="380" h="45">
                        <a:moveTo>
                          <a:pt x="0" y="2"/>
                        </a:moveTo>
                        <a:lnTo>
                          <a:pt x="380" y="0"/>
                        </a:lnTo>
                        <a:lnTo>
                          <a:pt x="331" y="44"/>
                        </a:lnTo>
                        <a:lnTo>
                          <a:pt x="46" y="45"/>
                        </a:lnTo>
                        <a:lnTo>
                          <a:pt x="0" y="2"/>
                        </a:lnTo>
                        <a:close/>
                      </a:path>
                    </a:pathLst>
                  </a:custGeom>
                  <a:solidFill>
                    <a:srgbClr val="606060"/>
                  </a:solidFill>
                  <a:ln w="6350">
                    <a:solidFill>
                      <a:srgbClr val="404040"/>
                    </a:solidFill>
                    <a:prstDash val="solid"/>
                    <a:round/>
                    <a:headEnd/>
                    <a:tailEnd/>
                  </a:ln>
                </p:spPr>
                <p:txBody>
                  <a:bodyPr/>
                  <a:lstStyle/>
                  <a:p>
                    <a:endParaRPr lang="en-US">
                      <a:solidFill>
                        <a:prstClr val="black"/>
                      </a:solidFill>
                    </a:endParaRPr>
                  </a:p>
                </p:txBody>
              </p:sp>
              <p:sp>
                <p:nvSpPr>
                  <p:cNvPr id="12709" name="Freeform 241"/>
                  <p:cNvSpPr>
                    <a:spLocks/>
                  </p:cNvSpPr>
                  <p:nvPr/>
                </p:nvSpPr>
                <p:spPr bwMode="auto">
                  <a:xfrm>
                    <a:off x="2624" y="1567"/>
                    <a:ext cx="63" cy="7"/>
                  </a:xfrm>
                  <a:custGeom>
                    <a:avLst/>
                    <a:gdLst>
                      <a:gd name="T0" fmla="*/ 0 w 189"/>
                      <a:gd name="T1" fmla="*/ 0 h 22"/>
                      <a:gd name="T2" fmla="*/ 2 w 189"/>
                      <a:gd name="T3" fmla="*/ 0 h 22"/>
                      <a:gd name="T4" fmla="*/ 2 w 189"/>
                      <a:gd name="T5" fmla="*/ 0 h 22"/>
                      <a:gd name="T6" fmla="*/ 0 w 189"/>
                      <a:gd name="T7" fmla="*/ 0 h 22"/>
                      <a:gd name="T8" fmla="*/ 0 w 189"/>
                      <a:gd name="T9" fmla="*/ 0 h 22"/>
                      <a:gd name="T10" fmla="*/ 0 60000 65536"/>
                      <a:gd name="T11" fmla="*/ 0 60000 65536"/>
                      <a:gd name="T12" fmla="*/ 0 60000 65536"/>
                      <a:gd name="T13" fmla="*/ 0 60000 65536"/>
                      <a:gd name="T14" fmla="*/ 0 60000 65536"/>
                      <a:gd name="T15" fmla="*/ 0 w 189"/>
                      <a:gd name="T16" fmla="*/ 0 h 22"/>
                      <a:gd name="T17" fmla="*/ 189 w 189"/>
                      <a:gd name="T18" fmla="*/ 22 h 22"/>
                    </a:gdLst>
                    <a:ahLst/>
                    <a:cxnLst>
                      <a:cxn ang="T10">
                        <a:pos x="T0" y="T1"/>
                      </a:cxn>
                      <a:cxn ang="T11">
                        <a:pos x="T2" y="T3"/>
                      </a:cxn>
                      <a:cxn ang="T12">
                        <a:pos x="T4" y="T5"/>
                      </a:cxn>
                      <a:cxn ang="T13">
                        <a:pos x="T6" y="T7"/>
                      </a:cxn>
                      <a:cxn ang="T14">
                        <a:pos x="T8" y="T9"/>
                      </a:cxn>
                    </a:cxnLst>
                    <a:rect l="T15" t="T16" r="T17" b="T18"/>
                    <a:pathLst>
                      <a:path w="189" h="22">
                        <a:moveTo>
                          <a:pt x="0" y="1"/>
                        </a:moveTo>
                        <a:lnTo>
                          <a:pt x="189" y="0"/>
                        </a:lnTo>
                        <a:lnTo>
                          <a:pt x="166" y="20"/>
                        </a:lnTo>
                        <a:lnTo>
                          <a:pt x="22" y="22"/>
                        </a:lnTo>
                        <a:lnTo>
                          <a:pt x="0" y="1"/>
                        </a:lnTo>
                        <a:close/>
                      </a:path>
                    </a:pathLst>
                  </a:custGeom>
                  <a:solidFill>
                    <a:srgbClr val="606060"/>
                  </a:solidFill>
                  <a:ln w="6350">
                    <a:solidFill>
                      <a:srgbClr val="404040"/>
                    </a:solidFill>
                    <a:prstDash val="solid"/>
                    <a:round/>
                    <a:headEnd/>
                    <a:tailEnd/>
                  </a:ln>
                </p:spPr>
                <p:txBody>
                  <a:bodyPr/>
                  <a:lstStyle/>
                  <a:p>
                    <a:endParaRPr lang="en-US">
                      <a:solidFill>
                        <a:prstClr val="black"/>
                      </a:solidFill>
                    </a:endParaRPr>
                  </a:p>
                </p:txBody>
              </p:sp>
              <p:sp>
                <p:nvSpPr>
                  <p:cNvPr id="12710" name="Rectangle 242"/>
                  <p:cNvSpPr>
                    <a:spLocks noChangeArrowheads="1"/>
                  </p:cNvSpPr>
                  <p:nvPr/>
                </p:nvSpPr>
                <p:spPr bwMode="auto">
                  <a:xfrm>
                    <a:off x="2649" y="1576"/>
                    <a:ext cx="12" cy="82"/>
                  </a:xfrm>
                  <a:prstGeom prst="rect">
                    <a:avLst/>
                  </a:prstGeom>
                  <a:solidFill>
                    <a:srgbClr val="606060"/>
                  </a:solidFill>
                  <a:ln w="6350">
                    <a:solidFill>
                      <a:srgbClr val="404040"/>
                    </a:solidFill>
                    <a:miter lim="800000"/>
                    <a:headEnd/>
                    <a:tailEnd/>
                  </a:ln>
                </p:spPr>
                <p:txBody>
                  <a:bodyPr/>
                  <a:lstStyle/>
                  <a:p>
                    <a:endParaRPr lang="en-US">
                      <a:solidFill>
                        <a:prstClr val="black"/>
                      </a:solidFill>
                    </a:endParaRPr>
                  </a:p>
                </p:txBody>
              </p:sp>
            </p:grpSp>
            <p:grpSp>
              <p:nvGrpSpPr>
                <p:cNvPr id="12528" name="Group 243"/>
                <p:cNvGrpSpPr>
                  <a:grpSpLocks/>
                </p:cNvGrpSpPr>
                <p:nvPr/>
              </p:nvGrpSpPr>
              <p:grpSpPr bwMode="auto">
                <a:xfrm>
                  <a:off x="3228" y="1552"/>
                  <a:ext cx="200" cy="140"/>
                  <a:chOff x="3228" y="1552"/>
                  <a:chExt cx="200" cy="140"/>
                </a:xfrm>
              </p:grpSpPr>
              <p:sp>
                <p:nvSpPr>
                  <p:cNvPr id="12703" name="Freeform 244"/>
                  <p:cNvSpPr>
                    <a:spLocks/>
                  </p:cNvSpPr>
                  <p:nvPr/>
                </p:nvSpPr>
                <p:spPr bwMode="auto">
                  <a:xfrm>
                    <a:off x="3228" y="1553"/>
                    <a:ext cx="199" cy="28"/>
                  </a:xfrm>
                  <a:custGeom>
                    <a:avLst/>
                    <a:gdLst>
                      <a:gd name="T0" fmla="*/ 0 w 598"/>
                      <a:gd name="T1" fmla="*/ 0 h 85"/>
                      <a:gd name="T2" fmla="*/ 7 w 598"/>
                      <a:gd name="T3" fmla="*/ 0 h 85"/>
                      <a:gd name="T4" fmla="*/ 7 w 598"/>
                      <a:gd name="T5" fmla="*/ 1 h 85"/>
                      <a:gd name="T6" fmla="*/ 1 w 598"/>
                      <a:gd name="T7" fmla="*/ 1 h 85"/>
                      <a:gd name="T8" fmla="*/ 0 w 598"/>
                      <a:gd name="T9" fmla="*/ 0 h 85"/>
                      <a:gd name="T10" fmla="*/ 0 60000 65536"/>
                      <a:gd name="T11" fmla="*/ 0 60000 65536"/>
                      <a:gd name="T12" fmla="*/ 0 60000 65536"/>
                      <a:gd name="T13" fmla="*/ 0 60000 65536"/>
                      <a:gd name="T14" fmla="*/ 0 60000 65536"/>
                      <a:gd name="T15" fmla="*/ 0 w 598"/>
                      <a:gd name="T16" fmla="*/ 0 h 85"/>
                      <a:gd name="T17" fmla="*/ 598 w 598"/>
                      <a:gd name="T18" fmla="*/ 85 h 85"/>
                    </a:gdLst>
                    <a:ahLst/>
                    <a:cxnLst>
                      <a:cxn ang="T10">
                        <a:pos x="T0" y="T1"/>
                      </a:cxn>
                      <a:cxn ang="T11">
                        <a:pos x="T2" y="T3"/>
                      </a:cxn>
                      <a:cxn ang="T12">
                        <a:pos x="T4" y="T5"/>
                      </a:cxn>
                      <a:cxn ang="T13">
                        <a:pos x="T6" y="T7"/>
                      </a:cxn>
                      <a:cxn ang="T14">
                        <a:pos x="T8" y="T9"/>
                      </a:cxn>
                    </a:cxnLst>
                    <a:rect l="T15" t="T16" r="T17" b="T18"/>
                    <a:pathLst>
                      <a:path w="598" h="85">
                        <a:moveTo>
                          <a:pt x="0" y="0"/>
                        </a:moveTo>
                        <a:lnTo>
                          <a:pt x="598" y="0"/>
                        </a:lnTo>
                        <a:lnTo>
                          <a:pt x="598" y="85"/>
                        </a:lnTo>
                        <a:lnTo>
                          <a:pt x="47" y="85"/>
                        </a:lnTo>
                        <a:lnTo>
                          <a:pt x="0" y="0"/>
                        </a:lnTo>
                        <a:close/>
                      </a:path>
                    </a:pathLst>
                  </a:custGeom>
                  <a:solidFill>
                    <a:srgbClr val="606060"/>
                  </a:solidFill>
                  <a:ln w="6350">
                    <a:solidFill>
                      <a:srgbClr val="404040"/>
                    </a:solidFill>
                    <a:prstDash val="solid"/>
                    <a:round/>
                    <a:headEnd/>
                    <a:tailEnd/>
                  </a:ln>
                </p:spPr>
                <p:txBody>
                  <a:bodyPr/>
                  <a:lstStyle/>
                  <a:p>
                    <a:endParaRPr lang="en-US">
                      <a:solidFill>
                        <a:prstClr val="black"/>
                      </a:solidFill>
                    </a:endParaRPr>
                  </a:p>
                </p:txBody>
              </p:sp>
              <p:grpSp>
                <p:nvGrpSpPr>
                  <p:cNvPr id="12529" name="Group 245"/>
                  <p:cNvGrpSpPr>
                    <a:grpSpLocks/>
                  </p:cNvGrpSpPr>
                  <p:nvPr/>
                </p:nvGrpSpPr>
                <p:grpSpPr bwMode="auto">
                  <a:xfrm>
                    <a:off x="3244" y="1552"/>
                    <a:ext cx="168" cy="32"/>
                    <a:chOff x="3244" y="1552"/>
                    <a:chExt cx="168" cy="32"/>
                  </a:xfrm>
                </p:grpSpPr>
                <p:sp>
                  <p:nvSpPr>
                    <p:cNvPr id="12706" name="Freeform 246"/>
                    <p:cNvSpPr>
                      <a:spLocks/>
                    </p:cNvSpPr>
                    <p:nvPr/>
                  </p:nvSpPr>
                  <p:spPr bwMode="auto">
                    <a:xfrm>
                      <a:off x="3244" y="1559"/>
                      <a:ext cx="151" cy="22"/>
                    </a:xfrm>
                    <a:custGeom>
                      <a:avLst/>
                      <a:gdLst>
                        <a:gd name="T0" fmla="*/ 0 w 454"/>
                        <a:gd name="T1" fmla="*/ 1 h 65"/>
                        <a:gd name="T2" fmla="*/ 1 w 454"/>
                        <a:gd name="T3" fmla="*/ 0 h 65"/>
                        <a:gd name="T4" fmla="*/ 6 w 454"/>
                        <a:gd name="T5" fmla="*/ 0 h 65"/>
                        <a:gd name="T6" fmla="*/ 6 w 454"/>
                        <a:gd name="T7" fmla="*/ 1 h 65"/>
                        <a:gd name="T8" fmla="*/ 0 60000 65536"/>
                        <a:gd name="T9" fmla="*/ 0 60000 65536"/>
                        <a:gd name="T10" fmla="*/ 0 60000 65536"/>
                        <a:gd name="T11" fmla="*/ 0 60000 65536"/>
                        <a:gd name="T12" fmla="*/ 0 w 454"/>
                        <a:gd name="T13" fmla="*/ 0 h 65"/>
                        <a:gd name="T14" fmla="*/ 454 w 454"/>
                        <a:gd name="T15" fmla="*/ 65 h 65"/>
                      </a:gdLst>
                      <a:ahLst/>
                      <a:cxnLst>
                        <a:cxn ang="T8">
                          <a:pos x="T0" y="T1"/>
                        </a:cxn>
                        <a:cxn ang="T9">
                          <a:pos x="T2" y="T3"/>
                        </a:cxn>
                        <a:cxn ang="T10">
                          <a:pos x="T4" y="T5"/>
                        </a:cxn>
                        <a:cxn ang="T11">
                          <a:pos x="T6" y="T7"/>
                        </a:cxn>
                      </a:cxnLst>
                      <a:rect l="T12" t="T13" r="T14" b="T15"/>
                      <a:pathLst>
                        <a:path w="454" h="65">
                          <a:moveTo>
                            <a:pt x="0" y="65"/>
                          </a:moveTo>
                          <a:lnTo>
                            <a:pt x="72" y="0"/>
                          </a:lnTo>
                          <a:lnTo>
                            <a:pt x="454" y="0"/>
                          </a:lnTo>
                          <a:lnTo>
                            <a:pt x="454" y="65"/>
                          </a:lnTo>
                        </a:path>
                      </a:pathLst>
                    </a:custGeom>
                    <a:noFill/>
                    <a:ln w="6350">
                      <a:solidFill>
                        <a:srgbClr val="404040"/>
                      </a:solidFill>
                      <a:prstDash val="solid"/>
                      <a:round/>
                      <a:headEnd/>
                      <a:tailEnd/>
                    </a:ln>
                  </p:spPr>
                  <p:txBody>
                    <a:bodyPr/>
                    <a:lstStyle/>
                    <a:p>
                      <a:endParaRPr lang="en-US">
                        <a:solidFill>
                          <a:prstClr val="black"/>
                        </a:solidFill>
                      </a:endParaRPr>
                    </a:p>
                  </p:txBody>
                </p:sp>
                <p:sp>
                  <p:nvSpPr>
                    <p:cNvPr id="12707" name="Line 247"/>
                    <p:cNvSpPr>
                      <a:spLocks noChangeShapeType="1"/>
                    </p:cNvSpPr>
                    <p:nvPr/>
                  </p:nvSpPr>
                  <p:spPr bwMode="auto">
                    <a:xfrm>
                      <a:off x="3411" y="1552"/>
                      <a:ext cx="1" cy="32"/>
                    </a:xfrm>
                    <a:prstGeom prst="line">
                      <a:avLst/>
                    </a:prstGeom>
                    <a:noFill/>
                    <a:ln w="6350">
                      <a:solidFill>
                        <a:srgbClr val="404040"/>
                      </a:solidFill>
                      <a:round/>
                      <a:headEnd/>
                      <a:tailEnd/>
                    </a:ln>
                  </p:spPr>
                  <p:txBody>
                    <a:bodyPr/>
                    <a:lstStyle/>
                    <a:p>
                      <a:endParaRPr lang="en-US">
                        <a:solidFill>
                          <a:prstClr val="black"/>
                        </a:solidFill>
                      </a:endParaRPr>
                    </a:p>
                  </p:txBody>
                </p:sp>
              </p:grpSp>
              <p:sp>
                <p:nvSpPr>
                  <p:cNvPr id="12705" name="Line 248"/>
                  <p:cNvSpPr>
                    <a:spLocks noChangeShapeType="1"/>
                  </p:cNvSpPr>
                  <p:nvPr/>
                </p:nvSpPr>
                <p:spPr bwMode="auto">
                  <a:xfrm>
                    <a:off x="3427" y="1581"/>
                    <a:ext cx="1" cy="111"/>
                  </a:xfrm>
                  <a:prstGeom prst="line">
                    <a:avLst/>
                  </a:prstGeom>
                  <a:noFill/>
                  <a:ln w="6350">
                    <a:solidFill>
                      <a:srgbClr val="202020"/>
                    </a:solidFill>
                    <a:round/>
                    <a:headEnd/>
                    <a:tailEnd/>
                  </a:ln>
                </p:spPr>
                <p:txBody>
                  <a:bodyPr/>
                  <a:lstStyle/>
                  <a:p>
                    <a:endParaRPr lang="en-US">
                      <a:solidFill>
                        <a:prstClr val="black"/>
                      </a:solidFill>
                    </a:endParaRPr>
                  </a:p>
                </p:txBody>
              </p:sp>
            </p:grpSp>
            <p:grpSp>
              <p:nvGrpSpPr>
                <p:cNvPr id="12530" name="Group 249"/>
                <p:cNvGrpSpPr>
                  <a:grpSpLocks/>
                </p:cNvGrpSpPr>
                <p:nvPr/>
              </p:nvGrpSpPr>
              <p:grpSpPr bwMode="auto">
                <a:xfrm>
                  <a:off x="3443" y="1552"/>
                  <a:ext cx="200" cy="140"/>
                  <a:chOff x="3443" y="1552"/>
                  <a:chExt cx="200" cy="140"/>
                </a:xfrm>
              </p:grpSpPr>
              <p:sp>
                <p:nvSpPr>
                  <p:cNvPr id="12698" name="Freeform 250"/>
                  <p:cNvSpPr>
                    <a:spLocks/>
                  </p:cNvSpPr>
                  <p:nvPr/>
                </p:nvSpPr>
                <p:spPr bwMode="auto">
                  <a:xfrm>
                    <a:off x="3443" y="1553"/>
                    <a:ext cx="199" cy="28"/>
                  </a:xfrm>
                  <a:custGeom>
                    <a:avLst/>
                    <a:gdLst>
                      <a:gd name="T0" fmla="*/ 0 w 596"/>
                      <a:gd name="T1" fmla="*/ 0 h 85"/>
                      <a:gd name="T2" fmla="*/ 7 w 596"/>
                      <a:gd name="T3" fmla="*/ 0 h 85"/>
                      <a:gd name="T4" fmla="*/ 7 w 596"/>
                      <a:gd name="T5" fmla="*/ 1 h 85"/>
                      <a:gd name="T6" fmla="*/ 1 w 596"/>
                      <a:gd name="T7" fmla="*/ 1 h 85"/>
                      <a:gd name="T8" fmla="*/ 0 w 596"/>
                      <a:gd name="T9" fmla="*/ 0 h 85"/>
                      <a:gd name="T10" fmla="*/ 0 60000 65536"/>
                      <a:gd name="T11" fmla="*/ 0 60000 65536"/>
                      <a:gd name="T12" fmla="*/ 0 60000 65536"/>
                      <a:gd name="T13" fmla="*/ 0 60000 65536"/>
                      <a:gd name="T14" fmla="*/ 0 60000 65536"/>
                      <a:gd name="T15" fmla="*/ 0 w 596"/>
                      <a:gd name="T16" fmla="*/ 0 h 85"/>
                      <a:gd name="T17" fmla="*/ 596 w 596"/>
                      <a:gd name="T18" fmla="*/ 85 h 85"/>
                    </a:gdLst>
                    <a:ahLst/>
                    <a:cxnLst>
                      <a:cxn ang="T10">
                        <a:pos x="T0" y="T1"/>
                      </a:cxn>
                      <a:cxn ang="T11">
                        <a:pos x="T2" y="T3"/>
                      </a:cxn>
                      <a:cxn ang="T12">
                        <a:pos x="T4" y="T5"/>
                      </a:cxn>
                      <a:cxn ang="T13">
                        <a:pos x="T6" y="T7"/>
                      </a:cxn>
                      <a:cxn ang="T14">
                        <a:pos x="T8" y="T9"/>
                      </a:cxn>
                    </a:cxnLst>
                    <a:rect l="T15" t="T16" r="T17" b="T18"/>
                    <a:pathLst>
                      <a:path w="596" h="85">
                        <a:moveTo>
                          <a:pt x="0" y="0"/>
                        </a:moveTo>
                        <a:lnTo>
                          <a:pt x="596" y="0"/>
                        </a:lnTo>
                        <a:lnTo>
                          <a:pt x="596" y="85"/>
                        </a:lnTo>
                        <a:lnTo>
                          <a:pt x="46" y="85"/>
                        </a:lnTo>
                        <a:lnTo>
                          <a:pt x="0" y="0"/>
                        </a:lnTo>
                        <a:close/>
                      </a:path>
                    </a:pathLst>
                  </a:custGeom>
                  <a:solidFill>
                    <a:srgbClr val="606060"/>
                  </a:solidFill>
                  <a:ln w="6350">
                    <a:solidFill>
                      <a:srgbClr val="404040"/>
                    </a:solidFill>
                    <a:prstDash val="solid"/>
                    <a:round/>
                    <a:headEnd/>
                    <a:tailEnd/>
                  </a:ln>
                </p:spPr>
                <p:txBody>
                  <a:bodyPr/>
                  <a:lstStyle/>
                  <a:p>
                    <a:endParaRPr lang="en-US">
                      <a:solidFill>
                        <a:prstClr val="black"/>
                      </a:solidFill>
                    </a:endParaRPr>
                  </a:p>
                </p:txBody>
              </p:sp>
              <p:grpSp>
                <p:nvGrpSpPr>
                  <p:cNvPr id="12531" name="Group 251"/>
                  <p:cNvGrpSpPr>
                    <a:grpSpLocks/>
                  </p:cNvGrpSpPr>
                  <p:nvPr/>
                </p:nvGrpSpPr>
                <p:grpSpPr bwMode="auto">
                  <a:xfrm>
                    <a:off x="3459" y="1552"/>
                    <a:ext cx="168" cy="32"/>
                    <a:chOff x="3459" y="1552"/>
                    <a:chExt cx="168" cy="32"/>
                  </a:xfrm>
                </p:grpSpPr>
                <p:sp>
                  <p:nvSpPr>
                    <p:cNvPr id="12701" name="Freeform 252"/>
                    <p:cNvSpPr>
                      <a:spLocks/>
                    </p:cNvSpPr>
                    <p:nvPr/>
                  </p:nvSpPr>
                  <p:spPr bwMode="auto">
                    <a:xfrm>
                      <a:off x="3459" y="1559"/>
                      <a:ext cx="151" cy="22"/>
                    </a:xfrm>
                    <a:custGeom>
                      <a:avLst/>
                      <a:gdLst>
                        <a:gd name="T0" fmla="*/ 0 w 455"/>
                        <a:gd name="T1" fmla="*/ 1 h 65"/>
                        <a:gd name="T2" fmla="*/ 1 w 455"/>
                        <a:gd name="T3" fmla="*/ 0 h 65"/>
                        <a:gd name="T4" fmla="*/ 6 w 455"/>
                        <a:gd name="T5" fmla="*/ 0 h 65"/>
                        <a:gd name="T6" fmla="*/ 6 w 455"/>
                        <a:gd name="T7" fmla="*/ 1 h 65"/>
                        <a:gd name="T8" fmla="*/ 0 60000 65536"/>
                        <a:gd name="T9" fmla="*/ 0 60000 65536"/>
                        <a:gd name="T10" fmla="*/ 0 60000 65536"/>
                        <a:gd name="T11" fmla="*/ 0 60000 65536"/>
                        <a:gd name="T12" fmla="*/ 0 w 455"/>
                        <a:gd name="T13" fmla="*/ 0 h 65"/>
                        <a:gd name="T14" fmla="*/ 455 w 455"/>
                        <a:gd name="T15" fmla="*/ 65 h 65"/>
                      </a:gdLst>
                      <a:ahLst/>
                      <a:cxnLst>
                        <a:cxn ang="T8">
                          <a:pos x="T0" y="T1"/>
                        </a:cxn>
                        <a:cxn ang="T9">
                          <a:pos x="T2" y="T3"/>
                        </a:cxn>
                        <a:cxn ang="T10">
                          <a:pos x="T4" y="T5"/>
                        </a:cxn>
                        <a:cxn ang="T11">
                          <a:pos x="T6" y="T7"/>
                        </a:cxn>
                      </a:cxnLst>
                      <a:rect l="T12" t="T13" r="T14" b="T15"/>
                      <a:pathLst>
                        <a:path w="455" h="65">
                          <a:moveTo>
                            <a:pt x="0" y="65"/>
                          </a:moveTo>
                          <a:lnTo>
                            <a:pt x="74" y="0"/>
                          </a:lnTo>
                          <a:lnTo>
                            <a:pt x="455" y="0"/>
                          </a:lnTo>
                          <a:lnTo>
                            <a:pt x="455" y="65"/>
                          </a:lnTo>
                        </a:path>
                      </a:pathLst>
                    </a:custGeom>
                    <a:noFill/>
                    <a:ln w="6350">
                      <a:solidFill>
                        <a:srgbClr val="404040"/>
                      </a:solidFill>
                      <a:prstDash val="solid"/>
                      <a:round/>
                      <a:headEnd/>
                      <a:tailEnd/>
                    </a:ln>
                  </p:spPr>
                  <p:txBody>
                    <a:bodyPr/>
                    <a:lstStyle/>
                    <a:p>
                      <a:endParaRPr lang="en-US">
                        <a:solidFill>
                          <a:prstClr val="black"/>
                        </a:solidFill>
                      </a:endParaRPr>
                    </a:p>
                  </p:txBody>
                </p:sp>
                <p:sp>
                  <p:nvSpPr>
                    <p:cNvPr id="12702" name="Line 253"/>
                    <p:cNvSpPr>
                      <a:spLocks noChangeShapeType="1"/>
                    </p:cNvSpPr>
                    <p:nvPr/>
                  </p:nvSpPr>
                  <p:spPr bwMode="auto">
                    <a:xfrm>
                      <a:off x="3626" y="1552"/>
                      <a:ext cx="1" cy="32"/>
                    </a:xfrm>
                    <a:prstGeom prst="line">
                      <a:avLst/>
                    </a:prstGeom>
                    <a:noFill/>
                    <a:ln w="6350">
                      <a:solidFill>
                        <a:srgbClr val="404040"/>
                      </a:solidFill>
                      <a:round/>
                      <a:headEnd/>
                      <a:tailEnd/>
                    </a:ln>
                  </p:spPr>
                  <p:txBody>
                    <a:bodyPr/>
                    <a:lstStyle/>
                    <a:p>
                      <a:endParaRPr lang="en-US">
                        <a:solidFill>
                          <a:prstClr val="black"/>
                        </a:solidFill>
                      </a:endParaRPr>
                    </a:p>
                  </p:txBody>
                </p:sp>
              </p:grpSp>
              <p:sp>
                <p:nvSpPr>
                  <p:cNvPr id="12700" name="Line 254"/>
                  <p:cNvSpPr>
                    <a:spLocks noChangeShapeType="1"/>
                  </p:cNvSpPr>
                  <p:nvPr/>
                </p:nvSpPr>
                <p:spPr bwMode="auto">
                  <a:xfrm>
                    <a:off x="3642" y="1581"/>
                    <a:ext cx="1" cy="111"/>
                  </a:xfrm>
                  <a:prstGeom prst="line">
                    <a:avLst/>
                  </a:prstGeom>
                  <a:noFill/>
                  <a:ln w="6350">
                    <a:solidFill>
                      <a:srgbClr val="202020"/>
                    </a:solidFill>
                    <a:round/>
                    <a:headEnd/>
                    <a:tailEnd/>
                  </a:ln>
                </p:spPr>
                <p:txBody>
                  <a:bodyPr/>
                  <a:lstStyle/>
                  <a:p>
                    <a:endParaRPr lang="en-US">
                      <a:solidFill>
                        <a:prstClr val="black"/>
                      </a:solidFill>
                    </a:endParaRPr>
                  </a:p>
                </p:txBody>
              </p:sp>
            </p:grpSp>
          </p:grpSp>
          <p:grpSp>
            <p:nvGrpSpPr>
              <p:cNvPr id="12532" name="Group 255"/>
              <p:cNvGrpSpPr>
                <a:grpSpLocks/>
              </p:cNvGrpSpPr>
              <p:nvPr/>
            </p:nvGrpSpPr>
            <p:grpSpPr bwMode="auto">
              <a:xfrm>
                <a:off x="3252" y="1567"/>
                <a:ext cx="160" cy="144"/>
                <a:chOff x="3252" y="1567"/>
                <a:chExt cx="160" cy="144"/>
              </a:xfrm>
            </p:grpSpPr>
            <p:sp>
              <p:nvSpPr>
                <p:cNvPr id="12692" name="Oval 256"/>
                <p:cNvSpPr>
                  <a:spLocks noChangeArrowheads="1"/>
                </p:cNvSpPr>
                <p:nvPr/>
              </p:nvSpPr>
              <p:spPr bwMode="auto">
                <a:xfrm>
                  <a:off x="3252" y="1567"/>
                  <a:ext cx="160" cy="144"/>
                </a:xfrm>
                <a:prstGeom prst="ellipse">
                  <a:avLst/>
                </a:prstGeom>
                <a:solidFill>
                  <a:srgbClr val="202020"/>
                </a:solidFill>
                <a:ln w="6350">
                  <a:solidFill>
                    <a:srgbClr val="000000"/>
                  </a:solidFill>
                  <a:round/>
                  <a:headEnd/>
                  <a:tailEnd/>
                </a:ln>
              </p:spPr>
              <p:txBody>
                <a:bodyPr/>
                <a:lstStyle/>
                <a:p>
                  <a:endParaRPr lang="en-US">
                    <a:solidFill>
                      <a:prstClr val="black"/>
                    </a:solidFill>
                  </a:endParaRPr>
                </a:p>
              </p:txBody>
            </p:sp>
            <p:sp>
              <p:nvSpPr>
                <p:cNvPr id="12693" name="Oval 257"/>
                <p:cNvSpPr>
                  <a:spLocks noChangeArrowheads="1"/>
                </p:cNvSpPr>
                <p:nvPr/>
              </p:nvSpPr>
              <p:spPr bwMode="auto">
                <a:xfrm>
                  <a:off x="3275" y="1588"/>
                  <a:ext cx="113" cy="101"/>
                </a:xfrm>
                <a:prstGeom prst="ellipse">
                  <a:avLst/>
                </a:prstGeom>
                <a:solidFill>
                  <a:srgbClr val="A0A0A0"/>
                </a:solidFill>
                <a:ln w="6350">
                  <a:solidFill>
                    <a:srgbClr val="000000"/>
                  </a:solidFill>
                  <a:round/>
                  <a:headEnd/>
                  <a:tailEnd/>
                </a:ln>
              </p:spPr>
              <p:txBody>
                <a:bodyPr/>
                <a:lstStyle/>
                <a:p>
                  <a:endParaRPr lang="en-US">
                    <a:solidFill>
                      <a:prstClr val="black"/>
                    </a:solidFill>
                  </a:endParaRPr>
                </a:p>
              </p:txBody>
            </p:sp>
            <p:sp>
              <p:nvSpPr>
                <p:cNvPr id="12694" name="Oval 258"/>
                <p:cNvSpPr>
                  <a:spLocks noChangeArrowheads="1"/>
                </p:cNvSpPr>
                <p:nvPr/>
              </p:nvSpPr>
              <p:spPr bwMode="auto">
                <a:xfrm>
                  <a:off x="3308" y="1617"/>
                  <a:ext cx="48" cy="44"/>
                </a:xfrm>
                <a:prstGeom prst="ellipse">
                  <a:avLst/>
                </a:prstGeom>
                <a:solidFill>
                  <a:srgbClr val="606060"/>
                </a:solidFill>
                <a:ln w="6350">
                  <a:solidFill>
                    <a:srgbClr val="000000"/>
                  </a:solidFill>
                  <a:round/>
                  <a:headEnd/>
                  <a:tailEnd/>
                </a:ln>
              </p:spPr>
              <p:txBody>
                <a:bodyPr/>
                <a:lstStyle/>
                <a:p>
                  <a:endParaRPr lang="en-US">
                    <a:solidFill>
                      <a:prstClr val="black"/>
                    </a:solidFill>
                  </a:endParaRPr>
                </a:p>
              </p:txBody>
            </p:sp>
          </p:grpSp>
          <p:grpSp>
            <p:nvGrpSpPr>
              <p:cNvPr id="12533" name="Group 259"/>
              <p:cNvGrpSpPr>
                <a:grpSpLocks/>
              </p:cNvGrpSpPr>
              <p:nvPr/>
            </p:nvGrpSpPr>
            <p:grpSpPr bwMode="auto">
              <a:xfrm>
                <a:off x="3467" y="1567"/>
                <a:ext cx="159" cy="144"/>
                <a:chOff x="3467" y="1567"/>
                <a:chExt cx="159" cy="144"/>
              </a:xfrm>
            </p:grpSpPr>
            <p:sp>
              <p:nvSpPr>
                <p:cNvPr id="12689" name="Oval 260"/>
                <p:cNvSpPr>
                  <a:spLocks noChangeArrowheads="1"/>
                </p:cNvSpPr>
                <p:nvPr/>
              </p:nvSpPr>
              <p:spPr bwMode="auto">
                <a:xfrm>
                  <a:off x="3467" y="1567"/>
                  <a:ext cx="159" cy="144"/>
                </a:xfrm>
                <a:prstGeom prst="ellipse">
                  <a:avLst/>
                </a:prstGeom>
                <a:solidFill>
                  <a:srgbClr val="202020"/>
                </a:solidFill>
                <a:ln w="6350">
                  <a:solidFill>
                    <a:srgbClr val="000000"/>
                  </a:solidFill>
                  <a:round/>
                  <a:headEnd/>
                  <a:tailEnd/>
                </a:ln>
              </p:spPr>
              <p:txBody>
                <a:bodyPr/>
                <a:lstStyle/>
                <a:p>
                  <a:endParaRPr lang="en-US">
                    <a:solidFill>
                      <a:prstClr val="black"/>
                    </a:solidFill>
                  </a:endParaRPr>
                </a:p>
              </p:txBody>
            </p:sp>
            <p:sp>
              <p:nvSpPr>
                <p:cNvPr id="12690" name="Oval 261"/>
                <p:cNvSpPr>
                  <a:spLocks noChangeArrowheads="1"/>
                </p:cNvSpPr>
                <p:nvPr/>
              </p:nvSpPr>
              <p:spPr bwMode="auto">
                <a:xfrm>
                  <a:off x="3491" y="1588"/>
                  <a:ext cx="112" cy="101"/>
                </a:xfrm>
                <a:prstGeom prst="ellipse">
                  <a:avLst/>
                </a:prstGeom>
                <a:solidFill>
                  <a:srgbClr val="A0A0A0"/>
                </a:solidFill>
                <a:ln w="6350">
                  <a:solidFill>
                    <a:srgbClr val="000000"/>
                  </a:solidFill>
                  <a:round/>
                  <a:headEnd/>
                  <a:tailEnd/>
                </a:ln>
              </p:spPr>
              <p:txBody>
                <a:bodyPr/>
                <a:lstStyle/>
                <a:p>
                  <a:endParaRPr lang="en-US">
                    <a:solidFill>
                      <a:prstClr val="black"/>
                    </a:solidFill>
                  </a:endParaRPr>
                </a:p>
              </p:txBody>
            </p:sp>
            <p:sp>
              <p:nvSpPr>
                <p:cNvPr id="12691" name="Oval 262"/>
                <p:cNvSpPr>
                  <a:spLocks noChangeArrowheads="1"/>
                </p:cNvSpPr>
                <p:nvPr/>
              </p:nvSpPr>
              <p:spPr bwMode="auto">
                <a:xfrm>
                  <a:off x="3523" y="1617"/>
                  <a:ext cx="48" cy="44"/>
                </a:xfrm>
                <a:prstGeom prst="ellipse">
                  <a:avLst/>
                </a:prstGeom>
                <a:solidFill>
                  <a:srgbClr val="606060"/>
                </a:solidFill>
                <a:ln w="6350">
                  <a:solidFill>
                    <a:srgbClr val="000000"/>
                  </a:solidFill>
                  <a:round/>
                  <a:headEnd/>
                  <a:tailEnd/>
                </a:ln>
              </p:spPr>
              <p:txBody>
                <a:bodyPr/>
                <a:lstStyle/>
                <a:p>
                  <a:endParaRPr lang="en-US">
                    <a:solidFill>
                      <a:prstClr val="black"/>
                    </a:solidFill>
                  </a:endParaRPr>
                </a:p>
              </p:txBody>
            </p:sp>
          </p:grpSp>
        </p:grpSp>
        <p:grpSp>
          <p:nvGrpSpPr>
            <p:cNvPr id="12539" name="Group 263"/>
            <p:cNvGrpSpPr>
              <a:grpSpLocks/>
            </p:cNvGrpSpPr>
            <p:nvPr/>
          </p:nvGrpSpPr>
          <p:grpSpPr bwMode="auto">
            <a:xfrm>
              <a:off x="1687" y="1300"/>
              <a:ext cx="786" cy="411"/>
              <a:chOff x="1687" y="1300"/>
              <a:chExt cx="786" cy="411"/>
            </a:xfrm>
          </p:grpSpPr>
          <p:grpSp>
            <p:nvGrpSpPr>
              <p:cNvPr id="12542" name="Group 264"/>
              <p:cNvGrpSpPr>
                <a:grpSpLocks/>
              </p:cNvGrpSpPr>
              <p:nvPr/>
            </p:nvGrpSpPr>
            <p:grpSpPr bwMode="auto">
              <a:xfrm>
                <a:off x="1687" y="1300"/>
                <a:ext cx="321" cy="323"/>
                <a:chOff x="1687" y="1300"/>
                <a:chExt cx="321" cy="323"/>
              </a:xfrm>
            </p:grpSpPr>
            <p:sp>
              <p:nvSpPr>
                <p:cNvPr id="12664" name="Rectangle 265"/>
                <p:cNvSpPr>
                  <a:spLocks noChangeArrowheads="1"/>
                </p:cNvSpPr>
                <p:nvPr/>
              </p:nvSpPr>
              <p:spPr bwMode="auto">
                <a:xfrm>
                  <a:off x="1996" y="1453"/>
                  <a:ext cx="12" cy="39"/>
                </a:xfrm>
                <a:prstGeom prst="rect">
                  <a:avLst/>
                </a:prstGeom>
                <a:solidFill>
                  <a:srgbClr val="606060"/>
                </a:solidFill>
                <a:ln w="6350">
                  <a:solidFill>
                    <a:srgbClr val="000000"/>
                  </a:solidFill>
                  <a:miter lim="800000"/>
                  <a:headEnd/>
                  <a:tailEnd/>
                </a:ln>
              </p:spPr>
              <p:txBody>
                <a:bodyPr/>
                <a:lstStyle/>
                <a:p>
                  <a:endParaRPr lang="en-US">
                    <a:solidFill>
                      <a:prstClr val="black"/>
                    </a:solidFill>
                  </a:endParaRPr>
                </a:p>
              </p:txBody>
            </p:sp>
            <p:sp>
              <p:nvSpPr>
                <p:cNvPr id="12665" name="Freeform 266"/>
                <p:cNvSpPr>
                  <a:spLocks/>
                </p:cNvSpPr>
                <p:nvPr/>
              </p:nvSpPr>
              <p:spPr bwMode="auto">
                <a:xfrm>
                  <a:off x="1692" y="1300"/>
                  <a:ext cx="302" cy="252"/>
                </a:xfrm>
                <a:custGeom>
                  <a:avLst/>
                  <a:gdLst>
                    <a:gd name="T0" fmla="*/ 2 w 906"/>
                    <a:gd name="T1" fmla="*/ 0 h 756"/>
                    <a:gd name="T2" fmla="*/ 3 w 906"/>
                    <a:gd name="T3" fmla="*/ 0 h 756"/>
                    <a:gd name="T4" fmla="*/ 10 w 906"/>
                    <a:gd name="T5" fmla="*/ 0 h 756"/>
                    <a:gd name="T6" fmla="*/ 11 w 906"/>
                    <a:gd name="T7" fmla="*/ 0 h 756"/>
                    <a:gd name="T8" fmla="*/ 11 w 906"/>
                    <a:gd name="T9" fmla="*/ 4 h 756"/>
                    <a:gd name="T10" fmla="*/ 11 w 906"/>
                    <a:gd name="T11" fmla="*/ 4 h 756"/>
                    <a:gd name="T12" fmla="*/ 11 w 906"/>
                    <a:gd name="T13" fmla="*/ 9 h 756"/>
                    <a:gd name="T14" fmla="*/ 0 w 906"/>
                    <a:gd name="T15" fmla="*/ 9 h 756"/>
                    <a:gd name="T16" fmla="*/ 0 w 906"/>
                    <a:gd name="T17" fmla="*/ 5 h 756"/>
                    <a:gd name="T18" fmla="*/ 1 w 906"/>
                    <a:gd name="T19" fmla="*/ 4 h 756"/>
                    <a:gd name="T20" fmla="*/ 2 w 906"/>
                    <a:gd name="T21" fmla="*/ 1 h 756"/>
                    <a:gd name="T22" fmla="*/ 2 w 906"/>
                    <a:gd name="T23" fmla="*/ 1 h 756"/>
                    <a:gd name="T24" fmla="*/ 1 w 906"/>
                    <a:gd name="T25" fmla="*/ 4 h 756"/>
                    <a:gd name="T26" fmla="*/ 3 w 906"/>
                    <a:gd name="T27" fmla="*/ 4 h 756"/>
                    <a:gd name="T28" fmla="*/ 2 w 906"/>
                    <a:gd name="T29" fmla="*/ 1 h 756"/>
                    <a:gd name="T30" fmla="*/ 3 w 906"/>
                    <a:gd name="T31" fmla="*/ 1 h 756"/>
                    <a:gd name="T32" fmla="*/ 4 w 906"/>
                    <a:gd name="T33" fmla="*/ 4 h 756"/>
                    <a:gd name="T34" fmla="*/ 7 w 906"/>
                    <a:gd name="T35" fmla="*/ 4 h 756"/>
                    <a:gd name="T36" fmla="*/ 6 w 906"/>
                    <a:gd name="T37" fmla="*/ 1 h 756"/>
                    <a:gd name="T38" fmla="*/ 7 w 906"/>
                    <a:gd name="T39" fmla="*/ 1 h 756"/>
                    <a:gd name="T40" fmla="*/ 8 w 906"/>
                    <a:gd name="T41" fmla="*/ 4 h 756"/>
                    <a:gd name="T42" fmla="*/ 11 w 906"/>
                    <a:gd name="T43" fmla="*/ 4 h 756"/>
                    <a:gd name="T44" fmla="*/ 10 w 906"/>
                    <a:gd name="T45" fmla="*/ 1 h 756"/>
                    <a:gd name="T46" fmla="*/ 7 w 906"/>
                    <a:gd name="T47" fmla="*/ 1 h 756"/>
                    <a:gd name="T48" fmla="*/ 6 w 906"/>
                    <a:gd name="T49" fmla="*/ 1 h 756"/>
                    <a:gd name="T50" fmla="*/ 3 w 906"/>
                    <a:gd name="T51" fmla="*/ 1 h 756"/>
                    <a:gd name="T52" fmla="*/ 2 w 906"/>
                    <a:gd name="T53" fmla="*/ 1 h 756"/>
                    <a:gd name="T54" fmla="*/ 2 w 906"/>
                    <a:gd name="T55" fmla="*/ 1 h 756"/>
                    <a:gd name="T56" fmla="*/ 2 w 906"/>
                    <a:gd name="T57" fmla="*/ 1 h 756"/>
                    <a:gd name="T58" fmla="*/ 2 w 906"/>
                    <a:gd name="T59" fmla="*/ 0 h 75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906"/>
                    <a:gd name="T91" fmla="*/ 0 h 756"/>
                    <a:gd name="T92" fmla="*/ 906 w 906"/>
                    <a:gd name="T93" fmla="*/ 756 h 756"/>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906" h="756">
                      <a:moveTo>
                        <a:pt x="191" y="23"/>
                      </a:moveTo>
                      <a:lnTo>
                        <a:pt x="240" y="0"/>
                      </a:lnTo>
                      <a:lnTo>
                        <a:pt x="835" y="0"/>
                      </a:lnTo>
                      <a:lnTo>
                        <a:pt x="884" y="20"/>
                      </a:lnTo>
                      <a:lnTo>
                        <a:pt x="884" y="284"/>
                      </a:lnTo>
                      <a:lnTo>
                        <a:pt x="906" y="346"/>
                      </a:lnTo>
                      <a:lnTo>
                        <a:pt x="906" y="756"/>
                      </a:lnTo>
                      <a:lnTo>
                        <a:pt x="0" y="756"/>
                      </a:lnTo>
                      <a:lnTo>
                        <a:pt x="0" y="390"/>
                      </a:lnTo>
                      <a:lnTo>
                        <a:pt x="71" y="346"/>
                      </a:lnTo>
                      <a:lnTo>
                        <a:pt x="169" y="87"/>
                      </a:lnTo>
                      <a:lnTo>
                        <a:pt x="191" y="87"/>
                      </a:lnTo>
                      <a:lnTo>
                        <a:pt x="95" y="346"/>
                      </a:lnTo>
                      <a:lnTo>
                        <a:pt x="264" y="346"/>
                      </a:lnTo>
                      <a:lnTo>
                        <a:pt x="191" y="87"/>
                      </a:lnTo>
                      <a:lnTo>
                        <a:pt x="215" y="87"/>
                      </a:lnTo>
                      <a:lnTo>
                        <a:pt x="286" y="346"/>
                      </a:lnTo>
                      <a:lnTo>
                        <a:pt x="596" y="346"/>
                      </a:lnTo>
                      <a:lnTo>
                        <a:pt x="501" y="87"/>
                      </a:lnTo>
                      <a:lnTo>
                        <a:pt x="549" y="87"/>
                      </a:lnTo>
                      <a:lnTo>
                        <a:pt x="644" y="346"/>
                      </a:lnTo>
                      <a:lnTo>
                        <a:pt x="884" y="346"/>
                      </a:lnTo>
                      <a:lnTo>
                        <a:pt x="788" y="87"/>
                      </a:lnTo>
                      <a:lnTo>
                        <a:pt x="549" y="87"/>
                      </a:lnTo>
                      <a:lnTo>
                        <a:pt x="501" y="87"/>
                      </a:lnTo>
                      <a:lnTo>
                        <a:pt x="215" y="87"/>
                      </a:lnTo>
                      <a:lnTo>
                        <a:pt x="191" y="87"/>
                      </a:lnTo>
                      <a:lnTo>
                        <a:pt x="169" y="87"/>
                      </a:lnTo>
                      <a:lnTo>
                        <a:pt x="191" y="43"/>
                      </a:lnTo>
                      <a:lnTo>
                        <a:pt x="191" y="23"/>
                      </a:lnTo>
                      <a:close/>
                    </a:path>
                  </a:pathLst>
                </a:custGeom>
                <a:solidFill>
                  <a:srgbClr val="FF0000"/>
                </a:solidFill>
                <a:ln w="6350">
                  <a:solidFill>
                    <a:srgbClr val="000000"/>
                  </a:solidFill>
                  <a:prstDash val="solid"/>
                  <a:round/>
                  <a:headEnd/>
                  <a:tailEnd/>
                </a:ln>
              </p:spPr>
              <p:txBody>
                <a:bodyPr/>
                <a:lstStyle/>
                <a:p>
                  <a:endParaRPr lang="en-US">
                    <a:solidFill>
                      <a:prstClr val="black"/>
                    </a:solidFill>
                  </a:endParaRPr>
                </a:p>
              </p:txBody>
            </p:sp>
            <p:sp>
              <p:nvSpPr>
                <p:cNvPr id="12666" name="Line 267"/>
                <p:cNvSpPr>
                  <a:spLocks noChangeShapeType="1"/>
                </p:cNvSpPr>
                <p:nvPr/>
              </p:nvSpPr>
              <p:spPr bwMode="auto">
                <a:xfrm>
                  <a:off x="1780" y="1415"/>
                  <a:ext cx="1" cy="133"/>
                </a:xfrm>
                <a:prstGeom prst="line">
                  <a:avLst/>
                </a:prstGeom>
                <a:noFill/>
                <a:ln w="6350">
                  <a:solidFill>
                    <a:srgbClr val="000000"/>
                  </a:solidFill>
                  <a:round/>
                  <a:headEnd/>
                  <a:tailEnd/>
                </a:ln>
              </p:spPr>
              <p:txBody>
                <a:bodyPr/>
                <a:lstStyle/>
                <a:p>
                  <a:endParaRPr lang="en-US">
                    <a:solidFill>
                      <a:prstClr val="black"/>
                    </a:solidFill>
                  </a:endParaRPr>
                </a:p>
              </p:txBody>
            </p:sp>
            <p:sp>
              <p:nvSpPr>
                <p:cNvPr id="12667" name="Freeform 268"/>
                <p:cNvSpPr>
                  <a:spLocks/>
                </p:cNvSpPr>
                <p:nvPr/>
              </p:nvSpPr>
              <p:spPr bwMode="auto">
                <a:xfrm>
                  <a:off x="1861" y="1314"/>
                  <a:ext cx="38" cy="202"/>
                </a:xfrm>
                <a:custGeom>
                  <a:avLst/>
                  <a:gdLst>
                    <a:gd name="T0" fmla="*/ 0 w 113"/>
                    <a:gd name="T1" fmla="*/ 0 h 606"/>
                    <a:gd name="T2" fmla="*/ 1 w 113"/>
                    <a:gd name="T3" fmla="*/ 4 h 606"/>
                    <a:gd name="T4" fmla="*/ 1 w 113"/>
                    <a:gd name="T5" fmla="*/ 7 h 606"/>
                    <a:gd name="T6" fmla="*/ 0 60000 65536"/>
                    <a:gd name="T7" fmla="*/ 0 60000 65536"/>
                    <a:gd name="T8" fmla="*/ 0 60000 65536"/>
                    <a:gd name="T9" fmla="*/ 0 w 113"/>
                    <a:gd name="T10" fmla="*/ 0 h 606"/>
                    <a:gd name="T11" fmla="*/ 113 w 113"/>
                    <a:gd name="T12" fmla="*/ 606 h 606"/>
                  </a:gdLst>
                  <a:ahLst/>
                  <a:cxnLst>
                    <a:cxn ang="T6">
                      <a:pos x="T0" y="T1"/>
                    </a:cxn>
                    <a:cxn ang="T7">
                      <a:pos x="T2" y="T3"/>
                    </a:cxn>
                    <a:cxn ang="T8">
                      <a:pos x="T4" y="T5"/>
                    </a:cxn>
                  </a:cxnLst>
                  <a:rect l="T9" t="T10" r="T11" b="T12"/>
                  <a:pathLst>
                    <a:path w="113" h="606">
                      <a:moveTo>
                        <a:pt x="0" y="0"/>
                      </a:moveTo>
                      <a:lnTo>
                        <a:pt x="113" y="303"/>
                      </a:lnTo>
                      <a:lnTo>
                        <a:pt x="113" y="606"/>
                      </a:lnTo>
                    </a:path>
                  </a:pathLst>
                </a:custGeom>
                <a:noFill/>
                <a:ln w="6350">
                  <a:solidFill>
                    <a:srgbClr val="000000"/>
                  </a:solidFill>
                  <a:prstDash val="solid"/>
                  <a:round/>
                  <a:headEnd/>
                  <a:tailEnd/>
                </a:ln>
              </p:spPr>
              <p:txBody>
                <a:bodyPr/>
                <a:lstStyle/>
                <a:p>
                  <a:endParaRPr lang="en-US">
                    <a:solidFill>
                      <a:prstClr val="black"/>
                    </a:solidFill>
                  </a:endParaRPr>
                </a:p>
              </p:txBody>
            </p:sp>
            <p:grpSp>
              <p:nvGrpSpPr>
                <p:cNvPr id="12543" name="Group 269"/>
                <p:cNvGrpSpPr>
                  <a:grpSpLocks/>
                </p:cNvGrpSpPr>
                <p:nvPr/>
              </p:nvGrpSpPr>
              <p:grpSpPr bwMode="auto">
                <a:xfrm>
                  <a:off x="1687" y="1554"/>
                  <a:ext cx="305" cy="69"/>
                  <a:chOff x="1687" y="1554"/>
                  <a:chExt cx="305" cy="69"/>
                </a:xfrm>
              </p:grpSpPr>
              <p:sp>
                <p:nvSpPr>
                  <p:cNvPr id="12682" name="Rectangle 270"/>
                  <p:cNvSpPr>
                    <a:spLocks noChangeArrowheads="1"/>
                  </p:cNvSpPr>
                  <p:nvPr/>
                </p:nvSpPr>
                <p:spPr bwMode="auto">
                  <a:xfrm>
                    <a:off x="1687" y="1554"/>
                    <a:ext cx="305" cy="69"/>
                  </a:xfrm>
                  <a:prstGeom prst="rect">
                    <a:avLst/>
                  </a:prstGeom>
                  <a:solidFill>
                    <a:srgbClr val="FFFFFF"/>
                  </a:solidFill>
                  <a:ln w="6350">
                    <a:solidFill>
                      <a:srgbClr val="000000"/>
                    </a:solidFill>
                    <a:miter lim="800000"/>
                    <a:headEnd/>
                    <a:tailEnd/>
                  </a:ln>
                </p:spPr>
                <p:txBody>
                  <a:bodyPr/>
                  <a:lstStyle/>
                  <a:p>
                    <a:endParaRPr lang="en-US">
                      <a:solidFill>
                        <a:prstClr val="black"/>
                      </a:solidFill>
                    </a:endParaRPr>
                  </a:p>
                </p:txBody>
              </p:sp>
              <p:grpSp>
                <p:nvGrpSpPr>
                  <p:cNvPr id="12544" name="Group 271"/>
                  <p:cNvGrpSpPr>
                    <a:grpSpLocks/>
                  </p:cNvGrpSpPr>
                  <p:nvPr/>
                </p:nvGrpSpPr>
                <p:grpSpPr bwMode="auto">
                  <a:xfrm>
                    <a:off x="1700" y="1559"/>
                    <a:ext cx="91" cy="9"/>
                    <a:chOff x="1700" y="1559"/>
                    <a:chExt cx="91" cy="9"/>
                  </a:xfrm>
                </p:grpSpPr>
                <p:sp>
                  <p:nvSpPr>
                    <p:cNvPr id="12684" name="Line 272"/>
                    <p:cNvSpPr>
                      <a:spLocks noChangeShapeType="1"/>
                    </p:cNvSpPr>
                    <p:nvPr/>
                  </p:nvSpPr>
                  <p:spPr bwMode="auto">
                    <a:xfrm>
                      <a:off x="1700" y="1559"/>
                      <a:ext cx="91" cy="1"/>
                    </a:xfrm>
                    <a:prstGeom prst="line">
                      <a:avLst/>
                    </a:prstGeom>
                    <a:noFill/>
                    <a:ln w="6350">
                      <a:solidFill>
                        <a:srgbClr val="000000"/>
                      </a:solidFill>
                      <a:round/>
                      <a:headEnd/>
                      <a:tailEnd/>
                    </a:ln>
                  </p:spPr>
                  <p:txBody>
                    <a:bodyPr/>
                    <a:lstStyle/>
                    <a:p>
                      <a:endParaRPr lang="en-US">
                        <a:solidFill>
                          <a:prstClr val="black"/>
                        </a:solidFill>
                      </a:endParaRPr>
                    </a:p>
                  </p:txBody>
                </p:sp>
                <p:sp>
                  <p:nvSpPr>
                    <p:cNvPr id="12685" name="Line 273"/>
                    <p:cNvSpPr>
                      <a:spLocks noChangeShapeType="1"/>
                    </p:cNvSpPr>
                    <p:nvPr/>
                  </p:nvSpPr>
                  <p:spPr bwMode="auto">
                    <a:xfrm>
                      <a:off x="1708" y="1567"/>
                      <a:ext cx="83" cy="1"/>
                    </a:xfrm>
                    <a:prstGeom prst="line">
                      <a:avLst/>
                    </a:prstGeom>
                    <a:noFill/>
                    <a:ln w="6350">
                      <a:solidFill>
                        <a:srgbClr val="000000"/>
                      </a:solidFill>
                      <a:round/>
                      <a:headEnd/>
                      <a:tailEnd/>
                    </a:ln>
                  </p:spPr>
                  <p:txBody>
                    <a:bodyPr/>
                    <a:lstStyle/>
                    <a:p>
                      <a:endParaRPr lang="en-US">
                        <a:solidFill>
                          <a:prstClr val="black"/>
                        </a:solidFill>
                      </a:endParaRPr>
                    </a:p>
                  </p:txBody>
                </p:sp>
              </p:grpSp>
            </p:grpSp>
            <p:grpSp>
              <p:nvGrpSpPr>
                <p:cNvPr id="12545" name="Group 274"/>
                <p:cNvGrpSpPr>
                  <a:grpSpLocks/>
                </p:cNvGrpSpPr>
                <p:nvPr/>
              </p:nvGrpSpPr>
              <p:grpSpPr bwMode="auto">
                <a:xfrm>
                  <a:off x="1692" y="1516"/>
                  <a:ext cx="298" cy="9"/>
                  <a:chOff x="1692" y="1516"/>
                  <a:chExt cx="298" cy="9"/>
                </a:xfrm>
              </p:grpSpPr>
              <p:sp>
                <p:nvSpPr>
                  <p:cNvPr id="12680" name="Line 275"/>
                  <p:cNvSpPr>
                    <a:spLocks noChangeShapeType="1"/>
                  </p:cNvSpPr>
                  <p:nvPr/>
                </p:nvSpPr>
                <p:spPr bwMode="auto">
                  <a:xfrm>
                    <a:off x="1692" y="1524"/>
                    <a:ext cx="92" cy="1"/>
                  </a:xfrm>
                  <a:prstGeom prst="line">
                    <a:avLst/>
                  </a:prstGeom>
                  <a:noFill/>
                  <a:ln w="6350">
                    <a:solidFill>
                      <a:srgbClr val="202020"/>
                    </a:solidFill>
                    <a:round/>
                    <a:headEnd/>
                    <a:tailEnd/>
                  </a:ln>
                </p:spPr>
                <p:txBody>
                  <a:bodyPr/>
                  <a:lstStyle/>
                  <a:p>
                    <a:endParaRPr lang="en-US">
                      <a:solidFill>
                        <a:prstClr val="black"/>
                      </a:solidFill>
                    </a:endParaRPr>
                  </a:p>
                </p:txBody>
              </p:sp>
              <p:sp>
                <p:nvSpPr>
                  <p:cNvPr id="12681" name="Line 276"/>
                  <p:cNvSpPr>
                    <a:spLocks noChangeShapeType="1"/>
                  </p:cNvSpPr>
                  <p:nvPr/>
                </p:nvSpPr>
                <p:spPr bwMode="auto">
                  <a:xfrm>
                    <a:off x="1692" y="1516"/>
                    <a:ext cx="298" cy="1"/>
                  </a:xfrm>
                  <a:prstGeom prst="line">
                    <a:avLst/>
                  </a:prstGeom>
                  <a:noFill/>
                  <a:ln w="6350">
                    <a:solidFill>
                      <a:srgbClr val="202020"/>
                    </a:solidFill>
                    <a:round/>
                    <a:headEnd/>
                    <a:tailEnd/>
                  </a:ln>
                </p:spPr>
                <p:txBody>
                  <a:bodyPr/>
                  <a:lstStyle/>
                  <a:p>
                    <a:endParaRPr lang="en-US">
                      <a:solidFill>
                        <a:prstClr val="black"/>
                      </a:solidFill>
                    </a:endParaRPr>
                  </a:p>
                </p:txBody>
              </p:sp>
            </p:grpSp>
            <p:sp>
              <p:nvSpPr>
                <p:cNvPr id="12670" name="Line 277"/>
                <p:cNvSpPr>
                  <a:spLocks noChangeShapeType="1"/>
                </p:cNvSpPr>
                <p:nvPr/>
              </p:nvSpPr>
              <p:spPr bwMode="auto">
                <a:xfrm>
                  <a:off x="1987" y="1415"/>
                  <a:ext cx="1" cy="140"/>
                </a:xfrm>
                <a:prstGeom prst="line">
                  <a:avLst/>
                </a:prstGeom>
                <a:noFill/>
                <a:ln w="6350">
                  <a:solidFill>
                    <a:srgbClr val="000000"/>
                  </a:solidFill>
                  <a:round/>
                  <a:headEnd/>
                  <a:tailEnd/>
                </a:ln>
              </p:spPr>
              <p:txBody>
                <a:bodyPr/>
                <a:lstStyle/>
                <a:p>
                  <a:endParaRPr lang="en-US">
                    <a:solidFill>
                      <a:prstClr val="black"/>
                    </a:solidFill>
                  </a:endParaRPr>
                </a:p>
              </p:txBody>
            </p:sp>
            <p:grpSp>
              <p:nvGrpSpPr>
                <p:cNvPr id="12552" name="Group 278"/>
                <p:cNvGrpSpPr>
                  <a:grpSpLocks/>
                </p:cNvGrpSpPr>
                <p:nvPr/>
              </p:nvGrpSpPr>
              <p:grpSpPr bwMode="auto">
                <a:xfrm>
                  <a:off x="1787" y="1358"/>
                  <a:ext cx="37" cy="99"/>
                  <a:chOff x="1787" y="1358"/>
                  <a:chExt cx="37" cy="99"/>
                </a:xfrm>
              </p:grpSpPr>
              <p:sp>
                <p:nvSpPr>
                  <p:cNvPr id="12674" name="AutoShape 279"/>
                  <p:cNvSpPr>
                    <a:spLocks noChangeArrowheads="1"/>
                  </p:cNvSpPr>
                  <p:nvPr/>
                </p:nvSpPr>
                <p:spPr bwMode="auto">
                  <a:xfrm>
                    <a:off x="1787" y="1358"/>
                    <a:ext cx="26" cy="73"/>
                  </a:xfrm>
                  <a:prstGeom prst="roundRect">
                    <a:avLst>
                      <a:gd name="adj" fmla="val 48412"/>
                    </a:avLst>
                  </a:prstGeom>
                  <a:solidFill>
                    <a:srgbClr val="FFFFFF"/>
                  </a:solidFill>
                  <a:ln w="6350">
                    <a:solidFill>
                      <a:srgbClr val="000000"/>
                    </a:solidFill>
                    <a:round/>
                    <a:headEnd/>
                    <a:tailEnd/>
                  </a:ln>
                </p:spPr>
                <p:txBody>
                  <a:bodyPr/>
                  <a:lstStyle/>
                  <a:p>
                    <a:endParaRPr lang="en-US">
                      <a:solidFill>
                        <a:prstClr val="black"/>
                      </a:solidFill>
                    </a:endParaRPr>
                  </a:p>
                </p:txBody>
              </p:sp>
              <p:sp>
                <p:nvSpPr>
                  <p:cNvPr id="12675" name="AutoShape 280"/>
                  <p:cNvSpPr>
                    <a:spLocks noChangeArrowheads="1"/>
                  </p:cNvSpPr>
                  <p:nvPr/>
                </p:nvSpPr>
                <p:spPr bwMode="auto">
                  <a:xfrm>
                    <a:off x="1790" y="1447"/>
                    <a:ext cx="12" cy="10"/>
                  </a:xfrm>
                  <a:prstGeom prst="roundRect">
                    <a:avLst>
                      <a:gd name="adj" fmla="val 50000"/>
                    </a:avLst>
                  </a:prstGeom>
                  <a:solidFill>
                    <a:srgbClr val="606060"/>
                  </a:solidFill>
                  <a:ln w="6350">
                    <a:solidFill>
                      <a:srgbClr val="000000"/>
                    </a:solidFill>
                    <a:round/>
                    <a:headEnd/>
                    <a:tailEnd/>
                  </a:ln>
                </p:spPr>
                <p:txBody>
                  <a:bodyPr/>
                  <a:lstStyle/>
                  <a:p>
                    <a:endParaRPr lang="en-US">
                      <a:solidFill>
                        <a:prstClr val="black"/>
                      </a:solidFill>
                    </a:endParaRPr>
                  </a:p>
                </p:txBody>
              </p:sp>
              <p:sp>
                <p:nvSpPr>
                  <p:cNvPr id="12676" name="AutoShape 281"/>
                  <p:cNvSpPr>
                    <a:spLocks noChangeArrowheads="1"/>
                  </p:cNvSpPr>
                  <p:nvPr/>
                </p:nvSpPr>
                <p:spPr bwMode="auto">
                  <a:xfrm>
                    <a:off x="1815" y="1441"/>
                    <a:ext cx="9" cy="7"/>
                  </a:xfrm>
                  <a:prstGeom prst="roundRect">
                    <a:avLst>
                      <a:gd name="adj" fmla="val 50000"/>
                    </a:avLst>
                  </a:prstGeom>
                  <a:solidFill>
                    <a:srgbClr val="606060"/>
                  </a:solidFill>
                  <a:ln w="6350">
                    <a:solidFill>
                      <a:srgbClr val="000000"/>
                    </a:solidFill>
                    <a:round/>
                    <a:headEnd/>
                    <a:tailEnd/>
                  </a:ln>
                </p:spPr>
                <p:txBody>
                  <a:bodyPr/>
                  <a:lstStyle/>
                  <a:p>
                    <a:endParaRPr lang="en-US">
                      <a:solidFill>
                        <a:prstClr val="black"/>
                      </a:solidFill>
                    </a:endParaRPr>
                  </a:p>
                </p:txBody>
              </p:sp>
              <p:grpSp>
                <p:nvGrpSpPr>
                  <p:cNvPr id="12553" name="Group 282"/>
                  <p:cNvGrpSpPr>
                    <a:grpSpLocks/>
                  </p:cNvGrpSpPr>
                  <p:nvPr/>
                </p:nvGrpSpPr>
                <p:grpSpPr bwMode="auto">
                  <a:xfrm>
                    <a:off x="1796" y="1400"/>
                    <a:ext cx="28" cy="51"/>
                    <a:chOff x="1796" y="1400"/>
                    <a:chExt cx="28" cy="51"/>
                  </a:xfrm>
                </p:grpSpPr>
                <p:sp>
                  <p:nvSpPr>
                    <p:cNvPr id="12678" name="Freeform 283"/>
                    <p:cNvSpPr>
                      <a:spLocks/>
                    </p:cNvSpPr>
                    <p:nvPr/>
                  </p:nvSpPr>
                  <p:spPr bwMode="auto">
                    <a:xfrm>
                      <a:off x="1796" y="1400"/>
                      <a:ext cx="1" cy="51"/>
                    </a:xfrm>
                    <a:custGeom>
                      <a:avLst/>
                      <a:gdLst>
                        <a:gd name="T0" fmla="*/ 0 w 1"/>
                        <a:gd name="T1" fmla="*/ 0 h 153"/>
                        <a:gd name="T2" fmla="*/ 0 w 1"/>
                        <a:gd name="T3" fmla="*/ 2 h 153"/>
                        <a:gd name="T4" fmla="*/ 0 w 1"/>
                        <a:gd name="T5" fmla="*/ 2 h 153"/>
                        <a:gd name="T6" fmla="*/ 0 60000 65536"/>
                        <a:gd name="T7" fmla="*/ 0 60000 65536"/>
                        <a:gd name="T8" fmla="*/ 0 60000 65536"/>
                        <a:gd name="T9" fmla="*/ 0 w 1"/>
                        <a:gd name="T10" fmla="*/ 0 h 153"/>
                        <a:gd name="T11" fmla="*/ 1 w 1"/>
                        <a:gd name="T12" fmla="*/ 153 h 153"/>
                      </a:gdLst>
                      <a:ahLst/>
                      <a:cxnLst>
                        <a:cxn ang="T6">
                          <a:pos x="T0" y="T1"/>
                        </a:cxn>
                        <a:cxn ang="T7">
                          <a:pos x="T2" y="T3"/>
                        </a:cxn>
                        <a:cxn ang="T8">
                          <a:pos x="T4" y="T5"/>
                        </a:cxn>
                      </a:cxnLst>
                      <a:rect l="T9" t="T10" r="T11" b="T12"/>
                      <a:pathLst>
                        <a:path w="1" h="153">
                          <a:moveTo>
                            <a:pt x="0" y="0"/>
                          </a:moveTo>
                          <a:lnTo>
                            <a:pt x="0" y="153"/>
                          </a:lnTo>
                          <a:lnTo>
                            <a:pt x="0" y="132"/>
                          </a:lnTo>
                        </a:path>
                      </a:pathLst>
                    </a:custGeom>
                    <a:noFill/>
                    <a:ln w="6350">
                      <a:solidFill>
                        <a:srgbClr val="000000"/>
                      </a:solidFill>
                      <a:prstDash val="solid"/>
                      <a:round/>
                      <a:headEnd/>
                      <a:tailEnd/>
                    </a:ln>
                  </p:spPr>
                  <p:txBody>
                    <a:bodyPr/>
                    <a:lstStyle/>
                    <a:p>
                      <a:endParaRPr lang="en-US">
                        <a:solidFill>
                          <a:prstClr val="black"/>
                        </a:solidFill>
                      </a:endParaRPr>
                    </a:p>
                  </p:txBody>
                </p:sp>
                <p:sp>
                  <p:nvSpPr>
                    <p:cNvPr id="12679" name="Line 284"/>
                    <p:cNvSpPr>
                      <a:spLocks noChangeShapeType="1"/>
                    </p:cNvSpPr>
                    <p:nvPr/>
                  </p:nvSpPr>
                  <p:spPr bwMode="auto">
                    <a:xfrm>
                      <a:off x="1796" y="1430"/>
                      <a:ext cx="28" cy="16"/>
                    </a:xfrm>
                    <a:prstGeom prst="line">
                      <a:avLst/>
                    </a:prstGeom>
                    <a:noFill/>
                    <a:ln w="6350">
                      <a:solidFill>
                        <a:srgbClr val="000000"/>
                      </a:solidFill>
                      <a:round/>
                      <a:headEnd/>
                      <a:tailEnd/>
                    </a:ln>
                  </p:spPr>
                  <p:txBody>
                    <a:bodyPr/>
                    <a:lstStyle/>
                    <a:p>
                      <a:endParaRPr lang="en-US">
                        <a:solidFill>
                          <a:prstClr val="black"/>
                        </a:solidFill>
                      </a:endParaRPr>
                    </a:p>
                  </p:txBody>
                </p:sp>
              </p:grpSp>
            </p:grpSp>
            <p:sp>
              <p:nvSpPr>
                <p:cNvPr id="12672" name="Freeform 285"/>
                <p:cNvSpPr>
                  <a:spLocks/>
                </p:cNvSpPr>
                <p:nvPr/>
              </p:nvSpPr>
              <p:spPr bwMode="auto">
                <a:xfrm>
                  <a:off x="1859" y="1423"/>
                  <a:ext cx="32" cy="8"/>
                </a:xfrm>
                <a:custGeom>
                  <a:avLst/>
                  <a:gdLst>
                    <a:gd name="T0" fmla="*/ 0 w 95"/>
                    <a:gd name="T1" fmla="*/ 0 h 26"/>
                    <a:gd name="T2" fmla="*/ 1 w 95"/>
                    <a:gd name="T3" fmla="*/ 0 h 26"/>
                    <a:gd name="T4" fmla="*/ 1 w 95"/>
                    <a:gd name="T5" fmla="*/ 0 h 26"/>
                    <a:gd name="T6" fmla="*/ 1 w 95"/>
                    <a:gd name="T7" fmla="*/ 0 h 26"/>
                    <a:gd name="T8" fmla="*/ 1 w 95"/>
                    <a:gd name="T9" fmla="*/ 0 h 26"/>
                    <a:gd name="T10" fmla="*/ 1 w 95"/>
                    <a:gd name="T11" fmla="*/ 0 h 26"/>
                    <a:gd name="T12" fmla="*/ 0 w 95"/>
                    <a:gd name="T13" fmla="*/ 0 h 26"/>
                    <a:gd name="T14" fmla="*/ 0 w 95"/>
                    <a:gd name="T15" fmla="*/ 0 h 26"/>
                    <a:gd name="T16" fmla="*/ 0 60000 65536"/>
                    <a:gd name="T17" fmla="*/ 0 60000 65536"/>
                    <a:gd name="T18" fmla="*/ 0 60000 65536"/>
                    <a:gd name="T19" fmla="*/ 0 60000 65536"/>
                    <a:gd name="T20" fmla="*/ 0 60000 65536"/>
                    <a:gd name="T21" fmla="*/ 0 60000 65536"/>
                    <a:gd name="T22" fmla="*/ 0 60000 65536"/>
                    <a:gd name="T23" fmla="*/ 0 60000 65536"/>
                    <a:gd name="T24" fmla="*/ 0 w 95"/>
                    <a:gd name="T25" fmla="*/ 0 h 26"/>
                    <a:gd name="T26" fmla="*/ 95 w 95"/>
                    <a:gd name="T27" fmla="*/ 26 h 2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95" h="26">
                      <a:moveTo>
                        <a:pt x="0" y="0"/>
                      </a:moveTo>
                      <a:lnTo>
                        <a:pt x="95" y="0"/>
                      </a:lnTo>
                      <a:lnTo>
                        <a:pt x="95" y="12"/>
                      </a:lnTo>
                      <a:lnTo>
                        <a:pt x="95" y="26"/>
                      </a:lnTo>
                      <a:lnTo>
                        <a:pt x="72" y="26"/>
                      </a:lnTo>
                      <a:lnTo>
                        <a:pt x="72" y="12"/>
                      </a:lnTo>
                      <a:lnTo>
                        <a:pt x="0" y="12"/>
                      </a:lnTo>
                      <a:lnTo>
                        <a:pt x="0" y="0"/>
                      </a:lnTo>
                      <a:close/>
                    </a:path>
                  </a:pathLst>
                </a:custGeom>
                <a:solidFill>
                  <a:srgbClr val="FFFFFF"/>
                </a:solidFill>
                <a:ln w="6350">
                  <a:solidFill>
                    <a:srgbClr val="000000"/>
                  </a:solidFill>
                  <a:prstDash val="solid"/>
                  <a:round/>
                  <a:headEnd/>
                  <a:tailEnd/>
                </a:ln>
              </p:spPr>
              <p:txBody>
                <a:bodyPr/>
                <a:lstStyle/>
                <a:p>
                  <a:endParaRPr lang="en-US">
                    <a:solidFill>
                      <a:prstClr val="black"/>
                    </a:solidFill>
                  </a:endParaRPr>
                </a:p>
              </p:txBody>
            </p:sp>
            <p:sp>
              <p:nvSpPr>
                <p:cNvPr id="12673" name="Freeform 286"/>
                <p:cNvSpPr>
                  <a:spLocks/>
                </p:cNvSpPr>
                <p:nvPr/>
              </p:nvSpPr>
              <p:spPr bwMode="auto">
                <a:xfrm>
                  <a:off x="1757" y="1307"/>
                  <a:ext cx="230" cy="6"/>
                </a:xfrm>
                <a:custGeom>
                  <a:avLst/>
                  <a:gdLst>
                    <a:gd name="T0" fmla="*/ 0 w 690"/>
                    <a:gd name="T1" fmla="*/ 0 h 19"/>
                    <a:gd name="T2" fmla="*/ 9 w 690"/>
                    <a:gd name="T3" fmla="*/ 0 h 19"/>
                    <a:gd name="T4" fmla="*/ 9 w 690"/>
                    <a:gd name="T5" fmla="*/ 0 h 19"/>
                    <a:gd name="T6" fmla="*/ 0 w 690"/>
                    <a:gd name="T7" fmla="*/ 0 h 19"/>
                    <a:gd name="T8" fmla="*/ 0 w 690"/>
                    <a:gd name="T9" fmla="*/ 0 h 19"/>
                    <a:gd name="T10" fmla="*/ 0 60000 65536"/>
                    <a:gd name="T11" fmla="*/ 0 60000 65536"/>
                    <a:gd name="T12" fmla="*/ 0 60000 65536"/>
                    <a:gd name="T13" fmla="*/ 0 60000 65536"/>
                    <a:gd name="T14" fmla="*/ 0 60000 65536"/>
                    <a:gd name="T15" fmla="*/ 0 w 690"/>
                    <a:gd name="T16" fmla="*/ 0 h 19"/>
                    <a:gd name="T17" fmla="*/ 690 w 690"/>
                    <a:gd name="T18" fmla="*/ 19 h 19"/>
                  </a:gdLst>
                  <a:ahLst/>
                  <a:cxnLst>
                    <a:cxn ang="T10">
                      <a:pos x="T0" y="T1"/>
                    </a:cxn>
                    <a:cxn ang="T11">
                      <a:pos x="T2" y="T3"/>
                    </a:cxn>
                    <a:cxn ang="T12">
                      <a:pos x="T4" y="T5"/>
                    </a:cxn>
                    <a:cxn ang="T13">
                      <a:pos x="T6" y="T7"/>
                    </a:cxn>
                    <a:cxn ang="T14">
                      <a:pos x="T8" y="T9"/>
                    </a:cxn>
                  </a:cxnLst>
                  <a:rect l="T15" t="T16" r="T17" b="T18"/>
                  <a:pathLst>
                    <a:path w="690" h="19">
                      <a:moveTo>
                        <a:pt x="0" y="0"/>
                      </a:moveTo>
                      <a:lnTo>
                        <a:pt x="690" y="0"/>
                      </a:lnTo>
                      <a:lnTo>
                        <a:pt x="690" y="19"/>
                      </a:lnTo>
                      <a:lnTo>
                        <a:pt x="1" y="19"/>
                      </a:lnTo>
                      <a:lnTo>
                        <a:pt x="0" y="0"/>
                      </a:lnTo>
                      <a:close/>
                    </a:path>
                  </a:pathLst>
                </a:custGeom>
                <a:solidFill>
                  <a:srgbClr val="FFFFFF"/>
                </a:solidFill>
                <a:ln w="6350">
                  <a:solidFill>
                    <a:srgbClr val="000000"/>
                  </a:solidFill>
                  <a:prstDash val="solid"/>
                  <a:round/>
                  <a:headEnd/>
                  <a:tailEnd/>
                </a:ln>
              </p:spPr>
              <p:txBody>
                <a:bodyPr/>
                <a:lstStyle/>
                <a:p>
                  <a:endParaRPr lang="en-US">
                    <a:solidFill>
                      <a:prstClr val="black"/>
                    </a:solidFill>
                  </a:endParaRPr>
                </a:p>
              </p:txBody>
            </p:sp>
          </p:grpSp>
          <p:grpSp>
            <p:nvGrpSpPr>
              <p:cNvPr id="12554" name="Group 287"/>
              <p:cNvGrpSpPr>
                <a:grpSpLocks/>
              </p:cNvGrpSpPr>
              <p:nvPr/>
            </p:nvGrpSpPr>
            <p:grpSpPr bwMode="auto">
              <a:xfrm>
                <a:off x="1754" y="1524"/>
                <a:ext cx="255" cy="101"/>
                <a:chOff x="1754" y="1524"/>
                <a:chExt cx="255" cy="101"/>
              </a:xfrm>
            </p:grpSpPr>
            <p:sp>
              <p:nvSpPr>
                <p:cNvPr id="12662" name="Freeform 288"/>
                <p:cNvSpPr>
                  <a:spLocks/>
                </p:cNvSpPr>
                <p:nvPr/>
              </p:nvSpPr>
              <p:spPr bwMode="auto">
                <a:xfrm>
                  <a:off x="1754" y="1524"/>
                  <a:ext cx="255" cy="101"/>
                </a:xfrm>
                <a:custGeom>
                  <a:avLst/>
                  <a:gdLst>
                    <a:gd name="T0" fmla="*/ 0 w 765"/>
                    <a:gd name="T1" fmla="*/ 4 h 304"/>
                    <a:gd name="T2" fmla="*/ 0 w 765"/>
                    <a:gd name="T3" fmla="*/ 3 h 304"/>
                    <a:gd name="T4" fmla="*/ 0 w 765"/>
                    <a:gd name="T5" fmla="*/ 3 h 304"/>
                    <a:gd name="T6" fmla="*/ 0 w 765"/>
                    <a:gd name="T7" fmla="*/ 2 h 304"/>
                    <a:gd name="T8" fmla="*/ 0 w 765"/>
                    <a:gd name="T9" fmla="*/ 2 h 304"/>
                    <a:gd name="T10" fmla="*/ 1 w 765"/>
                    <a:gd name="T11" fmla="*/ 2 h 304"/>
                    <a:gd name="T12" fmla="*/ 1 w 765"/>
                    <a:gd name="T13" fmla="*/ 1 h 304"/>
                    <a:gd name="T14" fmla="*/ 2 w 765"/>
                    <a:gd name="T15" fmla="*/ 1 h 304"/>
                    <a:gd name="T16" fmla="*/ 2 w 765"/>
                    <a:gd name="T17" fmla="*/ 1 h 304"/>
                    <a:gd name="T18" fmla="*/ 3 w 765"/>
                    <a:gd name="T19" fmla="*/ 0 h 304"/>
                    <a:gd name="T20" fmla="*/ 3 w 765"/>
                    <a:gd name="T21" fmla="*/ 0 h 304"/>
                    <a:gd name="T22" fmla="*/ 4 w 765"/>
                    <a:gd name="T23" fmla="*/ 0 h 304"/>
                    <a:gd name="T24" fmla="*/ 4 w 765"/>
                    <a:gd name="T25" fmla="*/ 0 h 304"/>
                    <a:gd name="T26" fmla="*/ 5 w 765"/>
                    <a:gd name="T27" fmla="*/ 0 h 304"/>
                    <a:gd name="T28" fmla="*/ 6 w 765"/>
                    <a:gd name="T29" fmla="*/ 0 h 304"/>
                    <a:gd name="T30" fmla="*/ 6 w 765"/>
                    <a:gd name="T31" fmla="*/ 0 h 304"/>
                    <a:gd name="T32" fmla="*/ 7 w 765"/>
                    <a:gd name="T33" fmla="*/ 0 h 304"/>
                    <a:gd name="T34" fmla="*/ 7 w 765"/>
                    <a:gd name="T35" fmla="*/ 1 h 304"/>
                    <a:gd name="T36" fmla="*/ 8 w 765"/>
                    <a:gd name="T37" fmla="*/ 1 h 304"/>
                    <a:gd name="T38" fmla="*/ 8 w 765"/>
                    <a:gd name="T39" fmla="*/ 1 h 304"/>
                    <a:gd name="T40" fmla="*/ 8 w 765"/>
                    <a:gd name="T41" fmla="*/ 1 h 304"/>
                    <a:gd name="T42" fmla="*/ 9 w 765"/>
                    <a:gd name="T43" fmla="*/ 2 h 304"/>
                    <a:gd name="T44" fmla="*/ 9 w 765"/>
                    <a:gd name="T45" fmla="*/ 2 h 304"/>
                    <a:gd name="T46" fmla="*/ 9 w 765"/>
                    <a:gd name="T47" fmla="*/ 2 h 304"/>
                    <a:gd name="T48" fmla="*/ 9 w 765"/>
                    <a:gd name="T49" fmla="*/ 3 h 304"/>
                    <a:gd name="T50" fmla="*/ 9 w 765"/>
                    <a:gd name="T51" fmla="*/ 3 h 304"/>
                    <a:gd name="T52" fmla="*/ 9 w 765"/>
                    <a:gd name="T53" fmla="*/ 3 h 304"/>
                    <a:gd name="T54" fmla="*/ 9 w 765"/>
                    <a:gd name="T55" fmla="*/ 4 h 304"/>
                    <a:gd name="T56" fmla="*/ 9 w 765"/>
                    <a:gd name="T57" fmla="*/ 4 h 304"/>
                    <a:gd name="T58" fmla="*/ 0 w 765"/>
                    <a:gd name="T59" fmla="*/ 4 h 304"/>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765"/>
                    <a:gd name="T91" fmla="*/ 0 h 304"/>
                    <a:gd name="T92" fmla="*/ 765 w 765"/>
                    <a:gd name="T93" fmla="*/ 304 h 304"/>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765" h="304">
                      <a:moveTo>
                        <a:pt x="0" y="304"/>
                      </a:moveTo>
                      <a:lnTo>
                        <a:pt x="0" y="271"/>
                      </a:lnTo>
                      <a:lnTo>
                        <a:pt x="8" y="238"/>
                      </a:lnTo>
                      <a:lnTo>
                        <a:pt x="21" y="200"/>
                      </a:lnTo>
                      <a:lnTo>
                        <a:pt x="40" y="166"/>
                      </a:lnTo>
                      <a:lnTo>
                        <a:pt x="66" y="133"/>
                      </a:lnTo>
                      <a:lnTo>
                        <a:pt x="92" y="106"/>
                      </a:lnTo>
                      <a:lnTo>
                        <a:pt x="126" y="78"/>
                      </a:lnTo>
                      <a:lnTo>
                        <a:pt x="170" y="50"/>
                      </a:lnTo>
                      <a:lnTo>
                        <a:pt x="212" y="33"/>
                      </a:lnTo>
                      <a:lnTo>
                        <a:pt x="252" y="19"/>
                      </a:lnTo>
                      <a:lnTo>
                        <a:pt x="298" y="7"/>
                      </a:lnTo>
                      <a:lnTo>
                        <a:pt x="351" y="0"/>
                      </a:lnTo>
                      <a:lnTo>
                        <a:pt x="402" y="0"/>
                      </a:lnTo>
                      <a:lnTo>
                        <a:pt x="452" y="5"/>
                      </a:lnTo>
                      <a:lnTo>
                        <a:pt x="499" y="15"/>
                      </a:lnTo>
                      <a:lnTo>
                        <a:pt x="547" y="30"/>
                      </a:lnTo>
                      <a:lnTo>
                        <a:pt x="586" y="48"/>
                      </a:lnTo>
                      <a:lnTo>
                        <a:pt x="616" y="67"/>
                      </a:lnTo>
                      <a:lnTo>
                        <a:pt x="647" y="87"/>
                      </a:lnTo>
                      <a:lnTo>
                        <a:pt x="675" y="112"/>
                      </a:lnTo>
                      <a:lnTo>
                        <a:pt x="704" y="144"/>
                      </a:lnTo>
                      <a:lnTo>
                        <a:pt x="726" y="173"/>
                      </a:lnTo>
                      <a:lnTo>
                        <a:pt x="737" y="196"/>
                      </a:lnTo>
                      <a:lnTo>
                        <a:pt x="749" y="217"/>
                      </a:lnTo>
                      <a:lnTo>
                        <a:pt x="757" y="244"/>
                      </a:lnTo>
                      <a:lnTo>
                        <a:pt x="758" y="268"/>
                      </a:lnTo>
                      <a:lnTo>
                        <a:pt x="761" y="292"/>
                      </a:lnTo>
                      <a:lnTo>
                        <a:pt x="765" y="304"/>
                      </a:lnTo>
                      <a:lnTo>
                        <a:pt x="0" y="304"/>
                      </a:lnTo>
                      <a:close/>
                    </a:path>
                  </a:pathLst>
                </a:custGeom>
                <a:solidFill>
                  <a:srgbClr val="FFFFFF"/>
                </a:solidFill>
                <a:ln w="6350">
                  <a:solidFill>
                    <a:srgbClr val="000000"/>
                  </a:solidFill>
                  <a:prstDash val="solid"/>
                  <a:round/>
                  <a:headEnd/>
                  <a:tailEnd/>
                </a:ln>
              </p:spPr>
              <p:txBody>
                <a:bodyPr/>
                <a:lstStyle/>
                <a:p>
                  <a:endParaRPr lang="en-US">
                    <a:solidFill>
                      <a:prstClr val="black"/>
                    </a:solidFill>
                  </a:endParaRPr>
                </a:p>
              </p:txBody>
            </p:sp>
            <p:sp>
              <p:nvSpPr>
                <p:cNvPr id="12663" name="Freeform 289"/>
                <p:cNvSpPr>
                  <a:spLocks/>
                </p:cNvSpPr>
                <p:nvPr/>
              </p:nvSpPr>
              <p:spPr bwMode="auto">
                <a:xfrm>
                  <a:off x="1791" y="1552"/>
                  <a:ext cx="182" cy="73"/>
                </a:xfrm>
                <a:custGeom>
                  <a:avLst/>
                  <a:gdLst>
                    <a:gd name="T0" fmla="*/ 0 w 547"/>
                    <a:gd name="T1" fmla="*/ 3 h 219"/>
                    <a:gd name="T2" fmla="*/ 0 w 547"/>
                    <a:gd name="T3" fmla="*/ 2 h 219"/>
                    <a:gd name="T4" fmla="*/ 0 w 547"/>
                    <a:gd name="T5" fmla="*/ 2 h 219"/>
                    <a:gd name="T6" fmla="*/ 0 w 547"/>
                    <a:gd name="T7" fmla="*/ 2 h 219"/>
                    <a:gd name="T8" fmla="*/ 0 w 547"/>
                    <a:gd name="T9" fmla="*/ 1 h 219"/>
                    <a:gd name="T10" fmla="*/ 1 w 547"/>
                    <a:gd name="T11" fmla="*/ 1 h 219"/>
                    <a:gd name="T12" fmla="*/ 1 w 547"/>
                    <a:gd name="T13" fmla="*/ 1 h 219"/>
                    <a:gd name="T14" fmla="*/ 1 w 547"/>
                    <a:gd name="T15" fmla="*/ 1 h 219"/>
                    <a:gd name="T16" fmla="*/ 1 w 547"/>
                    <a:gd name="T17" fmla="*/ 0 h 219"/>
                    <a:gd name="T18" fmla="*/ 2 w 547"/>
                    <a:gd name="T19" fmla="*/ 0 h 219"/>
                    <a:gd name="T20" fmla="*/ 2 w 547"/>
                    <a:gd name="T21" fmla="*/ 0 h 219"/>
                    <a:gd name="T22" fmla="*/ 3 w 547"/>
                    <a:gd name="T23" fmla="*/ 0 h 219"/>
                    <a:gd name="T24" fmla="*/ 3 w 547"/>
                    <a:gd name="T25" fmla="*/ 0 h 219"/>
                    <a:gd name="T26" fmla="*/ 4 w 547"/>
                    <a:gd name="T27" fmla="*/ 0 h 219"/>
                    <a:gd name="T28" fmla="*/ 4 w 547"/>
                    <a:gd name="T29" fmla="*/ 0 h 219"/>
                    <a:gd name="T30" fmla="*/ 4 w 547"/>
                    <a:gd name="T31" fmla="*/ 0 h 219"/>
                    <a:gd name="T32" fmla="*/ 5 w 547"/>
                    <a:gd name="T33" fmla="*/ 0 h 219"/>
                    <a:gd name="T34" fmla="*/ 5 w 547"/>
                    <a:gd name="T35" fmla="*/ 0 h 219"/>
                    <a:gd name="T36" fmla="*/ 5 w 547"/>
                    <a:gd name="T37" fmla="*/ 1 h 219"/>
                    <a:gd name="T38" fmla="*/ 6 w 547"/>
                    <a:gd name="T39" fmla="*/ 1 h 219"/>
                    <a:gd name="T40" fmla="*/ 6 w 547"/>
                    <a:gd name="T41" fmla="*/ 1 h 219"/>
                    <a:gd name="T42" fmla="*/ 6 w 547"/>
                    <a:gd name="T43" fmla="*/ 1 h 219"/>
                    <a:gd name="T44" fmla="*/ 6 w 547"/>
                    <a:gd name="T45" fmla="*/ 2 h 219"/>
                    <a:gd name="T46" fmla="*/ 6 w 547"/>
                    <a:gd name="T47" fmla="*/ 2 h 219"/>
                    <a:gd name="T48" fmla="*/ 7 w 547"/>
                    <a:gd name="T49" fmla="*/ 2 h 219"/>
                    <a:gd name="T50" fmla="*/ 7 w 547"/>
                    <a:gd name="T51" fmla="*/ 2 h 219"/>
                    <a:gd name="T52" fmla="*/ 7 w 547"/>
                    <a:gd name="T53" fmla="*/ 2 h 219"/>
                    <a:gd name="T54" fmla="*/ 7 w 547"/>
                    <a:gd name="T55" fmla="*/ 3 h 219"/>
                    <a:gd name="T56" fmla="*/ 7 w 547"/>
                    <a:gd name="T57" fmla="*/ 3 h 219"/>
                    <a:gd name="T58" fmla="*/ 0 w 547"/>
                    <a:gd name="T59" fmla="*/ 3 h 219"/>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547"/>
                    <a:gd name="T91" fmla="*/ 0 h 219"/>
                    <a:gd name="T92" fmla="*/ 547 w 547"/>
                    <a:gd name="T93" fmla="*/ 219 h 219"/>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547" h="219">
                      <a:moveTo>
                        <a:pt x="0" y="219"/>
                      </a:moveTo>
                      <a:lnTo>
                        <a:pt x="0" y="195"/>
                      </a:lnTo>
                      <a:lnTo>
                        <a:pt x="6" y="172"/>
                      </a:lnTo>
                      <a:lnTo>
                        <a:pt x="16" y="144"/>
                      </a:lnTo>
                      <a:lnTo>
                        <a:pt x="29" y="119"/>
                      </a:lnTo>
                      <a:lnTo>
                        <a:pt x="48" y="94"/>
                      </a:lnTo>
                      <a:lnTo>
                        <a:pt x="66" y="77"/>
                      </a:lnTo>
                      <a:lnTo>
                        <a:pt x="89" y="57"/>
                      </a:lnTo>
                      <a:lnTo>
                        <a:pt x="121" y="37"/>
                      </a:lnTo>
                      <a:lnTo>
                        <a:pt x="152" y="23"/>
                      </a:lnTo>
                      <a:lnTo>
                        <a:pt x="180" y="14"/>
                      </a:lnTo>
                      <a:lnTo>
                        <a:pt x="213" y="5"/>
                      </a:lnTo>
                      <a:lnTo>
                        <a:pt x="251" y="0"/>
                      </a:lnTo>
                      <a:lnTo>
                        <a:pt x="287" y="0"/>
                      </a:lnTo>
                      <a:lnTo>
                        <a:pt x="322" y="4"/>
                      </a:lnTo>
                      <a:lnTo>
                        <a:pt x="357" y="11"/>
                      </a:lnTo>
                      <a:lnTo>
                        <a:pt x="391" y="21"/>
                      </a:lnTo>
                      <a:lnTo>
                        <a:pt x="418" y="34"/>
                      </a:lnTo>
                      <a:lnTo>
                        <a:pt x="441" y="48"/>
                      </a:lnTo>
                      <a:lnTo>
                        <a:pt x="466" y="64"/>
                      </a:lnTo>
                      <a:lnTo>
                        <a:pt x="484" y="81"/>
                      </a:lnTo>
                      <a:lnTo>
                        <a:pt x="502" y="101"/>
                      </a:lnTo>
                      <a:lnTo>
                        <a:pt x="519" y="125"/>
                      </a:lnTo>
                      <a:lnTo>
                        <a:pt x="527" y="142"/>
                      </a:lnTo>
                      <a:lnTo>
                        <a:pt x="534" y="157"/>
                      </a:lnTo>
                      <a:lnTo>
                        <a:pt x="541" y="176"/>
                      </a:lnTo>
                      <a:lnTo>
                        <a:pt x="544" y="193"/>
                      </a:lnTo>
                      <a:lnTo>
                        <a:pt x="544" y="211"/>
                      </a:lnTo>
                      <a:lnTo>
                        <a:pt x="547" y="219"/>
                      </a:lnTo>
                      <a:lnTo>
                        <a:pt x="0" y="219"/>
                      </a:lnTo>
                      <a:close/>
                    </a:path>
                  </a:pathLst>
                </a:custGeom>
                <a:solidFill>
                  <a:srgbClr val="808080"/>
                </a:solidFill>
                <a:ln w="6350">
                  <a:solidFill>
                    <a:srgbClr val="000000"/>
                  </a:solidFill>
                  <a:prstDash val="solid"/>
                  <a:round/>
                  <a:headEnd/>
                  <a:tailEnd/>
                </a:ln>
              </p:spPr>
              <p:txBody>
                <a:bodyPr/>
                <a:lstStyle/>
                <a:p>
                  <a:endParaRPr lang="en-US">
                    <a:solidFill>
                      <a:prstClr val="black"/>
                    </a:solidFill>
                  </a:endParaRPr>
                </a:p>
              </p:txBody>
            </p:sp>
          </p:grpSp>
          <p:grpSp>
            <p:nvGrpSpPr>
              <p:cNvPr id="12555" name="Group 290"/>
              <p:cNvGrpSpPr>
                <a:grpSpLocks/>
              </p:cNvGrpSpPr>
              <p:nvPr/>
            </p:nvGrpSpPr>
            <p:grpSpPr bwMode="auto">
              <a:xfrm>
                <a:off x="2010" y="1358"/>
                <a:ext cx="144" cy="180"/>
                <a:chOff x="2010" y="1358"/>
                <a:chExt cx="144" cy="180"/>
              </a:xfrm>
            </p:grpSpPr>
            <p:sp>
              <p:nvSpPr>
                <p:cNvPr id="12659" name="Freeform 291"/>
                <p:cNvSpPr>
                  <a:spLocks/>
                </p:cNvSpPr>
                <p:nvPr/>
              </p:nvSpPr>
              <p:spPr bwMode="auto">
                <a:xfrm>
                  <a:off x="2010" y="1394"/>
                  <a:ext cx="144" cy="122"/>
                </a:xfrm>
                <a:custGeom>
                  <a:avLst/>
                  <a:gdLst>
                    <a:gd name="T0" fmla="*/ 0 w 431"/>
                    <a:gd name="T1" fmla="*/ 2 h 367"/>
                    <a:gd name="T2" fmla="*/ 0 w 431"/>
                    <a:gd name="T3" fmla="*/ 3 h 367"/>
                    <a:gd name="T4" fmla="*/ 1 w 431"/>
                    <a:gd name="T5" fmla="*/ 3 h 367"/>
                    <a:gd name="T6" fmla="*/ 1 w 431"/>
                    <a:gd name="T7" fmla="*/ 3 h 367"/>
                    <a:gd name="T8" fmla="*/ 1 w 431"/>
                    <a:gd name="T9" fmla="*/ 3 h 367"/>
                    <a:gd name="T10" fmla="*/ 1 w 431"/>
                    <a:gd name="T11" fmla="*/ 4 h 367"/>
                    <a:gd name="T12" fmla="*/ 1 w 431"/>
                    <a:gd name="T13" fmla="*/ 4 h 367"/>
                    <a:gd name="T14" fmla="*/ 2 w 431"/>
                    <a:gd name="T15" fmla="*/ 4 h 367"/>
                    <a:gd name="T16" fmla="*/ 2 w 431"/>
                    <a:gd name="T17" fmla="*/ 4 h 367"/>
                    <a:gd name="T18" fmla="*/ 2 w 431"/>
                    <a:gd name="T19" fmla="*/ 4 h 367"/>
                    <a:gd name="T20" fmla="*/ 2 w 431"/>
                    <a:gd name="T21" fmla="*/ 4 h 367"/>
                    <a:gd name="T22" fmla="*/ 2 w 431"/>
                    <a:gd name="T23" fmla="*/ 4 h 367"/>
                    <a:gd name="T24" fmla="*/ 2 w 431"/>
                    <a:gd name="T25" fmla="*/ 5 h 367"/>
                    <a:gd name="T26" fmla="*/ 3 w 431"/>
                    <a:gd name="T27" fmla="*/ 4 h 367"/>
                    <a:gd name="T28" fmla="*/ 3 w 431"/>
                    <a:gd name="T29" fmla="*/ 4 h 367"/>
                    <a:gd name="T30" fmla="*/ 3 w 431"/>
                    <a:gd name="T31" fmla="*/ 4 h 367"/>
                    <a:gd name="T32" fmla="*/ 3 w 431"/>
                    <a:gd name="T33" fmla="*/ 4 h 367"/>
                    <a:gd name="T34" fmla="*/ 3 w 431"/>
                    <a:gd name="T35" fmla="*/ 4 h 367"/>
                    <a:gd name="T36" fmla="*/ 4 w 431"/>
                    <a:gd name="T37" fmla="*/ 4 h 367"/>
                    <a:gd name="T38" fmla="*/ 4 w 431"/>
                    <a:gd name="T39" fmla="*/ 4 h 367"/>
                    <a:gd name="T40" fmla="*/ 4 w 431"/>
                    <a:gd name="T41" fmla="*/ 3 h 367"/>
                    <a:gd name="T42" fmla="*/ 4 w 431"/>
                    <a:gd name="T43" fmla="*/ 3 h 367"/>
                    <a:gd name="T44" fmla="*/ 4 w 431"/>
                    <a:gd name="T45" fmla="*/ 3 h 367"/>
                    <a:gd name="T46" fmla="*/ 4 w 431"/>
                    <a:gd name="T47" fmla="*/ 3 h 367"/>
                    <a:gd name="T48" fmla="*/ 5 w 431"/>
                    <a:gd name="T49" fmla="*/ 2 h 367"/>
                    <a:gd name="T50" fmla="*/ 5 w 431"/>
                    <a:gd name="T51" fmla="*/ 2 h 367"/>
                    <a:gd name="T52" fmla="*/ 5 w 431"/>
                    <a:gd name="T53" fmla="*/ 2 h 367"/>
                    <a:gd name="T54" fmla="*/ 5 w 431"/>
                    <a:gd name="T55" fmla="*/ 1 h 367"/>
                    <a:gd name="T56" fmla="*/ 5 w 431"/>
                    <a:gd name="T57" fmla="*/ 1 h 367"/>
                    <a:gd name="T58" fmla="*/ 5 w 431"/>
                    <a:gd name="T59" fmla="*/ 1 h 367"/>
                    <a:gd name="T60" fmla="*/ 5 w 431"/>
                    <a:gd name="T61" fmla="*/ 1 h 367"/>
                    <a:gd name="T62" fmla="*/ 5 w 431"/>
                    <a:gd name="T63" fmla="*/ 0 h 367"/>
                    <a:gd name="T64" fmla="*/ 5 w 431"/>
                    <a:gd name="T65" fmla="*/ 0 h 367"/>
                    <a:gd name="T66" fmla="*/ 5 w 431"/>
                    <a:gd name="T67" fmla="*/ 0 h 367"/>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w 431"/>
                    <a:gd name="T103" fmla="*/ 0 h 367"/>
                    <a:gd name="T104" fmla="*/ 431 w 431"/>
                    <a:gd name="T105" fmla="*/ 367 h 367"/>
                  </a:gdLst>
                  <a:ahLst/>
                  <a:cxnLst>
                    <a:cxn ang="T68">
                      <a:pos x="T0" y="T1"/>
                    </a:cxn>
                    <a:cxn ang="T69">
                      <a:pos x="T2" y="T3"/>
                    </a:cxn>
                    <a:cxn ang="T70">
                      <a:pos x="T4" y="T5"/>
                    </a:cxn>
                    <a:cxn ang="T71">
                      <a:pos x="T6" y="T7"/>
                    </a:cxn>
                    <a:cxn ang="T72">
                      <a:pos x="T8" y="T9"/>
                    </a:cxn>
                    <a:cxn ang="T73">
                      <a:pos x="T10" y="T11"/>
                    </a:cxn>
                    <a:cxn ang="T74">
                      <a:pos x="T12" y="T13"/>
                    </a:cxn>
                    <a:cxn ang="T75">
                      <a:pos x="T14" y="T15"/>
                    </a:cxn>
                    <a:cxn ang="T76">
                      <a:pos x="T16" y="T17"/>
                    </a:cxn>
                    <a:cxn ang="T77">
                      <a:pos x="T18" y="T19"/>
                    </a:cxn>
                    <a:cxn ang="T78">
                      <a:pos x="T20" y="T21"/>
                    </a:cxn>
                    <a:cxn ang="T79">
                      <a:pos x="T22" y="T23"/>
                    </a:cxn>
                    <a:cxn ang="T80">
                      <a:pos x="T24" y="T25"/>
                    </a:cxn>
                    <a:cxn ang="T81">
                      <a:pos x="T26" y="T27"/>
                    </a:cxn>
                    <a:cxn ang="T82">
                      <a:pos x="T28" y="T29"/>
                    </a:cxn>
                    <a:cxn ang="T83">
                      <a:pos x="T30" y="T31"/>
                    </a:cxn>
                    <a:cxn ang="T84">
                      <a:pos x="T32" y="T33"/>
                    </a:cxn>
                    <a:cxn ang="T85">
                      <a:pos x="T34" y="T35"/>
                    </a:cxn>
                    <a:cxn ang="T86">
                      <a:pos x="T36" y="T37"/>
                    </a:cxn>
                    <a:cxn ang="T87">
                      <a:pos x="T38" y="T39"/>
                    </a:cxn>
                    <a:cxn ang="T88">
                      <a:pos x="T40" y="T41"/>
                    </a:cxn>
                    <a:cxn ang="T89">
                      <a:pos x="T42" y="T43"/>
                    </a:cxn>
                    <a:cxn ang="T90">
                      <a:pos x="T44" y="T45"/>
                    </a:cxn>
                    <a:cxn ang="T91">
                      <a:pos x="T46" y="T47"/>
                    </a:cxn>
                    <a:cxn ang="T92">
                      <a:pos x="T48" y="T49"/>
                    </a:cxn>
                    <a:cxn ang="T93">
                      <a:pos x="T50" y="T51"/>
                    </a:cxn>
                    <a:cxn ang="T94">
                      <a:pos x="T52" y="T53"/>
                    </a:cxn>
                    <a:cxn ang="T95">
                      <a:pos x="T54" y="T55"/>
                    </a:cxn>
                    <a:cxn ang="T96">
                      <a:pos x="T56" y="T57"/>
                    </a:cxn>
                    <a:cxn ang="T97">
                      <a:pos x="T58" y="T59"/>
                    </a:cxn>
                    <a:cxn ang="T98">
                      <a:pos x="T60" y="T61"/>
                    </a:cxn>
                    <a:cxn ang="T99">
                      <a:pos x="T62" y="T63"/>
                    </a:cxn>
                    <a:cxn ang="T100">
                      <a:pos x="T64" y="T65"/>
                    </a:cxn>
                    <a:cxn ang="T101">
                      <a:pos x="T66" y="T67"/>
                    </a:cxn>
                  </a:cxnLst>
                  <a:rect l="T102" t="T103" r="T104" b="T105"/>
                  <a:pathLst>
                    <a:path w="431" h="367">
                      <a:moveTo>
                        <a:pt x="0" y="195"/>
                      </a:moveTo>
                      <a:lnTo>
                        <a:pt x="20" y="216"/>
                      </a:lnTo>
                      <a:lnTo>
                        <a:pt x="43" y="243"/>
                      </a:lnTo>
                      <a:lnTo>
                        <a:pt x="59" y="259"/>
                      </a:lnTo>
                      <a:lnTo>
                        <a:pt x="77" y="278"/>
                      </a:lnTo>
                      <a:lnTo>
                        <a:pt x="94" y="296"/>
                      </a:lnTo>
                      <a:lnTo>
                        <a:pt x="112" y="313"/>
                      </a:lnTo>
                      <a:lnTo>
                        <a:pt x="124" y="328"/>
                      </a:lnTo>
                      <a:lnTo>
                        <a:pt x="141" y="340"/>
                      </a:lnTo>
                      <a:lnTo>
                        <a:pt x="155" y="351"/>
                      </a:lnTo>
                      <a:lnTo>
                        <a:pt x="166" y="359"/>
                      </a:lnTo>
                      <a:lnTo>
                        <a:pt x="184" y="363"/>
                      </a:lnTo>
                      <a:lnTo>
                        <a:pt x="200" y="367"/>
                      </a:lnTo>
                      <a:lnTo>
                        <a:pt x="222" y="363"/>
                      </a:lnTo>
                      <a:lnTo>
                        <a:pt x="241" y="359"/>
                      </a:lnTo>
                      <a:lnTo>
                        <a:pt x="254" y="352"/>
                      </a:lnTo>
                      <a:lnTo>
                        <a:pt x="266" y="347"/>
                      </a:lnTo>
                      <a:lnTo>
                        <a:pt x="279" y="337"/>
                      </a:lnTo>
                      <a:lnTo>
                        <a:pt x="297" y="318"/>
                      </a:lnTo>
                      <a:lnTo>
                        <a:pt x="311" y="301"/>
                      </a:lnTo>
                      <a:lnTo>
                        <a:pt x="328" y="282"/>
                      </a:lnTo>
                      <a:lnTo>
                        <a:pt x="339" y="261"/>
                      </a:lnTo>
                      <a:lnTo>
                        <a:pt x="351" y="241"/>
                      </a:lnTo>
                      <a:lnTo>
                        <a:pt x="361" y="215"/>
                      </a:lnTo>
                      <a:lnTo>
                        <a:pt x="368" y="189"/>
                      </a:lnTo>
                      <a:lnTo>
                        <a:pt x="370" y="161"/>
                      </a:lnTo>
                      <a:lnTo>
                        <a:pt x="371" y="135"/>
                      </a:lnTo>
                      <a:lnTo>
                        <a:pt x="377" y="110"/>
                      </a:lnTo>
                      <a:lnTo>
                        <a:pt x="382" y="90"/>
                      </a:lnTo>
                      <a:lnTo>
                        <a:pt x="388" y="77"/>
                      </a:lnTo>
                      <a:lnTo>
                        <a:pt x="396" y="63"/>
                      </a:lnTo>
                      <a:lnTo>
                        <a:pt x="406" y="38"/>
                      </a:lnTo>
                      <a:lnTo>
                        <a:pt x="420" y="15"/>
                      </a:lnTo>
                      <a:lnTo>
                        <a:pt x="431" y="0"/>
                      </a:lnTo>
                    </a:path>
                  </a:pathLst>
                </a:custGeom>
                <a:noFill/>
                <a:ln w="6350">
                  <a:solidFill>
                    <a:srgbClr val="000000"/>
                  </a:solidFill>
                  <a:prstDash val="solid"/>
                  <a:round/>
                  <a:headEnd/>
                  <a:tailEnd/>
                </a:ln>
              </p:spPr>
              <p:txBody>
                <a:bodyPr/>
                <a:lstStyle/>
                <a:p>
                  <a:endParaRPr lang="en-US">
                    <a:solidFill>
                      <a:prstClr val="black"/>
                    </a:solidFill>
                  </a:endParaRPr>
                </a:p>
              </p:txBody>
            </p:sp>
            <p:sp>
              <p:nvSpPr>
                <p:cNvPr id="12660" name="Freeform 292"/>
                <p:cNvSpPr>
                  <a:spLocks/>
                </p:cNvSpPr>
                <p:nvPr/>
              </p:nvSpPr>
              <p:spPr bwMode="auto">
                <a:xfrm>
                  <a:off x="2010" y="1358"/>
                  <a:ext cx="144" cy="180"/>
                </a:xfrm>
                <a:custGeom>
                  <a:avLst/>
                  <a:gdLst>
                    <a:gd name="T0" fmla="*/ 0 w 431"/>
                    <a:gd name="T1" fmla="*/ 5 h 540"/>
                    <a:gd name="T2" fmla="*/ 0 w 431"/>
                    <a:gd name="T3" fmla="*/ 5 h 540"/>
                    <a:gd name="T4" fmla="*/ 0 w 431"/>
                    <a:gd name="T5" fmla="*/ 5 h 540"/>
                    <a:gd name="T6" fmla="*/ 0 w 431"/>
                    <a:gd name="T7" fmla="*/ 5 h 540"/>
                    <a:gd name="T8" fmla="*/ 1 w 431"/>
                    <a:gd name="T9" fmla="*/ 5 h 540"/>
                    <a:gd name="T10" fmla="*/ 1 w 431"/>
                    <a:gd name="T11" fmla="*/ 5 h 540"/>
                    <a:gd name="T12" fmla="*/ 1 w 431"/>
                    <a:gd name="T13" fmla="*/ 5 h 540"/>
                    <a:gd name="T14" fmla="*/ 1 w 431"/>
                    <a:gd name="T15" fmla="*/ 6 h 540"/>
                    <a:gd name="T16" fmla="*/ 1 w 431"/>
                    <a:gd name="T17" fmla="*/ 6 h 540"/>
                    <a:gd name="T18" fmla="*/ 1 w 431"/>
                    <a:gd name="T19" fmla="*/ 6 h 540"/>
                    <a:gd name="T20" fmla="*/ 2 w 431"/>
                    <a:gd name="T21" fmla="*/ 6 h 540"/>
                    <a:gd name="T22" fmla="*/ 2 w 431"/>
                    <a:gd name="T23" fmla="*/ 6 h 540"/>
                    <a:gd name="T24" fmla="*/ 2 w 431"/>
                    <a:gd name="T25" fmla="*/ 6 h 540"/>
                    <a:gd name="T26" fmla="*/ 2 w 431"/>
                    <a:gd name="T27" fmla="*/ 6 h 540"/>
                    <a:gd name="T28" fmla="*/ 2 w 431"/>
                    <a:gd name="T29" fmla="*/ 7 h 540"/>
                    <a:gd name="T30" fmla="*/ 2 w 431"/>
                    <a:gd name="T31" fmla="*/ 7 h 540"/>
                    <a:gd name="T32" fmla="*/ 3 w 431"/>
                    <a:gd name="T33" fmla="*/ 7 h 540"/>
                    <a:gd name="T34" fmla="*/ 3 w 431"/>
                    <a:gd name="T35" fmla="*/ 7 h 540"/>
                    <a:gd name="T36" fmla="*/ 3 w 431"/>
                    <a:gd name="T37" fmla="*/ 7 h 540"/>
                    <a:gd name="T38" fmla="*/ 3 w 431"/>
                    <a:gd name="T39" fmla="*/ 7 h 540"/>
                    <a:gd name="T40" fmla="*/ 4 w 431"/>
                    <a:gd name="T41" fmla="*/ 6 h 540"/>
                    <a:gd name="T42" fmla="*/ 4 w 431"/>
                    <a:gd name="T43" fmla="*/ 6 h 540"/>
                    <a:gd name="T44" fmla="*/ 4 w 431"/>
                    <a:gd name="T45" fmla="*/ 6 h 540"/>
                    <a:gd name="T46" fmla="*/ 4 w 431"/>
                    <a:gd name="T47" fmla="*/ 6 h 540"/>
                    <a:gd name="T48" fmla="*/ 4 w 431"/>
                    <a:gd name="T49" fmla="*/ 6 h 540"/>
                    <a:gd name="T50" fmla="*/ 4 w 431"/>
                    <a:gd name="T51" fmla="*/ 6 h 540"/>
                    <a:gd name="T52" fmla="*/ 4 w 431"/>
                    <a:gd name="T53" fmla="*/ 6 h 540"/>
                    <a:gd name="T54" fmla="*/ 4 w 431"/>
                    <a:gd name="T55" fmla="*/ 6 h 540"/>
                    <a:gd name="T56" fmla="*/ 5 w 431"/>
                    <a:gd name="T57" fmla="*/ 5 h 540"/>
                    <a:gd name="T58" fmla="*/ 5 w 431"/>
                    <a:gd name="T59" fmla="*/ 5 h 540"/>
                    <a:gd name="T60" fmla="*/ 5 w 431"/>
                    <a:gd name="T61" fmla="*/ 5 h 540"/>
                    <a:gd name="T62" fmla="*/ 5 w 431"/>
                    <a:gd name="T63" fmla="*/ 5 h 540"/>
                    <a:gd name="T64" fmla="*/ 5 w 431"/>
                    <a:gd name="T65" fmla="*/ 4 h 540"/>
                    <a:gd name="T66" fmla="*/ 5 w 431"/>
                    <a:gd name="T67" fmla="*/ 4 h 540"/>
                    <a:gd name="T68" fmla="*/ 5 w 431"/>
                    <a:gd name="T69" fmla="*/ 4 h 540"/>
                    <a:gd name="T70" fmla="*/ 5 w 431"/>
                    <a:gd name="T71" fmla="*/ 4 h 540"/>
                    <a:gd name="T72" fmla="*/ 5 w 431"/>
                    <a:gd name="T73" fmla="*/ 3 h 540"/>
                    <a:gd name="T74" fmla="*/ 5 w 431"/>
                    <a:gd name="T75" fmla="*/ 3 h 540"/>
                    <a:gd name="T76" fmla="*/ 5 w 431"/>
                    <a:gd name="T77" fmla="*/ 3 h 540"/>
                    <a:gd name="T78" fmla="*/ 5 w 431"/>
                    <a:gd name="T79" fmla="*/ 3 h 540"/>
                    <a:gd name="T80" fmla="*/ 5 w 431"/>
                    <a:gd name="T81" fmla="*/ 1 h 540"/>
                    <a:gd name="T82" fmla="*/ 5 w 431"/>
                    <a:gd name="T83" fmla="*/ 1 h 540"/>
                    <a:gd name="T84" fmla="*/ 5 w 431"/>
                    <a:gd name="T85" fmla="*/ 1 h 540"/>
                    <a:gd name="T86" fmla="*/ 5 w 431"/>
                    <a:gd name="T87" fmla="*/ 0 h 540"/>
                    <a:gd name="T88" fmla="*/ 5 w 431"/>
                    <a:gd name="T89" fmla="*/ 0 h 540"/>
                    <a:gd name="T90" fmla="*/ 5 w 431"/>
                    <a:gd name="T91" fmla="*/ 0 h 540"/>
                    <a:gd name="T92" fmla="*/ 5 w 431"/>
                    <a:gd name="T93" fmla="*/ 0 h 540"/>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w 431"/>
                    <a:gd name="T142" fmla="*/ 0 h 540"/>
                    <a:gd name="T143" fmla="*/ 431 w 431"/>
                    <a:gd name="T144" fmla="*/ 540 h 540"/>
                  </a:gdLst>
                  <a:ahLst/>
                  <a:cxnLst>
                    <a:cxn ang="T94">
                      <a:pos x="T0" y="T1"/>
                    </a:cxn>
                    <a:cxn ang="T95">
                      <a:pos x="T2" y="T3"/>
                    </a:cxn>
                    <a:cxn ang="T96">
                      <a:pos x="T4" y="T5"/>
                    </a:cxn>
                    <a:cxn ang="T97">
                      <a:pos x="T6" y="T7"/>
                    </a:cxn>
                    <a:cxn ang="T98">
                      <a:pos x="T8" y="T9"/>
                    </a:cxn>
                    <a:cxn ang="T99">
                      <a:pos x="T10" y="T11"/>
                    </a:cxn>
                    <a:cxn ang="T100">
                      <a:pos x="T12" y="T13"/>
                    </a:cxn>
                    <a:cxn ang="T101">
                      <a:pos x="T14" y="T15"/>
                    </a:cxn>
                    <a:cxn ang="T102">
                      <a:pos x="T16" y="T17"/>
                    </a:cxn>
                    <a:cxn ang="T103">
                      <a:pos x="T18" y="T19"/>
                    </a:cxn>
                    <a:cxn ang="T104">
                      <a:pos x="T20" y="T21"/>
                    </a:cxn>
                    <a:cxn ang="T105">
                      <a:pos x="T22" y="T23"/>
                    </a:cxn>
                    <a:cxn ang="T106">
                      <a:pos x="T24" y="T25"/>
                    </a:cxn>
                    <a:cxn ang="T107">
                      <a:pos x="T26" y="T27"/>
                    </a:cxn>
                    <a:cxn ang="T108">
                      <a:pos x="T28" y="T29"/>
                    </a:cxn>
                    <a:cxn ang="T109">
                      <a:pos x="T30" y="T31"/>
                    </a:cxn>
                    <a:cxn ang="T110">
                      <a:pos x="T32" y="T33"/>
                    </a:cxn>
                    <a:cxn ang="T111">
                      <a:pos x="T34" y="T35"/>
                    </a:cxn>
                    <a:cxn ang="T112">
                      <a:pos x="T36" y="T37"/>
                    </a:cxn>
                    <a:cxn ang="T113">
                      <a:pos x="T38" y="T39"/>
                    </a:cxn>
                    <a:cxn ang="T114">
                      <a:pos x="T40" y="T41"/>
                    </a:cxn>
                    <a:cxn ang="T115">
                      <a:pos x="T42" y="T43"/>
                    </a:cxn>
                    <a:cxn ang="T116">
                      <a:pos x="T44" y="T45"/>
                    </a:cxn>
                    <a:cxn ang="T117">
                      <a:pos x="T46" y="T47"/>
                    </a:cxn>
                    <a:cxn ang="T118">
                      <a:pos x="T48" y="T49"/>
                    </a:cxn>
                    <a:cxn ang="T119">
                      <a:pos x="T50" y="T51"/>
                    </a:cxn>
                    <a:cxn ang="T120">
                      <a:pos x="T52" y="T53"/>
                    </a:cxn>
                    <a:cxn ang="T121">
                      <a:pos x="T54" y="T55"/>
                    </a:cxn>
                    <a:cxn ang="T122">
                      <a:pos x="T56" y="T57"/>
                    </a:cxn>
                    <a:cxn ang="T123">
                      <a:pos x="T58" y="T59"/>
                    </a:cxn>
                    <a:cxn ang="T124">
                      <a:pos x="T60" y="T61"/>
                    </a:cxn>
                    <a:cxn ang="T125">
                      <a:pos x="T62" y="T63"/>
                    </a:cxn>
                    <a:cxn ang="T126">
                      <a:pos x="T64" y="T65"/>
                    </a:cxn>
                    <a:cxn ang="T127">
                      <a:pos x="T66" y="T67"/>
                    </a:cxn>
                    <a:cxn ang="T128">
                      <a:pos x="T68" y="T69"/>
                    </a:cxn>
                    <a:cxn ang="T129">
                      <a:pos x="T70" y="T71"/>
                    </a:cxn>
                    <a:cxn ang="T130">
                      <a:pos x="T72" y="T73"/>
                    </a:cxn>
                    <a:cxn ang="T131">
                      <a:pos x="T74" y="T75"/>
                    </a:cxn>
                    <a:cxn ang="T132">
                      <a:pos x="T76" y="T77"/>
                    </a:cxn>
                    <a:cxn ang="T133">
                      <a:pos x="T78" y="T79"/>
                    </a:cxn>
                    <a:cxn ang="T134">
                      <a:pos x="T80" y="T81"/>
                    </a:cxn>
                    <a:cxn ang="T135">
                      <a:pos x="T82" y="T83"/>
                    </a:cxn>
                    <a:cxn ang="T136">
                      <a:pos x="T84" y="T85"/>
                    </a:cxn>
                    <a:cxn ang="T137">
                      <a:pos x="T86" y="T87"/>
                    </a:cxn>
                    <a:cxn ang="T138">
                      <a:pos x="T88" y="T89"/>
                    </a:cxn>
                    <a:cxn ang="T139">
                      <a:pos x="T90" y="T91"/>
                    </a:cxn>
                    <a:cxn ang="T140">
                      <a:pos x="T92" y="T93"/>
                    </a:cxn>
                  </a:cxnLst>
                  <a:rect l="T141" t="T142" r="T143" b="T144"/>
                  <a:pathLst>
                    <a:path w="431" h="540">
                      <a:moveTo>
                        <a:pt x="0" y="366"/>
                      </a:moveTo>
                      <a:lnTo>
                        <a:pt x="11" y="374"/>
                      </a:lnTo>
                      <a:lnTo>
                        <a:pt x="21" y="383"/>
                      </a:lnTo>
                      <a:lnTo>
                        <a:pt x="32" y="396"/>
                      </a:lnTo>
                      <a:lnTo>
                        <a:pt x="45" y="408"/>
                      </a:lnTo>
                      <a:lnTo>
                        <a:pt x="55" y="421"/>
                      </a:lnTo>
                      <a:lnTo>
                        <a:pt x="62" y="435"/>
                      </a:lnTo>
                      <a:lnTo>
                        <a:pt x="75" y="458"/>
                      </a:lnTo>
                      <a:lnTo>
                        <a:pt x="96" y="484"/>
                      </a:lnTo>
                      <a:lnTo>
                        <a:pt x="113" y="498"/>
                      </a:lnTo>
                      <a:lnTo>
                        <a:pt x="130" y="509"/>
                      </a:lnTo>
                      <a:lnTo>
                        <a:pt x="144" y="517"/>
                      </a:lnTo>
                      <a:lnTo>
                        <a:pt x="152" y="522"/>
                      </a:lnTo>
                      <a:lnTo>
                        <a:pt x="163" y="526"/>
                      </a:lnTo>
                      <a:lnTo>
                        <a:pt x="184" y="532"/>
                      </a:lnTo>
                      <a:lnTo>
                        <a:pt x="201" y="537"/>
                      </a:lnTo>
                      <a:lnTo>
                        <a:pt x="216" y="540"/>
                      </a:lnTo>
                      <a:lnTo>
                        <a:pt x="233" y="537"/>
                      </a:lnTo>
                      <a:lnTo>
                        <a:pt x="251" y="534"/>
                      </a:lnTo>
                      <a:lnTo>
                        <a:pt x="266" y="528"/>
                      </a:lnTo>
                      <a:lnTo>
                        <a:pt x="285" y="522"/>
                      </a:lnTo>
                      <a:lnTo>
                        <a:pt x="301" y="515"/>
                      </a:lnTo>
                      <a:lnTo>
                        <a:pt x="312" y="506"/>
                      </a:lnTo>
                      <a:lnTo>
                        <a:pt x="319" y="499"/>
                      </a:lnTo>
                      <a:lnTo>
                        <a:pt x="328" y="492"/>
                      </a:lnTo>
                      <a:lnTo>
                        <a:pt x="338" y="482"/>
                      </a:lnTo>
                      <a:lnTo>
                        <a:pt x="346" y="470"/>
                      </a:lnTo>
                      <a:lnTo>
                        <a:pt x="354" y="455"/>
                      </a:lnTo>
                      <a:lnTo>
                        <a:pt x="364" y="437"/>
                      </a:lnTo>
                      <a:lnTo>
                        <a:pt x="370" y="420"/>
                      </a:lnTo>
                      <a:lnTo>
                        <a:pt x="377" y="399"/>
                      </a:lnTo>
                      <a:lnTo>
                        <a:pt x="381" y="382"/>
                      </a:lnTo>
                      <a:lnTo>
                        <a:pt x="385" y="360"/>
                      </a:lnTo>
                      <a:lnTo>
                        <a:pt x="390" y="339"/>
                      </a:lnTo>
                      <a:lnTo>
                        <a:pt x="397" y="320"/>
                      </a:lnTo>
                      <a:lnTo>
                        <a:pt x="403" y="302"/>
                      </a:lnTo>
                      <a:lnTo>
                        <a:pt x="407" y="283"/>
                      </a:lnTo>
                      <a:lnTo>
                        <a:pt x="409" y="265"/>
                      </a:lnTo>
                      <a:lnTo>
                        <a:pt x="409" y="245"/>
                      </a:lnTo>
                      <a:lnTo>
                        <a:pt x="407" y="216"/>
                      </a:lnTo>
                      <a:lnTo>
                        <a:pt x="407" y="107"/>
                      </a:lnTo>
                      <a:lnTo>
                        <a:pt x="406" y="56"/>
                      </a:lnTo>
                      <a:lnTo>
                        <a:pt x="406" y="43"/>
                      </a:lnTo>
                      <a:lnTo>
                        <a:pt x="406" y="31"/>
                      </a:lnTo>
                      <a:lnTo>
                        <a:pt x="409" y="17"/>
                      </a:lnTo>
                      <a:lnTo>
                        <a:pt x="417" y="7"/>
                      </a:lnTo>
                      <a:lnTo>
                        <a:pt x="431" y="0"/>
                      </a:lnTo>
                    </a:path>
                  </a:pathLst>
                </a:custGeom>
                <a:noFill/>
                <a:ln w="6350">
                  <a:solidFill>
                    <a:srgbClr val="000000"/>
                  </a:solidFill>
                  <a:prstDash val="solid"/>
                  <a:round/>
                  <a:headEnd/>
                  <a:tailEnd/>
                </a:ln>
              </p:spPr>
              <p:txBody>
                <a:bodyPr/>
                <a:lstStyle/>
                <a:p>
                  <a:endParaRPr lang="en-US">
                    <a:solidFill>
                      <a:prstClr val="black"/>
                    </a:solidFill>
                  </a:endParaRPr>
                </a:p>
              </p:txBody>
            </p:sp>
            <p:sp>
              <p:nvSpPr>
                <p:cNvPr id="12661" name="Arc 293"/>
                <p:cNvSpPr>
                  <a:spLocks/>
                </p:cNvSpPr>
                <p:nvPr/>
              </p:nvSpPr>
              <p:spPr bwMode="auto">
                <a:xfrm>
                  <a:off x="2130" y="1380"/>
                  <a:ext cx="24" cy="145"/>
                </a:xfrm>
                <a:custGeom>
                  <a:avLst/>
                  <a:gdLst>
                    <a:gd name="T0" fmla="*/ 0 w 21600"/>
                    <a:gd name="T1" fmla="*/ 0 h 43200"/>
                    <a:gd name="T2" fmla="*/ 0 w 21600"/>
                    <a:gd name="T3" fmla="*/ 0 h 43200"/>
                    <a:gd name="T4" fmla="*/ 0 w 21600"/>
                    <a:gd name="T5" fmla="*/ 0 h 43200"/>
                    <a:gd name="T6" fmla="*/ 0 60000 65536"/>
                    <a:gd name="T7" fmla="*/ 0 60000 65536"/>
                    <a:gd name="T8" fmla="*/ 0 60000 65536"/>
                    <a:gd name="T9" fmla="*/ 0 w 21600"/>
                    <a:gd name="T10" fmla="*/ 0 h 43200"/>
                    <a:gd name="T11" fmla="*/ 21600 w 21600"/>
                    <a:gd name="T12" fmla="*/ 43200 h 43200"/>
                  </a:gdLst>
                  <a:ahLst/>
                  <a:cxnLst>
                    <a:cxn ang="T6">
                      <a:pos x="T0" y="T1"/>
                    </a:cxn>
                    <a:cxn ang="T7">
                      <a:pos x="T2" y="T3"/>
                    </a:cxn>
                    <a:cxn ang="T8">
                      <a:pos x="T4" y="T5"/>
                    </a:cxn>
                  </a:cxnLst>
                  <a:rect l="T9" t="T10" r="T11" b="T12"/>
                  <a:pathLst>
                    <a:path w="21600" h="43200" fill="none" extrusionOk="0">
                      <a:moveTo>
                        <a:pt x="21600" y="43200"/>
                      </a:moveTo>
                      <a:cubicBezTo>
                        <a:pt x="9670" y="43200"/>
                        <a:pt x="0" y="33529"/>
                        <a:pt x="0" y="21600"/>
                      </a:cubicBezTo>
                      <a:cubicBezTo>
                        <a:pt x="-1" y="9670"/>
                        <a:pt x="9670" y="0"/>
                        <a:pt x="21599" y="0"/>
                      </a:cubicBezTo>
                    </a:path>
                    <a:path w="21600" h="43200" stroke="0" extrusionOk="0">
                      <a:moveTo>
                        <a:pt x="21600" y="43200"/>
                      </a:moveTo>
                      <a:cubicBezTo>
                        <a:pt x="9670" y="43200"/>
                        <a:pt x="0" y="33529"/>
                        <a:pt x="0" y="21600"/>
                      </a:cubicBezTo>
                      <a:cubicBezTo>
                        <a:pt x="-1" y="9670"/>
                        <a:pt x="9670" y="0"/>
                        <a:pt x="21599" y="0"/>
                      </a:cubicBezTo>
                      <a:lnTo>
                        <a:pt x="21600" y="21600"/>
                      </a:lnTo>
                      <a:close/>
                    </a:path>
                  </a:pathLst>
                </a:custGeom>
                <a:noFill/>
                <a:ln w="6350">
                  <a:solidFill>
                    <a:srgbClr val="000000"/>
                  </a:solidFill>
                  <a:round/>
                  <a:headEnd/>
                  <a:tailEnd/>
                </a:ln>
              </p:spPr>
              <p:txBody>
                <a:bodyPr/>
                <a:lstStyle/>
                <a:p>
                  <a:endParaRPr lang="en-US">
                    <a:solidFill>
                      <a:prstClr val="black"/>
                    </a:solidFill>
                  </a:endParaRPr>
                </a:p>
              </p:txBody>
            </p:sp>
          </p:grpSp>
          <p:grpSp>
            <p:nvGrpSpPr>
              <p:cNvPr id="12570" name="Group 294"/>
              <p:cNvGrpSpPr>
                <a:grpSpLocks/>
              </p:cNvGrpSpPr>
              <p:nvPr/>
            </p:nvGrpSpPr>
            <p:grpSpPr bwMode="auto">
              <a:xfrm>
                <a:off x="1997" y="1552"/>
                <a:ext cx="476" cy="131"/>
                <a:chOff x="1997" y="1552"/>
                <a:chExt cx="476" cy="131"/>
              </a:xfrm>
            </p:grpSpPr>
            <p:sp>
              <p:nvSpPr>
                <p:cNvPr id="12649" name="Line 295"/>
                <p:cNvSpPr>
                  <a:spLocks noChangeShapeType="1"/>
                </p:cNvSpPr>
                <p:nvPr/>
              </p:nvSpPr>
              <p:spPr bwMode="auto">
                <a:xfrm>
                  <a:off x="2472" y="1600"/>
                  <a:ext cx="1" cy="83"/>
                </a:xfrm>
                <a:prstGeom prst="line">
                  <a:avLst/>
                </a:prstGeom>
                <a:noFill/>
                <a:ln w="6350">
                  <a:solidFill>
                    <a:srgbClr val="202020"/>
                  </a:solidFill>
                  <a:round/>
                  <a:headEnd/>
                  <a:tailEnd/>
                </a:ln>
              </p:spPr>
              <p:txBody>
                <a:bodyPr/>
                <a:lstStyle/>
                <a:p>
                  <a:endParaRPr lang="en-US">
                    <a:solidFill>
                      <a:prstClr val="black"/>
                    </a:solidFill>
                  </a:endParaRPr>
                </a:p>
              </p:txBody>
            </p:sp>
            <p:sp>
              <p:nvSpPr>
                <p:cNvPr id="12650" name="Rectangle 296"/>
                <p:cNvSpPr>
                  <a:spLocks noChangeArrowheads="1"/>
                </p:cNvSpPr>
                <p:nvPr/>
              </p:nvSpPr>
              <p:spPr bwMode="auto">
                <a:xfrm>
                  <a:off x="1997" y="1570"/>
                  <a:ext cx="472" cy="51"/>
                </a:xfrm>
                <a:prstGeom prst="rect">
                  <a:avLst/>
                </a:prstGeom>
                <a:solidFill>
                  <a:srgbClr val="A00000"/>
                </a:solidFill>
                <a:ln w="11113">
                  <a:solidFill>
                    <a:srgbClr val="000000"/>
                  </a:solidFill>
                  <a:miter lim="800000"/>
                  <a:headEnd/>
                  <a:tailEnd/>
                </a:ln>
              </p:spPr>
              <p:txBody>
                <a:bodyPr/>
                <a:lstStyle/>
                <a:p>
                  <a:endParaRPr lang="en-US">
                    <a:solidFill>
                      <a:prstClr val="black"/>
                    </a:solidFill>
                  </a:endParaRPr>
                </a:p>
              </p:txBody>
            </p:sp>
            <p:grpSp>
              <p:nvGrpSpPr>
                <p:cNvPr id="12571" name="Group 297"/>
                <p:cNvGrpSpPr>
                  <a:grpSpLocks/>
                </p:cNvGrpSpPr>
                <p:nvPr/>
              </p:nvGrpSpPr>
              <p:grpSpPr bwMode="auto">
                <a:xfrm>
                  <a:off x="2015" y="1567"/>
                  <a:ext cx="100" cy="75"/>
                  <a:chOff x="2015" y="1567"/>
                  <a:chExt cx="100" cy="75"/>
                </a:xfrm>
              </p:grpSpPr>
              <p:sp>
                <p:nvSpPr>
                  <p:cNvPr id="12653" name="Rectangle 298"/>
                  <p:cNvSpPr>
                    <a:spLocks noChangeArrowheads="1"/>
                  </p:cNvSpPr>
                  <p:nvPr/>
                </p:nvSpPr>
                <p:spPr bwMode="auto">
                  <a:xfrm>
                    <a:off x="2015" y="1569"/>
                    <a:ext cx="100" cy="68"/>
                  </a:xfrm>
                  <a:prstGeom prst="rect">
                    <a:avLst/>
                  </a:prstGeom>
                  <a:solidFill>
                    <a:srgbClr val="FFFFFF"/>
                  </a:solidFill>
                  <a:ln w="6350">
                    <a:solidFill>
                      <a:srgbClr val="000000"/>
                    </a:solidFill>
                    <a:miter lim="800000"/>
                    <a:headEnd/>
                    <a:tailEnd/>
                  </a:ln>
                </p:spPr>
                <p:txBody>
                  <a:bodyPr/>
                  <a:lstStyle/>
                  <a:p>
                    <a:endParaRPr lang="en-US">
                      <a:solidFill>
                        <a:prstClr val="black"/>
                      </a:solidFill>
                    </a:endParaRPr>
                  </a:p>
                </p:txBody>
              </p:sp>
              <p:grpSp>
                <p:nvGrpSpPr>
                  <p:cNvPr id="12572" name="Group 299"/>
                  <p:cNvGrpSpPr>
                    <a:grpSpLocks/>
                  </p:cNvGrpSpPr>
                  <p:nvPr/>
                </p:nvGrpSpPr>
                <p:grpSpPr bwMode="auto">
                  <a:xfrm>
                    <a:off x="2029" y="1567"/>
                    <a:ext cx="73" cy="75"/>
                    <a:chOff x="2029" y="1567"/>
                    <a:chExt cx="73" cy="75"/>
                  </a:xfrm>
                </p:grpSpPr>
                <p:sp>
                  <p:nvSpPr>
                    <p:cNvPr id="12655" name="Line 300"/>
                    <p:cNvSpPr>
                      <a:spLocks noChangeShapeType="1"/>
                    </p:cNvSpPr>
                    <p:nvPr/>
                  </p:nvSpPr>
                  <p:spPr bwMode="auto">
                    <a:xfrm>
                      <a:off x="2029" y="1567"/>
                      <a:ext cx="1" cy="75"/>
                    </a:xfrm>
                    <a:prstGeom prst="line">
                      <a:avLst/>
                    </a:prstGeom>
                    <a:noFill/>
                    <a:ln w="6350">
                      <a:solidFill>
                        <a:srgbClr val="000000"/>
                      </a:solidFill>
                      <a:round/>
                      <a:headEnd/>
                      <a:tailEnd/>
                    </a:ln>
                  </p:spPr>
                  <p:txBody>
                    <a:bodyPr/>
                    <a:lstStyle/>
                    <a:p>
                      <a:endParaRPr lang="en-US">
                        <a:solidFill>
                          <a:prstClr val="black"/>
                        </a:solidFill>
                      </a:endParaRPr>
                    </a:p>
                  </p:txBody>
                </p:sp>
                <p:sp>
                  <p:nvSpPr>
                    <p:cNvPr id="12656" name="Line 301"/>
                    <p:cNvSpPr>
                      <a:spLocks noChangeShapeType="1"/>
                    </p:cNvSpPr>
                    <p:nvPr/>
                  </p:nvSpPr>
                  <p:spPr bwMode="auto">
                    <a:xfrm>
                      <a:off x="2037" y="1567"/>
                      <a:ext cx="1" cy="75"/>
                    </a:xfrm>
                    <a:prstGeom prst="line">
                      <a:avLst/>
                    </a:prstGeom>
                    <a:noFill/>
                    <a:ln w="6350">
                      <a:solidFill>
                        <a:srgbClr val="000000"/>
                      </a:solidFill>
                      <a:round/>
                      <a:headEnd/>
                      <a:tailEnd/>
                    </a:ln>
                  </p:spPr>
                  <p:txBody>
                    <a:bodyPr/>
                    <a:lstStyle/>
                    <a:p>
                      <a:endParaRPr lang="en-US">
                        <a:solidFill>
                          <a:prstClr val="black"/>
                        </a:solidFill>
                      </a:endParaRPr>
                    </a:p>
                  </p:txBody>
                </p:sp>
                <p:sp>
                  <p:nvSpPr>
                    <p:cNvPr id="12657" name="Line 302"/>
                    <p:cNvSpPr>
                      <a:spLocks noChangeShapeType="1"/>
                    </p:cNvSpPr>
                    <p:nvPr/>
                  </p:nvSpPr>
                  <p:spPr bwMode="auto">
                    <a:xfrm>
                      <a:off x="2093" y="1567"/>
                      <a:ext cx="1" cy="75"/>
                    </a:xfrm>
                    <a:prstGeom prst="line">
                      <a:avLst/>
                    </a:prstGeom>
                    <a:noFill/>
                    <a:ln w="6350">
                      <a:solidFill>
                        <a:srgbClr val="000000"/>
                      </a:solidFill>
                      <a:round/>
                      <a:headEnd/>
                      <a:tailEnd/>
                    </a:ln>
                  </p:spPr>
                  <p:txBody>
                    <a:bodyPr/>
                    <a:lstStyle/>
                    <a:p>
                      <a:endParaRPr lang="en-US">
                        <a:solidFill>
                          <a:prstClr val="black"/>
                        </a:solidFill>
                      </a:endParaRPr>
                    </a:p>
                  </p:txBody>
                </p:sp>
                <p:sp>
                  <p:nvSpPr>
                    <p:cNvPr id="12658" name="Line 303"/>
                    <p:cNvSpPr>
                      <a:spLocks noChangeShapeType="1"/>
                    </p:cNvSpPr>
                    <p:nvPr/>
                  </p:nvSpPr>
                  <p:spPr bwMode="auto">
                    <a:xfrm>
                      <a:off x="2101" y="1567"/>
                      <a:ext cx="1" cy="75"/>
                    </a:xfrm>
                    <a:prstGeom prst="line">
                      <a:avLst/>
                    </a:prstGeom>
                    <a:noFill/>
                    <a:ln w="6350">
                      <a:solidFill>
                        <a:srgbClr val="000000"/>
                      </a:solidFill>
                      <a:round/>
                      <a:headEnd/>
                      <a:tailEnd/>
                    </a:ln>
                  </p:spPr>
                  <p:txBody>
                    <a:bodyPr/>
                    <a:lstStyle/>
                    <a:p>
                      <a:endParaRPr lang="en-US">
                        <a:solidFill>
                          <a:prstClr val="black"/>
                        </a:solidFill>
                      </a:endParaRPr>
                    </a:p>
                  </p:txBody>
                </p:sp>
              </p:grpSp>
            </p:grpSp>
            <p:sp>
              <p:nvSpPr>
                <p:cNvPr id="12652" name="Freeform 304"/>
                <p:cNvSpPr>
                  <a:spLocks/>
                </p:cNvSpPr>
                <p:nvPr/>
              </p:nvSpPr>
              <p:spPr bwMode="auto">
                <a:xfrm>
                  <a:off x="2217" y="1552"/>
                  <a:ext cx="127" cy="15"/>
                </a:xfrm>
                <a:custGeom>
                  <a:avLst/>
                  <a:gdLst>
                    <a:gd name="T0" fmla="*/ 0 w 381"/>
                    <a:gd name="T1" fmla="*/ 0 h 44"/>
                    <a:gd name="T2" fmla="*/ 5 w 381"/>
                    <a:gd name="T3" fmla="*/ 0 h 44"/>
                    <a:gd name="T4" fmla="*/ 5 w 381"/>
                    <a:gd name="T5" fmla="*/ 0 h 44"/>
                    <a:gd name="T6" fmla="*/ 4 w 381"/>
                    <a:gd name="T7" fmla="*/ 0 h 44"/>
                    <a:gd name="T8" fmla="*/ 4 w 381"/>
                    <a:gd name="T9" fmla="*/ 1 h 44"/>
                    <a:gd name="T10" fmla="*/ 1 w 381"/>
                    <a:gd name="T11" fmla="*/ 1 h 44"/>
                    <a:gd name="T12" fmla="*/ 1 w 381"/>
                    <a:gd name="T13" fmla="*/ 0 h 44"/>
                    <a:gd name="T14" fmla="*/ 0 w 381"/>
                    <a:gd name="T15" fmla="*/ 0 h 44"/>
                    <a:gd name="T16" fmla="*/ 0 w 381"/>
                    <a:gd name="T17" fmla="*/ 0 h 4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381"/>
                    <a:gd name="T28" fmla="*/ 0 h 44"/>
                    <a:gd name="T29" fmla="*/ 381 w 381"/>
                    <a:gd name="T30" fmla="*/ 44 h 44"/>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381" h="44">
                      <a:moveTo>
                        <a:pt x="0" y="0"/>
                      </a:moveTo>
                      <a:lnTo>
                        <a:pt x="381" y="0"/>
                      </a:lnTo>
                      <a:lnTo>
                        <a:pt x="381" y="22"/>
                      </a:lnTo>
                      <a:lnTo>
                        <a:pt x="287" y="22"/>
                      </a:lnTo>
                      <a:lnTo>
                        <a:pt x="287" y="44"/>
                      </a:lnTo>
                      <a:lnTo>
                        <a:pt x="96" y="44"/>
                      </a:lnTo>
                      <a:lnTo>
                        <a:pt x="96" y="22"/>
                      </a:lnTo>
                      <a:lnTo>
                        <a:pt x="0" y="26"/>
                      </a:lnTo>
                      <a:lnTo>
                        <a:pt x="0" y="0"/>
                      </a:lnTo>
                      <a:close/>
                    </a:path>
                  </a:pathLst>
                </a:custGeom>
                <a:solidFill>
                  <a:srgbClr val="404040"/>
                </a:solidFill>
                <a:ln w="6350">
                  <a:solidFill>
                    <a:srgbClr val="000000"/>
                  </a:solidFill>
                  <a:prstDash val="solid"/>
                  <a:round/>
                  <a:headEnd/>
                  <a:tailEnd/>
                </a:ln>
              </p:spPr>
              <p:txBody>
                <a:bodyPr/>
                <a:lstStyle/>
                <a:p>
                  <a:endParaRPr lang="en-US">
                    <a:solidFill>
                      <a:prstClr val="black"/>
                    </a:solidFill>
                  </a:endParaRPr>
                </a:p>
              </p:txBody>
            </p:sp>
          </p:grpSp>
          <p:grpSp>
            <p:nvGrpSpPr>
              <p:cNvPr id="12573" name="Group 305"/>
              <p:cNvGrpSpPr>
                <a:grpSpLocks/>
              </p:cNvGrpSpPr>
              <p:nvPr/>
            </p:nvGrpSpPr>
            <p:grpSpPr bwMode="auto">
              <a:xfrm>
                <a:off x="1804" y="1567"/>
                <a:ext cx="637" cy="144"/>
                <a:chOff x="1804" y="1567"/>
                <a:chExt cx="637" cy="144"/>
              </a:xfrm>
            </p:grpSpPr>
            <p:grpSp>
              <p:nvGrpSpPr>
                <p:cNvPr id="12574" name="Group 306"/>
                <p:cNvGrpSpPr>
                  <a:grpSpLocks/>
                </p:cNvGrpSpPr>
                <p:nvPr/>
              </p:nvGrpSpPr>
              <p:grpSpPr bwMode="auto">
                <a:xfrm>
                  <a:off x="2122" y="1567"/>
                  <a:ext cx="160" cy="144"/>
                  <a:chOff x="2122" y="1567"/>
                  <a:chExt cx="160" cy="144"/>
                </a:xfrm>
              </p:grpSpPr>
              <p:sp>
                <p:nvSpPr>
                  <p:cNvPr id="12646" name="Oval 307"/>
                  <p:cNvSpPr>
                    <a:spLocks noChangeArrowheads="1"/>
                  </p:cNvSpPr>
                  <p:nvPr/>
                </p:nvSpPr>
                <p:spPr bwMode="auto">
                  <a:xfrm>
                    <a:off x="2122" y="1567"/>
                    <a:ext cx="160" cy="144"/>
                  </a:xfrm>
                  <a:prstGeom prst="ellipse">
                    <a:avLst/>
                  </a:prstGeom>
                  <a:solidFill>
                    <a:srgbClr val="202020"/>
                  </a:solidFill>
                  <a:ln w="6350">
                    <a:solidFill>
                      <a:srgbClr val="000000"/>
                    </a:solidFill>
                    <a:round/>
                    <a:headEnd/>
                    <a:tailEnd/>
                  </a:ln>
                </p:spPr>
                <p:txBody>
                  <a:bodyPr/>
                  <a:lstStyle/>
                  <a:p>
                    <a:endParaRPr lang="en-US">
                      <a:solidFill>
                        <a:prstClr val="black"/>
                      </a:solidFill>
                    </a:endParaRPr>
                  </a:p>
                </p:txBody>
              </p:sp>
              <p:sp>
                <p:nvSpPr>
                  <p:cNvPr id="12647" name="Oval 308"/>
                  <p:cNvSpPr>
                    <a:spLocks noChangeArrowheads="1"/>
                  </p:cNvSpPr>
                  <p:nvPr/>
                </p:nvSpPr>
                <p:spPr bwMode="auto">
                  <a:xfrm>
                    <a:off x="2146" y="1588"/>
                    <a:ext cx="112" cy="101"/>
                  </a:xfrm>
                  <a:prstGeom prst="ellipse">
                    <a:avLst/>
                  </a:prstGeom>
                  <a:solidFill>
                    <a:srgbClr val="A0A0A0"/>
                  </a:solidFill>
                  <a:ln w="6350">
                    <a:solidFill>
                      <a:srgbClr val="000000"/>
                    </a:solidFill>
                    <a:round/>
                    <a:headEnd/>
                    <a:tailEnd/>
                  </a:ln>
                </p:spPr>
                <p:txBody>
                  <a:bodyPr/>
                  <a:lstStyle/>
                  <a:p>
                    <a:endParaRPr lang="en-US">
                      <a:solidFill>
                        <a:prstClr val="black"/>
                      </a:solidFill>
                    </a:endParaRPr>
                  </a:p>
                </p:txBody>
              </p:sp>
              <p:sp>
                <p:nvSpPr>
                  <p:cNvPr id="12648" name="Oval 309"/>
                  <p:cNvSpPr>
                    <a:spLocks noChangeArrowheads="1"/>
                  </p:cNvSpPr>
                  <p:nvPr/>
                </p:nvSpPr>
                <p:spPr bwMode="auto">
                  <a:xfrm>
                    <a:off x="2178" y="1617"/>
                    <a:ext cx="48" cy="44"/>
                  </a:xfrm>
                  <a:prstGeom prst="ellipse">
                    <a:avLst/>
                  </a:prstGeom>
                  <a:solidFill>
                    <a:srgbClr val="606060"/>
                  </a:solidFill>
                  <a:ln w="6350">
                    <a:solidFill>
                      <a:srgbClr val="000000"/>
                    </a:solidFill>
                    <a:round/>
                    <a:headEnd/>
                    <a:tailEnd/>
                  </a:ln>
                </p:spPr>
                <p:txBody>
                  <a:bodyPr/>
                  <a:lstStyle/>
                  <a:p>
                    <a:endParaRPr lang="en-US">
                      <a:solidFill>
                        <a:prstClr val="black"/>
                      </a:solidFill>
                    </a:endParaRPr>
                  </a:p>
                </p:txBody>
              </p:sp>
            </p:grpSp>
            <p:grpSp>
              <p:nvGrpSpPr>
                <p:cNvPr id="12575" name="Group 310"/>
                <p:cNvGrpSpPr>
                  <a:grpSpLocks/>
                </p:cNvGrpSpPr>
                <p:nvPr/>
              </p:nvGrpSpPr>
              <p:grpSpPr bwMode="auto">
                <a:xfrm>
                  <a:off x="2281" y="1567"/>
                  <a:ext cx="160" cy="144"/>
                  <a:chOff x="2281" y="1567"/>
                  <a:chExt cx="160" cy="144"/>
                </a:xfrm>
              </p:grpSpPr>
              <p:sp>
                <p:nvSpPr>
                  <p:cNvPr id="12643" name="Oval 311"/>
                  <p:cNvSpPr>
                    <a:spLocks noChangeArrowheads="1"/>
                  </p:cNvSpPr>
                  <p:nvPr/>
                </p:nvSpPr>
                <p:spPr bwMode="auto">
                  <a:xfrm>
                    <a:off x="2281" y="1567"/>
                    <a:ext cx="160" cy="144"/>
                  </a:xfrm>
                  <a:prstGeom prst="ellipse">
                    <a:avLst/>
                  </a:prstGeom>
                  <a:solidFill>
                    <a:srgbClr val="202020"/>
                  </a:solidFill>
                  <a:ln w="6350">
                    <a:solidFill>
                      <a:srgbClr val="000000"/>
                    </a:solidFill>
                    <a:round/>
                    <a:headEnd/>
                    <a:tailEnd/>
                  </a:ln>
                </p:spPr>
                <p:txBody>
                  <a:bodyPr/>
                  <a:lstStyle/>
                  <a:p>
                    <a:endParaRPr lang="en-US">
                      <a:solidFill>
                        <a:prstClr val="black"/>
                      </a:solidFill>
                    </a:endParaRPr>
                  </a:p>
                </p:txBody>
              </p:sp>
              <p:sp>
                <p:nvSpPr>
                  <p:cNvPr id="12644" name="Oval 312"/>
                  <p:cNvSpPr>
                    <a:spLocks noChangeArrowheads="1"/>
                  </p:cNvSpPr>
                  <p:nvPr/>
                </p:nvSpPr>
                <p:spPr bwMode="auto">
                  <a:xfrm>
                    <a:off x="2305" y="1588"/>
                    <a:ext cx="112" cy="101"/>
                  </a:xfrm>
                  <a:prstGeom prst="ellipse">
                    <a:avLst/>
                  </a:prstGeom>
                  <a:solidFill>
                    <a:srgbClr val="A0A0A0"/>
                  </a:solidFill>
                  <a:ln w="6350">
                    <a:solidFill>
                      <a:srgbClr val="000000"/>
                    </a:solidFill>
                    <a:round/>
                    <a:headEnd/>
                    <a:tailEnd/>
                  </a:ln>
                </p:spPr>
                <p:txBody>
                  <a:bodyPr/>
                  <a:lstStyle/>
                  <a:p>
                    <a:endParaRPr lang="en-US">
                      <a:solidFill>
                        <a:prstClr val="black"/>
                      </a:solidFill>
                    </a:endParaRPr>
                  </a:p>
                </p:txBody>
              </p:sp>
              <p:sp>
                <p:nvSpPr>
                  <p:cNvPr id="12645" name="Oval 313"/>
                  <p:cNvSpPr>
                    <a:spLocks noChangeArrowheads="1"/>
                  </p:cNvSpPr>
                  <p:nvPr/>
                </p:nvSpPr>
                <p:spPr bwMode="auto">
                  <a:xfrm>
                    <a:off x="2336" y="1617"/>
                    <a:ext cx="49" cy="44"/>
                  </a:xfrm>
                  <a:prstGeom prst="ellipse">
                    <a:avLst/>
                  </a:prstGeom>
                  <a:solidFill>
                    <a:srgbClr val="606060"/>
                  </a:solidFill>
                  <a:ln w="6350">
                    <a:solidFill>
                      <a:srgbClr val="000000"/>
                    </a:solidFill>
                    <a:round/>
                    <a:headEnd/>
                    <a:tailEnd/>
                  </a:ln>
                </p:spPr>
                <p:txBody>
                  <a:bodyPr/>
                  <a:lstStyle/>
                  <a:p>
                    <a:endParaRPr lang="en-US">
                      <a:solidFill>
                        <a:prstClr val="black"/>
                      </a:solidFill>
                    </a:endParaRPr>
                  </a:p>
                </p:txBody>
              </p:sp>
            </p:grpSp>
            <p:grpSp>
              <p:nvGrpSpPr>
                <p:cNvPr id="12578" name="Group 314"/>
                <p:cNvGrpSpPr>
                  <a:grpSpLocks/>
                </p:cNvGrpSpPr>
                <p:nvPr/>
              </p:nvGrpSpPr>
              <p:grpSpPr bwMode="auto">
                <a:xfrm>
                  <a:off x="1804" y="1567"/>
                  <a:ext cx="159" cy="144"/>
                  <a:chOff x="1804" y="1567"/>
                  <a:chExt cx="159" cy="144"/>
                </a:xfrm>
              </p:grpSpPr>
              <p:sp>
                <p:nvSpPr>
                  <p:cNvPr id="12640" name="Oval 315"/>
                  <p:cNvSpPr>
                    <a:spLocks noChangeArrowheads="1"/>
                  </p:cNvSpPr>
                  <p:nvPr/>
                </p:nvSpPr>
                <p:spPr bwMode="auto">
                  <a:xfrm>
                    <a:off x="1804" y="1567"/>
                    <a:ext cx="159" cy="144"/>
                  </a:xfrm>
                  <a:prstGeom prst="ellipse">
                    <a:avLst/>
                  </a:prstGeom>
                  <a:solidFill>
                    <a:srgbClr val="202020"/>
                  </a:solidFill>
                  <a:ln w="6350">
                    <a:solidFill>
                      <a:srgbClr val="000000"/>
                    </a:solidFill>
                    <a:round/>
                    <a:headEnd/>
                    <a:tailEnd/>
                  </a:ln>
                </p:spPr>
                <p:txBody>
                  <a:bodyPr/>
                  <a:lstStyle/>
                  <a:p>
                    <a:endParaRPr lang="en-US">
                      <a:solidFill>
                        <a:prstClr val="black"/>
                      </a:solidFill>
                    </a:endParaRPr>
                  </a:p>
                </p:txBody>
              </p:sp>
              <p:sp>
                <p:nvSpPr>
                  <p:cNvPr id="12641" name="Oval 316"/>
                  <p:cNvSpPr>
                    <a:spLocks noChangeArrowheads="1"/>
                  </p:cNvSpPr>
                  <p:nvPr/>
                </p:nvSpPr>
                <p:spPr bwMode="auto">
                  <a:xfrm>
                    <a:off x="1827" y="1588"/>
                    <a:ext cx="113" cy="101"/>
                  </a:xfrm>
                  <a:prstGeom prst="ellipse">
                    <a:avLst/>
                  </a:prstGeom>
                  <a:solidFill>
                    <a:srgbClr val="A0A0A0"/>
                  </a:solidFill>
                  <a:ln w="6350">
                    <a:solidFill>
                      <a:srgbClr val="000000"/>
                    </a:solidFill>
                    <a:round/>
                    <a:headEnd/>
                    <a:tailEnd/>
                  </a:ln>
                </p:spPr>
                <p:txBody>
                  <a:bodyPr/>
                  <a:lstStyle/>
                  <a:p>
                    <a:endParaRPr lang="en-US">
                      <a:solidFill>
                        <a:prstClr val="black"/>
                      </a:solidFill>
                    </a:endParaRPr>
                  </a:p>
                </p:txBody>
              </p:sp>
              <p:sp>
                <p:nvSpPr>
                  <p:cNvPr id="12642" name="Oval 317"/>
                  <p:cNvSpPr>
                    <a:spLocks noChangeArrowheads="1"/>
                  </p:cNvSpPr>
                  <p:nvPr/>
                </p:nvSpPr>
                <p:spPr bwMode="auto">
                  <a:xfrm>
                    <a:off x="1859" y="1617"/>
                    <a:ext cx="49" cy="44"/>
                  </a:xfrm>
                  <a:prstGeom prst="ellipse">
                    <a:avLst/>
                  </a:prstGeom>
                  <a:solidFill>
                    <a:srgbClr val="606060"/>
                  </a:solidFill>
                  <a:ln w="6350">
                    <a:solidFill>
                      <a:srgbClr val="000000"/>
                    </a:solidFill>
                    <a:round/>
                    <a:headEnd/>
                    <a:tailEnd/>
                  </a:ln>
                </p:spPr>
                <p:txBody>
                  <a:bodyPr/>
                  <a:lstStyle/>
                  <a:p>
                    <a:endParaRPr lang="en-US">
                      <a:solidFill>
                        <a:prstClr val="black"/>
                      </a:solidFill>
                    </a:endParaRPr>
                  </a:p>
                </p:txBody>
              </p:sp>
            </p:grpSp>
          </p:grpSp>
        </p:grpSp>
      </p:grpSp>
      <p:grpSp>
        <p:nvGrpSpPr>
          <p:cNvPr id="12581" name="Group 318"/>
          <p:cNvGrpSpPr>
            <a:grpSpLocks/>
          </p:cNvGrpSpPr>
          <p:nvPr/>
        </p:nvGrpSpPr>
        <p:grpSpPr bwMode="auto">
          <a:xfrm rot="184997">
            <a:off x="2438400" y="3635375"/>
            <a:ext cx="655638" cy="373063"/>
            <a:chOff x="1728" y="1432"/>
            <a:chExt cx="459" cy="260"/>
          </a:xfrm>
        </p:grpSpPr>
        <p:pic>
          <p:nvPicPr>
            <p:cNvPr id="12625" name="Picture 319" descr="3D_Cimarron_AO"/>
            <p:cNvPicPr>
              <a:picLocks noChangeAspect="1" noChangeArrowheads="1"/>
            </p:cNvPicPr>
            <p:nvPr/>
          </p:nvPicPr>
          <p:blipFill>
            <a:blip r:embed="rId4" cstate="print"/>
            <a:srcRect/>
            <a:stretch>
              <a:fillRect/>
            </a:stretch>
          </p:blipFill>
          <p:spPr bwMode="auto">
            <a:xfrm>
              <a:off x="1776" y="1432"/>
              <a:ext cx="411" cy="214"/>
            </a:xfrm>
            <a:prstGeom prst="rect">
              <a:avLst/>
            </a:prstGeom>
            <a:noFill/>
            <a:ln w="9525">
              <a:noFill/>
              <a:miter lim="800000"/>
              <a:headEnd/>
              <a:tailEnd/>
            </a:ln>
          </p:spPr>
        </p:pic>
        <p:sp>
          <p:nvSpPr>
            <p:cNvPr id="12626" name="Freeform 320"/>
            <p:cNvSpPr>
              <a:spLocks/>
            </p:cNvSpPr>
            <p:nvPr/>
          </p:nvSpPr>
          <p:spPr bwMode="auto">
            <a:xfrm>
              <a:off x="2160" y="1500"/>
              <a:ext cx="20" cy="28"/>
            </a:xfrm>
            <a:custGeom>
              <a:avLst/>
              <a:gdLst>
                <a:gd name="T0" fmla="*/ 20 w 20"/>
                <a:gd name="T1" fmla="*/ 0 h 28"/>
                <a:gd name="T2" fmla="*/ 0 w 20"/>
                <a:gd name="T3" fmla="*/ 28 h 28"/>
                <a:gd name="T4" fmla="*/ 0 60000 65536"/>
                <a:gd name="T5" fmla="*/ 0 60000 65536"/>
                <a:gd name="T6" fmla="*/ 0 w 20"/>
                <a:gd name="T7" fmla="*/ 0 h 28"/>
                <a:gd name="T8" fmla="*/ 20 w 20"/>
                <a:gd name="T9" fmla="*/ 28 h 28"/>
              </a:gdLst>
              <a:ahLst/>
              <a:cxnLst>
                <a:cxn ang="T4">
                  <a:pos x="T0" y="T1"/>
                </a:cxn>
                <a:cxn ang="T5">
                  <a:pos x="T2" y="T3"/>
                </a:cxn>
              </a:cxnLst>
              <a:rect l="T6" t="T7" r="T8" b="T9"/>
              <a:pathLst>
                <a:path w="20" h="28">
                  <a:moveTo>
                    <a:pt x="20" y="0"/>
                  </a:moveTo>
                  <a:cubicBezTo>
                    <a:pt x="15" y="14"/>
                    <a:pt x="6" y="15"/>
                    <a:pt x="0" y="28"/>
                  </a:cubicBezTo>
                </a:path>
              </a:pathLst>
            </a:custGeom>
            <a:noFill/>
            <a:ln w="19050" cmpd="sng">
              <a:solidFill>
                <a:schemeClr val="bg1"/>
              </a:solidFill>
              <a:round/>
              <a:headEnd/>
              <a:tailEnd/>
            </a:ln>
          </p:spPr>
          <p:txBody>
            <a:bodyPr wrap="none" anchor="ctr"/>
            <a:lstStyle/>
            <a:p>
              <a:endParaRPr lang="en-US">
                <a:solidFill>
                  <a:prstClr val="black"/>
                </a:solidFill>
              </a:endParaRPr>
            </a:p>
          </p:txBody>
        </p:sp>
        <p:sp>
          <p:nvSpPr>
            <p:cNvPr id="12627" name="Freeform 321"/>
            <p:cNvSpPr>
              <a:spLocks/>
            </p:cNvSpPr>
            <p:nvPr/>
          </p:nvSpPr>
          <p:spPr bwMode="auto">
            <a:xfrm>
              <a:off x="1756" y="1652"/>
              <a:ext cx="64" cy="40"/>
            </a:xfrm>
            <a:custGeom>
              <a:avLst/>
              <a:gdLst>
                <a:gd name="T0" fmla="*/ 64 w 64"/>
                <a:gd name="T1" fmla="*/ 0 h 40"/>
                <a:gd name="T2" fmla="*/ 32 w 64"/>
                <a:gd name="T3" fmla="*/ 12 h 40"/>
                <a:gd name="T4" fmla="*/ 28 w 64"/>
                <a:gd name="T5" fmla="*/ 24 h 40"/>
                <a:gd name="T6" fmla="*/ 0 w 64"/>
                <a:gd name="T7" fmla="*/ 40 h 40"/>
                <a:gd name="T8" fmla="*/ 0 60000 65536"/>
                <a:gd name="T9" fmla="*/ 0 60000 65536"/>
                <a:gd name="T10" fmla="*/ 0 60000 65536"/>
                <a:gd name="T11" fmla="*/ 0 60000 65536"/>
                <a:gd name="T12" fmla="*/ 0 w 64"/>
                <a:gd name="T13" fmla="*/ 0 h 40"/>
                <a:gd name="T14" fmla="*/ 64 w 64"/>
                <a:gd name="T15" fmla="*/ 40 h 40"/>
              </a:gdLst>
              <a:ahLst/>
              <a:cxnLst>
                <a:cxn ang="T8">
                  <a:pos x="T0" y="T1"/>
                </a:cxn>
                <a:cxn ang="T9">
                  <a:pos x="T2" y="T3"/>
                </a:cxn>
                <a:cxn ang="T10">
                  <a:pos x="T4" y="T5"/>
                </a:cxn>
                <a:cxn ang="T11">
                  <a:pos x="T6" y="T7"/>
                </a:cxn>
              </a:cxnLst>
              <a:rect l="T12" t="T13" r="T14" b="T15"/>
              <a:pathLst>
                <a:path w="64" h="40">
                  <a:moveTo>
                    <a:pt x="64" y="0"/>
                  </a:moveTo>
                  <a:cubicBezTo>
                    <a:pt x="53" y="2"/>
                    <a:pt x="40" y="2"/>
                    <a:pt x="32" y="12"/>
                  </a:cubicBezTo>
                  <a:cubicBezTo>
                    <a:pt x="29" y="15"/>
                    <a:pt x="31" y="21"/>
                    <a:pt x="28" y="24"/>
                  </a:cubicBezTo>
                  <a:cubicBezTo>
                    <a:pt x="22" y="30"/>
                    <a:pt x="8" y="32"/>
                    <a:pt x="0" y="40"/>
                  </a:cubicBezTo>
                </a:path>
              </a:pathLst>
            </a:custGeom>
            <a:noFill/>
            <a:ln w="12700" cmpd="sng">
              <a:solidFill>
                <a:schemeClr val="bg1"/>
              </a:solidFill>
              <a:round/>
              <a:headEnd/>
              <a:tailEnd/>
            </a:ln>
          </p:spPr>
          <p:txBody>
            <a:bodyPr wrap="none" anchor="ctr"/>
            <a:lstStyle/>
            <a:p>
              <a:endParaRPr lang="en-US">
                <a:solidFill>
                  <a:prstClr val="black"/>
                </a:solidFill>
              </a:endParaRPr>
            </a:p>
          </p:txBody>
        </p:sp>
        <p:sp>
          <p:nvSpPr>
            <p:cNvPr id="12628" name="Freeform 322"/>
            <p:cNvSpPr>
              <a:spLocks/>
            </p:cNvSpPr>
            <p:nvPr/>
          </p:nvSpPr>
          <p:spPr bwMode="auto">
            <a:xfrm rot="814226">
              <a:off x="1728" y="1648"/>
              <a:ext cx="64" cy="40"/>
            </a:xfrm>
            <a:custGeom>
              <a:avLst/>
              <a:gdLst>
                <a:gd name="T0" fmla="*/ 64 w 64"/>
                <a:gd name="T1" fmla="*/ 0 h 40"/>
                <a:gd name="T2" fmla="*/ 32 w 64"/>
                <a:gd name="T3" fmla="*/ 12 h 40"/>
                <a:gd name="T4" fmla="*/ 28 w 64"/>
                <a:gd name="T5" fmla="*/ 24 h 40"/>
                <a:gd name="T6" fmla="*/ 0 w 64"/>
                <a:gd name="T7" fmla="*/ 40 h 40"/>
                <a:gd name="T8" fmla="*/ 0 60000 65536"/>
                <a:gd name="T9" fmla="*/ 0 60000 65536"/>
                <a:gd name="T10" fmla="*/ 0 60000 65536"/>
                <a:gd name="T11" fmla="*/ 0 60000 65536"/>
                <a:gd name="T12" fmla="*/ 0 w 64"/>
                <a:gd name="T13" fmla="*/ 0 h 40"/>
                <a:gd name="T14" fmla="*/ 64 w 64"/>
                <a:gd name="T15" fmla="*/ 40 h 40"/>
              </a:gdLst>
              <a:ahLst/>
              <a:cxnLst>
                <a:cxn ang="T8">
                  <a:pos x="T0" y="T1"/>
                </a:cxn>
                <a:cxn ang="T9">
                  <a:pos x="T2" y="T3"/>
                </a:cxn>
                <a:cxn ang="T10">
                  <a:pos x="T4" y="T5"/>
                </a:cxn>
                <a:cxn ang="T11">
                  <a:pos x="T6" y="T7"/>
                </a:cxn>
              </a:cxnLst>
              <a:rect l="T12" t="T13" r="T14" b="T15"/>
              <a:pathLst>
                <a:path w="64" h="40">
                  <a:moveTo>
                    <a:pt x="64" y="0"/>
                  </a:moveTo>
                  <a:cubicBezTo>
                    <a:pt x="53" y="2"/>
                    <a:pt x="40" y="2"/>
                    <a:pt x="32" y="12"/>
                  </a:cubicBezTo>
                  <a:cubicBezTo>
                    <a:pt x="29" y="15"/>
                    <a:pt x="31" y="21"/>
                    <a:pt x="28" y="24"/>
                  </a:cubicBezTo>
                  <a:cubicBezTo>
                    <a:pt x="22" y="30"/>
                    <a:pt x="8" y="32"/>
                    <a:pt x="0" y="40"/>
                  </a:cubicBezTo>
                </a:path>
              </a:pathLst>
            </a:custGeom>
            <a:noFill/>
            <a:ln w="12700" cmpd="sng">
              <a:solidFill>
                <a:schemeClr val="bg1"/>
              </a:solidFill>
              <a:round/>
              <a:headEnd/>
              <a:tailEnd/>
            </a:ln>
          </p:spPr>
          <p:txBody>
            <a:bodyPr wrap="none" anchor="ctr"/>
            <a:lstStyle/>
            <a:p>
              <a:endParaRPr lang="en-US">
                <a:solidFill>
                  <a:prstClr val="black"/>
                </a:solidFill>
              </a:endParaRPr>
            </a:p>
          </p:txBody>
        </p:sp>
      </p:grpSp>
      <p:grpSp>
        <p:nvGrpSpPr>
          <p:cNvPr id="12582" name="Group 323"/>
          <p:cNvGrpSpPr>
            <a:grpSpLocks/>
          </p:cNvGrpSpPr>
          <p:nvPr/>
        </p:nvGrpSpPr>
        <p:grpSpPr bwMode="auto">
          <a:xfrm flipH="1">
            <a:off x="4357688" y="3567113"/>
            <a:ext cx="468312" cy="293687"/>
            <a:chOff x="3695" y="2640"/>
            <a:chExt cx="794" cy="383"/>
          </a:xfrm>
        </p:grpSpPr>
        <p:grpSp>
          <p:nvGrpSpPr>
            <p:cNvPr id="12583" name="Group 324"/>
            <p:cNvGrpSpPr>
              <a:grpSpLocks/>
            </p:cNvGrpSpPr>
            <p:nvPr/>
          </p:nvGrpSpPr>
          <p:grpSpPr bwMode="auto">
            <a:xfrm>
              <a:off x="3695" y="2640"/>
              <a:ext cx="794" cy="383"/>
              <a:chOff x="3695" y="2640"/>
              <a:chExt cx="794" cy="383"/>
            </a:xfrm>
          </p:grpSpPr>
          <p:grpSp>
            <p:nvGrpSpPr>
              <p:cNvPr id="12588" name="Group 325"/>
              <p:cNvGrpSpPr>
                <a:grpSpLocks/>
              </p:cNvGrpSpPr>
              <p:nvPr/>
            </p:nvGrpSpPr>
            <p:grpSpPr bwMode="auto">
              <a:xfrm>
                <a:off x="3695" y="2640"/>
                <a:ext cx="794" cy="383"/>
                <a:chOff x="3695" y="2640"/>
                <a:chExt cx="794" cy="383"/>
              </a:xfrm>
            </p:grpSpPr>
            <p:grpSp>
              <p:nvGrpSpPr>
                <p:cNvPr id="12589" name="Group 326"/>
                <p:cNvGrpSpPr>
                  <a:grpSpLocks/>
                </p:cNvGrpSpPr>
                <p:nvPr/>
              </p:nvGrpSpPr>
              <p:grpSpPr bwMode="auto">
                <a:xfrm>
                  <a:off x="3935" y="2640"/>
                  <a:ext cx="102" cy="21"/>
                  <a:chOff x="3935" y="2640"/>
                  <a:chExt cx="102" cy="21"/>
                </a:xfrm>
              </p:grpSpPr>
              <p:grpSp>
                <p:nvGrpSpPr>
                  <p:cNvPr id="12590" name="Group 327"/>
                  <p:cNvGrpSpPr>
                    <a:grpSpLocks/>
                  </p:cNvGrpSpPr>
                  <p:nvPr/>
                </p:nvGrpSpPr>
                <p:grpSpPr bwMode="auto">
                  <a:xfrm>
                    <a:off x="4020" y="2642"/>
                    <a:ext cx="17" cy="19"/>
                    <a:chOff x="4020" y="2642"/>
                    <a:chExt cx="17" cy="19"/>
                  </a:xfrm>
                </p:grpSpPr>
                <p:sp>
                  <p:nvSpPr>
                    <p:cNvPr id="12623" name="Freeform 328"/>
                    <p:cNvSpPr>
                      <a:spLocks/>
                    </p:cNvSpPr>
                    <p:nvPr/>
                  </p:nvSpPr>
                  <p:spPr bwMode="auto">
                    <a:xfrm>
                      <a:off x="4020" y="2642"/>
                      <a:ext cx="17" cy="19"/>
                    </a:xfrm>
                    <a:custGeom>
                      <a:avLst/>
                      <a:gdLst>
                        <a:gd name="T0" fmla="*/ 0 w 67"/>
                        <a:gd name="T1" fmla="*/ 0 h 94"/>
                        <a:gd name="T2" fmla="*/ 0 w 67"/>
                        <a:gd name="T3" fmla="*/ 0 h 94"/>
                        <a:gd name="T4" fmla="*/ 0 w 67"/>
                        <a:gd name="T5" fmla="*/ 0 h 94"/>
                        <a:gd name="T6" fmla="*/ 0 w 67"/>
                        <a:gd name="T7" fmla="*/ 0 h 94"/>
                        <a:gd name="T8" fmla="*/ 0 w 67"/>
                        <a:gd name="T9" fmla="*/ 0 h 94"/>
                        <a:gd name="T10" fmla="*/ 0 60000 65536"/>
                        <a:gd name="T11" fmla="*/ 0 60000 65536"/>
                        <a:gd name="T12" fmla="*/ 0 60000 65536"/>
                        <a:gd name="T13" fmla="*/ 0 60000 65536"/>
                        <a:gd name="T14" fmla="*/ 0 60000 65536"/>
                        <a:gd name="T15" fmla="*/ 0 w 67"/>
                        <a:gd name="T16" fmla="*/ 0 h 94"/>
                        <a:gd name="T17" fmla="*/ 67 w 67"/>
                        <a:gd name="T18" fmla="*/ 94 h 94"/>
                      </a:gdLst>
                      <a:ahLst/>
                      <a:cxnLst>
                        <a:cxn ang="T10">
                          <a:pos x="T0" y="T1"/>
                        </a:cxn>
                        <a:cxn ang="T11">
                          <a:pos x="T2" y="T3"/>
                        </a:cxn>
                        <a:cxn ang="T12">
                          <a:pos x="T4" y="T5"/>
                        </a:cxn>
                        <a:cxn ang="T13">
                          <a:pos x="T6" y="T7"/>
                        </a:cxn>
                        <a:cxn ang="T14">
                          <a:pos x="T8" y="T9"/>
                        </a:cxn>
                      </a:cxnLst>
                      <a:rect l="T15" t="T16" r="T17" b="T18"/>
                      <a:pathLst>
                        <a:path w="67" h="94">
                          <a:moveTo>
                            <a:pt x="0" y="76"/>
                          </a:moveTo>
                          <a:lnTo>
                            <a:pt x="0" y="0"/>
                          </a:lnTo>
                          <a:lnTo>
                            <a:pt x="46" y="0"/>
                          </a:lnTo>
                          <a:lnTo>
                            <a:pt x="67" y="94"/>
                          </a:lnTo>
                          <a:lnTo>
                            <a:pt x="0" y="76"/>
                          </a:lnTo>
                          <a:close/>
                        </a:path>
                      </a:pathLst>
                    </a:custGeom>
                    <a:solidFill>
                      <a:srgbClr val="FF0000"/>
                    </a:solidFill>
                    <a:ln w="9525">
                      <a:noFill/>
                      <a:round/>
                      <a:headEnd/>
                      <a:tailEnd/>
                    </a:ln>
                  </p:spPr>
                  <p:txBody>
                    <a:bodyPr/>
                    <a:lstStyle/>
                    <a:p>
                      <a:endParaRPr lang="en-US">
                        <a:solidFill>
                          <a:prstClr val="black"/>
                        </a:solidFill>
                      </a:endParaRPr>
                    </a:p>
                  </p:txBody>
                </p:sp>
                <p:sp>
                  <p:nvSpPr>
                    <p:cNvPr id="12624" name="Freeform 329"/>
                    <p:cNvSpPr>
                      <a:spLocks/>
                    </p:cNvSpPr>
                    <p:nvPr/>
                  </p:nvSpPr>
                  <p:spPr bwMode="auto">
                    <a:xfrm>
                      <a:off x="4020" y="2642"/>
                      <a:ext cx="6" cy="17"/>
                    </a:xfrm>
                    <a:custGeom>
                      <a:avLst/>
                      <a:gdLst>
                        <a:gd name="T0" fmla="*/ 0 w 24"/>
                        <a:gd name="T1" fmla="*/ 0 h 84"/>
                        <a:gd name="T2" fmla="*/ 0 w 24"/>
                        <a:gd name="T3" fmla="*/ 0 h 84"/>
                        <a:gd name="T4" fmla="*/ 0 w 24"/>
                        <a:gd name="T5" fmla="*/ 0 h 84"/>
                        <a:gd name="T6" fmla="*/ 0 w 24"/>
                        <a:gd name="T7" fmla="*/ 0 h 84"/>
                        <a:gd name="T8" fmla="*/ 0 w 24"/>
                        <a:gd name="T9" fmla="*/ 0 h 84"/>
                        <a:gd name="T10" fmla="*/ 0 60000 65536"/>
                        <a:gd name="T11" fmla="*/ 0 60000 65536"/>
                        <a:gd name="T12" fmla="*/ 0 60000 65536"/>
                        <a:gd name="T13" fmla="*/ 0 60000 65536"/>
                        <a:gd name="T14" fmla="*/ 0 60000 65536"/>
                        <a:gd name="T15" fmla="*/ 0 w 24"/>
                        <a:gd name="T16" fmla="*/ 0 h 84"/>
                        <a:gd name="T17" fmla="*/ 24 w 24"/>
                        <a:gd name="T18" fmla="*/ 84 h 84"/>
                      </a:gdLst>
                      <a:ahLst/>
                      <a:cxnLst>
                        <a:cxn ang="T10">
                          <a:pos x="T0" y="T1"/>
                        </a:cxn>
                        <a:cxn ang="T11">
                          <a:pos x="T2" y="T3"/>
                        </a:cxn>
                        <a:cxn ang="T12">
                          <a:pos x="T4" y="T5"/>
                        </a:cxn>
                        <a:cxn ang="T13">
                          <a:pos x="T6" y="T7"/>
                        </a:cxn>
                        <a:cxn ang="T14">
                          <a:pos x="T8" y="T9"/>
                        </a:cxn>
                      </a:cxnLst>
                      <a:rect l="T15" t="T16" r="T17" b="T18"/>
                      <a:pathLst>
                        <a:path w="24" h="84">
                          <a:moveTo>
                            <a:pt x="0" y="76"/>
                          </a:moveTo>
                          <a:lnTo>
                            <a:pt x="0" y="0"/>
                          </a:lnTo>
                          <a:lnTo>
                            <a:pt x="24" y="0"/>
                          </a:lnTo>
                          <a:lnTo>
                            <a:pt x="24" y="84"/>
                          </a:lnTo>
                          <a:lnTo>
                            <a:pt x="0" y="76"/>
                          </a:lnTo>
                          <a:close/>
                        </a:path>
                      </a:pathLst>
                    </a:custGeom>
                    <a:solidFill>
                      <a:srgbClr val="800000"/>
                    </a:solidFill>
                    <a:ln w="9525">
                      <a:noFill/>
                      <a:round/>
                      <a:headEnd/>
                      <a:tailEnd/>
                    </a:ln>
                  </p:spPr>
                  <p:txBody>
                    <a:bodyPr/>
                    <a:lstStyle/>
                    <a:p>
                      <a:endParaRPr lang="en-US">
                        <a:solidFill>
                          <a:prstClr val="black"/>
                        </a:solidFill>
                      </a:endParaRPr>
                    </a:p>
                  </p:txBody>
                </p:sp>
              </p:grpSp>
              <p:grpSp>
                <p:nvGrpSpPr>
                  <p:cNvPr id="12591" name="Group 330"/>
                  <p:cNvGrpSpPr>
                    <a:grpSpLocks/>
                  </p:cNvGrpSpPr>
                  <p:nvPr/>
                </p:nvGrpSpPr>
                <p:grpSpPr bwMode="auto">
                  <a:xfrm>
                    <a:off x="3935" y="2640"/>
                    <a:ext cx="16" cy="14"/>
                    <a:chOff x="3935" y="2640"/>
                    <a:chExt cx="16" cy="14"/>
                  </a:xfrm>
                </p:grpSpPr>
                <p:sp>
                  <p:nvSpPr>
                    <p:cNvPr id="12621" name="Freeform 331"/>
                    <p:cNvSpPr>
                      <a:spLocks/>
                    </p:cNvSpPr>
                    <p:nvPr/>
                  </p:nvSpPr>
                  <p:spPr bwMode="auto">
                    <a:xfrm>
                      <a:off x="3935" y="2640"/>
                      <a:ext cx="16" cy="14"/>
                    </a:xfrm>
                    <a:custGeom>
                      <a:avLst/>
                      <a:gdLst>
                        <a:gd name="T0" fmla="*/ 0 w 62"/>
                        <a:gd name="T1" fmla="*/ 0 h 74"/>
                        <a:gd name="T2" fmla="*/ 0 w 62"/>
                        <a:gd name="T3" fmla="*/ 0 h 74"/>
                        <a:gd name="T4" fmla="*/ 0 w 62"/>
                        <a:gd name="T5" fmla="*/ 0 h 74"/>
                        <a:gd name="T6" fmla="*/ 0 w 62"/>
                        <a:gd name="T7" fmla="*/ 0 h 74"/>
                        <a:gd name="T8" fmla="*/ 0 w 62"/>
                        <a:gd name="T9" fmla="*/ 0 h 74"/>
                        <a:gd name="T10" fmla="*/ 0 60000 65536"/>
                        <a:gd name="T11" fmla="*/ 0 60000 65536"/>
                        <a:gd name="T12" fmla="*/ 0 60000 65536"/>
                        <a:gd name="T13" fmla="*/ 0 60000 65536"/>
                        <a:gd name="T14" fmla="*/ 0 60000 65536"/>
                        <a:gd name="T15" fmla="*/ 0 w 62"/>
                        <a:gd name="T16" fmla="*/ 0 h 74"/>
                        <a:gd name="T17" fmla="*/ 62 w 62"/>
                        <a:gd name="T18" fmla="*/ 74 h 74"/>
                      </a:gdLst>
                      <a:ahLst/>
                      <a:cxnLst>
                        <a:cxn ang="T10">
                          <a:pos x="T0" y="T1"/>
                        </a:cxn>
                        <a:cxn ang="T11">
                          <a:pos x="T2" y="T3"/>
                        </a:cxn>
                        <a:cxn ang="T12">
                          <a:pos x="T4" y="T5"/>
                        </a:cxn>
                        <a:cxn ang="T13">
                          <a:pos x="T6" y="T7"/>
                        </a:cxn>
                        <a:cxn ang="T14">
                          <a:pos x="T8" y="T9"/>
                        </a:cxn>
                      </a:cxnLst>
                      <a:rect l="T15" t="T16" r="T17" b="T18"/>
                      <a:pathLst>
                        <a:path w="62" h="74">
                          <a:moveTo>
                            <a:pt x="62" y="68"/>
                          </a:moveTo>
                          <a:lnTo>
                            <a:pt x="43" y="0"/>
                          </a:lnTo>
                          <a:lnTo>
                            <a:pt x="0" y="0"/>
                          </a:lnTo>
                          <a:lnTo>
                            <a:pt x="0" y="74"/>
                          </a:lnTo>
                          <a:lnTo>
                            <a:pt x="62" y="68"/>
                          </a:lnTo>
                          <a:close/>
                        </a:path>
                      </a:pathLst>
                    </a:custGeom>
                    <a:solidFill>
                      <a:srgbClr val="FF0000"/>
                    </a:solidFill>
                    <a:ln w="9525">
                      <a:noFill/>
                      <a:round/>
                      <a:headEnd/>
                      <a:tailEnd/>
                    </a:ln>
                  </p:spPr>
                  <p:txBody>
                    <a:bodyPr/>
                    <a:lstStyle/>
                    <a:p>
                      <a:endParaRPr lang="en-US">
                        <a:solidFill>
                          <a:prstClr val="black"/>
                        </a:solidFill>
                      </a:endParaRPr>
                    </a:p>
                  </p:txBody>
                </p:sp>
                <p:sp>
                  <p:nvSpPr>
                    <p:cNvPr id="12622" name="Freeform 332"/>
                    <p:cNvSpPr>
                      <a:spLocks/>
                    </p:cNvSpPr>
                    <p:nvPr/>
                  </p:nvSpPr>
                  <p:spPr bwMode="auto">
                    <a:xfrm>
                      <a:off x="3935" y="2640"/>
                      <a:ext cx="6" cy="14"/>
                    </a:xfrm>
                    <a:custGeom>
                      <a:avLst/>
                      <a:gdLst>
                        <a:gd name="T0" fmla="*/ 0 w 23"/>
                        <a:gd name="T1" fmla="*/ 0 h 74"/>
                        <a:gd name="T2" fmla="*/ 0 w 23"/>
                        <a:gd name="T3" fmla="*/ 0 h 74"/>
                        <a:gd name="T4" fmla="*/ 0 w 23"/>
                        <a:gd name="T5" fmla="*/ 0 h 74"/>
                        <a:gd name="T6" fmla="*/ 0 w 23"/>
                        <a:gd name="T7" fmla="*/ 0 h 74"/>
                        <a:gd name="T8" fmla="*/ 0 w 23"/>
                        <a:gd name="T9" fmla="*/ 0 h 74"/>
                        <a:gd name="T10" fmla="*/ 0 60000 65536"/>
                        <a:gd name="T11" fmla="*/ 0 60000 65536"/>
                        <a:gd name="T12" fmla="*/ 0 60000 65536"/>
                        <a:gd name="T13" fmla="*/ 0 60000 65536"/>
                        <a:gd name="T14" fmla="*/ 0 60000 65536"/>
                        <a:gd name="T15" fmla="*/ 0 w 23"/>
                        <a:gd name="T16" fmla="*/ 0 h 74"/>
                        <a:gd name="T17" fmla="*/ 23 w 23"/>
                        <a:gd name="T18" fmla="*/ 74 h 74"/>
                      </a:gdLst>
                      <a:ahLst/>
                      <a:cxnLst>
                        <a:cxn ang="T10">
                          <a:pos x="T0" y="T1"/>
                        </a:cxn>
                        <a:cxn ang="T11">
                          <a:pos x="T2" y="T3"/>
                        </a:cxn>
                        <a:cxn ang="T12">
                          <a:pos x="T4" y="T5"/>
                        </a:cxn>
                        <a:cxn ang="T13">
                          <a:pos x="T6" y="T7"/>
                        </a:cxn>
                        <a:cxn ang="T14">
                          <a:pos x="T8" y="T9"/>
                        </a:cxn>
                      </a:cxnLst>
                      <a:rect l="T15" t="T16" r="T17" b="T18"/>
                      <a:pathLst>
                        <a:path w="23" h="74">
                          <a:moveTo>
                            <a:pt x="23" y="73"/>
                          </a:moveTo>
                          <a:lnTo>
                            <a:pt x="23" y="0"/>
                          </a:lnTo>
                          <a:lnTo>
                            <a:pt x="0" y="0"/>
                          </a:lnTo>
                          <a:lnTo>
                            <a:pt x="0" y="74"/>
                          </a:lnTo>
                          <a:lnTo>
                            <a:pt x="23" y="73"/>
                          </a:lnTo>
                          <a:close/>
                        </a:path>
                      </a:pathLst>
                    </a:custGeom>
                    <a:solidFill>
                      <a:srgbClr val="800000"/>
                    </a:solidFill>
                    <a:ln w="9525">
                      <a:noFill/>
                      <a:round/>
                      <a:headEnd/>
                      <a:tailEnd/>
                    </a:ln>
                  </p:spPr>
                  <p:txBody>
                    <a:bodyPr/>
                    <a:lstStyle/>
                    <a:p>
                      <a:endParaRPr lang="en-US">
                        <a:solidFill>
                          <a:prstClr val="black"/>
                        </a:solidFill>
                      </a:endParaRPr>
                    </a:p>
                  </p:txBody>
                </p:sp>
              </p:grpSp>
            </p:grpSp>
            <p:grpSp>
              <p:nvGrpSpPr>
                <p:cNvPr id="12592" name="Group 333"/>
                <p:cNvGrpSpPr>
                  <a:grpSpLocks/>
                </p:cNvGrpSpPr>
                <p:nvPr/>
              </p:nvGrpSpPr>
              <p:grpSpPr bwMode="auto">
                <a:xfrm>
                  <a:off x="3695" y="2650"/>
                  <a:ext cx="794" cy="373"/>
                  <a:chOff x="3695" y="2650"/>
                  <a:chExt cx="794" cy="373"/>
                </a:xfrm>
              </p:grpSpPr>
              <p:grpSp>
                <p:nvGrpSpPr>
                  <p:cNvPr id="12593" name="Group 334"/>
                  <p:cNvGrpSpPr>
                    <a:grpSpLocks/>
                  </p:cNvGrpSpPr>
                  <p:nvPr/>
                </p:nvGrpSpPr>
                <p:grpSpPr bwMode="auto">
                  <a:xfrm>
                    <a:off x="3695" y="2650"/>
                    <a:ext cx="794" cy="373"/>
                    <a:chOff x="3695" y="2650"/>
                    <a:chExt cx="794" cy="373"/>
                  </a:xfrm>
                </p:grpSpPr>
                <p:grpSp>
                  <p:nvGrpSpPr>
                    <p:cNvPr id="12597" name="Group 335"/>
                    <p:cNvGrpSpPr>
                      <a:grpSpLocks/>
                    </p:cNvGrpSpPr>
                    <p:nvPr/>
                  </p:nvGrpSpPr>
                  <p:grpSpPr bwMode="auto">
                    <a:xfrm>
                      <a:off x="3695" y="2650"/>
                      <a:ext cx="794" cy="373"/>
                      <a:chOff x="3695" y="2650"/>
                      <a:chExt cx="794" cy="373"/>
                    </a:xfrm>
                  </p:grpSpPr>
                  <p:grpSp>
                    <p:nvGrpSpPr>
                      <p:cNvPr id="12598" name="Group 336"/>
                      <p:cNvGrpSpPr>
                        <a:grpSpLocks/>
                      </p:cNvGrpSpPr>
                      <p:nvPr/>
                    </p:nvGrpSpPr>
                    <p:grpSpPr bwMode="auto">
                      <a:xfrm>
                        <a:off x="3695" y="2897"/>
                        <a:ext cx="793" cy="126"/>
                        <a:chOff x="3695" y="2897"/>
                        <a:chExt cx="793" cy="126"/>
                      </a:xfrm>
                    </p:grpSpPr>
                    <p:sp>
                      <p:nvSpPr>
                        <p:cNvPr id="12611" name="Freeform 337"/>
                        <p:cNvSpPr>
                          <a:spLocks/>
                        </p:cNvSpPr>
                        <p:nvPr/>
                      </p:nvSpPr>
                      <p:spPr bwMode="auto">
                        <a:xfrm>
                          <a:off x="3695" y="2897"/>
                          <a:ext cx="793" cy="126"/>
                        </a:xfrm>
                        <a:custGeom>
                          <a:avLst/>
                          <a:gdLst>
                            <a:gd name="T0" fmla="*/ 13 w 3169"/>
                            <a:gd name="T1" fmla="*/ 0 h 630"/>
                            <a:gd name="T2" fmla="*/ 13 w 3169"/>
                            <a:gd name="T3" fmla="*/ 0 h 630"/>
                            <a:gd name="T4" fmla="*/ 13 w 3169"/>
                            <a:gd name="T5" fmla="*/ 0 h 630"/>
                            <a:gd name="T6" fmla="*/ 13 w 3169"/>
                            <a:gd name="T7" fmla="*/ 0 h 630"/>
                            <a:gd name="T8" fmla="*/ 13 w 3169"/>
                            <a:gd name="T9" fmla="*/ 0 h 630"/>
                            <a:gd name="T10" fmla="*/ 13 w 3169"/>
                            <a:gd name="T11" fmla="*/ 0 h 630"/>
                            <a:gd name="T12" fmla="*/ 6 w 3169"/>
                            <a:gd name="T13" fmla="*/ 1 h 630"/>
                            <a:gd name="T14" fmla="*/ 4 w 3169"/>
                            <a:gd name="T15" fmla="*/ 1 h 630"/>
                            <a:gd name="T16" fmla="*/ 1 w 3169"/>
                            <a:gd name="T17" fmla="*/ 1 h 630"/>
                            <a:gd name="T18" fmla="*/ 1 w 3169"/>
                            <a:gd name="T19" fmla="*/ 1 h 630"/>
                            <a:gd name="T20" fmla="*/ 1 w 3169"/>
                            <a:gd name="T21" fmla="*/ 1 h 630"/>
                            <a:gd name="T22" fmla="*/ 1 w 3169"/>
                            <a:gd name="T23" fmla="*/ 1 h 630"/>
                            <a:gd name="T24" fmla="*/ 1 w 3169"/>
                            <a:gd name="T25" fmla="*/ 1 h 630"/>
                            <a:gd name="T26" fmla="*/ 1 w 3169"/>
                            <a:gd name="T27" fmla="*/ 1 h 630"/>
                            <a:gd name="T28" fmla="*/ 0 w 3169"/>
                            <a:gd name="T29" fmla="*/ 1 h 630"/>
                            <a:gd name="T30" fmla="*/ 0 w 3169"/>
                            <a:gd name="T31" fmla="*/ 1 h 630"/>
                            <a:gd name="T32" fmla="*/ 0 w 3169"/>
                            <a:gd name="T33" fmla="*/ 1 h 630"/>
                            <a:gd name="T34" fmla="*/ 0 w 3169"/>
                            <a:gd name="T35" fmla="*/ 1 h 630"/>
                            <a:gd name="T36" fmla="*/ 0 w 3169"/>
                            <a:gd name="T37" fmla="*/ 0 h 630"/>
                            <a:gd name="T38" fmla="*/ 13 w 3169"/>
                            <a:gd name="T39" fmla="*/ 0 h 630"/>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169"/>
                            <a:gd name="T61" fmla="*/ 0 h 630"/>
                            <a:gd name="T62" fmla="*/ 3169 w 3169"/>
                            <a:gd name="T63" fmla="*/ 630 h 630"/>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169" h="630">
                              <a:moveTo>
                                <a:pt x="3169" y="0"/>
                              </a:moveTo>
                              <a:lnTo>
                                <a:pt x="3161" y="46"/>
                              </a:lnTo>
                              <a:lnTo>
                                <a:pt x="3165" y="56"/>
                              </a:lnTo>
                              <a:lnTo>
                                <a:pt x="3167" y="73"/>
                              </a:lnTo>
                              <a:lnTo>
                                <a:pt x="3165" y="83"/>
                              </a:lnTo>
                              <a:lnTo>
                                <a:pt x="3159" y="94"/>
                              </a:lnTo>
                              <a:lnTo>
                                <a:pt x="1570" y="487"/>
                              </a:lnTo>
                              <a:lnTo>
                                <a:pt x="889" y="609"/>
                              </a:lnTo>
                              <a:lnTo>
                                <a:pt x="208" y="630"/>
                              </a:lnTo>
                              <a:lnTo>
                                <a:pt x="177" y="588"/>
                              </a:lnTo>
                              <a:lnTo>
                                <a:pt x="147" y="530"/>
                              </a:lnTo>
                              <a:lnTo>
                                <a:pt x="147" y="349"/>
                              </a:lnTo>
                              <a:lnTo>
                                <a:pt x="98" y="349"/>
                              </a:lnTo>
                              <a:lnTo>
                                <a:pt x="98" y="414"/>
                              </a:lnTo>
                              <a:lnTo>
                                <a:pt x="13" y="413"/>
                              </a:lnTo>
                              <a:lnTo>
                                <a:pt x="5" y="410"/>
                              </a:lnTo>
                              <a:lnTo>
                                <a:pt x="0" y="399"/>
                              </a:lnTo>
                              <a:lnTo>
                                <a:pt x="0" y="383"/>
                              </a:lnTo>
                              <a:lnTo>
                                <a:pt x="0" y="262"/>
                              </a:lnTo>
                              <a:lnTo>
                                <a:pt x="3169" y="0"/>
                              </a:lnTo>
                              <a:close/>
                            </a:path>
                          </a:pathLst>
                        </a:custGeom>
                        <a:solidFill>
                          <a:srgbClr val="3F3F3F"/>
                        </a:solidFill>
                        <a:ln w="9525">
                          <a:noFill/>
                          <a:round/>
                          <a:headEnd/>
                          <a:tailEnd/>
                        </a:ln>
                      </p:spPr>
                      <p:txBody>
                        <a:bodyPr/>
                        <a:lstStyle/>
                        <a:p>
                          <a:endParaRPr lang="en-US">
                            <a:solidFill>
                              <a:prstClr val="black"/>
                            </a:solidFill>
                          </a:endParaRPr>
                        </a:p>
                      </p:txBody>
                    </p:sp>
                    <p:grpSp>
                      <p:nvGrpSpPr>
                        <p:cNvPr id="12607" name="Group 338"/>
                        <p:cNvGrpSpPr>
                          <a:grpSpLocks/>
                        </p:cNvGrpSpPr>
                        <p:nvPr/>
                      </p:nvGrpSpPr>
                      <p:grpSpPr bwMode="auto">
                        <a:xfrm>
                          <a:off x="3919" y="2913"/>
                          <a:ext cx="562" cy="89"/>
                          <a:chOff x="3919" y="2913"/>
                          <a:chExt cx="562" cy="89"/>
                        </a:xfrm>
                      </p:grpSpPr>
                      <p:sp>
                        <p:nvSpPr>
                          <p:cNvPr id="12613" name="Freeform 339"/>
                          <p:cNvSpPr>
                            <a:spLocks/>
                          </p:cNvSpPr>
                          <p:nvPr/>
                        </p:nvSpPr>
                        <p:spPr bwMode="auto">
                          <a:xfrm>
                            <a:off x="3919" y="2913"/>
                            <a:ext cx="562" cy="89"/>
                          </a:xfrm>
                          <a:custGeom>
                            <a:avLst/>
                            <a:gdLst>
                              <a:gd name="T0" fmla="*/ 9 w 2248"/>
                              <a:gd name="T1" fmla="*/ 0 h 442"/>
                              <a:gd name="T2" fmla="*/ 5 w 2248"/>
                              <a:gd name="T3" fmla="*/ 0 h 442"/>
                              <a:gd name="T4" fmla="*/ 5 w 2248"/>
                              <a:gd name="T5" fmla="*/ 0 h 442"/>
                              <a:gd name="T6" fmla="*/ 1 w 2248"/>
                              <a:gd name="T7" fmla="*/ 0 h 442"/>
                              <a:gd name="T8" fmla="*/ 1 w 2248"/>
                              <a:gd name="T9" fmla="*/ 1 h 442"/>
                              <a:gd name="T10" fmla="*/ 0 w 2248"/>
                              <a:gd name="T11" fmla="*/ 1 h 442"/>
                              <a:gd name="T12" fmla="*/ 0 60000 65536"/>
                              <a:gd name="T13" fmla="*/ 0 60000 65536"/>
                              <a:gd name="T14" fmla="*/ 0 60000 65536"/>
                              <a:gd name="T15" fmla="*/ 0 60000 65536"/>
                              <a:gd name="T16" fmla="*/ 0 60000 65536"/>
                              <a:gd name="T17" fmla="*/ 0 60000 65536"/>
                              <a:gd name="T18" fmla="*/ 0 w 2248"/>
                              <a:gd name="T19" fmla="*/ 0 h 442"/>
                              <a:gd name="T20" fmla="*/ 2248 w 2248"/>
                              <a:gd name="T21" fmla="*/ 442 h 442"/>
                            </a:gdLst>
                            <a:ahLst/>
                            <a:cxnLst>
                              <a:cxn ang="T12">
                                <a:pos x="T0" y="T1"/>
                              </a:cxn>
                              <a:cxn ang="T13">
                                <a:pos x="T2" y="T3"/>
                              </a:cxn>
                              <a:cxn ang="T14">
                                <a:pos x="T4" y="T5"/>
                              </a:cxn>
                              <a:cxn ang="T15">
                                <a:pos x="T6" y="T7"/>
                              </a:cxn>
                              <a:cxn ang="T16">
                                <a:pos x="T8" y="T9"/>
                              </a:cxn>
                              <a:cxn ang="T17">
                                <a:pos x="T10" y="T11"/>
                              </a:cxn>
                            </a:cxnLst>
                            <a:rect l="T18" t="T19" r="T20" b="T21"/>
                            <a:pathLst>
                              <a:path w="2248" h="442">
                                <a:moveTo>
                                  <a:pt x="2248" y="0"/>
                                </a:moveTo>
                                <a:lnTo>
                                  <a:pt x="1283" y="203"/>
                                </a:lnTo>
                                <a:lnTo>
                                  <a:pt x="1283" y="98"/>
                                </a:lnTo>
                                <a:lnTo>
                                  <a:pt x="391" y="203"/>
                                </a:lnTo>
                                <a:lnTo>
                                  <a:pt x="391" y="384"/>
                                </a:lnTo>
                                <a:lnTo>
                                  <a:pt x="0" y="442"/>
                                </a:lnTo>
                              </a:path>
                            </a:pathLst>
                          </a:custGeom>
                          <a:noFill/>
                          <a:ln w="3175">
                            <a:solidFill>
                              <a:srgbClr val="5F5F5F"/>
                            </a:solidFill>
                            <a:prstDash val="solid"/>
                            <a:round/>
                            <a:headEnd/>
                            <a:tailEnd/>
                          </a:ln>
                        </p:spPr>
                        <p:txBody>
                          <a:bodyPr/>
                          <a:lstStyle/>
                          <a:p>
                            <a:endParaRPr lang="en-US">
                              <a:solidFill>
                                <a:prstClr val="black"/>
                              </a:solidFill>
                            </a:endParaRPr>
                          </a:p>
                        </p:txBody>
                      </p:sp>
                      <p:grpSp>
                        <p:nvGrpSpPr>
                          <p:cNvPr id="12608" name="Group 340"/>
                          <p:cNvGrpSpPr>
                            <a:grpSpLocks/>
                          </p:cNvGrpSpPr>
                          <p:nvPr/>
                        </p:nvGrpSpPr>
                        <p:grpSpPr bwMode="auto">
                          <a:xfrm>
                            <a:off x="4036" y="2938"/>
                            <a:ext cx="190" cy="58"/>
                            <a:chOff x="4036" y="2938"/>
                            <a:chExt cx="190" cy="58"/>
                          </a:xfrm>
                        </p:grpSpPr>
                        <p:sp>
                          <p:nvSpPr>
                            <p:cNvPr id="12615" name="Oval 341"/>
                            <p:cNvSpPr>
                              <a:spLocks noChangeArrowheads="1"/>
                            </p:cNvSpPr>
                            <p:nvPr/>
                          </p:nvSpPr>
                          <p:spPr bwMode="auto">
                            <a:xfrm>
                              <a:off x="4036" y="2952"/>
                              <a:ext cx="49" cy="44"/>
                            </a:xfrm>
                            <a:prstGeom prst="ellipse">
                              <a:avLst/>
                            </a:prstGeom>
                            <a:noFill/>
                            <a:ln w="3175">
                              <a:solidFill>
                                <a:srgbClr val="5F5F5F"/>
                              </a:solidFill>
                              <a:round/>
                              <a:headEnd/>
                              <a:tailEnd/>
                            </a:ln>
                          </p:spPr>
                          <p:txBody>
                            <a:bodyPr/>
                            <a:lstStyle/>
                            <a:p>
                              <a:endParaRPr lang="en-US">
                                <a:solidFill>
                                  <a:prstClr val="black"/>
                                </a:solidFill>
                              </a:endParaRPr>
                            </a:p>
                          </p:txBody>
                        </p:sp>
                        <p:sp>
                          <p:nvSpPr>
                            <p:cNvPr id="12616" name="Oval 342"/>
                            <p:cNvSpPr>
                              <a:spLocks noChangeArrowheads="1"/>
                            </p:cNvSpPr>
                            <p:nvPr/>
                          </p:nvSpPr>
                          <p:spPr bwMode="auto">
                            <a:xfrm>
                              <a:off x="4147" y="2942"/>
                              <a:ext cx="38" cy="35"/>
                            </a:xfrm>
                            <a:prstGeom prst="ellipse">
                              <a:avLst/>
                            </a:prstGeom>
                            <a:noFill/>
                            <a:ln w="3175">
                              <a:solidFill>
                                <a:srgbClr val="5F5F5F"/>
                              </a:solidFill>
                              <a:round/>
                              <a:headEnd/>
                              <a:tailEnd/>
                            </a:ln>
                          </p:spPr>
                          <p:txBody>
                            <a:bodyPr/>
                            <a:lstStyle/>
                            <a:p>
                              <a:endParaRPr lang="en-US">
                                <a:solidFill>
                                  <a:prstClr val="black"/>
                                </a:solidFill>
                              </a:endParaRPr>
                            </a:p>
                          </p:txBody>
                        </p:sp>
                        <p:sp>
                          <p:nvSpPr>
                            <p:cNvPr id="12617" name="Oval 343"/>
                            <p:cNvSpPr>
                              <a:spLocks noChangeArrowheads="1"/>
                            </p:cNvSpPr>
                            <p:nvPr/>
                          </p:nvSpPr>
                          <p:spPr bwMode="auto">
                            <a:xfrm>
                              <a:off x="4094" y="2946"/>
                              <a:ext cx="43" cy="41"/>
                            </a:xfrm>
                            <a:prstGeom prst="ellipse">
                              <a:avLst/>
                            </a:prstGeom>
                            <a:noFill/>
                            <a:ln w="3175">
                              <a:solidFill>
                                <a:srgbClr val="5F5F5F"/>
                              </a:solidFill>
                              <a:round/>
                              <a:headEnd/>
                              <a:tailEnd/>
                            </a:ln>
                          </p:spPr>
                          <p:txBody>
                            <a:bodyPr/>
                            <a:lstStyle/>
                            <a:p>
                              <a:endParaRPr lang="en-US">
                                <a:solidFill>
                                  <a:prstClr val="black"/>
                                </a:solidFill>
                              </a:endParaRPr>
                            </a:p>
                          </p:txBody>
                        </p:sp>
                        <p:sp>
                          <p:nvSpPr>
                            <p:cNvPr id="12618" name="Oval 344"/>
                            <p:cNvSpPr>
                              <a:spLocks noChangeArrowheads="1"/>
                            </p:cNvSpPr>
                            <p:nvPr/>
                          </p:nvSpPr>
                          <p:spPr bwMode="auto">
                            <a:xfrm>
                              <a:off x="4194" y="2938"/>
                              <a:ext cx="32" cy="30"/>
                            </a:xfrm>
                            <a:prstGeom prst="ellipse">
                              <a:avLst/>
                            </a:prstGeom>
                            <a:noFill/>
                            <a:ln w="3175">
                              <a:solidFill>
                                <a:srgbClr val="5F5F5F"/>
                              </a:solidFill>
                              <a:round/>
                              <a:headEnd/>
                              <a:tailEnd/>
                            </a:ln>
                          </p:spPr>
                          <p:txBody>
                            <a:bodyPr/>
                            <a:lstStyle/>
                            <a:p>
                              <a:endParaRPr lang="en-US">
                                <a:solidFill>
                                  <a:prstClr val="black"/>
                                </a:solidFill>
                              </a:endParaRPr>
                            </a:p>
                          </p:txBody>
                        </p:sp>
                      </p:grpSp>
                    </p:grpSp>
                  </p:grpSp>
                  <p:grpSp>
                    <p:nvGrpSpPr>
                      <p:cNvPr id="12612" name="Group 345"/>
                      <p:cNvGrpSpPr>
                        <a:grpSpLocks/>
                      </p:cNvGrpSpPr>
                      <p:nvPr/>
                    </p:nvGrpSpPr>
                    <p:grpSpPr bwMode="auto">
                      <a:xfrm>
                        <a:off x="3696" y="2650"/>
                        <a:ext cx="793" cy="306"/>
                        <a:chOff x="3696" y="2650"/>
                        <a:chExt cx="793" cy="306"/>
                      </a:xfrm>
                    </p:grpSpPr>
                    <p:sp>
                      <p:nvSpPr>
                        <p:cNvPr id="12609" name="Freeform 346"/>
                        <p:cNvSpPr>
                          <a:spLocks/>
                        </p:cNvSpPr>
                        <p:nvPr/>
                      </p:nvSpPr>
                      <p:spPr bwMode="auto">
                        <a:xfrm>
                          <a:off x="3696" y="2650"/>
                          <a:ext cx="793" cy="299"/>
                        </a:xfrm>
                        <a:custGeom>
                          <a:avLst/>
                          <a:gdLst>
                            <a:gd name="T0" fmla="*/ 11 w 3171"/>
                            <a:gd name="T1" fmla="*/ 1 h 1495"/>
                            <a:gd name="T2" fmla="*/ 12 w 3171"/>
                            <a:gd name="T3" fmla="*/ 2 h 1495"/>
                            <a:gd name="T4" fmla="*/ 13 w 3171"/>
                            <a:gd name="T5" fmla="*/ 2 h 1495"/>
                            <a:gd name="T6" fmla="*/ 13 w 3171"/>
                            <a:gd name="T7" fmla="*/ 2 h 1495"/>
                            <a:gd name="T8" fmla="*/ 13 w 3171"/>
                            <a:gd name="T9" fmla="*/ 2 h 1495"/>
                            <a:gd name="T10" fmla="*/ 13 w 3171"/>
                            <a:gd name="T11" fmla="*/ 2 h 1495"/>
                            <a:gd name="T12" fmla="*/ 0 w 3171"/>
                            <a:gd name="T13" fmla="*/ 2 h 1495"/>
                            <a:gd name="T14" fmla="*/ 0 w 3171"/>
                            <a:gd name="T15" fmla="*/ 2 h 1495"/>
                            <a:gd name="T16" fmla="*/ 1 w 3171"/>
                            <a:gd name="T17" fmla="*/ 2 h 1495"/>
                            <a:gd name="T18" fmla="*/ 1 w 3171"/>
                            <a:gd name="T19" fmla="*/ 1 h 1495"/>
                            <a:gd name="T20" fmla="*/ 1 w 3171"/>
                            <a:gd name="T21" fmla="*/ 1 h 1495"/>
                            <a:gd name="T22" fmla="*/ 2 w 3171"/>
                            <a:gd name="T23" fmla="*/ 1 h 1495"/>
                            <a:gd name="T24" fmla="*/ 6 w 3171"/>
                            <a:gd name="T25" fmla="*/ 1 h 1495"/>
                            <a:gd name="T26" fmla="*/ 7 w 3171"/>
                            <a:gd name="T27" fmla="*/ 1 h 1495"/>
                            <a:gd name="T28" fmla="*/ 6 w 3171"/>
                            <a:gd name="T29" fmla="*/ 1 h 1495"/>
                            <a:gd name="T30" fmla="*/ 6 w 3171"/>
                            <a:gd name="T31" fmla="*/ 0 h 1495"/>
                            <a:gd name="T32" fmla="*/ 4 w 3171"/>
                            <a:gd name="T33" fmla="*/ 0 h 1495"/>
                            <a:gd name="T34" fmla="*/ 2 w 3171"/>
                            <a:gd name="T35" fmla="*/ 0 h 1495"/>
                            <a:gd name="T36" fmla="*/ 2 w 3171"/>
                            <a:gd name="T37" fmla="*/ 0 h 1495"/>
                            <a:gd name="T38" fmla="*/ 3 w 3171"/>
                            <a:gd name="T39" fmla="*/ 0 h 1495"/>
                            <a:gd name="T40" fmla="*/ 3 w 3171"/>
                            <a:gd name="T41" fmla="*/ 0 h 1495"/>
                            <a:gd name="T42" fmla="*/ 3 w 3171"/>
                            <a:gd name="T43" fmla="*/ 0 h 1495"/>
                            <a:gd name="T44" fmla="*/ 3 w 3171"/>
                            <a:gd name="T45" fmla="*/ 0 h 1495"/>
                            <a:gd name="T46" fmla="*/ 3 w 3171"/>
                            <a:gd name="T47" fmla="*/ 0 h 1495"/>
                            <a:gd name="T48" fmla="*/ 3 w 3171"/>
                            <a:gd name="T49" fmla="*/ 0 h 1495"/>
                            <a:gd name="T50" fmla="*/ 4 w 3171"/>
                            <a:gd name="T51" fmla="*/ 0 h 1495"/>
                            <a:gd name="T52" fmla="*/ 5 w 3171"/>
                            <a:gd name="T53" fmla="*/ 0 h 1495"/>
                            <a:gd name="T54" fmla="*/ 6 w 3171"/>
                            <a:gd name="T55" fmla="*/ 0 h 1495"/>
                            <a:gd name="T56" fmla="*/ 7 w 3171"/>
                            <a:gd name="T57" fmla="*/ 0 h 1495"/>
                            <a:gd name="T58" fmla="*/ 9 w 3171"/>
                            <a:gd name="T59" fmla="*/ 1 h 1495"/>
                            <a:gd name="T60" fmla="*/ 9 w 3171"/>
                            <a:gd name="T61" fmla="*/ 1 h 1495"/>
                            <a:gd name="T62" fmla="*/ 9 w 3171"/>
                            <a:gd name="T63" fmla="*/ 1 h 1495"/>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171"/>
                            <a:gd name="T97" fmla="*/ 0 h 1495"/>
                            <a:gd name="T98" fmla="*/ 3171 w 3171"/>
                            <a:gd name="T99" fmla="*/ 1495 h 1495"/>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171" h="1495">
                              <a:moveTo>
                                <a:pt x="2380" y="541"/>
                              </a:moveTo>
                              <a:lnTo>
                                <a:pt x="2765" y="731"/>
                              </a:lnTo>
                              <a:lnTo>
                                <a:pt x="3144" y="947"/>
                              </a:lnTo>
                              <a:lnTo>
                                <a:pt x="3151" y="953"/>
                              </a:lnTo>
                              <a:lnTo>
                                <a:pt x="3156" y="963"/>
                              </a:lnTo>
                              <a:lnTo>
                                <a:pt x="3160" y="976"/>
                              </a:lnTo>
                              <a:lnTo>
                                <a:pt x="3162" y="990"/>
                              </a:lnTo>
                              <a:lnTo>
                                <a:pt x="3162" y="1135"/>
                              </a:lnTo>
                              <a:lnTo>
                                <a:pt x="3171" y="1150"/>
                              </a:lnTo>
                              <a:lnTo>
                                <a:pt x="3171" y="1190"/>
                              </a:lnTo>
                              <a:lnTo>
                                <a:pt x="3167" y="1201"/>
                              </a:lnTo>
                              <a:lnTo>
                                <a:pt x="3171" y="1211"/>
                              </a:lnTo>
                              <a:lnTo>
                                <a:pt x="3163" y="1249"/>
                              </a:lnTo>
                              <a:lnTo>
                                <a:pt x="4" y="1495"/>
                              </a:lnTo>
                              <a:lnTo>
                                <a:pt x="0" y="1101"/>
                              </a:lnTo>
                              <a:lnTo>
                                <a:pt x="57" y="999"/>
                              </a:lnTo>
                              <a:lnTo>
                                <a:pt x="62" y="996"/>
                              </a:lnTo>
                              <a:lnTo>
                                <a:pt x="95" y="940"/>
                              </a:lnTo>
                              <a:lnTo>
                                <a:pt x="94" y="919"/>
                              </a:lnTo>
                              <a:lnTo>
                                <a:pt x="111" y="866"/>
                              </a:lnTo>
                              <a:lnTo>
                                <a:pt x="168" y="752"/>
                              </a:lnTo>
                              <a:lnTo>
                                <a:pt x="212" y="661"/>
                              </a:lnTo>
                              <a:lnTo>
                                <a:pt x="218" y="636"/>
                              </a:lnTo>
                              <a:lnTo>
                                <a:pt x="596" y="575"/>
                              </a:lnTo>
                              <a:lnTo>
                                <a:pt x="1119" y="575"/>
                              </a:lnTo>
                              <a:lnTo>
                                <a:pt x="1386" y="604"/>
                              </a:lnTo>
                              <a:lnTo>
                                <a:pt x="1626" y="644"/>
                              </a:lnTo>
                              <a:lnTo>
                                <a:pt x="1626" y="432"/>
                              </a:lnTo>
                              <a:lnTo>
                                <a:pt x="1619" y="425"/>
                              </a:lnTo>
                              <a:lnTo>
                                <a:pt x="1620" y="336"/>
                              </a:lnTo>
                              <a:lnTo>
                                <a:pt x="1502" y="290"/>
                              </a:lnTo>
                              <a:lnTo>
                                <a:pt x="1370" y="250"/>
                              </a:lnTo>
                              <a:lnTo>
                                <a:pt x="1195" y="238"/>
                              </a:lnTo>
                              <a:lnTo>
                                <a:pt x="883" y="238"/>
                              </a:lnTo>
                              <a:lnTo>
                                <a:pt x="748" y="239"/>
                              </a:lnTo>
                              <a:lnTo>
                                <a:pt x="487" y="309"/>
                              </a:lnTo>
                              <a:lnTo>
                                <a:pt x="491" y="275"/>
                              </a:lnTo>
                              <a:lnTo>
                                <a:pt x="497" y="266"/>
                              </a:lnTo>
                              <a:lnTo>
                                <a:pt x="506" y="257"/>
                              </a:lnTo>
                              <a:lnTo>
                                <a:pt x="605" y="200"/>
                              </a:lnTo>
                              <a:lnTo>
                                <a:pt x="611" y="159"/>
                              </a:lnTo>
                              <a:lnTo>
                                <a:pt x="617" y="150"/>
                              </a:lnTo>
                              <a:lnTo>
                                <a:pt x="626" y="142"/>
                              </a:lnTo>
                              <a:lnTo>
                                <a:pt x="654" y="121"/>
                              </a:lnTo>
                              <a:lnTo>
                                <a:pt x="687" y="100"/>
                              </a:lnTo>
                              <a:lnTo>
                                <a:pt x="722" y="77"/>
                              </a:lnTo>
                              <a:lnTo>
                                <a:pt x="728" y="44"/>
                              </a:lnTo>
                              <a:lnTo>
                                <a:pt x="732" y="37"/>
                              </a:lnTo>
                              <a:lnTo>
                                <a:pt x="740" y="32"/>
                              </a:lnTo>
                              <a:lnTo>
                                <a:pt x="751" y="29"/>
                              </a:lnTo>
                              <a:lnTo>
                                <a:pt x="765" y="25"/>
                              </a:lnTo>
                              <a:lnTo>
                                <a:pt x="984" y="3"/>
                              </a:lnTo>
                              <a:lnTo>
                                <a:pt x="1104" y="0"/>
                              </a:lnTo>
                              <a:lnTo>
                                <a:pt x="1207" y="7"/>
                              </a:lnTo>
                              <a:lnTo>
                                <a:pt x="1403" y="47"/>
                              </a:lnTo>
                              <a:lnTo>
                                <a:pt x="1531" y="87"/>
                              </a:lnTo>
                              <a:lnTo>
                                <a:pt x="1571" y="101"/>
                              </a:lnTo>
                              <a:lnTo>
                                <a:pt x="1638" y="87"/>
                              </a:lnTo>
                              <a:lnTo>
                                <a:pt x="1687" y="86"/>
                              </a:lnTo>
                              <a:lnTo>
                                <a:pt x="2175" y="323"/>
                              </a:lnTo>
                              <a:lnTo>
                                <a:pt x="2259" y="371"/>
                              </a:lnTo>
                              <a:lnTo>
                                <a:pt x="2273" y="384"/>
                              </a:lnTo>
                              <a:lnTo>
                                <a:pt x="2287" y="397"/>
                              </a:lnTo>
                              <a:lnTo>
                                <a:pt x="2301" y="419"/>
                              </a:lnTo>
                              <a:lnTo>
                                <a:pt x="2380" y="541"/>
                              </a:lnTo>
                              <a:close/>
                            </a:path>
                          </a:pathLst>
                        </a:custGeom>
                        <a:solidFill>
                          <a:srgbClr val="C0C0C0"/>
                        </a:solidFill>
                        <a:ln w="9525">
                          <a:noFill/>
                          <a:round/>
                          <a:headEnd/>
                          <a:tailEnd/>
                        </a:ln>
                      </p:spPr>
                      <p:txBody>
                        <a:bodyPr/>
                        <a:lstStyle/>
                        <a:p>
                          <a:endParaRPr lang="en-US">
                            <a:solidFill>
                              <a:prstClr val="black"/>
                            </a:solidFill>
                          </a:endParaRPr>
                        </a:p>
                      </p:txBody>
                    </p:sp>
                    <p:sp>
                      <p:nvSpPr>
                        <p:cNvPr id="12610" name="Freeform 347"/>
                        <p:cNvSpPr>
                          <a:spLocks/>
                        </p:cNvSpPr>
                        <p:nvPr/>
                      </p:nvSpPr>
                      <p:spPr bwMode="auto">
                        <a:xfrm>
                          <a:off x="3696" y="2891"/>
                          <a:ext cx="793" cy="65"/>
                        </a:xfrm>
                        <a:custGeom>
                          <a:avLst/>
                          <a:gdLst>
                            <a:gd name="T0" fmla="*/ 13 w 3171"/>
                            <a:gd name="T1" fmla="*/ 0 h 324"/>
                            <a:gd name="T2" fmla="*/ 7 w 3171"/>
                            <a:gd name="T3" fmla="*/ 0 h 324"/>
                            <a:gd name="T4" fmla="*/ 6 w 3171"/>
                            <a:gd name="T5" fmla="*/ 0 h 324"/>
                            <a:gd name="T6" fmla="*/ 3 w 3171"/>
                            <a:gd name="T7" fmla="*/ 0 h 324"/>
                            <a:gd name="T8" fmla="*/ 0 w 3171"/>
                            <a:gd name="T9" fmla="*/ 0 h 324"/>
                            <a:gd name="T10" fmla="*/ 0 w 3171"/>
                            <a:gd name="T11" fmla="*/ 1 h 324"/>
                            <a:gd name="T12" fmla="*/ 4 w 3171"/>
                            <a:gd name="T13" fmla="*/ 0 h 324"/>
                            <a:gd name="T14" fmla="*/ 7 w 3171"/>
                            <a:gd name="T15" fmla="*/ 0 h 324"/>
                            <a:gd name="T16" fmla="*/ 7 w 3171"/>
                            <a:gd name="T17" fmla="*/ 0 h 324"/>
                            <a:gd name="T18" fmla="*/ 7 w 3171"/>
                            <a:gd name="T19" fmla="*/ 0 h 324"/>
                            <a:gd name="T20" fmla="*/ 7 w 3171"/>
                            <a:gd name="T21" fmla="*/ 0 h 324"/>
                            <a:gd name="T22" fmla="*/ 7 w 3171"/>
                            <a:gd name="T23" fmla="*/ 0 h 324"/>
                            <a:gd name="T24" fmla="*/ 13 w 3171"/>
                            <a:gd name="T25" fmla="*/ 0 h 324"/>
                            <a:gd name="T26" fmla="*/ 13 w 3171"/>
                            <a:gd name="T27" fmla="*/ 0 h 3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3171"/>
                            <a:gd name="T43" fmla="*/ 0 h 324"/>
                            <a:gd name="T44" fmla="*/ 3171 w 3171"/>
                            <a:gd name="T45" fmla="*/ 324 h 3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3171" h="324">
                              <a:moveTo>
                                <a:pt x="3171" y="6"/>
                              </a:moveTo>
                              <a:lnTo>
                                <a:pt x="1626" y="8"/>
                              </a:lnTo>
                              <a:lnTo>
                                <a:pt x="1510" y="0"/>
                              </a:lnTo>
                              <a:lnTo>
                                <a:pt x="832" y="8"/>
                              </a:lnTo>
                              <a:lnTo>
                                <a:pt x="0" y="37"/>
                              </a:lnTo>
                              <a:lnTo>
                                <a:pt x="1" y="324"/>
                              </a:lnTo>
                              <a:lnTo>
                                <a:pt x="923" y="298"/>
                              </a:lnTo>
                              <a:lnTo>
                                <a:pt x="1650" y="218"/>
                              </a:lnTo>
                              <a:lnTo>
                                <a:pt x="1733" y="208"/>
                              </a:lnTo>
                              <a:lnTo>
                                <a:pt x="1732" y="156"/>
                              </a:lnTo>
                              <a:lnTo>
                                <a:pt x="1812" y="149"/>
                              </a:lnTo>
                              <a:lnTo>
                                <a:pt x="1811" y="202"/>
                              </a:lnTo>
                              <a:lnTo>
                                <a:pt x="3164" y="45"/>
                              </a:lnTo>
                              <a:lnTo>
                                <a:pt x="3171" y="6"/>
                              </a:lnTo>
                              <a:close/>
                            </a:path>
                          </a:pathLst>
                        </a:custGeom>
                        <a:solidFill>
                          <a:srgbClr val="808080"/>
                        </a:solidFill>
                        <a:ln w="9525">
                          <a:noFill/>
                          <a:round/>
                          <a:headEnd/>
                          <a:tailEnd/>
                        </a:ln>
                      </p:spPr>
                      <p:txBody>
                        <a:bodyPr/>
                        <a:lstStyle/>
                        <a:p>
                          <a:endParaRPr lang="en-US">
                            <a:solidFill>
                              <a:prstClr val="black"/>
                            </a:solidFill>
                          </a:endParaRPr>
                        </a:p>
                      </p:txBody>
                    </p:sp>
                  </p:grpSp>
                </p:grpSp>
                <p:grpSp>
                  <p:nvGrpSpPr>
                    <p:cNvPr id="12614" name="Group 348"/>
                    <p:cNvGrpSpPr>
                      <a:grpSpLocks/>
                    </p:cNvGrpSpPr>
                    <p:nvPr/>
                  </p:nvGrpSpPr>
                  <p:grpSpPr bwMode="auto">
                    <a:xfrm>
                      <a:off x="3696" y="2830"/>
                      <a:ext cx="793" cy="126"/>
                      <a:chOff x="3696" y="2830"/>
                      <a:chExt cx="793" cy="126"/>
                    </a:xfrm>
                  </p:grpSpPr>
                  <p:grpSp>
                    <p:nvGrpSpPr>
                      <p:cNvPr id="12619" name="Group 349"/>
                      <p:cNvGrpSpPr>
                        <a:grpSpLocks/>
                      </p:cNvGrpSpPr>
                      <p:nvPr/>
                    </p:nvGrpSpPr>
                    <p:grpSpPr bwMode="auto">
                      <a:xfrm>
                        <a:off x="3696" y="2869"/>
                        <a:ext cx="85" cy="87"/>
                        <a:chOff x="3696" y="2869"/>
                        <a:chExt cx="85" cy="87"/>
                      </a:xfrm>
                    </p:grpSpPr>
                    <p:sp>
                      <p:nvSpPr>
                        <p:cNvPr id="12605" name="Freeform 350"/>
                        <p:cNvSpPr>
                          <a:spLocks/>
                        </p:cNvSpPr>
                        <p:nvPr/>
                      </p:nvSpPr>
                      <p:spPr bwMode="auto">
                        <a:xfrm>
                          <a:off x="3696" y="2869"/>
                          <a:ext cx="85" cy="50"/>
                        </a:xfrm>
                        <a:custGeom>
                          <a:avLst/>
                          <a:gdLst>
                            <a:gd name="T0" fmla="*/ 1 w 339"/>
                            <a:gd name="T1" fmla="*/ 0 h 249"/>
                            <a:gd name="T2" fmla="*/ 0 w 339"/>
                            <a:gd name="T3" fmla="*/ 0 h 249"/>
                            <a:gd name="T4" fmla="*/ 0 w 339"/>
                            <a:gd name="T5" fmla="*/ 0 h 249"/>
                            <a:gd name="T6" fmla="*/ 1 w 339"/>
                            <a:gd name="T7" fmla="*/ 0 h 249"/>
                            <a:gd name="T8" fmla="*/ 1 w 339"/>
                            <a:gd name="T9" fmla="*/ 0 h 249"/>
                            <a:gd name="T10" fmla="*/ 0 60000 65536"/>
                            <a:gd name="T11" fmla="*/ 0 60000 65536"/>
                            <a:gd name="T12" fmla="*/ 0 60000 65536"/>
                            <a:gd name="T13" fmla="*/ 0 60000 65536"/>
                            <a:gd name="T14" fmla="*/ 0 60000 65536"/>
                            <a:gd name="T15" fmla="*/ 0 w 339"/>
                            <a:gd name="T16" fmla="*/ 0 h 249"/>
                            <a:gd name="T17" fmla="*/ 339 w 339"/>
                            <a:gd name="T18" fmla="*/ 249 h 249"/>
                          </a:gdLst>
                          <a:ahLst/>
                          <a:cxnLst>
                            <a:cxn ang="T10">
                              <a:pos x="T0" y="T1"/>
                            </a:cxn>
                            <a:cxn ang="T11">
                              <a:pos x="T2" y="T3"/>
                            </a:cxn>
                            <a:cxn ang="T12">
                              <a:pos x="T4" y="T5"/>
                            </a:cxn>
                            <a:cxn ang="T13">
                              <a:pos x="T6" y="T7"/>
                            </a:cxn>
                            <a:cxn ang="T14">
                              <a:pos x="T8" y="T9"/>
                            </a:cxn>
                          </a:cxnLst>
                          <a:rect l="T15" t="T16" r="T17" b="T18"/>
                          <a:pathLst>
                            <a:path w="339" h="249">
                              <a:moveTo>
                                <a:pt x="339" y="0"/>
                              </a:moveTo>
                              <a:lnTo>
                                <a:pt x="0" y="15"/>
                              </a:lnTo>
                              <a:lnTo>
                                <a:pt x="1" y="248"/>
                              </a:lnTo>
                              <a:lnTo>
                                <a:pt x="339" y="249"/>
                              </a:lnTo>
                              <a:lnTo>
                                <a:pt x="339" y="0"/>
                              </a:lnTo>
                              <a:close/>
                            </a:path>
                          </a:pathLst>
                        </a:custGeom>
                        <a:solidFill>
                          <a:srgbClr val="9F9F9F"/>
                        </a:solidFill>
                        <a:ln w="9525">
                          <a:noFill/>
                          <a:round/>
                          <a:headEnd/>
                          <a:tailEnd/>
                        </a:ln>
                      </p:spPr>
                      <p:txBody>
                        <a:bodyPr/>
                        <a:lstStyle/>
                        <a:p>
                          <a:endParaRPr lang="en-US">
                            <a:solidFill>
                              <a:prstClr val="black"/>
                            </a:solidFill>
                          </a:endParaRPr>
                        </a:p>
                      </p:txBody>
                    </p:sp>
                    <p:sp>
                      <p:nvSpPr>
                        <p:cNvPr id="12606" name="Freeform 351"/>
                        <p:cNvSpPr>
                          <a:spLocks/>
                        </p:cNvSpPr>
                        <p:nvPr/>
                      </p:nvSpPr>
                      <p:spPr bwMode="auto">
                        <a:xfrm>
                          <a:off x="3696" y="2896"/>
                          <a:ext cx="85" cy="60"/>
                        </a:xfrm>
                        <a:custGeom>
                          <a:avLst/>
                          <a:gdLst>
                            <a:gd name="T0" fmla="*/ 1 w 339"/>
                            <a:gd name="T1" fmla="*/ 0 h 301"/>
                            <a:gd name="T2" fmla="*/ 0 w 339"/>
                            <a:gd name="T3" fmla="*/ 0 h 301"/>
                            <a:gd name="T4" fmla="*/ 0 w 339"/>
                            <a:gd name="T5" fmla="*/ 0 h 301"/>
                            <a:gd name="T6" fmla="*/ 1 w 339"/>
                            <a:gd name="T7" fmla="*/ 0 h 301"/>
                            <a:gd name="T8" fmla="*/ 1 w 339"/>
                            <a:gd name="T9" fmla="*/ 0 h 301"/>
                            <a:gd name="T10" fmla="*/ 0 60000 65536"/>
                            <a:gd name="T11" fmla="*/ 0 60000 65536"/>
                            <a:gd name="T12" fmla="*/ 0 60000 65536"/>
                            <a:gd name="T13" fmla="*/ 0 60000 65536"/>
                            <a:gd name="T14" fmla="*/ 0 60000 65536"/>
                            <a:gd name="T15" fmla="*/ 0 w 339"/>
                            <a:gd name="T16" fmla="*/ 0 h 301"/>
                            <a:gd name="T17" fmla="*/ 339 w 339"/>
                            <a:gd name="T18" fmla="*/ 301 h 301"/>
                          </a:gdLst>
                          <a:ahLst/>
                          <a:cxnLst>
                            <a:cxn ang="T10">
                              <a:pos x="T0" y="T1"/>
                            </a:cxn>
                            <a:cxn ang="T11">
                              <a:pos x="T2" y="T3"/>
                            </a:cxn>
                            <a:cxn ang="T12">
                              <a:pos x="T4" y="T5"/>
                            </a:cxn>
                            <a:cxn ang="T13">
                              <a:pos x="T6" y="T7"/>
                            </a:cxn>
                            <a:cxn ang="T14">
                              <a:pos x="T8" y="T9"/>
                            </a:cxn>
                          </a:cxnLst>
                          <a:rect l="T15" t="T16" r="T17" b="T18"/>
                          <a:pathLst>
                            <a:path w="339" h="301">
                              <a:moveTo>
                                <a:pt x="339" y="0"/>
                              </a:moveTo>
                              <a:lnTo>
                                <a:pt x="0" y="14"/>
                              </a:lnTo>
                              <a:lnTo>
                                <a:pt x="1" y="301"/>
                              </a:lnTo>
                              <a:lnTo>
                                <a:pt x="339" y="291"/>
                              </a:lnTo>
                              <a:lnTo>
                                <a:pt x="339" y="0"/>
                              </a:lnTo>
                              <a:close/>
                            </a:path>
                          </a:pathLst>
                        </a:custGeom>
                        <a:solidFill>
                          <a:srgbClr val="5F5F5F"/>
                        </a:solidFill>
                        <a:ln w="9525">
                          <a:noFill/>
                          <a:round/>
                          <a:headEnd/>
                          <a:tailEnd/>
                        </a:ln>
                      </p:spPr>
                      <p:txBody>
                        <a:bodyPr/>
                        <a:lstStyle/>
                        <a:p>
                          <a:endParaRPr lang="en-US">
                            <a:solidFill>
                              <a:prstClr val="black"/>
                            </a:solidFill>
                          </a:endParaRPr>
                        </a:p>
                      </p:txBody>
                    </p:sp>
                  </p:grpSp>
                  <p:grpSp>
                    <p:nvGrpSpPr>
                      <p:cNvPr id="12620" name="Group 352"/>
                      <p:cNvGrpSpPr>
                        <a:grpSpLocks/>
                      </p:cNvGrpSpPr>
                      <p:nvPr/>
                    </p:nvGrpSpPr>
                    <p:grpSpPr bwMode="auto">
                      <a:xfrm>
                        <a:off x="3696" y="2830"/>
                        <a:ext cx="793" cy="58"/>
                        <a:chOff x="3696" y="2830"/>
                        <a:chExt cx="793" cy="58"/>
                      </a:xfrm>
                    </p:grpSpPr>
                    <p:sp>
                      <p:nvSpPr>
                        <p:cNvPr id="12603" name="Freeform 353"/>
                        <p:cNvSpPr>
                          <a:spLocks/>
                        </p:cNvSpPr>
                        <p:nvPr/>
                      </p:nvSpPr>
                      <p:spPr bwMode="auto">
                        <a:xfrm>
                          <a:off x="3696" y="2836"/>
                          <a:ext cx="94" cy="35"/>
                        </a:xfrm>
                        <a:custGeom>
                          <a:avLst/>
                          <a:gdLst>
                            <a:gd name="T0" fmla="*/ 0 w 379"/>
                            <a:gd name="T1" fmla="*/ 0 h 173"/>
                            <a:gd name="T2" fmla="*/ 1 w 379"/>
                            <a:gd name="T3" fmla="*/ 0 h 173"/>
                            <a:gd name="T4" fmla="*/ 1 w 379"/>
                            <a:gd name="T5" fmla="*/ 0 h 173"/>
                            <a:gd name="T6" fmla="*/ 0 w 379"/>
                            <a:gd name="T7" fmla="*/ 0 h 173"/>
                            <a:gd name="T8" fmla="*/ 0 w 379"/>
                            <a:gd name="T9" fmla="*/ 0 h 173"/>
                            <a:gd name="T10" fmla="*/ 0 w 379"/>
                            <a:gd name="T11" fmla="*/ 0 h 173"/>
                            <a:gd name="T12" fmla="*/ 0 w 379"/>
                            <a:gd name="T13" fmla="*/ 0 h 173"/>
                            <a:gd name="T14" fmla="*/ 0 60000 65536"/>
                            <a:gd name="T15" fmla="*/ 0 60000 65536"/>
                            <a:gd name="T16" fmla="*/ 0 60000 65536"/>
                            <a:gd name="T17" fmla="*/ 0 60000 65536"/>
                            <a:gd name="T18" fmla="*/ 0 60000 65536"/>
                            <a:gd name="T19" fmla="*/ 0 60000 65536"/>
                            <a:gd name="T20" fmla="*/ 0 60000 65536"/>
                            <a:gd name="T21" fmla="*/ 0 w 379"/>
                            <a:gd name="T22" fmla="*/ 0 h 173"/>
                            <a:gd name="T23" fmla="*/ 379 w 379"/>
                            <a:gd name="T24" fmla="*/ 173 h 17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379" h="173">
                              <a:moveTo>
                                <a:pt x="96" y="8"/>
                              </a:moveTo>
                              <a:lnTo>
                                <a:pt x="379" y="0"/>
                              </a:lnTo>
                              <a:lnTo>
                                <a:pt x="343" y="157"/>
                              </a:lnTo>
                              <a:lnTo>
                                <a:pt x="0" y="173"/>
                              </a:lnTo>
                              <a:lnTo>
                                <a:pt x="58" y="66"/>
                              </a:lnTo>
                              <a:lnTo>
                                <a:pt x="63" y="65"/>
                              </a:lnTo>
                              <a:lnTo>
                                <a:pt x="96" y="8"/>
                              </a:lnTo>
                              <a:close/>
                            </a:path>
                          </a:pathLst>
                        </a:custGeom>
                        <a:solidFill>
                          <a:srgbClr val="800000"/>
                        </a:solidFill>
                        <a:ln w="9525">
                          <a:noFill/>
                          <a:round/>
                          <a:headEnd/>
                          <a:tailEnd/>
                        </a:ln>
                      </p:spPr>
                      <p:txBody>
                        <a:bodyPr/>
                        <a:lstStyle/>
                        <a:p>
                          <a:endParaRPr lang="en-US">
                            <a:solidFill>
                              <a:prstClr val="black"/>
                            </a:solidFill>
                          </a:endParaRPr>
                        </a:p>
                      </p:txBody>
                    </p:sp>
                    <p:sp>
                      <p:nvSpPr>
                        <p:cNvPr id="12604" name="Freeform 354"/>
                        <p:cNvSpPr>
                          <a:spLocks/>
                        </p:cNvSpPr>
                        <p:nvPr/>
                      </p:nvSpPr>
                      <p:spPr bwMode="auto">
                        <a:xfrm>
                          <a:off x="3781" y="2830"/>
                          <a:ext cx="708" cy="58"/>
                        </a:xfrm>
                        <a:custGeom>
                          <a:avLst/>
                          <a:gdLst>
                            <a:gd name="T0" fmla="*/ 0 w 2830"/>
                            <a:gd name="T1" fmla="*/ 0 h 287"/>
                            <a:gd name="T2" fmla="*/ 0 w 2830"/>
                            <a:gd name="T3" fmla="*/ 0 h 287"/>
                            <a:gd name="T4" fmla="*/ 3 w 2830"/>
                            <a:gd name="T5" fmla="*/ 0 h 287"/>
                            <a:gd name="T6" fmla="*/ 3 w 2830"/>
                            <a:gd name="T7" fmla="*/ 0 h 287"/>
                            <a:gd name="T8" fmla="*/ 4 w 2830"/>
                            <a:gd name="T9" fmla="*/ 0 h 287"/>
                            <a:gd name="T10" fmla="*/ 6 w 2830"/>
                            <a:gd name="T11" fmla="*/ 0 h 287"/>
                            <a:gd name="T12" fmla="*/ 11 w 2830"/>
                            <a:gd name="T13" fmla="*/ 0 h 287"/>
                            <a:gd name="T14" fmla="*/ 11 w 2830"/>
                            <a:gd name="T15" fmla="*/ 0 h 287"/>
                            <a:gd name="T16" fmla="*/ 6 w 2830"/>
                            <a:gd name="T17" fmla="*/ 0 h 287"/>
                            <a:gd name="T18" fmla="*/ 4 w 2830"/>
                            <a:gd name="T19" fmla="*/ 0 h 287"/>
                            <a:gd name="T20" fmla="*/ 3 w 2830"/>
                            <a:gd name="T21" fmla="*/ 0 h 287"/>
                            <a:gd name="T22" fmla="*/ 3 w 2830"/>
                            <a:gd name="T23" fmla="*/ 0 h 287"/>
                            <a:gd name="T24" fmla="*/ 0 w 2830"/>
                            <a:gd name="T25" fmla="*/ 0 h 287"/>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2830"/>
                            <a:gd name="T40" fmla="*/ 0 h 287"/>
                            <a:gd name="T41" fmla="*/ 2830 w 2830"/>
                            <a:gd name="T42" fmla="*/ 287 h 287"/>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2830" h="287">
                              <a:moveTo>
                                <a:pt x="33" y="30"/>
                              </a:moveTo>
                              <a:lnTo>
                                <a:pt x="0" y="187"/>
                              </a:lnTo>
                              <a:lnTo>
                                <a:pt x="631" y="174"/>
                              </a:lnTo>
                              <a:lnTo>
                                <a:pt x="811" y="174"/>
                              </a:lnTo>
                              <a:lnTo>
                                <a:pt x="1016" y="181"/>
                              </a:lnTo>
                              <a:lnTo>
                                <a:pt x="1474" y="217"/>
                              </a:lnTo>
                              <a:lnTo>
                                <a:pt x="2830" y="287"/>
                              </a:lnTo>
                              <a:lnTo>
                                <a:pt x="2830" y="248"/>
                              </a:lnTo>
                              <a:lnTo>
                                <a:pt x="1401" y="65"/>
                              </a:lnTo>
                              <a:lnTo>
                                <a:pt x="1010" y="14"/>
                              </a:lnTo>
                              <a:lnTo>
                                <a:pt x="808" y="0"/>
                              </a:lnTo>
                              <a:lnTo>
                                <a:pt x="631" y="0"/>
                              </a:lnTo>
                              <a:lnTo>
                                <a:pt x="33" y="30"/>
                              </a:lnTo>
                              <a:close/>
                            </a:path>
                          </a:pathLst>
                        </a:custGeom>
                        <a:solidFill>
                          <a:srgbClr val="FF0000"/>
                        </a:solidFill>
                        <a:ln w="9525">
                          <a:noFill/>
                          <a:round/>
                          <a:headEnd/>
                          <a:tailEnd/>
                        </a:ln>
                      </p:spPr>
                      <p:txBody>
                        <a:bodyPr/>
                        <a:lstStyle/>
                        <a:p>
                          <a:endParaRPr lang="en-US">
                            <a:solidFill>
                              <a:prstClr val="black"/>
                            </a:solidFill>
                          </a:endParaRPr>
                        </a:p>
                      </p:txBody>
                    </p:sp>
                  </p:grpSp>
                  <p:grpSp>
                    <p:nvGrpSpPr>
                      <p:cNvPr id="12629" name="Group 355"/>
                      <p:cNvGrpSpPr>
                        <a:grpSpLocks/>
                      </p:cNvGrpSpPr>
                      <p:nvPr/>
                    </p:nvGrpSpPr>
                    <p:grpSpPr bwMode="auto">
                      <a:xfrm>
                        <a:off x="3730" y="2910"/>
                        <a:ext cx="124" cy="45"/>
                        <a:chOff x="3730" y="2910"/>
                        <a:chExt cx="124" cy="45"/>
                      </a:xfrm>
                    </p:grpSpPr>
                    <p:grpSp>
                      <p:nvGrpSpPr>
                        <p:cNvPr id="12630" name="Group 356"/>
                        <p:cNvGrpSpPr>
                          <a:grpSpLocks/>
                        </p:cNvGrpSpPr>
                        <p:nvPr/>
                      </p:nvGrpSpPr>
                      <p:grpSpPr bwMode="auto">
                        <a:xfrm>
                          <a:off x="3731" y="2910"/>
                          <a:ext cx="123" cy="45"/>
                          <a:chOff x="3731" y="2910"/>
                          <a:chExt cx="123" cy="45"/>
                        </a:xfrm>
                      </p:grpSpPr>
                      <p:sp>
                        <p:nvSpPr>
                          <p:cNvPr id="12601" name="Line 357"/>
                          <p:cNvSpPr>
                            <a:spLocks noChangeShapeType="1"/>
                          </p:cNvSpPr>
                          <p:nvPr/>
                        </p:nvSpPr>
                        <p:spPr bwMode="auto">
                          <a:xfrm>
                            <a:off x="3853" y="2910"/>
                            <a:ext cx="1" cy="42"/>
                          </a:xfrm>
                          <a:prstGeom prst="line">
                            <a:avLst/>
                          </a:prstGeom>
                          <a:noFill/>
                          <a:ln w="3175">
                            <a:solidFill>
                              <a:srgbClr val="000000"/>
                            </a:solidFill>
                            <a:round/>
                            <a:headEnd/>
                            <a:tailEnd/>
                          </a:ln>
                        </p:spPr>
                        <p:txBody>
                          <a:bodyPr/>
                          <a:lstStyle/>
                          <a:p>
                            <a:endParaRPr lang="en-US">
                              <a:solidFill>
                                <a:prstClr val="black"/>
                              </a:solidFill>
                            </a:endParaRPr>
                          </a:p>
                        </p:txBody>
                      </p:sp>
                      <p:sp>
                        <p:nvSpPr>
                          <p:cNvPr id="12602" name="Line 358"/>
                          <p:cNvSpPr>
                            <a:spLocks noChangeShapeType="1"/>
                          </p:cNvSpPr>
                          <p:nvPr/>
                        </p:nvSpPr>
                        <p:spPr bwMode="auto">
                          <a:xfrm>
                            <a:off x="3731" y="2912"/>
                            <a:ext cx="1" cy="43"/>
                          </a:xfrm>
                          <a:prstGeom prst="line">
                            <a:avLst/>
                          </a:prstGeom>
                          <a:noFill/>
                          <a:ln w="3175">
                            <a:solidFill>
                              <a:srgbClr val="000000"/>
                            </a:solidFill>
                            <a:round/>
                            <a:headEnd/>
                            <a:tailEnd/>
                          </a:ln>
                        </p:spPr>
                        <p:txBody>
                          <a:bodyPr/>
                          <a:lstStyle/>
                          <a:p>
                            <a:endParaRPr lang="en-US">
                              <a:solidFill>
                                <a:prstClr val="black"/>
                              </a:solidFill>
                            </a:endParaRPr>
                          </a:p>
                        </p:txBody>
                      </p:sp>
                    </p:grpSp>
                    <p:grpSp>
                      <p:nvGrpSpPr>
                        <p:cNvPr id="12631" name="Group 359"/>
                        <p:cNvGrpSpPr>
                          <a:grpSpLocks/>
                        </p:cNvGrpSpPr>
                        <p:nvPr/>
                      </p:nvGrpSpPr>
                      <p:grpSpPr bwMode="auto">
                        <a:xfrm>
                          <a:off x="3730" y="2910"/>
                          <a:ext cx="123" cy="45"/>
                          <a:chOff x="3730" y="2910"/>
                          <a:chExt cx="123" cy="45"/>
                        </a:xfrm>
                      </p:grpSpPr>
                      <p:sp>
                        <p:nvSpPr>
                          <p:cNvPr id="12599" name="Line 360"/>
                          <p:cNvSpPr>
                            <a:spLocks noChangeShapeType="1"/>
                          </p:cNvSpPr>
                          <p:nvPr/>
                        </p:nvSpPr>
                        <p:spPr bwMode="auto">
                          <a:xfrm>
                            <a:off x="3852" y="2910"/>
                            <a:ext cx="1" cy="42"/>
                          </a:xfrm>
                          <a:prstGeom prst="line">
                            <a:avLst/>
                          </a:prstGeom>
                          <a:noFill/>
                          <a:ln w="3175">
                            <a:solidFill>
                              <a:srgbClr val="9F9F9F"/>
                            </a:solidFill>
                            <a:round/>
                            <a:headEnd/>
                            <a:tailEnd/>
                          </a:ln>
                        </p:spPr>
                        <p:txBody>
                          <a:bodyPr/>
                          <a:lstStyle/>
                          <a:p>
                            <a:endParaRPr lang="en-US">
                              <a:solidFill>
                                <a:prstClr val="black"/>
                              </a:solidFill>
                            </a:endParaRPr>
                          </a:p>
                        </p:txBody>
                      </p:sp>
                      <p:sp>
                        <p:nvSpPr>
                          <p:cNvPr id="12600" name="Line 361"/>
                          <p:cNvSpPr>
                            <a:spLocks noChangeShapeType="1"/>
                          </p:cNvSpPr>
                          <p:nvPr/>
                        </p:nvSpPr>
                        <p:spPr bwMode="auto">
                          <a:xfrm>
                            <a:off x="3730" y="2912"/>
                            <a:ext cx="1" cy="43"/>
                          </a:xfrm>
                          <a:prstGeom prst="line">
                            <a:avLst/>
                          </a:prstGeom>
                          <a:noFill/>
                          <a:ln w="3175">
                            <a:solidFill>
                              <a:srgbClr val="9F9F9F"/>
                            </a:solidFill>
                            <a:round/>
                            <a:headEnd/>
                            <a:tailEnd/>
                          </a:ln>
                        </p:spPr>
                        <p:txBody>
                          <a:bodyPr/>
                          <a:lstStyle/>
                          <a:p>
                            <a:endParaRPr lang="en-US">
                              <a:solidFill>
                                <a:prstClr val="black"/>
                              </a:solidFill>
                            </a:endParaRPr>
                          </a:p>
                        </p:txBody>
                      </p:sp>
                    </p:grpSp>
                  </p:grpSp>
                  <p:grpSp>
                    <p:nvGrpSpPr>
                      <p:cNvPr id="12632" name="Group 362"/>
                      <p:cNvGrpSpPr>
                        <a:grpSpLocks/>
                      </p:cNvGrpSpPr>
                      <p:nvPr/>
                    </p:nvGrpSpPr>
                    <p:grpSpPr bwMode="auto">
                      <a:xfrm>
                        <a:off x="3696" y="2892"/>
                        <a:ext cx="409" cy="44"/>
                        <a:chOff x="3696" y="2892"/>
                        <a:chExt cx="409" cy="44"/>
                      </a:xfrm>
                    </p:grpSpPr>
                    <p:sp>
                      <p:nvSpPr>
                        <p:cNvPr id="12594" name="Freeform 363"/>
                        <p:cNvSpPr>
                          <a:spLocks/>
                        </p:cNvSpPr>
                        <p:nvPr/>
                      </p:nvSpPr>
                      <p:spPr bwMode="auto">
                        <a:xfrm>
                          <a:off x="3696" y="2899"/>
                          <a:ext cx="409" cy="14"/>
                        </a:xfrm>
                        <a:custGeom>
                          <a:avLst/>
                          <a:gdLst>
                            <a:gd name="T0" fmla="*/ 6 w 1636"/>
                            <a:gd name="T1" fmla="*/ 0 h 70"/>
                            <a:gd name="T2" fmla="*/ 6 w 1636"/>
                            <a:gd name="T3" fmla="*/ 0 h 70"/>
                            <a:gd name="T4" fmla="*/ 4 w 1636"/>
                            <a:gd name="T5" fmla="*/ 0 h 70"/>
                            <a:gd name="T6" fmla="*/ 1 w 1636"/>
                            <a:gd name="T7" fmla="*/ 0 h 70"/>
                            <a:gd name="T8" fmla="*/ 0 w 1636"/>
                            <a:gd name="T9" fmla="*/ 0 h 70"/>
                            <a:gd name="T10" fmla="*/ 0 w 1636"/>
                            <a:gd name="T11" fmla="*/ 0 h 70"/>
                            <a:gd name="T12" fmla="*/ 1 w 1636"/>
                            <a:gd name="T13" fmla="*/ 0 h 70"/>
                            <a:gd name="T14" fmla="*/ 4 w 1636"/>
                            <a:gd name="T15" fmla="*/ 0 h 70"/>
                            <a:gd name="T16" fmla="*/ 6 w 1636"/>
                            <a:gd name="T17" fmla="*/ 0 h 70"/>
                            <a:gd name="T18" fmla="*/ 6 w 1636"/>
                            <a:gd name="T19" fmla="*/ 0 h 70"/>
                            <a:gd name="T20" fmla="*/ 6 w 1636"/>
                            <a:gd name="T21" fmla="*/ 0 h 7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636"/>
                            <a:gd name="T34" fmla="*/ 0 h 70"/>
                            <a:gd name="T35" fmla="*/ 1636 w 1636"/>
                            <a:gd name="T36" fmla="*/ 70 h 70"/>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636" h="70">
                              <a:moveTo>
                                <a:pt x="1629" y="5"/>
                              </a:moveTo>
                              <a:lnTo>
                                <a:pt x="1528" y="0"/>
                              </a:lnTo>
                              <a:lnTo>
                                <a:pt x="946" y="10"/>
                              </a:lnTo>
                              <a:lnTo>
                                <a:pt x="338" y="27"/>
                              </a:lnTo>
                              <a:lnTo>
                                <a:pt x="0" y="34"/>
                              </a:lnTo>
                              <a:lnTo>
                                <a:pt x="0" y="70"/>
                              </a:lnTo>
                              <a:lnTo>
                                <a:pt x="338" y="62"/>
                              </a:lnTo>
                              <a:lnTo>
                                <a:pt x="948" y="50"/>
                              </a:lnTo>
                              <a:lnTo>
                                <a:pt x="1529" y="34"/>
                              </a:lnTo>
                              <a:lnTo>
                                <a:pt x="1636" y="30"/>
                              </a:lnTo>
                              <a:lnTo>
                                <a:pt x="1629" y="5"/>
                              </a:lnTo>
                              <a:close/>
                            </a:path>
                          </a:pathLst>
                        </a:custGeom>
                        <a:solidFill>
                          <a:srgbClr val="9F9F9F"/>
                        </a:solidFill>
                        <a:ln w="9525">
                          <a:noFill/>
                          <a:round/>
                          <a:headEnd/>
                          <a:tailEnd/>
                        </a:ln>
                      </p:spPr>
                      <p:txBody>
                        <a:bodyPr/>
                        <a:lstStyle/>
                        <a:p>
                          <a:endParaRPr lang="en-US">
                            <a:solidFill>
                              <a:prstClr val="black"/>
                            </a:solidFill>
                          </a:endParaRPr>
                        </a:p>
                      </p:txBody>
                    </p:sp>
                    <p:sp>
                      <p:nvSpPr>
                        <p:cNvPr id="12595" name="Freeform 364"/>
                        <p:cNvSpPr>
                          <a:spLocks/>
                        </p:cNvSpPr>
                        <p:nvPr/>
                      </p:nvSpPr>
                      <p:spPr bwMode="auto">
                        <a:xfrm>
                          <a:off x="4102" y="2892"/>
                          <a:ext cx="3" cy="42"/>
                        </a:xfrm>
                        <a:custGeom>
                          <a:avLst/>
                          <a:gdLst>
                            <a:gd name="T0" fmla="*/ 0 w 11"/>
                            <a:gd name="T1" fmla="*/ 0 h 208"/>
                            <a:gd name="T2" fmla="*/ 0 w 11"/>
                            <a:gd name="T3" fmla="*/ 0 h 208"/>
                            <a:gd name="T4" fmla="*/ 0 w 11"/>
                            <a:gd name="T5" fmla="*/ 0 h 208"/>
                            <a:gd name="T6" fmla="*/ 0 60000 65536"/>
                            <a:gd name="T7" fmla="*/ 0 60000 65536"/>
                            <a:gd name="T8" fmla="*/ 0 60000 65536"/>
                            <a:gd name="T9" fmla="*/ 0 w 11"/>
                            <a:gd name="T10" fmla="*/ 0 h 208"/>
                            <a:gd name="T11" fmla="*/ 11 w 11"/>
                            <a:gd name="T12" fmla="*/ 208 h 208"/>
                          </a:gdLst>
                          <a:ahLst/>
                          <a:cxnLst>
                            <a:cxn ang="T6">
                              <a:pos x="T0" y="T1"/>
                            </a:cxn>
                            <a:cxn ang="T7">
                              <a:pos x="T2" y="T3"/>
                            </a:cxn>
                            <a:cxn ang="T8">
                              <a:pos x="T4" y="T5"/>
                            </a:cxn>
                          </a:cxnLst>
                          <a:rect l="T9" t="T10" r="T11" b="T12"/>
                          <a:pathLst>
                            <a:path w="11" h="208">
                              <a:moveTo>
                                <a:pt x="0" y="0"/>
                              </a:moveTo>
                              <a:lnTo>
                                <a:pt x="11" y="66"/>
                              </a:lnTo>
                              <a:lnTo>
                                <a:pt x="11" y="208"/>
                              </a:lnTo>
                            </a:path>
                          </a:pathLst>
                        </a:custGeom>
                        <a:noFill/>
                        <a:ln w="3175">
                          <a:solidFill>
                            <a:srgbClr val="9F9F9F"/>
                          </a:solidFill>
                          <a:prstDash val="solid"/>
                          <a:round/>
                          <a:headEnd/>
                          <a:tailEnd/>
                        </a:ln>
                      </p:spPr>
                      <p:txBody>
                        <a:bodyPr/>
                        <a:lstStyle/>
                        <a:p>
                          <a:endParaRPr lang="en-US">
                            <a:solidFill>
                              <a:prstClr val="black"/>
                            </a:solidFill>
                          </a:endParaRPr>
                        </a:p>
                      </p:txBody>
                    </p:sp>
                    <p:sp>
                      <p:nvSpPr>
                        <p:cNvPr id="12596" name="Freeform 365"/>
                        <p:cNvSpPr>
                          <a:spLocks/>
                        </p:cNvSpPr>
                        <p:nvPr/>
                      </p:nvSpPr>
                      <p:spPr bwMode="auto">
                        <a:xfrm>
                          <a:off x="4080" y="2892"/>
                          <a:ext cx="1" cy="44"/>
                        </a:xfrm>
                        <a:custGeom>
                          <a:avLst/>
                          <a:gdLst>
                            <a:gd name="T0" fmla="*/ 0 w 6"/>
                            <a:gd name="T1" fmla="*/ 0 h 222"/>
                            <a:gd name="T2" fmla="*/ 0 w 6"/>
                            <a:gd name="T3" fmla="*/ 0 h 222"/>
                            <a:gd name="T4" fmla="*/ 0 w 6"/>
                            <a:gd name="T5" fmla="*/ 0 h 222"/>
                            <a:gd name="T6" fmla="*/ 0 60000 65536"/>
                            <a:gd name="T7" fmla="*/ 0 60000 65536"/>
                            <a:gd name="T8" fmla="*/ 0 60000 65536"/>
                            <a:gd name="T9" fmla="*/ 0 w 6"/>
                            <a:gd name="T10" fmla="*/ 0 h 222"/>
                            <a:gd name="T11" fmla="*/ 6 w 6"/>
                            <a:gd name="T12" fmla="*/ 222 h 222"/>
                          </a:gdLst>
                          <a:ahLst/>
                          <a:cxnLst>
                            <a:cxn ang="T6">
                              <a:pos x="T0" y="T1"/>
                            </a:cxn>
                            <a:cxn ang="T7">
                              <a:pos x="T2" y="T3"/>
                            </a:cxn>
                            <a:cxn ang="T8">
                              <a:pos x="T4" y="T5"/>
                            </a:cxn>
                          </a:cxnLst>
                          <a:rect l="T9" t="T10" r="T11" b="T12"/>
                          <a:pathLst>
                            <a:path w="6" h="222">
                              <a:moveTo>
                                <a:pt x="0" y="0"/>
                              </a:moveTo>
                              <a:lnTo>
                                <a:pt x="6" y="40"/>
                              </a:lnTo>
                              <a:lnTo>
                                <a:pt x="6" y="222"/>
                              </a:lnTo>
                            </a:path>
                          </a:pathLst>
                        </a:custGeom>
                        <a:noFill/>
                        <a:ln w="3175">
                          <a:solidFill>
                            <a:srgbClr val="5F5F5F"/>
                          </a:solidFill>
                          <a:prstDash val="solid"/>
                          <a:round/>
                          <a:headEnd/>
                          <a:tailEnd/>
                        </a:ln>
                      </p:spPr>
                      <p:txBody>
                        <a:bodyPr/>
                        <a:lstStyle/>
                        <a:p>
                          <a:endParaRPr lang="en-US">
                            <a:solidFill>
                              <a:prstClr val="black"/>
                            </a:solidFill>
                          </a:endParaRPr>
                        </a:p>
                      </p:txBody>
                    </p:sp>
                  </p:grpSp>
                </p:grpSp>
              </p:grpSp>
              <p:grpSp>
                <p:nvGrpSpPr>
                  <p:cNvPr id="12633" name="Group 366"/>
                  <p:cNvGrpSpPr>
                    <a:grpSpLocks/>
                  </p:cNvGrpSpPr>
                  <p:nvPr/>
                </p:nvGrpSpPr>
                <p:grpSpPr bwMode="auto">
                  <a:xfrm>
                    <a:off x="3751" y="2662"/>
                    <a:ext cx="522" cy="117"/>
                    <a:chOff x="3751" y="2662"/>
                    <a:chExt cx="522" cy="117"/>
                  </a:xfrm>
                </p:grpSpPr>
                <p:grpSp>
                  <p:nvGrpSpPr>
                    <p:cNvPr id="12634" name="Group 367"/>
                    <p:cNvGrpSpPr>
                      <a:grpSpLocks/>
                    </p:cNvGrpSpPr>
                    <p:nvPr/>
                  </p:nvGrpSpPr>
                  <p:grpSpPr bwMode="auto">
                    <a:xfrm>
                      <a:off x="3751" y="2697"/>
                      <a:ext cx="351" cy="82"/>
                      <a:chOff x="3751" y="2697"/>
                      <a:chExt cx="351" cy="82"/>
                    </a:xfrm>
                  </p:grpSpPr>
                  <p:grpSp>
                    <p:nvGrpSpPr>
                      <p:cNvPr id="12635" name="Group 368"/>
                      <p:cNvGrpSpPr>
                        <a:grpSpLocks/>
                      </p:cNvGrpSpPr>
                      <p:nvPr/>
                    </p:nvGrpSpPr>
                    <p:grpSpPr bwMode="auto">
                      <a:xfrm>
                        <a:off x="3751" y="2697"/>
                        <a:ext cx="350" cy="80"/>
                        <a:chOff x="3751" y="2697"/>
                        <a:chExt cx="350" cy="80"/>
                      </a:xfrm>
                    </p:grpSpPr>
                    <p:sp>
                      <p:nvSpPr>
                        <p:cNvPr id="12580" name="Freeform 369"/>
                        <p:cNvSpPr>
                          <a:spLocks/>
                        </p:cNvSpPr>
                        <p:nvPr/>
                      </p:nvSpPr>
                      <p:spPr bwMode="auto">
                        <a:xfrm>
                          <a:off x="3751" y="2697"/>
                          <a:ext cx="350" cy="80"/>
                        </a:xfrm>
                        <a:custGeom>
                          <a:avLst/>
                          <a:gdLst>
                            <a:gd name="T0" fmla="*/ 6 w 1398"/>
                            <a:gd name="T1" fmla="*/ 0 h 400"/>
                            <a:gd name="T2" fmla="*/ 6 w 1398"/>
                            <a:gd name="T3" fmla="*/ 0 h 400"/>
                            <a:gd name="T4" fmla="*/ 5 w 1398"/>
                            <a:gd name="T5" fmla="*/ 0 h 400"/>
                            <a:gd name="T6" fmla="*/ 5 w 1398"/>
                            <a:gd name="T7" fmla="*/ 0 h 400"/>
                            <a:gd name="T8" fmla="*/ 4 w 1398"/>
                            <a:gd name="T9" fmla="*/ 0 h 400"/>
                            <a:gd name="T10" fmla="*/ 3 w 1398"/>
                            <a:gd name="T11" fmla="*/ 0 h 400"/>
                            <a:gd name="T12" fmla="*/ 2 w 1398"/>
                            <a:gd name="T13" fmla="*/ 0 h 400"/>
                            <a:gd name="T14" fmla="*/ 1 w 1398"/>
                            <a:gd name="T15" fmla="*/ 0 h 400"/>
                            <a:gd name="T16" fmla="*/ 1 w 1398"/>
                            <a:gd name="T17" fmla="*/ 0 h 400"/>
                            <a:gd name="T18" fmla="*/ 0 w 1398"/>
                            <a:gd name="T19" fmla="*/ 1 h 400"/>
                            <a:gd name="T20" fmla="*/ 0 w 1398"/>
                            <a:gd name="T21" fmla="*/ 1 h 400"/>
                            <a:gd name="T22" fmla="*/ 1 w 1398"/>
                            <a:gd name="T23" fmla="*/ 0 h 400"/>
                            <a:gd name="T24" fmla="*/ 1 w 1398"/>
                            <a:gd name="T25" fmla="*/ 0 h 400"/>
                            <a:gd name="T26" fmla="*/ 2 w 1398"/>
                            <a:gd name="T27" fmla="*/ 0 h 400"/>
                            <a:gd name="T28" fmla="*/ 3 w 1398"/>
                            <a:gd name="T29" fmla="*/ 0 h 400"/>
                            <a:gd name="T30" fmla="*/ 4 w 1398"/>
                            <a:gd name="T31" fmla="*/ 0 h 400"/>
                            <a:gd name="T32" fmla="*/ 5 w 1398"/>
                            <a:gd name="T33" fmla="*/ 0 h 400"/>
                            <a:gd name="T34" fmla="*/ 5 w 1398"/>
                            <a:gd name="T35" fmla="*/ 0 h 400"/>
                            <a:gd name="T36" fmla="*/ 6 w 1398"/>
                            <a:gd name="T37" fmla="*/ 0 h 400"/>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98"/>
                            <a:gd name="T58" fmla="*/ 0 h 400"/>
                            <a:gd name="T59" fmla="*/ 1398 w 1398"/>
                            <a:gd name="T60" fmla="*/ 400 h 400"/>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98" h="400">
                              <a:moveTo>
                                <a:pt x="1398" y="99"/>
                              </a:moveTo>
                              <a:lnTo>
                                <a:pt x="1398" y="154"/>
                              </a:lnTo>
                              <a:lnTo>
                                <a:pt x="1268" y="104"/>
                              </a:lnTo>
                              <a:lnTo>
                                <a:pt x="1140" y="62"/>
                              </a:lnTo>
                              <a:lnTo>
                                <a:pt x="997" y="52"/>
                              </a:lnTo>
                              <a:lnTo>
                                <a:pt x="758" y="52"/>
                              </a:lnTo>
                              <a:lnTo>
                                <a:pt x="529" y="53"/>
                              </a:lnTo>
                              <a:lnTo>
                                <a:pt x="266" y="125"/>
                              </a:lnTo>
                              <a:lnTo>
                                <a:pt x="195" y="153"/>
                              </a:lnTo>
                              <a:lnTo>
                                <a:pt x="26" y="397"/>
                              </a:lnTo>
                              <a:lnTo>
                                <a:pt x="0" y="400"/>
                              </a:lnTo>
                              <a:lnTo>
                                <a:pt x="195" y="108"/>
                              </a:lnTo>
                              <a:lnTo>
                                <a:pt x="266" y="74"/>
                              </a:lnTo>
                              <a:lnTo>
                                <a:pt x="529" y="4"/>
                              </a:lnTo>
                              <a:lnTo>
                                <a:pt x="758" y="0"/>
                              </a:lnTo>
                              <a:lnTo>
                                <a:pt x="997" y="0"/>
                              </a:lnTo>
                              <a:lnTo>
                                <a:pt x="1150" y="15"/>
                              </a:lnTo>
                              <a:lnTo>
                                <a:pt x="1288" y="57"/>
                              </a:lnTo>
                              <a:lnTo>
                                <a:pt x="1398" y="99"/>
                              </a:lnTo>
                              <a:close/>
                            </a:path>
                          </a:pathLst>
                        </a:custGeom>
                        <a:solidFill>
                          <a:srgbClr val="808080"/>
                        </a:solidFill>
                        <a:ln w="9525">
                          <a:noFill/>
                          <a:round/>
                          <a:headEnd/>
                          <a:tailEnd/>
                        </a:ln>
                      </p:spPr>
                      <p:txBody>
                        <a:bodyPr/>
                        <a:lstStyle/>
                        <a:p>
                          <a:endParaRPr lang="en-US">
                            <a:solidFill>
                              <a:prstClr val="black"/>
                            </a:solidFill>
                          </a:endParaRPr>
                        </a:p>
                      </p:txBody>
                    </p:sp>
                    <p:grpSp>
                      <p:nvGrpSpPr>
                        <p:cNvPr id="12636" name="Group 370"/>
                        <p:cNvGrpSpPr>
                          <a:grpSpLocks/>
                        </p:cNvGrpSpPr>
                        <p:nvPr/>
                      </p:nvGrpSpPr>
                      <p:grpSpPr bwMode="auto">
                        <a:xfrm>
                          <a:off x="3844" y="2699"/>
                          <a:ext cx="181" cy="68"/>
                          <a:chOff x="3844" y="2699"/>
                          <a:chExt cx="181" cy="68"/>
                        </a:xfrm>
                      </p:grpSpPr>
                      <p:grpSp>
                        <p:nvGrpSpPr>
                          <p:cNvPr id="12637" name="Group 371"/>
                          <p:cNvGrpSpPr>
                            <a:grpSpLocks/>
                          </p:cNvGrpSpPr>
                          <p:nvPr/>
                        </p:nvGrpSpPr>
                        <p:grpSpPr bwMode="auto">
                          <a:xfrm>
                            <a:off x="3844" y="2699"/>
                            <a:ext cx="54" cy="66"/>
                            <a:chOff x="3844" y="2699"/>
                            <a:chExt cx="54" cy="66"/>
                          </a:xfrm>
                        </p:grpSpPr>
                        <p:sp>
                          <p:nvSpPr>
                            <p:cNvPr id="12586" name="Freeform 372"/>
                            <p:cNvSpPr>
                              <a:spLocks/>
                            </p:cNvSpPr>
                            <p:nvPr/>
                          </p:nvSpPr>
                          <p:spPr bwMode="auto">
                            <a:xfrm>
                              <a:off x="3844" y="2699"/>
                              <a:ext cx="54" cy="66"/>
                            </a:xfrm>
                            <a:custGeom>
                              <a:avLst/>
                              <a:gdLst>
                                <a:gd name="T0" fmla="*/ 1 w 213"/>
                                <a:gd name="T1" fmla="*/ 0 h 328"/>
                                <a:gd name="T2" fmla="*/ 0 w 213"/>
                                <a:gd name="T3" fmla="*/ 1 h 328"/>
                                <a:gd name="T4" fmla="*/ 0 w 213"/>
                                <a:gd name="T5" fmla="*/ 1 h 328"/>
                                <a:gd name="T6" fmla="*/ 1 w 213"/>
                                <a:gd name="T7" fmla="*/ 0 h 328"/>
                                <a:gd name="T8" fmla="*/ 1 w 213"/>
                                <a:gd name="T9" fmla="*/ 0 h 328"/>
                                <a:gd name="T10" fmla="*/ 0 60000 65536"/>
                                <a:gd name="T11" fmla="*/ 0 60000 65536"/>
                                <a:gd name="T12" fmla="*/ 0 60000 65536"/>
                                <a:gd name="T13" fmla="*/ 0 60000 65536"/>
                                <a:gd name="T14" fmla="*/ 0 60000 65536"/>
                                <a:gd name="T15" fmla="*/ 0 w 213"/>
                                <a:gd name="T16" fmla="*/ 0 h 328"/>
                                <a:gd name="T17" fmla="*/ 213 w 213"/>
                                <a:gd name="T18" fmla="*/ 328 h 328"/>
                              </a:gdLst>
                              <a:ahLst/>
                              <a:cxnLst>
                                <a:cxn ang="T10">
                                  <a:pos x="T0" y="T1"/>
                                </a:cxn>
                                <a:cxn ang="T11">
                                  <a:pos x="T2" y="T3"/>
                                </a:cxn>
                                <a:cxn ang="T12">
                                  <a:pos x="T4" y="T5"/>
                                </a:cxn>
                                <a:cxn ang="T13">
                                  <a:pos x="T6" y="T7"/>
                                </a:cxn>
                                <a:cxn ang="T14">
                                  <a:pos x="T8" y="T9"/>
                                </a:cxn>
                              </a:cxnLst>
                              <a:rect l="T15" t="T16" r="T17" b="T18"/>
                              <a:pathLst>
                                <a:path w="213" h="328">
                                  <a:moveTo>
                                    <a:pt x="178" y="0"/>
                                  </a:moveTo>
                                  <a:lnTo>
                                    <a:pt x="0" y="328"/>
                                  </a:lnTo>
                                  <a:lnTo>
                                    <a:pt x="34" y="328"/>
                                  </a:lnTo>
                                  <a:lnTo>
                                    <a:pt x="213" y="0"/>
                                  </a:lnTo>
                                  <a:lnTo>
                                    <a:pt x="178" y="0"/>
                                  </a:lnTo>
                                  <a:close/>
                                </a:path>
                              </a:pathLst>
                            </a:custGeom>
                            <a:solidFill>
                              <a:srgbClr val="808080"/>
                            </a:solidFill>
                            <a:ln w="9525">
                              <a:noFill/>
                              <a:round/>
                              <a:headEnd/>
                              <a:tailEnd/>
                            </a:ln>
                          </p:spPr>
                          <p:txBody>
                            <a:bodyPr/>
                            <a:lstStyle/>
                            <a:p>
                              <a:endParaRPr lang="en-US">
                                <a:solidFill>
                                  <a:prstClr val="black"/>
                                </a:solidFill>
                              </a:endParaRPr>
                            </a:p>
                          </p:txBody>
                        </p:sp>
                        <p:sp>
                          <p:nvSpPr>
                            <p:cNvPr id="12587" name="Freeform 373"/>
                            <p:cNvSpPr>
                              <a:spLocks/>
                            </p:cNvSpPr>
                            <p:nvPr/>
                          </p:nvSpPr>
                          <p:spPr bwMode="auto">
                            <a:xfrm>
                              <a:off x="3852" y="2699"/>
                              <a:ext cx="46" cy="66"/>
                            </a:xfrm>
                            <a:custGeom>
                              <a:avLst/>
                              <a:gdLst>
                                <a:gd name="T0" fmla="*/ 1 w 181"/>
                                <a:gd name="T1" fmla="*/ 0 h 328"/>
                                <a:gd name="T2" fmla="*/ 0 w 181"/>
                                <a:gd name="T3" fmla="*/ 1 h 328"/>
                                <a:gd name="T4" fmla="*/ 0 w 181"/>
                                <a:gd name="T5" fmla="*/ 1 h 328"/>
                                <a:gd name="T6" fmla="*/ 1 w 181"/>
                                <a:gd name="T7" fmla="*/ 0 h 328"/>
                                <a:gd name="T8" fmla="*/ 1 w 181"/>
                                <a:gd name="T9" fmla="*/ 0 h 328"/>
                                <a:gd name="T10" fmla="*/ 0 60000 65536"/>
                                <a:gd name="T11" fmla="*/ 0 60000 65536"/>
                                <a:gd name="T12" fmla="*/ 0 60000 65536"/>
                                <a:gd name="T13" fmla="*/ 0 60000 65536"/>
                                <a:gd name="T14" fmla="*/ 0 60000 65536"/>
                                <a:gd name="T15" fmla="*/ 0 w 181"/>
                                <a:gd name="T16" fmla="*/ 0 h 328"/>
                                <a:gd name="T17" fmla="*/ 181 w 181"/>
                                <a:gd name="T18" fmla="*/ 328 h 328"/>
                              </a:gdLst>
                              <a:ahLst/>
                              <a:cxnLst>
                                <a:cxn ang="T10">
                                  <a:pos x="T0" y="T1"/>
                                </a:cxn>
                                <a:cxn ang="T11">
                                  <a:pos x="T2" y="T3"/>
                                </a:cxn>
                                <a:cxn ang="T12">
                                  <a:pos x="T4" y="T5"/>
                                </a:cxn>
                                <a:cxn ang="T13">
                                  <a:pos x="T6" y="T7"/>
                                </a:cxn>
                                <a:cxn ang="T14">
                                  <a:pos x="T8" y="T9"/>
                                </a:cxn>
                              </a:cxnLst>
                              <a:rect l="T15" t="T16" r="T17" b="T18"/>
                              <a:pathLst>
                                <a:path w="181" h="328">
                                  <a:moveTo>
                                    <a:pt x="181" y="0"/>
                                  </a:moveTo>
                                  <a:lnTo>
                                    <a:pt x="0" y="328"/>
                                  </a:lnTo>
                                  <a:lnTo>
                                    <a:pt x="13" y="328"/>
                                  </a:lnTo>
                                  <a:lnTo>
                                    <a:pt x="170" y="45"/>
                                  </a:lnTo>
                                  <a:lnTo>
                                    <a:pt x="181" y="0"/>
                                  </a:lnTo>
                                  <a:close/>
                                </a:path>
                              </a:pathLst>
                            </a:custGeom>
                            <a:solidFill>
                              <a:srgbClr val="5F5F5F"/>
                            </a:solidFill>
                            <a:ln w="9525">
                              <a:noFill/>
                              <a:round/>
                              <a:headEnd/>
                              <a:tailEnd/>
                            </a:ln>
                          </p:spPr>
                          <p:txBody>
                            <a:bodyPr/>
                            <a:lstStyle/>
                            <a:p>
                              <a:endParaRPr lang="en-US">
                                <a:solidFill>
                                  <a:prstClr val="black"/>
                                </a:solidFill>
                              </a:endParaRPr>
                            </a:p>
                          </p:txBody>
                        </p:sp>
                      </p:grpSp>
                      <p:grpSp>
                        <p:nvGrpSpPr>
                          <p:cNvPr id="12638" name="Group 374"/>
                          <p:cNvGrpSpPr>
                            <a:grpSpLocks/>
                          </p:cNvGrpSpPr>
                          <p:nvPr/>
                        </p:nvGrpSpPr>
                        <p:grpSpPr bwMode="auto">
                          <a:xfrm>
                            <a:off x="3971" y="2701"/>
                            <a:ext cx="54" cy="66"/>
                            <a:chOff x="3971" y="2701"/>
                            <a:chExt cx="54" cy="66"/>
                          </a:xfrm>
                        </p:grpSpPr>
                        <p:sp>
                          <p:nvSpPr>
                            <p:cNvPr id="12584" name="Freeform 375"/>
                            <p:cNvSpPr>
                              <a:spLocks/>
                            </p:cNvSpPr>
                            <p:nvPr/>
                          </p:nvSpPr>
                          <p:spPr bwMode="auto">
                            <a:xfrm>
                              <a:off x="3971" y="2701"/>
                              <a:ext cx="54" cy="66"/>
                            </a:xfrm>
                            <a:custGeom>
                              <a:avLst/>
                              <a:gdLst>
                                <a:gd name="T0" fmla="*/ 1 w 213"/>
                                <a:gd name="T1" fmla="*/ 0 h 327"/>
                                <a:gd name="T2" fmla="*/ 0 w 213"/>
                                <a:gd name="T3" fmla="*/ 1 h 327"/>
                                <a:gd name="T4" fmla="*/ 0 w 213"/>
                                <a:gd name="T5" fmla="*/ 1 h 327"/>
                                <a:gd name="T6" fmla="*/ 1 w 213"/>
                                <a:gd name="T7" fmla="*/ 0 h 327"/>
                                <a:gd name="T8" fmla="*/ 1 w 213"/>
                                <a:gd name="T9" fmla="*/ 0 h 327"/>
                                <a:gd name="T10" fmla="*/ 0 60000 65536"/>
                                <a:gd name="T11" fmla="*/ 0 60000 65536"/>
                                <a:gd name="T12" fmla="*/ 0 60000 65536"/>
                                <a:gd name="T13" fmla="*/ 0 60000 65536"/>
                                <a:gd name="T14" fmla="*/ 0 60000 65536"/>
                                <a:gd name="T15" fmla="*/ 0 w 213"/>
                                <a:gd name="T16" fmla="*/ 0 h 327"/>
                                <a:gd name="T17" fmla="*/ 213 w 213"/>
                                <a:gd name="T18" fmla="*/ 327 h 327"/>
                              </a:gdLst>
                              <a:ahLst/>
                              <a:cxnLst>
                                <a:cxn ang="T10">
                                  <a:pos x="T0" y="T1"/>
                                </a:cxn>
                                <a:cxn ang="T11">
                                  <a:pos x="T2" y="T3"/>
                                </a:cxn>
                                <a:cxn ang="T12">
                                  <a:pos x="T4" y="T5"/>
                                </a:cxn>
                                <a:cxn ang="T13">
                                  <a:pos x="T6" y="T7"/>
                                </a:cxn>
                                <a:cxn ang="T14">
                                  <a:pos x="T8" y="T9"/>
                                </a:cxn>
                              </a:cxnLst>
                              <a:rect l="T15" t="T16" r="T17" b="T18"/>
                              <a:pathLst>
                                <a:path w="213" h="327">
                                  <a:moveTo>
                                    <a:pt x="178" y="0"/>
                                  </a:moveTo>
                                  <a:lnTo>
                                    <a:pt x="0" y="327"/>
                                  </a:lnTo>
                                  <a:lnTo>
                                    <a:pt x="34" y="327"/>
                                  </a:lnTo>
                                  <a:lnTo>
                                    <a:pt x="213" y="0"/>
                                  </a:lnTo>
                                  <a:lnTo>
                                    <a:pt x="178" y="0"/>
                                  </a:lnTo>
                                  <a:close/>
                                </a:path>
                              </a:pathLst>
                            </a:custGeom>
                            <a:solidFill>
                              <a:srgbClr val="808080"/>
                            </a:solidFill>
                            <a:ln w="9525">
                              <a:noFill/>
                              <a:round/>
                              <a:headEnd/>
                              <a:tailEnd/>
                            </a:ln>
                          </p:spPr>
                          <p:txBody>
                            <a:bodyPr/>
                            <a:lstStyle/>
                            <a:p>
                              <a:endParaRPr lang="en-US">
                                <a:solidFill>
                                  <a:prstClr val="black"/>
                                </a:solidFill>
                              </a:endParaRPr>
                            </a:p>
                          </p:txBody>
                        </p:sp>
                        <p:sp>
                          <p:nvSpPr>
                            <p:cNvPr id="12585" name="Freeform 376"/>
                            <p:cNvSpPr>
                              <a:spLocks/>
                            </p:cNvSpPr>
                            <p:nvPr/>
                          </p:nvSpPr>
                          <p:spPr bwMode="auto">
                            <a:xfrm>
                              <a:off x="3980" y="2701"/>
                              <a:ext cx="45" cy="66"/>
                            </a:xfrm>
                            <a:custGeom>
                              <a:avLst/>
                              <a:gdLst>
                                <a:gd name="T0" fmla="*/ 1 w 181"/>
                                <a:gd name="T1" fmla="*/ 0 h 327"/>
                                <a:gd name="T2" fmla="*/ 0 w 181"/>
                                <a:gd name="T3" fmla="*/ 1 h 327"/>
                                <a:gd name="T4" fmla="*/ 0 w 181"/>
                                <a:gd name="T5" fmla="*/ 1 h 327"/>
                                <a:gd name="T6" fmla="*/ 0 w 181"/>
                                <a:gd name="T7" fmla="*/ 0 h 327"/>
                                <a:gd name="T8" fmla="*/ 1 w 181"/>
                                <a:gd name="T9" fmla="*/ 0 h 327"/>
                                <a:gd name="T10" fmla="*/ 0 60000 65536"/>
                                <a:gd name="T11" fmla="*/ 0 60000 65536"/>
                                <a:gd name="T12" fmla="*/ 0 60000 65536"/>
                                <a:gd name="T13" fmla="*/ 0 60000 65536"/>
                                <a:gd name="T14" fmla="*/ 0 60000 65536"/>
                                <a:gd name="T15" fmla="*/ 0 w 181"/>
                                <a:gd name="T16" fmla="*/ 0 h 327"/>
                                <a:gd name="T17" fmla="*/ 181 w 181"/>
                                <a:gd name="T18" fmla="*/ 327 h 327"/>
                              </a:gdLst>
                              <a:ahLst/>
                              <a:cxnLst>
                                <a:cxn ang="T10">
                                  <a:pos x="T0" y="T1"/>
                                </a:cxn>
                                <a:cxn ang="T11">
                                  <a:pos x="T2" y="T3"/>
                                </a:cxn>
                                <a:cxn ang="T12">
                                  <a:pos x="T4" y="T5"/>
                                </a:cxn>
                                <a:cxn ang="T13">
                                  <a:pos x="T6" y="T7"/>
                                </a:cxn>
                                <a:cxn ang="T14">
                                  <a:pos x="T8" y="T9"/>
                                </a:cxn>
                              </a:cxnLst>
                              <a:rect l="T15" t="T16" r="T17" b="T18"/>
                              <a:pathLst>
                                <a:path w="181" h="327">
                                  <a:moveTo>
                                    <a:pt x="181" y="0"/>
                                  </a:moveTo>
                                  <a:lnTo>
                                    <a:pt x="0" y="327"/>
                                  </a:lnTo>
                                  <a:lnTo>
                                    <a:pt x="13" y="327"/>
                                  </a:lnTo>
                                  <a:lnTo>
                                    <a:pt x="170" y="44"/>
                                  </a:lnTo>
                                  <a:lnTo>
                                    <a:pt x="181" y="0"/>
                                  </a:lnTo>
                                  <a:close/>
                                </a:path>
                              </a:pathLst>
                            </a:custGeom>
                            <a:solidFill>
                              <a:srgbClr val="5F5F5F"/>
                            </a:solidFill>
                            <a:ln w="9525">
                              <a:noFill/>
                              <a:round/>
                              <a:headEnd/>
                              <a:tailEnd/>
                            </a:ln>
                          </p:spPr>
                          <p:txBody>
                            <a:bodyPr/>
                            <a:lstStyle/>
                            <a:p>
                              <a:endParaRPr lang="en-US">
                                <a:solidFill>
                                  <a:prstClr val="black"/>
                                </a:solidFill>
                              </a:endParaRPr>
                            </a:p>
                          </p:txBody>
                        </p:sp>
                      </p:grpSp>
                    </p:grpSp>
                  </p:grpSp>
                  <p:sp>
                    <p:nvSpPr>
                      <p:cNvPr id="12579" name="Freeform 377"/>
                      <p:cNvSpPr>
                        <a:spLocks/>
                      </p:cNvSpPr>
                      <p:nvPr/>
                    </p:nvSpPr>
                    <p:spPr bwMode="auto">
                      <a:xfrm>
                        <a:off x="3751" y="2698"/>
                        <a:ext cx="351" cy="81"/>
                      </a:xfrm>
                      <a:custGeom>
                        <a:avLst/>
                        <a:gdLst>
                          <a:gd name="T0" fmla="*/ 1 w 1405"/>
                          <a:gd name="T1" fmla="*/ 0 h 409"/>
                          <a:gd name="T2" fmla="*/ 1 w 1405"/>
                          <a:gd name="T3" fmla="*/ 0 h 409"/>
                          <a:gd name="T4" fmla="*/ 2 w 1405"/>
                          <a:gd name="T5" fmla="*/ 0 h 409"/>
                          <a:gd name="T6" fmla="*/ 3 w 1405"/>
                          <a:gd name="T7" fmla="*/ 0 h 409"/>
                          <a:gd name="T8" fmla="*/ 4 w 1405"/>
                          <a:gd name="T9" fmla="*/ 0 h 409"/>
                          <a:gd name="T10" fmla="*/ 4 w 1405"/>
                          <a:gd name="T11" fmla="*/ 0 h 409"/>
                          <a:gd name="T12" fmla="*/ 5 w 1405"/>
                          <a:gd name="T13" fmla="*/ 0 h 409"/>
                          <a:gd name="T14" fmla="*/ 5 w 1405"/>
                          <a:gd name="T15" fmla="*/ 0 h 409"/>
                          <a:gd name="T16" fmla="*/ 5 w 1405"/>
                          <a:gd name="T17" fmla="*/ 0 h 409"/>
                          <a:gd name="T18" fmla="*/ 5 w 1405"/>
                          <a:gd name="T19" fmla="*/ 0 h 409"/>
                          <a:gd name="T20" fmla="*/ 5 w 1405"/>
                          <a:gd name="T21" fmla="*/ 1 h 409"/>
                          <a:gd name="T22" fmla="*/ 4 w 1405"/>
                          <a:gd name="T23" fmla="*/ 1 h 409"/>
                          <a:gd name="T24" fmla="*/ 3 w 1405"/>
                          <a:gd name="T25" fmla="*/ 1 h 409"/>
                          <a:gd name="T26" fmla="*/ 1 w 1405"/>
                          <a:gd name="T27" fmla="*/ 1 h 409"/>
                          <a:gd name="T28" fmla="*/ 0 w 1405"/>
                          <a:gd name="T29" fmla="*/ 1 h 409"/>
                          <a:gd name="T30" fmla="*/ 0 w 1405"/>
                          <a:gd name="T31" fmla="*/ 0 h 409"/>
                          <a:gd name="T32" fmla="*/ 1 w 1405"/>
                          <a:gd name="T33" fmla="*/ 0 h 409"/>
                          <a:gd name="T34" fmla="*/ 1 w 1405"/>
                          <a:gd name="T35" fmla="*/ 0 h 409"/>
                          <a:gd name="T36" fmla="*/ 1 w 1405"/>
                          <a:gd name="T37" fmla="*/ 0 h 409"/>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05"/>
                          <a:gd name="T58" fmla="*/ 0 h 409"/>
                          <a:gd name="T59" fmla="*/ 1405 w 1405"/>
                          <a:gd name="T60" fmla="*/ 409 h 409"/>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05" h="409">
                            <a:moveTo>
                              <a:pt x="203" y="105"/>
                            </a:moveTo>
                            <a:lnTo>
                              <a:pt x="266" y="74"/>
                            </a:lnTo>
                            <a:lnTo>
                              <a:pt x="531" y="3"/>
                            </a:lnTo>
                            <a:lnTo>
                              <a:pt x="756" y="0"/>
                            </a:lnTo>
                            <a:lnTo>
                              <a:pt x="987" y="0"/>
                            </a:lnTo>
                            <a:lnTo>
                              <a:pt x="1154" y="14"/>
                            </a:lnTo>
                            <a:lnTo>
                              <a:pt x="1286" y="54"/>
                            </a:lnTo>
                            <a:lnTo>
                              <a:pt x="1399" y="97"/>
                            </a:lnTo>
                            <a:lnTo>
                              <a:pt x="1399" y="190"/>
                            </a:lnTo>
                            <a:lnTo>
                              <a:pt x="1405" y="199"/>
                            </a:lnTo>
                            <a:lnTo>
                              <a:pt x="1405" y="409"/>
                            </a:lnTo>
                            <a:lnTo>
                              <a:pt x="1161" y="369"/>
                            </a:lnTo>
                            <a:lnTo>
                              <a:pt x="901" y="340"/>
                            </a:lnTo>
                            <a:lnTo>
                              <a:pt x="379" y="340"/>
                            </a:lnTo>
                            <a:lnTo>
                              <a:pt x="0" y="402"/>
                            </a:lnTo>
                            <a:lnTo>
                              <a:pt x="92" y="268"/>
                            </a:lnTo>
                            <a:lnTo>
                              <a:pt x="193" y="115"/>
                            </a:lnTo>
                            <a:lnTo>
                              <a:pt x="196" y="109"/>
                            </a:lnTo>
                            <a:lnTo>
                              <a:pt x="203" y="105"/>
                            </a:lnTo>
                          </a:path>
                        </a:pathLst>
                      </a:custGeom>
                      <a:noFill/>
                      <a:ln w="3175">
                        <a:solidFill>
                          <a:srgbClr val="C0C0C0"/>
                        </a:solidFill>
                        <a:prstDash val="solid"/>
                        <a:round/>
                        <a:headEnd/>
                        <a:tailEnd/>
                      </a:ln>
                    </p:spPr>
                    <p:txBody>
                      <a:bodyPr/>
                      <a:lstStyle/>
                      <a:p>
                        <a:endParaRPr lang="en-US">
                          <a:solidFill>
                            <a:prstClr val="black"/>
                          </a:solidFill>
                        </a:endParaRPr>
                      </a:p>
                    </p:txBody>
                  </p:sp>
                </p:grpSp>
                <p:grpSp>
                  <p:nvGrpSpPr>
                    <p:cNvPr id="12639" name="Group 378"/>
                    <p:cNvGrpSpPr>
                      <a:grpSpLocks/>
                    </p:cNvGrpSpPr>
                    <p:nvPr/>
                  </p:nvGrpSpPr>
                  <p:grpSpPr bwMode="auto">
                    <a:xfrm>
                      <a:off x="3848" y="2662"/>
                      <a:ext cx="425" cy="112"/>
                      <a:chOff x="3848" y="2662"/>
                      <a:chExt cx="425" cy="112"/>
                    </a:xfrm>
                  </p:grpSpPr>
                  <p:sp>
                    <p:nvSpPr>
                      <p:cNvPr id="12576" name="Freeform 379"/>
                      <p:cNvSpPr>
                        <a:spLocks/>
                      </p:cNvSpPr>
                      <p:nvPr/>
                    </p:nvSpPr>
                    <p:spPr bwMode="auto">
                      <a:xfrm>
                        <a:off x="3848" y="2662"/>
                        <a:ext cx="248" cy="32"/>
                      </a:xfrm>
                      <a:custGeom>
                        <a:avLst/>
                        <a:gdLst>
                          <a:gd name="T0" fmla="*/ 4 w 993"/>
                          <a:gd name="T1" fmla="*/ 0 h 159"/>
                          <a:gd name="T2" fmla="*/ 4 w 993"/>
                          <a:gd name="T3" fmla="*/ 0 h 159"/>
                          <a:gd name="T4" fmla="*/ 4 w 993"/>
                          <a:gd name="T5" fmla="*/ 0 h 159"/>
                          <a:gd name="T6" fmla="*/ 4 w 993"/>
                          <a:gd name="T7" fmla="*/ 0 h 159"/>
                          <a:gd name="T8" fmla="*/ 4 w 993"/>
                          <a:gd name="T9" fmla="*/ 0 h 159"/>
                          <a:gd name="T10" fmla="*/ 3 w 993"/>
                          <a:gd name="T11" fmla="*/ 0 h 159"/>
                          <a:gd name="T12" fmla="*/ 2 w 993"/>
                          <a:gd name="T13" fmla="*/ 0 h 159"/>
                          <a:gd name="T14" fmla="*/ 2 w 993"/>
                          <a:gd name="T15" fmla="*/ 0 h 159"/>
                          <a:gd name="T16" fmla="*/ 1 w 993"/>
                          <a:gd name="T17" fmla="*/ 0 h 159"/>
                          <a:gd name="T18" fmla="*/ 0 w 993"/>
                          <a:gd name="T19" fmla="*/ 0 h 159"/>
                          <a:gd name="T20" fmla="*/ 0 w 993"/>
                          <a:gd name="T21" fmla="*/ 0 h 159"/>
                          <a:gd name="T22" fmla="*/ 0 w 993"/>
                          <a:gd name="T23" fmla="*/ 0 h 159"/>
                          <a:gd name="T24" fmla="*/ 0 w 993"/>
                          <a:gd name="T25" fmla="*/ 0 h 159"/>
                          <a:gd name="T26" fmla="*/ 0 w 993"/>
                          <a:gd name="T27" fmla="*/ 0 h 159"/>
                          <a:gd name="T28" fmla="*/ 0 w 993"/>
                          <a:gd name="T29" fmla="*/ 0 h 159"/>
                          <a:gd name="T30" fmla="*/ 1 w 993"/>
                          <a:gd name="T31" fmla="*/ 0 h 159"/>
                          <a:gd name="T32" fmla="*/ 2 w 993"/>
                          <a:gd name="T33" fmla="*/ 0 h 159"/>
                          <a:gd name="T34" fmla="*/ 3 w 993"/>
                          <a:gd name="T35" fmla="*/ 0 h 159"/>
                          <a:gd name="T36" fmla="*/ 4 w 993"/>
                          <a:gd name="T37" fmla="*/ 0 h 159"/>
                          <a:gd name="T38" fmla="*/ 4 w 993"/>
                          <a:gd name="T39" fmla="*/ 0 h 159"/>
                          <a:gd name="T40" fmla="*/ 4 w 993"/>
                          <a:gd name="T41" fmla="*/ 0 h 15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993"/>
                          <a:gd name="T64" fmla="*/ 0 h 159"/>
                          <a:gd name="T65" fmla="*/ 993 w 993"/>
                          <a:gd name="T66" fmla="*/ 159 h 15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993" h="159">
                            <a:moveTo>
                              <a:pt x="993" y="159"/>
                            </a:moveTo>
                            <a:lnTo>
                              <a:pt x="983" y="133"/>
                            </a:lnTo>
                            <a:lnTo>
                              <a:pt x="973" y="114"/>
                            </a:lnTo>
                            <a:lnTo>
                              <a:pt x="962" y="97"/>
                            </a:lnTo>
                            <a:lnTo>
                              <a:pt x="951" y="87"/>
                            </a:lnTo>
                            <a:lnTo>
                              <a:pt x="816" y="43"/>
                            </a:lnTo>
                            <a:lnTo>
                              <a:pt x="578" y="6"/>
                            </a:lnTo>
                            <a:lnTo>
                              <a:pt x="441" y="0"/>
                            </a:lnTo>
                            <a:lnTo>
                              <a:pt x="285" y="5"/>
                            </a:lnTo>
                            <a:lnTo>
                              <a:pt x="116" y="50"/>
                            </a:lnTo>
                            <a:lnTo>
                              <a:pt x="56" y="74"/>
                            </a:lnTo>
                            <a:lnTo>
                              <a:pt x="4" y="108"/>
                            </a:lnTo>
                            <a:lnTo>
                              <a:pt x="0" y="139"/>
                            </a:lnTo>
                            <a:lnTo>
                              <a:pt x="61" y="109"/>
                            </a:lnTo>
                            <a:lnTo>
                              <a:pt x="120" y="86"/>
                            </a:lnTo>
                            <a:lnTo>
                              <a:pt x="285" y="35"/>
                            </a:lnTo>
                            <a:lnTo>
                              <a:pt x="577" y="35"/>
                            </a:lnTo>
                            <a:lnTo>
                              <a:pt x="813" y="67"/>
                            </a:lnTo>
                            <a:lnTo>
                              <a:pt x="946" y="115"/>
                            </a:lnTo>
                            <a:lnTo>
                              <a:pt x="966" y="131"/>
                            </a:lnTo>
                            <a:lnTo>
                              <a:pt x="993" y="159"/>
                            </a:lnTo>
                            <a:close/>
                          </a:path>
                        </a:pathLst>
                      </a:custGeom>
                      <a:solidFill>
                        <a:srgbClr val="808080"/>
                      </a:solidFill>
                      <a:ln w="9525">
                        <a:noFill/>
                        <a:round/>
                        <a:headEnd/>
                        <a:tailEnd/>
                      </a:ln>
                    </p:spPr>
                    <p:txBody>
                      <a:bodyPr/>
                      <a:lstStyle/>
                      <a:p>
                        <a:endParaRPr lang="en-US">
                          <a:solidFill>
                            <a:prstClr val="black"/>
                          </a:solidFill>
                        </a:endParaRPr>
                      </a:p>
                    </p:txBody>
                  </p:sp>
                  <p:sp>
                    <p:nvSpPr>
                      <p:cNvPr id="12577" name="Line 380"/>
                      <p:cNvSpPr>
                        <a:spLocks noChangeShapeType="1"/>
                      </p:cNvSpPr>
                      <p:nvPr/>
                    </p:nvSpPr>
                    <p:spPr bwMode="auto">
                      <a:xfrm>
                        <a:off x="4101" y="2719"/>
                        <a:ext cx="172" cy="55"/>
                      </a:xfrm>
                      <a:prstGeom prst="line">
                        <a:avLst/>
                      </a:prstGeom>
                      <a:noFill/>
                      <a:ln w="3175">
                        <a:solidFill>
                          <a:srgbClr val="3F3F3F"/>
                        </a:solidFill>
                        <a:round/>
                        <a:headEnd/>
                        <a:tailEnd/>
                      </a:ln>
                    </p:spPr>
                    <p:txBody>
                      <a:bodyPr/>
                      <a:lstStyle/>
                      <a:p>
                        <a:endParaRPr lang="en-US">
                          <a:solidFill>
                            <a:prstClr val="black"/>
                          </a:solidFill>
                        </a:endParaRPr>
                      </a:p>
                    </p:txBody>
                  </p:sp>
                </p:grpSp>
              </p:grpSp>
            </p:grpSp>
          </p:grpSp>
          <p:grpSp>
            <p:nvGrpSpPr>
              <p:cNvPr id="12651" name="Group 381"/>
              <p:cNvGrpSpPr>
                <a:grpSpLocks/>
              </p:cNvGrpSpPr>
              <p:nvPr/>
            </p:nvGrpSpPr>
            <p:grpSpPr bwMode="auto">
              <a:xfrm>
                <a:off x="3698" y="2684"/>
                <a:ext cx="569" cy="250"/>
                <a:chOff x="3698" y="2684"/>
                <a:chExt cx="569" cy="250"/>
              </a:xfrm>
            </p:grpSpPr>
            <p:grpSp>
              <p:nvGrpSpPr>
                <p:cNvPr id="12654" name="Group 382"/>
                <p:cNvGrpSpPr>
                  <a:grpSpLocks/>
                </p:cNvGrpSpPr>
                <p:nvPr/>
              </p:nvGrpSpPr>
              <p:grpSpPr bwMode="auto">
                <a:xfrm>
                  <a:off x="3698" y="2684"/>
                  <a:ext cx="569" cy="250"/>
                  <a:chOff x="3698" y="2684"/>
                  <a:chExt cx="569" cy="250"/>
                </a:xfrm>
              </p:grpSpPr>
              <p:grpSp>
                <p:nvGrpSpPr>
                  <p:cNvPr id="12668" name="Group 383"/>
                  <p:cNvGrpSpPr>
                    <a:grpSpLocks/>
                  </p:cNvGrpSpPr>
                  <p:nvPr/>
                </p:nvGrpSpPr>
                <p:grpSpPr bwMode="auto">
                  <a:xfrm>
                    <a:off x="3698" y="2684"/>
                    <a:ext cx="372" cy="212"/>
                    <a:chOff x="3698" y="2684"/>
                    <a:chExt cx="372" cy="212"/>
                  </a:xfrm>
                </p:grpSpPr>
                <p:grpSp>
                  <p:nvGrpSpPr>
                    <p:cNvPr id="12669" name="Group 384"/>
                    <p:cNvGrpSpPr>
                      <a:grpSpLocks/>
                    </p:cNvGrpSpPr>
                    <p:nvPr/>
                  </p:nvGrpSpPr>
                  <p:grpSpPr bwMode="auto">
                    <a:xfrm>
                      <a:off x="3698" y="2684"/>
                      <a:ext cx="331" cy="212"/>
                      <a:chOff x="3698" y="2684"/>
                      <a:chExt cx="331" cy="212"/>
                    </a:xfrm>
                  </p:grpSpPr>
                  <p:grpSp>
                    <p:nvGrpSpPr>
                      <p:cNvPr id="12671" name="Group 385"/>
                      <p:cNvGrpSpPr>
                        <a:grpSpLocks/>
                      </p:cNvGrpSpPr>
                      <p:nvPr/>
                    </p:nvGrpSpPr>
                    <p:grpSpPr bwMode="auto">
                      <a:xfrm>
                        <a:off x="3799" y="2806"/>
                        <a:ext cx="16" cy="14"/>
                        <a:chOff x="3799" y="2806"/>
                        <a:chExt cx="16" cy="14"/>
                      </a:xfrm>
                    </p:grpSpPr>
                    <p:sp>
                      <p:nvSpPr>
                        <p:cNvPr id="12567" name="Oval 386"/>
                        <p:cNvSpPr>
                          <a:spLocks noChangeArrowheads="1"/>
                        </p:cNvSpPr>
                        <p:nvPr/>
                      </p:nvSpPr>
                      <p:spPr bwMode="auto">
                        <a:xfrm>
                          <a:off x="3801" y="2807"/>
                          <a:ext cx="14" cy="13"/>
                        </a:xfrm>
                        <a:prstGeom prst="ellipse">
                          <a:avLst/>
                        </a:prstGeom>
                        <a:solidFill>
                          <a:srgbClr val="5F5F5F"/>
                        </a:solidFill>
                        <a:ln w="9525">
                          <a:noFill/>
                          <a:round/>
                          <a:headEnd/>
                          <a:tailEnd/>
                        </a:ln>
                      </p:spPr>
                      <p:txBody>
                        <a:bodyPr/>
                        <a:lstStyle/>
                        <a:p>
                          <a:endParaRPr lang="en-US">
                            <a:solidFill>
                              <a:prstClr val="black"/>
                            </a:solidFill>
                          </a:endParaRPr>
                        </a:p>
                      </p:txBody>
                    </p:sp>
                    <p:sp>
                      <p:nvSpPr>
                        <p:cNvPr id="12568" name="Oval 387"/>
                        <p:cNvSpPr>
                          <a:spLocks noChangeArrowheads="1"/>
                        </p:cNvSpPr>
                        <p:nvPr/>
                      </p:nvSpPr>
                      <p:spPr bwMode="auto">
                        <a:xfrm>
                          <a:off x="3799" y="2806"/>
                          <a:ext cx="14" cy="12"/>
                        </a:xfrm>
                        <a:prstGeom prst="ellipse">
                          <a:avLst/>
                        </a:prstGeom>
                        <a:solidFill>
                          <a:srgbClr val="9F9F9F"/>
                        </a:solidFill>
                        <a:ln w="9525">
                          <a:noFill/>
                          <a:round/>
                          <a:headEnd/>
                          <a:tailEnd/>
                        </a:ln>
                      </p:spPr>
                      <p:txBody>
                        <a:bodyPr/>
                        <a:lstStyle/>
                        <a:p>
                          <a:endParaRPr lang="en-US">
                            <a:solidFill>
                              <a:prstClr val="black"/>
                            </a:solidFill>
                          </a:endParaRPr>
                        </a:p>
                      </p:txBody>
                    </p:sp>
                    <p:sp>
                      <p:nvSpPr>
                        <p:cNvPr id="12569" name="Oval 388"/>
                        <p:cNvSpPr>
                          <a:spLocks noChangeArrowheads="1"/>
                        </p:cNvSpPr>
                        <p:nvPr/>
                      </p:nvSpPr>
                      <p:spPr bwMode="auto">
                        <a:xfrm>
                          <a:off x="3800" y="2806"/>
                          <a:ext cx="14" cy="13"/>
                        </a:xfrm>
                        <a:prstGeom prst="ellipse">
                          <a:avLst/>
                        </a:prstGeom>
                        <a:solidFill>
                          <a:srgbClr val="FF9F00"/>
                        </a:solidFill>
                        <a:ln w="9525">
                          <a:noFill/>
                          <a:round/>
                          <a:headEnd/>
                          <a:tailEnd/>
                        </a:ln>
                      </p:spPr>
                      <p:txBody>
                        <a:bodyPr/>
                        <a:lstStyle/>
                        <a:p>
                          <a:endParaRPr lang="en-US">
                            <a:solidFill>
                              <a:prstClr val="black"/>
                            </a:solidFill>
                          </a:endParaRPr>
                        </a:p>
                      </p:txBody>
                    </p:sp>
                  </p:grpSp>
                  <p:grpSp>
                    <p:nvGrpSpPr>
                      <p:cNvPr id="12677" name="Group 389"/>
                      <p:cNvGrpSpPr>
                        <a:grpSpLocks/>
                      </p:cNvGrpSpPr>
                      <p:nvPr/>
                    </p:nvGrpSpPr>
                    <p:grpSpPr bwMode="auto">
                      <a:xfrm>
                        <a:off x="3698" y="2876"/>
                        <a:ext cx="12" cy="20"/>
                        <a:chOff x="3698" y="2876"/>
                        <a:chExt cx="12" cy="20"/>
                      </a:xfrm>
                    </p:grpSpPr>
                    <p:sp>
                      <p:nvSpPr>
                        <p:cNvPr id="12563" name="Oval 390"/>
                        <p:cNvSpPr>
                          <a:spLocks noChangeArrowheads="1"/>
                        </p:cNvSpPr>
                        <p:nvPr/>
                      </p:nvSpPr>
                      <p:spPr bwMode="auto">
                        <a:xfrm>
                          <a:off x="3698" y="2876"/>
                          <a:ext cx="11" cy="18"/>
                        </a:xfrm>
                        <a:prstGeom prst="ellipse">
                          <a:avLst/>
                        </a:prstGeom>
                        <a:solidFill>
                          <a:srgbClr val="C0C0C0"/>
                        </a:solidFill>
                        <a:ln w="9525">
                          <a:noFill/>
                          <a:round/>
                          <a:headEnd/>
                          <a:tailEnd/>
                        </a:ln>
                      </p:spPr>
                      <p:txBody>
                        <a:bodyPr/>
                        <a:lstStyle/>
                        <a:p>
                          <a:endParaRPr lang="en-US">
                            <a:solidFill>
                              <a:prstClr val="black"/>
                            </a:solidFill>
                          </a:endParaRPr>
                        </a:p>
                      </p:txBody>
                    </p:sp>
                    <p:sp>
                      <p:nvSpPr>
                        <p:cNvPr id="12564" name="Oval 391"/>
                        <p:cNvSpPr>
                          <a:spLocks noChangeArrowheads="1"/>
                        </p:cNvSpPr>
                        <p:nvPr/>
                      </p:nvSpPr>
                      <p:spPr bwMode="auto">
                        <a:xfrm>
                          <a:off x="3698" y="2878"/>
                          <a:ext cx="11" cy="18"/>
                        </a:xfrm>
                        <a:prstGeom prst="ellipse">
                          <a:avLst/>
                        </a:prstGeom>
                        <a:solidFill>
                          <a:srgbClr val="808080"/>
                        </a:solidFill>
                        <a:ln w="9525">
                          <a:noFill/>
                          <a:round/>
                          <a:headEnd/>
                          <a:tailEnd/>
                        </a:ln>
                      </p:spPr>
                      <p:txBody>
                        <a:bodyPr/>
                        <a:lstStyle/>
                        <a:p>
                          <a:endParaRPr lang="en-US">
                            <a:solidFill>
                              <a:prstClr val="black"/>
                            </a:solidFill>
                          </a:endParaRPr>
                        </a:p>
                      </p:txBody>
                    </p:sp>
                    <p:sp>
                      <p:nvSpPr>
                        <p:cNvPr id="12565" name="Oval 392"/>
                        <p:cNvSpPr>
                          <a:spLocks noChangeArrowheads="1"/>
                        </p:cNvSpPr>
                        <p:nvPr/>
                      </p:nvSpPr>
                      <p:spPr bwMode="auto">
                        <a:xfrm>
                          <a:off x="3699" y="2876"/>
                          <a:ext cx="11" cy="18"/>
                        </a:xfrm>
                        <a:prstGeom prst="ellipse">
                          <a:avLst/>
                        </a:prstGeom>
                        <a:solidFill>
                          <a:srgbClr val="FF9F00"/>
                        </a:solidFill>
                        <a:ln w="9525">
                          <a:noFill/>
                          <a:round/>
                          <a:headEnd/>
                          <a:tailEnd/>
                        </a:ln>
                      </p:spPr>
                      <p:txBody>
                        <a:bodyPr/>
                        <a:lstStyle/>
                        <a:p>
                          <a:endParaRPr lang="en-US">
                            <a:solidFill>
                              <a:prstClr val="black"/>
                            </a:solidFill>
                          </a:endParaRPr>
                        </a:p>
                      </p:txBody>
                    </p:sp>
                    <p:sp>
                      <p:nvSpPr>
                        <p:cNvPr id="12566" name="Oval 393"/>
                        <p:cNvSpPr>
                          <a:spLocks noChangeArrowheads="1"/>
                        </p:cNvSpPr>
                        <p:nvPr/>
                      </p:nvSpPr>
                      <p:spPr bwMode="auto">
                        <a:xfrm>
                          <a:off x="3706" y="2882"/>
                          <a:ext cx="4" cy="5"/>
                        </a:xfrm>
                        <a:prstGeom prst="ellipse">
                          <a:avLst/>
                        </a:prstGeom>
                        <a:solidFill>
                          <a:srgbClr val="FFBF5F"/>
                        </a:solidFill>
                        <a:ln w="9525">
                          <a:noFill/>
                          <a:round/>
                          <a:headEnd/>
                          <a:tailEnd/>
                        </a:ln>
                      </p:spPr>
                      <p:txBody>
                        <a:bodyPr/>
                        <a:lstStyle/>
                        <a:p>
                          <a:endParaRPr lang="en-US">
                            <a:solidFill>
                              <a:prstClr val="black"/>
                            </a:solidFill>
                          </a:endParaRPr>
                        </a:p>
                      </p:txBody>
                    </p:sp>
                  </p:grpSp>
                  <p:grpSp>
                    <p:nvGrpSpPr>
                      <p:cNvPr id="12683" name="Group 394"/>
                      <p:cNvGrpSpPr>
                        <a:grpSpLocks/>
                      </p:cNvGrpSpPr>
                      <p:nvPr/>
                    </p:nvGrpSpPr>
                    <p:grpSpPr bwMode="auto">
                      <a:xfrm>
                        <a:off x="3907" y="2870"/>
                        <a:ext cx="12" cy="20"/>
                        <a:chOff x="3907" y="2870"/>
                        <a:chExt cx="12" cy="20"/>
                      </a:xfrm>
                    </p:grpSpPr>
                    <p:sp>
                      <p:nvSpPr>
                        <p:cNvPr id="12559" name="Oval 395"/>
                        <p:cNvSpPr>
                          <a:spLocks noChangeArrowheads="1"/>
                        </p:cNvSpPr>
                        <p:nvPr/>
                      </p:nvSpPr>
                      <p:spPr bwMode="auto">
                        <a:xfrm>
                          <a:off x="3907" y="2870"/>
                          <a:ext cx="11" cy="18"/>
                        </a:xfrm>
                        <a:prstGeom prst="ellipse">
                          <a:avLst/>
                        </a:prstGeom>
                        <a:solidFill>
                          <a:srgbClr val="C0C0C0"/>
                        </a:solidFill>
                        <a:ln w="9525">
                          <a:noFill/>
                          <a:round/>
                          <a:headEnd/>
                          <a:tailEnd/>
                        </a:ln>
                      </p:spPr>
                      <p:txBody>
                        <a:bodyPr/>
                        <a:lstStyle/>
                        <a:p>
                          <a:endParaRPr lang="en-US">
                            <a:solidFill>
                              <a:prstClr val="black"/>
                            </a:solidFill>
                          </a:endParaRPr>
                        </a:p>
                      </p:txBody>
                    </p:sp>
                    <p:sp>
                      <p:nvSpPr>
                        <p:cNvPr id="12560" name="Oval 396"/>
                        <p:cNvSpPr>
                          <a:spLocks noChangeArrowheads="1"/>
                        </p:cNvSpPr>
                        <p:nvPr/>
                      </p:nvSpPr>
                      <p:spPr bwMode="auto">
                        <a:xfrm>
                          <a:off x="3907" y="2872"/>
                          <a:ext cx="11" cy="18"/>
                        </a:xfrm>
                        <a:prstGeom prst="ellipse">
                          <a:avLst/>
                        </a:prstGeom>
                        <a:solidFill>
                          <a:srgbClr val="808080"/>
                        </a:solidFill>
                        <a:ln w="9525">
                          <a:noFill/>
                          <a:round/>
                          <a:headEnd/>
                          <a:tailEnd/>
                        </a:ln>
                      </p:spPr>
                      <p:txBody>
                        <a:bodyPr/>
                        <a:lstStyle/>
                        <a:p>
                          <a:endParaRPr lang="en-US">
                            <a:solidFill>
                              <a:prstClr val="black"/>
                            </a:solidFill>
                          </a:endParaRPr>
                        </a:p>
                      </p:txBody>
                    </p:sp>
                    <p:sp>
                      <p:nvSpPr>
                        <p:cNvPr id="12561" name="Oval 397"/>
                        <p:cNvSpPr>
                          <a:spLocks noChangeArrowheads="1"/>
                        </p:cNvSpPr>
                        <p:nvPr/>
                      </p:nvSpPr>
                      <p:spPr bwMode="auto">
                        <a:xfrm>
                          <a:off x="3908" y="2870"/>
                          <a:ext cx="11" cy="19"/>
                        </a:xfrm>
                        <a:prstGeom prst="ellipse">
                          <a:avLst/>
                        </a:prstGeom>
                        <a:solidFill>
                          <a:srgbClr val="FF9F00"/>
                        </a:solidFill>
                        <a:ln w="9525">
                          <a:noFill/>
                          <a:round/>
                          <a:headEnd/>
                          <a:tailEnd/>
                        </a:ln>
                      </p:spPr>
                      <p:txBody>
                        <a:bodyPr/>
                        <a:lstStyle/>
                        <a:p>
                          <a:endParaRPr lang="en-US">
                            <a:solidFill>
                              <a:prstClr val="black"/>
                            </a:solidFill>
                          </a:endParaRPr>
                        </a:p>
                      </p:txBody>
                    </p:sp>
                    <p:sp>
                      <p:nvSpPr>
                        <p:cNvPr id="12562" name="Oval 398"/>
                        <p:cNvSpPr>
                          <a:spLocks noChangeArrowheads="1"/>
                        </p:cNvSpPr>
                        <p:nvPr/>
                      </p:nvSpPr>
                      <p:spPr bwMode="auto">
                        <a:xfrm>
                          <a:off x="3915" y="2877"/>
                          <a:ext cx="4" cy="5"/>
                        </a:xfrm>
                        <a:prstGeom prst="ellipse">
                          <a:avLst/>
                        </a:prstGeom>
                        <a:solidFill>
                          <a:srgbClr val="FFBF5F"/>
                        </a:solidFill>
                        <a:ln w="9525">
                          <a:noFill/>
                          <a:round/>
                          <a:headEnd/>
                          <a:tailEnd/>
                        </a:ln>
                      </p:spPr>
                      <p:txBody>
                        <a:bodyPr/>
                        <a:lstStyle/>
                        <a:p>
                          <a:endParaRPr lang="en-US">
                            <a:solidFill>
                              <a:prstClr val="black"/>
                            </a:solidFill>
                          </a:endParaRPr>
                        </a:p>
                      </p:txBody>
                    </p:sp>
                  </p:grpSp>
                  <p:grpSp>
                    <p:nvGrpSpPr>
                      <p:cNvPr id="12686" name="Group 399"/>
                      <p:cNvGrpSpPr>
                        <a:grpSpLocks/>
                      </p:cNvGrpSpPr>
                      <p:nvPr/>
                    </p:nvGrpSpPr>
                    <p:grpSpPr bwMode="auto">
                      <a:xfrm>
                        <a:off x="3999" y="2684"/>
                        <a:ext cx="30" cy="8"/>
                        <a:chOff x="3999" y="2684"/>
                        <a:chExt cx="30" cy="8"/>
                      </a:xfrm>
                    </p:grpSpPr>
                    <p:sp>
                      <p:nvSpPr>
                        <p:cNvPr id="12556" name="Freeform 400"/>
                        <p:cNvSpPr>
                          <a:spLocks/>
                        </p:cNvSpPr>
                        <p:nvPr/>
                      </p:nvSpPr>
                      <p:spPr bwMode="auto">
                        <a:xfrm>
                          <a:off x="4004" y="2684"/>
                          <a:ext cx="25" cy="8"/>
                        </a:xfrm>
                        <a:custGeom>
                          <a:avLst/>
                          <a:gdLst>
                            <a:gd name="T0" fmla="*/ 0 w 102"/>
                            <a:gd name="T1" fmla="*/ 0 h 41"/>
                            <a:gd name="T2" fmla="*/ 0 w 102"/>
                            <a:gd name="T3" fmla="*/ 0 h 41"/>
                            <a:gd name="T4" fmla="*/ 0 w 102"/>
                            <a:gd name="T5" fmla="*/ 0 h 41"/>
                            <a:gd name="T6" fmla="*/ 0 w 102"/>
                            <a:gd name="T7" fmla="*/ 0 h 41"/>
                            <a:gd name="T8" fmla="*/ 0 w 102"/>
                            <a:gd name="T9" fmla="*/ 0 h 41"/>
                            <a:gd name="T10" fmla="*/ 0 60000 65536"/>
                            <a:gd name="T11" fmla="*/ 0 60000 65536"/>
                            <a:gd name="T12" fmla="*/ 0 60000 65536"/>
                            <a:gd name="T13" fmla="*/ 0 60000 65536"/>
                            <a:gd name="T14" fmla="*/ 0 60000 65536"/>
                            <a:gd name="T15" fmla="*/ 0 w 102"/>
                            <a:gd name="T16" fmla="*/ 0 h 41"/>
                            <a:gd name="T17" fmla="*/ 102 w 102"/>
                            <a:gd name="T18" fmla="*/ 41 h 41"/>
                          </a:gdLst>
                          <a:ahLst/>
                          <a:cxnLst>
                            <a:cxn ang="T10">
                              <a:pos x="T0" y="T1"/>
                            </a:cxn>
                            <a:cxn ang="T11">
                              <a:pos x="T2" y="T3"/>
                            </a:cxn>
                            <a:cxn ang="T12">
                              <a:pos x="T4" y="T5"/>
                            </a:cxn>
                            <a:cxn ang="T13">
                              <a:pos x="T6" y="T7"/>
                            </a:cxn>
                            <a:cxn ang="T14">
                              <a:pos x="T8" y="T9"/>
                            </a:cxn>
                          </a:cxnLst>
                          <a:rect l="T15" t="T16" r="T17" b="T18"/>
                          <a:pathLst>
                            <a:path w="102" h="41">
                              <a:moveTo>
                                <a:pt x="102" y="5"/>
                              </a:moveTo>
                              <a:lnTo>
                                <a:pt x="71" y="41"/>
                              </a:lnTo>
                              <a:lnTo>
                                <a:pt x="0" y="36"/>
                              </a:lnTo>
                              <a:lnTo>
                                <a:pt x="30" y="0"/>
                              </a:lnTo>
                              <a:lnTo>
                                <a:pt x="102" y="5"/>
                              </a:lnTo>
                              <a:close/>
                            </a:path>
                          </a:pathLst>
                        </a:custGeom>
                        <a:solidFill>
                          <a:srgbClr val="808080"/>
                        </a:solidFill>
                        <a:ln w="9525">
                          <a:noFill/>
                          <a:round/>
                          <a:headEnd/>
                          <a:tailEnd/>
                        </a:ln>
                      </p:spPr>
                      <p:txBody>
                        <a:bodyPr/>
                        <a:lstStyle/>
                        <a:p>
                          <a:endParaRPr lang="en-US">
                            <a:solidFill>
                              <a:prstClr val="black"/>
                            </a:solidFill>
                          </a:endParaRPr>
                        </a:p>
                      </p:txBody>
                    </p:sp>
                    <p:sp>
                      <p:nvSpPr>
                        <p:cNvPr id="12557" name="Freeform 401"/>
                        <p:cNvSpPr>
                          <a:spLocks/>
                        </p:cNvSpPr>
                        <p:nvPr/>
                      </p:nvSpPr>
                      <p:spPr bwMode="auto">
                        <a:xfrm>
                          <a:off x="3999" y="2684"/>
                          <a:ext cx="26" cy="8"/>
                        </a:xfrm>
                        <a:custGeom>
                          <a:avLst/>
                          <a:gdLst>
                            <a:gd name="T0" fmla="*/ 1 w 101"/>
                            <a:gd name="T1" fmla="*/ 0 h 41"/>
                            <a:gd name="T2" fmla="*/ 0 w 101"/>
                            <a:gd name="T3" fmla="*/ 0 h 41"/>
                            <a:gd name="T4" fmla="*/ 0 w 101"/>
                            <a:gd name="T5" fmla="*/ 0 h 41"/>
                            <a:gd name="T6" fmla="*/ 0 w 101"/>
                            <a:gd name="T7" fmla="*/ 0 h 41"/>
                            <a:gd name="T8" fmla="*/ 1 w 101"/>
                            <a:gd name="T9" fmla="*/ 0 h 41"/>
                            <a:gd name="T10" fmla="*/ 0 60000 65536"/>
                            <a:gd name="T11" fmla="*/ 0 60000 65536"/>
                            <a:gd name="T12" fmla="*/ 0 60000 65536"/>
                            <a:gd name="T13" fmla="*/ 0 60000 65536"/>
                            <a:gd name="T14" fmla="*/ 0 60000 65536"/>
                            <a:gd name="T15" fmla="*/ 0 w 101"/>
                            <a:gd name="T16" fmla="*/ 0 h 41"/>
                            <a:gd name="T17" fmla="*/ 101 w 101"/>
                            <a:gd name="T18" fmla="*/ 41 h 41"/>
                          </a:gdLst>
                          <a:ahLst/>
                          <a:cxnLst>
                            <a:cxn ang="T10">
                              <a:pos x="T0" y="T1"/>
                            </a:cxn>
                            <a:cxn ang="T11">
                              <a:pos x="T2" y="T3"/>
                            </a:cxn>
                            <a:cxn ang="T12">
                              <a:pos x="T4" y="T5"/>
                            </a:cxn>
                            <a:cxn ang="T13">
                              <a:pos x="T6" y="T7"/>
                            </a:cxn>
                            <a:cxn ang="T14">
                              <a:pos x="T8" y="T9"/>
                            </a:cxn>
                          </a:cxnLst>
                          <a:rect l="T15" t="T16" r="T17" b="T18"/>
                          <a:pathLst>
                            <a:path w="101" h="41">
                              <a:moveTo>
                                <a:pt x="101" y="5"/>
                              </a:moveTo>
                              <a:lnTo>
                                <a:pt x="71" y="41"/>
                              </a:lnTo>
                              <a:lnTo>
                                <a:pt x="0" y="36"/>
                              </a:lnTo>
                              <a:lnTo>
                                <a:pt x="30" y="0"/>
                              </a:lnTo>
                              <a:lnTo>
                                <a:pt x="101" y="5"/>
                              </a:lnTo>
                              <a:close/>
                            </a:path>
                          </a:pathLst>
                        </a:custGeom>
                        <a:solidFill>
                          <a:srgbClr val="9F9F9F"/>
                        </a:solidFill>
                        <a:ln w="9525">
                          <a:noFill/>
                          <a:round/>
                          <a:headEnd/>
                          <a:tailEnd/>
                        </a:ln>
                      </p:spPr>
                      <p:txBody>
                        <a:bodyPr/>
                        <a:lstStyle/>
                        <a:p>
                          <a:endParaRPr lang="en-US">
                            <a:solidFill>
                              <a:prstClr val="black"/>
                            </a:solidFill>
                          </a:endParaRPr>
                        </a:p>
                      </p:txBody>
                    </p:sp>
                    <p:sp>
                      <p:nvSpPr>
                        <p:cNvPr id="12558" name="Freeform 402"/>
                        <p:cNvSpPr>
                          <a:spLocks/>
                        </p:cNvSpPr>
                        <p:nvPr/>
                      </p:nvSpPr>
                      <p:spPr bwMode="auto">
                        <a:xfrm>
                          <a:off x="4001" y="2684"/>
                          <a:ext cx="26" cy="8"/>
                        </a:xfrm>
                        <a:custGeom>
                          <a:avLst/>
                          <a:gdLst>
                            <a:gd name="T0" fmla="*/ 1 w 101"/>
                            <a:gd name="T1" fmla="*/ 0 h 41"/>
                            <a:gd name="T2" fmla="*/ 0 w 101"/>
                            <a:gd name="T3" fmla="*/ 0 h 41"/>
                            <a:gd name="T4" fmla="*/ 0 w 101"/>
                            <a:gd name="T5" fmla="*/ 0 h 41"/>
                            <a:gd name="T6" fmla="*/ 0 w 101"/>
                            <a:gd name="T7" fmla="*/ 0 h 41"/>
                            <a:gd name="T8" fmla="*/ 1 w 101"/>
                            <a:gd name="T9" fmla="*/ 0 h 41"/>
                            <a:gd name="T10" fmla="*/ 0 60000 65536"/>
                            <a:gd name="T11" fmla="*/ 0 60000 65536"/>
                            <a:gd name="T12" fmla="*/ 0 60000 65536"/>
                            <a:gd name="T13" fmla="*/ 0 60000 65536"/>
                            <a:gd name="T14" fmla="*/ 0 60000 65536"/>
                            <a:gd name="T15" fmla="*/ 0 w 101"/>
                            <a:gd name="T16" fmla="*/ 0 h 41"/>
                            <a:gd name="T17" fmla="*/ 101 w 101"/>
                            <a:gd name="T18" fmla="*/ 41 h 41"/>
                          </a:gdLst>
                          <a:ahLst/>
                          <a:cxnLst>
                            <a:cxn ang="T10">
                              <a:pos x="T0" y="T1"/>
                            </a:cxn>
                            <a:cxn ang="T11">
                              <a:pos x="T2" y="T3"/>
                            </a:cxn>
                            <a:cxn ang="T12">
                              <a:pos x="T4" y="T5"/>
                            </a:cxn>
                            <a:cxn ang="T13">
                              <a:pos x="T6" y="T7"/>
                            </a:cxn>
                            <a:cxn ang="T14">
                              <a:pos x="T8" y="T9"/>
                            </a:cxn>
                          </a:cxnLst>
                          <a:rect l="T15" t="T16" r="T17" b="T18"/>
                          <a:pathLst>
                            <a:path w="101" h="41">
                              <a:moveTo>
                                <a:pt x="101" y="5"/>
                              </a:moveTo>
                              <a:lnTo>
                                <a:pt x="71" y="41"/>
                              </a:lnTo>
                              <a:lnTo>
                                <a:pt x="0" y="36"/>
                              </a:lnTo>
                              <a:lnTo>
                                <a:pt x="30" y="0"/>
                              </a:lnTo>
                              <a:lnTo>
                                <a:pt x="101" y="5"/>
                              </a:lnTo>
                              <a:close/>
                            </a:path>
                          </a:pathLst>
                        </a:custGeom>
                        <a:solidFill>
                          <a:srgbClr val="FF9F00"/>
                        </a:solidFill>
                        <a:ln w="9525">
                          <a:noFill/>
                          <a:round/>
                          <a:headEnd/>
                          <a:tailEnd/>
                        </a:ln>
                      </p:spPr>
                      <p:txBody>
                        <a:bodyPr/>
                        <a:lstStyle/>
                        <a:p>
                          <a:endParaRPr lang="en-US">
                            <a:solidFill>
                              <a:prstClr val="black"/>
                            </a:solidFill>
                          </a:endParaRPr>
                        </a:p>
                      </p:txBody>
                    </p:sp>
                  </p:grpSp>
                </p:grpSp>
                <p:grpSp>
                  <p:nvGrpSpPr>
                    <p:cNvPr id="12687" name="Group 403"/>
                    <p:cNvGrpSpPr>
                      <a:grpSpLocks/>
                    </p:cNvGrpSpPr>
                    <p:nvPr/>
                  </p:nvGrpSpPr>
                  <p:grpSpPr bwMode="auto">
                    <a:xfrm>
                      <a:off x="3807" y="2719"/>
                      <a:ext cx="263" cy="92"/>
                      <a:chOff x="3807" y="2719"/>
                      <a:chExt cx="263" cy="92"/>
                    </a:xfrm>
                  </p:grpSpPr>
                  <p:grpSp>
                    <p:nvGrpSpPr>
                      <p:cNvPr id="12688" name="Group 404"/>
                      <p:cNvGrpSpPr>
                        <a:grpSpLocks/>
                      </p:cNvGrpSpPr>
                      <p:nvPr/>
                    </p:nvGrpSpPr>
                    <p:grpSpPr bwMode="auto">
                      <a:xfrm>
                        <a:off x="3807" y="2719"/>
                        <a:ext cx="94" cy="58"/>
                        <a:chOff x="3807" y="2719"/>
                        <a:chExt cx="94" cy="58"/>
                      </a:xfrm>
                    </p:grpSpPr>
                    <p:grpSp>
                      <p:nvGrpSpPr>
                        <p:cNvPr id="12695" name="Group 405"/>
                        <p:cNvGrpSpPr>
                          <a:grpSpLocks/>
                        </p:cNvGrpSpPr>
                        <p:nvPr/>
                      </p:nvGrpSpPr>
                      <p:grpSpPr bwMode="auto">
                        <a:xfrm>
                          <a:off x="3807" y="2719"/>
                          <a:ext cx="67" cy="58"/>
                          <a:chOff x="3807" y="2719"/>
                          <a:chExt cx="67" cy="58"/>
                        </a:xfrm>
                      </p:grpSpPr>
                      <p:grpSp>
                        <p:nvGrpSpPr>
                          <p:cNvPr id="12696" name="Group 406"/>
                          <p:cNvGrpSpPr>
                            <a:grpSpLocks/>
                          </p:cNvGrpSpPr>
                          <p:nvPr/>
                        </p:nvGrpSpPr>
                        <p:grpSpPr bwMode="auto">
                          <a:xfrm>
                            <a:off x="3808" y="2719"/>
                            <a:ext cx="66" cy="57"/>
                            <a:chOff x="3808" y="2719"/>
                            <a:chExt cx="66" cy="57"/>
                          </a:xfrm>
                        </p:grpSpPr>
                        <p:sp>
                          <p:nvSpPr>
                            <p:cNvPr id="12550" name="Freeform 407"/>
                            <p:cNvSpPr>
                              <a:spLocks/>
                            </p:cNvSpPr>
                            <p:nvPr/>
                          </p:nvSpPr>
                          <p:spPr bwMode="auto">
                            <a:xfrm>
                              <a:off x="3810" y="2719"/>
                              <a:ext cx="64" cy="55"/>
                            </a:xfrm>
                            <a:custGeom>
                              <a:avLst/>
                              <a:gdLst>
                                <a:gd name="T0" fmla="*/ 0 w 256"/>
                                <a:gd name="T1" fmla="*/ 0 h 274"/>
                                <a:gd name="T2" fmla="*/ 0 w 256"/>
                                <a:gd name="T3" fmla="*/ 0 h 274"/>
                                <a:gd name="T4" fmla="*/ 0 w 256"/>
                                <a:gd name="T5" fmla="*/ 0 h 274"/>
                                <a:gd name="T6" fmla="*/ 1 w 256"/>
                                <a:gd name="T7" fmla="*/ 0 h 274"/>
                                <a:gd name="T8" fmla="*/ 1 w 256"/>
                                <a:gd name="T9" fmla="*/ 0 h 274"/>
                                <a:gd name="T10" fmla="*/ 1 w 256"/>
                                <a:gd name="T11" fmla="*/ 0 h 274"/>
                                <a:gd name="T12" fmla="*/ 1 w 256"/>
                                <a:gd name="T13" fmla="*/ 0 h 274"/>
                                <a:gd name="T14" fmla="*/ 1 w 256"/>
                                <a:gd name="T15" fmla="*/ 0 h 274"/>
                                <a:gd name="T16" fmla="*/ 1 w 256"/>
                                <a:gd name="T17" fmla="*/ 0 h 274"/>
                                <a:gd name="T18" fmla="*/ 0 w 256"/>
                                <a:gd name="T19" fmla="*/ 0 h 274"/>
                                <a:gd name="T20" fmla="*/ 0 w 256"/>
                                <a:gd name="T21" fmla="*/ 0 h 27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256"/>
                                <a:gd name="T34" fmla="*/ 0 h 274"/>
                                <a:gd name="T35" fmla="*/ 256 w 256"/>
                                <a:gd name="T36" fmla="*/ 274 h 27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256" h="274">
                                  <a:moveTo>
                                    <a:pt x="1" y="274"/>
                                  </a:moveTo>
                                  <a:lnTo>
                                    <a:pt x="0" y="270"/>
                                  </a:lnTo>
                                  <a:lnTo>
                                    <a:pt x="58" y="186"/>
                                  </a:lnTo>
                                  <a:lnTo>
                                    <a:pt x="211" y="56"/>
                                  </a:lnTo>
                                  <a:lnTo>
                                    <a:pt x="253" y="0"/>
                                  </a:lnTo>
                                  <a:lnTo>
                                    <a:pt x="256" y="0"/>
                                  </a:lnTo>
                                  <a:lnTo>
                                    <a:pt x="177" y="144"/>
                                  </a:lnTo>
                                  <a:lnTo>
                                    <a:pt x="175" y="143"/>
                                  </a:lnTo>
                                  <a:lnTo>
                                    <a:pt x="201" y="76"/>
                                  </a:lnTo>
                                  <a:lnTo>
                                    <a:pt x="59" y="194"/>
                                  </a:lnTo>
                                  <a:lnTo>
                                    <a:pt x="1" y="274"/>
                                  </a:lnTo>
                                  <a:close/>
                                </a:path>
                              </a:pathLst>
                            </a:custGeom>
                            <a:solidFill>
                              <a:srgbClr val="3F3F3F"/>
                            </a:solidFill>
                            <a:ln w="9525">
                              <a:noFill/>
                              <a:round/>
                              <a:headEnd/>
                              <a:tailEnd/>
                            </a:ln>
                          </p:spPr>
                          <p:txBody>
                            <a:bodyPr/>
                            <a:lstStyle/>
                            <a:p>
                              <a:endParaRPr lang="en-US">
                                <a:solidFill>
                                  <a:prstClr val="black"/>
                                </a:solidFill>
                              </a:endParaRPr>
                            </a:p>
                          </p:txBody>
                        </p:sp>
                        <p:sp>
                          <p:nvSpPr>
                            <p:cNvPr id="12551" name="Freeform 408"/>
                            <p:cNvSpPr>
                              <a:spLocks/>
                            </p:cNvSpPr>
                            <p:nvPr/>
                          </p:nvSpPr>
                          <p:spPr bwMode="auto">
                            <a:xfrm>
                              <a:off x="3808" y="2719"/>
                              <a:ext cx="66" cy="57"/>
                            </a:xfrm>
                            <a:custGeom>
                              <a:avLst/>
                              <a:gdLst>
                                <a:gd name="T0" fmla="*/ 0 w 262"/>
                                <a:gd name="T1" fmla="*/ 0 h 286"/>
                                <a:gd name="T2" fmla="*/ 0 w 262"/>
                                <a:gd name="T3" fmla="*/ 0 h 286"/>
                                <a:gd name="T4" fmla="*/ 0 w 262"/>
                                <a:gd name="T5" fmla="*/ 0 h 286"/>
                                <a:gd name="T6" fmla="*/ 1 w 262"/>
                                <a:gd name="T7" fmla="*/ 0 h 286"/>
                                <a:gd name="T8" fmla="*/ 1 w 262"/>
                                <a:gd name="T9" fmla="*/ 0 h 286"/>
                                <a:gd name="T10" fmla="*/ 1 w 262"/>
                                <a:gd name="T11" fmla="*/ 0 h 286"/>
                                <a:gd name="T12" fmla="*/ 1 w 262"/>
                                <a:gd name="T13" fmla="*/ 0 h 286"/>
                                <a:gd name="T14" fmla="*/ 0 w 262"/>
                                <a:gd name="T15" fmla="*/ 0 h 286"/>
                                <a:gd name="T16" fmla="*/ 0 w 262"/>
                                <a:gd name="T17" fmla="*/ 0 h 28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62"/>
                                <a:gd name="T28" fmla="*/ 0 h 286"/>
                                <a:gd name="T29" fmla="*/ 262 w 262"/>
                                <a:gd name="T30" fmla="*/ 286 h 28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62" h="286">
                                  <a:moveTo>
                                    <a:pt x="0" y="286"/>
                                  </a:moveTo>
                                  <a:lnTo>
                                    <a:pt x="4" y="273"/>
                                  </a:lnTo>
                                  <a:lnTo>
                                    <a:pt x="59" y="182"/>
                                  </a:lnTo>
                                  <a:lnTo>
                                    <a:pt x="214" y="54"/>
                                  </a:lnTo>
                                  <a:lnTo>
                                    <a:pt x="262" y="0"/>
                                  </a:lnTo>
                                  <a:lnTo>
                                    <a:pt x="183" y="144"/>
                                  </a:lnTo>
                                  <a:lnTo>
                                    <a:pt x="207" y="76"/>
                                  </a:lnTo>
                                  <a:lnTo>
                                    <a:pt x="65" y="193"/>
                                  </a:lnTo>
                                  <a:lnTo>
                                    <a:pt x="0" y="286"/>
                                  </a:lnTo>
                                  <a:close/>
                                </a:path>
                              </a:pathLst>
                            </a:custGeom>
                            <a:solidFill>
                              <a:srgbClr val="9F9F9F"/>
                            </a:solidFill>
                            <a:ln w="9525">
                              <a:noFill/>
                              <a:round/>
                              <a:headEnd/>
                              <a:tailEnd/>
                            </a:ln>
                          </p:spPr>
                          <p:txBody>
                            <a:bodyPr/>
                            <a:lstStyle/>
                            <a:p>
                              <a:endParaRPr lang="en-US">
                                <a:solidFill>
                                  <a:prstClr val="black"/>
                                </a:solidFill>
                              </a:endParaRPr>
                            </a:p>
                          </p:txBody>
                        </p:sp>
                      </p:grpSp>
                      <p:grpSp>
                        <p:nvGrpSpPr>
                          <p:cNvPr id="12697" name="Group 409"/>
                          <p:cNvGrpSpPr>
                            <a:grpSpLocks/>
                          </p:cNvGrpSpPr>
                          <p:nvPr/>
                        </p:nvGrpSpPr>
                        <p:grpSpPr bwMode="auto">
                          <a:xfrm>
                            <a:off x="3807" y="2772"/>
                            <a:ext cx="5" cy="5"/>
                            <a:chOff x="3807" y="2772"/>
                            <a:chExt cx="5" cy="5"/>
                          </a:xfrm>
                        </p:grpSpPr>
                        <p:grpSp>
                          <p:nvGrpSpPr>
                            <p:cNvPr id="12699" name="Group 410"/>
                            <p:cNvGrpSpPr>
                              <a:grpSpLocks/>
                            </p:cNvGrpSpPr>
                            <p:nvPr/>
                          </p:nvGrpSpPr>
                          <p:grpSpPr bwMode="auto">
                            <a:xfrm>
                              <a:off x="3808" y="2772"/>
                              <a:ext cx="4" cy="3"/>
                              <a:chOff x="3808" y="2772"/>
                              <a:chExt cx="4" cy="3"/>
                            </a:xfrm>
                          </p:grpSpPr>
                          <p:sp>
                            <p:nvSpPr>
                              <p:cNvPr id="12548" name="Oval 411"/>
                              <p:cNvSpPr>
                                <a:spLocks noChangeArrowheads="1"/>
                              </p:cNvSpPr>
                              <p:nvPr/>
                            </p:nvSpPr>
                            <p:spPr bwMode="auto">
                              <a:xfrm>
                                <a:off x="3809" y="2772"/>
                                <a:ext cx="3" cy="3"/>
                              </a:xfrm>
                              <a:prstGeom prst="ellipse">
                                <a:avLst/>
                              </a:prstGeom>
                              <a:solidFill>
                                <a:srgbClr val="5F5F5F"/>
                              </a:solidFill>
                              <a:ln w="9525">
                                <a:noFill/>
                                <a:round/>
                                <a:headEnd/>
                                <a:tailEnd/>
                              </a:ln>
                            </p:spPr>
                            <p:txBody>
                              <a:bodyPr/>
                              <a:lstStyle/>
                              <a:p>
                                <a:endParaRPr lang="en-US">
                                  <a:solidFill>
                                    <a:prstClr val="black"/>
                                  </a:solidFill>
                                </a:endParaRPr>
                              </a:p>
                            </p:txBody>
                          </p:sp>
                          <p:sp>
                            <p:nvSpPr>
                              <p:cNvPr id="12549" name="Oval 412"/>
                              <p:cNvSpPr>
                                <a:spLocks noChangeArrowheads="1"/>
                              </p:cNvSpPr>
                              <p:nvPr/>
                            </p:nvSpPr>
                            <p:spPr bwMode="auto">
                              <a:xfrm>
                                <a:off x="3808" y="2772"/>
                                <a:ext cx="3" cy="3"/>
                              </a:xfrm>
                              <a:prstGeom prst="ellipse">
                                <a:avLst/>
                              </a:prstGeom>
                              <a:solidFill>
                                <a:srgbClr val="9F9F9F"/>
                              </a:solidFill>
                              <a:ln w="9525">
                                <a:noFill/>
                                <a:round/>
                                <a:headEnd/>
                                <a:tailEnd/>
                              </a:ln>
                            </p:spPr>
                            <p:txBody>
                              <a:bodyPr/>
                              <a:lstStyle/>
                              <a:p>
                                <a:endParaRPr lang="en-US">
                                  <a:solidFill>
                                    <a:prstClr val="black"/>
                                  </a:solidFill>
                                </a:endParaRPr>
                              </a:p>
                            </p:txBody>
                          </p:sp>
                        </p:grpSp>
                        <p:grpSp>
                          <p:nvGrpSpPr>
                            <p:cNvPr id="12704" name="Group 413"/>
                            <p:cNvGrpSpPr>
                              <a:grpSpLocks/>
                            </p:cNvGrpSpPr>
                            <p:nvPr/>
                          </p:nvGrpSpPr>
                          <p:grpSpPr bwMode="auto">
                            <a:xfrm>
                              <a:off x="3807" y="2774"/>
                              <a:ext cx="4" cy="3"/>
                              <a:chOff x="3807" y="2774"/>
                              <a:chExt cx="4" cy="3"/>
                            </a:xfrm>
                          </p:grpSpPr>
                          <p:sp>
                            <p:nvSpPr>
                              <p:cNvPr id="12546" name="Oval 414"/>
                              <p:cNvSpPr>
                                <a:spLocks noChangeArrowheads="1"/>
                              </p:cNvSpPr>
                              <p:nvPr/>
                            </p:nvSpPr>
                            <p:spPr bwMode="auto">
                              <a:xfrm>
                                <a:off x="3808" y="2774"/>
                                <a:ext cx="3" cy="3"/>
                              </a:xfrm>
                              <a:prstGeom prst="ellipse">
                                <a:avLst/>
                              </a:prstGeom>
                              <a:solidFill>
                                <a:srgbClr val="5F5F5F"/>
                              </a:solidFill>
                              <a:ln w="9525">
                                <a:noFill/>
                                <a:round/>
                                <a:headEnd/>
                                <a:tailEnd/>
                              </a:ln>
                            </p:spPr>
                            <p:txBody>
                              <a:bodyPr/>
                              <a:lstStyle/>
                              <a:p>
                                <a:endParaRPr lang="en-US">
                                  <a:solidFill>
                                    <a:prstClr val="black"/>
                                  </a:solidFill>
                                </a:endParaRPr>
                              </a:p>
                            </p:txBody>
                          </p:sp>
                          <p:sp>
                            <p:nvSpPr>
                              <p:cNvPr id="12547" name="Oval 415"/>
                              <p:cNvSpPr>
                                <a:spLocks noChangeArrowheads="1"/>
                              </p:cNvSpPr>
                              <p:nvPr/>
                            </p:nvSpPr>
                            <p:spPr bwMode="auto">
                              <a:xfrm>
                                <a:off x="3807" y="2774"/>
                                <a:ext cx="3" cy="3"/>
                              </a:xfrm>
                              <a:prstGeom prst="ellipse">
                                <a:avLst/>
                              </a:prstGeom>
                              <a:solidFill>
                                <a:srgbClr val="9F9F9F"/>
                              </a:solidFill>
                              <a:ln w="9525">
                                <a:noFill/>
                                <a:round/>
                                <a:headEnd/>
                                <a:tailEnd/>
                              </a:ln>
                            </p:spPr>
                            <p:txBody>
                              <a:bodyPr/>
                              <a:lstStyle/>
                              <a:p>
                                <a:endParaRPr lang="en-US">
                                  <a:solidFill>
                                    <a:prstClr val="black"/>
                                  </a:solidFill>
                                </a:endParaRPr>
                              </a:p>
                            </p:txBody>
                          </p:sp>
                        </p:grpSp>
                      </p:grpSp>
                    </p:grpSp>
                    <p:grpSp>
                      <p:nvGrpSpPr>
                        <p:cNvPr id="12713" name="Group 416"/>
                        <p:cNvGrpSpPr>
                          <a:grpSpLocks/>
                        </p:cNvGrpSpPr>
                        <p:nvPr/>
                      </p:nvGrpSpPr>
                      <p:grpSpPr bwMode="auto">
                        <a:xfrm>
                          <a:off x="3865" y="2723"/>
                          <a:ext cx="36" cy="54"/>
                          <a:chOff x="3865" y="2723"/>
                          <a:chExt cx="36" cy="54"/>
                        </a:xfrm>
                      </p:grpSpPr>
                      <p:grpSp>
                        <p:nvGrpSpPr>
                          <p:cNvPr id="12714" name="Group 417"/>
                          <p:cNvGrpSpPr>
                            <a:grpSpLocks/>
                          </p:cNvGrpSpPr>
                          <p:nvPr/>
                        </p:nvGrpSpPr>
                        <p:grpSpPr bwMode="auto">
                          <a:xfrm>
                            <a:off x="3865" y="2723"/>
                            <a:ext cx="36" cy="52"/>
                            <a:chOff x="3865" y="2723"/>
                            <a:chExt cx="36" cy="52"/>
                          </a:xfrm>
                        </p:grpSpPr>
                        <p:sp>
                          <p:nvSpPr>
                            <p:cNvPr id="12538" name="Freeform 418"/>
                            <p:cNvSpPr>
                              <a:spLocks/>
                            </p:cNvSpPr>
                            <p:nvPr/>
                          </p:nvSpPr>
                          <p:spPr bwMode="auto">
                            <a:xfrm>
                              <a:off x="3882" y="2737"/>
                              <a:ext cx="19" cy="37"/>
                            </a:xfrm>
                            <a:custGeom>
                              <a:avLst/>
                              <a:gdLst>
                                <a:gd name="T0" fmla="*/ 0 w 78"/>
                                <a:gd name="T1" fmla="*/ 0 h 182"/>
                                <a:gd name="T2" fmla="*/ 0 w 78"/>
                                <a:gd name="T3" fmla="*/ 0 h 182"/>
                                <a:gd name="T4" fmla="*/ 0 w 78"/>
                                <a:gd name="T5" fmla="*/ 0 h 182"/>
                                <a:gd name="T6" fmla="*/ 0 w 78"/>
                                <a:gd name="T7" fmla="*/ 0 h 182"/>
                                <a:gd name="T8" fmla="*/ 0 60000 65536"/>
                                <a:gd name="T9" fmla="*/ 0 60000 65536"/>
                                <a:gd name="T10" fmla="*/ 0 60000 65536"/>
                                <a:gd name="T11" fmla="*/ 0 60000 65536"/>
                                <a:gd name="T12" fmla="*/ 0 w 78"/>
                                <a:gd name="T13" fmla="*/ 0 h 182"/>
                                <a:gd name="T14" fmla="*/ 78 w 78"/>
                                <a:gd name="T15" fmla="*/ 182 h 182"/>
                              </a:gdLst>
                              <a:ahLst/>
                              <a:cxnLst>
                                <a:cxn ang="T8">
                                  <a:pos x="T0" y="T1"/>
                                </a:cxn>
                                <a:cxn ang="T9">
                                  <a:pos x="T2" y="T3"/>
                                </a:cxn>
                                <a:cxn ang="T10">
                                  <a:pos x="T4" y="T5"/>
                                </a:cxn>
                                <a:cxn ang="T11">
                                  <a:pos x="T6" y="T7"/>
                                </a:cxn>
                              </a:cxnLst>
                              <a:rect l="T12" t="T13" r="T14" b="T15"/>
                              <a:pathLst>
                                <a:path w="78" h="182">
                                  <a:moveTo>
                                    <a:pt x="0" y="0"/>
                                  </a:moveTo>
                                  <a:lnTo>
                                    <a:pt x="14" y="2"/>
                                  </a:lnTo>
                                  <a:lnTo>
                                    <a:pt x="78" y="168"/>
                                  </a:lnTo>
                                  <a:lnTo>
                                    <a:pt x="68" y="182"/>
                                  </a:lnTo>
                                </a:path>
                              </a:pathLst>
                            </a:custGeom>
                            <a:noFill/>
                            <a:ln w="3175">
                              <a:solidFill>
                                <a:srgbClr val="5F5F5F"/>
                              </a:solidFill>
                              <a:prstDash val="solid"/>
                              <a:round/>
                              <a:headEnd/>
                              <a:tailEnd/>
                            </a:ln>
                          </p:spPr>
                          <p:txBody>
                            <a:bodyPr/>
                            <a:lstStyle/>
                            <a:p>
                              <a:endParaRPr lang="en-US">
                                <a:solidFill>
                                  <a:prstClr val="black"/>
                                </a:solidFill>
                              </a:endParaRPr>
                            </a:p>
                          </p:txBody>
                        </p:sp>
                        <p:grpSp>
                          <p:nvGrpSpPr>
                            <p:cNvPr id="12717" name="Group 419"/>
                            <p:cNvGrpSpPr>
                              <a:grpSpLocks/>
                            </p:cNvGrpSpPr>
                            <p:nvPr/>
                          </p:nvGrpSpPr>
                          <p:grpSpPr bwMode="auto">
                            <a:xfrm>
                              <a:off x="3865" y="2723"/>
                              <a:ext cx="35" cy="52"/>
                              <a:chOff x="3865" y="2723"/>
                              <a:chExt cx="35" cy="52"/>
                            </a:xfrm>
                          </p:grpSpPr>
                          <p:sp>
                            <p:nvSpPr>
                              <p:cNvPr id="12540" name="Freeform 420"/>
                              <p:cNvSpPr>
                                <a:spLocks/>
                              </p:cNvSpPr>
                              <p:nvPr/>
                            </p:nvSpPr>
                            <p:spPr bwMode="auto">
                              <a:xfrm>
                                <a:off x="3866" y="2723"/>
                                <a:ext cx="34" cy="52"/>
                              </a:xfrm>
                              <a:custGeom>
                                <a:avLst/>
                                <a:gdLst>
                                  <a:gd name="T0" fmla="*/ 0 w 136"/>
                                  <a:gd name="T1" fmla="*/ 0 h 257"/>
                                  <a:gd name="T2" fmla="*/ 0 w 136"/>
                                  <a:gd name="T3" fmla="*/ 0 h 257"/>
                                  <a:gd name="T4" fmla="*/ 0 w 136"/>
                                  <a:gd name="T5" fmla="*/ 0 h 257"/>
                                  <a:gd name="T6" fmla="*/ 0 w 136"/>
                                  <a:gd name="T7" fmla="*/ 0 h 257"/>
                                  <a:gd name="T8" fmla="*/ 0 w 136"/>
                                  <a:gd name="T9" fmla="*/ 0 h 257"/>
                                  <a:gd name="T10" fmla="*/ 1 w 136"/>
                                  <a:gd name="T11" fmla="*/ 0 h 257"/>
                                  <a:gd name="T12" fmla="*/ 1 w 136"/>
                                  <a:gd name="T13" fmla="*/ 0 h 257"/>
                                  <a:gd name="T14" fmla="*/ 0 w 136"/>
                                  <a:gd name="T15" fmla="*/ 0 h 257"/>
                                  <a:gd name="T16" fmla="*/ 0 w 136"/>
                                  <a:gd name="T17" fmla="*/ 0 h 25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36"/>
                                  <a:gd name="T28" fmla="*/ 0 h 257"/>
                                  <a:gd name="T29" fmla="*/ 136 w 136"/>
                                  <a:gd name="T30" fmla="*/ 257 h 25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36" h="257">
                                    <a:moveTo>
                                      <a:pt x="85" y="1"/>
                                    </a:moveTo>
                                    <a:lnTo>
                                      <a:pt x="83" y="0"/>
                                    </a:lnTo>
                                    <a:lnTo>
                                      <a:pt x="0" y="148"/>
                                    </a:lnTo>
                                    <a:lnTo>
                                      <a:pt x="1" y="152"/>
                                    </a:lnTo>
                                    <a:lnTo>
                                      <a:pt x="54" y="89"/>
                                    </a:lnTo>
                                    <a:lnTo>
                                      <a:pt x="132" y="257"/>
                                    </a:lnTo>
                                    <a:lnTo>
                                      <a:pt x="136" y="257"/>
                                    </a:lnTo>
                                    <a:lnTo>
                                      <a:pt x="65" y="71"/>
                                    </a:lnTo>
                                    <a:lnTo>
                                      <a:pt x="85" y="1"/>
                                    </a:lnTo>
                                    <a:close/>
                                  </a:path>
                                </a:pathLst>
                              </a:custGeom>
                              <a:solidFill>
                                <a:srgbClr val="3F3F3F"/>
                              </a:solidFill>
                              <a:ln w="9525">
                                <a:noFill/>
                                <a:round/>
                                <a:headEnd/>
                                <a:tailEnd/>
                              </a:ln>
                            </p:spPr>
                            <p:txBody>
                              <a:bodyPr/>
                              <a:lstStyle/>
                              <a:p>
                                <a:endParaRPr lang="en-US">
                                  <a:solidFill>
                                    <a:prstClr val="black"/>
                                  </a:solidFill>
                                </a:endParaRPr>
                              </a:p>
                            </p:txBody>
                          </p:sp>
                          <p:sp>
                            <p:nvSpPr>
                              <p:cNvPr id="12541" name="Freeform 421"/>
                              <p:cNvSpPr>
                                <a:spLocks/>
                              </p:cNvSpPr>
                              <p:nvPr/>
                            </p:nvSpPr>
                            <p:spPr bwMode="auto">
                              <a:xfrm>
                                <a:off x="3865" y="2723"/>
                                <a:ext cx="34" cy="52"/>
                              </a:xfrm>
                              <a:custGeom>
                                <a:avLst/>
                                <a:gdLst>
                                  <a:gd name="T0" fmla="*/ 0 w 135"/>
                                  <a:gd name="T1" fmla="*/ 0 h 256"/>
                                  <a:gd name="T2" fmla="*/ 0 w 135"/>
                                  <a:gd name="T3" fmla="*/ 0 h 256"/>
                                  <a:gd name="T4" fmla="*/ 0 w 135"/>
                                  <a:gd name="T5" fmla="*/ 0 h 256"/>
                                  <a:gd name="T6" fmla="*/ 1 w 135"/>
                                  <a:gd name="T7" fmla="*/ 0 h 256"/>
                                  <a:gd name="T8" fmla="*/ 1 w 135"/>
                                  <a:gd name="T9" fmla="*/ 0 h 256"/>
                                  <a:gd name="T10" fmla="*/ 0 w 135"/>
                                  <a:gd name="T11" fmla="*/ 0 h 256"/>
                                  <a:gd name="T12" fmla="*/ 0 w 135"/>
                                  <a:gd name="T13" fmla="*/ 0 h 256"/>
                                  <a:gd name="T14" fmla="*/ 0 60000 65536"/>
                                  <a:gd name="T15" fmla="*/ 0 60000 65536"/>
                                  <a:gd name="T16" fmla="*/ 0 60000 65536"/>
                                  <a:gd name="T17" fmla="*/ 0 60000 65536"/>
                                  <a:gd name="T18" fmla="*/ 0 60000 65536"/>
                                  <a:gd name="T19" fmla="*/ 0 60000 65536"/>
                                  <a:gd name="T20" fmla="*/ 0 60000 65536"/>
                                  <a:gd name="T21" fmla="*/ 0 w 135"/>
                                  <a:gd name="T22" fmla="*/ 0 h 256"/>
                                  <a:gd name="T23" fmla="*/ 135 w 135"/>
                                  <a:gd name="T24" fmla="*/ 256 h 25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5" h="256">
                                    <a:moveTo>
                                      <a:pt x="83" y="0"/>
                                    </a:moveTo>
                                    <a:lnTo>
                                      <a:pt x="0" y="151"/>
                                    </a:lnTo>
                                    <a:lnTo>
                                      <a:pt x="53" y="88"/>
                                    </a:lnTo>
                                    <a:lnTo>
                                      <a:pt x="131" y="256"/>
                                    </a:lnTo>
                                    <a:lnTo>
                                      <a:pt x="135" y="256"/>
                                    </a:lnTo>
                                    <a:lnTo>
                                      <a:pt x="64" y="70"/>
                                    </a:lnTo>
                                    <a:lnTo>
                                      <a:pt x="83" y="0"/>
                                    </a:lnTo>
                                    <a:close/>
                                  </a:path>
                                </a:pathLst>
                              </a:custGeom>
                              <a:solidFill>
                                <a:srgbClr val="9F9F9F"/>
                              </a:solidFill>
                              <a:ln w="9525">
                                <a:noFill/>
                                <a:round/>
                                <a:headEnd/>
                                <a:tailEnd/>
                              </a:ln>
                            </p:spPr>
                            <p:txBody>
                              <a:bodyPr/>
                              <a:lstStyle/>
                              <a:p>
                                <a:endParaRPr lang="en-US">
                                  <a:solidFill>
                                    <a:prstClr val="black"/>
                                  </a:solidFill>
                                </a:endParaRPr>
                              </a:p>
                            </p:txBody>
                          </p:sp>
                        </p:grpSp>
                      </p:grpSp>
                      <p:grpSp>
                        <p:nvGrpSpPr>
                          <p:cNvPr id="12718" name="Group 422"/>
                          <p:cNvGrpSpPr>
                            <a:grpSpLocks/>
                          </p:cNvGrpSpPr>
                          <p:nvPr/>
                        </p:nvGrpSpPr>
                        <p:grpSpPr bwMode="auto">
                          <a:xfrm>
                            <a:off x="3896" y="2772"/>
                            <a:ext cx="5" cy="5"/>
                            <a:chOff x="3896" y="2772"/>
                            <a:chExt cx="5" cy="5"/>
                          </a:xfrm>
                        </p:grpSpPr>
                        <p:grpSp>
                          <p:nvGrpSpPr>
                            <p:cNvPr id="12719" name="Group 423"/>
                            <p:cNvGrpSpPr>
                              <a:grpSpLocks/>
                            </p:cNvGrpSpPr>
                            <p:nvPr/>
                          </p:nvGrpSpPr>
                          <p:grpSpPr bwMode="auto">
                            <a:xfrm>
                              <a:off x="3896" y="2772"/>
                              <a:ext cx="4" cy="3"/>
                              <a:chOff x="3896" y="2772"/>
                              <a:chExt cx="4" cy="3"/>
                            </a:xfrm>
                          </p:grpSpPr>
                          <p:sp>
                            <p:nvSpPr>
                              <p:cNvPr id="12536" name="Oval 424"/>
                              <p:cNvSpPr>
                                <a:spLocks noChangeArrowheads="1"/>
                              </p:cNvSpPr>
                              <p:nvPr/>
                            </p:nvSpPr>
                            <p:spPr bwMode="auto">
                              <a:xfrm>
                                <a:off x="3897" y="2772"/>
                                <a:ext cx="3" cy="3"/>
                              </a:xfrm>
                              <a:prstGeom prst="ellipse">
                                <a:avLst/>
                              </a:prstGeom>
                              <a:solidFill>
                                <a:srgbClr val="5F5F5F"/>
                              </a:solidFill>
                              <a:ln w="9525">
                                <a:noFill/>
                                <a:round/>
                                <a:headEnd/>
                                <a:tailEnd/>
                              </a:ln>
                            </p:spPr>
                            <p:txBody>
                              <a:bodyPr/>
                              <a:lstStyle/>
                              <a:p>
                                <a:endParaRPr lang="en-US">
                                  <a:solidFill>
                                    <a:prstClr val="black"/>
                                  </a:solidFill>
                                </a:endParaRPr>
                              </a:p>
                            </p:txBody>
                          </p:sp>
                          <p:sp>
                            <p:nvSpPr>
                              <p:cNvPr id="12537" name="Oval 425"/>
                              <p:cNvSpPr>
                                <a:spLocks noChangeArrowheads="1"/>
                              </p:cNvSpPr>
                              <p:nvPr/>
                            </p:nvSpPr>
                            <p:spPr bwMode="auto">
                              <a:xfrm>
                                <a:off x="3896" y="2772"/>
                                <a:ext cx="3" cy="3"/>
                              </a:xfrm>
                              <a:prstGeom prst="ellipse">
                                <a:avLst/>
                              </a:prstGeom>
                              <a:solidFill>
                                <a:srgbClr val="9F9F9F"/>
                              </a:solidFill>
                              <a:ln w="9525">
                                <a:noFill/>
                                <a:round/>
                                <a:headEnd/>
                                <a:tailEnd/>
                              </a:ln>
                            </p:spPr>
                            <p:txBody>
                              <a:bodyPr/>
                              <a:lstStyle/>
                              <a:p>
                                <a:endParaRPr lang="en-US">
                                  <a:solidFill>
                                    <a:prstClr val="black"/>
                                  </a:solidFill>
                                </a:endParaRPr>
                              </a:p>
                            </p:txBody>
                          </p:sp>
                        </p:grpSp>
                        <p:grpSp>
                          <p:nvGrpSpPr>
                            <p:cNvPr id="12720" name="Group 426"/>
                            <p:cNvGrpSpPr>
                              <a:grpSpLocks/>
                            </p:cNvGrpSpPr>
                            <p:nvPr/>
                          </p:nvGrpSpPr>
                          <p:grpSpPr bwMode="auto">
                            <a:xfrm>
                              <a:off x="3898" y="2774"/>
                              <a:ext cx="3" cy="3"/>
                              <a:chOff x="3898" y="2774"/>
                              <a:chExt cx="3" cy="3"/>
                            </a:xfrm>
                          </p:grpSpPr>
                          <p:sp>
                            <p:nvSpPr>
                              <p:cNvPr id="12534" name="Oval 427"/>
                              <p:cNvSpPr>
                                <a:spLocks noChangeArrowheads="1"/>
                              </p:cNvSpPr>
                              <p:nvPr/>
                            </p:nvSpPr>
                            <p:spPr bwMode="auto">
                              <a:xfrm>
                                <a:off x="3898" y="2774"/>
                                <a:ext cx="3" cy="3"/>
                              </a:xfrm>
                              <a:prstGeom prst="ellipse">
                                <a:avLst/>
                              </a:prstGeom>
                              <a:solidFill>
                                <a:srgbClr val="5F5F5F"/>
                              </a:solidFill>
                              <a:ln w="9525">
                                <a:noFill/>
                                <a:round/>
                                <a:headEnd/>
                                <a:tailEnd/>
                              </a:ln>
                            </p:spPr>
                            <p:txBody>
                              <a:bodyPr/>
                              <a:lstStyle/>
                              <a:p>
                                <a:endParaRPr lang="en-US">
                                  <a:solidFill>
                                    <a:prstClr val="black"/>
                                  </a:solidFill>
                                </a:endParaRPr>
                              </a:p>
                            </p:txBody>
                          </p:sp>
                          <p:sp>
                            <p:nvSpPr>
                              <p:cNvPr id="12535" name="Oval 428"/>
                              <p:cNvSpPr>
                                <a:spLocks noChangeArrowheads="1"/>
                              </p:cNvSpPr>
                              <p:nvPr/>
                            </p:nvSpPr>
                            <p:spPr bwMode="auto">
                              <a:xfrm>
                                <a:off x="3898" y="2774"/>
                                <a:ext cx="2" cy="3"/>
                              </a:xfrm>
                              <a:prstGeom prst="ellipse">
                                <a:avLst/>
                              </a:prstGeom>
                              <a:solidFill>
                                <a:srgbClr val="9F9F9F"/>
                              </a:solidFill>
                              <a:ln w="9525">
                                <a:noFill/>
                                <a:round/>
                                <a:headEnd/>
                                <a:tailEnd/>
                              </a:ln>
                            </p:spPr>
                            <p:txBody>
                              <a:bodyPr/>
                              <a:lstStyle/>
                              <a:p>
                                <a:endParaRPr lang="en-US">
                                  <a:solidFill>
                                    <a:prstClr val="black"/>
                                  </a:solidFill>
                                </a:endParaRPr>
                              </a:p>
                            </p:txBody>
                          </p:sp>
                        </p:grpSp>
                      </p:grpSp>
                    </p:grpSp>
                  </p:grpSp>
                  <p:grpSp>
                    <p:nvGrpSpPr>
                      <p:cNvPr id="12722" name="Group 429"/>
                      <p:cNvGrpSpPr>
                        <a:grpSpLocks/>
                      </p:cNvGrpSpPr>
                      <p:nvPr/>
                    </p:nvGrpSpPr>
                    <p:grpSpPr bwMode="auto">
                      <a:xfrm>
                        <a:off x="4018" y="2746"/>
                        <a:ext cx="52" cy="65"/>
                        <a:chOff x="4018" y="2746"/>
                        <a:chExt cx="52" cy="65"/>
                      </a:xfrm>
                    </p:grpSpPr>
                    <p:sp>
                      <p:nvSpPr>
                        <p:cNvPr id="12518" name="Freeform 430"/>
                        <p:cNvSpPr>
                          <a:spLocks/>
                        </p:cNvSpPr>
                        <p:nvPr/>
                      </p:nvSpPr>
                      <p:spPr bwMode="auto">
                        <a:xfrm>
                          <a:off x="4026" y="2782"/>
                          <a:ext cx="11" cy="29"/>
                        </a:xfrm>
                        <a:custGeom>
                          <a:avLst/>
                          <a:gdLst>
                            <a:gd name="T0" fmla="*/ 0 w 45"/>
                            <a:gd name="T1" fmla="*/ 0 h 143"/>
                            <a:gd name="T2" fmla="*/ 0 w 45"/>
                            <a:gd name="T3" fmla="*/ 0 h 143"/>
                            <a:gd name="T4" fmla="*/ 0 w 45"/>
                            <a:gd name="T5" fmla="*/ 0 h 143"/>
                            <a:gd name="T6" fmla="*/ 0 w 45"/>
                            <a:gd name="T7" fmla="*/ 0 h 143"/>
                            <a:gd name="T8" fmla="*/ 0 w 45"/>
                            <a:gd name="T9" fmla="*/ 0 h 143"/>
                            <a:gd name="T10" fmla="*/ 0 w 45"/>
                            <a:gd name="T11" fmla="*/ 0 h 143"/>
                            <a:gd name="T12" fmla="*/ 0 w 45"/>
                            <a:gd name="T13" fmla="*/ 0 h 143"/>
                            <a:gd name="T14" fmla="*/ 0 w 45"/>
                            <a:gd name="T15" fmla="*/ 0 h 143"/>
                            <a:gd name="T16" fmla="*/ 0 w 45"/>
                            <a:gd name="T17" fmla="*/ 0 h 14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5"/>
                            <a:gd name="T28" fmla="*/ 0 h 143"/>
                            <a:gd name="T29" fmla="*/ 45 w 45"/>
                            <a:gd name="T30" fmla="*/ 143 h 14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5" h="143">
                              <a:moveTo>
                                <a:pt x="2" y="9"/>
                              </a:moveTo>
                              <a:lnTo>
                                <a:pt x="23" y="75"/>
                              </a:lnTo>
                              <a:lnTo>
                                <a:pt x="23" y="0"/>
                              </a:lnTo>
                              <a:lnTo>
                                <a:pt x="45" y="56"/>
                              </a:lnTo>
                              <a:lnTo>
                                <a:pt x="45" y="143"/>
                              </a:lnTo>
                              <a:lnTo>
                                <a:pt x="23" y="102"/>
                              </a:lnTo>
                              <a:lnTo>
                                <a:pt x="23" y="89"/>
                              </a:lnTo>
                              <a:lnTo>
                                <a:pt x="0" y="17"/>
                              </a:lnTo>
                              <a:lnTo>
                                <a:pt x="2" y="9"/>
                              </a:lnTo>
                              <a:close/>
                            </a:path>
                          </a:pathLst>
                        </a:custGeom>
                        <a:solidFill>
                          <a:srgbClr val="9F9F9F"/>
                        </a:solidFill>
                        <a:ln w="9525">
                          <a:noFill/>
                          <a:round/>
                          <a:headEnd/>
                          <a:tailEnd/>
                        </a:ln>
                      </p:spPr>
                      <p:txBody>
                        <a:bodyPr/>
                        <a:lstStyle/>
                        <a:p>
                          <a:endParaRPr lang="en-US">
                            <a:solidFill>
                              <a:prstClr val="black"/>
                            </a:solidFill>
                          </a:endParaRPr>
                        </a:p>
                      </p:txBody>
                    </p:sp>
                    <p:grpSp>
                      <p:nvGrpSpPr>
                        <p:cNvPr id="12723" name="Group 431"/>
                        <p:cNvGrpSpPr>
                          <a:grpSpLocks/>
                        </p:cNvGrpSpPr>
                        <p:nvPr/>
                      </p:nvGrpSpPr>
                      <p:grpSpPr bwMode="auto">
                        <a:xfrm>
                          <a:off x="4018" y="2746"/>
                          <a:ext cx="52" cy="46"/>
                          <a:chOff x="4018" y="2746"/>
                          <a:chExt cx="52" cy="46"/>
                        </a:xfrm>
                      </p:grpSpPr>
                      <p:grpSp>
                        <p:nvGrpSpPr>
                          <p:cNvPr id="12724" name="Group 432"/>
                          <p:cNvGrpSpPr>
                            <a:grpSpLocks/>
                          </p:cNvGrpSpPr>
                          <p:nvPr/>
                        </p:nvGrpSpPr>
                        <p:grpSpPr bwMode="auto">
                          <a:xfrm>
                            <a:off x="4019" y="2747"/>
                            <a:ext cx="51" cy="45"/>
                            <a:chOff x="4019" y="2747"/>
                            <a:chExt cx="51" cy="45"/>
                          </a:xfrm>
                        </p:grpSpPr>
                        <p:sp>
                          <p:nvSpPr>
                            <p:cNvPr id="12525" name="Freeform 433"/>
                            <p:cNvSpPr>
                              <a:spLocks/>
                            </p:cNvSpPr>
                            <p:nvPr/>
                          </p:nvSpPr>
                          <p:spPr bwMode="auto">
                            <a:xfrm>
                              <a:off x="4020" y="2772"/>
                              <a:ext cx="48" cy="18"/>
                            </a:xfrm>
                            <a:custGeom>
                              <a:avLst/>
                              <a:gdLst>
                                <a:gd name="T0" fmla="*/ 1 w 191"/>
                                <a:gd name="T1" fmla="*/ 0 h 90"/>
                                <a:gd name="T2" fmla="*/ 0 w 191"/>
                                <a:gd name="T3" fmla="*/ 0 h 90"/>
                                <a:gd name="T4" fmla="*/ 0 w 191"/>
                                <a:gd name="T5" fmla="*/ 0 h 90"/>
                                <a:gd name="T6" fmla="*/ 0 w 191"/>
                                <a:gd name="T7" fmla="*/ 0 h 90"/>
                                <a:gd name="T8" fmla="*/ 0 w 191"/>
                                <a:gd name="T9" fmla="*/ 0 h 90"/>
                                <a:gd name="T10" fmla="*/ 0 w 191"/>
                                <a:gd name="T11" fmla="*/ 0 h 90"/>
                                <a:gd name="T12" fmla="*/ 0 w 191"/>
                                <a:gd name="T13" fmla="*/ 0 h 90"/>
                                <a:gd name="T14" fmla="*/ 0 w 191"/>
                                <a:gd name="T15" fmla="*/ 0 h 90"/>
                                <a:gd name="T16" fmla="*/ 0 w 191"/>
                                <a:gd name="T17" fmla="*/ 0 h 90"/>
                                <a:gd name="T18" fmla="*/ 0 w 191"/>
                                <a:gd name="T19" fmla="*/ 0 h 90"/>
                                <a:gd name="T20" fmla="*/ 0 w 191"/>
                                <a:gd name="T21" fmla="*/ 0 h 90"/>
                                <a:gd name="T22" fmla="*/ 1 w 191"/>
                                <a:gd name="T23" fmla="*/ 0 h 90"/>
                                <a:gd name="T24" fmla="*/ 1 w 191"/>
                                <a:gd name="T25" fmla="*/ 0 h 90"/>
                                <a:gd name="T26" fmla="*/ 1 w 191"/>
                                <a:gd name="T27" fmla="*/ 0 h 90"/>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1"/>
                                <a:gd name="T43" fmla="*/ 0 h 90"/>
                                <a:gd name="T44" fmla="*/ 191 w 191"/>
                                <a:gd name="T45" fmla="*/ 90 h 90"/>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1" h="90">
                                  <a:moveTo>
                                    <a:pt x="164" y="2"/>
                                  </a:moveTo>
                                  <a:lnTo>
                                    <a:pt x="30" y="38"/>
                                  </a:lnTo>
                                  <a:lnTo>
                                    <a:pt x="18" y="43"/>
                                  </a:lnTo>
                                  <a:lnTo>
                                    <a:pt x="11" y="49"/>
                                  </a:lnTo>
                                  <a:lnTo>
                                    <a:pt x="7" y="57"/>
                                  </a:lnTo>
                                  <a:lnTo>
                                    <a:pt x="0" y="87"/>
                                  </a:lnTo>
                                  <a:lnTo>
                                    <a:pt x="19" y="90"/>
                                  </a:lnTo>
                                  <a:lnTo>
                                    <a:pt x="22" y="69"/>
                                  </a:lnTo>
                                  <a:lnTo>
                                    <a:pt x="24" y="62"/>
                                  </a:lnTo>
                                  <a:lnTo>
                                    <a:pt x="30" y="55"/>
                                  </a:lnTo>
                                  <a:lnTo>
                                    <a:pt x="39" y="51"/>
                                  </a:lnTo>
                                  <a:lnTo>
                                    <a:pt x="191" y="6"/>
                                  </a:lnTo>
                                  <a:lnTo>
                                    <a:pt x="165" y="0"/>
                                  </a:lnTo>
                                  <a:lnTo>
                                    <a:pt x="164" y="2"/>
                                  </a:lnTo>
                                  <a:close/>
                                </a:path>
                              </a:pathLst>
                            </a:custGeom>
                            <a:solidFill>
                              <a:srgbClr val="5F5F5F"/>
                            </a:solidFill>
                            <a:ln w="9525">
                              <a:noFill/>
                              <a:round/>
                              <a:headEnd/>
                              <a:tailEnd/>
                            </a:ln>
                          </p:spPr>
                          <p:txBody>
                            <a:bodyPr/>
                            <a:lstStyle/>
                            <a:p>
                              <a:endParaRPr lang="en-US">
                                <a:solidFill>
                                  <a:prstClr val="black"/>
                                </a:solidFill>
                              </a:endParaRPr>
                            </a:p>
                          </p:txBody>
                        </p:sp>
                        <p:sp>
                          <p:nvSpPr>
                            <p:cNvPr id="12526" name="Freeform 434"/>
                            <p:cNvSpPr>
                              <a:spLocks/>
                            </p:cNvSpPr>
                            <p:nvPr/>
                          </p:nvSpPr>
                          <p:spPr bwMode="auto">
                            <a:xfrm>
                              <a:off x="4019" y="2788"/>
                              <a:ext cx="7" cy="4"/>
                            </a:xfrm>
                            <a:custGeom>
                              <a:avLst/>
                              <a:gdLst>
                                <a:gd name="T0" fmla="*/ 0 w 30"/>
                                <a:gd name="T1" fmla="*/ 0 h 21"/>
                                <a:gd name="T2" fmla="*/ 0 w 30"/>
                                <a:gd name="T3" fmla="*/ 0 h 21"/>
                                <a:gd name="T4" fmla="*/ 0 w 30"/>
                                <a:gd name="T5" fmla="*/ 0 h 21"/>
                                <a:gd name="T6" fmla="*/ 0 w 30"/>
                                <a:gd name="T7" fmla="*/ 0 h 21"/>
                                <a:gd name="T8" fmla="*/ 0 w 30"/>
                                <a:gd name="T9" fmla="*/ 0 h 21"/>
                                <a:gd name="T10" fmla="*/ 0 60000 65536"/>
                                <a:gd name="T11" fmla="*/ 0 60000 65536"/>
                                <a:gd name="T12" fmla="*/ 0 60000 65536"/>
                                <a:gd name="T13" fmla="*/ 0 60000 65536"/>
                                <a:gd name="T14" fmla="*/ 0 60000 65536"/>
                                <a:gd name="T15" fmla="*/ 0 w 30"/>
                                <a:gd name="T16" fmla="*/ 0 h 21"/>
                                <a:gd name="T17" fmla="*/ 30 w 30"/>
                                <a:gd name="T18" fmla="*/ 21 h 21"/>
                              </a:gdLst>
                              <a:ahLst/>
                              <a:cxnLst>
                                <a:cxn ang="T10">
                                  <a:pos x="T0" y="T1"/>
                                </a:cxn>
                                <a:cxn ang="T11">
                                  <a:pos x="T2" y="T3"/>
                                </a:cxn>
                                <a:cxn ang="T12">
                                  <a:pos x="T4" y="T5"/>
                                </a:cxn>
                                <a:cxn ang="T13">
                                  <a:pos x="T6" y="T7"/>
                                </a:cxn>
                                <a:cxn ang="T14">
                                  <a:pos x="T8" y="T9"/>
                                </a:cxn>
                              </a:cxnLst>
                              <a:rect l="T15" t="T16" r="T17" b="T18"/>
                              <a:pathLst>
                                <a:path w="30" h="21">
                                  <a:moveTo>
                                    <a:pt x="30" y="3"/>
                                  </a:moveTo>
                                  <a:lnTo>
                                    <a:pt x="0" y="0"/>
                                  </a:lnTo>
                                  <a:lnTo>
                                    <a:pt x="0" y="18"/>
                                  </a:lnTo>
                                  <a:lnTo>
                                    <a:pt x="30" y="21"/>
                                  </a:lnTo>
                                  <a:lnTo>
                                    <a:pt x="30" y="3"/>
                                  </a:lnTo>
                                  <a:close/>
                                </a:path>
                              </a:pathLst>
                            </a:custGeom>
                            <a:solidFill>
                              <a:srgbClr val="5F5F5F"/>
                            </a:solidFill>
                            <a:ln w="9525">
                              <a:noFill/>
                              <a:round/>
                              <a:headEnd/>
                              <a:tailEnd/>
                            </a:ln>
                          </p:spPr>
                          <p:txBody>
                            <a:bodyPr/>
                            <a:lstStyle/>
                            <a:p>
                              <a:endParaRPr lang="en-US">
                                <a:solidFill>
                                  <a:prstClr val="black"/>
                                </a:solidFill>
                              </a:endParaRPr>
                            </a:p>
                          </p:txBody>
                        </p:sp>
                        <p:sp>
                          <p:nvSpPr>
                            <p:cNvPr id="12527" name="Freeform 435"/>
                            <p:cNvSpPr>
                              <a:spLocks/>
                            </p:cNvSpPr>
                            <p:nvPr/>
                          </p:nvSpPr>
                          <p:spPr bwMode="auto">
                            <a:xfrm>
                              <a:off x="4051" y="2747"/>
                              <a:ext cx="19" cy="29"/>
                            </a:xfrm>
                            <a:custGeom>
                              <a:avLst/>
                              <a:gdLst>
                                <a:gd name="T0" fmla="*/ 0 w 76"/>
                                <a:gd name="T1" fmla="*/ 0 h 147"/>
                                <a:gd name="T2" fmla="*/ 0 w 76"/>
                                <a:gd name="T3" fmla="*/ 0 h 147"/>
                                <a:gd name="T4" fmla="*/ 0 w 76"/>
                                <a:gd name="T5" fmla="*/ 0 h 147"/>
                                <a:gd name="T6" fmla="*/ 0 w 76"/>
                                <a:gd name="T7" fmla="*/ 0 h 147"/>
                                <a:gd name="T8" fmla="*/ 0 w 76"/>
                                <a:gd name="T9" fmla="*/ 0 h 147"/>
                                <a:gd name="T10" fmla="*/ 0 60000 65536"/>
                                <a:gd name="T11" fmla="*/ 0 60000 65536"/>
                                <a:gd name="T12" fmla="*/ 0 60000 65536"/>
                                <a:gd name="T13" fmla="*/ 0 60000 65536"/>
                                <a:gd name="T14" fmla="*/ 0 60000 65536"/>
                                <a:gd name="T15" fmla="*/ 0 w 76"/>
                                <a:gd name="T16" fmla="*/ 0 h 147"/>
                                <a:gd name="T17" fmla="*/ 76 w 76"/>
                                <a:gd name="T18" fmla="*/ 147 h 147"/>
                              </a:gdLst>
                              <a:ahLst/>
                              <a:cxnLst>
                                <a:cxn ang="T10">
                                  <a:pos x="T0" y="T1"/>
                                </a:cxn>
                                <a:cxn ang="T11">
                                  <a:pos x="T2" y="T3"/>
                                </a:cxn>
                                <a:cxn ang="T12">
                                  <a:pos x="T4" y="T5"/>
                                </a:cxn>
                                <a:cxn ang="T13">
                                  <a:pos x="T6" y="T7"/>
                                </a:cxn>
                                <a:cxn ang="T14">
                                  <a:pos x="T8" y="T9"/>
                                </a:cxn>
                              </a:cxnLst>
                              <a:rect l="T15" t="T16" r="T17" b="T18"/>
                              <a:pathLst>
                                <a:path w="76" h="147">
                                  <a:moveTo>
                                    <a:pt x="76" y="147"/>
                                  </a:moveTo>
                                  <a:lnTo>
                                    <a:pt x="0" y="135"/>
                                  </a:lnTo>
                                  <a:lnTo>
                                    <a:pt x="0" y="0"/>
                                  </a:lnTo>
                                  <a:lnTo>
                                    <a:pt x="76" y="10"/>
                                  </a:lnTo>
                                  <a:lnTo>
                                    <a:pt x="76" y="147"/>
                                  </a:lnTo>
                                  <a:close/>
                                </a:path>
                              </a:pathLst>
                            </a:custGeom>
                            <a:solidFill>
                              <a:srgbClr val="5F5F5F"/>
                            </a:solidFill>
                            <a:ln w="3175">
                              <a:solidFill>
                                <a:srgbClr val="5F5F5F"/>
                              </a:solidFill>
                              <a:prstDash val="solid"/>
                              <a:round/>
                              <a:headEnd/>
                              <a:tailEnd/>
                            </a:ln>
                          </p:spPr>
                          <p:txBody>
                            <a:bodyPr/>
                            <a:lstStyle/>
                            <a:p>
                              <a:endParaRPr lang="en-US">
                                <a:solidFill>
                                  <a:prstClr val="black"/>
                                </a:solidFill>
                              </a:endParaRPr>
                            </a:p>
                          </p:txBody>
                        </p:sp>
                      </p:grpSp>
                      <p:grpSp>
                        <p:nvGrpSpPr>
                          <p:cNvPr id="12725" name="Group 436"/>
                          <p:cNvGrpSpPr>
                            <a:grpSpLocks/>
                          </p:cNvGrpSpPr>
                          <p:nvPr/>
                        </p:nvGrpSpPr>
                        <p:grpSpPr bwMode="auto">
                          <a:xfrm>
                            <a:off x="4018" y="2746"/>
                            <a:ext cx="51" cy="46"/>
                            <a:chOff x="4018" y="2746"/>
                            <a:chExt cx="51" cy="46"/>
                          </a:xfrm>
                        </p:grpSpPr>
                        <p:sp>
                          <p:nvSpPr>
                            <p:cNvPr id="12522" name="Freeform 437"/>
                            <p:cNvSpPr>
                              <a:spLocks/>
                            </p:cNvSpPr>
                            <p:nvPr/>
                          </p:nvSpPr>
                          <p:spPr bwMode="auto">
                            <a:xfrm>
                              <a:off x="4019" y="2771"/>
                              <a:ext cx="48" cy="18"/>
                            </a:xfrm>
                            <a:custGeom>
                              <a:avLst/>
                              <a:gdLst>
                                <a:gd name="T0" fmla="*/ 1 w 191"/>
                                <a:gd name="T1" fmla="*/ 0 h 89"/>
                                <a:gd name="T2" fmla="*/ 0 w 191"/>
                                <a:gd name="T3" fmla="*/ 0 h 89"/>
                                <a:gd name="T4" fmla="*/ 0 w 191"/>
                                <a:gd name="T5" fmla="*/ 0 h 89"/>
                                <a:gd name="T6" fmla="*/ 0 w 191"/>
                                <a:gd name="T7" fmla="*/ 0 h 89"/>
                                <a:gd name="T8" fmla="*/ 0 w 191"/>
                                <a:gd name="T9" fmla="*/ 0 h 89"/>
                                <a:gd name="T10" fmla="*/ 0 w 191"/>
                                <a:gd name="T11" fmla="*/ 0 h 89"/>
                                <a:gd name="T12" fmla="*/ 0 w 191"/>
                                <a:gd name="T13" fmla="*/ 0 h 89"/>
                                <a:gd name="T14" fmla="*/ 0 w 191"/>
                                <a:gd name="T15" fmla="*/ 0 h 89"/>
                                <a:gd name="T16" fmla="*/ 0 w 191"/>
                                <a:gd name="T17" fmla="*/ 0 h 89"/>
                                <a:gd name="T18" fmla="*/ 0 w 191"/>
                                <a:gd name="T19" fmla="*/ 0 h 89"/>
                                <a:gd name="T20" fmla="*/ 0 w 191"/>
                                <a:gd name="T21" fmla="*/ 0 h 89"/>
                                <a:gd name="T22" fmla="*/ 1 w 191"/>
                                <a:gd name="T23" fmla="*/ 0 h 89"/>
                                <a:gd name="T24" fmla="*/ 1 w 191"/>
                                <a:gd name="T25" fmla="*/ 0 h 89"/>
                                <a:gd name="T26" fmla="*/ 1 w 191"/>
                                <a:gd name="T27" fmla="*/ 0 h 8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91"/>
                                <a:gd name="T43" fmla="*/ 0 h 89"/>
                                <a:gd name="T44" fmla="*/ 191 w 191"/>
                                <a:gd name="T45" fmla="*/ 89 h 8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91" h="89">
                                  <a:moveTo>
                                    <a:pt x="164" y="1"/>
                                  </a:moveTo>
                                  <a:lnTo>
                                    <a:pt x="29" y="37"/>
                                  </a:lnTo>
                                  <a:lnTo>
                                    <a:pt x="18" y="42"/>
                                  </a:lnTo>
                                  <a:lnTo>
                                    <a:pt x="11" y="48"/>
                                  </a:lnTo>
                                  <a:lnTo>
                                    <a:pt x="7" y="57"/>
                                  </a:lnTo>
                                  <a:lnTo>
                                    <a:pt x="0" y="87"/>
                                  </a:lnTo>
                                  <a:lnTo>
                                    <a:pt x="19" y="89"/>
                                  </a:lnTo>
                                  <a:lnTo>
                                    <a:pt x="22" y="69"/>
                                  </a:lnTo>
                                  <a:lnTo>
                                    <a:pt x="24" y="61"/>
                                  </a:lnTo>
                                  <a:lnTo>
                                    <a:pt x="29" y="54"/>
                                  </a:lnTo>
                                  <a:lnTo>
                                    <a:pt x="39" y="50"/>
                                  </a:lnTo>
                                  <a:lnTo>
                                    <a:pt x="191" y="6"/>
                                  </a:lnTo>
                                  <a:lnTo>
                                    <a:pt x="165" y="0"/>
                                  </a:lnTo>
                                  <a:lnTo>
                                    <a:pt x="164" y="1"/>
                                  </a:lnTo>
                                  <a:close/>
                                </a:path>
                              </a:pathLst>
                            </a:custGeom>
                            <a:solidFill>
                              <a:srgbClr val="808080"/>
                            </a:solidFill>
                            <a:ln w="9525">
                              <a:noFill/>
                              <a:round/>
                              <a:headEnd/>
                              <a:tailEnd/>
                            </a:ln>
                          </p:spPr>
                          <p:txBody>
                            <a:bodyPr/>
                            <a:lstStyle/>
                            <a:p>
                              <a:endParaRPr lang="en-US">
                                <a:solidFill>
                                  <a:prstClr val="black"/>
                                </a:solidFill>
                              </a:endParaRPr>
                            </a:p>
                          </p:txBody>
                        </p:sp>
                        <p:sp>
                          <p:nvSpPr>
                            <p:cNvPr id="12523" name="Freeform 438"/>
                            <p:cNvSpPr>
                              <a:spLocks/>
                            </p:cNvSpPr>
                            <p:nvPr/>
                          </p:nvSpPr>
                          <p:spPr bwMode="auto">
                            <a:xfrm>
                              <a:off x="4018" y="2787"/>
                              <a:ext cx="8" cy="5"/>
                            </a:xfrm>
                            <a:custGeom>
                              <a:avLst/>
                              <a:gdLst>
                                <a:gd name="T0" fmla="*/ 0 w 30"/>
                                <a:gd name="T1" fmla="*/ 0 h 22"/>
                                <a:gd name="T2" fmla="*/ 0 w 30"/>
                                <a:gd name="T3" fmla="*/ 0 h 22"/>
                                <a:gd name="T4" fmla="*/ 0 w 30"/>
                                <a:gd name="T5" fmla="*/ 0 h 22"/>
                                <a:gd name="T6" fmla="*/ 0 w 30"/>
                                <a:gd name="T7" fmla="*/ 0 h 22"/>
                                <a:gd name="T8" fmla="*/ 0 w 30"/>
                                <a:gd name="T9" fmla="*/ 0 h 22"/>
                                <a:gd name="T10" fmla="*/ 0 60000 65536"/>
                                <a:gd name="T11" fmla="*/ 0 60000 65536"/>
                                <a:gd name="T12" fmla="*/ 0 60000 65536"/>
                                <a:gd name="T13" fmla="*/ 0 60000 65536"/>
                                <a:gd name="T14" fmla="*/ 0 60000 65536"/>
                                <a:gd name="T15" fmla="*/ 0 w 30"/>
                                <a:gd name="T16" fmla="*/ 0 h 22"/>
                                <a:gd name="T17" fmla="*/ 30 w 30"/>
                                <a:gd name="T18" fmla="*/ 22 h 22"/>
                              </a:gdLst>
                              <a:ahLst/>
                              <a:cxnLst>
                                <a:cxn ang="T10">
                                  <a:pos x="T0" y="T1"/>
                                </a:cxn>
                                <a:cxn ang="T11">
                                  <a:pos x="T2" y="T3"/>
                                </a:cxn>
                                <a:cxn ang="T12">
                                  <a:pos x="T4" y="T5"/>
                                </a:cxn>
                                <a:cxn ang="T13">
                                  <a:pos x="T6" y="T7"/>
                                </a:cxn>
                                <a:cxn ang="T14">
                                  <a:pos x="T8" y="T9"/>
                                </a:cxn>
                              </a:cxnLst>
                              <a:rect l="T15" t="T16" r="T17" b="T18"/>
                              <a:pathLst>
                                <a:path w="30" h="22">
                                  <a:moveTo>
                                    <a:pt x="30" y="4"/>
                                  </a:moveTo>
                                  <a:lnTo>
                                    <a:pt x="0" y="0"/>
                                  </a:lnTo>
                                  <a:lnTo>
                                    <a:pt x="0" y="18"/>
                                  </a:lnTo>
                                  <a:lnTo>
                                    <a:pt x="30" y="22"/>
                                  </a:lnTo>
                                  <a:lnTo>
                                    <a:pt x="30" y="4"/>
                                  </a:lnTo>
                                  <a:close/>
                                </a:path>
                              </a:pathLst>
                            </a:custGeom>
                            <a:solidFill>
                              <a:srgbClr val="808080"/>
                            </a:solidFill>
                            <a:ln w="9525">
                              <a:noFill/>
                              <a:round/>
                              <a:headEnd/>
                              <a:tailEnd/>
                            </a:ln>
                          </p:spPr>
                          <p:txBody>
                            <a:bodyPr/>
                            <a:lstStyle/>
                            <a:p>
                              <a:endParaRPr lang="en-US">
                                <a:solidFill>
                                  <a:prstClr val="black"/>
                                </a:solidFill>
                              </a:endParaRPr>
                            </a:p>
                          </p:txBody>
                        </p:sp>
                        <p:sp>
                          <p:nvSpPr>
                            <p:cNvPr id="12524" name="Freeform 439"/>
                            <p:cNvSpPr>
                              <a:spLocks/>
                            </p:cNvSpPr>
                            <p:nvPr/>
                          </p:nvSpPr>
                          <p:spPr bwMode="auto">
                            <a:xfrm>
                              <a:off x="4050" y="2746"/>
                              <a:ext cx="19" cy="30"/>
                            </a:xfrm>
                            <a:custGeom>
                              <a:avLst/>
                              <a:gdLst>
                                <a:gd name="T0" fmla="*/ 0 w 75"/>
                                <a:gd name="T1" fmla="*/ 0 h 148"/>
                                <a:gd name="T2" fmla="*/ 0 w 75"/>
                                <a:gd name="T3" fmla="*/ 0 h 148"/>
                                <a:gd name="T4" fmla="*/ 0 w 75"/>
                                <a:gd name="T5" fmla="*/ 0 h 148"/>
                                <a:gd name="T6" fmla="*/ 0 w 75"/>
                                <a:gd name="T7" fmla="*/ 0 h 148"/>
                                <a:gd name="T8" fmla="*/ 0 w 75"/>
                                <a:gd name="T9" fmla="*/ 0 h 148"/>
                                <a:gd name="T10" fmla="*/ 0 60000 65536"/>
                                <a:gd name="T11" fmla="*/ 0 60000 65536"/>
                                <a:gd name="T12" fmla="*/ 0 60000 65536"/>
                                <a:gd name="T13" fmla="*/ 0 60000 65536"/>
                                <a:gd name="T14" fmla="*/ 0 60000 65536"/>
                                <a:gd name="T15" fmla="*/ 0 w 75"/>
                                <a:gd name="T16" fmla="*/ 0 h 148"/>
                                <a:gd name="T17" fmla="*/ 75 w 75"/>
                                <a:gd name="T18" fmla="*/ 148 h 148"/>
                              </a:gdLst>
                              <a:ahLst/>
                              <a:cxnLst>
                                <a:cxn ang="T10">
                                  <a:pos x="T0" y="T1"/>
                                </a:cxn>
                                <a:cxn ang="T11">
                                  <a:pos x="T2" y="T3"/>
                                </a:cxn>
                                <a:cxn ang="T12">
                                  <a:pos x="T4" y="T5"/>
                                </a:cxn>
                                <a:cxn ang="T13">
                                  <a:pos x="T6" y="T7"/>
                                </a:cxn>
                                <a:cxn ang="T14">
                                  <a:pos x="T8" y="T9"/>
                                </a:cxn>
                              </a:cxnLst>
                              <a:rect l="T15" t="T16" r="T17" b="T18"/>
                              <a:pathLst>
                                <a:path w="75" h="148">
                                  <a:moveTo>
                                    <a:pt x="75" y="148"/>
                                  </a:moveTo>
                                  <a:lnTo>
                                    <a:pt x="0" y="136"/>
                                  </a:lnTo>
                                  <a:lnTo>
                                    <a:pt x="0" y="0"/>
                                  </a:lnTo>
                                  <a:lnTo>
                                    <a:pt x="75" y="10"/>
                                  </a:lnTo>
                                  <a:lnTo>
                                    <a:pt x="75" y="148"/>
                                  </a:lnTo>
                                  <a:close/>
                                </a:path>
                              </a:pathLst>
                            </a:custGeom>
                            <a:solidFill>
                              <a:srgbClr val="9F9F9F"/>
                            </a:solidFill>
                            <a:ln w="3175">
                              <a:solidFill>
                                <a:srgbClr val="808080"/>
                              </a:solidFill>
                              <a:prstDash val="solid"/>
                              <a:round/>
                              <a:headEnd/>
                              <a:tailEnd/>
                            </a:ln>
                          </p:spPr>
                          <p:txBody>
                            <a:bodyPr/>
                            <a:lstStyle/>
                            <a:p>
                              <a:endParaRPr lang="en-US">
                                <a:solidFill>
                                  <a:prstClr val="black"/>
                                </a:solidFill>
                              </a:endParaRPr>
                            </a:p>
                          </p:txBody>
                        </p:sp>
                      </p:grpSp>
                    </p:grpSp>
                  </p:grpSp>
                </p:grpSp>
              </p:grpSp>
              <p:grpSp>
                <p:nvGrpSpPr>
                  <p:cNvPr id="12726" name="Group 440"/>
                  <p:cNvGrpSpPr>
                    <a:grpSpLocks/>
                  </p:cNvGrpSpPr>
                  <p:nvPr/>
                </p:nvGrpSpPr>
                <p:grpSpPr bwMode="auto">
                  <a:xfrm>
                    <a:off x="4058" y="2730"/>
                    <a:ext cx="209" cy="204"/>
                    <a:chOff x="4058" y="2730"/>
                    <a:chExt cx="209" cy="204"/>
                  </a:xfrm>
                </p:grpSpPr>
                <p:grpSp>
                  <p:nvGrpSpPr>
                    <p:cNvPr id="12727" name="Group 441"/>
                    <p:cNvGrpSpPr>
                      <a:grpSpLocks/>
                    </p:cNvGrpSpPr>
                    <p:nvPr/>
                  </p:nvGrpSpPr>
                  <p:grpSpPr bwMode="auto">
                    <a:xfrm>
                      <a:off x="4058" y="2849"/>
                      <a:ext cx="159" cy="28"/>
                      <a:chOff x="4058" y="2849"/>
                      <a:chExt cx="159" cy="28"/>
                    </a:xfrm>
                  </p:grpSpPr>
                  <p:grpSp>
                    <p:nvGrpSpPr>
                      <p:cNvPr id="12728" name="Group 442"/>
                      <p:cNvGrpSpPr>
                        <a:grpSpLocks/>
                      </p:cNvGrpSpPr>
                      <p:nvPr/>
                    </p:nvGrpSpPr>
                    <p:grpSpPr bwMode="auto">
                      <a:xfrm>
                        <a:off x="4058" y="2849"/>
                        <a:ext cx="18" cy="25"/>
                        <a:chOff x="4058" y="2849"/>
                        <a:chExt cx="18" cy="25"/>
                      </a:xfrm>
                    </p:grpSpPr>
                    <p:sp>
                      <p:nvSpPr>
                        <p:cNvPr id="12509" name="Oval 443"/>
                        <p:cNvSpPr>
                          <a:spLocks noChangeArrowheads="1"/>
                        </p:cNvSpPr>
                        <p:nvPr/>
                      </p:nvSpPr>
                      <p:spPr bwMode="auto">
                        <a:xfrm>
                          <a:off x="4058" y="2850"/>
                          <a:ext cx="17" cy="24"/>
                        </a:xfrm>
                        <a:prstGeom prst="ellipse">
                          <a:avLst/>
                        </a:prstGeom>
                        <a:solidFill>
                          <a:srgbClr val="5F5F5F"/>
                        </a:solidFill>
                        <a:ln w="9525">
                          <a:noFill/>
                          <a:round/>
                          <a:headEnd/>
                          <a:tailEnd/>
                        </a:ln>
                      </p:spPr>
                      <p:txBody>
                        <a:bodyPr/>
                        <a:lstStyle/>
                        <a:p>
                          <a:endParaRPr lang="en-US">
                            <a:solidFill>
                              <a:prstClr val="black"/>
                            </a:solidFill>
                          </a:endParaRPr>
                        </a:p>
                      </p:txBody>
                    </p:sp>
                    <p:sp>
                      <p:nvSpPr>
                        <p:cNvPr id="12510" name="Oval 444"/>
                        <p:cNvSpPr>
                          <a:spLocks noChangeArrowheads="1"/>
                        </p:cNvSpPr>
                        <p:nvPr/>
                      </p:nvSpPr>
                      <p:spPr bwMode="auto">
                        <a:xfrm>
                          <a:off x="4060" y="2849"/>
                          <a:ext cx="16" cy="24"/>
                        </a:xfrm>
                        <a:prstGeom prst="ellipse">
                          <a:avLst/>
                        </a:prstGeom>
                        <a:solidFill>
                          <a:srgbClr val="808080"/>
                        </a:solidFill>
                        <a:ln w="9525">
                          <a:noFill/>
                          <a:round/>
                          <a:headEnd/>
                          <a:tailEnd/>
                        </a:ln>
                      </p:spPr>
                      <p:txBody>
                        <a:bodyPr/>
                        <a:lstStyle/>
                        <a:p>
                          <a:endParaRPr lang="en-US">
                            <a:solidFill>
                              <a:prstClr val="black"/>
                            </a:solidFill>
                          </a:endParaRPr>
                        </a:p>
                      </p:txBody>
                    </p:sp>
                    <p:sp>
                      <p:nvSpPr>
                        <p:cNvPr id="12511" name="Oval 445"/>
                        <p:cNvSpPr>
                          <a:spLocks noChangeArrowheads="1"/>
                        </p:cNvSpPr>
                        <p:nvPr/>
                      </p:nvSpPr>
                      <p:spPr bwMode="auto">
                        <a:xfrm>
                          <a:off x="4062" y="2855"/>
                          <a:ext cx="13" cy="18"/>
                        </a:xfrm>
                        <a:prstGeom prst="ellipse">
                          <a:avLst/>
                        </a:prstGeom>
                        <a:solidFill>
                          <a:srgbClr val="9F9F9F"/>
                        </a:solidFill>
                        <a:ln w="9525">
                          <a:noFill/>
                          <a:round/>
                          <a:headEnd/>
                          <a:tailEnd/>
                        </a:ln>
                      </p:spPr>
                      <p:txBody>
                        <a:bodyPr/>
                        <a:lstStyle/>
                        <a:p>
                          <a:endParaRPr lang="en-US">
                            <a:solidFill>
                              <a:prstClr val="black"/>
                            </a:solidFill>
                          </a:endParaRPr>
                        </a:p>
                      </p:txBody>
                    </p:sp>
                    <p:sp>
                      <p:nvSpPr>
                        <p:cNvPr id="12512" name="Oval 446"/>
                        <p:cNvSpPr>
                          <a:spLocks noChangeArrowheads="1"/>
                        </p:cNvSpPr>
                        <p:nvPr/>
                      </p:nvSpPr>
                      <p:spPr bwMode="auto">
                        <a:xfrm>
                          <a:off x="4062" y="2849"/>
                          <a:ext cx="13" cy="19"/>
                        </a:xfrm>
                        <a:prstGeom prst="ellipse">
                          <a:avLst/>
                        </a:prstGeom>
                        <a:solidFill>
                          <a:srgbClr val="5F5F5F"/>
                        </a:solidFill>
                        <a:ln w="9525">
                          <a:noFill/>
                          <a:round/>
                          <a:headEnd/>
                          <a:tailEnd/>
                        </a:ln>
                      </p:spPr>
                      <p:txBody>
                        <a:bodyPr/>
                        <a:lstStyle/>
                        <a:p>
                          <a:endParaRPr lang="en-US">
                            <a:solidFill>
                              <a:prstClr val="black"/>
                            </a:solidFill>
                          </a:endParaRPr>
                        </a:p>
                      </p:txBody>
                    </p:sp>
                    <p:sp>
                      <p:nvSpPr>
                        <p:cNvPr id="12513" name="Oval 447"/>
                        <p:cNvSpPr>
                          <a:spLocks noChangeArrowheads="1"/>
                        </p:cNvSpPr>
                        <p:nvPr/>
                      </p:nvSpPr>
                      <p:spPr bwMode="auto">
                        <a:xfrm>
                          <a:off x="4062" y="2852"/>
                          <a:ext cx="13" cy="19"/>
                        </a:xfrm>
                        <a:prstGeom prst="ellipse">
                          <a:avLst/>
                        </a:prstGeom>
                        <a:solidFill>
                          <a:srgbClr val="C0C0C0"/>
                        </a:solidFill>
                        <a:ln w="9525">
                          <a:noFill/>
                          <a:round/>
                          <a:headEnd/>
                          <a:tailEnd/>
                        </a:ln>
                      </p:spPr>
                      <p:txBody>
                        <a:bodyPr/>
                        <a:lstStyle/>
                        <a:p>
                          <a:endParaRPr lang="en-US">
                            <a:solidFill>
                              <a:prstClr val="black"/>
                            </a:solidFill>
                          </a:endParaRPr>
                        </a:p>
                      </p:txBody>
                    </p:sp>
                  </p:grpSp>
                  <p:grpSp>
                    <p:nvGrpSpPr>
                      <p:cNvPr id="12729" name="Group 448"/>
                      <p:cNvGrpSpPr>
                        <a:grpSpLocks/>
                      </p:cNvGrpSpPr>
                      <p:nvPr/>
                    </p:nvGrpSpPr>
                    <p:grpSpPr bwMode="auto">
                      <a:xfrm>
                        <a:off x="4203" y="2857"/>
                        <a:ext cx="14" cy="20"/>
                        <a:chOff x="4203" y="2857"/>
                        <a:chExt cx="14" cy="20"/>
                      </a:xfrm>
                    </p:grpSpPr>
                    <p:sp>
                      <p:nvSpPr>
                        <p:cNvPr id="12504" name="Oval 449"/>
                        <p:cNvSpPr>
                          <a:spLocks noChangeArrowheads="1"/>
                        </p:cNvSpPr>
                        <p:nvPr/>
                      </p:nvSpPr>
                      <p:spPr bwMode="auto">
                        <a:xfrm>
                          <a:off x="4203" y="2858"/>
                          <a:ext cx="13" cy="19"/>
                        </a:xfrm>
                        <a:prstGeom prst="ellipse">
                          <a:avLst/>
                        </a:prstGeom>
                        <a:solidFill>
                          <a:srgbClr val="5F5F5F"/>
                        </a:solidFill>
                        <a:ln w="9525">
                          <a:noFill/>
                          <a:round/>
                          <a:headEnd/>
                          <a:tailEnd/>
                        </a:ln>
                      </p:spPr>
                      <p:txBody>
                        <a:bodyPr/>
                        <a:lstStyle/>
                        <a:p>
                          <a:endParaRPr lang="en-US">
                            <a:solidFill>
                              <a:prstClr val="black"/>
                            </a:solidFill>
                          </a:endParaRPr>
                        </a:p>
                      </p:txBody>
                    </p:sp>
                    <p:sp>
                      <p:nvSpPr>
                        <p:cNvPr id="12505" name="Oval 450"/>
                        <p:cNvSpPr>
                          <a:spLocks noChangeArrowheads="1"/>
                        </p:cNvSpPr>
                        <p:nvPr/>
                      </p:nvSpPr>
                      <p:spPr bwMode="auto">
                        <a:xfrm>
                          <a:off x="4204" y="2857"/>
                          <a:ext cx="13" cy="19"/>
                        </a:xfrm>
                        <a:prstGeom prst="ellipse">
                          <a:avLst/>
                        </a:prstGeom>
                        <a:solidFill>
                          <a:srgbClr val="808080"/>
                        </a:solidFill>
                        <a:ln w="9525">
                          <a:noFill/>
                          <a:round/>
                          <a:headEnd/>
                          <a:tailEnd/>
                        </a:ln>
                      </p:spPr>
                      <p:txBody>
                        <a:bodyPr/>
                        <a:lstStyle/>
                        <a:p>
                          <a:endParaRPr lang="en-US">
                            <a:solidFill>
                              <a:prstClr val="black"/>
                            </a:solidFill>
                          </a:endParaRPr>
                        </a:p>
                      </p:txBody>
                    </p:sp>
                    <p:sp>
                      <p:nvSpPr>
                        <p:cNvPr id="12506" name="Oval 451"/>
                        <p:cNvSpPr>
                          <a:spLocks noChangeArrowheads="1"/>
                        </p:cNvSpPr>
                        <p:nvPr/>
                      </p:nvSpPr>
                      <p:spPr bwMode="auto">
                        <a:xfrm>
                          <a:off x="4206" y="2861"/>
                          <a:ext cx="10" cy="15"/>
                        </a:xfrm>
                        <a:prstGeom prst="ellipse">
                          <a:avLst/>
                        </a:prstGeom>
                        <a:solidFill>
                          <a:srgbClr val="9F9F9F"/>
                        </a:solidFill>
                        <a:ln w="9525">
                          <a:noFill/>
                          <a:round/>
                          <a:headEnd/>
                          <a:tailEnd/>
                        </a:ln>
                      </p:spPr>
                      <p:txBody>
                        <a:bodyPr/>
                        <a:lstStyle/>
                        <a:p>
                          <a:endParaRPr lang="en-US">
                            <a:solidFill>
                              <a:prstClr val="black"/>
                            </a:solidFill>
                          </a:endParaRPr>
                        </a:p>
                      </p:txBody>
                    </p:sp>
                    <p:sp>
                      <p:nvSpPr>
                        <p:cNvPr id="12507" name="Oval 452"/>
                        <p:cNvSpPr>
                          <a:spLocks noChangeArrowheads="1"/>
                        </p:cNvSpPr>
                        <p:nvPr/>
                      </p:nvSpPr>
                      <p:spPr bwMode="auto">
                        <a:xfrm>
                          <a:off x="4206" y="2857"/>
                          <a:ext cx="10" cy="15"/>
                        </a:xfrm>
                        <a:prstGeom prst="ellipse">
                          <a:avLst/>
                        </a:prstGeom>
                        <a:solidFill>
                          <a:srgbClr val="5F5F5F"/>
                        </a:solidFill>
                        <a:ln w="9525">
                          <a:noFill/>
                          <a:round/>
                          <a:headEnd/>
                          <a:tailEnd/>
                        </a:ln>
                      </p:spPr>
                      <p:txBody>
                        <a:bodyPr/>
                        <a:lstStyle/>
                        <a:p>
                          <a:endParaRPr lang="en-US">
                            <a:solidFill>
                              <a:prstClr val="black"/>
                            </a:solidFill>
                          </a:endParaRPr>
                        </a:p>
                      </p:txBody>
                    </p:sp>
                    <p:sp>
                      <p:nvSpPr>
                        <p:cNvPr id="12508" name="Oval 453"/>
                        <p:cNvSpPr>
                          <a:spLocks noChangeArrowheads="1"/>
                        </p:cNvSpPr>
                        <p:nvPr/>
                      </p:nvSpPr>
                      <p:spPr bwMode="auto">
                        <a:xfrm>
                          <a:off x="4206" y="2859"/>
                          <a:ext cx="10" cy="15"/>
                        </a:xfrm>
                        <a:prstGeom prst="ellipse">
                          <a:avLst/>
                        </a:prstGeom>
                        <a:solidFill>
                          <a:srgbClr val="C0C0C0"/>
                        </a:solidFill>
                        <a:ln w="9525">
                          <a:noFill/>
                          <a:round/>
                          <a:headEnd/>
                          <a:tailEnd/>
                        </a:ln>
                      </p:spPr>
                      <p:txBody>
                        <a:bodyPr/>
                        <a:lstStyle/>
                        <a:p>
                          <a:endParaRPr lang="en-US">
                            <a:solidFill>
                              <a:prstClr val="black"/>
                            </a:solidFill>
                          </a:endParaRPr>
                        </a:p>
                      </p:txBody>
                    </p:sp>
                  </p:grpSp>
                </p:grpSp>
                <p:grpSp>
                  <p:nvGrpSpPr>
                    <p:cNvPr id="12741" name="Group 454"/>
                    <p:cNvGrpSpPr>
                      <a:grpSpLocks/>
                    </p:cNvGrpSpPr>
                    <p:nvPr/>
                  </p:nvGrpSpPr>
                  <p:grpSpPr bwMode="auto">
                    <a:xfrm>
                      <a:off x="4084" y="2730"/>
                      <a:ext cx="183" cy="204"/>
                      <a:chOff x="4084" y="2730"/>
                      <a:chExt cx="183" cy="204"/>
                    </a:xfrm>
                  </p:grpSpPr>
                  <p:grpSp>
                    <p:nvGrpSpPr>
                      <p:cNvPr id="12801" name="Group 455"/>
                      <p:cNvGrpSpPr>
                        <a:grpSpLocks/>
                      </p:cNvGrpSpPr>
                      <p:nvPr/>
                    </p:nvGrpSpPr>
                    <p:grpSpPr bwMode="auto">
                      <a:xfrm>
                        <a:off x="4108" y="2730"/>
                        <a:ext cx="42" cy="74"/>
                        <a:chOff x="4108" y="2730"/>
                        <a:chExt cx="42" cy="74"/>
                      </a:xfrm>
                    </p:grpSpPr>
                    <p:sp>
                      <p:nvSpPr>
                        <p:cNvPr id="12498" name="Freeform 456"/>
                        <p:cNvSpPr>
                          <a:spLocks/>
                        </p:cNvSpPr>
                        <p:nvPr/>
                      </p:nvSpPr>
                      <p:spPr bwMode="auto">
                        <a:xfrm>
                          <a:off x="4108" y="2730"/>
                          <a:ext cx="42" cy="25"/>
                        </a:xfrm>
                        <a:custGeom>
                          <a:avLst/>
                          <a:gdLst>
                            <a:gd name="T0" fmla="*/ 1 w 168"/>
                            <a:gd name="T1" fmla="*/ 0 h 129"/>
                            <a:gd name="T2" fmla="*/ 0 w 168"/>
                            <a:gd name="T3" fmla="*/ 0 h 129"/>
                            <a:gd name="T4" fmla="*/ 0 w 168"/>
                            <a:gd name="T5" fmla="*/ 0 h 129"/>
                            <a:gd name="T6" fmla="*/ 0 w 168"/>
                            <a:gd name="T7" fmla="*/ 0 h 129"/>
                            <a:gd name="T8" fmla="*/ 1 w 168"/>
                            <a:gd name="T9" fmla="*/ 0 h 129"/>
                            <a:gd name="T10" fmla="*/ 0 60000 65536"/>
                            <a:gd name="T11" fmla="*/ 0 60000 65536"/>
                            <a:gd name="T12" fmla="*/ 0 60000 65536"/>
                            <a:gd name="T13" fmla="*/ 0 60000 65536"/>
                            <a:gd name="T14" fmla="*/ 0 60000 65536"/>
                            <a:gd name="T15" fmla="*/ 0 w 168"/>
                            <a:gd name="T16" fmla="*/ 0 h 129"/>
                            <a:gd name="T17" fmla="*/ 168 w 168"/>
                            <a:gd name="T18" fmla="*/ 129 h 129"/>
                          </a:gdLst>
                          <a:ahLst/>
                          <a:cxnLst>
                            <a:cxn ang="T10">
                              <a:pos x="T0" y="T1"/>
                            </a:cxn>
                            <a:cxn ang="T11">
                              <a:pos x="T2" y="T3"/>
                            </a:cxn>
                            <a:cxn ang="T12">
                              <a:pos x="T4" y="T5"/>
                            </a:cxn>
                            <a:cxn ang="T13">
                              <a:pos x="T6" y="T7"/>
                            </a:cxn>
                            <a:cxn ang="T14">
                              <a:pos x="T8" y="T9"/>
                            </a:cxn>
                          </a:cxnLst>
                          <a:rect l="T15" t="T16" r="T17" b="T18"/>
                          <a:pathLst>
                            <a:path w="168" h="129">
                              <a:moveTo>
                                <a:pt x="168" y="62"/>
                              </a:moveTo>
                              <a:lnTo>
                                <a:pt x="101" y="129"/>
                              </a:lnTo>
                              <a:lnTo>
                                <a:pt x="0" y="92"/>
                              </a:lnTo>
                              <a:lnTo>
                                <a:pt x="0" y="0"/>
                              </a:lnTo>
                              <a:lnTo>
                                <a:pt x="168" y="62"/>
                              </a:lnTo>
                              <a:close/>
                            </a:path>
                          </a:pathLst>
                        </a:custGeom>
                        <a:solidFill>
                          <a:srgbClr val="5F5F5F"/>
                        </a:solidFill>
                        <a:ln w="9525">
                          <a:noFill/>
                          <a:round/>
                          <a:headEnd/>
                          <a:tailEnd/>
                        </a:ln>
                      </p:spPr>
                      <p:txBody>
                        <a:bodyPr/>
                        <a:lstStyle/>
                        <a:p>
                          <a:endParaRPr lang="en-US">
                            <a:solidFill>
                              <a:prstClr val="black"/>
                            </a:solidFill>
                          </a:endParaRPr>
                        </a:p>
                      </p:txBody>
                    </p:sp>
                    <p:sp>
                      <p:nvSpPr>
                        <p:cNvPr id="12499" name="Freeform 457"/>
                        <p:cNvSpPr>
                          <a:spLocks/>
                        </p:cNvSpPr>
                        <p:nvPr/>
                      </p:nvSpPr>
                      <p:spPr bwMode="auto">
                        <a:xfrm>
                          <a:off x="4133" y="2742"/>
                          <a:ext cx="17" cy="62"/>
                        </a:xfrm>
                        <a:custGeom>
                          <a:avLst/>
                          <a:gdLst>
                            <a:gd name="T0" fmla="*/ 0 w 67"/>
                            <a:gd name="T1" fmla="*/ 0 h 308"/>
                            <a:gd name="T2" fmla="*/ 0 w 67"/>
                            <a:gd name="T3" fmla="*/ 0 h 308"/>
                            <a:gd name="T4" fmla="*/ 0 w 67"/>
                            <a:gd name="T5" fmla="*/ 0 h 308"/>
                            <a:gd name="T6" fmla="*/ 0 w 67"/>
                            <a:gd name="T7" fmla="*/ 0 h 308"/>
                            <a:gd name="T8" fmla="*/ 0 w 67"/>
                            <a:gd name="T9" fmla="*/ 0 h 308"/>
                            <a:gd name="T10" fmla="*/ 0 60000 65536"/>
                            <a:gd name="T11" fmla="*/ 0 60000 65536"/>
                            <a:gd name="T12" fmla="*/ 0 60000 65536"/>
                            <a:gd name="T13" fmla="*/ 0 60000 65536"/>
                            <a:gd name="T14" fmla="*/ 0 60000 65536"/>
                            <a:gd name="T15" fmla="*/ 0 w 67"/>
                            <a:gd name="T16" fmla="*/ 0 h 308"/>
                            <a:gd name="T17" fmla="*/ 67 w 67"/>
                            <a:gd name="T18" fmla="*/ 308 h 308"/>
                          </a:gdLst>
                          <a:ahLst/>
                          <a:cxnLst>
                            <a:cxn ang="T10">
                              <a:pos x="T0" y="T1"/>
                            </a:cxn>
                            <a:cxn ang="T11">
                              <a:pos x="T2" y="T3"/>
                            </a:cxn>
                            <a:cxn ang="T12">
                              <a:pos x="T4" y="T5"/>
                            </a:cxn>
                            <a:cxn ang="T13">
                              <a:pos x="T6" y="T7"/>
                            </a:cxn>
                            <a:cxn ang="T14">
                              <a:pos x="T8" y="T9"/>
                            </a:cxn>
                          </a:cxnLst>
                          <a:rect l="T15" t="T16" r="T17" b="T18"/>
                          <a:pathLst>
                            <a:path w="67" h="308">
                              <a:moveTo>
                                <a:pt x="67" y="0"/>
                              </a:moveTo>
                              <a:lnTo>
                                <a:pt x="0" y="67"/>
                              </a:lnTo>
                              <a:lnTo>
                                <a:pt x="0" y="297"/>
                              </a:lnTo>
                              <a:lnTo>
                                <a:pt x="67" y="308"/>
                              </a:lnTo>
                              <a:lnTo>
                                <a:pt x="67" y="0"/>
                              </a:lnTo>
                              <a:close/>
                            </a:path>
                          </a:pathLst>
                        </a:custGeom>
                        <a:solidFill>
                          <a:srgbClr val="9F9F9F"/>
                        </a:solidFill>
                        <a:ln w="9525">
                          <a:noFill/>
                          <a:round/>
                          <a:headEnd/>
                          <a:tailEnd/>
                        </a:ln>
                      </p:spPr>
                      <p:txBody>
                        <a:bodyPr/>
                        <a:lstStyle/>
                        <a:p>
                          <a:endParaRPr lang="en-US">
                            <a:solidFill>
                              <a:prstClr val="black"/>
                            </a:solidFill>
                          </a:endParaRPr>
                        </a:p>
                      </p:txBody>
                    </p:sp>
                    <p:sp>
                      <p:nvSpPr>
                        <p:cNvPr id="12500" name="Freeform 458"/>
                        <p:cNvSpPr>
                          <a:spLocks/>
                        </p:cNvSpPr>
                        <p:nvPr/>
                      </p:nvSpPr>
                      <p:spPr bwMode="auto">
                        <a:xfrm>
                          <a:off x="4108" y="2748"/>
                          <a:ext cx="25" cy="53"/>
                        </a:xfrm>
                        <a:custGeom>
                          <a:avLst/>
                          <a:gdLst>
                            <a:gd name="T0" fmla="*/ 0 w 101"/>
                            <a:gd name="T1" fmla="*/ 0 h 267"/>
                            <a:gd name="T2" fmla="*/ 0 w 101"/>
                            <a:gd name="T3" fmla="*/ 0 h 267"/>
                            <a:gd name="T4" fmla="*/ 0 w 101"/>
                            <a:gd name="T5" fmla="*/ 0 h 267"/>
                            <a:gd name="T6" fmla="*/ 0 w 101"/>
                            <a:gd name="T7" fmla="*/ 0 h 267"/>
                            <a:gd name="T8" fmla="*/ 0 w 101"/>
                            <a:gd name="T9" fmla="*/ 0 h 267"/>
                            <a:gd name="T10" fmla="*/ 0 60000 65536"/>
                            <a:gd name="T11" fmla="*/ 0 60000 65536"/>
                            <a:gd name="T12" fmla="*/ 0 60000 65536"/>
                            <a:gd name="T13" fmla="*/ 0 60000 65536"/>
                            <a:gd name="T14" fmla="*/ 0 60000 65536"/>
                            <a:gd name="T15" fmla="*/ 0 w 101"/>
                            <a:gd name="T16" fmla="*/ 0 h 267"/>
                            <a:gd name="T17" fmla="*/ 101 w 101"/>
                            <a:gd name="T18" fmla="*/ 267 h 267"/>
                          </a:gdLst>
                          <a:ahLst/>
                          <a:cxnLst>
                            <a:cxn ang="T10">
                              <a:pos x="T0" y="T1"/>
                            </a:cxn>
                            <a:cxn ang="T11">
                              <a:pos x="T2" y="T3"/>
                            </a:cxn>
                            <a:cxn ang="T12">
                              <a:pos x="T4" y="T5"/>
                            </a:cxn>
                            <a:cxn ang="T13">
                              <a:pos x="T6" y="T7"/>
                            </a:cxn>
                            <a:cxn ang="T14">
                              <a:pos x="T8" y="T9"/>
                            </a:cxn>
                          </a:cxnLst>
                          <a:rect l="T15" t="T16" r="T17" b="T18"/>
                          <a:pathLst>
                            <a:path w="101" h="267">
                              <a:moveTo>
                                <a:pt x="0" y="0"/>
                              </a:moveTo>
                              <a:lnTo>
                                <a:pt x="101" y="37"/>
                              </a:lnTo>
                              <a:lnTo>
                                <a:pt x="101" y="267"/>
                              </a:lnTo>
                              <a:lnTo>
                                <a:pt x="0" y="250"/>
                              </a:lnTo>
                              <a:lnTo>
                                <a:pt x="0" y="0"/>
                              </a:lnTo>
                              <a:close/>
                            </a:path>
                          </a:pathLst>
                        </a:custGeom>
                        <a:solidFill>
                          <a:srgbClr val="808080"/>
                        </a:solidFill>
                        <a:ln w="9525">
                          <a:noFill/>
                          <a:round/>
                          <a:headEnd/>
                          <a:tailEnd/>
                        </a:ln>
                      </p:spPr>
                      <p:txBody>
                        <a:bodyPr/>
                        <a:lstStyle/>
                        <a:p>
                          <a:endParaRPr lang="en-US">
                            <a:solidFill>
                              <a:prstClr val="black"/>
                            </a:solidFill>
                          </a:endParaRPr>
                        </a:p>
                      </p:txBody>
                    </p:sp>
                    <p:sp>
                      <p:nvSpPr>
                        <p:cNvPr id="12501" name="Line 459"/>
                        <p:cNvSpPr>
                          <a:spLocks noChangeShapeType="1"/>
                        </p:cNvSpPr>
                        <p:nvPr/>
                      </p:nvSpPr>
                      <p:spPr bwMode="auto">
                        <a:xfrm>
                          <a:off x="4127" y="2736"/>
                          <a:ext cx="1" cy="64"/>
                        </a:xfrm>
                        <a:prstGeom prst="line">
                          <a:avLst/>
                        </a:prstGeom>
                        <a:noFill/>
                        <a:ln w="3175">
                          <a:solidFill>
                            <a:srgbClr val="9F9F9F"/>
                          </a:solidFill>
                          <a:round/>
                          <a:headEnd/>
                          <a:tailEnd/>
                        </a:ln>
                      </p:spPr>
                      <p:txBody>
                        <a:bodyPr/>
                        <a:lstStyle/>
                        <a:p>
                          <a:endParaRPr lang="en-US">
                            <a:solidFill>
                              <a:prstClr val="black"/>
                            </a:solidFill>
                          </a:endParaRPr>
                        </a:p>
                      </p:txBody>
                    </p:sp>
                  </p:grpSp>
                  <p:grpSp>
                    <p:nvGrpSpPr>
                      <p:cNvPr id="12802" name="Group 460"/>
                      <p:cNvGrpSpPr>
                        <a:grpSpLocks/>
                      </p:cNvGrpSpPr>
                      <p:nvPr/>
                    </p:nvGrpSpPr>
                    <p:grpSpPr bwMode="auto">
                      <a:xfrm>
                        <a:off x="4084" y="2737"/>
                        <a:ext cx="183" cy="197"/>
                        <a:chOff x="4084" y="2737"/>
                        <a:chExt cx="183" cy="197"/>
                      </a:xfrm>
                    </p:grpSpPr>
                    <p:grpSp>
                      <p:nvGrpSpPr>
                        <p:cNvPr id="12803" name="Group 461"/>
                        <p:cNvGrpSpPr>
                          <a:grpSpLocks/>
                        </p:cNvGrpSpPr>
                        <p:nvPr/>
                      </p:nvGrpSpPr>
                      <p:grpSpPr bwMode="auto">
                        <a:xfrm>
                          <a:off x="4084" y="2908"/>
                          <a:ext cx="16" cy="26"/>
                          <a:chOff x="4084" y="2908"/>
                          <a:chExt cx="16" cy="26"/>
                        </a:xfrm>
                      </p:grpSpPr>
                      <p:sp>
                        <p:nvSpPr>
                          <p:cNvPr id="12496" name="Freeform 462"/>
                          <p:cNvSpPr>
                            <a:spLocks/>
                          </p:cNvSpPr>
                          <p:nvPr/>
                        </p:nvSpPr>
                        <p:spPr bwMode="auto">
                          <a:xfrm>
                            <a:off x="4084" y="2909"/>
                            <a:ext cx="16" cy="25"/>
                          </a:xfrm>
                          <a:custGeom>
                            <a:avLst/>
                            <a:gdLst>
                              <a:gd name="T0" fmla="*/ 0 w 64"/>
                              <a:gd name="T1" fmla="*/ 0 h 127"/>
                              <a:gd name="T2" fmla="*/ 0 w 64"/>
                              <a:gd name="T3" fmla="*/ 0 h 127"/>
                              <a:gd name="T4" fmla="*/ 0 w 64"/>
                              <a:gd name="T5" fmla="*/ 0 h 127"/>
                              <a:gd name="T6" fmla="*/ 0 w 64"/>
                              <a:gd name="T7" fmla="*/ 0 h 127"/>
                              <a:gd name="T8" fmla="*/ 0 w 64"/>
                              <a:gd name="T9" fmla="*/ 0 h 127"/>
                              <a:gd name="T10" fmla="*/ 0 60000 65536"/>
                              <a:gd name="T11" fmla="*/ 0 60000 65536"/>
                              <a:gd name="T12" fmla="*/ 0 60000 65536"/>
                              <a:gd name="T13" fmla="*/ 0 60000 65536"/>
                              <a:gd name="T14" fmla="*/ 0 60000 65536"/>
                              <a:gd name="T15" fmla="*/ 0 w 64"/>
                              <a:gd name="T16" fmla="*/ 0 h 127"/>
                              <a:gd name="T17" fmla="*/ 64 w 64"/>
                              <a:gd name="T18" fmla="*/ 127 h 127"/>
                            </a:gdLst>
                            <a:ahLst/>
                            <a:cxnLst>
                              <a:cxn ang="T10">
                                <a:pos x="T0" y="T1"/>
                              </a:cxn>
                              <a:cxn ang="T11">
                                <a:pos x="T2" y="T3"/>
                              </a:cxn>
                              <a:cxn ang="T12">
                                <a:pos x="T4" y="T5"/>
                              </a:cxn>
                              <a:cxn ang="T13">
                                <a:pos x="T6" y="T7"/>
                              </a:cxn>
                              <a:cxn ang="T14">
                                <a:pos x="T8" y="T9"/>
                              </a:cxn>
                            </a:cxnLst>
                            <a:rect l="T15" t="T16" r="T17" b="T18"/>
                            <a:pathLst>
                              <a:path w="64" h="127">
                                <a:moveTo>
                                  <a:pt x="64" y="0"/>
                                </a:moveTo>
                                <a:lnTo>
                                  <a:pt x="0" y="3"/>
                                </a:lnTo>
                                <a:lnTo>
                                  <a:pt x="0" y="127"/>
                                </a:lnTo>
                                <a:lnTo>
                                  <a:pt x="64" y="120"/>
                                </a:lnTo>
                                <a:lnTo>
                                  <a:pt x="64" y="0"/>
                                </a:lnTo>
                                <a:close/>
                              </a:path>
                            </a:pathLst>
                          </a:custGeom>
                          <a:solidFill>
                            <a:srgbClr val="3F3F3F"/>
                          </a:solidFill>
                          <a:ln w="9525">
                            <a:noFill/>
                            <a:round/>
                            <a:headEnd/>
                            <a:tailEnd/>
                          </a:ln>
                        </p:spPr>
                        <p:txBody>
                          <a:bodyPr/>
                          <a:lstStyle/>
                          <a:p>
                            <a:endParaRPr lang="en-US">
                              <a:solidFill>
                                <a:prstClr val="black"/>
                              </a:solidFill>
                            </a:endParaRPr>
                          </a:p>
                        </p:txBody>
                      </p:sp>
                      <p:sp>
                        <p:nvSpPr>
                          <p:cNvPr id="12497" name="Freeform 463"/>
                          <p:cNvSpPr>
                            <a:spLocks/>
                          </p:cNvSpPr>
                          <p:nvPr/>
                        </p:nvSpPr>
                        <p:spPr bwMode="auto">
                          <a:xfrm>
                            <a:off x="4084" y="2908"/>
                            <a:ext cx="16" cy="26"/>
                          </a:xfrm>
                          <a:custGeom>
                            <a:avLst/>
                            <a:gdLst>
                              <a:gd name="T0" fmla="*/ 0 w 64"/>
                              <a:gd name="T1" fmla="*/ 0 h 127"/>
                              <a:gd name="T2" fmla="*/ 0 w 64"/>
                              <a:gd name="T3" fmla="*/ 0 h 127"/>
                              <a:gd name="T4" fmla="*/ 0 w 64"/>
                              <a:gd name="T5" fmla="*/ 0 h 127"/>
                              <a:gd name="T6" fmla="*/ 0 w 64"/>
                              <a:gd name="T7" fmla="*/ 0 h 127"/>
                              <a:gd name="T8" fmla="*/ 0 60000 65536"/>
                              <a:gd name="T9" fmla="*/ 0 60000 65536"/>
                              <a:gd name="T10" fmla="*/ 0 60000 65536"/>
                              <a:gd name="T11" fmla="*/ 0 60000 65536"/>
                              <a:gd name="T12" fmla="*/ 0 w 64"/>
                              <a:gd name="T13" fmla="*/ 0 h 127"/>
                              <a:gd name="T14" fmla="*/ 64 w 64"/>
                              <a:gd name="T15" fmla="*/ 127 h 127"/>
                            </a:gdLst>
                            <a:ahLst/>
                            <a:cxnLst>
                              <a:cxn ang="T8">
                                <a:pos x="T0" y="T1"/>
                              </a:cxn>
                              <a:cxn ang="T9">
                                <a:pos x="T2" y="T3"/>
                              </a:cxn>
                              <a:cxn ang="T10">
                                <a:pos x="T4" y="T5"/>
                              </a:cxn>
                              <a:cxn ang="T11">
                                <a:pos x="T6" y="T7"/>
                              </a:cxn>
                            </a:cxnLst>
                            <a:rect l="T12" t="T13" r="T14" b="T15"/>
                            <a:pathLst>
                              <a:path w="64" h="127">
                                <a:moveTo>
                                  <a:pt x="64" y="0"/>
                                </a:moveTo>
                                <a:lnTo>
                                  <a:pt x="0" y="127"/>
                                </a:lnTo>
                                <a:lnTo>
                                  <a:pt x="64" y="120"/>
                                </a:lnTo>
                                <a:lnTo>
                                  <a:pt x="64" y="0"/>
                                </a:lnTo>
                                <a:close/>
                              </a:path>
                            </a:pathLst>
                          </a:custGeom>
                          <a:solidFill>
                            <a:srgbClr val="5F5F5F"/>
                          </a:solidFill>
                          <a:ln w="9525">
                            <a:noFill/>
                            <a:round/>
                            <a:headEnd/>
                            <a:tailEnd/>
                          </a:ln>
                        </p:spPr>
                        <p:txBody>
                          <a:bodyPr/>
                          <a:lstStyle/>
                          <a:p>
                            <a:endParaRPr lang="en-US">
                              <a:solidFill>
                                <a:prstClr val="black"/>
                              </a:solidFill>
                            </a:endParaRPr>
                          </a:p>
                        </p:txBody>
                      </p:sp>
                    </p:grpSp>
                    <p:grpSp>
                      <p:nvGrpSpPr>
                        <p:cNvPr id="12822" name="Group 464"/>
                        <p:cNvGrpSpPr>
                          <a:grpSpLocks/>
                        </p:cNvGrpSpPr>
                        <p:nvPr/>
                      </p:nvGrpSpPr>
                      <p:grpSpPr bwMode="auto">
                        <a:xfrm>
                          <a:off x="4167" y="2737"/>
                          <a:ext cx="100" cy="155"/>
                          <a:chOff x="4167" y="2737"/>
                          <a:chExt cx="100" cy="155"/>
                        </a:xfrm>
                      </p:grpSpPr>
                      <p:grpSp>
                        <p:nvGrpSpPr>
                          <p:cNvPr id="12823" name="Group 465"/>
                          <p:cNvGrpSpPr>
                            <a:grpSpLocks/>
                          </p:cNvGrpSpPr>
                          <p:nvPr/>
                        </p:nvGrpSpPr>
                        <p:grpSpPr bwMode="auto">
                          <a:xfrm>
                            <a:off x="4167" y="2773"/>
                            <a:ext cx="74" cy="119"/>
                            <a:chOff x="4167" y="2773"/>
                            <a:chExt cx="74" cy="119"/>
                          </a:xfrm>
                        </p:grpSpPr>
                        <p:grpSp>
                          <p:nvGrpSpPr>
                            <p:cNvPr id="12824" name="Group 466"/>
                            <p:cNvGrpSpPr>
                              <a:grpSpLocks/>
                            </p:cNvGrpSpPr>
                            <p:nvPr/>
                          </p:nvGrpSpPr>
                          <p:grpSpPr bwMode="auto">
                            <a:xfrm>
                              <a:off x="4214" y="2773"/>
                              <a:ext cx="27" cy="77"/>
                              <a:chOff x="4214" y="2773"/>
                              <a:chExt cx="27" cy="77"/>
                            </a:xfrm>
                          </p:grpSpPr>
                          <p:grpSp>
                            <p:nvGrpSpPr>
                              <p:cNvPr id="12825" name="Group 467"/>
                              <p:cNvGrpSpPr>
                                <a:grpSpLocks/>
                              </p:cNvGrpSpPr>
                              <p:nvPr/>
                            </p:nvGrpSpPr>
                            <p:grpSpPr bwMode="auto">
                              <a:xfrm>
                                <a:off x="4214" y="2788"/>
                                <a:ext cx="27" cy="61"/>
                                <a:chOff x="4214" y="2788"/>
                                <a:chExt cx="27" cy="61"/>
                              </a:xfrm>
                            </p:grpSpPr>
                            <p:sp>
                              <p:nvSpPr>
                                <p:cNvPr id="12484" name="Line 468"/>
                                <p:cNvSpPr>
                                  <a:spLocks noChangeShapeType="1"/>
                                </p:cNvSpPr>
                                <p:nvPr/>
                              </p:nvSpPr>
                              <p:spPr bwMode="auto">
                                <a:xfrm flipH="1" flipV="1">
                                  <a:off x="4214" y="2788"/>
                                  <a:ext cx="26" cy="6"/>
                                </a:xfrm>
                                <a:prstGeom prst="line">
                                  <a:avLst/>
                                </a:prstGeom>
                                <a:noFill/>
                                <a:ln w="3175">
                                  <a:solidFill>
                                    <a:srgbClr val="000000"/>
                                  </a:solidFill>
                                  <a:round/>
                                  <a:headEnd/>
                                  <a:tailEnd/>
                                </a:ln>
                              </p:spPr>
                              <p:txBody>
                                <a:bodyPr/>
                                <a:lstStyle/>
                                <a:p>
                                  <a:endParaRPr lang="en-US">
                                    <a:solidFill>
                                      <a:prstClr val="black"/>
                                    </a:solidFill>
                                  </a:endParaRPr>
                                </a:p>
                              </p:txBody>
                            </p:sp>
                            <p:sp>
                              <p:nvSpPr>
                                <p:cNvPr id="12485" name="Line 469"/>
                                <p:cNvSpPr>
                                  <a:spLocks noChangeShapeType="1"/>
                                </p:cNvSpPr>
                                <p:nvPr/>
                              </p:nvSpPr>
                              <p:spPr bwMode="auto">
                                <a:xfrm flipH="1" flipV="1">
                                  <a:off x="4215" y="2847"/>
                                  <a:ext cx="25" cy="2"/>
                                </a:xfrm>
                                <a:prstGeom prst="line">
                                  <a:avLst/>
                                </a:prstGeom>
                                <a:noFill/>
                                <a:ln w="3175">
                                  <a:solidFill>
                                    <a:srgbClr val="000000"/>
                                  </a:solidFill>
                                  <a:round/>
                                  <a:headEnd/>
                                  <a:tailEnd/>
                                </a:ln>
                              </p:spPr>
                              <p:txBody>
                                <a:bodyPr/>
                                <a:lstStyle/>
                                <a:p>
                                  <a:endParaRPr lang="en-US">
                                    <a:solidFill>
                                      <a:prstClr val="black"/>
                                    </a:solidFill>
                                  </a:endParaRPr>
                                </a:p>
                              </p:txBody>
                            </p:sp>
                            <p:sp>
                              <p:nvSpPr>
                                <p:cNvPr id="12486" name="Line 470"/>
                                <p:cNvSpPr>
                                  <a:spLocks noChangeShapeType="1"/>
                                </p:cNvSpPr>
                                <p:nvPr/>
                              </p:nvSpPr>
                              <p:spPr bwMode="auto">
                                <a:xfrm flipH="1" flipV="1">
                                  <a:off x="4214" y="2794"/>
                                  <a:ext cx="26" cy="5"/>
                                </a:xfrm>
                                <a:prstGeom prst="line">
                                  <a:avLst/>
                                </a:prstGeom>
                                <a:noFill/>
                                <a:ln w="3175">
                                  <a:solidFill>
                                    <a:srgbClr val="000000"/>
                                  </a:solidFill>
                                  <a:round/>
                                  <a:headEnd/>
                                  <a:tailEnd/>
                                </a:ln>
                              </p:spPr>
                              <p:txBody>
                                <a:bodyPr/>
                                <a:lstStyle/>
                                <a:p>
                                  <a:endParaRPr lang="en-US">
                                    <a:solidFill>
                                      <a:prstClr val="black"/>
                                    </a:solidFill>
                                  </a:endParaRPr>
                                </a:p>
                              </p:txBody>
                            </p:sp>
                            <p:sp>
                              <p:nvSpPr>
                                <p:cNvPr id="12487" name="Line 471"/>
                                <p:cNvSpPr>
                                  <a:spLocks noChangeShapeType="1"/>
                                </p:cNvSpPr>
                                <p:nvPr/>
                              </p:nvSpPr>
                              <p:spPr bwMode="auto">
                                <a:xfrm flipH="1" flipV="1">
                                  <a:off x="4214" y="2799"/>
                                  <a:ext cx="27" cy="5"/>
                                </a:xfrm>
                                <a:prstGeom prst="line">
                                  <a:avLst/>
                                </a:prstGeom>
                                <a:noFill/>
                                <a:ln w="3175">
                                  <a:solidFill>
                                    <a:srgbClr val="000000"/>
                                  </a:solidFill>
                                  <a:round/>
                                  <a:headEnd/>
                                  <a:tailEnd/>
                                </a:ln>
                              </p:spPr>
                              <p:txBody>
                                <a:bodyPr/>
                                <a:lstStyle/>
                                <a:p>
                                  <a:endParaRPr lang="en-US">
                                    <a:solidFill>
                                      <a:prstClr val="black"/>
                                    </a:solidFill>
                                  </a:endParaRPr>
                                </a:p>
                              </p:txBody>
                            </p:sp>
                            <p:sp>
                              <p:nvSpPr>
                                <p:cNvPr id="12488" name="Line 472"/>
                                <p:cNvSpPr>
                                  <a:spLocks noChangeShapeType="1"/>
                                </p:cNvSpPr>
                                <p:nvPr/>
                              </p:nvSpPr>
                              <p:spPr bwMode="auto">
                                <a:xfrm flipH="1" flipV="1">
                                  <a:off x="4214" y="2805"/>
                                  <a:ext cx="27" cy="4"/>
                                </a:xfrm>
                                <a:prstGeom prst="line">
                                  <a:avLst/>
                                </a:prstGeom>
                                <a:noFill/>
                                <a:ln w="3175">
                                  <a:solidFill>
                                    <a:srgbClr val="000000"/>
                                  </a:solidFill>
                                  <a:round/>
                                  <a:headEnd/>
                                  <a:tailEnd/>
                                </a:ln>
                              </p:spPr>
                              <p:txBody>
                                <a:bodyPr/>
                                <a:lstStyle/>
                                <a:p>
                                  <a:endParaRPr lang="en-US">
                                    <a:solidFill>
                                      <a:prstClr val="black"/>
                                    </a:solidFill>
                                  </a:endParaRPr>
                                </a:p>
                              </p:txBody>
                            </p:sp>
                            <p:sp>
                              <p:nvSpPr>
                                <p:cNvPr id="12489" name="Line 473"/>
                                <p:cNvSpPr>
                                  <a:spLocks noChangeShapeType="1"/>
                                </p:cNvSpPr>
                                <p:nvPr/>
                              </p:nvSpPr>
                              <p:spPr bwMode="auto">
                                <a:xfrm flipH="1" flipV="1">
                                  <a:off x="4214" y="2811"/>
                                  <a:ext cx="26" cy="4"/>
                                </a:xfrm>
                                <a:prstGeom prst="line">
                                  <a:avLst/>
                                </a:prstGeom>
                                <a:noFill/>
                                <a:ln w="3175">
                                  <a:solidFill>
                                    <a:srgbClr val="000000"/>
                                  </a:solidFill>
                                  <a:round/>
                                  <a:headEnd/>
                                  <a:tailEnd/>
                                </a:ln>
                              </p:spPr>
                              <p:txBody>
                                <a:bodyPr/>
                                <a:lstStyle/>
                                <a:p>
                                  <a:endParaRPr lang="en-US">
                                    <a:solidFill>
                                      <a:prstClr val="black"/>
                                    </a:solidFill>
                                  </a:endParaRPr>
                                </a:p>
                              </p:txBody>
                            </p:sp>
                            <p:sp>
                              <p:nvSpPr>
                                <p:cNvPr id="12490" name="Line 474"/>
                                <p:cNvSpPr>
                                  <a:spLocks noChangeShapeType="1"/>
                                </p:cNvSpPr>
                                <p:nvPr/>
                              </p:nvSpPr>
                              <p:spPr bwMode="auto">
                                <a:xfrm flipH="1" flipV="1">
                                  <a:off x="4214" y="2816"/>
                                  <a:ext cx="26" cy="4"/>
                                </a:xfrm>
                                <a:prstGeom prst="line">
                                  <a:avLst/>
                                </a:prstGeom>
                                <a:noFill/>
                                <a:ln w="3175">
                                  <a:solidFill>
                                    <a:srgbClr val="000000"/>
                                  </a:solidFill>
                                  <a:round/>
                                  <a:headEnd/>
                                  <a:tailEnd/>
                                </a:ln>
                              </p:spPr>
                              <p:txBody>
                                <a:bodyPr/>
                                <a:lstStyle/>
                                <a:p>
                                  <a:endParaRPr lang="en-US">
                                    <a:solidFill>
                                      <a:prstClr val="black"/>
                                    </a:solidFill>
                                  </a:endParaRPr>
                                </a:p>
                              </p:txBody>
                            </p:sp>
                            <p:sp>
                              <p:nvSpPr>
                                <p:cNvPr id="12491" name="Line 475"/>
                                <p:cNvSpPr>
                                  <a:spLocks noChangeShapeType="1"/>
                                </p:cNvSpPr>
                                <p:nvPr/>
                              </p:nvSpPr>
                              <p:spPr bwMode="auto">
                                <a:xfrm flipH="1" flipV="1">
                                  <a:off x="4214" y="2822"/>
                                  <a:ext cx="26" cy="3"/>
                                </a:xfrm>
                                <a:prstGeom prst="line">
                                  <a:avLst/>
                                </a:prstGeom>
                                <a:noFill/>
                                <a:ln w="3175">
                                  <a:solidFill>
                                    <a:srgbClr val="000000"/>
                                  </a:solidFill>
                                  <a:round/>
                                  <a:headEnd/>
                                  <a:tailEnd/>
                                </a:ln>
                              </p:spPr>
                              <p:txBody>
                                <a:bodyPr/>
                                <a:lstStyle/>
                                <a:p>
                                  <a:endParaRPr lang="en-US">
                                    <a:solidFill>
                                      <a:prstClr val="black"/>
                                    </a:solidFill>
                                  </a:endParaRPr>
                                </a:p>
                              </p:txBody>
                            </p:sp>
                            <p:sp>
                              <p:nvSpPr>
                                <p:cNvPr id="12492" name="Line 476"/>
                                <p:cNvSpPr>
                                  <a:spLocks noChangeShapeType="1"/>
                                </p:cNvSpPr>
                                <p:nvPr/>
                              </p:nvSpPr>
                              <p:spPr bwMode="auto">
                                <a:xfrm flipH="1" flipV="1">
                                  <a:off x="4214" y="2827"/>
                                  <a:ext cx="26" cy="3"/>
                                </a:xfrm>
                                <a:prstGeom prst="line">
                                  <a:avLst/>
                                </a:prstGeom>
                                <a:noFill/>
                                <a:ln w="3175">
                                  <a:solidFill>
                                    <a:srgbClr val="000000"/>
                                  </a:solidFill>
                                  <a:round/>
                                  <a:headEnd/>
                                  <a:tailEnd/>
                                </a:ln>
                              </p:spPr>
                              <p:txBody>
                                <a:bodyPr/>
                                <a:lstStyle/>
                                <a:p>
                                  <a:endParaRPr lang="en-US">
                                    <a:solidFill>
                                      <a:prstClr val="black"/>
                                    </a:solidFill>
                                  </a:endParaRPr>
                                </a:p>
                              </p:txBody>
                            </p:sp>
                            <p:sp>
                              <p:nvSpPr>
                                <p:cNvPr id="12493" name="Line 477"/>
                                <p:cNvSpPr>
                                  <a:spLocks noChangeShapeType="1"/>
                                </p:cNvSpPr>
                                <p:nvPr/>
                              </p:nvSpPr>
                              <p:spPr bwMode="auto">
                                <a:xfrm flipH="1" flipV="1">
                                  <a:off x="4214" y="2832"/>
                                  <a:ext cx="26" cy="3"/>
                                </a:xfrm>
                                <a:prstGeom prst="line">
                                  <a:avLst/>
                                </a:prstGeom>
                                <a:noFill/>
                                <a:ln w="3175">
                                  <a:solidFill>
                                    <a:srgbClr val="000000"/>
                                  </a:solidFill>
                                  <a:round/>
                                  <a:headEnd/>
                                  <a:tailEnd/>
                                </a:ln>
                              </p:spPr>
                              <p:txBody>
                                <a:bodyPr/>
                                <a:lstStyle/>
                                <a:p>
                                  <a:endParaRPr lang="en-US">
                                    <a:solidFill>
                                      <a:prstClr val="black"/>
                                    </a:solidFill>
                                  </a:endParaRPr>
                                </a:p>
                              </p:txBody>
                            </p:sp>
                            <p:sp>
                              <p:nvSpPr>
                                <p:cNvPr id="12494" name="Line 478"/>
                                <p:cNvSpPr>
                                  <a:spLocks noChangeShapeType="1"/>
                                </p:cNvSpPr>
                                <p:nvPr/>
                              </p:nvSpPr>
                              <p:spPr bwMode="auto">
                                <a:xfrm flipH="1" flipV="1">
                                  <a:off x="4215" y="2837"/>
                                  <a:ext cx="25" cy="3"/>
                                </a:xfrm>
                                <a:prstGeom prst="line">
                                  <a:avLst/>
                                </a:prstGeom>
                                <a:noFill/>
                                <a:ln w="3175">
                                  <a:solidFill>
                                    <a:srgbClr val="000000"/>
                                  </a:solidFill>
                                  <a:round/>
                                  <a:headEnd/>
                                  <a:tailEnd/>
                                </a:ln>
                              </p:spPr>
                              <p:txBody>
                                <a:bodyPr/>
                                <a:lstStyle/>
                                <a:p>
                                  <a:endParaRPr lang="en-US">
                                    <a:solidFill>
                                      <a:prstClr val="black"/>
                                    </a:solidFill>
                                  </a:endParaRPr>
                                </a:p>
                              </p:txBody>
                            </p:sp>
                            <p:sp>
                              <p:nvSpPr>
                                <p:cNvPr id="12495" name="Line 479"/>
                                <p:cNvSpPr>
                                  <a:spLocks noChangeShapeType="1"/>
                                </p:cNvSpPr>
                                <p:nvPr/>
                              </p:nvSpPr>
                              <p:spPr bwMode="auto">
                                <a:xfrm flipH="1" flipV="1">
                                  <a:off x="4215" y="2842"/>
                                  <a:ext cx="25" cy="3"/>
                                </a:xfrm>
                                <a:prstGeom prst="line">
                                  <a:avLst/>
                                </a:prstGeom>
                                <a:noFill/>
                                <a:ln w="3175">
                                  <a:solidFill>
                                    <a:srgbClr val="000000"/>
                                  </a:solidFill>
                                  <a:round/>
                                  <a:headEnd/>
                                  <a:tailEnd/>
                                </a:ln>
                              </p:spPr>
                              <p:txBody>
                                <a:bodyPr/>
                                <a:lstStyle/>
                                <a:p>
                                  <a:endParaRPr lang="en-US">
                                    <a:solidFill>
                                      <a:prstClr val="black"/>
                                    </a:solidFill>
                                  </a:endParaRPr>
                                </a:p>
                              </p:txBody>
                            </p:sp>
                          </p:grpSp>
                          <p:sp>
                            <p:nvSpPr>
                              <p:cNvPr id="12483" name="Line 480"/>
                              <p:cNvSpPr>
                                <a:spLocks noChangeShapeType="1"/>
                              </p:cNvSpPr>
                              <p:nvPr/>
                            </p:nvSpPr>
                            <p:spPr bwMode="auto">
                              <a:xfrm flipV="1">
                                <a:off x="4227" y="2773"/>
                                <a:ext cx="1" cy="77"/>
                              </a:xfrm>
                              <a:prstGeom prst="line">
                                <a:avLst/>
                              </a:prstGeom>
                              <a:noFill/>
                              <a:ln w="3175">
                                <a:solidFill>
                                  <a:srgbClr val="C0C0C0"/>
                                </a:solidFill>
                                <a:round/>
                                <a:headEnd/>
                                <a:tailEnd/>
                              </a:ln>
                            </p:spPr>
                            <p:txBody>
                              <a:bodyPr/>
                              <a:lstStyle/>
                              <a:p>
                                <a:endParaRPr lang="en-US">
                                  <a:solidFill>
                                    <a:prstClr val="black"/>
                                  </a:solidFill>
                                </a:endParaRPr>
                              </a:p>
                            </p:txBody>
                          </p:sp>
                        </p:grpSp>
                        <p:grpSp>
                          <p:nvGrpSpPr>
                            <p:cNvPr id="12826" name="Group 481"/>
                            <p:cNvGrpSpPr>
                              <a:grpSpLocks/>
                            </p:cNvGrpSpPr>
                            <p:nvPr/>
                          </p:nvGrpSpPr>
                          <p:grpSpPr bwMode="auto">
                            <a:xfrm>
                              <a:off x="4167" y="2850"/>
                              <a:ext cx="28" cy="42"/>
                              <a:chOff x="4167" y="2850"/>
                              <a:chExt cx="28" cy="42"/>
                            </a:xfrm>
                          </p:grpSpPr>
                          <p:grpSp>
                            <p:nvGrpSpPr>
                              <p:cNvPr id="12827" name="Group 482"/>
                              <p:cNvGrpSpPr>
                                <a:grpSpLocks/>
                              </p:cNvGrpSpPr>
                              <p:nvPr/>
                            </p:nvGrpSpPr>
                            <p:grpSpPr bwMode="auto">
                              <a:xfrm>
                                <a:off x="4183" y="2851"/>
                                <a:ext cx="12" cy="41"/>
                                <a:chOff x="4183" y="2851"/>
                                <a:chExt cx="12" cy="41"/>
                              </a:xfrm>
                            </p:grpSpPr>
                            <p:sp>
                              <p:nvSpPr>
                                <p:cNvPr id="12480" name="Freeform 483"/>
                                <p:cNvSpPr>
                                  <a:spLocks/>
                                </p:cNvSpPr>
                                <p:nvPr/>
                              </p:nvSpPr>
                              <p:spPr bwMode="auto">
                                <a:xfrm>
                                  <a:off x="4183" y="2851"/>
                                  <a:ext cx="12" cy="41"/>
                                </a:xfrm>
                                <a:custGeom>
                                  <a:avLst/>
                                  <a:gdLst>
                                    <a:gd name="T0" fmla="*/ 0 w 50"/>
                                    <a:gd name="T1" fmla="*/ 0 h 203"/>
                                    <a:gd name="T2" fmla="*/ 0 w 50"/>
                                    <a:gd name="T3" fmla="*/ 0 h 203"/>
                                    <a:gd name="T4" fmla="*/ 0 w 50"/>
                                    <a:gd name="T5" fmla="*/ 0 h 203"/>
                                    <a:gd name="T6" fmla="*/ 0 w 50"/>
                                    <a:gd name="T7" fmla="*/ 0 h 203"/>
                                    <a:gd name="T8" fmla="*/ 0 w 50"/>
                                    <a:gd name="T9" fmla="*/ 0 h 203"/>
                                    <a:gd name="T10" fmla="*/ 0 60000 65536"/>
                                    <a:gd name="T11" fmla="*/ 0 60000 65536"/>
                                    <a:gd name="T12" fmla="*/ 0 60000 65536"/>
                                    <a:gd name="T13" fmla="*/ 0 60000 65536"/>
                                    <a:gd name="T14" fmla="*/ 0 60000 65536"/>
                                    <a:gd name="T15" fmla="*/ 0 w 50"/>
                                    <a:gd name="T16" fmla="*/ 0 h 203"/>
                                    <a:gd name="T17" fmla="*/ 50 w 50"/>
                                    <a:gd name="T18" fmla="*/ 203 h 203"/>
                                  </a:gdLst>
                                  <a:ahLst/>
                                  <a:cxnLst>
                                    <a:cxn ang="T10">
                                      <a:pos x="T0" y="T1"/>
                                    </a:cxn>
                                    <a:cxn ang="T11">
                                      <a:pos x="T2" y="T3"/>
                                    </a:cxn>
                                    <a:cxn ang="T12">
                                      <a:pos x="T4" y="T5"/>
                                    </a:cxn>
                                    <a:cxn ang="T13">
                                      <a:pos x="T6" y="T7"/>
                                    </a:cxn>
                                    <a:cxn ang="T14">
                                      <a:pos x="T8" y="T9"/>
                                    </a:cxn>
                                  </a:cxnLst>
                                  <a:rect l="T15" t="T16" r="T17" b="T18"/>
                                  <a:pathLst>
                                    <a:path w="50" h="203">
                                      <a:moveTo>
                                        <a:pt x="50" y="5"/>
                                      </a:moveTo>
                                      <a:lnTo>
                                        <a:pt x="0" y="0"/>
                                      </a:lnTo>
                                      <a:lnTo>
                                        <a:pt x="0" y="203"/>
                                      </a:lnTo>
                                      <a:lnTo>
                                        <a:pt x="50" y="202"/>
                                      </a:lnTo>
                                      <a:lnTo>
                                        <a:pt x="50" y="5"/>
                                      </a:lnTo>
                                      <a:close/>
                                    </a:path>
                                  </a:pathLst>
                                </a:custGeom>
                                <a:solidFill>
                                  <a:srgbClr val="9F9F9F"/>
                                </a:solidFill>
                                <a:ln w="9525">
                                  <a:noFill/>
                                  <a:round/>
                                  <a:headEnd/>
                                  <a:tailEnd/>
                                </a:ln>
                              </p:spPr>
                              <p:txBody>
                                <a:bodyPr/>
                                <a:lstStyle/>
                                <a:p>
                                  <a:endParaRPr lang="en-US">
                                    <a:solidFill>
                                      <a:prstClr val="black"/>
                                    </a:solidFill>
                                  </a:endParaRPr>
                                </a:p>
                              </p:txBody>
                            </p:sp>
                            <p:sp>
                              <p:nvSpPr>
                                <p:cNvPr id="12481" name="Freeform 484"/>
                                <p:cNvSpPr>
                                  <a:spLocks/>
                                </p:cNvSpPr>
                                <p:nvPr/>
                              </p:nvSpPr>
                              <p:spPr bwMode="auto">
                                <a:xfrm>
                                  <a:off x="4183" y="2851"/>
                                  <a:ext cx="12" cy="24"/>
                                </a:xfrm>
                                <a:custGeom>
                                  <a:avLst/>
                                  <a:gdLst>
                                    <a:gd name="T0" fmla="*/ 0 w 50"/>
                                    <a:gd name="T1" fmla="*/ 0 h 121"/>
                                    <a:gd name="T2" fmla="*/ 0 w 50"/>
                                    <a:gd name="T3" fmla="*/ 0 h 121"/>
                                    <a:gd name="T4" fmla="*/ 0 w 50"/>
                                    <a:gd name="T5" fmla="*/ 0 h 121"/>
                                    <a:gd name="T6" fmla="*/ 0 w 50"/>
                                    <a:gd name="T7" fmla="*/ 0 h 121"/>
                                    <a:gd name="T8" fmla="*/ 0 w 50"/>
                                    <a:gd name="T9" fmla="*/ 0 h 121"/>
                                    <a:gd name="T10" fmla="*/ 0 60000 65536"/>
                                    <a:gd name="T11" fmla="*/ 0 60000 65536"/>
                                    <a:gd name="T12" fmla="*/ 0 60000 65536"/>
                                    <a:gd name="T13" fmla="*/ 0 60000 65536"/>
                                    <a:gd name="T14" fmla="*/ 0 60000 65536"/>
                                    <a:gd name="T15" fmla="*/ 0 w 50"/>
                                    <a:gd name="T16" fmla="*/ 0 h 121"/>
                                    <a:gd name="T17" fmla="*/ 50 w 50"/>
                                    <a:gd name="T18" fmla="*/ 121 h 121"/>
                                  </a:gdLst>
                                  <a:ahLst/>
                                  <a:cxnLst>
                                    <a:cxn ang="T10">
                                      <a:pos x="T0" y="T1"/>
                                    </a:cxn>
                                    <a:cxn ang="T11">
                                      <a:pos x="T2" y="T3"/>
                                    </a:cxn>
                                    <a:cxn ang="T12">
                                      <a:pos x="T4" y="T5"/>
                                    </a:cxn>
                                    <a:cxn ang="T13">
                                      <a:pos x="T6" y="T7"/>
                                    </a:cxn>
                                    <a:cxn ang="T14">
                                      <a:pos x="T8" y="T9"/>
                                    </a:cxn>
                                  </a:cxnLst>
                                  <a:rect l="T15" t="T16" r="T17" b="T18"/>
                                  <a:pathLst>
                                    <a:path w="50" h="121">
                                      <a:moveTo>
                                        <a:pt x="50" y="5"/>
                                      </a:moveTo>
                                      <a:lnTo>
                                        <a:pt x="0" y="0"/>
                                      </a:lnTo>
                                      <a:lnTo>
                                        <a:pt x="0" y="118"/>
                                      </a:lnTo>
                                      <a:lnTo>
                                        <a:pt x="50" y="121"/>
                                      </a:lnTo>
                                      <a:lnTo>
                                        <a:pt x="50" y="5"/>
                                      </a:lnTo>
                                      <a:close/>
                                    </a:path>
                                  </a:pathLst>
                                </a:custGeom>
                                <a:solidFill>
                                  <a:srgbClr val="800000"/>
                                </a:solidFill>
                                <a:ln w="9525">
                                  <a:noFill/>
                                  <a:round/>
                                  <a:headEnd/>
                                  <a:tailEnd/>
                                </a:ln>
                              </p:spPr>
                              <p:txBody>
                                <a:bodyPr/>
                                <a:lstStyle/>
                                <a:p>
                                  <a:endParaRPr lang="en-US">
                                    <a:solidFill>
                                      <a:prstClr val="black"/>
                                    </a:solidFill>
                                  </a:endParaRPr>
                                </a:p>
                              </p:txBody>
                            </p:sp>
                          </p:grpSp>
                          <p:grpSp>
                            <p:nvGrpSpPr>
                              <p:cNvPr id="12828" name="Group 485"/>
                              <p:cNvGrpSpPr>
                                <a:grpSpLocks/>
                              </p:cNvGrpSpPr>
                              <p:nvPr/>
                            </p:nvGrpSpPr>
                            <p:grpSpPr bwMode="auto">
                              <a:xfrm>
                                <a:off x="4167" y="2850"/>
                                <a:ext cx="13" cy="42"/>
                                <a:chOff x="4167" y="2850"/>
                                <a:chExt cx="13" cy="42"/>
                              </a:xfrm>
                            </p:grpSpPr>
                            <p:sp>
                              <p:nvSpPr>
                                <p:cNvPr id="12478" name="Freeform 486"/>
                                <p:cNvSpPr>
                                  <a:spLocks/>
                                </p:cNvSpPr>
                                <p:nvPr/>
                              </p:nvSpPr>
                              <p:spPr bwMode="auto">
                                <a:xfrm>
                                  <a:off x="4167" y="2850"/>
                                  <a:ext cx="13" cy="42"/>
                                </a:xfrm>
                                <a:custGeom>
                                  <a:avLst/>
                                  <a:gdLst>
                                    <a:gd name="T0" fmla="*/ 0 w 51"/>
                                    <a:gd name="T1" fmla="*/ 0 h 210"/>
                                    <a:gd name="T2" fmla="*/ 0 w 51"/>
                                    <a:gd name="T3" fmla="*/ 0 h 210"/>
                                    <a:gd name="T4" fmla="*/ 0 w 51"/>
                                    <a:gd name="T5" fmla="*/ 0 h 210"/>
                                    <a:gd name="T6" fmla="*/ 0 w 51"/>
                                    <a:gd name="T7" fmla="*/ 0 h 210"/>
                                    <a:gd name="T8" fmla="*/ 0 w 51"/>
                                    <a:gd name="T9" fmla="*/ 0 h 210"/>
                                    <a:gd name="T10" fmla="*/ 0 60000 65536"/>
                                    <a:gd name="T11" fmla="*/ 0 60000 65536"/>
                                    <a:gd name="T12" fmla="*/ 0 60000 65536"/>
                                    <a:gd name="T13" fmla="*/ 0 60000 65536"/>
                                    <a:gd name="T14" fmla="*/ 0 60000 65536"/>
                                    <a:gd name="T15" fmla="*/ 0 w 51"/>
                                    <a:gd name="T16" fmla="*/ 0 h 210"/>
                                    <a:gd name="T17" fmla="*/ 51 w 51"/>
                                    <a:gd name="T18" fmla="*/ 210 h 210"/>
                                  </a:gdLst>
                                  <a:ahLst/>
                                  <a:cxnLst>
                                    <a:cxn ang="T10">
                                      <a:pos x="T0" y="T1"/>
                                    </a:cxn>
                                    <a:cxn ang="T11">
                                      <a:pos x="T2" y="T3"/>
                                    </a:cxn>
                                    <a:cxn ang="T12">
                                      <a:pos x="T4" y="T5"/>
                                    </a:cxn>
                                    <a:cxn ang="T13">
                                      <a:pos x="T6" y="T7"/>
                                    </a:cxn>
                                    <a:cxn ang="T14">
                                      <a:pos x="T8" y="T9"/>
                                    </a:cxn>
                                  </a:cxnLst>
                                  <a:rect l="T15" t="T16" r="T17" b="T18"/>
                                  <a:pathLst>
                                    <a:path w="51" h="210">
                                      <a:moveTo>
                                        <a:pt x="51" y="6"/>
                                      </a:moveTo>
                                      <a:lnTo>
                                        <a:pt x="0" y="0"/>
                                      </a:lnTo>
                                      <a:lnTo>
                                        <a:pt x="0" y="210"/>
                                      </a:lnTo>
                                      <a:lnTo>
                                        <a:pt x="51" y="209"/>
                                      </a:lnTo>
                                      <a:lnTo>
                                        <a:pt x="51" y="6"/>
                                      </a:lnTo>
                                      <a:close/>
                                    </a:path>
                                  </a:pathLst>
                                </a:custGeom>
                                <a:solidFill>
                                  <a:srgbClr val="9F9F9F"/>
                                </a:solidFill>
                                <a:ln w="9525">
                                  <a:noFill/>
                                  <a:round/>
                                  <a:headEnd/>
                                  <a:tailEnd/>
                                </a:ln>
                              </p:spPr>
                              <p:txBody>
                                <a:bodyPr/>
                                <a:lstStyle/>
                                <a:p>
                                  <a:endParaRPr lang="en-US">
                                    <a:solidFill>
                                      <a:prstClr val="black"/>
                                    </a:solidFill>
                                  </a:endParaRPr>
                                </a:p>
                              </p:txBody>
                            </p:sp>
                            <p:sp>
                              <p:nvSpPr>
                                <p:cNvPr id="12479" name="Freeform 487"/>
                                <p:cNvSpPr>
                                  <a:spLocks/>
                                </p:cNvSpPr>
                                <p:nvPr/>
                              </p:nvSpPr>
                              <p:spPr bwMode="auto">
                                <a:xfrm>
                                  <a:off x="4167" y="2850"/>
                                  <a:ext cx="13" cy="25"/>
                                </a:xfrm>
                                <a:custGeom>
                                  <a:avLst/>
                                  <a:gdLst>
                                    <a:gd name="T0" fmla="*/ 0 w 51"/>
                                    <a:gd name="T1" fmla="*/ 0 h 124"/>
                                    <a:gd name="T2" fmla="*/ 0 w 51"/>
                                    <a:gd name="T3" fmla="*/ 0 h 124"/>
                                    <a:gd name="T4" fmla="*/ 0 w 51"/>
                                    <a:gd name="T5" fmla="*/ 0 h 124"/>
                                    <a:gd name="T6" fmla="*/ 0 w 51"/>
                                    <a:gd name="T7" fmla="*/ 0 h 124"/>
                                    <a:gd name="T8" fmla="*/ 0 w 51"/>
                                    <a:gd name="T9" fmla="*/ 0 h 124"/>
                                    <a:gd name="T10" fmla="*/ 0 60000 65536"/>
                                    <a:gd name="T11" fmla="*/ 0 60000 65536"/>
                                    <a:gd name="T12" fmla="*/ 0 60000 65536"/>
                                    <a:gd name="T13" fmla="*/ 0 60000 65536"/>
                                    <a:gd name="T14" fmla="*/ 0 60000 65536"/>
                                    <a:gd name="T15" fmla="*/ 0 w 51"/>
                                    <a:gd name="T16" fmla="*/ 0 h 124"/>
                                    <a:gd name="T17" fmla="*/ 51 w 51"/>
                                    <a:gd name="T18" fmla="*/ 124 h 124"/>
                                  </a:gdLst>
                                  <a:ahLst/>
                                  <a:cxnLst>
                                    <a:cxn ang="T10">
                                      <a:pos x="T0" y="T1"/>
                                    </a:cxn>
                                    <a:cxn ang="T11">
                                      <a:pos x="T2" y="T3"/>
                                    </a:cxn>
                                    <a:cxn ang="T12">
                                      <a:pos x="T4" y="T5"/>
                                    </a:cxn>
                                    <a:cxn ang="T13">
                                      <a:pos x="T6" y="T7"/>
                                    </a:cxn>
                                    <a:cxn ang="T14">
                                      <a:pos x="T8" y="T9"/>
                                    </a:cxn>
                                  </a:cxnLst>
                                  <a:rect l="T15" t="T16" r="T17" b="T18"/>
                                  <a:pathLst>
                                    <a:path w="51" h="124">
                                      <a:moveTo>
                                        <a:pt x="51" y="6"/>
                                      </a:moveTo>
                                      <a:lnTo>
                                        <a:pt x="0" y="0"/>
                                      </a:lnTo>
                                      <a:lnTo>
                                        <a:pt x="0" y="123"/>
                                      </a:lnTo>
                                      <a:lnTo>
                                        <a:pt x="51" y="124"/>
                                      </a:lnTo>
                                      <a:lnTo>
                                        <a:pt x="51" y="6"/>
                                      </a:lnTo>
                                      <a:close/>
                                    </a:path>
                                  </a:pathLst>
                                </a:custGeom>
                                <a:solidFill>
                                  <a:srgbClr val="800000"/>
                                </a:solidFill>
                                <a:ln w="9525">
                                  <a:noFill/>
                                  <a:round/>
                                  <a:headEnd/>
                                  <a:tailEnd/>
                                </a:ln>
                              </p:spPr>
                              <p:txBody>
                                <a:bodyPr/>
                                <a:lstStyle/>
                                <a:p>
                                  <a:endParaRPr lang="en-US">
                                    <a:solidFill>
                                      <a:prstClr val="black"/>
                                    </a:solidFill>
                                  </a:endParaRPr>
                                </a:p>
                              </p:txBody>
                            </p:sp>
                          </p:grpSp>
                        </p:grpSp>
                      </p:grpSp>
                      <p:grpSp>
                        <p:nvGrpSpPr>
                          <p:cNvPr id="12830" name="Group 488"/>
                          <p:cNvGrpSpPr>
                            <a:grpSpLocks/>
                          </p:cNvGrpSpPr>
                          <p:nvPr/>
                        </p:nvGrpSpPr>
                        <p:grpSpPr bwMode="auto">
                          <a:xfrm>
                            <a:off x="4250" y="2737"/>
                            <a:ext cx="17" cy="29"/>
                            <a:chOff x="4250" y="2737"/>
                            <a:chExt cx="17" cy="29"/>
                          </a:xfrm>
                        </p:grpSpPr>
                        <p:sp>
                          <p:nvSpPr>
                            <p:cNvPr id="12472" name="Freeform 489"/>
                            <p:cNvSpPr>
                              <a:spLocks/>
                            </p:cNvSpPr>
                            <p:nvPr/>
                          </p:nvSpPr>
                          <p:spPr bwMode="auto">
                            <a:xfrm>
                              <a:off x="4250" y="2737"/>
                              <a:ext cx="17" cy="29"/>
                            </a:xfrm>
                            <a:custGeom>
                              <a:avLst/>
                              <a:gdLst>
                                <a:gd name="T0" fmla="*/ 0 w 68"/>
                                <a:gd name="T1" fmla="*/ 0 h 142"/>
                                <a:gd name="T2" fmla="*/ 0 w 68"/>
                                <a:gd name="T3" fmla="*/ 0 h 142"/>
                                <a:gd name="T4" fmla="*/ 0 w 68"/>
                                <a:gd name="T5" fmla="*/ 0 h 142"/>
                                <a:gd name="T6" fmla="*/ 0 w 68"/>
                                <a:gd name="T7" fmla="*/ 0 h 142"/>
                                <a:gd name="T8" fmla="*/ 0 w 68"/>
                                <a:gd name="T9" fmla="*/ 0 h 142"/>
                                <a:gd name="T10" fmla="*/ 0 60000 65536"/>
                                <a:gd name="T11" fmla="*/ 0 60000 65536"/>
                                <a:gd name="T12" fmla="*/ 0 60000 65536"/>
                                <a:gd name="T13" fmla="*/ 0 60000 65536"/>
                                <a:gd name="T14" fmla="*/ 0 60000 65536"/>
                                <a:gd name="T15" fmla="*/ 0 w 68"/>
                                <a:gd name="T16" fmla="*/ 0 h 142"/>
                                <a:gd name="T17" fmla="*/ 68 w 68"/>
                                <a:gd name="T18" fmla="*/ 142 h 142"/>
                              </a:gdLst>
                              <a:ahLst/>
                              <a:cxnLst>
                                <a:cxn ang="T10">
                                  <a:pos x="T0" y="T1"/>
                                </a:cxn>
                                <a:cxn ang="T11">
                                  <a:pos x="T2" y="T3"/>
                                </a:cxn>
                                <a:cxn ang="T12">
                                  <a:pos x="T4" y="T5"/>
                                </a:cxn>
                                <a:cxn ang="T13">
                                  <a:pos x="T6" y="T7"/>
                                </a:cxn>
                                <a:cxn ang="T14">
                                  <a:pos x="T8" y="T9"/>
                                </a:cxn>
                              </a:cxnLst>
                              <a:rect l="T15" t="T16" r="T17" b="T18"/>
                              <a:pathLst>
                                <a:path w="68" h="142">
                                  <a:moveTo>
                                    <a:pt x="68" y="142"/>
                                  </a:moveTo>
                                  <a:lnTo>
                                    <a:pt x="0" y="115"/>
                                  </a:lnTo>
                                  <a:lnTo>
                                    <a:pt x="0" y="0"/>
                                  </a:lnTo>
                                  <a:lnTo>
                                    <a:pt x="68" y="28"/>
                                  </a:lnTo>
                                  <a:lnTo>
                                    <a:pt x="68" y="142"/>
                                  </a:lnTo>
                                  <a:close/>
                                </a:path>
                              </a:pathLst>
                            </a:custGeom>
                            <a:solidFill>
                              <a:srgbClr val="9F9F9F"/>
                            </a:solidFill>
                            <a:ln w="9525">
                              <a:noFill/>
                              <a:round/>
                              <a:headEnd/>
                              <a:tailEnd/>
                            </a:ln>
                          </p:spPr>
                          <p:txBody>
                            <a:bodyPr/>
                            <a:lstStyle/>
                            <a:p>
                              <a:endParaRPr lang="en-US">
                                <a:solidFill>
                                  <a:prstClr val="black"/>
                                </a:solidFill>
                              </a:endParaRPr>
                            </a:p>
                          </p:txBody>
                        </p:sp>
                        <p:sp>
                          <p:nvSpPr>
                            <p:cNvPr id="12473" name="Freeform 490"/>
                            <p:cNvSpPr>
                              <a:spLocks/>
                            </p:cNvSpPr>
                            <p:nvPr/>
                          </p:nvSpPr>
                          <p:spPr bwMode="auto">
                            <a:xfrm>
                              <a:off x="4250" y="2737"/>
                              <a:ext cx="17" cy="17"/>
                            </a:xfrm>
                            <a:custGeom>
                              <a:avLst/>
                              <a:gdLst>
                                <a:gd name="T0" fmla="*/ 0 w 68"/>
                                <a:gd name="T1" fmla="*/ 0 h 81"/>
                                <a:gd name="T2" fmla="*/ 0 w 68"/>
                                <a:gd name="T3" fmla="*/ 0 h 81"/>
                                <a:gd name="T4" fmla="*/ 0 w 68"/>
                                <a:gd name="T5" fmla="*/ 0 h 81"/>
                                <a:gd name="T6" fmla="*/ 0 w 68"/>
                                <a:gd name="T7" fmla="*/ 0 h 81"/>
                                <a:gd name="T8" fmla="*/ 0 w 68"/>
                                <a:gd name="T9" fmla="*/ 0 h 81"/>
                                <a:gd name="T10" fmla="*/ 0 w 68"/>
                                <a:gd name="T11" fmla="*/ 0 h 81"/>
                                <a:gd name="T12" fmla="*/ 0 60000 65536"/>
                                <a:gd name="T13" fmla="*/ 0 60000 65536"/>
                                <a:gd name="T14" fmla="*/ 0 60000 65536"/>
                                <a:gd name="T15" fmla="*/ 0 60000 65536"/>
                                <a:gd name="T16" fmla="*/ 0 60000 65536"/>
                                <a:gd name="T17" fmla="*/ 0 60000 65536"/>
                                <a:gd name="T18" fmla="*/ 0 w 68"/>
                                <a:gd name="T19" fmla="*/ 0 h 81"/>
                                <a:gd name="T20" fmla="*/ 68 w 68"/>
                                <a:gd name="T21" fmla="*/ 81 h 81"/>
                              </a:gdLst>
                              <a:ahLst/>
                              <a:cxnLst>
                                <a:cxn ang="T12">
                                  <a:pos x="T0" y="T1"/>
                                </a:cxn>
                                <a:cxn ang="T13">
                                  <a:pos x="T2" y="T3"/>
                                </a:cxn>
                                <a:cxn ang="T14">
                                  <a:pos x="T4" y="T5"/>
                                </a:cxn>
                                <a:cxn ang="T15">
                                  <a:pos x="T6" y="T7"/>
                                </a:cxn>
                                <a:cxn ang="T16">
                                  <a:pos x="T8" y="T9"/>
                                </a:cxn>
                                <a:cxn ang="T17">
                                  <a:pos x="T10" y="T11"/>
                                </a:cxn>
                              </a:cxnLst>
                              <a:rect l="T18" t="T19" r="T20" b="T21"/>
                              <a:pathLst>
                                <a:path w="68" h="81">
                                  <a:moveTo>
                                    <a:pt x="68" y="81"/>
                                  </a:moveTo>
                                  <a:lnTo>
                                    <a:pt x="56" y="49"/>
                                  </a:lnTo>
                                  <a:lnTo>
                                    <a:pt x="0" y="24"/>
                                  </a:lnTo>
                                  <a:lnTo>
                                    <a:pt x="0" y="0"/>
                                  </a:lnTo>
                                  <a:lnTo>
                                    <a:pt x="68" y="28"/>
                                  </a:lnTo>
                                  <a:lnTo>
                                    <a:pt x="68" y="81"/>
                                  </a:lnTo>
                                  <a:close/>
                                </a:path>
                              </a:pathLst>
                            </a:custGeom>
                            <a:solidFill>
                              <a:srgbClr val="3F3F3F"/>
                            </a:solidFill>
                            <a:ln w="9525">
                              <a:noFill/>
                              <a:round/>
                              <a:headEnd/>
                              <a:tailEnd/>
                            </a:ln>
                          </p:spPr>
                          <p:txBody>
                            <a:bodyPr/>
                            <a:lstStyle/>
                            <a:p>
                              <a:endParaRPr lang="en-US">
                                <a:solidFill>
                                  <a:prstClr val="black"/>
                                </a:solidFill>
                              </a:endParaRPr>
                            </a:p>
                          </p:txBody>
                        </p:sp>
                      </p:grpSp>
                    </p:grpSp>
                  </p:grpSp>
                </p:grpSp>
              </p:grpSp>
            </p:grpSp>
            <p:grpSp>
              <p:nvGrpSpPr>
                <p:cNvPr id="12835" name="Group 491"/>
                <p:cNvGrpSpPr>
                  <a:grpSpLocks/>
                </p:cNvGrpSpPr>
                <p:nvPr/>
              </p:nvGrpSpPr>
              <p:grpSpPr bwMode="auto">
                <a:xfrm>
                  <a:off x="4079" y="2721"/>
                  <a:ext cx="29" cy="171"/>
                  <a:chOff x="4079" y="2721"/>
                  <a:chExt cx="29" cy="171"/>
                </a:xfrm>
              </p:grpSpPr>
              <p:grpSp>
                <p:nvGrpSpPr>
                  <p:cNvPr id="12836" name="Group 492"/>
                  <p:cNvGrpSpPr>
                    <a:grpSpLocks/>
                  </p:cNvGrpSpPr>
                  <p:nvPr/>
                </p:nvGrpSpPr>
                <p:grpSpPr bwMode="auto">
                  <a:xfrm>
                    <a:off x="4080" y="2777"/>
                    <a:ext cx="23" cy="103"/>
                    <a:chOff x="4080" y="2777"/>
                    <a:chExt cx="23" cy="103"/>
                  </a:xfrm>
                </p:grpSpPr>
                <p:grpSp>
                  <p:nvGrpSpPr>
                    <p:cNvPr id="12837" name="Group 493"/>
                    <p:cNvGrpSpPr>
                      <a:grpSpLocks/>
                    </p:cNvGrpSpPr>
                    <p:nvPr/>
                  </p:nvGrpSpPr>
                  <p:grpSpPr bwMode="auto">
                    <a:xfrm>
                      <a:off x="4102" y="2780"/>
                      <a:ext cx="1" cy="100"/>
                      <a:chOff x="4102" y="2780"/>
                      <a:chExt cx="1" cy="100"/>
                    </a:xfrm>
                  </p:grpSpPr>
                  <p:sp>
                    <p:nvSpPr>
                      <p:cNvPr id="12460" name="Line 494"/>
                      <p:cNvSpPr>
                        <a:spLocks noChangeShapeType="1"/>
                      </p:cNvSpPr>
                      <p:nvPr/>
                    </p:nvSpPr>
                    <p:spPr bwMode="auto">
                      <a:xfrm>
                        <a:off x="4102" y="2780"/>
                        <a:ext cx="1" cy="100"/>
                      </a:xfrm>
                      <a:prstGeom prst="line">
                        <a:avLst/>
                      </a:prstGeom>
                      <a:noFill/>
                      <a:ln w="3175">
                        <a:solidFill>
                          <a:srgbClr val="808080"/>
                        </a:solidFill>
                        <a:round/>
                        <a:headEnd/>
                        <a:tailEnd/>
                      </a:ln>
                    </p:spPr>
                    <p:txBody>
                      <a:bodyPr/>
                      <a:lstStyle/>
                      <a:p>
                        <a:endParaRPr lang="en-US">
                          <a:solidFill>
                            <a:prstClr val="black"/>
                          </a:solidFill>
                        </a:endParaRPr>
                      </a:p>
                    </p:txBody>
                  </p:sp>
                  <p:sp>
                    <p:nvSpPr>
                      <p:cNvPr id="12461" name="Line 495"/>
                      <p:cNvSpPr>
                        <a:spLocks noChangeShapeType="1"/>
                      </p:cNvSpPr>
                      <p:nvPr/>
                    </p:nvSpPr>
                    <p:spPr bwMode="auto">
                      <a:xfrm>
                        <a:off x="4102" y="2841"/>
                        <a:ext cx="1" cy="29"/>
                      </a:xfrm>
                      <a:prstGeom prst="line">
                        <a:avLst/>
                      </a:prstGeom>
                      <a:noFill/>
                      <a:ln w="3175">
                        <a:solidFill>
                          <a:srgbClr val="800000"/>
                        </a:solidFill>
                        <a:round/>
                        <a:headEnd/>
                        <a:tailEnd/>
                      </a:ln>
                    </p:spPr>
                    <p:txBody>
                      <a:bodyPr/>
                      <a:lstStyle/>
                      <a:p>
                        <a:endParaRPr lang="en-US">
                          <a:solidFill>
                            <a:prstClr val="black"/>
                          </a:solidFill>
                        </a:endParaRPr>
                      </a:p>
                    </p:txBody>
                  </p:sp>
                </p:grpSp>
                <p:grpSp>
                  <p:nvGrpSpPr>
                    <p:cNvPr id="12841" name="Group 496"/>
                    <p:cNvGrpSpPr>
                      <a:grpSpLocks/>
                    </p:cNvGrpSpPr>
                    <p:nvPr/>
                  </p:nvGrpSpPr>
                  <p:grpSpPr bwMode="auto">
                    <a:xfrm>
                      <a:off x="4080" y="2777"/>
                      <a:ext cx="1" cy="101"/>
                      <a:chOff x="4080" y="2777"/>
                      <a:chExt cx="1" cy="101"/>
                    </a:xfrm>
                  </p:grpSpPr>
                  <p:sp>
                    <p:nvSpPr>
                      <p:cNvPr id="12458" name="Line 497"/>
                      <p:cNvSpPr>
                        <a:spLocks noChangeShapeType="1"/>
                      </p:cNvSpPr>
                      <p:nvPr/>
                    </p:nvSpPr>
                    <p:spPr bwMode="auto">
                      <a:xfrm flipV="1">
                        <a:off x="4080" y="2777"/>
                        <a:ext cx="1" cy="101"/>
                      </a:xfrm>
                      <a:prstGeom prst="line">
                        <a:avLst/>
                      </a:prstGeom>
                      <a:noFill/>
                      <a:ln w="3175">
                        <a:solidFill>
                          <a:srgbClr val="808080"/>
                        </a:solidFill>
                        <a:round/>
                        <a:headEnd/>
                        <a:tailEnd/>
                      </a:ln>
                    </p:spPr>
                    <p:txBody>
                      <a:bodyPr/>
                      <a:lstStyle/>
                      <a:p>
                        <a:endParaRPr lang="en-US">
                          <a:solidFill>
                            <a:prstClr val="black"/>
                          </a:solidFill>
                        </a:endParaRPr>
                      </a:p>
                    </p:txBody>
                  </p:sp>
                  <p:sp>
                    <p:nvSpPr>
                      <p:cNvPr id="12459" name="Line 498"/>
                      <p:cNvSpPr>
                        <a:spLocks noChangeShapeType="1"/>
                      </p:cNvSpPr>
                      <p:nvPr/>
                    </p:nvSpPr>
                    <p:spPr bwMode="auto">
                      <a:xfrm>
                        <a:off x="4080" y="2839"/>
                        <a:ext cx="1" cy="30"/>
                      </a:xfrm>
                      <a:prstGeom prst="line">
                        <a:avLst/>
                      </a:prstGeom>
                      <a:noFill/>
                      <a:ln w="3175">
                        <a:solidFill>
                          <a:srgbClr val="800000"/>
                        </a:solidFill>
                        <a:round/>
                        <a:headEnd/>
                        <a:tailEnd/>
                      </a:ln>
                    </p:spPr>
                    <p:txBody>
                      <a:bodyPr/>
                      <a:lstStyle/>
                      <a:p>
                        <a:endParaRPr lang="en-US">
                          <a:solidFill>
                            <a:prstClr val="black"/>
                          </a:solidFill>
                        </a:endParaRPr>
                      </a:p>
                    </p:txBody>
                  </p:sp>
                </p:grpSp>
              </p:grpSp>
              <p:grpSp>
                <p:nvGrpSpPr>
                  <p:cNvPr id="12901" name="Group 499"/>
                  <p:cNvGrpSpPr>
                    <a:grpSpLocks/>
                  </p:cNvGrpSpPr>
                  <p:nvPr/>
                </p:nvGrpSpPr>
                <p:grpSpPr bwMode="auto">
                  <a:xfrm>
                    <a:off x="4079" y="2721"/>
                    <a:ext cx="29" cy="171"/>
                    <a:chOff x="4079" y="2721"/>
                    <a:chExt cx="29" cy="171"/>
                  </a:xfrm>
                </p:grpSpPr>
                <p:sp>
                  <p:nvSpPr>
                    <p:cNvPr id="12454" name="Freeform 500"/>
                    <p:cNvSpPr>
                      <a:spLocks/>
                    </p:cNvSpPr>
                    <p:nvPr/>
                  </p:nvSpPr>
                  <p:spPr bwMode="auto">
                    <a:xfrm>
                      <a:off x="4079" y="2721"/>
                      <a:ext cx="6" cy="170"/>
                    </a:xfrm>
                    <a:custGeom>
                      <a:avLst/>
                      <a:gdLst>
                        <a:gd name="T0" fmla="*/ 0 w 28"/>
                        <a:gd name="T1" fmla="*/ 0 h 850"/>
                        <a:gd name="T2" fmla="*/ 0 w 28"/>
                        <a:gd name="T3" fmla="*/ 0 h 850"/>
                        <a:gd name="T4" fmla="*/ 0 w 28"/>
                        <a:gd name="T5" fmla="*/ 0 h 850"/>
                        <a:gd name="T6" fmla="*/ 0 w 28"/>
                        <a:gd name="T7" fmla="*/ 1 h 850"/>
                        <a:gd name="T8" fmla="*/ 0 w 28"/>
                        <a:gd name="T9" fmla="*/ 1 h 850"/>
                        <a:gd name="T10" fmla="*/ 0 w 28"/>
                        <a:gd name="T11" fmla="*/ 1 h 850"/>
                        <a:gd name="T12" fmla="*/ 0 w 28"/>
                        <a:gd name="T13" fmla="*/ 1 h 850"/>
                        <a:gd name="T14" fmla="*/ 0 60000 65536"/>
                        <a:gd name="T15" fmla="*/ 0 60000 65536"/>
                        <a:gd name="T16" fmla="*/ 0 60000 65536"/>
                        <a:gd name="T17" fmla="*/ 0 60000 65536"/>
                        <a:gd name="T18" fmla="*/ 0 60000 65536"/>
                        <a:gd name="T19" fmla="*/ 0 60000 65536"/>
                        <a:gd name="T20" fmla="*/ 0 60000 65536"/>
                        <a:gd name="T21" fmla="*/ 0 w 28"/>
                        <a:gd name="T22" fmla="*/ 0 h 850"/>
                        <a:gd name="T23" fmla="*/ 28 w 28"/>
                        <a:gd name="T24" fmla="*/ 850 h 850"/>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8" h="850">
                          <a:moveTo>
                            <a:pt x="0" y="0"/>
                          </a:moveTo>
                          <a:lnTo>
                            <a:pt x="0" y="31"/>
                          </a:lnTo>
                          <a:lnTo>
                            <a:pt x="26" y="58"/>
                          </a:lnTo>
                          <a:lnTo>
                            <a:pt x="28" y="392"/>
                          </a:lnTo>
                          <a:lnTo>
                            <a:pt x="26" y="764"/>
                          </a:lnTo>
                          <a:lnTo>
                            <a:pt x="5" y="789"/>
                          </a:lnTo>
                          <a:lnTo>
                            <a:pt x="6" y="850"/>
                          </a:lnTo>
                        </a:path>
                      </a:pathLst>
                    </a:custGeom>
                    <a:noFill/>
                    <a:ln w="3175">
                      <a:solidFill>
                        <a:srgbClr val="3F3F3F"/>
                      </a:solidFill>
                      <a:prstDash val="solid"/>
                      <a:round/>
                      <a:headEnd/>
                      <a:tailEnd/>
                    </a:ln>
                  </p:spPr>
                  <p:txBody>
                    <a:bodyPr/>
                    <a:lstStyle/>
                    <a:p>
                      <a:endParaRPr lang="en-US">
                        <a:solidFill>
                          <a:prstClr val="black"/>
                        </a:solidFill>
                      </a:endParaRPr>
                    </a:p>
                  </p:txBody>
                </p:sp>
                <p:sp>
                  <p:nvSpPr>
                    <p:cNvPr id="12455" name="Freeform 501"/>
                    <p:cNvSpPr>
                      <a:spLocks/>
                    </p:cNvSpPr>
                    <p:nvPr/>
                  </p:nvSpPr>
                  <p:spPr bwMode="auto">
                    <a:xfrm>
                      <a:off x="4100" y="2727"/>
                      <a:ext cx="8" cy="165"/>
                    </a:xfrm>
                    <a:custGeom>
                      <a:avLst/>
                      <a:gdLst>
                        <a:gd name="T0" fmla="*/ 0 w 28"/>
                        <a:gd name="T1" fmla="*/ 0 h 826"/>
                        <a:gd name="T2" fmla="*/ 0 w 28"/>
                        <a:gd name="T3" fmla="*/ 0 h 826"/>
                        <a:gd name="T4" fmla="*/ 0 w 28"/>
                        <a:gd name="T5" fmla="*/ 1 h 826"/>
                        <a:gd name="T6" fmla="*/ 0 w 28"/>
                        <a:gd name="T7" fmla="*/ 1 h 826"/>
                        <a:gd name="T8" fmla="*/ 0 w 28"/>
                        <a:gd name="T9" fmla="*/ 1 h 826"/>
                        <a:gd name="T10" fmla="*/ 0 w 28"/>
                        <a:gd name="T11" fmla="*/ 1 h 826"/>
                        <a:gd name="T12" fmla="*/ 0 60000 65536"/>
                        <a:gd name="T13" fmla="*/ 0 60000 65536"/>
                        <a:gd name="T14" fmla="*/ 0 60000 65536"/>
                        <a:gd name="T15" fmla="*/ 0 60000 65536"/>
                        <a:gd name="T16" fmla="*/ 0 60000 65536"/>
                        <a:gd name="T17" fmla="*/ 0 60000 65536"/>
                        <a:gd name="T18" fmla="*/ 0 w 28"/>
                        <a:gd name="T19" fmla="*/ 0 h 826"/>
                        <a:gd name="T20" fmla="*/ 28 w 28"/>
                        <a:gd name="T21" fmla="*/ 826 h 826"/>
                      </a:gdLst>
                      <a:ahLst/>
                      <a:cxnLst>
                        <a:cxn ang="T12">
                          <a:pos x="T0" y="T1"/>
                        </a:cxn>
                        <a:cxn ang="T13">
                          <a:pos x="T2" y="T3"/>
                        </a:cxn>
                        <a:cxn ang="T14">
                          <a:pos x="T4" y="T5"/>
                        </a:cxn>
                        <a:cxn ang="T15">
                          <a:pos x="T6" y="T7"/>
                        </a:cxn>
                        <a:cxn ang="T16">
                          <a:pos x="T8" y="T9"/>
                        </a:cxn>
                        <a:cxn ang="T17">
                          <a:pos x="T10" y="T11"/>
                        </a:cxn>
                      </a:cxnLst>
                      <a:rect l="T18" t="T19" r="T20" b="T21"/>
                      <a:pathLst>
                        <a:path w="28" h="826">
                          <a:moveTo>
                            <a:pt x="0" y="0"/>
                          </a:moveTo>
                          <a:lnTo>
                            <a:pt x="26" y="40"/>
                          </a:lnTo>
                          <a:lnTo>
                            <a:pt x="28" y="374"/>
                          </a:lnTo>
                          <a:lnTo>
                            <a:pt x="26" y="746"/>
                          </a:lnTo>
                          <a:lnTo>
                            <a:pt x="7" y="769"/>
                          </a:lnTo>
                          <a:lnTo>
                            <a:pt x="6" y="826"/>
                          </a:lnTo>
                        </a:path>
                      </a:pathLst>
                    </a:custGeom>
                    <a:noFill/>
                    <a:ln w="3175">
                      <a:solidFill>
                        <a:srgbClr val="3F3F3F"/>
                      </a:solidFill>
                      <a:prstDash val="solid"/>
                      <a:round/>
                      <a:headEnd/>
                      <a:tailEnd/>
                    </a:ln>
                  </p:spPr>
                  <p:txBody>
                    <a:bodyPr/>
                    <a:lstStyle/>
                    <a:p>
                      <a:endParaRPr lang="en-US">
                        <a:solidFill>
                          <a:prstClr val="black"/>
                        </a:solidFill>
                      </a:endParaRPr>
                    </a:p>
                  </p:txBody>
                </p:sp>
              </p:grpSp>
            </p:grpSp>
          </p:grpSp>
        </p:grpSp>
        <p:grpSp>
          <p:nvGrpSpPr>
            <p:cNvPr id="12902" name="Group 502"/>
            <p:cNvGrpSpPr>
              <a:grpSpLocks/>
            </p:cNvGrpSpPr>
            <p:nvPr/>
          </p:nvGrpSpPr>
          <p:grpSpPr bwMode="auto">
            <a:xfrm>
              <a:off x="4297" y="2790"/>
              <a:ext cx="188" cy="87"/>
              <a:chOff x="4297" y="2790"/>
              <a:chExt cx="188" cy="87"/>
            </a:xfrm>
          </p:grpSpPr>
          <p:grpSp>
            <p:nvGrpSpPr>
              <p:cNvPr id="12903" name="Group 503"/>
              <p:cNvGrpSpPr>
                <a:grpSpLocks/>
              </p:cNvGrpSpPr>
              <p:nvPr/>
            </p:nvGrpSpPr>
            <p:grpSpPr bwMode="auto">
              <a:xfrm>
                <a:off x="4426" y="2832"/>
                <a:ext cx="59" cy="45"/>
                <a:chOff x="4426" y="2832"/>
                <a:chExt cx="59" cy="45"/>
              </a:xfrm>
            </p:grpSpPr>
            <p:grpSp>
              <p:nvGrpSpPr>
                <p:cNvPr id="12904" name="Group 504"/>
                <p:cNvGrpSpPr>
                  <a:grpSpLocks/>
                </p:cNvGrpSpPr>
                <p:nvPr/>
              </p:nvGrpSpPr>
              <p:grpSpPr bwMode="auto">
                <a:xfrm>
                  <a:off x="4426" y="2832"/>
                  <a:ext cx="59" cy="43"/>
                  <a:chOff x="4426" y="2832"/>
                  <a:chExt cx="59" cy="43"/>
                </a:xfrm>
              </p:grpSpPr>
              <p:sp>
                <p:nvSpPr>
                  <p:cNvPr id="12445" name="Freeform 505"/>
                  <p:cNvSpPr>
                    <a:spLocks/>
                  </p:cNvSpPr>
                  <p:nvPr/>
                </p:nvSpPr>
                <p:spPr bwMode="auto">
                  <a:xfrm>
                    <a:off x="4426" y="2832"/>
                    <a:ext cx="59" cy="43"/>
                  </a:xfrm>
                  <a:custGeom>
                    <a:avLst/>
                    <a:gdLst>
                      <a:gd name="T0" fmla="*/ 1 w 236"/>
                      <a:gd name="T1" fmla="*/ 0 h 214"/>
                      <a:gd name="T2" fmla="*/ 0 w 236"/>
                      <a:gd name="T3" fmla="*/ 0 h 214"/>
                      <a:gd name="T4" fmla="*/ 0 w 236"/>
                      <a:gd name="T5" fmla="*/ 0 h 214"/>
                      <a:gd name="T6" fmla="*/ 1 w 236"/>
                      <a:gd name="T7" fmla="*/ 0 h 214"/>
                      <a:gd name="T8" fmla="*/ 1 w 236"/>
                      <a:gd name="T9" fmla="*/ 0 h 214"/>
                      <a:gd name="T10" fmla="*/ 0 60000 65536"/>
                      <a:gd name="T11" fmla="*/ 0 60000 65536"/>
                      <a:gd name="T12" fmla="*/ 0 60000 65536"/>
                      <a:gd name="T13" fmla="*/ 0 60000 65536"/>
                      <a:gd name="T14" fmla="*/ 0 60000 65536"/>
                      <a:gd name="T15" fmla="*/ 0 w 236"/>
                      <a:gd name="T16" fmla="*/ 0 h 214"/>
                      <a:gd name="T17" fmla="*/ 236 w 236"/>
                      <a:gd name="T18" fmla="*/ 214 h 214"/>
                    </a:gdLst>
                    <a:ahLst/>
                    <a:cxnLst>
                      <a:cxn ang="T10">
                        <a:pos x="T0" y="T1"/>
                      </a:cxn>
                      <a:cxn ang="T11">
                        <a:pos x="T2" y="T3"/>
                      </a:cxn>
                      <a:cxn ang="T12">
                        <a:pos x="T4" y="T5"/>
                      </a:cxn>
                      <a:cxn ang="T13">
                        <a:pos x="T6" y="T7"/>
                      </a:cxn>
                      <a:cxn ang="T14">
                        <a:pos x="T8" y="T9"/>
                      </a:cxn>
                    </a:cxnLst>
                    <a:rect l="T15" t="T16" r="T17" b="T18"/>
                    <a:pathLst>
                      <a:path w="236" h="214">
                        <a:moveTo>
                          <a:pt x="236" y="97"/>
                        </a:moveTo>
                        <a:lnTo>
                          <a:pt x="0" y="0"/>
                        </a:lnTo>
                        <a:lnTo>
                          <a:pt x="0" y="176"/>
                        </a:lnTo>
                        <a:lnTo>
                          <a:pt x="236" y="214"/>
                        </a:lnTo>
                        <a:lnTo>
                          <a:pt x="236" y="97"/>
                        </a:lnTo>
                        <a:close/>
                      </a:path>
                    </a:pathLst>
                  </a:custGeom>
                  <a:solidFill>
                    <a:srgbClr val="9F9F9F"/>
                  </a:solidFill>
                  <a:ln w="9525">
                    <a:noFill/>
                    <a:round/>
                    <a:headEnd/>
                    <a:tailEnd/>
                  </a:ln>
                </p:spPr>
                <p:txBody>
                  <a:bodyPr/>
                  <a:lstStyle/>
                  <a:p>
                    <a:endParaRPr lang="en-US">
                      <a:solidFill>
                        <a:prstClr val="black"/>
                      </a:solidFill>
                    </a:endParaRPr>
                  </a:p>
                </p:txBody>
              </p:sp>
              <p:sp>
                <p:nvSpPr>
                  <p:cNvPr id="12446" name="Freeform 506"/>
                  <p:cNvSpPr>
                    <a:spLocks/>
                  </p:cNvSpPr>
                  <p:nvPr/>
                </p:nvSpPr>
                <p:spPr bwMode="auto">
                  <a:xfrm>
                    <a:off x="4427" y="2833"/>
                    <a:ext cx="58" cy="42"/>
                  </a:xfrm>
                  <a:custGeom>
                    <a:avLst/>
                    <a:gdLst>
                      <a:gd name="T0" fmla="*/ 1 w 232"/>
                      <a:gd name="T1" fmla="*/ 0 h 209"/>
                      <a:gd name="T2" fmla="*/ 0 w 232"/>
                      <a:gd name="T3" fmla="*/ 0 h 209"/>
                      <a:gd name="T4" fmla="*/ 0 w 232"/>
                      <a:gd name="T5" fmla="*/ 0 h 209"/>
                      <a:gd name="T6" fmla="*/ 1 w 232"/>
                      <a:gd name="T7" fmla="*/ 0 h 209"/>
                      <a:gd name="T8" fmla="*/ 1 w 232"/>
                      <a:gd name="T9" fmla="*/ 0 h 209"/>
                      <a:gd name="T10" fmla="*/ 0 60000 65536"/>
                      <a:gd name="T11" fmla="*/ 0 60000 65536"/>
                      <a:gd name="T12" fmla="*/ 0 60000 65536"/>
                      <a:gd name="T13" fmla="*/ 0 60000 65536"/>
                      <a:gd name="T14" fmla="*/ 0 60000 65536"/>
                      <a:gd name="T15" fmla="*/ 0 w 232"/>
                      <a:gd name="T16" fmla="*/ 0 h 209"/>
                      <a:gd name="T17" fmla="*/ 232 w 232"/>
                      <a:gd name="T18" fmla="*/ 209 h 209"/>
                    </a:gdLst>
                    <a:ahLst/>
                    <a:cxnLst>
                      <a:cxn ang="T10">
                        <a:pos x="T0" y="T1"/>
                      </a:cxn>
                      <a:cxn ang="T11">
                        <a:pos x="T2" y="T3"/>
                      </a:cxn>
                      <a:cxn ang="T12">
                        <a:pos x="T4" y="T5"/>
                      </a:cxn>
                      <a:cxn ang="T13">
                        <a:pos x="T6" y="T7"/>
                      </a:cxn>
                      <a:cxn ang="T14">
                        <a:pos x="T8" y="T9"/>
                      </a:cxn>
                    </a:cxnLst>
                    <a:rect l="T15" t="T16" r="T17" b="T18"/>
                    <a:pathLst>
                      <a:path w="232" h="209">
                        <a:moveTo>
                          <a:pt x="232" y="97"/>
                        </a:moveTo>
                        <a:lnTo>
                          <a:pt x="0" y="0"/>
                        </a:lnTo>
                        <a:lnTo>
                          <a:pt x="0" y="173"/>
                        </a:lnTo>
                        <a:lnTo>
                          <a:pt x="232" y="209"/>
                        </a:lnTo>
                        <a:lnTo>
                          <a:pt x="232" y="97"/>
                        </a:lnTo>
                        <a:close/>
                      </a:path>
                    </a:pathLst>
                  </a:custGeom>
                  <a:solidFill>
                    <a:srgbClr val="808080"/>
                  </a:solidFill>
                  <a:ln w="9525">
                    <a:noFill/>
                    <a:round/>
                    <a:headEnd/>
                    <a:tailEnd/>
                  </a:ln>
                </p:spPr>
                <p:txBody>
                  <a:bodyPr/>
                  <a:lstStyle/>
                  <a:p>
                    <a:endParaRPr lang="en-US">
                      <a:solidFill>
                        <a:prstClr val="black"/>
                      </a:solidFill>
                    </a:endParaRPr>
                  </a:p>
                </p:txBody>
              </p:sp>
              <p:sp>
                <p:nvSpPr>
                  <p:cNvPr id="12447" name="Freeform 507"/>
                  <p:cNvSpPr>
                    <a:spLocks/>
                  </p:cNvSpPr>
                  <p:nvPr/>
                </p:nvSpPr>
                <p:spPr bwMode="auto">
                  <a:xfrm>
                    <a:off x="4427" y="2833"/>
                    <a:ext cx="57" cy="41"/>
                  </a:xfrm>
                  <a:custGeom>
                    <a:avLst/>
                    <a:gdLst>
                      <a:gd name="T0" fmla="*/ 1 w 229"/>
                      <a:gd name="T1" fmla="*/ 0 h 206"/>
                      <a:gd name="T2" fmla="*/ 0 w 229"/>
                      <a:gd name="T3" fmla="*/ 0 h 206"/>
                      <a:gd name="T4" fmla="*/ 0 w 229"/>
                      <a:gd name="T5" fmla="*/ 0 h 206"/>
                      <a:gd name="T6" fmla="*/ 1 w 229"/>
                      <a:gd name="T7" fmla="*/ 0 h 206"/>
                      <a:gd name="T8" fmla="*/ 1 w 229"/>
                      <a:gd name="T9" fmla="*/ 0 h 206"/>
                      <a:gd name="T10" fmla="*/ 0 60000 65536"/>
                      <a:gd name="T11" fmla="*/ 0 60000 65536"/>
                      <a:gd name="T12" fmla="*/ 0 60000 65536"/>
                      <a:gd name="T13" fmla="*/ 0 60000 65536"/>
                      <a:gd name="T14" fmla="*/ 0 60000 65536"/>
                      <a:gd name="T15" fmla="*/ 0 w 229"/>
                      <a:gd name="T16" fmla="*/ 0 h 206"/>
                      <a:gd name="T17" fmla="*/ 229 w 229"/>
                      <a:gd name="T18" fmla="*/ 206 h 206"/>
                    </a:gdLst>
                    <a:ahLst/>
                    <a:cxnLst>
                      <a:cxn ang="T10">
                        <a:pos x="T0" y="T1"/>
                      </a:cxn>
                      <a:cxn ang="T11">
                        <a:pos x="T2" y="T3"/>
                      </a:cxn>
                      <a:cxn ang="T12">
                        <a:pos x="T4" y="T5"/>
                      </a:cxn>
                      <a:cxn ang="T13">
                        <a:pos x="T6" y="T7"/>
                      </a:cxn>
                      <a:cxn ang="T14">
                        <a:pos x="T8" y="T9"/>
                      </a:cxn>
                    </a:cxnLst>
                    <a:rect l="T15" t="T16" r="T17" b="T18"/>
                    <a:pathLst>
                      <a:path w="229" h="206">
                        <a:moveTo>
                          <a:pt x="229" y="94"/>
                        </a:moveTo>
                        <a:lnTo>
                          <a:pt x="0" y="0"/>
                        </a:lnTo>
                        <a:lnTo>
                          <a:pt x="0" y="168"/>
                        </a:lnTo>
                        <a:lnTo>
                          <a:pt x="229" y="206"/>
                        </a:lnTo>
                        <a:lnTo>
                          <a:pt x="229" y="94"/>
                        </a:lnTo>
                        <a:close/>
                      </a:path>
                    </a:pathLst>
                  </a:custGeom>
                  <a:solidFill>
                    <a:srgbClr val="FFFFFF"/>
                  </a:solidFill>
                  <a:ln w="9525">
                    <a:noFill/>
                    <a:round/>
                    <a:headEnd/>
                    <a:tailEnd/>
                  </a:ln>
                </p:spPr>
                <p:txBody>
                  <a:bodyPr/>
                  <a:lstStyle/>
                  <a:p>
                    <a:endParaRPr lang="en-US">
                      <a:solidFill>
                        <a:prstClr val="black"/>
                      </a:solidFill>
                    </a:endParaRPr>
                  </a:p>
                </p:txBody>
              </p:sp>
            </p:grpSp>
            <p:grpSp>
              <p:nvGrpSpPr>
                <p:cNvPr id="12905" name="Group 508"/>
                <p:cNvGrpSpPr>
                  <a:grpSpLocks/>
                </p:cNvGrpSpPr>
                <p:nvPr/>
              </p:nvGrpSpPr>
              <p:grpSpPr bwMode="auto">
                <a:xfrm>
                  <a:off x="4433" y="2834"/>
                  <a:ext cx="48" cy="43"/>
                  <a:chOff x="4433" y="2834"/>
                  <a:chExt cx="48" cy="43"/>
                </a:xfrm>
              </p:grpSpPr>
              <p:grpSp>
                <p:nvGrpSpPr>
                  <p:cNvPr id="12906" name="Group 509"/>
                  <p:cNvGrpSpPr>
                    <a:grpSpLocks/>
                  </p:cNvGrpSpPr>
                  <p:nvPr/>
                </p:nvGrpSpPr>
                <p:grpSpPr bwMode="auto">
                  <a:xfrm>
                    <a:off x="4433" y="2835"/>
                    <a:ext cx="47" cy="38"/>
                    <a:chOff x="4433" y="2835"/>
                    <a:chExt cx="47" cy="38"/>
                  </a:xfrm>
                </p:grpSpPr>
                <p:sp>
                  <p:nvSpPr>
                    <p:cNvPr id="12437" name="Line 510"/>
                    <p:cNvSpPr>
                      <a:spLocks noChangeShapeType="1"/>
                    </p:cNvSpPr>
                    <p:nvPr/>
                  </p:nvSpPr>
                  <p:spPr bwMode="auto">
                    <a:xfrm>
                      <a:off x="4479" y="2851"/>
                      <a:ext cx="1" cy="22"/>
                    </a:xfrm>
                    <a:prstGeom prst="line">
                      <a:avLst/>
                    </a:prstGeom>
                    <a:noFill/>
                    <a:ln w="3175">
                      <a:solidFill>
                        <a:srgbClr val="808080"/>
                      </a:solidFill>
                      <a:round/>
                      <a:headEnd/>
                      <a:tailEnd/>
                    </a:ln>
                  </p:spPr>
                  <p:txBody>
                    <a:bodyPr/>
                    <a:lstStyle/>
                    <a:p>
                      <a:endParaRPr lang="en-US">
                        <a:solidFill>
                          <a:prstClr val="black"/>
                        </a:solidFill>
                      </a:endParaRPr>
                    </a:p>
                  </p:txBody>
                </p:sp>
                <p:sp>
                  <p:nvSpPr>
                    <p:cNvPr id="12438" name="Line 511"/>
                    <p:cNvSpPr>
                      <a:spLocks noChangeShapeType="1"/>
                    </p:cNvSpPr>
                    <p:nvPr/>
                  </p:nvSpPr>
                  <p:spPr bwMode="auto">
                    <a:xfrm>
                      <a:off x="4474" y="2848"/>
                      <a:ext cx="1" cy="24"/>
                    </a:xfrm>
                    <a:prstGeom prst="line">
                      <a:avLst/>
                    </a:prstGeom>
                    <a:noFill/>
                    <a:ln w="3175">
                      <a:solidFill>
                        <a:srgbClr val="808080"/>
                      </a:solidFill>
                      <a:round/>
                      <a:headEnd/>
                      <a:tailEnd/>
                    </a:ln>
                  </p:spPr>
                  <p:txBody>
                    <a:bodyPr/>
                    <a:lstStyle/>
                    <a:p>
                      <a:endParaRPr lang="en-US">
                        <a:solidFill>
                          <a:prstClr val="black"/>
                        </a:solidFill>
                      </a:endParaRPr>
                    </a:p>
                  </p:txBody>
                </p:sp>
                <p:sp>
                  <p:nvSpPr>
                    <p:cNvPr id="12439" name="Line 512"/>
                    <p:cNvSpPr>
                      <a:spLocks noChangeShapeType="1"/>
                    </p:cNvSpPr>
                    <p:nvPr/>
                  </p:nvSpPr>
                  <p:spPr bwMode="auto">
                    <a:xfrm>
                      <a:off x="4468" y="2847"/>
                      <a:ext cx="1" cy="25"/>
                    </a:xfrm>
                    <a:prstGeom prst="line">
                      <a:avLst/>
                    </a:prstGeom>
                    <a:noFill/>
                    <a:ln w="3175">
                      <a:solidFill>
                        <a:srgbClr val="808080"/>
                      </a:solidFill>
                      <a:round/>
                      <a:headEnd/>
                      <a:tailEnd/>
                    </a:ln>
                  </p:spPr>
                  <p:txBody>
                    <a:bodyPr/>
                    <a:lstStyle/>
                    <a:p>
                      <a:endParaRPr lang="en-US">
                        <a:solidFill>
                          <a:prstClr val="black"/>
                        </a:solidFill>
                      </a:endParaRPr>
                    </a:p>
                  </p:txBody>
                </p:sp>
                <p:sp>
                  <p:nvSpPr>
                    <p:cNvPr id="12440" name="Line 513"/>
                    <p:cNvSpPr>
                      <a:spLocks noChangeShapeType="1"/>
                    </p:cNvSpPr>
                    <p:nvPr/>
                  </p:nvSpPr>
                  <p:spPr bwMode="auto">
                    <a:xfrm>
                      <a:off x="4462" y="2844"/>
                      <a:ext cx="1" cy="27"/>
                    </a:xfrm>
                    <a:prstGeom prst="line">
                      <a:avLst/>
                    </a:prstGeom>
                    <a:noFill/>
                    <a:ln w="3175">
                      <a:solidFill>
                        <a:srgbClr val="808080"/>
                      </a:solidFill>
                      <a:round/>
                      <a:headEnd/>
                      <a:tailEnd/>
                    </a:ln>
                  </p:spPr>
                  <p:txBody>
                    <a:bodyPr/>
                    <a:lstStyle/>
                    <a:p>
                      <a:endParaRPr lang="en-US">
                        <a:solidFill>
                          <a:prstClr val="black"/>
                        </a:solidFill>
                      </a:endParaRPr>
                    </a:p>
                  </p:txBody>
                </p:sp>
                <p:sp>
                  <p:nvSpPr>
                    <p:cNvPr id="12441" name="Line 514"/>
                    <p:cNvSpPr>
                      <a:spLocks noChangeShapeType="1"/>
                    </p:cNvSpPr>
                    <p:nvPr/>
                  </p:nvSpPr>
                  <p:spPr bwMode="auto">
                    <a:xfrm>
                      <a:off x="4455" y="2842"/>
                      <a:ext cx="1" cy="28"/>
                    </a:xfrm>
                    <a:prstGeom prst="line">
                      <a:avLst/>
                    </a:prstGeom>
                    <a:noFill/>
                    <a:ln w="3175">
                      <a:solidFill>
                        <a:srgbClr val="808080"/>
                      </a:solidFill>
                      <a:round/>
                      <a:headEnd/>
                      <a:tailEnd/>
                    </a:ln>
                  </p:spPr>
                  <p:txBody>
                    <a:bodyPr/>
                    <a:lstStyle/>
                    <a:p>
                      <a:endParaRPr lang="en-US">
                        <a:solidFill>
                          <a:prstClr val="black"/>
                        </a:solidFill>
                      </a:endParaRPr>
                    </a:p>
                  </p:txBody>
                </p:sp>
                <p:sp>
                  <p:nvSpPr>
                    <p:cNvPr id="12442" name="Line 515"/>
                    <p:cNvSpPr>
                      <a:spLocks noChangeShapeType="1"/>
                    </p:cNvSpPr>
                    <p:nvPr/>
                  </p:nvSpPr>
                  <p:spPr bwMode="auto">
                    <a:xfrm>
                      <a:off x="4449" y="2840"/>
                      <a:ext cx="1" cy="29"/>
                    </a:xfrm>
                    <a:prstGeom prst="line">
                      <a:avLst/>
                    </a:prstGeom>
                    <a:noFill/>
                    <a:ln w="3175">
                      <a:solidFill>
                        <a:srgbClr val="808080"/>
                      </a:solidFill>
                      <a:round/>
                      <a:headEnd/>
                      <a:tailEnd/>
                    </a:ln>
                  </p:spPr>
                  <p:txBody>
                    <a:bodyPr/>
                    <a:lstStyle/>
                    <a:p>
                      <a:endParaRPr lang="en-US">
                        <a:solidFill>
                          <a:prstClr val="black"/>
                        </a:solidFill>
                      </a:endParaRPr>
                    </a:p>
                  </p:txBody>
                </p:sp>
                <p:sp>
                  <p:nvSpPr>
                    <p:cNvPr id="12443" name="Line 516"/>
                    <p:cNvSpPr>
                      <a:spLocks noChangeShapeType="1"/>
                    </p:cNvSpPr>
                    <p:nvPr/>
                  </p:nvSpPr>
                  <p:spPr bwMode="auto">
                    <a:xfrm>
                      <a:off x="4441" y="2838"/>
                      <a:ext cx="1" cy="31"/>
                    </a:xfrm>
                    <a:prstGeom prst="line">
                      <a:avLst/>
                    </a:prstGeom>
                    <a:noFill/>
                    <a:ln w="3175">
                      <a:solidFill>
                        <a:srgbClr val="808080"/>
                      </a:solidFill>
                      <a:round/>
                      <a:headEnd/>
                      <a:tailEnd/>
                    </a:ln>
                  </p:spPr>
                  <p:txBody>
                    <a:bodyPr/>
                    <a:lstStyle/>
                    <a:p>
                      <a:endParaRPr lang="en-US">
                        <a:solidFill>
                          <a:prstClr val="black"/>
                        </a:solidFill>
                      </a:endParaRPr>
                    </a:p>
                  </p:txBody>
                </p:sp>
                <p:sp>
                  <p:nvSpPr>
                    <p:cNvPr id="12444" name="Line 517"/>
                    <p:cNvSpPr>
                      <a:spLocks noChangeShapeType="1"/>
                    </p:cNvSpPr>
                    <p:nvPr/>
                  </p:nvSpPr>
                  <p:spPr bwMode="auto">
                    <a:xfrm>
                      <a:off x="4433" y="2835"/>
                      <a:ext cx="1" cy="32"/>
                    </a:xfrm>
                    <a:prstGeom prst="line">
                      <a:avLst/>
                    </a:prstGeom>
                    <a:noFill/>
                    <a:ln w="3175">
                      <a:solidFill>
                        <a:srgbClr val="808080"/>
                      </a:solidFill>
                      <a:round/>
                      <a:headEnd/>
                      <a:tailEnd/>
                    </a:ln>
                  </p:spPr>
                  <p:txBody>
                    <a:bodyPr/>
                    <a:lstStyle/>
                    <a:p>
                      <a:endParaRPr lang="en-US">
                        <a:solidFill>
                          <a:prstClr val="black"/>
                        </a:solidFill>
                      </a:endParaRPr>
                    </a:p>
                  </p:txBody>
                </p:sp>
              </p:grpSp>
              <p:grpSp>
                <p:nvGrpSpPr>
                  <p:cNvPr id="12907" name="Group 518"/>
                  <p:cNvGrpSpPr>
                    <a:grpSpLocks/>
                  </p:cNvGrpSpPr>
                  <p:nvPr/>
                </p:nvGrpSpPr>
                <p:grpSpPr bwMode="auto">
                  <a:xfrm>
                    <a:off x="4434" y="2834"/>
                    <a:ext cx="47" cy="43"/>
                    <a:chOff x="4434" y="2834"/>
                    <a:chExt cx="47" cy="43"/>
                  </a:xfrm>
                </p:grpSpPr>
                <p:sp>
                  <p:nvSpPr>
                    <p:cNvPr id="12429" name="Line 519"/>
                    <p:cNvSpPr>
                      <a:spLocks noChangeShapeType="1"/>
                    </p:cNvSpPr>
                    <p:nvPr/>
                  </p:nvSpPr>
                  <p:spPr bwMode="auto">
                    <a:xfrm>
                      <a:off x="4480" y="2849"/>
                      <a:ext cx="1" cy="28"/>
                    </a:xfrm>
                    <a:prstGeom prst="line">
                      <a:avLst/>
                    </a:prstGeom>
                    <a:noFill/>
                    <a:ln w="3175">
                      <a:solidFill>
                        <a:srgbClr val="C0C0C0"/>
                      </a:solidFill>
                      <a:round/>
                      <a:headEnd/>
                      <a:tailEnd/>
                    </a:ln>
                  </p:spPr>
                  <p:txBody>
                    <a:bodyPr/>
                    <a:lstStyle/>
                    <a:p>
                      <a:endParaRPr lang="en-US">
                        <a:solidFill>
                          <a:prstClr val="black"/>
                        </a:solidFill>
                      </a:endParaRPr>
                    </a:p>
                  </p:txBody>
                </p:sp>
                <p:sp>
                  <p:nvSpPr>
                    <p:cNvPr id="12430" name="Line 520"/>
                    <p:cNvSpPr>
                      <a:spLocks noChangeShapeType="1"/>
                    </p:cNvSpPr>
                    <p:nvPr/>
                  </p:nvSpPr>
                  <p:spPr bwMode="auto">
                    <a:xfrm>
                      <a:off x="4475" y="2847"/>
                      <a:ext cx="1" cy="28"/>
                    </a:xfrm>
                    <a:prstGeom prst="line">
                      <a:avLst/>
                    </a:prstGeom>
                    <a:noFill/>
                    <a:ln w="3175">
                      <a:solidFill>
                        <a:srgbClr val="C0C0C0"/>
                      </a:solidFill>
                      <a:round/>
                      <a:headEnd/>
                      <a:tailEnd/>
                    </a:ln>
                  </p:spPr>
                  <p:txBody>
                    <a:bodyPr/>
                    <a:lstStyle/>
                    <a:p>
                      <a:endParaRPr lang="en-US">
                        <a:solidFill>
                          <a:prstClr val="black"/>
                        </a:solidFill>
                      </a:endParaRPr>
                    </a:p>
                  </p:txBody>
                </p:sp>
                <p:sp>
                  <p:nvSpPr>
                    <p:cNvPr id="12431" name="Line 521"/>
                    <p:cNvSpPr>
                      <a:spLocks noChangeShapeType="1"/>
                    </p:cNvSpPr>
                    <p:nvPr/>
                  </p:nvSpPr>
                  <p:spPr bwMode="auto">
                    <a:xfrm>
                      <a:off x="4469" y="2845"/>
                      <a:ext cx="1" cy="30"/>
                    </a:xfrm>
                    <a:prstGeom prst="line">
                      <a:avLst/>
                    </a:prstGeom>
                    <a:noFill/>
                    <a:ln w="3175">
                      <a:solidFill>
                        <a:srgbClr val="C0C0C0"/>
                      </a:solidFill>
                      <a:round/>
                      <a:headEnd/>
                      <a:tailEnd/>
                    </a:ln>
                  </p:spPr>
                  <p:txBody>
                    <a:bodyPr/>
                    <a:lstStyle/>
                    <a:p>
                      <a:endParaRPr lang="en-US">
                        <a:solidFill>
                          <a:prstClr val="black"/>
                        </a:solidFill>
                      </a:endParaRPr>
                    </a:p>
                  </p:txBody>
                </p:sp>
                <p:sp>
                  <p:nvSpPr>
                    <p:cNvPr id="12432" name="Line 522"/>
                    <p:cNvSpPr>
                      <a:spLocks noChangeShapeType="1"/>
                    </p:cNvSpPr>
                    <p:nvPr/>
                  </p:nvSpPr>
                  <p:spPr bwMode="auto">
                    <a:xfrm>
                      <a:off x="4463" y="2842"/>
                      <a:ext cx="1" cy="32"/>
                    </a:xfrm>
                    <a:prstGeom prst="line">
                      <a:avLst/>
                    </a:prstGeom>
                    <a:noFill/>
                    <a:ln w="3175">
                      <a:solidFill>
                        <a:srgbClr val="C0C0C0"/>
                      </a:solidFill>
                      <a:round/>
                      <a:headEnd/>
                      <a:tailEnd/>
                    </a:ln>
                  </p:spPr>
                  <p:txBody>
                    <a:bodyPr/>
                    <a:lstStyle/>
                    <a:p>
                      <a:endParaRPr lang="en-US">
                        <a:solidFill>
                          <a:prstClr val="black"/>
                        </a:solidFill>
                      </a:endParaRPr>
                    </a:p>
                  </p:txBody>
                </p:sp>
                <p:sp>
                  <p:nvSpPr>
                    <p:cNvPr id="12433" name="Line 523"/>
                    <p:cNvSpPr>
                      <a:spLocks noChangeShapeType="1"/>
                    </p:cNvSpPr>
                    <p:nvPr/>
                  </p:nvSpPr>
                  <p:spPr bwMode="auto">
                    <a:xfrm>
                      <a:off x="4456" y="2838"/>
                      <a:ext cx="1" cy="36"/>
                    </a:xfrm>
                    <a:prstGeom prst="line">
                      <a:avLst/>
                    </a:prstGeom>
                    <a:noFill/>
                    <a:ln w="3175">
                      <a:solidFill>
                        <a:srgbClr val="C0C0C0"/>
                      </a:solidFill>
                      <a:round/>
                      <a:headEnd/>
                      <a:tailEnd/>
                    </a:ln>
                  </p:spPr>
                  <p:txBody>
                    <a:bodyPr/>
                    <a:lstStyle/>
                    <a:p>
                      <a:endParaRPr lang="en-US">
                        <a:solidFill>
                          <a:prstClr val="black"/>
                        </a:solidFill>
                      </a:endParaRPr>
                    </a:p>
                  </p:txBody>
                </p:sp>
                <p:sp>
                  <p:nvSpPr>
                    <p:cNvPr id="12434" name="Line 524"/>
                    <p:cNvSpPr>
                      <a:spLocks noChangeShapeType="1"/>
                    </p:cNvSpPr>
                    <p:nvPr/>
                  </p:nvSpPr>
                  <p:spPr bwMode="auto">
                    <a:xfrm>
                      <a:off x="4449" y="2837"/>
                      <a:ext cx="1" cy="35"/>
                    </a:xfrm>
                    <a:prstGeom prst="line">
                      <a:avLst/>
                    </a:prstGeom>
                    <a:noFill/>
                    <a:ln w="3175">
                      <a:solidFill>
                        <a:srgbClr val="C0C0C0"/>
                      </a:solidFill>
                      <a:round/>
                      <a:headEnd/>
                      <a:tailEnd/>
                    </a:ln>
                  </p:spPr>
                  <p:txBody>
                    <a:bodyPr/>
                    <a:lstStyle/>
                    <a:p>
                      <a:endParaRPr lang="en-US">
                        <a:solidFill>
                          <a:prstClr val="black"/>
                        </a:solidFill>
                      </a:endParaRPr>
                    </a:p>
                  </p:txBody>
                </p:sp>
                <p:sp>
                  <p:nvSpPr>
                    <p:cNvPr id="12435" name="Line 525"/>
                    <p:cNvSpPr>
                      <a:spLocks noChangeShapeType="1"/>
                    </p:cNvSpPr>
                    <p:nvPr/>
                  </p:nvSpPr>
                  <p:spPr bwMode="auto">
                    <a:xfrm>
                      <a:off x="4442" y="2835"/>
                      <a:ext cx="1" cy="35"/>
                    </a:xfrm>
                    <a:prstGeom prst="line">
                      <a:avLst/>
                    </a:prstGeom>
                    <a:noFill/>
                    <a:ln w="3175">
                      <a:solidFill>
                        <a:srgbClr val="C0C0C0"/>
                      </a:solidFill>
                      <a:round/>
                      <a:headEnd/>
                      <a:tailEnd/>
                    </a:ln>
                  </p:spPr>
                  <p:txBody>
                    <a:bodyPr/>
                    <a:lstStyle/>
                    <a:p>
                      <a:endParaRPr lang="en-US">
                        <a:solidFill>
                          <a:prstClr val="black"/>
                        </a:solidFill>
                      </a:endParaRPr>
                    </a:p>
                  </p:txBody>
                </p:sp>
                <p:sp>
                  <p:nvSpPr>
                    <p:cNvPr id="12436" name="Line 526"/>
                    <p:cNvSpPr>
                      <a:spLocks noChangeShapeType="1"/>
                    </p:cNvSpPr>
                    <p:nvPr/>
                  </p:nvSpPr>
                  <p:spPr bwMode="auto">
                    <a:xfrm>
                      <a:off x="4434" y="2834"/>
                      <a:ext cx="1" cy="35"/>
                    </a:xfrm>
                    <a:prstGeom prst="line">
                      <a:avLst/>
                    </a:prstGeom>
                    <a:noFill/>
                    <a:ln w="3175">
                      <a:solidFill>
                        <a:srgbClr val="C0C0C0"/>
                      </a:solidFill>
                      <a:round/>
                      <a:headEnd/>
                      <a:tailEnd/>
                    </a:ln>
                  </p:spPr>
                  <p:txBody>
                    <a:bodyPr/>
                    <a:lstStyle/>
                    <a:p>
                      <a:endParaRPr lang="en-US">
                        <a:solidFill>
                          <a:prstClr val="black"/>
                        </a:solidFill>
                      </a:endParaRPr>
                    </a:p>
                  </p:txBody>
                </p:sp>
              </p:grpSp>
            </p:grpSp>
          </p:grpSp>
          <p:grpSp>
            <p:nvGrpSpPr>
              <p:cNvPr id="12908" name="Group 527"/>
              <p:cNvGrpSpPr>
                <a:grpSpLocks/>
              </p:cNvGrpSpPr>
              <p:nvPr/>
            </p:nvGrpSpPr>
            <p:grpSpPr bwMode="auto">
              <a:xfrm>
                <a:off x="4297" y="2790"/>
                <a:ext cx="110" cy="75"/>
                <a:chOff x="4297" y="2790"/>
                <a:chExt cx="110" cy="75"/>
              </a:xfrm>
            </p:grpSpPr>
            <p:grpSp>
              <p:nvGrpSpPr>
                <p:cNvPr id="12909" name="Group 528"/>
                <p:cNvGrpSpPr>
                  <a:grpSpLocks/>
                </p:cNvGrpSpPr>
                <p:nvPr/>
              </p:nvGrpSpPr>
              <p:grpSpPr bwMode="auto">
                <a:xfrm>
                  <a:off x="4299" y="2790"/>
                  <a:ext cx="108" cy="75"/>
                  <a:chOff x="4299" y="2790"/>
                  <a:chExt cx="108" cy="75"/>
                </a:xfrm>
              </p:grpSpPr>
              <p:sp>
                <p:nvSpPr>
                  <p:cNvPr id="12420" name="Freeform 529"/>
                  <p:cNvSpPr>
                    <a:spLocks/>
                  </p:cNvSpPr>
                  <p:nvPr/>
                </p:nvSpPr>
                <p:spPr bwMode="auto">
                  <a:xfrm>
                    <a:off x="4393" y="2821"/>
                    <a:ext cx="14" cy="44"/>
                  </a:xfrm>
                  <a:custGeom>
                    <a:avLst/>
                    <a:gdLst>
                      <a:gd name="T0" fmla="*/ 0 w 58"/>
                      <a:gd name="T1" fmla="*/ 0 h 219"/>
                      <a:gd name="T2" fmla="*/ 0 w 58"/>
                      <a:gd name="T3" fmla="*/ 0 h 219"/>
                      <a:gd name="T4" fmla="*/ 0 w 58"/>
                      <a:gd name="T5" fmla="*/ 0 h 219"/>
                      <a:gd name="T6" fmla="*/ 0 w 58"/>
                      <a:gd name="T7" fmla="*/ 0 h 219"/>
                      <a:gd name="T8" fmla="*/ 0 w 58"/>
                      <a:gd name="T9" fmla="*/ 0 h 219"/>
                      <a:gd name="T10" fmla="*/ 0 60000 65536"/>
                      <a:gd name="T11" fmla="*/ 0 60000 65536"/>
                      <a:gd name="T12" fmla="*/ 0 60000 65536"/>
                      <a:gd name="T13" fmla="*/ 0 60000 65536"/>
                      <a:gd name="T14" fmla="*/ 0 60000 65536"/>
                      <a:gd name="T15" fmla="*/ 0 w 58"/>
                      <a:gd name="T16" fmla="*/ 0 h 219"/>
                      <a:gd name="T17" fmla="*/ 58 w 58"/>
                      <a:gd name="T18" fmla="*/ 219 h 219"/>
                    </a:gdLst>
                    <a:ahLst/>
                    <a:cxnLst>
                      <a:cxn ang="T10">
                        <a:pos x="T0" y="T1"/>
                      </a:cxn>
                      <a:cxn ang="T11">
                        <a:pos x="T2" y="T3"/>
                      </a:cxn>
                      <a:cxn ang="T12">
                        <a:pos x="T4" y="T5"/>
                      </a:cxn>
                      <a:cxn ang="T13">
                        <a:pos x="T6" y="T7"/>
                      </a:cxn>
                      <a:cxn ang="T14">
                        <a:pos x="T8" y="T9"/>
                      </a:cxn>
                    </a:cxnLst>
                    <a:rect l="T15" t="T16" r="T17" b="T18"/>
                    <a:pathLst>
                      <a:path w="58" h="219">
                        <a:moveTo>
                          <a:pt x="58" y="23"/>
                        </a:moveTo>
                        <a:lnTo>
                          <a:pt x="58" y="219"/>
                        </a:lnTo>
                        <a:lnTo>
                          <a:pt x="0" y="211"/>
                        </a:lnTo>
                        <a:lnTo>
                          <a:pt x="0" y="0"/>
                        </a:lnTo>
                        <a:lnTo>
                          <a:pt x="58" y="23"/>
                        </a:lnTo>
                        <a:close/>
                      </a:path>
                    </a:pathLst>
                  </a:custGeom>
                  <a:solidFill>
                    <a:srgbClr val="808080"/>
                  </a:solidFill>
                  <a:ln w="9525">
                    <a:noFill/>
                    <a:round/>
                    <a:headEnd/>
                    <a:tailEnd/>
                  </a:ln>
                </p:spPr>
                <p:txBody>
                  <a:bodyPr/>
                  <a:lstStyle/>
                  <a:p>
                    <a:endParaRPr lang="en-US">
                      <a:solidFill>
                        <a:prstClr val="black"/>
                      </a:solidFill>
                    </a:endParaRPr>
                  </a:p>
                </p:txBody>
              </p:sp>
              <p:sp>
                <p:nvSpPr>
                  <p:cNvPr id="12421" name="Freeform 530"/>
                  <p:cNvSpPr>
                    <a:spLocks/>
                  </p:cNvSpPr>
                  <p:nvPr/>
                </p:nvSpPr>
                <p:spPr bwMode="auto">
                  <a:xfrm>
                    <a:off x="4372" y="2814"/>
                    <a:ext cx="16" cy="49"/>
                  </a:xfrm>
                  <a:custGeom>
                    <a:avLst/>
                    <a:gdLst>
                      <a:gd name="T0" fmla="*/ 0 w 63"/>
                      <a:gd name="T1" fmla="*/ 0 h 243"/>
                      <a:gd name="T2" fmla="*/ 0 w 63"/>
                      <a:gd name="T3" fmla="*/ 0 h 243"/>
                      <a:gd name="T4" fmla="*/ 0 w 63"/>
                      <a:gd name="T5" fmla="*/ 0 h 243"/>
                      <a:gd name="T6" fmla="*/ 0 w 63"/>
                      <a:gd name="T7" fmla="*/ 0 h 243"/>
                      <a:gd name="T8" fmla="*/ 0 w 63"/>
                      <a:gd name="T9" fmla="*/ 0 h 243"/>
                      <a:gd name="T10" fmla="*/ 0 60000 65536"/>
                      <a:gd name="T11" fmla="*/ 0 60000 65536"/>
                      <a:gd name="T12" fmla="*/ 0 60000 65536"/>
                      <a:gd name="T13" fmla="*/ 0 60000 65536"/>
                      <a:gd name="T14" fmla="*/ 0 60000 65536"/>
                      <a:gd name="T15" fmla="*/ 0 w 63"/>
                      <a:gd name="T16" fmla="*/ 0 h 243"/>
                      <a:gd name="T17" fmla="*/ 63 w 63"/>
                      <a:gd name="T18" fmla="*/ 243 h 243"/>
                    </a:gdLst>
                    <a:ahLst/>
                    <a:cxnLst>
                      <a:cxn ang="T10">
                        <a:pos x="T0" y="T1"/>
                      </a:cxn>
                      <a:cxn ang="T11">
                        <a:pos x="T2" y="T3"/>
                      </a:cxn>
                      <a:cxn ang="T12">
                        <a:pos x="T4" y="T5"/>
                      </a:cxn>
                      <a:cxn ang="T13">
                        <a:pos x="T6" y="T7"/>
                      </a:cxn>
                      <a:cxn ang="T14">
                        <a:pos x="T8" y="T9"/>
                      </a:cxn>
                    </a:cxnLst>
                    <a:rect l="T15" t="T16" r="T17" b="T18"/>
                    <a:pathLst>
                      <a:path w="63" h="243">
                        <a:moveTo>
                          <a:pt x="0" y="0"/>
                        </a:moveTo>
                        <a:lnTo>
                          <a:pt x="0" y="232"/>
                        </a:lnTo>
                        <a:lnTo>
                          <a:pt x="63" y="243"/>
                        </a:lnTo>
                        <a:lnTo>
                          <a:pt x="63" y="26"/>
                        </a:lnTo>
                        <a:lnTo>
                          <a:pt x="0" y="0"/>
                        </a:lnTo>
                        <a:close/>
                      </a:path>
                    </a:pathLst>
                  </a:custGeom>
                  <a:solidFill>
                    <a:srgbClr val="808080"/>
                  </a:solidFill>
                  <a:ln w="9525">
                    <a:noFill/>
                    <a:round/>
                    <a:headEnd/>
                    <a:tailEnd/>
                  </a:ln>
                </p:spPr>
                <p:txBody>
                  <a:bodyPr/>
                  <a:lstStyle/>
                  <a:p>
                    <a:endParaRPr lang="en-US">
                      <a:solidFill>
                        <a:prstClr val="black"/>
                      </a:solidFill>
                    </a:endParaRPr>
                  </a:p>
                </p:txBody>
              </p:sp>
              <p:sp>
                <p:nvSpPr>
                  <p:cNvPr id="12422" name="Freeform 531"/>
                  <p:cNvSpPr>
                    <a:spLocks/>
                  </p:cNvSpPr>
                  <p:nvPr/>
                </p:nvSpPr>
                <p:spPr bwMode="auto">
                  <a:xfrm>
                    <a:off x="4350" y="2807"/>
                    <a:ext cx="17" cy="53"/>
                  </a:xfrm>
                  <a:custGeom>
                    <a:avLst/>
                    <a:gdLst>
                      <a:gd name="T0" fmla="*/ 0 w 72"/>
                      <a:gd name="T1" fmla="*/ 0 h 265"/>
                      <a:gd name="T2" fmla="*/ 0 w 72"/>
                      <a:gd name="T3" fmla="*/ 0 h 265"/>
                      <a:gd name="T4" fmla="*/ 0 w 72"/>
                      <a:gd name="T5" fmla="*/ 0 h 265"/>
                      <a:gd name="T6" fmla="*/ 0 w 72"/>
                      <a:gd name="T7" fmla="*/ 0 h 265"/>
                      <a:gd name="T8" fmla="*/ 0 w 72"/>
                      <a:gd name="T9" fmla="*/ 0 h 265"/>
                      <a:gd name="T10" fmla="*/ 0 60000 65536"/>
                      <a:gd name="T11" fmla="*/ 0 60000 65536"/>
                      <a:gd name="T12" fmla="*/ 0 60000 65536"/>
                      <a:gd name="T13" fmla="*/ 0 60000 65536"/>
                      <a:gd name="T14" fmla="*/ 0 60000 65536"/>
                      <a:gd name="T15" fmla="*/ 0 w 72"/>
                      <a:gd name="T16" fmla="*/ 0 h 265"/>
                      <a:gd name="T17" fmla="*/ 72 w 72"/>
                      <a:gd name="T18" fmla="*/ 265 h 265"/>
                    </a:gdLst>
                    <a:ahLst/>
                    <a:cxnLst>
                      <a:cxn ang="T10">
                        <a:pos x="T0" y="T1"/>
                      </a:cxn>
                      <a:cxn ang="T11">
                        <a:pos x="T2" y="T3"/>
                      </a:cxn>
                      <a:cxn ang="T12">
                        <a:pos x="T4" y="T5"/>
                      </a:cxn>
                      <a:cxn ang="T13">
                        <a:pos x="T6" y="T7"/>
                      </a:cxn>
                      <a:cxn ang="T14">
                        <a:pos x="T8" y="T9"/>
                      </a:cxn>
                    </a:cxnLst>
                    <a:rect l="T15" t="T16" r="T17" b="T18"/>
                    <a:pathLst>
                      <a:path w="72" h="265">
                        <a:moveTo>
                          <a:pt x="72" y="29"/>
                        </a:moveTo>
                        <a:lnTo>
                          <a:pt x="72" y="265"/>
                        </a:lnTo>
                        <a:lnTo>
                          <a:pt x="0" y="254"/>
                        </a:lnTo>
                        <a:lnTo>
                          <a:pt x="0" y="0"/>
                        </a:lnTo>
                        <a:lnTo>
                          <a:pt x="72" y="29"/>
                        </a:lnTo>
                        <a:close/>
                      </a:path>
                    </a:pathLst>
                  </a:custGeom>
                  <a:solidFill>
                    <a:srgbClr val="808080"/>
                  </a:solidFill>
                  <a:ln w="9525">
                    <a:noFill/>
                    <a:round/>
                    <a:headEnd/>
                    <a:tailEnd/>
                  </a:ln>
                </p:spPr>
                <p:txBody>
                  <a:bodyPr/>
                  <a:lstStyle/>
                  <a:p>
                    <a:endParaRPr lang="en-US">
                      <a:solidFill>
                        <a:prstClr val="black"/>
                      </a:solidFill>
                    </a:endParaRPr>
                  </a:p>
                </p:txBody>
              </p:sp>
              <p:sp>
                <p:nvSpPr>
                  <p:cNvPr id="12423" name="Freeform 532"/>
                  <p:cNvSpPr>
                    <a:spLocks/>
                  </p:cNvSpPr>
                  <p:nvPr/>
                </p:nvSpPr>
                <p:spPr bwMode="auto">
                  <a:xfrm>
                    <a:off x="4326" y="2799"/>
                    <a:ext cx="20" cy="58"/>
                  </a:xfrm>
                  <a:custGeom>
                    <a:avLst/>
                    <a:gdLst>
                      <a:gd name="T0" fmla="*/ 0 w 77"/>
                      <a:gd name="T1" fmla="*/ 0 h 291"/>
                      <a:gd name="T2" fmla="*/ 0 w 77"/>
                      <a:gd name="T3" fmla="*/ 0 h 291"/>
                      <a:gd name="T4" fmla="*/ 0 w 77"/>
                      <a:gd name="T5" fmla="*/ 0 h 291"/>
                      <a:gd name="T6" fmla="*/ 0 w 77"/>
                      <a:gd name="T7" fmla="*/ 0 h 291"/>
                      <a:gd name="T8" fmla="*/ 0 w 77"/>
                      <a:gd name="T9" fmla="*/ 0 h 291"/>
                      <a:gd name="T10" fmla="*/ 0 60000 65536"/>
                      <a:gd name="T11" fmla="*/ 0 60000 65536"/>
                      <a:gd name="T12" fmla="*/ 0 60000 65536"/>
                      <a:gd name="T13" fmla="*/ 0 60000 65536"/>
                      <a:gd name="T14" fmla="*/ 0 60000 65536"/>
                      <a:gd name="T15" fmla="*/ 0 w 77"/>
                      <a:gd name="T16" fmla="*/ 0 h 291"/>
                      <a:gd name="T17" fmla="*/ 77 w 77"/>
                      <a:gd name="T18" fmla="*/ 291 h 291"/>
                    </a:gdLst>
                    <a:ahLst/>
                    <a:cxnLst>
                      <a:cxn ang="T10">
                        <a:pos x="T0" y="T1"/>
                      </a:cxn>
                      <a:cxn ang="T11">
                        <a:pos x="T2" y="T3"/>
                      </a:cxn>
                      <a:cxn ang="T12">
                        <a:pos x="T4" y="T5"/>
                      </a:cxn>
                      <a:cxn ang="T13">
                        <a:pos x="T6" y="T7"/>
                      </a:cxn>
                      <a:cxn ang="T14">
                        <a:pos x="T8" y="T9"/>
                      </a:cxn>
                    </a:cxnLst>
                    <a:rect l="T15" t="T16" r="T17" b="T18"/>
                    <a:pathLst>
                      <a:path w="77" h="291">
                        <a:moveTo>
                          <a:pt x="0" y="0"/>
                        </a:moveTo>
                        <a:lnTo>
                          <a:pt x="0" y="279"/>
                        </a:lnTo>
                        <a:lnTo>
                          <a:pt x="77" y="291"/>
                        </a:lnTo>
                        <a:lnTo>
                          <a:pt x="77" y="31"/>
                        </a:lnTo>
                        <a:lnTo>
                          <a:pt x="0" y="0"/>
                        </a:lnTo>
                        <a:close/>
                      </a:path>
                    </a:pathLst>
                  </a:custGeom>
                  <a:solidFill>
                    <a:srgbClr val="808080"/>
                  </a:solidFill>
                  <a:ln w="9525">
                    <a:noFill/>
                    <a:round/>
                    <a:headEnd/>
                    <a:tailEnd/>
                  </a:ln>
                </p:spPr>
                <p:txBody>
                  <a:bodyPr/>
                  <a:lstStyle/>
                  <a:p>
                    <a:endParaRPr lang="en-US">
                      <a:solidFill>
                        <a:prstClr val="black"/>
                      </a:solidFill>
                    </a:endParaRPr>
                  </a:p>
                </p:txBody>
              </p:sp>
              <p:sp>
                <p:nvSpPr>
                  <p:cNvPr id="12424" name="Freeform 533"/>
                  <p:cNvSpPr>
                    <a:spLocks/>
                  </p:cNvSpPr>
                  <p:nvPr/>
                </p:nvSpPr>
                <p:spPr bwMode="auto">
                  <a:xfrm>
                    <a:off x="4299" y="2790"/>
                    <a:ext cx="23" cy="64"/>
                  </a:xfrm>
                  <a:custGeom>
                    <a:avLst/>
                    <a:gdLst>
                      <a:gd name="T0" fmla="*/ 0 w 92"/>
                      <a:gd name="T1" fmla="*/ 0 h 322"/>
                      <a:gd name="T2" fmla="*/ 0 w 92"/>
                      <a:gd name="T3" fmla="*/ 0 h 322"/>
                      <a:gd name="T4" fmla="*/ 0 w 92"/>
                      <a:gd name="T5" fmla="*/ 1 h 322"/>
                      <a:gd name="T6" fmla="*/ 0 w 92"/>
                      <a:gd name="T7" fmla="*/ 0 h 322"/>
                      <a:gd name="T8" fmla="*/ 0 w 92"/>
                      <a:gd name="T9" fmla="*/ 0 h 322"/>
                      <a:gd name="T10" fmla="*/ 0 60000 65536"/>
                      <a:gd name="T11" fmla="*/ 0 60000 65536"/>
                      <a:gd name="T12" fmla="*/ 0 60000 65536"/>
                      <a:gd name="T13" fmla="*/ 0 60000 65536"/>
                      <a:gd name="T14" fmla="*/ 0 60000 65536"/>
                      <a:gd name="T15" fmla="*/ 0 w 92"/>
                      <a:gd name="T16" fmla="*/ 0 h 322"/>
                      <a:gd name="T17" fmla="*/ 92 w 92"/>
                      <a:gd name="T18" fmla="*/ 322 h 322"/>
                    </a:gdLst>
                    <a:ahLst/>
                    <a:cxnLst>
                      <a:cxn ang="T10">
                        <a:pos x="T0" y="T1"/>
                      </a:cxn>
                      <a:cxn ang="T11">
                        <a:pos x="T2" y="T3"/>
                      </a:cxn>
                      <a:cxn ang="T12">
                        <a:pos x="T4" y="T5"/>
                      </a:cxn>
                      <a:cxn ang="T13">
                        <a:pos x="T6" y="T7"/>
                      </a:cxn>
                      <a:cxn ang="T14">
                        <a:pos x="T8" y="T9"/>
                      </a:cxn>
                    </a:cxnLst>
                    <a:rect l="T15" t="T16" r="T17" b="T18"/>
                    <a:pathLst>
                      <a:path w="92" h="322">
                        <a:moveTo>
                          <a:pt x="0" y="0"/>
                        </a:moveTo>
                        <a:lnTo>
                          <a:pt x="0" y="307"/>
                        </a:lnTo>
                        <a:lnTo>
                          <a:pt x="92" y="322"/>
                        </a:lnTo>
                        <a:lnTo>
                          <a:pt x="92" y="39"/>
                        </a:lnTo>
                        <a:lnTo>
                          <a:pt x="0" y="0"/>
                        </a:lnTo>
                        <a:close/>
                      </a:path>
                    </a:pathLst>
                  </a:custGeom>
                  <a:solidFill>
                    <a:srgbClr val="808080"/>
                  </a:solidFill>
                  <a:ln w="9525">
                    <a:noFill/>
                    <a:round/>
                    <a:headEnd/>
                    <a:tailEnd/>
                  </a:ln>
                </p:spPr>
                <p:txBody>
                  <a:bodyPr/>
                  <a:lstStyle/>
                  <a:p>
                    <a:endParaRPr lang="en-US">
                      <a:solidFill>
                        <a:prstClr val="black"/>
                      </a:solidFill>
                    </a:endParaRPr>
                  </a:p>
                </p:txBody>
              </p:sp>
            </p:grpSp>
            <p:grpSp>
              <p:nvGrpSpPr>
                <p:cNvPr id="12910" name="Group 534"/>
                <p:cNvGrpSpPr>
                  <a:grpSpLocks/>
                </p:cNvGrpSpPr>
                <p:nvPr/>
              </p:nvGrpSpPr>
              <p:grpSpPr bwMode="auto">
                <a:xfrm>
                  <a:off x="4297" y="2790"/>
                  <a:ext cx="108" cy="75"/>
                  <a:chOff x="4297" y="2790"/>
                  <a:chExt cx="108" cy="75"/>
                </a:xfrm>
              </p:grpSpPr>
              <p:sp>
                <p:nvSpPr>
                  <p:cNvPr id="12415" name="Freeform 535"/>
                  <p:cNvSpPr>
                    <a:spLocks/>
                  </p:cNvSpPr>
                  <p:nvPr/>
                </p:nvSpPr>
                <p:spPr bwMode="auto">
                  <a:xfrm>
                    <a:off x="4391" y="2821"/>
                    <a:ext cx="14" cy="44"/>
                  </a:xfrm>
                  <a:custGeom>
                    <a:avLst/>
                    <a:gdLst>
                      <a:gd name="T0" fmla="*/ 0 w 58"/>
                      <a:gd name="T1" fmla="*/ 0 h 219"/>
                      <a:gd name="T2" fmla="*/ 0 w 58"/>
                      <a:gd name="T3" fmla="*/ 0 h 219"/>
                      <a:gd name="T4" fmla="*/ 0 w 58"/>
                      <a:gd name="T5" fmla="*/ 0 h 219"/>
                      <a:gd name="T6" fmla="*/ 0 w 58"/>
                      <a:gd name="T7" fmla="*/ 0 h 219"/>
                      <a:gd name="T8" fmla="*/ 0 w 58"/>
                      <a:gd name="T9" fmla="*/ 0 h 219"/>
                      <a:gd name="T10" fmla="*/ 0 60000 65536"/>
                      <a:gd name="T11" fmla="*/ 0 60000 65536"/>
                      <a:gd name="T12" fmla="*/ 0 60000 65536"/>
                      <a:gd name="T13" fmla="*/ 0 60000 65536"/>
                      <a:gd name="T14" fmla="*/ 0 60000 65536"/>
                      <a:gd name="T15" fmla="*/ 0 w 58"/>
                      <a:gd name="T16" fmla="*/ 0 h 219"/>
                      <a:gd name="T17" fmla="*/ 58 w 58"/>
                      <a:gd name="T18" fmla="*/ 219 h 219"/>
                    </a:gdLst>
                    <a:ahLst/>
                    <a:cxnLst>
                      <a:cxn ang="T10">
                        <a:pos x="T0" y="T1"/>
                      </a:cxn>
                      <a:cxn ang="T11">
                        <a:pos x="T2" y="T3"/>
                      </a:cxn>
                      <a:cxn ang="T12">
                        <a:pos x="T4" y="T5"/>
                      </a:cxn>
                      <a:cxn ang="T13">
                        <a:pos x="T6" y="T7"/>
                      </a:cxn>
                      <a:cxn ang="T14">
                        <a:pos x="T8" y="T9"/>
                      </a:cxn>
                    </a:cxnLst>
                    <a:rect l="T15" t="T16" r="T17" b="T18"/>
                    <a:pathLst>
                      <a:path w="58" h="219">
                        <a:moveTo>
                          <a:pt x="58" y="23"/>
                        </a:moveTo>
                        <a:lnTo>
                          <a:pt x="58" y="219"/>
                        </a:lnTo>
                        <a:lnTo>
                          <a:pt x="0" y="211"/>
                        </a:lnTo>
                        <a:lnTo>
                          <a:pt x="0" y="0"/>
                        </a:lnTo>
                        <a:lnTo>
                          <a:pt x="58" y="23"/>
                        </a:lnTo>
                        <a:close/>
                      </a:path>
                    </a:pathLst>
                  </a:custGeom>
                  <a:solidFill>
                    <a:srgbClr val="9F9F9F"/>
                  </a:solidFill>
                  <a:ln w="9525">
                    <a:noFill/>
                    <a:round/>
                    <a:headEnd/>
                    <a:tailEnd/>
                  </a:ln>
                </p:spPr>
                <p:txBody>
                  <a:bodyPr/>
                  <a:lstStyle/>
                  <a:p>
                    <a:endParaRPr lang="en-US">
                      <a:solidFill>
                        <a:prstClr val="black"/>
                      </a:solidFill>
                    </a:endParaRPr>
                  </a:p>
                </p:txBody>
              </p:sp>
              <p:sp>
                <p:nvSpPr>
                  <p:cNvPr id="12416" name="Freeform 536"/>
                  <p:cNvSpPr>
                    <a:spLocks/>
                  </p:cNvSpPr>
                  <p:nvPr/>
                </p:nvSpPr>
                <p:spPr bwMode="auto">
                  <a:xfrm>
                    <a:off x="4370" y="2814"/>
                    <a:ext cx="16" cy="49"/>
                  </a:xfrm>
                  <a:custGeom>
                    <a:avLst/>
                    <a:gdLst>
                      <a:gd name="T0" fmla="*/ 0 w 63"/>
                      <a:gd name="T1" fmla="*/ 0 h 243"/>
                      <a:gd name="T2" fmla="*/ 0 w 63"/>
                      <a:gd name="T3" fmla="*/ 0 h 243"/>
                      <a:gd name="T4" fmla="*/ 0 w 63"/>
                      <a:gd name="T5" fmla="*/ 0 h 243"/>
                      <a:gd name="T6" fmla="*/ 0 w 63"/>
                      <a:gd name="T7" fmla="*/ 0 h 243"/>
                      <a:gd name="T8" fmla="*/ 0 w 63"/>
                      <a:gd name="T9" fmla="*/ 0 h 243"/>
                      <a:gd name="T10" fmla="*/ 0 60000 65536"/>
                      <a:gd name="T11" fmla="*/ 0 60000 65536"/>
                      <a:gd name="T12" fmla="*/ 0 60000 65536"/>
                      <a:gd name="T13" fmla="*/ 0 60000 65536"/>
                      <a:gd name="T14" fmla="*/ 0 60000 65536"/>
                      <a:gd name="T15" fmla="*/ 0 w 63"/>
                      <a:gd name="T16" fmla="*/ 0 h 243"/>
                      <a:gd name="T17" fmla="*/ 63 w 63"/>
                      <a:gd name="T18" fmla="*/ 243 h 243"/>
                    </a:gdLst>
                    <a:ahLst/>
                    <a:cxnLst>
                      <a:cxn ang="T10">
                        <a:pos x="T0" y="T1"/>
                      </a:cxn>
                      <a:cxn ang="T11">
                        <a:pos x="T2" y="T3"/>
                      </a:cxn>
                      <a:cxn ang="T12">
                        <a:pos x="T4" y="T5"/>
                      </a:cxn>
                      <a:cxn ang="T13">
                        <a:pos x="T6" y="T7"/>
                      </a:cxn>
                      <a:cxn ang="T14">
                        <a:pos x="T8" y="T9"/>
                      </a:cxn>
                    </a:cxnLst>
                    <a:rect l="T15" t="T16" r="T17" b="T18"/>
                    <a:pathLst>
                      <a:path w="63" h="243">
                        <a:moveTo>
                          <a:pt x="0" y="0"/>
                        </a:moveTo>
                        <a:lnTo>
                          <a:pt x="0" y="232"/>
                        </a:lnTo>
                        <a:lnTo>
                          <a:pt x="63" y="243"/>
                        </a:lnTo>
                        <a:lnTo>
                          <a:pt x="63" y="26"/>
                        </a:lnTo>
                        <a:lnTo>
                          <a:pt x="0" y="0"/>
                        </a:lnTo>
                        <a:close/>
                      </a:path>
                    </a:pathLst>
                  </a:custGeom>
                  <a:solidFill>
                    <a:srgbClr val="9F9F9F"/>
                  </a:solidFill>
                  <a:ln w="9525">
                    <a:noFill/>
                    <a:round/>
                    <a:headEnd/>
                    <a:tailEnd/>
                  </a:ln>
                </p:spPr>
                <p:txBody>
                  <a:bodyPr/>
                  <a:lstStyle/>
                  <a:p>
                    <a:endParaRPr lang="en-US">
                      <a:solidFill>
                        <a:prstClr val="black"/>
                      </a:solidFill>
                    </a:endParaRPr>
                  </a:p>
                </p:txBody>
              </p:sp>
              <p:sp>
                <p:nvSpPr>
                  <p:cNvPr id="12417" name="Freeform 537"/>
                  <p:cNvSpPr>
                    <a:spLocks/>
                  </p:cNvSpPr>
                  <p:nvPr/>
                </p:nvSpPr>
                <p:spPr bwMode="auto">
                  <a:xfrm>
                    <a:off x="4348" y="2807"/>
                    <a:ext cx="17" cy="53"/>
                  </a:xfrm>
                  <a:custGeom>
                    <a:avLst/>
                    <a:gdLst>
                      <a:gd name="T0" fmla="*/ 0 w 72"/>
                      <a:gd name="T1" fmla="*/ 0 h 265"/>
                      <a:gd name="T2" fmla="*/ 0 w 72"/>
                      <a:gd name="T3" fmla="*/ 0 h 265"/>
                      <a:gd name="T4" fmla="*/ 0 w 72"/>
                      <a:gd name="T5" fmla="*/ 0 h 265"/>
                      <a:gd name="T6" fmla="*/ 0 w 72"/>
                      <a:gd name="T7" fmla="*/ 0 h 265"/>
                      <a:gd name="T8" fmla="*/ 0 w 72"/>
                      <a:gd name="T9" fmla="*/ 0 h 265"/>
                      <a:gd name="T10" fmla="*/ 0 60000 65536"/>
                      <a:gd name="T11" fmla="*/ 0 60000 65536"/>
                      <a:gd name="T12" fmla="*/ 0 60000 65536"/>
                      <a:gd name="T13" fmla="*/ 0 60000 65536"/>
                      <a:gd name="T14" fmla="*/ 0 60000 65536"/>
                      <a:gd name="T15" fmla="*/ 0 w 72"/>
                      <a:gd name="T16" fmla="*/ 0 h 265"/>
                      <a:gd name="T17" fmla="*/ 72 w 72"/>
                      <a:gd name="T18" fmla="*/ 265 h 265"/>
                    </a:gdLst>
                    <a:ahLst/>
                    <a:cxnLst>
                      <a:cxn ang="T10">
                        <a:pos x="T0" y="T1"/>
                      </a:cxn>
                      <a:cxn ang="T11">
                        <a:pos x="T2" y="T3"/>
                      </a:cxn>
                      <a:cxn ang="T12">
                        <a:pos x="T4" y="T5"/>
                      </a:cxn>
                      <a:cxn ang="T13">
                        <a:pos x="T6" y="T7"/>
                      </a:cxn>
                      <a:cxn ang="T14">
                        <a:pos x="T8" y="T9"/>
                      </a:cxn>
                    </a:cxnLst>
                    <a:rect l="T15" t="T16" r="T17" b="T18"/>
                    <a:pathLst>
                      <a:path w="72" h="265">
                        <a:moveTo>
                          <a:pt x="72" y="29"/>
                        </a:moveTo>
                        <a:lnTo>
                          <a:pt x="72" y="265"/>
                        </a:lnTo>
                        <a:lnTo>
                          <a:pt x="0" y="254"/>
                        </a:lnTo>
                        <a:lnTo>
                          <a:pt x="0" y="0"/>
                        </a:lnTo>
                        <a:lnTo>
                          <a:pt x="72" y="29"/>
                        </a:lnTo>
                        <a:close/>
                      </a:path>
                    </a:pathLst>
                  </a:custGeom>
                  <a:solidFill>
                    <a:srgbClr val="9F9F9F"/>
                  </a:solidFill>
                  <a:ln w="9525">
                    <a:noFill/>
                    <a:round/>
                    <a:headEnd/>
                    <a:tailEnd/>
                  </a:ln>
                </p:spPr>
                <p:txBody>
                  <a:bodyPr/>
                  <a:lstStyle/>
                  <a:p>
                    <a:endParaRPr lang="en-US">
                      <a:solidFill>
                        <a:prstClr val="black"/>
                      </a:solidFill>
                    </a:endParaRPr>
                  </a:p>
                </p:txBody>
              </p:sp>
              <p:sp>
                <p:nvSpPr>
                  <p:cNvPr id="12418" name="Freeform 538"/>
                  <p:cNvSpPr>
                    <a:spLocks/>
                  </p:cNvSpPr>
                  <p:nvPr/>
                </p:nvSpPr>
                <p:spPr bwMode="auto">
                  <a:xfrm>
                    <a:off x="4324" y="2799"/>
                    <a:ext cx="19" cy="58"/>
                  </a:xfrm>
                  <a:custGeom>
                    <a:avLst/>
                    <a:gdLst>
                      <a:gd name="T0" fmla="*/ 0 w 77"/>
                      <a:gd name="T1" fmla="*/ 0 h 291"/>
                      <a:gd name="T2" fmla="*/ 0 w 77"/>
                      <a:gd name="T3" fmla="*/ 0 h 291"/>
                      <a:gd name="T4" fmla="*/ 0 w 77"/>
                      <a:gd name="T5" fmla="*/ 0 h 291"/>
                      <a:gd name="T6" fmla="*/ 0 w 77"/>
                      <a:gd name="T7" fmla="*/ 0 h 291"/>
                      <a:gd name="T8" fmla="*/ 0 w 77"/>
                      <a:gd name="T9" fmla="*/ 0 h 291"/>
                      <a:gd name="T10" fmla="*/ 0 60000 65536"/>
                      <a:gd name="T11" fmla="*/ 0 60000 65536"/>
                      <a:gd name="T12" fmla="*/ 0 60000 65536"/>
                      <a:gd name="T13" fmla="*/ 0 60000 65536"/>
                      <a:gd name="T14" fmla="*/ 0 60000 65536"/>
                      <a:gd name="T15" fmla="*/ 0 w 77"/>
                      <a:gd name="T16" fmla="*/ 0 h 291"/>
                      <a:gd name="T17" fmla="*/ 77 w 77"/>
                      <a:gd name="T18" fmla="*/ 291 h 291"/>
                    </a:gdLst>
                    <a:ahLst/>
                    <a:cxnLst>
                      <a:cxn ang="T10">
                        <a:pos x="T0" y="T1"/>
                      </a:cxn>
                      <a:cxn ang="T11">
                        <a:pos x="T2" y="T3"/>
                      </a:cxn>
                      <a:cxn ang="T12">
                        <a:pos x="T4" y="T5"/>
                      </a:cxn>
                      <a:cxn ang="T13">
                        <a:pos x="T6" y="T7"/>
                      </a:cxn>
                      <a:cxn ang="T14">
                        <a:pos x="T8" y="T9"/>
                      </a:cxn>
                    </a:cxnLst>
                    <a:rect l="T15" t="T16" r="T17" b="T18"/>
                    <a:pathLst>
                      <a:path w="77" h="291">
                        <a:moveTo>
                          <a:pt x="0" y="0"/>
                        </a:moveTo>
                        <a:lnTo>
                          <a:pt x="0" y="279"/>
                        </a:lnTo>
                        <a:lnTo>
                          <a:pt x="77" y="291"/>
                        </a:lnTo>
                        <a:lnTo>
                          <a:pt x="77" y="31"/>
                        </a:lnTo>
                        <a:lnTo>
                          <a:pt x="0" y="0"/>
                        </a:lnTo>
                        <a:close/>
                      </a:path>
                    </a:pathLst>
                  </a:custGeom>
                  <a:solidFill>
                    <a:srgbClr val="9F9F9F"/>
                  </a:solidFill>
                  <a:ln w="9525">
                    <a:noFill/>
                    <a:round/>
                    <a:headEnd/>
                    <a:tailEnd/>
                  </a:ln>
                </p:spPr>
                <p:txBody>
                  <a:bodyPr/>
                  <a:lstStyle/>
                  <a:p>
                    <a:endParaRPr lang="en-US">
                      <a:solidFill>
                        <a:prstClr val="black"/>
                      </a:solidFill>
                    </a:endParaRPr>
                  </a:p>
                </p:txBody>
              </p:sp>
              <p:sp>
                <p:nvSpPr>
                  <p:cNvPr id="12419" name="Freeform 539"/>
                  <p:cNvSpPr>
                    <a:spLocks/>
                  </p:cNvSpPr>
                  <p:nvPr/>
                </p:nvSpPr>
                <p:spPr bwMode="auto">
                  <a:xfrm>
                    <a:off x="4297" y="2790"/>
                    <a:ext cx="23" cy="64"/>
                  </a:xfrm>
                  <a:custGeom>
                    <a:avLst/>
                    <a:gdLst>
                      <a:gd name="T0" fmla="*/ 0 w 92"/>
                      <a:gd name="T1" fmla="*/ 0 h 322"/>
                      <a:gd name="T2" fmla="*/ 0 w 92"/>
                      <a:gd name="T3" fmla="*/ 0 h 322"/>
                      <a:gd name="T4" fmla="*/ 0 w 92"/>
                      <a:gd name="T5" fmla="*/ 1 h 322"/>
                      <a:gd name="T6" fmla="*/ 0 w 92"/>
                      <a:gd name="T7" fmla="*/ 0 h 322"/>
                      <a:gd name="T8" fmla="*/ 0 w 92"/>
                      <a:gd name="T9" fmla="*/ 0 h 322"/>
                      <a:gd name="T10" fmla="*/ 0 60000 65536"/>
                      <a:gd name="T11" fmla="*/ 0 60000 65536"/>
                      <a:gd name="T12" fmla="*/ 0 60000 65536"/>
                      <a:gd name="T13" fmla="*/ 0 60000 65536"/>
                      <a:gd name="T14" fmla="*/ 0 60000 65536"/>
                      <a:gd name="T15" fmla="*/ 0 w 92"/>
                      <a:gd name="T16" fmla="*/ 0 h 322"/>
                      <a:gd name="T17" fmla="*/ 92 w 92"/>
                      <a:gd name="T18" fmla="*/ 322 h 322"/>
                    </a:gdLst>
                    <a:ahLst/>
                    <a:cxnLst>
                      <a:cxn ang="T10">
                        <a:pos x="T0" y="T1"/>
                      </a:cxn>
                      <a:cxn ang="T11">
                        <a:pos x="T2" y="T3"/>
                      </a:cxn>
                      <a:cxn ang="T12">
                        <a:pos x="T4" y="T5"/>
                      </a:cxn>
                      <a:cxn ang="T13">
                        <a:pos x="T6" y="T7"/>
                      </a:cxn>
                      <a:cxn ang="T14">
                        <a:pos x="T8" y="T9"/>
                      </a:cxn>
                    </a:cxnLst>
                    <a:rect l="T15" t="T16" r="T17" b="T18"/>
                    <a:pathLst>
                      <a:path w="92" h="322">
                        <a:moveTo>
                          <a:pt x="0" y="0"/>
                        </a:moveTo>
                        <a:lnTo>
                          <a:pt x="0" y="307"/>
                        </a:lnTo>
                        <a:lnTo>
                          <a:pt x="92" y="322"/>
                        </a:lnTo>
                        <a:lnTo>
                          <a:pt x="92" y="39"/>
                        </a:lnTo>
                        <a:lnTo>
                          <a:pt x="0" y="0"/>
                        </a:lnTo>
                        <a:close/>
                      </a:path>
                    </a:pathLst>
                  </a:custGeom>
                  <a:solidFill>
                    <a:srgbClr val="9F9F9F"/>
                  </a:solidFill>
                  <a:ln w="9525">
                    <a:noFill/>
                    <a:round/>
                    <a:headEnd/>
                    <a:tailEnd/>
                  </a:ln>
                </p:spPr>
                <p:txBody>
                  <a:bodyPr/>
                  <a:lstStyle/>
                  <a:p>
                    <a:endParaRPr lang="en-US">
                      <a:solidFill>
                        <a:prstClr val="black"/>
                      </a:solidFill>
                    </a:endParaRPr>
                  </a:p>
                </p:txBody>
              </p:sp>
            </p:grpSp>
            <p:grpSp>
              <p:nvGrpSpPr>
                <p:cNvPr id="12911" name="Group 540"/>
                <p:cNvGrpSpPr>
                  <a:grpSpLocks/>
                </p:cNvGrpSpPr>
                <p:nvPr/>
              </p:nvGrpSpPr>
              <p:grpSpPr bwMode="auto">
                <a:xfrm>
                  <a:off x="4298" y="2790"/>
                  <a:ext cx="108" cy="75"/>
                  <a:chOff x="4298" y="2790"/>
                  <a:chExt cx="108" cy="75"/>
                </a:xfrm>
              </p:grpSpPr>
              <p:sp>
                <p:nvSpPr>
                  <p:cNvPr id="12410" name="Freeform 541"/>
                  <p:cNvSpPr>
                    <a:spLocks/>
                  </p:cNvSpPr>
                  <p:nvPr/>
                </p:nvSpPr>
                <p:spPr bwMode="auto">
                  <a:xfrm>
                    <a:off x="4392" y="2821"/>
                    <a:ext cx="14" cy="44"/>
                  </a:xfrm>
                  <a:custGeom>
                    <a:avLst/>
                    <a:gdLst>
                      <a:gd name="T0" fmla="*/ 0 w 58"/>
                      <a:gd name="T1" fmla="*/ 0 h 219"/>
                      <a:gd name="T2" fmla="*/ 0 w 58"/>
                      <a:gd name="T3" fmla="*/ 0 h 219"/>
                      <a:gd name="T4" fmla="*/ 0 w 58"/>
                      <a:gd name="T5" fmla="*/ 0 h 219"/>
                      <a:gd name="T6" fmla="*/ 0 w 58"/>
                      <a:gd name="T7" fmla="*/ 0 h 219"/>
                      <a:gd name="T8" fmla="*/ 0 w 58"/>
                      <a:gd name="T9" fmla="*/ 0 h 219"/>
                      <a:gd name="T10" fmla="*/ 0 60000 65536"/>
                      <a:gd name="T11" fmla="*/ 0 60000 65536"/>
                      <a:gd name="T12" fmla="*/ 0 60000 65536"/>
                      <a:gd name="T13" fmla="*/ 0 60000 65536"/>
                      <a:gd name="T14" fmla="*/ 0 60000 65536"/>
                      <a:gd name="T15" fmla="*/ 0 w 58"/>
                      <a:gd name="T16" fmla="*/ 0 h 219"/>
                      <a:gd name="T17" fmla="*/ 58 w 58"/>
                      <a:gd name="T18" fmla="*/ 219 h 219"/>
                    </a:gdLst>
                    <a:ahLst/>
                    <a:cxnLst>
                      <a:cxn ang="T10">
                        <a:pos x="T0" y="T1"/>
                      </a:cxn>
                      <a:cxn ang="T11">
                        <a:pos x="T2" y="T3"/>
                      </a:cxn>
                      <a:cxn ang="T12">
                        <a:pos x="T4" y="T5"/>
                      </a:cxn>
                      <a:cxn ang="T13">
                        <a:pos x="T6" y="T7"/>
                      </a:cxn>
                      <a:cxn ang="T14">
                        <a:pos x="T8" y="T9"/>
                      </a:cxn>
                    </a:cxnLst>
                    <a:rect l="T15" t="T16" r="T17" b="T18"/>
                    <a:pathLst>
                      <a:path w="58" h="219">
                        <a:moveTo>
                          <a:pt x="58" y="23"/>
                        </a:moveTo>
                        <a:lnTo>
                          <a:pt x="58" y="219"/>
                        </a:lnTo>
                        <a:lnTo>
                          <a:pt x="0" y="211"/>
                        </a:lnTo>
                        <a:lnTo>
                          <a:pt x="0" y="0"/>
                        </a:lnTo>
                        <a:lnTo>
                          <a:pt x="58" y="23"/>
                        </a:lnTo>
                        <a:close/>
                      </a:path>
                    </a:pathLst>
                  </a:custGeom>
                  <a:solidFill>
                    <a:srgbClr val="FFFFFF"/>
                  </a:solidFill>
                  <a:ln w="9525">
                    <a:noFill/>
                    <a:round/>
                    <a:headEnd/>
                    <a:tailEnd/>
                  </a:ln>
                </p:spPr>
                <p:txBody>
                  <a:bodyPr/>
                  <a:lstStyle/>
                  <a:p>
                    <a:endParaRPr lang="en-US">
                      <a:solidFill>
                        <a:prstClr val="black"/>
                      </a:solidFill>
                    </a:endParaRPr>
                  </a:p>
                </p:txBody>
              </p:sp>
              <p:sp>
                <p:nvSpPr>
                  <p:cNvPr id="12411" name="Freeform 542"/>
                  <p:cNvSpPr>
                    <a:spLocks/>
                  </p:cNvSpPr>
                  <p:nvPr/>
                </p:nvSpPr>
                <p:spPr bwMode="auto">
                  <a:xfrm>
                    <a:off x="4371" y="2814"/>
                    <a:ext cx="16" cy="49"/>
                  </a:xfrm>
                  <a:custGeom>
                    <a:avLst/>
                    <a:gdLst>
                      <a:gd name="T0" fmla="*/ 0 w 63"/>
                      <a:gd name="T1" fmla="*/ 0 h 243"/>
                      <a:gd name="T2" fmla="*/ 0 w 63"/>
                      <a:gd name="T3" fmla="*/ 0 h 243"/>
                      <a:gd name="T4" fmla="*/ 0 w 63"/>
                      <a:gd name="T5" fmla="*/ 0 h 243"/>
                      <a:gd name="T6" fmla="*/ 0 w 63"/>
                      <a:gd name="T7" fmla="*/ 0 h 243"/>
                      <a:gd name="T8" fmla="*/ 0 w 63"/>
                      <a:gd name="T9" fmla="*/ 0 h 243"/>
                      <a:gd name="T10" fmla="*/ 0 60000 65536"/>
                      <a:gd name="T11" fmla="*/ 0 60000 65536"/>
                      <a:gd name="T12" fmla="*/ 0 60000 65536"/>
                      <a:gd name="T13" fmla="*/ 0 60000 65536"/>
                      <a:gd name="T14" fmla="*/ 0 60000 65536"/>
                      <a:gd name="T15" fmla="*/ 0 w 63"/>
                      <a:gd name="T16" fmla="*/ 0 h 243"/>
                      <a:gd name="T17" fmla="*/ 63 w 63"/>
                      <a:gd name="T18" fmla="*/ 243 h 243"/>
                    </a:gdLst>
                    <a:ahLst/>
                    <a:cxnLst>
                      <a:cxn ang="T10">
                        <a:pos x="T0" y="T1"/>
                      </a:cxn>
                      <a:cxn ang="T11">
                        <a:pos x="T2" y="T3"/>
                      </a:cxn>
                      <a:cxn ang="T12">
                        <a:pos x="T4" y="T5"/>
                      </a:cxn>
                      <a:cxn ang="T13">
                        <a:pos x="T6" y="T7"/>
                      </a:cxn>
                      <a:cxn ang="T14">
                        <a:pos x="T8" y="T9"/>
                      </a:cxn>
                    </a:cxnLst>
                    <a:rect l="T15" t="T16" r="T17" b="T18"/>
                    <a:pathLst>
                      <a:path w="63" h="243">
                        <a:moveTo>
                          <a:pt x="0" y="0"/>
                        </a:moveTo>
                        <a:lnTo>
                          <a:pt x="0" y="232"/>
                        </a:lnTo>
                        <a:lnTo>
                          <a:pt x="63" y="243"/>
                        </a:lnTo>
                        <a:lnTo>
                          <a:pt x="63" y="26"/>
                        </a:lnTo>
                        <a:lnTo>
                          <a:pt x="0" y="0"/>
                        </a:lnTo>
                        <a:close/>
                      </a:path>
                    </a:pathLst>
                  </a:custGeom>
                  <a:solidFill>
                    <a:srgbClr val="FFFFFF"/>
                  </a:solidFill>
                  <a:ln w="9525">
                    <a:noFill/>
                    <a:round/>
                    <a:headEnd/>
                    <a:tailEnd/>
                  </a:ln>
                </p:spPr>
                <p:txBody>
                  <a:bodyPr/>
                  <a:lstStyle/>
                  <a:p>
                    <a:endParaRPr lang="en-US">
                      <a:solidFill>
                        <a:prstClr val="black"/>
                      </a:solidFill>
                    </a:endParaRPr>
                  </a:p>
                </p:txBody>
              </p:sp>
              <p:sp>
                <p:nvSpPr>
                  <p:cNvPr id="12412" name="Freeform 543"/>
                  <p:cNvSpPr>
                    <a:spLocks/>
                  </p:cNvSpPr>
                  <p:nvPr/>
                </p:nvSpPr>
                <p:spPr bwMode="auto">
                  <a:xfrm>
                    <a:off x="4349" y="2807"/>
                    <a:ext cx="17" cy="53"/>
                  </a:xfrm>
                  <a:custGeom>
                    <a:avLst/>
                    <a:gdLst>
                      <a:gd name="T0" fmla="*/ 0 w 72"/>
                      <a:gd name="T1" fmla="*/ 0 h 265"/>
                      <a:gd name="T2" fmla="*/ 0 w 72"/>
                      <a:gd name="T3" fmla="*/ 0 h 265"/>
                      <a:gd name="T4" fmla="*/ 0 w 72"/>
                      <a:gd name="T5" fmla="*/ 0 h 265"/>
                      <a:gd name="T6" fmla="*/ 0 w 72"/>
                      <a:gd name="T7" fmla="*/ 0 h 265"/>
                      <a:gd name="T8" fmla="*/ 0 w 72"/>
                      <a:gd name="T9" fmla="*/ 0 h 265"/>
                      <a:gd name="T10" fmla="*/ 0 60000 65536"/>
                      <a:gd name="T11" fmla="*/ 0 60000 65536"/>
                      <a:gd name="T12" fmla="*/ 0 60000 65536"/>
                      <a:gd name="T13" fmla="*/ 0 60000 65536"/>
                      <a:gd name="T14" fmla="*/ 0 60000 65536"/>
                      <a:gd name="T15" fmla="*/ 0 w 72"/>
                      <a:gd name="T16" fmla="*/ 0 h 265"/>
                      <a:gd name="T17" fmla="*/ 72 w 72"/>
                      <a:gd name="T18" fmla="*/ 265 h 265"/>
                    </a:gdLst>
                    <a:ahLst/>
                    <a:cxnLst>
                      <a:cxn ang="T10">
                        <a:pos x="T0" y="T1"/>
                      </a:cxn>
                      <a:cxn ang="T11">
                        <a:pos x="T2" y="T3"/>
                      </a:cxn>
                      <a:cxn ang="T12">
                        <a:pos x="T4" y="T5"/>
                      </a:cxn>
                      <a:cxn ang="T13">
                        <a:pos x="T6" y="T7"/>
                      </a:cxn>
                      <a:cxn ang="T14">
                        <a:pos x="T8" y="T9"/>
                      </a:cxn>
                    </a:cxnLst>
                    <a:rect l="T15" t="T16" r="T17" b="T18"/>
                    <a:pathLst>
                      <a:path w="72" h="265">
                        <a:moveTo>
                          <a:pt x="72" y="29"/>
                        </a:moveTo>
                        <a:lnTo>
                          <a:pt x="72" y="265"/>
                        </a:lnTo>
                        <a:lnTo>
                          <a:pt x="0" y="254"/>
                        </a:lnTo>
                        <a:lnTo>
                          <a:pt x="0" y="0"/>
                        </a:lnTo>
                        <a:lnTo>
                          <a:pt x="72" y="29"/>
                        </a:lnTo>
                        <a:close/>
                      </a:path>
                    </a:pathLst>
                  </a:custGeom>
                  <a:solidFill>
                    <a:srgbClr val="FFFFFF"/>
                  </a:solidFill>
                  <a:ln w="9525">
                    <a:noFill/>
                    <a:round/>
                    <a:headEnd/>
                    <a:tailEnd/>
                  </a:ln>
                </p:spPr>
                <p:txBody>
                  <a:bodyPr/>
                  <a:lstStyle/>
                  <a:p>
                    <a:endParaRPr lang="en-US">
                      <a:solidFill>
                        <a:prstClr val="black"/>
                      </a:solidFill>
                    </a:endParaRPr>
                  </a:p>
                </p:txBody>
              </p:sp>
              <p:sp>
                <p:nvSpPr>
                  <p:cNvPr id="12413" name="Freeform 544"/>
                  <p:cNvSpPr>
                    <a:spLocks/>
                  </p:cNvSpPr>
                  <p:nvPr/>
                </p:nvSpPr>
                <p:spPr bwMode="auto">
                  <a:xfrm>
                    <a:off x="4325" y="2799"/>
                    <a:ext cx="20" cy="58"/>
                  </a:xfrm>
                  <a:custGeom>
                    <a:avLst/>
                    <a:gdLst>
                      <a:gd name="T0" fmla="*/ 0 w 77"/>
                      <a:gd name="T1" fmla="*/ 0 h 291"/>
                      <a:gd name="T2" fmla="*/ 0 w 77"/>
                      <a:gd name="T3" fmla="*/ 0 h 291"/>
                      <a:gd name="T4" fmla="*/ 0 w 77"/>
                      <a:gd name="T5" fmla="*/ 0 h 291"/>
                      <a:gd name="T6" fmla="*/ 0 w 77"/>
                      <a:gd name="T7" fmla="*/ 0 h 291"/>
                      <a:gd name="T8" fmla="*/ 0 w 77"/>
                      <a:gd name="T9" fmla="*/ 0 h 291"/>
                      <a:gd name="T10" fmla="*/ 0 60000 65536"/>
                      <a:gd name="T11" fmla="*/ 0 60000 65536"/>
                      <a:gd name="T12" fmla="*/ 0 60000 65536"/>
                      <a:gd name="T13" fmla="*/ 0 60000 65536"/>
                      <a:gd name="T14" fmla="*/ 0 60000 65536"/>
                      <a:gd name="T15" fmla="*/ 0 w 77"/>
                      <a:gd name="T16" fmla="*/ 0 h 291"/>
                      <a:gd name="T17" fmla="*/ 77 w 77"/>
                      <a:gd name="T18" fmla="*/ 291 h 291"/>
                    </a:gdLst>
                    <a:ahLst/>
                    <a:cxnLst>
                      <a:cxn ang="T10">
                        <a:pos x="T0" y="T1"/>
                      </a:cxn>
                      <a:cxn ang="T11">
                        <a:pos x="T2" y="T3"/>
                      </a:cxn>
                      <a:cxn ang="T12">
                        <a:pos x="T4" y="T5"/>
                      </a:cxn>
                      <a:cxn ang="T13">
                        <a:pos x="T6" y="T7"/>
                      </a:cxn>
                      <a:cxn ang="T14">
                        <a:pos x="T8" y="T9"/>
                      </a:cxn>
                    </a:cxnLst>
                    <a:rect l="T15" t="T16" r="T17" b="T18"/>
                    <a:pathLst>
                      <a:path w="77" h="291">
                        <a:moveTo>
                          <a:pt x="0" y="0"/>
                        </a:moveTo>
                        <a:lnTo>
                          <a:pt x="0" y="279"/>
                        </a:lnTo>
                        <a:lnTo>
                          <a:pt x="77" y="291"/>
                        </a:lnTo>
                        <a:lnTo>
                          <a:pt x="77" y="31"/>
                        </a:lnTo>
                        <a:lnTo>
                          <a:pt x="0" y="0"/>
                        </a:lnTo>
                        <a:close/>
                      </a:path>
                    </a:pathLst>
                  </a:custGeom>
                  <a:solidFill>
                    <a:srgbClr val="FFFFFF"/>
                  </a:solidFill>
                  <a:ln w="9525">
                    <a:noFill/>
                    <a:round/>
                    <a:headEnd/>
                    <a:tailEnd/>
                  </a:ln>
                </p:spPr>
                <p:txBody>
                  <a:bodyPr/>
                  <a:lstStyle/>
                  <a:p>
                    <a:endParaRPr lang="en-US">
                      <a:solidFill>
                        <a:prstClr val="black"/>
                      </a:solidFill>
                    </a:endParaRPr>
                  </a:p>
                </p:txBody>
              </p:sp>
              <p:sp>
                <p:nvSpPr>
                  <p:cNvPr id="12414" name="Freeform 545"/>
                  <p:cNvSpPr>
                    <a:spLocks/>
                  </p:cNvSpPr>
                  <p:nvPr/>
                </p:nvSpPr>
                <p:spPr bwMode="auto">
                  <a:xfrm>
                    <a:off x="4298" y="2790"/>
                    <a:ext cx="23" cy="64"/>
                  </a:xfrm>
                  <a:custGeom>
                    <a:avLst/>
                    <a:gdLst>
                      <a:gd name="T0" fmla="*/ 0 w 92"/>
                      <a:gd name="T1" fmla="*/ 0 h 322"/>
                      <a:gd name="T2" fmla="*/ 0 w 92"/>
                      <a:gd name="T3" fmla="*/ 0 h 322"/>
                      <a:gd name="T4" fmla="*/ 0 w 92"/>
                      <a:gd name="T5" fmla="*/ 1 h 322"/>
                      <a:gd name="T6" fmla="*/ 0 w 92"/>
                      <a:gd name="T7" fmla="*/ 0 h 322"/>
                      <a:gd name="T8" fmla="*/ 0 w 92"/>
                      <a:gd name="T9" fmla="*/ 0 h 322"/>
                      <a:gd name="T10" fmla="*/ 0 60000 65536"/>
                      <a:gd name="T11" fmla="*/ 0 60000 65536"/>
                      <a:gd name="T12" fmla="*/ 0 60000 65536"/>
                      <a:gd name="T13" fmla="*/ 0 60000 65536"/>
                      <a:gd name="T14" fmla="*/ 0 60000 65536"/>
                      <a:gd name="T15" fmla="*/ 0 w 92"/>
                      <a:gd name="T16" fmla="*/ 0 h 322"/>
                      <a:gd name="T17" fmla="*/ 92 w 92"/>
                      <a:gd name="T18" fmla="*/ 322 h 322"/>
                    </a:gdLst>
                    <a:ahLst/>
                    <a:cxnLst>
                      <a:cxn ang="T10">
                        <a:pos x="T0" y="T1"/>
                      </a:cxn>
                      <a:cxn ang="T11">
                        <a:pos x="T2" y="T3"/>
                      </a:cxn>
                      <a:cxn ang="T12">
                        <a:pos x="T4" y="T5"/>
                      </a:cxn>
                      <a:cxn ang="T13">
                        <a:pos x="T6" y="T7"/>
                      </a:cxn>
                      <a:cxn ang="T14">
                        <a:pos x="T8" y="T9"/>
                      </a:cxn>
                    </a:cxnLst>
                    <a:rect l="T15" t="T16" r="T17" b="T18"/>
                    <a:pathLst>
                      <a:path w="92" h="322">
                        <a:moveTo>
                          <a:pt x="0" y="0"/>
                        </a:moveTo>
                        <a:lnTo>
                          <a:pt x="0" y="307"/>
                        </a:lnTo>
                        <a:lnTo>
                          <a:pt x="92" y="322"/>
                        </a:lnTo>
                        <a:lnTo>
                          <a:pt x="92" y="39"/>
                        </a:lnTo>
                        <a:lnTo>
                          <a:pt x="0" y="0"/>
                        </a:lnTo>
                        <a:close/>
                      </a:path>
                    </a:pathLst>
                  </a:custGeom>
                  <a:solidFill>
                    <a:srgbClr val="FFFFFF"/>
                  </a:solidFill>
                  <a:ln w="9525">
                    <a:noFill/>
                    <a:round/>
                    <a:headEnd/>
                    <a:tailEnd/>
                  </a:ln>
                </p:spPr>
                <p:txBody>
                  <a:bodyPr/>
                  <a:lstStyle/>
                  <a:p>
                    <a:endParaRPr lang="en-US">
                      <a:solidFill>
                        <a:prstClr val="black"/>
                      </a:solidFill>
                    </a:endParaRPr>
                  </a:p>
                </p:txBody>
              </p:sp>
            </p:grpSp>
          </p:grpSp>
        </p:grpSp>
      </p:grpSp>
      <p:cxnSp>
        <p:nvCxnSpPr>
          <p:cNvPr id="12303" name="AutoShape 580"/>
          <p:cNvCxnSpPr>
            <a:cxnSpLocks noChangeShapeType="1"/>
            <a:endCxn id="12292" idx="7"/>
          </p:cNvCxnSpPr>
          <p:nvPr/>
        </p:nvCxnSpPr>
        <p:spPr bwMode="auto">
          <a:xfrm rot="16200000" flipH="1">
            <a:off x="4566444" y="-913606"/>
            <a:ext cx="11112" cy="7969250"/>
          </a:xfrm>
          <a:prstGeom prst="bentConnector3">
            <a:avLst>
              <a:gd name="adj1" fmla="val -10424653"/>
            </a:avLst>
          </a:prstGeom>
          <a:noFill/>
          <a:ln w="12700">
            <a:solidFill>
              <a:schemeClr val="tx1"/>
            </a:solidFill>
            <a:miter lim="800000"/>
            <a:headEnd/>
            <a:tailEnd type="triangle" w="med" len="med"/>
          </a:ln>
        </p:spPr>
      </p:cxnSp>
      <p:grpSp>
        <p:nvGrpSpPr>
          <p:cNvPr id="12912" name="Group 585"/>
          <p:cNvGrpSpPr>
            <a:grpSpLocks/>
          </p:cNvGrpSpPr>
          <p:nvPr/>
        </p:nvGrpSpPr>
        <p:grpSpPr bwMode="auto">
          <a:xfrm>
            <a:off x="381000" y="2884488"/>
            <a:ext cx="1408113" cy="1233487"/>
            <a:chOff x="240" y="1961"/>
            <a:chExt cx="887" cy="777"/>
          </a:xfrm>
        </p:grpSpPr>
        <p:sp>
          <p:nvSpPr>
            <p:cNvPr id="12370" name="Oval 6"/>
            <p:cNvSpPr>
              <a:spLocks noChangeArrowheads="1"/>
            </p:cNvSpPr>
            <p:nvPr/>
          </p:nvSpPr>
          <p:spPr bwMode="auto">
            <a:xfrm>
              <a:off x="240" y="1961"/>
              <a:ext cx="887" cy="777"/>
            </a:xfrm>
            <a:prstGeom prst="ellipse">
              <a:avLst/>
            </a:prstGeom>
            <a:solidFill>
              <a:schemeClr val="bg1"/>
            </a:solidFill>
            <a:ln w="25400" algn="ctr">
              <a:solidFill>
                <a:schemeClr val="tx1"/>
              </a:solidFill>
              <a:round/>
              <a:headEnd/>
              <a:tailEnd/>
            </a:ln>
          </p:spPr>
          <p:txBody>
            <a:bodyPr anchor="ctr"/>
            <a:lstStyle/>
            <a:p>
              <a:pPr indent="3175">
                <a:spcBef>
                  <a:spcPct val="20000"/>
                </a:spcBef>
              </a:pPr>
              <a:endParaRPr lang="en-US" sz="1200">
                <a:solidFill>
                  <a:prstClr val="black"/>
                </a:solidFill>
              </a:endParaRPr>
            </a:p>
          </p:txBody>
        </p:sp>
        <p:grpSp>
          <p:nvGrpSpPr>
            <p:cNvPr id="12913" name="Group 17"/>
            <p:cNvGrpSpPr>
              <a:grpSpLocks/>
            </p:cNvGrpSpPr>
            <p:nvPr/>
          </p:nvGrpSpPr>
          <p:grpSpPr bwMode="auto">
            <a:xfrm>
              <a:off x="326" y="2175"/>
              <a:ext cx="667" cy="281"/>
              <a:chOff x="309" y="2939"/>
              <a:chExt cx="320" cy="117"/>
            </a:xfrm>
          </p:grpSpPr>
          <p:sp>
            <p:nvSpPr>
              <p:cNvPr id="12375" name="Freeform 18"/>
              <p:cNvSpPr>
                <a:spLocks/>
              </p:cNvSpPr>
              <p:nvPr/>
            </p:nvSpPr>
            <p:spPr bwMode="auto">
              <a:xfrm>
                <a:off x="309" y="2966"/>
                <a:ext cx="160" cy="70"/>
              </a:xfrm>
              <a:custGeom>
                <a:avLst/>
                <a:gdLst>
                  <a:gd name="T0" fmla="*/ 0 w 1017"/>
                  <a:gd name="T1" fmla="*/ 0 h 666"/>
                  <a:gd name="T2" fmla="*/ 1 w 1017"/>
                  <a:gd name="T3" fmla="*/ 0 h 666"/>
                  <a:gd name="T4" fmla="*/ 1 w 1017"/>
                  <a:gd name="T5" fmla="*/ 0 h 666"/>
                  <a:gd name="T6" fmla="*/ 0 w 1017"/>
                  <a:gd name="T7" fmla="*/ 0 h 666"/>
                  <a:gd name="T8" fmla="*/ 0 w 1017"/>
                  <a:gd name="T9" fmla="*/ 0 h 666"/>
                  <a:gd name="T10" fmla="*/ 0 60000 65536"/>
                  <a:gd name="T11" fmla="*/ 0 60000 65536"/>
                  <a:gd name="T12" fmla="*/ 0 60000 65536"/>
                  <a:gd name="T13" fmla="*/ 0 60000 65536"/>
                  <a:gd name="T14" fmla="*/ 0 60000 65536"/>
                  <a:gd name="T15" fmla="*/ 0 w 1017"/>
                  <a:gd name="T16" fmla="*/ 0 h 666"/>
                  <a:gd name="T17" fmla="*/ 1017 w 1017"/>
                  <a:gd name="T18" fmla="*/ 666 h 666"/>
                </a:gdLst>
                <a:ahLst/>
                <a:cxnLst>
                  <a:cxn ang="T10">
                    <a:pos x="T0" y="T1"/>
                  </a:cxn>
                  <a:cxn ang="T11">
                    <a:pos x="T2" y="T3"/>
                  </a:cxn>
                  <a:cxn ang="T12">
                    <a:pos x="T4" y="T5"/>
                  </a:cxn>
                  <a:cxn ang="T13">
                    <a:pos x="T6" y="T7"/>
                  </a:cxn>
                  <a:cxn ang="T14">
                    <a:pos x="T8" y="T9"/>
                  </a:cxn>
                </a:cxnLst>
                <a:rect l="T15" t="T16" r="T17" b="T18"/>
                <a:pathLst>
                  <a:path w="1017" h="666">
                    <a:moveTo>
                      <a:pt x="0" y="280"/>
                    </a:moveTo>
                    <a:lnTo>
                      <a:pt x="1017" y="0"/>
                    </a:lnTo>
                    <a:lnTo>
                      <a:pt x="1017" y="666"/>
                    </a:lnTo>
                    <a:lnTo>
                      <a:pt x="0" y="606"/>
                    </a:lnTo>
                    <a:lnTo>
                      <a:pt x="0" y="280"/>
                    </a:lnTo>
                    <a:close/>
                  </a:path>
                </a:pathLst>
              </a:custGeom>
              <a:solidFill>
                <a:srgbClr val="B5B5B5"/>
              </a:solidFill>
              <a:ln w="9525">
                <a:noFill/>
                <a:round/>
                <a:headEnd/>
                <a:tailEnd/>
              </a:ln>
            </p:spPr>
            <p:txBody>
              <a:bodyPr/>
              <a:lstStyle/>
              <a:p>
                <a:endParaRPr lang="en-US">
                  <a:solidFill>
                    <a:prstClr val="black"/>
                  </a:solidFill>
                </a:endParaRPr>
              </a:p>
            </p:txBody>
          </p:sp>
          <p:sp>
            <p:nvSpPr>
              <p:cNvPr id="12376" name="Freeform 19"/>
              <p:cNvSpPr>
                <a:spLocks/>
              </p:cNvSpPr>
              <p:nvPr/>
            </p:nvSpPr>
            <p:spPr bwMode="auto">
              <a:xfrm>
                <a:off x="313" y="3029"/>
                <a:ext cx="312" cy="27"/>
              </a:xfrm>
              <a:custGeom>
                <a:avLst/>
                <a:gdLst>
                  <a:gd name="T0" fmla="*/ 0 w 1978"/>
                  <a:gd name="T1" fmla="*/ 0 h 255"/>
                  <a:gd name="T2" fmla="*/ 1 w 1978"/>
                  <a:gd name="T3" fmla="*/ 0 h 255"/>
                  <a:gd name="T4" fmla="*/ 1 w 1978"/>
                  <a:gd name="T5" fmla="*/ 0 h 255"/>
                  <a:gd name="T6" fmla="*/ 1 w 1978"/>
                  <a:gd name="T7" fmla="*/ 0 h 255"/>
                  <a:gd name="T8" fmla="*/ 1 w 1978"/>
                  <a:gd name="T9" fmla="*/ 0 h 255"/>
                  <a:gd name="T10" fmla="*/ 0 w 1978"/>
                  <a:gd name="T11" fmla="*/ 0 h 255"/>
                  <a:gd name="T12" fmla="*/ 0 w 1978"/>
                  <a:gd name="T13" fmla="*/ 0 h 255"/>
                  <a:gd name="T14" fmla="*/ 0 60000 65536"/>
                  <a:gd name="T15" fmla="*/ 0 60000 65536"/>
                  <a:gd name="T16" fmla="*/ 0 60000 65536"/>
                  <a:gd name="T17" fmla="*/ 0 60000 65536"/>
                  <a:gd name="T18" fmla="*/ 0 60000 65536"/>
                  <a:gd name="T19" fmla="*/ 0 60000 65536"/>
                  <a:gd name="T20" fmla="*/ 0 60000 65536"/>
                  <a:gd name="T21" fmla="*/ 0 w 1978"/>
                  <a:gd name="T22" fmla="*/ 0 h 255"/>
                  <a:gd name="T23" fmla="*/ 1978 w 1978"/>
                  <a:gd name="T24" fmla="*/ 255 h 2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78" h="255">
                    <a:moveTo>
                      <a:pt x="0" y="0"/>
                    </a:moveTo>
                    <a:lnTo>
                      <a:pt x="994" y="58"/>
                    </a:lnTo>
                    <a:lnTo>
                      <a:pt x="1978" y="23"/>
                    </a:lnTo>
                    <a:lnTo>
                      <a:pt x="1978" y="141"/>
                    </a:lnTo>
                    <a:lnTo>
                      <a:pt x="994" y="255"/>
                    </a:lnTo>
                    <a:lnTo>
                      <a:pt x="0" y="84"/>
                    </a:lnTo>
                    <a:lnTo>
                      <a:pt x="0" y="0"/>
                    </a:lnTo>
                    <a:close/>
                  </a:path>
                </a:pathLst>
              </a:custGeom>
              <a:solidFill>
                <a:srgbClr val="70230C"/>
              </a:solidFill>
              <a:ln w="9525">
                <a:noFill/>
                <a:round/>
                <a:headEnd/>
                <a:tailEnd/>
              </a:ln>
            </p:spPr>
            <p:txBody>
              <a:bodyPr/>
              <a:lstStyle/>
              <a:p>
                <a:endParaRPr lang="en-US">
                  <a:solidFill>
                    <a:prstClr val="black"/>
                  </a:solidFill>
                </a:endParaRPr>
              </a:p>
            </p:txBody>
          </p:sp>
          <p:sp>
            <p:nvSpPr>
              <p:cNvPr id="12377" name="Freeform 20"/>
              <p:cNvSpPr>
                <a:spLocks/>
              </p:cNvSpPr>
              <p:nvPr/>
            </p:nvSpPr>
            <p:spPr bwMode="auto">
              <a:xfrm>
                <a:off x="361" y="3034"/>
                <a:ext cx="38" cy="15"/>
              </a:xfrm>
              <a:custGeom>
                <a:avLst/>
                <a:gdLst>
                  <a:gd name="T0" fmla="*/ 0 w 243"/>
                  <a:gd name="T1" fmla="*/ 0 h 149"/>
                  <a:gd name="T2" fmla="*/ 0 w 243"/>
                  <a:gd name="T3" fmla="*/ 0 h 149"/>
                  <a:gd name="T4" fmla="*/ 0 w 243"/>
                  <a:gd name="T5" fmla="*/ 0 h 149"/>
                  <a:gd name="T6" fmla="*/ 0 w 243"/>
                  <a:gd name="T7" fmla="*/ 0 h 149"/>
                  <a:gd name="T8" fmla="*/ 0 w 243"/>
                  <a:gd name="T9" fmla="*/ 0 h 149"/>
                  <a:gd name="T10" fmla="*/ 0 60000 65536"/>
                  <a:gd name="T11" fmla="*/ 0 60000 65536"/>
                  <a:gd name="T12" fmla="*/ 0 60000 65536"/>
                  <a:gd name="T13" fmla="*/ 0 60000 65536"/>
                  <a:gd name="T14" fmla="*/ 0 60000 65536"/>
                  <a:gd name="T15" fmla="*/ 0 w 243"/>
                  <a:gd name="T16" fmla="*/ 0 h 149"/>
                  <a:gd name="T17" fmla="*/ 243 w 243"/>
                  <a:gd name="T18" fmla="*/ 149 h 149"/>
                </a:gdLst>
                <a:ahLst/>
                <a:cxnLst>
                  <a:cxn ang="T10">
                    <a:pos x="T0" y="T1"/>
                  </a:cxn>
                  <a:cxn ang="T11">
                    <a:pos x="T2" y="T3"/>
                  </a:cxn>
                  <a:cxn ang="T12">
                    <a:pos x="T4" y="T5"/>
                  </a:cxn>
                  <a:cxn ang="T13">
                    <a:pos x="T6" y="T7"/>
                  </a:cxn>
                  <a:cxn ang="T14">
                    <a:pos x="T8" y="T9"/>
                  </a:cxn>
                </a:cxnLst>
                <a:rect l="T15" t="T16" r="T17" b="T18"/>
                <a:pathLst>
                  <a:path w="243" h="149">
                    <a:moveTo>
                      <a:pt x="0" y="108"/>
                    </a:moveTo>
                    <a:lnTo>
                      <a:pt x="0" y="0"/>
                    </a:lnTo>
                    <a:lnTo>
                      <a:pt x="243" y="15"/>
                    </a:lnTo>
                    <a:lnTo>
                      <a:pt x="243" y="149"/>
                    </a:lnTo>
                    <a:lnTo>
                      <a:pt x="0" y="108"/>
                    </a:lnTo>
                    <a:close/>
                  </a:path>
                </a:pathLst>
              </a:custGeom>
              <a:solidFill>
                <a:srgbClr val="00EAFF"/>
              </a:solidFill>
              <a:ln w="9525">
                <a:noFill/>
                <a:round/>
                <a:headEnd/>
                <a:tailEnd/>
              </a:ln>
            </p:spPr>
            <p:txBody>
              <a:bodyPr/>
              <a:lstStyle/>
              <a:p>
                <a:endParaRPr lang="en-US">
                  <a:solidFill>
                    <a:prstClr val="black"/>
                  </a:solidFill>
                </a:endParaRPr>
              </a:p>
            </p:txBody>
          </p:sp>
          <p:sp>
            <p:nvSpPr>
              <p:cNvPr id="12378" name="Freeform 21"/>
              <p:cNvSpPr>
                <a:spLocks/>
              </p:cNvSpPr>
              <p:nvPr/>
            </p:nvSpPr>
            <p:spPr bwMode="auto">
              <a:xfrm>
                <a:off x="459" y="2940"/>
                <a:ext cx="10" cy="6"/>
              </a:xfrm>
              <a:custGeom>
                <a:avLst/>
                <a:gdLst>
                  <a:gd name="T0" fmla="*/ 0 w 64"/>
                  <a:gd name="T1" fmla="*/ 0 h 56"/>
                  <a:gd name="T2" fmla="*/ 0 w 64"/>
                  <a:gd name="T3" fmla="*/ 0 h 56"/>
                  <a:gd name="T4" fmla="*/ 0 w 64"/>
                  <a:gd name="T5" fmla="*/ 0 h 56"/>
                  <a:gd name="T6" fmla="*/ 0 w 64"/>
                  <a:gd name="T7" fmla="*/ 0 h 56"/>
                  <a:gd name="T8" fmla="*/ 0 w 64"/>
                  <a:gd name="T9" fmla="*/ 0 h 56"/>
                  <a:gd name="T10" fmla="*/ 0 w 64"/>
                  <a:gd name="T11" fmla="*/ 0 h 56"/>
                  <a:gd name="T12" fmla="*/ 0 w 64"/>
                  <a:gd name="T13" fmla="*/ 0 h 56"/>
                  <a:gd name="T14" fmla="*/ 0 w 64"/>
                  <a:gd name="T15" fmla="*/ 0 h 56"/>
                  <a:gd name="T16" fmla="*/ 0 60000 65536"/>
                  <a:gd name="T17" fmla="*/ 0 60000 65536"/>
                  <a:gd name="T18" fmla="*/ 0 60000 65536"/>
                  <a:gd name="T19" fmla="*/ 0 60000 65536"/>
                  <a:gd name="T20" fmla="*/ 0 60000 65536"/>
                  <a:gd name="T21" fmla="*/ 0 60000 65536"/>
                  <a:gd name="T22" fmla="*/ 0 60000 65536"/>
                  <a:gd name="T23" fmla="*/ 0 60000 65536"/>
                  <a:gd name="T24" fmla="*/ 0 w 64"/>
                  <a:gd name="T25" fmla="*/ 0 h 56"/>
                  <a:gd name="T26" fmla="*/ 64 w 64"/>
                  <a:gd name="T27" fmla="*/ 56 h 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4" h="56">
                    <a:moveTo>
                      <a:pt x="64" y="0"/>
                    </a:moveTo>
                    <a:lnTo>
                      <a:pt x="37" y="10"/>
                    </a:lnTo>
                    <a:lnTo>
                      <a:pt x="35" y="28"/>
                    </a:lnTo>
                    <a:lnTo>
                      <a:pt x="0" y="56"/>
                    </a:lnTo>
                    <a:lnTo>
                      <a:pt x="31" y="49"/>
                    </a:lnTo>
                    <a:lnTo>
                      <a:pt x="33" y="42"/>
                    </a:lnTo>
                    <a:lnTo>
                      <a:pt x="64" y="33"/>
                    </a:lnTo>
                    <a:lnTo>
                      <a:pt x="64" y="0"/>
                    </a:lnTo>
                    <a:close/>
                  </a:path>
                </a:pathLst>
              </a:custGeom>
              <a:solidFill>
                <a:srgbClr val="FFEA00"/>
              </a:solidFill>
              <a:ln w="9525">
                <a:noFill/>
                <a:round/>
                <a:headEnd/>
                <a:tailEnd/>
              </a:ln>
            </p:spPr>
            <p:txBody>
              <a:bodyPr/>
              <a:lstStyle/>
              <a:p>
                <a:endParaRPr lang="en-US">
                  <a:solidFill>
                    <a:prstClr val="black"/>
                  </a:solidFill>
                </a:endParaRPr>
              </a:p>
            </p:txBody>
          </p:sp>
          <p:sp>
            <p:nvSpPr>
              <p:cNvPr id="12379" name="Freeform 22"/>
              <p:cNvSpPr>
                <a:spLocks/>
              </p:cNvSpPr>
              <p:nvPr/>
            </p:nvSpPr>
            <p:spPr bwMode="auto">
              <a:xfrm>
                <a:off x="309" y="2966"/>
                <a:ext cx="320" cy="70"/>
              </a:xfrm>
              <a:custGeom>
                <a:avLst/>
                <a:gdLst>
                  <a:gd name="T0" fmla="*/ 0 w 2029"/>
                  <a:gd name="T1" fmla="*/ 0 h 666"/>
                  <a:gd name="T2" fmla="*/ 1 w 2029"/>
                  <a:gd name="T3" fmla="*/ 0 h 666"/>
                  <a:gd name="T4" fmla="*/ 1 w 2029"/>
                  <a:gd name="T5" fmla="*/ 0 h 666"/>
                  <a:gd name="T6" fmla="*/ 1 w 2029"/>
                  <a:gd name="T7" fmla="*/ 0 h 666"/>
                  <a:gd name="T8" fmla="*/ 1 w 2029"/>
                  <a:gd name="T9" fmla="*/ 0 h 666"/>
                  <a:gd name="T10" fmla="*/ 0 w 2029"/>
                  <a:gd name="T11" fmla="*/ 0 h 666"/>
                  <a:gd name="T12" fmla="*/ 0 w 2029"/>
                  <a:gd name="T13" fmla="*/ 0 h 666"/>
                  <a:gd name="T14" fmla="*/ 0 60000 65536"/>
                  <a:gd name="T15" fmla="*/ 0 60000 65536"/>
                  <a:gd name="T16" fmla="*/ 0 60000 65536"/>
                  <a:gd name="T17" fmla="*/ 0 60000 65536"/>
                  <a:gd name="T18" fmla="*/ 0 60000 65536"/>
                  <a:gd name="T19" fmla="*/ 0 60000 65536"/>
                  <a:gd name="T20" fmla="*/ 0 60000 65536"/>
                  <a:gd name="T21" fmla="*/ 0 w 2029"/>
                  <a:gd name="T22" fmla="*/ 0 h 666"/>
                  <a:gd name="T23" fmla="*/ 2029 w 2029"/>
                  <a:gd name="T24" fmla="*/ 666 h 6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9" h="666">
                    <a:moveTo>
                      <a:pt x="0" y="280"/>
                    </a:moveTo>
                    <a:lnTo>
                      <a:pt x="1016" y="0"/>
                    </a:lnTo>
                    <a:lnTo>
                      <a:pt x="2029" y="222"/>
                    </a:lnTo>
                    <a:lnTo>
                      <a:pt x="2029" y="626"/>
                    </a:lnTo>
                    <a:lnTo>
                      <a:pt x="1016" y="666"/>
                    </a:lnTo>
                    <a:lnTo>
                      <a:pt x="0" y="606"/>
                    </a:lnTo>
                    <a:lnTo>
                      <a:pt x="0" y="280"/>
                    </a:lnTo>
                  </a:path>
                </a:pathLst>
              </a:custGeom>
              <a:solidFill>
                <a:schemeClr val="bg1"/>
              </a:solidFill>
              <a:ln w="0">
                <a:solidFill>
                  <a:srgbClr val="000000"/>
                </a:solidFill>
                <a:prstDash val="solid"/>
                <a:round/>
                <a:headEnd/>
                <a:tailEnd/>
              </a:ln>
            </p:spPr>
            <p:txBody>
              <a:bodyPr/>
              <a:lstStyle/>
              <a:p>
                <a:endParaRPr lang="en-US">
                  <a:solidFill>
                    <a:prstClr val="black"/>
                  </a:solidFill>
                </a:endParaRPr>
              </a:p>
            </p:txBody>
          </p:sp>
          <p:sp>
            <p:nvSpPr>
              <p:cNvPr id="12380" name="Freeform 23"/>
              <p:cNvSpPr>
                <a:spLocks/>
              </p:cNvSpPr>
              <p:nvPr/>
            </p:nvSpPr>
            <p:spPr bwMode="auto">
              <a:xfrm>
                <a:off x="313" y="3029"/>
                <a:ext cx="312" cy="27"/>
              </a:xfrm>
              <a:custGeom>
                <a:avLst/>
                <a:gdLst>
                  <a:gd name="T0" fmla="*/ 0 w 1978"/>
                  <a:gd name="T1" fmla="*/ 0 h 258"/>
                  <a:gd name="T2" fmla="*/ 0 w 1978"/>
                  <a:gd name="T3" fmla="*/ 0 h 258"/>
                  <a:gd name="T4" fmla="*/ 1 w 1978"/>
                  <a:gd name="T5" fmla="*/ 0 h 258"/>
                  <a:gd name="T6" fmla="*/ 1 w 1978"/>
                  <a:gd name="T7" fmla="*/ 0 h 258"/>
                  <a:gd name="T8" fmla="*/ 1 w 1978"/>
                  <a:gd name="T9" fmla="*/ 0 h 258"/>
                  <a:gd name="T10" fmla="*/ 0 60000 65536"/>
                  <a:gd name="T11" fmla="*/ 0 60000 65536"/>
                  <a:gd name="T12" fmla="*/ 0 60000 65536"/>
                  <a:gd name="T13" fmla="*/ 0 60000 65536"/>
                  <a:gd name="T14" fmla="*/ 0 60000 65536"/>
                  <a:gd name="T15" fmla="*/ 0 w 1978"/>
                  <a:gd name="T16" fmla="*/ 0 h 258"/>
                  <a:gd name="T17" fmla="*/ 1978 w 1978"/>
                  <a:gd name="T18" fmla="*/ 258 h 258"/>
                </a:gdLst>
                <a:ahLst/>
                <a:cxnLst>
                  <a:cxn ang="T10">
                    <a:pos x="T0" y="T1"/>
                  </a:cxn>
                  <a:cxn ang="T11">
                    <a:pos x="T2" y="T3"/>
                  </a:cxn>
                  <a:cxn ang="T12">
                    <a:pos x="T4" y="T5"/>
                  </a:cxn>
                  <a:cxn ang="T13">
                    <a:pos x="T6" y="T7"/>
                  </a:cxn>
                  <a:cxn ang="T14">
                    <a:pos x="T8" y="T9"/>
                  </a:cxn>
                </a:cxnLst>
                <a:rect l="T15" t="T16" r="T17" b="T18"/>
                <a:pathLst>
                  <a:path w="1978" h="258">
                    <a:moveTo>
                      <a:pt x="0" y="0"/>
                    </a:moveTo>
                    <a:lnTo>
                      <a:pt x="0" y="86"/>
                    </a:lnTo>
                    <a:lnTo>
                      <a:pt x="992" y="258"/>
                    </a:lnTo>
                    <a:lnTo>
                      <a:pt x="1978" y="141"/>
                    </a:lnTo>
                    <a:lnTo>
                      <a:pt x="1978" y="20"/>
                    </a:lnTo>
                  </a:path>
                </a:pathLst>
              </a:custGeom>
              <a:noFill/>
              <a:ln w="0">
                <a:solidFill>
                  <a:srgbClr val="000000"/>
                </a:solidFill>
                <a:prstDash val="solid"/>
                <a:round/>
                <a:headEnd/>
                <a:tailEnd/>
              </a:ln>
            </p:spPr>
            <p:txBody>
              <a:bodyPr/>
              <a:lstStyle/>
              <a:p>
                <a:endParaRPr lang="en-US">
                  <a:solidFill>
                    <a:prstClr val="black"/>
                  </a:solidFill>
                </a:endParaRPr>
              </a:p>
            </p:txBody>
          </p:sp>
          <p:sp>
            <p:nvSpPr>
              <p:cNvPr id="12381" name="Line 24"/>
              <p:cNvSpPr>
                <a:spLocks noChangeShapeType="1"/>
              </p:cNvSpPr>
              <p:nvPr/>
            </p:nvSpPr>
            <p:spPr bwMode="auto">
              <a:xfrm flipV="1">
                <a:off x="469" y="2939"/>
                <a:ext cx="1" cy="117"/>
              </a:xfrm>
              <a:prstGeom prst="line">
                <a:avLst/>
              </a:prstGeom>
              <a:noFill/>
              <a:ln w="0">
                <a:solidFill>
                  <a:srgbClr val="000000"/>
                </a:solidFill>
                <a:round/>
                <a:headEnd/>
                <a:tailEnd/>
              </a:ln>
            </p:spPr>
            <p:txBody>
              <a:bodyPr/>
              <a:lstStyle/>
              <a:p>
                <a:endParaRPr lang="en-US">
                  <a:solidFill>
                    <a:prstClr val="black"/>
                  </a:solidFill>
                </a:endParaRPr>
              </a:p>
            </p:txBody>
          </p:sp>
          <p:sp>
            <p:nvSpPr>
              <p:cNvPr id="12382" name="Line 25"/>
              <p:cNvSpPr>
                <a:spLocks noChangeShapeType="1"/>
              </p:cNvSpPr>
              <p:nvPr/>
            </p:nvSpPr>
            <p:spPr bwMode="auto">
              <a:xfrm>
                <a:off x="361" y="3031"/>
                <a:ext cx="1" cy="13"/>
              </a:xfrm>
              <a:prstGeom prst="line">
                <a:avLst/>
              </a:prstGeom>
              <a:noFill/>
              <a:ln w="0">
                <a:solidFill>
                  <a:srgbClr val="000000"/>
                </a:solidFill>
                <a:round/>
                <a:headEnd/>
                <a:tailEnd/>
              </a:ln>
            </p:spPr>
            <p:txBody>
              <a:bodyPr/>
              <a:lstStyle/>
              <a:p>
                <a:endParaRPr lang="en-US">
                  <a:solidFill>
                    <a:prstClr val="black"/>
                  </a:solidFill>
                </a:endParaRPr>
              </a:p>
            </p:txBody>
          </p:sp>
          <p:sp>
            <p:nvSpPr>
              <p:cNvPr id="12383" name="Line 26"/>
              <p:cNvSpPr>
                <a:spLocks noChangeShapeType="1"/>
              </p:cNvSpPr>
              <p:nvPr/>
            </p:nvSpPr>
            <p:spPr bwMode="auto">
              <a:xfrm>
                <a:off x="370" y="3032"/>
                <a:ext cx="0" cy="13"/>
              </a:xfrm>
              <a:prstGeom prst="line">
                <a:avLst/>
              </a:prstGeom>
              <a:noFill/>
              <a:ln w="0">
                <a:solidFill>
                  <a:srgbClr val="000000"/>
                </a:solidFill>
                <a:round/>
                <a:headEnd/>
                <a:tailEnd/>
              </a:ln>
            </p:spPr>
            <p:txBody>
              <a:bodyPr/>
              <a:lstStyle/>
              <a:p>
                <a:endParaRPr lang="en-US">
                  <a:solidFill>
                    <a:prstClr val="black"/>
                  </a:solidFill>
                </a:endParaRPr>
              </a:p>
            </p:txBody>
          </p:sp>
          <p:sp>
            <p:nvSpPr>
              <p:cNvPr id="12384" name="Line 27"/>
              <p:cNvSpPr>
                <a:spLocks noChangeShapeType="1"/>
              </p:cNvSpPr>
              <p:nvPr/>
            </p:nvSpPr>
            <p:spPr bwMode="auto">
              <a:xfrm>
                <a:off x="379" y="3032"/>
                <a:ext cx="1" cy="14"/>
              </a:xfrm>
              <a:prstGeom prst="line">
                <a:avLst/>
              </a:prstGeom>
              <a:noFill/>
              <a:ln w="0">
                <a:solidFill>
                  <a:srgbClr val="000000"/>
                </a:solidFill>
                <a:round/>
                <a:headEnd/>
                <a:tailEnd/>
              </a:ln>
            </p:spPr>
            <p:txBody>
              <a:bodyPr/>
              <a:lstStyle/>
              <a:p>
                <a:endParaRPr lang="en-US">
                  <a:solidFill>
                    <a:prstClr val="black"/>
                  </a:solidFill>
                </a:endParaRPr>
              </a:p>
            </p:txBody>
          </p:sp>
          <p:sp>
            <p:nvSpPr>
              <p:cNvPr id="12385" name="Line 28"/>
              <p:cNvSpPr>
                <a:spLocks noChangeShapeType="1"/>
              </p:cNvSpPr>
              <p:nvPr/>
            </p:nvSpPr>
            <p:spPr bwMode="auto">
              <a:xfrm>
                <a:off x="389" y="3033"/>
                <a:ext cx="1" cy="14"/>
              </a:xfrm>
              <a:prstGeom prst="line">
                <a:avLst/>
              </a:prstGeom>
              <a:noFill/>
              <a:ln w="0">
                <a:solidFill>
                  <a:srgbClr val="000000"/>
                </a:solidFill>
                <a:round/>
                <a:headEnd/>
                <a:tailEnd/>
              </a:ln>
            </p:spPr>
            <p:txBody>
              <a:bodyPr/>
              <a:lstStyle/>
              <a:p>
                <a:endParaRPr lang="en-US">
                  <a:solidFill>
                    <a:prstClr val="black"/>
                  </a:solidFill>
                </a:endParaRPr>
              </a:p>
            </p:txBody>
          </p:sp>
          <p:sp>
            <p:nvSpPr>
              <p:cNvPr id="12386" name="Line 29"/>
              <p:cNvSpPr>
                <a:spLocks noChangeShapeType="1"/>
              </p:cNvSpPr>
              <p:nvPr/>
            </p:nvSpPr>
            <p:spPr bwMode="auto">
              <a:xfrm>
                <a:off x="399" y="3033"/>
                <a:ext cx="1" cy="16"/>
              </a:xfrm>
              <a:prstGeom prst="line">
                <a:avLst/>
              </a:prstGeom>
              <a:noFill/>
              <a:ln w="0">
                <a:solidFill>
                  <a:srgbClr val="000000"/>
                </a:solidFill>
                <a:round/>
                <a:headEnd/>
                <a:tailEnd/>
              </a:ln>
            </p:spPr>
            <p:txBody>
              <a:bodyPr/>
              <a:lstStyle/>
              <a:p>
                <a:endParaRPr lang="en-US">
                  <a:solidFill>
                    <a:prstClr val="black"/>
                  </a:solidFill>
                </a:endParaRPr>
              </a:p>
            </p:txBody>
          </p:sp>
          <p:sp>
            <p:nvSpPr>
              <p:cNvPr id="12387" name="Line 30"/>
              <p:cNvSpPr>
                <a:spLocks noChangeShapeType="1"/>
              </p:cNvSpPr>
              <p:nvPr/>
            </p:nvSpPr>
            <p:spPr bwMode="auto">
              <a:xfrm>
                <a:off x="540" y="3034"/>
                <a:ext cx="1" cy="17"/>
              </a:xfrm>
              <a:prstGeom prst="line">
                <a:avLst/>
              </a:prstGeom>
              <a:noFill/>
              <a:ln w="0">
                <a:solidFill>
                  <a:srgbClr val="000000"/>
                </a:solidFill>
                <a:round/>
                <a:headEnd/>
                <a:tailEnd/>
              </a:ln>
            </p:spPr>
            <p:txBody>
              <a:bodyPr/>
              <a:lstStyle/>
              <a:p>
                <a:endParaRPr lang="en-US">
                  <a:solidFill>
                    <a:prstClr val="black"/>
                  </a:solidFill>
                </a:endParaRPr>
              </a:p>
            </p:txBody>
          </p:sp>
          <p:sp>
            <p:nvSpPr>
              <p:cNvPr id="12388" name="Line 31"/>
              <p:cNvSpPr>
                <a:spLocks noChangeShapeType="1"/>
              </p:cNvSpPr>
              <p:nvPr/>
            </p:nvSpPr>
            <p:spPr bwMode="auto">
              <a:xfrm>
                <a:off x="551" y="3034"/>
                <a:ext cx="0" cy="16"/>
              </a:xfrm>
              <a:prstGeom prst="line">
                <a:avLst/>
              </a:prstGeom>
              <a:noFill/>
              <a:ln w="0">
                <a:solidFill>
                  <a:srgbClr val="000000"/>
                </a:solidFill>
                <a:round/>
                <a:headEnd/>
                <a:tailEnd/>
              </a:ln>
            </p:spPr>
            <p:txBody>
              <a:bodyPr/>
              <a:lstStyle/>
              <a:p>
                <a:endParaRPr lang="en-US">
                  <a:solidFill>
                    <a:prstClr val="black"/>
                  </a:solidFill>
                </a:endParaRPr>
              </a:p>
            </p:txBody>
          </p:sp>
          <p:sp>
            <p:nvSpPr>
              <p:cNvPr id="12389" name="Line 32"/>
              <p:cNvSpPr>
                <a:spLocks noChangeShapeType="1"/>
              </p:cNvSpPr>
              <p:nvPr/>
            </p:nvSpPr>
            <p:spPr bwMode="auto">
              <a:xfrm>
                <a:off x="561" y="3033"/>
                <a:ext cx="0" cy="16"/>
              </a:xfrm>
              <a:prstGeom prst="line">
                <a:avLst/>
              </a:prstGeom>
              <a:noFill/>
              <a:ln w="0">
                <a:solidFill>
                  <a:srgbClr val="000000"/>
                </a:solidFill>
                <a:round/>
                <a:headEnd/>
                <a:tailEnd/>
              </a:ln>
            </p:spPr>
            <p:txBody>
              <a:bodyPr/>
              <a:lstStyle/>
              <a:p>
                <a:endParaRPr lang="en-US">
                  <a:solidFill>
                    <a:prstClr val="black"/>
                  </a:solidFill>
                </a:endParaRPr>
              </a:p>
            </p:txBody>
          </p:sp>
          <p:sp>
            <p:nvSpPr>
              <p:cNvPr id="12390" name="Line 33"/>
              <p:cNvSpPr>
                <a:spLocks noChangeShapeType="1"/>
              </p:cNvSpPr>
              <p:nvPr/>
            </p:nvSpPr>
            <p:spPr bwMode="auto">
              <a:xfrm>
                <a:off x="570" y="3033"/>
                <a:ext cx="1" cy="16"/>
              </a:xfrm>
              <a:prstGeom prst="line">
                <a:avLst/>
              </a:prstGeom>
              <a:noFill/>
              <a:ln w="0">
                <a:solidFill>
                  <a:srgbClr val="000000"/>
                </a:solidFill>
                <a:round/>
                <a:headEnd/>
                <a:tailEnd/>
              </a:ln>
            </p:spPr>
            <p:txBody>
              <a:bodyPr/>
              <a:lstStyle/>
              <a:p>
                <a:endParaRPr lang="en-US">
                  <a:solidFill>
                    <a:prstClr val="black"/>
                  </a:solidFill>
                </a:endParaRPr>
              </a:p>
            </p:txBody>
          </p:sp>
          <p:sp>
            <p:nvSpPr>
              <p:cNvPr id="12391" name="Line 34"/>
              <p:cNvSpPr>
                <a:spLocks noChangeShapeType="1"/>
              </p:cNvSpPr>
              <p:nvPr/>
            </p:nvSpPr>
            <p:spPr bwMode="auto">
              <a:xfrm>
                <a:off x="579" y="3033"/>
                <a:ext cx="0" cy="15"/>
              </a:xfrm>
              <a:prstGeom prst="line">
                <a:avLst/>
              </a:prstGeom>
              <a:noFill/>
              <a:ln w="0">
                <a:solidFill>
                  <a:srgbClr val="000000"/>
                </a:solidFill>
                <a:round/>
                <a:headEnd/>
                <a:tailEnd/>
              </a:ln>
            </p:spPr>
            <p:txBody>
              <a:bodyPr/>
              <a:lstStyle/>
              <a:p>
                <a:endParaRPr lang="en-US">
                  <a:solidFill>
                    <a:prstClr val="black"/>
                  </a:solidFill>
                </a:endParaRPr>
              </a:p>
            </p:txBody>
          </p:sp>
          <p:sp>
            <p:nvSpPr>
              <p:cNvPr id="12392" name="Freeform 35"/>
              <p:cNvSpPr>
                <a:spLocks/>
              </p:cNvSpPr>
              <p:nvPr/>
            </p:nvSpPr>
            <p:spPr bwMode="auto">
              <a:xfrm>
                <a:off x="459" y="2939"/>
                <a:ext cx="10" cy="6"/>
              </a:xfrm>
              <a:custGeom>
                <a:avLst/>
                <a:gdLst>
                  <a:gd name="T0" fmla="*/ 0 w 63"/>
                  <a:gd name="T1" fmla="*/ 0 h 55"/>
                  <a:gd name="T2" fmla="*/ 0 w 63"/>
                  <a:gd name="T3" fmla="*/ 0 h 55"/>
                  <a:gd name="T4" fmla="*/ 0 w 63"/>
                  <a:gd name="T5" fmla="*/ 0 h 55"/>
                  <a:gd name="T6" fmla="*/ 0 w 63"/>
                  <a:gd name="T7" fmla="*/ 0 h 55"/>
                  <a:gd name="T8" fmla="*/ 0 w 63"/>
                  <a:gd name="T9" fmla="*/ 0 h 55"/>
                  <a:gd name="T10" fmla="*/ 0 w 63"/>
                  <a:gd name="T11" fmla="*/ 0 h 55"/>
                  <a:gd name="T12" fmla="*/ 0 w 63"/>
                  <a:gd name="T13" fmla="*/ 0 h 55"/>
                  <a:gd name="T14" fmla="*/ 0 w 63"/>
                  <a:gd name="T15" fmla="*/ 0 h 55"/>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55"/>
                  <a:gd name="T26" fmla="*/ 63 w 63"/>
                  <a:gd name="T27" fmla="*/ 55 h 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55">
                    <a:moveTo>
                      <a:pt x="63" y="0"/>
                    </a:moveTo>
                    <a:lnTo>
                      <a:pt x="37" y="10"/>
                    </a:lnTo>
                    <a:lnTo>
                      <a:pt x="35" y="29"/>
                    </a:lnTo>
                    <a:lnTo>
                      <a:pt x="0" y="55"/>
                    </a:lnTo>
                    <a:lnTo>
                      <a:pt x="32" y="48"/>
                    </a:lnTo>
                    <a:lnTo>
                      <a:pt x="33" y="42"/>
                    </a:lnTo>
                    <a:lnTo>
                      <a:pt x="63" y="33"/>
                    </a:lnTo>
                    <a:lnTo>
                      <a:pt x="63" y="0"/>
                    </a:lnTo>
                  </a:path>
                </a:pathLst>
              </a:custGeom>
              <a:noFill/>
              <a:ln w="0">
                <a:solidFill>
                  <a:srgbClr val="000000"/>
                </a:solidFill>
                <a:prstDash val="solid"/>
                <a:round/>
                <a:headEnd/>
                <a:tailEnd/>
              </a:ln>
            </p:spPr>
            <p:txBody>
              <a:bodyPr/>
              <a:lstStyle/>
              <a:p>
                <a:endParaRPr lang="en-US">
                  <a:solidFill>
                    <a:prstClr val="black"/>
                  </a:solidFill>
                </a:endParaRPr>
              </a:p>
            </p:txBody>
          </p:sp>
          <p:sp>
            <p:nvSpPr>
              <p:cNvPr id="12393" name="Freeform 36"/>
              <p:cNvSpPr>
                <a:spLocks/>
              </p:cNvSpPr>
              <p:nvPr/>
            </p:nvSpPr>
            <p:spPr bwMode="auto">
              <a:xfrm>
                <a:off x="478" y="2975"/>
                <a:ext cx="29" cy="54"/>
              </a:xfrm>
              <a:custGeom>
                <a:avLst/>
                <a:gdLst>
                  <a:gd name="T0" fmla="*/ 0 w 188"/>
                  <a:gd name="T1" fmla="*/ 0 h 519"/>
                  <a:gd name="T2" fmla="*/ 0 w 188"/>
                  <a:gd name="T3" fmla="*/ 0 h 519"/>
                  <a:gd name="T4" fmla="*/ 0 w 188"/>
                  <a:gd name="T5" fmla="*/ 0 h 519"/>
                  <a:gd name="T6" fmla="*/ 0 w 188"/>
                  <a:gd name="T7" fmla="*/ 0 h 519"/>
                  <a:gd name="T8" fmla="*/ 0 w 188"/>
                  <a:gd name="T9" fmla="*/ 0 h 519"/>
                  <a:gd name="T10" fmla="*/ 0 w 188"/>
                  <a:gd name="T11" fmla="*/ 0 h 519"/>
                  <a:gd name="T12" fmla="*/ 0 w 188"/>
                  <a:gd name="T13" fmla="*/ 0 h 519"/>
                  <a:gd name="T14" fmla="*/ 0 w 188"/>
                  <a:gd name="T15" fmla="*/ 0 h 519"/>
                  <a:gd name="T16" fmla="*/ 0 w 188"/>
                  <a:gd name="T17" fmla="*/ 0 h 519"/>
                  <a:gd name="T18" fmla="*/ 0 w 188"/>
                  <a:gd name="T19" fmla="*/ 0 h 519"/>
                  <a:gd name="T20" fmla="*/ 0 w 188"/>
                  <a:gd name="T21" fmla="*/ 0 h 519"/>
                  <a:gd name="T22" fmla="*/ 0 w 188"/>
                  <a:gd name="T23" fmla="*/ 0 h 519"/>
                  <a:gd name="T24" fmla="*/ 0 w 188"/>
                  <a:gd name="T25" fmla="*/ 0 h 519"/>
                  <a:gd name="T26" fmla="*/ 0 w 188"/>
                  <a:gd name="T27" fmla="*/ 0 h 519"/>
                  <a:gd name="T28" fmla="*/ 0 w 188"/>
                  <a:gd name="T29" fmla="*/ 0 h 519"/>
                  <a:gd name="T30" fmla="*/ 0 w 188"/>
                  <a:gd name="T31" fmla="*/ 0 h 519"/>
                  <a:gd name="T32" fmla="*/ 0 w 188"/>
                  <a:gd name="T33" fmla="*/ 0 h 519"/>
                  <a:gd name="T34" fmla="*/ 0 w 188"/>
                  <a:gd name="T35" fmla="*/ 0 h 519"/>
                  <a:gd name="T36" fmla="*/ 0 w 188"/>
                  <a:gd name="T37" fmla="*/ 0 h 519"/>
                  <a:gd name="T38" fmla="*/ 0 w 188"/>
                  <a:gd name="T39" fmla="*/ 0 h 519"/>
                  <a:gd name="T40" fmla="*/ 0 w 188"/>
                  <a:gd name="T41" fmla="*/ 0 h 519"/>
                  <a:gd name="T42" fmla="*/ 0 w 188"/>
                  <a:gd name="T43" fmla="*/ 0 h 519"/>
                  <a:gd name="T44" fmla="*/ 0 w 188"/>
                  <a:gd name="T45" fmla="*/ 0 h 519"/>
                  <a:gd name="T46" fmla="*/ 0 w 188"/>
                  <a:gd name="T47" fmla="*/ 0 h 519"/>
                  <a:gd name="T48" fmla="*/ 0 w 188"/>
                  <a:gd name="T49" fmla="*/ 0 h 519"/>
                  <a:gd name="T50" fmla="*/ 0 w 188"/>
                  <a:gd name="T51" fmla="*/ 0 h 519"/>
                  <a:gd name="T52" fmla="*/ 0 w 188"/>
                  <a:gd name="T53" fmla="*/ 0 h 519"/>
                  <a:gd name="T54" fmla="*/ 0 w 188"/>
                  <a:gd name="T55" fmla="*/ 0 h 519"/>
                  <a:gd name="T56" fmla="*/ 0 w 188"/>
                  <a:gd name="T57" fmla="*/ 0 h 519"/>
                  <a:gd name="T58" fmla="*/ 0 w 188"/>
                  <a:gd name="T59" fmla="*/ 0 h 519"/>
                  <a:gd name="T60" fmla="*/ 0 w 188"/>
                  <a:gd name="T61" fmla="*/ 0 h 519"/>
                  <a:gd name="T62" fmla="*/ 0 w 188"/>
                  <a:gd name="T63" fmla="*/ 0 h 519"/>
                  <a:gd name="T64" fmla="*/ 0 w 188"/>
                  <a:gd name="T65" fmla="*/ 0 h 519"/>
                  <a:gd name="T66" fmla="*/ 0 w 188"/>
                  <a:gd name="T67" fmla="*/ 0 h 519"/>
                  <a:gd name="T68" fmla="*/ 0 w 188"/>
                  <a:gd name="T69" fmla="*/ 0 h 519"/>
                  <a:gd name="T70" fmla="*/ 0 w 188"/>
                  <a:gd name="T71" fmla="*/ 0 h 519"/>
                  <a:gd name="T72" fmla="*/ 0 w 188"/>
                  <a:gd name="T73" fmla="*/ 0 h 519"/>
                  <a:gd name="T74" fmla="*/ 0 w 188"/>
                  <a:gd name="T75" fmla="*/ 0 h 519"/>
                  <a:gd name="T76" fmla="*/ 0 w 188"/>
                  <a:gd name="T77" fmla="*/ 0 h 519"/>
                  <a:gd name="T78" fmla="*/ 0 w 188"/>
                  <a:gd name="T79" fmla="*/ 0 h 519"/>
                  <a:gd name="T80" fmla="*/ 0 w 188"/>
                  <a:gd name="T81" fmla="*/ 0 h 519"/>
                  <a:gd name="T82" fmla="*/ 0 w 188"/>
                  <a:gd name="T83" fmla="*/ 0 h 519"/>
                  <a:gd name="T84" fmla="*/ 0 w 188"/>
                  <a:gd name="T85" fmla="*/ 0 h 519"/>
                  <a:gd name="T86" fmla="*/ 0 w 188"/>
                  <a:gd name="T87" fmla="*/ 0 h 519"/>
                  <a:gd name="T88" fmla="*/ 0 w 188"/>
                  <a:gd name="T89" fmla="*/ 0 h 519"/>
                  <a:gd name="T90" fmla="*/ 0 w 188"/>
                  <a:gd name="T91" fmla="*/ 0 h 519"/>
                  <a:gd name="T92" fmla="*/ 0 w 188"/>
                  <a:gd name="T93" fmla="*/ 0 h 519"/>
                  <a:gd name="T94" fmla="*/ 0 w 188"/>
                  <a:gd name="T95" fmla="*/ 0 h 51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8"/>
                  <a:gd name="T145" fmla="*/ 0 h 519"/>
                  <a:gd name="T146" fmla="*/ 188 w 188"/>
                  <a:gd name="T147" fmla="*/ 519 h 51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8" h="519">
                    <a:moveTo>
                      <a:pt x="178" y="514"/>
                    </a:moveTo>
                    <a:lnTo>
                      <a:pt x="0" y="516"/>
                    </a:lnTo>
                    <a:lnTo>
                      <a:pt x="0" y="519"/>
                    </a:lnTo>
                    <a:lnTo>
                      <a:pt x="188" y="516"/>
                    </a:lnTo>
                    <a:lnTo>
                      <a:pt x="188" y="113"/>
                    </a:lnTo>
                    <a:lnTo>
                      <a:pt x="187" y="102"/>
                    </a:lnTo>
                    <a:lnTo>
                      <a:pt x="184" y="88"/>
                    </a:lnTo>
                    <a:lnTo>
                      <a:pt x="183" y="81"/>
                    </a:lnTo>
                    <a:lnTo>
                      <a:pt x="181" y="69"/>
                    </a:lnTo>
                    <a:lnTo>
                      <a:pt x="176" y="59"/>
                    </a:lnTo>
                    <a:lnTo>
                      <a:pt x="171" y="50"/>
                    </a:lnTo>
                    <a:lnTo>
                      <a:pt x="163" y="39"/>
                    </a:lnTo>
                    <a:lnTo>
                      <a:pt x="156" y="28"/>
                    </a:lnTo>
                    <a:lnTo>
                      <a:pt x="148" y="21"/>
                    </a:lnTo>
                    <a:lnTo>
                      <a:pt x="138" y="14"/>
                    </a:lnTo>
                    <a:lnTo>
                      <a:pt x="127" y="8"/>
                    </a:lnTo>
                    <a:lnTo>
                      <a:pt x="117" y="5"/>
                    </a:lnTo>
                    <a:lnTo>
                      <a:pt x="105" y="0"/>
                    </a:lnTo>
                    <a:lnTo>
                      <a:pt x="97" y="0"/>
                    </a:lnTo>
                    <a:lnTo>
                      <a:pt x="85" y="0"/>
                    </a:lnTo>
                    <a:lnTo>
                      <a:pt x="73" y="2"/>
                    </a:lnTo>
                    <a:lnTo>
                      <a:pt x="61" y="8"/>
                    </a:lnTo>
                    <a:lnTo>
                      <a:pt x="49" y="15"/>
                    </a:lnTo>
                    <a:lnTo>
                      <a:pt x="39" y="21"/>
                    </a:lnTo>
                    <a:lnTo>
                      <a:pt x="32" y="27"/>
                    </a:lnTo>
                    <a:lnTo>
                      <a:pt x="26" y="36"/>
                    </a:lnTo>
                    <a:lnTo>
                      <a:pt x="35" y="26"/>
                    </a:lnTo>
                    <a:lnTo>
                      <a:pt x="42" y="21"/>
                    </a:lnTo>
                    <a:lnTo>
                      <a:pt x="50" y="15"/>
                    </a:lnTo>
                    <a:lnTo>
                      <a:pt x="61" y="9"/>
                    </a:lnTo>
                    <a:lnTo>
                      <a:pt x="70" y="6"/>
                    </a:lnTo>
                    <a:lnTo>
                      <a:pt x="81" y="2"/>
                    </a:lnTo>
                    <a:lnTo>
                      <a:pt x="86" y="1"/>
                    </a:lnTo>
                    <a:lnTo>
                      <a:pt x="98" y="1"/>
                    </a:lnTo>
                    <a:lnTo>
                      <a:pt x="108" y="5"/>
                    </a:lnTo>
                    <a:lnTo>
                      <a:pt x="116" y="7"/>
                    </a:lnTo>
                    <a:lnTo>
                      <a:pt x="127" y="13"/>
                    </a:lnTo>
                    <a:lnTo>
                      <a:pt x="138" y="21"/>
                    </a:lnTo>
                    <a:lnTo>
                      <a:pt x="147" y="28"/>
                    </a:lnTo>
                    <a:lnTo>
                      <a:pt x="156" y="39"/>
                    </a:lnTo>
                    <a:lnTo>
                      <a:pt x="161" y="45"/>
                    </a:lnTo>
                    <a:lnTo>
                      <a:pt x="167" y="55"/>
                    </a:lnTo>
                    <a:lnTo>
                      <a:pt x="171" y="66"/>
                    </a:lnTo>
                    <a:lnTo>
                      <a:pt x="175" y="77"/>
                    </a:lnTo>
                    <a:lnTo>
                      <a:pt x="176" y="92"/>
                    </a:lnTo>
                    <a:lnTo>
                      <a:pt x="178" y="105"/>
                    </a:lnTo>
                    <a:lnTo>
                      <a:pt x="178" y="109"/>
                    </a:lnTo>
                    <a:lnTo>
                      <a:pt x="178" y="514"/>
                    </a:lnTo>
                    <a:close/>
                  </a:path>
                </a:pathLst>
              </a:custGeom>
              <a:solidFill>
                <a:srgbClr val="000000"/>
              </a:solidFill>
              <a:ln w="9525">
                <a:noFill/>
                <a:round/>
                <a:headEnd/>
                <a:tailEnd/>
              </a:ln>
            </p:spPr>
            <p:txBody>
              <a:bodyPr/>
              <a:lstStyle/>
              <a:p>
                <a:endParaRPr lang="en-US">
                  <a:solidFill>
                    <a:prstClr val="black"/>
                  </a:solidFill>
                </a:endParaRPr>
              </a:p>
            </p:txBody>
          </p:sp>
          <p:sp>
            <p:nvSpPr>
              <p:cNvPr id="12394" name="Freeform 37"/>
              <p:cNvSpPr>
                <a:spLocks/>
              </p:cNvSpPr>
              <p:nvPr/>
            </p:nvSpPr>
            <p:spPr bwMode="auto">
              <a:xfrm>
                <a:off x="513" y="2980"/>
                <a:ext cx="28" cy="49"/>
              </a:xfrm>
              <a:custGeom>
                <a:avLst/>
                <a:gdLst>
                  <a:gd name="T0" fmla="*/ 0 w 174"/>
                  <a:gd name="T1" fmla="*/ 0 h 474"/>
                  <a:gd name="T2" fmla="*/ 0 w 174"/>
                  <a:gd name="T3" fmla="*/ 0 h 474"/>
                  <a:gd name="T4" fmla="*/ 0 w 174"/>
                  <a:gd name="T5" fmla="*/ 0 h 474"/>
                  <a:gd name="T6" fmla="*/ 0 w 174"/>
                  <a:gd name="T7" fmla="*/ 0 h 474"/>
                  <a:gd name="T8" fmla="*/ 0 w 174"/>
                  <a:gd name="T9" fmla="*/ 0 h 474"/>
                  <a:gd name="T10" fmla="*/ 0 w 174"/>
                  <a:gd name="T11" fmla="*/ 0 h 474"/>
                  <a:gd name="T12" fmla="*/ 0 w 174"/>
                  <a:gd name="T13" fmla="*/ 0 h 474"/>
                  <a:gd name="T14" fmla="*/ 0 w 174"/>
                  <a:gd name="T15" fmla="*/ 0 h 474"/>
                  <a:gd name="T16" fmla="*/ 0 w 174"/>
                  <a:gd name="T17" fmla="*/ 0 h 474"/>
                  <a:gd name="T18" fmla="*/ 0 w 174"/>
                  <a:gd name="T19" fmla="*/ 0 h 474"/>
                  <a:gd name="T20" fmla="*/ 0 w 174"/>
                  <a:gd name="T21" fmla="*/ 0 h 474"/>
                  <a:gd name="T22" fmla="*/ 0 w 174"/>
                  <a:gd name="T23" fmla="*/ 0 h 474"/>
                  <a:gd name="T24" fmla="*/ 0 w 174"/>
                  <a:gd name="T25" fmla="*/ 0 h 474"/>
                  <a:gd name="T26" fmla="*/ 0 w 174"/>
                  <a:gd name="T27" fmla="*/ 0 h 474"/>
                  <a:gd name="T28" fmla="*/ 0 w 174"/>
                  <a:gd name="T29" fmla="*/ 0 h 474"/>
                  <a:gd name="T30" fmla="*/ 0 w 174"/>
                  <a:gd name="T31" fmla="*/ 0 h 474"/>
                  <a:gd name="T32" fmla="*/ 0 w 174"/>
                  <a:gd name="T33" fmla="*/ 0 h 474"/>
                  <a:gd name="T34" fmla="*/ 0 w 174"/>
                  <a:gd name="T35" fmla="*/ 0 h 474"/>
                  <a:gd name="T36" fmla="*/ 0 w 174"/>
                  <a:gd name="T37" fmla="*/ 0 h 474"/>
                  <a:gd name="T38" fmla="*/ 0 w 174"/>
                  <a:gd name="T39" fmla="*/ 0 h 474"/>
                  <a:gd name="T40" fmla="*/ 0 w 174"/>
                  <a:gd name="T41" fmla="*/ 0 h 474"/>
                  <a:gd name="T42" fmla="*/ 0 w 174"/>
                  <a:gd name="T43" fmla="*/ 0 h 474"/>
                  <a:gd name="T44" fmla="*/ 0 w 174"/>
                  <a:gd name="T45" fmla="*/ 0 h 474"/>
                  <a:gd name="T46" fmla="*/ 0 w 174"/>
                  <a:gd name="T47" fmla="*/ 0 h 474"/>
                  <a:gd name="T48" fmla="*/ 0 w 174"/>
                  <a:gd name="T49" fmla="*/ 0 h 474"/>
                  <a:gd name="T50" fmla="*/ 0 w 174"/>
                  <a:gd name="T51" fmla="*/ 0 h 474"/>
                  <a:gd name="T52" fmla="*/ 0 w 174"/>
                  <a:gd name="T53" fmla="*/ 0 h 474"/>
                  <a:gd name="T54" fmla="*/ 0 w 174"/>
                  <a:gd name="T55" fmla="*/ 0 h 474"/>
                  <a:gd name="T56" fmla="*/ 0 w 174"/>
                  <a:gd name="T57" fmla="*/ 0 h 474"/>
                  <a:gd name="T58" fmla="*/ 0 w 174"/>
                  <a:gd name="T59" fmla="*/ 0 h 474"/>
                  <a:gd name="T60" fmla="*/ 0 w 174"/>
                  <a:gd name="T61" fmla="*/ 0 h 474"/>
                  <a:gd name="T62" fmla="*/ 0 w 174"/>
                  <a:gd name="T63" fmla="*/ 0 h 474"/>
                  <a:gd name="T64" fmla="*/ 0 w 174"/>
                  <a:gd name="T65" fmla="*/ 0 h 474"/>
                  <a:gd name="T66" fmla="*/ 0 w 174"/>
                  <a:gd name="T67" fmla="*/ 0 h 474"/>
                  <a:gd name="T68" fmla="*/ 0 w 174"/>
                  <a:gd name="T69" fmla="*/ 0 h 474"/>
                  <a:gd name="T70" fmla="*/ 0 w 174"/>
                  <a:gd name="T71" fmla="*/ 0 h 474"/>
                  <a:gd name="T72" fmla="*/ 0 w 174"/>
                  <a:gd name="T73" fmla="*/ 0 h 474"/>
                  <a:gd name="T74" fmla="*/ 0 w 174"/>
                  <a:gd name="T75" fmla="*/ 0 h 474"/>
                  <a:gd name="T76" fmla="*/ 0 w 174"/>
                  <a:gd name="T77" fmla="*/ 0 h 474"/>
                  <a:gd name="T78" fmla="*/ 0 w 174"/>
                  <a:gd name="T79" fmla="*/ 0 h 474"/>
                  <a:gd name="T80" fmla="*/ 0 w 174"/>
                  <a:gd name="T81" fmla="*/ 0 h 474"/>
                  <a:gd name="T82" fmla="*/ 0 w 174"/>
                  <a:gd name="T83" fmla="*/ 0 h 474"/>
                  <a:gd name="T84" fmla="*/ 0 w 174"/>
                  <a:gd name="T85" fmla="*/ 0 h 474"/>
                  <a:gd name="T86" fmla="*/ 0 w 174"/>
                  <a:gd name="T87" fmla="*/ 0 h 474"/>
                  <a:gd name="T88" fmla="*/ 0 w 174"/>
                  <a:gd name="T89" fmla="*/ 0 h 474"/>
                  <a:gd name="T90" fmla="*/ 0 w 174"/>
                  <a:gd name="T91" fmla="*/ 0 h 474"/>
                  <a:gd name="T92" fmla="*/ 0 w 174"/>
                  <a:gd name="T93" fmla="*/ 0 h 474"/>
                  <a:gd name="T94" fmla="*/ 0 w 174"/>
                  <a:gd name="T95" fmla="*/ 0 h 47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74"/>
                  <a:gd name="T145" fmla="*/ 0 h 474"/>
                  <a:gd name="T146" fmla="*/ 174 w 174"/>
                  <a:gd name="T147" fmla="*/ 474 h 47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74" h="474">
                    <a:moveTo>
                      <a:pt x="164" y="470"/>
                    </a:moveTo>
                    <a:lnTo>
                      <a:pt x="0" y="472"/>
                    </a:lnTo>
                    <a:lnTo>
                      <a:pt x="0" y="474"/>
                    </a:lnTo>
                    <a:lnTo>
                      <a:pt x="174" y="472"/>
                    </a:lnTo>
                    <a:lnTo>
                      <a:pt x="172" y="104"/>
                    </a:lnTo>
                    <a:lnTo>
                      <a:pt x="171" y="93"/>
                    </a:lnTo>
                    <a:lnTo>
                      <a:pt x="169" y="83"/>
                    </a:lnTo>
                    <a:lnTo>
                      <a:pt x="169" y="75"/>
                    </a:lnTo>
                    <a:lnTo>
                      <a:pt x="167" y="63"/>
                    </a:lnTo>
                    <a:lnTo>
                      <a:pt x="162" y="54"/>
                    </a:lnTo>
                    <a:lnTo>
                      <a:pt x="158" y="46"/>
                    </a:lnTo>
                    <a:lnTo>
                      <a:pt x="151" y="36"/>
                    </a:lnTo>
                    <a:lnTo>
                      <a:pt x="144" y="26"/>
                    </a:lnTo>
                    <a:lnTo>
                      <a:pt x="136" y="19"/>
                    </a:lnTo>
                    <a:lnTo>
                      <a:pt x="128" y="14"/>
                    </a:lnTo>
                    <a:lnTo>
                      <a:pt x="117" y="8"/>
                    </a:lnTo>
                    <a:lnTo>
                      <a:pt x="108" y="3"/>
                    </a:lnTo>
                    <a:lnTo>
                      <a:pt x="97" y="0"/>
                    </a:lnTo>
                    <a:lnTo>
                      <a:pt x="90" y="0"/>
                    </a:lnTo>
                    <a:lnTo>
                      <a:pt x="78" y="0"/>
                    </a:lnTo>
                    <a:lnTo>
                      <a:pt x="68" y="2"/>
                    </a:lnTo>
                    <a:lnTo>
                      <a:pt x="57" y="8"/>
                    </a:lnTo>
                    <a:lnTo>
                      <a:pt x="45" y="14"/>
                    </a:lnTo>
                    <a:lnTo>
                      <a:pt x="37" y="19"/>
                    </a:lnTo>
                    <a:lnTo>
                      <a:pt x="31" y="25"/>
                    </a:lnTo>
                    <a:lnTo>
                      <a:pt x="24" y="33"/>
                    </a:lnTo>
                    <a:lnTo>
                      <a:pt x="32" y="25"/>
                    </a:lnTo>
                    <a:lnTo>
                      <a:pt x="39" y="18"/>
                    </a:lnTo>
                    <a:lnTo>
                      <a:pt x="47" y="14"/>
                    </a:lnTo>
                    <a:lnTo>
                      <a:pt x="57" y="8"/>
                    </a:lnTo>
                    <a:lnTo>
                      <a:pt x="64" y="6"/>
                    </a:lnTo>
                    <a:lnTo>
                      <a:pt x="73" y="2"/>
                    </a:lnTo>
                    <a:lnTo>
                      <a:pt x="80" y="2"/>
                    </a:lnTo>
                    <a:lnTo>
                      <a:pt x="90" y="2"/>
                    </a:lnTo>
                    <a:lnTo>
                      <a:pt x="99" y="3"/>
                    </a:lnTo>
                    <a:lnTo>
                      <a:pt x="108" y="6"/>
                    </a:lnTo>
                    <a:lnTo>
                      <a:pt x="116" y="11"/>
                    </a:lnTo>
                    <a:lnTo>
                      <a:pt x="128" y="18"/>
                    </a:lnTo>
                    <a:lnTo>
                      <a:pt x="136" y="26"/>
                    </a:lnTo>
                    <a:lnTo>
                      <a:pt x="143" y="35"/>
                    </a:lnTo>
                    <a:lnTo>
                      <a:pt x="148" y="42"/>
                    </a:lnTo>
                    <a:lnTo>
                      <a:pt x="152" y="50"/>
                    </a:lnTo>
                    <a:lnTo>
                      <a:pt x="158" y="61"/>
                    </a:lnTo>
                    <a:lnTo>
                      <a:pt x="161" y="70"/>
                    </a:lnTo>
                    <a:lnTo>
                      <a:pt x="163" y="84"/>
                    </a:lnTo>
                    <a:lnTo>
                      <a:pt x="164" y="96"/>
                    </a:lnTo>
                    <a:lnTo>
                      <a:pt x="164" y="100"/>
                    </a:lnTo>
                    <a:lnTo>
                      <a:pt x="164" y="470"/>
                    </a:lnTo>
                    <a:close/>
                  </a:path>
                </a:pathLst>
              </a:custGeom>
              <a:solidFill>
                <a:srgbClr val="000000"/>
              </a:solidFill>
              <a:ln w="9525">
                <a:noFill/>
                <a:round/>
                <a:headEnd/>
                <a:tailEnd/>
              </a:ln>
            </p:spPr>
            <p:txBody>
              <a:bodyPr/>
              <a:lstStyle/>
              <a:p>
                <a:endParaRPr lang="en-US">
                  <a:solidFill>
                    <a:prstClr val="black"/>
                  </a:solidFill>
                </a:endParaRPr>
              </a:p>
            </p:txBody>
          </p:sp>
          <p:sp>
            <p:nvSpPr>
              <p:cNvPr id="12395" name="Freeform 38"/>
              <p:cNvSpPr>
                <a:spLocks/>
              </p:cNvSpPr>
              <p:nvPr/>
            </p:nvSpPr>
            <p:spPr bwMode="auto">
              <a:xfrm>
                <a:off x="545" y="2984"/>
                <a:ext cx="25" cy="45"/>
              </a:xfrm>
              <a:custGeom>
                <a:avLst/>
                <a:gdLst>
                  <a:gd name="T0" fmla="*/ 0 w 157"/>
                  <a:gd name="T1" fmla="*/ 0 h 431"/>
                  <a:gd name="T2" fmla="*/ 0 w 157"/>
                  <a:gd name="T3" fmla="*/ 0 h 431"/>
                  <a:gd name="T4" fmla="*/ 0 w 157"/>
                  <a:gd name="T5" fmla="*/ 0 h 431"/>
                  <a:gd name="T6" fmla="*/ 0 w 157"/>
                  <a:gd name="T7" fmla="*/ 0 h 431"/>
                  <a:gd name="T8" fmla="*/ 0 w 157"/>
                  <a:gd name="T9" fmla="*/ 0 h 431"/>
                  <a:gd name="T10" fmla="*/ 0 w 157"/>
                  <a:gd name="T11" fmla="*/ 0 h 431"/>
                  <a:gd name="T12" fmla="*/ 0 w 157"/>
                  <a:gd name="T13" fmla="*/ 0 h 431"/>
                  <a:gd name="T14" fmla="*/ 0 w 157"/>
                  <a:gd name="T15" fmla="*/ 0 h 431"/>
                  <a:gd name="T16" fmla="*/ 0 w 157"/>
                  <a:gd name="T17" fmla="*/ 0 h 431"/>
                  <a:gd name="T18" fmla="*/ 0 w 157"/>
                  <a:gd name="T19" fmla="*/ 0 h 431"/>
                  <a:gd name="T20" fmla="*/ 0 w 157"/>
                  <a:gd name="T21" fmla="*/ 0 h 431"/>
                  <a:gd name="T22" fmla="*/ 0 w 157"/>
                  <a:gd name="T23" fmla="*/ 0 h 431"/>
                  <a:gd name="T24" fmla="*/ 0 w 157"/>
                  <a:gd name="T25" fmla="*/ 0 h 431"/>
                  <a:gd name="T26" fmla="*/ 0 w 157"/>
                  <a:gd name="T27" fmla="*/ 0 h 431"/>
                  <a:gd name="T28" fmla="*/ 0 w 157"/>
                  <a:gd name="T29" fmla="*/ 0 h 431"/>
                  <a:gd name="T30" fmla="*/ 0 w 157"/>
                  <a:gd name="T31" fmla="*/ 0 h 431"/>
                  <a:gd name="T32" fmla="*/ 0 w 157"/>
                  <a:gd name="T33" fmla="*/ 0 h 431"/>
                  <a:gd name="T34" fmla="*/ 0 w 157"/>
                  <a:gd name="T35" fmla="*/ 0 h 431"/>
                  <a:gd name="T36" fmla="*/ 0 w 157"/>
                  <a:gd name="T37" fmla="*/ 0 h 431"/>
                  <a:gd name="T38" fmla="*/ 0 w 157"/>
                  <a:gd name="T39" fmla="*/ 0 h 431"/>
                  <a:gd name="T40" fmla="*/ 0 w 157"/>
                  <a:gd name="T41" fmla="*/ 0 h 431"/>
                  <a:gd name="T42" fmla="*/ 0 w 157"/>
                  <a:gd name="T43" fmla="*/ 0 h 431"/>
                  <a:gd name="T44" fmla="*/ 0 w 157"/>
                  <a:gd name="T45" fmla="*/ 0 h 431"/>
                  <a:gd name="T46" fmla="*/ 0 w 157"/>
                  <a:gd name="T47" fmla="*/ 0 h 431"/>
                  <a:gd name="T48" fmla="*/ 0 w 157"/>
                  <a:gd name="T49" fmla="*/ 0 h 431"/>
                  <a:gd name="T50" fmla="*/ 0 w 157"/>
                  <a:gd name="T51" fmla="*/ 0 h 431"/>
                  <a:gd name="T52" fmla="*/ 0 w 157"/>
                  <a:gd name="T53" fmla="*/ 0 h 431"/>
                  <a:gd name="T54" fmla="*/ 0 w 157"/>
                  <a:gd name="T55" fmla="*/ 0 h 431"/>
                  <a:gd name="T56" fmla="*/ 0 w 157"/>
                  <a:gd name="T57" fmla="*/ 0 h 431"/>
                  <a:gd name="T58" fmla="*/ 0 w 157"/>
                  <a:gd name="T59" fmla="*/ 0 h 431"/>
                  <a:gd name="T60" fmla="*/ 0 w 157"/>
                  <a:gd name="T61" fmla="*/ 0 h 431"/>
                  <a:gd name="T62" fmla="*/ 0 w 157"/>
                  <a:gd name="T63" fmla="*/ 0 h 431"/>
                  <a:gd name="T64" fmla="*/ 0 w 157"/>
                  <a:gd name="T65" fmla="*/ 0 h 431"/>
                  <a:gd name="T66" fmla="*/ 0 w 157"/>
                  <a:gd name="T67" fmla="*/ 0 h 431"/>
                  <a:gd name="T68" fmla="*/ 0 w 157"/>
                  <a:gd name="T69" fmla="*/ 0 h 431"/>
                  <a:gd name="T70" fmla="*/ 0 w 157"/>
                  <a:gd name="T71" fmla="*/ 0 h 431"/>
                  <a:gd name="T72" fmla="*/ 0 w 157"/>
                  <a:gd name="T73" fmla="*/ 0 h 431"/>
                  <a:gd name="T74" fmla="*/ 0 w 157"/>
                  <a:gd name="T75" fmla="*/ 0 h 431"/>
                  <a:gd name="T76" fmla="*/ 0 w 157"/>
                  <a:gd name="T77" fmla="*/ 0 h 431"/>
                  <a:gd name="T78" fmla="*/ 0 w 157"/>
                  <a:gd name="T79" fmla="*/ 0 h 431"/>
                  <a:gd name="T80" fmla="*/ 0 w 157"/>
                  <a:gd name="T81" fmla="*/ 0 h 431"/>
                  <a:gd name="T82" fmla="*/ 0 w 157"/>
                  <a:gd name="T83" fmla="*/ 0 h 431"/>
                  <a:gd name="T84" fmla="*/ 0 w 157"/>
                  <a:gd name="T85" fmla="*/ 0 h 431"/>
                  <a:gd name="T86" fmla="*/ 0 w 157"/>
                  <a:gd name="T87" fmla="*/ 0 h 431"/>
                  <a:gd name="T88" fmla="*/ 0 w 157"/>
                  <a:gd name="T89" fmla="*/ 0 h 431"/>
                  <a:gd name="T90" fmla="*/ 0 w 157"/>
                  <a:gd name="T91" fmla="*/ 0 h 431"/>
                  <a:gd name="T92" fmla="*/ 0 w 157"/>
                  <a:gd name="T93" fmla="*/ 0 h 431"/>
                  <a:gd name="T94" fmla="*/ 0 w 157"/>
                  <a:gd name="T95" fmla="*/ 0 h 43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7"/>
                  <a:gd name="T145" fmla="*/ 0 h 431"/>
                  <a:gd name="T146" fmla="*/ 157 w 157"/>
                  <a:gd name="T147" fmla="*/ 431 h 43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7" h="431">
                    <a:moveTo>
                      <a:pt x="149" y="430"/>
                    </a:moveTo>
                    <a:lnTo>
                      <a:pt x="0" y="431"/>
                    </a:lnTo>
                    <a:lnTo>
                      <a:pt x="157" y="430"/>
                    </a:lnTo>
                    <a:lnTo>
                      <a:pt x="157" y="93"/>
                    </a:lnTo>
                    <a:lnTo>
                      <a:pt x="157" y="84"/>
                    </a:lnTo>
                    <a:lnTo>
                      <a:pt x="156" y="73"/>
                    </a:lnTo>
                    <a:lnTo>
                      <a:pt x="152" y="66"/>
                    </a:lnTo>
                    <a:lnTo>
                      <a:pt x="151" y="57"/>
                    </a:lnTo>
                    <a:lnTo>
                      <a:pt x="146" y="48"/>
                    </a:lnTo>
                    <a:lnTo>
                      <a:pt x="144" y="40"/>
                    </a:lnTo>
                    <a:lnTo>
                      <a:pt x="138" y="31"/>
                    </a:lnTo>
                    <a:lnTo>
                      <a:pt x="131" y="22"/>
                    </a:lnTo>
                    <a:lnTo>
                      <a:pt x="124" y="17"/>
                    </a:lnTo>
                    <a:lnTo>
                      <a:pt x="116" y="11"/>
                    </a:lnTo>
                    <a:lnTo>
                      <a:pt x="108" y="5"/>
                    </a:lnTo>
                    <a:lnTo>
                      <a:pt x="98" y="3"/>
                    </a:lnTo>
                    <a:lnTo>
                      <a:pt x="90" y="0"/>
                    </a:lnTo>
                    <a:lnTo>
                      <a:pt x="82" y="0"/>
                    </a:lnTo>
                    <a:lnTo>
                      <a:pt x="72" y="0"/>
                    </a:lnTo>
                    <a:lnTo>
                      <a:pt x="62" y="1"/>
                    </a:lnTo>
                    <a:lnTo>
                      <a:pt x="52" y="5"/>
                    </a:lnTo>
                    <a:lnTo>
                      <a:pt x="42" y="11"/>
                    </a:lnTo>
                    <a:lnTo>
                      <a:pt x="34" y="17"/>
                    </a:lnTo>
                    <a:lnTo>
                      <a:pt x="29" y="22"/>
                    </a:lnTo>
                    <a:lnTo>
                      <a:pt x="21" y="29"/>
                    </a:lnTo>
                    <a:lnTo>
                      <a:pt x="30" y="21"/>
                    </a:lnTo>
                    <a:lnTo>
                      <a:pt x="36" y="17"/>
                    </a:lnTo>
                    <a:lnTo>
                      <a:pt x="43" y="11"/>
                    </a:lnTo>
                    <a:lnTo>
                      <a:pt x="52" y="7"/>
                    </a:lnTo>
                    <a:lnTo>
                      <a:pt x="58" y="3"/>
                    </a:lnTo>
                    <a:lnTo>
                      <a:pt x="67" y="1"/>
                    </a:lnTo>
                    <a:lnTo>
                      <a:pt x="73" y="1"/>
                    </a:lnTo>
                    <a:lnTo>
                      <a:pt x="82" y="1"/>
                    </a:lnTo>
                    <a:lnTo>
                      <a:pt x="91" y="3"/>
                    </a:lnTo>
                    <a:lnTo>
                      <a:pt x="97" y="5"/>
                    </a:lnTo>
                    <a:lnTo>
                      <a:pt x="105" y="9"/>
                    </a:lnTo>
                    <a:lnTo>
                      <a:pt x="116" y="17"/>
                    </a:lnTo>
                    <a:lnTo>
                      <a:pt x="124" y="22"/>
                    </a:lnTo>
                    <a:lnTo>
                      <a:pt x="130" y="30"/>
                    </a:lnTo>
                    <a:lnTo>
                      <a:pt x="135" y="37"/>
                    </a:lnTo>
                    <a:lnTo>
                      <a:pt x="139" y="44"/>
                    </a:lnTo>
                    <a:lnTo>
                      <a:pt x="144" y="54"/>
                    </a:lnTo>
                    <a:lnTo>
                      <a:pt x="146" y="63"/>
                    </a:lnTo>
                    <a:lnTo>
                      <a:pt x="149" y="75"/>
                    </a:lnTo>
                    <a:lnTo>
                      <a:pt x="149" y="87"/>
                    </a:lnTo>
                    <a:lnTo>
                      <a:pt x="149" y="90"/>
                    </a:lnTo>
                    <a:lnTo>
                      <a:pt x="149" y="430"/>
                    </a:lnTo>
                    <a:close/>
                  </a:path>
                </a:pathLst>
              </a:custGeom>
              <a:solidFill>
                <a:srgbClr val="000000"/>
              </a:solidFill>
              <a:ln w="9525">
                <a:noFill/>
                <a:round/>
                <a:headEnd/>
                <a:tailEnd/>
              </a:ln>
            </p:spPr>
            <p:txBody>
              <a:bodyPr/>
              <a:lstStyle/>
              <a:p>
                <a:endParaRPr lang="en-US">
                  <a:solidFill>
                    <a:prstClr val="black"/>
                  </a:solidFill>
                </a:endParaRPr>
              </a:p>
            </p:txBody>
          </p:sp>
          <p:sp>
            <p:nvSpPr>
              <p:cNvPr id="12396" name="Freeform 39"/>
              <p:cNvSpPr>
                <a:spLocks/>
              </p:cNvSpPr>
              <p:nvPr/>
            </p:nvSpPr>
            <p:spPr bwMode="auto">
              <a:xfrm>
                <a:off x="575" y="2988"/>
                <a:ext cx="22" cy="41"/>
              </a:xfrm>
              <a:custGeom>
                <a:avLst/>
                <a:gdLst>
                  <a:gd name="T0" fmla="*/ 0 w 144"/>
                  <a:gd name="T1" fmla="*/ 0 h 397"/>
                  <a:gd name="T2" fmla="*/ 0 w 144"/>
                  <a:gd name="T3" fmla="*/ 0 h 397"/>
                  <a:gd name="T4" fmla="*/ 0 w 144"/>
                  <a:gd name="T5" fmla="*/ 0 h 397"/>
                  <a:gd name="T6" fmla="*/ 0 w 144"/>
                  <a:gd name="T7" fmla="*/ 0 h 397"/>
                  <a:gd name="T8" fmla="*/ 0 w 144"/>
                  <a:gd name="T9" fmla="*/ 0 h 397"/>
                  <a:gd name="T10" fmla="*/ 0 w 144"/>
                  <a:gd name="T11" fmla="*/ 0 h 397"/>
                  <a:gd name="T12" fmla="*/ 0 w 144"/>
                  <a:gd name="T13" fmla="*/ 0 h 397"/>
                  <a:gd name="T14" fmla="*/ 0 w 144"/>
                  <a:gd name="T15" fmla="*/ 0 h 397"/>
                  <a:gd name="T16" fmla="*/ 0 w 144"/>
                  <a:gd name="T17" fmla="*/ 0 h 397"/>
                  <a:gd name="T18" fmla="*/ 0 w 144"/>
                  <a:gd name="T19" fmla="*/ 0 h 397"/>
                  <a:gd name="T20" fmla="*/ 0 w 144"/>
                  <a:gd name="T21" fmla="*/ 0 h 397"/>
                  <a:gd name="T22" fmla="*/ 0 w 144"/>
                  <a:gd name="T23" fmla="*/ 0 h 397"/>
                  <a:gd name="T24" fmla="*/ 0 w 144"/>
                  <a:gd name="T25" fmla="*/ 0 h 397"/>
                  <a:gd name="T26" fmla="*/ 0 w 144"/>
                  <a:gd name="T27" fmla="*/ 0 h 397"/>
                  <a:gd name="T28" fmla="*/ 0 w 144"/>
                  <a:gd name="T29" fmla="*/ 0 h 397"/>
                  <a:gd name="T30" fmla="*/ 0 w 144"/>
                  <a:gd name="T31" fmla="*/ 0 h 397"/>
                  <a:gd name="T32" fmla="*/ 0 w 144"/>
                  <a:gd name="T33" fmla="*/ 0 h 397"/>
                  <a:gd name="T34" fmla="*/ 0 w 144"/>
                  <a:gd name="T35" fmla="*/ 0 h 397"/>
                  <a:gd name="T36" fmla="*/ 0 w 144"/>
                  <a:gd name="T37" fmla="*/ 0 h 397"/>
                  <a:gd name="T38" fmla="*/ 0 w 144"/>
                  <a:gd name="T39" fmla="*/ 0 h 397"/>
                  <a:gd name="T40" fmla="*/ 0 w 144"/>
                  <a:gd name="T41" fmla="*/ 0 h 397"/>
                  <a:gd name="T42" fmla="*/ 0 w 144"/>
                  <a:gd name="T43" fmla="*/ 0 h 397"/>
                  <a:gd name="T44" fmla="*/ 0 w 144"/>
                  <a:gd name="T45" fmla="*/ 0 h 397"/>
                  <a:gd name="T46" fmla="*/ 0 w 144"/>
                  <a:gd name="T47" fmla="*/ 0 h 397"/>
                  <a:gd name="T48" fmla="*/ 0 w 144"/>
                  <a:gd name="T49" fmla="*/ 0 h 397"/>
                  <a:gd name="T50" fmla="*/ 0 w 144"/>
                  <a:gd name="T51" fmla="*/ 0 h 397"/>
                  <a:gd name="T52" fmla="*/ 0 w 144"/>
                  <a:gd name="T53" fmla="*/ 0 h 397"/>
                  <a:gd name="T54" fmla="*/ 0 w 144"/>
                  <a:gd name="T55" fmla="*/ 0 h 397"/>
                  <a:gd name="T56" fmla="*/ 0 w 144"/>
                  <a:gd name="T57" fmla="*/ 0 h 397"/>
                  <a:gd name="T58" fmla="*/ 0 w 144"/>
                  <a:gd name="T59" fmla="*/ 0 h 397"/>
                  <a:gd name="T60" fmla="*/ 0 w 144"/>
                  <a:gd name="T61" fmla="*/ 0 h 397"/>
                  <a:gd name="T62" fmla="*/ 0 w 144"/>
                  <a:gd name="T63" fmla="*/ 0 h 397"/>
                  <a:gd name="T64" fmla="*/ 0 w 144"/>
                  <a:gd name="T65" fmla="*/ 0 h 397"/>
                  <a:gd name="T66" fmla="*/ 0 w 144"/>
                  <a:gd name="T67" fmla="*/ 0 h 397"/>
                  <a:gd name="T68" fmla="*/ 0 w 144"/>
                  <a:gd name="T69" fmla="*/ 0 h 397"/>
                  <a:gd name="T70" fmla="*/ 0 w 144"/>
                  <a:gd name="T71" fmla="*/ 0 h 397"/>
                  <a:gd name="T72" fmla="*/ 0 w 144"/>
                  <a:gd name="T73" fmla="*/ 0 h 397"/>
                  <a:gd name="T74" fmla="*/ 0 w 144"/>
                  <a:gd name="T75" fmla="*/ 0 h 397"/>
                  <a:gd name="T76" fmla="*/ 0 w 144"/>
                  <a:gd name="T77" fmla="*/ 0 h 397"/>
                  <a:gd name="T78" fmla="*/ 0 w 144"/>
                  <a:gd name="T79" fmla="*/ 0 h 397"/>
                  <a:gd name="T80" fmla="*/ 0 w 144"/>
                  <a:gd name="T81" fmla="*/ 0 h 397"/>
                  <a:gd name="T82" fmla="*/ 0 w 144"/>
                  <a:gd name="T83" fmla="*/ 0 h 397"/>
                  <a:gd name="T84" fmla="*/ 0 w 144"/>
                  <a:gd name="T85" fmla="*/ 0 h 397"/>
                  <a:gd name="T86" fmla="*/ 0 w 144"/>
                  <a:gd name="T87" fmla="*/ 0 h 397"/>
                  <a:gd name="T88" fmla="*/ 0 w 144"/>
                  <a:gd name="T89" fmla="*/ 0 h 397"/>
                  <a:gd name="T90" fmla="*/ 0 w 144"/>
                  <a:gd name="T91" fmla="*/ 0 h 397"/>
                  <a:gd name="T92" fmla="*/ 0 w 144"/>
                  <a:gd name="T93" fmla="*/ 0 h 397"/>
                  <a:gd name="T94" fmla="*/ 0 w 144"/>
                  <a:gd name="T95" fmla="*/ 0 h 39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4"/>
                  <a:gd name="T145" fmla="*/ 0 h 397"/>
                  <a:gd name="T146" fmla="*/ 144 w 144"/>
                  <a:gd name="T147" fmla="*/ 397 h 39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4" h="397">
                    <a:moveTo>
                      <a:pt x="137" y="393"/>
                    </a:moveTo>
                    <a:lnTo>
                      <a:pt x="0" y="395"/>
                    </a:lnTo>
                    <a:lnTo>
                      <a:pt x="0" y="397"/>
                    </a:lnTo>
                    <a:lnTo>
                      <a:pt x="144" y="395"/>
                    </a:lnTo>
                    <a:lnTo>
                      <a:pt x="144" y="86"/>
                    </a:lnTo>
                    <a:lnTo>
                      <a:pt x="143" y="77"/>
                    </a:lnTo>
                    <a:lnTo>
                      <a:pt x="143" y="68"/>
                    </a:lnTo>
                    <a:lnTo>
                      <a:pt x="141" y="61"/>
                    </a:lnTo>
                    <a:lnTo>
                      <a:pt x="140" y="52"/>
                    </a:lnTo>
                    <a:lnTo>
                      <a:pt x="136" y="45"/>
                    </a:lnTo>
                    <a:lnTo>
                      <a:pt x="131" y="38"/>
                    </a:lnTo>
                    <a:lnTo>
                      <a:pt x="127" y="29"/>
                    </a:lnTo>
                    <a:lnTo>
                      <a:pt x="121" y="22"/>
                    </a:lnTo>
                    <a:lnTo>
                      <a:pt x="115" y="15"/>
                    </a:lnTo>
                    <a:lnTo>
                      <a:pt x="107" y="11"/>
                    </a:lnTo>
                    <a:lnTo>
                      <a:pt x="98" y="6"/>
                    </a:lnTo>
                    <a:lnTo>
                      <a:pt x="89" y="4"/>
                    </a:lnTo>
                    <a:lnTo>
                      <a:pt x="82" y="1"/>
                    </a:lnTo>
                    <a:lnTo>
                      <a:pt x="75" y="0"/>
                    </a:lnTo>
                    <a:lnTo>
                      <a:pt x="66" y="0"/>
                    </a:lnTo>
                    <a:lnTo>
                      <a:pt x="57" y="3"/>
                    </a:lnTo>
                    <a:lnTo>
                      <a:pt x="46" y="6"/>
                    </a:lnTo>
                    <a:lnTo>
                      <a:pt x="38" y="12"/>
                    </a:lnTo>
                    <a:lnTo>
                      <a:pt x="31" y="15"/>
                    </a:lnTo>
                    <a:lnTo>
                      <a:pt x="26" y="22"/>
                    </a:lnTo>
                    <a:lnTo>
                      <a:pt x="21" y="28"/>
                    </a:lnTo>
                    <a:lnTo>
                      <a:pt x="28" y="21"/>
                    </a:lnTo>
                    <a:lnTo>
                      <a:pt x="33" y="15"/>
                    </a:lnTo>
                    <a:lnTo>
                      <a:pt x="39" y="12"/>
                    </a:lnTo>
                    <a:lnTo>
                      <a:pt x="48" y="7"/>
                    </a:lnTo>
                    <a:lnTo>
                      <a:pt x="54" y="4"/>
                    </a:lnTo>
                    <a:lnTo>
                      <a:pt x="62" y="3"/>
                    </a:lnTo>
                    <a:lnTo>
                      <a:pt x="68" y="1"/>
                    </a:lnTo>
                    <a:lnTo>
                      <a:pt x="75" y="1"/>
                    </a:lnTo>
                    <a:lnTo>
                      <a:pt x="83" y="4"/>
                    </a:lnTo>
                    <a:lnTo>
                      <a:pt x="89" y="5"/>
                    </a:lnTo>
                    <a:lnTo>
                      <a:pt x="98" y="9"/>
                    </a:lnTo>
                    <a:lnTo>
                      <a:pt x="105" y="15"/>
                    </a:lnTo>
                    <a:lnTo>
                      <a:pt x="114" y="22"/>
                    </a:lnTo>
                    <a:lnTo>
                      <a:pt x="120" y="29"/>
                    </a:lnTo>
                    <a:lnTo>
                      <a:pt x="124" y="35"/>
                    </a:lnTo>
                    <a:lnTo>
                      <a:pt x="127" y="41"/>
                    </a:lnTo>
                    <a:lnTo>
                      <a:pt x="131" y="50"/>
                    </a:lnTo>
                    <a:lnTo>
                      <a:pt x="135" y="58"/>
                    </a:lnTo>
                    <a:lnTo>
                      <a:pt x="136" y="69"/>
                    </a:lnTo>
                    <a:lnTo>
                      <a:pt x="137" y="80"/>
                    </a:lnTo>
                    <a:lnTo>
                      <a:pt x="137" y="83"/>
                    </a:lnTo>
                    <a:lnTo>
                      <a:pt x="137" y="393"/>
                    </a:lnTo>
                    <a:close/>
                  </a:path>
                </a:pathLst>
              </a:custGeom>
              <a:solidFill>
                <a:srgbClr val="000000"/>
              </a:solidFill>
              <a:ln w="9525">
                <a:noFill/>
                <a:round/>
                <a:headEnd/>
                <a:tailEnd/>
              </a:ln>
            </p:spPr>
            <p:txBody>
              <a:bodyPr/>
              <a:lstStyle/>
              <a:p>
                <a:endParaRPr lang="en-US">
                  <a:solidFill>
                    <a:prstClr val="black"/>
                  </a:solidFill>
                </a:endParaRPr>
              </a:p>
            </p:txBody>
          </p:sp>
          <p:sp>
            <p:nvSpPr>
              <p:cNvPr id="12397" name="Freeform 40"/>
              <p:cNvSpPr>
                <a:spLocks/>
              </p:cNvSpPr>
              <p:nvPr/>
            </p:nvSpPr>
            <p:spPr bwMode="auto">
              <a:xfrm>
                <a:off x="602" y="2991"/>
                <a:ext cx="21" cy="38"/>
              </a:xfrm>
              <a:custGeom>
                <a:avLst/>
                <a:gdLst>
                  <a:gd name="T0" fmla="*/ 0 w 131"/>
                  <a:gd name="T1" fmla="*/ 0 h 362"/>
                  <a:gd name="T2" fmla="*/ 0 w 131"/>
                  <a:gd name="T3" fmla="*/ 0 h 362"/>
                  <a:gd name="T4" fmla="*/ 0 w 131"/>
                  <a:gd name="T5" fmla="*/ 0 h 362"/>
                  <a:gd name="T6" fmla="*/ 0 w 131"/>
                  <a:gd name="T7" fmla="*/ 0 h 362"/>
                  <a:gd name="T8" fmla="*/ 0 w 131"/>
                  <a:gd name="T9" fmla="*/ 0 h 362"/>
                  <a:gd name="T10" fmla="*/ 0 w 131"/>
                  <a:gd name="T11" fmla="*/ 0 h 362"/>
                  <a:gd name="T12" fmla="*/ 0 w 131"/>
                  <a:gd name="T13" fmla="*/ 0 h 362"/>
                  <a:gd name="T14" fmla="*/ 0 w 131"/>
                  <a:gd name="T15" fmla="*/ 0 h 362"/>
                  <a:gd name="T16" fmla="*/ 0 w 131"/>
                  <a:gd name="T17" fmla="*/ 0 h 362"/>
                  <a:gd name="T18" fmla="*/ 0 w 131"/>
                  <a:gd name="T19" fmla="*/ 0 h 362"/>
                  <a:gd name="T20" fmla="*/ 0 w 131"/>
                  <a:gd name="T21" fmla="*/ 0 h 362"/>
                  <a:gd name="T22" fmla="*/ 0 w 131"/>
                  <a:gd name="T23" fmla="*/ 0 h 362"/>
                  <a:gd name="T24" fmla="*/ 0 w 131"/>
                  <a:gd name="T25" fmla="*/ 0 h 362"/>
                  <a:gd name="T26" fmla="*/ 0 w 131"/>
                  <a:gd name="T27" fmla="*/ 0 h 362"/>
                  <a:gd name="T28" fmla="*/ 0 w 131"/>
                  <a:gd name="T29" fmla="*/ 0 h 362"/>
                  <a:gd name="T30" fmla="*/ 0 w 131"/>
                  <a:gd name="T31" fmla="*/ 0 h 362"/>
                  <a:gd name="T32" fmla="*/ 0 w 131"/>
                  <a:gd name="T33" fmla="*/ 0 h 362"/>
                  <a:gd name="T34" fmla="*/ 0 w 131"/>
                  <a:gd name="T35" fmla="*/ 0 h 362"/>
                  <a:gd name="T36" fmla="*/ 0 w 131"/>
                  <a:gd name="T37" fmla="*/ 0 h 362"/>
                  <a:gd name="T38" fmla="*/ 0 w 131"/>
                  <a:gd name="T39" fmla="*/ 0 h 362"/>
                  <a:gd name="T40" fmla="*/ 0 w 131"/>
                  <a:gd name="T41" fmla="*/ 0 h 362"/>
                  <a:gd name="T42" fmla="*/ 0 w 131"/>
                  <a:gd name="T43" fmla="*/ 0 h 362"/>
                  <a:gd name="T44" fmla="*/ 0 w 131"/>
                  <a:gd name="T45" fmla="*/ 0 h 362"/>
                  <a:gd name="T46" fmla="*/ 0 w 131"/>
                  <a:gd name="T47" fmla="*/ 0 h 362"/>
                  <a:gd name="T48" fmla="*/ 0 w 131"/>
                  <a:gd name="T49" fmla="*/ 0 h 362"/>
                  <a:gd name="T50" fmla="*/ 0 w 131"/>
                  <a:gd name="T51" fmla="*/ 0 h 362"/>
                  <a:gd name="T52" fmla="*/ 0 w 131"/>
                  <a:gd name="T53" fmla="*/ 0 h 362"/>
                  <a:gd name="T54" fmla="*/ 0 w 131"/>
                  <a:gd name="T55" fmla="*/ 0 h 362"/>
                  <a:gd name="T56" fmla="*/ 0 w 131"/>
                  <a:gd name="T57" fmla="*/ 0 h 362"/>
                  <a:gd name="T58" fmla="*/ 0 w 131"/>
                  <a:gd name="T59" fmla="*/ 0 h 362"/>
                  <a:gd name="T60" fmla="*/ 0 w 131"/>
                  <a:gd name="T61" fmla="*/ 0 h 362"/>
                  <a:gd name="T62" fmla="*/ 0 w 131"/>
                  <a:gd name="T63" fmla="*/ 0 h 362"/>
                  <a:gd name="T64" fmla="*/ 0 w 131"/>
                  <a:gd name="T65" fmla="*/ 0 h 362"/>
                  <a:gd name="T66" fmla="*/ 0 w 131"/>
                  <a:gd name="T67" fmla="*/ 0 h 362"/>
                  <a:gd name="T68" fmla="*/ 0 w 131"/>
                  <a:gd name="T69" fmla="*/ 0 h 362"/>
                  <a:gd name="T70" fmla="*/ 0 w 131"/>
                  <a:gd name="T71" fmla="*/ 0 h 362"/>
                  <a:gd name="T72" fmla="*/ 0 w 131"/>
                  <a:gd name="T73" fmla="*/ 0 h 362"/>
                  <a:gd name="T74" fmla="*/ 0 w 131"/>
                  <a:gd name="T75" fmla="*/ 0 h 362"/>
                  <a:gd name="T76" fmla="*/ 0 w 131"/>
                  <a:gd name="T77" fmla="*/ 0 h 362"/>
                  <a:gd name="T78" fmla="*/ 0 w 131"/>
                  <a:gd name="T79" fmla="*/ 0 h 362"/>
                  <a:gd name="T80" fmla="*/ 0 w 131"/>
                  <a:gd name="T81" fmla="*/ 0 h 362"/>
                  <a:gd name="T82" fmla="*/ 0 w 131"/>
                  <a:gd name="T83" fmla="*/ 0 h 362"/>
                  <a:gd name="T84" fmla="*/ 0 w 131"/>
                  <a:gd name="T85" fmla="*/ 0 h 362"/>
                  <a:gd name="T86" fmla="*/ 0 w 131"/>
                  <a:gd name="T87" fmla="*/ 0 h 362"/>
                  <a:gd name="T88" fmla="*/ 0 w 131"/>
                  <a:gd name="T89" fmla="*/ 0 h 362"/>
                  <a:gd name="T90" fmla="*/ 0 w 131"/>
                  <a:gd name="T91" fmla="*/ 0 h 362"/>
                  <a:gd name="T92" fmla="*/ 0 w 131"/>
                  <a:gd name="T93" fmla="*/ 0 h 362"/>
                  <a:gd name="T94" fmla="*/ 0 w 131"/>
                  <a:gd name="T95" fmla="*/ 0 h 3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1"/>
                  <a:gd name="T145" fmla="*/ 0 h 362"/>
                  <a:gd name="T146" fmla="*/ 131 w 131"/>
                  <a:gd name="T147" fmla="*/ 362 h 3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1" h="362">
                    <a:moveTo>
                      <a:pt x="124" y="360"/>
                    </a:moveTo>
                    <a:lnTo>
                      <a:pt x="0" y="361"/>
                    </a:lnTo>
                    <a:lnTo>
                      <a:pt x="0" y="362"/>
                    </a:lnTo>
                    <a:lnTo>
                      <a:pt x="131" y="361"/>
                    </a:lnTo>
                    <a:lnTo>
                      <a:pt x="129" y="78"/>
                    </a:lnTo>
                    <a:lnTo>
                      <a:pt x="129" y="71"/>
                    </a:lnTo>
                    <a:lnTo>
                      <a:pt x="129" y="62"/>
                    </a:lnTo>
                    <a:lnTo>
                      <a:pt x="127" y="57"/>
                    </a:lnTo>
                    <a:lnTo>
                      <a:pt x="125" y="49"/>
                    </a:lnTo>
                    <a:lnTo>
                      <a:pt x="121" y="41"/>
                    </a:lnTo>
                    <a:lnTo>
                      <a:pt x="119" y="34"/>
                    </a:lnTo>
                    <a:lnTo>
                      <a:pt x="114" y="27"/>
                    </a:lnTo>
                    <a:lnTo>
                      <a:pt x="108" y="19"/>
                    </a:lnTo>
                    <a:lnTo>
                      <a:pt x="103" y="14"/>
                    </a:lnTo>
                    <a:lnTo>
                      <a:pt x="95" y="10"/>
                    </a:lnTo>
                    <a:lnTo>
                      <a:pt x="88" y="6"/>
                    </a:lnTo>
                    <a:lnTo>
                      <a:pt x="81" y="3"/>
                    </a:lnTo>
                    <a:lnTo>
                      <a:pt x="73" y="0"/>
                    </a:lnTo>
                    <a:lnTo>
                      <a:pt x="67" y="0"/>
                    </a:lnTo>
                    <a:lnTo>
                      <a:pt x="59" y="0"/>
                    </a:lnTo>
                    <a:lnTo>
                      <a:pt x="50" y="2"/>
                    </a:lnTo>
                    <a:lnTo>
                      <a:pt x="41" y="6"/>
                    </a:lnTo>
                    <a:lnTo>
                      <a:pt x="34" y="10"/>
                    </a:lnTo>
                    <a:lnTo>
                      <a:pt x="27" y="14"/>
                    </a:lnTo>
                    <a:lnTo>
                      <a:pt x="23" y="18"/>
                    </a:lnTo>
                    <a:lnTo>
                      <a:pt x="17" y="24"/>
                    </a:lnTo>
                    <a:lnTo>
                      <a:pt x="23" y="18"/>
                    </a:lnTo>
                    <a:lnTo>
                      <a:pt x="28" y="14"/>
                    </a:lnTo>
                    <a:lnTo>
                      <a:pt x="35" y="10"/>
                    </a:lnTo>
                    <a:lnTo>
                      <a:pt x="41" y="7"/>
                    </a:lnTo>
                    <a:lnTo>
                      <a:pt x="48" y="4"/>
                    </a:lnTo>
                    <a:lnTo>
                      <a:pt x="55" y="2"/>
                    </a:lnTo>
                    <a:lnTo>
                      <a:pt x="61" y="1"/>
                    </a:lnTo>
                    <a:lnTo>
                      <a:pt x="67" y="1"/>
                    </a:lnTo>
                    <a:lnTo>
                      <a:pt x="75" y="3"/>
                    </a:lnTo>
                    <a:lnTo>
                      <a:pt x="81" y="4"/>
                    </a:lnTo>
                    <a:lnTo>
                      <a:pt x="87" y="8"/>
                    </a:lnTo>
                    <a:lnTo>
                      <a:pt x="95" y="14"/>
                    </a:lnTo>
                    <a:lnTo>
                      <a:pt x="102" y="19"/>
                    </a:lnTo>
                    <a:lnTo>
                      <a:pt x="107" y="27"/>
                    </a:lnTo>
                    <a:lnTo>
                      <a:pt x="112" y="33"/>
                    </a:lnTo>
                    <a:lnTo>
                      <a:pt x="114" y="36"/>
                    </a:lnTo>
                    <a:lnTo>
                      <a:pt x="119" y="46"/>
                    </a:lnTo>
                    <a:lnTo>
                      <a:pt x="120" y="53"/>
                    </a:lnTo>
                    <a:lnTo>
                      <a:pt x="124" y="64"/>
                    </a:lnTo>
                    <a:lnTo>
                      <a:pt x="124" y="72"/>
                    </a:lnTo>
                    <a:lnTo>
                      <a:pt x="124" y="76"/>
                    </a:lnTo>
                    <a:lnTo>
                      <a:pt x="124" y="360"/>
                    </a:lnTo>
                    <a:close/>
                  </a:path>
                </a:pathLst>
              </a:custGeom>
              <a:solidFill>
                <a:srgbClr val="000000"/>
              </a:solidFill>
              <a:ln w="9525">
                <a:noFill/>
                <a:round/>
                <a:headEnd/>
                <a:tailEnd/>
              </a:ln>
            </p:spPr>
            <p:txBody>
              <a:bodyPr/>
              <a:lstStyle/>
              <a:p>
                <a:endParaRPr lang="en-US">
                  <a:solidFill>
                    <a:prstClr val="black"/>
                  </a:solidFill>
                </a:endParaRPr>
              </a:p>
            </p:txBody>
          </p:sp>
          <p:sp>
            <p:nvSpPr>
              <p:cNvPr id="12398" name="Freeform 41"/>
              <p:cNvSpPr>
                <a:spLocks/>
              </p:cNvSpPr>
              <p:nvPr/>
            </p:nvSpPr>
            <p:spPr bwMode="auto">
              <a:xfrm>
                <a:off x="313" y="3029"/>
                <a:ext cx="312" cy="9"/>
              </a:xfrm>
              <a:custGeom>
                <a:avLst/>
                <a:gdLst>
                  <a:gd name="T0" fmla="*/ 1 w 1979"/>
                  <a:gd name="T1" fmla="*/ 0 h 77"/>
                  <a:gd name="T2" fmla="*/ 0 w 1979"/>
                  <a:gd name="T3" fmla="*/ 0 h 77"/>
                  <a:gd name="T4" fmla="*/ 0 w 1979"/>
                  <a:gd name="T5" fmla="*/ 0 h 77"/>
                  <a:gd name="T6" fmla="*/ 1 w 1979"/>
                  <a:gd name="T7" fmla="*/ 0 h 77"/>
                  <a:gd name="T8" fmla="*/ 1 w 1979"/>
                  <a:gd name="T9" fmla="*/ 0 h 77"/>
                  <a:gd name="T10" fmla="*/ 1 w 1979"/>
                  <a:gd name="T11" fmla="*/ 0 h 77"/>
                  <a:gd name="T12" fmla="*/ 1 w 1979"/>
                  <a:gd name="T13" fmla="*/ 0 h 77"/>
                  <a:gd name="T14" fmla="*/ 0 60000 65536"/>
                  <a:gd name="T15" fmla="*/ 0 60000 65536"/>
                  <a:gd name="T16" fmla="*/ 0 60000 65536"/>
                  <a:gd name="T17" fmla="*/ 0 60000 65536"/>
                  <a:gd name="T18" fmla="*/ 0 60000 65536"/>
                  <a:gd name="T19" fmla="*/ 0 60000 65536"/>
                  <a:gd name="T20" fmla="*/ 0 60000 65536"/>
                  <a:gd name="T21" fmla="*/ 0 w 1979"/>
                  <a:gd name="T22" fmla="*/ 0 h 77"/>
                  <a:gd name="T23" fmla="*/ 1979 w 1979"/>
                  <a:gd name="T24" fmla="*/ 77 h 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79" h="77">
                    <a:moveTo>
                      <a:pt x="992" y="57"/>
                    </a:moveTo>
                    <a:lnTo>
                      <a:pt x="0" y="0"/>
                    </a:lnTo>
                    <a:lnTo>
                      <a:pt x="0" y="14"/>
                    </a:lnTo>
                    <a:lnTo>
                      <a:pt x="992" y="77"/>
                    </a:lnTo>
                    <a:lnTo>
                      <a:pt x="1979" y="28"/>
                    </a:lnTo>
                    <a:lnTo>
                      <a:pt x="1979" y="18"/>
                    </a:lnTo>
                    <a:lnTo>
                      <a:pt x="992" y="57"/>
                    </a:lnTo>
                    <a:close/>
                  </a:path>
                </a:pathLst>
              </a:custGeom>
              <a:solidFill>
                <a:srgbClr val="000000"/>
              </a:solidFill>
              <a:ln w="9525">
                <a:noFill/>
                <a:round/>
                <a:headEnd/>
                <a:tailEnd/>
              </a:ln>
            </p:spPr>
            <p:txBody>
              <a:bodyPr/>
              <a:lstStyle/>
              <a:p>
                <a:endParaRPr lang="en-US">
                  <a:solidFill>
                    <a:prstClr val="black"/>
                  </a:solidFill>
                </a:endParaRPr>
              </a:p>
            </p:txBody>
          </p:sp>
          <p:sp>
            <p:nvSpPr>
              <p:cNvPr id="12399" name="AutoShape 42"/>
              <p:cNvSpPr>
                <a:spLocks noChangeArrowheads="1"/>
              </p:cNvSpPr>
              <p:nvPr/>
            </p:nvSpPr>
            <p:spPr bwMode="auto">
              <a:xfrm rot="-5400000">
                <a:off x="463" y="2989"/>
                <a:ext cx="60" cy="3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20 w 21600"/>
                  <a:gd name="T13" fmla="*/ 2025 h 21600"/>
                  <a:gd name="T14" fmla="*/ 19440 w 21600"/>
                  <a:gd name="T15" fmla="*/ 19575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solidFill>
                  <a:schemeClr val="tx1"/>
                </a:solidFill>
                <a:miter lim="800000"/>
                <a:headEnd/>
                <a:tailEnd/>
              </a:ln>
            </p:spPr>
            <p:txBody>
              <a:bodyPr wrap="none" anchor="ctr"/>
              <a:lstStyle/>
              <a:p>
                <a:endParaRPr lang="en-US">
                  <a:solidFill>
                    <a:prstClr val="black"/>
                  </a:solidFill>
                </a:endParaRPr>
              </a:p>
            </p:txBody>
          </p:sp>
          <p:sp>
            <p:nvSpPr>
              <p:cNvPr id="12400" name="AutoShape 43"/>
              <p:cNvSpPr>
                <a:spLocks noChangeArrowheads="1"/>
              </p:cNvSpPr>
              <p:nvPr/>
            </p:nvSpPr>
            <p:spPr bwMode="auto">
              <a:xfrm rot="-5400000">
                <a:off x="509" y="2995"/>
                <a:ext cx="50" cy="2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60 w 21600"/>
                  <a:gd name="T13" fmla="*/ 2314 h 21600"/>
                  <a:gd name="T14" fmla="*/ 19440 w 21600"/>
                  <a:gd name="T15" fmla="*/ 19286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solidFill>
                  <a:schemeClr val="tx1"/>
                </a:solidFill>
                <a:miter lim="800000"/>
                <a:headEnd/>
                <a:tailEnd/>
              </a:ln>
            </p:spPr>
            <p:txBody>
              <a:bodyPr wrap="none" anchor="ctr"/>
              <a:lstStyle/>
              <a:p>
                <a:endParaRPr lang="en-US">
                  <a:solidFill>
                    <a:prstClr val="black"/>
                  </a:solidFill>
                </a:endParaRPr>
              </a:p>
            </p:txBody>
          </p:sp>
          <p:sp>
            <p:nvSpPr>
              <p:cNvPr id="12401" name="AutoShape 44"/>
              <p:cNvSpPr>
                <a:spLocks noChangeArrowheads="1"/>
              </p:cNvSpPr>
              <p:nvPr/>
            </p:nvSpPr>
            <p:spPr bwMode="auto">
              <a:xfrm rot="-5400000">
                <a:off x="551" y="3002"/>
                <a:ext cx="37" cy="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335 w 21600"/>
                  <a:gd name="T13" fmla="*/ 2400 h 21600"/>
                  <a:gd name="T14" fmla="*/ 19265 w 21600"/>
                  <a:gd name="T15" fmla="*/ 19200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noFill/>
                <a:miter lim="800000"/>
                <a:headEnd/>
                <a:tailEnd/>
              </a:ln>
            </p:spPr>
            <p:txBody>
              <a:bodyPr wrap="none" anchor="ctr"/>
              <a:lstStyle/>
              <a:p>
                <a:endParaRPr lang="en-US">
                  <a:solidFill>
                    <a:prstClr val="black"/>
                  </a:solidFill>
                </a:endParaRPr>
              </a:p>
            </p:txBody>
          </p:sp>
          <p:sp>
            <p:nvSpPr>
              <p:cNvPr id="12402" name="Freeform 45"/>
              <p:cNvSpPr>
                <a:spLocks/>
              </p:cNvSpPr>
              <p:nvPr/>
            </p:nvSpPr>
            <p:spPr bwMode="auto">
              <a:xfrm>
                <a:off x="309" y="2966"/>
                <a:ext cx="160" cy="70"/>
              </a:xfrm>
              <a:custGeom>
                <a:avLst/>
                <a:gdLst>
                  <a:gd name="T0" fmla="*/ 0 w 1017"/>
                  <a:gd name="T1" fmla="*/ 0 h 666"/>
                  <a:gd name="T2" fmla="*/ 1 w 1017"/>
                  <a:gd name="T3" fmla="*/ 0 h 666"/>
                  <a:gd name="T4" fmla="*/ 1 w 1017"/>
                  <a:gd name="T5" fmla="*/ 0 h 666"/>
                  <a:gd name="T6" fmla="*/ 0 w 1017"/>
                  <a:gd name="T7" fmla="*/ 0 h 666"/>
                  <a:gd name="T8" fmla="*/ 0 w 1017"/>
                  <a:gd name="T9" fmla="*/ 0 h 666"/>
                  <a:gd name="T10" fmla="*/ 0 60000 65536"/>
                  <a:gd name="T11" fmla="*/ 0 60000 65536"/>
                  <a:gd name="T12" fmla="*/ 0 60000 65536"/>
                  <a:gd name="T13" fmla="*/ 0 60000 65536"/>
                  <a:gd name="T14" fmla="*/ 0 60000 65536"/>
                  <a:gd name="T15" fmla="*/ 0 w 1017"/>
                  <a:gd name="T16" fmla="*/ 0 h 666"/>
                  <a:gd name="T17" fmla="*/ 1017 w 1017"/>
                  <a:gd name="T18" fmla="*/ 666 h 666"/>
                </a:gdLst>
                <a:ahLst/>
                <a:cxnLst>
                  <a:cxn ang="T10">
                    <a:pos x="T0" y="T1"/>
                  </a:cxn>
                  <a:cxn ang="T11">
                    <a:pos x="T2" y="T3"/>
                  </a:cxn>
                  <a:cxn ang="T12">
                    <a:pos x="T4" y="T5"/>
                  </a:cxn>
                  <a:cxn ang="T13">
                    <a:pos x="T6" y="T7"/>
                  </a:cxn>
                  <a:cxn ang="T14">
                    <a:pos x="T8" y="T9"/>
                  </a:cxn>
                </a:cxnLst>
                <a:rect l="T15" t="T16" r="T17" b="T18"/>
                <a:pathLst>
                  <a:path w="1017" h="666">
                    <a:moveTo>
                      <a:pt x="0" y="280"/>
                    </a:moveTo>
                    <a:lnTo>
                      <a:pt x="1017" y="0"/>
                    </a:lnTo>
                    <a:lnTo>
                      <a:pt x="1017" y="666"/>
                    </a:lnTo>
                    <a:lnTo>
                      <a:pt x="0" y="606"/>
                    </a:lnTo>
                    <a:lnTo>
                      <a:pt x="0" y="280"/>
                    </a:lnTo>
                    <a:close/>
                  </a:path>
                </a:pathLst>
              </a:custGeom>
              <a:solidFill>
                <a:srgbClr val="B5B5B5"/>
              </a:solidFill>
              <a:ln w="9525">
                <a:noFill/>
                <a:round/>
                <a:headEnd/>
                <a:tailEnd/>
              </a:ln>
            </p:spPr>
            <p:txBody>
              <a:bodyPr/>
              <a:lstStyle/>
              <a:p>
                <a:endParaRPr lang="en-US">
                  <a:solidFill>
                    <a:prstClr val="black"/>
                  </a:solidFill>
                </a:endParaRPr>
              </a:p>
            </p:txBody>
          </p:sp>
        </p:grpSp>
        <p:sp>
          <p:nvSpPr>
            <p:cNvPr id="12372" name="Line 582"/>
            <p:cNvSpPr>
              <a:spLocks noChangeShapeType="1"/>
            </p:cNvSpPr>
            <p:nvPr/>
          </p:nvSpPr>
          <p:spPr bwMode="auto">
            <a:xfrm>
              <a:off x="682" y="1968"/>
              <a:ext cx="0" cy="768"/>
            </a:xfrm>
            <a:prstGeom prst="line">
              <a:avLst/>
            </a:prstGeom>
            <a:noFill/>
            <a:ln w="9525">
              <a:solidFill>
                <a:schemeClr val="tx1"/>
              </a:solidFill>
              <a:prstDash val="dash"/>
              <a:round/>
              <a:headEnd/>
              <a:tailEnd/>
            </a:ln>
          </p:spPr>
          <p:txBody>
            <a:bodyPr/>
            <a:lstStyle/>
            <a:p>
              <a:endParaRPr lang="en-US">
                <a:solidFill>
                  <a:prstClr val="black"/>
                </a:solidFill>
              </a:endParaRPr>
            </a:p>
          </p:txBody>
        </p:sp>
        <p:sp>
          <p:nvSpPr>
            <p:cNvPr id="12373" name="Text Box 583"/>
            <p:cNvSpPr txBox="1">
              <a:spLocks noChangeArrowheads="1"/>
            </p:cNvSpPr>
            <p:nvPr/>
          </p:nvSpPr>
          <p:spPr bwMode="auto">
            <a:xfrm>
              <a:off x="336" y="2448"/>
              <a:ext cx="359" cy="154"/>
            </a:xfrm>
            <a:prstGeom prst="rect">
              <a:avLst/>
            </a:prstGeom>
            <a:noFill/>
            <a:ln w="9525">
              <a:noFill/>
              <a:miter lim="800000"/>
              <a:headEnd/>
              <a:tailEnd/>
            </a:ln>
          </p:spPr>
          <p:txBody>
            <a:bodyPr wrap="none">
              <a:spAutoFit/>
            </a:bodyPr>
            <a:lstStyle/>
            <a:p>
              <a:r>
                <a:rPr lang="en-US" sz="1000">
                  <a:solidFill>
                    <a:prstClr val="black"/>
                  </a:solidFill>
                </a:rPr>
                <a:t>Supply</a:t>
              </a:r>
            </a:p>
          </p:txBody>
        </p:sp>
        <p:sp>
          <p:nvSpPr>
            <p:cNvPr id="12374" name="Text Box 584"/>
            <p:cNvSpPr txBox="1">
              <a:spLocks noChangeArrowheads="1"/>
            </p:cNvSpPr>
            <p:nvPr/>
          </p:nvSpPr>
          <p:spPr bwMode="auto">
            <a:xfrm>
              <a:off x="695" y="2448"/>
              <a:ext cx="364" cy="154"/>
            </a:xfrm>
            <a:prstGeom prst="rect">
              <a:avLst/>
            </a:prstGeom>
            <a:noFill/>
            <a:ln w="9525">
              <a:noFill/>
              <a:miter lim="800000"/>
              <a:headEnd/>
              <a:tailEnd/>
            </a:ln>
          </p:spPr>
          <p:txBody>
            <a:bodyPr wrap="none">
              <a:spAutoFit/>
            </a:bodyPr>
            <a:lstStyle/>
            <a:p>
              <a:r>
                <a:rPr lang="en-US" sz="1000">
                  <a:solidFill>
                    <a:prstClr val="black"/>
                  </a:solidFill>
                </a:rPr>
                <a:t>Transp</a:t>
              </a:r>
            </a:p>
          </p:txBody>
        </p:sp>
      </p:grpSp>
      <p:sp>
        <p:nvSpPr>
          <p:cNvPr id="12307" name="Line 617"/>
          <p:cNvSpPr>
            <a:spLocks noChangeShapeType="1"/>
          </p:cNvSpPr>
          <p:nvPr/>
        </p:nvSpPr>
        <p:spPr bwMode="auto">
          <a:xfrm>
            <a:off x="6319838" y="2906713"/>
            <a:ext cx="0" cy="1219200"/>
          </a:xfrm>
          <a:prstGeom prst="line">
            <a:avLst/>
          </a:prstGeom>
          <a:noFill/>
          <a:ln w="9525">
            <a:solidFill>
              <a:schemeClr val="tx1"/>
            </a:solidFill>
            <a:prstDash val="dash"/>
            <a:round/>
            <a:headEnd/>
            <a:tailEnd/>
          </a:ln>
        </p:spPr>
        <p:txBody>
          <a:bodyPr/>
          <a:lstStyle/>
          <a:p>
            <a:endParaRPr lang="en-US">
              <a:solidFill>
                <a:prstClr val="black"/>
              </a:solidFill>
            </a:endParaRPr>
          </a:p>
        </p:txBody>
      </p:sp>
      <p:sp>
        <p:nvSpPr>
          <p:cNvPr id="12308" name="Text Box 618"/>
          <p:cNvSpPr txBox="1">
            <a:spLocks noChangeArrowheads="1"/>
          </p:cNvSpPr>
          <p:nvPr/>
        </p:nvSpPr>
        <p:spPr bwMode="auto">
          <a:xfrm>
            <a:off x="5762625" y="3668713"/>
            <a:ext cx="569913" cy="244475"/>
          </a:xfrm>
          <a:prstGeom prst="rect">
            <a:avLst/>
          </a:prstGeom>
          <a:noFill/>
          <a:ln w="9525">
            <a:noFill/>
            <a:miter lim="800000"/>
            <a:headEnd/>
            <a:tailEnd/>
          </a:ln>
        </p:spPr>
        <p:txBody>
          <a:bodyPr wrap="none">
            <a:spAutoFit/>
          </a:bodyPr>
          <a:lstStyle/>
          <a:p>
            <a:r>
              <a:rPr lang="en-US" sz="1000">
                <a:solidFill>
                  <a:prstClr val="black"/>
                </a:solidFill>
              </a:rPr>
              <a:t>Supply</a:t>
            </a:r>
          </a:p>
        </p:txBody>
      </p:sp>
      <p:sp>
        <p:nvSpPr>
          <p:cNvPr id="12309" name="Text Box 619"/>
          <p:cNvSpPr txBox="1">
            <a:spLocks noChangeArrowheads="1"/>
          </p:cNvSpPr>
          <p:nvPr/>
        </p:nvSpPr>
        <p:spPr bwMode="auto">
          <a:xfrm>
            <a:off x="6340475" y="3668713"/>
            <a:ext cx="577850" cy="244475"/>
          </a:xfrm>
          <a:prstGeom prst="rect">
            <a:avLst/>
          </a:prstGeom>
          <a:noFill/>
          <a:ln w="9525">
            <a:noFill/>
            <a:miter lim="800000"/>
            <a:headEnd/>
            <a:tailEnd/>
          </a:ln>
        </p:spPr>
        <p:txBody>
          <a:bodyPr wrap="none">
            <a:spAutoFit/>
          </a:bodyPr>
          <a:lstStyle/>
          <a:p>
            <a:r>
              <a:rPr lang="en-US" sz="1000">
                <a:solidFill>
                  <a:prstClr val="black"/>
                </a:solidFill>
              </a:rPr>
              <a:t>Transp</a:t>
            </a:r>
          </a:p>
        </p:txBody>
      </p:sp>
      <p:sp>
        <p:nvSpPr>
          <p:cNvPr id="12310" name="AutoShape 621"/>
          <p:cNvSpPr>
            <a:spLocks noChangeArrowheads="1"/>
          </p:cNvSpPr>
          <p:nvPr/>
        </p:nvSpPr>
        <p:spPr bwMode="ltGray">
          <a:xfrm>
            <a:off x="3792538" y="5307013"/>
            <a:ext cx="1600200" cy="636587"/>
          </a:xfrm>
          <a:prstGeom prst="flowChartMagneticDisk">
            <a:avLst/>
          </a:prstGeom>
          <a:solidFill>
            <a:schemeClr val="accent1"/>
          </a:solidFill>
          <a:ln w="25400">
            <a:solidFill>
              <a:schemeClr val="tx1"/>
            </a:solidFill>
            <a:round/>
            <a:headEnd/>
            <a:tailEnd/>
          </a:ln>
        </p:spPr>
        <p:txBody>
          <a:bodyPr anchor="ctr">
            <a:spAutoFit/>
          </a:bodyPr>
          <a:lstStyle/>
          <a:p>
            <a:r>
              <a:rPr lang="en-US">
                <a:solidFill>
                  <a:prstClr val="black"/>
                </a:solidFill>
              </a:rPr>
              <a:t>IGC</a:t>
            </a:r>
          </a:p>
        </p:txBody>
      </p:sp>
      <p:cxnSp>
        <p:nvCxnSpPr>
          <p:cNvPr id="12311" name="AutoShape 622"/>
          <p:cNvCxnSpPr>
            <a:cxnSpLocks noChangeShapeType="1"/>
            <a:endCxn id="12310" idx="1"/>
          </p:cNvCxnSpPr>
          <p:nvPr/>
        </p:nvCxnSpPr>
        <p:spPr bwMode="auto">
          <a:xfrm rot="16200000" flipH="1">
            <a:off x="2257425" y="2959100"/>
            <a:ext cx="1163638" cy="3506788"/>
          </a:xfrm>
          <a:prstGeom prst="bentConnector3">
            <a:avLst>
              <a:gd name="adj1" fmla="val 49931"/>
            </a:avLst>
          </a:prstGeom>
          <a:noFill/>
          <a:ln w="12700">
            <a:solidFill>
              <a:schemeClr val="tx1"/>
            </a:solidFill>
            <a:miter lim="800000"/>
            <a:headEnd/>
            <a:tailEnd type="triangle" w="med" len="med"/>
          </a:ln>
        </p:spPr>
      </p:cxnSp>
      <p:cxnSp>
        <p:nvCxnSpPr>
          <p:cNvPr id="12312" name="AutoShape 623"/>
          <p:cNvCxnSpPr>
            <a:cxnSpLocks noChangeShapeType="1"/>
            <a:stCxn id="12292" idx="3"/>
            <a:endCxn id="12310" idx="1"/>
          </p:cNvCxnSpPr>
          <p:nvPr/>
        </p:nvCxnSpPr>
        <p:spPr bwMode="auto">
          <a:xfrm rot="5400000">
            <a:off x="5397588" y="3143499"/>
            <a:ext cx="1358565" cy="2968463"/>
          </a:xfrm>
          <a:prstGeom prst="bentConnector3">
            <a:avLst>
              <a:gd name="adj1" fmla="val 56664"/>
            </a:avLst>
          </a:prstGeom>
          <a:noFill/>
          <a:ln w="12700">
            <a:solidFill>
              <a:schemeClr val="tx1"/>
            </a:solidFill>
            <a:miter lim="800000"/>
            <a:headEnd/>
            <a:tailEnd type="triangle" w="med" len="med"/>
          </a:ln>
        </p:spPr>
      </p:cxnSp>
      <p:sp>
        <p:nvSpPr>
          <p:cNvPr id="12313" name="Text Box 626"/>
          <p:cNvSpPr txBox="1">
            <a:spLocks noChangeArrowheads="1"/>
          </p:cNvSpPr>
          <p:nvPr/>
        </p:nvSpPr>
        <p:spPr bwMode="auto">
          <a:xfrm>
            <a:off x="1970088" y="4687888"/>
            <a:ext cx="1638300" cy="457200"/>
          </a:xfrm>
          <a:prstGeom prst="rect">
            <a:avLst/>
          </a:prstGeom>
          <a:noFill/>
          <a:ln w="9525">
            <a:noFill/>
            <a:miter lim="800000"/>
            <a:headEnd/>
            <a:tailEnd/>
          </a:ln>
        </p:spPr>
        <p:txBody>
          <a:bodyPr wrap="none">
            <a:spAutoFit/>
          </a:bodyPr>
          <a:lstStyle/>
          <a:p>
            <a:r>
              <a:rPr lang="en-US" sz="1200" u="sng" dirty="0">
                <a:solidFill>
                  <a:prstClr val="black"/>
                </a:solidFill>
              </a:rPr>
              <a:t>315N</a:t>
            </a:r>
          </a:p>
          <a:p>
            <a:r>
              <a:rPr lang="en-US" sz="1200" dirty="0">
                <a:solidFill>
                  <a:prstClr val="black"/>
                </a:solidFill>
              </a:rPr>
              <a:t>Transportation Status</a:t>
            </a:r>
          </a:p>
        </p:txBody>
      </p:sp>
      <p:sp>
        <p:nvSpPr>
          <p:cNvPr id="12314" name="Text Box 628"/>
          <p:cNvSpPr txBox="1">
            <a:spLocks noChangeArrowheads="1"/>
          </p:cNvSpPr>
          <p:nvPr/>
        </p:nvSpPr>
        <p:spPr bwMode="auto">
          <a:xfrm>
            <a:off x="3643313" y="1393825"/>
            <a:ext cx="1806575" cy="457200"/>
          </a:xfrm>
          <a:prstGeom prst="rect">
            <a:avLst/>
          </a:prstGeom>
          <a:noFill/>
          <a:ln w="9525">
            <a:noFill/>
            <a:miter lim="800000"/>
            <a:headEnd/>
            <a:tailEnd/>
          </a:ln>
        </p:spPr>
        <p:txBody>
          <a:bodyPr wrap="none">
            <a:spAutoFit/>
          </a:bodyPr>
          <a:lstStyle/>
          <a:p>
            <a:r>
              <a:rPr lang="en-US" sz="1200" u="sng" dirty="0">
                <a:solidFill>
                  <a:prstClr val="black"/>
                </a:solidFill>
              </a:rPr>
              <a:t>856S</a:t>
            </a:r>
          </a:p>
          <a:p>
            <a:r>
              <a:rPr lang="en-US" sz="1200" dirty="0">
                <a:solidFill>
                  <a:prstClr val="black"/>
                </a:solidFill>
              </a:rPr>
              <a:t>Supply Shipment Status</a:t>
            </a:r>
          </a:p>
        </p:txBody>
      </p:sp>
      <p:cxnSp>
        <p:nvCxnSpPr>
          <p:cNvPr id="12315" name="AutoShape 631"/>
          <p:cNvCxnSpPr>
            <a:cxnSpLocks noChangeShapeType="1"/>
            <a:endCxn id="12294" idx="1"/>
          </p:cNvCxnSpPr>
          <p:nvPr/>
        </p:nvCxnSpPr>
        <p:spPr bwMode="auto">
          <a:xfrm rot="-5400000">
            <a:off x="1940719" y="2691607"/>
            <a:ext cx="3175" cy="719137"/>
          </a:xfrm>
          <a:prstGeom prst="bentConnector3">
            <a:avLst>
              <a:gd name="adj1" fmla="val 9700005"/>
            </a:avLst>
          </a:prstGeom>
          <a:noFill/>
          <a:ln w="12700">
            <a:solidFill>
              <a:schemeClr val="tx1"/>
            </a:solidFill>
            <a:miter lim="800000"/>
            <a:headEnd/>
            <a:tailEnd type="triangle" w="med" len="med"/>
          </a:ln>
        </p:spPr>
      </p:cxnSp>
      <p:sp>
        <p:nvSpPr>
          <p:cNvPr id="12316" name="Text Box 632"/>
          <p:cNvSpPr txBox="1">
            <a:spLocks noChangeArrowheads="1"/>
          </p:cNvSpPr>
          <p:nvPr/>
        </p:nvSpPr>
        <p:spPr bwMode="auto">
          <a:xfrm>
            <a:off x="1344125" y="2128838"/>
            <a:ext cx="1263038" cy="590931"/>
          </a:xfrm>
          <a:prstGeom prst="rect">
            <a:avLst/>
          </a:prstGeom>
          <a:noFill/>
          <a:ln w="9525">
            <a:noFill/>
            <a:miter lim="800000"/>
            <a:headEnd/>
            <a:tailEnd/>
          </a:ln>
        </p:spPr>
        <p:txBody>
          <a:bodyPr wrap="none">
            <a:spAutoFit/>
          </a:bodyPr>
          <a:lstStyle/>
          <a:p>
            <a:r>
              <a:rPr lang="en-US" sz="1200" u="sng" dirty="0">
                <a:solidFill>
                  <a:prstClr val="black"/>
                </a:solidFill>
                <a:latin typeface="Arial"/>
              </a:rPr>
              <a:t>856A</a:t>
            </a:r>
          </a:p>
          <a:p>
            <a:r>
              <a:rPr lang="en-US" sz="1200" dirty="0">
                <a:solidFill>
                  <a:prstClr val="black"/>
                </a:solidFill>
                <a:latin typeface="Arial"/>
              </a:rPr>
              <a:t>Transportation</a:t>
            </a:r>
          </a:p>
          <a:p>
            <a:r>
              <a:rPr lang="en-US" sz="1200" dirty="0">
                <a:solidFill>
                  <a:prstClr val="black"/>
                </a:solidFill>
                <a:latin typeface="Arial"/>
              </a:rPr>
              <a:t>Due-In</a:t>
            </a:r>
          </a:p>
        </p:txBody>
      </p:sp>
      <p:cxnSp>
        <p:nvCxnSpPr>
          <p:cNvPr id="12317" name="AutoShape 633"/>
          <p:cNvCxnSpPr>
            <a:cxnSpLocks noChangeShapeType="1"/>
            <a:stCxn id="12294" idx="7"/>
            <a:endCxn id="12296" idx="1"/>
          </p:cNvCxnSpPr>
          <p:nvPr/>
        </p:nvCxnSpPr>
        <p:spPr bwMode="auto">
          <a:xfrm rot="5400000" flipV="1">
            <a:off x="3688556" y="2658270"/>
            <a:ext cx="3175" cy="785812"/>
          </a:xfrm>
          <a:prstGeom prst="bentConnector3">
            <a:avLst>
              <a:gd name="adj1" fmla="val -9600005"/>
            </a:avLst>
          </a:prstGeom>
          <a:noFill/>
          <a:ln w="12700">
            <a:solidFill>
              <a:schemeClr val="tx1"/>
            </a:solidFill>
            <a:miter lim="800000"/>
            <a:headEnd/>
            <a:tailEnd type="triangle" w="med" len="med"/>
          </a:ln>
        </p:spPr>
      </p:cxnSp>
      <p:cxnSp>
        <p:nvCxnSpPr>
          <p:cNvPr id="12318" name="AutoShape 636"/>
          <p:cNvCxnSpPr>
            <a:cxnSpLocks noChangeShapeType="1"/>
            <a:stCxn id="12296" idx="7"/>
            <a:endCxn id="12305" idx="1"/>
          </p:cNvCxnSpPr>
          <p:nvPr/>
        </p:nvCxnSpPr>
        <p:spPr bwMode="auto">
          <a:xfrm rot="5400000" flipV="1">
            <a:off x="5445920" y="2685256"/>
            <a:ext cx="11112" cy="746125"/>
          </a:xfrm>
          <a:prstGeom prst="bentConnector3">
            <a:avLst>
              <a:gd name="adj1" fmla="val -2642861"/>
            </a:avLst>
          </a:prstGeom>
          <a:noFill/>
          <a:ln w="12700">
            <a:solidFill>
              <a:schemeClr val="tx1"/>
            </a:solidFill>
            <a:miter lim="800000"/>
            <a:headEnd/>
            <a:tailEnd type="triangle" w="med" len="med"/>
          </a:ln>
        </p:spPr>
      </p:cxnSp>
      <p:sp>
        <p:nvSpPr>
          <p:cNvPr id="12319" name="Text Box 638"/>
          <p:cNvSpPr txBox="1">
            <a:spLocks noChangeArrowheads="1"/>
          </p:cNvSpPr>
          <p:nvPr/>
        </p:nvSpPr>
        <p:spPr bwMode="auto">
          <a:xfrm>
            <a:off x="5500688" y="4694238"/>
            <a:ext cx="1638300" cy="457200"/>
          </a:xfrm>
          <a:prstGeom prst="rect">
            <a:avLst/>
          </a:prstGeom>
          <a:noFill/>
          <a:ln w="9525">
            <a:noFill/>
            <a:miter lim="800000"/>
            <a:headEnd/>
            <a:tailEnd/>
          </a:ln>
        </p:spPr>
        <p:txBody>
          <a:bodyPr wrap="none">
            <a:spAutoFit/>
          </a:bodyPr>
          <a:lstStyle/>
          <a:p>
            <a:r>
              <a:rPr lang="en-US" sz="1200" u="sng" dirty="0">
                <a:solidFill>
                  <a:prstClr val="black"/>
                </a:solidFill>
              </a:rPr>
              <a:t>315N</a:t>
            </a:r>
          </a:p>
          <a:p>
            <a:r>
              <a:rPr lang="en-US" sz="1200" dirty="0">
                <a:solidFill>
                  <a:prstClr val="black"/>
                </a:solidFill>
              </a:rPr>
              <a:t>Transportation Status</a:t>
            </a:r>
          </a:p>
        </p:txBody>
      </p:sp>
      <p:sp>
        <p:nvSpPr>
          <p:cNvPr id="12320" name="Text Box 641"/>
          <p:cNvSpPr txBox="1">
            <a:spLocks noChangeArrowheads="1"/>
          </p:cNvSpPr>
          <p:nvPr/>
        </p:nvSpPr>
        <p:spPr bwMode="auto">
          <a:xfrm>
            <a:off x="3125300" y="2125663"/>
            <a:ext cx="1263038" cy="590931"/>
          </a:xfrm>
          <a:prstGeom prst="rect">
            <a:avLst/>
          </a:prstGeom>
          <a:noFill/>
          <a:ln w="9525">
            <a:noFill/>
            <a:miter lim="800000"/>
            <a:headEnd/>
            <a:tailEnd/>
          </a:ln>
        </p:spPr>
        <p:txBody>
          <a:bodyPr wrap="none">
            <a:spAutoFit/>
          </a:bodyPr>
          <a:lstStyle/>
          <a:p>
            <a:r>
              <a:rPr lang="en-US" sz="1200" u="sng" dirty="0">
                <a:solidFill>
                  <a:prstClr val="black"/>
                </a:solidFill>
                <a:latin typeface="Arial"/>
              </a:rPr>
              <a:t>856A</a:t>
            </a:r>
          </a:p>
          <a:p>
            <a:r>
              <a:rPr lang="en-US" sz="1200" dirty="0">
                <a:solidFill>
                  <a:prstClr val="black"/>
                </a:solidFill>
                <a:latin typeface="Arial"/>
              </a:rPr>
              <a:t>Transportation</a:t>
            </a:r>
          </a:p>
          <a:p>
            <a:r>
              <a:rPr lang="en-US" sz="1200" dirty="0">
                <a:solidFill>
                  <a:prstClr val="black"/>
                </a:solidFill>
                <a:latin typeface="Arial"/>
              </a:rPr>
              <a:t>Due-In</a:t>
            </a:r>
          </a:p>
        </p:txBody>
      </p:sp>
      <p:sp>
        <p:nvSpPr>
          <p:cNvPr id="12321" name="Text Box 642"/>
          <p:cNvSpPr txBox="1">
            <a:spLocks noChangeArrowheads="1"/>
          </p:cNvSpPr>
          <p:nvPr/>
        </p:nvSpPr>
        <p:spPr bwMode="auto">
          <a:xfrm>
            <a:off x="4860438" y="2133600"/>
            <a:ext cx="1263038" cy="590931"/>
          </a:xfrm>
          <a:prstGeom prst="rect">
            <a:avLst/>
          </a:prstGeom>
          <a:noFill/>
          <a:ln w="9525">
            <a:noFill/>
            <a:miter lim="800000"/>
            <a:headEnd/>
            <a:tailEnd/>
          </a:ln>
        </p:spPr>
        <p:txBody>
          <a:bodyPr wrap="none">
            <a:spAutoFit/>
          </a:bodyPr>
          <a:lstStyle/>
          <a:p>
            <a:r>
              <a:rPr lang="en-US" sz="1200" u="sng" dirty="0">
                <a:solidFill>
                  <a:prstClr val="black"/>
                </a:solidFill>
                <a:latin typeface="Arial"/>
              </a:rPr>
              <a:t>856A</a:t>
            </a:r>
          </a:p>
          <a:p>
            <a:r>
              <a:rPr lang="en-US" sz="1200" dirty="0">
                <a:solidFill>
                  <a:prstClr val="black"/>
                </a:solidFill>
                <a:latin typeface="Arial"/>
              </a:rPr>
              <a:t>Transportation</a:t>
            </a:r>
          </a:p>
          <a:p>
            <a:r>
              <a:rPr lang="en-US" sz="1200" dirty="0">
                <a:solidFill>
                  <a:prstClr val="black"/>
                </a:solidFill>
                <a:latin typeface="Arial"/>
              </a:rPr>
              <a:t>Due-In</a:t>
            </a:r>
          </a:p>
        </p:txBody>
      </p:sp>
      <p:cxnSp>
        <p:nvCxnSpPr>
          <p:cNvPr id="12322" name="AutoShape 643"/>
          <p:cNvCxnSpPr>
            <a:cxnSpLocks noChangeShapeType="1"/>
            <a:endCxn id="12310" idx="2"/>
          </p:cNvCxnSpPr>
          <p:nvPr/>
        </p:nvCxnSpPr>
        <p:spPr bwMode="auto">
          <a:xfrm rot="16200000" flipH="1">
            <a:off x="1345407" y="3191668"/>
            <a:ext cx="1676400" cy="3192463"/>
          </a:xfrm>
          <a:prstGeom prst="bentConnector2">
            <a:avLst/>
          </a:prstGeom>
          <a:noFill/>
          <a:ln w="12700">
            <a:solidFill>
              <a:schemeClr val="tx1"/>
            </a:solidFill>
            <a:miter lim="800000"/>
            <a:headEnd/>
            <a:tailEnd type="triangle" w="med" len="med"/>
          </a:ln>
        </p:spPr>
      </p:cxnSp>
      <p:cxnSp>
        <p:nvCxnSpPr>
          <p:cNvPr id="12323" name="AutoShape 644"/>
          <p:cNvCxnSpPr>
            <a:cxnSpLocks noChangeShapeType="1"/>
            <a:stCxn id="12292" idx="5"/>
            <a:endCxn id="12310" idx="4"/>
          </p:cNvCxnSpPr>
          <p:nvPr/>
        </p:nvCxnSpPr>
        <p:spPr bwMode="auto">
          <a:xfrm rot="5400000">
            <a:off x="6136334" y="3204853"/>
            <a:ext cx="1676859" cy="3164049"/>
          </a:xfrm>
          <a:prstGeom prst="bentConnector2">
            <a:avLst/>
          </a:prstGeom>
          <a:noFill/>
          <a:ln w="12700">
            <a:solidFill>
              <a:schemeClr val="tx1"/>
            </a:solidFill>
            <a:miter lim="800000"/>
            <a:headEnd/>
            <a:tailEnd type="triangle" w="med" len="med"/>
          </a:ln>
        </p:spPr>
      </p:cxnSp>
      <p:sp>
        <p:nvSpPr>
          <p:cNvPr id="12324" name="Text Box 645"/>
          <p:cNvSpPr txBox="1">
            <a:spLocks noChangeArrowheads="1"/>
          </p:cNvSpPr>
          <p:nvPr/>
        </p:nvSpPr>
        <p:spPr bwMode="auto">
          <a:xfrm>
            <a:off x="1504950" y="5638800"/>
            <a:ext cx="1806575" cy="457200"/>
          </a:xfrm>
          <a:prstGeom prst="rect">
            <a:avLst/>
          </a:prstGeom>
          <a:noFill/>
          <a:ln w="9525">
            <a:noFill/>
            <a:miter lim="800000"/>
            <a:headEnd/>
            <a:tailEnd/>
          </a:ln>
        </p:spPr>
        <p:txBody>
          <a:bodyPr wrap="none">
            <a:spAutoFit/>
          </a:bodyPr>
          <a:lstStyle/>
          <a:p>
            <a:r>
              <a:rPr lang="en-US" sz="1200" u="sng" dirty="0">
                <a:solidFill>
                  <a:prstClr val="black"/>
                </a:solidFill>
              </a:rPr>
              <a:t>856S</a:t>
            </a:r>
          </a:p>
          <a:p>
            <a:r>
              <a:rPr lang="en-US" sz="1200" dirty="0">
                <a:solidFill>
                  <a:prstClr val="black"/>
                </a:solidFill>
              </a:rPr>
              <a:t>Supply Shipment Status</a:t>
            </a:r>
          </a:p>
        </p:txBody>
      </p:sp>
      <p:sp>
        <p:nvSpPr>
          <p:cNvPr id="12325" name="Text Box 646"/>
          <p:cNvSpPr txBox="1">
            <a:spLocks noChangeArrowheads="1"/>
          </p:cNvSpPr>
          <p:nvPr/>
        </p:nvSpPr>
        <p:spPr bwMode="auto">
          <a:xfrm>
            <a:off x="5813425" y="5638800"/>
            <a:ext cx="2563813" cy="457200"/>
          </a:xfrm>
          <a:prstGeom prst="rect">
            <a:avLst/>
          </a:prstGeom>
          <a:noFill/>
          <a:ln w="9525">
            <a:noFill/>
            <a:miter lim="800000"/>
            <a:headEnd/>
            <a:tailEnd/>
          </a:ln>
        </p:spPr>
        <p:txBody>
          <a:bodyPr wrap="none">
            <a:spAutoFit/>
          </a:bodyPr>
          <a:lstStyle/>
          <a:p>
            <a:r>
              <a:rPr lang="en-US" sz="1200" u="sng" dirty="0">
                <a:solidFill>
                  <a:prstClr val="black"/>
                </a:solidFill>
              </a:rPr>
              <a:t>527R</a:t>
            </a:r>
          </a:p>
          <a:p>
            <a:r>
              <a:rPr lang="en-US" sz="1200" dirty="0">
                <a:solidFill>
                  <a:prstClr val="black"/>
                </a:solidFill>
              </a:rPr>
              <a:t>Material Receipt Acknowledgement</a:t>
            </a:r>
          </a:p>
        </p:txBody>
      </p:sp>
      <p:cxnSp>
        <p:nvCxnSpPr>
          <p:cNvPr id="12326" name="AutoShape 647"/>
          <p:cNvCxnSpPr>
            <a:cxnSpLocks noChangeShapeType="1"/>
            <a:stCxn id="12294" idx="4"/>
            <a:endCxn id="12310" idx="1"/>
          </p:cNvCxnSpPr>
          <p:nvPr/>
        </p:nvCxnSpPr>
        <p:spPr bwMode="auto">
          <a:xfrm rot="16200000" flipH="1">
            <a:off x="3113087" y="3814763"/>
            <a:ext cx="1166813" cy="1792288"/>
          </a:xfrm>
          <a:prstGeom prst="bentConnector3">
            <a:avLst>
              <a:gd name="adj1" fmla="val 49931"/>
            </a:avLst>
          </a:prstGeom>
          <a:noFill/>
          <a:ln w="12700">
            <a:solidFill>
              <a:schemeClr val="tx1"/>
            </a:solidFill>
            <a:miter lim="800000"/>
            <a:headEnd/>
            <a:tailEnd type="triangle" w="med" len="med"/>
          </a:ln>
        </p:spPr>
      </p:cxnSp>
      <p:cxnSp>
        <p:nvCxnSpPr>
          <p:cNvPr id="12327" name="AutoShape 648"/>
          <p:cNvCxnSpPr>
            <a:cxnSpLocks noChangeShapeType="1"/>
            <a:stCxn id="12296" idx="4"/>
            <a:endCxn id="12310" idx="1"/>
          </p:cNvCxnSpPr>
          <p:nvPr/>
        </p:nvCxnSpPr>
        <p:spPr bwMode="auto">
          <a:xfrm>
            <a:off x="4581525" y="4130675"/>
            <a:ext cx="11113" cy="1163638"/>
          </a:xfrm>
          <a:prstGeom prst="straightConnector1">
            <a:avLst/>
          </a:prstGeom>
          <a:noFill/>
          <a:ln w="12700">
            <a:solidFill>
              <a:schemeClr val="tx1"/>
            </a:solidFill>
            <a:round/>
            <a:headEnd/>
            <a:tailEnd type="triangle" w="med" len="med"/>
          </a:ln>
        </p:spPr>
      </p:cxnSp>
      <p:cxnSp>
        <p:nvCxnSpPr>
          <p:cNvPr id="12328" name="AutoShape 649"/>
          <p:cNvCxnSpPr>
            <a:cxnSpLocks noChangeShapeType="1"/>
            <a:stCxn id="12305" idx="4"/>
            <a:endCxn id="12310" idx="1"/>
          </p:cNvCxnSpPr>
          <p:nvPr/>
        </p:nvCxnSpPr>
        <p:spPr bwMode="auto">
          <a:xfrm rot="5400000">
            <a:off x="4881563" y="3852863"/>
            <a:ext cx="1152525" cy="1730375"/>
          </a:xfrm>
          <a:prstGeom prst="bentConnector3">
            <a:avLst>
              <a:gd name="adj1" fmla="val 49861"/>
            </a:avLst>
          </a:prstGeom>
          <a:noFill/>
          <a:ln w="12700">
            <a:solidFill>
              <a:schemeClr val="tx1"/>
            </a:solidFill>
            <a:miter lim="800000"/>
            <a:headEnd/>
            <a:tailEnd type="triangle" w="med" len="med"/>
          </a:ln>
        </p:spPr>
      </p:cxnSp>
      <p:sp>
        <p:nvSpPr>
          <p:cNvPr id="12329" name="Line 650"/>
          <p:cNvSpPr>
            <a:spLocks noChangeShapeType="1"/>
          </p:cNvSpPr>
          <p:nvPr/>
        </p:nvSpPr>
        <p:spPr bwMode="auto">
          <a:xfrm>
            <a:off x="8059738" y="2895600"/>
            <a:ext cx="0" cy="1219200"/>
          </a:xfrm>
          <a:prstGeom prst="line">
            <a:avLst/>
          </a:prstGeom>
          <a:noFill/>
          <a:ln w="9525">
            <a:solidFill>
              <a:schemeClr val="tx1"/>
            </a:solidFill>
            <a:prstDash val="dash"/>
            <a:round/>
            <a:headEnd/>
            <a:tailEnd/>
          </a:ln>
        </p:spPr>
        <p:txBody>
          <a:bodyPr/>
          <a:lstStyle/>
          <a:p>
            <a:endParaRPr lang="en-US">
              <a:solidFill>
                <a:prstClr val="black"/>
              </a:solidFill>
            </a:endParaRPr>
          </a:p>
        </p:txBody>
      </p:sp>
      <p:sp>
        <p:nvSpPr>
          <p:cNvPr id="12330" name="Text Box 651"/>
          <p:cNvSpPr txBox="1">
            <a:spLocks noChangeArrowheads="1"/>
          </p:cNvSpPr>
          <p:nvPr/>
        </p:nvSpPr>
        <p:spPr bwMode="auto">
          <a:xfrm>
            <a:off x="8077200" y="3733800"/>
            <a:ext cx="569913" cy="244475"/>
          </a:xfrm>
          <a:prstGeom prst="rect">
            <a:avLst/>
          </a:prstGeom>
          <a:noFill/>
          <a:ln w="9525">
            <a:noFill/>
            <a:miter lim="800000"/>
            <a:headEnd/>
            <a:tailEnd/>
          </a:ln>
        </p:spPr>
        <p:txBody>
          <a:bodyPr wrap="none">
            <a:spAutoFit/>
          </a:bodyPr>
          <a:lstStyle/>
          <a:p>
            <a:r>
              <a:rPr lang="en-US" sz="1000">
                <a:solidFill>
                  <a:prstClr val="black"/>
                </a:solidFill>
              </a:rPr>
              <a:t>Supply</a:t>
            </a:r>
          </a:p>
        </p:txBody>
      </p:sp>
      <p:sp>
        <p:nvSpPr>
          <p:cNvPr id="12331" name="Text Box 652"/>
          <p:cNvSpPr txBox="1">
            <a:spLocks noChangeArrowheads="1"/>
          </p:cNvSpPr>
          <p:nvPr/>
        </p:nvSpPr>
        <p:spPr bwMode="auto">
          <a:xfrm>
            <a:off x="7467600" y="3733800"/>
            <a:ext cx="577850" cy="244475"/>
          </a:xfrm>
          <a:prstGeom prst="rect">
            <a:avLst/>
          </a:prstGeom>
          <a:noFill/>
          <a:ln w="9525">
            <a:noFill/>
            <a:miter lim="800000"/>
            <a:headEnd/>
            <a:tailEnd/>
          </a:ln>
        </p:spPr>
        <p:txBody>
          <a:bodyPr wrap="none">
            <a:spAutoFit/>
          </a:bodyPr>
          <a:lstStyle/>
          <a:p>
            <a:r>
              <a:rPr lang="en-US" sz="1000">
                <a:solidFill>
                  <a:prstClr val="black"/>
                </a:solidFill>
              </a:rPr>
              <a:t>Transp</a:t>
            </a:r>
          </a:p>
        </p:txBody>
      </p:sp>
      <p:grpSp>
        <p:nvGrpSpPr>
          <p:cNvPr id="3" name="Group 46"/>
          <p:cNvGrpSpPr>
            <a:grpSpLocks/>
          </p:cNvGrpSpPr>
          <p:nvPr/>
        </p:nvGrpSpPr>
        <p:grpSpPr bwMode="auto">
          <a:xfrm>
            <a:off x="2368550" y="3017838"/>
            <a:ext cx="798513" cy="330200"/>
            <a:chOff x="1680" y="2097"/>
            <a:chExt cx="745" cy="303"/>
          </a:xfrm>
        </p:grpSpPr>
        <p:grpSp>
          <p:nvGrpSpPr>
            <p:cNvPr id="4" name="Group 47"/>
            <p:cNvGrpSpPr>
              <a:grpSpLocks/>
            </p:cNvGrpSpPr>
            <p:nvPr/>
          </p:nvGrpSpPr>
          <p:grpSpPr bwMode="auto">
            <a:xfrm>
              <a:off x="1920" y="2097"/>
              <a:ext cx="505" cy="143"/>
              <a:chOff x="4176" y="654"/>
              <a:chExt cx="1296" cy="402"/>
            </a:xfrm>
          </p:grpSpPr>
          <p:grpSp>
            <p:nvGrpSpPr>
              <p:cNvPr id="5" name="Group 48"/>
              <p:cNvGrpSpPr>
                <a:grpSpLocks/>
              </p:cNvGrpSpPr>
              <p:nvPr/>
            </p:nvGrpSpPr>
            <p:grpSpPr bwMode="auto">
              <a:xfrm>
                <a:off x="5176" y="879"/>
                <a:ext cx="26" cy="25"/>
                <a:chOff x="5176" y="879"/>
                <a:chExt cx="26" cy="25"/>
              </a:xfrm>
            </p:grpSpPr>
            <p:sp>
              <p:nvSpPr>
                <p:cNvPr id="12897" name="Freeform 49"/>
                <p:cNvSpPr>
                  <a:spLocks/>
                </p:cNvSpPr>
                <p:nvPr/>
              </p:nvSpPr>
              <p:spPr bwMode="auto">
                <a:xfrm>
                  <a:off x="5193" y="890"/>
                  <a:ext cx="9" cy="14"/>
                </a:xfrm>
                <a:custGeom>
                  <a:avLst/>
                  <a:gdLst>
                    <a:gd name="T0" fmla="*/ 8 w 9"/>
                    <a:gd name="T1" fmla="*/ 5 h 14"/>
                    <a:gd name="T2" fmla="*/ 4 w 9"/>
                    <a:gd name="T3" fmla="*/ 0 h 14"/>
                    <a:gd name="T4" fmla="*/ 0 w 9"/>
                    <a:gd name="T5" fmla="*/ 0 h 14"/>
                    <a:gd name="T6" fmla="*/ 0 w 9"/>
                    <a:gd name="T7" fmla="*/ 13 h 14"/>
                    <a:gd name="T8" fmla="*/ 8 w 9"/>
                    <a:gd name="T9" fmla="*/ 5 h 14"/>
                    <a:gd name="T10" fmla="*/ 0 60000 65536"/>
                    <a:gd name="T11" fmla="*/ 0 60000 65536"/>
                    <a:gd name="T12" fmla="*/ 0 60000 65536"/>
                    <a:gd name="T13" fmla="*/ 0 60000 65536"/>
                    <a:gd name="T14" fmla="*/ 0 60000 65536"/>
                    <a:gd name="T15" fmla="*/ 0 w 9"/>
                    <a:gd name="T16" fmla="*/ 0 h 14"/>
                    <a:gd name="T17" fmla="*/ 9 w 9"/>
                    <a:gd name="T18" fmla="*/ 14 h 14"/>
                  </a:gdLst>
                  <a:ahLst/>
                  <a:cxnLst>
                    <a:cxn ang="T10">
                      <a:pos x="T0" y="T1"/>
                    </a:cxn>
                    <a:cxn ang="T11">
                      <a:pos x="T2" y="T3"/>
                    </a:cxn>
                    <a:cxn ang="T12">
                      <a:pos x="T4" y="T5"/>
                    </a:cxn>
                    <a:cxn ang="T13">
                      <a:pos x="T6" y="T7"/>
                    </a:cxn>
                    <a:cxn ang="T14">
                      <a:pos x="T8" y="T9"/>
                    </a:cxn>
                  </a:cxnLst>
                  <a:rect l="T15" t="T16" r="T17" b="T18"/>
                  <a:pathLst>
                    <a:path w="9" h="14">
                      <a:moveTo>
                        <a:pt x="8" y="5"/>
                      </a:moveTo>
                      <a:lnTo>
                        <a:pt x="4" y="0"/>
                      </a:lnTo>
                      <a:lnTo>
                        <a:pt x="0" y="0"/>
                      </a:lnTo>
                      <a:lnTo>
                        <a:pt x="0" y="13"/>
                      </a:lnTo>
                      <a:lnTo>
                        <a:pt x="8" y="5"/>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98" name="Freeform 50"/>
                <p:cNvSpPr>
                  <a:spLocks/>
                </p:cNvSpPr>
                <p:nvPr/>
              </p:nvSpPr>
              <p:spPr bwMode="auto">
                <a:xfrm>
                  <a:off x="5176" y="879"/>
                  <a:ext cx="12" cy="18"/>
                </a:xfrm>
                <a:custGeom>
                  <a:avLst/>
                  <a:gdLst>
                    <a:gd name="T0" fmla="*/ 11 w 12"/>
                    <a:gd name="T1" fmla="*/ 17 h 18"/>
                    <a:gd name="T2" fmla="*/ 5 w 12"/>
                    <a:gd name="T3" fmla="*/ 0 h 18"/>
                    <a:gd name="T4" fmla="*/ 0 w 12"/>
                    <a:gd name="T5" fmla="*/ 17 h 18"/>
                    <a:gd name="T6" fmla="*/ 11 w 12"/>
                    <a:gd name="T7" fmla="*/ 17 h 18"/>
                    <a:gd name="T8" fmla="*/ 0 60000 65536"/>
                    <a:gd name="T9" fmla="*/ 0 60000 65536"/>
                    <a:gd name="T10" fmla="*/ 0 60000 65536"/>
                    <a:gd name="T11" fmla="*/ 0 60000 65536"/>
                    <a:gd name="T12" fmla="*/ 0 w 12"/>
                    <a:gd name="T13" fmla="*/ 0 h 18"/>
                    <a:gd name="T14" fmla="*/ 12 w 12"/>
                    <a:gd name="T15" fmla="*/ 18 h 18"/>
                  </a:gdLst>
                  <a:ahLst/>
                  <a:cxnLst>
                    <a:cxn ang="T8">
                      <a:pos x="T0" y="T1"/>
                    </a:cxn>
                    <a:cxn ang="T9">
                      <a:pos x="T2" y="T3"/>
                    </a:cxn>
                    <a:cxn ang="T10">
                      <a:pos x="T4" y="T5"/>
                    </a:cxn>
                    <a:cxn ang="T11">
                      <a:pos x="T6" y="T7"/>
                    </a:cxn>
                  </a:cxnLst>
                  <a:rect l="T12" t="T13" r="T14" b="T15"/>
                  <a:pathLst>
                    <a:path w="12" h="18">
                      <a:moveTo>
                        <a:pt x="11" y="17"/>
                      </a:moveTo>
                      <a:lnTo>
                        <a:pt x="5" y="0"/>
                      </a:lnTo>
                      <a:lnTo>
                        <a:pt x="0" y="17"/>
                      </a:lnTo>
                      <a:lnTo>
                        <a:pt x="11" y="17"/>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6" name="Group 51"/>
              <p:cNvGrpSpPr>
                <a:grpSpLocks/>
              </p:cNvGrpSpPr>
              <p:nvPr/>
            </p:nvGrpSpPr>
            <p:grpSpPr bwMode="auto">
              <a:xfrm>
                <a:off x="4176" y="941"/>
                <a:ext cx="396" cy="97"/>
                <a:chOff x="4176" y="941"/>
                <a:chExt cx="396" cy="97"/>
              </a:xfrm>
            </p:grpSpPr>
            <p:sp>
              <p:nvSpPr>
                <p:cNvPr id="12895" name="Freeform 52"/>
                <p:cNvSpPr>
                  <a:spLocks/>
                </p:cNvSpPr>
                <p:nvPr/>
              </p:nvSpPr>
              <p:spPr bwMode="auto">
                <a:xfrm>
                  <a:off x="4199" y="946"/>
                  <a:ext cx="373" cy="87"/>
                </a:xfrm>
                <a:custGeom>
                  <a:avLst/>
                  <a:gdLst>
                    <a:gd name="T0" fmla="*/ 372 w 373"/>
                    <a:gd name="T1" fmla="*/ 81 h 87"/>
                    <a:gd name="T2" fmla="*/ 360 w 373"/>
                    <a:gd name="T3" fmla="*/ 86 h 87"/>
                    <a:gd name="T4" fmla="*/ 355 w 373"/>
                    <a:gd name="T5" fmla="*/ 86 h 87"/>
                    <a:gd name="T6" fmla="*/ 348 w 373"/>
                    <a:gd name="T7" fmla="*/ 86 h 87"/>
                    <a:gd name="T8" fmla="*/ 331 w 373"/>
                    <a:gd name="T9" fmla="*/ 86 h 87"/>
                    <a:gd name="T10" fmla="*/ 320 w 373"/>
                    <a:gd name="T11" fmla="*/ 86 h 87"/>
                    <a:gd name="T12" fmla="*/ 314 w 373"/>
                    <a:gd name="T13" fmla="*/ 86 h 87"/>
                    <a:gd name="T14" fmla="*/ 296 w 373"/>
                    <a:gd name="T15" fmla="*/ 81 h 87"/>
                    <a:gd name="T16" fmla="*/ 291 w 373"/>
                    <a:gd name="T17" fmla="*/ 70 h 87"/>
                    <a:gd name="T18" fmla="*/ 279 w 373"/>
                    <a:gd name="T19" fmla="*/ 70 h 87"/>
                    <a:gd name="T20" fmla="*/ 273 w 373"/>
                    <a:gd name="T21" fmla="*/ 64 h 87"/>
                    <a:gd name="T22" fmla="*/ 267 w 373"/>
                    <a:gd name="T23" fmla="*/ 70 h 87"/>
                    <a:gd name="T24" fmla="*/ 256 w 373"/>
                    <a:gd name="T25" fmla="*/ 70 h 87"/>
                    <a:gd name="T26" fmla="*/ 250 w 373"/>
                    <a:gd name="T27" fmla="*/ 70 h 87"/>
                    <a:gd name="T28" fmla="*/ 239 w 373"/>
                    <a:gd name="T29" fmla="*/ 70 h 87"/>
                    <a:gd name="T30" fmla="*/ 232 w 373"/>
                    <a:gd name="T31" fmla="*/ 70 h 87"/>
                    <a:gd name="T32" fmla="*/ 0 w 373"/>
                    <a:gd name="T33" fmla="*/ 5 h 87"/>
                    <a:gd name="T34" fmla="*/ 6 w 373"/>
                    <a:gd name="T35" fmla="*/ 5 h 87"/>
                    <a:gd name="T36" fmla="*/ 18 w 373"/>
                    <a:gd name="T37" fmla="*/ 0 h 87"/>
                    <a:gd name="T38" fmla="*/ 24 w 373"/>
                    <a:gd name="T39" fmla="*/ 5 h 87"/>
                    <a:gd name="T40" fmla="*/ 46 w 373"/>
                    <a:gd name="T41" fmla="*/ 16 h 87"/>
                    <a:gd name="T42" fmla="*/ 82 w 373"/>
                    <a:gd name="T43" fmla="*/ 21 h 87"/>
                    <a:gd name="T44" fmla="*/ 215 w 373"/>
                    <a:gd name="T45" fmla="*/ 59 h 87"/>
                    <a:gd name="T46" fmla="*/ 227 w 373"/>
                    <a:gd name="T47" fmla="*/ 59 h 87"/>
                    <a:gd name="T48" fmla="*/ 372 w 373"/>
                    <a:gd name="T49" fmla="*/ 81 h 8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73"/>
                    <a:gd name="T76" fmla="*/ 0 h 87"/>
                    <a:gd name="T77" fmla="*/ 373 w 373"/>
                    <a:gd name="T78" fmla="*/ 87 h 8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73" h="87">
                      <a:moveTo>
                        <a:pt x="372" y="81"/>
                      </a:moveTo>
                      <a:lnTo>
                        <a:pt x="360" y="86"/>
                      </a:lnTo>
                      <a:lnTo>
                        <a:pt x="355" y="86"/>
                      </a:lnTo>
                      <a:lnTo>
                        <a:pt x="348" y="86"/>
                      </a:lnTo>
                      <a:lnTo>
                        <a:pt x="331" y="86"/>
                      </a:lnTo>
                      <a:lnTo>
                        <a:pt x="320" y="86"/>
                      </a:lnTo>
                      <a:lnTo>
                        <a:pt x="314" y="86"/>
                      </a:lnTo>
                      <a:lnTo>
                        <a:pt x="296" y="81"/>
                      </a:lnTo>
                      <a:lnTo>
                        <a:pt x="291" y="70"/>
                      </a:lnTo>
                      <a:lnTo>
                        <a:pt x="279" y="70"/>
                      </a:lnTo>
                      <a:lnTo>
                        <a:pt x="273" y="64"/>
                      </a:lnTo>
                      <a:lnTo>
                        <a:pt x="267" y="70"/>
                      </a:lnTo>
                      <a:lnTo>
                        <a:pt x="256" y="70"/>
                      </a:lnTo>
                      <a:lnTo>
                        <a:pt x="250" y="70"/>
                      </a:lnTo>
                      <a:lnTo>
                        <a:pt x="239" y="70"/>
                      </a:lnTo>
                      <a:lnTo>
                        <a:pt x="232" y="70"/>
                      </a:lnTo>
                      <a:lnTo>
                        <a:pt x="0" y="5"/>
                      </a:lnTo>
                      <a:lnTo>
                        <a:pt x="6" y="5"/>
                      </a:lnTo>
                      <a:lnTo>
                        <a:pt x="18" y="0"/>
                      </a:lnTo>
                      <a:lnTo>
                        <a:pt x="24" y="5"/>
                      </a:lnTo>
                      <a:lnTo>
                        <a:pt x="46" y="16"/>
                      </a:lnTo>
                      <a:lnTo>
                        <a:pt x="82" y="21"/>
                      </a:lnTo>
                      <a:lnTo>
                        <a:pt x="215" y="59"/>
                      </a:lnTo>
                      <a:lnTo>
                        <a:pt x="227" y="59"/>
                      </a:lnTo>
                      <a:lnTo>
                        <a:pt x="372" y="81"/>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96" name="Freeform 53"/>
                <p:cNvSpPr>
                  <a:spLocks/>
                </p:cNvSpPr>
                <p:nvPr/>
              </p:nvSpPr>
              <p:spPr bwMode="auto">
                <a:xfrm>
                  <a:off x="4176" y="941"/>
                  <a:ext cx="383" cy="97"/>
                </a:xfrm>
                <a:custGeom>
                  <a:avLst/>
                  <a:gdLst>
                    <a:gd name="T0" fmla="*/ 382 w 383"/>
                    <a:gd name="T1" fmla="*/ 79 h 97"/>
                    <a:gd name="T2" fmla="*/ 371 w 383"/>
                    <a:gd name="T3" fmla="*/ 90 h 97"/>
                    <a:gd name="T4" fmla="*/ 365 w 383"/>
                    <a:gd name="T5" fmla="*/ 90 h 97"/>
                    <a:gd name="T6" fmla="*/ 353 w 383"/>
                    <a:gd name="T7" fmla="*/ 90 h 97"/>
                    <a:gd name="T8" fmla="*/ 346 w 383"/>
                    <a:gd name="T9" fmla="*/ 96 h 97"/>
                    <a:gd name="T10" fmla="*/ 329 w 383"/>
                    <a:gd name="T11" fmla="*/ 96 h 97"/>
                    <a:gd name="T12" fmla="*/ 323 w 383"/>
                    <a:gd name="T13" fmla="*/ 90 h 97"/>
                    <a:gd name="T14" fmla="*/ 312 w 383"/>
                    <a:gd name="T15" fmla="*/ 90 h 97"/>
                    <a:gd name="T16" fmla="*/ 299 w 383"/>
                    <a:gd name="T17" fmla="*/ 79 h 97"/>
                    <a:gd name="T18" fmla="*/ 299 w 383"/>
                    <a:gd name="T19" fmla="*/ 73 h 97"/>
                    <a:gd name="T20" fmla="*/ 288 w 383"/>
                    <a:gd name="T21" fmla="*/ 73 h 97"/>
                    <a:gd name="T22" fmla="*/ 282 w 383"/>
                    <a:gd name="T23" fmla="*/ 73 h 97"/>
                    <a:gd name="T24" fmla="*/ 265 w 383"/>
                    <a:gd name="T25" fmla="*/ 73 h 97"/>
                    <a:gd name="T26" fmla="*/ 258 w 383"/>
                    <a:gd name="T27" fmla="*/ 79 h 97"/>
                    <a:gd name="T28" fmla="*/ 247 w 383"/>
                    <a:gd name="T29" fmla="*/ 73 h 97"/>
                    <a:gd name="T30" fmla="*/ 0 w 383"/>
                    <a:gd name="T31" fmla="*/ 0 h 97"/>
                    <a:gd name="T32" fmla="*/ 11 w 383"/>
                    <a:gd name="T33" fmla="*/ 0 h 97"/>
                    <a:gd name="T34" fmla="*/ 18 w 383"/>
                    <a:gd name="T35" fmla="*/ 0 h 97"/>
                    <a:gd name="T36" fmla="*/ 30 w 383"/>
                    <a:gd name="T37" fmla="*/ 0 h 97"/>
                    <a:gd name="T38" fmla="*/ 59 w 383"/>
                    <a:gd name="T39" fmla="*/ 12 h 97"/>
                    <a:gd name="T40" fmla="*/ 94 w 383"/>
                    <a:gd name="T41" fmla="*/ 17 h 97"/>
                    <a:gd name="T42" fmla="*/ 94 w 383"/>
                    <a:gd name="T43" fmla="*/ 28 h 97"/>
                    <a:gd name="T44" fmla="*/ 224 w 383"/>
                    <a:gd name="T45" fmla="*/ 57 h 97"/>
                    <a:gd name="T46" fmla="*/ 235 w 383"/>
                    <a:gd name="T47" fmla="*/ 57 h 97"/>
                    <a:gd name="T48" fmla="*/ 382 w 383"/>
                    <a:gd name="T49" fmla="*/ 79 h 97"/>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w 383"/>
                    <a:gd name="T76" fmla="*/ 0 h 97"/>
                    <a:gd name="T77" fmla="*/ 383 w 383"/>
                    <a:gd name="T78" fmla="*/ 97 h 97"/>
                  </a:gdLst>
                  <a:ahLst/>
                  <a:cxnLst>
                    <a:cxn ang="T50">
                      <a:pos x="T0" y="T1"/>
                    </a:cxn>
                    <a:cxn ang="T51">
                      <a:pos x="T2" y="T3"/>
                    </a:cxn>
                    <a:cxn ang="T52">
                      <a:pos x="T4" y="T5"/>
                    </a:cxn>
                    <a:cxn ang="T53">
                      <a:pos x="T6" y="T7"/>
                    </a:cxn>
                    <a:cxn ang="T54">
                      <a:pos x="T8" y="T9"/>
                    </a:cxn>
                    <a:cxn ang="T55">
                      <a:pos x="T10" y="T11"/>
                    </a:cxn>
                    <a:cxn ang="T56">
                      <a:pos x="T12" y="T13"/>
                    </a:cxn>
                    <a:cxn ang="T57">
                      <a:pos x="T14" y="T15"/>
                    </a:cxn>
                    <a:cxn ang="T58">
                      <a:pos x="T16" y="T17"/>
                    </a:cxn>
                    <a:cxn ang="T59">
                      <a:pos x="T18" y="T19"/>
                    </a:cxn>
                    <a:cxn ang="T60">
                      <a:pos x="T20" y="T21"/>
                    </a:cxn>
                    <a:cxn ang="T61">
                      <a:pos x="T22" y="T23"/>
                    </a:cxn>
                    <a:cxn ang="T62">
                      <a:pos x="T24" y="T25"/>
                    </a:cxn>
                    <a:cxn ang="T63">
                      <a:pos x="T26" y="T27"/>
                    </a:cxn>
                    <a:cxn ang="T64">
                      <a:pos x="T28" y="T29"/>
                    </a:cxn>
                    <a:cxn ang="T65">
                      <a:pos x="T30" y="T31"/>
                    </a:cxn>
                    <a:cxn ang="T66">
                      <a:pos x="T32" y="T33"/>
                    </a:cxn>
                    <a:cxn ang="T67">
                      <a:pos x="T34" y="T35"/>
                    </a:cxn>
                    <a:cxn ang="T68">
                      <a:pos x="T36" y="T37"/>
                    </a:cxn>
                    <a:cxn ang="T69">
                      <a:pos x="T38" y="T39"/>
                    </a:cxn>
                    <a:cxn ang="T70">
                      <a:pos x="T40" y="T41"/>
                    </a:cxn>
                    <a:cxn ang="T71">
                      <a:pos x="T42" y="T43"/>
                    </a:cxn>
                    <a:cxn ang="T72">
                      <a:pos x="T44" y="T45"/>
                    </a:cxn>
                    <a:cxn ang="T73">
                      <a:pos x="T46" y="T47"/>
                    </a:cxn>
                    <a:cxn ang="T74">
                      <a:pos x="T48" y="T49"/>
                    </a:cxn>
                  </a:cxnLst>
                  <a:rect l="T75" t="T76" r="T77" b="T78"/>
                  <a:pathLst>
                    <a:path w="383" h="97">
                      <a:moveTo>
                        <a:pt x="382" y="79"/>
                      </a:moveTo>
                      <a:lnTo>
                        <a:pt x="371" y="90"/>
                      </a:lnTo>
                      <a:lnTo>
                        <a:pt x="365" y="90"/>
                      </a:lnTo>
                      <a:lnTo>
                        <a:pt x="353" y="90"/>
                      </a:lnTo>
                      <a:lnTo>
                        <a:pt x="346" y="96"/>
                      </a:lnTo>
                      <a:lnTo>
                        <a:pt x="329" y="96"/>
                      </a:lnTo>
                      <a:lnTo>
                        <a:pt x="323" y="90"/>
                      </a:lnTo>
                      <a:lnTo>
                        <a:pt x="312" y="90"/>
                      </a:lnTo>
                      <a:lnTo>
                        <a:pt x="299" y="79"/>
                      </a:lnTo>
                      <a:lnTo>
                        <a:pt x="299" y="73"/>
                      </a:lnTo>
                      <a:lnTo>
                        <a:pt x="288" y="73"/>
                      </a:lnTo>
                      <a:lnTo>
                        <a:pt x="282" y="73"/>
                      </a:lnTo>
                      <a:lnTo>
                        <a:pt x="265" y="73"/>
                      </a:lnTo>
                      <a:lnTo>
                        <a:pt x="258" y="79"/>
                      </a:lnTo>
                      <a:lnTo>
                        <a:pt x="247" y="73"/>
                      </a:lnTo>
                      <a:lnTo>
                        <a:pt x="0" y="0"/>
                      </a:lnTo>
                      <a:lnTo>
                        <a:pt x="11" y="0"/>
                      </a:lnTo>
                      <a:lnTo>
                        <a:pt x="18" y="0"/>
                      </a:lnTo>
                      <a:lnTo>
                        <a:pt x="30" y="0"/>
                      </a:lnTo>
                      <a:lnTo>
                        <a:pt x="59" y="12"/>
                      </a:lnTo>
                      <a:lnTo>
                        <a:pt x="94" y="17"/>
                      </a:lnTo>
                      <a:lnTo>
                        <a:pt x="94" y="28"/>
                      </a:lnTo>
                      <a:lnTo>
                        <a:pt x="224" y="57"/>
                      </a:lnTo>
                      <a:lnTo>
                        <a:pt x="235" y="57"/>
                      </a:lnTo>
                      <a:lnTo>
                        <a:pt x="382" y="79"/>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7" name="Group 54"/>
              <p:cNvGrpSpPr>
                <a:grpSpLocks/>
              </p:cNvGrpSpPr>
              <p:nvPr/>
            </p:nvGrpSpPr>
            <p:grpSpPr bwMode="auto">
              <a:xfrm>
                <a:off x="4176" y="675"/>
                <a:ext cx="313" cy="255"/>
                <a:chOff x="4176" y="675"/>
                <a:chExt cx="313" cy="255"/>
              </a:xfrm>
            </p:grpSpPr>
            <p:sp>
              <p:nvSpPr>
                <p:cNvPr id="12893" name="Freeform 55"/>
                <p:cNvSpPr>
                  <a:spLocks/>
                </p:cNvSpPr>
                <p:nvPr/>
              </p:nvSpPr>
              <p:spPr bwMode="auto">
                <a:xfrm>
                  <a:off x="4199" y="687"/>
                  <a:ext cx="290" cy="239"/>
                </a:xfrm>
                <a:custGeom>
                  <a:avLst/>
                  <a:gdLst>
                    <a:gd name="T0" fmla="*/ 249 w 290"/>
                    <a:gd name="T1" fmla="*/ 144 h 239"/>
                    <a:gd name="T2" fmla="*/ 237 w 290"/>
                    <a:gd name="T3" fmla="*/ 144 h 239"/>
                    <a:gd name="T4" fmla="*/ 232 w 290"/>
                    <a:gd name="T5" fmla="*/ 139 h 239"/>
                    <a:gd name="T6" fmla="*/ 226 w 290"/>
                    <a:gd name="T7" fmla="*/ 139 h 239"/>
                    <a:gd name="T8" fmla="*/ 226 w 290"/>
                    <a:gd name="T9" fmla="*/ 127 h 239"/>
                    <a:gd name="T10" fmla="*/ 70 w 290"/>
                    <a:gd name="T11" fmla="*/ 0 h 239"/>
                    <a:gd name="T12" fmla="*/ 6 w 290"/>
                    <a:gd name="T13" fmla="*/ 0 h 239"/>
                    <a:gd name="T14" fmla="*/ 70 w 290"/>
                    <a:gd name="T15" fmla="*/ 139 h 239"/>
                    <a:gd name="T16" fmla="*/ 0 w 290"/>
                    <a:gd name="T17" fmla="*/ 144 h 239"/>
                    <a:gd name="T18" fmla="*/ 0 w 290"/>
                    <a:gd name="T19" fmla="*/ 177 h 239"/>
                    <a:gd name="T20" fmla="*/ 18 w 290"/>
                    <a:gd name="T21" fmla="*/ 177 h 239"/>
                    <a:gd name="T22" fmla="*/ 18 w 290"/>
                    <a:gd name="T23" fmla="*/ 200 h 239"/>
                    <a:gd name="T24" fmla="*/ 41 w 290"/>
                    <a:gd name="T25" fmla="*/ 205 h 239"/>
                    <a:gd name="T26" fmla="*/ 58 w 290"/>
                    <a:gd name="T27" fmla="*/ 205 h 239"/>
                    <a:gd name="T28" fmla="*/ 64 w 290"/>
                    <a:gd name="T29" fmla="*/ 205 h 239"/>
                    <a:gd name="T30" fmla="*/ 111 w 290"/>
                    <a:gd name="T31" fmla="*/ 221 h 239"/>
                    <a:gd name="T32" fmla="*/ 111 w 290"/>
                    <a:gd name="T33" fmla="*/ 227 h 239"/>
                    <a:gd name="T34" fmla="*/ 128 w 290"/>
                    <a:gd name="T35" fmla="*/ 238 h 239"/>
                    <a:gd name="T36" fmla="*/ 289 w 290"/>
                    <a:gd name="T37" fmla="*/ 221 h 239"/>
                    <a:gd name="T38" fmla="*/ 289 w 290"/>
                    <a:gd name="T39" fmla="*/ 217 h 239"/>
                    <a:gd name="T40" fmla="*/ 249 w 290"/>
                    <a:gd name="T41" fmla="*/ 144 h 239"/>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290"/>
                    <a:gd name="T64" fmla="*/ 0 h 239"/>
                    <a:gd name="T65" fmla="*/ 290 w 290"/>
                    <a:gd name="T66" fmla="*/ 239 h 239"/>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290" h="239">
                      <a:moveTo>
                        <a:pt x="249" y="144"/>
                      </a:moveTo>
                      <a:lnTo>
                        <a:pt x="237" y="144"/>
                      </a:lnTo>
                      <a:lnTo>
                        <a:pt x="232" y="139"/>
                      </a:lnTo>
                      <a:lnTo>
                        <a:pt x="226" y="139"/>
                      </a:lnTo>
                      <a:lnTo>
                        <a:pt x="226" y="127"/>
                      </a:lnTo>
                      <a:lnTo>
                        <a:pt x="70" y="0"/>
                      </a:lnTo>
                      <a:lnTo>
                        <a:pt x="6" y="0"/>
                      </a:lnTo>
                      <a:lnTo>
                        <a:pt x="70" y="139"/>
                      </a:lnTo>
                      <a:lnTo>
                        <a:pt x="0" y="144"/>
                      </a:lnTo>
                      <a:lnTo>
                        <a:pt x="0" y="177"/>
                      </a:lnTo>
                      <a:lnTo>
                        <a:pt x="18" y="177"/>
                      </a:lnTo>
                      <a:lnTo>
                        <a:pt x="18" y="200"/>
                      </a:lnTo>
                      <a:lnTo>
                        <a:pt x="41" y="205"/>
                      </a:lnTo>
                      <a:lnTo>
                        <a:pt x="58" y="205"/>
                      </a:lnTo>
                      <a:lnTo>
                        <a:pt x="64" y="205"/>
                      </a:lnTo>
                      <a:lnTo>
                        <a:pt x="111" y="221"/>
                      </a:lnTo>
                      <a:lnTo>
                        <a:pt x="111" y="227"/>
                      </a:lnTo>
                      <a:lnTo>
                        <a:pt x="128" y="238"/>
                      </a:lnTo>
                      <a:lnTo>
                        <a:pt x="289" y="221"/>
                      </a:lnTo>
                      <a:lnTo>
                        <a:pt x="289" y="217"/>
                      </a:lnTo>
                      <a:lnTo>
                        <a:pt x="249" y="144"/>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94" name="Freeform 56"/>
                <p:cNvSpPr>
                  <a:spLocks/>
                </p:cNvSpPr>
                <p:nvPr/>
              </p:nvSpPr>
              <p:spPr bwMode="auto">
                <a:xfrm>
                  <a:off x="4176" y="675"/>
                  <a:ext cx="300" cy="255"/>
                </a:xfrm>
                <a:custGeom>
                  <a:avLst/>
                  <a:gdLst>
                    <a:gd name="T0" fmla="*/ 264 w 300"/>
                    <a:gd name="T1" fmla="*/ 158 h 255"/>
                    <a:gd name="T2" fmla="*/ 259 w 300"/>
                    <a:gd name="T3" fmla="*/ 158 h 255"/>
                    <a:gd name="T4" fmla="*/ 253 w 300"/>
                    <a:gd name="T5" fmla="*/ 153 h 255"/>
                    <a:gd name="T6" fmla="*/ 240 w 300"/>
                    <a:gd name="T7" fmla="*/ 153 h 255"/>
                    <a:gd name="T8" fmla="*/ 240 w 300"/>
                    <a:gd name="T9" fmla="*/ 141 h 255"/>
                    <a:gd name="T10" fmla="*/ 235 w 300"/>
                    <a:gd name="T11" fmla="*/ 141 h 255"/>
                    <a:gd name="T12" fmla="*/ 82 w 300"/>
                    <a:gd name="T13" fmla="*/ 0 h 255"/>
                    <a:gd name="T14" fmla="*/ 12 w 300"/>
                    <a:gd name="T15" fmla="*/ 0 h 255"/>
                    <a:gd name="T16" fmla="*/ 82 w 300"/>
                    <a:gd name="T17" fmla="*/ 153 h 255"/>
                    <a:gd name="T18" fmla="*/ 0 w 300"/>
                    <a:gd name="T19" fmla="*/ 153 h 255"/>
                    <a:gd name="T20" fmla="*/ 0 w 300"/>
                    <a:gd name="T21" fmla="*/ 193 h 255"/>
                    <a:gd name="T22" fmla="*/ 18 w 300"/>
                    <a:gd name="T23" fmla="*/ 181 h 255"/>
                    <a:gd name="T24" fmla="*/ 18 w 300"/>
                    <a:gd name="T25" fmla="*/ 204 h 255"/>
                    <a:gd name="T26" fmla="*/ 41 w 300"/>
                    <a:gd name="T27" fmla="*/ 215 h 255"/>
                    <a:gd name="T28" fmla="*/ 70 w 300"/>
                    <a:gd name="T29" fmla="*/ 215 h 255"/>
                    <a:gd name="T30" fmla="*/ 77 w 300"/>
                    <a:gd name="T31" fmla="*/ 215 h 255"/>
                    <a:gd name="T32" fmla="*/ 124 w 300"/>
                    <a:gd name="T33" fmla="*/ 226 h 255"/>
                    <a:gd name="T34" fmla="*/ 124 w 300"/>
                    <a:gd name="T35" fmla="*/ 237 h 255"/>
                    <a:gd name="T36" fmla="*/ 117 w 300"/>
                    <a:gd name="T37" fmla="*/ 237 h 255"/>
                    <a:gd name="T38" fmla="*/ 136 w 300"/>
                    <a:gd name="T39" fmla="*/ 254 h 255"/>
                    <a:gd name="T40" fmla="*/ 299 w 300"/>
                    <a:gd name="T41" fmla="*/ 226 h 255"/>
                    <a:gd name="T42" fmla="*/ 299 w 300"/>
                    <a:gd name="T43" fmla="*/ 221 h 255"/>
                    <a:gd name="T44" fmla="*/ 264 w 300"/>
                    <a:gd name="T45" fmla="*/ 158 h 255"/>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300"/>
                    <a:gd name="T70" fmla="*/ 0 h 255"/>
                    <a:gd name="T71" fmla="*/ 300 w 300"/>
                    <a:gd name="T72" fmla="*/ 255 h 255"/>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300" h="255">
                      <a:moveTo>
                        <a:pt x="264" y="158"/>
                      </a:moveTo>
                      <a:lnTo>
                        <a:pt x="259" y="158"/>
                      </a:lnTo>
                      <a:lnTo>
                        <a:pt x="253" y="153"/>
                      </a:lnTo>
                      <a:lnTo>
                        <a:pt x="240" y="153"/>
                      </a:lnTo>
                      <a:lnTo>
                        <a:pt x="240" y="141"/>
                      </a:lnTo>
                      <a:lnTo>
                        <a:pt x="235" y="141"/>
                      </a:lnTo>
                      <a:lnTo>
                        <a:pt x="82" y="0"/>
                      </a:lnTo>
                      <a:lnTo>
                        <a:pt x="12" y="0"/>
                      </a:lnTo>
                      <a:lnTo>
                        <a:pt x="82" y="153"/>
                      </a:lnTo>
                      <a:lnTo>
                        <a:pt x="0" y="153"/>
                      </a:lnTo>
                      <a:lnTo>
                        <a:pt x="0" y="193"/>
                      </a:lnTo>
                      <a:lnTo>
                        <a:pt x="18" y="181"/>
                      </a:lnTo>
                      <a:lnTo>
                        <a:pt x="18" y="204"/>
                      </a:lnTo>
                      <a:lnTo>
                        <a:pt x="41" y="215"/>
                      </a:lnTo>
                      <a:lnTo>
                        <a:pt x="70" y="215"/>
                      </a:lnTo>
                      <a:lnTo>
                        <a:pt x="77" y="215"/>
                      </a:lnTo>
                      <a:lnTo>
                        <a:pt x="124" y="226"/>
                      </a:lnTo>
                      <a:lnTo>
                        <a:pt x="124" y="237"/>
                      </a:lnTo>
                      <a:lnTo>
                        <a:pt x="117" y="237"/>
                      </a:lnTo>
                      <a:lnTo>
                        <a:pt x="136" y="254"/>
                      </a:lnTo>
                      <a:lnTo>
                        <a:pt x="299" y="226"/>
                      </a:lnTo>
                      <a:lnTo>
                        <a:pt x="299" y="221"/>
                      </a:lnTo>
                      <a:lnTo>
                        <a:pt x="264" y="158"/>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8" name="Group 57"/>
              <p:cNvGrpSpPr>
                <a:grpSpLocks/>
              </p:cNvGrpSpPr>
              <p:nvPr/>
            </p:nvGrpSpPr>
            <p:grpSpPr bwMode="auto">
              <a:xfrm>
                <a:off x="4258" y="890"/>
                <a:ext cx="1214" cy="144"/>
                <a:chOff x="4258" y="890"/>
                <a:chExt cx="1214" cy="144"/>
              </a:xfrm>
            </p:grpSpPr>
            <p:sp>
              <p:nvSpPr>
                <p:cNvPr id="12891" name="Freeform 58"/>
                <p:cNvSpPr>
                  <a:spLocks/>
                </p:cNvSpPr>
                <p:nvPr/>
              </p:nvSpPr>
              <p:spPr bwMode="auto">
                <a:xfrm>
                  <a:off x="4270" y="901"/>
                  <a:ext cx="1202" cy="133"/>
                </a:xfrm>
                <a:custGeom>
                  <a:avLst/>
                  <a:gdLst>
                    <a:gd name="T0" fmla="*/ 908 w 1202"/>
                    <a:gd name="T1" fmla="*/ 0 h 133"/>
                    <a:gd name="T2" fmla="*/ 363 w 1202"/>
                    <a:gd name="T3" fmla="*/ 6 h 133"/>
                    <a:gd name="T4" fmla="*/ 322 w 1202"/>
                    <a:gd name="T5" fmla="*/ 6 h 133"/>
                    <a:gd name="T6" fmla="*/ 281 w 1202"/>
                    <a:gd name="T7" fmla="*/ 6 h 133"/>
                    <a:gd name="T8" fmla="*/ 240 w 1202"/>
                    <a:gd name="T9" fmla="*/ 6 h 133"/>
                    <a:gd name="T10" fmla="*/ 181 w 1202"/>
                    <a:gd name="T11" fmla="*/ 11 h 133"/>
                    <a:gd name="T12" fmla="*/ 134 w 1202"/>
                    <a:gd name="T13" fmla="*/ 11 h 133"/>
                    <a:gd name="T14" fmla="*/ 99 w 1202"/>
                    <a:gd name="T15" fmla="*/ 22 h 133"/>
                    <a:gd name="T16" fmla="*/ 75 w 1202"/>
                    <a:gd name="T17" fmla="*/ 22 h 133"/>
                    <a:gd name="T18" fmla="*/ 53 w 1202"/>
                    <a:gd name="T19" fmla="*/ 27 h 133"/>
                    <a:gd name="T20" fmla="*/ 0 w 1202"/>
                    <a:gd name="T21" fmla="*/ 33 h 133"/>
                    <a:gd name="T22" fmla="*/ 0 w 1202"/>
                    <a:gd name="T23" fmla="*/ 44 h 133"/>
                    <a:gd name="T24" fmla="*/ 11 w 1202"/>
                    <a:gd name="T25" fmla="*/ 50 h 133"/>
                    <a:gd name="T26" fmla="*/ 17 w 1202"/>
                    <a:gd name="T27" fmla="*/ 55 h 133"/>
                    <a:gd name="T28" fmla="*/ 30 w 1202"/>
                    <a:gd name="T29" fmla="*/ 66 h 133"/>
                    <a:gd name="T30" fmla="*/ 53 w 1202"/>
                    <a:gd name="T31" fmla="*/ 71 h 133"/>
                    <a:gd name="T32" fmla="*/ 204 w 1202"/>
                    <a:gd name="T33" fmla="*/ 110 h 133"/>
                    <a:gd name="T34" fmla="*/ 258 w 1202"/>
                    <a:gd name="T35" fmla="*/ 126 h 133"/>
                    <a:gd name="T36" fmla="*/ 287 w 1202"/>
                    <a:gd name="T37" fmla="*/ 126 h 133"/>
                    <a:gd name="T38" fmla="*/ 322 w 1202"/>
                    <a:gd name="T39" fmla="*/ 126 h 133"/>
                    <a:gd name="T40" fmla="*/ 363 w 1202"/>
                    <a:gd name="T41" fmla="*/ 132 h 133"/>
                    <a:gd name="T42" fmla="*/ 949 w 1202"/>
                    <a:gd name="T43" fmla="*/ 132 h 133"/>
                    <a:gd name="T44" fmla="*/ 973 w 1202"/>
                    <a:gd name="T45" fmla="*/ 132 h 133"/>
                    <a:gd name="T46" fmla="*/ 996 w 1202"/>
                    <a:gd name="T47" fmla="*/ 126 h 133"/>
                    <a:gd name="T48" fmla="*/ 1037 w 1202"/>
                    <a:gd name="T49" fmla="*/ 126 h 133"/>
                    <a:gd name="T50" fmla="*/ 1072 w 1202"/>
                    <a:gd name="T51" fmla="*/ 126 h 133"/>
                    <a:gd name="T52" fmla="*/ 1107 w 1202"/>
                    <a:gd name="T53" fmla="*/ 115 h 133"/>
                    <a:gd name="T54" fmla="*/ 1131 w 1202"/>
                    <a:gd name="T55" fmla="*/ 110 h 133"/>
                    <a:gd name="T56" fmla="*/ 1154 w 1202"/>
                    <a:gd name="T57" fmla="*/ 105 h 133"/>
                    <a:gd name="T58" fmla="*/ 1172 w 1202"/>
                    <a:gd name="T59" fmla="*/ 93 h 133"/>
                    <a:gd name="T60" fmla="*/ 1190 w 1202"/>
                    <a:gd name="T61" fmla="*/ 88 h 133"/>
                    <a:gd name="T62" fmla="*/ 1201 w 1202"/>
                    <a:gd name="T63" fmla="*/ 82 h 133"/>
                    <a:gd name="T64" fmla="*/ 1201 w 1202"/>
                    <a:gd name="T65" fmla="*/ 71 h 133"/>
                    <a:gd name="T66" fmla="*/ 1201 w 1202"/>
                    <a:gd name="T67" fmla="*/ 66 h 133"/>
                    <a:gd name="T68" fmla="*/ 1195 w 1202"/>
                    <a:gd name="T69" fmla="*/ 55 h 133"/>
                    <a:gd name="T70" fmla="*/ 1178 w 1202"/>
                    <a:gd name="T71" fmla="*/ 50 h 133"/>
                    <a:gd name="T72" fmla="*/ 1172 w 1202"/>
                    <a:gd name="T73" fmla="*/ 44 h 133"/>
                    <a:gd name="T74" fmla="*/ 1154 w 1202"/>
                    <a:gd name="T75" fmla="*/ 33 h 133"/>
                    <a:gd name="T76" fmla="*/ 1148 w 1202"/>
                    <a:gd name="T77" fmla="*/ 27 h 133"/>
                    <a:gd name="T78" fmla="*/ 1137 w 1202"/>
                    <a:gd name="T79" fmla="*/ 22 h 133"/>
                    <a:gd name="T80" fmla="*/ 1120 w 1202"/>
                    <a:gd name="T81" fmla="*/ 11 h 133"/>
                    <a:gd name="T82" fmla="*/ 1113 w 1202"/>
                    <a:gd name="T83" fmla="*/ 6 h 133"/>
                    <a:gd name="T84" fmla="*/ 1090 w 1202"/>
                    <a:gd name="T85" fmla="*/ 6 h 133"/>
                    <a:gd name="T86" fmla="*/ 1066 w 1202"/>
                    <a:gd name="T87" fmla="*/ 0 h 133"/>
                    <a:gd name="T88" fmla="*/ 1032 w 1202"/>
                    <a:gd name="T89" fmla="*/ 0 h 133"/>
                    <a:gd name="T90" fmla="*/ 996 w 1202"/>
                    <a:gd name="T91" fmla="*/ 0 h 133"/>
                    <a:gd name="T92" fmla="*/ 967 w 1202"/>
                    <a:gd name="T93" fmla="*/ 0 h 133"/>
                    <a:gd name="T94" fmla="*/ 949 w 1202"/>
                    <a:gd name="T95" fmla="*/ 0 h 133"/>
                    <a:gd name="T96" fmla="*/ 926 w 1202"/>
                    <a:gd name="T97" fmla="*/ 0 h 133"/>
                    <a:gd name="T98" fmla="*/ 908 w 1202"/>
                    <a:gd name="T99" fmla="*/ 0 h 133"/>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w 1202"/>
                    <a:gd name="T151" fmla="*/ 0 h 133"/>
                    <a:gd name="T152" fmla="*/ 1202 w 1202"/>
                    <a:gd name="T153" fmla="*/ 133 h 133"/>
                  </a:gdLst>
                  <a:ahLst/>
                  <a:cxnLst>
                    <a:cxn ang="T100">
                      <a:pos x="T0" y="T1"/>
                    </a:cxn>
                    <a:cxn ang="T101">
                      <a:pos x="T2" y="T3"/>
                    </a:cxn>
                    <a:cxn ang="T102">
                      <a:pos x="T4" y="T5"/>
                    </a:cxn>
                    <a:cxn ang="T103">
                      <a:pos x="T6" y="T7"/>
                    </a:cxn>
                    <a:cxn ang="T104">
                      <a:pos x="T8" y="T9"/>
                    </a:cxn>
                    <a:cxn ang="T105">
                      <a:pos x="T10" y="T11"/>
                    </a:cxn>
                    <a:cxn ang="T106">
                      <a:pos x="T12" y="T13"/>
                    </a:cxn>
                    <a:cxn ang="T107">
                      <a:pos x="T14" y="T15"/>
                    </a:cxn>
                    <a:cxn ang="T108">
                      <a:pos x="T16" y="T17"/>
                    </a:cxn>
                    <a:cxn ang="T109">
                      <a:pos x="T18" y="T19"/>
                    </a:cxn>
                    <a:cxn ang="T110">
                      <a:pos x="T20" y="T21"/>
                    </a:cxn>
                    <a:cxn ang="T111">
                      <a:pos x="T22" y="T23"/>
                    </a:cxn>
                    <a:cxn ang="T112">
                      <a:pos x="T24" y="T25"/>
                    </a:cxn>
                    <a:cxn ang="T113">
                      <a:pos x="T26" y="T27"/>
                    </a:cxn>
                    <a:cxn ang="T114">
                      <a:pos x="T28" y="T29"/>
                    </a:cxn>
                    <a:cxn ang="T115">
                      <a:pos x="T30" y="T31"/>
                    </a:cxn>
                    <a:cxn ang="T116">
                      <a:pos x="T32" y="T33"/>
                    </a:cxn>
                    <a:cxn ang="T117">
                      <a:pos x="T34" y="T35"/>
                    </a:cxn>
                    <a:cxn ang="T118">
                      <a:pos x="T36" y="T37"/>
                    </a:cxn>
                    <a:cxn ang="T119">
                      <a:pos x="T38" y="T39"/>
                    </a:cxn>
                    <a:cxn ang="T120">
                      <a:pos x="T40" y="T41"/>
                    </a:cxn>
                    <a:cxn ang="T121">
                      <a:pos x="T42" y="T43"/>
                    </a:cxn>
                    <a:cxn ang="T122">
                      <a:pos x="T44" y="T45"/>
                    </a:cxn>
                    <a:cxn ang="T123">
                      <a:pos x="T46" y="T47"/>
                    </a:cxn>
                    <a:cxn ang="T124">
                      <a:pos x="T48" y="T49"/>
                    </a:cxn>
                    <a:cxn ang="T125">
                      <a:pos x="T50" y="T51"/>
                    </a:cxn>
                    <a:cxn ang="T126">
                      <a:pos x="T52" y="T53"/>
                    </a:cxn>
                    <a:cxn ang="T127">
                      <a:pos x="T54" y="T55"/>
                    </a:cxn>
                    <a:cxn ang="T128">
                      <a:pos x="T56" y="T57"/>
                    </a:cxn>
                    <a:cxn ang="T129">
                      <a:pos x="T58" y="T59"/>
                    </a:cxn>
                    <a:cxn ang="T130">
                      <a:pos x="T60" y="T61"/>
                    </a:cxn>
                    <a:cxn ang="T131">
                      <a:pos x="T62" y="T63"/>
                    </a:cxn>
                    <a:cxn ang="T132">
                      <a:pos x="T64" y="T65"/>
                    </a:cxn>
                    <a:cxn ang="T133">
                      <a:pos x="T66" y="T67"/>
                    </a:cxn>
                    <a:cxn ang="T134">
                      <a:pos x="T68" y="T69"/>
                    </a:cxn>
                    <a:cxn ang="T135">
                      <a:pos x="T70" y="T71"/>
                    </a:cxn>
                    <a:cxn ang="T136">
                      <a:pos x="T72" y="T73"/>
                    </a:cxn>
                    <a:cxn ang="T137">
                      <a:pos x="T74" y="T75"/>
                    </a:cxn>
                    <a:cxn ang="T138">
                      <a:pos x="T76" y="T77"/>
                    </a:cxn>
                    <a:cxn ang="T139">
                      <a:pos x="T78" y="T79"/>
                    </a:cxn>
                    <a:cxn ang="T140">
                      <a:pos x="T80" y="T81"/>
                    </a:cxn>
                    <a:cxn ang="T141">
                      <a:pos x="T82" y="T83"/>
                    </a:cxn>
                    <a:cxn ang="T142">
                      <a:pos x="T84" y="T85"/>
                    </a:cxn>
                    <a:cxn ang="T143">
                      <a:pos x="T86" y="T87"/>
                    </a:cxn>
                    <a:cxn ang="T144">
                      <a:pos x="T88" y="T89"/>
                    </a:cxn>
                    <a:cxn ang="T145">
                      <a:pos x="T90" y="T91"/>
                    </a:cxn>
                    <a:cxn ang="T146">
                      <a:pos x="T92" y="T93"/>
                    </a:cxn>
                    <a:cxn ang="T147">
                      <a:pos x="T94" y="T95"/>
                    </a:cxn>
                    <a:cxn ang="T148">
                      <a:pos x="T96" y="T97"/>
                    </a:cxn>
                    <a:cxn ang="T149">
                      <a:pos x="T98" y="T99"/>
                    </a:cxn>
                  </a:cxnLst>
                  <a:rect l="T150" t="T151" r="T152" b="T153"/>
                  <a:pathLst>
                    <a:path w="1202" h="133">
                      <a:moveTo>
                        <a:pt x="908" y="0"/>
                      </a:moveTo>
                      <a:lnTo>
                        <a:pt x="363" y="6"/>
                      </a:lnTo>
                      <a:lnTo>
                        <a:pt x="322" y="6"/>
                      </a:lnTo>
                      <a:lnTo>
                        <a:pt x="281" y="6"/>
                      </a:lnTo>
                      <a:lnTo>
                        <a:pt x="240" y="6"/>
                      </a:lnTo>
                      <a:lnTo>
                        <a:pt x="181" y="11"/>
                      </a:lnTo>
                      <a:lnTo>
                        <a:pt x="134" y="11"/>
                      </a:lnTo>
                      <a:lnTo>
                        <a:pt x="99" y="22"/>
                      </a:lnTo>
                      <a:lnTo>
                        <a:pt x="75" y="22"/>
                      </a:lnTo>
                      <a:lnTo>
                        <a:pt x="53" y="27"/>
                      </a:lnTo>
                      <a:lnTo>
                        <a:pt x="0" y="33"/>
                      </a:lnTo>
                      <a:lnTo>
                        <a:pt x="0" y="44"/>
                      </a:lnTo>
                      <a:lnTo>
                        <a:pt x="11" y="50"/>
                      </a:lnTo>
                      <a:lnTo>
                        <a:pt x="17" y="55"/>
                      </a:lnTo>
                      <a:lnTo>
                        <a:pt x="30" y="66"/>
                      </a:lnTo>
                      <a:lnTo>
                        <a:pt x="53" y="71"/>
                      </a:lnTo>
                      <a:lnTo>
                        <a:pt x="204" y="110"/>
                      </a:lnTo>
                      <a:lnTo>
                        <a:pt x="258" y="126"/>
                      </a:lnTo>
                      <a:lnTo>
                        <a:pt x="287" y="126"/>
                      </a:lnTo>
                      <a:lnTo>
                        <a:pt x="322" y="126"/>
                      </a:lnTo>
                      <a:lnTo>
                        <a:pt x="363" y="132"/>
                      </a:lnTo>
                      <a:lnTo>
                        <a:pt x="949" y="132"/>
                      </a:lnTo>
                      <a:lnTo>
                        <a:pt x="973" y="132"/>
                      </a:lnTo>
                      <a:lnTo>
                        <a:pt x="996" y="126"/>
                      </a:lnTo>
                      <a:lnTo>
                        <a:pt x="1037" y="126"/>
                      </a:lnTo>
                      <a:lnTo>
                        <a:pt x="1072" y="126"/>
                      </a:lnTo>
                      <a:lnTo>
                        <a:pt x="1107" y="115"/>
                      </a:lnTo>
                      <a:lnTo>
                        <a:pt x="1131" y="110"/>
                      </a:lnTo>
                      <a:lnTo>
                        <a:pt x="1154" y="105"/>
                      </a:lnTo>
                      <a:lnTo>
                        <a:pt x="1172" y="93"/>
                      </a:lnTo>
                      <a:lnTo>
                        <a:pt x="1190" y="88"/>
                      </a:lnTo>
                      <a:lnTo>
                        <a:pt x="1201" y="82"/>
                      </a:lnTo>
                      <a:lnTo>
                        <a:pt x="1201" y="71"/>
                      </a:lnTo>
                      <a:lnTo>
                        <a:pt x="1201" y="66"/>
                      </a:lnTo>
                      <a:lnTo>
                        <a:pt x="1195" y="55"/>
                      </a:lnTo>
                      <a:lnTo>
                        <a:pt x="1178" y="50"/>
                      </a:lnTo>
                      <a:lnTo>
                        <a:pt x="1172" y="44"/>
                      </a:lnTo>
                      <a:lnTo>
                        <a:pt x="1154" y="33"/>
                      </a:lnTo>
                      <a:lnTo>
                        <a:pt x="1148" y="27"/>
                      </a:lnTo>
                      <a:lnTo>
                        <a:pt x="1137" y="22"/>
                      </a:lnTo>
                      <a:lnTo>
                        <a:pt x="1120" y="11"/>
                      </a:lnTo>
                      <a:lnTo>
                        <a:pt x="1113" y="6"/>
                      </a:lnTo>
                      <a:lnTo>
                        <a:pt x="1090" y="6"/>
                      </a:lnTo>
                      <a:lnTo>
                        <a:pt x="1066" y="0"/>
                      </a:lnTo>
                      <a:lnTo>
                        <a:pt x="1032" y="0"/>
                      </a:lnTo>
                      <a:lnTo>
                        <a:pt x="996" y="0"/>
                      </a:lnTo>
                      <a:lnTo>
                        <a:pt x="967" y="0"/>
                      </a:lnTo>
                      <a:lnTo>
                        <a:pt x="949" y="0"/>
                      </a:lnTo>
                      <a:lnTo>
                        <a:pt x="926" y="0"/>
                      </a:lnTo>
                      <a:lnTo>
                        <a:pt x="908" y="0"/>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92" name="Freeform 59"/>
                <p:cNvSpPr>
                  <a:spLocks/>
                </p:cNvSpPr>
                <p:nvPr/>
              </p:nvSpPr>
              <p:spPr bwMode="auto">
                <a:xfrm>
                  <a:off x="4258" y="890"/>
                  <a:ext cx="1213" cy="143"/>
                </a:xfrm>
                <a:custGeom>
                  <a:avLst/>
                  <a:gdLst>
                    <a:gd name="T0" fmla="*/ 907 w 1213"/>
                    <a:gd name="T1" fmla="*/ 6 h 143"/>
                    <a:gd name="T2" fmla="*/ 365 w 1213"/>
                    <a:gd name="T3" fmla="*/ 6 h 143"/>
                    <a:gd name="T4" fmla="*/ 318 w 1213"/>
                    <a:gd name="T5" fmla="*/ 6 h 143"/>
                    <a:gd name="T6" fmla="*/ 277 w 1213"/>
                    <a:gd name="T7" fmla="*/ 12 h 143"/>
                    <a:gd name="T8" fmla="*/ 235 w 1213"/>
                    <a:gd name="T9" fmla="*/ 12 h 143"/>
                    <a:gd name="T10" fmla="*/ 183 w 1213"/>
                    <a:gd name="T11" fmla="*/ 12 h 143"/>
                    <a:gd name="T12" fmla="*/ 124 w 1213"/>
                    <a:gd name="T13" fmla="*/ 22 h 143"/>
                    <a:gd name="T14" fmla="*/ 94 w 1213"/>
                    <a:gd name="T15" fmla="*/ 22 h 143"/>
                    <a:gd name="T16" fmla="*/ 71 w 1213"/>
                    <a:gd name="T17" fmla="*/ 29 h 143"/>
                    <a:gd name="T18" fmla="*/ 42 w 1213"/>
                    <a:gd name="T19" fmla="*/ 29 h 143"/>
                    <a:gd name="T20" fmla="*/ 0 w 1213"/>
                    <a:gd name="T21" fmla="*/ 39 h 143"/>
                    <a:gd name="T22" fmla="*/ 0 w 1213"/>
                    <a:gd name="T23" fmla="*/ 46 h 143"/>
                    <a:gd name="T24" fmla="*/ 0 w 1213"/>
                    <a:gd name="T25" fmla="*/ 51 h 143"/>
                    <a:gd name="T26" fmla="*/ 0 w 1213"/>
                    <a:gd name="T27" fmla="*/ 63 h 143"/>
                    <a:gd name="T28" fmla="*/ 13 w 1213"/>
                    <a:gd name="T29" fmla="*/ 68 h 143"/>
                    <a:gd name="T30" fmla="*/ 18 w 1213"/>
                    <a:gd name="T31" fmla="*/ 68 h 143"/>
                    <a:gd name="T32" fmla="*/ 42 w 1213"/>
                    <a:gd name="T33" fmla="*/ 80 h 143"/>
                    <a:gd name="T34" fmla="*/ 201 w 1213"/>
                    <a:gd name="T35" fmla="*/ 125 h 143"/>
                    <a:gd name="T36" fmla="*/ 247 w 1213"/>
                    <a:gd name="T37" fmla="*/ 131 h 143"/>
                    <a:gd name="T38" fmla="*/ 282 w 1213"/>
                    <a:gd name="T39" fmla="*/ 131 h 143"/>
                    <a:gd name="T40" fmla="*/ 318 w 1213"/>
                    <a:gd name="T41" fmla="*/ 142 h 143"/>
                    <a:gd name="T42" fmla="*/ 359 w 1213"/>
                    <a:gd name="T43" fmla="*/ 142 h 143"/>
                    <a:gd name="T44" fmla="*/ 948 w 1213"/>
                    <a:gd name="T45" fmla="*/ 142 h 143"/>
                    <a:gd name="T46" fmla="*/ 983 w 1213"/>
                    <a:gd name="T47" fmla="*/ 142 h 143"/>
                    <a:gd name="T48" fmla="*/ 1001 w 1213"/>
                    <a:gd name="T49" fmla="*/ 142 h 143"/>
                    <a:gd name="T50" fmla="*/ 1042 w 1213"/>
                    <a:gd name="T51" fmla="*/ 142 h 143"/>
                    <a:gd name="T52" fmla="*/ 1083 w 1213"/>
                    <a:gd name="T53" fmla="*/ 131 h 143"/>
                    <a:gd name="T54" fmla="*/ 1107 w 1213"/>
                    <a:gd name="T55" fmla="*/ 131 h 143"/>
                    <a:gd name="T56" fmla="*/ 1136 w 1213"/>
                    <a:gd name="T57" fmla="*/ 125 h 143"/>
                    <a:gd name="T58" fmla="*/ 1166 w 1213"/>
                    <a:gd name="T59" fmla="*/ 114 h 143"/>
                    <a:gd name="T60" fmla="*/ 1178 w 1213"/>
                    <a:gd name="T61" fmla="*/ 108 h 143"/>
                    <a:gd name="T62" fmla="*/ 1207 w 1213"/>
                    <a:gd name="T63" fmla="*/ 91 h 143"/>
                    <a:gd name="T64" fmla="*/ 1212 w 1213"/>
                    <a:gd name="T65" fmla="*/ 91 h 143"/>
                    <a:gd name="T66" fmla="*/ 1212 w 1213"/>
                    <a:gd name="T67" fmla="*/ 85 h 143"/>
                    <a:gd name="T68" fmla="*/ 1212 w 1213"/>
                    <a:gd name="T69" fmla="*/ 80 h 143"/>
                    <a:gd name="T70" fmla="*/ 1212 w 1213"/>
                    <a:gd name="T71" fmla="*/ 68 h 143"/>
                    <a:gd name="T72" fmla="*/ 1207 w 1213"/>
                    <a:gd name="T73" fmla="*/ 63 h 143"/>
                    <a:gd name="T74" fmla="*/ 1195 w 1213"/>
                    <a:gd name="T75" fmla="*/ 63 h 143"/>
                    <a:gd name="T76" fmla="*/ 1189 w 1213"/>
                    <a:gd name="T77" fmla="*/ 51 h 143"/>
                    <a:gd name="T78" fmla="*/ 1178 w 1213"/>
                    <a:gd name="T79" fmla="*/ 51 h 143"/>
                    <a:gd name="T80" fmla="*/ 1171 w 1213"/>
                    <a:gd name="T81" fmla="*/ 39 h 143"/>
                    <a:gd name="T82" fmla="*/ 1153 w 1213"/>
                    <a:gd name="T83" fmla="*/ 39 h 143"/>
                    <a:gd name="T84" fmla="*/ 1148 w 1213"/>
                    <a:gd name="T85" fmla="*/ 22 h 143"/>
                    <a:gd name="T86" fmla="*/ 1130 w 1213"/>
                    <a:gd name="T87" fmla="*/ 22 h 143"/>
                    <a:gd name="T88" fmla="*/ 1112 w 1213"/>
                    <a:gd name="T89" fmla="*/ 12 h 143"/>
                    <a:gd name="T90" fmla="*/ 1095 w 1213"/>
                    <a:gd name="T91" fmla="*/ 6 h 143"/>
                    <a:gd name="T92" fmla="*/ 1065 w 1213"/>
                    <a:gd name="T93" fmla="*/ 6 h 143"/>
                    <a:gd name="T94" fmla="*/ 1031 w 1213"/>
                    <a:gd name="T95" fmla="*/ 0 h 143"/>
                    <a:gd name="T96" fmla="*/ 1001 w 1213"/>
                    <a:gd name="T97" fmla="*/ 0 h 143"/>
                    <a:gd name="T98" fmla="*/ 965 w 1213"/>
                    <a:gd name="T99" fmla="*/ 6 h 143"/>
                    <a:gd name="T100" fmla="*/ 948 w 1213"/>
                    <a:gd name="T101" fmla="*/ 6 h 143"/>
                    <a:gd name="T102" fmla="*/ 931 w 1213"/>
                    <a:gd name="T103" fmla="*/ 6 h 143"/>
                    <a:gd name="T104" fmla="*/ 907 w 1213"/>
                    <a:gd name="T105" fmla="*/ 6 h 143"/>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w 1213"/>
                    <a:gd name="T160" fmla="*/ 0 h 143"/>
                    <a:gd name="T161" fmla="*/ 1213 w 1213"/>
                    <a:gd name="T162" fmla="*/ 143 h 143"/>
                  </a:gdLst>
                  <a:ahLst/>
                  <a:cxnLst>
                    <a:cxn ang="T106">
                      <a:pos x="T0" y="T1"/>
                    </a:cxn>
                    <a:cxn ang="T107">
                      <a:pos x="T2" y="T3"/>
                    </a:cxn>
                    <a:cxn ang="T108">
                      <a:pos x="T4" y="T5"/>
                    </a:cxn>
                    <a:cxn ang="T109">
                      <a:pos x="T6" y="T7"/>
                    </a:cxn>
                    <a:cxn ang="T110">
                      <a:pos x="T8" y="T9"/>
                    </a:cxn>
                    <a:cxn ang="T111">
                      <a:pos x="T10" y="T11"/>
                    </a:cxn>
                    <a:cxn ang="T112">
                      <a:pos x="T12" y="T13"/>
                    </a:cxn>
                    <a:cxn ang="T113">
                      <a:pos x="T14" y="T15"/>
                    </a:cxn>
                    <a:cxn ang="T114">
                      <a:pos x="T16" y="T17"/>
                    </a:cxn>
                    <a:cxn ang="T115">
                      <a:pos x="T18" y="T19"/>
                    </a:cxn>
                    <a:cxn ang="T116">
                      <a:pos x="T20" y="T21"/>
                    </a:cxn>
                    <a:cxn ang="T117">
                      <a:pos x="T22" y="T23"/>
                    </a:cxn>
                    <a:cxn ang="T118">
                      <a:pos x="T24" y="T25"/>
                    </a:cxn>
                    <a:cxn ang="T119">
                      <a:pos x="T26" y="T27"/>
                    </a:cxn>
                    <a:cxn ang="T120">
                      <a:pos x="T28" y="T29"/>
                    </a:cxn>
                    <a:cxn ang="T121">
                      <a:pos x="T30" y="T31"/>
                    </a:cxn>
                    <a:cxn ang="T122">
                      <a:pos x="T32" y="T33"/>
                    </a:cxn>
                    <a:cxn ang="T123">
                      <a:pos x="T34" y="T35"/>
                    </a:cxn>
                    <a:cxn ang="T124">
                      <a:pos x="T36" y="T37"/>
                    </a:cxn>
                    <a:cxn ang="T125">
                      <a:pos x="T38" y="T39"/>
                    </a:cxn>
                    <a:cxn ang="T126">
                      <a:pos x="T40" y="T41"/>
                    </a:cxn>
                    <a:cxn ang="T127">
                      <a:pos x="T42" y="T43"/>
                    </a:cxn>
                    <a:cxn ang="T128">
                      <a:pos x="T44" y="T45"/>
                    </a:cxn>
                    <a:cxn ang="T129">
                      <a:pos x="T46" y="T47"/>
                    </a:cxn>
                    <a:cxn ang="T130">
                      <a:pos x="T48" y="T49"/>
                    </a:cxn>
                    <a:cxn ang="T131">
                      <a:pos x="T50" y="T51"/>
                    </a:cxn>
                    <a:cxn ang="T132">
                      <a:pos x="T52" y="T53"/>
                    </a:cxn>
                    <a:cxn ang="T133">
                      <a:pos x="T54" y="T55"/>
                    </a:cxn>
                    <a:cxn ang="T134">
                      <a:pos x="T56" y="T57"/>
                    </a:cxn>
                    <a:cxn ang="T135">
                      <a:pos x="T58" y="T59"/>
                    </a:cxn>
                    <a:cxn ang="T136">
                      <a:pos x="T60" y="T61"/>
                    </a:cxn>
                    <a:cxn ang="T137">
                      <a:pos x="T62" y="T63"/>
                    </a:cxn>
                    <a:cxn ang="T138">
                      <a:pos x="T64" y="T65"/>
                    </a:cxn>
                    <a:cxn ang="T139">
                      <a:pos x="T66" y="T67"/>
                    </a:cxn>
                    <a:cxn ang="T140">
                      <a:pos x="T68" y="T69"/>
                    </a:cxn>
                    <a:cxn ang="T141">
                      <a:pos x="T70" y="T71"/>
                    </a:cxn>
                    <a:cxn ang="T142">
                      <a:pos x="T72" y="T73"/>
                    </a:cxn>
                    <a:cxn ang="T143">
                      <a:pos x="T74" y="T75"/>
                    </a:cxn>
                    <a:cxn ang="T144">
                      <a:pos x="T76" y="T77"/>
                    </a:cxn>
                    <a:cxn ang="T145">
                      <a:pos x="T78" y="T79"/>
                    </a:cxn>
                    <a:cxn ang="T146">
                      <a:pos x="T80" y="T81"/>
                    </a:cxn>
                    <a:cxn ang="T147">
                      <a:pos x="T82" y="T83"/>
                    </a:cxn>
                    <a:cxn ang="T148">
                      <a:pos x="T84" y="T85"/>
                    </a:cxn>
                    <a:cxn ang="T149">
                      <a:pos x="T86" y="T87"/>
                    </a:cxn>
                    <a:cxn ang="T150">
                      <a:pos x="T88" y="T89"/>
                    </a:cxn>
                    <a:cxn ang="T151">
                      <a:pos x="T90" y="T91"/>
                    </a:cxn>
                    <a:cxn ang="T152">
                      <a:pos x="T92" y="T93"/>
                    </a:cxn>
                    <a:cxn ang="T153">
                      <a:pos x="T94" y="T95"/>
                    </a:cxn>
                    <a:cxn ang="T154">
                      <a:pos x="T96" y="T97"/>
                    </a:cxn>
                    <a:cxn ang="T155">
                      <a:pos x="T98" y="T99"/>
                    </a:cxn>
                    <a:cxn ang="T156">
                      <a:pos x="T100" y="T101"/>
                    </a:cxn>
                    <a:cxn ang="T157">
                      <a:pos x="T102" y="T103"/>
                    </a:cxn>
                    <a:cxn ang="T158">
                      <a:pos x="T104" y="T105"/>
                    </a:cxn>
                  </a:cxnLst>
                  <a:rect l="T159" t="T160" r="T161" b="T162"/>
                  <a:pathLst>
                    <a:path w="1213" h="143">
                      <a:moveTo>
                        <a:pt x="907" y="6"/>
                      </a:moveTo>
                      <a:lnTo>
                        <a:pt x="365" y="6"/>
                      </a:lnTo>
                      <a:lnTo>
                        <a:pt x="318" y="6"/>
                      </a:lnTo>
                      <a:lnTo>
                        <a:pt x="277" y="12"/>
                      </a:lnTo>
                      <a:lnTo>
                        <a:pt x="235" y="12"/>
                      </a:lnTo>
                      <a:lnTo>
                        <a:pt x="183" y="12"/>
                      </a:lnTo>
                      <a:lnTo>
                        <a:pt x="124" y="22"/>
                      </a:lnTo>
                      <a:lnTo>
                        <a:pt x="94" y="22"/>
                      </a:lnTo>
                      <a:lnTo>
                        <a:pt x="71" y="29"/>
                      </a:lnTo>
                      <a:lnTo>
                        <a:pt x="42" y="29"/>
                      </a:lnTo>
                      <a:lnTo>
                        <a:pt x="0" y="39"/>
                      </a:lnTo>
                      <a:lnTo>
                        <a:pt x="0" y="46"/>
                      </a:lnTo>
                      <a:lnTo>
                        <a:pt x="0" y="51"/>
                      </a:lnTo>
                      <a:lnTo>
                        <a:pt x="0" y="63"/>
                      </a:lnTo>
                      <a:lnTo>
                        <a:pt x="13" y="68"/>
                      </a:lnTo>
                      <a:lnTo>
                        <a:pt x="18" y="68"/>
                      </a:lnTo>
                      <a:lnTo>
                        <a:pt x="42" y="80"/>
                      </a:lnTo>
                      <a:lnTo>
                        <a:pt x="201" y="125"/>
                      </a:lnTo>
                      <a:lnTo>
                        <a:pt x="247" y="131"/>
                      </a:lnTo>
                      <a:lnTo>
                        <a:pt x="282" y="131"/>
                      </a:lnTo>
                      <a:lnTo>
                        <a:pt x="318" y="142"/>
                      </a:lnTo>
                      <a:lnTo>
                        <a:pt x="359" y="142"/>
                      </a:lnTo>
                      <a:lnTo>
                        <a:pt x="948" y="142"/>
                      </a:lnTo>
                      <a:lnTo>
                        <a:pt x="983" y="142"/>
                      </a:lnTo>
                      <a:lnTo>
                        <a:pt x="1001" y="142"/>
                      </a:lnTo>
                      <a:lnTo>
                        <a:pt x="1042" y="142"/>
                      </a:lnTo>
                      <a:lnTo>
                        <a:pt x="1083" y="131"/>
                      </a:lnTo>
                      <a:lnTo>
                        <a:pt x="1107" y="131"/>
                      </a:lnTo>
                      <a:lnTo>
                        <a:pt x="1136" y="125"/>
                      </a:lnTo>
                      <a:lnTo>
                        <a:pt x="1166" y="114"/>
                      </a:lnTo>
                      <a:lnTo>
                        <a:pt x="1178" y="108"/>
                      </a:lnTo>
                      <a:lnTo>
                        <a:pt x="1207" y="91"/>
                      </a:lnTo>
                      <a:lnTo>
                        <a:pt x="1212" y="91"/>
                      </a:lnTo>
                      <a:lnTo>
                        <a:pt x="1212" y="85"/>
                      </a:lnTo>
                      <a:lnTo>
                        <a:pt x="1212" y="80"/>
                      </a:lnTo>
                      <a:lnTo>
                        <a:pt x="1212" y="68"/>
                      </a:lnTo>
                      <a:lnTo>
                        <a:pt x="1207" y="63"/>
                      </a:lnTo>
                      <a:lnTo>
                        <a:pt x="1195" y="63"/>
                      </a:lnTo>
                      <a:lnTo>
                        <a:pt x="1189" y="51"/>
                      </a:lnTo>
                      <a:lnTo>
                        <a:pt x="1178" y="51"/>
                      </a:lnTo>
                      <a:lnTo>
                        <a:pt x="1171" y="39"/>
                      </a:lnTo>
                      <a:lnTo>
                        <a:pt x="1153" y="39"/>
                      </a:lnTo>
                      <a:lnTo>
                        <a:pt x="1148" y="22"/>
                      </a:lnTo>
                      <a:lnTo>
                        <a:pt x="1130" y="22"/>
                      </a:lnTo>
                      <a:lnTo>
                        <a:pt x="1112" y="12"/>
                      </a:lnTo>
                      <a:lnTo>
                        <a:pt x="1095" y="6"/>
                      </a:lnTo>
                      <a:lnTo>
                        <a:pt x="1065" y="6"/>
                      </a:lnTo>
                      <a:lnTo>
                        <a:pt x="1031" y="0"/>
                      </a:lnTo>
                      <a:lnTo>
                        <a:pt x="1001" y="0"/>
                      </a:lnTo>
                      <a:lnTo>
                        <a:pt x="965" y="6"/>
                      </a:lnTo>
                      <a:lnTo>
                        <a:pt x="948" y="6"/>
                      </a:lnTo>
                      <a:lnTo>
                        <a:pt x="931" y="6"/>
                      </a:lnTo>
                      <a:lnTo>
                        <a:pt x="907" y="6"/>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sp>
            <p:nvSpPr>
              <p:cNvPr id="12721" name="Line 60"/>
              <p:cNvSpPr>
                <a:spLocks noChangeShapeType="1"/>
              </p:cNvSpPr>
              <p:nvPr/>
            </p:nvSpPr>
            <p:spPr bwMode="auto">
              <a:xfrm>
                <a:off x="5464" y="972"/>
                <a:ext cx="0" cy="6"/>
              </a:xfrm>
              <a:prstGeom prst="line">
                <a:avLst/>
              </a:prstGeom>
              <a:noFill/>
              <a:ln w="12700">
                <a:solidFill>
                  <a:srgbClr val="000000"/>
                </a:solidFill>
                <a:round/>
                <a:headEnd/>
                <a:tailEnd/>
              </a:ln>
            </p:spPr>
            <p:txBody>
              <a:bodyPr wrap="none" anchor="ctr"/>
              <a:lstStyle/>
              <a:p>
                <a:endParaRPr lang="en-US">
                  <a:solidFill>
                    <a:prstClr val="black"/>
                  </a:solidFill>
                </a:endParaRPr>
              </a:p>
            </p:txBody>
          </p:sp>
          <p:grpSp>
            <p:nvGrpSpPr>
              <p:cNvPr id="9" name="Group 61"/>
              <p:cNvGrpSpPr>
                <a:grpSpLocks/>
              </p:cNvGrpSpPr>
              <p:nvPr/>
            </p:nvGrpSpPr>
            <p:grpSpPr bwMode="auto">
              <a:xfrm>
                <a:off x="5347" y="935"/>
                <a:ext cx="31" cy="40"/>
                <a:chOff x="5347" y="935"/>
                <a:chExt cx="31" cy="40"/>
              </a:xfrm>
            </p:grpSpPr>
            <p:sp>
              <p:nvSpPr>
                <p:cNvPr id="12889" name="Freeform 62"/>
                <p:cNvSpPr>
                  <a:spLocks/>
                </p:cNvSpPr>
                <p:nvPr/>
              </p:nvSpPr>
              <p:spPr bwMode="auto">
                <a:xfrm>
                  <a:off x="5358" y="935"/>
                  <a:ext cx="20" cy="36"/>
                </a:xfrm>
                <a:custGeom>
                  <a:avLst/>
                  <a:gdLst>
                    <a:gd name="T0" fmla="*/ 19 w 20"/>
                    <a:gd name="T1" fmla="*/ 35 h 36"/>
                    <a:gd name="T2" fmla="*/ 19 w 20"/>
                    <a:gd name="T3" fmla="*/ 0 h 36"/>
                    <a:gd name="T4" fmla="*/ 0 w 20"/>
                    <a:gd name="T5" fmla="*/ 0 h 36"/>
                    <a:gd name="T6" fmla="*/ 0 w 20"/>
                    <a:gd name="T7" fmla="*/ 35 h 36"/>
                    <a:gd name="T8" fmla="*/ 19 w 20"/>
                    <a:gd name="T9" fmla="*/ 35 h 36"/>
                    <a:gd name="T10" fmla="*/ 0 60000 65536"/>
                    <a:gd name="T11" fmla="*/ 0 60000 65536"/>
                    <a:gd name="T12" fmla="*/ 0 60000 65536"/>
                    <a:gd name="T13" fmla="*/ 0 60000 65536"/>
                    <a:gd name="T14" fmla="*/ 0 60000 65536"/>
                    <a:gd name="T15" fmla="*/ 0 w 20"/>
                    <a:gd name="T16" fmla="*/ 0 h 36"/>
                    <a:gd name="T17" fmla="*/ 20 w 20"/>
                    <a:gd name="T18" fmla="*/ 36 h 36"/>
                  </a:gdLst>
                  <a:ahLst/>
                  <a:cxnLst>
                    <a:cxn ang="T10">
                      <a:pos x="T0" y="T1"/>
                    </a:cxn>
                    <a:cxn ang="T11">
                      <a:pos x="T2" y="T3"/>
                    </a:cxn>
                    <a:cxn ang="T12">
                      <a:pos x="T4" y="T5"/>
                    </a:cxn>
                    <a:cxn ang="T13">
                      <a:pos x="T6" y="T7"/>
                    </a:cxn>
                    <a:cxn ang="T14">
                      <a:pos x="T8" y="T9"/>
                    </a:cxn>
                  </a:cxnLst>
                  <a:rect l="T15" t="T16" r="T17" b="T18"/>
                  <a:pathLst>
                    <a:path w="20" h="36">
                      <a:moveTo>
                        <a:pt x="19" y="35"/>
                      </a:moveTo>
                      <a:lnTo>
                        <a:pt x="19" y="0"/>
                      </a:lnTo>
                      <a:lnTo>
                        <a:pt x="0" y="0"/>
                      </a:lnTo>
                      <a:lnTo>
                        <a:pt x="0" y="35"/>
                      </a:lnTo>
                      <a:lnTo>
                        <a:pt x="19" y="35"/>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90" name="Freeform 63"/>
                <p:cNvSpPr>
                  <a:spLocks/>
                </p:cNvSpPr>
                <p:nvPr/>
              </p:nvSpPr>
              <p:spPr bwMode="auto">
                <a:xfrm>
                  <a:off x="5347" y="935"/>
                  <a:ext cx="18" cy="40"/>
                </a:xfrm>
                <a:custGeom>
                  <a:avLst/>
                  <a:gdLst>
                    <a:gd name="T0" fmla="*/ 17 w 18"/>
                    <a:gd name="T1" fmla="*/ 39 h 40"/>
                    <a:gd name="T2" fmla="*/ 17 w 18"/>
                    <a:gd name="T3" fmla="*/ 0 h 40"/>
                    <a:gd name="T4" fmla="*/ 0 w 18"/>
                    <a:gd name="T5" fmla="*/ 0 h 40"/>
                    <a:gd name="T6" fmla="*/ 0 w 18"/>
                    <a:gd name="T7" fmla="*/ 39 h 40"/>
                    <a:gd name="T8" fmla="*/ 17 w 18"/>
                    <a:gd name="T9" fmla="*/ 39 h 40"/>
                    <a:gd name="T10" fmla="*/ 0 60000 65536"/>
                    <a:gd name="T11" fmla="*/ 0 60000 65536"/>
                    <a:gd name="T12" fmla="*/ 0 60000 65536"/>
                    <a:gd name="T13" fmla="*/ 0 60000 65536"/>
                    <a:gd name="T14" fmla="*/ 0 60000 65536"/>
                    <a:gd name="T15" fmla="*/ 0 w 18"/>
                    <a:gd name="T16" fmla="*/ 0 h 40"/>
                    <a:gd name="T17" fmla="*/ 18 w 18"/>
                    <a:gd name="T18" fmla="*/ 40 h 40"/>
                  </a:gdLst>
                  <a:ahLst/>
                  <a:cxnLst>
                    <a:cxn ang="T10">
                      <a:pos x="T0" y="T1"/>
                    </a:cxn>
                    <a:cxn ang="T11">
                      <a:pos x="T2" y="T3"/>
                    </a:cxn>
                    <a:cxn ang="T12">
                      <a:pos x="T4" y="T5"/>
                    </a:cxn>
                    <a:cxn ang="T13">
                      <a:pos x="T6" y="T7"/>
                    </a:cxn>
                    <a:cxn ang="T14">
                      <a:pos x="T8" y="T9"/>
                    </a:cxn>
                  </a:cxnLst>
                  <a:rect l="T15" t="T16" r="T17" b="T18"/>
                  <a:pathLst>
                    <a:path w="18" h="40">
                      <a:moveTo>
                        <a:pt x="17" y="39"/>
                      </a:moveTo>
                      <a:lnTo>
                        <a:pt x="17" y="0"/>
                      </a:lnTo>
                      <a:lnTo>
                        <a:pt x="0" y="0"/>
                      </a:lnTo>
                      <a:lnTo>
                        <a:pt x="0" y="39"/>
                      </a:lnTo>
                      <a:lnTo>
                        <a:pt x="17" y="39"/>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10" name="Group 64"/>
              <p:cNvGrpSpPr>
                <a:grpSpLocks/>
              </p:cNvGrpSpPr>
              <p:nvPr/>
            </p:nvGrpSpPr>
            <p:grpSpPr bwMode="auto">
              <a:xfrm>
                <a:off x="5164" y="912"/>
                <a:ext cx="90" cy="63"/>
                <a:chOff x="5164" y="912"/>
                <a:chExt cx="90" cy="63"/>
              </a:xfrm>
            </p:grpSpPr>
            <p:sp>
              <p:nvSpPr>
                <p:cNvPr id="12887" name="Freeform 65"/>
                <p:cNvSpPr>
                  <a:spLocks/>
                </p:cNvSpPr>
                <p:nvPr/>
              </p:nvSpPr>
              <p:spPr bwMode="auto">
                <a:xfrm>
                  <a:off x="5177" y="924"/>
                  <a:ext cx="77" cy="47"/>
                </a:xfrm>
                <a:custGeom>
                  <a:avLst/>
                  <a:gdLst>
                    <a:gd name="T0" fmla="*/ 76 w 77"/>
                    <a:gd name="T1" fmla="*/ 46 h 47"/>
                    <a:gd name="T2" fmla="*/ 76 w 77"/>
                    <a:gd name="T3" fmla="*/ 0 h 47"/>
                    <a:gd name="T4" fmla="*/ 0 w 77"/>
                    <a:gd name="T5" fmla="*/ 0 h 47"/>
                    <a:gd name="T6" fmla="*/ 0 w 77"/>
                    <a:gd name="T7" fmla="*/ 46 h 47"/>
                    <a:gd name="T8" fmla="*/ 76 w 77"/>
                    <a:gd name="T9" fmla="*/ 46 h 47"/>
                    <a:gd name="T10" fmla="*/ 0 60000 65536"/>
                    <a:gd name="T11" fmla="*/ 0 60000 65536"/>
                    <a:gd name="T12" fmla="*/ 0 60000 65536"/>
                    <a:gd name="T13" fmla="*/ 0 60000 65536"/>
                    <a:gd name="T14" fmla="*/ 0 60000 65536"/>
                    <a:gd name="T15" fmla="*/ 0 w 77"/>
                    <a:gd name="T16" fmla="*/ 0 h 47"/>
                    <a:gd name="T17" fmla="*/ 77 w 77"/>
                    <a:gd name="T18" fmla="*/ 47 h 47"/>
                  </a:gdLst>
                  <a:ahLst/>
                  <a:cxnLst>
                    <a:cxn ang="T10">
                      <a:pos x="T0" y="T1"/>
                    </a:cxn>
                    <a:cxn ang="T11">
                      <a:pos x="T2" y="T3"/>
                    </a:cxn>
                    <a:cxn ang="T12">
                      <a:pos x="T4" y="T5"/>
                    </a:cxn>
                    <a:cxn ang="T13">
                      <a:pos x="T6" y="T7"/>
                    </a:cxn>
                    <a:cxn ang="T14">
                      <a:pos x="T8" y="T9"/>
                    </a:cxn>
                  </a:cxnLst>
                  <a:rect l="T15" t="T16" r="T17" b="T18"/>
                  <a:pathLst>
                    <a:path w="77" h="47">
                      <a:moveTo>
                        <a:pt x="76" y="46"/>
                      </a:moveTo>
                      <a:lnTo>
                        <a:pt x="76" y="0"/>
                      </a:lnTo>
                      <a:lnTo>
                        <a:pt x="0" y="0"/>
                      </a:lnTo>
                      <a:lnTo>
                        <a:pt x="0" y="46"/>
                      </a:lnTo>
                      <a:lnTo>
                        <a:pt x="76" y="46"/>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88" name="Freeform 66"/>
                <p:cNvSpPr>
                  <a:spLocks/>
                </p:cNvSpPr>
                <p:nvPr/>
              </p:nvSpPr>
              <p:spPr bwMode="auto">
                <a:xfrm>
                  <a:off x="5164" y="912"/>
                  <a:ext cx="83" cy="63"/>
                </a:xfrm>
                <a:custGeom>
                  <a:avLst/>
                  <a:gdLst>
                    <a:gd name="T0" fmla="*/ 82 w 83"/>
                    <a:gd name="T1" fmla="*/ 62 h 63"/>
                    <a:gd name="T2" fmla="*/ 82 w 83"/>
                    <a:gd name="T3" fmla="*/ 0 h 63"/>
                    <a:gd name="T4" fmla="*/ 0 w 83"/>
                    <a:gd name="T5" fmla="*/ 0 h 63"/>
                    <a:gd name="T6" fmla="*/ 0 w 83"/>
                    <a:gd name="T7" fmla="*/ 62 h 63"/>
                    <a:gd name="T8" fmla="*/ 82 w 83"/>
                    <a:gd name="T9" fmla="*/ 62 h 63"/>
                    <a:gd name="T10" fmla="*/ 0 60000 65536"/>
                    <a:gd name="T11" fmla="*/ 0 60000 65536"/>
                    <a:gd name="T12" fmla="*/ 0 60000 65536"/>
                    <a:gd name="T13" fmla="*/ 0 60000 65536"/>
                    <a:gd name="T14" fmla="*/ 0 60000 65536"/>
                    <a:gd name="T15" fmla="*/ 0 w 83"/>
                    <a:gd name="T16" fmla="*/ 0 h 63"/>
                    <a:gd name="T17" fmla="*/ 83 w 83"/>
                    <a:gd name="T18" fmla="*/ 63 h 63"/>
                  </a:gdLst>
                  <a:ahLst/>
                  <a:cxnLst>
                    <a:cxn ang="T10">
                      <a:pos x="T0" y="T1"/>
                    </a:cxn>
                    <a:cxn ang="T11">
                      <a:pos x="T2" y="T3"/>
                    </a:cxn>
                    <a:cxn ang="T12">
                      <a:pos x="T4" y="T5"/>
                    </a:cxn>
                    <a:cxn ang="T13">
                      <a:pos x="T6" y="T7"/>
                    </a:cxn>
                    <a:cxn ang="T14">
                      <a:pos x="T8" y="T9"/>
                    </a:cxn>
                  </a:cxnLst>
                  <a:rect l="T15" t="T16" r="T17" b="T18"/>
                  <a:pathLst>
                    <a:path w="83" h="63">
                      <a:moveTo>
                        <a:pt x="82" y="62"/>
                      </a:moveTo>
                      <a:lnTo>
                        <a:pt x="82" y="0"/>
                      </a:lnTo>
                      <a:lnTo>
                        <a:pt x="0" y="0"/>
                      </a:lnTo>
                      <a:lnTo>
                        <a:pt x="0" y="62"/>
                      </a:lnTo>
                      <a:lnTo>
                        <a:pt x="82" y="62"/>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11" name="Group 67"/>
              <p:cNvGrpSpPr>
                <a:grpSpLocks/>
              </p:cNvGrpSpPr>
              <p:nvPr/>
            </p:nvGrpSpPr>
            <p:grpSpPr bwMode="auto">
              <a:xfrm>
                <a:off x="5123" y="935"/>
                <a:ext cx="32" cy="40"/>
                <a:chOff x="5123" y="935"/>
                <a:chExt cx="32" cy="40"/>
              </a:xfrm>
            </p:grpSpPr>
            <p:sp>
              <p:nvSpPr>
                <p:cNvPr id="12885" name="Freeform 68"/>
                <p:cNvSpPr>
                  <a:spLocks/>
                </p:cNvSpPr>
                <p:nvPr/>
              </p:nvSpPr>
              <p:spPr bwMode="auto">
                <a:xfrm>
                  <a:off x="5135" y="935"/>
                  <a:ext cx="20" cy="36"/>
                </a:xfrm>
                <a:custGeom>
                  <a:avLst/>
                  <a:gdLst>
                    <a:gd name="T0" fmla="*/ 19 w 20"/>
                    <a:gd name="T1" fmla="*/ 35 h 36"/>
                    <a:gd name="T2" fmla="*/ 19 w 20"/>
                    <a:gd name="T3" fmla="*/ 0 h 36"/>
                    <a:gd name="T4" fmla="*/ 0 w 20"/>
                    <a:gd name="T5" fmla="*/ 0 h 36"/>
                    <a:gd name="T6" fmla="*/ 0 w 20"/>
                    <a:gd name="T7" fmla="*/ 35 h 36"/>
                    <a:gd name="T8" fmla="*/ 19 w 20"/>
                    <a:gd name="T9" fmla="*/ 35 h 36"/>
                    <a:gd name="T10" fmla="*/ 0 60000 65536"/>
                    <a:gd name="T11" fmla="*/ 0 60000 65536"/>
                    <a:gd name="T12" fmla="*/ 0 60000 65536"/>
                    <a:gd name="T13" fmla="*/ 0 60000 65536"/>
                    <a:gd name="T14" fmla="*/ 0 60000 65536"/>
                    <a:gd name="T15" fmla="*/ 0 w 20"/>
                    <a:gd name="T16" fmla="*/ 0 h 36"/>
                    <a:gd name="T17" fmla="*/ 20 w 20"/>
                    <a:gd name="T18" fmla="*/ 36 h 36"/>
                  </a:gdLst>
                  <a:ahLst/>
                  <a:cxnLst>
                    <a:cxn ang="T10">
                      <a:pos x="T0" y="T1"/>
                    </a:cxn>
                    <a:cxn ang="T11">
                      <a:pos x="T2" y="T3"/>
                    </a:cxn>
                    <a:cxn ang="T12">
                      <a:pos x="T4" y="T5"/>
                    </a:cxn>
                    <a:cxn ang="T13">
                      <a:pos x="T6" y="T7"/>
                    </a:cxn>
                    <a:cxn ang="T14">
                      <a:pos x="T8" y="T9"/>
                    </a:cxn>
                  </a:cxnLst>
                  <a:rect l="T15" t="T16" r="T17" b="T18"/>
                  <a:pathLst>
                    <a:path w="20" h="36">
                      <a:moveTo>
                        <a:pt x="19" y="35"/>
                      </a:moveTo>
                      <a:lnTo>
                        <a:pt x="19" y="0"/>
                      </a:lnTo>
                      <a:lnTo>
                        <a:pt x="0" y="0"/>
                      </a:lnTo>
                      <a:lnTo>
                        <a:pt x="0" y="35"/>
                      </a:lnTo>
                      <a:lnTo>
                        <a:pt x="19" y="35"/>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86" name="Freeform 69"/>
                <p:cNvSpPr>
                  <a:spLocks/>
                </p:cNvSpPr>
                <p:nvPr/>
              </p:nvSpPr>
              <p:spPr bwMode="auto">
                <a:xfrm>
                  <a:off x="5123" y="935"/>
                  <a:ext cx="25" cy="40"/>
                </a:xfrm>
                <a:custGeom>
                  <a:avLst/>
                  <a:gdLst>
                    <a:gd name="T0" fmla="*/ 24 w 25"/>
                    <a:gd name="T1" fmla="*/ 39 h 40"/>
                    <a:gd name="T2" fmla="*/ 24 w 25"/>
                    <a:gd name="T3" fmla="*/ 0 h 40"/>
                    <a:gd name="T4" fmla="*/ 0 w 25"/>
                    <a:gd name="T5" fmla="*/ 0 h 40"/>
                    <a:gd name="T6" fmla="*/ 0 w 25"/>
                    <a:gd name="T7" fmla="*/ 39 h 40"/>
                    <a:gd name="T8" fmla="*/ 24 w 25"/>
                    <a:gd name="T9" fmla="*/ 39 h 40"/>
                    <a:gd name="T10" fmla="*/ 0 60000 65536"/>
                    <a:gd name="T11" fmla="*/ 0 60000 65536"/>
                    <a:gd name="T12" fmla="*/ 0 60000 65536"/>
                    <a:gd name="T13" fmla="*/ 0 60000 65536"/>
                    <a:gd name="T14" fmla="*/ 0 60000 65536"/>
                    <a:gd name="T15" fmla="*/ 0 w 25"/>
                    <a:gd name="T16" fmla="*/ 0 h 40"/>
                    <a:gd name="T17" fmla="*/ 25 w 25"/>
                    <a:gd name="T18" fmla="*/ 40 h 40"/>
                  </a:gdLst>
                  <a:ahLst/>
                  <a:cxnLst>
                    <a:cxn ang="T10">
                      <a:pos x="T0" y="T1"/>
                    </a:cxn>
                    <a:cxn ang="T11">
                      <a:pos x="T2" y="T3"/>
                    </a:cxn>
                    <a:cxn ang="T12">
                      <a:pos x="T4" y="T5"/>
                    </a:cxn>
                    <a:cxn ang="T13">
                      <a:pos x="T6" y="T7"/>
                    </a:cxn>
                    <a:cxn ang="T14">
                      <a:pos x="T8" y="T9"/>
                    </a:cxn>
                  </a:cxnLst>
                  <a:rect l="T15" t="T16" r="T17" b="T18"/>
                  <a:pathLst>
                    <a:path w="25" h="40">
                      <a:moveTo>
                        <a:pt x="24" y="39"/>
                      </a:moveTo>
                      <a:lnTo>
                        <a:pt x="24" y="0"/>
                      </a:lnTo>
                      <a:lnTo>
                        <a:pt x="0" y="0"/>
                      </a:lnTo>
                      <a:lnTo>
                        <a:pt x="0" y="39"/>
                      </a:lnTo>
                      <a:lnTo>
                        <a:pt x="24" y="39"/>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12" name="Group 70"/>
              <p:cNvGrpSpPr>
                <a:grpSpLocks/>
              </p:cNvGrpSpPr>
              <p:nvPr/>
            </p:nvGrpSpPr>
            <p:grpSpPr bwMode="auto">
              <a:xfrm>
                <a:off x="4829" y="935"/>
                <a:ext cx="31" cy="40"/>
                <a:chOff x="4829" y="935"/>
                <a:chExt cx="31" cy="40"/>
              </a:xfrm>
            </p:grpSpPr>
            <p:sp>
              <p:nvSpPr>
                <p:cNvPr id="12883" name="Freeform 71"/>
                <p:cNvSpPr>
                  <a:spLocks/>
                </p:cNvSpPr>
                <p:nvPr/>
              </p:nvSpPr>
              <p:spPr bwMode="auto">
                <a:xfrm>
                  <a:off x="4841" y="935"/>
                  <a:ext cx="19" cy="36"/>
                </a:xfrm>
                <a:custGeom>
                  <a:avLst/>
                  <a:gdLst>
                    <a:gd name="T0" fmla="*/ 18 w 19"/>
                    <a:gd name="T1" fmla="*/ 35 h 36"/>
                    <a:gd name="T2" fmla="*/ 18 w 19"/>
                    <a:gd name="T3" fmla="*/ 0 h 36"/>
                    <a:gd name="T4" fmla="*/ 0 w 19"/>
                    <a:gd name="T5" fmla="*/ 0 h 36"/>
                    <a:gd name="T6" fmla="*/ 0 w 19"/>
                    <a:gd name="T7" fmla="*/ 35 h 36"/>
                    <a:gd name="T8" fmla="*/ 18 w 19"/>
                    <a:gd name="T9" fmla="*/ 35 h 36"/>
                    <a:gd name="T10" fmla="*/ 0 60000 65536"/>
                    <a:gd name="T11" fmla="*/ 0 60000 65536"/>
                    <a:gd name="T12" fmla="*/ 0 60000 65536"/>
                    <a:gd name="T13" fmla="*/ 0 60000 65536"/>
                    <a:gd name="T14" fmla="*/ 0 60000 65536"/>
                    <a:gd name="T15" fmla="*/ 0 w 19"/>
                    <a:gd name="T16" fmla="*/ 0 h 36"/>
                    <a:gd name="T17" fmla="*/ 19 w 19"/>
                    <a:gd name="T18" fmla="*/ 36 h 36"/>
                  </a:gdLst>
                  <a:ahLst/>
                  <a:cxnLst>
                    <a:cxn ang="T10">
                      <a:pos x="T0" y="T1"/>
                    </a:cxn>
                    <a:cxn ang="T11">
                      <a:pos x="T2" y="T3"/>
                    </a:cxn>
                    <a:cxn ang="T12">
                      <a:pos x="T4" y="T5"/>
                    </a:cxn>
                    <a:cxn ang="T13">
                      <a:pos x="T6" y="T7"/>
                    </a:cxn>
                    <a:cxn ang="T14">
                      <a:pos x="T8" y="T9"/>
                    </a:cxn>
                  </a:cxnLst>
                  <a:rect l="T15" t="T16" r="T17" b="T18"/>
                  <a:pathLst>
                    <a:path w="19" h="36">
                      <a:moveTo>
                        <a:pt x="18" y="35"/>
                      </a:moveTo>
                      <a:lnTo>
                        <a:pt x="18" y="0"/>
                      </a:lnTo>
                      <a:lnTo>
                        <a:pt x="0" y="0"/>
                      </a:lnTo>
                      <a:lnTo>
                        <a:pt x="0" y="35"/>
                      </a:lnTo>
                      <a:lnTo>
                        <a:pt x="18" y="35"/>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84" name="Freeform 72"/>
                <p:cNvSpPr>
                  <a:spLocks/>
                </p:cNvSpPr>
                <p:nvPr/>
              </p:nvSpPr>
              <p:spPr bwMode="auto">
                <a:xfrm>
                  <a:off x="4829" y="935"/>
                  <a:ext cx="24" cy="40"/>
                </a:xfrm>
                <a:custGeom>
                  <a:avLst/>
                  <a:gdLst>
                    <a:gd name="T0" fmla="*/ 23 w 24"/>
                    <a:gd name="T1" fmla="*/ 39 h 40"/>
                    <a:gd name="T2" fmla="*/ 23 w 24"/>
                    <a:gd name="T3" fmla="*/ 0 h 40"/>
                    <a:gd name="T4" fmla="*/ 0 w 24"/>
                    <a:gd name="T5" fmla="*/ 0 h 40"/>
                    <a:gd name="T6" fmla="*/ 0 w 24"/>
                    <a:gd name="T7" fmla="*/ 39 h 40"/>
                    <a:gd name="T8" fmla="*/ 23 w 24"/>
                    <a:gd name="T9" fmla="*/ 39 h 40"/>
                    <a:gd name="T10" fmla="*/ 0 60000 65536"/>
                    <a:gd name="T11" fmla="*/ 0 60000 65536"/>
                    <a:gd name="T12" fmla="*/ 0 60000 65536"/>
                    <a:gd name="T13" fmla="*/ 0 60000 65536"/>
                    <a:gd name="T14" fmla="*/ 0 60000 65536"/>
                    <a:gd name="T15" fmla="*/ 0 w 24"/>
                    <a:gd name="T16" fmla="*/ 0 h 40"/>
                    <a:gd name="T17" fmla="*/ 24 w 24"/>
                    <a:gd name="T18" fmla="*/ 40 h 40"/>
                  </a:gdLst>
                  <a:ahLst/>
                  <a:cxnLst>
                    <a:cxn ang="T10">
                      <a:pos x="T0" y="T1"/>
                    </a:cxn>
                    <a:cxn ang="T11">
                      <a:pos x="T2" y="T3"/>
                    </a:cxn>
                    <a:cxn ang="T12">
                      <a:pos x="T4" y="T5"/>
                    </a:cxn>
                    <a:cxn ang="T13">
                      <a:pos x="T6" y="T7"/>
                    </a:cxn>
                    <a:cxn ang="T14">
                      <a:pos x="T8" y="T9"/>
                    </a:cxn>
                  </a:cxnLst>
                  <a:rect l="T15" t="T16" r="T17" b="T18"/>
                  <a:pathLst>
                    <a:path w="24" h="40">
                      <a:moveTo>
                        <a:pt x="23" y="39"/>
                      </a:moveTo>
                      <a:lnTo>
                        <a:pt x="23" y="0"/>
                      </a:lnTo>
                      <a:lnTo>
                        <a:pt x="0" y="0"/>
                      </a:lnTo>
                      <a:lnTo>
                        <a:pt x="0" y="39"/>
                      </a:lnTo>
                      <a:lnTo>
                        <a:pt x="23" y="39"/>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13" name="Group 73"/>
              <p:cNvGrpSpPr>
                <a:grpSpLocks/>
              </p:cNvGrpSpPr>
              <p:nvPr/>
            </p:nvGrpSpPr>
            <p:grpSpPr bwMode="auto">
              <a:xfrm>
                <a:off x="4500" y="935"/>
                <a:ext cx="31" cy="40"/>
                <a:chOff x="4500" y="935"/>
                <a:chExt cx="31" cy="40"/>
              </a:xfrm>
            </p:grpSpPr>
            <p:sp>
              <p:nvSpPr>
                <p:cNvPr id="12881" name="Freeform 74"/>
                <p:cNvSpPr>
                  <a:spLocks/>
                </p:cNvSpPr>
                <p:nvPr/>
              </p:nvSpPr>
              <p:spPr bwMode="auto">
                <a:xfrm>
                  <a:off x="4511" y="935"/>
                  <a:ext cx="20" cy="36"/>
                </a:xfrm>
                <a:custGeom>
                  <a:avLst/>
                  <a:gdLst>
                    <a:gd name="T0" fmla="*/ 19 w 20"/>
                    <a:gd name="T1" fmla="*/ 35 h 36"/>
                    <a:gd name="T2" fmla="*/ 19 w 20"/>
                    <a:gd name="T3" fmla="*/ 0 h 36"/>
                    <a:gd name="T4" fmla="*/ 0 w 20"/>
                    <a:gd name="T5" fmla="*/ 0 h 36"/>
                    <a:gd name="T6" fmla="*/ 0 w 20"/>
                    <a:gd name="T7" fmla="*/ 35 h 36"/>
                    <a:gd name="T8" fmla="*/ 19 w 20"/>
                    <a:gd name="T9" fmla="*/ 35 h 36"/>
                    <a:gd name="T10" fmla="*/ 0 60000 65536"/>
                    <a:gd name="T11" fmla="*/ 0 60000 65536"/>
                    <a:gd name="T12" fmla="*/ 0 60000 65536"/>
                    <a:gd name="T13" fmla="*/ 0 60000 65536"/>
                    <a:gd name="T14" fmla="*/ 0 60000 65536"/>
                    <a:gd name="T15" fmla="*/ 0 w 20"/>
                    <a:gd name="T16" fmla="*/ 0 h 36"/>
                    <a:gd name="T17" fmla="*/ 20 w 20"/>
                    <a:gd name="T18" fmla="*/ 36 h 36"/>
                  </a:gdLst>
                  <a:ahLst/>
                  <a:cxnLst>
                    <a:cxn ang="T10">
                      <a:pos x="T0" y="T1"/>
                    </a:cxn>
                    <a:cxn ang="T11">
                      <a:pos x="T2" y="T3"/>
                    </a:cxn>
                    <a:cxn ang="T12">
                      <a:pos x="T4" y="T5"/>
                    </a:cxn>
                    <a:cxn ang="T13">
                      <a:pos x="T6" y="T7"/>
                    </a:cxn>
                    <a:cxn ang="T14">
                      <a:pos x="T8" y="T9"/>
                    </a:cxn>
                  </a:cxnLst>
                  <a:rect l="T15" t="T16" r="T17" b="T18"/>
                  <a:pathLst>
                    <a:path w="20" h="36">
                      <a:moveTo>
                        <a:pt x="19" y="35"/>
                      </a:moveTo>
                      <a:lnTo>
                        <a:pt x="19" y="0"/>
                      </a:lnTo>
                      <a:lnTo>
                        <a:pt x="0" y="0"/>
                      </a:lnTo>
                      <a:lnTo>
                        <a:pt x="0" y="35"/>
                      </a:lnTo>
                      <a:lnTo>
                        <a:pt x="19" y="35"/>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82" name="Freeform 75"/>
                <p:cNvSpPr>
                  <a:spLocks/>
                </p:cNvSpPr>
                <p:nvPr/>
              </p:nvSpPr>
              <p:spPr bwMode="auto">
                <a:xfrm>
                  <a:off x="4500" y="935"/>
                  <a:ext cx="24" cy="40"/>
                </a:xfrm>
                <a:custGeom>
                  <a:avLst/>
                  <a:gdLst>
                    <a:gd name="T0" fmla="*/ 23 w 24"/>
                    <a:gd name="T1" fmla="*/ 39 h 40"/>
                    <a:gd name="T2" fmla="*/ 23 w 24"/>
                    <a:gd name="T3" fmla="*/ 0 h 40"/>
                    <a:gd name="T4" fmla="*/ 0 w 24"/>
                    <a:gd name="T5" fmla="*/ 0 h 40"/>
                    <a:gd name="T6" fmla="*/ 0 w 24"/>
                    <a:gd name="T7" fmla="*/ 39 h 40"/>
                    <a:gd name="T8" fmla="*/ 23 w 24"/>
                    <a:gd name="T9" fmla="*/ 39 h 40"/>
                    <a:gd name="T10" fmla="*/ 0 60000 65536"/>
                    <a:gd name="T11" fmla="*/ 0 60000 65536"/>
                    <a:gd name="T12" fmla="*/ 0 60000 65536"/>
                    <a:gd name="T13" fmla="*/ 0 60000 65536"/>
                    <a:gd name="T14" fmla="*/ 0 60000 65536"/>
                    <a:gd name="T15" fmla="*/ 0 w 24"/>
                    <a:gd name="T16" fmla="*/ 0 h 40"/>
                    <a:gd name="T17" fmla="*/ 24 w 24"/>
                    <a:gd name="T18" fmla="*/ 40 h 40"/>
                  </a:gdLst>
                  <a:ahLst/>
                  <a:cxnLst>
                    <a:cxn ang="T10">
                      <a:pos x="T0" y="T1"/>
                    </a:cxn>
                    <a:cxn ang="T11">
                      <a:pos x="T2" y="T3"/>
                    </a:cxn>
                    <a:cxn ang="T12">
                      <a:pos x="T4" y="T5"/>
                    </a:cxn>
                    <a:cxn ang="T13">
                      <a:pos x="T6" y="T7"/>
                    </a:cxn>
                    <a:cxn ang="T14">
                      <a:pos x="T8" y="T9"/>
                    </a:cxn>
                  </a:cxnLst>
                  <a:rect l="T15" t="T16" r="T17" b="T18"/>
                  <a:pathLst>
                    <a:path w="24" h="40">
                      <a:moveTo>
                        <a:pt x="23" y="39"/>
                      </a:moveTo>
                      <a:lnTo>
                        <a:pt x="23" y="0"/>
                      </a:lnTo>
                      <a:lnTo>
                        <a:pt x="0" y="0"/>
                      </a:lnTo>
                      <a:lnTo>
                        <a:pt x="0" y="39"/>
                      </a:lnTo>
                      <a:lnTo>
                        <a:pt x="23" y="39"/>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14" name="Group 76"/>
              <p:cNvGrpSpPr>
                <a:grpSpLocks/>
              </p:cNvGrpSpPr>
              <p:nvPr/>
            </p:nvGrpSpPr>
            <p:grpSpPr bwMode="auto">
              <a:xfrm>
                <a:off x="4253" y="828"/>
                <a:ext cx="266" cy="80"/>
                <a:chOff x="4253" y="828"/>
                <a:chExt cx="266" cy="80"/>
              </a:xfrm>
            </p:grpSpPr>
            <p:sp>
              <p:nvSpPr>
                <p:cNvPr id="12879" name="Freeform 77"/>
                <p:cNvSpPr>
                  <a:spLocks/>
                </p:cNvSpPr>
                <p:nvPr/>
              </p:nvSpPr>
              <p:spPr bwMode="auto">
                <a:xfrm>
                  <a:off x="4264" y="833"/>
                  <a:ext cx="255" cy="75"/>
                </a:xfrm>
                <a:custGeom>
                  <a:avLst/>
                  <a:gdLst>
                    <a:gd name="T0" fmla="*/ 254 w 255"/>
                    <a:gd name="T1" fmla="*/ 0 h 75"/>
                    <a:gd name="T2" fmla="*/ 237 w 255"/>
                    <a:gd name="T3" fmla="*/ 0 h 75"/>
                    <a:gd name="T4" fmla="*/ 225 w 255"/>
                    <a:gd name="T5" fmla="*/ 0 h 75"/>
                    <a:gd name="T6" fmla="*/ 191 w 255"/>
                    <a:gd name="T7" fmla="*/ 0 h 75"/>
                    <a:gd name="T8" fmla="*/ 168 w 255"/>
                    <a:gd name="T9" fmla="*/ 0 h 75"/>
                    <a:gd name="T10" fmla="*/ 144 w 255"/>
                    <a:gd name="T11" fmla="*/ 0 h 75"/>
                    <a:gd name="T12" fmla="*/ 127 w 255"/>
                    <a:gd name="T13" fmla="*/ 0 h 75"/>
                    <a:gd name="T14" fmla="*/ 87 w 255"/>
                    <a:gd name="T15" fmla="*/ 0 h 75"/>
                    <a:gd name="T16" fmla="*/ 69 w 255"/>
                    <a:gd name="T17" fmla="*/ 11 h 75"/>
                    <a:gd name="T18" fmla="*/ 29 w 255"/>
                    <a:gd name="T19" fmla="*/ 11 h 75"/>
                    <a:gd name="T20" fmla="*/ 18 w 255"/>
                    <a:gd name="T21" fmla="*/ 11 h 75"/>
                    <a:gd name="T22" fmla="*/ 0 w 255"/>
                    <a:gd name="T23" fmla="*/ 11 h 75"/>
                    <a:gd name="T24" fmla="*/ 6 w 255"/>
                    <a:gd name="T25" fmla="*/ 16 h 75"/>
                    <a:gd name="T26" fmla="*/ 6 w 255"/>
                    <a:gd name="T27" fmla="*/ 70 h 75"/>
                    <a:gd name="T28" fmla="*/ 0 w 255"/>
                    <a:gd name="T29" fmla="*/ 70 h 75"/>
                    <a:gd name="T30" fmla="*/ 18 w 255"/>
                    <a:gd name="T31" fmla="*/ 70 h 75"/>
                    <a:gd name="T32" fmla="*/ 23 w 255"/>
                    <a:gd name="T33" fmla="*/ 70 h 75"/>
                    <a:gd name="T34" fmla="*/ 40 w 255"/>
                    <a:gd name="T35" fmla="*/ 70 h 75"/>
                    <a:gd name="T36" fmla="*/ 58 w 255"/>
                    <a:gd name="T37" fmla="*/ 74 h 75"/>
                    <a:gd name="T38" fmla="*/ 81 w 255"/>
                    <a:gd name="T39" fmla="*/ 74 h 75"/>
                    <a:gd name="T40" fmla="*/ 110 w 255"/>
                    <a:gd name="T41" fmla="*/ 70 h 75"/>
                    <a:gd name="T42" fmla="*/ 139 w 255"/>
                    <a:gd name="T43" fmla="*/ 70 h 75"/>
                    <a:gd name="T44" fmla="*/ 173 w 255"/>
                    <a:gd name="T45" fmla="*/ 70 h 75"/>
                    <a:gd name="T46" fmla="*/ 191 w 255"/>
                    <a:gd name="T47" fmla="*/ 70 h 75"/>
                    <a:gd name="T48" fmla="*/ 214 w 255"/>
                    <a:gd name="T49" fmla="*/ 70 h 75"/>
                    <a:gd name="T50" fmla="*/ 232 w 255"/>
                    <a:gd name="T51" fmla="*/ 70 h 75"/>
                    <a:gd name="T52" fmla="*/ 249 w 255"/>
                    <a:gd name="T53" fmla="*/ 59 h 75"/>
                    <a:gd name="T54" fmla="*/ 254 w 255"/>
                    <a:gd name="T55" fmla="*/ 59 h 75"/>
                    <a:gd name="T56" fmla="*/ 254 w 255"/>
                    <a:gd name="T57" fmla="*/ 0 h 75"/>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w 255"/>
                    <a:gd name="T88" fmla="*/ 0 h 75"/>
                    <a:gd name="T89" fmla="*/ 255 w 255"/>
                    <a:gd name="T90" fmla="*/ 75 h 75"/>
                  </a:gdLst>
                  <a:ahLst/>
                  <a:cxnLst>
                    <a:cxn ang="T58">
                      <a:pos x="T0" y="T1"/>
                    </a:cxn>
                    <a:cxn ang="T59">
                      <a:pos x="T2" y="T3"/>
                    </a:cxn>
                    <a:cxn ang="T60">
                      <a:pos x="T4" y="T5"/>
                    </a:cxn>
                    <a:cxn ang="T61">
                      <a:pos x="T6" y="T7"/>
                    </a:cxn>
                    <a:cxn ang="T62">
                      <a:pos x="T8" y="T9"/>
                    </a:cxn>
                    <a:cxn ang="T63">
                      <a:pos x="T10" y="T11"/>
                    </a:cxn>
                    <a:cxn ang="T64">
                      <a:pos x="T12" y="T13"/>
                    </a:cxn>
                    <a:cxn ang="T65">
                      <a:pos x="T14" y="T15"/>
                    </a:cxn>
                    <a:cxn ang="T66">
                      <a:pos x="T16" y="T17"/>
                    </a:cxn>
                    <a:cxn ang="T67">
                      <a:pos x="T18" y="T19"/>
                    </a:cxn>
                    <a:cxn ang="T68">
                      <a:pos x="T20" y="T21"/>
                    </a:cxn>
                    <a:cxn ang="T69">
                      <a:pos x="T22" y="T23"/>
                    </a:cxn>
                    <a:cxn ang="T70">
                      <a:pos x="T24" y="T25"/>
                    </a:cxn>
                    <a:cxn ang="T71">
                      <a:pos x="T26" y="T27"/>
                    </a:cxn>
                    <a:cxn ang="T72">
                      <a:pos x="T28" y="T29"/>
                    </a:cxn>
                    <a:cxn ang="T73">
                      <a:pos x="T30" y="T31"/>
                    </a:cxn>
                    <a:cxn ang="T74">
                      <a:pos x="T32" y="T33"/>
                    </a:cxn>
                    <a:cxn ang="T75">
                      <a:pos x="T34" y="T35"/>
                    </a:cxn>
                    <a:cxn ang="T76">
                      <a:pos x="T36" y="T37"/>
                    </a:cxn>
                    <a:cxn ang="T77">
                      <a:pos x="T38" y="T39"/>
                    </a:cxn>
                    <a:cxn ang="T78">
                      <a:pos x="T40" y="T41"/>
                    </a:cxn>
                    <a:cxn ang="T79">
                      <a:pos x="T42" y="T43"/>
                    </a:cxn>
                    <a:cxn ang="T80">
                      <a:pos x="T44" y="T45"/>
                    </a:cxn>
                    <a:cxn ang="T81">
                      <a:pos x="T46" y="T47"/>
                    </a:cxn>
                    <a:cxn ang="T82">
                      <a:pos x="T48" y="T49"/>
                    </a:cxn>
                    <a:cxn ang="T83">
                      <a:pos x="T50" y="T51"/>
                    </a:cxn>
                    <a:cxn ang="T84">
                      <a:pos x="T52" y="T53"/>
                    </a:cxn>
                    <a:cxn ang="T85">
                      <a:pos x="T54" y="T55"/>
                    </a:cxn>
                    <a:cxn ang="T86">
                      <a:pos x="T56" y="T57"/>
                    </a:cxn>
                  </a:cxnLst>
                  <a:rect l="T87" t="T88" r="T89" b="T90"/>
                  <a:pathLst>
                    <a:path w="255" h="75">
                      <a:moveTo>
                        <a:pt x="254" y="0"/>
                      </a:moveTo>
                      <a:lnTo>
                        <a:pt x="237" y="0"/>
                      </a:lnTo>
                      <a:lnTo>
                        <a:pt x="225" y="0"/>
                      </a:lnTo>
                      <a:lnTo>
                        <a:pt x="191" y="0"/>
                      </a:lnTo>
                      <a:lnTo>
                        <a:pt x="168" y="0"/>
                      </a:lnTo>
                      <a:lnTo>
                        <a:pt x="144" y="0"/>
                      </a:lnTo>
                      <a:lnTo>
                        <a:pt x="127" y="0"/>
                      </a:lnTo>
                      <a:lnTo>
                        <a:pt x="87" y="0"/>
                      </a:lnTo>
                      <a:lnTo>
                        <a:pt x="69" y="11"/>
                      </a:lnTo>
                      <a:lnTo>
                        <a:pt x="29" y="11"/>
                      </a:lnTo>
                      <a:lnTo>
                        <a:pt x="18" y="11"/>
                      </a:lnTo>
                      <a:lnTo>
                        <a:pt x="0" y="11"/>
                      </a:lnTo>
                      <a:lnTo>
                        <a:pt x="6" y="16"/>
                      </a:lnTo>
                      <a:lnTo>
                        <a:pt x="6" y="70"/>
                      </a:lnTo>
                      <a:lnTo>
                        <a:pt x="0" y="70"/>
                      </a:lnTo>
                      <a:lnTo>
                        <a:pt x="18" y="70"/>
                      </a:lnTo>
                      <a:lnTo>
                        <a:pt x="23" y="70"/>
                      </a:lnTo>
                      <a:lnTo>
                        <a:pt x="40" y="70"/>
                      </a:lnTo>
                      <a:lnTo>
                        <a:pt x="58" y="74"/>
                      </a:lnTo>
                      <a:lnTo>
                        <a:pt x="81" y="74"/>
                      </a:lnTo>
                      <a:lnTo>
                        <a:pt x="110" y="70"/>
                      </a:lnTo>
                      <a:lnTo>
                        <a:pt x="139" y="70"/>
                      </a:lnTo>
                      <a:lnTo>
                        <a:pt x="173" y="70"/>
                      </a:lnTo>
                      <a:lnTo>
                        <a:pt x="191" y="70"/>
                      </a:lnTo>
                      <a:lnTo>
                        <a:pt x="214" y="70"/>
                      </a:lnTo>
                      <a:lnTo>
                        <a:pt x="232" y="70"/>
                      </a:lnTo>
                      <a:lnTo>
                        <a:pt x="249" y="59"/>
                      </a:lnTo>
                      <a:lnTo>
                        <a:pt x="254" y="59"/>
                      </a:lnTo>
                      <a:lnTo>
                        <a:pt x="254" y="0"/>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80" name="Freeform 78"/>
                <p:cNvSpPr>
                  <a:spLocks/>
                </p:cNvSpPr>
                <p:nvPr/>
              </p:nvSpPr>
              <p:spPr bwMode="auto">
                <a:xfrm>
                  <a:off x="4253" y="828"/>
                  <a:ext cx="265" cy="73"/>
                </a:xfrm>
                <a:custGeom>
                  <a:avLst/>
                  <a:gdLst>
                    <a:gd name="T0" fmla="*/ 264 w 265"/>
                    <a:gd name="T1" fmla="*/ 5 h 73"/>
                    <a:gd name="T2" fmla="*/ 252 w 265"/>
                    <a:gd name="T3" fmla="*/ 5 h 73"/>
                    <a:gd name="T4" fmla="*/ 247 w 265"/>
                    <a:gd name="T5" fmla="*/ 0 h 73"/>
                    <a:gd name="T6" fmla="*/ 223 w 265"/>
                    <a:gd name="T7" fmla="*/ 0 h 73"/>
                    <a:gd name="T8" fmla="*/ 193 w 265"/>
                    <a:gd name="T9" fmla="*/ 0 h 73"/>
                    <a:gd name="T10" fmla="*/ 170 w 265"/>
                    <a:gd name="T11" fmla="*/ 0 h 73"/>
                    <a:gd name="T12" fmla="*/ 147 w 265"/>
                    <a:gd name="T13" fmla="*/ 5 h 73"/>
                    <a:gd name="T14" fmla="*/ 129 w 265"/>
                    <a:gd name="T15" fmla="*/ 5 h 73"/>
                    <a:gd name="T16" fmla="*/ 88 w 265"/>
                    <a:gd name="T17" fmla="*/ 5 h 73"/>
                    <a:gd name="T18" fmla="*/ 64 w 265"/>
                    <a:gd name="T19" fmla="*/ 5 h 73"/>
                    <a:gd name="T20" fmla="*/ 34 w 265"/>
                    <a:gd name="T21" fmla="*/ 5 h 73"/>
                    <a:gd name="T22" fmla="*/ 18 w 265"/>
                    <a:gd name="T23" fmla="*/ 11 h 73"/>
                    <a:gd name="T24" fmla="*/ 0 w 265"/>
                    <a:gd name="T25" fmla="*/ 11 h 73"/>
                    <a:gd name="T26" fmla="*/ 0 w 265"/>
                    <a:gd name="T27" fmla="*/ 67 h 73"/>
                    <a:gd name="T28" fmla="*/ 0 w 265"/>
                    <a:gd name="T29" fmla="*/ 72 h 73"/>
                    <a:gd name="T30" fmla="*/ 6 w 265"/>
                    <a:gd name="T31" fmla="*/ 72 h 73"/>
                    <a:gd name="T32" fmla="*/ 23 w 265"/>
                    <a:gd name="T33" fmla="*/ 72 h 73"/>
                    <a:gd name="T34" fmla="*/ 41 w 265"/>
                    <a:gd name="T35" fmla="*/ 72 h 73"/>
                    <a:gd name="T36" fmla="*/ 59 w 265"/>
                    <a:gd name="T37" fmla="*/ 72 h 73"/>
                    <a:gd name="T38" fmla="*/ 82 w 265"/>
                    <a:gd name="T39" fmla="*/ 72 h 73"/>
                    <a:gd name="T40" fmla="*/ 106 w 265"/>
                    <a:gd name="T41" fmla="*/ 72 h 73"/>
                    <a:gd name="T42" fmla="*/ 141 w 265"/>
                    <a:gd name="T43" fmla="*/ 72 h 73"/>
                    <a:gd name="T44" fmla="*/ 170 w 265"/>
                    <a:gd name="T45" fmla="*/ 72 h 73"/>
                    <a:gd name="T46" fmla="*/ 193 w 265"/>
                    <a:gd name="T47" fmla="*/ 72 h 73"/>
                    <a:gd name="T48" fmla="*/ 211 w 265"/>
                    <a:gd name="T49" fmla="*/ 67 h 73"/>
                    <a:gd name="T50" fmla="*/ 235 w 265"/>
                    <a:gd name="T51" fmla="*/ 67 h 73"/>
                    <a:gd name="T52" fmla="*/ 252 w 265"/>
                    <a:gd name="T53" fmla="*/ 67 h 73"/>
                    <a:gd name="T54" fmla="*/ 264 w 265"/>
                    <a:gd name="T55" fmla="*/ 67 h 73"/>
                    <a:gd name="T56" fmla="*/ 264 w 265"/>
                    <a:gd name="T57" fmla="*/ 62 h 73"/>
                    <a:gd name="T58" fmla="*/ 264 w 265"/>
                    <a:gd name="T59" fmla="*/ 5 h 73"/>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w 265"/>
                    <a:gd name="T91" fmla="*/ 0 h 73"/>
                    <a:gd name="T92" fmla="*/ 265 w 265"/>
                    <a:gd name="T93" fmla="*/ 73 h 73"/>
                  </a:gdLst>
                  <a:ahLst/>
                  <a:cxnLst>
                    <a:cxn ang="T60">
                      <a:pos x="T0" y="T1"/>
                    </a:cxn>
                    <a:cxn ang="T61">
                      <a:pos x="T2" y="T3"/>
                    </a:cxn>
                    <a:cxn ang="T62">
                      <a:pos x="T4" y="T5"/>
                    </a:cxn>
                    <a:cxn ang="T63">
                      <a:pos x="T6" y="T7"/>
                    </a:cxn>
                    <a:cxn ang="T64">
                      <a:pos x="T8" y="T9"/>
                    </a:cxn>
                    <a:cxn ang="T65">
                      <a:pos x="T10" y="T11"/>
                    </a:cxn>
                    <a:cxn ang="T66">
                      <a:pos x="T12" y="T13"/>
                    </a:cxn>
                    <a:cxn ang="T67">
                      <a:pos x="T14" y="T15"/>
                    </a:cxn>
                    <a:cxn ang="T68">
                      <a:pos x="T16" y="T17"/>
                    </a:cxn>
                    <a:cxn ang="T69">
                      <a:pos x="T18" y="T19"/>
                    </a:cxn>
                    <a:cxn ang="T70">
                      <a:pos x="T20" y="T21"/>
                    </a:cxn>
                    <a:cxn ang="T71">
                      <a:pos x="T22" y="T23"/>
                    </a:cxn>
                    <a:cxn ang="T72">
                      <a:pos x="T24" y="T25"/>
                    </a:cxn>
                    <a:cxn ang="T73">
                      <a:pos x="T26" y="T27"/>
                    </a:cxn>
                    <a:cxn ang="T74">
                      <a:pos x="T28" y="T29"/>
                    </a:cxn>
                    <a:cxn ang="T75">
                      <a:pos x="T30" y="T31"/>
                    </a:cxn>
                    <a:cxn ang="T76">
                      <a:pos x="T32" y="T33"/>
                    </a:cxn>
                    <a:cxn ang="T77">
                      <a:pos x="T34" y="T35"/>
                    </a:cxn>
                    <a:cxn ang="T78">
                      <a:pos x="T36" y="T37"/>
                    </a:cxn>
                    <a:cxn ang="T79">
                      <a:pos x="T38" y="T39"/>
                    </a:cxn>
                    <a:cxn ang="T80">
                      <a:pos x="T40" y="T41"/>
                    </a:cxn>
                    <a:cxn ang="T81">
                      <a:pos x="T42" y="T43"/>
                    </a:cxn>
                    <a:cxn ang="T82">
                      <a:pos x="T44" y="T45"/>
                    </a:cxn>
                    <a:cxn ang="T83">
                      <a:pos x="T46" y="T47"/>
                    </a:cxn>
                    <a:cxn ang="T84">
                      <a:pos x="T48" y="T49"/>
                    </a:cxn>
                    <a:cxn ang="T85">
                      <a:pos x="T50" y="T51"/>
                    </a:cxn>
                    <a:cxn ang="T86">
                      <a:pos x="T52" y="T53"/>
                    </a:cxn>
                    <a:cxn ang="T87">
                      <a:pos x="T54" y="T55"/>
                    </a:cxn>
                    <a:cxn ang="T88">
                      <a:pos x="T56" y="T57"/>
                    </a:cxn>
                    <a:cxn ang="T89">
                      <a:pos x="T58" y="T59"/>
                    </a:cxn>
                  </a:cxnLst>
                  <a:rect l="T90" t="T91" r="T92" b="T93"/>
                  <a:pathLst>
                    <a:path w="265" h="73">
                      <a:moveTo>
                        <a:pt x="264" y="5"/>
                      </a:moveTo>
                      <a:lnTo>
                        <a:pt x="252" y="5"/>
                      </a:lnTo>
                      <a:lnTo>
                        <a:pt x="247" y="0"/>
                      </a:lnTo>
                      <a:lnTo>
                        <a:pt x="223" y="0"/>
                      </a:lnTo>
                      <a:lnTo>
                        <a:pt x="193" y="0"/>
                      </a:lnTo>
                      <a:lnTo>
                        <a:pt x="170" y="0"/>
                      </a:lnTo>
                      <a:lnTo>
                        <a:pt x="147" y="5"/>
                      </a:lnTo>
                      <a:lnTo>
                        <a:pt x="129" y="5"/>
                      </a:lnTo>
                      <a:lnTo>
                        <a:pt x="88" y="5"/>
                      </a:lnTo>
                      <a:lnTo>
                        <a:pt x="64" y="5"/>
                      </a:lnTo>
                      <a:lnTo>
                        <a:pt x="34" y="5"/>
                      </a:lnTo>
                      <a:lnTo>
                        <a:pt x="18" y="11"/>
                      </a:lnTo>
                      <a:lnTo>
                        <a:pt x="0" y="11"/>
                      </a:lnTo>
                      <a:lnTo>
                        <a:pt x="0" y="67"/>
                      </a:lnTo>
                      <a:lnTo>
                        <a:pt x="0" y="72"/>
                      </a:lnTo>
                      <a:lnTo>
                        <a:pt x="6" y="72"/>
                      </a:lnTo>
                      <a:lnTo>
                        <a:pt x="23" y="72"/>
                      </a:lnTo>
                      <a:lnTo>
                        <a:pt x="41" y="72"/>
                      </a:lnTo>
                      <a:lnTo>
                        <a:pt x="59" y="72"/>
                      </a:lnTo>
                      <a:lnTo>
                        <a:pt x="82" y="72"/>
                      </a:lnTo>
                      <a:lnTo>
                        <a:pt x="106" y="72"/>
                      </a:lnTo>
                      <a:lnTo>
                        <a:pt x="141" y="72"/>
                      </a:lnTo>
                      <a:lnTo>
                        <a:pt x="170" y="72"/>
                      </a:lnTo>
                      <a:lnTo>
                        <a:pt x="193" y="72"/>
                      </a:lnTo>
                      <a:lnTo>
                        <a:pt x="211" y="67"/>
                      </a:lnTo>
                      <a:lnTo>
                        <a:pt x="235" y="67"/>
                      </a:lnTo>
                      <a:lnTo>
                        <a:pt x="252" y="67"/>
                      </a:lnTo>
                      <a:lnTo>
                        <a:pt x="264" y="67"/>
                      </a:lnTo>
                      <a:lnTo>
                        <a:pt x="264" y="62"/>
                      </a:lnTo>
                      <a:lnTo>
                        <a:pt x="264" y="5"/>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15" name="Group 79"/>
              <p:cNvGrpSpPr>
                <a:grpSpLocks/>
              </p:cNvGrpSpPr>
              <p:nvPr/>
            </p:nvGrpSpPr>
            <p:grpSpPr bwMode="auto">
              <a:xfrm>
                <a:off x="4217" y="912"/>
                <a:ext cx="243" cy="53"/>
                <a:chOff x="4217" y="912"/>
                <a:chExt cx="243" cy="53"/>
              </a:xfrm>
            </p:grpSpPr>
            <p:sp>
              <p:nvSpPr>
                <p:cNvPr id="12877" name="Freeform 80"/>
                <p:cNvSpPr>
                  <a:spLocks/>
                </p:cNvSpPr>
                <p:nvPr/>
              </p:nvSpPr>
              <p:spPr bwMode="auto">
                <a:xfrm>
                  <a:off x="4229" y="912"/>
                  <a:ext cx="231" cy="53"/>
                </a:xfrm>
                <a:custGeom>
                  <a:avLst/>
                  <a:gdLst>
                    <a:gd name="T0" fmla="*/ 230 w 231"/>
                    <a:gd name="T1" fmla="*/ 37 h 53"/>
                    <a:gd name="T2" fmla="*/ 230 w 231"/>
                    <a:gd name="T3" fmla="*/ 32 h 53"/>
                    <a:gd name="T4" fmla="*/ 225 w 231"/>
                    <a:gd name="T5" fmla="*/ 32 h 53"/>
                    <a:gd name="T6" fmla="*/ 81 w 231"/>
                    <a:gd name="T7" fmla="*/ 0 h 53"/>
                    <a:gd name="T8" fmla="*/ 64 w 231"/>
                    <a:gd name="T9" fmla="*/ 0 h 53"/>
                    <a:gd name="T10" fmla="*/ 52 w 231"/>
                    <a:gd name="T11" fmla="*/ 0 h 53"/>
                    <a:gd name="T12" fmla="*/ 35 w 231"/>
                    <a:gd name="T13" fmla="*/ 0 h 53"/>
                    <a:gd name="T14" fmla="*/ 18 w 231"/>
                    <a:gd name="T15" fmla="*/ 0 h 53"/>
                    <a:gd name="T16" fmla="*/ 0 w 231"/>
                    <a:gd name="T17" fmla="*/ 11 h 53"/>
                    <a:gd name="T18" fmla="*/ 75 w 231"/>
                    <a:gd name="T19" fmla="*/ 42 h 53"/>
                    <a:gd name="T20" fmla="*/ 93 w 231"/>
                    <a:gd name="T21" fmla="*/ 42 h 53"/>
                    <a:gd name="T22" fmla="*/ 104 w 231"/>
                    <a:gd name="T23" fmla="*/ 42 h 53"/>
                    <a:gd name="T24" fmla="*/ 133 w 231"/>
                    <a:gd name="T25" fmla="*/ 42 h 53"/>
                    <a:gd name="T26" fmla="*/ 144 w 231"/>
                    <a:gd name="T27" fmla="*/ 52 h 53"/>
                    <a:gd name="T28" fmla="*/ 167 w 231"/>
                    <a:gd name="T29" fmla="*/ 42 h 53"/>
                    <a:gd name="T30" fmla="*/ 184 w 231"/>
                    <a:gd name="T31" fmla="*/ 42 h 53"/>
                    <a:gd name="T32" fmla="*/ 202 w 231"/>
                    <a:gd name="T33" fmla="*/ 42 h 53"/>
                    <a:gd name="T34" fmla="*/ 219 w 231"/>
                    <a:gd name="T35" fmla="*/ 42 h 53"/>
                    <a:gd name="T36" fmla="*/ 230 w 231"/>
                    <a:gd name="T37" fmla="*/ 37 h 5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31"/>
                    <a:gd name="T58" fmla="*/ 0 h 53"/>
                    <a:gd name="T59" fmla="*/ 231 w 231"/>
                    <a:gd name="T60" fmla="*/ 53 h 5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31" h="53">
                      <a:moveTo>
                        <a:pt x="230" y="37"/>
                      </a:moveTo>
                      <a:lnTo>
                        <a:pt x="230" y="32"/>
                      </a:lnTo>
                      <a:lnTo>
                        <a:pt x="225" y="32"/>
                      </a:lnTo>
                      <a:lnTo>
                        <a:pt x="81" y="0"/>
                      </a:lnTo>
                      <a:lnTo>
                        <a:pt x="64" y="0"/>
                      </a:lnTo>
                      <a:lnTo>
                        <a:pt x="52" y="0"/>
                      </a:lnTo>
                      <a:lnTo>
                        <a:pt x="35" y="0"/>
                      </a:lnTo>
                      <a:lnTo>
                        <a:pt x="18" y="0"/>
                      </a:lnTo>
                      <a:lnTo>
                        <a:pt x="0" y="11"/>
                      </a:lnTo>
                      <a:lnTo>
                        <a:pt x="75" y="42"/>
                      </a:lnTo>
                      <a:lnTo>
                        <a:pt x="93" y="42"/>
                      </a:lnTo>
                      <a:lnTo>
                        <a:pt x="104" y="42"/>
                      </a:lnTo>
                      <a:lnTo>
                        <a:pt x="133" y="42"/>
                      </a:lnTo>
                      <a:lnTo>
                        <a:pt x="144" y="52"/>
                      </a:lnTo>
                      <a:lnTo>
                        <a:pt x="167" y="42"/>
                      </a:lnTo>
                      <a:lnTo>
                        <a:pt x="184" y="42"/>
                      </a:lnTo>
                      <a:lnTo>
                        <a:pt x="202" y="42"/>
                      </a:lnTo>
                      <a:lnTo>
                        <a:pt x="219" y="42"/>
                      </a:lnTo>
                      <a:lnTo>
                        <a:pt x="230" y="37"/>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78" name="Freeform 81"/>
                <p:cNvSpPr>
                  <a:spLocks/>
                </p:cNvSpPr>
                <p:nvPr/>
              </p:nvSpPr>
              <p:spPr bwMode="auto">
                <a:xfrm>
                  <a:off x="4217" y="912"/>
                  <a:ext cx="242" cy="46"/>
                </a:xfrm>
                <a:custGeom>
                  <a:avLst/>
                  <a:gdLst>
                    <a:gd name="T0" fmla="*/ 241 w 242"/>
                    <a:gd name="T1" fmla="*/ 40 h 46"/>
                    <a:gd name="T2" fmla="*/ 241 w 242"/>
                    <a:gd name="T3" fmla="*/ 28 h 46"/>
                    <a:gd name="T4" fmla="*/ 235 w 242"/>
                    <a:gd name="T5" fmla="*/ 28 h 46"/>
                    <a:gd name="T6" fmla="*/ 77 w 242"/>
                    <a:gd name="T7" fmla="*/ 0 h 46"/>
                    <a:gd name="T8" fmla="*/ 70 w 242"/>
                    <a:gd name="T9" fmla="*/ 0 h 46"/>
                    <a:gd name="T10" fmla="*/ 53 w 242"/>
                    <a:gd name="T11" fmla="*/ 0 h 46"/>
                    <a:gd name="T12" fmla="*/ 36 w 242"/>
                    <a:gd name="T13" fmla="*/ 0 h 46"/>
                    <a:gd name="T14" fmla="*/ 18 w 242"/>
                    <a:gd name="T15" fmla="*/ 0 h 46"/>
                    <a:gd name="T16" fmla="*/ 0 w 242"/>
                    <a:gd name="T17" fmla="*/ 0 h 46"/>
                    <a:gd name="T18" fmla="*/ 77 w 242"/>
                    <a:gd name="T19" fmla="*/ 40 h 46"/>
                    <a:gd name="T20" fmla="*/ 94 w 242"/>
                    <a:gd name="T21" fmla="*/ 45 h 46"/>
                    <a:gd name="T22" fmla="*/ 112 w 242"/>
                    <a:gd name="T23" fmla="*/ 45 h 46"/>
                    <a:gd name="T24" fmla="*/ 135 w 242"/>
                    <a:gd name="T25" fmla="*/ 45 h 46"/>
                    <a:gd name="T26" fmla="*/ 153 w 242"/>
                    <a:gd name="T27" fmla="*/ 45 h 46"/>
                    <a:gd name="T28" fmla="*/ 177 w 242"/>
                    <a:gd name="T29" fmla="*/ 45 h 46"/>
                    <a:gd name="T30" fmla="*/ 194 w 242"/>
                    <a:gd name="T31" fmla="*/ 45 h 46"/>
                    <a:gd name="T32" fmla="*/ 205 w 242"/>
                    <a:gd name="T33" fmla="*/ 45 h 46"/>
                    <a:gd name="T34" fmla="*/ 224 w 242"/>
                    <a:gd name="T35" fmla="*/ 45 h 46"/>
                    <a:gd name="T36" fmla="*/ 241 w 242"/>
                    <a:gd name="T37" fmla="*/ 40 h 4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242"/>
                    <a:gd name="T58" fmla="*/ 0 h 46"/>
                    <a:gd name="T59" fmla="*/ 242 w 242"/>
                    <a:gd name="T60" fmla="*/ 46 h 46"/>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242" h="46">
                      <a:moveTo>
                        <a:pt x="241" y="40"/>
                      </a:moveTo>
                      <a:lnTo>
                        <a:pt x="241" y="28"/>
                      </a:lnTo>
                      <a:lnTo>
                        <a:pt x="235" y="28"/>
                      </a:lnTo>
                      <a:lnTo>
                        <a:pt x="77" y="0"/>
                      </a:lnTo>
                      <a:lnTo>
                        <a:pt x="70" y="0"/>
                      </a:lnTo>
                      <a:lnTo>
                        <a:pt x="53" y="0"/>
                      </a:lnTo>
                      <a:lnTo>
                        <a:pt x="36" y="0"/>
                      </a:lnTo>
                      <a:lnTo>
                        <a:pt x="18" y="0"/>
                      </a:lnTo>
                      <a:lnTo>
                        <a:pt x="0" y="0"/>
                      </a:lnTo>
                      <a:lnTo>
                        <a:pt x="77" y="40"/>
                      </a:lnTo>
                      <a:lnTo>
                        <a:pt x="94" y="45"/>
                      </a:lnTo>
                      <a:lnTo>
                        <a:pt x="112" y="45"/>
                      </a:lnTo>
                      <a:lnTo>
                        <a:pt x="135" y="45"/>
                      </a:lnTo>
                      <a:lnTo>
                        <a:pt x="153" y="45"/>
                      </a:lnTo>
                      <a:lnTo>
                        <a:pt x="177" y="45"/>
                      </a:lnTo>
                      <a:lnTo>
                        <a:pt x="194" y="45"/>
                      </a:lnTo>
                      <a:lnTo>
                        <a:pt x="205" y="45"/>
                      </a:lnTo>
                      <a:lnTo>
                        <a:pt x="224" y="45"/>
                      </a:lnTo>
                      <a:lnTo>
                        <a:pt x="241" y="4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16" name="Group 82"/>
              <p:cNvGrpSpPr>
                <a:grpSpLocks/>
              </p:cNvGrpSpPr>
              <p:nvPr/>
            </p:nvGrpSpPr>
            <p:grpSpPr bwMode="auto">
              <a:xfrm>
                <a:off x="4823" y="992"/>
                <a:ext cx="184" cy="64"/>
                <a:chOff x="4823" y="992"/>
                <a:chExt cx="184" cy="64"/>
              </a:xfrm>
            </p:grpSpPr>
            <p:sp>
              <p:nvSpPr>
                <p:cNvPr id="12875" name="Freeform 83"/>
                <p:cNvSpPr>
                  <a:spLocks/>
                </p:cNvSpPr>
                <p:nvPr/>
              </p:nvSpPr>
              <p:spPr bwMode="auto">
                <a:xfrm>
                  <a:off x="4829" y="997"/>
                  <a:ext cx="178" cy="59"/>
                </a:xfrm>
                <a:custGeom>
                  <a:avLst/>
                  <a:gdLst>
                    <a:gd name="T0" fmla="*/ 177 w 178"/>
                    <a:gd name="T1" fmla="*/ 0 h 59"/>
                    <a:gd name="T2" fmla="*/ 160 w 178"/>
                    <a:gd name="T3" fmla="*/ 0 h 59"/>
                    <a:gd name="T4" fmla="*/ 154 w 178"/>
                    <a:gd name="T5" fmla="*/ 0 h 59"/>
                    <a:gd name="T6" fmla="*/ 137 w 178"/>
                    <a:gd name="T7" fmla="*/ 0 h 59"/>
                    <a:gd name="T8" fmla="*/ 121 w 178"/>
                    <a:gd name="T9" fmla="*/ 0 h 59"/>
                    <a:gd name="T10" fmla="*/ 103 w 178"/>
                    <a:gd name="T11" fmla="*/ 0 h 59"/>
                    <a:gd name="T12" fmla="*/ 97 w 178"/>
                    <a:gd name="T13" fmla="*/ 0 h 59"/>
                    <a:gd name="T14" fmla="*/ 81 w 178"/>
                    <a:gd name="T15" fmla="*/ 0 h 59"/>
                    <a:gd name="T16" fmla="*/ 74 w 178"/>
                    <a:gd name="T17" fmla="*/ 0 h 59"/>
                    <a:gd name="T18" fmla="*/ 74 w 178"/>
                    <a:gd name="T19" fmla="*/ 11 h 59"/>
                    <a:gd name="T20" fmla="*/ 23 w 178"/>
                    <a:gd name="T21" fmla="*/ 16 h 59"/>
                    <a:gd name="T22" fmla="*/ 23 w 178"/>
                    <a:gd name="T23" fmla="*/ 26 h 59"/>
                    <a:gd name="T24" fmla="*/ 0 w 178"/>
                    <a:gd name="T25" fmla="*/ 26 h 59"/>
                    <a:gd name="T26" fmla="*/ 0 w 178"/>
                    <a:gd name="T27" fmla="*/ 32 h 59"/>
                    <a:gd name="T28" fmla="*/ 23 w 178"/>
                    <a:gd name="T29" fmla="*/ 32 h 59"/>
                    <a:gd name="T30" fmla="*/ 23 w 178"/>
                    <a:gd name="T31" fmla="*/ 37 h 59"/>
                    <a:gd name="T32" fmla="*/ 57 w 178"/>
                    <a:gd name="T33" fmla="*/ 48 h 59"/>
                    <a:gd name="T34" fmla="*/ 74 w 178"/>
                    <a:gd name="T35" fmla="*/ 48 h 59"/>
                    <a:gd name="T36" fmla="*/ 74 w 178"/>
                    <a:gd name="T37" fmla="*/ 53 h 59"/>
                    <a:gd name="T38" fmla="*/ 81 w 178"/>
                    <a:gd name="T39" fmla="*/ 53 h 59"/>
                    <a:gd name="T40" fmla="*/ 97 w 178"/>
                    <a:gd name="T41" fmla="*/ 53 h 59"/>
                    <a:gd name="T42" fmla="*/ 121 w 178"/>
                    <a:gd name="T43" fmla="*/ 58 h 59"/>
                    <a:gd name="T44" fmla="*/ 154 w 178"/>
                    <a:gd name="T45" fmla="*/ 53 h 59"/>
                    <a:gd name="T46" fmla="*/ 160 w 178"/>
                    <a:gd name="T47" fmla="*/ 53 h 59"/>
                    <a:gd name="T48" fmla="*/ 177 w 178"/>
                    <a:gd name="T49" fmla="*/ 53 h 59"/>
                    <a:gd name="T50" fmla="*/ 177 w 178"/>
                    <a:gd name="T51" fmla="*/ 0 h 59"/>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w 178"/>
                    <a:gd name="T79" fmla="*/ 0 h 59"/>
                    <a:gd name="T80" fmla="*/ 178 w 178"/>
                    <a:gd name="T81" fmla="*/ 59 h 59"/>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T78" t="T79" r="T80" b="T81"/>
                  <a:pathLst>
                    <a:path w="178" h="59">
                      <a:moveTo>
                        <a:pt x="177" y="0"/>
                      </a:moveTo>
                      <a:lnTo>
                        <a:pt x="160" y="0"/>
                      </a:lnTo>
                      <a:lnTo>
                        <a:pt x="154" y="0"/>
                      </a:lnTo>
                      <a:lnTo>
                        <a:pt x="137" y="0"/>
                      </a:lnTo>
                      <a:lnTo>
                        <a:pt x="121" y="0"/>
                      </a:lnTo>
                      <a:lnTo>
                        <a:pt x="103" y="0"/>
                      </a:lnTo>
                      <a:lnTo>
                        <a:pt x="97" y="0"/>
                      </a:lnTo>
                      <a:lnTo>
                        <a:pt x="81" y="0"/>
                      </a:lnTo>
                      <a:lnTo>
                        <a:pt x="74" y="0"/>
                      </a:lnTo>
                      <a:lnTo>
                        <a:pt x="74" y="11"/>
                      </a:lnTo>
                      <a:lnTo>
                        <a:pt x="23" y="16"/>
                      </a:lnTo>
                      <a:lnTo>
                        <a:pt x="23" y="26"/>
                      </a:lnTo>
                      <a:lnTo>
                        <a:pt x="0" y="26"/>
                      </a:lnTo>
                      <a:lnTo>
                        <a:pt x="0" y="32"/>
                      </a:lnTo>
                      <a:lnTo>
                        <a:pt x="23" y="32"/>
                      </a:lnTo>
                      <a:lnTo>
                        <a:pt x="23" y="37"/>
                      </a:lnTo>
                      <a:lnTo>
                        <a:pt x="57" y="48"/>
                      </a:lnTo>
                      <a:lnTo>
                        <a:pt x="74" y="48"/>
                      </a:lnTo>
                      <a:lnTo>
                        <a:pt x="74" y="53"/>
                      </a:lnTo>
                      <a:lnTo>
                        <a:pt x="81" y="53"/>
                      </a:lnTo>
                      <a:lnTo>
                        <a:pt x="97" y="53"/>
                      </a:lnTo>
                      <a:lnTo>
                        <a:pt x="121" y="58"/>
                      </a:lnTo>
                      <a:lnTo>
                        <a:pt x="154" y="53"/>
                      </a:lnTo>
                      <a:lnTo>
                        <a:pt x="160" y="53"/>
                      </a:lnTo>
                      <a:lnTo>
                        <a:pt x="177" y="53"/>
                      </a:lnTo>
                      <a:lnTo>
                        <a:pt x="177" y="0"/>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76" name="Freeform 84"/>
                <p:cNvSpPr>
                  <a:spLocks/>
                </p:cNvSpPr>
                <p:nvPr/>
              </p:nvSpPr>
              <p:spPr bwMode="auto">
                <a:xfrm>
                  <a:off x="4823" y="992"/>
                  <a:ext cx="171" cy="63"/>
                </a:xfrm>
                <a:custGeom>
                  <a:avLst/>
                  <a:gdLst>
                    <a:gd name="T0" fmla="*/ 170 w 171"/>
                    <a:gd name="T1" fmla="*/ 5 h 63"/>
                    <a:gd name="T2" fmla="*/ 159 w 171"/>
                    <a:gd name="T3" fmla="*/ 5 h 63"/>
                    <a:gd name="T4" fmla="*/ 153 w 171"/>
                    <a:gd name="T5" fmla="*/ 0 h 63"/>
                    <a:gd name="T6" fmla="*/ 134 w 171"/>
                    <a:gd name="T7" fmla="*/ 0 h 63"/>
                    <a:gd name="T8" fmla="*/ 123 w 171"/>
                    <a:gd name="T9" fmla="*/ 0 h 63"/>
                    <a:gd name="T10" fmla="*/ 106 w 171"/>
                    <a:gd name="T11" fmla="*/ 0 h 63"/>
                    <a:gd name="T12" fmla="*/ 88 w 171"/>
                    <a:gd name="T13" fmla="*/ 5 h 63"/>
                    <a:gd name="T14" fmla="*/ 82 w 171"/>
                    <a:gd name="T15" fmla="*/ 5 h 63"/>
                    <a:gd name="T16" fmla="*/ 70 w 171"/>
                    <a:gd name="T17" fmla="*/ 5 h 63"/>
                    <a:gd name="T18" fmla="*/ 70 w 171"/>
                    <a:gd name="T19" fmla="*/ 11 h 63"/>
                    <a:gd name="T20" fmla="*/ 12 w 171"/>
                    <a:gd name="T21" fmla="*/ 23 h 63"/>
                    <a:gd name="T22" fmla="*/ 0 w 171"/>
                    <a:gd name="T23" fmla="*/ 29 h 63"/>
                    <a:gd name="T24" fmla="*/ 12 w 171"/>
                    <a:gd name="T25" fmla="*/ 40 h 63"/>
                    <a:gd name="T26" fmla="*/ 46 w 171"/>
                    <a:gd name="T27" fmla="*/ 46 h 63"/>
                    <a:gd name="T28" fmla="*/ 70 w 171"/>
                    <a:gd name="T29" fmla="*/ 51 h 63"/>
                    <a:gd name="T30" fmla="*/ 70 w 171"/>
                    <a:gd name="T31" fmla="*/ 62 h 63"/>
                    <a:gd name="T32" fmla="*/ 82 w 171"/>
                    <a:gd name="T33" fmla="*/ 62 h 63"/>
                    <a:gd name="T34" fmla="*/ 94 w 171"/>
                    <a:gd name="T35" fmla="*/ 62 h 63"/>
                    <a:gd name="T36" fmla="*/ 123 w 171"/>
                    <a:gd name="T37" fmla="*/ 62 h 63"/>
                    <a:gd name="T38" fmla="*/ 147 w 171"/>
                    <a:gd name="T39" fmla="*/ 62 h 63"/>
                    <a:gd name="T40" fmla="*/ 159 w 171"/>
                    <a:gd name="T41" fmla="*/ 62 h 63"/>
                    <a:gd name="T42" fmla="*/ 170 w 171"/>
                    <a:gd name="T43" fmla="*/ 62 h 63"/>
                    <a:gd name="T44" fmla="*/ 170 w 171"/>
                    <a:gd name="T45" fmla="*/ 5 h 6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71"/>
                    <a:gd name="T70" fmla="*/ 0 h 63"/>
                    <a:gd name="T71" fmla="*/ 171 w 171"/>
                    <a:gd name="T72" fmla="*/ 63 h 6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71" h="63">
                      <a:moveTo>
                        <a:pt x="170" y="5"/>
                      </a:moveTo>
                      <a:lnTo>
                        <a:pt x="159" y="5"/>
                      </a:lnTo>
                      <a:lnTo>
                        <a:pt x="153" y="0"/>
                      </a:lnTo>
                      <a:lnTo>
                        <a:pt x="134" y="0"/>
                      </a:lnTo>
                      <a:lnTo>
                        <a:pt x="123" y="0"/>
                      </a:lnTo>
                      <a:lnTo>
                        <a:pt x="106" y="0"/>
                      </a:lnTo>
                      <a:lnTo>
                        <a:pt x="88" y="5"/>
                      </a:lnTo>
                      <a:lnTo>
                        <a:pt x="82" y="5"/>
                      </a:lnTo>
                      <a:lnTo>
                        <a:pt x="70" y="5"/>
                      </a:lnTo>
                      <a:lnTo>
                        <a:pt x="70" y="11"/>
                      </a:lnTo>
                      <a:lnTo>
                        <a:pt x="12" y="23"/>
                      </a:lnTo>
                      <a:lnTo>
                        <a:pt x="0" y="29"/>
                      </a:lnTo>
                      <a:lnTo>
                        <a:pt x="12" y="40"/>
                      </a:lnTo>
                      <a:lnTo>
                        <a:pt x="46" y="46"/>
                      </a:lnTo>
                      <a:lnTo>
                        <a:pt x="70" y="51"/>
                      </a:lnTo>
                      <a:lnTo>
                        <a:pt x="70" y="62"/>
                      </a:lnTo>
                      <a:lnTo>
                        <a:pt x="82" y="62"/>
                      </a:lnTo>
                      <a:lnTo>
                        <a:pt x="94" y="62"/>
                      </a:lnTo>
                      <a:lnTo>
                        <a:pt x="123" y="62"/>
                      </a:lnTo>
                      <a:lnTo>
                        <a:pt x="147" y="62"/>
                      </a:lnTo>
                      <a:lnTo>
                        <a:pt x="159" y="62"/>
                      </a:lnTo>
                      <a:lnTo>
                        <a:pt x="170" y="62"/>
                      </a:lnTo>
                      <a:lnTo>
                        <a:pt x="170" y="5"/>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sp>
            <p:nvSpPr>
              <p:cNvPr id="12730" name="Freeform 85"/>
              <p:cNvSpPr>
                <a:spLocks/>
              </p:cNvSpPr>
              <p:nvPr/>
            </p:nvSpPr>
            <p:spPr bwMode="auto">
              <a:xfrm>
                <a:off x="4258" y="800"/>
                <a:ext cx="143" cy="29"/>
              </a:xfrm>
              <a:custGeom>
                <a:avLst/>
                <a:gdLst>
                  <a:gd name="T0" fmla="*/ 0 w 143"/>
                  <a:gd name="T1" fmla="*/ 28 h 29"/>
                  <a:gd name="T2" fmla="*/ 136 w 143"/>
                  <a:gd name="T3" fmla="*/ 16 h 29"/>
                  <a:gd name="T4" fmla="*/ 142 w 143"/>
                  <a:gd name="T5" fmla="*/ 0 h 29"/>
                  <a:gd name="T6" fmla="*/ 0 60000 65536"/>
                  <a:gd name="T7" fmla="*/ 0 60000 65536"/>
                  <a:gd name="T8" fmla="*/ 0 60000 65536"/>
                  <a:gd name="T9" fmla="*/ 0 w 143"/>
                  <a:gd name="T10" fmla="*/ 0 h 29"/>
                  <a:gd name="T11" fmla="*/ 143 w 143"/>
                  <a:gd name="T12" fmla="*/ 29 h 29"/>
                </a:gdLst>
                <a:ahLst/>
                <a:cxnLst>
                  <a:cxn ang="T6">
                    <a:pos x="T0" y="T1"/>
                  </a:cxn>
                  <a:cxn ang="T7">
                    <a:pos x="T2" y="T3"/>
                  </a:cxn>
                  <a:cxn ang="T8">
                    <a:pos x="T4" y="T5"/>
                  </a:cxn>
                </a:cxnLst>
                <a:rect l="T9" t="T10" r="T11" b="T12"/>
                <a:pathLst>
                  <a:path w="143" h="29">
                    <a:moveTo>
                      <a:pt x="0" y="28"/>
                    </a:moveTo>
                    <a:lnTo>
                      <a:pt x="136" y="16"/>
                    </a:lnTo>
                    <a:lnTo>
                      <a:pt x="142"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31" name="Freeform 86"/>
              <p:cNvSpPr>
                <a:spLocks/>
              </p:cNvSpPr>
              <p:nvPr/>
            </p:nvSpPr>
            <p:spPr bwMode="auto">
              <a:xfrm>
                <a:off x="4194" y="675"/>
                <a:ext cx="200" cy="142"/>
              </a:xfrm>
              <a:custGeom>
                <a:avLst/>
                <a:gdLst>
                  <a:gd name="T0" fmla="*/ 199 w 200"/>
                  <a:gd name="T1" fmla="*/ 141 h 142"/>
                  <a:gd name="T2" fmla="*/ 70 w 200"/>
                  <a:gd name="T3" fmla="*/ 0 h 142"/>
                  <a:gd name="T4" fmla="*/ 0 w 200"/>
                  <a:gd name="T5" fmla="*/ 0 h 142"/>
                  <a:gd name="T6" fmla="*/ 0 60000 65536"/>
                  <a:gd name="T7" fmla="*/ 0 60000 65536"/>
                  <a:gd name="T8" fmla="*/ 0 60000 65536"/>
                  <a:gd name="T9" fmla="*/ 0 w 200"/>
                  <a:gd name="T10" fmla="*/ 0 h 142"/>
                  <a:gd name="T11" fmla="*/ 200 w 200"/>
                  <a:gd name="T12" fmla="*/ 142 h 142"/>
                </a:gdLst>
                <a:ahLst/>
                <a:cxnLst>
                  <a:cxn ang="T6">
                    <a:pos x="T0" y="T1"/>
                  </a:cxn>
                  <a:cxn ang="T7">
                    <a:pos x="T2" y="T3"/>
                  </a:cxn>
                  <a:cxn ang="T8">
                    <a:pos x="T4" y="T5"/>
                  </a:cxn>
                </a:cxnLst>
                <a:rect l="T9" t="T10" r="T11" b="T12"/>
                <a:pathLst>
                  <a:path w="200" h="142">
                    <a:moveTo>
                      <a:pt x="199" y="141"/>
                    </a:moveTo>
                    <a:lnTo>
                      <a:pt x="70"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32" name="Line 87"/>
              <p:cNvSpPr>
                <a:spLocks noChangeShapeType="1"/>
              </p:cNvSpPr>
              <p:nvPr/>
            </p:nvSpPr>
            <p:spPr bwMode="auto">
              <a:xfrm flipH="1" flipV="1">
                <a:off x="4374" y="797"/>
                <a:ext cx="47" cy="57"/>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733" name="Freeform 88"/>
              <p:cNvSpPr>
                <a:spLocks/>
              </p:cNvSpPr>
              <p:nvPr/>
            </p:nvSpPr>
            <p:spPr bwMode="auto">
              <a:xfrm>
                <a:off x="4235" y="675"/>
                <a:ext cx="106" cy="159"/>
              </a:xfrm>
              <a:custGeom>
                <a:avLst/>
                <a:gdLst>
                  <a:gd name="T0" fmla="*/ 105 w 106"/>
                  <a:gd name="T1" fmla="*/ 158 h 159"/>
                  <a:gd name="T2" fmla="*/ 0 w 106"/>
                  <a:gd name="T3" fmla="*/ 12 h 159"/>
                  <a:gd name="T4" fmla="*/ 11 w 106"/>
                  <a:gd name="T5" fmla="*/ 12 h 159"/>
                  <a:gd name="T6" fmla="*/ 11 w 106"/>
                  <a:gd name="T7" fmla="*/ 0 h 159"/>
                  <a:gd name="T8" fmla="*/ 0 60000 65536"/>
                  <a:gd name="T9" fmla="*/ 0 60000 65536"/>
                  <a:gd name="T10" fmla="*/ 0 60000 65536"/>
                  <a:gd name="T11" fmla="*/ 0 60000 65536"/>
                  <a:gd name="T12" fmla="*/ 0 w 106"/>
                  <a:gd name="T13" fmla="*/ 0 h 159"/>
                  <a:gd name="T14" fmla="*/ 106 w 106"/>
                  <a:gd name="T15" fmla="*/ 159 h 159"/>
                </a:gdLst>
                <a:ahLst/>
                <a:cxnLst>
                  <a:cxn ang="T8">
                    <a:pos x="T0" y="T1"/>
                  </a:cxn>
                  <a:cxn ang="T9">
                    <a:pos x="T2" y="T3"/>
                  </a:cxn>
                  <a:cxn ang="T10">
                    <a:pos x="T4" y="T5"/>
                  </a:cxn>
                  <a:cxn ang="T11">
                    <a:pos x="T6" y="T7"/>
                  </a:cxn>
                </a:cxnLst>
                <a:rect l="T12" t="T13" r="T14" b="T15"/>
                <a:pathLst>
                  <a:path w="106" h="159">
                    <a:moveTo>
                      <a:pt x="105" y="158"/>
                    </a:moveTo>
                    <a:lnTo>
                      <a:pt x="0" y="12"/>
                    </a:lnTo>
                    <a:lnTo>
                      <a:pt x="11" y="12"/>
                    </a:lnTo>
                    <a:lnTo>
                      <a:pt x="11"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34" name="Freeform 89"/>
              <p:cNvSpPr>
                <a:spLocks/>
              </p:cNvSpPr>
              <p:nvPr/>
            </p:nvSpPr>
            <p:spPr bwMode="auto">
              <a:xfrm>
                <a:off x="4187" y="851"/>
                <a:ext cx="31" cy="6"/>
              </a:xfrm>
              <a:custGeom>
                <a:avLst/>
                <a:gdLst>
                  <a:gd name="T0" fmla="*/ 0 w 31"/>
                  <a:gd name="T1" fmla="*/ 0 h 6"/>
                  <a:gd name="T2" fmla="*/ 30 w 31"/>
                  <a:gd name="T3" fmla="*/ 0 h 6"/>
                  <a:gd name="T4" fmla="*/ 30 w 31"/>
                  <a:gd name="T5" fmla="*/ 5 h 6"/>
                  <a:gd name="T6" fmla="*/ 0 60000 65536"/>
                  <a:gd name="T7" fmla="*/ 0 60000 65536"/>
                  <a:gd name="T8" fmla="*/ 0 60000 65536"/>
                  <a:gd name="T9" fmla="*/ 0 w 31"/>
                  <a:gd name="T10" fmla="*/ 0 h 6"/>
                  <a:gd name="T11" fmla="*/ 31 w 31"/>
                  <a:gd name="T12" fmla="*/ 6 h 6"/>
                </a:gdLst>
                <a:ahLst/>
                <a:cxnLst>
                  <a:cxn ang="T6">
                    <a:pos x="T0" y="T1"/>
                  </a:cxn>
                  <a:cxn ang="T7">
                    <a:pos x="T2" y="T3"/>
                  </a:cxn>
                  <a:cxn ang="T8">
                    <a:pos x="T4" y="T5"/>
                  </a:cxn>
                </a:cxnLst>
                <a:rect l="T9" t="T10" r="T11" b="T12"/>
                <a:pathLst>
                  <a:path w="31" h="6">
                    <a:moveTo>
                      <a:pt x="0" y="0"/>
                    </a:moveTo>
                    <a:lnTo>
                      <a:pt x="30" y="0"/>
                    </a:lnTo>
                    <a:lnTo>
                      <a:pt x="30" y="5"/>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35" name="Line 90"/>
              <p:cNvSpPr>
                <a:spLocks noChangeShapeType="1"/>
              </p:cNvSpPr>
              <p:nvPr/>
            </p:nvSpPr>
            <p:spPr bwMode="auto">
              <a:xfrm flipH="1" flipV="1">
                <a:off x="4192" y="654"/>
                <a:ext cx="129" cy="182"/>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736" name="Freeform 91"/>
              <p:cNvSpPr>
                <a:spLocks/>
              </p:cNvSpPr>
              <p:nvPr/>
            </p:nvSpPr>
            <p:spPr bwMode="auto">
              <a:xfrm>
                <a:off x="4235" y="755"/>
                <a:ext cx="53" cy="5"/>
              </a:xfrm>
              <a:custGeom>
                <a:avLst/>
                <a:gdLst>
                  <a:gd name="T0" fmla="*/ 52 w 53"/>
                  <a:gd name="T1" fmla="*/ 0 h 5"/>
                  <a:gd name="T2" fmla="*/ 35 w 53"/>
                  <a:gd name="T3" fmla="*/ 4 h 5"/>
                  <a:gd name="T4" fmla="*/ 0 w 53"/>
                  <a:gd name="T5" fmla="*/ 4 h 5"/>
                  <a:gd name="T6" fmla="*/ 0 60000 65536"/>
                  <a:gd name="T7" fmla="*/ 0 60000 65536"/>
                  <a:gd name="T8" fmla="*/ 0 60000 65536"/>
                  <a:gd name="T9" fmla="*/ 0 w 53"/>
                  <a:gd name="T10" fmla="*/ 0 h 5"/>
                  <a:gd name="T11" fmla="*/ 53 w 53"/>
                  <a:gd name="T12" fmla="*/ 5 h 5"/>
                </a:gdLst>
                <a:ahLst/>
                <a:cxnLst>
                  <a:cxn ang="T6">
                    <a:pos x="T0" y="T1"/>
                  </a:cxn>
                  <a:cxn ang="T7">
                    <a:pos x="T2" y="T3"/>
                  </a:cxn>
                  <a:cxn ang="T8">
                    <a:pos x="T4" y="T5"/>
                  </a:cxn>
                </a:cxnLst>
                <a:rect l="T9" t="T10" r="T11" b="T12"/>
                <a:pathLst>
                  <a:path w="53" h="5">
                    <a:moveTo>
                      <a:pt x="52" y="0"/>
                    </a:moveTo>
                    <a:lnTo>
                      <a:pt x="35" y="4"/>
                    </a:lnTo>
                    <a:lnTo>
                      <a:pt x="0" y="4"/>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37" name="Freeform 92"/>
              <p:cNvSpPr>
                <a:spLocks/>
              </p:cNvSpPr>
              <p:nvPr/>
            </p:nvSpPr>
            <p:spPr bwMode="auto">
              <a:xfrm>
                <a:off x="4258" y="726"/>
                <a:ext cx="72" cy="91"/>
              </a:xfrm>
              <a:custGeom>
                <a:avLst/>
                <a:gdLst>
                  <a:gd name="T0" fmla="*/ 59 w 72"/>
                  <a:gd name="T1" fmla="*/ 90 h 91"/>
                  <a:gd name="T2" fmla="*/ 71 w 72"/>
                  <a:gd name="T3" fmla="*/ 90 h 91"/>
                  <a:gd name="T4" fmla="*/ 0 w 72"/>
                  <a:gd name="T5" fmla="*/ 0 h 91"/>
                  <a:gd name="T6" fmla="*/ 13 w 72"/>
                  <a:gd name="T7" fmla="*/ 0 h 91"/>
                  <a:gd name="T8" fmla="*/ 0 60000 65536"/>
                  <a:gd name="T9" fmla="*/ 0 60000 65536"/>
                  <a:gd name="T10" fmla="*/ 0 60000 65536"/>
                  <a:gd name="T11" fmla="*/ 0 60000 65536"/>
                  <a:gd name="T12" fmla="*/ 0 w 72"/>
                  <a:gd name="T13" fmla="*/ 0 h 91"/>
                  <a:gd name="T14" fmla="*/ 72 w 72"/>
                  <a:gd name="T15" fmla="*/ 91 h 91"/>
                </a:gdLst>
                <a:ahLst/>
                <a:cxnLst>
                  <a:cxn ang="T8">
                    <a:pos x="T0" y="T1"/>
                  </a:cxn>
                  <a:cxn ang="T9">
                    <a:pos x="T2" y="T3"/>
                  </a:cxn>
                  <a:cxn ang="T10">
                    <a:pos x="T4" y="T5"/>
                  </a:cxn>
                  <a:cxn ang="T11">
                    <a:pos x="T6" y="T7"/>
                  </a:cxn>
                </a:cxnLst>
                <a:rect l="T12" t="T13" r="T14" b="T15"/>
                <a:pathLst>
                  <a:path w="72" h="91">
                    <a:moveTo>
                      <a:pt x="59" y="90"/>
                    </a:moveTo>
                    <a:lnTo>
                      <a:pt x="71" y="90"/>
                    </a:lnTo>
                    <a:lnTo>
                      <a:pt x="0" y="0"/>
                    </a:lnTo>
                    <a:lnTo>
                      <a:pt x="13"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38" name="Freeform 93"/>
              <p:cNvSpPr>
                <a:spLocks/>
              </p:cNvSpPr>
              <p:nvPr/>
            </p:nvSpPr>
            <p:spPr bwMode="auto">
              <a:xfrm>
                <a:off x="4235" y="687"/>
                <a:ext cx="24" cy="28"/>
              </a:xfrm>
              <a:custGeom>
                <a:avLst/>
                <a:gdLst>
                  <a:gd name="T0" fmla="*/ 23 w 24"/>
                  <a:gd name="T1" fmla="*/ 27 h 28"/>
                  <a:gd name="T2" fmla="*/ 0 w 24"/>
                  <a:gd name="T3" fmla="*/ 0 h 28"/>
                  <a:gd name="T4" fmla="*/ 12 w 24"/>
                  <a:gd name="T5" fmla="*/ 0 h 28"/>
                  <a:gd name="T6" fmla="*/ 0 60000 65536"/>
                  <a:gd name="T7" fmla="*/ 0 60000 65536"/>
                  <a:gd name="T8" fmla="*/ 0 60000 65536"/>
                  <a:gd name="T9" fmla="*/ 0 w 24"/>
                  <a:gd name="T10" fmla="*/ 0 h 28"/>
                  <a:gd name="T11" fmla="*/ 24 w 24"/>
                  <a:gd name="T12" fmla="*/ 28 h 28"/>
                </a:gdLst>
                <a:ahLst/>
                <a:cxnLst>
                  <a:cxn ang="T6">
                    <a:pos x="T0" y="T1"/>
                  </a:cxn>
                  <a:cxn ang="T7">
                    <a:pos x="T2" y="T3"/>
                  </a:cxn>
                  <a:cxn ang="T8">
                    <a:pos x="T4" y="T5"/>
                  </a:cxn>
                </a:cxnLst>
                <a:rect l="T9" t="T10" r="T11" b="T12"/>
                <a:pathLst>
                  <a:path w="24" h="28">
                    <a:moveTo>
                      <a:pt x="23" y="27"/>
                    </a:moveTo>
                    <a:lnTo>
                      <a:pt x="0" y="0"/>
                    </a:lnTo>
                    <a:lnTo>
                      <a:pt x="12"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39" name="Line 94"/>
              <p:cNvSpPr>
                <a:spLocks noChangeShapeType="1"/>
              </p:cNvSpPr>
              <p:nvPr/>
            </p:nvSpPr>
            <p:spPr bwMode="auto">
              <a:xfrm flipH="1">
                <a:off x="4188" y="854"/>
                <a:ext cx="93" cy="0"/>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740" name="Line 95"/>
              <p:cNvSpPr>
                <a:spLocks noChangeShapeType="1"/>
              </p:cNvSpPr>
              <p:nvPr/>
            </p:nvSpPr>
            <p:spPr bwMode="auto">
              <a:xfrm>
                <a:off x="4212" y="874"/>
                <a:ext cx="0" cy="1"/>
              </a:xfrm>
              <a:prstGeom prst="line">
                <a:avLst/>
              </a:prstGeom>
              <a:noFill/>
              <a:ln w="12700">
                <a:solidFill>
                  <a:srgbClr val="000000"/>
                </a:solidFill>
                <a:round/>
                <a:headEnd/>
                <a:tailEnd/>
              </a:ln>
            </p:spPr>
            <p:txBody>
              <a:bodyPr wrap="none" anchor="ctr"/>
              <a:lstStyle/>
              <a:p>
                <a:endParaRPr lang="en-US">
                  <a:solidFill>
                    <a:prstClr val="black"/>
                  </a:solidFill>
                </a:endParaRPr>
              </a:p>
            </p:txBody>
          </p:sp>
          <p:grpSp>
            <p:nvGrpSpPr>
              <p:cNvPr id="17" name="Group 96"/>
              <p:cNvGrpSpPr>
                <a:grpSpLocks/>
              </p:cNvGrpSpPr>
              <p:nvPr/>
            </p:nvGrpSpPr>
            <p:grpSpPr bwMode="auto">
              <a:xfrm>
                <a:off x="4176" y="868"/>
                <a:ext cx="43" cy="11"/>
                <a:chOff x="4176" y="868"/>
                <a:chExt cx="43" cy="11"/>
              </a:xfrm>
            </p:grpSpPr>
            <p:sp>
              <p:nvSpPr>
                <p:cNvPr id="12873" name="Freeform 97"/>
                <p:cNvSpPr>
                  <a:spLocks/>
                </p:cNvSpPr>
                <p:nvPr/>
              </p:nvSpPr>
              <p:spPr bwMode="auto">
                <a:xfrm>
                  <a:off x="4187" y="868"/>
                  <a:ext cx="32" cy="7"/>
                </a:xfrm>
                <a:custGeom>
                  <a:avLst/>
                  <a:gdLst>
                    <a:gd name="T0" fmla="*/ 31 w 32"/>
                    <a:gd name="T1" fmla="*/ 0 h 7"/>
                    <a:gd name="T2" fmla="*/ 0 w 32"/>
                    <a:gd name="T3" fmla="*/ 3 h 7"/>
                    <a:gd name="T4" fmla="*/ 0 w 32"/>
                    <a:gd name="T5" fmla="*/ 6 h 7"/>
                    <a:gd name="T6" fmla="*/ 31 w 32"/>
                    <a:gd name="T7" fmla="*/ 6 h 7"/>
                    <a:gd name="T8" fmla="*/ 31 w 32"/>
                    <a:gd name="T9" fmla="*/ 0 h 7"/>
                    <a:gd name="T10" fmla="*/ 0 60000 65536"/>
                    <a:gd name="T11" fmla="*/ 0 60000 65536"/>
                    <a:gd name="T12" fmla="*/ 0 60000 65536"/>
                    <a:gd name="T13" fmla="*/ 0 60000 65536"/>
                    <a:gd name="T14" fmla="*/ 0 60000 65536"/>
                    <a:gd name="T15" fmla="*/ 0 w 32"/>
                    <a:gd name="T16" fmla="*/ 0 h 7"/>
                    <a:gd name="T17" fmla="*/ 32 w 32"/>
                    <a:gd name="T18" fmla="*/ 7 h 7"/>
                  </a:gdLst>
                  <a:ahLst/>
                  <a:cxnLst>
                    <a:cxn ang="T10">
                      <a:pos x="T0" y="T1"/>
                    </a:cxn>
                    <a:cxn ang="T11">
                      <a:pos x="T2" y="T3"/>
                    </a:cxn>
                    <a:cxn ang="T12">
                      <a:pos x="T4" y="T5"/>
                    </a:cxn>
                    <a:cxn ang="T13">
                      <a:pos x="T6" y="T7"/>
                    </a:cxn>
                    <a:cxn ang="T14">
                      <a:pos x="T8" y="T9"/>
                    </a:cxn>
                  </a:cxnLst>
                  <a:rect l="T15" t="T16" r="T17" b="T18"/>
                  <a:pathLst>
                    <a:path w="32" h="7">
                      <a:moveTo>
                        <a:pt x="31" y="0"/>
                      </a:moveTo>
                      <a:lnTo>
                        <a:pt x="0" y="3"/>
                      </a:lnTo>
                      <a:lnTo>
                        <a:pt x="0" y="6"/>
                      </a:lnTo>
                      <a:lnTo>
                        <a:pt x="31" y="6"/>
                      </a:lnTo>
                      <a:lnTo>
                        <a:pt x="31" y="0"/>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74" name="Freeform 98"/>
                <p:cNvSpPr>
                  <a:spLocks/>
                </p:cNvSpPr>
                <p:nvPr/>
              </p:nvSpPr>
              <p:spPr bwMode="auto">
                <a:xfrm>
                  <a:off x="4176" y="868"/>
                  <a:ext cx="30" cy="11"/>
                </a:xfrm>
                <a:custGeom>
                  <a:avLst/>
                  <a:gdLst>
                    <a:gd name="T0" fmla="*/ 29 w 30"/>
                    <a:gd name="T1" fmla="*/ 0 h 11"/>
                    <a:gd name="T2" fmla="*/ 0 w 30"/>
                    <a:gd name="T3" fmla="*/ 5 h 11"/>
                    <a:gd name="T4" fmla="*/ 29 w 30"/>
                    <a:gd name="T5" fmla="*/ 10 h 11"/>
                    <a:gd name="T6" fmla="*/ 29 w 30"/>
                    <a:gd name="T7" fmla="*/ 0 h 11"/>
                    <a:gd name="T8" fmla="*/ 0 60000 65536"/>
                    <a:gd name="T9" fmla="*/ 0 60000 65536"/>
                    <a:gd name="T10" fmla="*/ 0 60000 65536"/>
                    <a:gd name="T11" fmla="*/ 0 60000 65536"/>
                    <a:gd name="T12" fmla="*/ 0 w 30"/>
                    <a:gd name="T13" fmla="*/ 0 h 11"/>
                    <a:gd name="T14" fmla="*/ 30 w 30"/>
                    <a:gd name="T15" fmla="*/ 11 h 11"/>
                  </a:gdLst>
                  <a:ahLst/>
                  <a:cxnLst>
                    <a:cxn ang="T8">
                      <a:pos x="T0" y="T1"/>
                    </a:cxn>
                    <a:cxn ang="T9">
                      <a:pos x="T2" y="T3"/>
                    </a:cxn>
                    <a:cxn ang="T10">
                      <a:pos x="T4" y="T5"/>
                    </a:cxn>
                    <a:cxn ang="T11">
                      <a:pos x="T6" y="T7"/>
                    </a:cxn>
                  </a:cxnLst>
                  <a:rect l="T12" t="T13" r="T14" b="T15"/>
                  <a:pathLst>
                    <a:path w="30" h="11">
                      <a:moveTo>
                        <a:pt x="29" y="0"/>
                      </a:moveTo>
                      <a:lnTo>
                        <a:pt x="0" y="5"/>
                      </a:lnTo>
                      <a:lnTo>
                        <a:pt x="29" y="10"/>
                      </a:lnTo>
                      <a:lnTo>
                        <a:pt x="29"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sp>
            <p:nvSpPr>
              <p:cNvPr id="12742" name="Freeform 99"/>
              <p:cNvSpPr>
                <a:spLocks/>
              </p:cNvSpPr>
              <p:nvPr/>
            </p:nvSpPr>
            <p:spPr bwMode="auto">
              <a:xfrm>
                <a:off x="4217" y="912"/>
                <a:ext cx="242" cy="41"/>
              </a:xfrm>
              <a:custGeom>
                <a:avLst/>
                <a:gdLst>
                  <a:gd name="T0" fmla="*/ 241 w 242"/>
                  <a:gd name="T1" fmla="*/ 40 h 41"/>
                  <a:gd name="T2" fmla="*/ 83 w 242"/>
                  <a:gd name="T3" fmla="*/ 0 h 41"/>
                  <a:gd name="T4" fmla="*/ 30 w 242"/>
                  <a:gd name="T5" fmla="*/ 0 h 41"/>
                  <a:gd name="T6" fmla="*/ 0 w 242"/>
                  <a:gd name="T7" fmla="*/ 0 h 41"/>
                  <a:gd name="T8" fmla="*/ 0 60000 65536"/>
                  <a:gd name="T9" fmla="*/ 0 60000 65536"/>
                  <a:gd name="T10" fmla="*/ 0 60000 65536"/>
                  <a:gd name="T11" fmla="*/ 0 60000 65536"/>
                  <a:gd name="T12" fmla="*/ 0 w 242"/>
                  <a:gd name="T13" fmla="*/ 0 h 41"/>
                  <a:gd name="T14" fmla="*/ 242 w 242"/>
                  <a:gd name="T15" fmla="*/ 41 h 41"/>
                </a:gdLst>
                <a:ahLst/>
                <a:cxnLst>
                  <a:cxn ang="T8">
                    <a:pos x="T0" y="T1"/>
                  </a:cxn>
                  <a:cxn ang="T9">
                    <a:pos x="T2" y="T3"/>
                  </a:cxn>
                  <a:cxn ang="T10">
                    <a:pos x="T4" y="T5"/>
                  </a:cxn>
                  <a:cxn ang="T11">
                    <a:pos x="T6" y="T7"/>
                  </a:cxn>
                </a:cxnLst>
                <a:rect l="T12" t="T13" r="T14" b="T15"/>
                <a:pathLst>
                  <a:path w="242" h="41">
                    <a:moveTo>
                      <a:pt x="241" y="40"/>
                    </a:moveTo>
                    <a:lnTo>
                      <a:pt x="83" y="0"/>
                    </a:lnTo>
                    <a:lnTo>
                      <a:pt x="30"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43" name="Freeform 100"/>
              <p:cNvSpPr>
                <a:spLocks/>
              </p:cNvSpPr>
              <p:nvPr/>
            </p:nvSpPr>
            <p:spPr bwMode="auto">
              <a:xfrm>
                <a:off x="4246" y="912"/>
                <a:ext cx="114" cy="46"/>
              </a:xfrm>
              <a:custGeom>
                <a:avLst/>
                <a:gdLst>
                  <a:gd name="T0" fmla="*/ 113 w 114"/>
                  <a:gd name="T1" fmla="*/ 45 h 46"/>
                  <a:gd name="T2" fmla="*/ 0 w 114"/>
                  <a:gd name="T3" fmla="*/ 6 h 46"/>
                  <a:gd name="T4" fmla="*/ 0 w 114"/>
                  <a:gd name="T5" fmla="*/ 0 h 46"/>
                  <a:gd name="T6" fmla="*/ 0 60000 65536"/>
                  <a:gd name="T7" fmla="*/ 0 60000 65536"/>
                  <a:gd name="T8" fmla="*/ 0 60000 65536"/>
                  <a:gd name="T9" fmla="*/ 0 w 114"/>
                  <a:gd name="T10" fmla="*/ 0 h 46"/>
                  <a:gd name="T11" fmla="*/ 114 w 114"/>
                  <a:gd name="T12" fmla="*/ 46 h 46"/>
                </a:gdLst>
                <a:ahLst/>
                <a:cxnLst>
                  <a:cxn ang="T6">
                    <a:pos x="T0" y="T1"/>
                  </a:cxn>
                  <a:cxn ang="T7">
                    <a:pos x="T2" y="T3"/>
                  </a:cxn>
                  <a:cxn ang="T8">
                    <a:pos x="T4" y="T5"/>
                  </a:cxn>
                </a:cxnLst>
                <a:rect l="T9" t="T10" r="T11" b="T12"/>
                <a:pathLst>
                  <a:path w="114" h="46">
                    <a:moveTo>
                      <a:pt x="113" y="45"/>
                    </a:moveTo>
                    <a:lnTo>
                      <a:pt x="0" y="6"/>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44" name="Line 101"/>
              <p:cNvSpPr>
                <a:spLocks noChangeShapeType="1"/>
              </p:cNvSpPr>
              <p:nvPr/>
            </p:nvSpPr>
            <p:spPr bwMode="auto">
              <a:xfrm flipH="1">
                <a:off x="4235" y="935"/>
                <a:ext cx="81" cy="0"/>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745" name="Line 102"/>
              <p:cNvSpPr>
                <a:spLocks noChangeShapeType="1"/>
              </p:cNvSpPr>
              <p:nvPr/>
            </p:nvSpPr>
            <p:spPr bwMode="auto">
              <a:xfrm>
                <a:off x="4411" y="935"/>
                <a:ext cx="0" cy="0"/>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746" name="Freeform 103"/>
              <p:cNvSpPr>
                <a:spLocks/>
              </p:cNvSpPr>
              <p:nvPr/>
            </p:nvSpPr>
            <p:spPr bwMode="auto">
              <a:xfrm>
                <a:off x="4411" y="935"/>
                <a:ext cx="6" cy="1"/>
              </a:xfrm>
              <a:custGeom>
                <a:avLst/>
                <a:gdLst>
                  <a:gd name="T0" fmla="*/ 0 w 6"/>
                  <a:gd name="T1" fmla="*/ 0 h 1"/>
                  <a:gd name="T2" fmla="*/ 5 w 6"/>
                  <a:gd name="T3" fmla="*/ 0 h 1"/>
                  <a:gd name="T4" fmla="*/ 0 60000 65536"/>
                  <a:gd name="T5" fmla="*/ 0 60000 65536"/>
                  <a:gd name="T6" fmla="*/ 0 w 6"/>
                  <a:gd name="T7" fmla="*/ 0 h 1"/>
                  <a:gd name="T8" fmla="*/ 6 w 6"/>
                  <a:gd name="T9" fmla="*/ 1 h 1"/>
                </a:gdLst>
                <a:ahLst/>
                <a:cxnLst>
                  <a:cxn ang="T4">
                    <a:pos x="T0" y="T1"/>
                  </a:cxn>
                  <a:cxn ang="T5">
                    <a:pos x="T2" y="T3"/>
                  </a:cxn>
                </a:cxnLst>
                <a:rect l="T6" t="T7" r="T8" b="T9"/>
                <a:pathLst>
                  <a:path w="6" h="1">
                    <a:moveTo>
                      <a:pt x="0" y="0"/>
                    </a:moveTo>
                    <a:lnTo>
                      <a:pt x="5"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47" name="Freeform 104"/>
              <p:cNvSpPr>
                <a:spLocks/>
              </p:cNvSpPr>
              <p:nvPr/>
            </p:nvSpPr>
            <p:spPr bwMode="auto">
              <a:xfrm>
                <a:off x="4417" y="929"/>
                <a:ext cx="18" cy="7"/>
              </a:xfrm>
              <a:custGeom>
                <a:avLst/>
                <a:gdLst>
                  <a:gd name="T0" fmla="*/ 0 w 18"/>
                  <a:gd name="T1" fmla="*/ 6 h 7"/>
                  <a:gd name="T2" fmla="*/ 0 w 18"/>
                  <a:gd name="T3" fmla="*/ 0 h 7"/>
                  <a:gd name="T4" fmla="*/ 12 w 18"/>
                  <a:gd name="T5" fmla="*/ 0 h 7"/>
                  <a:gd name="T6" fmla="*/ 17 w 18"/>
                  <a:gd name="T7" fmla="*/ 0 h 7"/>
                  <a:gd name="T8" fmla="*/ 0 60000 65536"/>
                  <a:gd name="T9" fmla="*/ 0 60000 65536"/>
                  <a:gd name="T10" fmla="*/ 0 60000 65536"/>
                  <a:gd name="T11" fmla="*/ 0 60000 65536"/>
                  <a:gd name="T12" fmla="*/ 0 w 18"/>
                  <a:gd name="T13" fmla="*/ 0 h 7"/>
                  <a:gd name="T14" fmla="*/ 18 w 18"/>
                  <a:gd name="T15" fmla="*/ 7 h 7"/>
                </a:gdLst>
                <a:ahLst/>
                <a:cxnLst>
                  <a:cxn ang="T8">
                    <a:pos x="T0" y="T1"/>
                  </a:cxn>
                  <a:cxn ang="T9">
                    <a:pos x="T2" y="T3"/>
                  </a:cxn>
                  <a:cxn ang="T10">
                    <a:pos x="T4" y="T5"/>
                  </a:cxn>
                  <a:cxn ang="T11">
                    <a:pos x="T6" y="T7"/>
                  </a:cxn>
                </a:cxnLst>
                <a:rect l="T12" t="T13" r="T14" b="T15"/>
                <a:pathLst>
                  <a:path w="18" h="7">
                    <a:moveTo>
                      <a:pt x="0" y="6"/>
                    </a:moveTo>
                    <a:lnTo>
                      <a:pt x="0" y="0"/>
                    </a:lnTo>
                    <a:lnTo>
                      <a:pt x="12"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48" name="Freeform 105"/>
              <p:cNvSpPr>
                <a:spLocks/>
              </p:cNvSpPr>
              <p:nvPr/>
            </p:nvSpPr>
            <p:spPr bwMode="auto">
              <a:xfrm>
                <a:off x="4423" y="929"/>
                <a:ext cx="18" cy="1"/>
              </a:xfrm>
              <a:custGeom>
                <a:avLst/>
                <a:gdLst>
                  <a:gd name="T0" fmla="*/ 0 w 18"/>
                  <a:gd name="T1" fmla="*/ 0 h 1"/>
                  <a:gd name="T2" fmla="*/ 11 w 18"/>
                  <a:gd name="T3" fmla="*/ 0 h 1"/>
                  <a:gd name="T4" fmla="*/ 17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0" y="0"/>
                    </a:moveTo>
                    <a:lnTo>
                      <a:pt x="11"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49" name="Freeform 106"/>
              <p:cNvSpPr>
                <a:spLocks/>
              </p:cNvSpPr>
              <p:nvPr/>
            </p:nvSpPr>
            <p:spPr bwMode="auto">
              <a:xfrm>
                <a:off x="4441" y="929"/>
                <a:ext cx="18" cy="1"/>
              </a:xfrm>
              <a:custGeom>
                <a:avLst/>
                <a:gdLst>
                  <a:gd name="T0" fmla="*/ 0 w 18"/>
                  <a:gd name="T1" fmla="*/ 0 h 1"/>
                  <a:gd name="T2" fmla="*/ 11 w 18"/>
                  <a:gd name="T3" fmla="*/ 0 h 1"/>
                  <a:gd name="T4" fmla="*/ 17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0" y="0"/>
                    </a:moveTo>
                    <a:lnTo>
                      <a:pt x="11"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50" name="Freeform 107"/>
              <p:cNvSpPr>
                <a:spLocks/>
              </p:cNvSpPr>
              <p:nvPr/>
            </p:nvSpPr>
            <p:spPr bwMode="auto">
              <a:xfrm>
                <a:off x="4446" y="929"/>
                <a:ext cx="19" cy="7"/>
              </a:xfrm>
              <a:custGeom>
                <a:avLst/>
                <a:gdLst>
                  <a:gd name="T0" fmla="*/ 0 w 19"/>
                  <a:gd name="T1" fmla="*/ 0 h 7"/>
                  <a:gd name="T2" fmla="*/ 12 w 19"/>
                  <a:gd name="T3" fmla="*/ 0 h 7"/>
                  <a:gd name="T4" fmla="*/ 12 w 19"/>
                  <a:gd name="T5" fmla="*/ 6 h 7"/>
                  <a:gd name="T6" fmla="*/ 18 w 19"/>
                  <a:gd name="T7" fmla="*/ 6 h 7"/>
                  <a:gd name="T8" fmla="*/ 0 60000 65536"/>
                  <a:gd name="T9" fmla="*/ 0 60000 65536"/>
                  <a:gd name="T10" fmla="*/ 0 60000 65536"/>
                  <a:gd name="T11" fmla="*/ 0 60000 65536"/>
                  <a:gd name="T12" fmla="*/ 0 w 19"/>
                  <a:gd name="T13" fmla="*/ 0 h 7"/>
                  <a:gd name="T14" fmla="*/ 19 w 19"/>
                  <a:gd name="T15" fmla="*/ 7 h 7"/>
                </a:gdLst>
                <a:ahLst/>
                <a:cxnLst>
                  <a:cxn ang="T8">
                    <a:pos x="T0" y="T1"/>
                  </a:cxn>
                  <a:cxn ang="T9">
                    <a:pos x="T2" y="T3"/>
                  </a:cxn>
                  <a:cxn ang="T10">
                    <a:pos x="T4" y="T5"/>
                  </a:cxn>
                  <a:cxn ang="T11">
                    <a:pos x="T6" y="T7"/>
                  </a:cxn>
                </a:cxnLst>
                <a:rect l="T12" t="T13" r="T14" b="T15"/>
                <a:pathLst>
                  <a:path w="19" h="7">
                    <a:moveTo>
                      <a:pt x="0" y="0"/>
                    </a:moveTo>
                    <a:lnTo>
                      <a:pt x="12" y="0"/>
                    </a:lnTo>
                    <a:lnTo>
                      <a:pt x="12" y="6"/>
                    </a:lnTo>
                    <a:lnTo>
                      <a:pt x="18" y="6"/>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51" name="Freeform 108"/>
              <p:cNvSpPr>
                <a:spLocks/>
              </p:cNvSpPr>
              <p:nvPr/>
            </p:nvSpPr>
            <p:spPr bwMode="auto">
              <a:xfrm>
                <a:off x="4464" y="935"/>
                <a:ext cx="13" cy="1"/>
              </a:xfrm>
              <a:custGeom>
                <a:avLst/>
                <a:gdLst>
                  <a:gd name="T0" fmla="*/ 0 w 13"/>
                  <a:gd name="T1" fmla="*/ 0 h 1"/>
                  <a:gd name="T2" fmla="*/ 12 w 13"/>
                  <a:gd name="T3" fmla="*/ 0 h 1"/>
                  <a:gd name="T4" fmla="*/ 0 60000 65536"/>
                  <a:gd name="T5" fmla="*/ 0 60000 65536"/>
                  <a:gd name="T6" fmla="*/ 0 w 13"/>
                  <a:gd name="T7" fmla="*/ 0 h 1"/>
                  <a:gd name="T8" fmla="*/ 13 w 13"/>
                  <a:gd name="T9" fmla="*/ 1 h 1"/>
                </a:gdLst>
                <a:ahLst/>
                <a:cxnLst>
                  <a:cxn ang="T4">
                    <a:pos x="T0" y="T1"/>
                  </a:cxn>
                  <a:cxn ang="T5">
                    <a:pos x="T2" y="T3"/>
                  </a:cxn>
                </a:cxnLst>
                <a:rect l="T6" t="T7" r="T8" b="T9"/>
                <a:pathLst>
                  <a:path w="13" h="1">
                    <a:moveTo>
                      <a:pt x="0" y="0"/>
                    </a:moveTo>
                    <a:lnTo>
                      <a:pt x="12"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52" name="Freeform 109"/>
              <p:cNvSpPr>
                <a:spLocks/>
              </p:cNvSpPr>
              <p:nvPr/>
            </p:nvSpPr>
            <p:spPr bwMode="auto">
              <a:xfrm>
                <a:off x="4476" y="935"/>
                <a:ext cx="6" cy="1"/>
              </a:xfrm>
              <a:custGeom>
                <a:avLst/>
                <a:gdLst>
                  <a:gd name="T0" fmla="*/ 0 w 6"/>
                  <a:gd name="T1" fmla="*/ 0 h 1"/>
                  <a:gd name="T2" fmla="*/ 5 w 6"/>
                  <a:gd name="T3" fmla="*/ 0 h 1"/>
                  <a:gd name="T4" fmla="*/ 0 w 6"/>
                  <a:gd name="T5" fmla="*/ 0 h 1"/>
                  <a:gd name="T6" fmla="*/ 0 60000 65536"/>
                  <a:gd name="T7" fmla="*/ 0 60000 65536"/>
                  <a:gd name="T8" fmla="*/ 0 60000 65536"/>
                  <a:gd name="T9" fmla="*/ 0 w 6"/>
                  <a:gd name="T10" fmla="*/ 0 h 1"/>
                  <a:gd name="T11" fmla="*/ 6 w 6"/>
                  <a:gd name="T12" fmla="*/ 1 h 1"/>
                </a:gdLst>
                <a:ahLst/>
                <a:cxnLst>
                  <a:cxn ang="T6">
                    <a:pos x="T0" y="T1"/>
                  </a:cxn>
                  <a:cxn ang="T7">
                    <a:pos x="T2" y="T3"/>
                  </a:cxn>
                  <a:cxn ang="T8">
                    <a:pos x="T4" y="T5"/>
                  </a:cxn>
                </a:cxnLst>
                <a:rect l="T9" t="T10" r="T11" b="T12"/>
                <a:pathLst>
                  <a:path w="6" h="1">
                    <a:moveTo>
                      <a:pt x="0" y="0"/>
                    </a:moveTo>
                    <a:lnTo>
                      <a:pt x="5"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53" name="Line 110"/>
              <p:cNvSpPr>
                <a:spLocks noChangeShapeType="1"/>
              </p:cNvSpPr>
              <p:nvPr/>
            </p:nvSpPr>
            <p:spPr bwMode="auto">
              <a:xfrm>
                <a:off x="4482" y="941"/>
                <a:ext cx="0" cy="0"/>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754" name="Freeform 111"/>
              <p:cNvSpPr>
                <a:spLocks/>
              </p:cNvSpPr>
              <p:nvPr/>
            </p:nvSpPr>
            <p:spPr bwMode="auto">
              <a:xfrm>
                <a:off x="4482" y="941"/>
                <a:ext cx="1" cy="12"/>
              </a:xfrm>
              <a:custGeom>
                <a:avLst/>
                <a:gdLst>
                  <a:gd name="T0" fmla="*/ 0 w 1"/>
                  <a:gd name="T1" fmla="*/ 0 h 12"/>
                  <a:gd name="T2" fmla="*/ 0 w 1"/>
                  <a:gd name="T3" fmla="*/ 11 h 12"/>
                  <a:gd name="T4" fmla="*/ 0 60000 65536"/>
                  <a:gd name="T5" fmla="*/ 0 60000 65536"/>
                  <a:gd name="T6" fmla="*/ 0 w 1"/>
                  <a:gd name="T7" fmla="*/ 0 h 12"/>
                  <a:gd name="T8" fmla="*/ 1 w 1"/>
                  <a:gd name="T9" fmla="*/ 12 h 12"/>
                </a:gdLst>
                <a:ahLst/>
                <a:cxnLst>
                  <a:cxn ang="T4">
                    <a:pos x="T0" y="T1"/>
                  </a:cxn>
                  <a:cxn ang="T5">
                    <a:pos x="T2" y="T3"/>
                  </a:cxn>
                </a:cxnLst>
                <a:rect l="T6" t="T7" r="T8" b="T9"/>
                <a:pathLst>
                  <a:path w="1" h="12">
                    <a:moveTo>
                      <a:pt x="0" y="0"/>
                    </a:moveTo>
                    <a:lnTo>
                      <a:pt x="0" y="11"/>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55" name="Freeform 112"/>
              <p:cNvSpPr>
                <a:spLocks/>
              </p:cNvSpPr>
              <p:nvPr/>
            </p:nvSpPr>
            <p:spPr bwMode="auto">
              <a:xfrm>
                <a:off x="4482" y="952"/>
                <a:ext cx="1" cy="6"/>
              </a:xfrm>
              <a:custGeom>
                <a:avLst/>
                <a:gdLst>
                  <a:gd name="T0" fmla="*/ 0 w 1"/>
                  <a:gd name="T1" fmla="*/ 0 h 6"/>
                  <a:gd name="T2" fmla="*/ 0 w 1"/>
                  <a:gd name="T3" fmla="*/ 5 h 6"/>
                  <a:gd name="T4" fmla="*/ 0 60000 65536"/>
                  <a:gd name="T5" fmla="*/ 0 60000 65536"/>
                  <a:gd name="T6" fmla="*/ 0 w 1"/>
                  <a:gd name="T7" fmla="*/ 0 h 6"/>
                  <a:gd name="T8" fmla="*/ 1 w 1"/>
                  <a:gd name="T9" fmla="*/ 6 h 6"/>
                </a:gdLst>
                <a:ahLst/>
                <a:cxnLst>
                  <a:cxn ang="T4">
                    <a:pos x="T0" y="T1"/>
                  </a:cxn>
                  <a:cxn ang="T5">
                    <a:pos x="T2" y="T3"/>
                  </a:cxn>
                </a:cxnLst>
                <a:rect l="T6" t="T7" r="T8" b="T9"/>
                <a:pathLst>
                  <a:path w="1" h="6">
                    <a:moveTo>
                      <a:pt x="0" y="0"/>
                    </a:moveTo>
                    <a:lnTo>
                      <a:pt x="0" y="5"/>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56" name="Freeform 113"/>
              <p:cNvSpPr>
                <a:spLocks/>
              </p:cNvSpPr>
              <p:nvPr/>
            </p:nvSpPr>
            <p:spPr bwMode="auto">
              <a:xfrm>
                <a:off x="4476" y="958"/>
                <a:ext cx="6" cy="11"/>
              </a:xfrm>
              <a:custGeom>
                <a:avLst/>
                <a:gdLst>
                  <a:gd name="T0" fmla="*/ 5 w 6"/>
                  <a:gd name="T1" fmla="*/ 0 h 11"/>
                  <a:gd name="T2" fmla="*/ 0 w 6"/>
                  <a:gd name="T3" fmla="*/ 0 h 11"/>
                  <a:gd name="T4" fmla="*/ 0 w 6"/>
                  <a:gd name="T5" fmla="*/ 10 h 11"/>
                  <a:gd name="T6" fmla="*/ 0 60000 65536"/>
                  <a:gd name="T7" fmla="*/ 0 60000 65536"/>
                  <a:gd name="T8" fmla="*/ 0 60000 65536"/>
                  <a:gd name="T9" fmla="*/ 0 w 6"/>
                  <a:gd name="T10" fmla="*/ 0 h 11"/>
                  <a:gd name="T11" fmla="*/ 6 w 6"/>
                  <a:gd name="T12" fmla="*/ 11 h 11"/>
                </a:gdLst>
                <a:ahLst/>
                <a:cxnLst>
                  <a:cxn ang="T6">
                    <a:pos x="T0" y="T1"/>
                  </a:cxn>
                  <a:cxn ang="T7">
                    <a:pos x="T2" y="T3"/>
                  </a:cxn>
                  <a:cxn ang="T8">
                    <a:pos x="T4" y="T5"/>
                  </a:cxn>
                </a:cxnLst>
                <a:rect l="T9" t="T10" r="T11" b="T12"/>
                <a:pathLst>
                  <a:path w="6" h="11">
                    <a:moveTo>
                      <a:pt x="5" y="0"/>
                    </a:moveTo>
                    <a:lnTo>
                      <a:pt x="0" y="0"/>
                    </a:lnTo>
                    <a:lnTo>
                      <a:pt x="0" y="1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57" name="Freeform 114"/>
              <p:cNvSpPr>
                <a:spLocks/>
              </p:cNvSpPr>
              <p:nvPr/>
            </p:nvSpPr>
            <p:spPr bwMode="auto">
              <a:xfrm>
                <a:off x="4464" y="958"/>
                <a:ext cx="13" cy="11"/>
              </a:xfrm>
              <a:custGeom>
                <a:avLst/>
                <a:gdLst>
                  <a:gd name="T0" fmla="*/ 12 w 13"/>
                  <a:gd name="T1" fmla="*/ 0 h 11"/>
                  <a:gd name="T2" fmla="*/ 12 w 13"/>
                  <a:gd name="T3" fmla="*/ 10 h 11"/>
                  <a:gd name="T4" fmla="*/ 0 w 13"/>
                  <a:gd name="T5" fmla="*/ 10 h 11"/>
                  <a:gd name="T6" fmla="*/ 0 60000 65536"/>
                  <a:gd name="T7" fmla="*/ 0 60000 65536"/>
                  <a:gd name="T8" fmla="*/ 0 60000 65536"/>
                  <a:gd name="T9" fmla="*/ 0 w 13"/>
                  <a:gd name="T10" fmla="*/ 0 h 11"/>
                  <a:gd name="T11" fmla="*/ 13 w 13"/>
                  <a:gd name="T12" fmla="*/ 11 h 11"/>
                </a:gdLst>
                <a:ahLst/>
                <a:cxnLst>
                  <a:cxn ang="T6">
                    <a:pos x="T0" y="T1"/>
                  </a:cxn>
                  <a:cxn ang="T7">
                    <a:pos x="T2" y="T3"/>
                  </a:cxn>
                  <a:cxn ang="T8">
                    <a:pos x="T4" y="T5"/>
                  </a:cxn>
                </a:cxnLst>
                <a:rect l="T9" t="T10" r="T11" b="T12"/>
                <a:pathLst>
                  <a:path w="13" h="11">
                    <a:moveTo>
                      <a:pt x="12" y="0"/>
                    </a:moveTo>
                    <a:lnTo>
                      <a:pt x="12" y="10"/>
                    </a:lnTo>
                    <a:lnTo>
                      <a:pt x="0" y="1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58" name="Freeform 115"/>
              <p:cNvSpPr>
                <a:spLocks/>
              </p:cNvSpPr>
              <p:nvPr/>
            </p:nvSpPr>
            <p:spPr bwMode="auto">
              <a:xfrm>
                <a:off x="4446" y="969"/>
                <a:ext cx="19" cy="6"/>
              </a:xfrm>
              <a:custGeom>
                <a:avLst/>
                <a:gdLst>
                  <a:gd name="T0" fmla="*/ 18 w 19"/>
                  <a:gd name="T1" fmla="*/ 0 h 6"/>
                  <a:gd name="T2" fmla="*/ 12 w 19"/>
                  <a:gd name="T3" fmla="*/ 0 h 6"/>
                  <a:gd name="T4" fmla="*/ 0 w 19"/>
                  <a:gd name="T5" fmla="*/ 5 h 6"/>
                  <a:gd name="T6" fmla="*/ 0 60000 65536"/>
                  <a:gd name="T7" fmla="*/ 0 60000 65536"/>
                  <a:gd name="T8" fmla="*/ 0 60000 65536"/>
                  <a:gd name="T9" fmla="*/ 0 w 19"/>
                  <a:gd name="T10" fmla="*/ 0 h 6"/>
                  <a:gd name="T11" fmla="*/ 19 w 19"/>
                  <a:gd name="T12" fmla="*/ 6 h 6"/>
                </a:gdLst>
                <a:ahLst/>
                <a:cxnLst>
                  <a:cxn ang="T6">
                    <a:pos x="T0" y="T1"/>
                  </a:cxn>
                  <a:cxn ang="T7">
                    <a:pos x="T2" y="T3"/>
                  </a:cxn>
                  <a:cxn ang="T8">
                    <a:pos x="T4" y="T5"/>
                  </a:cxn>
                </a:cxnLst>
                <a:rect l="T9" t="T10" r="T11" b="T12"/>
                <a:pathLst>
                  <a:path w="19" h="6">
                    <a:moveTo>
                      <a:pt x="18" y="0"/>
                    </a:moveTo>
                    <a:lnTo>
                      <a:pt x="12" y="0"/>
                    </a:lnTo>
                    <a:lnTo>
                      <a:pt x="0" y="5"/>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59" name="Freeform 116"/>
              <p:cNvSpPr>
                <a:spLocks/>
              </p:cNvSpPr>
              <p:nvPr/>
            </p:nvSpPr>
            <p:spPr bwMode="auto">
              <a:xfrm>
                <a:off x="4441" y="969"/>
                <a:ext cx="18" cy="6"/>
              </a:xfrm>
              <a:custGeom>
                <a:avLst/>
                <a:gdLst>
                  <a:gd name="T0" fmla="*/ 17 w 18"/>
                  <a:gd name="T1" fmla="*/ 0 h 6"/>
                  <a:gd name="T2" fmla="*/ 11 w 18"/>
                  <a:gd name="T3" fmla="*/ 0 h 6"/>
                  <a:gd name="T4" fmla="*/ 11 w 18"/>
                  <a:gd name="T5" fmla="*/ 5 h 6"/>
                  <a:gd name="T6" fmla="*/ 0 w 18"/>
                  <a:gd name="T7" fmla="*/ 5 h 6"/>
                  <a:gd name="T8" fmla="*/ 0 60000 65536"/>
                  <a:gd name="T9" fmla="*/ 0 60000 65536"/>
                  <a:gd name="T10" fmla="*/ 0 60000 65536"/>
                  <a:gd name="T11" fmla="*/ 0 60000 65536"/>
                  <a:gd name="T12" fmla="*/ 0 w 18"/>
                  <a:gd name="T13" fmla="*/ 0 h 6"/>
                  <a:gd name="T14" fmla="*/ 18 w 18"/>
                  <a:gd name="T15" fmla="*/ 6 h 6"/>
                </a:gdLst>
                <a:ahLst/>
                <a:cxnLst>
                  <a:cxn ang="T8">
                    <a:pos x="T0" y="T1"/>
                  </a:cxn>
                  <a:cxn ang="T9">
                    <a:pos x="T2" y="T3"/>
                  </a:cxn>
                  <a:cxn ang="T10">
                    <a:pos x="T4" y="T5"/>
                  </a:cxn>
                  <a:cxn ang="T11">
                    <a:pos x="T6" y="T7"/>
                  </a:cxn>
                </a:cxnLst>
                <a:rect l="T12" t="T13" r="T14" b="T15"/>
                <a:pathLst>
                  <a:path w="18" h="6">
                    <a:moveTo>
                      <a:pt x="17" y="0"/>
                    </a:moveTo>
                    <a:lnTo>
                      <a:pt x="11" y="0"/>
                    </a:lnTo>
                    <a:lnTo>
                      <a:pt x="11" y="5"/>
                    </a:lnTo>
                    <a:lnTo>
                      <a:pt x="0" y="5"/>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60" name="Freeform 117"/>
              <p:cNvSpPr>
                <a:spLocks/>
              </p:cNvSpPr>
              <p:nvPr/>
            </p:nvSpPr>
            <p:spPr bwMode="auto">
              <a:xfrm>
                <a:off x="4423" y="975"/>
                <a:ext cx="18" cy="1"/>
              </a:xfrm>
              <a:custGeom>
                <a:avLst/>
                <a:gdLst>
                  <a:gd name="T0" fmla="*/ 17 w 18"/>
                  <a:gd name="T1" fmla="*/ 0 h 1"/>
                  <a:gd name="T2" fmla="*/ 11 w 18"/>
                  <a:gd name="T3" fmla="*/ 0 h 1"/>
                  <a:gd name="T4" fmla="*/ 0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17" y="0"/>
                    </a:moveTo>
                    <a:lnTo>
                      <a:pt x="11"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61" name="Freeform 118"/>
              <p:cNvSpPr>
                <a:spLocks/>
              </p:cNvSpPr>
              <p:nvPr/>
            </p:nvSpPr>
            <p:spPr bwMode="auto">
              <a:xfrm>
                <a:off x="4411" y="975"/>
                <a:ext cx="13" cy="1"/>
              </a:xfrm>
              <a:custGeom>
                <a:avLst/>
                <a:gdLst>
                  <a:gd name="T0" fmla="*/ 12 w 13"/>
                  <a:gd name="T1" fmla="*/ 0 h 1"/>
                  <a:gd name="T2" fmla="*/ 6 w 13"/>
                  <a:gd name="T3" fmla="*/ 0 h 1"/>
                  <a:gd name="T4" fmla="*/ 0 w 13"/>
                  <a:gd name="T5" fmla="*/ 0 h 1"/>
                  <a:gd name="T6" fmla="*/ 0 60000 65536"/>
                  <a:gd name="T7" fmla="*/ 0 60000 65536"/>
                  <a:gd name="T8" fmla="*/ 0 60000 65536"/>
                  <a:gd name="T9" fmla="*/ 0 w 13"/>
                  <a:gd name="T10" fmla="*/ 0 h 1"/>
                  <a:gd name="T11" fmla="*/ 13 w 13"/>
                  <a:gd name="T12" fmla="*/ 1 h 1"/>
                </a:gdLst>
                <a:ahLst/>
                <a:cxnLst>
                  <a:cxn ang="T6">
                    <a:pos x="T0" y="T1"/>
                  </a:cxn>
                  <a:cxn ang="T7">
                    <a:pos x="T2" y="T3"/>
                  </a:cxn>
                  <a:cxn ang="T8">
                    <a:pos x="T4" y="T5"/>
                  </a:cxn>
                </a:cxnLst>
                <a:rect l="T9" t="T10" r="T11" b="T12"/>
                <a:pathLst>
                  <a:path w="13" h="1">
                    <a:moveTo>
                      <a:pt x="12"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62" name="Freeform 119"/>
              <p:cNvSpPr>
                <a:spLocks/>
              </p:cNvSpPr>
              <p:nvPr/>
            </p:nvSpPr>
            <p:spPr bwMode="auto">
              <a:xfrm>
                <a:off x="4394" y="975"/>
                <a:ext cx="18" cy="1"/>
              </a:xfrm>
              <a:custGeom>
                <a:avLst/>
                <a:gdLst>
                  <a:gd name="T0" fmla="*/ 17 w 18"/>
                  <a:gd name="T1" fmla="*/ 0 h 1"/>
                  <a:gd name="T2" fmla="*/ 6 w 18"/>
                  <a:gd name="T3" fmla="*/ 0 h 1"/>
                  <a:gd name="T4" fmla="*/ 0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17"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63" name="Freeform 120"/>
              <p:cNvSpPr>
                <a:spLocks/>
              </p:cNvSpPr>
              <p:nvPr/>
            </p:nvSpPr>
            <p:spPr bwMode="auto">
              <a:xfrm>
                <a:off x="4376" y="969"/>
                <a:ext cx="18" cy="6"/>
              </a:xfrm>
              <a:custGeom>
                <a:avLst/>
                <a:gdLst>
                  <a:gd name="T0" fmla="*/ 17 w 18"/>
                  <a:gd name="T1" fmla="*/ 5 h 6"/>
                  <a:gd name="T2" fmla="*/ 12 w 18"/>
                  <a:gd name="T3" fmla="*/ 5 h 6"/>
                  <a:gd name="T4" fmla="*/ 0 w 18"/>
                  <a:gd name="T5" fmla="*/ 0 h 6"/>
                  <a:gd name="T6" fmla="*/ 0 60000 65536"/>
                  <a:gd name="T7" fmla="*/ 0 60000 65536"/>
                  <a:gd name="T8" fmla="*/ 0 60000 65536"/>
                  <a:gd name="T9" fmla="*/ 0 w 18"/>
                  <a:gd name="T10" fmla="*/ 0 h 6"/>
                  <a:gd name="T11" fmla="*/ 18 w 18"/>
                  <a:gd name="T12" fmla="*/ 6 h 6"/>
                </a:gdLst>
                <a:ahLst/>
                <a:cxnLst>
                  <a:cxn ang="T6">
                    <a:pos x="T0" y="T1"/>
                  </a:cxn>
                  <a:cxn ang="T7">
                    <a:pos x="T2" y="T3"/>
                  </a:cxn>
                  <a:cxn ang="T8">
                    <a:pos x="T4" y="T5"/>
                  </a:cxn>
                </a:cxnLst>
                <a:rect l="T9" t="T10" r="T11" b="T12"/>
                <a:pathLst>
                  <a:path w="18" h="6">
                    <a:moveTo>
                      <a:pt x="17" y="5"/>
                    </a:moveTo>
                    <a:lnTo>
                      <a:pt x="12" y="5"/>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64" name="Freeform 121"/>
              <p:cNvSpPr>
                <a:spLocks/>
              </p:cNvSpPr>
              <p:nvPr/>
            </p:nvSpPr>
            <p:spPr bwMode="auto">
              <a:xfrm>
                <a:off x="4370" y="969"/>
                <a:ext cx="7" cy="1"/>
              </a:xfrm>
              <a:custGeom>
                <a:avLst/>
                <a:gdLst>
                  <a:gd name="T0" fmla="*/ 6 w 7"/>
                  <a:gd name="T1" fmla="*/ 0 h 1"/>
                  <a:gd name="T2" fmla="*/ 0 w 7"/>
                  <a:gd name="T3" fmla="*/ 0 h 1"/>
                  <a:gd name="T4" fmla="*/ 0 60000 65536"/>
                  <a:gd name="T5" fmla="*/ 0 60000 65536"/>
                  <a:gd name="T6" fmla="*/ 0 w 7"/>
                  <a:gd name="T7" fmla="*/ 0 h 1"/>
                  <a:gd name="T8" fmla="*/ 7 w 7"/>
                  <a:gd name="T9" fmla="*/ 1 h 1"/>
                </a:gdLst>
                <a:ahLst/>
                <a:cxnLst>
                  <a:cxn ang="T4">
                    <a:pos x="T0" y="T1"/>
                  </a:cxn>
                  <a:cxn ang="T5">
                    <a:pos x="T2" y="T3"/>
                  </a:cxn>
                </a:cxnLst>
                <a:rect l="T6" t="T7" r="T8" b="T9"/>
                <a:pathLst>
                  <a:path w="7" h="1">
                    <a:moveTo>
                      <a:pt x="6" y="0"/>
                    </a:move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65" name="Freeform 122"/>
              <p:cNvSpPr>
                <a:spLocks/>
              </p:cNvSpPr>
              <p:nvPr/>
            </p:nvSpPr>
            <p:spPr bwMode="auto">
              <a:xfrm>
                <a:off x="4359" y="958"/>
                <a:ext cx="12" cy="11"/>
              </a:xfrm>
              <a:custGeom>
                <a:avLst/>
                <a:gdLst>
                  <a:gd name="T0" fmla="*/ 11 w 12"/>
                  <a:gd name="T1" fmla="*/ 10 h 11"/>
                  <a:gd name="T2" fmla="*/ 0 w 12"/>
                  <a:gd name="T3" fmla="*/ 10 h 11"/>
                  <a:gd name="T4" fmla="*/ 0 w 12"/>
                  <a:gd name="T5" fmla="*/ 0 h 11"/>
                  <a:gd name="T6" fmla="*/ 0 60000 65536"/>
                  <a:gd name="T7" fmla="*/ 0 60000 65536"/>
                  <a:gd name="T8" fmla="*/ 0 60000 65536"/>
                  <a:gd name="T9" fmla="*/ 0 w 12"/>
                  <a:gd name="T10" fmla="*/ 0 h 11"/>
                  <a:gd name="T11" fmla="*/ 12 w 12"/>
                  <a:gd name="T12" fmla="*/ 11 h 11"/>
                </a:gdLst>
                <a:ahLst/>
                <a:cxnLst>
                  <a:cxn ang="T6">
                    <a:pos x="T0" y="T1"/>
                  </a:cxn>
                  <a:cxn ang="T7">
                    <a:pos x="T2" y="T3"/>
                  </a:cxn>
                  <a:cxn ang="T8">
                    <a:pos x="T4" y="T5"/>
                  </a:cxn>
                </a:cxnLst>
                <a:rect l="T9" t="T10" r="T11" b="T12"/>
                <a:pathLst>
                  <a:path w="12" h="11">
                    <a:moveTo>
                      <a:pt x="11" y="10"/>
                    </a:moveTo>
                    <a:lnTo>
                      <a:pt x="0" y="1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66" name="Freeform 123"/>
              <p:cNvSpPr>
                <a:spLocks/>
              </p:cNvSpPr>
              <p:nvPr/>
            </p:nvSpPr>
            <p:spPr bwMode="auto">
              <a:xfrm>
                <a:off x="4353" y="958"/>
                <a:ext cx="7" cy="11"/>
              </a:xfrm>
              <a:custGeom>
                <a:avLst/>
                <a:gdLst>
                  <a:gd name="T0" fmla="*/ 6 w 7"/>
                  <a:gd name="T1" fmla="*/ 10 h 11"/>
                  <a:gd name="T2" fmla="*/ 6 w 7"/>
                  <a:gd name="T3" fmla="*/ 0 h 11"/>
                  <a:gd name="T4" fmla="*/ 0 w 7"/>
                  <a:gd name="T5" fmla="*/ 0 h 11"/>
                  <a:gd name="T6" fmla="*/ 0 60000 65536"/>
                  <a:gd name="T7" fmla="*/ 0 60000 65536"/>
                  <a:gd name="T8" fmla="*/ 0 60000 65536"/>
                  <a:gd name="T9" fmla="*/ 0 w 7"/>
                  <a:gd name="T10" fmla="*/ 0 h 11"/>
                  <a:gd name="T11" fmla="*/ 7 w 7"/>
                  <a:gd name="T12" fmla="*/ 11 h 11"/>
                </a:gdLst>
                <a:ahLst/>
                <a:cxnLst>
                  <a:cxn ang="T6">
                    <a:pos x="T0" y="T1"/>
                  </a:cxn>
                  <a:cxn ang="T7">
                    <a:pos x="T2" y="T3"/>
                  </a:cxn>
                  <a:cxn ang="T8">
                    <a:pos x="T4" y="T5"/>
                  </a:cxn>
                </a:cxnLst>
                <a:rect l="T9" t="T10" r="T11" b="T12"/>
                <a:pathLst>
                  <a:path w="7" h="11">
                    <a:moveTo>
                      <a:pt x="6" y="1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67" name="Line 124"/>
              <p:cNvSpPr>
                <a:spLocks noChangeShapeType="1"/>
              </p:cNvSpPr>
              <p:nvPr/>
            </p:nvSpPr>
            <p:spPr bwMode="auto">
              <a:xfrm>
                <a:off x="4353" y="958"/>
                <a:ext cx="0" cy="0"/>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768" name="Line 125"/>
              <p:cNvSpPr>
                <a:spLocks noChangeShapeType="1"/>
              </p:cNvSpPr>
              <p:nvPr/>
            </p:nvSpPr>
            <p:spPr bwMode="auto">
              <a:xfrm>
                <a:off x="4993" y="1032"/>
                <a:ext cx="0" cy="0"/>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769" name="Freeform 126"/>
              <p:cNvSpPr>
                <a:spLocks/>
              </p:cNvSpPr>
              <p:nvPr/>
            </p:nvSpPr>
            <p:spPr bwMode="auto">
              <a:xfrm>
                <a:off x="4993" y="1020"/>
                <a:ext cx="19" cy="12"/>
              </a:xfrm>
              <a:custGeom>
                <a:avLst/>
                <a:gdLst>
                  <a:gd name="T0" fmla="*/ 0 w 19"/>
                  <a:gd name="T1" fmla="*/ 11 h 12"/>
                  <a:gd name="T2" fmla="*/ 6 w 19"/>
                  <a:gd name="T3" fmla="*/ 11 h 12"/>
                  <a:gd name="T4" fmla="*/ 6 w 19"/>
                  <a:gd name="T5" fmla="*/ 0 h 12"/>
                  <a:gd name="T6" fmla="*/ 18 w 19"/>
                  <a:gd name="T7" fmla="*/ 0 h 12"/>
                  <a:gd name="T8" fmla="*/ 0 60000 65536"/>
                  <a:gd name="T9" fmla="*/ 0 60000 65536"/>
                  <a:gd name="T10" fmla="*/ 0 60000 65536"/>
                  <a:gd name="T11" fmla="*/ 0 60000 65536"/>
                  <a:gd name="T12" fmla="*/ 0 w 19"/>
                  <a:gd name="T13" fmla="*/ 0 h 12"/>
                  <a:gd name="T14" fmla="*/ 19 w 19"/>
                  <a:gd name="T15" fmla="*/ 12 h 12"/>
                </a:gdLst>
                <a:ahLst/>
                <a:cxnLst>
                  <a:cxn ang="T8">
                    <a:pos x="T0" y="T1"/>
                  </a:cxn>
                  <a:cxn ang="T9">
                    <a:pos x="T2" y="T3"/>
                  </a:cxn>
                  <a:cxn ang="T10">
                    <a:pos x="T4" y="T5"/>
                  </a:cxn>
                  <a:cxn ang="T11">
                    <a:pos x="T6" y="T7"/>
                  </a:cxn>
                </a:cxnLst>
                <a:rect l="T12" t="T13" r="T14" b="T15"/>
                <a:pathLst>
                  <a:path w="19" h="12">
                    <a:moveTo>
                      <a:pt x="0" y="11"/>
                    </a:moveTo>
                    <a:lnTo>
                      <a:pt x="6" y="11"/>
                    </a:lnTo>
                    <a:lnTo>
                      <a:pt x="6" y="0"/>
                    </a:lnTo>
                    <a:lnTo>
                      <a:pt x="18"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70" name="Freeform 127"/>
              <p:cNvSpPr>
                <a:spLocks/>
              </p:cNvSpPr>
              <p:nvPr/>
            </p:nvSpPr>
            <p:spPr bwMode="auto">
              <a:xfrm>
                <a:off x="5000" y="1020"/>
                <a:ext cx="17" cy="1"/>
              </a:xfrm>
              <a:custGeom>
                <a:avLst/>
                <a:gdLst>
                  <a:gd name="T0" fmla="*/ 0 w 17"/>
                  <a:gd name="T1" fmla="*/ 0 h 1"/>
                  <a:gd name="T2" fmla="*/ 11 w 17"/>
                  <a:gd name="T3" fmla="*/ 0 h 1"/>
                  <a:gd name="T4" fmla="*/ 16 w 17"/>
                  <a:gd name="T5" fmla="*/ 0 h 1"/>
                  <a:gd name="T6" fmla="*/ 0 60000 65536"/>
                  <a:gd name="T7" fmla="*/ 0 60000 65536"/>
                  <a:gd name="T8" fmla="*/ 0 60000 65536"/>
                  <a:gd name="T9" fmla="*/ 0 w 17"/>
                  <a:gd name="T10" fmla="*/ 0 h 1"/>
                  <a:gd name="T11" fmla="*/ 17 w 17"/>
                  <a:gd name="T12" fmla="*/ 1 h 1"/>
                </a:gdLst>
                <a:ahLst/>
                <a:cxnLst>
                  <a:cxn ang="T6">
                    <a:pos x="T0" y="T1"/>
                  </a:cxn>
                  <a:cxn ang="T7">
                    <a:pos x="T2" y="T3"/>
                  </a:cxn>
                  <a:cxn ang="T8">
                    <a:pos x="T4" y="T5"/>
                  </a:cxn>
                </a:cxnLst>
                <a:rect l="T9" t="T10" r="T11" b="T12"/>
                <a:pathLst>
                  <a:path w="17" h="1">
                    <a:moveTo>
                      <a:pt x="0" y="0"/>
                    </a:moveTo>
                    <a:lnTo>
                      <a:pt x="11" y="0"/>
                    </a:lnTo>
                    <a:lnTo>
                      <a:pt x="16"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71" name="Freeform 128"/>
              <p:cNvSpPr>
                <a:spLocks/>
              </p:cNvSpPr>
              <p:nvPr/>
            </p:nvSpPr>
            <p:spPr bwMode="auto">
              <a:xfrm>
                <a:off x="5017" y="1020"/>
                <a:ext cx="7" cy="1"/>
              </a:xfrm>
              <a:custGeom>
                <a:avLst/>
                <a:gdLst>
                  <a:gd name="T0" fmla="*/ 0 w 7"/>
                  <a:gd name="T1" fmla="*/ 0 h 1"/>
                  <a:gd name="T2" fmla="*/ 6 w 7"/>
                  <a:gd name="T3" fmla="*/ 0 h 1"/>
                  <a:gd name="T4" fmla="*/ 0 w 7"/>
                  <a:gd name="T5" fmla="*/ 0 h 1"/>
                  <a:gd name="T6" fmla="*/ 0 60000 65536"/>
                  <a:gd name="T7" fmla="*/ 0 60000 65536"/>
                  <a:gd name="T8" fmla="*/ 0 60000 65536"/>
                  <a:gd name="T9" fmla="*/ 0 w 7"/>
                  <a:gd name="T10" fmla="*/ 0 h 1"/>
                  <a:gd name="T11" fmla="*/ 7 w 7"/>
                  <a:gd name="T12" fmla="*/ 1 h 1"/>
                </a:gdLst>
                <a:ahLst/>
                <a:cxnLst>
                  <a:cxn ang="T6">
                    <a:pos x="T0" y="T1"/>
                  </a:cxn>
                  <a:cxn ang="T7">
                    <a:pos x="T2" y="T3"/>
                  </a:cxn>
                  <a:cxn ang="T8">
                    <a:pos x="T4" y="T5"/>
                  </a:cxn>
                </a:cxnLst>
                <a:rect l="T9" t="T10" r="T11" b="T12"/>
                <a:pathLst>
                  <a:path w="7" h="1">
                    <a:moveTo>
                      <a:pt x="0"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72" name="Freeform 129"/>
              <p:cNvSpPr>
                <a:spLocks/>
              </p:cNvSpPr>
              <p:nvPr/>
            </p:nvSpPr>
            <p:spPr bwMode="auto">
              <a:xfrm>
                <a:off x="5023" y="1003"/>
                <a:ext cx="13" cy="12"/>
              </a:xfrm>
              <a:custGeom>
                <a:avLst/>
                <a:gdLst>
                  <a:gd name="T0" fmla="*/ 0 w 13"/>
                  <a:gd name="T1" fmla="*/ 11 h 12"/>
                  <a:gd name="T2" fmla="*/ 12 w 13"/>
                  <a:gd name="T3" fmla="*/ 11 h 12"/>
                  <a:gd name="T4" fmla="*/ 12 w 13"/>
                  <a:gd name="T5" fmla="*/ 0 h 12"/>
                  <a:gd name="T6" fmla="*/ 0 60000 65536"/>
                  <a:gd name="T7" fmla="*/ 0 60000 65536"/>
                  <a:gd name="T8" fmla="*/ 0 60000 65536"/>
                  <a:gd name="T9" fmla="*/ 0 w 13"/>
                  <a:gd name="T10" fmla="*/ 0 h 12"/>
                  <a:gd name="T11" fmla="*/ 13 w 13"/>
                  <a:gd name="T12" fmla="*/ 12 h 12"/>
                </a:gdLst>
                <a:ahLst/>
                <a:cxnLst>
                  <a:cxn ang="T6">
                    <a:pos x="T0" y="T1"/>
                  </a:cxn>
                  <a:cxn ang="T7">
                    <a:pos x="T2" y="T3"/>
                  </a:cxn>
                  <a:cxn ang="T8">
                    <a:pos x="T4" y="T5"/>
                  </a:cxn>
                </a:cxnLst>
                <a:rect l="T9" t="T10" r="T11" b="T12"/>
                <a:pathLst>
                  <a:path w="13" h="12">
                    <a:moveTo>
                      <a:pt x="0" y="11"/>
                    </a:moveTo>
                    <a:lnTo>
                      <a:pt x="12" y="11"/>
                    </a:lnTo>
                    <a:lnTo>
                      <a:pt x="12"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73" name="Freeform 130"/>
              <p:cNvSpPr>
                <a:spLocks/>
              </p:cNvSpPr>
              <p:nvPr/>
            </p:nvSpPr>
            <p:spPr bwMode="auto">
              <a:xfrm>
                <a:off x="5035" y="997"/>
                <a:ext cx="1" cy="18"/>
              </a:xfrm>
              <a:custGeom>
                <a:avLst/>
                <a:gdLst>
                  <a:gd name="T0" fmla="*/ 0 w 1"/>
                  <a:gd name="T1" fmla="*/ 17 h 18"/>
                  <a:gd name="T2" fmla="*/ 0 w 1"/>
                  <a:gd name="T3" fmla="*/ 6 h 18"/>
                  <a:gd name="T4" fmla="*/ 0 w 1"/>
                  <a:gd name="T5" fmla="*/ 0 h 18"/>
                  <a:gd name="T6" fmla="*/ 0 60000 65536"/>
                  <a:gd name="T7" fmla="*/ 0 60000 65536"/>
                  <a:gd name="T8" fmla="*/ 0 60000 65536"/>
                  <a:gd name="T9" fmla="*/ 0 w 1"/>
                  <a:gd name="T10" fmla="*/ 0 h 18"/>
                  <a:gd name="T11" fmla="*/ 1 w 1"/>
                  <a:gd name="T12" fmla="*/ 18 h 18"/>
                </a:gdLst>
                <a:ahLst/>
                <a:cxnLst>
                  <a:cxn ang="T6">
                    <a:pos x="T0" y="T1"/>
                  </a:cxn>
                  <a:cxn ang="T7">
                    <a:pos x="T2" y="T3"/>
                  </a:cxn>
                  <a:cxn ang="T8">
                    <a:pos x="T4" y="T5"/>
                  </a:cxn>
                </a:cxnLst>
                <a:rect l="T9" t="T10" r="T11" b="T12"/>
                <a:pathLst>
                  <a:path w="1" h="18">
                    <a:moveTo>
                      <a:pt x="0" y="17"/>
                    </a:moveTo>
                    <a:lnTo>
                      <a:pt x="0" y="6"/>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74" name="Freeform 131"/>
              <p:cNvSpPr>
                <a:spLocks/>
              </p:cNvSpPr>
              <p:nvPr/>
            </p:nvSpPr>
            <p:spPr bwMode="auto">
              <a:xfrm>
                <a:off x="5035" y="992"/>
                <a:ext cx="1" cy="12"/>
              </a:xfrm>
              <a:custGeom>
                <a:avLst/>
                <a:gdLst>
                  <a:gd name="T0" fmla="*/ 0 w 1"/>
                  <a:gd name="T1" fmla="*/ 11 h 12"/>
                  <a:gd name="T2" fmla="*/ 0 w 1"/>
                  <a:gd name="T3" fmla="*/ 5 h 12"/>
                  <a:gd name="T4" fmla="*/ 0 w 1"/>
                  <a:gd name="T5" fmla="*/ 0 h 12"/>
                  <a:gd name="T6" fmla="*/ 0 60000 65536"/>
                  <a:gd name="T7" fmla="*/ 0 60000 65536"/>
                  <a:gd name="T8" fmla="*/ 0 60000 65536"/>
                  <a:gd name="T9" fmla="*/ 0 w 1"/>
                  <a:gd name="T10" fmla="*/ 0 h 12"/>
                  <a:gd name="T11" fmla="*/ 1 w 1"/>
                  <a:gd name="T12" fmla="*/ 12 h 12"/>
                </a:gdLst>
                <a:ahLst/>
                <a:cxnLst>
                  <a:cxn ang="T6">
                    <a:pos x="T0" y="T1"/>
                  </a:cxn>
                  <a:cxn ang="T7">
                    <a:pos x="T2" y="T3"/>
                  </a:cxn>
                  <a:cxn ang="T8">
                    <a:pos x="T4" y="T5"/>
                  </a:cxn>
                </a:cxnLst>
                <a:rect l="T9" t="T10" r="T11" b="T12"/>
                <a:pathLst>
                  <a:path w="1" h="12">
                    <a:moveTo>
                      <a:pt x="0" y="11"/>
                    </a:moveTo>
                    <a:lnTo>
                      <a:pt x="0" y="5"/>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75" name="Freeform 132"/>
              <p:cNvSpPr>
                <a:spLocks/>
              </p:cNvSpPr>
              <p:nvPr/>
            </p:nvSpPr>
            <p:spPr bwMode="auto">
              <a:xfrm>
                <a:off x="5035" y="981"/>
                <a:ext cx="1" cy="17"/>
              </a:xfrm>
              <a:custGeom>
                <a:avLst/>
                <a:gdLst>
                  <a:gd name="T0" fmla="*/ 0 w 1"/>
                  <a:gd name="T1" fmla="*/ 16 h 17"/>
                  <a:gd name="T2" fmla="*/ 0 w 1"/>
                  <a:gd name="T3" fmla="*/ 11 h 17"/>
                  <a:gd name="T4" fmla="*/ 0 w 1"/>
                  <a:gd name="T5" fmla="*/ 0 h 17"/>
                  <a:gd name="T6" fmla="*/ 0 60000 65536"/>
                  <a:gd name="T7" fmla="*/ 0 60000 65536"/>
                  <a:gd name="T8" fmla="*/ 0 60000 65536"/>
                  <a:gd name="T9" fmla="*/ 0 w 1"/>
                  <a:gd name="T10" fmla="*/ 0 h 17"/>
                  <a:gd name="T11" fmla="*/ 1 w 1"/>
                  <a:gd name="T12" fmla="*/ 17 h 17"/>
                </a:gdLst>
                <a:ahLst/>
                <a:cxnLst>
                  <a:cxn ang="T6">
                    <a:pos x="T0" y="T1"/>
                  </a:cxn>
                  <a:cxn ang="T7">
                    <a:pos x="T2" y="T3"/>
                  </a:cxn>
                  <a:cxn ang="T8">
                    <a:pos x="T4" y="T5"/>
                  </a:cxn>
                </a:cxnLst>
                <a:rect l="T9" t="T10" r="T11" b="T12"/>
                <a:pathLst>
                  <a:path w="1" h="17">
                    <a:moveTo>
                      <a:pt x="0" y="16"/>
                    </a:moveTo>
                    <a:lnTo>
                      <a:pt x="0" y="11"/>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76" name="Freeform 133"/>
              <p:cNvSpPr>
                <a:spLocks/>
              </p:cNvSpPr>
              <p:nvPr/>
            </p:nvSpPr>
            <p:spPr bwMode="auto">
              <a:xfrm>
                <a:off x="5017" y="981"/>
                <a:ext cx="19" cy="1"/>
              </a:xfrm>
              <a:custGeom>
                <a:avLst/>
                <a:gdLst>
                  <a:gd name="T0" fmla="*/ 18 w 19"/>
                  <a:gd name="T1" fmla="*/ 0 h 1"/>
                  <a:gd name="T2" fmla="*/ 6 w 19"/>
                  <a:gd name="T3" fmla="*/ 0 h 1"/>
                  <a:gd name="T4" fmla="*/ 0 w 19"/>
                  <a:gd name="T5" fmla="*/ 0 h 1"/>
                  <a:gd name="T6" fmla="*/ 0 60000 65536"/>
                  <a:gd name="T7" fmla="*/ 0 60000 65536"/>
                  <a:gd name="T8" fmla="*/ 0 60000 65536"/>
                  <a:gd name="T9" fmla="*/ 0 w 19"/>
                  <a:gd name="T10" fmla="*/ 0 h 1"/>
                  <a:gd name="T11" fmla="*/ 19 w 19"/>
                  <a:gd name="T12" fmla="*/ 1 h 1"/>
                </a:gdLst>
                <a:ahLst/>
                <a:cxnLst>
                  <a:cxn ang="T6">
                    <a:pos x="T0" y="T1"/>
                  </a:cxn>
                  <a:cxn ang="T7">
                    <a:pos x="T2" y="T3"/>
                  </a:cxn>
                  <a:cxn ang="T8">
                    <a:pos x="T4" y="T5"/>
                  </a:cxn>
                </a:cxnLst>
                <a:rect l="T9" t="T10" r="T11" b="T12"/>
                <a:pathLst>
                  <a:path w="19" h="1">
                    <a:moveTo>
                      <a:pt x="18"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77" name="Freeform 134"/>
              <p:cNvSpPr>
                <a:spLocks/>
              </p:cNvSpPr>
              <p:nvPr/>
            </p:nvSpPr>
            <p:spPr bwMode="auto">
              <a:xfrm>
                <a:off x="5012" y="975"/>
                <a:ext cx="12" cy="7"/>
              </a:xfrm>
              <a:custGeom>
                <a:avLst/>
                <a:gdLst>
                  <a:gd name="T0" fmla="*/ 11 w 12"/>
                  <a:gd name="T1" fmla="*/ 6 h 7"/>
                  <a:gd name="T2" fmla="*/ 5 w 12"/>
                  <a:gd name="T3" fmla="*/ 6 h 7"/>
                  <a:gd name="T4" fmla="*/ 5 w 12"/>
                  <a:gd name="T5" fmla="*/ 0 h 7"/>
                  <a:gd name="T6" fmla="*/ 0 w 12"/>
                  <a:gd name="T7" fmla="*/ 0 h 7"/>
                  <a:gd name="T8" fmla="*/ 0 60000 65536"/>
                  <a:gd name="T9" fmla="*/ 0 60000 65536"/>
                  <a:gd name="T10" fmla="*/ 0 60000 65536"/>
                  <a:gd name="T11" fmla="*/ 0 60000 65536"/>
                  <a:gd name="T12" fmla="*/ 0 w 12"/>
                  <a:gd name="T13" fmla="*/ 0 h 7"/>
                  <a:gd name="T14" fmla="*/ 12 w 12"/>
                  <a:gd name="T15" fmla="*/ 7 h 7"/>
                </a:gdLst>
                <a:ahLst/>
                <a:cxnLst>
                  <a:cxn ang="T8">
                    <a:pos x="T0" y="T1"/>
                  </a:cxn>
                  <a:cxn ang="T9">
                    <a:pos x="T2" y="T3"/>
                  </a:cxn>
                  <a:cxn ang="T10">
                    <a:pos x="T4" y="T5"/>
                  </a:cxn>
                  <a:cxn ang="T11">
                    <a:pos x="T6" y="T7"/>
                  </a:cxn>
                </a:cxnLst>
                <a:rect l="T12" t="T13" r="T14" b="T15"/>
                <a:pathLst>
                  <a:path w="12" h="7">
                    <a:moveTo>
                      <a:pt x="11" y="6"/>
                    </a:moveTo>
                    <a:lnTo>
                      <a:pt x="5" y="6"/>
                    </a:lnTo>
                    <a:lnTo>
                      <a:pt x="5"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78" name="Freeform 135"/>
              <p:cNvSpPr>
                <a:spLocks/>
              </p:cNvSpPr>
              <p:nvPr/>
            </p:nvSpPr>
            <p:spPr bwMode="auto">
              <a:xfrm>
                <a:off x="4993" y="975"/>
                <a:ext cx="19" cy="1"/>
              </a:xfrm>
              <a:custGeom>
                <a:avLst/>
                <a:gdLst>
                  <a:gd name="T0" fmla="*/ 18 w 19"/>
                  <a:gd name="T1" fmla="*/ 0 h 1"/>
                  <a:gd name="T2" fmla="*/ 6 w 19"/>
                  <a:gd name="T3" fmla="*/ 0 h 1"/>
                  <a:gd name="T4" fmla="*/ 0 w 19"/>
                  <a:gd name="T5" fmla="*/ 0 h 1"/>
                  <a:gd name="T6" fmla="*/ 0 60000 65536"/>
                  <a:gd name="T7" fmla="*/ 0 60000 65536"/>
                  <a:gd name="T8" fmla="*/ 0 60000 65536"/>
                  <a:gd name="T9" fmla="*/ 0 w 19"/>
                  <a:gd name="T10" fmla="*/ 0 h 1"/>
                  <a:gd name="T11" fmla="*/ 19 w 19"/>
                  <a:gd name="T12" fmla="*/ 1 h 1"/>
                </a:gdLst>
                <a:ahLst/>
                <a:cxnLst>
                  <a:cxn ang="T6">
                    <a:pos x="T0" y="T1"/>
                  </a:cxn>
                  <a:cxn ang="T7">
                    <a:pos x="T2" y="T3"/>
                  </a:cxn>
                  <a:cxn ang="T8">
                    <a:pos x="T4" y="T5"/>
                  </a:cxn>
                </a:cxnLst>
                <a:rect l="T9" t="T10" r="T11" b="T12"/>
                <a:pathLst>
                  <a:path w="19" h="1">
                    <a:moveTo>
                      <a:pt x="18"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79" name="Freeform 136"/>
              <p:cNvSpPr>
                <a:spLocks/>
              </p:cNvSpPr>
              <p:nvPr/>
            </p:nvSpPr>
            <p:spPr bwMode="auto">
              <a:xfrm>
                <a:off x="4982" y="969"/>
                <a:ext cx="18" cy="6"/>
              </a:xfrm>
              <a:custGeom>
                <a:avLst/>
                <a:gdLst>
                  <a:gd name="T0" fmla="*/ 17 w 18"/>
                  <a:gd name="T1" fmla="*/ 5 h 6"/>
                  <a:gd name="T2" fmla="*/ 11 w 18"/>
                  <a:gd name="T3" fmla="*/ 5 h 6"/>
                  <a:gd name="T4" fmla="*/ 11 w 18"/>
                  <a:gd name="T5" fmla="*/ 0 h 6"/>
                  <a:gd name="T6" fmla="*/ 0 w 18"/>
                  <a:gd name="T7" fmla="*/ 0 h 6"/>
                  <a:gd name="T8" fmla="*/ 0 60000 65536"/>
                  <a:gd name="T9" fmla="*/ 0 60000 65536"/>
                  <a:gd name="T10" fmla="*/ 0 60000 65536"/>
                  <a:gd name="T11" fmla="*/ 0 60000 65536"/>
                  <a:gd name="T12" fmla="*/ 0 w 18"/>
                  <a:gd name="T13" fmla="*/ 0 h 6"/>
                  <a:gd name="T14" fmla="*/ 18 w 18"/>
                  <a:gd name="T15" fmla="*/ 6 h 6"/>
                </a:gdLst>
                <a:ahLst/>
                <a:cxnLst>
                  <a:cxn ang="T8">
                    <a:pos x="T0" y="T1"/>
                  </a:cxn>
                  <a:cxn ang="T9">
                    <a:pos x="T2" y="T3"/>
                  </a:cxn>
                  <a:cxn ang="T10">
                    <a:pos x="T4" y="T5"/>
                  </a:cxn>
                  <a:cxn ang="T11">
                    <a:pos x="T6" y="T7"/>
                  </a:cxn>
                </a:cxnLst>
                <a:rect l="T12" t="T13" r="T14" b="T15"/>
                <a:pathLst>
                  <a:path w="18" h="6">
                    <a:moveTo>
                      <a:pt x="17" y="5"/>
                    </a:moveTo>
                    <a:lnTo>
                      <a:pt x="11" y="5"/>
                    </a:lnTo>
                    <a:lnTo>
                      <a:pt x="11"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80" name="Freeform 137"/>
              <p:cNvSpPr>
                <a:spLocks/>
              </p:cNvSpPr>
              <p:nvPr/>
            </p:nvSpPr>
            <p:spPr bwMode="auto">
              <a:xfrm>
                <a:off x="4970" y="969"/>
                <a:ext cx="13" cy="1"/>
              </a:xfrm>
              <a:custGeom>
                <a:avLst/>
                <a:gdLst>
                  <a:gd name="T0" fmla="*/ 12 w 13"/>
                  <a:gd name="T1" fmla="*/ 0 h 1"/>
                  <a:gd name="T2" fmla="*/ 6 w 13"/>
                  <a:gd name="T3" fmla="*/ 0 h 1"/>
                  <a:gd name="T4" fmla="*/ 0 w 13"/>
                  <a:gd name="T5" fmla="*/ 0 h 1"/>
                  <a:gd name="T6" fmla="*/ 0 60000 65536"/>
                  <a:gd name="T7" fmla="*/ 0 60000 65536"/>
                  <a:gd name="T8" fmla="*/ 0 60000 65536"/>
                  <a:gd name="T9" fmla="*/ 0 w 13"/>
                  <a:gd name="T10" fmla="*/ 0 h 1"/>
                  <a:gd name="T11" fmla="*/ 13 w 13"/>
                  <a:gd name="T12" fmla="*/ 1 h 1"/>
                </a:gdLst>
                <a:ahLst/>
                <a:cxnLst>
                  <a:cxn ang="T6">
                    <a:pos x="T0" y="T1"/>
                  </a:cxn>
                  <a:cxn ang="T7">
                    <a:pos x="T2" y="T3"/>
                  </a:cxn>
                  <a:cxn ang="T8">
                    <a:pos x="T4" y="T5"/>
                  </a:cxn>
                </a:cxnLst>
                <a:rect l="T9" t="T10" r="T11" b="T12"/>
                <a:pathLst>
                  <a:path w="13" h="1">
                    <a:moveTo>
                      <a:pt x="12"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81" name="Freeform 138"/>
              <p:cNvSpPr>
                <a:spLocks/>
              </p:cNvSpPr>
              <p:nvPr/>
            </p:nvSpPr>
            <p:spPr bwMode="auto">
              <a:xfrm>
                <a:off x="4952" y="969"/>
                <a:ext cx="19" cy="1"/>
              </a:xfrm>
              <a:custGeom>
                <a:avLst/>
                <a:gdLst>
                  <a:gd name="T0" fmla="*/ 18 w 19"/>
                  <a:gd name="T1" fmla="*/ 0 h 1"/>
                  <a:gd name="T2" fmla="*/ 6 w 19"/>
                  <a:gd name="T3" fmla="*/ 0 h 1"/>
                  <a:gd name="T4" fmla="*/ 0 w 19"/>
                  <a:gd name="T5" fmla="*/ 0 h 1"/>
                  <a:gd name="T6" fmla="*/ 0 60000 65536"/>
                  <a:gd name="T7" fmla="*/ 0 60000 65536"/>
                  <a:gd name="T8" fmla="*/ 0 60000 65536"/>
                  <a:gd name="T9" fmla="*/ 0 w 19"/>
                  <a:gd name="T10" fmla="*/ 0 h 1"/>
                  <a:gd name="T11" fmla="*/ 19 w 19"/>
                  <a:gd name="T12" fmla="*/ 1 h 1"/>
                </a:gdLst>
                <a:ahLst/>
                <a:cxnLst>
                  <a:cxn ang="T6">
                    <a:pos x="T0" y="T1"/>
                  </a:cxn>
                  <a:cxn ang="T7">
                    <a:pos x="T2" y="T3"/>
                  </a:cxn>
                  <a:cxn ang="T8">
                    <a:pos x="T4" y="T5"/>
                  </a:cxn>
                </a:cxnLst>
                <a:rect l="T9" t="T10" r="T11" b="T12"/>
                <a:pathLst>
                  <a:path w="19" h="1">
                    <a:moveTo>
                      <a:pt x="18"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82" name="Freeform 139"/>
              <p:cNvSpPr>
                <a:spLocks/>
              </p:cNvSpPr>
              <p:nvPr/>
            </p:nvSpPr>
            <p:spPr bwMode="auto">
              <a:xfrm>
                <a:off x="4946" y="969"/>
                <a:ext cx="13" cy="6"/>
              </a:xfrm>
              <a:custGeom>
                <a:avLst/>
                <a:gdLst>
                  <a:gd name="T0" fmla="*/ 12 w 13"/>
                  <a:gd name="T1" fmla="*/ 0 h 6"/>
                  <a:gd name="T2" fmla="*/ 6 w 13"/>
                  <a:gd name="T3" fmla="*/ 0 h 6"/>
                  <a:gd name="T4" fmla="*/ 0 w 13"/>
                  <a:gd name="T5" fmla="*/ 5 h 6"/>
                  <a:gd name="T6" fmla="*/ 0 60000 65536"/>
                  <a:gd name="T7" fmla="*/ 0 60000 65536"/>
                  <a:gd name="T8" fmla="*/ 0 60000 65536"/>
                  <a:gd name="T9" fmla="*/ 0 w 13"/>
                  <a:gd name="T10" fmla="*/ 0 h 6"/>
                  <a:gd name="T11" fmla="*/ 13 w 13"/>
                  <a:gd name="T12" fmla="*/ 6 h 6"/>
                </a:gdLst>
                <a:ahLst/>
                <a:cxnLst>
                  <a:cxn ang="T6">
                    <a:pos x="T0" y="T1"/>
                  </a:cxn>
                  <a:cxn ang="T7">
                    <a:pos x="T2" y="T3"/>
                  </a:cxn>
                  <a:cxn ang="T8">
                    <a:pos x="T4" y="T5"/>
                  </a:cxn>
                </a:cxnLst>
                <a:rect l="T9" t="T10" r="T11" b="T12"/>
                <a:pathLst>
                  <a:path w="13" h="6">
                    <a:moveTo>
                      <a:pt x="12" y="0"/>
                    </a:moveTo>
                    <a:lnTo>
                      <a:pt x="6" y="0"/>
                    </a:lnTo>
                    <a:lnTo>
                      <a:pt x="0" y="5"/>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83" name="Line 140"/>
              <p:cNvSpPr>
                <a:spLocks noChangeShapeType="1"/>
              </p:cNvSpPr>
              <p:nvPr/>
            </p:nvSpPr>
            <p:spPr bwMode="auto">
              <a:xfrm>
                <a:off x="4946" y="971"/>
                <a:ext cx="0" cy="1"/>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784" name="Line 141"/>
              <p:cNvSpPr>
                <a:spLocks noChangeShapeType="1"/>
              </p:cNvSpPr>
              <p:nvPr/>
            </p:nvSpPr>
            <p:spPr bwMode="auto">
              <a:xfrm>
                <a:off x="4946" y="975"/>
                <a:ext cx="0" cy="0"/>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785" name="Freeform 142"/>
              <p:cNvSpPr>
                <a:spLocks/>
              </p:cNvSpPr>
              <p:nvPr/>
            </p:nvSpPr>
            <p:spPr bwMode="auto">
              <a:xfrm>
                <a:off x="4605" y="992"/>
                <a:ext cx="13" cy="1"/>
              </a:xfrm>
              <a:custGeom>
                <a:avLst/>
                <a:gdLst>
                  <a:gd name="T0" fmla="*/ 12 w 13"/>
                  <a:gd name="T1" fmla="*/ 0 h 1"/>
                  <a:gd name="T2" fmla="*/ 0 w 13"/>
                  <a:gd name="T3" fmla="*/ 0 h 1"/>
                  <a:gd name="T4" fmla="*/ 0 60000 65536"/>
                  <a:gd name="T5" fmla="*/ 0 60000 65536"/>
                  <a:gd name="T6" fmla="*/ 0 w 13"/>
                  <a:gd name="T7" fmla="*/ 0 h 1"/>
                  <a:gd name="T8" fmla="*/ 13 w 13"/>
                  <a:gd name="T9" fmla="*/ 1 h 1"/>
                </a:gdLst>
                <a:ahLst/>
                <a:cxnLst>
                  <a:cxn ang="T4">
                    <a:pos x="T0" y="T1"/>
                  </a:cxn>
                  <a:cxn ang="T5">
                    <a:pos x="T2" y="T3"/>
                  </a:cxn>
                </a:cxnLst>
                <a:rect l="T6" t="T7" r="T8" b="T9"/>
                <a:pathLst>
                  <a:path w="13" h="1">
                    <a:moveTo>
                      <a:pt x="12" y="0"/>
                    </a:move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86" name="Freeform 143"/>
              <p:cNvSpPr>
                <a:spLocks/>
              </p:cNvSpPr>
              <p:nvPr/>
            </p:nvSpPr>
            <p:spPr bwMode="auto">
              <a:xfrm>
                <a:off x="4600" y="992"/>
                <a:ext cx="18" cy="1"/>
              </a:xfrm>
              <a:custGeom>
                <a:avLst/>
                <a:gdLst>
                  <a:gd name="T0" fmla="*/ 17 w 18"/>
                  <a:gd name="T1" fmla="*/ 0 h 1"/>
                  <a:gd name="T2" fmla="*/ 6 w 18"/>
                  <a:gd name="T3" fmla="*/ 0 h 1"/>
                  <a:gd name="T4" fmla="*/ 0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17"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87" name="Freeform 144"/>
              <p:cNvSpPr>
                <a:spLocks/>
              </p:cNvSpPr>
              <p:nvPr/>
            </p:nvSpPr>
            <p:spPr bwMode="auto">
              <a:xfrm>
                <a:off x="4577" y="992"/>
                <a:ext cx="23" cy="1"/>
              </a:xfrm>
              <a:custGeom>
                <a:avLst/>
                <a:gdLst>
                  <a:gd name="T0" fmla="*/ 22 w 23"/>
                  <a:gd name="T1" fmla="*/ 0 h 1"/>
                  <a:gd name="T2" fmla="*/ 11 w 23"/>
                  <a:gd name="T3" fmla="*/ 0 h 1"/>
                  <a:gd name="T4" fmla="*/ 5 w 23"/>
                  <a:gd name="T5" fmla="*/ 0 h 1"/>
                  <a:gd name="T6" fmla="*/ 0 w 23"/>
                  <a:gd name="T7" fmla="*/ 0 h 1"/>
                  <a:gd name="T8" fmla="*/ 0 60000 65536"/>
                  <a:gd name="T9" fmla="*/ 0 60000 65536"/>
                  <a:gd name="T10" fmla="*/ 0 60000 65536"/>
                  <a:gd name="T11" fmla="*/ 0 60000 65536"/>
                  <a:gd name="T12" fmla="*/ 0 w 23"/>
                  <a:gd name="T13" fmla="*/ 0 h 1"/>
                  <a:gd name="T14" fmla="*/ 23 w 23"/>
                  <a:gd name="T15" fmla="*/ 1 h 1"/>
                </a:gdLst>
                <a:ahLst/>
                <a:cxnLst>
                  <a:cxn ang="T8">
                    <a:pos x="T0" y="T1"/>
                  </a:cxn>
                  <a:cxn ang="T9">
                    <a:pos x="T2" y="T3"/>
                  </a:cxn>
                  <a:cxn ang="T10">
                    <a:pos x="T4" y="T5"/>
                  </a:cxn>
                  <a:cxn ang="T11">
                    <a:pos x="T6" y="T7"/>
                  </a:cxn>
                </a:cxnLst>
                <a:rect l="T12" t="T13" r="T14" b="T15"/>
                <a:pathLst>
                  <a:path w="23" h="1">
                    <a:moveTo>
                      <a:pt x="22" y="0"/>
                    </a:moveTo>
                    <a:lnTo>
                      <a:pt x="11" y="0"/>
                    </a:lnTo>
                    <a:lnTo>
                      <a:pt x="5"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88" name="Freeform 145"/>
              <p:cNvSpPr>
                <a:spLocks/>
              </p:cNvSpPr>
              <p:nvPr/>
            </p:nvSpPr>
            <p:spPr bwMode="auto">
              <a:xfrm>
                <a:off x="4558" y="992"/>
                <a:ext cx="19" cy="1"/>
              </a:xfrm>
              <a:custGeom>
                <a:avLst/>
                <a:gdLst>
                  <a:gd name="T0" fmla="*/ 18 w 19"/>
                  <a:gd name="T1" fmla="*/ 0 h 1"/>
                  <a:gd name="T2" fmla="*/ 6 w 19"/>
                  <a:gd name="T3" fmla="*/ 0 h 1"/>
                  <a:gd name="T4" fmla="*/ 0 w 19"/>
                  <a:gd name="T5" fmla="*/ 0 h 1"/>
                  <a:gd name="T6" fmla="*/ 0 60000 65536"/>
                  <a:gd name="T7" fmla="*/ 0 60000 65536"/>
                  <a:gd name="T8" fmla="*/ 0 60000 65536"/>
                  <a:gd name="T9" fmla="*/ 0 w 19"/>
                  <a:gd name="T10" fmla="*/ 0 h 1"/>
                  <a:gd name="T11" fmla="*/ 19 w 19"/>
                  <a:gd name="T12" fmla="*/ 1 h 1"/>
                </a:gdLst>
                <a:ahLst/>
                <a:cxnLst>
                  <a:cxn ang="T6">
                    <a:pos x="T0" y="T1"/>
                  </a:cxn>
                  <a:cxn ang="T7">
                    <a:pos x="T2" y="T3"/>
                  </a:cxn>
                  <a:cxn ang="T8">
                    <a:pos x="T4" y="T5"/>
                  </a:cxn>
                </a:cxnLst>
                <a:rect l="T9" t="T10" r="T11" b="T12"/>
                <a:pathLst>
                  <a:path w="19" h="1">
                    <a:moveTo>
                      <a:pt x="18" y="0"/>
                    </a:moveTo>
                    <a:lnTo>
                      <a:pt x="6"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89" name="Freeform 146"/>
              <p:cNvSpPr>
                <a:spLocks/>
              </p:cNvSpPr>
              <p:nvPr/>
            </p:nvSpPr>
            <p:spPr bwMode="auto">
              <a:xfrm>
                <a:off x="4541" y="992"/>
                <a:ext cx="18" cy="6"/>
              </a:xfrm>
              <a:custGeom>
                <a:avLst/>
                <a:gdLst>
                  <a:gd name="T0" fmla="*/ 17 w 18"/>
                  <a:gd name="T1" fmla="*/ 0 h 6"/>
                  <a:gd name="T2" fmla="*/ 6 w 18"/>
                  <a:gd name="T3" fmla="*/ 0 h 6"/>
                  <a:gd name="T4" fmla="*/ 6 w 18"/>
                  <a:gd name="T5" fmla="*/ 5 h 6"/>
                  <a:gd name="T6" fmla="*/ 0 w 18"/>
                  <a:gd name="T7" fmla="*/ 5 h 6"/>
                  <a:gd name="T8" fmla="*/ 0 60000 65536"/>
                  <a:gd name="T9" fmla="*/ 0 60000 65536"/>
                  <a:gd name="T10" fmla="*/ 0 60000 65536"/>
                  <a:gd name="T11" fmla="*/ 0 60000 65536"/>
                  <a:gd name="T12" fmla="*/ 0 w 18"/>
                  <a:gd name="T13" fmla="*/ 0 h 6"/>
                  <a:gd name="T14" fmla="*/ 18 w 18"/>
                  <a:gd name="T15" fmla="*/ 6 h 6"/>
                </a:gdLst>
                <a:ahLst/>
                <a:cxnLst>
                  <a:cxn ang="T8">
                    <a:pos x="T0" y="T1"/>
                  </a:cxn>
                  <a:cxn ang="T9">
                    <a:pos x="T2" y="T3"/>
                  </a:cxn>
                  <a:cxn ang="T10">
                    <a:pos x="T4" y="T5"/>
                  </a:cxn>
                  <a:cxn ang="T11">
                    <a:pos x="T6" y="T7"/>
                  </a:cxn>
                </a:cxnLst>
                <a:rect l="T12" t="T13" r="T14" b="T15"/>
                <a:pathLst>
                  <a:path w="18" h="6">
                    <a:moveTo>
                      <a:pt x="17" y="0"/>
                    </a:moveTo>
                    <a:lnTo>
                      <a:pt x="6" y="0"/>
                    </a:lnTo>
                    <a:lnTo>
                      <a:pt x="6" y="5"/>
                    </a:lnTo>
                    <a:lnTo>
                      <a:pt x="0" y="5"/>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90" name="Freeform 147"/>
              <p:cNvSpPr>
                <a:spLocks/>
              </p:cNvSpPr>
              <p:nvPr/>
            </p:nvSpPr>
            <p:spPr bwMode="auto">
              <a:xfrm>
                <a:off x="4534" y="997"/>
                <a:ext cx="7" cy="1"/>
              </a:xfrm>
              <a:custGeom>
                <a:avLst/>
                <a:gdLst>
                  <a:gd name="T0" fmla="*/ 6 w 7"/>
                  <a:gd name="T1" fmla="*/ 0 h 1"/>
                  <a:gd name="T2" fmla="*/ 0 w 7"/>
                  <a:gd name="T3" fmla="*/ 0 h 1"/>
                  <a:gd name="T4" fmla="*/ 0 60000 65536"/>
                  <a:gd name="T5" fmla="*/ 0 60000 65536"/>
                  <a:gd name="T6" fmla="*/ 0 w 7"/>
                  <a:gd name="T7" fmla="*/ 0 h 1"/>
                  <a:gd name="T8" fmla="*/ 7 w 7"/>
                  <a:gd name="T9" fmla="*/ 1 h 1"/>
                </a:gdLst>
                <a:ahLst/>
                <a:cxnLst>
                  <a:cxn ang="T4">
                    <a:pos x="T0" y="T1"/>
                  </a:cxn>
                  <a:cxn ang="T5">
                    <a:pos x="T2" y="T3"/>
                  </a:cxn>
                </a:cxnLst>
                <a:rect l="T6" t="T7" r="T8" b="T9"/>
                <a:pathLst>
                  <a:path w="7" h="1">
                    <a:moveTo>
                      <a:pt x="6" y="0"/>
                    </a:move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91" name="Freeform 148"/>
              <p:cNvSpPr>
                <a:spLocks/>
              </p:cNvSpPr>
              <p:nvPr/>
            </p:nvSpPr>
            <p:spPr bwMode="auto">
              <a:xfrm>
                <a:off x="4523" y="997"/>
                <a:ext cx="12" cy="7"/>
              </a:xfrm>
              <a:custGeom>
                <a:avLst/>
                <a:gdLst>
                  <a:gd name="T0" fmla="*/ 11 w 12"/>
                  <a:gd name="T1" fmla="*/ 0 h 7"/>
                  <a:gd name="T2" fmla="*/ 0 w 12"/>
                  <a:gd name="T3" fmla="*/ 0 h 7"/>
                  <a:gd name="T4" fmla="*/ 0 w 12"/>
                  <a:gd name="T5" fmla="*/ 6 h 7"/>
                  <a:gd name="T6" fmla="*/ 0 60000 65536"/>
                  <a:gd name="T7" fmla="*/ 0 60000 65536"/>
                  <a:gd name="T8" fmla="*/ 0 60000 65536"/>
                  <a:gd name="T9" fmla="*/ 0 w 12"/>
                  <a:gd name="T10" fmla="*/ 0 h 7"/>
                  <a:gd name="T11" fmla="*/ 12 w 12"/>
                  <a:gd name="T12" fmla="*/ 7 h 7"/>
                </a:gdLst>
                <a:ahLst/>
                <a:cxnLst>
                  <a:cxn ang="T6">
                    <a:pos x="T0" y="T1"/>
                  </a:cxn>
                  <a:cxn ang="T7">
                    <a:pos x="T2" y="T3"/>
                  </a:cxn>
                  <a:cxn ang="T8">
                    <a:pos x="T4" y="T5"/>
                  </a:cxn>
                </a:cxnLst>
                <a:rect l="T9" t="T10" r="T11" b="T12"/>
                <a:pathLst>
                  <a:path w="12" h="7">
                    <a:moveTo>
                      <a:pt x="11" y="0"/>
                    </a:moveTo>
                    <a:lnTo>
                      <a:pt x="0" y="0"/>
                    </a:lnTo>
                    <a:lnTo>
                      <a:pt x="0" y="6"/>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92" name="Freeform 149"/>
              <p:cNvSpPr>
                <a:spLocks/>
              </p:cNvSpPr>
              <p:nvPr/>
            </p:nvSpPr>
            <p:spPr bwMode="auto">
              <a:xfrm>
                <a:off x="4523" y="997"/>
                <a:ext cx="1" cy="7"/>
              </a:xfrm>
              <a:custGeom>
                <a:avLst/>
                <a:gdLst>
                  <a:gd name="T0" fmla="*/ 0 w 1"/>
                  <a:gd name="T1" fmla="*/ 0 h 7"/>
                  <a:gd name="T2" fmla="*/ 0 w 1"/>
                  <a:gd name="T3" fmla="*/ 6 h 7"/>
                  <a:gd name="T4" fmla="*/ 0 w 1"/>
                  <a:gd name="T5" fmla="*/ 0 h 7"/>
                  <a:gd name="T6" fmla="*/ 0 60000 65536"/>
                  <a:gd name="T7" fmla="*/ 0 60000 65536"/>
                  <a:gd name="T8" fmla="*/ 0 60000 65536"/>
                  <a:gd name="T9" fmla="*/ 0 w 1"/>
                  <a:gd name="T10" fmla="*/ 0 h 7"/>
                  <a:gd name="T11" fmla="*/ 1 w 1"/>
                  <a:gd name="T12" fmla="*/ 7 h 7"/>
                </a:gdLst>
                <a:ahLst/>
                <a:cxnLst>
                  <a:cxn ang="T6">
                    <a:pos x="T0" y="T1"/>
                  </a:cxn>
                  <a:cxn ang="T7">
                    <a:pos x="T2" y="T3"/>
                  </a:cxn>
                  <a:cxn ang="T8">
                    <a:pos x="T4" y="T5"/>
                  </a:cxn>
                </a:cxnLst>
                <a:rect l="T9" t="T10" r="T11" b="T12"/>
                <a:pathLst>
                  <a:path w="1" h="7">
                    <a:moveTo>
                      <a:pt x="0" y="0"/>
                    </a:moveTo>
                    <a:lnTo>
                      <a:pt x="0" y="6"/>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93" name="Freeform 150"/>
              <p:cNvSpPr>
                <a:spLocks/>
              </p:cNvSpPr>
              <p:nvPr/>
            </p:nvSpPr>
            <p:spPr bwMode="auto">
              <a:xfrm>
                <a:off x="4517" y="1003"/>
                <a:ext cx="7" cy="1"/>
              </a:xfrm>
              <a:custGeom>
                <a:avLst/>
                <a:gdLst>
                  <a:gd name="T0" fmla="*/ 0 w 7"/>
                  <a:gd name="T1" fmla="*/ 0 h 1"/>
                  <a:gd name="T2" fmla="*/ 6 w 7"/>
                  <a:gd name="T3" fmla="*/ 0 h 1"/>
                  <a:gd name="T4" fmla="*/ 0 60000 65536"/>
                  <a:gd name="T5" fmla="*/ 0 60000 65536"/>
                  <a:gd name="T6" fmla="*/ 0 w 7"/>
                  <a:gd name="T7" fmla="*/ 0 h 1"/>
                  <a:gd name="T8" fmla="*/ 7 w 7"/>
                  <a:gd name="T9" fmla="*/ 1 h 1"/>
                </a:gdLst>
                <a:ahLst/>
                <a:cxnLst>
                  <a:cxn ang="T4">
                    <a:pos x="T0" y="T1"/>
                  </a:cxn>
                  <a:cxn ang="T5">
                    <a:pos x="T2" y="T3"/>
                  </a:cxn>
                </a:cxnLst>
                <a:rect l="T6" t="T7" r="T8" b="T9"/>
                <a:pathLst>
                  <a:path w="7" h="1">
                    <a:moveTo>
                      <a:pt x="0" y="0"/>
                    </a:moveTo>
                    <a:lnTo>
                      <a:pt x="6"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94" name="Freeform 151"/>
              <p:cNvSpPr>
                <a:spLocks/>
              </p:cNvSpPr>
              <p:nvPr/>
            </p:nvSpPr>
            <p:spPr bwMode="auto">
              <a:xfrm>
                <a:off x="4517" y="1003"/>
                <a:ext cx="7" cy="12"/>
              </a:xfrm>
              <a:custGeom>
                <a:avLst/>
                <a:gdLst>
                  <a:gd name="T0" fmla="*/ 0 w 7"/>
                  <a:gd name="T1" fmla="*/ 0 h 12"/>
                  <a:gd name="T2" fmla="*/ 6 w 7"/>
                  <a:gd name="T3" fmla="*/ 0 h 12"/>
                  <a:gd name="T4" fmla="*/ 6 w 7"/>
                  <a:gd name="T5" fmla="*/ 11 h 12"/>
                  <a:gd name="T6" fmla="*/ 0 60000 65536"/>
                  <a:gd name="T7" fmla="*/ 0 60000 65536"/>
                  <a:gd name="T8" fmla="*/ 0 60000 65536"/>
                  <a:gd name="T9" fmla="*/ 0 w 7"/>
                  <a:gd name="T10" fmla="*/ 0 h 12"/>
                  <a:gd name="T11" fmla="*/ 7 w 7"/>
                  <a:gd name="T12" fmla="*/ 12 h 12"/>
                </a:gdLst>
                <a:ahLst/>
                <a:cxnLst>
                  <a:cxn ang="T6">
                    <a:pos x="T0" y="T1"/>
                  </a:cxn>
                  <a:cxn ang="T7">
                    <a:pos x="T2" y="T3"/>
                  </a:cxn>
                  <a:cxn ang="T8">
                    <a:pos x="T4" y="T5"/>
                  </a:cxn>
                </a:cxnLst>
                <a:rect l="T9" t="T10" r="T11" b="T12"/>
                <a:pathLst>
                  <a:path w="7" h="12">
                    <a:moveTo>
                      <a:pt x="0" y="0"/>
                    </a:moveTo>
                    <a:lnTo>
                      <a:pt x="6" y="0"/>
                    </a:lnTo>
                    <a:lnTo>
                      <a:pt x="6" y="11"/>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95" name="Freeform 152"/>
              <p:cNvSpPr>
                <a:spLocks/>
              </p:cNvSpPr>
              <p:nvPr/>
            </p:nvSpPr>
            <p:spPr bwMode="auto">
              <a:xfrm>
                <a:off x="4523" y="1015"/>
                <a:ext cx="18" cy="1"/>
              </a:xfrm>
              <a:custGeom>
                <a:avLst/>
                <a:gdLst>
                  <a:gd name="T0" fmla="*/ 0 w 18"/>
                  <a:gd name="T1" fmla="*/ 0 h 1"/>
                  <a:gd name="T2" fmla="*/ 11 w 18"/>
                  <a:gd name="T3" fmla="*/ 0 h 1"/>
                  <a:gd name="T4" fmla="*/ 17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0" y="0"/>
                    </a:moveTo>
                    <a:lnTo>
                      <a:pt x="11"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96" name="Freeform 153"/>
              <p:cNvSpPr>
                <a:spLocks/>
              </p:cNvSpPr>
              <p:nvPr/>
            </p:nvSpPr>
            <p:spPr bwMode="auto">
              <a:xfrm>
                <a:off x="4541" y="1015"/>
                <a:ext cx="18" cy="6"/>
              </a:xfrm>
              <a:custGeom>
                <a:avLst/>
                <a:gdLst>
                  <a:gd name="T0" fmla="*/ 0 w 18"/>
                  <a:gd name="T1" fmla="*/ 0 h 6"/>
                  <a:gd name="T2" fmla="*/ 6 w 18"/>
                  <a:gd name="T3" fmla="*/ 0 h 6"/>
                  <a:gd name="T4" fmla="*/ 6 w 18"/>
                  <a:gd name="T5" fmla="*/ 5 h 6"/>
                  <a:gd name="T6" fmla="*/ 17 w 18"/>
                  <a:gd name="T7" fmla="*/ 5 h 6"/>
                  <a:gd name="T8" fmla="*/ 0 60000 65536"/>
                  <a:gd name="T9" fmla="*/ 0 60000 65536"/>
                  <a:gd name="T10" fmla="*/ 0 60000 65536"/>
                  <a:gd name="T11" fmla="*/ 0 60000 65536"/>
                  <a:gd name="T12" fmla="*/ 0 w 18"/>
                  <a:gd name="T13" fmla="*/ 0 h 6"/>
                  <a:gd name="T14" fmla="*/ 18 w 18"/>
                  <a:gd name="T15" fmla="*/ 6 h 6"/>
                </a:gdLst>
                <a:ahLst/>
                <a:cxnLst>
                  <a:cxn ang="T8">
                    <a:pos x="T0" y="T1"/>
                  </a:cxn>
                  <a:cxn ang="T9">
                    <a:pos x="T2" y="T3"/>
                  </a:cxn>
                  <a:cxn ang="T10">
                    <a:pos x="T4" y="T5"/>
                  </a:cxn>
                  <a:cxn ang="T11">
                    <a:pos x="T6" y="T7"/>
                  </a:cxn>
                </a:cxnLst>
                <a:rect l="T12" t="T13" r="T14" b="T15"/>
                <a:pathLst>
                  <a:path w="18" h="6">
                    <a:moveTo>
                      <a:pt x="0" y="0"/>
                    </a:moveTo>
                    <a:lnTo>
                      <a:pt x="6" y="0"/>
                    </a:lnTo>
                    <a:lnTo>
                      <a:pt x="6" y="5"/>
                    </a:lnTo>
                    <a:lnTo>
                      <a:pt x="17" y="5"/>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97" name="Freeform 154"/>
              <p:cNvSpPr>
                <a:spLocks/>
              </p:cNvSpPr>
              <p:nvPr/>
            </p:nvSpPr>
            <p:spPr bwMode="auto">
              <a:xfrm>
                <a:off x="4547" y="1020"/>
                <a:ext cx="18" cy="1"/>
              </a:xfrm>
              <a:custGeom>
                <a:avLst/>
                <a:gdLst>
                  <a:gd name="T0" fmla="*/ 0 w 18"/>
                  <a:gd name="T1" fmla="*/ 0 h 1"/>
                  <a:gd name="T2" fmla="*/ 12 w 18"/>
                  <a:gd name="T3" fmla="*/ 0 h 1"/>
                  <a:gd name="T4" fmla="*/ 17 w 18"/>
                  <a:gd name="T5" fmla="*/ 0 h 1"/>
                  <a:gd name="T6" fmla="*/ 0 60000 65536"/>
                  <a:gd name="T7" fmla="*/ 0 60000 65536"/>
                  <a:gd name="T8" fmla="*/ 0 60000 65536"/>
                  <a:gd name="T9" fmla="*/ 0 w 18"/>
                  <a:gd name="T10" fmla="*/ 0 h 1"/>
                  <a:gd name="T11" fmla="*/ 18 w 18"/>
                  <a:gd name="T12" fmla="*/ 1 h 1"/>
                </a:gdLst>
                <a:ahLst/>
                <a:cxnLst>
                  <a:cxn ang="T6">
                    <a:pos x="T0" y="T1"/>
                  </a:cxn>
                  <a:cxn ang="T7">
                    <a:pos x="T2" y="T3"/>
                  </a:cxn>
                  <a:cxn ang="T8">
                    <a:pos x="T4" y="T5"/>
                  </a:cxn>
                </a:cxnLst>
                <a:rect l="T9" t="T10" r="T11" b="T12"/>
                <a:pathLst>
                  <a:path w="18" h="1">
                    <a:moveTo>
                      <a:pt x="0" y="0"/>
                    </a:moveTo>
                    <a:lnTo>
                      <a:pt x="12"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98" name="Freeform 155"/>
              <p:cNvSpPr>
                <a:spLocks/>
              </p:cNvSpPr>
              <p:nvPr/>
            </p:nvSpPr>
            <p:spPr bwMode="auto">
              <a:xfrm>
                <a:off x="4564" y="1020"/>
                <a:ext cx="25" cy="1"/>
              </a:xfrm>
              <a:custGeom>
                <a:avLst/>
                <a:gdLst>
                  <a:gd name="T0" fmla="*/ 0 w 25"/>
                  <a:gd name="T1" fmla="*/ 0 h 1"/>
                  <a:gd name="T2" fmla="*/ 13 w 25"/>
                  <a:gd name="T3" fmla="*/ 0 h 1"/>
                  <a:gd name="T4" fmla="*/ 18 w 25"/>
                  <a:gd name="T5" fmla="*/ 0 h 1"/>
                  <a:gd name="T6" fmla="*/ 24 w 25"/>
                  <a:gd name="T7" fmla="*/ 0 h 1"/>
                  <a:gd name="T8" fmla="*/ 0 60000 65536"/>
                  <a:gd name="T9" fmla="*/ 0 60000 65536"/>
                  <a:gd name="T10" fmla="*/ 0 60000 65536"/>
                  <a:gd name="T11" fmla="*/ 0 60000 65536"/>
                  <a:gd name="T12" fmla="*/ 0 w 25"/>
                  <a:gd name="T13" fmla="*/ 0 h 1"/>
                  <a:gd name="T14" fmla="*/ 25 w 25"/>
                  <a:gd name="T15" fmla="*/ 1 h 1"/>
                </a:gdLst>
                <a:ahLst/>
                <a:cxnLst>
                  <a:cxn ang="T8">
                    <a:pos x="T0" y="T1"/>
                  </a:cxn>
                  <a:cxn ang="T9">
                    <a:pos x="T2" y="T3"/>
                  </a:cxn>
                  <a:cxn ang="T10">
                    <a:pos x="T4" y="T5"/>
                  </a:cxn>
                  <a:cxn ang="T11">
                    <a:pos x="T6" y="T7"/>
                  </a:cxn>
                </a:cxnLst>
                <a:rect l="T12" t="T13" r="T14" b="T15"/>
                <a:pathLst>
                  <a:path w="25" h="1">
                    <a:moveTo>
                      <a:pt x="0" y="0"/>
                    </a:moveTo>
                    <a:lnTo>
                      <a:pt x="13" y="0"/>
                    </a:lnTo>
                    <a:lnTo>
                      <a:pt x="18" y="0"/>
                    </a:lnTo>
                    <a:lnTo>
                      <a:pt x="24"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799" name="Freeform 156"/>
              <p:cNvSpPr>
                <a:spLocks/>
              </p:cNvSpPr>
              <p:nvPr/>
            </p:nvSpPr>
            <p:spPr bwMode="auto">
              <a:xfrm>
                <a:off x="4581" y="1020"/>
                <a:ext cx="25" cy="12"/>
              </a:xfrm>
              <a:custGeom>
                <a:avLst/>
                <a:gdLst>
                  <a:gd name="T0" fmla="*/ 0 w 25"/>
                  <a:gd name="T1" fmla="*/ 0 h 12"/>
                  <a:gd name="T2" fmla="*/ 6 w 25"/>
                  <a:gd name="T3" fmla="*/ 0 h 12"/>
                  <a:gd name="T4" fmla="*/ 18 w 25"/>
                  <a:gd name="T5" fmla="*/ 0 h 12"/>
                  <a:gd name="T6" fmla="*/ 18 w 25"/>
                  <a:gd name="T7" fmla="*/ 11 h 12"/>
                  <a:gd name="T8" fmla="*/ 24 w 25"/>
                  <a:gd name="T9" fmla="*/ 11 h 12"/>
                  <a:gd name="T10" fmla="*/ 0 60000 65536"/>
                  <a:gd name="T11" fmla="*/ 0 60000 65536"/>
                  <a:gd name="T12" fmla="*/ 0 60000 65536"/>
                  <a:gd name="T13" fmla="*/ 0 60000 65536"/>
                  <a:gd name="T14" fmla="*/ 0 60000 65536"/>
                  <a:gd name="T15" fmla="*/ 0 w 25"/>
                  <a:gd name="T16" fmla="*/ 0 h 12"/>
                  <a:gd name="T17" fmla="*/ 25 w 25"/>
                  <a:gd name="T18" fmla="*/ 12 h 12"/>
                </a:gdLst>
                <a:ahLst/>
                <a:cxnLst>
                  <a:cxn ang="T10">
                    <a:pos x="T0" y="T1"/>
                  </a:cxn>
                  <a:cxn ang="T11">
                    <a:pos x="T2" y="T3"/>
                  </a:cxn>
                  <a:cxn ang="T12">
                    <a:pos x="T4" y="T5"/>
                  </a:cxn>
                  <a:cxn ang="T13">
                    <a:pos x="T6" y="T7"/>
                  </a:cxn>
                  <a:cxn ang="T14">
                    <a:pos x="T8" y="T9"/>
                  </a:cxn>
                </a:cxnLst>
                <a:rect l="T15" t="T16" r="T17" b="T18"/>
                <a:pathLst>
                  <a:path w="25" h="12">
                    <a:moveTo>
                      <a:pt x="0" y="0"/>
                    </a:moveTo>
                    <a:lnTo>
                      <a:pt x="6" y="0"/>
                    </a:lnTo>
                    <a:lnTo>
                      <a:pt x="18" y="0"/>
                    </a:lnTo>
                    <a:lnTo>
                      <a:pt x="18" y="11"/>
                    </a:lnTo>
                    <a:lnTo>
                      <a:pt x="24" y="11"/>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800" name="Line 157"/>
              <p:cNvSpPr>
                <a:spLocks noChangeShapeType="1"/>
              </p:cNvSpPr>
              <p:nvPr/>
            </p:nvSpPr>
            <p:spPr bwMode="auto">
              <a:xfrm>
                <a:off x="4605" y="1032"/>
                <a:ext cx="0" cy="0"/>
              </a:xfrm>
              <a:prstGeom prst="line">
                <a:avLst/>
              </a:prstGeom>
              <a:noFill/>
              <a:ln w="12700">
                <a:solidFill>
                  <a:srgbClr val="000000"/>
                </a:solidFill>
                <a:round/>
                <a:headEnd/>
                <a:tailEnd/>
              </a:ln>
            </p:spPr>
            <p:txBody>
              <a:bodyPr wrap="none" anchor="ctr"/>
              <a:lstStyle/>
              <a:p>
                <a:endParaRPr lang="en-US">
                  <a:solidFill>
                    <a:prstClr val="black"/>
                  </a:solidFill>
                </a:endParaRPr>
              </a:p>
            </p:txBody>
          </p:sp>
          <p:grpSp>
            <p:nvGrpSpPr>
              <p:cNvPr id="18" name="Group 158"/>
              <p:cNvGrpSpPr>
                <a:grpSpLocks/>
              </p:cNvGrpSpPr>
              <p:nvPr/>
            </p:nvGrpSpPr>
            <p:grpSpPr bwMode="auto">
              <a:xfrm>
                <a:off x="4658" y="981"/>
                <a:ext cx="73" cy="34"/>
                <a:chOff x="4658" y="981"/>
                <a:chExt cx="73" cy="34"/>
              </a:xfrm>
            </p:grpSpPr>
            <p:sp>
              <p:nvSpPr>
                <p:cNvPr id="12871" name="Freeform 159"/>
                <p:cNvSpPr>
                  <a:spLocks/>
                </p:cNvSpPr>
                <p:nvPr/>
              </p:nvSpPr>
              <p:spPr bwMode="auto">
                <a:xfrm>
                  <a:off x="4664" y="986"/>
                  <a:ext cx="67" cy="24"/>
                </a:xfrm>
                <a:custGeom>
                  <a:avLst/>
                  <a:gdLst>
                    <a:gd name="T0" fmla="*/ 66 w 67"/>
                    <a:gd name="T1" fmla="*/ 5 h 24"/>
                    <a:gd name="T2" fmla="*/ 56 w 67"/>
                    <a:gd name="T3" fmla="*/ 5 h 24"/>
                    <a:gd name="T4" fmla="*/ 43 w 67"/>
                    <a:gd name="T5" fmla="*/ 9 h 24"/>
                    <a:gd name="T6" fmla="*/ 38 w 67"/>
                    <a:gd name="T7" fmla="*/ 9 h 24"/>
                    <a:gd name="T8" fmla="*/ 33 w 67"/>
                    <a:gd name="T9" fmla="*/ 19 h 24"/>
                    <a:gd name="T10" fmla="*/ 22 w 67"/>
                    <a:gd name="T11" fmla="*/ 23 h 24"/>
                    <a:gd name="T12" fmla="*/ 11 w 67"/>
                    <a:gd name="T13" fmla="*/ 23 h 24"/>
                    <a:gd name="T14" fmla="*/ 0 w 67"/>
                    <a:gd name="T15" fmla="*/ 19 h 24"/>
                    <a:gd name="T16" fmla="*/ 0 w 67"/>
                    <a:gd name="T17" fmla="*/ 9 h 24"/>
                    <a:gd name="T18" fmla="*/ 0 w 67"/>
                    <a:gd name="T19" fmla="*/ 5 h 24"/>
                    <a:gd name="T20" fmla="*/ 0 w 67"/>
                    <a:gd name="T21" fmla="*/ 0 h 24"/>
                    <a:gd name="T22" fmla="*/ 11 w 67"/>
                    <a:gd name="T23" fmla="*/ 0 h 24"/>
                    <a:gd name="T24" fmla="*/ 16 w 67"/>
                    <a:gd name="T25" fmla="*/ 0 h 24"/>
                    <a:gd name="T26" fmla="*/ 66 w 67"/>
                    <a:gd name="T27" fmla="*/ 5 h 2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67"/>
                    <a:gd name="T43" fmla="*/ 0 h 24"/>
                    <a:gd name="T44" fmla="*/ 67 w 67"/>
                    <a:gd name="T45" fmla="*/ 24 h 2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67" h="24">
                      <a:moveTo>
                        <a:pt x="66" y="5"/>
                      </a:moveTo>
                      <a:lnTo>
                        <a:pt x="56" y="5"/>
                      </a:lnTo>
                      <a:lnTo>
                        <a:pt x="43" y="9"/>
                      </a:lnTo>
                      <a:lnTo>
                        <a:pt x="38" y="9"/>
                      </a:lnTo>
                      <a:lnTo>
                        <a:pt x="33" y="19"/>
                      </a:lnTo>
                      <a:lnTo>
                        <a:pt x="22" y="23"/>
                      </a:lnTo>
                      <a:lnTo>
                        <a:pt x="11" y="23"/>
                      </a:lnTo>
                      <a:lnTo>
                        <a:pt x="0" y="19"/>
                      </a:lnTo>
                      <a:lnTo>
                        <a:pt x="0" y="9"/>
                      </a:lnTo>
                      <a:lnTo>
                        <a:pt x="0" y="5"/>
                      </a:lnTo>
                      <a:lnTo>
                        <a:pt x="0" y="0"/>
                      </a:lnTo>
                      <a:lnTo>
                        <a:pt x="11" y="0"/>
                      </a:lnTo>
                      <a:lnTo>
                        <a:pt x="16" y="0"/>
                      </a:lnTo>
                      <a:lnTo>
                        <a:pt x="66" y="5"/>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72" name="Freeform 160"/>
                <p:cNvSpPr>
                  <a:spLocks/>
                </p:cNvSpPr>
                <p:nvPr/>
              </p:nvSpPr>
              <p:spPr bwMode="auto">
                <a:xfrm>
                  <a:off x="4658" y="981"/>
                  <a:ext cx="72" cy="34"/>
                </a:xfrm>
                <a:custGeom>
                  <a:avLst/>
                  <a:gdLst>
                    <a:gd name="T0" fmla="*/ 71 w 72"/>
                    <a:gd name="T1" fmla="*/ 0 h 34"/>
                    <a:gd name="T2" fmla="*/ 53 w 72"/>
                    <a:gd name="T3" fmla="*/ 11 h 34"/>
                    <a:gd name="T4" fmla="*/ 36 w 72"/>
                    <a:gd name="T5" fmla="*/ 11 h 34"/>
                    <a:gd name="T6" fmla="*/ 30 w 72"/>
                    <a:gd name="T7" fmla="*/ 16 h 34"/>
                    <a:gd name="T8" fmla="*/ 30 w 72"/>
                    <a:gd name="T9" fmla="*/ 22 h 34"/>
                    <a:gd name="T10" fmla="*/ 24 w 72"/>
                    <a:gd name="T11" fmla="*/ 22 h 34"/>
                    <a:gd name="T12" fmla="*/ 24 w 72"/>
                    <a:gd name="T13" fmla="*/ 33 h 34"/>
                    <a:gd name="T14" fmla="*/ 0 w 72"/>
                    <a:gd name="T15" fmla="*/ 33 h 34"/>
                    <a:gd name="T16" fmla="*/ 0 w 72"/>
                    <a:gd name="T17" fmla="*/ 22 h 34"/>
                    <a:gd name="T18" fmla="*/ 0 w 72"/>
                    <a:gd name="T19" fmla="*/ 11 h 34"/>
                    <a:gd name="T20" fmla="*/ 0 w 72"/>
                    <a:gd name="T21" fmla="*/ 0 h 34"/>
                    <a:gd name="T22" fmla="*/ 11 w 72"/>
                    <a:gd name="T23" fmla="*/ 0 h 34"/>
                    <a:gd name="T24" fmla="*/ 71 w 72"/>
                    <a:gd name="T25" fmla="*/ 0 h 3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72"/>
                    <a:gd name="T40" fmla="*/ 0 h 34"/>
                    <a:gd name="T41" fmla="*/ 72 w 72"/>
                    <a:gd name="T42" fmla="*/ 34 h 3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72" h="34">
                      <a:moveTo>
                        <a:pt x="71" y="0"/>
                      </a:moveTo>
                      <a:lnTo>
                        <a:pt x="53" y="11"/>
                      </a:lnTo>
                      <a:lnTo>
                        <a:pt x="36" y="11"/>
                      </a:lnTo>
                      <a:lnTo>
                        <a:pt x="30" y="16"/>
                      </a:lnTo>
                      <a:lnTo>
                        <a:pt x="30" y="22"/>
                      </a:lnTo>
                      <a:lnTo>
                        <a:pt x="24" y="22"/>
                      </a:lnTo>
                      <a:lnTo>
                        <a:pt x="24" y="33"/>
                      </a:lnTo>
                      <a:lnTo>
                        <a:pt x="0" y="33"/>
                      </a:lnTo>
                      <a:lnTo>
                        <a:pt x="0" y="22"/>
                      </a:lnTo>
                      <a:lnTo>
                        <a:pt x="0" y="11"/>
                      </a:lnTo>
                      <a:lnTo>
                        <a:pt x="0" y="0"/>
                      </a:lnTo>
                      <a:lnTo>
                        <a:pt x="11" y="0"/>
                      </a:lnTo>
                      <a:lnTo>
                        <a:pt x="71"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19" name="Group 161"/>
              <p:cNvGrpSpPr>
                <a:grpSpLocks/>
              </p:cNvGrpSpPr>
              <p:nvPr/>
            </p:nvGrpSpPr>
            <p:grpSpPr bwMode="auto">
              <a:xfrm>
                <a:off x="4605" y="975"/>
                <a:ext cx="61" cy="23"/>
                <a:chOff x="4605" y="975"/>
                <a:chExt cx="61" cy="23"/>
              </a:xfrm>
            </p:grpSpPr>
            <p:sp>
              <p:nvSpPr>
                <p:cNvPr id="12869" name="Freeform 162"/>
                <p:cNvSpPr>
                  <a:spLocks/>
                </p:cNvSpPr>
                <p:nvPr/>
              </p:nvSpPr>
              <p:spPr bwMode="auto">
                <a:xfrm>
                  <a:off x="4623" y="987"/>
                  <a:ext cx="43" cy="7"/>
                </a:xfrm>
                <a:custGeom>
                  <a:avLst/>
                  <a:gdLst>
                    <a:gd name="T0" fmla="*/ 42 w 43"/>
                    <a:gd name="T1" fmla="*/ 0 h 7"/>
                    <a:gd name="T2" fmla="*/ 37 w 43"/>
                    <a:gd name="T3" fmla="*/ 3 h 7"/>
                    <a:gd name="T4" fmla="*/ 32 w 43"/>
                    <a:gd name="T5" fmla="*/ 3 h 7"/>
                    <a:gd name="T6" fmla="*/ 21 w 43"/>
                    <a:gd name="T7" fmla="*/ 6 h 7"/>
                    <a:gd name="T8" fmla="*/ 16 w 43"/>
                    <a:gd name="T9" fmla="*/ 6 h 7"/>
                    <a:gd name="T10" fmla="*/ 0 w 43"/>
                    <a:gd name="T11" fmla="*/ 6 h 7"/>
                    <a:gd name="T12" fmla="*/ 0 w 43"/>
                    <a:gd name="T13" fmla="*/ 3 h 7"/>
                    <a:gd name="T14" fmla="*/ 0 w 43"/>
                    <a:gd name="T15" fmla="*/ 0 h 7"/>
                    <a:gd name="T16" fmla="*/ 42 w 43"/>
                    <a:gd name="T17" fmla="*/ 0 h 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43"/>
                    <a:gd name="T28" fmla="*/ 0 h 7"/>
                    <a:gd name="T29" fmla="*/ 43 w 43"/>
                    <a:gd name="T30" fmla="*/ 7 h 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43" h="7">
                      <a:moveTo>
                        <a:pt x="42" y="0"/>
                      </a:moveTo>
                      <a:lnTo>
                        <a:pt x="37" y="3"/>
                      </a:lnTo>
                      <a:lnTo>
                        <a:pt x="32" y="3"/>
                      </a:lnTo>
                      <a:lnTo>
                        <a:pt x="21" y="6"/>
                      </a:lnTo>
                      <a:lnTo>
                        <a:pt x="16" y="6"/>
                      </a:lnTo>
                      <a:lnTo>
                        <a:pt x="0" y="6"/>
                      </a:lnTo>
                      <a:lnTo>
                        <a:pt x="0" y="3"/>
                      </a:lnTo>
                      <a:lnTo>
                        <a:pt x="0" y="0"/>
                      </a:lnTo>
                      <a:lnTo>
                        <a:pt x="42" y="0"/>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70" name="Freeform 163"/>
                <p:cNvSpPr>
                  <a:spLocks/>
                </p:cNvSpPr>
                <p:nvPr/>
              </p:nvSpPr>
              <p:spPr bwMode="auto">
                <a:xfrm>
                  <a:off x="4605" y="975"/>
                  <a:ext cx="60" cy="23"/>
                </a:xfrm>
                <a:custGeom>
                  <a:avLst/>
                  <a:gdLst>
                    <a:gd name="T0" fmla="*/ 59 w 60"/>
                    <a:gd name="T1" fmla="*/ 6 h 23"/>
                    <a:gd name="T2" fmla="*/ 53 w 60"/>
                    <a:gd name="T3" fmla="*/ 6 h 23"/>
                    <a:gd name="T4" fmla="*/ 42 w 60"/>
                    <a:gd name="T5" fmla="*/ 17 h 23"/>
                    <a:gd name="T6" fmla="*/ 35 w 60"/>
                    <a:gd name="T7" fmla="*/ 17 h 23"/>
                    <a:gd name="T8" fmla="*/ 23 w 60"/>
                    <a:gd name="T9" fmla="*/ 22 h 23"/>
                    <a:gd name="T10" fmla="*/ 12 w 60"/>
                    <a:gd name="T11" fmla="*/ 22 h 23"/>
                    <a:gd name="T12" fmla="*/ 0 w 60"/>
                    <a:gd name="T13" fmla="*/ 17 h 23"/>
                    <a:gd name="T14" fmla="*/ 0 w 60"/>
                    <a:gd name="T15" fmla="*/ 6 h 23"/>
                    <a:gd name="T16" fmla="*/ 0 w 60"/>
                    <a:gd name="T17" fmla="*/ 0 h 23"/>
                    <a:gd name="T18" fmla="*/ 59 w 60"/>
                    <a:gd name="T19" fmla="*/ 6 h 2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60"/>
                    <a:gd name="T31" fmla="*/ 0 h 23"/>
                    <a:gd name="T32" fmla="*/ 60 w 60"/>
                    <a:gd name="T33" fmla="*/ 23 h 23"/>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60" h="23">
                      <a:moveTo>
                        <a:pt x="59" y="6"/>
                      </a:moveTo>
                      <a:lnTo>
                        <a:pt x="53" y="6"/>
                      </a:lnTo>
                      <a:lnTo>
                        <a:pt x="42" y="17"/>
                      </a:lnTo>
                      <a:lnTo>
                        <a:pt x="35" y="17"/>
                      </a:lnTo>
                      <a:lnTo>
                        <a:pt x="23" y="22"/>
                      </a:lnTo>
                      <a:lnTo>
                        <a:pt x="12" y="22"/>
                      </a:lnTo>
                      <a:lnTo>
                        <a:pt x="0" y="17"/>
                      </a:lnTo>
                      <a:lnTo>
                        <a:pt x="0" y="6"/>
                      </a:lnTo>
                      <a:lnTo>
                        <a:pt x="0" y="0"/>
                      </a:lnTo>
                      <a:lnTo>
                        <a:pt x="59" y="6"/>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20" name="Group 164"/>
              <p:cNvGrpSpPr>
                <a:grpSpLocks/>
              </p:cNvGrpSpPr>
              <p:nvPr/>
            </p:nvGrpSpPr>
            <p:grpSpPr bwMode="auto">
              <a:xfrm>
                <a:off x="4694" y="997"/>
                <a:ext cx="72" cy="31"/>
                <a:chOff x="4694" y="997"/>
                <a:chExt cx="72" cy="31"/>
              </a:xfrm>
            </p:grpSpPr>
            <p:sp>
              <p:nvSpPr>
                <p:cNvPr id="12867" name="Freeform 165"/>
                <p:cNvSpPr>
                  <a:spLocks/>
                </p:cNvSpPr>
                <p:nvPr/>
              </p:nvSpPr>
              <p:spPr bwMode="auto">
                <a:xfrm>
                  <a:off x="4717" y="1009"/>
                  <a:ext cx="49" cy="19"/>
                </a:xfrm>
                <a:custGeom>
                  <a:avLst/>
                  <a:gdLst>
                    <a:gd name="T0" fmla="*/ 48 w 49"/>
                    <a:gd name="T1" fmla="*/ 0 h 19"/>
                    <a:gd name="T2" fmla="*/ 0 w 49"/>
                    <a:gd name="T3" fmla="*/ 0 h 19"/>
                    <a:gd name="T4" fmla="*/ 11 w 49"/>
                    <a:gd name="T5" fmla="*/ 18 h 19"/>
                    <a:gd name="T6" fmla="*/ 27 w 49"/>
                    <a:gd name="T7" fmla="*/ 18 h 19"/>
                    <a:gd name="T8" fmla="*/ 48 w 49"/>
                    <a:gd name="T9" fmla="*/ 0 h 19"/>
                    <a:gd name="T10" fmla="*/ 0 60000 65536"/>
                    <a:gd name="T11" fmla="*/ 0 60000 65536"/>
                    <a:gd name="T12" fmla="*/ 0 60000 65536"/>
                    <a:gd name="T13" fmla="*/ 0 60000 65536"/>
                    <a:gd name="T14" fmla="*/ 0 60000 65536"/>
                    <a:gd name="T15" fmla="*/ 0 w 49"/>
                    <a:gd name="T16" fmla="*/ 0 h 19"/>
                    <a:gd name="T17" fmla="*/ 49 w 49"/>
                    <a:gd name="T18" fmla="*/ 19 h 19"/>
                  </a:gdLst>
                  <a:ahLst/>
                  <a:cxnLst>
                    <a:cxn ang="T10">
                      <a:pos x="T0" y="T1"/>
                    </a:cxn>
                    <a:cxn ang="T11">
                      <a:pos x="T2" y="T3"/>
                    </a:cxn>
                    <a:cxn ang="T12">
                      <a:pos x="T4" y="T5"/>
                    </a:cxn>
                    <a:cxn ang="T13">
                      <a:pos x="T6" y="T7"/>
                    </a:cxn>
                    <a:cxn ang="T14">
                      <a:pos x="T8" y="T9"/>
                    </a:cxn>
                  </a:cxnLst>
                  <a:rect l="T15" t="T16" r="T17" b="T18"/>
                  <a:pathLst>
                    <a:path w="49" h="19">
                      <a:moveTo>
                        <a:pt x="48" y="0"/>
                      </a:moveTo>
                      <a:lnTo>
                        <a:pt x="0" y="0"/>
                      </a:lnTo>
                      <a:lnTo>
                        <a:pt x="11" y="18"/>
                      </a:lnTo>
                      <a:lnTo>
                        <a:pt x="27" y="18"/>
                      </a:lnTo>
                      <a:lnTo>
                        <a:pt x="48" y="0"/>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68" name="Freeform 166"/>
                <p:cNvSpPr>
                  <a:spLocks/>
                </p:cNvSpPr>
                <p:nvPr/>
              </p:nvSpPr>
              <p:spPr bwMode="auto">
                <a:xfrm>
                  <a:off x="4694" y="997"/>
                  <a:ext cx="71" cy="24"/>
                </a:xfrm>
                <a:custGeom>
                  <a:avLst/>
                  <a:gdLst>
                    <a:gd name="T0" fmla="*/ 70 w 71"/>
                    <a:gd name="T1" fmla="*/ 0 h 24"/>
                    <a:gd name="T2" fmla="*/ 0 w 71"/>
                    <a:gd name="T3" fmla="*/ 0 h 24"/>
                    <a:gd name="T4" fmla="*/ 17 w 71"/>
                    <a:gd name="T5" fmla="*/ 23 h 24"/>
                    <a:gd name="T6" fmla="*/ 41 w 71"/>
                    <a:gd name="T7" fmla="*/ 23 h 24"/>
                    <a:gd name="T8" fmla="*/ 70 w 71"/>
                    <a:gd name="T9" fmla="*/ 0 h 24"/>
                    <a:gd name="T10" fmla="*/ 0 60000 65536"/>
                    <a:gd name="T11" fmla="*/ 0 60000 65536"/>
                    <a:gd name="T12" fmla="*/ 0 60000 65536"/>
                    <a:gd name="T13" fmla="*/ 0 60000 65536"/>
                    <a:gd name="T14" fmla="*/ 0 60000 65536"/>
                    <a:gd name="T15" fmla="*/ 0 w 71"/>
                    <a:gd name="T16" fmla="*/ 0 h 24"/>
                    <a:gd name="T17" fmla="*/ 71 w 71"/>
                    <a:gd name="T18" fmla="*/ 24 h 24"/>
                  </a:gdLst>
                  <a:ahLst/>
                  <a:cxnLst>
                    <a:cxn ang="T10">
                      <a:pos x="T0" y="T1"/>
                    </a:cxn>
                    <a:cxn ang="T11">
                      <a:pos x="T2" y="T3"/>
                    </a:cxn>
                    <a:cxn ang="T12">
                      <a:pos x="T4" y="T5"/>
                    </a:cxn>
                    <a:cxn ang="T13">
                      <a:pos x="T6" y="T7"/>
                    </a:cxn>
                    <a:cxn ang="T14">
                      <a:pos x="T8" y="T9"/>
                    </a:cxn>
                  </a:cxnLst>
                  <a:rect l="T15" t="T16" r="T17" b="T18"/>
                  <a:pathLst>
                    <a:path w="71" h="24">
                      <a:moveTo>
                        <a:pt x="70" y="0"/>
                      </a:moveTo>
                      <a:lnTo>
                        <a:pt x="0" y="0"/>
                      </a:lnTo>
                      <a:lnTo>
                        <a:pt x="17" y="23"/>
                      </a:lnTo>
                      <a:lnTo>
                        <a:pt x="41" y="23"/>
                      </a:lnTo>
                      <a:lnTo>
                        <a:pt x="7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sp>
            <p:nvSpPr>
              <p:cNvPr id="12804" name="Freeform 167"/>
              <p:cNvSpPr>
                <a:spLocks/>
              </p:cNvSpPr>
              <p:nvPr/>
            </p:nvSpPr>
            <p:spPr bwMode="auto">
              <a:xfrm>
                <a:off x="4517" y="969"/>
                <a:ext cx="454" cy="29"/>
              </a:xfrm>
              <a:custGeom>
                <a:avLst/>
                <a:gdLst>
                  <a:gd name="T0" fmla="*/ 453 w 454"/>
                  <a:gd name="T1" fmla="*/ 28 h 29"/>
                  <a:gd name="T2" fmla="*/ 453 w 454"/>
                  <a:gd name="T3" fmla="*/ 23 h 29"/>
                  <a:gd name="T4" fmla="*/ 453 w 454"/>
                  <a:gd name="T5" fmla="*/ 12 h 29"/>
                  <a:gd name="T6" fmla="*/ 441 w 454"/>
                  <a:gd name="T7" fmla="*/ 12 h 29"/>
                  <a:gd name="T8" fmla="*/ 441 w 454"/>
                  <a:gd name="T9" fmla="*/ 6 h 29"/>
                  <a:gd name="T10" fmla="*/ 436 w 454"/>
                  <a:gd name="T11" fmla="*/ 6 h 29"/>
                  <a:gd name="T12" fmla="*/ 417 w 454"/>
                  <a:gd name="T13" fmla="*/ 6 h 29"/>
                  <a:gd name="T14" fmla="*/ 82 w 454"/>
                  <a:gd name="T15" fmla="*/ 0 h 29"/>
                  <a:gd name="T16" fmla="*/ 64 w 454"/>
                  <a:gd name="T17" fmla="*/ 0 h 29"/>
                  <a:gd name="T18" fmla="*/ 47 w 454"/>
                  <a:gd name="T19" fmla="*/ 0 h 29"/>
                  <a:gd name="T20" fmla="*/ 11 w 454"/>
                  <a:gd name="T21" fmla="*/ 0 h 29"/>
                  <a:gd name="T22" fmla="*/ 6 w 454"/>
                  <a:gd name="T23" fmla="*/ 0 h 29"/>
                  <a:gd name="T24" fmla="*/ 0 w 454"/>
                  <a:gd name="T25" fmla="*/ 0 h 29"/>
                  <a:gd name="T26" fmla="*/ 88 w 454"/>
                  <a:gd name="T27" fmla="*/ 6 h 29"/>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454"/>
                  <a:gd name="T43" fmla="*/ 0 h 29"/>
                  <a:gd name="T44" fmla="*/ 454 w 454"/>
                  <a:gd name="T45" fmla="*/ 29 h 29"/>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454" h="29">
                    <a:moveTo>
                      <a:pt x="453" y="28"/>
                    </a:moveTo>
                    <a:lnTo>
                      <a:pt x="453" y="23"/>
                    </a:lnTo>
                    <a:lnTo>
                      <a:pt x="453" y="12"/>
                    </a:lnTo>
                    <a:lnTo>
                      <a:pt x="441" y="12"/>
                    </a:lnTo>
                    <a:lnTo>
                      <a:pt x="441" y="6"/>
                    </a:lnTo>
                    <a:lnTo>
                      <a:pt x="436" y="6"/>
                    </a:lnTo>
                    <a:lnTo>
                      <a:pt x="417" y="6"/>
                    </a:lnTo>
                    <a:lnTo>
                      <a:pt x="82" y="0"/>
                    </a:lnTo>
                    <a:lnTo>
                      <a:pt x="64" y="0"/>
                    </a:lnTo>
                    <a:lnTo>
                      <a:pt x="47" y="0"/>
                    </a:lnTo>
                    <a:lnTo>
                      <a:pt x="11" y="0"/>
                    </a:lnTo>
                    <a:lnTo>
                      <a:pt x="6" y="0"/>
                    </a:lnTo>
                    <a:lnTo>
                      <a:pt x="0" y="0"/>
                    </a:lnTo>
                    <a:lnTo>
                      <a:pt x="88" y="6"/>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805" name="Line 168"/>
              <p:cNvSpPr>
                <a:spLocks noChangeShapeType="1"/>
              </p:cNvSpPr>
              <p:nvPr/>
            </p:nvSpPr>
            <p:spPr bwMode="auto">
              <a:xfrm>
                <a:off x="4982" y="1025"/>
                <a:ext cx="0" cy="6"/>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06" name="Line 169"/>
              <p:cNvSpPr>
                <a:spLocks noChangeShapeType="1"/>
              </p:cNvSpPr>
              <p:nvPr/>
            </p:nvSpPr>
            <p:spPr bwMode="auto">
              <a:xfrm>
                <a:off x="4970" y="1020"/>
                <a:ext cx="0" cy="11"/>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07" name="Line 170"/>
              <p:cNvSpPr>
                <a:spLocks noChangeShapeType="1"/>
              </p:cNvSpPr>
              <p:nvPr/>
            </p:nvSpPr>
            <p:spPr bwMode="auto">
              <a:xfrm>
                <a:off x="4929" y="1020"/>
                <a:ext cx="0" cy="11"/>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08" name="Line 171"/>
              <p:cNvSpPr>
                <a:spLocks noChangeShapeType="1"/>
              </p:cNvSpPr>
              <p:nvPr/>
            </p:nvSpPr>
            <p:spPr bwMode="auto">
              <a:xfrm>
                <a:off x="4894" y="1023"/>
                <a:ext cx="0" cy="5"/>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09" name="Line 172"/>
              <p:cNvSpPr>
                <a:spLocks noChangeShapeType="1"/>
              </p:cNvSpPr>
              <p:nvPr/>
            </p:nvSpPr>
            <p:spPr bwMode="auto">
              <a:xfrm>
                <a:off x="4853" y="1022"/>
                <a:ext cx="0" cy="1"/>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10" name="Line 173"/>
              <p:cNvSpPr>
                <a:spLocks noChangeShapeType="1"/>
              </p:cNvSpPr>
              <p:nvPr/>
            </p:nvSpPr>
            <p:spPr bwMode="auto">
              <a:xfrm>
                <a:off x="4846" y="1024"/>
                <a:ext cx="0" cy="1"/>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11" name="Freeform 174"/>
              <p:cNvSpPr>
                <a:spLocks/>
              </p:cNvSpPr>
              <p:nvPr/>
            </p:nvSpPr>
            <p:spPr bwMode="auto">
              <a:xfrm>
                <a:off x="4729" y="981"/>
                <a:ext cx="230" cy="40"/>
              </a:xfrm>
              <a:custGeom>
                <a:avLst/>
                <a:gdLst>
                  <a:gd name="T0" fmla="*/ 229 w 230"/>
                  <a:gd name="T1" fmla="*/ 11 h 40"/>
                  <a:gd name="T2" fmla="*/ 147 w 230"/>
                  <a:gd name="T3" fmla="*/ 0 h 40"/>
                  <a:gd name="T4" fmla="*/ 141 w 230"/>
                  <a:gd name="T5" fmla="*/ 11 h 40"/>
                  <a:gd name="T6" fmla="*/ 0 w 230"/>
                  <a:gd name="T7" fmla="*/ 11 h 40"/>
                  <a:gd name="T8" fmla="*/ 41 w 230"/>
                  <a:gd name="T9" fmla="*/ 22 h 40"/>
                  <a:gd name="T10" fmla="*/ 59 w 230"/>
                  <a:gd name="T11" fmla="*/ 33 h 40"/>
                  <a:gd name="T12" fmla="*/ 77 w 230"/>
                  <a:gd name="T13" fmla="*/ 33 h 40"/>
                  <a:gd name="T14" fmla="*/ 89 w 230"/>
                  <a:gd name="T15" fmla="*/ 33 h 40"/>
                  <a:gd name="T16" fmla="*/ 100 w 230"/>
                  <a:gd name="T17" fmla="*/ 33 h 40"/>
                  <a:gd name="T18" fmla="*/ 117 w 230"/>
                  <a:gd name="T19" fmla="*/ 39 h 4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230"/>
                  <a:gd name="T31" fmla="*/ 0 h 40"/>
                  <a:gd name="T32" fmla="*/ 230 w 230"/>
                  <a:gd name="T33" fmla="*/ 40 h 4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30" h="40">
                    <a:moveTo>
                      <a:pt x="229" y="11"/>
                    </a:moveTo>
                    <a:lnTo>
                      <a:pt x="147" y="0"/>
                    </a:lnTo>
                    <a:lnTo>
                      <a:pt x="141" y="11"/>
                    </a:lnTo>
                    <a:lnTo>
                      <a:pt x="0" y="11"/>
                    </a:lnTo>
                    <a:lnTo>
                      <a:pt x="41" y="22"/>
                    </a:lnTo>
                    <a:lnTo>
                      <a:pt x="59" y="33"/>
                    </a:lnTo>
                    <a:lnTo>
                      <a:pt x="77" y="33"/>
                    </a:lnTo>
                    <a:lnTo>
                      <a:pt x="89" y="33"/>
                    </a:lnTo>
                    <a:lnTo>
                      <a:pt x="100" y="33"/>
                    </a:lnTo>
                    <a:lnTo>
                      <a:pt x="117" y="39"/>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812" name="Freeform 175"/>
              <p:cNvSpPr>
                <a:spLocks/>
              </p:cNvSpPr>
              <p:nvPr/>
            </p:nvSpPr>
            <p:spPr bwMode="auto">
              <a:xfrm>
                <a:off x="4788" y="992"/>
                <a:ext cx="77" cy="23"/>
              </a:xfrm>
              <a:custGeom>
                <a:avLst/>
                <a:gdLst>
                  <a:gd name="T0" fmla="*/ 0 w 77"/>
                  <a:gd name="T1" fmla="*/ 0 h 23"/>
                  <a:gd name="T2" fmla="*/ 17 w 77"/>
                  <a:gd name="T3" fmla="*/ 5 h 23"/>
                  <a:gd name="T4" fmla="*/ 41 w 77"/>
                  <a:gd name="T5" fmla="*/ 5 h 23"/>
                  <a:gd name="T6" fmla="*/ 59 w 77"/>
                  <a:gd name="T7" fmla="*/ 11 h 23"/>
                  <a:gd name="T8" fmla="*/ 76 w 77"/>
                  <a:gd name="T9" fmla="*/ 22 h 23"/>
                  <a:gd name="T10" fmla="*/ 0 60000 65536"/>
                  <a:gd name="T11" fmla="*/ 0 60000 65536"/>
                  <a:gd name="T12" fmla="*/ 0 60000 65536"/>
                  <a:gd name="T13" fmla="*/ 0 60000 65536"/>
                  <a:gd name="T14" fmla="*/ 0 60000 65536"/>
                  <a:gd name="T15" fmla="*/ 0 w 77"/>
                  <a:gd name="T16" fmla="*/ 0 h 23"/>
                  <a:gd name="T17" fmla="*/ 77 w 77"/>
                  <a:gd name="T18" fmla="*/ 23 h 23"/>
                </a:gdLst>
                <a:ahLst/>
                <a:cxnLst>
                  <a:cxn ang="T10">
                    <a:pos x="T0" y="T1"/>
                  </a:cxn>
                  <a:cxn ang="T11">
                    <a:pos x="T2" y="T3"/>
                  </a:cxn>
                  <a:cxn ang="T12">
                    <a:pos x="T4" y="T5"/>
                  </a:cxn>
                  <a:cxn ang="T13">
                    <a:pos x="T6" y="T7"/>
                  </a:cxn>
                  <a:cxn ang="T14">
                    <a:pos x="T8" y="T9"/>
                  </a:cxn>
                </a:cxnLst>
                <a:rect l="T15" t="T16" r="T17" b="T18"/>
                <a:pathLst>
                  <a:path w="77" h="23">
                    <a:moveTo>
                      <a:pt x="0" y="0"/>
                    </a:moveTo>
                    <a:lnTo>
                      <a:pt x="17" y="5"/>
                    </a:lnTo>
                    <a:lnTo>
                      <a:pt x="41" y="5"/>
                    </a:lnTo>
                    <a:lnTo>
                      <a:pt x="59" y="11"/>
                    </a:lnTo>
                    <a:lnTo>
                      <a:pt x="76" y="22"/>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813" name="Line 176"/>
              <p:cNvSpPr>
                <a:spLocks noChangeShapeType="1"/>
              </p:cNvSpPr>
              <p:nvPr/>
            </p:nvSpPr>
            <p:spPr bwMode="auto">
              <a:xfrm flipH="1">
                <a:off x="4752" y="1020"/>
                <a:ext cx="94" cy="0"/>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14" name="Freeform 177"/>
              <p:cNvSpPr>
                <a:spLocks/>
              </p:cNvSpPr>
              <p:nvPr/>
            </p:nvSpPr>
            <p:spPr bwMode="auto">
              <a:xfrm>
                <a:off x="4681" y="997"/>
                <a:ext cx="31" cy="18"/>
              </a:xfrm>
              <a:custGeom>
                <a:avLst/>
                <a:gdLst>
                  <a:gd name="T0" fmla="*/ 0 w 31"/>
                  <a:gd name="T1" fmla="*/ 0 h 18"/>
                  <a:gd name="T2" fmla="*/ 6 w 31"/>
                  <a:gd name="T3" fmla="*/ 17 h 18"/>
                  <a:gd name="T4" fmla="*/ 30 w 31"/>
                  <a:gd name="T5" fmla="*/ 17 h 18"/>
                  <a:gd name="T6" fmla="*/ 0 60000 65536"/>
                  <a:gd name="T7" fmla="*/ 0 60000 65536"/>
                  <a:gd name="T8" fmla="*/ 0 60000 65536"/>
                  <a:gd name="T9" fmla="*/ 0 w 31"/>
                  <a:gd name="T10" fmla="*/ 0 h 18"/>
                  <a:gd name="T11" fmla="*/ 31 w 31"/>
                  <a:gd name="T12" fmla="*/ 18 h 18"/>
                </a:gdLst>
                <a:ahLst/>
                <a:cxnLst>
                  <a:cxn ang="T6">
                    <a:pos x="T0" y="T1"/>
                  </a:cxn>
                  <a:cxn ang="T7">
                    <a:pos x="T2" y="T3"/>
                  </a:cxn>
                  <a:cxn ang="T8">
                    <a:pos x="T4" y="T5"/>
                  </a:cxn>
                </a:cxnLst>
                <a:rect l="T9" t="T10" r="T11" b="T12"/>
                <a:pathLst>
                  <a:path w="31" h="18">
                    <a:moveTo>
                      <a:pt x="0" y="0"/>
                    </a:moveTo>
                    <a:lnTo>
                      <a:pt x="6" y="17"/>
                    </a:lnTo>
                    <a:lnTo>
                      <a:pt x="30" y="17"/>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815" name="Line 178"/>
              <p:cNvSpPr>
                <a:spLocks noChangeShapeType="1"/>
              </p:cNvSpPr>
              <p:nvPr/>
            </p:nvSpPr>
            <p:spPr bwMode="auto">
              <a:xfrm>
                <a:off x="4434" y="1009"/>
                <a:ext cx="0" cy="4"/>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16" name="Line 179"/>
              <p:cNvSpPr>
                <a:spLocks noChangeShapeType="1"/>
              </p:cNvSpPr>
              <p:nvPr/>
            </p:nvSpPr>
            <p:spPr bwMode="auto">
              <a:xfrm>
                <a:off x="4505" y="1028"/>
                <a:ext cx="0" cy="1"/>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17" name="Line 180"/>
              <p:cNvSpPr>
                <a:spLocks noChangeShapeType="1"/>
              </p:cNvSpPr>
              <p:nvPr/>
            </p:nvSpPr>
            <p:spPr bwMode="auto">
              <a:xfrm>
                <a:off x="4541" y="1028"/>
                <a:ext cx="0" cy="1"/>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18" name="Line 181"/>
              <p:cNvSpPr>
                <a:spLocks noChangeShapeType="1"/>
              </p:cNvSpPr>
              <p:nvPr/>
            </p:nvSpPr>
            <p:spPr bwMode="auto">
              <a:xfrm>
                <a:off x="4300" y="861"/>
                <a:ext cx="0" cy="17"/>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19" name="Line 182"/>
              <p:cNvSpPr>
                <a:spLocks noChangeShapeType="1"/>
              </p:cNvSpPr>
              <p:nvPr/>
            </p:nvSpPr>
            <p:spPr bwMode="auto">
              <a:xfrm>
                <a:off x="4500" y="856"/>
                <a:ext cx="0" cy="17"/>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20" name="Line 183"/>
              <p:cNvSpPr>
                <a:spLocks noChangeShapeType="1"/>
              </p:cNvSpPr>
              <p:nvPr/>
            </p:nvSpPr>
            <p:spPr bwMode="auto">
              <a:xfrm>
                <a:off x="4505" y="861"/>
                <a:ext cx="0" cy="12"/>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21" name="Line 184"/>
              <p:cNvSpPr>
                <a:spLocks noChangeShapeType="1"/>
              </p:cNvSpPr>
              <p:nvPr/>
            </p:nvSpPr>
            <p:spPr bwMode="auto">
              <a:xfrm>
                <a:off x="4675" y="976"/>
                <a:ext cx="260" cy="2"/>
              </a:xfrm>
              <a:prstGeom prst="line">
                <a:avLst/>
              </a:prstGeom>
              <a:noFill/>
              <a:ln w="12700">
                <a:solidFill>
                  <a:srgbClr val="000000"/>
                </a:solidFill>
                <a:round/>
                <a:headEnd/>
                <a:tailEnd/>
              </a:ln>
            </p:spPr>
            <p:txBody>
              <a:bodyPr wrap="none" anchor="ctr"/>
              <a:lstStyle/>
              <a:p>
                <a:endParaRPr lang="en-US">
                  <a:solidFill>
                    <a:prstClr val="black"/>
                  </a:solidFill>
                </a:endParaRPr>
              </a:p>
            </p:txBody>
          </p:sp>
          <p:grpSp>
            <p:nvGrpSpPr>
              <p:cNvPr id="21" name="Group 185"/>
              <p:cNvGrpSpPr>
                <a:grpSpLocks/>
              </p:cNvGrpSpPr>
              <p:nvPr/>
            </p:nvGrpSpPr>
            <p:grpSpPr bwMode="auto">
              <a:xfrm>
                <a:off x="5394" y="935"/>
                <a:ext cx="30" cy="18"/>
                <a:chOff x="5394" y="935"/>
                <a:chExt cx="30" cy="18"/>
              </a:xfrm>
            </p:grpSpPr>
            <p:sp>
              <p:nvSpPr>
                <p:cNvPr id="12865" name="Freeform 186"/>
                <p:cNvSpPr>
                  <a:spLocks/>
                </p:cNvSpPr>
                <p:nvPr/>
              </p:nvSpPr>
              <p:spPr bwMode="auto">
                <a:xfrm>
                  <a:off x="5400" y="935"/>
                  <a:ext cx="19" cy="14"/>
                </a:xfrm>
                <a:custGeom>
                  <a:avLst/>
                  <a:gdLst>
                    <a:gd name="T0" fmla="*/ 14 w 19"/>
                    <a:gd name="T1" fmla="*/ 0 h 14"/>
                    <a:gd name="T2" fmla="*/ 18 w 19"/>
                    <a:gd name="T3" fmla="*/ 13 h 14"/>
                    <a:gd name="T4" fmla="*/ 0 w 19"/>
                    <a:gd name="T5" fmla="*/ 13 h 14"/>
                    <a:gd name="T6" fmla="*/ 0 w 19"/>
                    <a:gd name="T7" fmla="*/ 0 h 14"/>
                    <a:gd name="T8" fmla="*/ 14 w 19"/>
                    <a:gd name="T9" fmla="*/ 0 h 14"/>
                    <a:gd name="T10" fmla="*/ 0 60000 65536"/>
                    <a:gd name="T11" fmla="*/ 0 60000 65536"/>
                    <a:gd name="T12" fmla="*/ 0 60000 65536"/>
                    <a:gd name="T13" fmla="*/ 0 60000 65536"/>
                    <a:gd name="T14" fmla="*/ 0 60000 65536"/>
                    <a:gd name="T15" fmla="*/ 0 w 19"/>
                    <a:gd name="T16" fmla="*/ 0 h 14"/>
                    <a:gd name="T17" fmla="*/ 19 w 19"/>
                    <a:gd name="T18" fmla="*/ 14 h 14"/>
                  </a:gdLst>
                  <a:ahLst/>
                  <a:cxnLst>
                    <a:cxn ang="T10">
                      <a:pos x="T0" y="T1"/>
                    </a:cxn>
                    <a:cxn ang="T11">
                      <a:pos x="T2" y="T3"/>
                    </a:cxn>
                    <a:cxn ang="T12">
                      <a:pos x="T4" y="T5"/>
                    </a:cxn>
                    <a:cxn ang="T13">
                      <a:pos x="T6" y="T7"/>
                    </a:cxn>
                    <a:cxn ang="T14">
                      <a:pos x="T8" y="T9"/>
                    </a:cxn>
                  </a:cxnLst>
                  <a:rect l="T15" t="T16" r="T17" b="T18"/>
                  <a:pathLst>
                    <a:path w="19" h="14">
                      <a:moveTo>
                        <a:pt x="14" y="0"/>
                      </a:moveTo>
                      <a:lnTo>
                        <a:pt x="18" y="13"/>
                      </a:lnTo>
                      <a:lnTo>
                        <a:pt x="0" y="13"/>
                      </a:lnTo>
                      <a:lnTo>
                        <a:pt x="0" y="0"/>
                      </a:lnTo>
                      <a:lnTo>
                        <a:pt x="14" y="0"/>
                      </a:lnTo>
                    </a:path>
                  </a:pathLst>
                </a:custGeom>
                <a:solidFill>
                  <a:srgbClr val="474747"/>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66" name="Freeform 187"/>
                <p:cNvSpPr>
                  <a:spLocks/>
                </p:cNvSpPr>
                <p:nvPr/>
              </p:nvSpPr>
              <p:spPr bwMode="auto">
                <a:xfrm>
                  <a:off x="5394" y="935"/>
                  <a:ext cx="30" cy="18"/>
                </a:xfrm>
                <a:custGeom>
                  <a:avLst/>
                  <a:gdLst>
                    <a:gd name="T0" fmla="*/ 17 w 30"/>
                    <a:gd name="T1" fmla="*/ 0 h 18"/>
                    <a:gd name="T2" fmla="*/ 29 w 30"/>
                    <a:gd name="T3" fmla="*/ 17 h 18"/>
                    <a:gd name="T4" fmla="*/ 0 w 30"/>
                    <a:gd name="T5" fmla="*/ 17 h 18"/>
                    <a:gd name="T6" fmla="*/ 0 w 30"/>
                    <a:gd name="T7" fmla="*/ 0 h 18"/>
                    <a:gd name="T8" fmla="*/ 17 w 30"/>
                    <a:gd name="T9" fmla="*/ 0 h 18"/>
                    <a:gd name="T10" fmla="*/ 0 60000 65536"/>
                    <a:gd name="T11" fmla="*/ 0 60000 65536"/>
                    <a:gd name="T12" fmla="*/ 0 60000 65536"/>
                    <a:gd name="T13" fmla="*/ 0 60000 65536"/>
                    <a:gd name="T14" fmla="*/ 0 60000 65536"/>
                    <a:gd name="T15" fmla="*/ 0 w 30"/>
                    <a:gd name="T16" fmla="*/ 0 h 18"/>
                    <a:gd name="T17" fmla="*/ 30 w 30"/>
                    <a:gd name="T18" fmla="*/ 18 h 18"/>
                  </a:gdLst>
                  <a:ahLst/>
                  <a:cxnLst>
                    <a:cxn ang="T10">
                      <a:pos x="T0" y="T1"/>
                    </a:cxn>
                    <a:cxn ang="T11">
                      <a:pos x="T2" y="T3"/>
                    </a:cxn>
                    <a:cxn ang="T12">
                      <a:pos x="T4" y="T5"/>
                    </a:cxn>
                    <a:cxn ang="T13">
                      <a:pos x="T6" y="T7"/>
                    </a:cxn>
                    <a:cxn ang="T14">
                      <a:pos x="T8" y="T9"/>
                    </a:cxn>
                  </a:cxnLst>
                  <a:rect l="T15" t="T16" r="T17" b="T18"/>
                  <a:pathLst>
                    <a:path w="30" h="18">
                      <a:moveTo>
                        <a:pt x="17" y="0"/>
                      </a:moveTo>
                      <a:lnTo>
                        <a:pt x="29" y="17"/>
                      </a:lnTo>
                      <a:lnTo>
                        <a:pt x="0" y="17"/>
                      </a:lnTo>
                      <a:lnTo>
                        <a:pt x="0" y="0"/>
                      </a:lnTo>
                      <a:lnTo>
                        <a:pt x="17"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22" name="Group 188"/>
              <p:cNvGrpSpPr>
                <a:grpSpLocks/>
              </p:cNvGrpSpPr>
              <p:nvPr/>
            </p:nvGrpSpPr>
            <p:grpSpPr bwMode="auto">
              <a:xfrm>
                <a:off x="5411" y="935"/>
                <a:ext cx="20" cy="18"/>
                <a:chOff x="5411" y="935"/>
                <a:chExt cx="20" cy="18"/>
              </a:xfrm>
            </p:grpSpPr>
            <p:sp>
              <p:nvSpPr>
                <p:cNvPr id="12863" name="Freeform 189"/>
                <p:cNvSpPr>
                  <a:spLocks/>
                </p:cNvSpPr>
                <p:nvPr/>
              </p:nvSpPr>
              <p:spPr bwMode="auto">
                <a:xfrm>
                  <a:off x="5423" y="935"/>
                  <a:ext cx="8" cy="14"/>
                </a:xfrm>
                <a:custGeom>
                  <a:avLst/>
                  <a:gdLst>
                    <a:gd name="T0" fmla="*/ 4 w 8"/>
                    <a:gd name="T1" fmla="*/ 0 h 14"/>
                    <a:gd name="T2" fmla="*/ 0 w 8"/>
                    <a:gd name="T3" fmla="*/ 0 h 14"/>
                    <a:gd name="T4" fmla="*/ 4 w 8"/>
                    <a:gd name="T5" fmla="*/ 13 h 14"/>
                    <a:gd name="T6" fmla="*/ 7 w 8"/>
                    <a:gd name="T7" fmla="*/ 13 h 14"/>
                    <a:gd name="T8" fmla="*/ 4 w 8"/>
                    <a:gd name="T9" fmla="*/ 0 h 14"/>
                    <a:gd name="T10" fmla="*/ 0 60000 65536"/>
                    <a:gd name="T11" fmla="*/ 0 60000 65536"/>
                    <a:gd name="T12" fmla="*/ 0 60000 65536"/>
                    <a:gd name="T13" fmla="*/ 0 60000 65536"/>
                    <a:gd name="T14" fmla="*/ 0 60000 65536"/>
                    <a:gd name="T15" fmla="*/ 0 w 8"/>
                    <a:gd name="T16" fmla="*/ 0 h 14"/>
                    <a:gd name="T17" fmla="*/ 8 w 8"/>
                    <a:gd name="T18" fmla="*/ 14 h 14"/>
                  </a:gdLst>
                  <a:ahLst/>
                  <a:cxnLst>
                    <a:cxn ang="T10">
                      <a:pos x="T0" y="T1"/>
                    </a:cxn>
                    <a:cxn ang="T11">
                      <a:pos x="T2" y="T3"/>
                    </a:cxn>
                    <a:cxn ang="T12">
                      <a:pos x="T4" y="T5"/>
                    </a:cxn>
                    <a:cxn ang="T13">
                      <a:pos x="T6" y="T7"/>
                    </a:cxn>
                    <a:cxn ang="T14">
                      <a:pos x="T8" y="T9"/>
                    </a:cxn>
                  </a:cxnLst>
                  <a:rect l="T15" t="T16" r="T17" b="T18"/>
                  <a:pathLst>
                    <a:path w="8" h="14">
                      <a:moveTo>
                        <a:pt x="4" y="0"/>
                      </a:moveTo>
                      <a:lnTo>
                        <a:pt x="0" y="0"/>
                      </a:lnTo>
                      <a:lnTo>
                        <a:pt x="4" y="13"/>
                      </a:lnTo>
                      <a:lnTo>
                        <a:pt x="7" y="13"/>
                      </a:lnTo>
                      <a:lnTo>
                        <a:pt x="4" y="0"/>
                      </a:lnTo>
                    </a:path>
                  </a:pathLst>
                </a:custGeom>
                <a:solidFill>
                  <a:srgbClr val="474747"/>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64" name="Freeform 190"/>
                <p:cNvSpPr>
                  <a:spLocks/>
                </p:cNvSpPr>
                <p:nvPr/>
              </p:nvSpPr>
              <p:spPr bwMode="auto">
                <a:xfrm>
                  <a:off x="5411" y="935"/>
                  <a:ext cx="19" cy="18"/>
                </a:xfrm>
                <a:custGeom>
                  <a:avLst/>
                  <a:gdLst>
                    <a:gd name="T0" fmla="*/ 13 w 19"/>
                    <a:gd name="T1" fmla="*/ 0 h 18"/>
                    <a:gd name="T2" fmla="*/ 0 w 19"/>
                    <a:gd name="T3" fmla="*/ 0 h 18"/>
                    <a:gd name="T4" fmla="*/ 13 w 19"/>
                    <a:gd name="T5" fmla="*/ 17 h 18"/>
                    <a:gd name="T6" fmla="*/ 18 w 19"/>
                    <a:gd name="T7" fmla="*/ 17 h 18"/>
                    <a:gd name="T8" fmla="*/ 13 w 19"/>
                    <a:gd name="T9" fmla="*/ 0 h 18"/>
                    <a:gd name="T10" fmla="*/ 0 60000 65536"/>
                    <a:gd name="T11" fmla="*/ 0 60000 65536"/>
                    <a:gd name="T12" fmla="*/ 0 60000 65536"/>
                    <a:gd name="T13" fmla="*/ 0 60000 65536"/>
                    <a:gd name="T14" fmla="*/ 0 60000 65536"/>
                    <a:gd name="T15" fmla="*/ 0 w 19"/>
                    <a:gd name="T16" fmla="*/ 0 h 18"/>
                    <a:gd name="T17" fmla="*/ 19 w 19"/>
                    <a:gd name="T18" fmla="*/ 18 h 18"/>
                  </a:gdLst>
                  <a:ahLst/>
                  <a:cxnLst>
                    <a:cxn ang="T10">
                      <a:pos x="T0" y="T1"/>
                    </a:cxn>
                    <a:cxn ang="T11">
                      <a:pos x="T2" y="T3"/>
                    </a:cxn>
                    <a:cxn ang="T12">
                      <a:pos x="T4" y="T5"/>
                    </a:cxn>
                    <a:cxn ang="T13">
                      <a:pos x="T6" y="T7"/>
                    </a:cxn>
                    <a:cxn ang="T14">
                      <a:pos x="T8" y="T9"/>
                    </a:cxn>
                  </a:cxnLst>
                  <a:rect l="T15" t="T16" r="T17" b="T18"/>
                  <a:pathLst>
                    <a:path w="19" h="18">
                      <a:moveTo>
                        <a:pt x="13" y="0"/>
                      </a:moveTo>
                      <a:lnTo>
                        <a:pt x="0" y="0"/>
                      </a:lnTo>
                      <a:lnTo>
                        <a:pt x="13" y="17"/>
                      </a:lnTo>
                      <a:lnTo>
                        <a:pt x="18" y="17"/>
                      </a:lnTo>
                      <a:lnTo>
                        <a:pt x="13"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23" name="Group 191"/>
              <p:cNvGrpSpPr>
                <a:grpSpLocks/>
              </p:cNvGrpSpPr>
              <p:nvPr/>
            </p:nvGrpSpPr>
            <p:grpSpPr bwMode="auto">
              <a:xfrm>
                <a:off x="5423" y="929"/>
                <a:ext cx="38" cy="24"/>
                <a:chOff x="5423" y="929"/>
                <a:chExt cx="38" cy="24"/>
              </a:xfrm>
            </p:grpSpPr>
            <p:sp>
              <p:nvSpPr>
                <p:cNvPr id="12861" name="Freeform 192"/>
                <p:cNvSpPr>
                  <a:spLocks/>
                </p:cNvSpPr>
                <p:nvPr/>
              </p:nvSpPr>
              <p:spPr bwMode="auto">
                <a:xfrm>
                  <a:off x="5429" y="929"/>
                  <a:ext cx="32" cy="20"/>
                </a:xfrm>
                <a:custGeom>
                  <a:avLst/>
                  <a:gdLst>
                    <a:gd name="T0" fmla="*/ 0 w 32"/>
                    <a:gd name="T1" fmla="*/ 0 h 20"/>
                    <a:gd name="T2" fmla="*/ 10 w 32"/>
                    <a:gd name="T3" fmla="*/ 19 h 20"/>
                    <a:gd name="T4" fmla="*/ 31 w 32"/>
                    <a:gd name="T5" fmla="*/ 19 h 20"/>
                    <a:gd name="T6" fmla="*/ 0 w 32"/>
                    <a:gd name="T7" fmla="*/ 0 h 20"/>
                    <a:gd name="T8" fmla="*/ 0 60000 65536"/>
                    <a:gd name="T9" fmla="*/ 0 60000 65536"/>
                    <a:gd name="T10" fmla="*/ 0 60000 65536"/>
                    <a:gd name="T11" fmla="*/ 0 60000 65536"/>
                    <a:gd name="T12" fmla="*/ 0 w 32"/>
                    <a:gd name="T13" fmla="*/ 0 h 20"/>
                    <a:gd name="T14" fmla="*/ 32 w 32"/>
                    <a:gd name="T15" fmla="*/ 20 h 20"/>
                  </a:gdLst>
                  <a:ahLst/>
                  <a:cxnLst>
                    <a:cxn ang="T8">
                      <a:pos x="T0" y="T1"/>
                    </a:cxn>
                    <a:cxn ang="T9">
                      <a:pos x="T2" y="T3"/>
                    </a:cxn>
                    <a:cxn ang="T10">
                      <a:pos x="T4" y="T5"/>
                    </a:cxn>
                    <a:cxn ang="T11">
                      <a:pos x="T6" y="T7"/>
                    </a:cxn>
                  </a:cxnLst>
                  <a:rect l="T12" t="T13" r="T14" b="T15"/>
                  <a:pathLst>
                    <a:path w="32" h="20">
                      <a:moveTo>
                        <a:pt x="0" y="0"/>
                      </a:moveTo>
                      <a:lnTo>
                        <a:pt x="10" y="19"/>
                      </a:lnTo>
                      <a:lnTo>
                        <a:pt x="31" y="19"/>
                      </a:lnTo>
                      <a:lnTo>
                        <a:pt x="0" y="0"/>
                      </a:lnTo>
                    </a:path>
                  </a:pathLst>
                </a:custGeom>
                <a:solidFill>
                  <a:srgbClr val="474747"/>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62" name="Freeform 193"/>
                <p:cNvSpPr>
                  <a:spLocks/>
                </p:cNvSpPr>
                <p:nvPr/>
              </p:nvSpPr>
              <p:spPr bwMode="auto">
                <a:xfrm>
                  <a:off x="5423" y="929"/>
                  <a:ext cx="31" cy="24"/>
                </a:xfrm>
                <a:custGeom>
                  <a:avLst/>
                  <a:gdLst>
                    <a:gd name="T0" fmla="*/ 0 w 31"/>
                    <a:gd name="T1" fmla="*/ 0 h 24"/>
                    <a:gd name="T2" fmla="*/ 12 w 31"/>
                    <a:gd name="T3" fmla="*/ 23 h 24"/>
                    <a:gd name="T4" fmla="*/ 30 w 31"/>
                    <a:gd name="T5" fmla="*/ 23 h 24"/>
                    <a:gd name="T6" fmla="*/ 0 w 31"/>
                    <a:gd name="T7" fmla="*/ 0 h 24"/>
                    <a:gd name="T8" fmla="*/ 0 60000 65536"/>
                    <a:gd name="T9" fmla="*/ 0 60000 65536"/>
                    <a:gd name="T10" fmla="*/ 0 60000 65536"/>
                    <a:gd name="T11" fmla="*/ 0 60000 65536"/>
                    <a:gd name="T12" fmla="*/ 0 w 31"/>
                    <a:gd name="T13" fmla="*/ 0 h 24"/>
                    <a:gd name="T14" fmla="*/ 31 w 31"/>
                    <a:gd name="T15" fmla="*/ 24 h 24"/>
                  </a:gdLst>
                  <a:ahLst/>
                  <a:cxnLst>
                    <a:cxn ang="T8">
                      <a:pos x="T0" y="T1"/>
                    </a:cxn>
                    <a:cxn ang="T9">
                      <a:pos x="T2" y="T3"/>
                    </a:cxn>
                    <a:cxn ang="T10">
                      <a:pos x="T4" y="T5"/>
                    </a:cxn>
                    <a:cxn ang="T11">
                      <a:pos x="T6" y="T7"/>
                    </a:cxn>
                  </a:cxnLst>
                  <a:rect l="T12" t="T13" r="T14" b="T15"/>
                  <a:pathLst>
                    <a:path w="31" h="24">
                      <a:moveTo>
                        <a:pt x="0" y="0"/>
                      </a:moveTo>
                      <a:lnTo>
                        <a:pt x="12" y="23"/>
                      </a:lnTo>
                      <a:lnTo>
                        <a:pt x="30" y="23"/>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24" name="Group 194"/>
              <p:cNvGrpSpPr>
                <a:grpSpLocks/>
              </p:cNvGrpSpPr>
              <p:nvPr/>
            </p:nvGrpSpPr>
            <p:grpSpPr bwMode="auto">
              <a:xfrm>
                <a:off x="5240" y="1032"/>
                <a:ext cx="20" cy="7"/>
                <a:chOff x="5240" y="1032"/>
                <a:chExt cx="20" cy="7"/>
              </a:xfrm>
            </p:grpSpPr>
            <p:sp>
              <p:nvSpPr>
                <p:cNvPr id="12859" name="Freeform 195"/>
                <p:cNvSpPr>
                  <a:spLocks/>
                </p:cNvSpPr>
                <p:nvPr/>
              </p:nvSpPr>
              <p:spPr bwMode="auto">
                <a:xfrm>
                  <a:off x="5252" y="1032"/>
                  <a:ext cx="8" cy="7"/>
                </a:xfrm>
                <a:custGeom>
                  <a:avLst/>
                  <a:gdLst>
                    <a:gd name="T0" fmla="*/ 7 w 8"/>
                    <a:gd name="T1" fmla="*/ 0 h 7"/>
                    <a:gd name="T2" fmla="*/ 0 w 8"/>
                    <a:gd name="T3" fmla="*/ 6 h 7"/>
                    <a:gd name="T4" fmla="*/ 0 w 8"/>
                    <a:gd name="T5" fmla="*/ 0 h 7"/>
                    <a:gd name="T6" fmla="*/ 7 w 8"/>
                    <a:gd name="T7" fmla="*/ 0 h 7"/>
                    <a:gd name="T8" fmla="*/ 0 60000 65536"/>
                    <a:gd name="T9" fmla="*/ 0 60000 65536"/>
                    <a:gd name="T10" fmla="*/ 0 60000 65536"/>
                    <a:gd name="T11" fmla="*/ 0 60000 65536"/>
                    <a:gd name="T12" fmla="*/ 0 w 8"/>
                    <a:gd name="T13" fmla="*/ 0 h 7"/>
                    <a:gd name="T14" fmla="*/ 8 w 8"/>
                    <a:gd name="T15" fmla="*/ 7 h 7"/>
                  </a:gdLst>
                  <a:ahLst/>
                  <a:cxnLst>
                    <a:cxn ang="T8">
                      <a:pos x="T0" y="T1"/>
                    </a:cxn>
                    <a:cxn ang="T9">
                      <a:pos x="T2" y="T3"/>
                    </a:cxn>
                    <a:cxn ang="T10">
                      <a:pos x="T4" y="T5"/>
                    </a:cxn>
                    <a:cxn ang="T11">
                      <a:pos x="T6" y="T7"/>
                    </a:cxn>
                  </a:cxnLst>
                  <a:rect l="T12" t="T13" r="T14" b="T15"/>
                  <a:pathLst>
                    <a:path w="8" h="7">
                      <a:moveTo>
                        <a:pt x="7" y="0"/>
                      </a:moveTo>
                      <a:lnTo>
                        <a:pt x="0" y="6"/>
                      </a:lnTo>
                      <a:lnTo>
                        <a:pt x="0" y="0"/>
                      </a:lnTo>
                      <a:lnTo>
                        <a:pt x="7" y="0"/>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60" name="Freeform 196"/>
                <p:cNvSpPr>
                  <a:spLocks/>
                </p:cNvSpPr>
                <p:nvPr/>
              </p:nvSpPr>
              <p:spPr bwMode="auto">
                <a:xfrm>
                  <a:off x="5240" y="1032"/>
                  <a:ext cx="7" cy="6"/>
                </a:xfrm>
                <a:custGeom>
                  <a:avLst/>
                  <a:gdLst>
                    <a:gd name="T0" fmla="*/ 6 w 7"/>
                    <a:gd name="T1" fmla="*/ 0 h 6"/>
                    <a:gd name="T2" fmla="*/ 0 w 7"/>
                    <a:gd name="T3" fmla="*/ 5 h 6"/>
                    <a:gd name="T4" fmla="*/ 0 w 7"/>
                    <a:gd name="T5" fmla="*/ 0 h 6"/>
                    <a:gd name="T6" fmla="*/ 6 w 7"/>
                    <a:gd name="T7" fmla="*/ 0 h 6"/>
                    <a:gd name="T8" fmla="*/ 0 60000 65536"/>
                    <a:gd name="T9" fmla="*/ 0 60000 65536"/>
                    <a:gd name="T10" fmla="*/ 0 60000 65536"/>
                    <a:gd name="T11" fmla="*/ 0 60000 65536"/>
                    <a:gd name="T12" fmla="*/ 0 w 7"/>
                    <a:gd name="T13" fmla="*/ 0 h 6"/>
                    <a:gd name="T14" fmla="*/ 7 w 7"/>
                    <a:gd name="T15" fmla="*/ 6 h 6"/>
                  </a:gdLst>
                  <a:ahLst/>
                  <a:cxnLst>
                    <a:cxn ang="T8">
                      <a:pos x="T0" y="T1"/>
                    </a:cxn>
                    <a:cxn ang="T9">
                      <a:pos x="T2" y="T3"/>
                    </a:cxn>
                    <a:cxn ang="T10">
                      <a:pos x="T4" y="T5"/>
                    </a:cxn>
                    <a:cxn ang="T11">
                      <a:pos x="T6" y="T7"/>
                    </a:cxn>
                  </a:cxnLst>
                  <a:rect l="T12" t="T13" r="T14" b="T15"/>
                  <a:pathLst>
                    <a:path w="7" h="6">
                      <a:moveTo>
                        <a:pt x="6" y="0"/>
                      </a:moveTo>
                      <a:lnTo>
                        <a:pt x="0" y="5"/>
                      </a:lnTo>
                      <a:lnTo>
                        <a:pt x="0" y="0"/>
                      </a:lnTo>
                      <a:lnTo>
                        <a:pt x="6"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25" name="Group 197"/>
              <p:cNvGrpSpPr>
                <a:grpSpLocks/>
              </p:cNvGrpSpPr>
              <p:nvPr/>
            </p:nvGrpSpPr>
            <p:grpSpPr bwMode="auto">
              <a:xfrm>
                <a:off x="5217" y="1032"/>
                <a:ext cx="20" cy="6"/>
                <a:chOff x="5217" y="1032"/>
                <a:chExt cx="20" cy="6"/>
              </a:xfrm>
            </p:grpSpPr>
            <p:sp>
              <p:nvSpPr>
                <p:cNvPr id="12857" name="Freeform 198"/>
                <p:cNvSpPr>
                  <a:spLocks/>
                </p:cNvSpPr>
                <p:nvPr/>
              </p:nvSpPr>
              <p:spPr bwMode="auto">
                <a:xfrm>
                  <a:off x="5223" y="1032"/>
                  <a:ext cx="14" cy="2"/>
                </a:xfrm>
                <a:custGeom>
                  <a:avLst/>
                  <a:gdLst>
                    <a:gd name="T0" fmla="*/ 13 w 14"/>
                    <a:gd name="T1" fmla="*/ 0 h 2"/>
                    <a:gd name="T2" fmla="*/ 9 w 14"/>
                    <a:gd name="T3" fmla="*/ 1 h 2"/>
                    <a:gd name="T4" fmla="*/ 0 w 14"/>
                    <a:gd name="T5" fmla="*/ 1 h 2"/>
                    <a:gd name="T6" fmla="*/ 0 w 14"/>
                    <a:gd name="T7" fmla="*/ 0 h 2"/>
                    <a:gd name="T8" fmla="*/ 13 w 14"/>
                    <a:gd name="T9" fmla="*/ 0 h 2"/>
                    <a:gd name="T10" fmla="*/ 0 60000 65536"/>
                    <a:gd name="T11" fmla="*/ 0 60000 65536"/>
                    <a:gd name="T12" fmla="*/ 0 60000 65536"/>
                    <a:gd name="T13" fmla="*/ 0 60000 65536"/>
                    <a:gd name="T14" fmla="*/ 0 60000 65536"/>
                    <a:gd name="T15" fmla="*/ 0 w 14"/>
                    <a:gd name="T16" fmla="*/ 0 h 2"/>
                    <a:gd name="T17" fmla="*/ 14 w 14"/>
                    <a:gd name="T18" fmla="*/ 2 h 2"/>
                  </a:gdLst>
                  <a:ahLst/>
                  <a:cxnLst>
                    <a:cxn ang="T10">
                      <a:pos x="T0" y="T1"/>
                    </a:cxn>
                    <a:cxn ang="T11">
                      <a:pos x="T2" y="T3"/>
                    </a:cxn>
                    <a:cxn ang="T12">
                      <a:pos x="T4" y="T5"/>
                    </a:cxn>
                    <a:cxn ang="T13">
                      <a:pos x="T6" y="T7"/>
                    </a:cxn>
                    <a:cxn ang="T14">
                      <a:pos x="T8" y="T9"/>
                    </a:cxn>
                  </a:cxnLst>
                  <a:rect l="T15" t="T16" r="T17" b="T18"/>
                  <a:pathLst>
                    <a:path w="14" h="2">
                      <a:moveTo>
                        <a:pt x="13" y="0"/>
                      </a:moveTo>
                      <a:lnTo>
                        <a:pt x="9" y="1"/>
                      </a:lnTo>
                      <a:lnTo>
                        <a:pt x="0" y="1"/>
                      </a:lnTo>
                      <a:lnTo>
                        <a:pt x="0" y="0"/>
                      </a:lnTo>
                      <a:lnTo>
                        <a:pt x="13" y="0"/>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58" name="Freeform 199"/>
                <p:cNvSpPr>
                  <a:spLocks/>
                </p:cNvSpPr>
                <p:nvPr/>
              </p:nvSpPr>
              <p:spPr bwMode="auto">
                <a:xfrm>
                  <a:off x="5217" y="1032"/>
                  <a:ext cx="6" cy="6"/>
                </a:xfrm>
                <a:custGeom>
                  <a:avLst/>
                  <a:gdLst>
                    <a:gd name="T0" fmla="*/ 5 w 6"/>
                    <a:gd name="T1" fmla="*/ 0 h 6"/>
                    <a:gd name="T2" fmla="*/ 5 w 6"/>
                    <a:gd name="T3" fmla="*/ 5 h 6"/>
                    <a:gd name="T4" fmla="*/ 0 w 6"/>
                    <a:gd name="T5" fmla="*/ 5 h 6"/>
                    <a:gd name="T6" fmla="*/ 0 w 6"/>
                    <a:gd name="T7" fmla="*/ 0 h 6"/>
                    <a:gd name="T8" fmla="*/ 5 w 6"/>
                    <a:gd name="T9" fmla="*/ 0 h 6"/>
                    <a:gd name="T10" fmla="*/ 0 60000 65536"/>
                    <a:gd name="T11" fmla="*/ 0 60000 65536"/>
                    <a:gd name="T12" fmla="*/ 0 60000 65536"/>
                    <a:gd name="T13" fmla="*/ 0 60000 65536"/>
                    <a:gd name="T14" fmla="*/ 0 60000 65536"/>
                    <a:gd name="T15" fmla="*/ 0 w 6"/>
                    <a:gd name="T16" fmla="*/ 0 h 6"/>
                    <a:gd name="T17" fmla="*/ 6 w 6"/>
                    <a:gd name="T18" fmla="*/ 6 h 6"/>
                  </a:gdLst>
                  <a:ahLst/>
                  <a:cxnLst>
                    <a:cxn ang="T10">
                      <a:pos x="T0" y="T1"/>
                    </a:cxn>
                    <a:cxn ang="T11">
                      <a:pos x="T2" y="T3"/>
                    </a:cxn>
                    <a:cxn ang="T12">
                      <a:pos x="T4" y="T5"/>
                    </a:cxn>
                    <a:cxn ang="T13">
                      <a:pos x="T6" y="T7"/>
                    </a:cxn>
                    <a:cxn ang="T14">
                      <a:pos x="T8" y="T9"/>
                    </a:cxn>
                  </a:cxnLst>
                  <a:rect l="T15" t="T16" r="T17" b="T18"/>
                  <a:pathLst>
                    <a:path w="6" h="6">
                      <a:moveTo>
                        <a:pt x="5" y="0"/>
                      </a:moveTo>
                      <a:lnTo>
                        <a:pt x="5" y="5"/>
                      </a:lnTo>
                      <a:lnTo>
                        <a:pt x="0" y="5"/>
                      </a:lnTo>
                      <a:lnTo>
                        <a:pt x="0" y="0"/>
                      </a:lnTo>
                      <a:lnTo>
                        <a:pt x="5"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26" name="Group 200"/>
              <p:cNvGrpSpPr>
                <a:grpSpLocks/>
              </p:cNvGrpSpPr>
              <p:nvPr/>
            </p:nvGrpSpPr>
            <p:grpSpPr bwMode="auto">
              <a:xfrm>
                <a:off x="4235" y="935"/>
                <a:ext cx="32" cy="23"/>
                <a:chOff x="4235" y="935"/>
                <a:chExt cx="32" cy="23"/>
              </a:xfrm>
            </p:grpSpPr>
            <p:sp>
              <p:nvSpPr>
                <p:cNvPr id="12855" name="Freeform 201"/>
                <p:cNvSpPr>
                  <a:spLocks/>
                </p:cNvSpPr>
                <p:nvPr/>
              </p:nvSpPr>
              <p:spPr bwMode="auto">
                <a:xfrm>
                  <a:off x="4253" y="946"/>
                  <a:ext cx="14" cy="7"/>
                </a:xfrm>
                <a:custGeom>
                  <a:avLst/>
                  <a:gdLst>
                    <a:gd name="T0" fmla="*/ 13 w 14"/>
                    <a:gd name="T1" fmla="*/ 6 h 7"/>
                    <a:gd name="T2" fmla="*/ 13 w 14"/>
                    <a:gd name="T3" fmla="*/ 0 h 7"/>
                    <a:gd name="T4" fmla="*/ 0 w 14"/>
                    <a:gd name="T5" fmla="*/ 0 h 7"/>
                    <a:gd name="T6" fmla="*/ 0 w 14"/>
                    <a:gd name="T7" fmla="*/ 6 h 7"/>
                    <a:gd name="T8" fmla="*/ 8 w 14"/>
                    <a:gd name="T9" fmla="*/ 6 h 7"/>
                    <a:gd name="T10" fmla="*/ 13 w 14"/>
                    <a:gd name="T11" fmla="*/ 6 h 7"/>
                    <a:gd name="T12" fmla="*/ 0 60000 65536"/>
                    <a:gd name="T13" fmla="*/ 0 60000 65536"/>
                    <a:gd name="T14" fmla="*/ 0 60000 65536"/>
                    <a:gd name="T15" fmla="*/ 0 60000 65536"/>
                    <a:gd name="T16" fmla="*/ 0 60000 65536"/>
                    <a:gd name="T17" fmla="*/ 0 60000 65536"/>
                    <a:gd name="T18" fmla="*/ 0 w 14"/>
                    <a:gd name="T19" fmla="*/ 0 h 7"/>
                    <a:gd name="T20" fmla="*/ 14 w 14"/>
                    <a:gd name="T21" fmla="*/ 7 h 7"/>
                  </a:gdLst>
                  <a:ahLst/>
                  <a:cxnLst>
                    <a:cxn ang="T12">
                      <a:pos x="T0" y="T1"/>
                    </a:cxn>
                    <a:cxn ang="T13">
                      <a:pos x="T2" y="T3"/>
                    </a:cxn>
                    <a:cxn ang="T14">
                      <a:pos x="T4" y="T5"/>
                    </a:cxn>
                    <a:cxn ang="T15">
                      <a:pos x="T6" y="T7"/>
                    </a:cxn>
                    <a:cxn ang="T16">
                      <a:pos x="T8" y="T9"/>
                    </a:cxn>
                    <a:cxn ang="T17">
                      <a:pos x="T10" y="T11"/>
                    </a:cxn>
                  </a:cxnLst>
                  <a:rect l="T18" t="T19" r="T20" b="T21"/>
                  <a:pathLst>
                    <a:path w="14" h="7">
                      <a:moveTo>
                        <a:pt x="13" y="6"/>
                      </a:moveTo>
                      <a:lnTo>
                        <a:pt x="13" y="0"/>
                      </a:lnTo>
                      <a:lnTo>
                        <a:pt x="0" y="0"/>
                      </a:lnTo>
                      <a:lnTo>
                        <a:pt x="0" y="6"/>
                      </a:lnTo>
                      <a:lnTo>
                        <a:pt x="8" y="6"/>
                      </a:lnTo>
                      <a:lnTo>
                        <a:pt x="13" y="6"/>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56" name="Freeform 202"/>
                <p:cNvSpPr>
                  <a:spLocks/>
                </p:cNvSpPr>
                <p:nvPr/>
              </p:nvSpPr>
              <p:spPr bwMode="auto">
                <a:xfrm>
                  <a:off x="4235" y="935"/>
                  <a:ext cx="24" cy="23"/>
                </a:xfrm>
                <a:custGeom>
                  <a:avLst/>
                  <a:gdLst>
                    <a:gd name="T0" fmla="*/ 23 w 24"/>
                    <a:gd name="T1" fmla="*/ 17 h 23"/>
                    <a:gd name="T2" fmla="*/ 23 w 24"/>
                    <a:gd name="T3" fmla="*/ 0 h 23"/>
                    <a:gd name="T4" fmla="*/ 12 w 24"/>
                    <a:gd name="T5" fmla="*/ 0 h 23"/>
                    <a:gd name="T6" fmla="*/ 0 w 24"/>
                    <a:gd name="T7" fmla="*/ 17 h 23"/>
                    <a:gd name="T8" fmla="*/ 12 w 24"/>
                    <a:gd name="T9" fmla="*/ 22 h 23"/>
                    <a:gd name="T10" fmla="*/ 18 w 24"/>
                    <a:gd name="T11" fmla="*/ 22 h 23"/>
                    <a:gd name="T12" fmla="*/ 23 w 24"/>
                    <a:gd name="T13" fmla="*/ 22 h 23"/>
                    <a:gd name="T14" fmla="*/ 23 w 24"/>
                    <a:gd name="T15" fmla="*/ 17 h 23"/>
                    <a:gd name="T16" fmla="*/ 0 60000 65536"/>
                    <a:gd name="T17" fmla="*/ 0 60000 65536"/>
                    <a:gd name="T18" fmla="*/ 0 60000 65536"/>
                    <a:gd name="T19" fmla="*/ 0 60000 65536"/>
                    <a:gd name="T20" fmla="*/ 0 60000 65536"/>
                    <a:gd name="T21" fmla="*/ 0 60000 65536"/>
                    <a:gd name="T22" fmla="*/ 0 60000 65536"/>
                    <a:gd name="T23" fmla="*/ 0 60000 65536"/>
                    <a:gd name="T24" fmla="*/ 0 w 24"/>
                    <a:gd name="T25" fmla="*/ 0 h 23"/>
                    <a:gd name="T26" fmla="*/ 24 w 24"/>
                    <a:gd name="T27" fmla="*/ 23 h 23"/>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4" h="23">
                      <a:moveTo>
                        <a:pt x="23" y="17"/>
                      </a:moveTo>
                      <a:lnTo>
                        <a:pt x="23" y="0"/>
                      </a:lnTo>
                      <a:lnTo>
                        <a:pt x="12" y="0"/>
                      </a:lnTo>
                      <a:lnTo>
                        <a:pt x="0" y="17"/>
                      </a:lnTo>
                      <a:lnTo>
                        <a:pt x="12" y="22"/>
                      </a:lnTo>
                      <a:lnTo>
                        <a:pt x="18" y="22"/>
                      </a:lnTo>
                      <a:lnTo>
                        <a:pt x="23" y="22"/>
                      </a:lnTo>
                      <a:lnTo>
                        <a:pt x="23" y="17"/>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27" name="Group 203"/>
              <p:cNvGrpSpPr>
                <a:grpSpLocks/>
              </p:cNvGrpSpPr>
              <p:nvPr/>
            </p:nvGrpSpPr>
            <p:grpSpPr bwMode="auto">
              <a:xfrm>
                <a:off x="4235" y="941"/>
                <a:ext cx="37" cy="12"/>
                <a:chOff x="4235" y="941"/>
                <a:chExt cx="37" cy="12"/>
              </a:xfrm>
            </p:grpSpPr>
            <p:sp>
              <p:nvSpPr>
                <p:cNvPr id="12853" name="Freeform 204"/>
                <p:cNvSpPr>
                  <a:spLocks/>
                </p:cNvSpPr>
                <p:nvPr/>
              </p:nvSpPr>
              <p:spPr bwMode="auto">
                <a:xfrm>
                  <a:off x="4253" y="952"/>
                  <a:ext cx="19" cy="1"/>
                </a:xfrm>
                <a:custGeom>
                  <a:avLst/>
                  <a:gdLst>
                    <a:gd name="T0" fmla="*/ 14 w 19"/>
                    <a:gd name="T1" fmla="*/ 0 h 1"/>
                    <a:gd name="T2" fmla="*/ 9 w 19"/>
                    <a:gd name="T3" fmla="*/ 0 h 1"/>
                    <a:gd name="T4" fmla="*/ 0 w 19"/>
                    <a:gd name="T5" fmla="*/ 0 h 1"/>
                    <a:gd name="T6" fmla="*/ 9 w 19"/>
                    <a:gd name="T7" fmla="*/ 0 h 1"/>
                    <a:gd name="T8" fmla="*/ 14 w 19"/>
                    <a:gd name="T9" fmla="*/ 0 h 1"/>
                    <a:gd name="T10" fmla="*/ 18 w 19"/>
                    <a:gd name="T11" fmla="*/ 0 h 1"/>
                    <a:gd name="T12" fmla="*/ 14 w 19"/>
                    <a:gd name="T13" fmla="*/ 0 h 1"/>
                    <a:gd name="T14" fmla="*/ 0 60000 65536"/>
                    <a:gd name="T15" fmla="*/ 0 60000 65536"/>
                    <a:gd name="T16" fmla="*/ 0 60000 65536"/>
                    <a:gd name="T17" fmla="*/ 0 60000 65536"/>
                    <a:gd name="T18" fmla="*/ 0 60000 65536"/>
                    <a:gd name="T19" fmla="*/ 0 60000 65536"/>
                    <a:gd name="T20" fmla="*/ 0 60000 65536"/>
                    <a:gd name="T21" fmla="*/ 0 w 19"/>
                    <a:gd name="T22" fmla="*/ 0 h 1"/>
                    <a:gd name="T23" fmla="*/ 19 w 19"/>
                    <a:gd name="T24" fmla="*/ 1 h 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 h="1">
                      <a:moveTo>
                        <a:pt x="14" y="0"/>
                      </a:moveTo>
                      <a:lnTo>
                        <a:pt x="9" y="0"/>
                      </a:lnTo>
                      <a:lnTo>
                        <a:pt x="0" y="0"/>
                      </a:lnTo>
                      <a:lnTo>
                        <a:pt x="9" y="0"/>
                      </a:lnTo>
                      <a:lnTo>
                        <a:pt x="14" y="0"/>
                      </a:lnTo>
                      <a:lnTo>
                        <a:pt x="18" y="0"/>
                      </a:lnTo>
                      <a:lnTo>
                        <a:pt x="14" y="0"/>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54" name="Freeform 205"/>
                <p:cNvSpPr>
                  <a:spLocks/>
                </p:cNvSpPr>
                <p:nvPr/>
              </p:nvSpPr>
              <p:spPr bwMode="auto">
                <a:xfrm>
                  <a:off x="4235" y="941"/>
                  <a:ext cx="36" cy="12"/>
                </a:xfrm>
                <a:custGeom>
                  <a:avLst/>
                  <a:gdLst>
                    <a:gd name="T0" fmla="*/ 18 w 36"/>
                    <a:gd name="T1" fmla="*/ 0 h 12"/>
                    <a:gd name="T2" fmla="*/ 11 w 36"/>
                    <a:gd name="T3" fmla="*/ 11 h 12"/>
                    <a:gd name="T4" fmla="*/ 0 w 36"/>
                    <a:gd name="T5" fmla="*/ 11 h 12"/>
                    <a:gd name="T6" fmla="*/ 11 w 36"/>
                    <a:gd name="T7" fmla="*/ 11 h 12"/>
                    <a:gd name="T8" fmla="*/ 18 w 36"/>
                    <a:gd name="T9" fmla="*/ 11 h 12"/>
                    <a:gd name="T10" fmla="*/ 23 w 36"/>
                    <a:gd name="T11" fmla="*/ 11 h 12"/>
                    <a:gd name="T12" fmla="*/ 35 w 36"/>
                    <a:gd name="T13" fmla="*/ 11 h 12"/>
                    <a:gd name="T14" fmla="*/ 23 w 36"/>
                    <a:gd name="T15" fmla="*/ 11 h 12"/>
                    <a:gd name="T16" fmla="*/ 23 w 36"/>
                    <a:gd name="T17" fmla="*/ 0 h 12"/>
                    <a:gd name="T18" fmla="*/ 18 w 36"/>
                    <a:gd name="T19" fmla="*/ 0 h 1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0 w 36"/>
                    <a:gd name="T31" fmla="*/ 0 h 12"/>
                    <a:gd name="T32" fmla="*/ 36 w 36"/>
                    <a:gd name="T33" fmla="*/ 12 h 12"/>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36" h="12">
                      <a:moveTo>
                        <a:pt x="18" y="0"/>
                      </a:moveTo>
                      <a:lnTo>
                        <a:pt x="11" y="11"/>
                      </a:lnTo>
                      <a:lnTo>
                        <a:pt x="0" y="11"/>
                      </a:lnTo>
                      <a:lnTo>
                        <a:pt x="11" y="11"/>
                      </a:lnTo>
                      <a:lnTo>
                        <a:pt x="18" y="11"/>
                      </a:lnTo>
                      <a:lnTo>
                        <a:pt x="23" y="11"/>
                      </a:lnTo>
                      <a:lnTo>
                        <a:pt x="35" y="11"/>
                      </a:lnTo>
                      <a:lnTo>
                        <a:pt x="23" y="11"/>
                      </a:lnTo>
                      <a:lnTo>
                        <a:pt x="23" y="0"/>
                      </a:lnTo>
                      <a:lnTo>
                        <a:pt x="18"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sp>
            <p:nvSpPr>
              <p:cNvPr id="12829" name="Freeform 206"/>
              <p:cNvSpPr>
                <a:spLocks/>
              </p:cNvSpPr>
              <p:nvPr/>
            </p:nvSpPr>
            <p:spPr bwMode="auto">
              <a:xfrm>
                <a:off x="4253" y="941"/>
                <a:ext cx="6" cy="17"/>
              </a:xfrm>
              <a:custGeom>
                <a:avLst/>
                <a:gdLst>
                  <a:gd name="T0" fmla="*/ 5 w 6"/>
                  <a:gd name="T1" fmla="*/ 0 h 17"/>
                  <a:gd name="T2" fmla="*/ 0 w 6"/>
                  <a:gd name="T3" fmla="*/ 0 h 17"/>
                  <a:gd name="T4" fmla="*/ 0 w 6"/>
                  <a:gd name="T5" fmla="*/ 16 h 17"/>
                  <a:gd name="T6" fmla="*/ 0 60000 65536"/>
                  <a:gd name="T7" fmla="*/ 0 60000 65536"/>
                  <a:gd name="T8" fmla="*/ 0 60000 65536"/>
                  <a:gd name="T9" fmla="*/ 0 w 6"/>
                  <a:gd name="T10" fmla="*/ 0 h 17"/>
                  <a:gd name="T11" fmla="*/ 6 w 6"/>
                  <a:gd name="T12" fmla="*/ 17 h 17"/>
                </a:gdLst>
                <a:ahLst/>
                <a:cxnLst>
                  <a:cxn ang="T6">
                    <a:pos x="T0" y="T1"/>
                  </a:cxn>
                  <a:cxn ang="T7">
                    <a:pos x="T2" y="T3"/>
                  </a:cxn>
                  <a:cxn ang="T8">
                    <a:pos x="T4" y="T5"/>
                  </a:cxn>
                </a:cxnLst>
                <a:rect l="T9" t="T10" r="T11" b="T12"/>
                <a:pathLst>
                  <a:path w="6" h="17">
                    <a:moveTo>
                      <a:pt x="5" y="0"/>
                    </a:moveTo>
                    <a:lnTo>
                      <a:pt x="0" y="0"/>
                    </a:lnTo>
                    <a:lnTo>
                      <a:pt x="0" y="16"/>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nvGrpSpPr>
              <p:cNvPr id="28" name="Group 207"/>
              <p:cNvGrpSpPr>
                <a:grpSpLocks/>
              </p:cNvGrpSpPr>
              <p:nvPr/>
            </p:nvGrpSpPr>
            <p:grpSpPr bwMode="auto">
              <a:xfrm>
                <a:off x="4805" y="890"/>
                <a:ext cx="14" cy="12"/>
                <a:chOff x="4805" y="890"/>
                <a:chExt cx="14" cy="12"/>
              </a:xfrm>
            </p:grpSpPr>
            <p:sp>
              <p:nvSpPr>
                <p:cNvPr id="12851" name="Freeform 208"/>
                <p:cNvSpPr>
                  <a:spLocks/>
                </p:cNvSpPr>
                <p:nvPr/>
              </p:nvSpPr>
              <p:spPr bwMode="auto">
                <a:xfrm>
                  <a:off x="4817" y="901"/>
                  <a:ext cx="2" cy="1"/>
                </a:xfrm>
                <a:custGeom>
                  <a:avLst/>
                  <a:gdLst>
                    <a:gd name="T0" fmla="*/ 1 w 2"/>
                    <a:gd name="T1" fmla="*/ 0 h 1"/>
                    <a:gd name="T2" fmla="*/ 0 w 2"/>
                    <a:gd name="T3" fmla="*/ 0 h 1"/>
                    <a:gd name="T4" fmla="*/ 1 w 2"/>
                    <a:gd name="T5" fmla="*/ 0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1" y="0"/>
                      </a:moveTo>
                      <a:lnTo>
                        <a:pt x="0" y="0"/>
                      </a:lnTo>
                      <a:lnTo>
                        <a:pt x="1" y="0"/>
                      </a:lnTo>
                    </a:path>
                  </a:pathLst>
                </a:custGeom>
                <a:solidFill>
                  <a:srgbClr val="474747"/>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52" name="Freeform 209"/>
                <p:cNvSpPr>
                  <a:spLocks/>
                </p:cNvSpPr>
                <p:nvPr/>
              </p:nvSpPr>
              <p:spPr bwMode="auto">
                <a:xfrm>
                  <a:off x="4805" y="890"/>
                  <a:ext cx="7" cy="7"/>
                </a:xfrm>
                <a:custGeom>
                  <a:avLst/>
                  <a:gdLst>
                    <a:gd name="T0" fmla="*/ 6 w 7"/>
                    <a:gd name="T1" fmla="*/ 6 h 7"/>
                    <a:gd name="T2" fmla="*/ 0 w 7"/>
                    <a:gd name="T3" fmla="*/ 0 h 7"/>
                    <a:gd name="T4" fmla="*/ 0 w 7"/>
                    <a:gd name="T5" fmla="*/ 6 h 7"/>
                    <a:gd name="T6" fmla="*/ 6 w 7"/>
                    <a:gd name="T7" fmla="*/ 6 h 7"/>
                    <a:gd name="T8" fmla="*/ 0 60000 65536"/>
                    <a:gd name="T9" fmla="*/ 0 60000 65536"/>
                    <a:gd name="T10" fmla="*/ 0 60000 65536"/>
                    <a:gd name="T11" fmla="*/ 0 60000 65536"/>
                    <a:gd name="T12" fmla="*/ 0 w 7"/>
                    <a:gd name="T13" fmla="*/ 0 h 7"/>
                    <a:gd name="T14" fmla="*/ 7 w 7"/>
                    <a:gd name="T15" fmla="*/ 7 h 7"/>
                  </a:gdLst>
                  <a:ahLst/>
                  <a:cxnLst>
                    <a:cxn ang="T8">
                      <a:pos x="T0" y="T1"/>
                    </a:cxn>
                    <a:cxn ang="T9">
                      <a:pos x="T2" y="T3"/>
                    </a:cxn>
                    <a:cxn ang="T10">
                      <a:pos x="T4" y="T5"/>
                    </a:cxn>
                    <a:cxn ang="T11">
                      <a:pos x="T6" y="T7"/>
                    </a:cxn>
                  </a:cxnLst>
                  <a:rect l="T12" t="T13" r="T14" b="T15"/>
                  <a:pathLst>
                    <a:path w="7" h="7">
                      <a:moveTo>
                        <a:pt x="6" y="6"/>
                      </a:moveTo>
                      <a:lnTo>
                        <a:pt x="0" y="0"/>
                      </a:lnTo>
                      <a:lnTo>
                        <a:pt x="0" y="6"/>
                      </a:lnTo>
                      <a:lnTo>
                        <a:pt x="6" y="6"/>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sp>
            <p:nvSpPr>
              <p:cNvPr id="12831" name="Freeform 210"/>
              <p:cNvSpPr>
                <a:spLocks/>
              </p:cNvSpPr>
              <p:nvPr/>
            </p:nvSpPr>
            <p:spPr bwMode="auto">
              <a:xfrm>
                <a:off x="4206" y="941"/>
                <a:ext cx="65" cy="34"/>
              </a:xfrm>
              <a:custGeom>
                <a:avLst/>
                <a:gdLst>
                  <a:gd name="T0" fmla="*/ 64 w 65"/>
                  <a:gd name="T1" fmla="*/ 33 h 34"/>
                  <a:gd name="T2" fmla="*/ 64 w 65"/>
                  <a:gd name="T3" fmla="*/ 27 h 34"/>
                  <a:gd name="T4" fmla="*/ 0 w 65"/>
                  <a:gd name="T5" fmla="*/ 0 h 34"/>
                  <a:gd name="T6" fmla="*/ 0 60000 65536"/>
                  <a:gd name="T7" fmla="*/ 0 60000 65536"/>
                  <a:gd name="T8" fmla="*/ 0 60000 65536"/>
                  <a:gd name="T9" fmla="*/ 0 w 65"/>
                  <a:gd name="T10" fmla="*/ 0 h 34"/>
                  <a:gd name="T11" fmla="*/ 65 w 65"/>
                  <a:gd name="T12" fmla="*/ 34 h 34"/>
                </a:gdLst>
                <a:ahLst/>
                <a:cxnLst>
                  <a:cxn ang="T6">
                    <a:pos x="T0" y="T1"/>
                  </a:cxn>
                  <a:cxn ang="T7">
                    <a:pos x="T2" y="T3"/>
                  </a:cxn>
                  <a:cxn ang="T8">
                    <a:pos x="T4" y="T5"/>
                  </a:cxn>
                </a:cxnLst>
                <a:rect l="T9" t="T10" r="T11" b="T12"/>
                <a:pathLst>
                  <a:path w="65" h="34">
                    <a:moveTo>
                      <a:pt x="64" y="33"/>
                    </a:moveTo>
                    <a:lnTo>
                      <a:pt x="64" y="27"/>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sp>
            <p:nvSpPr>
              <p:cNvPr id="12832" name="Line 211"/>
              <p:cNvSpPr>
                <a:spLocks noChangeShapeType="1"/>
              </p:cNvSpPr>
              <p:nvPr/>
            </p:nvSpPr>
            <p:spPr bwMode="auto">
              <a:xfrm flipH="1">
                <a:off x="4176" y="949"/>
                <a:ext cx="52" cy="1"/>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33" name="Line 212"/>
              <p:cNvSpPr>
                <a:spLocks noChangeShapeType="1"/>
              </p:cNvSpPr>
              <p:nvPr/>
            </p:nvSpPr>
            <p:spPr bwMode="auto">
              <a:xfrm>
                <a:off x="4246" y="955"/>
                <a:ext cx="0" cy="0"/>
              </a:xfrm>
              <a:prstGeom prst="line">
                <a:avLst/>
              </a:prstGeom>
              <a:noFill/>
              <a:ln w="12700">
                <a:solidFill>
                  <a:srgbClr val="000000"/>
                </a:solidFill>
                <a:round/>
                <a:headEnd/>
                <a:tailEnd/>
              </a:ln>
            </p:spPr>
            <p:txBody>
              <a:bodyPr wrap="none" anchor="ctr"/>
              <a:lstStyle/>
              <a:p>
                <a:endParaRPr lang="en-US">
                  <a:solidFill>
                    <a:prstClr val="black"/>
                  </a:solidFill>
                </a:endParaRPr>
              </a:p>
            </p:txBody>
          </p:sp>
          <p:sp>
            <p:nvSpPr>
              <p:cNvPr id="12834" name="Oval 213"/>
              <p:cNvSpPr>
                <a:spLocks noChangeArrowheads="1"/>
              </p:cNvSpPr>
              <p:nvPr/>
            </p:nvSpPr>
            <p:spPr bwMode="auto">
              <a:xfrm>
                <a:off x="5152" y="946"/>
                <a:ext cx="2" cy="2"/>
              </a:xfrm>
              <a:prstGeom prst="ellipse">
                <a:avLst/>
              </a:prstGeom>
              <a:solidFill>
                <a:srgbClr val="474747"/>
              </a:solidFill>
              <a:ln w="12700">
                <a:solidFill>
                  <a:srgbClr val="000000"/>
                </a:solidFill>
                <a:round/>
                <a:headEnd/>
                <a:tailEnd/>
              </a:ln>
            </p:spPr>
            <p:txBody>
              <a:bodyPr wrap="none" anchor="ctr"/>
              <a:lstStyle/>
              <a:p>
                <a:endParaRPr lang="en-US">
                  <a:solidFill>
                    <a:prstClr val="black"/>
                  </a:solidFill>
                </a:endParaRPr>
              </a:p>
            </p:txBody>
          </p:sp>
          <p:grpSp>
            <p:nvGrpSpPr>
              <p:cNvPr id="29" name="Group 214"/>
              <p:cNvGrpSpPr>
                <a:grpSpLocks/>
              </p:cNvGrpSpPr>
              <p:nvPr/>
            </p:nvGrpSpPr>
            <p:grpSpPr bwMode="auto">
              <a:xfrm>
                <a:off x="5082" y="981"/>
                <a:ext cx="13" cy="12"/>
                <a:chOff x="5082" y="981"/>
                <a:chExt cx="13" cy="12"/>
              </a:xfrm>
            </p:grpSpPr>
            <p:sp>
              <p:nvSpPr>
                <p:cNvPr id="12849" name="Freeform 215"/>
                <p:cNvSpPr>
                  <a:spLocks/>
                </p:cNvSpPr>
                <p:nvPr/>
              </p:nvSpPr>
              <p:spPr bwMode="auto">
                <a:xfrm>
                  <a:off x="5093" y="986"/>
                  <a:ext cx="2" cy="2"/>
                </a:xfrm>
                <a:custGeom>
                  <a:avLst/>
                  <a:gdLst>
                    <a:gd name="T0" fmla="*/ 1 w 2"/>
                    <a:gd name="T1" fmla="*/ 1 h 2"/>
                    <a:gd name="T2" fmla="*/ 1 w 2"/>
                    <a:gd name="T3" fmla="*/ 0 h 2"/>
                    <a:gd name="T4" fmla="*/ 0 w 2"/>
                    <a:gd name="T5" fmla="*/ 0 h 2"/>
                    <a:gd name="T6" fmla="*/ 0 w 2"/>
                    <a:gd name="T7" fmla="*/ 1 h 2"/>
                    <a:gd name="T8" fmla="*/ 1 w 2"/>
                    <a:gd name="T9" fmla="*/ 1 h 2"/>
                    <a:gd name="T10" fmla="*/ 0 60000 65536"/>
                    <a:gd name="T11" fmla="*/ 0 60000 65536"/>
                    <a:gd name="T12" fmla="*/ 0 60000 65536"/>
                    <a:gd name="T13" fmla="*/ 0 60000 65536"/>
                    <a:gd name="T14" fmla="*/ 0 60000 65536"/>
                    <a:gd name="T15" fmla="*/ 0 w 2"/>
                    <a:gd name="T16" fmla="*/ 0 h 2"/>
                    <a:gd name="T17" fmla="*/ 2 w 2"/>
                    <a:gd name="T18" fmla="*/ 2 h 2"/>
                  </a:gdLst>
                  <a:ahLst/>
                  <a:cxnLst>
                    <a:cxn ang="T10">
                      <a:pos x="T0" y="T1"/>
                    </a:cxn>
                    <a:cxn ang="T11">
                      <a:pos x="T2" y="T3"/>
                    </a:cxn>
                    <a:cxn ang="T12">
                      <a:pos x="T4" y="T5"/>
                    </a:cxn>
                    <a:cxn ang="T13">
                      <a:pos x="T6" y="T7"/>
                    </a:cxn>
                    <a:cxn ang="T14">
                      <a:pos x="T8" y="T9"/>
                    </a:cxn>
                  </a:cxnLst>
                  <a:rect l="T15" t="T16" r="T17" b="T18"/>
                  <a:pathLst>
                    <a:path w="2" h="2">
                      <a:moveTo>
                        <a:pt x="1" y="1"/>
                      </a:moveTo>
                      <a:lnTo>
                        <a:pt x="1" y="0"/>
                      </a:lnTo>
                      <a:lnTo>
                        <a:pt x="0" y="0"/>
                      </a:lnTo>
                      <a:lnTo>
                        <a:pt x="0" y="1"/>
                      </a:lnTo>
                      <a:lnTo>
                        <a:pt x="1" y="1"/>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50" name="Freeform 216"/>
                <p:cNvSpPr>
                  <a:spLocks/>
                </p:cNvSpPr>
                <p:nvPr/>
              </p:nvSpPr>
              <p:spPr bwMode="auto">
                <a:xfrm>
                  <a:off x="5082" y="981"/>
                  <a:ext cx="12" cy="12"/>
                </a:xfrm>
                <a:custGeom>
                  <a:avLst/>
                  <a:gdLst>
                    <a:gd name="T0" fmla="*/ 11 w 12"/>
                    <a:gd name="T1" fmla="*/ 11 h 12"/>
                    <a:gd name="T2" fmla="*/ 11 w 12"/>
                    <a:gd name="T3" fmla="*/ 0 h 12"/>
                    <a:gd name="T4" fmla="*/ 0 w 12"/>
                    <a:gd name="T5" fmla="*/ 0 h 12"/>
                    <a:gd name="T6" fmla="*/ 0 w 12"/>
                    <a:gd name="T7" fmla="*/ 11 h 12"/>
                    <a:gd name="T8" fmla="*/ 11 w 12"/>
                    <a:gd name="T9" fmla="*/ 11 h 12"/>
                    <a:gd name="T10" fmla="*/ 0 60000 65536"/>
                    <a:gd name="T11" fmla="*/ 0 60000 65536"/>
                    <a:gd name="T12" fmla="*/ 0 60000 65536"/>
                    <a:gd name="T13" fmla="*/ 0 60000 65536"/>
                    <a:gd name="T14" fmla="*/ 0 60000 65536"/>
                    <a:gd name="T15" fmla="*/ 0 w 12"/>
                    <a:gd name="T16" fmla="*/ 0 h 12"/>
                    <a:gd name="T17" fmla="*/ 12 w 12"/>
                    <a:gd name="T18" fmla="*/ 12 h 12"/>
                  </a:gdLst>
                  <a:ahLst/>
                  <a:cxnLst>
                    <a:cxn ang="T10">
                      <a:pos x="T0" y="T1"/>
                    </a:cxn>
                    <a:cxn ang="T11">
                      <a:pos x="T2" y="T3"/>
                    </a:cxn>
                    <a:cxn ang="T12">
                      <a:pos x="T4" y="T5"/>
                    </a:cxn>
                    <a:cxn ang="T13">
                      <a:pos x="T6" y="T7"/>
                    </a:cxn>
                    <a:cxn ang="T14">
                      <a:pos x="T8" y="T9"/>
                    </a:cxn>
                  </a:cxnLst>
                  <a:rect l="T15" t="T16" r="T17" b="T18"/>
                  <a:pathLst>
                    <a:path w="12" h="12">
                      <a:moveTo>
                        <a:pt x="11" y="11"/>
                      </a:moveTo>
                      <a:lnTo>
                        <a:pt x="11" y="0"/>
                      </a:lnTo>
                      <a:lnTo>
                        <a:pt x="0" y="0"/>
                      </a:lnTo>
                      <a:lnTo>
                        <a:pt x="0" y="11"/>
                      </a:lnTo>
                      <a:lnTo>
                        <a:pt x="11" y="11"/>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30" name="Group 217"/>
              <p:cNvGrpSpPr>
                <a:grpSpLocks/>
              </p:cNvGrpSpPr>
              <p:nvPr/>
            </p:nvGrpSpPr>
            <p:grpSpPr bwMode="auto">
              <a:xfrm>
                <a:off x="4958" y="952"/>
                <a:ext cx="14" cy="6"/>
                <a:chOff x="4958" y="952"/>
                <a:chExt cx="14" cy="6"/>
              </a:xfrm>
            </p:grpSpPr>
            <p:sp>
              <p:nvSpPr>
                <p:cNvPr id="12847" name="Freeform 218"/>
                <p:cNvSpPr>
                  <a:spLocks/>
                </p:cNvSpPr>
                <p:nvPr/>
              </p:nvSpPr>
              <p:spPr bwMode="auto">
                <a:xfrm>
                  <a:off x="4970" y="952"/>
                  <a:ext cx="2" cy="1"/>
                </a:xfrm>
                <a:custGeom>
                  <a:avLst/>
                  <a:gdLst>
                    <a:gd name="T0" fmla="*/ 1 w 2"/>
                    <a:gd name="T1" fmla="*/ 0 h 1"/>
                    <a:gd name="T2" fmla="*/ 0 w 2"/>
                    <a:gd name="T3" fmla="*/ 0 h 1"/>
                    <a:gd name="T4" fmla="*/ 1 w 2"/>
                    <a:gd name="T5" fmla="*/ 0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1" y="0"/>
                      </a:moveTo>
                      <a:lnTo>
                        <a:pt x="0" y="0"/>
                      </a:lnTo>
                      <a:lnTo>
                        <a:pt x="1" y="0"/>
                      </a:lnTo>
                    </a:path>
                  </a:pathLst>
                </a:custGeom>
                <a:solidFill>
                  <a:srgbClr val="474747"/>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48" name="Freeform 219"/>
                <p:cNvSpPr>
                  <a:spLocks/>
                </p:cNvSpPr>
                <p:nvPr/>
              </p:nvSpPr>
              <p:spPr bwMode="auto">
                <a:xfrm>
                  <a:off x="4958" y="952"/>
                  <a:ext cx="13" cy="6"/>
                </a:xfrm>
                <a:custGeom>
                  <a:avLst/>
                  <a:gdLst>
                    <a:gd name="T0" fmla="*/ 12 w 13"/>
                    <a:gd name="T1" fmla="*/ 5 h 6"/>
                    <a:gd name="T2" fmla="*/ 12 w 13"/>
                    <a:gd name="T3" fmla="*/ 0 h 6"/>
                    <a:gd name="T4" fmla="*/ 0 w 13"/>
                    <a:gd name="T5" fmla="*/ 0 h 6"/>
                    <a:gd name="T6" fmla="*/ 0 w 13"/>
                    <a:gd name="T7" fmla="*/ 5 h 6"/>
                    <a:gd name="T8" fmla="*/ 12 w 13"/>
                    <a:gd name="T9" fmla="*/ 5 h 6"/>
                    <a:gd name="T10" fmla="*/ 0 60000 65536"/>
                    <a:gd name="T11" fmla="*/ 0 60000 65536"/>
                    <a:gd name="T12" fmla="*/ 0 60000 65536"/>
                    <a:gd name="T13" fmla="*/ 0 60000 65536"/>
                    <a:gd name="T14" fmla="*/ 0 60000 65536"/>
                    <a:gd name="T15" fmla="*/ 0 w 13"/>
                    <a:gd name="T16" fmla="*/ 0 h 6"/>
                    <a:gd name="T17" fmla="*/ 13 w 13"/>
                    <a:gd name="T18" fmla="*/ 6 h 6"/>
                  </a:gdLst>
                  <a:ahLst/>
                  <a:cxnLst>
                    <a:cxn ang="T10">
                      <a:pos x="T0" y="T1"/>
                    </a:cxn>
                    <a:cxn ang="T11">
                      <a:pos x="T2" y="T3"/>
                    </a:cxn>
                    <a:cxn ang="T12">
                      <a:pos x="T4" y="T5"/>
                    </a:cxn>
                    <a:cxn ang="T13">
                      <a:pos x="T6" y="T7"/>
                    </a:cxn>
                    <a:cxn ang="T14">
                      <a:pos x="T8" y="T9"/>
                    </a:cxn>
                  </a:cxnLst>
                  <a:rect l="T15" t="T16" r="T17" b="T18"/>
                  <a:pathLst>
                    <a:path w="13" h="6">
                      <a:moveTo>
                        <a:pt x="12" y="5"/>
                      </a:moveTo>
                      <a:lnTo>
                        <a:pt x="12" y="0"/>
                      </a:lnTo>
                      <a:lnTo>
                        <a:pt x="0" y="0"/>
                      </a:lnTo>
                      <a:lnTo>
                        <a:pt x="0" y="5"/>
                      </a:lnTo>
                      <a:lnTo>
                        <a:pt x="12" y="5"/>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31" name="Group 220"/>
              <p:cNvGrpSpPr>
                <a:grpSpLocks/>
              </p:cNvGrpSpPr>
              <p:nvPr/>
            </p:nvGrpSpPr>
            <p:grpSpPr bwMode="auto">
              <a:xfrm>
                <a:off x="4694" y="920"/>
                <a:ext cx="13" cy="52"/>
                <a:chOff x="4694" y="920"/>
                <a:chExt cx="13" cy="52"/>
              </a:xfrm>
            </p:grpSpPr>
            <p:sp>
              <p:nvSpPr>
                <p:cNvPr id="12845" name="Freeform 221"/>
                <p:cNvSpPr>
                  <a:spLocks/>
                </p:cNvSpPr>
                <p:nvPr/>
              </p:nvSpPr>
              <p:spPr bwMode="auto">
                <a:xfrm>
                  <a:off x="4706" y="952"/>
                  <a:ext cx="1" cy="2"/>
                </a:xfrm>
                <a:custGeom>
                  <a:avLst/>
                  <a:gdLst>
                    <a:gd name="T0" fmla="*/ 0 w 1"/>
                    <a:gd name="T1" fmla="*/ 1 h 2"/>
                    <a:gd name="T2" fmla="*/ 0 w 1"/>
                    <a:gd name="T3" fmla="*/ 0 h 2"/>
                    <a:gd name="T4" fmla="*/ 0 w 1"/>
                    <a:gd name="T5" fmla="*/ 1 h 2"/>
                    <a:gd name="T6" fmla="*/ 0 60000 65536"/>
                    <a:gd name="T7" fmla="*/ 0 60000 65536"/>
                    <a:gd name="T8" fmla="*/ 0 60000 65536"/>
                    <a:gd name="T9" fmla="*/ 0 w 1"/>
                    <a:gd name="T10" fmla="*/ 0 h 2"/>
                    <a:gd name="T11" fmla="*/ 1 w 1"/>
                    <a:gd name="T12" fmla="*/ 2 h 2"/>
                  </a:gdLst>
                  <a:ahLst/>
                  <a:cxnLst>
                    <a:cxn ang="T6">
                      <a:pos x="T0" y="T1"/>
                    </a:cxn>
                    <a:cxn ang="T7">
                      <a:pos x="T2" y="T3"/>
                    </a:cxn>
                    <a:cxn ang="T8">
                      <a:pos x="T4" y="T5"/>
                    </a:cxn>
                  </a:cxnLst>
                  <a:rect l="T9" t="T10" r="T11" b="T12"/>
                  <a:pathLst>
                    <a:path w="1" h="2">
                      <a:moveTo>
                        <a:pt x="0" y="1"/>
                      </a:moveTo>
                      <a:lnTo>
                        <a:pt x="0" y="0"/>
                      </a:lnTo>
                      <a:lnTo>
                        <a:pt x="0" y="1"/>
                      </a:lnTo>
                    </a:path>
                  </a:pathLst>
                </a:custGeom>
                <a:solidFill>
                  <a:srgbClr val="474747"/>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46" name="Line 222"/>
                <p:cNvSpPr>
                  <a:spLocks noChangeShapeType="1"/>
                </p:cNvSpPr>
                <p:nvPr/>
              </p:nvSpPr>
              <p:spPr bwMode="auto">
                <a:xfrm flipV="1">
                  <a:off x="4694" y="920"/>
                  <a:ext cx="0" cy="52"/>
                </a:xfrm>
                <a:prstGeom prst="line">
                  <a:avLst/>
                </a:prstGeom>
                <a:noFill/>
                <a:ln w="12700">
                  <a:solidFill>
                    <a:srgbClr val="000000"/>
                  </a:solidFill>
                  <a:round/>
                  <a:headEnd/>
                  <a:tailEnd/>
                </a:ln>
              </p:spPr>
              <p:txBody>
                <a:bodyPr wrap="none" anchor="ctr"/>
                <a:lstStyle/>
                <a:p>
                  <a:endParaRPr lang="en-US">
                    <a:solidFill>
                      <a:prstClr val="black"/>
                    </a:solidFill>
                  </a:endParaRPr>
                </a:p>
              </p:txBody>
            </p:sp>
          </p:grpSp>
          <p:sp>
            <p:nvSpPr>
              <p:cNvPr id="12838" name="Oval 223"/>
              <p:cNvSpPr>
                <a:spLocks noChangeArrowheads="1"/>
              </p:cNvSpPr>
              <p:nvPr/>
            </p:nvSpPr>
            <p:spPr bwMode="auto">
              <a:xfrm>
                <a:off x="4858" y="946"/>
                <a:ext cx="2" cy="2"/>
              </a:xfrm>
              <a:prstGeom prst="ellipse">
                <a:avLst/>
              </a:prstGeom>
              <a:solidFill>
                <a:srgbClr val="474747"/>
              </a:solidFill>
              <a:ln w="12700">
                <a:solidFill>
                  <a:srgbClr val="000000"/>
                </a:solidFill>
                <a:round/>
                <a:headEnd/>
                <a:tailEnd/>
              </a:ln>
            </p:spPr>
            <p:txBody>
              <a:bodyPr wrap="none" anchor="ctr"/>
              <a:lstStyle/>
              <a:p>
                <a:endParaRPr lang="en-US">
                  <a:solidFill>
                    <a:prstClr val="black"/>
                  </a:solidFill>
                </a:endParaRPr>
              </a:p>
            </p:txBody>
          </p:sp>
          <p:sp>
            <p:nvSpPr>
              <p:cNvPr id="12839" name="Oval 224"/>
              <p:cNvSpPr>
                <a:spLocks noChangeArrowheads="1"/>
              </p:cNvSpPr>
              <p:nvPr/>
            </p:nvSpPr>
            <p:spPr bwMode="auto">
              <a:xfrm>
                <a:off x="4529" y="946"/>
                <a:ext cx="1" cy="2"/>
              </a:xfrm>
              <a:prstGeom prst="ellipse">
                <a:avLst/>
              </a:prstGeom>
              <a:solidFill>
                <a:srgbClr val="474747"/>
              </a:solidFill>
              <a:ln w="12700">
                <a:solidFill>
                  <a:srgbClr val="000000"/>
                </a:solidFill>
                <a:round/>
                <a:headEnd/>
                <a:tailEnd/>
              </a:ln>
            </p:spPr>
            <p:txBody>
              <a:bodyPr wrap="none" anchor="ctr"/>
              <a:lstStyle/>
              <a:p>
                <a:endParaRPr lang="en-US">
                  <a:solidFill>
                    <a:prstClr val="black"/>
                  </a:solidFill>
                </a:endParaRPr>
              </a:p>
            </p:txBody>
          </p:sp>
          <p:sp>
            <p:nvSpPr>
              <p:cNvPr id="12840" name="Oval 225"/>
              <p:cNvSpPr>
                <a:spLocks noChangeArrowheads="1"/>
              </p:cNvSpPr>
              <p:nvPr/>
            </p:nvSpPr>
            <p:spPr bwMode="auto">
              <a:xfrm>
                <a:off x="5370" y="946"/>
                <a:ext cx="1" cy="2"/>
              </a:xfrm>
              <a:prstGeom prst="ellipse">
                <a:avLst/>
              </a:prstGeom>
              <a:solidFill>
                <a:srgbClr val="474747"/>
              </a:solidFill>
              <a:ln w="12700">
                <a:solidFill>
                  <a:srgbClr val="000000"/>
                </a:solidFill>
                <a:round/>
                <a:headEnd/>
                <a:tailEnd/>
              </a:ln>
            </p:spPr>
            <p:txBody>
              <a:bodyPr wrap="none" anchor="ctr"/>
              <a:lstStyle/>
              <a:p>
                <a:endParaRPr lang="en-US">
                  <a:solidFill>
                    <a:prstClr val="black"/>
                  </a:solidFill>
                </a:endParaRPr>
              </a:p>
            </p:txBody>
          </p:sp>
          <p:grpSp>
            <p:nvGrpSpPr>
              <p:cNvPr id="12514" name="Group 226"/>
              <p:cNvGrpSpPr>
                <a:grpSpLocks/>
              </p:cNvGrpSpPr>
              <p:nvPr/>
            </p:nvGrpSpPr>
            <p:grpSpPr bwMode="auto">
              <a:xfrm>
                <a:off x="5182" y="938"/>
                <a:ext cx="13" cy="51"/>
                <a:chOff x="5182" y="938"/>
                <a:chExt cx="13" cy="51"/>
              </a:xfrm>
            </p:grpSpPr>
            <p:sp>
              <p:nvSpPr>
                <p:cNvPr id="12843" name="Freeform 227"/>
                <p:cNvSpPr>
                  <a:spLocks/>
                </p:cNvSpPr>
                <p:nvPr/>
              </p:nvSpPr>
              <p:spPr bwMode="auto">
                <a:xfrm>
                  <a:off x="5193" y="964"/>
                  <a:ext cx="2" cy="1"/>
                </a:xfrm>
                <a:custGeom>
                  <a:avLst/>
                  <a:gdLst>
                    <a:gd name="T0" fmla="*/ 1 w 2"/>
                    <a:gd name="T1" fmla="*/ 0 h 1"/>
                    <a:gd name="T2" fmla="*/ 0 w 2"/>
                    <a:gd name="T3" fmla="*/ 0 h 1"/>
                    <a:gd name="T4" fmla="*/ 1 w 2"/>
                    <a:gd name="T5" fmla="*/ 0 h 1"/>
                    <a:gd name="T6" fmla="*/ 0 60000 65536"/>
                    <a:gd name="T7" fmla="*/ 0 60000 65536"/>
                    <a:gd name="T8" fmla="*/ 0 60000 65536"/>
                    <a:gd name="T9" fmla="*/ 0 w 2"/>
                    <a:gd name="T10" fmla="*/ 0 h 1"/>
                    <a:gd name="T11" fmla="*/ 2 w 2"/>
                    <a:gd name="T12" fmla="*/ 1 h 1"/>
                  </a:gdLst>
                  <a:ahLst/>
                  <a:cxnLst>
                    <a:cxn ang="T6">
                      <a:pos x="T0" y="T1"/>
                    </a:cxn>
                    <a:cxn ang="T7">
                      <a:pos x="T2" y="T3"/>
                    </a:cxn>
                    <a:cxn ang="T8">
                      <a:pos x="T4" y="T5"/>
                    </a:cxn>
                  </a:cxnLst>
                  <a:rect l="T9" t="T10" r="T11" b="T12"/>
                  <a:pathLst>
                    <a:path w="2" h="1">
                      <a:moveTo>
                        <a:pt x="1" y="0"/>
                      </a:moveTo>
                      <a:lnTo>
                        <a:pt x="0" y="0"/>
                      </a:lnTo>
                      <a:lnTo>
                        <a:pt x="1" y="0"/>
                      </a:lnTo>
                    </a:path>
                  </a:pathLst>
                </a:custGeom>
                <a:solidFill>
                  <a:srgbClr val="919191"/>
                </a:solidFill>
                <a:ln w="12700" cap="rnd" cmpd="sng">
                  <a:noFill/>
                  <a:prstDash val="solid"/>
                  <a:round/>
                  <a:headEnd type="none" w="med" len="med"/>
                  <a:tailEnd type="none" w="med" len="med"/>
                </a:ln>
              </p:spPr>
              <p:txBody>
                <a:bodyPr/>
                <a:lstStyle/>
                <a:p>
                  <a:endParaRPr lang="en-US">
                    <a:solidFill>
                      <a:prstClr val="black"/>
                    </a:solidFill>
                  </a:endParaRPr>
                </a:p>
              </p:txBody>
            </p:sp>
            <p:sp>
              <p:nvSpPr>
                <p:cNvPr id="12844" name="Line 228"/>
                <p:cNvSpPr>
                  <a:spLocks noChangeShapeType="1"/>
                </p:cNvSpPr>
                <p:nvPr/>
              </p:nvSpPr>
              <p:spPr bwMode="auto">
                <a:xfrm flipV="1">
                  <a:off x="5182" y="938"/>
                  <a:ext cx="0" cy="51"/>
                </a:xfrm>
                <a:prstGeom prst="line">
                  <a:avLst/>
                </a:prstGeom>
                <a:noFill/>
                <a:ln w="12700">
                  <a:solidFill>
                    <a:srgbClr val="000000"/>
                  </a:solidFill>
                  <a:round/>
                  <a:headEnd/>
                  <a:tailEnd/>
                </a:ln>
              </p:spPr>
              <p:txBody>
                <a:bodyPr wrap="none" anchor="ctr"/>
                <a:lstStyle/>
                <a:p>
                  <a:endParaRPr lang="en-US">
                    <a:solidFill>
                      <a:prstClr val="black"/>
                    </a:solidFill>
                  </a:endParaRPr>
                </a:p>
              </p:txBody>
            </p:sp>
          </p:grpSp>
          <p:sp>
            <p:nvSpPr>
              <p:cNvPr id="12842" name="Freeform 229"/>
              <p:cNvSpPr>
                <a:spLocks/>
              </p:cNvSpPr>
              <p:nvPr/>
            </p:nvSpPr>
            <p:spPr bwMode="auto">
              <a:xfrm>
                <a:off x="5182" y="958"/>
                <a:ext cx="6" cy="1"/>
              </a:xfrm>
              <a:custGeom>
                <a:avLst/>
                <a:gdLst>
                  <a:gd name="T0" fmla="*/ 0 w 6"/>
                  <a:gd name="T1" fmla="*/ 0 h 1"/>
                  <a:gd name="T2" fmla="*/ 5 w 6"/>
                  <a:gd name="T3" fmla="*/ 0 h 1"/>
                  <a:gd name="T4" fmla="*/ 0 w 6"/>
                  <a:gd name="T5" fmla="*/ 0 h 1"/>
                  <a:gd name="T6" fmla="*/ 0 60000 65536"/>
                  <a:gd name="T7" fmla="*/ 0 60000 65536"/>
                  <a:gd name="T8" fmla="*/ 0 60000 65536"/>
                  <a:gd name="T9" fmla="*/ 0 w 6"/>
                  <a:gd name="T10" fmla="*/ 0 h 1"/>
                  <a:gd name="T11" fmla="*/ 6 w 6"/>
                  <a:gd name="T12" fmla="*/ 1 h 1"/>
                </a:gdLst>
                <a:ahLst/>
                <a:cxnLst>
                  <a:cxn ang="T6">
                    <a:pos x="T0" y="T1"/>
                  </a:cxn>
                  <a:cxn ang="T7">
                    <a:pos x="T2" y="T3"/>
                  </a:cxn>
                  <a:cxn ang="T8">
                    <a:pos x="T4" y="T5"/>
                  </a:cxn>
                </a:cxnLst>
                <a:rect l="T9" t="T10" r="T11" b="T12"/>
                <a:pathLst>
                  <a:path w="6" h="1">
                    <a:moveTo>
                      <a:pt x="0" y="0"/>
                    </a:moveTo>
                    <a:lnTo>
                      <a:pt x="5" y="0"/>
                    </a:lnTo>
                    <a:lnTo>
                      <a:pt x="0" y="0"/>
                    </a:lnTo>
                  </a:path>
                </a:pathLst>
              </a:custGeom>
              <a:noFill/>
              <a:ln w="12700" cap="rnd" cmpd="sng">
                <a:solidFill>
                  <a:srgbClr val="000000"/>
                </a:solidFill>
                <a:prstDash val="solid"/>
                <a:round/>
                <a:headEnd type="none" w="med" len="med"/>
                <a:tailEnd type="none" w="med" len="med"/>
              </a:ln>
            </p:spPr>
            <p:txBody>
              <a:bodyPr/>
              <a:lstStyle/>
              <a:p>
                <a:endParaRPr lang="en-US">
                  <a:solidFill>
                    <a:prstClr val="black"/>
                  </a:solidFill>
                </a:endParaRPr>
              </a:p>
            </p:txBody>
          </p:sp>
        </p:grpSp>
        <p:grpSp>
          <p:nvGrpSpPr>
            <p:cNvPr id="12515" name="Group 230"/>
            <p:cNvGrpSpPr>
              <a:grpSpLocks/>
            </p:cNvGrpSpPr>
            <p:nvPr/>
          </p:nvGrpSpPr>
          <p:grpSpPr bwMode="auto">
            <a:xfrm rot="490956" flipH="1">
              <a:off x="1680" y="2256"/>
              <a:ext cx="616" cy="144"/>
              <a:chOff x="619" y="2101"/>
              <a:chExt cx="325" cy="211"/>
            </a:xfrm>
          </p:grpSpPr>
          <p:sp>
            <p:nvSpPr>
              <p:cNvPr id="12715" name="Freeform 231"/>
              <p:cNvSpPr>
                <a:spLocks noChangeAspect="1"/>
              </p:cNvSpPr>
              <p:nvPr/>
            </p:nvSpPr>
            <p:spPr bwMode="auto">
              <a:xfrm rot="10672146" flipV="1">
                <a:off x="619" y="2101"/>
                <a:ext cx="325" cy="211"/>
              </a:xfrm>
              <a:custGeom>
                <a:avLst/>
                <a:gdLst>
                  <a:gd name="T0" fmla="*/ 51 w 477"/>
                  <a:gd name="T1" fmla="*/ 164 h 163"/>
                  <a:gd name="T2" fmla="*/ 103 w 477"/>
                  <a:gd name="T3" fmla="*/ 404 h 163"/>
                  <a:gd name="T4" fmla="*/ 95 w 477"/>
                  <a:gd name="T5" fmla="*/ 456 h 163"/>
                  <a:gd name="T6" fmla="*/ 45 w 477"/>
                  <a:gd name="T7" fmla="*/ 198 h 163"/>
                  <a:gd name="T8" fmla="*/ 7 w 477"/>
                  <a:gd name="T9" fmla="*/ 400 h 163"/>
                  <a:gd name="T10" fmla="*/ 0 w 477"/>
                  <a:gd name="T11" fmla="*/ 346 h 163"/>
                  <a:gd name="T12" fmla="*/ 40 w 477"/>
                  <a:gd name="T13" fmla="*/ 164 h 163"/>
                  <a:gd name="T14" fmla="*/ 10 w 477"/>
                  <a:gd name="T15" fmla="*/ 10 h 163"/>
                  <a:gd name="T16" fmla="*/ 14 w 477"/>
                  <a:gd name="T17" fmla="*/ 0 h 163"/>
                  <a:gd name="T18" fmla="*/ 45 w 477"/>
                  <a:gd name="T19" fmla="*/ 141 h 163"/>
                  <a:gd name="T20" fmla="*/ 78 w 477"/>
                  <a:gd name="T21" fmla="*/ 0 h 163"/>
                  <a:gd name="T22" fmla="*/ 82 w 477"/>
                  <a:gd name="T23" fmla="*/ 6 h 163"/>
                  <a:gd name="T24" fmla="*/ 51 w 477"/>
                  <a:gd name="T25" fmla="*/ 164 h 16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477"/>
                  <a:gd name="T40" fmla="*/ 0 h 163"/>
                  <a:gd name="T41" fmla="*/ 477 w 477"/>
                  <a:gd name="T42" fmla="*/ 163 h 16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477" h="163">
                    <a:moveTo>
                      <a:pt x="236" y="59"/>
                    </a:moveTo>
                    <a:lnTo>
                      <a:pt x="476" y="144"/>
                    </a:lnTo>
                    <a:lnTo>
                      <a:pt x="444" y="162"/>
                    </a:lnTo>
                    <a:lnTo>
                      <a:pt x="210" y="70"/>
                    </a:lnTo>
                    <a:lnTo>
                      <a:pt x="30" y="143"/>
                    </a:lnTo>
                    <a:lnTo>
                      <a:pt x="0" y="123"/>
                    </a:lnTo>
                    <a:lnTo>
                      <a:pt x="185" y="59"/>
                    </a:lnTo>
                    <a:lnTo>
                      <a:pt x="46" y="4"/>
                    </a:lnTo>
                    <a:lnTo>
                      <a:pt x="64" y="0"/>
                    </a:lnTo>
                    <a:lnTo>
                      <a:pt x="209" y="50"/>
                    </a:lnTo>
                    <a:lnTo>
                      <a:pt x="359" y="0"/>
                    </a:lnTo>
                    <a:lnTo>
                      <a:pt x="378" y="2"/>
                    </a:lnTo>
                    <a:lnTo>
                      <a:pt x="236" y="59"/>
                    </a:lnTo>
                  </a:path>
                </a:pathLst>
              </a:custGeom>
              <a:solidFill>
                <a:schemeClr val="bg2"/>
              </a:solidFill>
              <a:ln w="12700" cap="rnd" cmpd="sng">
                <a:solidFill>
                  <a:schemeClr val="tx1"/>
                </a:solidFill>
                <a:prstDash val="solid"/>
                <a:round/>
                <a:headEnd type="none" w="sm" len="sm"/>
                <a:tailEnd type="none" w="sm" len="sm"/>
              </a:ln>
            </p:spPr>
            <p:txBody>
              <a:bodyPr/>
              <a:lstStyle/>
              <a:p>
                <a:endParaRPr lang="en-US">
                  <a:solidFill>
                    <a:prstClr val="black"/>
                  </a:solidFill>
                </a:endParaRPr>
              </a:p>
            </p:txBody>
          </p:sp>
          <p:sp>
            <p:nvSpPr>
              <p:cNvPr id="12716" name="Line 232"/>
              <p:cNvSpPr>
                <a:spLocks noChangeAspect="1" noChangeShapeType="1"/>
              </p:cNvSpPr>
              <p:nvPr/>
            </p:nvSpPr>
            <p:spPr bwMode="auto">
              <a:xfrm rot="10672146" flipV="1">
                <a:off x="631" y="2103"/>
                <a:ext cx="273" cy="196"/>
              </a:xfrm>
              <a:prstGeom prst="line">
                <a:avLst/>
              </a:prstGeom>
              <a:noFill/>
              <a:ln w="12700">
                <a:solidFill>
                  <a:schemeClr val="bg1"/>
                </a:solidFill>
                <a:prstDash val="dash"/>
                <a:round/>
                <a:headEnd type="none" w="sm" len="sm"/>
                <a:tailEnd type="none" w="sm" len="sm"/>
              </a:ln>
            </p:spPr>
            <p:txBody>
              <a:bodyPr wrap="none" anchor="ctr"/>
              <a:lstStyle/>
              <a:p>
                <a:endParaRPr lang="en-US">
                  <a:solidFill>
                    <a:prstClr val="black"/>
                  </a:solidFill>
                </a:endParaRPr>
              </a:p>
            </p:txBody>
          </p:sp>
        </p:grpSp>
      </p:grpSp>
      <p:grpSp>
        <p:nvGrpSpPr>
          <p:cNvPr id="12914" name="Group 588"/>
          <p:cNvGrpSpPr>
            <a:grpSpLocks/>
          </p:cNvGrpSpPr>
          <p:nvPr/>
        </p:nvGrpSpPr>
        <p:grpSpPr bwMode="auto">
          <a:xfrm>
            <a:off x="5754688" y="3235325"/>
            <a:ext cx="1058862" cy="446088"/>
            <a:chOff x="309" y="2939"/>
            <a:chExt cx="320" cy="117"/>
          </a:xfrm>
        </p:grpSpPr>
        <p:sp>
          <p:nvSpPr>
            <p:cNvPr id="12342" name="Freeform 589"/>
            <p:cNvSpPr>
              <a:spLocks/>
            </p:cNvSpPr>
            <p:nvPr/>
          </p:nvSpPr>
          <p:spPr bwMode="auto">
            <a:xfrm>
              <a:off x="309" y="2966"/>
              <a:ext cx="160" cy="70"/>
            </a:xfrm>
            <a:custGeom>
              <a:avLst/>
              <a:gdLst>
                <a:gd name="T0" fmla="*/ 0 w 1017"/>
                <a:gd name="T1" fmla="*/ 0 h 666"/>
                <a:gd name="T2" fmla="*/ 1 w 1017"/>
                <a:gd name="T3" fmla="*/ 0 h 666"/>
                <a:gd name="T4" fmla="*/ 1 w 1017"/>
                <a:gd name="T5" fmla="*/ 0 h 666"/>
                <a:gd name="T6" fmla="*/ 0 w 1017"/>
                <a:gd name="T7" fmla="*/ 0 h 666"/>
                <a:gd name="T8" fmla="*/ 0 w 1017"/>
                <a:gd name="T9" fmla="*/ 0 h 666"/>
                <a:gd name="T10" fmla="*/ 0 60000 65536"/>
                <a:gd name="T11" fmla="*/ 0 60000 65536"/>
                <a:gd name="T12" fmla="*/ 0 60000 65536"/>
                <a:gd name="T13" fmla="*/ 0 60000 65536"/>
                <a:gd name="T14" fmla="*/ 0 60000 65536"/>
                <a:gd name="T15" fmla="*/ 0 w 1017"/>
                <a:gd name="T16" fmla="*/ 0 h 666"/>
                <a:gd name="T17" fmla="*/ 1017 w 1017"/>
                <a:gd name="T18" fmla="*/ 666 h 666"/>
              </a:gdLst>
              <a:ahLst/>
              <a:cxnLst>
                <a:cxn ang="T10">
                  <a:pos x="T0" y="T1"/>
                </a:cxn>
                <a:cxn ang="T11">
                  <a:pos x="T2" y="T3"/>
                </a:cxn>
                <a:cxn ang="T12">
                  <a:pos x="T4" y="T5"/>
                </a:cxn>
                <a:cxn ang="T13">
                  <a:pos x="T6" y="T7"/>
                </a:cxn>
                <a:cxn ang="T14">
                  <a:pos x="T8" y="T9"/>
                </a:cxn>
              </a:cxnLst>
              <a:rect l="T15" t="T16" r="T17" b="T18"/>
              <a:pathLst>
                <a:path w="1017" h="666">
                  <a:moveTo>
                    <a:pt x="0" y="280"/>
                  </a:moveTo>
                  <a:lnTo>
                    <a:pt x="1017" y="0"/>
                  </a:lnTo>
                  <a:lnTo>
                    <a:pt x="1017" y="666"/>
                  </a:lnTo>
                  <a:lnTo>
                    <a:pt x="0" y="606"/>
                  </a:lnTo>
                  <a:lnTo>
                    <a:pt x="0" y="280"/>
                  </a:lnTo>
                  <a:close/>
                </a:path>
              </a:pathLst>
            </a:custGeom>
            <a:solidFill>
              <a:srgbClr val="B5B5B5"/>
            </a:solidFill>
            <a:ln w="9525">
              <a:noFill/>
              <a:round/>
              <a:headEnd/>
              <a:tailEnd/>
            </a:ln>
          </p:spPr>
          <p:txBody>
            <a:bodyPr/>
            <a:lstStyle/>
            <a:p>
              <a:endParaRPr lang="en-US">
                <a:solidFill>
                  <a:prstClr val="black"/>
                </a:solidFill>
              </a:endParaRPr>
            </a:p>
          </p:txBody>
        </p:sp>
        <p:sp>
          <p:nvSpPr>
            <p:cNvPr id="12343" name="Freeform 590"/>
            <p:cNvSpPr>
              <a:spLocks/>
            </p:cNvSpPr>
            <p:nvPr/>
          </p:nvSpPr>
          <p:spPr bwMode="auto">
            <a:xfrm>
              <a:off x="313" y="3029"/>
              <a:ext cx="312" cy="27"/>
            </a:xfrm>
            <a:custGeom>
              <a:avLst/>
              <a:gdLst>
                <a:gd name="T0" fmla="*/ 0 w 1978"/>
                <a:gd name="T1" fmla="*/ 0 h 255"/>
                <a:gd name="T2" fmla="*/ 1 w 1978"/>
                <a:gd name="T3" fmla="*/ 0 h 255"/>
                <a:gd name="T4" fmla="*/ 1 w 1978"/>
                <a:gd name="T5" fmla="*/ 0 h 255"/>
                <a:gd name="T6" fmla="*/ 1 w 1978"/>
                <a:gd name="T7" fmla="*/ 0 h 255"/>
                <a:gd name="T8" fmla="*/ 1 w 1978"/>
                <a:gd name="T9" fmla="*/ 0 h 255"/>
                <a:gd name="T10" fmla="*/ 0 w 1978"/>
                <a:gd name="T11" fmla="*/ 0 h 255"/>
                <a:gd name="T12" fmla="*/ 0 w 1978"/>
                <a:gd name="T13" fmla="*/ 0 h 255"/>
                <a:gd name="T14" fmla="*/ 0 60000 65536"/>
                <a:gd name="T15" fmla="*/ 0 60000 65536"/>
                <a:gd name="T16" fmla="*/ 0 60000 65536"/>
                <a:gd name="T17" fmla="*/ 0 60000 65536"/>
                <a:gd name="T18" fmla="*/ 0 60000 65536"/>
                <a:gd name="T19" fmla="*/ 0 60000 65536"/>
                <a:gd name="T20" fmla="*/ 0 60000 65536"/>
                <a:gd name="T21" fmla="*/ 0 w 1978"/>
                <a:gd name="T22" fmla="*/ 0 h 255"/>
                <a:gd name="T23" fmla="*/ 1978 w 1978"/>
                <a:gd name="T24" fmla="*/ 255 h 25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78" h="255">
                  <a:moveTo>
                    <a:pt x="0" y="0"/>
                  </a:moveTo>
                  <a:lnTo>
                    <a:pt x="994" y="58"/>
                  </a:lnTo>
                  <a:lnTo>
                    <a:pt x="1978" y="23"/>
                  </a:lnTo>
                  <a:lnTo>
                    <a:pt x="1978" y="141"/>
                  </a:lnTo>
                  <a:lnTo>
                    <a:pt x="994" y="255"/>
                  </a:lnTo>
                  <a:lnTo>
                    <a:pt x="0" y="84"/>
                  </a:lnTo>
                  <a:lnTo>
                    <a:pt x="0" y="0"/>
                  </a:lnTo>
                  <a:close/>
                </a:path>
              </a:pathLst>
            </a:custGeom>
            <a:solidFill>
              <a:srgbClr val="70230C"/>
            </a:solidFill>
            <a:ln w="9525">
              <a:noFill/>
              <a:round/>
              <a:headEnd/>
              <a:tailEnd/>
            </a:ln>
          </p:spPr>
          <p:txBody>
            <a:bodyPr/>
            <a:lstStyle/>
            <a:p>
              <a:endParaRPr lang="en-US">
                <a:solidFill>
                  <a:prstClr val="black"/>
                </a:solidFill>
              </a:endParaRPr>
            </a:p>
          </p:txBody>
        </p:sp>
        <p:sp>
          <p:nvSpPr>
            <p:cNvPr id="12344" name="Freeform 591"/>
            <p:cNvSpPr>
              <a:spLocks/>
            </p:cNvSpPr>
            <p:nvPr/>
          </p:nvSpPr>
          <p:spPr bwMode="auto">
            <a:xfrm>
              <a:off x="361" y="3034"/>
              <a:ext cx="38" cy="15"/>
            </a:xfrm>
            <a:custGeom>
              <a:avLst/>
              <a:gdLst>
                <a:gd name="T0" fmla="*/ 0 w 243"/>
                <a:gd name="T1" fmla="*/ 0 h 149"/>
                <a:gd name="T2" fmla="*/ 0 w 243"/>
                <a:gd name="T3" fmla="*/ 0 h 149"/>
                <a:gd name="T4" fmla="*/ 0 w 243"/>
                <a:gd name="T5" fmla="*/ 0 h 149"/>
                <a:gd name="T6" fmla="*/ 0 w 243"/>
                <a:gd name="T7" fmla="*/ 0 h 149"/>
                <a:gd name="T8" fmla="*/ 0 w 243"/>
                <a:gd name="T9" fmla="*/ 0 h 149"/>
                <a:gd name="T10" fmla="*/ 0 60000 65536"/>
                <a:gd name="T11" fmla="*/ 0 60000 65536"/>
                <a:gd name="T12" fmla="*/ 0 60000 65536"/>
                <a:gd name="T13" fmla="*/ 0 60000 65536"/>
                <a:gd name="T14" fmla="*/ 0 60000 65536"/>
                <a:gd name="T15" fmla="*/ 0 w 243"/>
                <a:gd name="T16" fmla="*/ 0 h 149"/>
                <a:gd name="T17" fmla="*/ 243 w 243"/>
                <a:gd name="T18" fmla="*/ 149 h 149"/>
              </a:gdLst>
              <a:ahLst/>
              <a:cxnLst>
                <a:cxn ang="T10">
                  <a:pos x="T0" y="T1"/>
                </a:cxn>
                <a:cxn ang="T11">
                  <a:pos x="T2" y="T3"/>
                </a:cxn>
                <a:cxn ang="T12">
                  <a:pos x="T4" y="T5"/>
                </a:cxn>
                <a:cxn ang="T13">
                  <a:pos x="T6" y="T7"/>
                </a:cxn>
                <a:cxn ang="T14">
                  <a:pos x="T8" y="T9"/>
                </a:cxn>
              </a:cxnLst>
              <a:rect l="T15" t="T16" r="T17" b="T18"/>
              <a:pathLst>
                <a:path w="243" h="149">
                  <a:moveTo>
                    <a:pt x="0" y="108"/>
                  </a:moveTo>
                  <a:lnTo>
                    <a:pt x="0" y="0"/>
                  </a:lnTo>
                  <a:lnTo>
                    <a:pt x="243" y="15"/>
                  </a:lnTo>
                  <a:lnTo>
                    <a:pt x="243" y="149"/>
                  </a:lnTo>
                  <a:lnTo>
                    <a:pt x="0" y="108"/>
                  </a:lnTo>
                  <a:close/>
                </a:path>
              </a:pathLst>
            </a:custGeom>
            <a:solidFill>
              <a:srgbClr val="00EAFF"/>
            </a:solidFill>
            <a:ln w="9525">
              <a:noFill/>
              <a:round/>
              <a:headEnd/>
              <a:tailEnd/>
            </a:ln>
          </p:spPr>
          <p:txBody>
            <a:bodyPr/>
            <a:lstStyle/>
            <a:p>
              <a:endParaRPr lang="en-US">
                <a:solidFill>
                  <a:prstClr val="black"/>
                </a:solidFill>
              </a:endParaRPr>
            </a:p>
          </p:txBody>
        </p:sp>
        <p:sp>
          <p:nvSpPr>
            <p:cNvPr id="12345" name="Freeform 592"/>
            <p:cNvSpPr>
              <a:spLocks/>
            </p:cNvSpPr>
            <p:nvPr/>
          </p:nvSpPr>
          <p:spPr bwMode="auto">
            <a:xfrm>
              <a:off x="459" y="2940"/>
              <a:ext cx="10" cy="6"/>
            </a:xfrm>
            <a:custGeom>
              <a:avLst/>
              <a:gdLst>
                <a:gd name="T0" fmla="*/ 0 w 64"/>
                <a:gd name="T1" fmla="*/ 0 h 56"/>
                <a:gd name="T2" fmla="*/ 0 w 64"/>
                <a:gd name="T3" fmla="*/ 0 h 56"/>
                <a:gd name="T4" fmla="*/ 0 w 64"/>
                <a:gd name="T5" fmla="*/ 0 h 56"/>
                <a:gd name="T6" fmla="*/ 0 w 64"/>
                <a:gd name="T7" fmla="*/ 0 h 56"/>
                <a:gd name="T8" fmla="*/ 0 w 64"/>
                <a:gd name="T9" fmla="*/ 0 h 56"/>
                <a:gd name="T10" fmla="*/ 0 w 64"/>
                <a:gd name="T11" fmla="*/ 0 h 56"/>
                <a:gd name="T12" fmla="*/ 0 w 64"/>
                <a:gd name="T13" fmla="*/ 0 h 56"/>
                <a:gd name="T14" fmla="*/ 0 w 64"/>
                <a:gd name="T15" fmla="*/ 0 h 56"/>
                <a:gd name="T16" fmla="*/ 0 60000 65536"/>
                <a:gd name="T17" fmla="*/ 0 60000 65536"/>
                <a:gd name="T18" fmla="*/ 0 60000 65536"/>
                <a:gd name="T19" fmla="*/ 0 60000 65536"/>
                <a:gd name="T20" fmla="*/ 0 60000 65536"/>
                <a:gd name="T21" fmla="*/ 0 60000 65536"/>
                <a:gd name="T22" fmla="*/ 0 60000 65536"/>
                <a:gd name="T23" fmla="*/ 0 60000 65536"/>
                <a:gd name="T24" fmla="*/ 0 w 64"/>
                <a:gd name="T25" fmla="*/ 0 h 56"/>
                <a:gd name="T26" fmla="*/ 64 w 64"/>
                <a:gd name="T27" fmla="*/ 56 h 5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4" h="56">
                  <a:moveTo>
                    <a:pt x="64" y="0"/>
                  </a:moveTo>
                  <a:lnTo>
                    <a:pt x="37" y="10"/>
                  </a:lnTo>
                  <a:lnTo>
                    <a:pt x="35" y="28"/>
                  </a:lnTo>
                  <a:lnTo>
                    <a:pt x="0" y="56"/>
                  </a:lnTo>
                  <a:lnTo>
                    <a:pt x="31" y="49"/>
                  </a:lnTo>
                  <a:lnTo>
                    <a:pt x="33" y="42"/>
                  </a:lnTo>
                  <a:lnTo>
                    <a:pt x="64" y="33"/>
                  </a:lnTo>
                  <a:lnTo>
                    <a:pt x="64" y="0"/>
                  </a:lnTo>
                  <a:close/>
                </a:path>
              </a:pathLst>
            </a:custGeom>
            <a:solidFill>
              <a:srgbClr val="FFEA00"/>
            </a:solidFill>
            <a:ln w="9525">
              <a:noFill/>
              <a:round/>
              <a:headEnd/>
              <a:tailEnd/>
            </a:ln>
          </p:spPr>
          <p:txBody>
            <a:bodyPr/>
            <a:lstStyle/>
            <a:p>
              <a:endParaRPr lang="en-US">
                <a:solidFill>
                  <a:prstClr val="black"/>
                </a:solidFill>
              </a:endParaRPr>
            </a:p>
          </p:txBody>
        </p:sp>
        <p:sp>
          <p:nvSpPr>
            <p:cNvPr id="12346" name="Freeform 593"/>
            <p:cNvSpPr>
              <a:spLocks/>
            </p:cNvSpPr>
            <p:nvPr/>
          </p:nvSpPr>
          <p:spPr bwMode="auto">
            <a:xfrm>
              <a:off x="309" y="2966"/>
              <a:ext cx="320" cy="70"/>
            </a:xfrm>
            <a:custGeom>
              <a:avLst/>
              <a:gdLst>
                <a:gd name="T0" fmla="*/ 0 w 2029"/>
                <a:gd name="T1" fmla="*/ 0 h 666"/>
                <a:gd name="T2" fmla="*/ 1 w 2029"/>
                <a:gd name="T3" fmla="*/ 0 h 666"/>
                <a:gd name="T4" fmla="*/ 1 w 2029"/>
                <a:gd name="T5" fmla="*/ 0 h 666"/>
                <a:gd name="T6" fmla="*/ 1 w 2029"/>
                <a:gd name="T7" fmla="*/ 0 h 666"/>
                <a:gd name="T8" fmla="*/ 1 w 2029"/>
                <a:gd name="T9" fmla="*/ 0 h 666"/>
                <a:gd name="T10" fmla="*/ 0 w 2029"/>
                <a:gd name="T11" fmla="*/ 0 h 666"/>
                <a:gd name="T12" fmla="*/ 0 w 2029"/>
                <a:gd name="T13" fmla="*/ 0 h 666"/>
                <a:gd name="T14" fmla="*/ 0 60000 65536"/>
                <a:gd name="T15" fmla="*/ 0 60000 65536"/>
                <a:gd name="T16" fmla="*/ 0 60000 65536"/>
                <a:gd name="T17" fmla="*/ 0 60000 65536"/>
                <a:gd name="T18" fmla="*/ 0 60000 65536"/>
                <a:gd name="T19" fmla="*/ 0 60000 65536"/>
                <a:gd name="T20" fmla="*/ 0 60000 65536"/>
                <a:gd name="T21" fmla="*/ 0 w 2029"/>
                <a:gd name="T22" fmla="*/ 0 h 666"/>
                <a:gd name="T23" fmla="*/ 2029 w 2029"/>
                <a:gd name="T24" fmla="*/ 666 h 666"/>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029" h="666">
                  <a:moveTo>
                    <a:pt x="0" y="280"/>
                  </a:moveTo>
                  <a:lnTo>
                    <a:pt x="1016" y="0"/>
                  </a:lnTo>
                  <a:lnTo>
                    <a:pt x="2029" y="222"/>
                  </a:lnTo>
                  <a:lnTo>
                    <a:pt x="2029" y="626"/>
                  </a:lnTo>
                  <a:lnTo>
                    <a:pt x="1016" y="666"/>
                  </a:lnTo>
                  <a:lnTo>
                    <a:pt x="0" y="606"/>
                  </a:lnTo>
                  <a:lnTo>
                    <a:pt x="0" y="280"/>
                  </a:lnTo>
                </a:path>
              </a:pathLst>
            </a:custGeom>
            <a:solidFill>
              <a:schemeClr val="bg1"/>
            </a:solidFill>
            <a:ln w="0">
              <a:solidFill>
                <a:srgbClr val="000000"/>
              </a:solidFill>
              <a:prstDash val="solid"/>
              <a:round/>
              <a:headEnd/>
              <a:tailEnd/>
            </a:ln>
          </p:spPr>
          <p:txBody>
            <a:bodyPr/>
            <a:lstStyle/>
            <a:p>
              <a:endParaRPr lang="en-US">
                <a:solidFill>
                  <a:prstClr val="black"/>
                </a:solidFill>
              </a:endParaRPr>
            </a:p>
          </p:txBody>
        </p:sp>
        <p:sp>
          <p:nvSpPr>
            <p:cNvPr id="12347" name="Freeform 594"/>
            <p:cNvSpPr>
              <a:spLocks/>
            </p:cNvSpPr>
            <p:nvPr/>
          </p:nvSpPr>
          <p:spPr bwMode="auto">
            <a:xfrm>
              <a:off x="313" y="3029"/>
              <a:ext cx="312" cy="27"/>
            </a:xfrm>
            <a:custGeom>
              <a:avLst/>
              <a:gdLst>
                <a:gd name="T0" fmla="*/ 0 w 1978"/>
                <a:gd name="T1" fmla="*/ 0 h 258"/>
                <a:gd name="T2" fmla="*/ 0 w 1978"/>
                <a:gd name="T3" fmla="*/ 0 h 258"/>
                <a:gd name="T4" fmla="*/ 1 w 1978"/>
                <a:gd name="T5" fmla="*/ 0 h 258"/>
                <a:gd name="T6" fmla="*/ 1 w 1978"/>
                <a:gd name="T7" fmla="*/ 0 h 258"/>
                <a:gd name="T8" fmla="*/ 1 w 1978"/>
                <a:gd name="T9" fmla="*/ 0 h 258"/>
                <a:gd name="T10" fmla="*/ 0 60000 65536"/>
                <a:gd name="T11" fmla="*/ 0 60000 65536"/>
                <a:gd name="T12" fmla="*/ 0 60000 65536"/>
                <a:gd name="T13" fmla="*/ 0 60000 65536"/>
                <a:gd name="T14" fmla="*/ 0 60000 65536"/>
                <a:gd name="T15" fmla="*/ 0 w 1978"/>
                <a:gd name="T16" fmla="*/ 0 h 258"/>
                <a:gd name="T17" fmla="*/ 1978 w 1978"/>
                <a:gd name="T18" fmla="*/ 258 h 258"/>
              </a:gdLst>
              <a:ahLst/>
              <a:cxnLst>
                <a:cxn ang="T10">
                  <a:pos x="T0" y="T1"/>
                </a:cxn>
                <a:cxn ang="T11">
                  <a:pos x="T2" y="T3"/>
                </a:cxn>
                <a:cxn ang="T12">
                  <a:pos x="T4" y="T5"/>
                </a:cxn>
                <a:cxn ang="T13">
                  <a:pos x="T6" y="T7"/>
                </a:cxn>
                <a:cxn ang="T14">
                  <a:pos x="T8" y="T9"/>
                </a:cxn>
              </a:cxnLst>
              <a:rect l="T15" t="T16" r="T17" b="T18"/>
              <a:pathLst>
                <a:path w="1978" h="258">
                  <a:moveTo>
                    <a:pt x="0" y="0"/>
                  </a:moveTo>
                  <a:lnTo>
                    <a:pt x="0" y="86"/>
                  </a:lnTo>
                  <a:lnTo>
                    <a:pt x="992" y="258"/>
                  </a:lnTo>
                  <a:lnTo>
                    <a:pt x="1978" y="141"/>
                  </a:lnTo>
                  <a:lnTo>
                    <a:pt x="1978" y="20"/>
                  </a:lnTo>
                </a:path>
              </a:pathLst>
            </a:custGeom>
            <a:noFill/>
            <a:ln w="0">
              <a:solidFill>
                <a:srgbClr val="000000"/>
              </a:solidFill>
              <a:prstDash val="solid"/>
              <a:round/>
              <a:headEnd/>
              <a:tailEnd/>
            </a:ln>
          </p:spPr>
          <p:txBody>
            <a:bodyPr/>
            <a:lstStyle/>
            <a:p>
              <a:endParaRPr lang="en-US">
                <a:solidFill>
                  <a:prstClr val="black"/>
                </a:solidFill>
              </a:endParaRPr>
            </a:p>
          </p:txBody>
        </p:sp>
        <p:sp>
          <p:nvSpPr>
            <p:cNvPr id="12348" name="Line 595"/>
            <p:cNvSpPr>
              <a:spLocks noChangeShapeType="1"/>
            </p:cNvSpPr>
            <p:nvPr/>
          </p:nvSpPr>
          <p:spPr bwMode="auto">
            <a:xfrm flipV="1">
              <a:off x="469" y="2939"/>
              <a:ext cx="1" cy="117"/>
            </a:xfrm>
            <a:prstGeom prst="line">
              <a:avLst/>
            </a:prstGeom>
            <a:noFill/>
            <a:ln w="0">
              <a:solidFill>
                <a:srgbClr val="000000"/>
              </a:solidFill>
              <a:round/>
              <a:headEnd/>
              <a:tailEnd/>
            </a:ln>
          </p:spPr>
          <p:txBody>
            <a:bodyPr/>
            <a:lstStyle/>
            <a:p>
              <a:endParaRPr lang="en-US">
                <a:solidFill>
                  <a:prstClr val="black"/>
                </a:solidFill>
              </a:endParaRPr>
            </a:p>
          </p:txBody>
        </p:sp>
        <p:sp>
          <p:nvSpPr>
            <p:cNvPr id="12349" name="Line 596"/>
            <p:cNvSpPr>
              <a:spLocks noChangeShapeType="1"/>
            </p:cNvSpPr>
            <p:nvPr/>
          </p:nvSpPr>
          <p:spPr bwMode="auto">
            <a:xfrm>
              <a:off x="361" y="3031"/>
              <a:ext cx="1" cy="13"/>
            </a:xfrm>
            <a:prstGeom prst="line">
              <a:avLst/>
            </a:prstGeom>
            <a:noFill/>
            <a:ln w="0">
              <a:solidFill>
                <a:srgbClr val="000000"/>
              </a:solidFill>
              <a:round/>
              <a:headEnd/>
              <a:tailEnd/>
            </a:ln>
          </p:spPr>
          <p:txBody>
            <a:bodyPr/>
            <a:lstStyle/>
            <a:p>
              <a:endParaRPr lang="en-US">
                <a:solidFill>
                  <a:prstClr val="black"/>
                </a:solidFill>
              </a:endParaRPr>
            </a:p>
          </p:txBody>
        </p:sp>
        <p:sp>
          <p:nvSpPr>
            <p:cNvPr id="12350" name="Line 597"/>
            <p:cNvSpPr>
              <a:spLocks noChangeShapeType="1"/>
            </p:cNvSpPr>
            <p:nvPr/>
          </p:nvSpPr>
          <p:spPr bwMode="auto">
            <a:xfrm>
              <a:off x="370" y="3032"/>
              <a:ext cx="0" cy="13"/>
            </a:xfrm>
            <a:prstGeom prst="line">
              <a:avLst/>
            </a:prstGeom>
            <a:noFill/>
            <a:ln w="0">
              <a:solidFill>
                <a:srgbClr val="000000"/>
              </a:solidFill>
              <a:round/>
              <a:headEnd/>
              <a:tailEnd/>
            </a:ln>
          </p:spPr>
          <p:txBody>
            <a:bodyPr/>
            <a:lstStyle/>
            <a:p>
              <a:endParaRPr lang="en-US">
                <a:solidFill>
                  <a:prstClr val="black"/>
                </a:solidFill>
              </a:endParaRPr>
            </a:p>
          </p:txBody>
        </p:sp>
        <p:sp>
          <p:nvSpPr>
            <p:cNvPr id="12351" name="Line 598"/>
            <p:cNvSpPr>
              <a:spLocks noChangeShapeType="1"/>
            </p:cNvSpPr>
            <p:nvPr/>
          </p:nvSpPr>
          <p:spPr bwMode="auto">
            <a:xfrm>
              <a:off x="379" y="3032"/>
              <a:ext cx="1" cy="14"/>
            </a:xfrm>
            <a:prstGeom prst="line">
              <a:avLst/>
            </a:prstGeom>
            <a:noFill/>
            <a:ln w="0">
              <a:solidFill>
                <a:srgbClr val="000000"/>
              </a:solidFill>
              <a:round/>
              <a:headEnd/>
              <a:tailEnd/>
            </a:ln>
          </p:spPr>
          <p:txBody>
            <a:bodyPr/>
            <a:lstStyle/>
            <a:p>
              <a:endParaRPr lang="en-US">
                <a:solidFill>
                  <a:prstClr val="black"/>
                </a:solidFill>
              </a:endParaRPr>
            </a:p>
          </p:txBody>
        </p:sp>
        <p:sp>
          <p:nvSpPr>
            <p:cNvPr id="12352" name="Line 599"/>
            <p:cNvSpPr>
              <a:spLocks noChangeShapeType="1"/>
            </p:cNvSpPr>
            <p:nvPr/>
          </p:nvSpPr>
          <p:spPr bwMode="auto">
            <a:xfrm>
              <a:off x="389" y="3033"/>
              <a:ext cx="1" cy="14"/>
            </a:xfrm>
            <a:prstGeom prst="line">
              <a:avLst/>
            </a:prstGeom>
            <a:noFill/>
            <a:ln w="0">
              <a:solidFill>
                <a:srgbClr val="000000"/>
              </a:solidFill>
              <a:round/>
              <a:headEnd/>
              <a:tailEnd/>
            </a:ln>
          </p:spPr>
          <p:txBody>
            <a:bodyPr/>
            <a:lstStyle/>
            <a:p>
              <a:endParaRPr lang="en-US">
                <a:solidFill>
                  <a:prstClr val="black"/>
                </a:solidFill>
              </a:endParaRPr>
            </a:p>
          </p:txBody>
        </p:sp>
        <p:sp>
          <p:nvSpPr>
            <p:cNvPr id="12353" name="Line 600"/>
            <p:cNvSpPr>
              <a:spLocks noChangeShapeType="1"/>
            </p:cNvSpPr>
            <p:nvPr/>
          </p:nvSpPr>
          <p:spPr bwMode="auto">
            <a:xfrm>
              <a:off x="399" y="3033"/>
              <a:ext cx="1" cy="16"/>
            </a:xfrm>
            <a:prstGeom prst="line">
              <a:avLst/>
            </a:prstGeom>
            <a:noFill/>
            <a:ln w="0">
              <a:solidFill>
                <a:srgbClr val="000000"/>
              </a:solidFill>
              <a:round/>
              <a:headEnd/>
              <a:tailEnd/>
            </a:ln>
          </p:spPr>
          <p:txBody>
            <a:bodyPr/>
            <a:lstStyle/>
            <a:p>
              <a:endParaRPr lang="en-US">
                <a:solidFill>
                  <a:prstClr val="black"/>
                </a:solidFill>
              </a:endParaRPr>
            </a:p>
          </p:txBody>
        </p:sp>
        <p:sp>
          <p:nvSpPr>
            <p:cNvPr id="12354" name="Line 601"/>
            <p:cNvSpPr>
              <a:spLocks noChangeShapeType="1"/>
            </p:cNvSpPr>
            <p:nvPr/>
          </p:nvSpPr>
          <p:spPr bwMode="auto">
            <a:xfrm>
              <a:off x="540" y="3034"/>
              <a:ext cx="1" cy="17"/>
            </a:xfrm>
            <a:prstGeom prst="line">
              <a:avLst/>
            </a:prstGeom>
            <a:noFill/>
            <a:ln w="0">
              <a:solidFill>
                <a:srgbClr val="000000"/>
              </a:solidFill>
              <a:round/>
              <a:headEnd/>
              <a:tailEnd/>
            </a:ln>
          </p:spPr>
          <p:txBody>
            <a:bodyPr/>
            <a:lstStyle/>
            <a:p>
              <a:endParaRPr lang="en-US">
                <a:solidFill>
                  <a:prstClr val="black"/>
                </a:solidFill>
              </a:endParaRPr>
            </a:p>
          </p:txBody>
        </p:sp>
        <p:sp>
          <p:nvSpPr>
            <p:cNvPr id="12355" name="Line 602"/>
            <p:cNvSpPr>
              <a:spLocks noChangeShapeType="1"/>
            </p:cNvSpPr>
            <p:nvPr/>
          </p:nvSpPr>
          <p:spPr bwMode="auto">
            <a:xfrm>
              <a:off x="551" y="3034"/>
              <a:ext cx="0" cy="16"/>
            </a:xfrm>
            <a:prstGeom prst="line">
              <a:avLst/>
            </a:prstGeom>
            <a:noFill/>
            <a:ln w="0">
              <a:solidFill>
                <a:srgbClr val="000000"/>
              </a:solidFill>
              <a:round/>
              <a:headEnd/>
              <a:tailEnd/>
            </a:ln>
          </p:spPr>
          <p:txBody>
            <a:bodyPr/>
            <a:lstStyle/>
            <a:p>
              <a:endParaRPr lang="en-US">
                <a:solidFill>
                  <a:prstClr val="black"/>
                </a:solidFill>
              </a:endParaRPr>
            </a:p>
          </p:txBody>
        </p:sp>
        <p:sp>
          <p:nvSpPr>
            <p:cNvPr id="12356" name="Line 603"/>
            <p:cNvSpPr>
              <a:spLocks noChangeShapeType="1"/>
            </p:cNvSpPr>
            <p:nvPr/>
          </p:nvSpPr>
          <p:spPr bwMode="auto">
            <a:xfrm>
              <a:off x="561" y="3033"/>
              <a:ext cx="0" cy="16"/>
            </a:xfrm>
            <a:prstGeom prst="line">
              <a:avLst/>
            </a:prstGeom>
            <a:noFill/>
            <a:ln w="0">
              <a:solidFill>
                <a:srgbClr val="000000"/>
              </a:solidFill>
              <a:round/>
              <a:headEnd/>
              <a:tailEnd/>
            </a:ln>
          </p:spPr>
          <p:txBody>
            <a:bodyPr/>
            <a:lstStyle/>
            <a:p>
              <a:endParaRPr lang="en-US">
                <a:solidFill>
                  <a:prstClr val="black"/>
                </a:solidFill>
              </a:endParaRPr>
            </a:p>
          </p:txBody>
        </p:sp>
        <p:sp>
          <p:nvSpPr>
            <p:cNvPr id="12357" name="Line 604"/>
            <p:cNvSpPr>
              <a:spLocks noChangeShapeType="1"/>
            </p:cNvSpPr>
            <p:nvPr/>
          </p:nvSpPr>
          <p:spPr bwMode="auto">
            <a:xfrm>
              <a:off x="570" y="3033"/>
              <a:ext cx="1" cy="16"/>
            </a:xfrm>
            <a:prstGeom prst="line">
              <a:avLst/>
            </a:prstGeom>
            <a:noFill/>
            <a:ln w="0">
              <a:solidFill>
                <a:srgbClr val="000000"/>
              </a:solidFill>
              <a:round/>
              <a:headEnd/>
              <a:tailEnd/>
            </a:ln>
          </p:spPr>
          <p:txBody>
            <a:bodyPr/>
            <a:lstStyle/>
            <a:p>
              <a:endParaRPr lang="en-US">
                <a:solidFill>
                  <a:prstClr val="black"/>
                </a:solidFill>
              </a:endParaRPr>
            </a:p>
          </p:txBody>
        </p:sp>
        <p:sp>
          <p:nvSpPr>
            <p:cNvPr id="12358" name="Line 605"/>
            <p:cNvSpPr>
              <a:spLocks noChangeShapeType="1"/>
            </p:cNvSpPr>
            <p:nvPr/>
          </p:nvSpPr>
          <p:spPr bwMode="auto">
            <a:xfrm>
              <a:off x="579" y="3033"/>
              <a:ext cx="0" cy="15"/>
            </a:xfrm>
            <a:prstGeom prst="line">
              <a:avLst/>
            </a:prstGeom>
            <a:noFill/>
            <a:ln w="0">
              <a:solidFill>
                <a:srgbClr val="000000"/>
              </a:solidFill>
              <a:round/>
              <a:headEnd/>
              <a:tailEnd/>
            </a:ln>
          </p:spPr>
          <p:txBody>
            <a:bodyPr/>
            <a:lstStyle/>
            <a:p>
              <a:endParaRPr lang="en-US">
                <a:solidFill>
                  <a:prstClr val="black"/>
                </a:solidFill>
              </a:endParaRPr>
            </a:p>
          </p:txBody>
        </p:sp>
        <p:sp>
          <p:nvSpPr>
            <p:cNvPr id="12359" name="Freeform 606"/>
            <p:cNvSpPr>
              <a:spLocks/>
            </p:cNvSpPr>
            <p:nvPr/>
          </p:nvSpPr>
          <p:spPr bwMode="auto">
            <a:xfrm>
              <a:off x="459" y="2939"/>
              <a:ext cx="10" cy="6"/>
            </a:xfrm>
            <a:custGeom>
              <a:avLst/>
              <a:gdLst>
                <a:gd name="T0" fmla="*/ 0 w 63"/>
                <a:gd name="T1" fmla="*/ 0 h 55"/>
                <a:gd name="T2" fmla="*/ 0 w 63"/>
                <a:gd name="T3" fmla="*/ 0 h 55"/>
                <a:gd name="T4" fmla="*/ 0 w 63"/>
                <a:gd name="T5" fmla="*/ 0 h 55"/>
                <a:gd name="T6" fmla="*/ 0 w 63"/>
                <a:gd name="T7" fmla="*/ 0 h 55"/>
                <a:gd name="T8" fmla="*/ 0 w 63"/>
                <a:gd name="T9" fmla="*/ 0 h 55"/>
                <a:gd name="T10" fmla="*/ 0 w 63"/>
                <a:gd name="T11" fmla="*/ 0 h 55"/>
                <a:gd name="T12" fmla="*/ 0 w 63"/>
                <a:gd name="T13" fmla="*/ 0 h 55"/>
                <a:gd name="T14" fmla="*/ 0 w 63"/>
                <a:gd name="T15" fmla="*/ 0 h 55"/>
                <a:gd name="T16" fmla="*/ 0 60000 65536"/>
                <a:gd name="T17" fmla="*/ 0 60000 65536"/>
                <a:gd name="T18" fmla="*/ 0 60000 65536"/>
                <a:gd name="T19" fmla="*/ 0 60000 65536"/>
                <a:gd name="T20" fmla="*/ 0 60000 65536"/>
                <a:gd name="T21" fmla="*/ 0 60000 65536"/>
                <a:gd name="T22" fmla="*/ 0 60000 65536"/>
                <a:gd name="T23" fmla="*/ 0 60000 65536"/>
                <a:gd name="T24" fmla="*/ 0 w 63"/>
                <a:gd name="T25" fmla="*/ 0 h 55"/>
                <a:gd name="T26" fmla="*/ 63 w 63"/>
                <a:gd name="T27" fmla="*/ 55 h 55"/>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63" h="55">
                  <a:moveTo>
                    <a:pt x="63" y="0"/>
                  </a:moveTo>
                  <a:lnTo>
                    <a:pt x="37" y="10"/>
                  </a:lnTo>
                  <a:lnTo>
                    <a:pt x="35" y="29"/>
                  </a:lnTo>
                  <a:lnTo>
                    <a:pt x="0" y="55"/>
                  </a:lnTo>
                  <a:lnTo>
                    <a:pt x="32" y="48"/>
                  </a:lnTo>
                  <a:lnTo>
                    <a:pt x="33" y="42"/>
                  </a:lnTo>
                  <a:lnTo>
                    <a:pt x="63" y="33"/>
                  </a:lnTo>
                  <a:lnTo>
                    <a:pt x="63" y="0"/>
                  </a:lnTo>
                </a:path>
              </a:pathLst>
            </a:custGeom>
            <a:noFill/>
            <a:ln w="0">
              <a:solidFill>
                <a:srgbClr val="000000"/>
              </a:solidFill>
              <a:prstDash val="solid"/>
              <a:round/>
              <a:headEnd/>
              <a:tailEnd/>
            </a:ln>
          </p:spPr>
          <p:txBody>
            <a:bodyPr/>
            <a:lstStyle/>
            <a:p>
              <a:endParaRPr lang="en-US">
                <a:solidFill>
                  <a:prstClr val="black"/>
                </a:solidFill>
              </a:endParaRPr>
            </a:p>
          </p:txBody>
        </p:sp>
        <p:sp>
          <p:nvSpPr>
            <p:cNvPr id="12360" name="Freeform 607"/>
            <p:cNvSpPr>
              <a:spLocks/>
            </p:cNvSpPr>
            <p:nvPr/>
          </p:nvSpPr>
          <p:spPr bwMode="auto">
            <a:xfrm>
              <a:off x="478" y="2975"/>
              <a:ext cx="29" cy="54"/>
            </a:xfrm>
            <a:custGeom>
              <a:avLst/>
              <a:gdLst>
                <a:gd name="T0" fmla="*/ 0 w 188"/>
                <a:gd name="T1" fmla="*/ 0 h 519"/>
                <a:gd name="T2" fmla="*/ 0 w 188"/>
                <a:gd name="T3" fmla="*/ 0 h 519"/>
                <a:gd name="T4" fmla="*/ 0 w 188"/>
                <a:gd name="T5" fmla="*/ 0 h 519"/>
                <a:gd name="T6" fmla="*/ 0 w 188"/>
                <a:gd name="T7" fmla="*/ 0 h 519"/>
                <a:gd name="T8" fmla="*/ 0 w 188"/>
                <a:gd name="T9" fmla="*/ 0 h 519"/>
                <a:gd name="T10" fmla="*/ 0 w 188"/>
                <a:gd name="T11" fmla="*/ 0 h 519"/>
                <a:gd name="T12" fmla="*/ 0 w 188"/>
                <a:gd name="T13" fmla="*/ 0 h 519"/>
                <a:gd name="T14" fmla="*/ 0 w 188"/>
                <a:gd name="T15" fmla="*/ 0 h 519"/>
                <a:gd name="T16" fmla="*/ 0 w 188"/>
                <a:gd name="T17" fmla="*/ 0 h 519"/>
                <a:gd name="T18" fmla="*/ 0 w 188"/>
                <a:gd name="T19" fmla="*/ 0 h 519"/>
                <a:gd name="T20" fmla="*/ 0 w 188"/>
                <a:gd name="T21" fmla="*/ 0 h 519"/>
                <a:gd name="T22" fmla="*/ 0 w 188"/>
                <a:gd name="T23" fmla="*/ 0 h 519"/>
                <a:gd name="T24" fmla="*/ 0 w 188"/>
                <a:gd name="T25" fmla="*/ 0 h 519"/>
                <a:gd name="T26" fmla="*/ 0 w 188"/>
                <a:gd name="T27" fmla="*/ 0 h 519"/>
                <a:gd name="T28" fmla="*/ 0 w 188"/>
                <a:gd name="T29" fmla="*/ 0 h 519"/>
                <a:gd name="T30" fmla="*/ 0 w 188"/>
                <a:gd name="T31" fmla="*/ 0 h 519"/>
                <a:gd name="T32" fmla="*/ 0 w 188"/>
                <a:gd name="T33" fmla="*/ 0 h 519"/>
                <a:gd name="T34" fmla="*/ 0 w 188"/>
                <a:gd name="T35" fmla="*/ 0 h 519"/>
                <a:gd name="T36" fmla="*/ 0 w 188"/>
                <a:gd name="T37" fmla="*/ 0 h 519"/>
                <a:gd name="T38" fmla="*/ 0 w 188"/>
                <a:gd name="T39" fmla="*/ 0 h 519"/>
                <a:gd name="T40" fmla="*/ 0 w 188"/>
                <a:gd name="T41" fmla="*/ 0 h 519"/>
                <a:gd name="T42" fmla="*/ 0 w 188"/>
                <a:gd name="T43" fmla="*/ 0 h 519"/>
                <a:gd name="T44" fmla="*/ 0 w 188"/>
                <a:gd name="T45" fmla="*/ 0 h 519"/>
                <a:gd name="T46" fmla="*/ 0 w 188"/>
                <a:gd name="T47" fmla="*/ 0 h 519"/>
                <a:gd name="T48" fmla="*/ 0 w 188"/>
                <a:gd name="T49" fmla="*/ 0 h 519"/>
                <a:gd name="T50" fmla="*/ 0 w 188"/>
                <a:gd name="T51" fmla="*/ 0 h 519"/>
                <a:gd name="T52" fmla="*/ 0 w 188"/>
                <a:gd name="T53" fmla="*/ 0 h 519"/>
                <a:gd name="T54" fmla="*/ 0 w 188"/>
                <a:gd name="T55" fmla="*/ 0 h 519"/>
                <a:gd name="T56" fmla="*/ 0 w 188"/>
                <a:gd name="T57" fmla="*/ 0 h 519"/>
                <a:gd name="T58" fmla="*/ 0 w 188"/>
                <a:gd name="T59" fmla="*/ 0 h 519"/>
                <a:gd name="T60" fmla="*/ 0 w 188"/>
                <a:gd name="T61" fmla="*/ 0 h 519"/>
                <a:gd name="T62" fmla="*/ 0 w 188"/>
                <a:gd name="T63" fmla="*/ 0 h 519"/>
                <a:gd name="T64" fmla="*/ 0 w 188"/>
                <a:gd name="T65" fmla="*/ 0 h 519"/>
                <a:gd name="T66" fmla="*/ 0 w 188"/>
                <a:gd name="T67" fmla="*/ 0 h 519"/>
                <a:gd name="T68" fmla="*/ 0 w 188"/>
                <a:gd name="T69" fmla="*/ 0 h 519"/>
                <a:gd name="T70" fmla="*/ 0 w 188"/>
                <a:gd name="T71" fmla="*/ 0 h 519"/>
                <a:gd name="T72" fmla="*/ 0 w 188"/>
                <a:gd name="T73" fmla="*/ 0 h 519"/>
                <a:gd name="T74" fmla="*/ 0 w 188"/>
                <a:gd name="T75" fmla="*/ 0 h 519"/>
                <a:gd name="T76" fmla="*/ 0 w 188"/>
                <a:gd name="T77" fmla="*/ 0 h 519"/>
                <a:gd name="T78" fmla="*/ 0 w 188"/>
                <a:gd name="T79" fmla="*/ 0 h 519"/>
                <a:gd name="T80" fmla="*/ 0 w 188"/>
                <a:gd name="T81" fmla="*/ 0 h 519"/>
                <a:gd name="T82" fmla="*/ 0 w 188"/>
                <a:gd name="T83" fmla="*/ 0 h 519"/>
                <a:gd name="T84" fmla="*/ 0 w 188"/>
                <a:gd name="T85" fmla="*/ 0 h 519"/>
                <a:gd name="T86" fmla="*/ 0 w 188"/>
                <a:gd name="T87" fmla="*/ 0 h 519"/>
                <a:gd name="T88" fmla="*/ 0 w 188"/>
                <a:gd name="T89" fmla="*/ 0 h 519"/>
                <a:gd name="T90" fmla="*/ 0 w 188"/>
                <a:gd name="T91" fmla="*/ 0 h 519"/>
                <a:gd name="T92" fmla="*/ 0 w 188"/>
                <a:gd name="T93" fmla="*/ 0 h 519"/>
                <a:gd name="T94" fmla="*/ 0 w 188"/>
                <a:gd name="T95" fmla="*/ 0 h 519"/>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88"/>
                <a:gd name="T145" fmla="*/ 0 h 519"/>
                <a:gd name="T146" fmla="*/ 188 w 188"/>
                <a:gd name="T147" fmla="*/ 519 h 519"/>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88" h="519">
                  <a:moveTo>
                    <a:pt x="178" y="514"/>
                  </a:moveTo>
                  <a:lnTo>
                    <a:pt x="0" y="516"/>
                  </a:lnTo>
                  <a:lnTo>
                    <a:pt x="0" y="519"/>
                  </a:lnTo>
                  <a:lnTo>
                    <a:pt x="188" y="516"/>
                  </a:lnTo>
                  <a:lnTo>
                    <a:pt x="188" y="113"/>
                  </a:lnTo>
                  <a:lnTo>
                    <a:pt x="187" y="102"/>
                  </a:lnTo>
                  <a:lnTo>
                    <a:pt x="184" y="88"/>
                  </a:lnTo>
                  <a:lnTo>
                    <a:pt x="183" y="81"/>
                  </a:lnTo>
                  <a:lnTo>
                    <a:pt x="181" y="69"/>
                  </a:lnTo>
                  <a:lnTo>
                    <a:pt x="176" y="59"/>
                  </a:lnTo>
                  <a:lnTo>
                    <a:pt x="171" y="50"/>
                  </a:lnTo>
                  <a:lnTo>
                    <a:pt x="163" y="39"/>
                  </a:lnTo>
                  <a:lnTo>
                    <a:pt x="156" y="28"/>
                  </a:lnTo>
                  <a:lnTo>
                    <a:pt x="148" y="21"/>
                  </a:lnTo>
                  <a:lnTo>
                    <a:pt x="138" y="14"/>
                  </a:lnTo>
                  <a:lnTo>
                    <a:pt x="127" y="8"/>
                  </a:lnTo>
                  <a:lnTo>
                    <a:pt x="117" y="5"/>
                  </a:lnTo>
                  <a:lnTo>
                    <a:pt x="105" y="0"/>
                  </a:lnTo>
                  <a:lnTo>
                    <a:pt x="97" y="0"/>
                  </a:lnTo>
                  <a:lnTo>
                    <a:pt x="85" y="0"/>
                  </a:lnTo>
                  <a:lnTo>
                    <a:pt x="73" y="2"/>
                  </a:lnTo>
                  <a:lnTo>
                    <a:pt x="61" y="8"/>
                  </a:lnTo>
                  <a:lnTo>
                    <a:pt x="49" y="15"/>
                  </a:lnTo>
                  <a:lnTo>
                    <a:pt x="39" y="21"/>
                  </a:lnTo>
                  <a:lnTo>
                    <a:pt x="32" y="27"/>
                  </a:lnTo>
                  <a:lnTo>
                    <a:pt x="26" y="36"/>
                  </a:lnTo>
                  <a:lnTo>
                    <a:pt x="35" y="26"/>
                  </a:lnTo>
                  <a:lnTo>
                    <a:pt x="42" y="21"/>
                  </a:lnTo>
                  <a:lnTo>
                    <a:pt x="50" y="15"/>
                  </a:lnTo>
                  <a:lnTo>
                    <a:pt x="61" y="9"/>
                  </a:lnTo>
                  <a:lnTo>
                    <a:pt x="70" y="6"/>
                  </a:lnTo>
                  <a:lnTo>
                    <a:pt x="81" y="2"/>
                  </a:lnTo>
                  <a:lnTo>
                    <a:pt x="86" y="1"/>
                  </a:lnTo>
                  <a:lnTo>
                    <a:pt x="98" y="1"/>
                  </a:lnTo>
                  <a:lnTo>
                    <a:pt x="108" y="5"/>
                  </a:lnTo>
                  <a:lnTo>
                    <a:pt x="116" y="7"/>
                  </a:lnTo>
                  <a:lnTo>
                    <a:pt x="127" y="13"/>
                  </a:lnTo>
                  <a:lnTo>
                    <a:pt x="138" y="21"/>
                  </a:lnTo>
                  <a:lnTo>
                    <a:pt x="147" y="28"/>
                  </a:lnTo>
                  <a:lnTo>
                    <a:pt x="156" y="39"/>
                  </a:lnTo>
                  <a:lnTo>
                    <a:pt x="161" y="45"/>
                  </a:lnTo>
                  <a:lnTo>
                    <a:pt x="167" y="55"/>
                  </a:lnTo>
                  <a:lnTo>
                    <a:pt x="171" y="66"/>
                  </a:lnTo>
                  <a:lnTo>
                    <a:pt x="175" y="77"/>
                  </a:lnTo>
                  <a:lnTo>
                    <a:pt x="176" y="92"/>
                  </a:lnTo>
                  <a:lnTo>
                    <a:pt x="178" y="105"/>
                  </a:lnTo>
                  <a:lnTo>
                    <a:pt x="178" y="109"/>
                  </a:lnTo>
                  <a:lnTo>
                    <a:pt x="178" y="514"/>
                  </a:lnTo>
                  <a:close/>
                </a:path>
              </a:pathLst>
            </a:custGeom>
            <a:solidFill>
              <a:srgbClr val="000000"/>
            </a:solidFill>
            <a:ln w="9525">
              <a:noFill/>
              <a:round/>
              <a:headEnd/>
              <a:tailEnd/>
            </a:ln>
          </p:spPr>
          <p:txBody>
            <a:bodyPr/>
            <a:lstStyle/>
            <a:p>
              <a:endParaRPr lang="en-US">
                <a:solidFill>
                  <a:prstClr val="black"/>
                </a:solidFill>
              </a:endParaRPr>
            </a:p>
          </p:txBody>
        </p:sp>
        <p:sp>
          <p:nvSpPr>
            <p:cNvPr id="12361" name="Freeform 608"/>
            <p:cNvSpPr>
              <a:spLocks/>
            </p:cNvSpPr>
            <p:nvPr/>
          </p:nvSpPr>
          <p:spPr bwMode="auto">
            <a:xfrm>
              <a:off x="513" y="2980"/>
              <a:ext cx="28" cy="49"/>
            </a:xfrm>
            <a:custGeom>
              <a:avLst/>
              <a:gdLst>
                <a:gd name="T0" fmla="*/ 0 w 174"/>
                <a:gd name="T1" fmla="*/ 0 h 474"/>
                <a:gd name="T2" fmla="*/ 0 w 174"/>
                <a:gd name="T3" fmla="*/ 0 h 474"/>
                <a:gd name="T4" fmla="*/ 0 w 174"/>
                <a:gd name="T5" fmla="*/ 0 h 474"/>
                <a:gd name="T6" fmla="*/ 0 w 174"/>
                <a:gd name="T7" fmla="*/ 0 h 474"/>
                <a:gd name="T8" fmla="*/ 0 w 174"/>
                <a:gd name="T9" fmla="*/ 0 h 474"/>
                <a:gd name="T10" fmla="*/ 0 w 174"/>
                <a:gd name="T11" fmla="*/ 0 h 474"/>
                <a:gd name="T12" fmla="*/ 0 w 174"/>
                <a:gd name="T13" fmla="*/ 0 h 474"/>
                <a:gd name="T14" fmla="*/ 0 w 174"/>
                <a:gd name="T15" fmla="*/ 0 h 474"/>
                <a:gd name="T16" fmla="*/ 0 w 174"/>
                <a:gd name="T17" fmla="*/ 0 h 474"/>
                <a:gd name="T18" fmla="*/ 0 w 174"/>
                <a:gd name="T19" fmla="*/ 0 h 474"/>
                <a:gd name="T20" fmla="*/ 0 w 174"/>
                <a:gd name="T21" fmla="*/ 0 h 474"/>
                <a:gd name="T22" fmla="*/ 0 w 174"/>
                <a:gd name="T23" fmla="*/ 0 h 474"/>
                <a:gd name="T24" fmla="*/ 0 w 174"/>
                <a:gd name="T25" fmla="*/ 0 h 474"/>
                <a:gd name="T26" fmla="*/ 0 w 174"/>
                <a:gd name="T27" fmla="*/ 0 h 474"/>
                <a:gd name="T28" fmla="*/ 0 w 174"/>
                <a:gd name="T29" fmla="*/ 0 h 474"/>
                <a:gd name="T30" fmla="*/ 0 w 174"/>
                <a:gd name="T31" fmla="*/ 0 h 474"/>
                <a:gd name="T32" fmla="*/ 0 w 174"/>
                <a:gd name="T33" fmla="*/ 0 h 474"/>
                <a:gd name="T34" fmla="*/ 0 w 174"/>
                <a:gd name="T35" fmla="*/ 0 h 474"/>
                <a:gd name="T36" fmla="*/ 0 w 174"/>
                <a:gd name="T37" fmla="*/ 0 h 474"/>
                <a:gd name="T38" fmla="*/ 0 w 174"/>
                <a:gd name="T39" fmla="*/ 0 h 474"/>
                <a:gd name="T40" fmla="*/ 0 w 174"/>
                <a:gd name="T41" fmla="*/ 0 h 474"/>
                <a:gd name="T42" fmla="*/ 0 w 174"/>
                <a:gd name="T43" fmla="*/ 0 h 474"/>
                <a:gd name="T44" fmla="*/ 0 w 174"/>
                <a:gd name="T45" fmla="*/ 0 h 474"/>
                <a:gd name="T46" fmla="*/ 0 w 174"/>
                <a:gd name="T47" fmla="*/ 0 h 474"/>
                <a:gd name="T48" fmla="*/ 0 w 174"/>
                <a:gd name="T49" fmla="*/ 0 h 474"/>
                <a:gd name="T50" fmla="*/ 0 w 174"/>
                <a:gd name="T51" fmla="*/ 0 h 474"/>
                <a:gd name="T52" fmla="*/ 0 w 174"/>
                <a:gd name="T53" fmla="*/ 0 h 474"/>
                <a:gd name="T54" fmla="*/ 0 w 174"/>
                <a:gd name="T55" fmla="*/ 0 h 474"/>
                <a:gd name="T56" fmla="*/ 0 w 174"/>
                <a:gd name="T57" fmla="*/ 0 h 474"/>
                <a:gd name="T58" fmla="*/ 0 w 174"/>
                <a:gd name="T59" fmla="*/ 0 h 474"/>
                <a:gd name="T60" fmla="*/ 0 w 174"/>
                <a:gd name="T61" fmla="*/ 0 h 474"/>
                <a:gd name="T62" fmla="*/ 0 w 174"/>
                <a:gd name="T63" fmla="*/ 0 h 474"/>
                <a:gd name="T64" fmla="*/ 0 w 174"/>
                <a:gd name="T65" fmla="*/ 0 h 474"/>
                <a:gd name="T66" fmla="*/ 0 w 174"/>
                <a:gd name="T67" fmla="*/ 0 h 474"/>
                <a:gd name="T68" fmla="*/ 0 w 174"/>
                <a:gd name="T69" fmla="*/ 0 h 474"/>
                <a:gd name="T70" fmla="*/ 0 w 174"/>
                <a:gd name="T71" fmla="*/ 0 h 474"/>
                <a:gd name="T72" fmla="*/ 0 w 174"/>
                <a:gd name="T73" fmla="*/ 0 h 474"/>
                <a:gd name="T74" fmla="*/ 0 w 174"/>
                <a:gd name="T75" fmla="*/ 0 h 474"/>
                <a:gd name="T76" fmla="*/ 0 w 174"/>
                <a:gd name="T77" fmla="*/ 0 h 474"/>
                <a:gd name="T78" fmla="*/ 0 w 174"/>
                <a:gd name="T79" fmla="*/ 0 h 474"/>
                <a:gd name="T80" fmla="*/ 0 w 174"/>
                <a:gd name="T81" fmla="*/ 0 h 474"/>
                <a:gd name="T82" fmla="*/ 0 w 174"/>
                <a:gd name="T83" fmla="*/ 0 h 474"/>
                <a:gd name="T84" fmla="*/ 0 w 174"/>
                <a:gd name="T85" fmla="*/ 0 h 474"/>
                <a:gd name="T86" fmla="*/ 0 w 174"/>
                <a:gd name="T87" fmla="*/ 0 h 474"/>
                <a:gd name="T88" fmla="*/ 0 w 174"/>
                <a:gd name="T89" fmla="*/ 0 h 474"/>
                <a:gd name="T90" fmla="*/ 0 w 174"/>
                <a:gd name="T91" fmla="*/ 0 h 474"/>
                <a:gd name="T92" fmla="*/ 0 w 174"/>
                <a:gd name="T93" fmla="*/ 0 h 474"/>
                <a:gd name="T94" fmla="*/ 0 w 174"/>
                <a:gd name="T95" fmla="*/ 0 h 474"/>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74"/>
                <a:gd name="T145" fmla="*/ 0 h 474"/>
                <a:gd name="T146" fmla="*/ 174 w 174"/>
                <a:gd name="T147" fmla="*/ 474 h 474"/>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74" h="474">
                  <a:moveTo>
                    <a:pt x="164" y="470"/>
                  </a:moveTo>
                  <a:lnTo>
                    <a:pt x="0" y="472"/>
                  </a:lnTo>
                  <a:lnTo>
                    <a:pt x="0" y="474"/>
                  </a:lnTo>
                  <a:lnTo>
                    <a:pt x="174" y="472"/>
                  </a:lnTo>
                  <a:lnTo>
                    <a:pt x="172" y="104"/>
                  </a:lnTo>
                  <a:lnTo>
                    <a:pt x="171" y="93"/>
                  </a:lnTo>
                  <a:lnTo>
                    <a:pt x="169" y="83"/>
                  </a:lnTo>
                  <a:lnTo>
                    <a:pt x="169" y="75"/>
                  </a:lnTo>
                  <a:lnTo>
                    <a:pt x="167" y="63"/>
                  </a:lnTo>
                  <a:lnTo>
                    <a:pt x="162" y="54"/>
                  </a:lnTo>
                  <a:lnTo>
                    <a:pt x="158" y="46"/>
                  </a:lnTo>
                  <a:lnTo>
                    <a:pt x="151" y="36"/>
                  </a:lnTo>
                  <a:lnTo>
                    <a:pt x="144" y="26"/>
                  </a:lnTo>
                  <a:lnTo>
                    <a:pt x="136" y="19"/>
                  </a:lnTo>
                  <a:lnTo>
                    <a:pt x="128" y="14"/>
                  </a:lnTo>
                  <a:lnTo>
                    <a:pt x="117" y="8"/>
                  </a:lnTo>
                  <a:lnTo>
                    <a:pt x="108" y="3"/>
                  </a:lnTo>
                  <a:lnTo>
                    <a:pt x="97" y="0"/>
                  </a:lnTo>
                  <a:lnTo>
                    <a:pt x="90" y="0"/>
                  </a:lnTo>
                  <a:lnTo>
                    <a:pt x="78" y="0"/>
                  </a:lnTo>
                  <a:lnTo>
                    <a:pt x="68" y="2"/>
                  </a:lnTo>
                  <a:lnTo>
                    <a:pt x="57" y="8"/>
                  </a:lnTo>
                  <a:lnTo>
                    <a:pt x="45" y="14"/>
                  </a:lnTo>
                  <a:lnTo>
                    <a:pt x="37" y="19"/>
                  </a:lnTo>
                  <a:lnTo>
                    <a:pt x="31" y="25"/>
                  </a:lnTo>
                  <a:lnTo>
                    <a:pt x="24" y="33"/>
                  </a:lnTo>
                  <a:lnTo>
                    <a:pt x="32" y="25"/>
                  </a:lnTo>
                  <a:lnTo>
                    <a:pt x="39" y="18"/>
                  </a:lnTo>
                  <a:lnTo>
                    <a:pt x="47" y="14"/>
                  </a:lnTo>
                  <a:lnTo>
                    <a:pt x="57" y="8"/>
                  </a:lnTo>
                  <a:lnTo>
                    <a:pt x="64" y="6"/>
                  </a:lnTo>
                  <a:lnTo>
                    <a:pt x="73" y="2"/>
                  </a:lnTo>
                  <a:lnTo>
                    <a:pt x="80" y="2"/>
                  </a:lnTo>
                  <a:lnTo>
                    <a:pt x="90" y="2"/>
                  </a:lnTo>
                  <a:lnTo>
                    <a:pt x="99" y="3"/>
                  </a:lnTo>
                  <a:lnTo>
                    <a:pt x="108" y="6"/>
                  </a:lnTo>
                  <a:lnTo>
                    <a:pt x="116" y="11"/>
                  </a:lnTo>
                  <a:lnTo>
                    <a:pt x="128" y="18"/>
                  </a:lnTo>
                  <a:lnTo>
                    <a:pt x="136" y="26"/>
                  </a:lnTo>
                  <a:lnTo>
                    <a:pt x="143" y="35"/>
                  </a:lnTo>
                  <a:lnTo>
                    <a:pt x="148" y="42"/>
                  </a:lnTo>
                  <a:lnTo>
                    <a:pt x="152" y="50"/>
                  </a:lnTo>
                  <a:lnTo>
                    <a:pt x="158" y="61"/>
                  </a:lnTo>
                  <a:lnTo>
                    <a:pt x="161" y="70"/>
                  </a:lnTo>
                  <a:lnTo>
                    <a:pt x="163" y="84"/>
                  </a:lnTo>
                  <a:lnTo>
                    <a:pt x="164" y="96"/>
                  </a:lnTo>
                  <a:lnTo>
                    <a:pt x="164" y="100"/>
                  </a:lnTo>
                  <a:lnTo>
                    <a:pt x="164" y="470"/>
                  </a:lnTo>
                  <a:close/>
                </a:path>
              </a:pathLst>
            </a:custGeom>
            <a:solidFill>
              <a:srgbClr val="000000"/>
            </a:solidFill>
            <a:ln w="9525">
              <a:noFill/>
              <a:round/>
              <a:headEnd/>
              <a:tailEnd/>
            </a:ln>
          </p:spPr>
          <p:txBody>
            <a:bodyPr/>
            <a:lstStyle/>
            <a:p>
              <a:endParaRPr lang="en-US">
                <a:solidFill>
                  <a:prstClr val="black"/>
                </a:solidFill>
              </a:endParaRPr>
            </a:p>
          </p:txBody>
        </p:sp>
        <p:sp>
          <p:nvSpPr>
            <p:cNvPr id="12362" name="Freeform 609"/>
            <p:cNvSpPr>
              <a:spLocks/>
            </p:cNvSpPr>
            <p:nvPr/>
          </p:nvSpPr>
          <p:spPr bwMode="auto">
            <a:xfrm>
              <a:off x="545" y="2984"/>
              <a:ext cx="25" cy="45"/>
            </a:xfrm>
            <a:custGeom>
              <a:avLst/>
              <a:gdLst>
                <a:gd name="T0" fmla="*/ 0 w 157"/>
                <a:gd name="T1" fmla="*/ 0 h 431"/>
                <a:gd name="T2" fmla="*/ 0 w 157"/>
                <a:gd name="T3" fmla="*/ 0 h 431"/>
                <a:gd name="T4" fmla="*/ 0 w 157"/>
                <a:gd name="T5" fmla="*/ 0 h 431"/>
                <a:gd name="T6" fmla="*/ 0 w 157"/>
                <a:gd name="T7" fmla="*/ 0 h 431"/>
                <a:gd name="T8" fmla="*/ 0 w 157"/>
                <a:gd name="T9" fmla="*/ 0 h 431"/>
                <a:gd name="T10" fmla="*/ 0 w 157"/>
                <a:gd name="T11" fmla="*/ 0 h 431"/>
                <a:gd name="T12" fmla="*/ 0 w 157"/>
                <a:gd name="T13" fmla="*/ 0 h 431"/>
                <a:gd name="T14" fmla="*/ 0 w 157"/>
                <a:gd name="T15" fmla="*/ 0 h 431"/>
                <a:gd name="T16" fmla="*/ 0 w 157"/>
                <a:gd name="T17" fmla="*/ 0 h 431"/>
                <a:gd name="T18" fmla="*/ 0 w 157"/>
                <a:gd name="T19" fmla="*/ 0 h 431"/>
                <a:gd name="T20" fmla="*/ 0 w 157"/>
                <a:gd name="T21" fmla="*/ 0 h 431"/>
                <a:gd name="T22" fmla="*/ 0 w 157"/>
                <a:gd name="T23" fmla="*/ 0 h 431"/>
                <a:gd name="T24" fmla="*/ 0 w 157"/>
                <a:gd name="T25" fmla="*/ 0 h 431"/>
                <a:gd name="T26" fmla="*/ 0 w 157"/>
                <a:gd name="T27" fmla="*/ 0 h 431"/>
                <a:gd name="T28" fmla="*/ 0 w 157"/>
                <a:gd name="T29" fmla="*/ 0 h 431"/>
                <a:gd name="T30" fmla="*/ 0 w 157"/>
                <a:gd name="T31" fmla="*/ 0 h 431"/>
                <a:gd name="T32" fmla="*/ 0 w 157"/>
                <a:gd name="T33" fmla="*/ 0 h 431"/>
                <a:gd name="T34" fmla="*/ 0 w 157"/>
                <a:gd name="T35" fmla="*/ 0 h 431"/>
                <a:gd name="T36" fmla="*/ 0 w 157"/>
                <a:gd name="T37" fmla="*/ 0 h 431"/>
                <a:gd name="T38" fmla="*/ 0 w 157"/>
                <a:gd name="T39" fmla="*/ 0 h 431"/>
                <a:gd name="T40" fmla="*/ 0 w 157"/>
                <a:gd name="T41" fmla="*/ 0 h 431"/>
                <a:gd name="T42" fmla="*/ 0 w 157"/>
                <a:gd name="T43" fmla="*/ 0 h 431"/>
                <a:gd name="T44" fmla="*/ 0 w 157"/>
                <a:gd name="T45" fmla="*/ 0 h 431"/>
                <a:gd name="T46" fmla="*/ 0 w 157"/>
                <a:gd name="T47" fmla="*/ 0 h 431"/>
                <a:gd name="T48" fmla="*/ 0 w 157"/>
                <a:gd name="T49" fmla="*/ 0 h 431"/>
                <a:gd name="T50" fmla="*/ 0 w 157"/>
                <a:gd name="T51" fmla="*/ 0 h 431"/>
                <a:gd name="T52" fmla="*/ 0 w 157"/>
                <a:gd name="T53" fmla="*/ 0 h 431"/>
                <a:gd name="T54" fmla="*/ 0 w 157"/>
                <a:gd name="T55" fmla="*/ 0 h 431"/>
                <a:gd name="T56" fmla="*/ 0 w 157"/>
                <a:gd name="T57" fmla="*/ 0 h 431"/>
                <a:gd name="T58" fmla="*/ 0 w 157"/>
                <a:gd name="T59" fmla="*/ 0 h 431"/>
                <a:gd name="T60" fmla="*/ 0 w 157"/>
                <a:gd name="T61" fmla="*/ 0 h 431"/>
                <a:gd name="T62" fmla="*/ 0 w 157"/>
                <a:gd name="T63" fmla="*/ 0 h 431"/>
                <a:gd name="T64" fmla="*/ 0 w 157"/>
                <a:gd name="T65" fmla="*/ 0 h 431"/>
                <a:gd name="T66" fmla="*/ 0 w 157"/>
                <a:gd name="T67" fmla="*/ 0 h 431"/>
                <a:gd name="T68" fmla="*/ 0 w 157"/>
                <a:gd name="T69" fmla="*/ 0 h 431"/>
                <a:gd name="T70" fmla="*/ 0 w 157"/>
                <a:gd name="T71" fmla="*/ 0 h 431"/>
                <a:gd name="T72" fmla="*/ 0 w 157"/>
                <a:gd name="T73" fmla="*/ 0 h 431"/>
                <a:gd name="T74" fmla="*/ 0 w 157"/>
                <a:gd name="T75" fmla="*/ 0 h 431"/>
                <a:gd name="T76" fmla="*/ 0 w 157"/>
                <a:gd name="T77" fmla="*/ 0 h 431"/>
                <a:gd name="T78" fmla="*/ 0 w 157"/>
                <a:gd name="T79" fmla="*/ 0 h 431"/>
                <a:gd name="T80" fmla="*/ 0 w 157"/>
                <a:gd name="T81" fmla="*/ 0 h 431"/>
                <a:gd name="T82" fmla="*/ 0 w 157"/>
                <a:gd name="T83" fmla="*/ 0 h 431"/>
                <a:gd name="T84" fmla="*/ 0 w 157"/>
                <a:gd name="T85" fmla="*/ 0 h 431"/>
                <a:gd name="T86" fmla="*/ 0 w 157"/>
                <a:gd name="T87" fmla="*/ 0 h 431"/>
                <a:gd name="T88" fmla="*/ 0 w 157"/>
                <a:gd name="T89" fmla="*/ 0 h 431"/>
                <a:gd name="T90" fmla="*/ 0 w 157"/>
                <a:gd name="T91" fmla="*/ 0 h 431"/>
                <a:gd name="T92" fmla="*/ 0 w 157"/>
                <a:gd name="T93" fmla="*/ 0 h 431"/>
                <a:gd name="T94" fmla="*/ 0 w 157"/>
                <a:gd name="T95" fmla="*/ 0 h 431"/>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57"/>
                <a:gd name="T145" fmla="*/ 0 h 431"/>
                <a:gd name="T146" fmla="*/ 157 w 157"/>
                <a:gd name="T147" fmla="*/ 431 h 431"/>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57" h="431">
                  <a:moveTo>
                    <a:pt x="149" y="430"/>
                  </a:moveTo>
                  <a:lnTo>
                    <a:pt x="0" y="431"/>
                  </a:lnTo>
                  <a:lnTo>
                    <a:pt x="157" y="430"/>
                  </a:lnTo>
                  <a:lnTo>
                    <a:pt x="157" y="93"/>
                  </a:lnTo>
                  <a:lnTo>
                    <a:pt x="157" y="84"/>
                  </a:lnTo>
                  <a:lnTo>
                    <a:pt x="156" y="73"/>
                  </a:lnTo>
                  <a:lnTo>
                    <a:pt x="152" y="66"/>
                  </a:lnTo>
                  <a:lnTo>
                    <a:pt x="151" y="57"/>
                  </a:lnTo>
                  <a:lnTo>
                    <a:pt x="146" y="48"/>
                  </a:lnTo>
                  <a:lnTo>
                    <a:pt x="144" y="40"/>
                  </a:lnTo>
                  <a:lnTo>
                    <a:pt x="138" y="31"/>
                  </a:lnTo>
                  <a:lnTo>
                    <a:pt x="131" y="22"/>
                  </a:lnTo>
                  <a:lnTo>
                    <a:pt x="124" y="17"/>
                  </a:lnTo>
                  <a:lnTo>
                    <a:pt x="116" y="11"/>
                  </a:lnTo>
                  <a:lnTo>
                    <a:pt x="108" y="5"/>
                  </a:lnTo>
                  <a:lnTo>
                    <a:pt x="98" y="3"/>
                  </a:lnTo>
                  <a:lnTo>
                    <a:pt x="90" y="0"/>
                  </a:lnTo>
                  <a:lnTo>
                    <a:pt x="82" y="0"/>
                  </a:lnTo>
                  <a:lnTo>
                    <a:pt x="72" y="0"/>
                  </a:lnTo>
                  <a:lnTo>
                    <a:pt x="62" y="1"/>
                  </a:lnTo>
                  <a:lnTo>
                    <a:pt x="52" y="5"/>
                  </a:lnTo>
                  <a:lnTo>
                    <a:pt x="42" y="11"/>
                  </a:lnTo>
                  <a:lnTo>
                    <a:pt x="34" y="17"/>
                  </a:lnTo>
                  <a:lnTo>
                    <a:pt x="29" y="22"/>
                  </a:lnTo>
                  <a:lnTo>
                    <a:pt x="21" y="29"/>
                  </a:lnTo>
                  <a:lnTo>
                    <a:pt x="30" y="21"/>
                  </a:lnTo>
                  <a:lnTo>
                    <a:pt x="36" y="17"/>
                  </a:lnTo>
                  <a:lnTo>
                    <a:pt x="43" y="11"/>
                  </a:lnTo>
                  <a:lnTo>
                    <a:pt x="52" y="7"/>
                  </a:lnTo>
                  <a:lnTo>
                    <a:pt x="58" y="3"/>
                  </a:lnTo>
                  <a:lnTo>
                    <a:pt x="67" y="1"/>
                  </a:lnTo>
                  <a:lnTo>
                    <a:pt x="73" y="1"/>
                  </a:lnTo>
                  <a:lnTo>
                    <a:pt x="82" y="1"/>
                  </a:lnTo>
                  <a:lnTo>
                    <a:pt x="91" y="3"/>
                  </a:lnTo>
                  <a:lnTo>
                    <a:pt x="97" y="5"/>
                  </a:lnTo>
                  <a:lnTo>
                    <a:pt x="105" y="9"/>
                  </a:lnTo>
                  <a:lnTo>
                    <a:pt x="116" y="17"/>
                  </a:lnTo>
                  <a:lnTo>
                    <a:pt x="124" y="22"/>
                  </a:lnTo>
                  <a:lnTo>
                    <a:pt x="130" y="30"/>
                  </a:lnTo>
                  <a:lnTo>
                    <a:pt x="135" y="37"/>
                  </a:lnTo>
                  <a:lnTo>
                    <a:pt x="139" y="44"/>
                  </a:lnTo>
                  <a:lnTo>
                    <a:pt x="144" y="54"/>
                  </a:lnTo>
                  <a:lnTo>
                    <a:pt x="146" y="63"/>
                  </a:lnTo>
                  <a:lnTo>
                    <a:pt x="149" y="75"/>
                  </a:lnTo>
                  <a:lnTo>
                    <a:pt x="149" y="87"/>
                  </a:lnTo>
                  <a:lnTo>
                    <a:pt x="149" y="90"/>
                  </a:lnTo>
                  <a:lnTo>
                    <a:pt x="149" y="430"/>
                  </a:lnTo>
                  <a:close/>
                </a:path>
              </a:pathLst>
            </a:custGeom>
            <a:solidFill>
              <a:srgbClr val="000000"/>
            </a:solidFill>
            <a:ln w="9525">
              <a:noFill/>
              <a:round/>
              <a:headEnd/>
              <a:tailEnd/>
            </a:ln>
          </p:spPr>
          <p:txBody>
            <a:bodyPr/>
            <a:lstStyle/>
            <a:p>
              <a:endParaRPr lang="en-US">
                <a:solidFill>
                  <a:prstClr val="black"/>
                </a:solidFill>
              </a:endParaRPr>
            </a:p>
          </p:txBody>
        </p:sp>
        <p:sp>
          <p:nvSpPr>
            <p:cNvPr id="12363" name="Freeform 610"/>
            <p:cNvSpPr>
              <a:spLocks/>
            </p:cNvSpPr>
            <p:nvPr/>
          </p:nvSpPr>
          <p:spPr bwMode="auto">
            <a:xfrm>
              <a:off x="575" y="2988"/>
              <a:ext cx="22" cy="41"/>
            </a:xfrm>
            <a:custGeom>
              <a:avLst/>
              <a:gdLst>
                <a:gd name="T0" fmla="*/ 0 w 144"/>
                <a:gd name="T1" fmla="*/ 0 h 397"/>
                <a:gd name="T2" fmla="*/ 0 w 144"/>
                <a:gd name="T3" fmla="*/ 0 h 397"/>
                <a:gd name="T4" fmla="*/ 0 w 144"/>
                <a:gd name="T5" fmla="*/ 0 h 397"/>
                <a:gd name="T6" fmla="*/ 0 w 144"/>
                <a:gd name="T7" fmla="*/ 0 h 397"/>
                <a:gd name="T8" fmla="*/ 0 w 144"/>
                <a:gd name="T9" fmla="*/ 0 h 397"/>
                <a:gd name="T10" fmla="*/ 0 w 144"/>
                <a:gd name="T11" fmla="*/ 0 h 397"/>
                <a:gd name="T12" fmla="*/ 0 w 144"/>
                <a:gd name="T13" fmla="*/ 0 h 397"/>
                <a:gd name="T14" fmla="*/ 0 w 144"/>
                <a:gd name="T15" fmla="*/ 0 h 397"/>
                <a:gd name="T16" fmla="*/ 0 w 144"/>
                <a:gd name="T17" fmla="*/ 0 h 397"/>
                <a:gd name="T18" fmla="*/ 0 w 144"/>
                <a:gd name="T19" fmla="*/ 0 h 397"/>
                <a:gd name="T20" fmla="*/ 0 w 144"/>
                <a:gd name="T21" fmla="*/ 0 h 397"/>
                <a:gd name="T22" fmla="*/ 0 w 144"/>
                <a:gd name="T23" fmla="*/ 0 h 397"/>
                <a:gd name="T24" fmla="*/ 0 w 144"/>
                <a:gd name="T25" fmla="*/ 0 h 397"/>
                <a:gd name="T26" fmla="*/ 0 w 144"/>
                <a:gd name="T27" fmla="*/ 0 h 397"/>
                <a:gd name="T28" fmla="*/ 0 w 144"/>
                <a:gd name="T29" fmla="*/ 0 h 397"/>
                <a:gd name="T30" fmla="*/ 0 w 144"/>
                <a:gd name="T31" fmla="*/ 0 h 397"/>
                <a:gd name="T32" fmla="*/ 0 w 144"/>
                <a:gd name="T33" fmla="*/ 0 h 397"/>
                <a:gd name="T34" fmla="*/ 0 w 144"/>
                <a:gd name="T35" fmla="*/ 0 h 397"/>
                <a:gd name="T36" fmla="*/ 0 w 144"/>
                <a:gd name="T37" fmla="*/ 0 h 397"/>
                <a:gd name="T38" fmla="*/ 0 w 144"/>
                <a:gd name="T39" fmla="*/ 0 h 397"/>
                <a:gd name="T40" fmla="*/ 0 w 144"/>
                <a:gd name="T41" fmla="*/ 0 h 397"/>
                <a:gd name="T42" fmla="*/ 0 w 144"/>
                <a:gd name="T43" fmla="*/ 0 h 397"/>
                <a:gd name="T44" fmla="*/ 0 w 144"/>
                <a:gd name="T45" fmla="*/ 0 h 397"/>
                <a:gd name="T46" fmla="*/ 0 w 144"/>
                <a:gd name="T47" fmla="*/ 0 h 397"/>
                <a:gd name="T48" fmla="*/ 0 w 144"/>
                <a:gd name="T49" fmla="*/ 0 h 397"/>
                <a:gd name="T50" fmla="*/ 0 w 144"/>
                <a:gd name="T51" fmla="*/ 0 h 397"/>
                <a:gd name="T52" fmla="*/ 0 w 144"/>
                <a:gd name="T53" fmla="*/ 0 h 397"/>
                <a:gd name="T54" fmla="*/ 0 w 144"/>
                <a:gd name="T55" fmla="*/ 0 h 397"/>
                <a:gd name="T56" fmla="*/ 0 w 144"/>
                <a:gd name="T57" fmla="*/ 0 h 397"/>
                <a:gd name="T58" fmla="*/ 0 w 144"/>
                <a:gd name="T59" fmla="*/ 0 h 397"/>
                <a:gd name="T60" fmla="*/ 0 w 144"/>
                <a:gd name="T61" fmla="*/ 0 h 397"/>
                <a:gd name="T62" fmla="*/ 0 w 144"/>
                <a:gd name="T63" fmla="*/ 0 h 397"/>
                <a:gd name="T64" fmla="*/ 0 w 144"/>
                <a:gd name="T65" fmla="*/ 0 h 397"/>
                <a:gd name="T66" fmla="*/ 0 w 144"/>
                <a:gd name="T67" fmla="*/ 0 h 397"/>
                <a:gd name="T68" fmla="*/ 0 w 144"/>
                <a:gd name="T69" fmla="*/ 0 h 397"/>
                <a:gd name="T70" fmla="*/ 0 w 144"/>
                <a:gd name="T71" fmla="*/ 0 h 397"/>
                <a:gd name="T72" fmla="*/ 0 w 144"/>
                <a:gd name="T73" fmla="*/ 0 h 397"/>
                <a:gd name="T74" fmla="*/ 0 w 144"/>
                <a:gd name="T75" fmla="*/ 0 h 397"/>
                <a:gd name="T76" fmla="*/ 0 w 144"/>
                <a:gd name="T77" fmla="*/ 0 h 397"/>
                <a:gd name="T78" fmla="*/ 0 w 144"/>
                <a:gd name="T79" fmla="*/ 0 h 397"/>
                <a:gd name="T80" fmla="*/ 0 w 144"/>
                <a:gd name="T81" fmla="*/ 0 h 397"/>
                <a:gd name="T82" fmla="*/ 0 w 144"/>
                <a:gd name="T83" fmla="*/ 0 h 397"/>
                <a:gd name="T84" fmla="*/ 0 w 144"/>
                <a:gd name="T85" fmla="*/ 0 h 397"/>
                <a:gd name="T86" fmla="*/ 0 w 144"/>
                <a:gd name="T87" fmla="*/ 0 h 397"/>
                <a:gd name="T88" fmla="*/ 0 w 144"/>
                <a:gd name="T89" fmla="*/ 0 h 397"/>
                <a:gd name="T90" fmla="*/ 0 w 144"/>
                <a:gd name="T91" fmla="*/ 0 h 397"/>
                <a:gd name="T92" fmla="*/ 0 w 144"/>
                <a:gd name="T93" fmla="*/ 0 h 397"/>
                <a:gd name="T94" fmla="*/ 0 w 144"/>
                <a:gd name="T95" fmla="*/ 0 h 397"/>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44"/>
                <a:gd name="T145" fmla="*/ 0 h 397"/>
                <a:gd name="T146" fmla="*/ 144 w 144"/>
                <a:gd name="T147" fmla="*/ 397 h 397"/>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44" h="397">
                  <a:moveTo>
                    <a:pt x="137" y="393"/>
                  </a:moveTo>
                  <a:lnTo>
                    <a:pt x="0" y="395"/>
                  </a:lnTo>
                  <a:lnTo>
                    <a:pt x="0" y="397"/>
                  </a:lnTo>
                  <a:lnTo>
                    <a:pt x="144" y="395"/>
                  </a:lnTo>
                  <a:lnTo>
                    <a:pt x="144" y="86"/>
                  </a:lnTo>
                  <a:lnTo>
                    <a:pt x="143" y="77"/>
                  </a:lnTo>
                  <a:lnTo>
                    <a:pt x="143" y="68"/>
                  </a:lnTo>
                  <a:lnTo>
                    <a:pt x="141" y="61"/>
                  </a:lnTo>
                  <a:lnTo>
                    <a:pt x="140" y="52"/>
                  </a:lnTo>
                  <a:lnTo>
                    <a:pt x="136" y="45"/>
                  </a:lnTo>
                  <a:lnTo>
                    <a:pt x="131" y="38"/>
                  </a:lnTo>
                  <a:lnTo>
                    <a:pt x="127" y="29"/>
                  </a:lnTo>
                  <a:lnTo>
                    <a:pt x="121" y="22"/>
                  </a:lnTo>
                  <a:lnTo>
                    <a:pt x="115" y="15"/>
                  </a:lnTo>
                  <a:lnTo>
                    <a:pt x="107" y="11"/>
                  </a:lnTo>
                  <a:lnTo>
                    <a:pt x="98" y="6"/>
                  </a:lnTo>
                  <a:lnTo>
                    <a:pt x="89" y="4"/>
                  </a:lnTo>
                  <a:lnTo>
                    <a:pt x="82" y="1"/>
                  </a:lnTo>
                  <a:lnTo>
                    <a:pt x="75" y="0"/>
                  </a:lnTo>
                  <a:lnTo>
                    <a:pt x="66" y="0"/>
                  </a:lnTo>
                  <a:lnTo>
                    <a:pt x="57" y="3"/>
                  </a:lnTo>
                  <a:lnTo>
                    <a:pt x="46" y="6"/>
                  </a:lnTo>
                  <a:lnTo>
                    <a:pt x="38" y="12"/>
                  </a:lnTo>
                  <a:lnTo>
                    <a:pt x="31" y="15"/>
                  </a:lnTo>
                  <a:lnTo>
                    <a:pt x="26" y="22"/>
                  </a:lnTo>
                  <a:lnTo>
                    <a:pt x="21" y="28"/>
                  </a:lnTo>
                  <a:lnTo>
                    <a:pt x="28" y="21"/>
                  </a:lnTo>
                  <a:lnTo>
                    <a:pt x="33" y="15"/>
                  </a:lnTo>
                  <a:lnTo>
                    <a:pt x="39" y="12"/>
                  </a:lnTo>
                  <a:lnTo>
                    <a:pt x="48" y="7"/>
                  </a:lnTo>
                  <a:lnTo>
                    <a:pt x="54" y="4"/>
                  </a:lnTo>
                  <a:lnTo>
                    <a:pt x="62" y="3"/>
                  </a:lnTo>
                  <a:lnTo>
                    <a:pt x="68" y="1"/>
                  </a:lnTo>
                  <a:lnTo>
                    <a:pt x="75" y="1"/>
                  </a:lnTo>
                  <a:lnTo>
                    <a:pt x="83" y="4"/>
                  </a:lnTo>
                  <a:lnTo>
                    <a:pt x="89" y="5"/>
                  </a:lnTo>
                  <a:lnTo>
                    <a:pt x="98" y="9"/>
                  </a:lnTo>
                  <a:lnTo>
                    <a:pt x="105" y="15"/>
                  </a:lnTo>
                  <a:lnTo>
                    <a:pt x="114" y="22"/>
                  </a:lnTo>
                  <a:lnTo>
                    <a:pt x="120" y="29"/>
                  </a:lnTo>
                  <a:lnTo>
                    <a:pt x="124" y="35"/>
                  </a:lnTo>
                  <a:lnTo>
                    <a:pt x="127" y="41"/>
                  </a:lnTo>
                  <a:lnTo>
                    <a:pt x="131" y="50"/>
                  </a:lnTo>
                  <a:lnTo>
                    <a:pt x="135" y="58"/>
                  </a:lnTo>
                  <a:lnTo>
                    <a:pt x="136" y="69"/>
                  </a:lnTo>
                  <a:lnTo>
                    <a:pt x="137" y="80"/>
                  </a:lnTo>
                  <a:lnTo>
                    <a:pt x="137" y="83"/>
                  </a:lnTo>
                  <a:lnTo>
                    <a:pt x="137" y="393"/>
                  </a:lnTo>
                  <a:close/>
                </a:path>
              </a:pathLst>
            </a:custGeom>
            <a:solidFill>
              <a:srgbClr val="000000"/>
            </a:solidFill>
            <a:ln w="9525">
              <a:noFill/>
              <a:round/>
              <a:headEnd/>
              <a:tailEnd/>
            </a:ln>
          </p:spPr>
          <p:txBody>
            <a:bodyPr/>
            <a:lstStyle/>
            <a:p>
              <a:endParaRPr lang="en-US">
                <a:solidFill>
                  <a:prstClr val="black"/>
                </a:solidFill>
              </a:endParaRPr>
            </a:p>
          </p:txBody>
        </p:sp>
        <p:sp>
          <p:nvSpPr>
            <p:cNvPr id="12364" name="Freeform 611"/>
            <p:cNvSpPr>
              <a:spLocks/>
            </p:cNvSpPr>
            <p:nvPr/>
          </p:nvSpPr>
          <p:spPr bwMode="auto">
            <a:xfrm>
              <a:off x="602" y="2991"/>
              <a:ext cx="21" cy="38"/>
            </a:xfrm>
            <a:custGeom>
              <a:avLst/>
              <a:gdLst>
                <a:gd name="T0" fmla="*/ 0 w 131"/>
                <a:gd name="T1" fmla="*/ 0 h 362"/>
                <a:gd name="T2" fmla="*/ 0 w 131"/>
                <a:gd name="T3" fmla="*/ 0 h 362"/>
                <a:gd name="T4" fmla="*/ 0 w 131"/>
                <a:gd name="T5" fmla="*/ 0 h 362"/>
                <a:gd name="T6" fmla="*/ 0 w 131"/>
                <a:gd name="T7" fmla="*/ 0 h 362"/>
                <a:gd name="T8" fmla="*/ 0 w 131"/>
                <a:gd name="T9" fmla="*/ 0 h 362"/>
                <a:gd name="T10" fmla="*/ 0 w 131"/>
                <a:gd name="T11" fmla="*/ 0 h 362"/>
                <a:gd name="T12" fmla="*/ 0 w 131"/>
                <a:gd name="T13" fmla="*/ 0 h 362"/>
                <a:gd name="T14" fmla="*/ 0 w 131"/>
                <a:gd name="T15" fmla="*/ 0 h 362"/>
                <a:gd name="T16" fmla="*/ 0 w 131"/>
                <a:gd name="T17" fmla="*/ 0 h 362"/>
                <a:gd name="T18" fmla="*/ 0 w 131"/>
                <a:gd name="T19" fmla="*/ 0 h 362"/>
                <a:gd name="T20" fmla="*/ 0 w 131"/>
                <a:gd name="T21" fmla="*/ 0 h 362"/>
                <a:gd name="T22" fmla="*/ 0 w 131"/>
                <a:gd name="T23" fmla="*/ 0 h 362"/>
                <a:gd name="T24" fmla="*/ 0 w 131"/>
                <a:gd name="T25" fmla="*/ 0 h 362"/>
                <a:gd name="T26" fmla="*/ 0 w 131"/>
                <a:gd name="T27" fmla="*/ 0 h 362"/>
                <a:gd name="T28" fmla="*/ 0 w 131"/>
                <a:gd name="T29" fmla="*/ 0 h 362"/>
                <a:gd name="T30" fmla="*/ 0 w 131"/>
                <a:gd name="T31" fmla="*/ 0 h 362"/>
                <a:gd name="T32" fmla="*/ 0 w 131"/>
                <a:gd name="T33" fmla="*/ 0 h 362"/>
                <a:gd name="T34" fmla="*/ 0 w 131"/>
                <a:gd name="T35" fmla="*/ 0 h 362"/>
                <a:gd name="T36" fmla="*/ 0 w 131"/>
                <a:gd name="T37" fmla="*/ 0 h 362"/>
                <a:gd name="T38" fmla="*/ 0 w 131"/>
                <a:gd name="T39" fmla="*/ 0 h 362"/>
                <a:gd name="T40" fmla="*/ 0 w 131"/>
                <a:gd name="T41" fmla="*/ 0 h 362"/>
                <a:gd name="T42" fmla="*/ 0 w 131"/>
                <a:gd name="T43" fmla="*/ 0 h 362"/>
                <a:gd name="T44" fmla="*/ 0 w 131"/>
                <a:gd name="T45" fmla="*/ 0 h 362"/>
                <a:gd name="T46" fmla="*/ 0 w 131"/>
                <a:gd name="T47" fmla="*/ 0 h 362"/>
                <a:gd name="T48" fmla="*/ 0 w 131"/>
                <a:gd name="T49" fmla="*/ 0 h 362"/>
                <a:gd name="T50" fmla="*/ 0 w 131"/>
                <a:gd name="T51" fmla="*/ 0 h 362"/>
                <a:gd name="T52" fmla="*/ 0 w 131"/>
                <a:gd name="T53" fmla="*/ 0 h 362"/>
                <a:gd name="T54" fmla="*/ 0 w 131"/>
                <a:gd name="T55" fmla="*/ 0 h 362"/>
                <a:gd name="T56" fmla="*/ 0 w 131"/>
                <a:gd name="T57" fmla="*/ 0 h 362"/>
                <a:gd name="T58" fmla="*/ 0 w 131"/>
                <a:gd name="T59" fmla="*/ 0 h 362"/>
                <a:gd name="T60" fmla="*/ 0 w 131"/>
                <a:gd name="T61" fmla="*/ 0 h 362"/>
                <a:gd name="T62" fmla="*/ 0 w 131"/>
                <a:gd name="T63" fmla="*/ 0 h 362"/>
                <a:gd name="T64" fmla="*/ 0 w 131"/>
                <a:gd name="T65" fmla="*/ 0 h 362"/>
                <a:gd name="T66" fmla="*/ 0 w 131"/>
                <a:gd name="T67" fmla="*/ 0 h 362"/>
                <a:gd name="T68" fmla="*/ 0 w 131"/>
                <a:gd name="T69" fmla="*/ 0 h 362"/>
                <a:gd name="T70" fmla="*/ 0 w 131"/>
                <a:gd name="T71" fmla="*/ 0 h 362"/>
                <a:gd name="T72" fmla="*/ 0 w 131"/>
                <a:gd name="T73" fmla="*/ 0 h 362"/>
                <a:gd name="T74" fmla="*/ 0 w 131"/>
                <a:gd name="T75" fmla="*/ 0 h 362"/>
                <a:gd name="T76" fmla="*/ 0 w 131"/>
                <a:gd name="T77" fmla="*/ 0 h 362"/>
                <a:gd name="T78" fmla="*/ 0 w 131"/>
                <a:gd name="T79" fmla="*/ 0 h 362"/>
                <a:gd name="T80" fmla="*/ 0 w 131"/>
                <a:gd name="T81" fmla="*/ 0 h 362"/>
                <a:gd name="T82" fmla="*/ 0 w 131"/>
                <a:gd name="T83" fmla="*/ 0 h 362"/>
                <a:gd name="T84" fmla="*/ 0 w 131"/>
                <a:gd name="T85" fmla="*/ 0 h 362"/>
                <a:gd name="T86" fmla="*/ 0 w 131"/>
                <a:gd name="T87" fmla="*/ 0 h 362"/>
                <a:gd name="T88" fmla="*/ 0 w 131"/>
                <a:gd name="T89" fmla="*/ 0 h 362"/>
                <a:gd name="T90" fmla="*/ 0 w 131"/>
                <a:gd name="T91" fmla="*/ 0 h 362"/>
                <a:gd name="T92" fmla="*/ 0 w 131"/>
                <a:gd name="T93" fmla="*/ 0 h 362"/>
                <a:gd name="T94" fmla="*/ 0 w 131"/>
                <a:gd name="T95" fmla="*/ 0 h 362"/>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w 131"/>
                <a:gd name="T145" fmla="*/ 0 h 362"/>
                <a:gd name="T146" fmla="*/ 131 w 131"/>
                <a:gd name="T147" fmla="*/ 362 h 362"/>
              </a:gdLst>
              <a:ahLst/>
              <a:cxnLst>
                <a:cxn ang="T96">
                  <a:pos x="T0" y="T1"/>
                </a:cxn>
                <a:cxn ang="T97">
                  <a:pos x="T2" y="T3"/>
                </a:cxn>
                <a:cxn ang="T98">
                  <a:pos x="T4" y="T5"/>
                </a:cxn>
                <a:cxn ang="T99">
                  <a:pos x="T6" y="T7"/>
                </a:cxn>
                <a:cxn ang="T100">
                  <a:pos x="T8" y="T9"/>
                </a:cxn>
                <a:cxn ang="T101">
                  <a:pos x="T10" y="T11"/>
                </a:cxn>
                <a:cxn ang="T102">
                  <a:pos x="T12" y="T13"/>
                </a:cxn>
                <a:cxn ang="T103">
                  <a:pos x="T14" y="T15"/>
                </a:cxn>
                <a:cxn ang="T104">
                  <a:pos x="T16" y="T17"/>
                </a:cxn>
                <a:cxn ang="T105">
                  <a:pos x="T18" y="T19"/>
                </a:cxn>
                <a:cxn ang="T106">
                  <a:pos x="T20" y="T21"/>
                </a:cxn>
                <a:cxn ang="T107">
                  <a:pos x="T22" y="T23"/>
                </a:cxn>
                <a:cxn ang="T108">
                  <a:pos x="T24" y="T25"/>
                </a:cxn>
                <a:cxn ang="T109">
                  <a:pos x="T26" y="T27"/>
                </a:cxn>
                <a:cxn ang="T110">
                  <a:pos x="T28" y="T29"/>
                </a:cxn>
                <a:cxn ang="T111">
                  <a:pos x="T30" y="T31"/>
                </a:cxn>
                <a:cxn ang="T112">
                  <a:pos x="T32" y="T33"/>
                </a:cxn>
                <a:cxn ang="T113">
                  <a:pos x="T34" y="T35"/>
                </a:cxn>
                <a:cxn ang="T114">
                  <a:pos x="T36" y="T37"/>
                </a:cxn>
                <a:cxn ang="T115">
                  <a:pos x="T38" y="T39"/>
                </a:cxn>
                <a:cxn ang="T116">
                  <a:pos x="T40" y="T41"/>
                </a:cxn>
                <a:cxn ang="T117">
                  <a:pos x="T42" y="T43"/>
                </a:cxn>
                <a:cxn ang="T118">
                  <a:pos x="T44" y="T45"/>
                </a:cxn>
                <a:cxn ang="T119">
                  <a:pos x="T46" y="T47"/>
                </a:cxn>
                <a:cxn ang="T120">
                  <a:pos x="T48" y="T49"/>
                </a:cxn>
                <a:cxn ang="T121">
                  <a:pos x="T50" y="T51"/>
                </a:cxn>
                <a:cxn ang="T122">
                  <a:pos x="T52" y="T53"/>
                </a:cxn>
                <a:cxn ang="T123">
                  <a:pos x="T54" y="T55"/>
                </a:cxn>
                <a:cxn ang="T124">
                  <a:pos x="T56" y="T57"/>
                </a:cxn>
                <a:cxn ang="T125">
                  <a:pos x="T58" y="T59"/>
                </a:cxn>
                <a:cxn ang="T126">
                  <a:pos x="T60" y="T61"/>
                </a:cxn>
                <a:cxn ang="T127">
                  <a:pos x="T62" y="T63"/>
                </a:cxn>
                <a:cxn ang="T128">
                  <a:pos x="T64" y="T65"/>
                </a:cxn>
                <a:cxn ang="T129">
                  <a:pos x="T66" y="T67"/>
                </a:cxn>
                <a:cxn ang="T130">
                  <a:pos x="T68" y="T69"/>
                </a:cxn>
                <a:cxn ang="T131">
                  <a:pos x="T70" y="T71"/>
                </a:cxn>
                <a:cxn ang="T132">
                  <a:pos x="T72" y="T73"/>
                </a:cxn>
                <a:cxn ang="T133">
                  <a:pos x="T74" y="T75"/>
                </a:cxn>
                <a:cxn ang="T134">
                  <a:pos x="T76" y="T77"/>
                </a:cxn>
                <a:cxn ang="T135">
                  <a:pos x="T78" y="T79"/>
                </a:cxn>
                <a:cxn ang="T136">
                  <a:pos x="T80" y="T81"/>
                </a:cxn>
                <a:cxn ang="T137">
                  <a:pos x="T82" y="T83"/>
                </a:cxn>
                <a:cxn ang="T138">
                  <a:pos x="T84" y="T85"/>
                </a:cxn>
                <a:cxn ang="T139">
                  <a:pos x="T86" y="T87"/>
                </a:cxn>
                <a:cxn ang="T140">
                  <a:pos x="T88" y="T89"/>
                </a:cxn>
                <a:cxn ang="T141">
                  <a:pos x="T90" y="T91"/>
                </a:cxn>
                <a:cxn ang="T142">
                  <a:pos x="T92" y="T93"/>
                </a:cxn>
                <a:cxn ang="T143">
                  <a:pos x="T94" y="T95"/>
                </a:cxn>
              </a:cxnLst>
              <a:rect l="T144" t="T145" r="T146" b="T147"/>
              <a:pathLst>
                <a:path w="131" h="362">
                  <a:moveTo>
                    <a:pt x="124" y="360"/>
                  </a:moveTo>
                  <a:lnTo>
                    <a:pt x="0" y="361"/>
                  </a:lnTo>
                  <a:lnTo>
                    <a:pt x="0" y="362"/>
                  </a:lnTo>
                  <a:lnTo>
                    <a:pt x="131" y="361"/>
                  </a:lnTo>
                  <a:lnTo>
                    <a:pt x="129" y="78"/>
                  </a:lnTo>
                  <a:lnTo>
                    <a:pt x="129" y="71"/>
                  </a:lnTo>
                  <a:lnTo>
                    <a:pt x="129" y="62"/>
                  </a:lnTo>
                  <a:lnTo>
                    <a:pt x="127" y="57"/>
                  </a:lnTo>
                  <a:lnTo>
                    <a:pt x="125" y="49"/>
                  </a:lnTo>
                  <a:lnTo>
                    <a:pt x="121" y="41"/>
                  </a:lnTo>
                  <a:lnTo>
                    <a:pt x="119" y="34"/>
                  </a:lnTo>
                  <a:lnTo>
                    <a:pt x="114" y="27"/>
                  </a:lnTo>
                  <a:lnTo>
                    <a:pt x="108" y="19"/>
                  </a:lnTo>
                  <a:lnTo>
                    <a:pt x="103" y="14"/>
                  </a:lnTo>
                  <a:lnTo>
                    <a:pt x="95" y="10"/>
                  </a:lnTo>
                  <a:lnTo>
                    <a:pt x="88" y="6"/>
                  </a:lnTo>
                  <a:lnTo>
                    <a:pt x="81" y="3"/>
                  </a:lnTo>
                  <a:lnTo>
                    <a:pt x="73" y="0"/>
                  </a:lnTo>
                  <a:lnTo>
                    <a:pt x="67" y="0"/>
                  </a:lnTo>
                  <a:lnTo>
                    <a:pt x="59" y="0"/>
                  </a:lnTo>
                  <a:lnTo>
                    <a:pt x="50" y="2"/>
                  </a:lnTo>
                  <a:lnTo>
                    <a:pt x="41" y="6"/>
                  </a:lnTo>
                  <a:lnTo>
                    <a:pt x="34" y="10"/>
                  </a:lnTo>
                  <a:lnTo>
                    <a:pt x="27" y="14"/>
                  </a:lnTo>
                  <a:lnTo>
                    <a:pt x="23" y="18"/>
                  </a:lnTo>
                  <a:lnTo>
                    <a:pt x="17" y="24"/>
                  </a:lnTo>
                  <a:lnTo>
                    <a:pt x="23" y="18"/>
                  </a:lnTo>
                  <a:lnTo>
                    <a:pt x="28" y="14"/>
                  </a:lnTo>
                  <a:lnTo>
                    <a:pt x="35" y="10"/>
                  </a:lnTo>
                  <a:lnTo>
                    <a:pt x="41" y="7"/>
                  </a:lnTo>
                  <a:lnTo>
                    <a:pt x="48" y="4"/>
                  </a:lnTo>
                  <a:lnTo>
                    <a:pt x="55" y="2"/>
                  </a:lnTo>
                  <a:lnTo>
                    <a:pt x="61" y="1"/>
                  </a:lnTo>
                  <a:lnTo>
                    <a:pt x="67" y="1"/>
                  </a:lnTo>
                  <a:lnTo>
                    <a:pt x="75" y="3"/>
                  </a:lnTo>
                  <a:lnTo>
                    <a:pt x="81" y="4"/>
                  </a:lnTo>
                  <a:lnTo>
                    <a:pt x="87" y="8"/>
                  </a:lnTo>
                  <a:lnTo>
                    <a:pt x="95" y="14"/>
                  </a:lnTo>
                  <a:lnTo>
                    <a:pt x="102" y="19"/>
                  </a:lnTo>
                  <a:lnTo>
                    <a:pt x="107" y="27"/>
                  </a:lnTo>
                  <a:lnTo>
                    <a:pt x="112" y="33"/>
                  </a:lnTo>
                  <a:lnTo>
                    <a:pt x="114" y="36"/>
                  </a:lnTo>
                  <a:lnTo>
                    <a:pt x="119" y="46"/>
                  </a:lnTo>
                  <a:lnTo>
                    <a:pt x="120" y="53"/>
                  </a:lnTo>
                  <a:lnTo>
                    <a:pt x="124" y="64"/>
                  </a:lnTo>
                  <a:lnTo>
                    <a:pt x="124" y="72"/>
                  </a:lnTo>
                  <a:lnTo>
                    <a:pt x="124" y="76"/>
                  </a:lnTo>
                  <a:lnTo>
                    <a:pt x="124" y="360"/>
                  </a:lnTo>
                  <a:close/>
                </a:path>
              </a:pathLst>
            </a:custGeom>
            <a:solidFill>
              <a:srgbClr val="000000"/>
            </a:solidFill>
            <a:ln w="9525">
              <a:noFill/>
              <a:round/>
              <a:headEnd/>
              <a:tailEnd/>
            </a:ln>
          </p:spPr>
          <p:txBody>
            <a:bodyPr/>
            <a:lstStyle/>
            <a:p>
              <a:endParaRPr lang="en-US">
                <a:solidFill>
                  <a:prstClr val="black"/>
                </a:solidFill>
              </a:endParaRPr>
            </a:p>
          </p:txBody>
        </p:sp>
        <p:sp>
          <p:nvSpPr>
            <p:cNvPr id="12365" name="Freeform 612"/>
            <p:cNvSpPr>
              <a:spLocks/>
            </p:cNvSpPr>
            <p:nvPr/>
          </p:nvSpPr>
          <p:spPr bwMode="auto">
            <a:xfrm>
              <a:off x="313" y="3029"/>
              <a:ext cx="312" cy="9"/>
            </a:xfrm>
            <a:custGeom>
              <a:avLst/>
              <a:gdLst>
                <a:gd name="T0" fmla="*/ 1 w 1979"/>
                <a:gd name="T1" fmla="*/ 0 h 77"/>
                <a:gd name="T2" fmla="*/ 0 w 1979"/>
                <a:gd name="T3" fmla="*/ 0 h 77"/>
                <a:gd name="T4" fmla="*/ 0 w 1979"/>
                <a:gd name="T5" fmla="*/ 0 h 77"/>
                <a:gd name="T6" fmla="*/ 1 w 1979"/>
                <a:gd name="T7" fmla="*/ 0 h 77"/>
                <a:gd name="T8" fmla="*/ 1 w 1979"/>
                <a:gd name="T9" fmla="*/ 0 h 77"/>
                <a:gd name="T10" fmla="*/ 1 w 1979"/>
                <a:gd name="T11" fmla="*/ 0 h 77"/>
                <a:gd name="T12" fmla="*/ 1 w 1979"/>
                <a:gd name="T13" fmla="*/ 0 h 77"/>
                <a:gd name="T14" fmla="*/ 0 60000 65536"/>
                <a:gd name="T15" fmla="*/ 0 60000 65536"/>
                <a:gd name="T16" fmla="*/ 0 60000 65536"/>
                <a:gd name="T17" fmla="*/ 0 60000 65536"/>
                <a:gd name="T18" fmla="*/ 0 60000 65536"/>
                <a:gd name="T19" fmla="*/ 0 60000 65536"/>
                <a:gd name="T20" fmla="*/ 0 60000 65536"/>
                <a:gd name="T21" fmla="*/ 0 w 1979"/>
                <a:gd name="T22" fmla="*/ 0 h 77"/>
                <a:gd name="T23" fmla="*/ 1979 w 1979"/>
                <a:gd name="T24" fmla="*/ 77 h 7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979" h="77">
                  <a:moveTo>
                    <a:pt x="992" y="57"/>
                  </a:moveTo>
                  <a:lnTo>
                    <a:pt x="0" y="0"/>
                  </a:lnTo>
                  <a:lnTo>
                    <a:pt x="0" y="14"/>
                  </a:lnTo>
                  <a:lnTo>
                    <a:pt x="992" y="77"/>
                  </a:lnTo>
                  <a:lnTo>
                    <a:pt x="1979" y="28"/>
                  </a:lnTo>
                  <a:lnTo>
                    <a:pt x="1979" y="18"/>
                  </a:lnTo>
                  <a:lnTo>
                    <a:pt x="992" y="57"/>
                  </a:lnTo>
                  <a:close/>
                </a:path>
              </a:pathLst>
            </a:custGeom>
            <a:solidFill>
              <a:srgbClr val="000000"/>
            </a:solidFill>
            <a:ln w="9525">
              <a:noFill/>
              <a:round/>
              <a:headEnd/>
              <a:tailEnd/>
            </a:ln>
          </p:spPr>
          <p:txBody>
            <a:bodyPr/>
            <a:lstStyle/>
            <a:p>
              <a:endParaRPr lang="en-US">
                <a:solidFill>
                  <a:prstClr val="black"/>
                </a:solidFill>
              </a:endParaRPr>
            </a:p>
          </p:txBody>
        </p:sp>
        <p:sp>
          <p:nvSpPr>
            <p:cNvPr id="12366" name="AutoShape 613"/>
            <p:cNvSpPr>
              <a:spLocks noChangeArrowheads="1"/>
            </p:cNvSpPr>
            <p:nvPr/>
          </p:nvSpPr>
          <p:spPr bwMode="auto">
            <a:xfrm rot="-5400000">
              <a:off x="463" y="2989"/>
              <a:ext cx="60" cy="32"/>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520 w 21600"/>
                <a:gd name="T13" fmla="*/ 2025 h 21600"/>
                <a:gd name="T14" fmla="*/ 19440 w 21600"/>
                <a:gd name="T15" fmla="*/ 19575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solidFill>
                <a:schemeClr val="tx1"/>
              </a:solidFill>
              <a:miter lim="800000"/>
              <a:headEnd/>
              <a:tailEnd/>
            </a:ln>
          </p:spPr>
          <p:txBody>
            <a:bodyPr wrap="none" anchor="ctr"/>
            <a:lstStyle/>
            <a:p>
              <a:endParaRPr lang="en-US">
                <a:solidFill>
                  <a:prstClr val="black"/>
                </a:solidFill>
              </a:endParaRPr>
            </a:p>
          </p:txBody>
        </p:sp>
        <p:sp>
          <p:nvSpPr>
            <p:cNvPr id="12367" name="AutoShape 614"/>
            <p:cNvSpPr>
              <a:spLocks noChangeArrowheads="1"/>
            </p:cNvSpPr>
            <p:nvPr/>
          </p:nvSpPr>
          <p:spPr bwMode="auto">
            <a:xfrm rot="-5400000">
              <a:off x="509" y="2995"/>
              <a:ext cx="50" cy="28"/>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160 w 21600"/>
                <a:gd name="T13" fmla="*/ 2314 h 21600"/>
                <a:gd name="T14" fmla="*/ 19440 w 21600"/>
                <a:gd name="T15" fmla="*/ 19286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solidFill>
                <a:schemeClr val="tx1"/>
              </a:solidFill>
              <a:miter lim="800000"/>
              <a:headEnd/>
              <a:tailEnd/>
            </a:ln>
          </p:spPr>
          <p:txBody>
            <a:bodyPr wrap="none" anchor="ctr"/>
            <a:lstStyle/>
            <a:p>
              <a:endParaRPr lang="en-US">
                <a:solidFill>
                  <a:prstClr val="black"/>
                </a:solidFill>
              </a:endParaRPr>
            </a:p>
          </p:txBody>
        </p:sp>
        <p:sp>
          <p:nvSpPr>
            <p:cNvPr id="12368" name="AutoShape 615"/>
            <p:cNvSpPr>
              <a:spLocks noChangeArrowheads="1"/>
            </p:cNvSpPr>
            <p:nvPr/>
          </p:nvSpPr>
          <p:spPr bwMode="auto">
            <a:xfrm rot="-5400000">
              <a:off x="551" y="3002"/>
              <a:ext cx="37" cy="27"/>
            </a:xfrm>
            <a:custGeom>
              <a:avLst/>
              <a:gdLst>
                <a:gd name="T0" fmla="*/ 0 w 21600"/>
                <a:gd name="T1" fmla="*/ 0 h 21600"/>
                <a:gd name="T2" fmla="*/ 0 w 21600"/>
                <a:gd name="T3" fmla="*/ 0 h 21600"/>
                <a:gd name="T4" fmla="*/ 0 w 21600"/>
                <a:gd name="T5" fmla="*/ 0 h 21600"/>
                <a:gd name="T6" fmla="*/ 0 w 21600"/>
                <a:gd name="T7" fmla="*/ 0 h 21600"/>
                <a:gd name="T8" fmla="*/ 0 60000 65536"/>
                <a:gd name="T9" fmla="*/ 0 60000 65536"/>
                <a:gd name="T10" fmla="*/ 0 60000 65536"/>
                <a:gd name="T11" fmla="*/ 0 60000 65536"/>
                <a:gd name="T12" fmla="*/ 2335 w 21600"/>
                <a:gd name="T13" fmla="*/ 2400 h 21600"/>
                <a:gd name="T14" fmla="*/ 19265 w 21600"/>
                <a:gd name="T15" fmla="*/ 19200 h 21600"/>
              </a:gdLst>
              <a:ahLst/>
              <a:cxnLst>
                <a:cxn ang="T8">
                  <a:pos x="T0" y="T1"/>
                </a:cxn>
                <a:cxn ang="T9">
                  <a:pos x="T2" y="T3"/>
                </a:cxn>
                <a:cxn ang="T10">
                  <a:pos x="T4" y="T5"/>
                </a:cxn>
                <a:cxn ang="T11">
                  <a:pos x="T6" y="T7"/>
                </a:cxn>
              </a:cxnLst>
              <a:rect l="T12" t="T13" r="T14" b="T15"/>
              <a:pathLst>
                <a:path w="21600" h="21600">
                  <a:moveTo>
                    <a:pt x="0" y="0"/>
                  </a:moveTo>
                  <a:lnTo>
                    <a:pt x="1080" y="21600"/>
                  </a:lnTo>
                  <a:lnTo>
                    <a:pt x="20520" y="21600"/>
                  </a:lnTo>
                  <a:lnTo>
                    <a:pt x="21600" y="0"/>
                  </a:lnTo>
                  <a:close/>
                </a:path>
              </a:pathLst>
            </a:custGeom>
            <a:solidFill>
              <a:schemeClr val="tx1"/>
            </a:solidFill>
            <a:ln w="9525">
              <a:noFill/>
              <a:miter lim="800000"/>
              <a:headEnd/>
              <a:tailEnd/>
            </a:ln>
          </p:spPr>
          <p:txBody>
            <a:bodyPr wrap="none" anchor="ctr"/>
            <a:lstStyle/>
            <a:p>
              <a:endParaRPr lang="en-US">
                <a:solidFill>
                  <a:prstClr val="black"/>
                </a:solidFill>
              </a:endParaRPr>
            </a:p>
          </p:txBody>
        </p:sp>
        <p:sp>
          <p:nvSpPr>
            <p:cNvPr id="12369" name="Freeform 616"/>
            <p:cNvSpPr>
              <a:spLocks/>
            </p:cNvSpPr>
            <p:nvPr/>
          </p:nvSpPr>
          <p:spPr bwMode="auto">
            <a:xfrm>
              <a:off x="309" y="2966"/>
              <a:ext cx="160" cy="70"/>
            </a:xfrm>
            <a:custGeom>
              <a:avLst/>
              <a:gdLst>
                <a:gd name="T0" fmla="*/ 0 w 1017"/>
                <a:gd name="T1" fmla="*/ 0 h 666"/>
                <a:gd name="T2" fmla="*/ 1 w 1017"/>
                <a:gd name="T3" fmla="*/ 0 h 666"/>
                <a:gd name="T4" fmla="*/ 1 w 1017"/>
                <a:gd name="T5" fmla="*/ 0 h 666"/>
                <a:gd name="T6" fmla="*/ 0 w 1017"/>
                <a:gd name="T7" fmla="*/ 0 h 666"/>
                <a:gd name="T8" fmla="*/ 0 w 1017"/>
                <a:gd name="T9" fmla="*/ 0 h 666"/>
                <a:gd name="T10" fmla="*/ 0 60000 65536"/>
                <a:gd name="T11" fmla="*/ 0 60000 65536"/>
                <a:gd name="T12" fmla="*/ 0 60000 65536"/>
                <a:gd name="T13" fmla="*/ 0 60000 65536"/>
                <a:gd name="T14" fmla="*/ 0 60000 65536"/>
                <a:gd name="T15" fmla="*/ 0 w 1017"/>
                <a:gd name="T16" fmla="*/ 0 h 666"/>
                <a:gd name="T17" fmla="*/ 1017 w 1017"/>
                <a:gd name="T18" fmla="*/ 666 h 666"/>
              </a:gdLst>
              <a:ahLst/>
              <a:cxnLst>
                <a:cxn ang="T10">
                  <a:pos x="T0" y="T1"/>
                </a:cxn>
                <a:cxn ang="T11">
                  <a:pos x="T2" y="T3"/>
                </a:cxn>
                <a:cxn ang="T12">
                  <a:pos x="T4" y="T5"/>
                </a:cxn>
                <a:cxn ang="T13">
                  <a:pos x="T6" y="T7"/>
                </a:cxn>
                <a:cxn ang="T14">
                  <a:pos x="T8" y="T9"/>
                </a:cxn>
              </a:cxnLst>
              <a:rect l="T15" t="T16" r="T17" b="T18"/>
              <a:pathLst>
                <a:path w="1017" h="666">
                  <a:moveTo>
                    <a:pt x="0" y="280"/>
                  </a:moveTo>
                  <a:lnTo>
                    <a:pt x="1017" y="0"/>
                  </a:lnTo>
                  <a:lnTo>
                    <a:pt x="1017" y="666"/>
                  </a:lnTo>
                  <a:lnTo>
                    <a:pt x="0" y="606"/>
                  </a:lnTo>
                  <a:lnTo>
                    <a:pt x="0" y="280"/>
                  </a:lnTo>
                  <a:close/>
                </a:path>
              </a:pathLst>
            </a:custGeom>
            <a:solidFill>
              <a:srgbClr val="B5B5B5"/>
            </a:solidFill>
            <a:ln w="9525">
              <a:noFill/>
              <a:round/>
              <a:headEnd/>
              <a:tailEnd/>
            </a:ln>
          </p:spPr>
          <p:txBody>
            <a:bodyPr/>
            <a:lstStyle/>
            <a:p>
              <a:endParaRPr lang="en-US">
                <a:solidFill>
                  <a:prstClr val="black"/>
                </a:solidFill>
              </a:endParaRPr>
            </a:p>
          </p:txBody>
        </p:sp>
      </p:grpSp>
    </p:spTree>
    <p:extLst>
      <p:ext uri="{BB962C8B-B14F-4D97-AF65-F5344CB8AC3E}">
        <p14:creationId xmlns:p14="http://schemas.microsoft.com/office/powerpoint/2010/main" val="2155826426"/>
      </p:ext>
    </p:extLst>
  </p:cSld>
  <p:clrMapOvr>
    <a:masterClrMapping/>
  </p:clrMapOv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76200"/>
            <a:ext cx="8458200" cy="1143000"/>
          </a:xfrm>
        </p:spPr>
        <p:txBody>
          <a:bodyPr/>
          <a:lstStyle/>
          <a:p>
            <a:r>
              <a:rPr lang="en-US" sz="3600" dirty="0"/>
              <a:t>p</a:t>
            </a:r>
            <a:r>
              <a:rPr lang="en-US" sz="3600" dirty="0" smtClean="0"/>
              <a:t>RFID &amp; DLMS (Enhanced Receiving)</a:t>
            </a:r>
          </a:p>
        </p:txBody>
      </p:sp>
      <p:sp>
        <p:nvSpPr>
          <p:cNvPr id="4" name="Text Box 9"/>
          <p:cNvSpPr txBox="1">
            <a:spLocks noChangeArrowheads="1"/>
          </p:cNvSpPr>
          <p:nvPr/>
        </p:nvSpPr>
        <p:spPr bwMode="auto">
          <a:xfrm>
            <a:off x="76200" y="5692775"/>
            <a:ext cx="8915400" cy="590931"/>
          </a:xfrm>
          <a:prstGeom prst="rect">
            <a:avLst/>
          </a:prstGeom>
          <a:solidFill>
            <a:schemeClr val="accent4">
              <a:lumMod val="50000"/>
            </a:schemeClr>
          </a:solidFill>
          <a:ln w="28575">
            <a:solidFill>
              <a:schemeClr val="tx1"/>
            </a:solidFill>
            <a:miter lim="800000"/>
            <a:headEnd/>
            <a:tailEnd/>
          </a:ln>
          <a:effectLst>
            <a:outerShdw dist="107763" dir="2700000" algn="ctr" rotWithShape="0">
              <a:schemeClr val="tx1">
                <a:alpha val="50000"/>
              </a:schemeClr>
            </a:outerShdw>
          </a:effectLst>
        </p:spPr>
        <p:txBody>
          <a:bodyPr>
            <a:spAutoFit/>
          </a:bodyPr>
          <a:lstStyle/>
          <a:p>
            <a:pPr algn="ctr">
              <a:defRPr/>
            </a:pPr>
            <a:r>
              <a:rPr lang="en-US" sz="1800" dirty="0">
                <a:solidFill>
                  <a:schemeClr val="bg1"/>
                </a:solidFill>
                <a:latin typeface="+mn-lt"/>
              </a:rPr>
              <a:t>RFID and relevant business information prelodged to the receiving facility.</a:t>
            </a:r>
          </a:p>
          <a:p>
            <a:pPr algn="ctr">
              <a:defRPr/>
            </a:pPr>
            <a:r>
              <a:rPr lang="en-US" sz="1800" dirty="0">
                <a:solidFill>
                  <a:schemeClr val="bg1"/>
                </a:solidFill>
                <a:latin typeface="+mn-lt"/>
              </a:rPr>
              <a:t>Use to automatically trigger receipt processes upon material arrival.</a:t>
            </a:r>
          </a:p>
        </p:txBody>
      </p:sp>
      <p:grpSp>
        <p:nvGrpSpPr>
          <p:cNvPr id="2" name="Group 348"/>
          <p:cNvGrpSpPr>
            <a:grpSpLocks/>
          </p:cNvGrpSpPr>
          <p:nvPr/>
        </p:nvGrpSpPr>
        <p:grpSpPr bwMode="auto">
          <a:xfrm>
            <a:off x="609600" y="1066800"/>
            <a:ext cx="8229600" cy="4636477"/>
            <a:chOff x="609600" y="1066800"/>
            <a:chExt cx="8229600" cy="4636537"/>
          </a:xfrm>
        </p:grpSpPr>
        <p:sp>
          <p:nvSpPr>
            <p:cNvPr id="13317" name="Flowchart: Process 5"/>
            <p:cNvSpPr>
              <a:spLocks noChangeArrowheads="1"/>
            </p:cNvSpPr>
            <p:nvPr/>
          </p:nvSpPr>
          <p:spPr bwMode="auto">
            <a:xfrm>
              <a:off x="609600" y="2514600"/>
              <a:ext cx="8001000" cy="457200"/>
            </a:xfrm>
            <a:prstGeom prst="flowChartProcess">
              <a:avLst/>
            </a:prstGeom>
            <a:solidFill>
              <a:srgbClr val="FF0000">
                <a:alpha val="30196"/>
              </a:srgbClr>
            </a:solidFill>
            <a:ln w="25400" algn="ctr">
              <a:solidFill>
                <a:schemeClr val="tx1"/>
              </a:solidFill>
              <a:round/>
              <a:headEnd/>
              <a:tailEnd/>
            </a:ln>
          </p:spPr>
          <p:txBody>
            <a:bodyPr/>
            <a:lstStyle/>
            <a:p>
              <a:pPr algn="ctr" eaLnBrk="0" hangingPunct="0">
                <a:spcBef>
                  <a:spcPct val="50000"/>
                </a:spcBef>
              </a:pPr>
              <a:r>
                <a:rPr lang="en-US" sz="2400" dirty="0" smtClean="0"/>
                <a:t>DAAS</a:t>
              </a:r>
              <a:endParaRPr lang="en-US" sz="2400" dirty="0"/>
            </a:p>
          </p:txBody>
        </p:sp>
        <p:grpSp>
          <p:nvGrpSpPr>
            <p:cNvPr id="3" name="Group 13"/>
            <p:cNvGrpSpPr>
              <a:grpSpLocks/>
            </p:cNvGrpSpPr>
            <p:nvPr/>
          </p:nvGrpSpPr>
          <p:grpSpPr bwMode="auto">
            <a:xfrm>
              <a:off x="3733800" y="4511828"/>
              <a:ext cx="838200" cy="822172"/>
              <a:chOff x="1390" y="2974"/>
              <a:chExt cx="1200" cy="1063"/>
            </a:xfrm>
          </p:grpSpPr>
          <p:grpSp>
            <p:nvGrpSpPr>
              <p:cNvPr id="6" name="Group 12"/>
              <p:cNvGrpSpPr>
                <a:grpSpLocks/>
              </p:cNvGrpSpPr>
              <p:nvPr/>
            </p:nvGrpSpPr>
            <p:grpSpPr bwMode="auto">
              <a:xfrm rot="-395915">
                <a:off x="1388" y="3550"/>
                <a:ext cx="1200" cy="487"/>
                <a:chOff x="2880" y="3401"/>
                <a:chExt cx="1200" cy="487"/>
              </a:xfrm>
            </p:grpSpPr>
            <p:sp>
              <p:nvSpPr>
                <p:cNvPr id="13646" name="Freeform 13"/>
                <p:cNvSpPr>
                  <a:spLocks/>
                </p:cNvSpPr>
                <p:nvPr/>
              </p:nvSpPr>
              <p:spPr bwMode="auto">
                <a:xfrm>
                  <a:off x="3834" y="3615"/>
                  <a:ext cx="38" cy="88"/>
                </a:xfrm>
                <a:custGeom>
                  <a:avLst/>
                  <a:gdLst>
                    <a:gd name="T0" fmla="*/ 160 w 23"/>
                    <a:gd name="T1" fmla="*/ 790 h 42"/>
                    <a:gd name="T2" fmla="*/ 160 w 23"/>
                    <a:gd name="T3" fmla="*/ 119 h 42"/>
                    <a:gd name="T4" fmla="*/ 160 w 23"/>
                    <a:gd name="T5" fmla="*/ 0 h 42"/>
                    <a:gd name="T6" fmla="*/ 0 w 23"/>
                    <a:gd name="T7" fmla="*/ 0 h 42"/>
                    <a:gd name="T8" fmla="*/ 0 w 23"/>
                    <a:gd name="T9" fmla="*/ 119 h 42"/>
                    <a:gd name="T10" fmla="*/ 0 w 23"/>
                    <a:gd name="T11" fmla="*/ 738 h 42"/>
                    <a:gd name="T12" fmla="*/ 160 w 23"/>
                    <a:gd name="T13" fmla="*/ 790 h 42"/>
                    <a:gd name="T14" fmla="*/ 0 60000 65536"/>
                    <a:gd name="T15" fmla="*/ 0 60000 65536"/>
                    <a:gd name="T16" fmla="*/ 0 60000 65536"/>
                    <a:gd name="T17" fmla="*/ 0 60000 65536"/>
                    <a:gd name="T18" fmla="*/ 0 60000 65536"/>
                    <a:gd name="T19" fmla="*/ 0 60000 65536"/>
                    <a:gd name="T20" fmla="*/ 0 60000 65536"/>
                    <a:gd name="T21" fmla="*/ 0 w 23"/>
                    <a:gd name="T22" fmla="*/ 0 h 42"/>
                    <a:gd name="T23" fmla="*/ 23 w 2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42">
                      <a:moveTo>
                        <a:pt x="22" y="41"/>
                      </a:moveTo>
                      <a:lnTo>
                        <a:pt x="22" y="6"/>
                      </a:lnTo>
                      <a:lnTo>
                        <a:pt x="22" y="0"/>
                      </a:lnTo>
                      <a:lnTo>
                        <a:pt x="0" y="0"/>
                      </a:lnTo>
                      <a:lnTo>
                        <a:pt x="0" y="6"/>
                      </a:lnTo>
                      <a:lnTo>
                        <a:pt x="0" y="38"/>
                      </a:lnTo>
                      <a:lnTo>
                        <a:pt x="22" y="41"/>
                      </a:lnTo>
                    </a:path>
                  </a:pathLst>
                </a:custGeom>
                <a:solidFill>
                  <a:srgbClr val="603000"/>
                </a:solidFill>
                <a:ln w="12700" cap="rnd" cmpd="sng">
                  <a:solidFill>
                    <a:srgbClr val="000000"/>
                  </a:solidFill>
                  <a:prstDash val="solid"/>
                  <a:round/>
                  <a:headEnd type="none" w="med" len="med"/>
                  <a:tailEnd type="none" w="med" len="med"/>
                </a:ln>
              </p:spPr>
              <p:txBody>
                <a:bodyPr/>
                <a:lstStyle/>
                <a:p>
                  <a:endParaRPr lang="en-US"/>
                </a:p>
              </p:txBody>
            </p:sp>
            <p:sp>
              <p:nvSpPr>
                <p:cNvPr id="13647" name="Freeform 14"/>
                <p:cNvSpPr>
                  <a:spLocks/>
                </p:cNvSpPr>
                <p:nvPr/>
              </p:nvSpPr>
              <p:spPr bwMode="auto">
                <a:xfrm>
                  <a:off x="3863" y="3589"/>
                  <a:ext cx="38" cy="113"/>
                </a:xfrm>
                <a:custGeom>
                  <a:avLst/>
                  <a:gdLst>
                    <a:gd name="T0" fmla="*/ 160 w 23"/>
                    <a:gd name="T1" fmla="*/ 0 h 53"/>
                    <a:gd name="T2" fmla="*/ 160 w 23"/>
                    <a:gd name="T3" fmla="*/ 872 h 53"/>
                    <a:gd name="T4" fmla="*/ 13 w 23"/>
                    <a:gd name="T5" fmla="*/ 1077 h 53"/>
                    <a:gd name="T6" fmla="*/ 0 w 23"/>
                    <a:gd name="T7" fmla="*/ 41 h 53"/>
                    <a:gd name="T8" fmla="*/ 160 w 23"/>
                    <a:gd name="T9" fmla="*/ 0 h 53"/>
                    <a:gd name="T10" fmla="*/ 0 60000 65536"/>
                    <a:gd name="T11" fmla="*/ 0 60000 65536"/>
                    <a:gd name="T12" fmla="*/ 0 60000 65536"/>
                    <a:gd name="T13" fmla="*/ 0 60000 65536"/>
                    <a:gd name="T14" fmla="*/ 0 60000 65536"/>
                    <a:gd name="T15" fmla="*/ 0 w 23"/>
                    <a:gd name="T16" fmla="*/ 0 h 53"/>
                    <a:gd name="T17" fmla="*/ 23 w 23"/>
                    <a:gd name="T18" fmla="*/ 53 h 53"/>
                  </a:gdLst>
                  <a:ahLst/>
                  <a:cxnLst>
                    <a:cxn ang="T10">
                      <a:pos x="T0" y="T1"/>
                    </a:cxn>
                    <a:cxn ang="T11">
                      <a:pos x="T2" y="T3"/>
                    </a:cxn>
                    <a:cxn ang="T12">
                      <a:pos x="T4" y="T5"/>
                    </a:cxn>
                    <a:cxn ang="T13">
                      <a:pos x="T6" y="T7"/>
                    </a:cxn>
                    <a:cxn ang="T14">
                      <a:pos x="T8" y="T9"/>
                    </a:cxn>
                  </a:cxnLst>
                  <a:rect l="T15" t="T16" r="T17" b="T18"/>
                  <a:pathLst>
                    <a:path w="23" h="53">
                      <a:moveTo>
                        <a:pt x="22" y="0"/>
                      </a:moveTo>
                      <a:lnTo>
                        <a:pt x="22" y="42"/>
                      </a:lnTo>
                      <a:lnTo>
                        <a:pt x="2" y="52"/>
                      </a:lnTo>
                      <a:lnTo>
                        <a:pt x="0" y="2"/>
                      </a:lnTo>
                      <a:lnTo>
                        <a:pt x="22" y="0"/>
                      </a:lnTo>
                    </a:path>
                  </a:pathLst>
                </a:custGeom>
                <a:solidFill>
                  <a:srgbClr val="804000"/>
                </a:solidFill>
                <a:ln w="12700" cap="rnd" cmpd="sng">
                  <a:solidFill>
                    <a:srgbClr val="000000"/>
                  </a:solidFill>
                  <a:prstDash val="solid"/>
                  <a:round/>
                  <a:headEnd type="none" w="med" len="med"/>
                  <a:tailEnd type="none" w="med" len="med"/>
                </a:ln>
              </p:spPr>
              <p:txBody>
                <a:bodyPr/>
                <a:lstStyle/>
                <a:p>
                  <a:endParaRPr lang="en-US"/>
                </a:p>
              </p:txBody>
            </p:sp>
            <p:sp>
              <p:nvSpPr>
                <p:cNvPr id="13648" name="Freeform 15"/>
                <p:cNvSpPr>
                  <a:spLocks/>
                </p:cNvSpPr>
                <p:nvPr/>
              </p:nvSpPr>
              <p:spPr bwMode="auto">
                <a:xfrm>
                  <a:off x="3647" y="3482"/>
                  <a:ext cx="91" cy="276"/>
                </a:xfrm>
                <a:custGeom>
                  <a:avLst/>
                  <a:gdLst>
                    <a:gd name="T0" fmla="*/ 0 w 54"/>
                    <a:gd name="T1" fmla="*/ 2505 h 132"/>
                    <a:gd name="T2" fmla="*/ 0 w 54"/>
                    <a:gd name="T3" fmla="*/ 301 h 132"/>
                    <a:gd name="T4" fmla="*/ 426 w 54"/>
                    <a:gd name="T5" fmla="*/ 0 h 132"/>
                    <a:gd name="T6" fmla="*/ 426 w 54"/>
                    <a:gd name="T7" fmla="*/ 1819 h 132"/>
                    <a:gd name="T8" fmla="*/ 0 w 54"/>
                    <a:gd name="T9" fmla="*/ 2505 h 132"/>
                    <a:gd name="T10" fmla="*/ 0 60000 65536"/>
                    <a:gd name="T11" fmla="*/ 0 60000 65536"/>
                    <a:gd name="T12" fmla="*/ 0 60000 65536"/>
                    <a:gd name="T13" fmla="*/ 0 60000 65536"/>
                    <a:gd name="T14" fmla="*/ 0 60000 65536"/>
                    <a:gd name="T15" fmla="*/ 0 w 54"/>
                    <a:gd name="T16" fmla="*/ 0 h 132"/>
                    <a:gd name="T17" fmla="*/ 54 w 54"/>
                    <a:gd name="T18" fmla="*/ 132 h 132"/>
                  </a:gdLst>
                  <a:ahLst/>
                  <a:cxnLst>
                    <a:cxn ang="T10">
                      <a:pos x="T0" y="T1"/>
                    </a:cxn>
                    <a:cxn ang="T11">
                      <a:pos x="T2" y="T3"/>
                    </a:cxn>
                    <a:cxn ang="T12">
                      <a:pos x="T4" y="T5"/>
                    </a:cxn>
                    <a:cxn ang="T13">
                      <a:pos x="T6" y="T7"/>
                    </a:cxn>
                    <a:cxn ang="T14">
                      <a:pos x="T8" y="T9"/>
                    </a:cxn>
                  </a:cxnLst>
                  <a:rect l="T15" t="T16" r="T17" b="T18"/>
                  <a:pathLst>
                    <a:path w="54" h="132">
                      <a:moveTo>
                        <a:pt x="0" y="131"/>
                      </a:moveTo>
                      <a:lnTo>
                        <a:pt x="0" y="16"/>
                      </a:lnTo>
                      <a:lnTo>
                        <a:pt x="53" y="0"/>
                      </a:lnTo>
                      <a:lnTo>
                        <a:pt x="53" y="95"/>
                      </a:lnTo>
                      <a:lnTo>
                        <a:pt x="0" y="131"/>
                      </a:lnTo>
                    </a:path>
                  </a:pathLst>
                </a:custGeom>
                <a:solidFill>
                  <a:srgbClr val="DCBD80"/>
                </a:solidFill>
                <a:ln w="12700" cap="rnd" cmpd="sng">
                  <a:solidFill>
                    <a:srgbClr val="000000"/>
                  </a:solidFill>
                  <a:prstDash val="solid"/>
                  <a:round/>
                  <a:headEnd type="none" w="med" len="med"/>
                  <a:tailEnd type="none" w="med" len="med"/>
                </a:ln>
              </p:spPr>
              <p:txBody>
                <a:bodyPr/>
                <a:lstStyle/>
                <a:p>
                  <a:endParaRPr lang="en-US"/>
                </a:p>
              </p:txBody>
            </p:sp>
            <p:sp>
              <p:nvSpPr>
                <p:cNvPr id="13649" name="Freeform 16"/>
                <p:cNvSpPr>
                  <a:spLocks/>
                </p:cNvSpPr>
                <p:nvPr/>
              </p:nvSpPr>
              <p:spPr bwMode="auto">
                <a:xfrm>
                  <a:off x="2888" y="3501"/>
                  <a:ext cx="1192" cy="345"/>
                </a:xfrm>
                <a:custGeom>
                  <a:avLst/>
                  <a:gdLst>
                    <a:gd name="T0" fmla="*/ 0 w 712"/>
                    <a:gd name="T1" fmla="*/ 2277 h 165"/>
                    <a:gd name="T2" fmla="*/ 3263 w 712"/>
                    <a:gd name="T3" fmla="*/ 0 h 165"/>
                    <a:gd name="T4" fmla="*/ 5583 w 712"/>
                    <a:gd name="T5" fmla="*/ 493 h 165"/>
                    <a:gd name="T6" fmla="*/ 3591 w 712"/>
                    <a:gd name="T7" fmla="*/ 3134 h 165"/>
                    <a:gd name="T8" fmla="*/ 0 w 712"/>
                    <a:gd name="T9" fmla="*/ 2277 h 165"/>
                    <a:gd name="T10" fmla="*/ 0 60000 65536"/>
                    <a:gd name="T11" fmla="*/ 0 60000 65536"/>
                    <a:gd name="T12" fmla="*/ 0 60000 65536"/>
                    <a:gd name="T13" fmla="*/ 0 60000 65536"/>
                    <a:gd name="T14" fmla="*/ 0 60000 65536"/>
                    <a:gd name="T15" fmla="*/ 0 w 712"/>
                    <a:gd name="T16" fmla="*/ 0 h 165"/>
                    <a:gd name="T17" fmla="*/ 712 w 712"/>
                    <a:gd name="T18" fmla="*/ 165 h 165"/>
                  </a:gdLst>
                  <a:ahLst/>
                  <a:cxnLst>
                    <a:cxn ang="T10">
                      <a:pos x="T0" y="T1"/>
                    </a:cxn>
                    <a:cxn ang="T11">
                      <a:pos x="T2" y="T3"/>
                    </a:cxn>
                    <a:cxn ang="T12">
                      <a:pos x="T4" y="T5"/>
                    </a:cxn>
                    <a:cxn ang="T13">
                      <a:pos x="T6" y="T7"/>
                    </a:cxn>
                    <a:cxn ang="T14">
                      <a:pos x="T8" y="T9"/>
                    </a:cxn>
                  </a:cxnLst>
                  <a:rect l="T15" t="T16" r="T17" b="T18"/>
                  <a:pathLst>
                    <a:path w="712" h="165">
                      <a:moveTo>
                        <a:pt x="0" y="119"/>
                      </a:moveTo>
                      <a:lnTo>
                        <a:pt x="415" y="0"/>
                      </a:lnTo>
                      <a:lnTo>
                        <a:pt x="711" y="26"/>
                      </a:lnTo>
                      <a:lnTo>
                        <a:pt x="457" y="164"/>
                      </a:lnTo>
                      <a:lnTo>
                        <a:pt x="0" y="119"/>
                      </a:lnTo>
                    </a:path>
                  </a:pathLst>
                </a:custGeom>
                <a:solidFill>
                  <a:srgbClr val="FF9429"/>
                </a:solidFill>
                <a:ln w="12700" cap="rnd" cmpd="sng">
                  <a:solidFill>
                    <a:srgbClr val="000000"/>
                  </a:solidFill>
                  <a:prstDash val="solid"/>
                  <a:round/>
                  <a:headEnd type="none" w="med" len="med"/>
                  <a:tailEnd type="none" w="med" len="med"/>
                </a:ln>
              </p:spPr>
              <p:txBody>
                <a:bodyPr/>
                <a:lstStyle/>
                <a:p>
                  <a:endParaRPr lang="en-US"/>
                </a:p>
              </p:txBody>
            </p:sp>
            <p:sp>
              <p:nvSpPr>
                <p:cNvPr id="13650" name="Freeform 17"/>
                <p:cNvSpPr>
                  <a:spLocks/>
                </p:cNvSpPr>
                <p:nvPr/>
              </p:nvSpPr>
              <p:spPr bwMode="auto">
                <a:xfrm>
                  <a:off x="3989" y="3497"/>
                  <a:ext cx="38" cy="88"/>
                </a:xfrm>
                <a:custGeom>
                  <a:avLst/>
                  <a:gdLst>
                    <a:gd name="T0" fmla="*/ 160 w 23"/>
                    <a:gd name="T1" fmla="*/ 737 h 43"/>
                    <a:gd name="T2" fmla="*/ 160 w 23"/>
                    <a:gd name="T3" fmla="*/ 84 h 43"/>
                    <a:gd name="T4" fmla="*/ 160 w 23"/>
                    <a:gd name="T5" fmla="*/ 0 h 43"/>
                    <a:gd name="T6" fmla="*/ 0 w 23"/>
                    <a:gd name="T7" fmla="*/ 0 h 43"/>
                    <a:gd name="T8" fmla="*/ 0 w 23"/>
                    <a:gd name="T9" fmla="*/ 84 h 43"/>
                    <a:gd name="T10" fmla="*/ 0 w 23"/>
                    <a:gd name="T11" fmla="*/ 688 h 43"/>
                    <a:gd name="T12" fmla="*/ 160 w 23"/>
                    <a:gd name="T13" fmla="*/ 737 h 43"/>
                    <a:gd name="T14" fmla="*/ 0 60000 65536"/>
                    <a:gd name="T15" fmla="*/ 0 60000 65536"/>
                    <a:gd name="T16" fmla="*/ 0 60000 65536"/>
                    <a:gd name="T17" fmla="*/ 0 60000 65536"/>
                    <a:gd name="T18" fmla="*/ 0 60000 65536"/>
                    <a:gd name="T19" fmla="*/ 0 60000 65536"/>
                    <a:gd name="T20" fmla="*/ 0 60000 65536"/>
                    <a:gd name="T21" fmla="*/ 0 w 23"/>
                    <a:gd name="T22" fmla="*/ 0 h 43"/>
                    <a:gd name="T23" fmla="*/ 23 w 2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43">
                      <a:moveTo>
                        <a:pt x="22" y="42"/>
                      </a:moveTo>
                      <a:lnTo>
                        <a:pt x="22" y="5"/>
                      </a:lnTo>
                      <a:lnTo>
                        <a:pt x="22" y="0"/>
                      </a:lnTo>
                      <a:lnTo>
                        <a:pt x="0" y="0"/>
                      </a:lnTo>
                      <a:lnTo>
                        <a:pt x="0" y="5"/>
                      </a:lnTo>
                      <a:lnTo>
                        <a:pt x="0" y="39"/>
                      </a:lnTo>
                      <a:lnTo>
                        <a:pt x="22" y="42"/>
                      </a:lnTo>
                    </a:path>
                  </a:pathLst>
                </a:custGeom>
                <a:solidFill>
                  <a:srgbClr val="FF870F"/>
                </a:solidFill>
                <a:ln w="12700" cap="rnd" cmpd="sng">
                  <a:solidFill>
                    <a:srgbClr val="000000"/>
                  </a:solidFill>
                  <a:prstDash val="solid"/>
                  <a:round/>
                  <a:headEnd type="none" w="med" len="med"/>
                  <a:tailEnd type="none" w="med" len="med"/>
                </a:ln>
              </p:spPr>
              <p:txBody>
                <a:bodyPr/>
                <a:lstStyle/>
                <a:p>
                  <a:endParaRPr lang="en-US"/>
                </a:p>
              </p:txBody>
            </p:sp>
            <p:sp>
              <p:nvSpPr>
                <p:cNvPr id="13651" name="Freeform 18"/>
                <p:cNvSpPr>
                  <a:spLocks/>
                </p:cNvSpPr>
                <p:nvPr/>
              </p:nvSpPr>
              <p:spPr bwMode="auto">
                <a:xfrm>
                  <a:off x="3672" y="3674"/>
                  <a:ext cx="37" cy="142"/>
                </a:xfrm>
                <a:custGeom>
                  <a:avLst/>
                  <a:gdLst>
                    <a:gd name="T0" fmla="*/ 166 w 22"/>
                    <a:gd name="T1" fmla="*/ 1333 h 67"/>
                    <a:gd name="T2" fmla="*/ 166 w 22"/>
                    <a:gd name="T3" fmla="*/ 220 h 67"/>
                    <a:gd name="T4" fmla="*/ 166 w 22"/>
                    <a:gd name="T5" fmla="*/ 0 h 67"/>
                    <a:gd name="T6" fmla="*/ 0 w 22"/>
                    <a:gd name="T7" fmla="*/ 0 h 67"/>
                    <a:gd name="T8" fmla="*/ 0 w 22"/>
                    <a:gd name="T9" fmla="*/ 220 h 67"/>
                    <a:gd name="T10" fmla="*/ 0 w 22"/>
                    <a:gd name="T11" fmla="*/ 1191 h 67"/>
                    <a:gd name="T12" fmla="*/ 166 w 22"/>
                    <a:gd name="T13" fmla="*/ 1333 h 67"/>
                    <a:gd name="T14" fmla="*/ 0 60000 65536"/>
                    <a:gd name="T15" fmla="*/ 0 60000 65536"/>
                    <a:gd name="T16" fmla="*/ 0 60000 65536"/>
                    <a:gd name="T17" fmla="*/ 0 60000 65536"/>
                    <a:gd name="T18" fmla="*/ 0 60000 65536"/>
                    <a:gd name="T19" fmla="*/ 0 60000 65536"/>
                    <a:gd name="T20" fmla="*/ 0 60000 65536"/>
                    <a:gd name="T21" fmla="*/ 0 w 22"/>
                    <a:gd name="T22" fmla="*/ 0 h 67"/>
                    <a:gd name="T23" fmla="*/ 22 w 22"/>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 h="67">
                      <a:moveTo>
                        <a:pt x="21" y="66"/>
                      </a:moveTo>
                      <a:lnTo>
                        <a:pt x="21" y="11"/>
                      </a:lnTo>
                      <a:lnTo>
                        <a:pt x="21" y="0"/>
                      </a:lnTo>
                      <a:lnTo>
                        <a:pt x="0" y="0"/>
                      </a:lnTo>
                      <a:lnTo>
                        <a:pt x="0" y="11"/>
                      </a:lnTo>
                      <a:lnTo>
                        <a:pt x="0" y="59"/>
                      </a:lnTo>
                      <a:lnTo>
                        <a:pt x="21" y="66"/>
                      </a:lnTo>
                    </a:path>
                  </a:pathLst>
                </a:custGeom>
                <a:solidFill>
                  <a:srgbClr val="FF870F"/>
                </a:solidFill>
                <a:ln w="12700" cap="rnd" cmpd="sng">
                  <a:solidFill>
                    <a:srgbClr val="000000"/>
                  </a:solidFill>
                  <a:prstDash val="solid"/>
                  <a:round/>
                  <a:headEnd type="none" w="med" len="med"/>
                  <a:tailEnd type="none" w="med" len="med"/>
                </a:ln>
              </p:spPr>
              <p:txBody>
                <a:bodyPr/>
                <a:lstStyle/>
                <a:p>
                  <a:endParaRPr lang="en-US"/>
                </a:p>
              </p:txBody>
            </p:sp>
            <p:sp>
              <p:nvSpPr>
                <p:cNvPr id="13652" name="Freeform 19"/>
                <p:cNvSpPr>
                  <a:spLocks/>
                </p:cNvSpPr>
                <p:nvPr/>
              </p:nvSpPr>
              <p:spPr bwMode="auto">
                <a:xfrm>
                  <a:off x="2880" y="3401"/>
                  <a:ext cx="1195" cy="353"/>
                </a:xfrm>
                <a:custGeom>
                  <a:avLst/>
                  <a:gdLst>
                    <a:gd name="T0" fmla="*/ 0 w 712"/>
                    <a:gd name="T1" fmla="*/ 2268 h 169"/>
                    <a:gd name="T2" fmla="*/ 3296 w 712"/>
                    <a:gd name="T3" fmla="*/ 0 h 169"/>
                    <a:gd name="T4" fmla="*/ 5639 w 712"/>
                    <a:gd name="T5" fmla="*/ 510 h 169"/>
                    <a:gd name="T6" fmla="*/ 3650 w 712"/>
                    <a:gd name="T7" fmla="*/ 3198 h 169"/>
                    <a:gd name="T8" fmla="*/ 0 w 712"/>
                    <a:gd name="T9" fmla="*/ 2268 h 169"/>
                    <a:gd name="T10" fmla="*/ 0 60000 65536"/>
                    <a:gd name="T11" fmla="*/ 0 60000 65536"/>
                    <a:gd name="T12" fmla="*/ 0 60000 65536"/>
                    <a:gd name="T13" fmla="*/ 0 60000 65536"/>
                    <a:gd name="T14" fmla="*/ 0 60000 65536"/>
                    <a:gd name="T15" fmla="*/ 0 w 712"/>
                    <a:gd name="T16" fmla="*/ 0 h 169"/>
                    <a:gd name="T17" fmla="*/ 712 w 712"/>
                    <a:gd name="T18" fmla="*/ 169 h 169"/>
                  </a:gdLst>
                  <a:ahLst/>
                  <a:cxnLst>
                    <a:cxn ang="T10">
                      <a:pos x="T0" y="T1"/>
                    </a:cxn>
                    <a:cxn ang="T11">
                      <a:pos x="T2" y="T3"/>
                    </a:cxn>
                    <a:cxn ang="T12">
                      <a:pos x="T4" y="T5"/>
                    </a:cxn>
                    <a:cxn ang="T13">
                      <a:pos x="T6" y="T7"/>
                    </a:cxn>
                    <a:cxn ang="T14">
                      <a:pos x="T8" y="T9"/>
                    </a:cxn>
                  </a:cxnLst>
                  <a:rect l="T15" t="T16" r="T17" b="T18"/>
                  <a:pathLst>
                    <a:path w="712" h="169">
                      <a:moveTo>
                        <a:pt x="0" y="119"/>
                      </a:moveTo>
                      <a:lnTo>
                        <a:pt x="415" y="0"/>
                      </a:lnTo>
                      <a:lnTo>
                        <a:pt x="711" y="27"/>
                      </a:lnTo>
                      <a:lnTo>
                        <a:pt x="460" y="168"/>
                      </a:lnTo>
                      <a:lnTo>
                        <a:pt x="0" y="119"/>
                      </a:lnTo>
                    </a:path>
                  </a:pathLst>
                </a:custGeom>
                <a:solidFill>
                  <a:srgbClr val="FF870F"/>
                </a:solidFill>
                <a:ln w="12700" cap="rnd" cmpd="sng">
                  <a:solidFill>
                    <a:srgbClr val="000000"/>
                  </a:solidFill>
                  <a:prstDash val="solid"/>
                  <a:round/>
                  <a:headEnd type="none" w="med" len="med"/>
                  <a:tailEnd type="none" w="med" len="med"/>
                </a:ln>
              </p:spPr>
              <p:txBody>
                <a:bodyPr/>
                <a:lstStyle/>
                <a:p>
                  <a:endParaRPr lang="en-US"/>
                </a:p>
              </p:txBody>
            </p:sp>
            <p:sp>
              <p:nvSpPr>
                <p:cNvPr id="13653" name="Freeform 20"/>
                <p:cNvSpPr>
                  <a:spLocks/>
                </p:cNvSpPr>
                <p:nvPr/>
              </p:nvSpPr>
              <p:spPr bwMode="auto">
                <a:xfrm>
                  <a:off x="3652" y="3456"/>
                  <a:ext cx="423" cy="331"/>
                </a:xfrm>
                <a:custGeom>
                  <a:avLst/>
                  <a:gdLst>
                    <a:gd name="T0" fmla="*/ 0 w 252"/>
                    <a:gd name="T1" fmla="*/ 2694 h 158"/>
                    <a:gd name="T2" fmla="*/ 1992 w 252"/>
                    <a:gd name="T3" fmla="*/ 0 h 158"/>
                    <a:gd name="T4" fmla="*/ 1992 w 252"/>
                    <a:gd name="T5" fmla="*/ 249 h 158"/>
                    <a:gd name="T6" fmla="*/ 0 w 252"/>
                    <a:gd name="T7" fmla="*/ 3023 h 158"/>
                    <a:gd name="T8" fmla="*/ 0 w 252"/>
                    <a:gd name="T9" fmla="*/ 2694 h 158"/>
                    <a:gd name="T10" fmla="*/ 0 60000 65536"/>
                    <a:gd name="T11" fmla="*/ 0 60000 65536"/>
                    <a:gd name="T12" fmla="*/ 0 60000 65536"/>
                    <a:gd name="T13" fmla="*/ 0 60000 65536"/>
                    <a:gd name="T14" fmla="*/ 0 60000 65536"/>
                    <a:gd name="T15" fmla="*/ 0 w 252"/>
                    <a:gd name="T16" fmla="*/ 0 h 158"/>
                    <a:gd name="T17" fmla="*/ 252 w 252"/>
                    <a:gd name="T18" fmla="*/ 158 h 158"/>
                  </a:gdLst>
                  <a:ahLst/>
                  <a:cxnLst>
                    <a:cxn ang="T10">
                      <a:pos x="T0" y="T1"/>
                    </a:cxn>
                    <a:cxn ang="T11">
                      <a:pos x="T2" y="T3"/>
                    </a:cxn>
                    <a:cxn ang="T12">
                      <a:pos x="T4" y="T5"/>
                    </a:cxn>
                    <a:cxn ang="T13">
                      <a:pos x="T6" y="T7"/>
                    </a:cxn>
                    <a:cxn ang="T14">
                      <a:pos x="T8" y="T9"/>
                    </a:cxn>
                  </a:cxnLst>
                  <a:rect l="T15" t="T16" r="T17" b="T18"/>
                  <a:pathLst>
                    <a:path w="252" h="158">
                      <a:moveTo>
                        <a:pt x="0" y="140"/>
                      </a:moveTo>
                      <a:lnTo>
                        <a:pt x="251" y="0"/>
                      </a:lnTo>
                      <a:lnTo>
                        <a:pt x="251" y="13"/>
                      </a:lnTo>
                      <a:lnTo>
                        <a:pt x="0" y="157"/>
                      </a:lnTo>
                      <a:lnTo>
                        <a:pt x="0" y="140"/>
                      </a:lnTo>
                    </a:path>
                  </a:pathLst>
                </a:custGeom>
                <a:solidFill>
                  <a:srgbClr val="FF872E"/>
                </a:solidFill>
                <a:ln w="12700" cap="rnd" cmpd="sng">
                  <a:solidFill>
                    <a:srgbClr val="000000"/>
                  </a:solidFill>
                  <a:prstDash val="solid"/>
                  <a:round/>
                  <a:headEnd type="none" w="med" len="med"/>
                  <a:tailEnd type="none" w="med" len="med"/>
                </a:ln>
              </p:spPr>
              <p:txBody>
                <a:bodyPr/>
                <a:lstStyle/>
                <a:p>
                  <a:endParaRPr lang="en-US"/>
                </a:p>
              </p:txBody>
            </p:sp>
            <p:sp>
              <p:nvSpPr>
                <p:cNvPr id="13654" name="Freeform 21"/>
                <p:cNvSpPr>
                  <a:spLocks/>
                </p:cNvSpPr>
                <p:nvPr/>
              </p:nvSpPr>
              <p:spPr bwMode="auto">
                <a:xfrm>
                  <a:off x="3652" y="3554"/>
                  <a:ext cx="428" cy="334"/>
                </a:xfrm>
                <a:custGeom>
                  <a:avLst/>
                  <a:gdLst>
                    <a:gd name="T0" fmla="*/ 0 w 255"/>
                    <a:gd name="T1" fmla="*/ 2687 h 159"/>
                    <a:gd name="T2" fmla="*/ 2014 w 255"/>
                    <a:gd name="T3" fmla="*/ 0 h 159"/>
                    <a:gd name="T4" fmla="*/ 2014 w 255"/>
                    <a:gd name="T5" fmla="*/ 233 h 159"/>
                    <a:gd name="T6" fmla="*/ 0 w 255"/>
                    <a:gd name="T7" fmla="*/ 3075 h 159"/>
                    <a:gd name="T8" fmla="*/ 0 w 255"/>
                    <a:gd name="T9" fmla="*/ 2687 h 159"/>
                    <a:gd name="T10" fmla="*/ 0 60000 65536"/>
                    <a:gd name="T11" fmla="*/ 0 60000 65536"/>
                    <a:gd name="T12" fmla="*/ 0 60000 65536"/>
                    <a:gd name="T13" fmla="*/ 0 60000 65536"/>
                    <a:gd name="T14" fmla="*/ 0 60000 65536"/>
                    <a:gd name="T15" fmla="*/ 0 w 255"/>
                    <a:gd name="T16" fmla="*/ 0 h 159"/>
                    <a:gd name="T17" fmla="*/ 255 w 255"/>
                    <a:gd name="T18" fmla="*/ 159 h 159"/>
                  </a:gdLst>
                  <a:ahLst/>
                  <a:cxnLst>
                    <a:cxn ang="T10">
                      <a:pos x="T0" y="T1"/>
                    </a:cxn>
                    <a:cxn ang="T11">
                      <a:pos x="T2" y="T3"/>
                    </a:cxn>
                    <a:cxn ang="T12">
                      <a:pos x="T4" y="T5"/>
                    </a:cxn>
                    <a:cxn ang="T13">
                      <a:pos x="T6" y="T7"/>
                    </a:cxn>
                    <a:cxn ang="T14">
                      <a:pos x="T8" y="T9"/>
                    </a:cxn>
                  </a:cxnLst>
                  <a:rect l="T15" t="T16" r="T17" b="T18"/>
                  <a:pathLst>
                    <a:path w="255" h="159">
                      <a:moveTo>
                        <a:pt x="0" y="138"/>
                      </a:moveTo>
                      <a:lnTo>
                        <a:pt x="254" y="0"/>
                      </a:lnTo>
                      <a:lnTo>
                        <a:pt x="254" y="12"/>
                      </a:lnTo>
                      <a:lnTo>
                        <a:pt x="0" y="158"/>
                      </a:lnTo>
                      <a:lnTo>
                        <a:pt x="0" y="138"/>
                      </a:lnTo>
                    </a:path>
                  </a:pathLst>
                </a:custGeom>
                <a:solidFill>
                  <a:srgbClr val="FF872E"/>
                </a:solidFill>
                <a:ln w="12700" cap="rnd" cmpd="sng">
                  <a:solidFill>
                    <a:srgbClr val="000000"/>
                  </a:solidFill>
                  <a:prstDash val="solid"/>
                  <a:round/>
                  <a:headEnd type="none" w="med" len="med"/>
                  <a:tailEnd type="none" w="med" len="med"/>
                </a:ln>
              </p:spPr>
              <p:txBody>
                <a:bodyPr/>
                <a:lstStyle/>
                <a:p>
                  <a:endParaRPr lang="en-US"/>
                </a:p>
              </p:txBody>
            </p:sp>
            <p:sp>
              <p:nvSpPr>
                <p:cNvPr id="13655" name="Freeform 22"/>
                <p:cNvSpPr>
                  <a:spLocks/>
                </p:cNvSpPr>
                <p:nvPr/>
              </p:nvSpPr>
              <p:spPr bwMode="auto">
                <a:xfrm>
                  <a:off x="2885" y="3758"/>
                  <a:ext cx="767" cy="126"/>
                </a:xfrm>
                <a:custGeom>
                  <a:avLst/>
                  <a:gdLst>
                    <a:gd name="T0" fmla="*/ 3592 w 458"/>
                    <a:gd name="T1" fmla="*/ 1093 h 61"/>
                    <a:gd name="T2" fmla="*/ 3592 w 458"/>
                    <a:gd name="T3" fmla="*/ 785 h 61"/>
                    <a:gd name="T4" fmla="*/ 0 w 458"/>
                    <a:gd name="T5" fmla="*/ 0 h 61"/>
                    <a:gd name="T6" fmla="*/ 0 w 458"/>
                    <a:gd name="T7" fmla="*/ 184 h 61"/>
                    <a:gd name="T8" fmla="*/ 3592 w 458"/>
                    <a:gd name="T9" fmla="*/ 1093 h 61"/>
                    <a:gd name="T10" fmla="*/ 0 60000 65536"/>
                    <a:gd name="T11" fmla="*/ 0 60000 65536"/>
                    <a:gd name="T12" fmla="*/ 0 60000 65536"/>
                    <a:gd name="T13" fmla="*/ 0 60000 65536"/>
                    <a:gd name="T14" fmla="*/ 0 60000 65536"/>
                    <a:gd name="T15" fmla="*/ 0 w 458"/>
                    <a:gd name="T16" fmla="*/ 0 h 61"/>
                    <a:gd name="T17" fmla="*/ 458 w 458"/>
                    <a:gd name="T18" fmla="*/ 61 h 61"/>
                  </a:gdLst>
                  <a:ahLst/>
                  <a:cxnLst>
                    <a:cxn ang="T10">
                      <a:pos x="T0" y="T1"/>
                    </a:cxn>
                    <a:cxn ang="T11">
                      <a:pos x="T2" y="T3"/>
                    </a:cxn>
                    <a:cxn ang="T12">
                      <a:pos x="T4" y="T5"/>
                    </a:cxn>
                    <a:cxn ang="T13">
                      <a:pos x="T6" y="T7"/>
                    </a:cxn>
                    <a:cxn ang="T14">
                      <a:pos x="T8" y="T9"/>
                    </a:cxn>
                  </a:cxnLst>
                  <a:rect l="T15" t="T16" r="T17" b="T18"/>
                  <a:pathLst>
                    <a:path w="458" h="61">
                      <a:moveTo>
                        <a:pt x="457" y="60"/>
                      </a:moveTo>
                      <a:lnTo>
                        <a:pt x="457" y="43"/>
                      </a:lnTo>
                      <a:lnTo>
                        <a:pt x="0" y="0"/>
                      </a:lnTo>
                      <a:lnTo>
                        <a:pt x="0" y="10"/>
                      </a:lnTo>
                      <a:lnTo>
                        <a:pt x="457" y="60"/>
                      </a:lnTo>
                    </a:path>
                  </a:pathLst>
                </a:custGeom>
                <a:solidFill>
                  <a:srgbClr val="FF8723"/>
                </a:solidFill>
                <a:ln w="12700" cap="rnd" cmpd="sng">
                  <a:solidFill>
                    <a:srgbClr val="000000"/>
                  </a:solidFill>
                  <a:prstDash val="solid"/>
                  <a:round/>
                  <a:headEnd type="none" w="med" len="med"/>
                  <a:tailEnd type="none" w="med" len="med"/>
                </a:ln>
              </p:spPr>
              <p:txBody>
                <a:bodyPr/>
                <a:lstStyle/>
                <a:p>
                  <a:endParaRPr lang="en-US"/>
                </a:p>
              </p:txBody>
            </p:sp>
            <p:sp>
              <p:nvSpPr>
                <p:cNvPr id="13656" name="Freeform 23"/>
                <p:cNvSpPr>
                  <a:spLocks/>
                </p:cNvSpPr>
                <p:nvPr/>
              </p:nvSpPr>
              <p:spPr bwMode="auto">
                <a:xfrm>
                  <a:off x="4030" y="3482"/>
                  <a:ext cx="38" cy="95"/>
                </a:xfrm>
                <a:custGeom>
                  <a:avLst/>
                  <a:gdLst>
                    <a:gd name="T0" fmla="*/ 143 w 24"/>
                    <a:gd name="T1" fmla="*/ 0 h 46"/>
                    <a:gd name="T2" fmla="*/ 143 w 24"/>
                    <a:gd name="T3" fmla="*/ 768 h 46"/>
                    <a:gd name="T4" fmla="*/ 0 w 24"/>
                    <a:gd name="T5" fmla="*/ 820 h 46"/>
                    <a:gd name="T6" fmla="*/ 0 w 24"/>
                    <a:gd name="T7" fmla="*/ 35 h 46"/>
                    <a:gd name="T8" fmla="*/ 143 w 24"/>
                    <a:gd name="T9" fmla="*/ 0 h 46"/>
                    <a:gd name="T10" fmla="*/ 0 60000 65536"/>
                    <a:gd name="T11" fmla="*/ 0 60000 65536"/>
                    <a:gd name="T12" fmla="*/ 0 60000 65536"/>
                    <a:gd name="T13" fmla="*/ 0 60000 65536"/>
                    <a:gd name="T14" fmla="*/ 0 60000 65536"/>
                    <a:gd name="T15" fmla="*/ 0 w 24"/>
                    <a:gd name="T16" fmla="*/ 0 h 46"/>
                    <a:gd name="T17" fmla="*/ 24 w 24"/>
                    <a:gd name="T18" fmla="*/ 46 h 46"/>
                  </a:gdLst>
                  <a:ahLst/>
                  <a:cxnLst>
                    <a:cxn ang="T10">
                      <a:pos x="T0" y="T1"/>
                    </a:cxn>
                    <a:cxn ang="T11">
                      <a:pos x="T2" y="T3"/>
                    </a:cxn>
                    <a:cxn ang="T12">
                      <a:pos x="T4" y="T5"/>
                    </a:cxn>
                    <a:cxn ang="T13">
                      <a:pos x="T6" y="T7"/>
                    </a:cxn>
                    <a:cxn ang="T14">
                      <a:pos x="T8" y="T9"/>
                    </a:cxn>
                  </a:cxnLst>
                  <a:rect l="T15" t="T16" r="T17" b="T18"/>
                  <a:pathLst>
                    <a:path w="24" h="46">
                      <a:moveTo>
                        <a:pt x="23" y="0"/>
                      </a:moveTo>
                      <a:lnTo>
                        <a:pt x="23" y="42"/>
                      </a:lnTo>
                      <a:lnTo>
                        <a:pt x="0" y="45"/>
                      </a:lnTo>
                      <a:lnTo>
                        <a:pt x="0" y="2"/>
                      </a:lnTo>
                      <a:lnTo>
                        <a:pt x="23" y="0"/>
                      </a:lnTo>
                    </a:path>
                  </a:pathLst>
                </a:custGeom>
                <a:solidFill>
                  <a:srgbClr val="FF870F"/>
                </a:solidFill>
                <a:ln w="12700" cap="rnd" cmpd="sng">
                  <a:solidFill>
                    <a:srgbClr val="000000"/>
                  </a:solidFill>
                  <a:prstDash val="solid"/>
                  <a:round/>
                  <a:headEnd type="none" w="med" len="med"/>
                  <a:tailEnd type="none" w="med" len="med"/>
                </a:ln>
              </p:spPr>
              <p:txBody>
                <a:bodyPr/>
                <a:lstStyle/>
                <a:p>
                  <a:endParaRPr lang="en-US"/>
                </a:p>
              </p:txBody>
            </p:sp>
            <p:sp>
              <p:nvSpPr>
                <p:cNvPr id="13657" name="Freeform 24"/>
                <p:cNvSpPr>
                  <a:spLocks/>
                </p:cNvSpPr>
                <p:nvPr/>
              </p:nvSpPr>
              <p:spPr bwMode="auto">
                <a:xfrm>
                  <a:off x="3579" y="3754"/>
                  <a:ext cx="44" cy="101"/>
                </a:xfrm>
                <a:custGeom>
                  <a:avLst/>
                  <a:gdLst>
                    <a:gd name="T0" fmla="*/ 259 w 24"/>
                    <a:gd name="T1" fmla="*/ 0 h 78"/>
                    <a:gd name="T2" fmla="*/ 259 w 24"/>
                    <a:gd name="T3" fmla="*/ 183 h 78"/>
                    <a:gd name="T4" fmla="*/ 0 w 24"/>
                    <a:gd name="T5" fmla="*/ 216 h 78"/>
                    <a:gd name="T6" fmla="*/ 0 w 24"/>
                    <a:gd name="T7" fmla="*/ 10 h 78"/>
                    <a:gd name="T8" fmla="*/ 259 w 24"/>
                    <a:gd name="T9" fmla="*/ 0 h 78"/>
                    <a:gd name="T10" fmla="*/ 0 60000 65536"/>
                    <a:gd name="T11" fmla="*/ 0 60000 65536"/>
                    <a:gd name="T12" fmla="*/ 0 60000 65536"/>
                    <a:gd name="T13" fmla="*/ 0 60000 65536"/>
                    <a:gd name="T14" fmla="*/ 0 60000 65536"/>
                    <a:gd name="T15" fmla="*/ 0 w 24"/>
                    <a:gd name="T16" fmla="*/ 0 h 78"/>
                    <a:gd name="T17" fmla="*/ 24 w 24"/>
                    <a:gd name="T18" fmla="*/ 78 h 78"/>
                  </a:gdLst>
                  <a:ahLst/>
                  <a:cxnLst>
                    <a:cxn ang="T10">
                      <a:pos x="T0" y="T1"/>
                    </a:cxn>
                    <a:cxn ang="T11">
                      <a:pos x="T2" y="T3"/>
                    </a:cxn>
                    <a:cxn ang="T12">
                      <a:pos x="T4" y="T5"/>
                    </a:cxn>
                    <a:cxn ang="T13">
                      <a:pos x="T6" y="T7"/>
                    </a:cxn>
                    <a:cxn ang="T14">
                      <a:pos x="T8" y="T9"/>
                    </a:cxn>
                  </a:cxnLst>
                  <a:rect l="T15" t="T16" r="T17" b="T18"/>
                  <a:pathLst>
                    <a:path w="24" h="78">
                      <a:moveTo>
                        <a:pt x="23" y="0"/>
                      </a:moveTo>
                      <a:lnTo>
                        <a:pt x="23" y="65"/>
                      </a:lnTo>
                      <a:lnTo>
                        <a:pt x="0" y="77"/>
                      </a:lnTo>
                      <a:lnTo>
                        <a:pt x="0" y="4"/>
                      </a:lnTo>
                      <a:lnTo>
                        <a:pt x="23" y="0"/>
                      </a:lnTo>
                    </a:path>
                  </a:pathLst>
                </a:custGeom>
                <a:solidFill>
                  <a:srgbClr val="FF850B"/>
                </a:solidFill>
                <a:ln w="12700" cap="rnd" cmpd="sng">
                  <a:solidFill>
                    <a:srgbClr val="000000"/>
                  </a:solidFill>
                  <a:prstDash val="solid"/>
                  <a:round/>
                  <a:headEnd type="none" w="med" len="med"/>
                  <a:tailEnd type="none" w="med" len="med"/>
                </a:ln>
              </p:spPr>
              <p:txBody>
                <a:bodyPr/>
                <a:lstStyle/>
                <a:p>
                  <a:endParaRPr lang="en-US"/>
                </a:p>
              </p:txBody>
            </p:sp>
            <p:sp>
              <p:nvSpPr>
                <p:cNvPr id="13658" name="Freeform 25"/>
                <p:cNvSpPr>
                  <a:spLocks/>
                </p:cNvSpPr>
                <p:nvPr/>
              </p:nvSpPr>
              <p:spPr bwMode="auto">
                <a:xfrm>
                  <a:off x="2881" y="3648"/>
                  <a:ext cx="774" cy="139"/>
                </a:xfrm>
                <a:custGeom>
                  <a:avLst/>
                  <a:gdLst>
                    <a:gd name="T0" fmla="*/ 3653 w 461"/>
                    <a:gd name="T1" fmla="*/ 1283 h 66"/>
                    <a:gd name="T2" fmla="*/ 3653 w 461"/>
                    <a:gd name="T3" fmla="*/ 946 h 66"/>
                    <a:gd name="T4" fmla="*/ 0 w 461"/>
                    <a:gd name="T5" fmla="*/ 0 h 66"/>
                    <a:gd name="T6" fmla="*/ 0 w 461"/>
                    <a:gd name="T7" fmla="*/ 236 h 66"/>
                    <a:gd name="T8" fmla="*/ 3653 w 461"/>
                    <a:gd name="T9" fmla="*/ 1283 h 66"/>
                    <a:gd name="T10" fmla="*/ 0 60000 65536"/>
                    <a:gd name="T11" fmla="*/ 0 60000 65536"/>
                    <a:gd name="T12" fmla="*/ 0 60000 65536"/>
                    <a:gd name="T13" fmla="*/ 0 60000 65536"/>
                    <a:gd name="T14" fmla="*/ 0 60000 65536"/>
                    <a:gd name="T15" fmla="*/ 0 w 461"/>
                    <a:gd name="T16" fmla="*/ 0 h 66"/>
                    <a:gd name="T17" fmla="*/ 461 w 461"/>
                    <a:gd name="T18" fmla="*/ 66 h 66"/>
                  </a:gdLst>
                  <a:ahLst/>
                  <a:cxnLst>
                    <a:cxn ang="T10">
                      <a:pos x="T0" y="T1"/>
                    </a:cxn>
                    <a:cxn ang="T11">
                      <a:pos x="T2" y="T3"/>
                    </a:cxn>
                    <a:cxn ang="T12">
                      <a:pos x="T4" y="T5"/>
                    </a:cxn>
                    <a:cxn ang="T13">
                      <a:pos x="T6" y="T7"/>
                    </a:cxn>
                    <a:cxn ang="T14">
                      <a:pos x="T8" y="T9"/>
                    </a:cxn>
                  </a:cxnLst>
                  <a:rect l="T15" t="T16" r="T17" b="T18"/>
                  <a:pathLst>
                    <a:path w="461" h="66">
                      <a:moveTo>
                        <a:pt x="460" y="65"/>
                      </a:moveTo>
                      <a:lnTo>
                        <a:pt x="460" y="48"/>
                      </a:lnTo>
                      <a:lnTo>
                        <a:pt x="0" y="0"/>
                      </a:lnTo>
                      <a:lnTo>
                        <a:pt x="0" y="12"/>
                      </a:lnTo>
                      <a:lnTo>
                        <a:pt x="460" y="65"/>
                      </a:lnTo>
                    </a:path>
                  </a:pathLst>
                </a:custGeom>
                <a:solidFill>
                  <a:srgbClr val="FF8723"/>
                </a:solidFill>
                <a:ln w="12700" cap="rnd" cmpd="sng">
                  <a:solidFill>
                    <a:srgbClr val="000000"/>
                  </a:solidFill>
                  <a:prstDash val="solid"/>
                  <a:round/>
                  <a:headEnd type="none" w="med" len="med"/>
                  <a:tailEnd type="none" w="med" len="med"/>
                </a:ln>
              </p:spPr>
              <p:txBody>
                <a:bodyPr/>
                <a:lstStyle/>
                <a:p>
                  <a:endParaRPr lang="en-US"/>
                </a:p>
              </p:txBody>
            </p:sp>
            <p:sp>
              <p:nvSpPr>
                <p:cNvPr id="13659" name="Freeform 26"/>
                <p:cNvSpPr>
                  <a:spLocks/>
                </p:cNvSpPr>
                <p:nvPr/>
              </p:nvSpPr>
              <p:spPr bwMode="auto">
                <a:xfrm>
                  <a:off x="2900" y="3670"/>
                  <a:ext cx="38" cy="94"/>
                </a:xfrm>
                <a:custGeom>
                  <a:avLst/>
                  <a:gdLst>
                    <a:gd name="T0" fmla="*/ 160 w 23"/>
                    <a:gd name="T1" fmla="*/ 838 h 45"/>
                    <a:gd name="T2" fmla="*/ 160 w 23"/>
                    <a:gd name="T3" fmla="*/ 92 h 45"/>
                    <a:gd name="T4" fmla="*/ 160 w 23"/>
                    <a:gd name="T5" fmla="*/ 0 h 45"/>
                    <a:gd name="T6" fmla="*/ 0 w 23"/>
                    <a:gd name="T7" fmla="*/ 0 h 45"/>
                    <a:gd name="T8" fmla="*/ 0 w 23"/>
                    <a:gd name="T9" fmla="*/ 92 h 45"/>
                    <a:gd name="T10" fmla="*/ 0 w 23"/>
                    <a:gd name="T11" fmla="*/ 721 h 45"/>
                    <a:gd name="T12" fmla="*/ 160 w 23"/>
                    <a:gd name="T13" fmla="*/ 838 h 45"/>
                    <a:gd name="T14" fmla="*/ 0 60000 65536"/>
                    <a:gd name="T15" fmla="*/ 0 60000 65536"/>
                    <a:gd name="T16" fmla="*/ 0 60000 65536"/>
                    <a:gd name="T17" fmla="*/ 0 60000 65536"/>
                    <a:gd name="T18" fmla="*/ 0 60000 65536"/>
                    <a:gd name="T19" fmla="*/ 0 60000 65536"/>
                    <a:gd name="T20" fmla="*/ 0 60000 65536"/>
                    <a:gd name="T21" fmla="*/ 0 w 23"/>
                    <a:gd name="T22" fmla="*/ 0 h 45"/>
                    <a:gd name="T23" fmla="*/ 23 w 23"/>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45">
                      <a:moveTo>
                        <a:pt x="22" y="44"/>
                      </a:moveTo>
                      <a:lnTo>
                        <a:pt x="22" y="5"/>
                      </a:lnTo>
                      <a:lnTo>
                        <a:pt x="22" y="0"/>
                      </a:lnTo>
                      <a:lnTo>
                        <a:pt x="0" y="0"/>
                      </a:lnTo>
                      <a:lnTo>
                        <a:pt x="0" y="5"/>
                      </a:lnTo>
                      <a:lnTo>
                        <a:pt x="0" y="38"/>
                      </a:lnTo>
                      <a:lnTo>
                        <a:pt x="22" y="44"/>
                      </a:lnTo>
                    </a:path>
                  </a:pathLst>
                </a:custGeom>
                <a:solidFill>
                  <a:srgbClr val="FF870F"/>
                </a:solidFill>
                <a:ln w="12700" cap="rnd" cmpd="sng">
                  <a:solidFill>
                    <a:srgbClr val="000000"/>
                  </a:solidFill>
                  <a:prstDash val="solid"/>
                  <a:round/>
                  <a:headEnd type="none" w="med" len="med"/>
                  <a:tailEnd type="none" w="med" len="med"/>
                </a:ln>
              </p:spPr>
              <p:txBody>
                <a:bodyPr/>
                <a:lstStyle/>
                <a:p>
                  <a:endParaRPr lang="en-US"/>
                </a:p>
              </p:txBody>
            </p:sp>
          </p:grpSp>
          <p:sp>
            <p:nvSpPr>
              <p:cNvPr id="13607" name="AutoShape 27"/>
              <p:cNvSpPr>
                <a:spLocks noChangeAspect="1" noChangeArrowheads="1"/>
              </p:cNvSpPr>
              <p:nvPr/>
            </p:nvSpPr>
            <p:spPr bwMode="auto">
              <a:xfrm>
                <a:off x="1643" y="3355"/>
                <a:ext cx="363" cy="342"/>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08" name="AutoShape 28"/>
              <p:cNvSpPr>
                <a:spLocks noChangeAspect="1" noChangeArrowheads="1"/>
              </p:cNvSpPr>
              <p:nvPr/>
            </p:nvSpPr>
            <p:spPr bwMode="auto">
              <a:xfrm>
                <a:off x="1470" y="3504"/>
                <a:ext cx="363"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09" name="AutoShape 29"/>
              <p:cNvSpPr>
                <a:spLocks noChangeAspect="1" noChangeArrowheads="1"/>
              </p:cNvSpPr>
              <p:nvPr/>
            </p:nvSpPr>
            <p:spPr bwMode="auto">
              <a:xfrm>
                <a:off x="1828" y="3355"/>
                <a:ext cx="364" cy="342"/>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10" name="AutoShape 30"/>
              <p:cNvSpPr>
                <a:spLocks noChangeAspect="1" noChangeArrowheads="1"/>
              </p:cNvSpPr>
              <p:nvPr/>
            </p:nvSpPr>
            <p:spPr bwMode="auto">
              <a:xfrm>
                <a:off x="1655" y="3504"/>
                <a:ext cx="363"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11" name="AutoShape 31"/>
              <p:cNvSpPr>
                <a:spLocks noChangeAspect="1" noChangeArrowheads="1"/>
              </p:cNvSpPr>
              <p:nvPr/>
            </p:nvSpPr>
            <p:spPr bwMode="auto">
              <a:xfrm>
                <a:off x="2011" y="3355"/>
                <a:ext cx="363" cy="342"/>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12" name="AutoShape 32"/>
              <p:cNvSpPr>
                <a:spLocks noChangeAspect="1" noChangeArrowheads="1"/>
              </p:cNvSpPr>
              <p:nvPr/>
            </p:nvSpPr>
            <p:spPr bwMode="auto">
              <a:xfrm>
                <a:off x="2184" y="3355"/>
                <a:ext cx="363" cy="342"/>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13" name="AutoShape 33"/>
              <p:cNvSpPr>
                <a:spLocks noChangeAspect="1" noChangeArrowheads="1"/>
              </p:cNvSpPr>
              <p:nvPr/>
            </p:nvSpPr>
            <p:spPr bwMode="auto">
              <a:xfrm>
                <a:off x="1838" y="3504"/>
                <a:ext cx="363"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14" name="AutoShape 34"/>
              <p:cNvSpPr>
                <a:spLocks noChangeAspect="1" noChangeArrowheads="1"/>
              </p:cNvSpPr>
              <p:nvPr/>
            </p:nvSpPr>
            <p:spPr bwMode="auto">
              <a:xfrm>
                <a:off x="2011" y="3504"/>
                <a:ext cx="363"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15" name="AutoShape 35"/>
              <p:cNvSpPr>
                <a:spLocks noChangeAspect="1" noChangeArrowheads="1"/>
              </p:cNvSpPr>
              <p:nvPr/>
            </p:nvSpPr>
            <p:spPr bwMode="auto">
              <a:xfrm>
                <a:off x="1643" y="3165"/>
                <a:ext cx="363"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16" name="AutoShape 36"/>
              <p:cNvSpPr>
                <a:spLocks noChangeAspect="1" noChangeArrowheads="1"/>
              </p:cNvSpPr>
              <p:nvPr/>
            </p:nvSpPr>
            <p:spPr bwMode="auto">
              <a:xfrm>
                <a:off x="1470" y="3313"/>
                <a:ext cx="363"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17" name="AutoShape 37"/>
              <p:cNvSpPr>
                <a:spLocks noChangeAspect="1" noChangeArrowheads="1"/>
              </p:cNvSpPr>
              <p:nvPr/>
            </p:nvSpPr>
            <p:spPr bwMode="auto">
              <a:xfrm>
                <a:off x="1828" y="3165"/>
                <a:ext cx="364"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18" name="AutoShape 38"/>
              <p:cNvSpPr>
                <a:spLocks noChangeAspect="1" noChangeArrowheads="1"/>
              </p:cNvSpPr>
              <p:nvPr/>
            </p:nvSpPr>
            <p:spPr bwMode="auto">
              <a:xfrm>
                <a:off x="1655" y="3313"/>
                <a:ext cx="363"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19" name="AutoShape 39"/>
              <p:cNvSpPr>
                <a:spLocks noChangeAspect="1" noChangeArrowheads="1"/>
              </p:cNvSpPr>
              <p:nvPr/>
            </p:nvSpPr>
            <p:spPr bwMode="auto">
              <a:xfrm>
                <a:off x="2011" y="3165"/>
                <a:ext cx="363"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20" name="AutoShape 40"/>
              <p:cNvSpPr>
                <a:spLocks noChangeAspect="1" noChangeArrowheads="1"/>
              </p:cNvSpPr>
              <p:nvPr/>
            </p:nvSpPr>
            <p:spPr bwMode="auto">
              <a:xfrm>
                <a:off x="2184" y="3165"/>
                <a:ext cx="363"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21" name="AutoShape 41"/>
              <p:cNvSpPr>
                <a:spLocks noChangeAspect="1" noChangeArrowheads="1"/>
              </p:cNvSpPr>
              <p:nvPr/>
            </p:nvSpPr>
            <p:spPr bwMode="auto">
              <a:xfrm>
                <a:off x="1838" y="3313"/>
                <a:ext cx="363"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22" name="AutoShape 42"/>
              <p:cNvSpPr>
                <a:spLocks noChangeAspect="1" noChangeArrowheads="1"/>
              </p:cNvSpPr>
              <p:nvPr/>
            </p:nvSpPr>
            <p:spPr bwMode="auto">
              <a:xfrm>
                <a:off x="2011" y="3313"/>
                <a:ext cx="363" cy="341"/>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grpSp>
            <p:nvGrpSpPr>
              <p:cNvPr id="7" name="Group 43"/>
              <p:cNvGrpSpPr>
                <a:grpSpLocks noChangeAspect="1"/>
              </p:cNvGrpSpPr>
              <p:nvPr/>
            </p:nvGrpSpPr>
            <p:grpSpPr bwMode="auto">
              <a:xfrm>
                <a:off x="1470" y="2974"/>
                <a:ext cx="1077" cy="489"/>
                <a:chOff x="3614" y="2365"/>
                <a:chExt cx="977" cy="521"/>
              </a:xfrm>
            </p:grpSpPr>
            <p:sp>
              <p:nvSpPr>
                <p:cNvPr id="13638" name="AutoShape 44"/>
                <p:cNvSpPr>
                  <a:spLocks noChangeAspect="1" noChangeArrowheads="1"/>
                </p:cNvSpPr>
                <p:nvPr/>
              </p:nvSpPr>
              <p:spPr bwMode="auto">
                <a:xfrm>
                  <a:off x="3771" y="2365"/>
                  <a:ext cx="329" cy="363"/>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39" name="AutoShape 45"/>
                <p:cNvSpPr>
                  <a:spLocks noChangeAspect="1" noChangeArrowheads="1"/>
                </p:cNvSpPr>
                <p:nvPr/>
              </p:nvSpPr>
              <p:spPr bwMode="auto">
                <a:xfrm>
                  <a:off x="3614" y="2523"/>
                  <a:ext cx="329" cy="363"/>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40" name="AutoShape 46"/>
                <p:cNvSpPr>
                  <a:spLocks noChangeAspect="1" noChangeArrowheads="1"/>
                </p:cNvSpPr>
                <p:nvPr/>
              </p:nvSpPr>
              <p:spPr bwMode="auto">
                <a:xfrm>
                  <a:off x="3939" y="2365"/>
                  <a:ext cx="329" cy="363"/>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41" name="AutoShape 47"/>
                <p:cNvSpPr>
                  <a:spLocks noChangeAspect="1" noChangeArrowheads="1"/>
                </p:cNvSpPr>
                <p:nvPr/>
              </p:nvSpPr>
              <p:spPr bwMode="auto">
                <a:xfrm>
                  <a:off x="3782" y="2523"/>
                  <a:ext cx="329" cy="363"/>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42" name="AutoShape 48"/>
                <p:cNvSpPr>
                  <a:spLocks noChangeAspect="1" noChangeArrowheads="1"/>
                </p:cNvSpPr>
                <p:nvPr/>
              </p:nvSpPr>
              <p:spPr bwMode="auto">
                <a:xfrm>
                  <a:off x="4105" y="2365"/>
                  <a:ext cx="329" cy="363"/>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43" name="AutoShape 49"/>
                <p:cNvSpPr>
                  <a:spLocks noChangeAspect="1" noChangeArrowheads="1"/>
                </p:cNvSpPr>
                <p:nvPr/>
              </p:nvSpPr>
              <p:spPr bwMode="auto">
                <a:xfrm>
                  <a:off x="4262" y="2365"/>
                  <a:ext cx="329" cy="363"/>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44" name="AutoShape 50"/>
                <p:cNvSpPr>
                  <a:spLocks noChangeAspect="1" noChangeArrowheads="1"/>
                </p:cNvSpPr>
                <p:nvPr/>
              </p:nvSpPr>
              <p:spPr bwMode="auto">
                <a:xfrm>
                  <a:off x="3948" y="2523"/>
                  <a:ext cx="329" cy="363"/>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sp>
              <p:nvSpPr>
                <p:cNvPr id="13645" name="AutoShape 51"/>
                <p:cNvSpPr>
                  <a:spLocks noChangeAspect="1" noChangeArrowheads="1"/>
                </p:cNvSpPr>
                <p:nvPr/>
              </p:nvSpPr>
              <p:spPr bwMode="auto">
                <a:xfrm>
                  <a:off x="4105" y="2523"/>
                  <a:ext cx="329" cy="363"/>
                </a:xfrm>
                <a:prstGeom prst="cube">
                  <a:avLst>
                    <a:gd name="adj" fmla="val 48843"/>
                  </a:avLst>
                </a:prstGeom>
                <a:solidFill>
                  <a:srgbClr val="FFD79E"/>
                </a:solidFill>
                <a:ln w="9525">
                  <a:solidFill>
                    <a:schemeClr val="tx1"/>
                  </a:solidFill>
                  <a:miter lim="800000"/>
                  <a:headEnd/>
                  <a:tailEnd/>
                </a:ln>
              </p:spPr>
              <p:txBody>
                <a:bodyPr wrap="none" anchor="ctr"/>
                <a:lstStyle/>
                <a:p>
                  <a:endParaRPr lang="en-US"/>
                </a:p>
              </p:txBody>
            </p:sp>
          </p:grpSp>
          <p:sp>
            <p:nvSpPr>
              <p:cNvPr id="13624" name="Rectangle 52"/>
              <p:cNvSpPr>
                <a:spLocks noChangeArrowheads="1"/>
              </p:cNvSpPr>
              <p:nvPr/>
            </p:nvSpPr>
            <p:spPr bwMode="auto">
              <a:xfrm>
                <a:off x="1600" y="3310"/>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25" name="Rectangle 53"/>
              <p:cNvSpPr>
                <a:spLocks noChangeArrowheads="1"/>
              </p:cNvSpPr>
              <p:nvPr/>
            </p:nvSpPr>
            <p:spPr bwMode="auto">
              <a:xfrm>
                <a:off x="1600" y="3502"/>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26" name="Rectangle 54"/>
              <p:cNvSpPr>
                <a:spLocks noChangeArrowheads="1"/>
              </p:cNvSpPr>
              <p:nvPr/>
            </p:nvSpPr>
            <p:spPr bwMode="auto">
              <a:xfrm>
                <a:off x="1592" y="3694"/>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27" name="Rectangle 55"/>
              <p:cNvSpPr>
                <a:spLocks noChangeArrowheads="1"/>
              </p:cNvSpPr>
              <p:nvPr/>
            </p:nvSpPr>
            <p:spPr bwMode="auto">
              <a:xfrm>
                <a:off x="1784" y="3310"/>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28" name="Rectangle 56"/>
              <p:cNvSpPr>
                <a:spLocks noChangeArrowheads="1"/>
              </p:cNvSpPr>
              <p:nvPr/>
            </p:nvSpPr>
            <p:spPr bwMode="auto">
              <a:xfrm>
                <a:off x="1784" y="3502"/>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29" name="Rectangle 57"/>
              <p:cNvSpPr>
                <a:spLocks noChangeArrowheads="1"/>
              </p:cNvSpPr>
              <p:nvPr/>
            </p:nvSpPr>
            <p:spPr bwMode="auto">
              <a:xfrm>
                <a:off x="1776" y="3694"/>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30" name="Rectangle 58"/>
              <p:cNvSpPr>
                <a:spLocks noChangeArrowheads="1"/>
              </p:cNvSpPr>
              <p:nvPr/>
            </p:nvSpPr>
            <p:spPr bwMode="auto">
              <a:xfrm>
                <a:off x="1960" y="3310"/>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31" name="Rectangle 59"/>
              <p:cNvSpPr>
                <a:spLocks noChangeArrowheads="1"/>
              </p:cNvSpPr>
              <p:nvPr/>
            </p:nvSpPr>
            <p:spPr bwMode="auto">
              <a:xfrm>
                <a:off x="1952" y="3502"/>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32" name="Rectangle 60"/>
              <p:cNvSpPr>
                <a:spLocks noChangeArrowheads="1"/>
              </p:cNvSpPr>
              <p:nvPr/>
            </p:nvSpPr>
            <p:spPr bwMode="auto">
              <a:xfrm>
                <a:off x="1952" y="3694"/>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33" name="Rectangle 61"/>
              <p:cNvSpPr>
                <a:spLocks noChangeArrowheads="1"/>
              </p:cNvSpPr>
              <p:nvPr/>
            </p:nvSpPr>
            <p:spPr bwMode="auto">
              <a:xfrm>
                <a:off x="2152" y="3310"/>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34" name="Rectangle 62"/>
              <p:cNvSpPr>
                <a:spLocks noChangeArrowheads="1"/>
              </p:cNvSpPr>
              <p:nvPr/>
            </p:nvSpPr>
            <p:spPr bwMode="auto">
              <a:xfrm>
                <a:off x="2152" y="3502"/>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35" name="Rectangle 63"/>
              <p:cNvSpPr>
                <a:spLocks noChangeArrowheads="1"/>
              </p:cNvSpPr>
              <p:nvPr/>
            </p:nvSpPr>
            <p:spPr bwMode="auto">
              <a:xfrm>
                <a:off x="2152" y="3694"/>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sp>
            <p:nvSpPr>
              <p:cNvPr id="13636" name="Rectangle 64"/>
              <p:cNvSpPr>
                <a:spLocks noChangeArrowheads="1"/>
              </p:cNvSpPr>
              <p:nvPr/>
            </p:nvSpPr>
            <p:spPr bwMode="auto">
              <a:xfrm>
                <a:off x="2090" y="3886"/>
                <a:ext cx="86" cy="81"/>
              </a:xfrm>
              <a:prstGeom prst="rect">
                <a:avLst/>
              </a:prstGeom>
              <a:solidFill>
                <a:schemeClr val="tx1"/>
              </a:solidFill>
              <a:ln w="9525" algn="ctr">
                <a:noFill/>
                <a:miter lim="800000"/>
                <a:headEnd/>
                <a:tailEnd/>
              </a:ln>
            </p:spPr>
            <p:txBody>
              <a:bodyPr wrap="none" lIns="0" rIns="0" anchor="ctr"/>
              <a:lstStyle/>
              <a:p>
                <a:endParaRPr lang="en-US"/>
              </a:p>
            </p:txBody>
          </p:sp>
          <p:sp>
            <p:nvSpPr>
              <p:cNvPr id="13637" name="Rectangle 65"/>
              <p:cNvSpPr>
                <a:spLocks noChangeArrowheads="1"/>
              </p:cNvSpPr>
              <p:nvPr/>
            </p:nvSpPr>
            <p:spPr bwMode="auto">
              <a:xfrm>
                <a:off x="2114" y="3906"/>
                <a:ext cx="32" cy="43"/>
              </a:xfrm>
              <a:prstGeom prst="rect">
                <a:avLst/>
              </a:prstGeom>
              <a:solidFill>
                <a:srgbClr val="FF3300"/>
              </a:solidFill>
              <a:ln w="12700">
                <a:solidFill>
                  <a:srgbClr val="FF3300"/>
                </a:solidFill>
                <a:miter lim="800000"/>
                <a:headEnd/>
                <a:tailEnd/>
              </a:ln>
            </p:spPr>
            <p:txBody>
              <a:bodyPr wrap="none" anchor="ctr"/>
              <a:lstStyle/>
              <a:p>
                <a:endParaRPr lang="en-US"/>
              </a:p>
            </p:txBody>
          </p:sp>
        </p:grpSp>
        <p:grpSp>
          <p:nvGrpSpPr>
            <p:cNvPr id="8" name="Group 67"/>
            <p:cNvGrpSpPr>
              <a:grpSpLocks noChangeAspect="1"/>
            </p:cNvGrpSpPr>
            <p:nvPr/>
          </p:nvGrpSpPr>
          <p:grpSpPr bwMode="auto">
            <a:xfrm>
              <a:off x="914400" y="3733800"/>
              <a:ext cx="2590800" cy="1642797"/>
              <a:chOff x="4384" y="1363"/>
              <a:chExt cx="475" cy="264"/>
            </a:xfrm>
          </p:grpSpPr>
          <p:sp>
            <p:nvSpPr>
              <p:cNvPr id="13418" name="Line 68"/>
              <p:cNvSpPr>
                <a:spLocks noChangeAspect="1" noChangeShapeType="1"/>
              </p:cNvSpPr>
              <p:nvPr/>
            </p:nvSpPr>
            <p:spPr bwMode="gray">
              <a:xfrm>
                <a:off x="4799" y="1495"/>
                <a:ext cx="1" cy="6"/>
              </a:xfrm>
              <a:prstGeom prst="line">
                <a:avLst/>
              </a:prstGeom>
              <a:noFill/>
              <a:ln w="9525">
                <a:solidFill>
                  <a:srgbClr val="000000"/>
                </a:solidFill>
                <a:round/>
                <a:headEnd/>
                <a:tailEnd/>
              </a:ln>
            </p:spPr>
            <p:txBody>
              <a:bodyPr/>
              <a:lstStyle/>
              <a:p>
                <a:endParaRPr lang="en-US"/>
              </a:p>
            </p:txBody>
          </p:sp>
          <p:sp>
            <p:nvSpPr>
              <p:cNvPr id="13419" name="Freeform 69"/>
              <p:cNvSpPr>
                <a:spLocks noChangeAspect="1"/>
              </p:cNvSpPr>
              <p:nvPr/>
            </p:nvSpPr>
            <p:spPr bwMode="gray">
              <a:xfrm>
                <a:off x="4799" y="1501"/>
                <a:ext cx="18" cy="12"/>
              </a:xfrm>
              <a:custGeom>
                <a:avLst/>
                <a:gdLst>
                  <a:gd name="T0" fmla="*/ 6 w 18"/>
                  <a:gd name="T1" fmla="*/ 12 h 12"/>
                  <a:gd name="T2" fmla="*/ 0 w 18"/>
                  <a:gd name="T3" fmla="*/ 12 h 12"/>
                  <a:gd name="T4" fmla="*/ 0 w 18"/>
                  <a:gd name="T5" fmla="*/ 6 h 12"/>
                  <a:gd name="T6" fmla="*/ 0 w 18"/>
                  <a:gd name="T7" fmla="*/ 6 h 12"/>
                  <a:gd name="T8" fmla="*/ 6 w 18"/>
                  <a:gd name="T9" fmla="*/ 0 h 12"/>
                  <a:gd name="T10" fmla="*/ 12 w 18"/>
                  <a:gd name="T11" fmla="*/ 0 h 12"/>
                  <a:gd name="T12" fmla="*/ 18 w 18"/>
                  <a:gd name="T13" fmla="*/ 0 h 12"/>
                  <a:gd name="T14" fmla="*/ 18 w 18"/>
                  <a:gd name="T15" fmla="*/ 6 h 12"/>
                  <a:gd name="T16" fmla="*/ 18 w 18"/>
                  <a:gd name="T17" fmla="*/ 6 h 12"/>
                  <a:gd name="T18" fmla="*/ 12 w 18"/>
                  <a:gd name="T19" fmla="*/ 12 h 12"/>
                  <a:gd name="T20" fmla="*/ 6 w 1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
                  <a:gd name="T34" fmla="*/ 0 h 12"/>
                  <a:gd name="T35" fmla="*/ 18 w 18"/>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 h="12">
                    <a:moveTo>
                      <a:pt x="6" y="12"/>
                    </a:moveTo>
                    <a:lnTo>
                      <a:pt x="0" y="12"/>
                    </a:lnTo>
                    <a:lnTo>
                      <a:pt x="0" y="6"/>
                    </a:lnTo>
                    <a:lnTo>
                      <a:pt x="6" y="0"/>
                    </a:lnTo>
                    <a:lnTo>
                      <a:pt x="12" y="0"/>
                    </a:lnTo>
                    <a:lnTo>
                      <a:pt x="18" y="0"/>
                    </a:lnTo>
                    <a:lnTo>
                      <a:pt x="18" y="6"/>
                    </a:lnTo>
                    <a:lnTo>
                      <a:pt x="12" y="12"/>
                    </a:lnTo>
                    <a:lnTo>
                      <a:pt x="6" y="12"/>
                    </a:lnTo>
                    <a:close/>
                  </a:path>
                </a:pathLst>
              </a:custGeom>
              <a:solidFill>
                <a:srgbClr val="999999"/>
              </a:solidFill>
              <a:ln w="9525">
                <a:noFill/>
                <a:round/>
                <a:headEnd/>
                <a:tailEnd/>
              </a:ln>
            </p:spPr>
            <p:txBody>
              <a:bodyPr/>
              <a:lstStyle/>
              <a:p>
                <a:endParaRPr lang="en-US"/>
              </a:p>
            </p:txBody>
          </p:sp>
          <p:sp>
            <p:nvSpPr>
              <p:cNvPr id="13420" name="Freeform 70"/>
              <p:cNvSpPr>
                <a:spLocks noChangeAspect="1"/>
              </p:cNvSpPr>
              <p:nvPr/>
            </p:nvSpPr>
            <p:spPr bwMode="gray">
              <a:xfrm>
                <a:off x="4799" y="1501"/>
                <a:ext cx="18" cy="12"/>
              </a:xfrm>
              <a:custGeom>
                <a:avLst/>
                <a:gdLst>
                  <a:gd name="T0" fmla="*/ 18 w 18"/>
                  <a:gd name="T1" fmla="*/ 6 h 12"/>
                  <a:gd name="T2" fmla="*/ 18 w 18"/>
                  <a:gd name="T3" fmla="*/ 6 h 12"/>
                  <a:gd name="T4" fmla="*/ 18 w 18"/>
                  <a:gd name="T5" fmla="*/ 0 h 12"/>
                  <a:gd name="T6" fmla="*/ 12 w 18"/>
                  <a:gd name="T7" fmla="*/ 0 h 12"/>
                  <a:gd name="T8" fmla="*/ 0 w 18"/>
                  <a:gd name="T9" fmla="*/ 6 h 12"/>
                  <a:gd name="T10" fmla="*/ 0 w 18"/>
                  <a:gd name="T11" fmla="*/ 6 h 12"/>
                  <a:gd name="T12" fmla="*/ 0 w 18"/>
                  <a:gd name="T13" fmla="*/ 12 h 12"/>
                  <a:gd name="T14" fmla="*/ 12 w 18"/>
                  <a:gd name="T15" fmla="*/ 12 h 12"/>
                  <a:gd name="T16" fmla="*/ 18 w 18"/>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8" y="6"/>
                    </a:moveTo>
                    <a:lnTo>
                      <a:pt x="18" y="6"/>
                    </a:lnTo>
                    <a:lnTo>
                      <a:pt x="18" y="0"/>
                    </a:lnTo>
                    <a:lnTo>
                      <a:pt x="12" y="0"/>
                    </a:lnTo>
                    <a:lnTo>
                      <a:pt x="0" y="6"/>
                    </a:lnTo>
                    <a:lnTo>
                      <a:pt x="0" y="12"/>
                    </a:lnTo>
                    <a:lnTo>
                      <a:pt x="12" y="12"/>
                    </a:lnTo>
                    <a:lnTo>
                      <a:pt x="18" y="6"/>
                    </a:lnTo>
                    <a:close/>
                  </a:path>
                </a:pathLst>
              </a:custGeom>
              <a:solidFill>
                <a:srgbClr val="666666"/>
              </a:solidFill>
              <a:ln w="9525">
                <a:noFill/>
                <a:round/>
                <a:headEnd/>
                <a:tailEnd/>
              </a:ln>
            </p:spPr>
            <p:txBody>
              <a:bodyPr/>
              <a:lstStyle/>
              <a:p>
                <a:endParaRPr lang="en-US"/>
              </a:p>
            </p:txBody>
          </p:sp>
          <p:sp>
            <p:nvSpPr>
              <p:cNvPr id="13421" name="Freeform 71"/>
              <p:cNvSpPr>
                <a:spLocks noChangeAspect="1"/>
              </p:cNvSpPr>
              <p:nvPr/>
            </p:nvSpPr>
            <p:spPr bwMode="gray">
              <a:xfrm>
                <a:off x="4775" y="1477"/>
                <a:ext cx="18" cy="24"/>
              </a:xfrm>
              <a:custGeom>
                <a:avLst/>
                <a:gdLst>
                  <a:gd name="T0" fmla="*/ 18 w 18"/>
                  <a:gd name="T1" fmla="*/ 6 h 24"/>
                  <a:gd name="T2" fmla="*/ 0 w 18"/>
                  <a:gd name="T3" fmla="*/ 0 h 24"/>
                  <a:gd name="T4" fmla="*/ 0 w 18"/>
                  <a:gd name="T5" fmla="*/ 18 h 24"/>
                  <a:gd name="T6" fmla="*/ 18 w 18"/>
                  <a:gd name="T7" fmla="*/ 24 h 24"/>
                  <a:gd name="T8" fmla="*/ 18 w 18"/>
                  <a:gd name="T9" fmla="*/ 6 h 24"/>
                  <a:gd name="T10" fmla="*/ 0 60000 65536"/>
                  <a:gd name="T11" fmla="*/ 0 60000 65536"/>
                  <a:gd name="T12" fmla="*/ 0 60000 65536"/>
                  <a:gd name="T13" fmla="*/ 0 60000 65536"/>
                  <a:gd name="T14" fmla="*/ 0 60000 65536"/>
                  <a:gd name="T15" fmla="*/ 0 w 18"/>
                  <a:gd name="T16" fmla="*/ 0 h 24"/>
                  <a:gd name="T17" fmla="*/ 18 w 18"/>
                  <a:gd name="T18" fmla="*/ 24 h 24"/>
                </a:gdLst>
                <a:ahLst/>
                <a:cxnLst>
                  <a:cxn ang="T10">
                    <a:pos x="T0" y="T1"/>
                  </a:cxn>
                  <a:cxn ang="T11">
                    <a:pos x="T2" y="T3"/>
                  </a:cxn>
                  <a:cxn ang="T12">
                    <a:pos x="T4" y="T5"/>
                  </a:cxn>
                  <a:cxn ang="T13">
                    <a:pos x="T6" y="T7"/>
                  </a:cxn>
                  <a:cxn ang="T14">
                    <a:pos x="T8" y="T9"/>
                  </a:cxn>
                </a:cxnLst>
                <a:rect l="T15" t="T16" r="T17" b="T18"/>
                <a:pathLst>
                  <a:path w="18" h="24">
                    <a:moveTo>
                      <a:pt x="18" y="6"/>
                    </a:moveTo>
                    <a:lnTo>
                      <a:pt x="0" y="0"/>
                    </a:lnTo>
                    <a:lnTo>
                      <a:pt x="0" y="18"/>
                    </a:lnTo>
                    <a:lnTo>
                      <a:pt x="18" y="24"/>
                    </a:lnTo>
                    <a:lnTo>
                      <a:pt x="18" y="6"/>
                    </a:lnTo>
                    <a:close/>
                  </a:path>
                </a:pathLst>
              </a:custGeom>
              <a:solidFill>
                <a:srgbClr val="CCCCCC"/>
              </a:solidFill>
              <a:ln w="9525">
                <a:noFill/>
                <a:round/>
                <a:headEnd/>
                <a:tailEnd/>
              </a:ln>
            </p:spPr>
            <p:txBody>
              <a:bodyPr/>
              <a:lstStyle/>
              <a:p>
                <a:endParaRPr lang="en-US"/>
              </a:p>
            </p:txBody>
          </p:sp>
          <p:sp>
            <p:nvSpPr>
              <p:cNvPr id="13422" name="Freeform 72"/>
              <p:cNvSpPr>
                <a:spLocks noChangeAspect="1"/>
              </p:cNvSpPr>
              <p:nvPr/>
            </p:nvSpPr>
            <p:spPr bwMode="gray">
              <a:xfrm>
                <a:off x="4841" y="1471"/>
                <a:ext cx="12" cy="12"/>
              </a:xfrm>
              <a:custGeom>
                <a:avLst/>
                <a:gdLst>
                  <a:gd name="T0" fmla="*/ 6 w 12"/>
                  <a:gd name="T1" fmla="*/ 12 h 12"/>
                  <a:gd name="T2" fmla="*/ 0 w 12"/>
                  <a:gd name="T3" fmla="*/ 12 h 12"/>
                  <a:gd name="T4" fmla="*/ 0 w 12"/>
                  <a:gd name="T5" fmla="*/ 12 h 12"/>
                  <a:gd name="T6" fmla="*/ 0 w 12"/>
                  <a:gd name="T7" fmla="*/ 6 h 12"/>
                  <a:gd name="T8" fmla="*/ 0 w 12"/>
                  <a:gd name="T9" fmla="*/ 0 h 12"/>
                  <a:gd name="T10" fmla="*/ 0 w 12"/>
                  <a:gd name="T11" fmla="*/ 0 h 12"/>
                  <a:gd name="T12" fmla="*/ 6 w 12"/>
                  <a:gd name="T13" fmla="*/ 0 h 12"/>
                  <a:gd name="T14" fmla="*/ 6 w 12"/>
                  <a:gd name="T15" fmla="*/ 0 h 12"/>
                  <a:gd name="T16" fmla="*/ 6 w 12"/>
                  <a:gd name="T17" fmla="*/ 0 h 12"/>
                  <a:gd name="T18" fmla="*/ 12 w 12"/>
                  <a:gd name="T19" fmla="*/ 0 h 12"/>
                  <a:gd name="T20" fmla="*/ 12 w 12"/>
                  <a:gd name="T21" fmla="*/ 0 h 12"/>
                  <a:gd name="T22" fmla="*/ 12 w 12"/>
                  <a:gd name="T23" fmla="*/ 6 h 12"/>
                  <a:gd name="T24" fmla="*/ 12 w 12"/>
                  <a:gd name="T25" fmla="*/ 12 h 12"/>
                  <a:gd name="T26" fmla="*/ 6 w 12"/>
                  <a:gd name="T27" fmla="*/ 12 h 12"/>
                  <a:gd name="T28" fmla="*/ 6 w 12"/>
                  <a:gd name="T29" fmla="*/ 12 h 12"/>
                  <a:gd name="T30" fmla="*/ 6 w 12"/>
                  <a:gd name="T31" fmla="*/ 12 h 12"/>
                  <a:gd name="T32" fmla="*/ 6 w 12"/>
                  <a:gd name="T33" fmla="*/ 12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2"/>
                  <a:gd name="T53" fmla="*/ 12 w 12"/>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2">
                    <a:moveTo>
                      <a:pt x="6" y="12"/>
                    </a:moveTo>
                    <a:lnTo>
                      <a:pt x="0" y="12"/>
                    </a:lnTo>
                    <a:lnTo>
                      <a:pt x="0" y="6"/>
                    </a:lnTo>
                    <a:lnTo>
                      <a:pt x="0" y="0"/>
                    </a:lnTo>
                    <a:lnTo>
                      <a:pt x="6" y="0"/>
                    </a:lnTo>
                    <a:lnTo>
                      <a:pt x="12" y="0"/>
                    </a:lnTo>
                    <a:lnTo>
                      <a:pt x="12" y="6"/>
                    </a:lnTo>
                    <a:lnTo>
                      <a:pt x="12" y="12"/>
                    </a:lnTo>
                    <a:lnTo>
                      <a:pt x="6" y="12"/>
                    </a:lnTo>
                    <a:close/>
                  </a:path>
                </a:pathLst>
              </a:custGeom>
              <a:solidFill>
                <a:srgbClr val="000000"/>
              </a:solidFill>
              <a:ln w="9525">
                <a:noFill/>
                <a:round/>
                <a:headEnd/>
                <a:tailEnd/>
              </a:ln>
            </p:spPr>
            <p:txBody>
              <a:bodyPr/>
              <a:lstStyle/>
              <a:p>
                <a:endParaRPr lang="en-US"/>
              </a:p>
            </p:txBody>
          </p:sp>
          <p:sp>
            <p:nvSpPr>
              <p:cNvPr id="13423" name="Freeform 73"/>
              <p:cNvSpPr>
                <a:spLocks noChangeAspect="1"/>
              </p:cNvSpPr>
              <p:nvPr/>
            </p:nvSpPr>
            <p:spPr bwMode="gray">
              <a:xfrm>
                <a:off x="4841" y="1471"/>
                <a:ext cx="12" cy="12"/>
              </a:xfrm>
              <a:custGeom>
                <a:avLst/>
                <a:gdLst>
                  <a:gd name="T0" fmla="*/ 12 w 12"/>
                  <a:gd name="T1" fmla="*/ 12 h 12"/>
                  <a:gd name="T2" fmla="*/ 12 w 12"/>
                  <a:gd name="T3" fmla="*/ 6 h 12"/>
                  <a:gd name="T4" fmla="*/ 12 w 12"/>
                  <a:gd name="T5" fmla="*/ 0 h 12"/>
                  <a:gd name="T6" fmla="*/ 12 w 12"/>
                  <a:gd name="T7" fmla="*/ 0 h 12"/>
                  <a:gd name="T8" fmla="*/ 6 w 12"/>
                  <a:gd name="T9" fmla="*/ 0 h 12"/>
                  <a:gd name="T10" fmla="*/ 6 w 12"/>
                  <a:gd name="T11" fmla="*/ 0 h 12"/>
                  <a:gd name="T12" fmla="*/ 6 w 12"/>
                  <a:gd name="T13" fmla="*/ 0 h 12"/>
                  <a:gd name="T14" fmla="*/ 0 w 12"/>
                  <a:gd name="T15" fmla="*/ 6 h 12"/>
                  <a:gd name="T16" fmla="*/ 0 w 12"/>
                  <a:gd name="T17" fmla="*/ 12 h 12"/>
                  <a:gd name="T18" fmla="*/ 0 w 12"/>
                  <a:gd name="T19" fmla="*/ 12 h 12"/>
                  <a:gd name="T20" fmla="*/ 0 w 12"/>
                  <a:gd name="T21" fmla="*/ 12 h 12"/>
                  <a:gd name="T22" fmla="*/ 6 w 12"/>
                  <a:gd name="T23" fmla="*/ 12 h 12"/>
                  <a:gd name="T24" fmla="*/ 6 w 12"/>
                  <a:gd name="T25" fmla="*/ 12 h 12"/>
                  <a:gd name="T26" fmla="*/ 6 w 12"/>
                  <a:gd name="T27" fmla="*/ 12 h 12"/>
                  <a:gd name="T28" fmla="*/ 12 w 12"/>
                  <a:gd name="T29" fmla="*/ 12 h 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2"/>
                  <a:gd name="T47" fmla="*/ 12 w 12"/>
                  <a:gd name="T48" fmla="*/ 12 h 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2">
                    <a:moveTo>
                      <a:pt x="12" y="12"/>
                    </a:moveTo>
                    <a:lnTo>
                      <a:pt x="12" y="6"/>
                    </a:lnTo>
                    <a:lnTo>
                      <a:pt x="12" y="0"/>
                    </a:lnTo>
                    <a:lnTo>
                      <a:pt x="6" y="0"/>
                    </a:lnTo>
                    <a:lnTo>
                      <a:pt x="0" y="6"/>
                    </a:lnTo>
                    <a:lnTo>
                      <a:pt x="0" y="12"/>
                    </a:lnTo>
                    <a:lnTo>
                      <a:pt x="6" y="12"/>
                    </a:lnTo>
                    <a:lnTo>
                      <a:pt x="12" y="12"/>
                    </a:lnTo>
                    <a:close/>
                  </a:path>
                </a:pathLst>
              </a:custGeom>
              <a:solidFill>
                <a:srgbClr val="666666"/>
              </a:solidFill>
              <a:ln w="9525">
                <a:noFill/>
                <a:round/>
                <a:headEnd/>
                <a:tailEnd/>
              </a:ln>
            </p:spPr>
            <p:txBody>
              <a:bodyPr/>
              <a:lstStyle/>
              <a:p>
                <a:endParaRPr lang="en-US"/>
              </a:p>
            </p:txBody>
          </p:sp>
          <p:sp>
            <p:nvSpPr>
              <p:cNvPr id="13424" name="Freeform 74"/>
              <p:cNvSpPr>
                <a:spLocks noChangeAspect="1"/>
              </p:cNvSpPr>
              <p:nvPr/>
            </p:nvSpPr>
            <p:spPr bwMode="gray">
              <a:xfrm>
                <a:off x="4841" y="1471"/>
                <a:ext cx="18" cy="18"/>
              </a:xfrm>
              <a:custGeom>
                <a:avLst/>
                <a:gdLst>
                  <a:gd name="T0" fmla="*/ 12 w 18"/>
                  <a:gd name="T1" fmla="*/ 12 h 18"/>
                  <a:gd name="T2" fmla="*/ 18 w 18"/>
                  <a:gd name="T3" fmla="*/ 6 h 18"/>
                  <a:gd name="T4" fmla="*/ 12 w 18"/>
                  <a:gd name="T5" fmla="*/ 0 h 18"/>
                  <a:gd name="T6" fmla="*/ 6 w 18"/>
                  <a:gd name="T7" fmla="*/ 0 h 18"/>
                  <a:gd name="T8" fmla="*/ 0 w 18"/>
                  <a:gd name="T9" fmla="*/ 6 h 18"/>
                  <a:gd name="T10" fmla="*/ 0 w 18"/>
                  <a:gd name="T11" fmla="*/ 12 h 18"/>
                  <a:gd name="T12" fmla="*/ 0 w 18"/>
                  <a:gd name="T13" fmla="*/ 18 h 18"/>
                  <a:gd name="T14" fmla="*/ 6 w 18"/>
                  <a:gd name="T15" fmla="*/ 12 h 18"/>
                  <a:gd name="T16" fmla="*/ 12 w 18"/>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8"/>
                  <a:gd name="T29" fmla="*/ 18 w 18"/>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8">
                    <a:moveTo>
                      <a:pt x="12" y="12"/>
                    </a:moveTo>
                    <a:lnTo>
                      <a:pt x="18" y="6"/>
                    </a:lnTo>
                    <a:lnTo>
                      <a:pt x="12" y="0"/>
                    </a:lnTo>
                    <a:lnTo>
                      <a:pt x="6" y="0"/>
                    </a:lnTo>
                    <a:lnTo>
                      <a:pt x="0" y="6"/>
                    </a:lnTo>
                    <a:lnTo>
                      <a:pt x="0" y="12"/>
                    </a:lnTo>
                    <a:lnTo>
                      <a:pt x="0" y="18"/>
                    </a:lnTo>
                    <a:lnTo>
                      <a:pt x="6" y="12"/>
                    </a:lnTo>
                    <a:lnTo>
                      <a:pt x="12" y="12"/>
                    </a:lnTo>
                    <a:close/>
                  </a:path>
                </a:pathLst>
              </a:custGeom>
              <a:solidFill>
                <a:srgbClr val="000000"/>
              </a:solidFill>
              <a:ln w="9525">
                <a:noFill/>
                <a:round/>
                <a:headEnd/>
                <a:tailEnd/>
              </a:ln>
            </p:spPr>
            <p:txBody>
              <a:bodyPr/>
              <a:lstStyle/>
              <a:p>
                <a:endParaRPr lang="en-US"/>
              </a:p>
            </p:txBody>
          </p:sp>
          <p:sp>
            <p:nvSpPr>
              <p:cNvPr id="13425" name="Freeform 75"/>
              <p:cNvSpPr>
                <a:spLocks noChangeAspect="1"/>
              </p:cNvSpPr>
              <p:nvPr/>
            </p:nvSpPr>
            <p:spPr bwMode="gray">
              <a:xfrm>
                <a:off x="4829" y="1471"/>
                <a:ext cx="18" cy="18"/>
              </a:xfrm>
              <a:custGeom>
                <a:avLst/>
                <a:gdLst>
                  <a:gd name="T0" fmla="*/ 6 w 18"/>
                  <a:gd name="T1" fmla="*/ 18 h 18"/>
                  <a:gd name="T2" fmla="*/ 6 w 18"/>
                  <a:gd name="T3" fmla="*/ 12 h 18"/>
                  <a:gd name="T4" fmla="*/ 6 w 18"/>
                  <a:gd name="T5" fmla="*/ 12 h 18"/>
                  <a:gd name="T6" fmla="*/ 0 w 18"/>
                  <a:gd name="T7" fmla="*/ 12 h 18"/>
                  <a:gd name="T8" fmla="*/ 6 w 18"/>
                  <a:gd name="T9" fmla="*/ 6 h 18"/>
                  <a:gd name="T10" fmla="*/ 6 w 18"/>
                  <a:gd name="T11" fmla="*/ 6 h 18"/>
                  <a:gd name="T12" fmla="*/ 6 w 18"/>
                  <a:gd name="T13" fmla="*/ 0 h 18"/>
                  <a:gd name="T14" fmla="*/ 12 w 18"/>
                  <a:gd name="T15" fmla="*/ 0 h 18"/>
                  <a:gd name="T16" fmla="*/ 12 w 18"/>
                  <a:gd name="T17" fmla="*/ 0 h 18"/>
                  <a:gd name="T18" fmla="*/ 18 w 18"/>
                  <a:gd name="T19" fmla="*/ 6 h 18"/>
                  <a:gd name="T20" fmla="*/ 18 w 18"/>
                  <a:gd name="T21" fmla="*/ 6 h 18"/>
                  <a:gd name="T22" fmla="*/ 18 w 18"/>
                  <a:gd name="T23" fmla="*/ 6 h 18"/>
                  <a:gd name="T24" fmla="*/ 18 w 18"/>
                  <a:gd name="T25" fmla="*/ 12 h 18"/>
                  <a:gd name="T26" fmla="*/ 12 w 18"/>
                  <a:gd name="T27" fmla="*/ 12 h 18"/>
                  <a:gd name="T28" fmla="*/ 12 w 18"/>
                  <a:gd name="T29" fmla="*/ 18 h 18"/>
                  <a:gd name="T30" fmla="*/ 12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6" y="12"/>
                    </a:lnTo>
                    <a:lnTo>
                      <a:pt x="0" y="12"/>
                    </a:lnTo>
                    <a:lnTo>
                      <a:pt x="6" y="6"/>
                    </a:lnTo>
                    <a:lnTo>
                      <a:pt x="6" y="0"/>
                    </a:lnTo>
                    <a:lnTo>
                      <a:pt x="12" y="0"/>
                    </a:lnTo>
                    <a:lnTo>
                      <a:pt x="18" y="6"/>
                    </a:lnTo>
                    <a:lnTo>
                      <a:pt x="18" y="12"/>
                    </a:lnTo>
                    <a:lnTo>
                      <a:pt x="12" y="12"/>
                    </a:lnTo>
                    <a:lnTo>
                      <a:pt x="12" y="18"/>
                    </a:lnTo>
                    <a:lnTo>
                      <a:pt x="6" y="18"/>
                    </a:lnTo>
                    <a:close/>
                  </a:path>
                </a:pathLst>
              </a:custGeom>
              <a:solidFill>
                <a:srgbClr val="000000"/>
              </a:solidFill>
              <a:ln w="9525">
                <a:noFill/>
                <a:round/>
                <a:headEnd/>
                <a:tailEnd/>
              </a:ln>
            </p:spPr>
            <p:txBody>
              <a:bodyPr/>
              <a:lstStyle/>
              <a:p>
                <a:endParaRPr lang="en-US"/>
              </a:p>
            </p:txBody>
          </p:sp>
          <p:sp>
            <p:nvSpPr>
              <p:cNvPr id="13426" name="Freeform 76"/>
              <p:cNvSpPr>
                <a:spLocks noChangeAspect="1"/>
              </p:cNvSpPr>
              <p:nvPr/>
            </p:nvSpPr>
            <p:spPr bwMode="gray">
              <a:xfrm>
                <a:off x="4835" y="1477"/>
                <a:ext cx="12" cy="12"/>
              </a:xfrm>
              <a:custGeom>
                <a:avLst/>
                <a:gdLst>
                  <a:gd name="T0" fmla="*/ 12 w 12"/>
                  <a:gd name="T1" fmla="*/ 6 h 12"/>
                  <a:gd name="T2" fmla="*/ 12 w 12"/>
                  <a:gd name="T3" fmla="*/ 0 h 12"/>
                  <a:gd name="T4" fmla="*/ 12 w 12"/>
                  <a:gd name="T5" fmla="*/ 0 h 12"/>
                  <a:gd name="T6" fmla="*/ 12 w 12"/>
                  <a:gd name="T7" fmla="*/ 0 h 12"/>
                  <a:gd name="T8" fmla="*/ 6 w 12"/>
                  <a:gd name="T9" fmla="*/ 0 h 12"/>
                  <a:gd name="T10" fmla="*/ 6 w 12"/>
                  <a:gd name="T11" fmla="*/ 0 h 12"/>
                  <a:gd name="T12" fmla="*/ 6 w 12"/>
                  <a:gd name="T13" fmla="*/ 0 h 12"/>
                  <a:gd name="T14" fmla="*/ 0 w 12"/>
                  <a:gd name="T15" fmla="*/ 0 h 12"/>
                  <a:gd name="T16" fmla="*/ 0 w 12"/>
                  <a:gd name="T17" fmla="*/ 6 h 12"/>
                  <a:gd name="T18" fmla="*/ 0 w 12"/>
                  <a:gd name="T19" fmla="*/ 12 h 12"/>
                  <a:gd name="T20" fmla="*/ 6 w 12"/>
                  <a:gd name="T21" fmla="*/ 12 h 12"/>
                  <a:gd name="T22" fmla="*/ 6 w 12"/>
                  <a:gd name="T23" fmla="*/ 12 h 12"/>
                  <a:gd name="T24" fmla="*/ 6 w 12"/>
                  <a:gd name="T25" fmla="*/ 12 h 12"/>
                  <a:gd name="T26" fmla="*/ 12 w 12"/>
                  <a:gd name="T27" fmla="*/ 6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
                  <a:gd name="T43" fmla="*/ 0 h 12"/>
                  <a:gd name="T44" fmla="*/ 12 w 12"/>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 h="12">
                    <a:moveTo>
                      <a:pt x="12" y="6"/>
                    </a:moveTo>
                    <a:lnTo>
                      <a:pt x="12" y="0"/>
                    </a:lnTo>
                    <a:lnTo>
                      <a:pt x="6" y="0"/>
                    </a:lnTo>
                    <a:lnTo>
                      <a:pt x="0" y="0"/>
                    </a:lnTo>
                    <a:lnTo>
                      <a:pt x="0" y="6"/>
                    </a:lnTo>
                    <a:lnTo>
                      <a:pt x="0" y="12"/>
                    </a:lnTo>
                    <a:lnTo>
                      <a:pt x="6" y="12"/>
                    </a:lnTo>
                    <a:lnTo>
                      <a:pt x="12" y="6"/>
                    </a:lnTo>
                    <a:close/>
                  </a:path>
                </a:pathLst>
              </a:custGeom>
              <a:solidFill>
                <a:srgbClr val="666666"/>
              </a:solidFill>
              <a:ln w="9525">
                <a:noFill/>
                <a:round/>
                <a:headEnd/>
                <a:tailEnd/>
              </a:ln>
            </p:spPr>
            <p:txBody>
              <a:bodyPr/>
              <a:lstStyle/>
              <a:p>
                <a:endParaRPr lang="en-US"/>
              </a:p>
            </p:txBody>
          </p:sp>
          <p:sp>
            <p:nvSpPr>
              <p:cNvPr id="13427" name="Freeform 77"/>
              <p:cNvSpPr>
                <a:spLocks noChangeAspect="1"/>
              </p:cNvSpPr>
              <p:nvPr/>
            </p:nvSpPr>
            <p:spPr bwMode="gray">
              <a:xfrm>
                <a:off x="4835" y="1477"/>
                <a:ext cx="18" cy="12"/>
              </a:xfrm>
              <a:custGeom>
                <a:avLst/>
                <a:gdLst>
                  <a:gd name="T0" fmla="*/ 12 w 18"/>
                  <a:gd name="T1" fmla="*/ 6 h 12"/>
                  <a:gd name="T2" fmla="*/ 18 w 18"/>
                  <a:gd name="T3" fmla="*/ 6 h 12"/>
                  <a:gd name="T4" fmla="*/ 12 w 18"/>
                  <a:gd name="T5" fmla="*/ 0 h 12"/>
                  <a:gd name="T6" fmla="*/ 6 w 18"/>
                  <a:gd name="T7" fmla="*/ 0 h 12"/>
                  <a:gd name="T8" fmla="*/ 0 w 18"/>
                  <a:gd name="T9" fmla="*/ 6 h 12"/>
                  <a:gd name="T10" fmla="*/ 0 w 18"/>
                  <a:gd name="T11" fmla="*/ 12 h 12"/>
                  <a:gd name="T12" fmla="*/ 0 w 18"/>
                  <a:gd name="T13" fmla="*/ 12 h 12"/>
                  <a:gd name="T14" fmla="*/ 6 w 18"/>
                  <a:gd name="T15" fmla="*/ 12 h 12"/>
                  <a:gd name="T16" fmla="*/ 12 w 18"/>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2" y="6"/>
                    </a:moveTo>
                    <a:lnTo>
                      <a:pt x="18" y="6"/>
                    </a:lnTo>
                    <a:lnTo>
                      <a:pt x="12" y="0"/>
                    </a:lnTo>
                    <a:lnTo>
                      <a:pt x="6" y="0"/>
                    </a:lnTo>
                    <a:lnTo>
                      <a:pt x="0" y="6"/>
                    </a:lnTo>
                    <a:lnTo>
                      <a:pt x="0" y="12"/>
                    </a:lnTo>
                    <a:lnTo>
                      <a:pt x="6" y="12"/>
                    </a:lnTo>
                    <a:lnTo>
                      <a:pt x="12" y="6"/>
                    </a:lnTo>
                    <a:close/>
                  </a:path>
                </a:pathLst>
              </a:custGeom>
              <a:solidFill>
                <a:srgbClr val="000000"/>
              </a:solidFill>
              <a:ln w="9525">
                <a:noFill/>
                <a:round/>
                <a:headEnd/>
                <a:tailEnd/>
              </a:ln>
            </p:spPr>
            <p:txBody>
              <a:bodyPr/>
              <a:lstStyle/>
              <a:p>
                <a:endParaRPr lang="en-US"/>
              </a:p>
            </p:txBody>
          </p:sp>
          <p:sp>
            <p:nvSpPr>
              <p:cNvPr id="13428" name="Freeform 78"/>
              <p:cNvSpPr>
                <a:spLocks noChangeAspect="1"/>
              </p:cNvSpPr>
              <p:nvPr/>
            </p:nvSpPr>
            <p:spPr bwMode="gray">
              <a:xfrm>
                <a:off x="4841" y="1471"/>
                <a:ext cx="18" cy="18"/>
              </a:xfrm>
              <a:custGeom>
                <a:avLst/>
                <a:gdLst>
                  <a:gd name="T0" fmla="*/ 6 w 18"/>
                  <a:gd name="T1" fmla="*/ 18 h 18"/>
                  <a:gd name="T2" fmla="*/ 0 w 18"/>
                  <a:gd name="T3" fmla="*/ 12 h 18"/>
                  <a:gd name="T4" fmla="*/ 0 w 18"/>
                  <a:gd name="T5" fmla="*/ 12 h 18"/>
                  <a:gd name="T6" fmla="*/ 0 w 18"/>
                  <a:gd name="T7" fmla="*/ 12 h 18"/>
                  <a:gd name="T8" fmla="*/ 0 w 18"/>
                  <a:gd name="T9" fmla="*/ 6 h 18"/>
                  <a:gd name="T10" fmla="*/ 0 w 18"/>
                  <a:gd name="T11" fmla="*/ 0 h 18"/>
                  <a:gd name="T12" fmla="*/ 6 w 18"/>
                  <a:gd name="T13" fmla="*/ 0 h 18"/>
                  <a:gd name="T14" fmla="*/ 12 w 18"/>
                  <a:gd name="T15" fmla="*/ 0 h 18"/>
                  <a:gd name="T16" fmla="*/ 12 w 18"/>
                  <a:gd name="T17" fmla="*/ 0 h 18"/>
                  <a:gd name="T18" fmla="*/ 18 w 18"/>
                  <a:gd name="T19" fmla="*/ 0 h 18"/>
                  <a:gd name="T20" fmla="*/ 18 w 18"/>
                  <a:gd name="T21" fmla="*/ 6 h 18"/>
                  <a:gd name="T22" fmla="*/ 18 w 18"/>
                  <a:gd name="T23" fmla="*/ 6 h 18"/>
                  <a:gd name="T24" fmla="*/ 18 w 18"/>
                  <a:gd name="T25" fmla="*/ 12 h 18"/>
                  <a:gd name="T26" fmla="*/ 12 w 18"/>
                  <a:gd name="T27" fmla="*/ 12 h 18"/>
                  <a:gd name="T28" fmla="*/ 12 w 18"/>
                  <a:gd name="T29" fmla="*/ 18 h 18"/>
                  <a:gd name="T30" fmla="*/ 6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0" y="12"/>
                    </a:lnTo>
                    <a:lnTo>
                      <a:pt x="0" y="6"/>
                    </a:lnTo>
                    <a:lnTo>
                      <a:pt x="0" y="0"/>
                    </a:lnTo>
                    <a:lnTo>
                      <a:pt x="6" y="0"/>
                    </a:lnTo>
                    <a:lnTo>
                      <a:pt x="12" y="0"/>
                    </a:lnTo>
                    <a:lnTo>
                      <a:pt x="18" y="0"/>
                    </a:lnTo>
                    <a:lnTo>
                      <a:pt x="18" y="6"/>
                    </a:lnTo>
                    <a:lnTo>
                      <a:pt x="18" y="12"/>
                    </a:lnTo>
                    <a:lnTo>
                      <a:pt x="12" y="12"/>
                    </a:lnTo>
                    <a:lnTo>
                      <a:pt x="12" y="18"/>
                    </a:lnTo>
                    <a:lnTo>
                      <a:pt x="6" y="18"/>
                    </a:lnTo>
                    <a:close/>
                  </a:path>
                </a:pathLst>
              </a:custGeom>
              <a:solidFill>
                <a:srgbClr val="000000"/>
              </a:solidFill>
              <a:ln w="9525">
                <a:noFill/>
                <a:round/>
                <a:headEnd/>
                <a:tailEnd/>
              </a:ln>
            </p:spPr>
            <p:txBody>
              <a:bodyPr/>
              <a:lstStyle/>
              <a:p>
                <a:endParaRPr lang="en-US"/>
              </a:p>
            </p:txBody>
          </p:sp>
          <p:sp>
            <p:nvSpPr>
              <p:cNvPr id="13429" name="Freeform 79"/>
              <p:cNvSpPr>
                <a:spLocks noChangeAspect="1"/>
              </p:cNvSpPr>
              <p:nvPr/>
            </p:nvSpPr>
            <p:spPr bwMode="gray">
              <a:xfrm>
                <a:off x="4841" y="1471"/>
                <a:ext cx="18" cy="18"/>
              </a:xfrm>
              <a:custGeom>
                <a:avLst/>
                <a:gdLst>
                  <a:gd name="T0" fmla="*/ 18 w 18"/>
                  <a:gd name="T1" fmla="*/ 12 h 18"/>
                  <a:gd name="T2" fmla="*/ 18 w 18"/>
                  <a:gd name="T3" fmla="*/ 6 h 18"/>
                  <a:gd name="T4" fmla="*/ 18 w 18"/>
                  <a:gd name="T5" fmla="*/ 6 h 18"/>
                  <a:gd name="T6" fmla="*/ 18 w 18"/>
                  <a:gd name="T7" fmla="*/ 0 h 18"/>
                  <a:gd name="T8" fmla="*/ 12 w 18"/>
                  <a:gd name="T9" fmla="*/ 0 h 18"/>
                  <a:gd name="T10" fmla="*/ 12 w 18"/>
                  <a:gd name="T11" fmla="*/ 0 h 18"/>
                  <a:gd name="T12" fmla="*/ 6 w 18"/>
                  <a:gd name="T13" fmla="*/ 6 h 18"/>
                  <a:gd name="T14" fmla="*/ 6 w 18"/>
                  <a:gd name="T15" fmla="*/ 6 h 18"/>
                  <a:gd name="T16" fmla="*/ 0 w 18"/>
                  <a:gd name="T17" fmla="*/ 12 h 18"/>
                  <a:gd name="T18" fmla="*/ 6 w 18"/>
                  <a:gd name="T19" fmla="*/ 12 h 18"/>
                  <a:gd name="T20" fmla="*/ 6 w 18"/>
                  <a:gd name="T21" fmla="*/ 18 h 18"/>
                  <a:gd name="T22" fmla="*/ 6 w 18"/>
                  <a:gd name="T23" fmla="*/ 18 h 18"/>
                  <a:gd name="T24" fmla="*/ 12 w 18"/>
                  <a:gd name="T25" fmla="*/ 18 h 18"/>
                  <a:gd name="T26" fmla="*/ 12 w 18"/>
                  <a:gd name="T27" fmla="*/ 12 h 18"/>
                  <a:gd name="T28" fmla="*/ 18 w 18"/>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8"/>
                  <a:gd name="T47" fmla="*/ 18 w 18"/>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8">
                    <a:moveTo>
                      <a:pt x="18" y="12"/>
                    </a:moveTo>
                    <a:lnTo>
                      <a:pt x="18" y="6"/>
                    </a:lnTo>
                    <a:lnTo>
                      <a:pt x="18" y="0"/>
                    </a:lnTo>
                    <a:lnTo>
                      <a:pt x="12" y="0"/>
                    </a:lnTo>
                    <a:lnTo>
                      <a:pt x="6" y="6"/>
                    </a:lnTo>
                    <a:lnTo>
                      <a:pt x="0" y="12"/>
                    </a:lnTo>
                    <a:lnTo>
                      <a:pt x="6" y="12"/>
                    </a:lnTo>
                    <a:lnTo>
                      <a:pt x="6" y="18"/>
                    </a:lnTo>
                    <a:lnTo>
                      <a:pt x="12" y="18"/>
                    </a:lnTo>
                    <a:lnTo>
                      <a:pt x="12" y="12"/>
                    </a:lnTo>
                    <a:lnTo>
                      <a:pt x="18" y="12"/>
                    </a:lnTo>
                    <a:close/>
                  </a:path>
                </a:pathLst>
              </a:custGeom>
              <a:solidFill>
                <a:srgbClr val="666666"/>
              </a:solidFill>
              <a:ln w="9525">
                <a:noFill/>
                <a:round/>
                <a:headEnd/>
                <a:tailEnd/>
              </a:ln>
            </p:spPr>
            <p:txBody>
              <a:bodyPr/>
              <a:lstStyle/>
              <a:p>
                <a:endParaRPr lang="en-US"/>
              </a:p>
            </p:txBody>
          </p:sp>
          <p:sp>
            <p:nvSpPr>
              <p:cNvPr id="13430" name="Freeform 80"/>
              <p:cNvSpPr>
                <a:spLocks noChangeAspect="1"/>
              </p:cNvSpPr>
              <p:nvPr/>
            </p:nvSpPr>
            <p:spPr bwMode="gray">
              <a:xfrm>
                <a:off x="4847" y="1477"/>
                <a:ext cx="12" cy="12"/>
              </a:xfrm>
              <a:custGeom>
                <a:avLst/>
                <a:gdLst>
                  <a:gd name="T0" fmla="*/ 12 w 12"/>
                  <a:gd name="T1" fmla="*/ 6 h 12"/>
                  <a:gd name="T2" fmla="*/ 12 w 12"/>
                  <a:gd name="T3" fmla="*/ 0 h 12"/>
                  <a:gd name="T4" fmla="*/ 12 w 12"/>
                  <a:gd name="T5" fmla="*/ 0 h 12"/>
                  <a:gd name="T6" fmla="*/ 0 w 12"/>
                  <a:gd name="T7" fmla="*/ 0 h 12"/>
                  <a:gd name="T8" fmla="*/ 0 w 12"/>
                  <a:gd name="T9" fmla="*/ 0 h 12"/>
                  <a:gd name="T10" fmla="*/ 0 w 12"/>
                  <a:gd name="T11" fmla="*/ 6 h 12"/>
                  <a:gd name="T12" fmla="*/ 0 w 12"/>
                  <a:gd name="T13" fmla="*/ 12 h 12"/>
                  <a:gd name="T14" fmla="*/ 0 w 12"/>
                  <a:gd name="T15" fmla="*/ 12 h 12"/>
                  <a:gd name="T16" fmla="*/ 12 w 12"/>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12" y="6"/>
                    </a:moveTo>
                    <a:lnTo>
                      <a:pt x="12" y="0"/>
                    </a:lnTo>
                    <a:lnTo>
                      <a:pt x="0" y="0"/>
                    </a:lnTo>
                    <a:lnTo>
                      <a:pt x="0" y="6"/>
                    </a:lnTo>
                    <a:lnTo>
                      <a:pt x="0" y="12"/>
                    </a:lnTo>
                    <a:lnTo>
                      <a:pt x="12" y="6"/>
                    </a:lnTo>
                    <a:close/>
                  </a:path>
                </a:pathLst>
              </a:custGeom>
              <a:solidFill>
                <a:srgbClr val="B3B3B3"/>
              </a:solidFill>
              <a:ln w="9525">
                <a:noFill/>
                <a:round/>
                <a:headEnd/>
                <a:tailEnd/>
              </a:ln>
            </p:spPr>
            <p:txBody>
              <a:bodyPr/>
              <a:lstStyle/>
              <a:p>
                <a:endParaRPr lang="en-US"/>
              </a:p>
            </p:txBody>
          </p:sp>
          <p:sp>
            <p:nvSpPr>
              <p:cNvPr id="13431" name="Freeform 81"/>
              <p:cNvSpPr>
                <a:spLocks noChangeAspect="1"/>
              </p:cNvSpPr>
              <p:nvPr/>
            </p:nvSpPr>
            <p:spPr bwMode="gray">
              <a:xfrm>
                <a:off x="4835" y="1477"/>
                <a:ext cx="18" cy="12"/>
              </a:xfrm>
              <a:custGeom>
                <a:avLst/>
                <a:gdLst>
                  <a:gd name="T0" fmla="*/ 6 w 18"/>
                  <a:gd name="T1" fmla="*/ 12 h 12"/>
                  <a:gd name="T2" fmla="*/ 0 w 18"/>
                  <a:gd name="T3" fmla="*/ 12 h 12"/>
                  <a:gd name="T4" fmla="*/ 0 w 18"/>
                  <a:gd name="T5" fmla="*/ 12 h 12"/>
                  <a:gd name="T6" fmla="*/ 0 w 18"/>
                  <a:gd name="T7" fmla="*/ 6 h 12"/>
                  <a:gd name="T8" fmla="*/ 0 w 18"/>
                  <a:gd name="T9" fmla="*/ 0 h 12"/>
                  <a:gd name="T10" fmla="*/ 0 w 18"/>
                  <a:gd name="T11" fmla="*/ 0 h 12"/>
                  <a:gd name="T12" fmla="*/ 6 w 18"/>
                  <a:gd name="T13" fmla="*/ 0 h 12"/>
                  <a:gd name="T14" fmla="*/ 12 w 18"/>
                  <a:gd name="T15" fmla="*/ 0 h 12"/>
                  <a:gd name="T16" fmla="*/ 12 w 18"/>
                  <a:gd name="T17" fmla="*/ 0 h 12"/>
                  <a:gd name="T18" fmla="*/ 18 w 18"/>
                  <a:gd name="T19" fmla="*/ 0 h 12"/>
                  <a:gd name="T20" fmla="*/ 18 w 18"/>
                  <a:gd name="T21" fmla="*/ 0 h 12"/>
                  <a:gd name="T22" fmla="*/ 18 w 18"/>
                  <a:gd name="T23" fmla="*/ 6 h 12"/>
                  <a:gd name="T24" fmla="*/ 18 w 18"/>
                  <a:gd name="T25" fmla="*/ 12 h 12"/>
                  <a:gd name="T26" fmla="*/ 12 w 18"/>
                  <a:gd name="T27" fmla="*/ 12 h 12"/>
                  <a:gd name="T28" fmla="*/ 12 w 18"/>
                  <a:gd name="T29" fmla="*/ 12 h 12"/>
                  <a:gd name="T30" fmla="*/ 6 w 18"/>
                  <a:gd name="T31" fmla="*/ 12 h 12"/>
                  <a:gd name="T32" fmla="*/ 6 w 18"/>
                  <a:gd name="T33" fmla="*/ 12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2"/>
                  <a:gd name="T53" fmla="*/ 18 w 18"/>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2">
                    <a:moveTo>
                      <a:pt x="6" y="12"/>
                    </a:moveTo>
                    <a:lnTo>
                      <a:pt x="0" y="12"/>
                    </a:lnTo>
                    <a:lnTo>
                      <a:pt x="0" y="6"/>
                    </a:lnTo>
                    <a:lnTo>
                      <a:pt x="0" y="0"/>
                    </a:lnTo>
                    <a:lnTo>
                      <a:pt x="6" y="0"/>
                    </a:lnTo>
                    <a:lnTo>
                      <a:pt x="12" y="0"/>
                    </a:lnTo>
                    <a:lnTo>
                      <a:pt x="18" y="0"/>
                    </a:lnTo>
                    <a:lnTo>
                      <a:pt x="18" y="6"/>
                    </a:lnTo>
                    <a:lnTo>
                      <a:pt x="18" y="12"/>
                    </a:lnTo>
                    <a:lnTo>
                      <a:pt x="12" y="12"/>
                    </a:lnTo>
                    <a:lnTo>
                      <a:pt x="6" y="12"/>
                    </a:lnTo>
                    <a:close/>
                  </a:path>
                </a:pathLst>
              </a:custGeom>
              <a:solidFill>
                <a:srgbClr val="000000"/>
              </a:solidFill>
              <a:ln w="9525">
                <a:noFill/>
                <a:round/>
                <a:headEnd/>
                <a:tailEnd/>
              </a:ln>
            </p:spPr>
            <p:txBody>
              <a:bodyPr/>
              <a:lstStyle/>
              <a:p>
                <a:endParaRPr lang="en-US"/>
              </a:p>
            </p:txBody>
          </p:sp>
          <p:sp>
            <p:nvSpPr>
              <p:cNvPr id="13432" name="Freeform 82"/>
              <p:cNvSpPr>
                <a:spLocks noChangeAspect="1"/>
              </p:cNvSpPr>
              <p:nvPr/>
            </p:nvSpPr>
            <p:spPr bwMode="gray">
              <a:xfrm>
                <a:off x="4835" y="1477"/>
                <a:ext cx="18" cy="12"/>
              </a:xfrm>
              <a:custGeom>
                <a:avLst/>
                <a:gdLst>
                  <a:gd name="T0" fmla="*/ 18 w 18"/>
                  <a:gd name="T1" fmla="*/ 12 h 12"/>
                  <a:gd name="T2" fmla="*/ 18 w 18"/>
                  <a:gd name="T3" fmla="*/ 6 h 12"/>
                  <a:gd name="T4" fmla="*/ 18 w 18"/>
                  <a:gd name="T5" fmla="*/ 0 h 12"/>
                  <a:gd name="T6" fmla="*/ 18 w 18"/>
                  <a:gd name="T7" fmla="*/ 0 h 12"/>
                  <a:gd name="T8" fmla="*/ 12 w 18"/>
                  <a:gd name="T9" fmla="*/ 0 h 12"/>
                  <a:gd name="T10" fmla="*/ 6 w 18"/>
                  <a:gd name="T11" fmla="*/ 0 h 12"/>
                  <a:gd name="T12" fmla="*/ 6 w 18"/>
                  <a:gd name="T13" fmla="*/ 0 h 12"/>
                  <a:gd name="T14" fmla="*/ 0 w 18"/>
                  <a:gd name="T15" fmla="*/ 6 h 12"/>
                  <a:gd name="T16" fmla="*/ 0 w 18"/>
                  <a:gd name="T17" fmla="*/ 12 h 12"/>
                  <a:gd name="T18" fmla="*/ 0 w 18"/>
                  <a:gd name="T19" fmla="*/ 12 h 12"/>
                  <a:gd name="T20" fmla="*/ 0 w 18"/>
                  <a:gd name="T21" fmla="*/ 12 h 12"/>
                  <a:gd name="T22" fmla="*/ 6 w 18"/>
                  <a:gd name="T23" fmla="*/ 12 h 12"/>
                  <a:gd name="T24" fmla="*/ 6 w 18"/>
                  <a:gd name="T25" fmla="*/ 12 h 12"/>
                  <a:gd name="T26" fmla="*/ 12 w 18"/>
                  <a:gd name="T27" fmla="*/ 12 h 12"/>
                  <a:gd name="T28" fmla="*/ 18 w 18"/>
                  <a:gd name="T29" fmla="*/ 12 h 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2"/>
                  <a:gd name="T47" fmla="*/ 18 w 18"/>
                  <a:gd name="T48" fmla="*/ 12 h 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2">
                    <a:moveTo>
                      <a:pt x="18" y="12"/>
                    </a:moveTo>
                    <a:lnTo>
                      <a:pt x="18" y="6"/>
                    </a:lnTo>
                    <a:lnTo>
                      <a:pt x="18" y="0"/>
                    </a:lnTo>
                    <a:lnTo>
                      <a:pt x="12" y="0"/>
                    </a:lnTo>
                    <a:lnTo>
                      <a:pt x="6" y="0"/>
                    </a:lnTo>
                    <a:lnTo>
                      <a:pt x="0" y="6"/>
                    </a:lnTo>
                    <a:lnTo>
                      <a:pt x="0" y="12"/>
                    </a:lnTo>
                    <a:lnTo>
                      <a:pt x="6" y="12"/>
                    </a:lnTo>
                    <a:lnTo>
                      <a:pt x="12" y="12"/>
                    </a:lnTo>
                    <a:lnTo>
                      <a:pt x="18" y="12"/>
                    </a:lnTo>
                    <a:close/>
                  </a:path>
                </a:pathLst>
              </a:custGeom>
              <a:solidFill>
                <a:srgbClr val="666666"/>
              </a:solidFill>
              <a:ln w="9525">
                <a:noFill/>
                <a:round/>
                <a:headEnd/>
                <a:tailEnd/>
              </a:ln>
            </p:spPr>
            <p:txBody>
              <a:bodyPr/>
              <a:lstStyle/>
              <a:p>
                <a:endParaRPr lang="en-US"/>
              </a:p>
            </p:txBody>
          </p:sp>
          <p:sp>
            <p:nvSpPr>
              <p:cNvPr id="13433" name="Freeform 83"/>
              <p:cNvSpPr>
                <a:spLocks noChangeAspect="1"/>
              </p:cNvSpPr>
              <p:nvPr/>
            </p:nvSpPr>
            <p:spPr bwMode="gray">
              <a:xfrm>
                <a:off x="4841" y="1477"/>
                <a:ext cx="12" cy="18"/>
              </a:xfrm>
              <a:custGeom>
                <a:avLst/>
                <a:gdLst>
                  <a:gd name="T0" fmla="*/ 12 w 12"/>
                  <a:gd name="T1" fmla="*/ 12 h 18"/>
                  <a:gd name="T2" fmla="*/ 12 w 12"/>
                  <a:gd name="T3" fmla="*/ 6 h 18"/>
                  <a:gd name="T4" fmla="*/ 12 w 12"/>
                  <a:gd name="T5" fmla="*/ 0 h 18"/>
                  <a:gd name="T6" fmla="*/ 0 w 12"/>
                  <a:gd name="T7" fmla="*/ 0 h 18"/>
                  <a:gd name="T8" fmla="*/ 0 w 12"/>
                  <a:gd name="T9" fmla="*/ 6 h 18"/>
                  <a:gd name="T10" fmla="*/ 0 w 12"/>
                  <a:gd name="T11" fmla="*/ 12 h 18"/>
                  <a:gd name="T12" fmla="*/ 0 w 12"/>
                  <a:gd name="T13" fmla="*/ 18 h 18"/>
                  <a:gd name="T14" fmla="*/ 0 w 12"/>
                  <a:gd name="T15" fmla="*/ 18 h 18"/>
                  <a:gd name="T16" fmla="*/ 12 w 12"/>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12" y="12"/>
                    </a:moveTo>
                    <a:lnTo>
                      <a:pt x="12" y="6"/>
                    </a:lnTo>
                    <a:lnTo>
                      <a:pt x="12" y="0"/>
                    </a:lnTo>
                    <a:lnTo>
                      <a:pt x="0" y="0"/>
                    </a:lnTo>
                    <a:lnTo>
                      <a:pt x="0" y="6"/>
                    </a:lnTo>
                    <a:lnTo>
                      <a:pt x="0" y="12"/>
                    </a:lnTo>
                    <a:lnTo>
                      <a:pt x="0" y="18"/>
                    </a:lnTo>
                    <a:lnTo>
                      <a:pt x="12" y="12"/>
                    </a:lnTo>
                    <a:close/>
                  </a:path>
                </a:pathLst>
              </a:custGeom>
              <a:solidFill>
                <a:srgbClr val="B3B3B3"/>
              </a:solidFill>
              <a:ln w="9525">
                <a:noFill/>
                <a:round/>
                <a:headEnd/>
                <a:tailEnd/>
              </a:ln>
            </p:spPr>
            <p:txBody>
              <a:bodyPr/>
              <a:lstStyle/>
              <a:p>
                <a:endParaRPr lang="en-US"/>
              </a:p>
            </p:txBody>
          </p:sp>
          <p:sp>
            <p:nvSpPr>
              <p:cNvPr id="13434" name="Freeform 84"/>
              <p:cNvSpPr>
                <a:spLocks noChangeAspect="1"/>
              </p:cNvSpPr>
              <p:nvPr/>
            </p:nvSpPr>
            <p:spPr bwMode="gray">
              <a:xfrm>
                <a:off x="4775" y="1435"/>
                <a:ext cx="78" cy="48"/>
              </a:xfrm>
              <a:custGeom>
                <a:avLst/>
                <a:gdLst>
                  <a:gd name="T0" fmla="*/ 78 w 78"/>
                  <a:gd name="T1" fmla="*/ 12 h 48"/>
                  <a:gd name="T2" fmla="*/ 66 w 78"/>
                  <a:gd name="T3" fmla="*/ 0 h 48"/>
                  <a:gd name="T4" fmla="*/ 0 w 78"/>
                  <a:gd name="T5" fmla="*/ 36 h 48"/>
                  <a:gd name="T6" fmla="*/ 18 w 78"/>
                  <a:gd name="T7" fmla="*/ 48 h 48"/>
                  <a:gd name="T8" fmla="*/ 78 w 78"/>
                  <a:gd name="T9" fmla="*/ 12 h 48"/>
                  <a:gd name="T10" fmla="*/ 0 60000 65536"/>
                  <a:gd name="T11" fmla="*/ 0 60000 65536"/>
                  <a:gd name="T12" fmla="*/ 0 60000 65536"/>
                  <a:gd name="T13" fmla="*/ 0 60000 65536"/>
                  <a:gd name="T14" fmla="*/ 0 60000 65536"/>
                  <a:gd name="T15" fmla="*/ 0 w 78"/>
                  <a:gd name="T16" fmla="*/ 0 h 48"/>
                  <a:gd name="T17" fmla="*/ 78 w 78"/>
                  <a:gd name="T18" fmla="*/ 48 h 48"/>
                </a:gdLst>
                <a:ahLst/>
                <a:cxnLst>
                  <a:cxn ang="T10">
                    <a:pos x="T0" y="T1"/>
                  </a:cxn>
                  <a:cxn ang="T11">
                    <a:pos x="T2" y="T3"/>
                  </a:cxn>
                  <a:cxn ang="T12">
                    <a:pos x="T4" y="T5"/>
                  </a:cxn>
                  <a:cxn ang="T13">
                    <a:pos x="T6" y="T7"/>
                  </a:cxn>
                  <a:cxn ang="T14">
                    <a:pos x="T8" y="T9"/>
                  </a:cxn>
                </a:cxnLst>
                <a:rect l="T15" t="T16" r="T17" b="T18"/>
                <a:pathLst>
                  <a:path w="78" h="48">
                    <a:moveTo>
                      <a:pt x="78" y="12"/>
                    </a:moveTo>
                    <a:lnTo>
                      <a:pt x="66" y="0"/>
                    </a:lnTo>
                    <a:lnTo>
                      <a:pt x="0" y="36"/>
                    </a:lnTo>
                    <a:lnTo>
                      <a:pt x="18" y="48"/>
                    </a:lnTo>
                    <a:lnTo>
                      <a:pt x="78" y="12"/>
                    </a:lnTo>
                    <a:close/>
                  </a:path>
                </a:pathLst>
              </a:custGeom>
              <a:solidFill>
                <a:srgbClr val="E6E6E6"/>
              </a:solidFill>
              <a:ln w="9525">
                <a:noFill/>
                <a:round/>
                <a:headEnd/>
                <a:tailEnd/>
              </a:ln>
            </p:spPr>
            <p:txBody>
              <a:bodyPr/>
              <a:lstStyle/>
              <a:p>
                <a:endParaRPr lang="en-US"/>
              </a:p>
            </p:txBody>
          </p:sp>
          <p:sp>
            <p:nvSpPr>
              <p:cNvPr id="13435" name="Freeform 85"/>
              <p:cNvSpPr>
                <a:spLocks noChangeAspect="1"/>
              </p:cNvSpPr>
              <p:nvPr/>
            </p:nvSpPr>
            <p:spPr bwMode="gray">
              <a:xfrm>
                <a:off x="4793" y="1447"/>
                <a:ext cx="60" cy="54"/>
              </a:xfrm>
              <a:custGeom>
                <a:avLst/>
                <a:gdLst>
                  <a:gd name="T0" fmla="*/ 60 w 60"/>
                  <a:gd name="T1" fmla="*/ 0 h 54"/>
                  <a:gd name="T2" fmla="*/ 0 w 60"/>
                  <a:gd name="T3" fmla="*/ 36 h 54"/>
                  <a:gd name="T4" fmla="*/ 0 w 60"/>
                  <a:gd name="T5" fmla="*/ 54 h 54"/>
                  <a:gd name="T6" fmla="*/ 60 w 60"/>
                  <a:gd name="T7" fmla="*/ 18 h 54"/>
                  <a:gd name="T8" fmla="*/ 60 w 60"/>
                  <a:gd name="T9" fmla="*/ 0 h 54"/>
                  <a:gd name="T10" fmla="*/ 0 60000 65536"/>
                  <a:gd name="T11" fmla="*/ 0 60000 65536"/>
                  <a:gd name="T12" fmla="*/ 0 60000 65536"/>
                  <a:gd name="T13" fmla="*/ 0 60000 65536"/>
                  <a:gd name="T14" fmla="*/ 0 60000 65536"/>
                  <a:gd name="T15" fmla="*/ 0 w 60"/>
                  <a:gd name="T16" fmla="*/ 0 h 54"/>
                  <a:gd name="T17" fmla="*/ 60 w 60"/>
                  <a:gd name="T18" fmla="*/ 54 h 54"/>
                </a:gdLst>
                <a:ahLst/>
                <a:cxnLst>
                  <a:cxn ang="T10">
                    <a:pos x="T0" y="T1"/>
                  </a:cxn>
                  <a:cxn ang="T11">
                    <a:pos x="T2" y="T3"/>
                  </a:cxn>
                  <a:cxn ang="T12">
                    <a:pos x="T4" y="T5"/>
                  </a:cxn>
                  <a:cxn ang="T13">
                    <a:pos x="T6" y="T7"/>
                  </a:cxn>
                  <a:cxn ang="T14">
                    <a:pos x="T8" y="T9"/>
                  </a:cxn>
                </a:cxnLst>
                <a:rect l="T15" t="T16" r="T17" b="T18"/>
                <a:pathLst>
                  <a:path w="60" h="54">
                    <a:moveTo>
                      <a:pt x="60" y="0"/>
                    </a:moveTo>
                    <a:lnTo>
                      <a:pt x="0" y="36"/>
                    </a:lnTo>
                    <a:lnTo>
                      <a:pt x="0" y="54"/>
                    </a:lnTo>
                    <a:lnTo>
                      <a:pt x="60" y="18"/>
                    </a:lnTo>
                    <a:lnTo>
                      <a:pt x="60" y="0"/>
                    </a:lnTo>
                    <a:close/>
                  </a:path>
                </a:pathLst>
              </a:custGeom>
              <a:solidFill>
                <a:srgbClr val="7F7F7F"/>
              </a:solidFill>
              <a:ln w="9525">
                <a:noFill/>
                <a:round/>
                <a:headEnd/>
                <a:tailEnd/>
              </a:ln>
            </p:spPr>
            <p:txBody>
              <a:bodyPr/>
              <a:lstStyle/>
              <a:p>
                <a:endParaRPr lang="en-US"/>
              </a:p>
            </p:txBody>
          </p:sp>
          <p:sp>
            <p:nvSpPr>
              <p:cNvPr id="13436" name="Line 86"/>
              <p:cNvSpPr>
                <a:spLocks noChangeAspect="1" noChangeShapeType="1"/>
              </p:cNvSpPr>
              <p:nvPr/>
            </p:nvSpPr>
            <p:spPr bwMode="gray">
              <a:xfrm>
                <a:off x="4745" y="1465"/>
                <a:ext cx="1" cy="1"/>
              </a:xfrm>
              <a:prstGeom prst="line">
                <a:avLst/>
              </a:prstGeom>
              <a:noFill/>
              <a:ln w="9525">
                <a:solidFill>
                  <a:srgbClr val="000000"/>
                </a:solidFill>
                <a:round/>
                <a:headEnd/>
                <a:tailEnd/>
              </a:ln>
            </p:spPr>
            <p:txBody>
              <a:bodyPr/>
              <a:lstStyle/>
              <a:p>
                <a:endParaRPr lang="en-US"/>
              </a:p>
            </p:txBody>
          </p:sp>
          <p:sp>
            <p:nvSpPr>
              <p:cNvPr id="13437" name="Freeform 87"/>
              <p:cNvSpPr>
                <a:spLocks noChangeAspect="1"/>
              </p:cNvSpPr>
              <p:nvPr/>
            </p:nvSpPr>
            <p:spPr bwMode="gray">
              <a:xfrm>
                <a:off x="4739" y="1465"/>
                <a:ext cx="18" cy="18"/>
              </a:xfrm>
              <a:custGeom>
                <a:avLst/>
                <a:gdLst>
                  <a:gd name="T0" fmla="*/ 6 w 18"/>
                  <a:gd name="T1" fmla="*/ 18 h 18"/>
                  <a:gd name="T2" fmla="*/ 0 w 18"/>
                  <a:gd name="T3" fmla="*/ 18 h 18"/>
                  <a:gd name="T4" fmla="*/ 0 w 18"/>
                  <a:gd name="T5" fmla="*/ 12 h 18"/>
                  <a:gd name="T6" fmla="*/ 0 w 18"/>
                  <a:gd name="T7" fmla="*/ 6 h 18"/>
                  <a:gd name="T8" fmla="*/ 6 w 18"/>
                  <a:gd name="T9" fmla="*/ 0 h 18"/>
                  <a:gd name="T10" fmla="*/ 12 w 18"/>
                  <a:gd name="T11" fmla="*/ 0 h 18"/>
                  <a:gd name="T12" fmla="*/ 18 w 18"/>
                  <a:gd name="T13" fmla="*/ 0 h 18"/>
                  <a:gd name="T14" fmla="*/ 18 w 18"/>
                  <a:gd name="T15" fmla="*/ 6 h 18"/>
                  <a:gd name="T16" fmla="*/ 18 w 18"/>
                  <a:gd name="T17" fmla="*/ 12 h 18"/>
                  <a:gd name="T18" fmla="*/ 12 w 18"/>
                  <a:gd name="T19" fmla="*/ 18 h 18"/>
                  <a:gd name="T20" fmla="*/ 6 w 18"/>
                  <a:gd name="T21" fmla="*/ 18 h 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
                  <a:gd name="T34" fmla="*/ 0 h 18"/>
                  <a:gd name="T35" fmla="*/ 18 w 18"/>
                  <a:gd name="T36" fmla="*/ 18 h 1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 h="18">
                    <a:moveTo>
                      <a:pt x="6" y="18"/>
                    </a:moveTo>
                    <a:lnTo>
                      <a:pt x="0" y="18"/>
                    </a:lnTo>
                    <a:lnTo>
                      <a:pt x="0" y="12"/>
                    </a:lnTo>
                    <a:lnTo>
                      <a:pt x="0" y="6"/>
                    </a:lnTo>
                    <a:lnTo>
                      <a:pt x="6" y="0"/>
                    </a:lnTo>
                    <a:lnTo>
                      <a:pt x="12" y="0"/>
                    </a:lnTo>
                    <a:lnTo>
                      <a:pt x="18" y="0"/>
                    </a:lnTo>
                    <a:lnTo>
                      <a:pt x="18" y="6"/>
                    </a:lnTo>
                    <a:lnTo>
                      <a:pt x="18" y="12"/>
                    </a:lnTo>
                    <a:lnTo>
                      <a:pt x="12" y="18"/>
                    </a:lnTo>
                    <a:lnTo>
                      <a:pt x="6" y="18"/>
                    </a:lnTo>
                    <a:close/>
                  </a:path>
                </a:pathLst>
              </a:custGeom>
              <a:solidFill>
                <a:srgbClr val="999999"/>
              </a:solidFill>
              <a:ln w="9525">
                <a:noFill/>
                <a:round/>
                <a:headEnd/>
                <a:tailEnd/>
              </a:ln>
            </p:spPr>
            <p:txBody>
              <a:bodyPr/>
              <a:lstStyle/>
              <a:p>
                <a:endParaRPr lang="en-US"/>
              </a:p>
            </p:txBody>
          </p:sp>
          <p:sp>
            <p:nvSpPr>
              <p:cNvPr id="13438" name="Freeform 88"/>
              <p:cNvSpPr>
                <a:spLocks noChangeAspect="1"/>
              </p:cNvSpPr>
              <p:nvPr/>
            </p:nvSpPr>
            <p:spPr bwMode="gray">
              <a:xfrm>
                <a:off x="4745" y="1465"/>
                <a:ext cx="12" cy="18"/>
              </a:xfrm>
              <a:custGeom>
                <a:avLst/>
                <a:gdLst>
                  <a:gd name="T0" fmla="*/ 12 w 12"/>
                  <a:gd name="T1" fmla="*/ 12 h 18"/>
                  <a:gd name="T2" fmla="*/ 12 w 12"/>
                  <a:gd name="T3" fmla="*/ 6 h 18"/>
                  <a:gd name="T4" fmla="*/ 12 w 12"/>
                  <a:gd name="T5" fmla="*/ 0 h 18"/>
                  <a:gd name="T6" fmla="*/ 6 w 12"/>
                  <a:gd name="T7" fmla="*/ 0 h 18"/>
                  <a:gd name="T8" fmla="*/ 0 w 12"/>
                  <a:gd name="T9" fmla="*/ 6 h 18"/>
                  <a:gd name="T10" fmla="*/ 0 w 12"/>
                  <a:gd name="T11" fmla="*/ 12 h 18"/>
                  <a:gd name="T12" fmla="*/ 0 w 12"/>
                  <a:gd name="T13" fmla="*/ 18 h 18"/>
                  <a:gd name="T14" fmla="*/ 6 w 12"/>
                  <a:gd name="T15" fmla="*/ 18 h 18"/>
                  <a:gd name="T16" fmla="*/ 12 w 12"/>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12" y="12"/>
                    </a:moveTo>
                    <a:lnTo>
                      <a:pt x="12" y="6"/>
                    </a:lnTo>
                    <a:lnTo>
                      <a:pt x="12" y="0"/>
                    </a:lnTo>
                    <a:lnTo>
                      <a:pt x="6" y="0"/>
                    </a:lnTo>
                    <a:lnTo>
                      <a:pt x="0" y="6"/>
                    </a:lnTo>
                    <a:lnTo>
                      <a:pt x="0" y="12"/>
                    </a:lnTo>
                    <a:lnTo>
                      <a:pt x="0" y="18"/>
                    </a:lnTo>
                    <a:lnTo>
                      <a:pt x="6" y="18"/>
                    </a:lnTo>
                    <a:lnTo>
                      <a:pt x="12" y="12"/>
                    </a:lnTo>
                    <a:close/>
                  </a:path>
                </a:pathLst>
              </a:custGeom>
              <a:solidFill>
                <a:srgbClr val="666666"/>
              </a:solidFill>
              <a:ln w="9525">
                <a:noFill/>
                <a:round/>
                <a:headEnd/>
                <a:tailEnd/>
              </a:ln>
            </p:spPr>
            <p:txBody>
              <a:bodyPr/>
              <a:lstStyle/>
              <a:p>
                <a:endParaRPr lang="en-US"/>
              </a:p>
            </p:txBody>
          </p:sp>
          <p:sp>
            <p:nvSpPr>
              <p:cNvPr id="13439" name="Freeform 89"/>
              <p:cNvSpPr>
                <a:spLocks noChangeAspect="1"/>
              </p:cNvSpPr>
              <p:nvPr/>
            </p:nvSpPr>
            <p:spPr bwMode="gray">
              <a:xfrm>
                <a:off x="4715" y="1441"/>
                <a:ext cx="18" cy="30"/>
              </a:xfrm>
              <a:custGeom>
                <a:avLst/>
                <a:gdLst>
                  <a:gd name="T0" fmla="*/ 18 w 18"/>
                  <a:gd name="T1" fmla="*/ 12 h 30"/>
                  <a:gd name="T2" fmla="*/ 0 w 18"/>
                  <a:gd name="T3" fmla="*/ 0 h 30"/>
                  <a:gd name="T4" fmla="*/ 0 w 18"/>
                  <a:gd name="T5" fmla="*/ 18 h 30"/>
                  <a:gd name="T6" fmla="*/ 18 w 18"/>
                  <a:gd name="T7" fmla="*/ 30 h 30"/>
                  <a:gd name="T8" fmla="*/ 18 w 18"/>
                  <a:gd name="T9" fmla="*/ 12 h 30"/>
                  <a:gd name="T10" fmla="*/ 0 60000 65536"/>
                  <a:gd name="T11" fmla="*/ 0 60000 65536"/>
                  <a:gd name="T12" fmla="*/ 0 60000 65536"/>
                  <a:gd name="T13" fmla="*/ 0 60000 65536"/>
                  <a:gd name="T14" fmla="*/ 0 60000 65536"/>
                  <a:gd name="T15" fmla="*/ 0 w 18"/>
                  <a:gd name="T16" fmla="*/ 0 h 30"/>
                  <a:gd name="T17" fmla="*/ 18 w 18"/>
                  <a:gd name="T18" fmla="*/ 30 h 30"/>
                </a:gdLst>
                <a:ahLst/>
                <a:cxnLst>
                  <a:cxn ang="T10">
                    <a:pos x="T0" y="T1"/>
                  </a:cxn>
                  <a:cxn ang="T11">
                    <a:pos x="T2" y="T3"/>
                  </a:cxn>
                  <a:cxn ang="T12">
                    <a:pos x="T4" y="T5"/>
                  </a:cxn>
                  <a:cxn ang="T13">
                    <a:pos x="T6" y="T7"/>
                  </a:cxn>
                  <a:cxn ang="T14">
                    <a:pos x="T8" y="T9"/>
                  </a:cxn>
                </a:cxnLst>
                <a:rect l="T15" t="T16" r="T17" b="T18"/>
                <a:pathLst>
                  <a:path w="18" h="30">
                    <a:moveTo>
                      <a:pt x="18" y="12"/>
                    </a:moveTo>
                    <a:lnTo>
                      <a:pt x="0" y="0"/>
                    </a:lnTo>
                    <a:lnTo>
                      <a:pt x="0" y="18"/>
                    </a:lnTo>
                    <a:lnTo>
                      <a:pt x="18" y="30"/>
                    </a:lnTo>
                    <a:lnTo>
                      <a:pt x="18" y="12"/>
                    </a:lnTo>
                    <a:close/>
                  </a:path>
                </a:pathLst>
              </a:custGeom>
              <a:solidFill>
                <a:srgbClr val="CCCCCC"/>
              </a:solidFill>
              <a:ln w="9525">
                <a:noFill/>
                <a:round/>
                <a:headEnd/>
                <a:tailEnd/>
              </a:ln>
            </p:spPr>
            <p:txBody>
              <a:bodyPr/>
              <a:lstStyle/>
              <a:p>
                <a:endParaRPr lang="en-US"/>
              </a:p>
            </p:txBody>
          </p:sp>
          <p:sp>
            <p:nvSpPr>
              <p:cNvPr id="13440" name="Freeform 90"/>
              <p:cNvSpPr>
                <a:spLocks noChangeAspect="1"/>
              </p:cNvSpPr>
              <p:nvPr/>
            </p:nvSpPr>
            <p:spPr bwMode="gray">
              <a:xfrm>
                <a:off x="4781" y="1435"/>
                <a:ext cx="18" cy="18"/>
              </a:xfrm>
              <a:custGeom>
                <a:avLst/>
                <a:gdLst>
                  <a:gd name="T0" fmla="*/ 6 w 18"/>
                  <a:gd name="T1" fmla="*/ 18 h 18"/>
                  <a:gd name="T2" fmla="*/ 0 w 18"/>
                  <a:gd name="T3" fmla="*/ 12 h 18"/>
                  <a:gd name="T4" fmla="*/ 0 w 18"/>
                  <a:gd name="T5" fmla="*/ 12 h 18"/>
                  <a:gd name="T6" fmla="*/ 0 w 18"/>
                  <a:gd name="T7" fmla="*/ 12 h 18"/>
                  <a:gd name="T8" fmla="*/ 0 w 18"/>
                  <a:gd name="T9" fmla="*/ 6 h 18"/>
                  <a:gd name="T10" fmla="*/ 0 w 18"/>
                  <a:gd name="T11" fmla="*/ 6 h 18"/>
                  <a:gd name="T12" fmla="*/ 6 w 18"/>
                  <a:gd name="T13" fmla="*/ 0 h 18"/>
                  <a:gd name="T14" fmla="*/ 12 w 18"/>
                  <a:gd name="T15" fmla="*/ 0 h 18"/>
                  <a:gd name="T16" fmla="*/ 12 w 18"/>
                  <a:gd name="T17" fmla="*/ 0 h 18"/>
                  <a:gd name="T18" fmla="*/ 18 w 18"/>
                  <a:gd name="T19" fmla="*/ 6 h 18"/>
                  <a:gd name="T20" fmla="*/ 18 w 18"/>
                  <a:gd name="T21" fmla="*/ 6 h 18"/>
                  <a:gd name="T22" fmla="*/ 18 w 18"/>
                  <a:gd name="T23" fmla="*/ 6 h 18"/>
                  <a:gd name="T24" fmla="*/ 18 w 18"/>
                  <a:gd name="T25" fmla="*/ 12 h 18"/>
                  <a:gd name="T26" fmla="*/ 12 w 18"/>
                  <a:gd name="T27" fmla="*/ 12 h 18"/>
                  <a:gd name="T28" fmla="*/ 12 w 18"/>
                  <a:gd name="T29" fmla="*/ 18 h 18"/>
                  <a:gd name="T30" fmla="*/ 6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0" y="12"/>
                    </a:lnTo>
                    <a:lnTo>
                      <a:pt x="0" y="6"/>
                    </a:lnTo>
                    <a:lnTo>
                      <a:pt x="6" y="0"/>
                    </a:lnTo>
                    <a:lnTo>
                      <a:pt x="12" y="0"/>
                    </a:lnTo>
                    <a:lnTo>
                      <a:pt x="18" y="6"/>
                    </a:lnTo>
                    <a:lnTo>
                      <a:pt x="18" y="12"/>
                    </a:lnTo>
                    <a:lnTo>
                      <a:pt x="12" y="12"/>
                    </a:lnTo>
                    <a:lnTo>
                      <a:pt x="12" y="18"/>
                    </a:lnTo>
                    <a:lnTo>
                      <a:pt x="6" y="18"/>
                    </a:lnTo>
                    <a:close/>
                  </a:path>
                </a:pathLst>
              </a:custGeom>
              <a:solidFill>
                <a:srgbClr val="000000"/>
              </a:solidFill>
              <a:ln w="9525">
                <a:noFill/>
                <a:round/>
                <a:headEnd/>
                <a:tailEnd/>
              </a:ln>
            </p:spPr>
            <p:txBody>
              <a:bodyPr/>
              <a:lstStyle/>
              <a:p>
                <a:endParaRPr lang="en-US"/>
              </a:p>
            </p:txBody>
          </p:sp>
          <p:sp>
            <p:nvSpPr>
              <p:cNvPr id="13441" name="Freeform 91"/>
              <p:cNvSpPr>
                <a:spLocks noChangeAspect="1"/>
              </p:cNvSpPr>
              <p:nvPr/>
            </p:nvSpPr>
            <p:spPr bwMode="gray">
              <a:xfrm>
                <a:off x="4781" y="1435"/>
                <a:ext cx="18" cy="18"/>
              </a:xfrm>
              <a:custGeom>
                <a:avLst/>
                <a:gdLst>
                  <a:gd name="T0" fmla="*/ 18 w 18"/>
                  <a:gd name="T1" fmla="*/ 12 h 18"/>
                  <a:gd name="T2" fmla="*/ 18 w 18"/>
                  <a:gd name="T3" fmla="*/ 6 h 18"/>
                  <a:gd name="T4" fmla="*/ 18 w 18"/>
                  <a:gd name="T5" fmla="*/ 6 h 18"/>
                  <a:gd name="T6" fmla="*/ 18 w 18"/>
                  <a:gd name="T7" fmla="*/ 0 h 18"/>
                  <a:gd name="T8" fmla="*/ 12 w 18"/>
                  <a:gd name="T9" fmla="*/ 0 h 18"/>
                  <a:gd name="T10" fmla="*/ 6 w 18"/>
                  <a:gd name="T11" fmla="*/ 0 h 18"/>
                  <a:gd name="T12" fmla="*/ 6 w 18"/>
                  <a:gd name="T13" fmla="*/ 6 h 18"/>
                  <a:gd name="T14" fmla="*/ 0 w 18"/>
                  <a:gd name="T15" fmla="*/ 6 h 18"/>
                  <a:gd name="T16" fmla="*/ 0 w 18"/>
                  <a:gd name="T17" fmla="*/ 12 h 18"/>
                  <a:gd name="T18" fmla="*/ 0 w 18"/>
                  <a:gd name="T19" fmla="*/ 18 h 18"/>
                  <a:gd name="T20" fmla="*/ 6 w 18"/>
                  <a:gd name="T21" fmla="*/ 18 h 18"/>
                  <a:gd name="T22" fmla="*/ 6 w 18"/>
                  <a:gd name="T23" fmla="*/ 18 h 18"/>
                  <a:gd name="T24" fmla="*/ 12 w 18"/>
                  <a:gd name="T25" fmla="*/ 12 h 18"/>
                  <a:gd name="T26" fmla="*/ 18 w 18"/>
                  <a:gd name="T27" fmla="*/ 12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
                  <a:gd name="T43" fmla="*/ 0 h 18"/>
                  <a:gd name="T44" fmla="*/ 18 w 18"/>
                  <a:gd name="T45" fmla="*/ 18 h 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 h="18">
                    <a:moveTo>
                      <a:pt x="18" y="12"/>
                    </a:moveTo>
                    <a:lnTo>
                      <a:pt x="18" y="6"/>
                    </a:lnTo>
                    <a:lnTo>
                      <a:pt x="18" y="0"/>
                    </a:lnTo>
                    <a:lnTo>
                      <a:pt x="12" y="0"/>
                    </a:lnTo>
                    <a:lnTo>
                      <a:pt x="6" y="0"/>
                    </a:lnTo>
                    <a:lnTo>
                      <a:pt x="6" y="6"/>
                    </a:lnTo>
                    <a:lnTo>
                      <a:pt x="0" y="6"/>
                    </a:lnTo>
                    <a:lnTo>
                      <a:pt x="0" y="12"/>
                    </a:lnTo>
                    <a:lnTo>
                      <a:pt x="0" y="18"/>
                    </a:lnTo>
                    <a:lnTo>
                      <a:pt x="6" y="18"/>
                    </a:lnTo>
                    <a:lnTo>
                      <a:pt x="12" y="12"/>
                    </a:lnTo>
                    <a:lnTo>
                      <a:pt x="18" y="12"/>
                    </a:lnTo>
                    <a:close/>
                  </a:path>
                </a:pathLst>
              </a:custGeom>
              <a:solidFill>
                <a:srgbClr val="666666"/>
              </a:solidFill>
              <a:ln w="9525">
                <a:noFill/>
                <a:round/>
                <a:headEnd/>
                <a:tailEnd/>
              </a:ln>
            </p:spPr>
            <p:txBody>
              <a:bodyPr/>
              <a:lstStyle/>
              <a:p>
                <a:endParaRPr lang="en-US"/>
              </a:p>
            </p:txBody>
          </p:sp>
          <p:sp>
            <p:nvSpPr>
              <p:cNvPr id="13442" name="Freeform 92"/>
              <p:cNvSpPr>
                <a:spLocks noChangeAspect="1"/>
              </p:cNvSpPr>
              <p:nvPr/>
            </p:nvSpPr>
            <p:spPr bwMode="gray">
              <a:xfrm>
                <a:off x="4781" y="1441"/>
                <a:ext cx="18" cy="12"/>
              </a:xfrm>
              <a:custGeom>
                <a:avLst/>
                <a:gdLst>
                  <a:gd name="T0" fmla="*/ 18 w 18"/>
                  <a:gd name="T1" fmla="*/ 6 h 12"/>
                  <a:gd name="T2" fmla="*/ 18 w 18"/>
                  <a:gd name="T3" fmla="*/ 0 h 12"/>
                  <a:gd name="T4" fmla="*/ 18 w 18"/>
                  <a:gd name="T5" fmla="*/ 0 h 12"/>
                  <a:gd name="T6" fmla="*/ 6 w 18"/>
                  <a:gd name="T7" fmla="*/ 0 h 12"/>
                  <a:gd name="T8" fmla="*/ 0 w 18"/>
                  <a:gd name="T9" fmla="*/ 0 h 12"/>
                  <a:gd name="T10" fmla="*/ 0 w 18"/>
                  <a:gd name="T11" fmla="*/ 6 h 12"/>
                  <a:gd name="T12" fmla="*/ 0 w 18"/>
                  <a:gd name="T13" fmla="*/ 12 h 12"/>
                  <a:gd name="T14" fmla="*/ 6 w 18"/>
                  <a:gd name="T15" fmla="*/ 6 h 12"/>
                  <a:gd name="T16" fmla="*/ 18 w 18"/>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8" y="6"/>
                    </a:moveTo>
                    <a:lnTo>
                      <a:pt x="18" y="0"/>
                    </a:lnTo>
                    <a:lnTo>
                      <a:pt x="6" y="0"/>
                    </a:lnTo>
                    <a:lnTo>
                      <a:pt x="0" y="0"/>
                    </a:lnTo>
                    <a:lnTo>
                      <a:pt x="0" y="6"/>
                    </a:lnTo>
                    <a:lnTo>
                      <a:pt x="0" y="12"/>
                    </a:lnTo>
                    <a:lnTo>
                      <a:pt x="6" y="6"/>
                    </a:lnTo>
                    <a:lnTo>
                      <a:pt x="18" y="6"/>
                    </a:lnTo>
                    <a:close/>
                  </a:path>
                </a:pathLst>
              </a:custGeom>
              <a:solidFill>
                <a:srgbClr val="000000"/>
              </a:solidFill>
              <a:ln w="9525">
                <a:noFill/>
                <a:round/>
                <a:headEnd/>
                <a:tailEnd/>
              </a:ln>
            </p:spPr>
            <p:txBody>
              <a:bodyPr/>
              <a:lstStyle/>
              <a:p>
                <a:endParaRPr lang="en-US"/>
              </a:p>
            </p:txBody>
          </p:sp>
          <p:sp>
            <p:nvSpPr>
              <p:cNvPr id="13443" name="Freeform 93"/>
              <p:cNvSpPr>
                <a:spLocks noChangeAspect="1"/>
              </p:cNvSpPr>
              <p:nvPr/>
            </p:nvSpPr>
            <p:spPr bwMode="gray">
              <a:xfrm>
                <a:off x="4775" y="1441"/>
                <a:ext cx="12" cy="12"/>
              </a:xfrm>
              <a:custGeom>
                <a:avLst/>
                <a:gdLst>
                  <a:gd name="T0" fmla="*/ 6 w 12"/>
                  <a:gd name="T1" fmla="*/ 12 h 12"/>
                  <a:gd name="T2" fmla="*/ 0 w 12"/>
                  <a:gd name="T3" fmla="*/ 12 h 12"/>
                  <a:gd name="T4" fmla="*/ 0 w 12"/>
                  <a:gd name="T5" fmla="*/ 6 h 12"/>
                  <a:gd name="T6" fmla="*/ 0 w 12"/>
                  <a:gd name="T7" fmla="*/ 6 h 12"/>
                  <a:gd name="T8" fmla="*/ 0 w 12"/>
                  <a:gd name="T9" fmla="*/ 0 h 12"/>
                  <a:gd name="T10" fmla="*/ 0 w 12"/>
                  <a:gd name="T11" fmla="*/ 0 h 12"/>
                  <a:gd name="T12" fmla="*/ 6 w 12"/>
                  <a:gd name="T13" fmla="*/ 0 h 12"/>
                  <a:gd name="T14" fmla="*/ 6 w 12"/>
                  <a:gd name="T15" fmla="*/ 0 h 12"/>
                  <a:gd name="T16" fmla="*/ 12 w 12"/>
                  <a:gd name="T17" fmla="*/ 0 h 12"/>
                  <a:gd name="T18" fmla="*/ 12 w 12"/>
                  <a:gd name="T19" fmla="*/ 0 h 12"/>
                  <a:gd name="T20" fmla="*/ 12 w 12"/>
                  <a:gd name="T21" fmla="*/ 0 h 12"/>
                  <a:gd name="T22" fmla="*/ 12 w 12"/>
                  <a:gd name="T23" fmla="*/ 6 h 12"/>
                  <a:gd name="T24" fmla="*/ 12 w 12"/>
                  <a:gd name="T25" fmla="*/ 6 h 12"/>
                  <a:gd name="T26" fmla="*/ 12 w 12"/>
                  <a:gd name="T27" fmla="*/ 12 h 12"/>
                  <a:gd name="T28" fmla="*/ 6 w 12"/>
                  <a:gd name="T29" fmla="*/ 12 h 12"/>
                  <a:gd name="T30" fmla="*/ 6 w 12"/>
                  <a:gd name="T31" fmla="*/ 12 h 12"/>
                  <a:gd name="T32" fmla="*/ 6 w 12"/>
                  <a:gd name="T33" fmla="*/ 12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2"/>
                  <a:gd name="T53" fmla="*/ 12 w 12"/>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2">
                    <a:moveTo>
                      <a:pt x="6" y="12"/>
                    </a:moveTo>
                    <a:lnTo>
                      <a:pt x="0" y="12"/>
                    </a:lnTo>
                    <a:lnTo>
                      <a:pt x="0" y="6"/>
                    </a:lnTo>
                    <a:lnTo>
                      <a:pt x="0" y="0"/>
                    </a:lnTo>
                    <a:lnTo>
                      <a:pt x="6" y="0"/>
                    </a:lnTo>
                    <a:lnTo>
                      <a:pt x="12" y="0"/>
                    </a:lnTo>
                    <a:lnTo>
                      <a:pt x="12" y="6"/>
                    </a:lnTo>
                    <a:lnTo>
                      <a:pt x="12" y="12"/>
                    </a:lnTo>
                    <a:lnTo>
                      <a:pt x="6" y="12"/>
                    </a:lnTo>
                    <a:close/>
                  </a:path>
                </a:pathLst>
              </a:custGeom>
              <a:solidFill>
                <a:srgbClr val="000000"/>
              </a:solidFill>
              <a:ln w="9525">
                <a:noFill/>
                <a:round/>
                <a:headEnd/>
                <a:tailEnd/>
              </a:ln>
            </p:spPr>
            <p:txBody>
              <a:bodyPr/>
              <a:lstStyle/>
              <a:p>
                <a:endParaRPr lang="en-US"/>
              </a:p>
            </p:txBody>
          </p:sp>
          <p:sp>
            <p:nvSpPr>
              <p:cNvPr id="13444" name="Freeform 94"/>
              <p:cNvSpPr>
                <a:spLocks noChangeAspect="1"/>
              </p:cNvSpPr>
              <p:nvPr/>
            </p:nvSpPr>
            <p:spPr bwMode="gray">
              <a:xfrm>
                <a:off x="4775" y="1441"/>
                <a:ext cx="18" cy="12"/>
              </a:xfrm>
              <a:custGeom>
                <a:avLst/>
                <a:gdLst>
                  <a:gd name="T0" fmla="*/ 18 w 18"/>
                  <a:gd name="T1" fmla="*/ 12 h 12"/>
                  <a:gd name="T2" fmla="*/ 18 w 18"/>
                  <a:gd name="T3" fmla="*/ 6 h 12"/>
                  <a:gd name="T4" fmla="*/ 18 w 18"/>
                  <a:gd name="T5" fmla="*/ 0 h 12"/>
                  <a:gd name="T6" fmla="*/ 18 w 18"/>
                  <a:gd name="T7" fmla="*/ 0 h 12"/>
                  <a:gd name="T8" fmla="*/ 12 w 18"/>
                  <a:gd name="T9" fmla="*/ 0 h 12"/>
                  <a:gd name="T10" fmla="*/ 6 w 18"/>
                  <a:gd name="T11" fmla="*/ 0 h 12"/>
                  <a:gd name="T12" fmla="*/ 6 w 18"/>
                  <a:gd name="T13" fmla="*/ 0 h 12"/>
                  <a:gd name="T14" fmla="*/ 0 w 18"/>
                  <a:gd name="T15" fmla="*/ 6 h 12"/>
                  <a:gd name="T16" fmla="*/ 0 w 18"/>
                  <a:gd name="T17" fmla="*/ 12 h 12"/>
                  <a:gd name="T18" fmla="*/ 0 w 18"/>
                  <a:gd name="T19" fmla="*/ 12 h 12"/>
                  <a:gd name="T20" fmla="*/ 6 w 18"/>
                  <a:gd name="T21" fmla="*/ 12 h 12"/>
                  <a:gd name="T22" fmla="*/ 6 w 18"/>
                  <a:gd name="T23" fmla="*/ 12 h 12"/>
                  <a:gd name="T24" fmla="*/ 12 w 18"/>
                  <a:gd name="T25" fmla="*/ 12 h 12"/>
                  <a:gd name="T26" fmla="*/ 18 w 18"/>
                  <a:gd name="T27" fmla="*/ 12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
                  <a:gd name="T43" fmla="*/ 0 h 12"/>
                  <a:gd name="T44" fmla="*/ 18 w 18"/>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 h="12">
                    <a:moveTo>
                      <a:pt x="18" y="12"/>
                    </a:moveTo>
                    <a:lnTo>
                      <a:pt x="18" y="6"/>
                    </a:lnTo>
                    <a:lnTo>
                      <a:pt x="18" y="0"/>
                    </a:lnTo>
                    <a:lnTo>
                      <a:pt x="12" y="0"/>
                    </a:lnTo>
                    <a:lnTo>
                      <a:pt x="6" y="0"/>
                    </a:lnTo>
                    <a:lnTo>
                      <a:pt x="0" y="6"/>
                    </a:lnTo>
                    <a:lnTo>
                      <a:pt x="0" y="12"/>
                    </a:lnTo>
                    <a:lnTo>
                      <a:pt x="6" y="12"/>
                    </a:lnTo>
                    <a:lnTo>
                      <a:pt x="12" y="12"/>
                    </a:lnTo>
                    <a:lnTo>
                      <a:pt x="18" y="12"/>
                    </a:lnTo>
                    <a:close/>
                  </a:path>
                </a:pathLst>
              </a:custGeom>
              <a:solidFill>
                <a:srgbClr val="666666"/>
              </a:solidFill>
              <a:ln w="9525">
                <a:noFill/>
                <a:round/>
                <a:headEnd/>
                <a:tailEnd/>
              </a:ln>
            </p:spPr>
            <p:txBody>
              <a:bodyPr/>
              <a:lstStyle/>
              <a:p>
                <a:endParaRPr lang="en-US"/>
              </a:p>
            </p:txBody>
          </p:sp>
          <p:sp>
            <p:nvSpPr>
              <p:cNvPr id="13445" name="Freeform 95"/>
              <p:cNvSpPr>
                <a:spLocks noChangeAspect="1"/>
              </p:cNvSpPr>
              <p:nvPr/>
            </p:nvSpPr>
            <p:spPr bwMode="gray">
              <a:xfrm>
                <a:off x="4775" y="1441"/>
                <a:ext cx="18" cy="18"/>
              </a:xfrm>
              <a:custGeom>
                <a:avLst/>
                <a:gdLst>
                  <a:gd name="T0" fmla="*/ 18 w 18"/>
                  <a:gd name="T1" fmla="*/ 12 h 18"/>
                  <a:gd name="T2" fmla="*/ 18 w 18"/>
                  <a:gd name="T3" fmla="*/ 6 h 18"/>
                  <a:gd name="T4" fmla="*/ 18 w 18"/>
                  <a:gd name="T5" fmla="*/ 0 h 18"/>
                  <a:gd name="T6" fmla="*/ 6 w 18"/>
                  <a:gd name="T7" fmla="*/ 0 h 18"/>
                  <a:gd name="T8" fmla="*/ 0 w 18"/>
                  <a:gd name="T9" fmla="*/ 6 h 18"/>
                  <a:gd name="T10" fmla="*/ 0 w 18"/>
                  <a:gd name="T11" fmla="*/ 12 h 18"/>
                  <a:gd name="T12" fmla="*/ 0 w 18"/>
                  <a:gd name="T13" fmla="*/ 18 h 18"/>
                  <a:gd name="T14" fmla="*/ 6 w 18"/>
                  <a:gd name="T15" fmla="*/ 18 h 18"/>
                  <a:gd name="T16" fmla="*/ 18 w 18"/>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8"/>
                  <a:gd name="T29" fmla="*/ 18 w 18"/>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8">
                    <a:moveTo>
                      <a:pt x="18" y="12"/>
                    </a:moveTo>
                    <a:lnTo>
                      <a:pt x="18" y="6"/>
                    </a:lnTo>
                    <a:lnTo>
                      <a:pt x="18" y="0"/>
                    </a:lnTo>
                    <a:lnTo>
                      <a:pt x="6" y="0"/>
                    </a:lnTo>
                    <a:lnTo>
                      <a:pt x="0" y="6"/>
                    </a:lnTo>
                    <a:lnTo>
                      <a:pt x="0" y="12"/>
                    </a:lnTo>
                    <a:lnTo>
                      <a:pt x="0" y="18"/>
                    </a:lnTo>
                    <a:lnTo>
                      <a:pt x="6" y="18"/>
                    </a:lnTo>
                    <a:lnTo>
                      <a:pt x="18" y="12"/>
                    </a:lnTo>
                    <a:close/>
                  </a:path>
                </a:pathLst>
              </a:custGeom>
              <a:solidFill>
                <a:srgbClr val="000000"/>
              </a:solidFill>
              <a:ln w="9525">
                <a:noFill/>
                <a:round/>
                <a:headEnd/>
                <a:tailEnd/>
              </a:ln>
            </p:spPr>
            <p:txBody>
              <a:bodyPr/>
              <a:lstStyle/>
              <a:p>
                <a:endParaRPr lang="en-US"/>
              </a:p>
            </p:txBody>
          </p:sp>
          <p:sp>
            <p:nvSpPr>
              <p:cNvPr id="13446" name="Freeform 96"/>
              <p:cNvSpPr>
                <a:spLocks noChangeAspect="1"/>
              </p:cNvSpPr>
              <p:nvPr/>
            </p:nvSpPr>
            <p:spPr bwMode="gray">
              <a:xfrm>
                <a:off x="4781" y="1435"/>
                <a:ext cx="18" cy="18"/>
              </a:xfrm>
              <a:custGeom>
                <a:avLst/>
                <a:gdLst>
                  <a:gd name="T0" fmla="*/ 6 w 18"/>
                  <a:gd name="T1" fmla="*/ 18 h 18"/>
                  <a:gd name="T2" fmla="*/ 6 w 18"/>
                  <a:gd name="T3" fmla="*/ 18 h 18"/>
                  <a:gd name="T4" fmla="*/ 0 w 18"/>
                  <a:gd name="T5" fmla="*/ 12 h 18"/>
                  <a:gd name="T6" fmla="*/ 0 w 18"/>
                  <a:gd name="T7" fmla="*/ 12 h 18"/>
                  <a:gd name="T8" fmla="*/ 6 w 18"/>
                  <a:gd name="T9" fmla="*/ 6 h 18"/>
                  <a:gd name="T10" fmla="*/ 6 w 18"/>
                  <a:gd name="T11" fmla="*/ 6 h 18"/>
                  <a:gd name="T12" fmla="*/ 6 w 18"/>
                  <a:gd name="T13" fmla="*/ 0 h 18"/>
                  <a:gd name="T14" fmla="*/ 12 w 18"/>
                  <a:gd name="T15" fmla="*/ 0 h 18"/>
                  <a:gd name="T16" fmla="*/ 12 w 18"/>
                  <a:gd name="T17" fmla="*/ 0 h 18"/>
                  <a:gd name="T18" fmla="*/ 18 w 18"/>
                  <a:gd name="T19" fmla="*/ 6 h 18"/>
                  <a:gd name="T20" fmla="*/ 18 w 18"/>
                  <a:gd name="T21" fmla="*/ 6 h 18"/>
                  <a:gd name="T22" fmla="*/ 18 w 18"/>
                  <a:gd name="T23" fmla="*/ 6 h 18"/>
                  <a:gd name="T24" fmla="*/ 18 w 18"/>
                  <a:gd name="T25" fmla="*/ 12 h 18"/>
                  <a:gd name="T26" fmla="*/ 12 w 18"/>
                  <a:gd name="T27" fmla="*/ 18 h 18"/>
                  <a:gd name="T28" fmla="*/ 12 w 18"/>
                  <a:gd name="T29" fmla="*/ 18 h 18"/>
                  <a:gd name="T30" fmla="*/ 6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6" y="18"/>
                    </a:lnTo>
                    <a:lnTo>
                      <a:pt x="0" y="12"/>
                    </a:lnTo>
                    <a:lnTo>
                      <a:pt x="6" y="6"/>
                    </a:lnTo>
                    <a:lnTo>
                      <a:pt x="6" y="0"/>
                    </a:lnTo>
                    <a:lnTo>
                      <a:pt x="12" y="0"/>
                    </a:lnTo>
                    <a:lnTo>
                      <a:pt x="18" y="6"/>
                    </a:lnTo>
                    <a:lnTo>
                      <a:pt x="18" y="12"/>
                    </a:lnTo>
                    <a:lnTo>
                      <a:pt x="12" y="18"/>
                    </a:lnTo>
                    <a:lnTo>
                      <a:pt x="6" y="18"/>
                    </a:lnTo>
                    <a:close/>
                  </a:path>
                </a:pathLst>
              </a:custGeom>
              <a:solidFill>
                <a:srgbClr val="000000"/>
              </a:solidFill>
              <a:ln w="9525">
                <a:noFill/>
                <a:round/>
                <a:headEnd/>
                <a:tailEnd/>
              </a:ln>
            </p:spPr>
            <p:txBody>
              <a:bodyPr/>
              <a:lstStyle/>
              <a:p>
                <a:endParaRPr lang="en-US"/>
              </a:p>
            </p:txBody>
          </p:sp>
          <p:sp>
            <p:nvSpPr>
              <p:cNvPr id="13447" name="Freeform 97"/>
              <p:cNvSpPr>
                <a:spLocks noChangeAspect="1"/>
              </p:cNvSpPr>
              <p:nvPr/>
            </p:nvSpPr>
            <p:spPr bwMode="gray">
              <a:xfrm>
                <a:off x="4787" y="1441"/>
                <a:ext cx="12" cy="12"/>
              </a:xfrm>
              <a:custGeom>
                <a:avLst/>
                <a:gdLst>
                  <a:gd name="T0" fmla="*/ 12 w 12"/>
                  <a:gd name="T1" fmla="*/ 6 h 12"/>
                  <a:gd name="T2" fmla="*/ 12 w 12"/>
                  <a:gd name="T3" fmla="*/ 0 h 12"/>
                  <a:gd name="T4" fmla="*/ 12 w 12"/>
                  <a:gd name="T5" fmla="*/ 0 h 12"/>
                  <a:gd name="T6" fmla="*/ 12 w 12"/>
                  <a:gd name="T7" fmla="*/ 0 h 12"/>
                  <a:gd name="T8" fmla="*/ 6 w 12"/>
                  <a:gd name="T9" fmla="*/ 0 h 12"/>
                  <a:gd name="T10" fmla="*/ 6 w 12"/>
                  <a:gd name="T11" fmla="*/ 0 h 12"/>
                  <a:gd name="T12" fmla="*/ 0 w 12"/>
                  <a:gd name="T13" fmla="*/ 0 h 12"/>
                  <a:gd name="T14" fmla="*/ 0 w 12"/>
                  <a:gd name="T15" fmla="*/ 0 h 12"/>
                  <a:gd name="T16" fmla="*/ 0 w 12"/>
                  <a:gd name="T17" fmla="*/ 6 h 12"/>
                  <a:gd name="T18" fmla="*/ 0 w 12"/>
                  <a:gd name="T19" fmla="*/ 12 h 12"/>
                  <a:gd name="T20" fmla="*/ 0 w 12"/>
                  <a:gd name="T21" fmla="*/ 12 h 12"/>
                  <a:gd name="T22" fmla="*/ 6 w 12"/>
                  <a:gd name="T23" fmla="*/ 12 h 12"/>
                  <a:gd name="T24" fmla="*/ 6 w 12"/>
                  <a:gd name="T25" fmla="*/ 12 h 12"/>
                  <a:gd name="T26" fmla="*/ 12 w 12"/>
                  <a:gd name="T27" fmla="*/ 6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
                  <a:gd name="T43" fmla="*/ 0 h 12"/>
                  <a:gd name="T44" fmla="*/ 12 w 12"/>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 h="12">
                    <a:moveTo>
                      <a:pt x="12" y="6"/>
                    </a:moveTo>
                    <a:lnTo>
                      <a:pt x="12" y="0"/>
                    </a:lnTo>
                    <a:lnTo>
                      <a:pt x="6" y="0"/>
                    </a:lnTo>
                    <a:lnTo>
                      <a:pt x="0" y="0"/>
                    </a:lnTo>
                    <a:lnTo>
                      <a:pt x="0" y="6"/>
                    </a:lnTo>
                    <a:lnTo>
                      <a:pt x="0" y="12"/>
                    </a:lnTo>
                    <a:lnTo>
                      <a:pt x="6" y="12"/>
                    </a:lnTo>
                    <a:lnTo>
                      <a:pt x="12" y="6"/>
                    </a:lnTo>
                    <a:close/>
                  </a:path>
                </a:pathLst>
              </a:custGeom>
              <a:solidFill>
                <a:srgbClr val="666666"/>
              </a:solidFill>
              <a:ln w="9525">
                <a:noFill/>
                <a:round/>
                <a:headEnd/>
                <a:tailEnd/>
              </a:ln>
            </p:spPr>
            <p:txBody>
              <a:bodyPr/>
              <a:lstStyle/>
              <a:p>
                <a:endParaRPr lang="en-US"/>
              </a:p>
            </p:txBody>
          </p:sp>
          <p:sp>
            <p:nvSpPr>
              <p:cNvPr id="13448" name="Freeform 98"/>
              <p:cNvSpPr>
                <a:spLocks noChangeAspect="1"/>
              </p:cNvSpPr>
              <p:nvPr/>
            </p:nvSpPr>
            <p:spPr bwMode="gray">
              <a:xfrm>
                <a:off x="4787" y="1441"/>
                <a:ext cx="12" cy="12"/>
              </a:xfrm>
              <a:custGeom>
                <a:avLst/>
                <a:gdLst>
                  <a:gd name="T0" fmla="*/ 12 w 12"/>
                  <a:gd name="T1" fmla="*/ 12 h 12"/>
                  <a:gd name="T2" fmla="*/ 12 w 12"/>
                  <a:gd name="T3" fmla="*/ 6 h 12"/>
                  <a:gd name="T4" fmla="*/ 12 w 12"/>
                  <a:gd name="T5" fmla="*/ 0 h 12"/>
                  <a:gd name="T6" fmla="*/ 12 w 12"/>
                  <a:gd name="T7" fmla="*/ 0 h 12"/>
                  <a:gd name="T8" fmla="*/ 6 w 12"/>
                  <a:gd name="T9" fmla="*/ 6 h 12"/>
                  <a:gd name="T10" fmla="*/ 0 w 12"/>
                  <a:gd name="T11" fmla="*/ 12 h 12"/>
                  <a:gd name="T12" fmla="*/ 6 w 12"/>
                  <a:gd name="T13" fmla="*/ 12 h 12"/>
                  <a:gd name="T14" fmla="*/ 12 w 12"/>
                  <a:gd name="T15" fmla="*/ 12 h 12"/>
                  <a:gd name="T16" fmla="*/ 12 w 12"/>
                  <a:gd name="T17" fmla="*/ 12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12" y="12"/>
                    </a:moveTo>
                    <a:lnTo>
                      <a:pt x="12" y="6"/>
                    </a:lnTo>
                    <a:lnTo>
                      <a:pt x="12" y="0"/>
                    </a:lnTo>
                    <a:lnTo>
                      <a:pt x="6" y="6"/>
                    </a:lnTo>
                    <a:lnTo>
                      <a:pt x="0" y="12"/>
                    </a:lnTo>
                    <a:lnTo>
                      <a:pt x="6" y="12"/>
                    </a:lnTo>
                    <a:lnTo>
                      <a:pt x="12" y="12"/>
                    </a:lnTo>
                    <a:close/>
                  </a:path>
                </a:pathLst>
              </a:custGeom>
              <a:solidFill>
                <a:srgbClr val="B3B3B3"/>
              </a:solidFill>
              <a:ln w="9525">
                <a:noFill/>
                <a:round/>
                <a:headEnd/>
                <a:tailEnd/>
              </a:ln>
            </p:spPr>
            <p:txBody>
              <a:bodyPr/>
              <a:lstStyle/>
              <a:p>
                <a:endParaRPr lang="en-US"/>
              </a:p>
            </p:txBody>
          </p:sp>
          <p:sp>
            <p:nvSpPr>
              <p:cNvPr id="13449" name="Freeform 99"/>
              <p:cNvSpPr>
                <a:spLocks noChangeAspect="1"/>
              </p:cNvSpPr>
              <p:nvPr/>
            </p:nvSpPr>
            <p:spPr bwMode="gray">
              <a:xfrm>
                <a:off x="4775" y="1441"/>
                <a:ext cx="18" cy="18"/>
              </a:xfrm>
              <a:custGeom>
                <a:avLst/>
                <a:gdLst>
                  <a:gd name="T0" fmla="*/ 6 w 18"/>
                  <a:gd name="T1" fmla="*/ 18 h 18"/>
                  <a:gd name="T2" fmla="*/ 6 w 18"/>
                  <a:gd name="T3" fmla="*/ 12 h 18"/>
                  <a:gd name="T4" fmla="*/ 0 w 18"/>
                  <a:gd name="T5" fmla="*/ 12 h 18"/>
                  <a:gd name="T6" fmla="*/ 0 w 18"/>
                  <a:gd name="T7" fmla="*/ 12 h 18"/>
                  <a:gd name="T8" fmla="*/ 6 w 18"/>
                  <a:gd name="T9" fmla="*/ 6 h 18"/>
                  <a:gd name="T10" fmla="*/ 6 w 18"/>
                  <a:gd name="T11" fmla="*/ 0 h 18"/>
                  <a:gd name="T12" fmla="*/ 6 w 18"/>
                  <a:gd name="T13" fmla="*/ 0 h 18"/>
                  <a:gd name="T14" fmla="*/ 12 w 18"/>
                  <a:gd name="T15" fmla="*/ 0 h 18"/>
                  <a:gd name="T16" fmla="*/ 12 w 18"/>
                  <a:gd name="T17" fmla="*/ 0 h 18"/>
                  <a:gd name="T18" fmla="*/ 18 w 18"/>
                  <a:gd name="T19" fmla="*/ 0 h 18"/>
                  <a:gd name="T20" fmla="*/ 18 w 18"/>
                  <a:gd name="T21" fmla="*/ 6 h 18"/>
                  <a:gd name="T22" fmla="*/ 18 w 18"/>
                  <a:gd name="T23" fmla="*/ 6 h 18"/>
                  <a:gd name="T24" fmla="*/ 18 w 18"/>
                  <a:gd name="T25" fmla="*/ 12 h 18"/>
                  <a:gd name="T26" fmla="*/ 12 w 18"/>
                  <a:gd name="T27" fmla="*/ 12 h 18"/>
                  <a:gd name="T28" fmla="*/ 12 w 18"/>
                  <a:gd name="T29" fmla="*/ 18 h 18"/>
                  <a:gd name="T30" fmla="*/ 6 w 18"/>
                  <a:gd name="T31" fmla="*/ 18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
                  <a:gd name="T49" fmla="*/ 0 h 18"/>
                  <a:gd name="T50" fmla="*/ 18 w 18"/>
                  <a:gd name="T51" fmla="*/ 18 h 1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 h="18">
                    <a:moveTo>
                      <a:pt x="6" y="18"/>
                    </a:moveTo>
                    <a:lnTo>
                      <a:pt x="6" y="12"/>
                    </a:lnTo>
                    <a:lnTo>
                      <a:pt x="0" y="12"/>
                    </a:lnTo>
                    <a:lnTo>
                      <a:pt x="6" y="6"/>
                    </a:lnTo>
                    <a:lnTo>
                      <a:pt x="6" y="0"/>
                    </a:lnTo>
                    <a:lnTo>
                      <a:pt x="12" y="0"/>
                    </a:lnTo>
                    <a:lnTo>
                      <a:pt x="18" y="0"/>
                    </a:lnTo>
                    <a:lnTo>
                      <a:pt x="18" y="6"/>
                    </a:lnTo>
                    <a:lnTo>
                      <a:pt x="18" y="12"/>
                    </a:lnTo>
                    <a:lnTo>
                      <a:pt x="12" y="12"/>
                    </a:lnTo>
                    <a:lnTo>
                      <a:pt x="12" y="18"/>
                    </a:lnTo>
                    <a:lnTo>
                      <a:pt x="6" y="18"/>
                    </a:lnTo>
                    <a:close/>
                  </a:path>
                </a:pathLst>
              </a:custGeom>
              <a:solidFill>
                <a:srgbClr val="000000"/>
              </a:solidFill>
              <a:ln w="9525">
                <a:noFill/>
                <a:round/>
                <a:headEnd/>
                <a:tailEnd/>
              </a:ln>
            </p:spPr>
            <p:txBody>
              <a:bodyPr/>
              <a:lstStyle/>
              <a:p>
                <a:endParaRPr lang="en-US"/>
              </a:p>
            </p:txBody>
          </p:sp>
          <p:sp>
            <p:nvSpPr>
              <p:cNvPr id="13450" name="Freeform 100"/>
              <p:cNvSpPr>
                <a:spLocks noChangeAspect="1"/>
              </p:cNvSpPr>
              <p:nvPr/>
            </p:nvSpPr>
            <p:spPr bwMode="gray">
              <a:xfrm>
                <a:off x="4781" y="1441"/>
                <a:ext cx="12" cy="18"/>
              </a:xfrm>
              <a:custGeom>
                <a:avLst/>
                <a:gdLst>
                  <a:gd name="T0" fmla="*/ 12 w 12"/>
                  <a:gd name="T1" fmla="*/ 12 h 18"/>
                  <a:gd name="T2" fmla="*/ 12 w 12"/>
                  <a:gd name="T3" fmla="*/ 6 h 18"/>
                  <a:gd name="T4" fmla="*/ 12 w 12"/>
                  <a:gd name="T5" fmla="*/ 6 h 18"/>
                  <a:gd name="T6" fmla="*/ 12 w 12"/>
                  <a:gd name="T7" fmla="*/ 0 h 18"/>
                  <a:gd name="T8" fmla="*/ 6 w 12"/>
                  <a:gd name="T9" fmla="*/ 0 h 18"/>
                  <a:gd name="T10" fmla="*/ 6 w 12"/>
                  <a:gd name="T11" fmla="*/ 0 h 18"/>
                  <a:gd name="T12" fmla="*/ 6 w 12"/>
                  <a:gd name="T13" fmla="*/ 6 h 18"/>
                  <a:gd name="T14" fmla="*/ 0 w 12"/>
                  <a:gd name="T15" fmla="*/ 6 h 18"/>
                  <a:gd name="T16" fmla="*/ 0 w 12"/>
                  <a:gd name="T17" fmla="*/ 12 h 18"/>
                  <a:gd name="T18" fmla="*/ 0 w 12"/>
                  <a:gd name="T19" fmla="*/ 12 h 18"/>
                  <a:gd name="T20" fmla="*/ 0 w 12"/>
                  <a:gd name="T21" fmla="*/ 18 h 18"/>
                  <a:gd name="T22" fmla="*/ 6 w 12"/>
                  <a:gd name="T23" fmla="*/ 18 h 18"/>
                  <a:gd name="T24" fmla="*/ 6 w 12"/>
                  <a:gd name="T25" fmla="*/ 12 h 18"/>
                  <a:gd name="T26" fmla="*/ 12 w 12"/>
                  <a:gd name="T27" fmla="*/ 12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
                  <a:gd name="T43" fmla="*/ 0 h 18"/>
                  <a:gd name="T44" fmla="*/ 12 w 12"/>
                  <a:gd name="T45" fmla="*/ 18 h 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 h="18">
                    <a:moveTo>
                      <a:pt x="12" y="12"/>
                    </a:moveTo>
                    <a:lnTo>
                      <a:pt x="12" y="6"/>
                    </a:lnTo>
                    <a:lnTo>
                      <a:pt x="12" y="0"/>
                    </a:lnTo>
                    <a:lnTo>
                      <a:pt x="6" y="0"/>
                    </a:lnTo>
                    <a:lnTo>
                      <a:pt x="6" y="6"/>
                    </a:lnTo>
                    <a:lnTo>
                      <a:pt x="0" y="6"/>
                    </a:lnTo>
                    <a:lnTo>
                      <a:pt x="0" y="12"/>
                    </a:lnTo>
                    <a:lnTo>
                      <a:pt x="0" y="18"/>
                    </a:lnTo>
                    <a:lnTo>
                      <a:pt x="6" y="18"/>
                    </a:lnTo>
                    <a:lnTo>
                      <a:pt x="6" y="12"/>
                    </a:lnTo>
                    <a:lnTo>
                      <a:pt x="12" y="12"/>
                    </a:lnTo>
                    <a:close/>
                  </a:path>
                </a:pathLst>
              </a:custGeom>
              <a:solidFill>
                <a:srgbClr val="666666"/>
              </a:solidFill>
              <a:ln w="9525">
                <a:noFill/>
                <a:round/>
                <a:headEnd/>
                <a:tailEnd/>
              </a:ln>
            </p:spPr>
            <p:txBody>
              <a:bodyPr/>
              <a:lstStyle/>
              <a:p>
                <a:endParaRPr lang="en-US"/>
              </a:p>
            </p:txBody>
          </p:sp>
          <p:sp>
            <p:nvSpPr>
              <p:cNvPr id="13451" name="Freeform 101"/>
              <p:cNvSpPr>
                <a:spLocks noChangeAspect="1"/>
              </p:cNvSpPr>
              <p:nvPr/>
            </p:nvSpPr>
            <p:spPr bwMode="gray">
              <a:xfrm>
                <a:off x="4781" y="1447"/>
                <a:ext cx="12" cy="12"/>
              </a:xfrm>
              <a:custGeom>
                <a:avLst/>
                <a:gdLst>
                  <a:gd name="T0" fmla="*/ 12 w 12"/>
                  <a:gd name="T1" fmla="*/ 6 h 12"/>
                  <a:gd name="T2" fmla="*/ 12 w 12"/>
                  <a:gd name="T3" fmla="*/ 0 h 12"/>
                  <a:gd name="T4" fmla="*/ 12 w 12"/>
                  <a:gd name="T5" fmla="*/ 0 h 12"/>
                  <a:gd name="T6" fmla="*/ 6 w 12"/>
                  <a:gd name="T7" fmla="*/ 0 h 12"/>
                  <a:gd name="T8" fmla="*/ 6 w 12"/>
                  <a:gd name="T9" fmla="*/ 0 h 12"/>
                  <a:gd name="T10" fmla="*/ 0 w 12"/>
                  <a:gd name="T11" fmla="*/ 6 h 12"/>
                  <a:gd name="T12" fmla="*/ 6 w 12"/>
                  <a:gd name="T13" fmla="*/ 12 h 12"/>
                  <a:gd name="T14" fmla="*/ 6 w 12"/>
                  <a:gd name="T15" fmla="*/ 12 h 12"/>
                  <a:gd name="T16" fmla="*/ 12 w 12"/>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12" y="6"/>
                    </a:moveTo>
                    <a:lnTo>
                      <a:pt x="12" y="0"/>
                    </a:lnTo>
                    <a:lnTo>
                      <a:pt x="6" y="0"/>
                    </a:lnTo>
                    <a:lnTo>
                      <a:pt x="0" y="6"/>
                    </a:lnTo>
                    <a:lnTo>
                      <a:pt x="6" y="12"/>
                    </a:lnTo>
                    <a:lnTo>
                      <a:pt x="12" y="6"/>
                    </a:lnTo>
                    <a:close/>
                  </a:path>
                </a:pathLst>
              </a:custGeom>
              <a:solidFill>
                <a:srgbClr val="B3B3B3"/>
              </a:solidFill>
              <a:ln w="9525">
                <a:noFill/>
                <a:round/>
                <a:headEnd/>
                <a:tailEnd/>
              </a:ln>
            </p:spPr>
            <p:txBody>
              <a:bodyPr/>
              <a:lstStyle/>
              <a:p>
                <a:endParaRPr lang="en-US"/>
              </a:p>
            </p:txBody>
          </p:sp>
          <p:sp>
            <p:nvSpPr>
              <p:cNvPr id="13452" name="Freeform 102"/>
              <p:cNvSpPr>
                <a:spLocks noChangeAspect="1"/>
              </p:cNvSpPr>
              <p:nvPr/>
            </p:nvSpPr>
            <p:spPr bwMode="gray">
              <a:xfrm>
                <a:off x="4715" y="1405"/>
                <a:ext cx="84" cy="48"/>
              </a:xfrm>
              <a:custGeom>
                <a:avLst/>
                <a:gdLst>
                  <a:gd name="T0" fmla="*/ 84 w 84"/>
                  <a:gd name="T1" fmla="*/ 6 h 48"/>
                  <a:gd name="T2" fmla="*/ 66 w 84"/>
                  <a:gd name="T3" fmla="*/ 0 h 48"/>
                  <a:gd name="T4" fmla="*/ 0 w 84"/>
                  <a:gd name="T5" fmla="*/ 36 h 48"/>
                  <a:gd name="T6" fmla="*/ 18 w 84"/>
                  <a:gd name="T7" fmla="*/ 48 h 48"/>
                  <a:gd name="T8" fmla="*/ 84 w 84"/>
                  <a:gd name="T9" fmla="*/ 6 h 48"/>
                  <a:gd name="T10" fmla="*/ 0 60000 65536"/>
                  <a:gd name="T11" fmla="*/ 0 60000 65536"/>
                  <a:gd name="T12" fmla="*/ 0 60000 65536"/>
                  <a:gd name="T13" fmla="*/ 0 60000 65536"/>
                  <a:gd name="T14" fmla="*/ 0 60000 65536"/>
                  <a:gd name="T15" fmla="*/ 0 w 84"/>
                  <a:gd name="T16" fmla="*/ 0 h 48"/>
                  <a:gd name="T17" fmla="*/ 84 w 84"/>
                  <a:gd name="T18" fmla="*/ 48 h 48"/>
                </a:gdLst>
                <a:ahLst/>
                <a:cxnLst>
                  <a:cxn ang="T10">
                    <a:pos x="T0" y="T1"/>
                  </a:cxn>
                  <a:cxn ang="T11">
                    <a:pos x="T2" y="T3"/>
                  </a:cxn>
                  <a:cxn ang="T12">
                    <a:pos x="T4" y="T5"/>
                  </a:cxn>
                  <a:cxn ang="T13">
                    <a:pos x="T6" y="T7"/>
                  </a:cxn>
                  <a:cxn ang="T14">
                    <a:pos x="T8" y="T9"/>
                  </a:cxn>
                </a:cxnLst>
                <a:rect l="T15" t="T16" r="T17" b="T18"/>
                <a:pathLst>
                  <a:path w="84" h="48">
                    <a:moveTo>
                      <a:pt x="84" y="6"/>
                    </a:moveTo>
                    <a:lnTo>
                      <a:pt x="66" y="0"/>
                    </a:lnTo>
                    <a:lnTo>
                      <a:pt x="0" y="36"/>
                    </a:lnTo>
                    <a:lnTo>
                      <a:pt x="18" y="48"/>
                    </a:lnTo>
                    <a:lnTo>
                      <a:pt x="84" y="6"/>
                    </a:lnTo>
                    <a:close/>
                  </a:path>
                </a:pathLst>
              </a:custGeom>
              <a:solidFill>
                <a:srgbClr val="E6E6E6"/>
              </a:solidFill>
              <a:ln w="9525">
                <a:noFill/>
                <a:round/>
                <a:headEnd/>
                <a:tailEnd/>
              </a:ln>
            </p:spPr>
            <p:txBody>
              <a:bodyPr/>
              <a:lstStyle/>
              <a:p>
                <a:endParaRPr lang="en-US"/>
              </a:p>
            </p:txBody>
          </p:sp>
          <p:sp>
            <p:nvSpPr>
              <p:cNvPr id="13453" name="Freeform 103"/>
              <p:cNvSpPr>
                <a:spLocks noChangeAspect="1"/>
              </p:cNvSpPr>
              <p:nvPr/>
            </p:nvSpPr>
            <p:spPr bwMode="gray">
              <a:xfrm>
                <a:off x="4733" y="1411"/>
                <a:ext cx="66" cy="60"/>
              </a:xfrm>
              <a:custGeom>
                <a:avLst/>
                <a:gdLst>
                  <a:gd name="T0" fmla="*/ 66 w 66"/>
                  <a:gd name="T1" fmla="*/ 0 h 60"/>
                  <a:gd name="T2" fmla="*/ 0 w 66"/>
                  <a:gd name="T3" fmla="*/ 42 h 60"/>
                  <a:gd name="T4" fmla="*/ 0 w 66"/>
                  <a:gd name="T5" fmla="*/ 60 h 60"/>
                  <a:gd name="T6" fmla="*/ 66 w 66"/>
                  <a:gd name="T7" fmla="*/ 24 h 60"/>
                  <a:gd name="T8" fmla="*/ 66 w 66"/>
                  <a:gd name="T9" fmla="*/ 0 h 60"/>
                  <a:gd name="T10" fmla="*/ 0 60000 65536"/>
                  <a:gd name="T11" fmla="*/ 0 60000 65536"/>
                  <a:gd name="T12" fmla="*/ 0 60000 65536"/>
                  <a:gd name="T13" fmla="*/ 0 60000 65536"/>
                  <a:gd name="T14" fmla="*/ 0 60000 65536"/>
                  <a:gd name="T15" fmla="*/ 0 w 66"/>
                  <a:gd name="T16" fmla="*/ 0 h 60"/>
                  <a:gd name="T17" fmla="*/ 66 w 66"/>
                  <a:gd name="T18" fmla="*/ 60 h 60"/>
                </a:gdLst>
                <a:ahLst/>
                <a:cxnLst>
                  <a:cxn ang="T10">
                    <a:pos x="T0" y="T1"/>
                  </a:cxn>
                  <a:cxn ang="T11">
                    <a:pos x="T2" y="T3"/>
                  </a:cxn>
                  <a:cxn ang="T12">
                    <a:pos x="T4" y="T5"/>
                  </a:cxn>
                  <a:cxn ang="T13">
                    <a:pos x="T6" y="T7"/>
                  </a:cxn>
                  <a:cxn ang="T14">
                    <a:pos x="T8" y="T9"/>
                  </a:cxn>
                </a:cxnLst>
                <a:rect l="T15" t="T16" r="T17" b="T18"/>
                <a:pathLst>
                  <a:path w="66" h="60">
                    <a:moveTo>
                      <a:pt x="66" y="0"/>
                    </a:moveTo>
                    <a:lnTo>
                      <a:pt x="0" y="42"/>
                    </a:lnTo>
                    <a:lnTo>
                      <a:pt x="0" y="60"/>
                    </a:lnTo>
                    <a:lnTo>
                      <a:pt x="66" y="24"/>
                    </a:lnTo>
                    <a:lnTo>
                      <a:pt x="66" y="0"/>
                    </a:lnTo>
                    <a:close/>
                  </a:path>
                </a:pathLst>
              </a:custGeom>
              <a:solidFill>
                <a:srgbClr val="7F7F7F"/>
              </a:solidFill>
              <a:ln w="9525">
                <a:noFill/>
                <a:round/>
                <a:headEnd/>
                <a:tailEnd/>
              </a:ln>
            </p:spPr>
            <p:txBody>
              <a:bodyPr/>
              <a:lstStyle/>
              <a:p>
                <a:endParaRPr lang="en-US"/>
              </a:p>
            </p:txBody>
          </p:sp>
          <p:sp>
            <p:nvSpPr>
              <p:cNvPr id="13454" name="Freeform 104"/>
              <p:cNvSpPr>
                <a:spLocks noChangeAspect="1"/>
              </p:cNvSpPr>
              <p:nvPr/>
            </p:nvSpPr>
            <p:spPr bwMode="gray">
              <a:xfrm>
                <a:off x="4438" y="1453"/>
                <a:ext cx="199" cy="174"/>
              </a:xfrm>
              <a:custGeom>
                <a:avLst/>
                <a:gdLst>
                  <a:gd name="T0" fmla="*/ 0 w 199"/>
                  <a:gd name="T1" fmla="*/ 60 h 174"/>
                  <a:gd name="T2" fmla="*/ 0 w 199"/>
                  <a:gd name="T3" fmla="*/ 0 h 174"/>
                  <a:gd name="T4" fmla="*/ 199 w 199"/>
                  <a:gd name="T5" fmla="*/ 114 h 174"/>
                  <a:gd name="T6" fmla="*/ 199 w 199"/>
                  <a:gd name="T7" fmla="*/ 174 h 174"/>
                  <a:gd name="T8" fmla="*/ 0 w 199"/>
                  <a:gd name="T9" fmla="*/ 60 h 174"/>
                  <a:gd name="T10" fmla="*/ 0 60000 65536"/>
                  <a:gd name="T11" fmla="*/ 0 60000 65536"/>
                  <a:gd name="T12" fmla="*/ 0 60000 65536"/>
                  <a:gd name="T13" fmla="*/ 0 60000 65536"/>
                  <a:gd name="T14" fmla="*/ 0 60000 65536"/>
                  <a:gd name="T15" fmla="*/ 0 w 199"/>
                  <a:gd name="T16" fmla="*/ 0 h 174"/>
                  <a:gd name="T17" fmla="*/ 199 w 199"/>
                  <a:gd name="T18" fmla="*/ 174 h 174"/>
                </a:gdLst>
                <a:ahLst/>
                <a:cxnLst>
                  <a:cxn ang="T10">
                    <a:pos x="T0" y="T1"/>
                  </a:cxn>
                  <a:cxn ang="T11">
                    <a:pos x="T2" y="T3"/>
                  </a:cxn>
                  <a:cxn ang="T12">
                    <a:pos x="T4" y="T5"/>
                  </a:cxn>
                  <a:cxn ang="T13">
                    <a:pos x="T6" y="T7"/>
                  </a:cxn>
                  <a:cxn ang="T14">
                    <a:pos x="T8" y="T9"/>
                  </a:cxn>
                </a:cxnLst>
                <a:rect l="T15" t="T16" r="T17" b="T18"/>
                <a:pathLst>
                  <a:path w="199" h="174">
                    <a:moveTo>
                      <a:pt x="0" y="60"/>
                    </a:moveTo>
                    <a:lnTo>
                      <a:pt x="0" y="0"/>
                    </a:lnTo>
                    <a:lnTo>
                      <a:pt x="199" y="114"/>
                    </a:lnTo>
                    <a:lnTo>
                      <a:pt x="199" y="174"/>
                    </a:lnTo>
                    <a:lnTo>
                      <a:pt x="0" y="60"/>
                    </a:lnTo>
                    <a:close/>
                  </a:path>
                </a:pathLst>
              </a:custGeom>
              <a:solidFill>
                <a:srgbClr val="FF9966"/>
              </a:solidFill>
              <a:ln w="9525">
                <a:noFill/>
                <a:round/>
                <a:headEnd/>
                <a:tailEnd/>
              </a:ln>
            </p:spPr>
            <p:txBody>
              <a:bodyPr/>
              <a:lstStyle/>
              <a:p>
                <a:endParaRPr lang="en-US"/>
              </a:p>
            </p:txBody>
          </p:sp>
          <p:sp>
            <p:nvSpPr>
              <p:cNvPr id="13455" name="Freeform 105"/>
              <p:cNvSpPr>
                <a:spLocks noChangeAspect="1"/>
              </p:cNvSpPr>
              <p:nvPr/>
            </p:nvSpPr>
            <p:spPr bwMode="gray">
              <a:xfrm>
                <a:off x="4517" y="1363"/>
                <a:ext cx="276" cy="138"/>
              </a:xfrm>
              <a:custGeom>
                <a:avLst/>
                <a:gdLst>
                  <a:gd name="T0" fmla="*/ 78 w 276"/>
                  <a:gd name="T1" fmla="*/ 0 h 138"/>
                  <a:gd name="T2" fmla="*/ 276 w 276"/>
                  <a:gd name="T3" fmla="*/ 114 h 138"/>
                  <a:gd name="T4" fmla="*/ 198 w 276"/>
                  <a:gd name="T5" fmla="*/ 138 h 138"/>
                  <a:gd name="T6" fmla="*/ 0 w 276"/>
                  <a:gd name="T7" fmla="*/ 24 h 138"/>
                  <a:gd name="T8" fmla="*/ 78 w 276"/>
                  <a:gd name="T9" fmla="*/ 0 h 138"/>
                  <a:gd name="T10" fmla="*/ 0 60000 65536"/>
                  <a:gd name="T11" fmla="*/ 0 60000 65536"/>
                  <a:gd name="T12" fmla="*/ 0 60000 65536"/>
                  <a:gd name="T13" fmla="*/ 0 60000 65536"/>
                  <a:gd name="T14" fmla="*/ 0 60000 65536"/>
                  <a:gd name="T15" fmla="*/ 0 w 276"/>
                  <a:gd name="T16" fmla="*/ 0 h 138"/>
                  <a:gd name="T17" fmla="*/ 276 w 276"/>
                  <a:gd name="T18" fmla="*/ 138 h 138"/>
                </a:gdLst>
                <a:ahLst/>
                <a:cxnLst>
                  <a:cxn ang="T10">
                    <a:pos x="T0" y="T1"/>
                  </a:cxn>
                  <a:cxn ang="T11">
                    <a:pos x="T2" y="T3"/>
                  </a:cxn>
                  <a:cxn ang="T12">
                    <a:pos x="T4" y="T5"/>
                  </a:cxn>
                  <a:cxn ang="T13">
                    <a:pos x="T6" y="T7"/>
                  </a:cxn>
                  <a:cxn ang="T14">
                    <a:pos x="T8" y="T9"/>
                  </a:cxn>
                </a:cxnLst>
                <a:rect l="T15" t="T16" r="T17" b="T18"/>
                <a:pathLst>
                  <a:path w="276" h="138">
                    <a:moveTo>
                      <a:pt x="78" y="0"/>
                    </a:moveTo>
                    <a:lnTo>
                      <a:pt x="276" y="114"/>
                    </a:lnTo>
                    <a:lnTo>
                      <a:pt x="198" y="138"/>
                    </a:lnTo>
                    <a:lnTo>
                      <a:pt x="0" y="24"/>
                    </a:lnTo>
                    <a:lnTo>
                      <a:pt x="78" y="0"/>
                    </a:lnTo>
                    <a:close/>
                  </a:path>
                </a:pathLst>
              </a:custGeom>
              <a:solidFill>
                <a:srgbClr val="FF9966"/>
              </a:solidFill>
              <a:ln w="9525">
                <a:noFill/>
                <a:round/>
                <a:headEnd/>
                <a:tailEnd/>
              </a:ln>
            </p:spPr>
            <p:txBody>
              <a:bodyPr/>
              <a:lstStyle/>
              <a:p>
                <a:endParaRPr lang="en-US"/>
              </a:p>
            </p:txBody>
          </p:sp>
          <p:sp>
            <p:nvSpPr>
              <p:cNvPr id="13456" name="Freeform 106"/>
              <p:cNvSpPr>
                <a:spLocks noChangeAspect="1"/>
              </p:cNvSpPr>
              <p:nvPr/>
            </p:nvSpPr>
            <p:spPr bwMode="gray">
              <a:xfrm>
                <a:off x="4438" y="1387"/>
                <a:ext cx="277" cy="180"/>
              </a:xfrm>
              <a:custGeom>
                <a:avLst/>
                <a:gdLst>
                  <a:gd name="T0" fmla="*/ 79 w 277"/>
                  <a:gd name="T1" fmla="*/ 0 h 180"/>
                  <a:gd name="T2" fmla="*/ 0 w 277"/>
                  <a:gd name="T3" fmla="*/ 66 h 180"/>
                  <a:gd name="T4" fmla="*/ 199 w 277"/>
                  <a:gd name="T5" fmla="*/ 180 h 180"/>
                  <a:gd name="T6" fmla="*/ 277 w 277"/>
                  <a:gd name="T7" fmla="*/ 114 h 180"/>
                  <a:gd name="T8" fmla="*/ 79 w 277"/>
                  <a:gd name="T9" fmla="*/ 0 h 180"/>
                  <a:gd name="T10" fmla="*/ 0 60000 65536"/>
                  <a:gd name="T11" fmla="*/ 0 60000 65536"/>
                  <a:gd name="T12" fmla="*/ 0 60000 65536"/>
                  <a:gd name="T13" fmla="*/ 0 60000 65536"/>
                  <a:gd name="T14" fmla="*/ 0 60000 65536"/>
                  <a:gd name="T15" fmla="*/ 0 w 277"/>
                  <a:gd name="T16" fmla="*/ 0 h 180"/>
                  <a:gd name="T17" fmla="*/ 277 w 277"/>
                  <a:gd name="T18" fmla="*/ 180 h 180"/>
                </a:gdLst>
                <a:ahLst/>
                <a:cxnLst>
                  <a:cxn ang="T10">
                    <a:pos x="T0" y="T1"/>
                  </a:cxn>
                  <a:cxn ang="T11">
                    <a:pos x="T2" y="T3"/>
                  </a:cxn>
                  <a:cxn ang="T12">
                    <a:pos x="T4" y="T5"/>
                  </a:cxn>
                  <a:cxn ang="T13">
                    <a:pos x="T6" y="T7"/>
                  </a:cxn>
                  <a:cxn ang="T14">
                    <a:pos x="T8" y="T9"/>
                  </a:cxn>
                </a:cxnLst>
                <a:rect l="T15" t="T16" r="T17" b="T18"/>
                <a:pathLst>
                  <a:path w="277" h="180">
                    <a:moveTo>
                      <a:pt x="79" y="0"/>
                    </a:moveTo>
                    <a:lnTo>
                      <a:pt x="0" y="66"/>
                    </a:lnTo>
                    <a:lnTo>
                      <a:pt x="199" y="180"/>
                    </a:lnTo>
                    <a:lnTo>
                      <a:pt x="277" y="114"/>
                    </a:lnTo>
                    <a:lnTo>
                      <a:pt x="79" y="0"/>
                    </a:lnTo>
                    <a:close/>
                  </a:path>
                </a:pathLst>
              </a:custGeom>
              <a:solidFill>
                <a:srgbClr val="FFCC99"/>
              </a:solidFill>
              <a:ln w="9525">
                <a:noFill/>
                <a:round/>
                <a:headEnd/>
                <a:tailEnd/>
              </a:ln>
            </p:spPr>
            <p:txBody>
              <a:bodyPr/>
              <a:lstStyle/>
              <a:p>
                <a:endParaRPr lang="en-US"/>
              </a:p>
            </p:txBody>
          </p:sp>
          <p:sp>
            <p:nvSpPr>
              <p:cNvPr id="13457" name="Freeform 107"/>
              <p:cNvSpPr>
                <a:spLocks noChangeAspect="1"/>
              </p:cNvSpPr>
              <p:nvPr/>
            </p:nvSpPr>
            <p:spPr bwMode="gray">
              <a:xfrm>
                <a:off x="4444" y="1477"/>
                <a:ext cx="12" cy="36"/>
              </a:xfrm>
              <a:custGeom>
                <a:avLst/>
                <a:gdLst>
                  <a:gd name="T0" fmla="*/ 0 w 12"/>
                  <a:gd name="T1" fmla="*/ 0 h 36"/>
                  <a:gd name="T2" fmla="*/ 12 w 12"/>
                  <a:gd name="T3" fmla="*/ 6 h 36"/>
                  <a:gd name="T4" fmla="*/ 12 w 12"/>
                  <a:gd name="T5" fmla="*/ 30 h 36"/>
                  <a:gd name="T6" fmla="*/ 0 w 12"/>
                  <a:gd name="T7" fmla="*/ 36 h 36"/>
                  <a:gd name="T8" fmla="*/ 0 w 12"/>
                  <a:gd name="T9" fmla="*/ 0 h 36"/>
                  <a:gd name="T10" fmla="*/ 0 60000 65536"/>
                  <a:gd name="T11" fmla="*/ 0 60000 65536"/>
                  <a:gd name="T12" fmla="*/ 0 60000 65536"/>
                  <a:gd name="T13" fmla="*/ 0 60000 65536"/>
                  <a:gd name="T14" fmla="*/ 0 60000 65536"/>
                  <a:gd name="T15" fmla="*/ 0 w 12"/>
                  <a:gd name="T16" fmla="*/ 0 h 36"/>
                  <a:gd name="T17" fmla="*/ 12 w 12"/>
                  <a:gd name="T18" fmla="*/ 36 h 36"/>
                </a:gdLst>
                <a:ahLst/>
                <a:cxnLst>
                  <a:cxn ang="T10">
                    <a:pos x="T0" y="T1"/>
                  </a:cxn>
                  <a:cxn ang="T11">
                    <a:pos x="T2" y="T3"/>
                  </a:cxn>
                  <a:cxn ang="T12">
                    <a:pos x="T4" y="T5"/>
                  </a:cxn>
                  <a:cxn ang="T13">
                    <a:pos x="T6" y="T7"/>
                  </a:cxn>
                  <a:cxn ang="T14">
                    <a:pos x="T8" y="T9"/>
                  </a:cxn>
                </a:cxnLst>
                <a:rect l="T15" t="T16" r="T17" b="T18"/>
                <a:pathLst>
                  <a:path w="12" h="36">
                    <a:moveTo>
                      <a:pt x="0" y="0"/>
                    </a:moveTo>
                    <a:lnTo>
                      <a:pt x="12" y="6"/>
                    </a:lnTo>
                    <a:lnTo>
                      <a:pt x="12" y="30"/>
                    </a:lnTo>
                    <a:lnTo>
                      <a:pt x="0" y="36"/>
                    </a:lnTo>
                    <a:lnTo>
                      <a:pt x="0" y="0"/>
                    </a:lnTo>
                    <a:close/>
                  </a:path>
                </a:pathLst>
              </a:custGeom>
              <a:solidFill>
                <a:srgbClr val="FF6633"/>
              </a:solidFill>
              <a:ln w="9525">
                <a:noFill/>
                <a:round/>
                <a:headEnd/>
                <a:tailEnd/>
              </a:ln>
            </p:spPr>
            <p:txBody>
              <a:bodyPr/>
              <a:lstStyle/>
              <a:p>
                <a:endParaRPr lang="en-US"/>
              </a:p>
            </p:txBody>
          </p:sp>
          <p:sp>
            <p:nvSpPr>
              <p:cNvPr id="13458" name="Freeform 108"/>
              <p:cNvSpPr>
                <a:spLocks noChangeAspect="1"/>
              </p:cNvSpPr>
              <p:nvPr/>
            </p:nvSpPr>
            <p:spPr bwMode="gray">
              <a:xfrm>
                <a:off x="4444" y="1507"/>
                <a:ext cx="24" cy="18"/>
              </a:xfrm>
              <a:custGeom>
                <a:avLst/>
                <a:gdLst>
                  <a:gd name="T0" fmla="*/ 6 w 24"/>
                  <a:gd name="T1" fmla="*/ 0 h 18"/>
                  <a:gd name="T2" fmla="*/ 24 w 24"/>
                  <a:gd name="T3" fmla="*/ 12 h 18"/>
                  <a:gd name="T4" fmla="*/ 24 w 24"/>
                  <a:gd name="T5" fmla="*/ 18 h 18"/>
                  <a:gd name="T6" fmla="*/ 0 w 24"/>
                  <a:gd name="T7" fmla="*/ 6 h 18"/>
                  <a:gd name="T8" fmla="*/ 6 w 24"/>
                  <a:gd name="T9" fmla="*/ 0 h 18"/>
                  <a:gd name="T10" fmla="*/ 0 60000 65536"/>
                  <a:gd name="T11" fmla="*/ 0 60000 65536"/>
                  <a:gd name="T12" fmla="*/ 0 60000 65536"/>
                  <a:gd name="T13" fmla="*/ 0 60000 65536"/>
                  <a:gd name="T14" fmla="*/ 0 60000 65536"/>
                  <a:gd name="T15" fmla="*/ 0 w 24"/>
                  <a:gd name="T16" fmla="*/ 0 h 18"/>
                  <a:gd name="T17" fmla="*/ 24 w 24"/>
                  <a:gd name="T18" fmla="*/ 18 h 18"/>
                </a:gdLst>
                <a:ahLst/>
                <a:cxnLst>
                  <a:cxn ang="T10">
                    <a:pos x="T0" y="T1"/>
                  </a:cxn>
                  <a:cxn ang="T11">
                    <a:pos x="T2" y="T3"/>
                  </a:cxn>
                  <a:cxn ang="T12">
                    <a:pos x="T4" y="T5"/>
                  </a:cxn>
                  <a:cxn ang="T13">
                    <a:pos x="T6" y="T7"/>
                  </a:cxn>
                  <a:cxn ang="T14">
                    <a:pos x="T8" y="T9"/>
                  </a:cxn>
                </a:cxnLst>
                <a:rect l="T15" t="T16" r="T17" b="T18"/>
                <a:pathLst>
                  <a:path w="24" h="18">
                    <a:moveTo>
                      <a:pt x="6" y="0"/>
                    </a:moveTo>
                    <a:lnTo>
                      <a:pt x="24" y="12"/>
                    </a:lnTo>
                    <a:lnTo>
                      <a:pt x="24" y="18"/>
                    </a:lnTo>
                    <a:lnTo>
                      <a:pt x="0" y="6"/>
                    </a:lnTo>
                    <a:lnTo>
                      <a:pt x="6" y="0"/>
                    </a:lnTo>
                    <a:close/>
                  </a:path>
                </a:pathLst>
              </a:custGeom>
              <a:solidFill>
                <a:srgbClr val="FFCC99"/>
              </a:solidFill>
              <a:ln w="9525">
                <a:noFill/>
                <a:round/>
                <a:headEnd/>
                <a:tailEnd/>
              </a:ln>
            </p:spPr>
            <p:txBody>
              <a:bodyPr/>
              <a:lstStyle/>
              <a:p>
                <a:endParaRPr lang="en-US"/>
              </a:p>
            </p:txBody>
          </p:sp>
          <p:sp>
            <p:nvSpPr>
              <p:cNvPr id="13459" name="Freeform 109"/>
              <p:cNvSpPr>
                <a:spLocks noChangeAspect="1"/>
              </p:cNvSpPr>
              <p:nvPr/>
            </p:nvSpPr>
            <p:spPr bwMode="gray">
              <a:xfrm>
                <a:off x="4450" y="1477"/>
                <a:ext cx="18" cy="42"/>
              </a:xfrm>
              <a:custGeom>
                <a:avLst/>
                <a:gdLst>
                  <a:gd name="T0" fmla="*/ 0 w 18"/>
                  <a:gd name="T1" fmla="*/ 30 h 42"/>
                  <a:gd name="T2" fmla="*/ 0 w 18"/>
                  <a:gd name="T3" fmla="*/ 0 h 42"/>
                  <a:gd name="T4" fmla="*/ 18 w 18"/>
                  <a:gd name="T5" fmla="*/ 12 h 42"/>
                  <a:gd name="T6" fmla="*/ 18 w 18"/>
                  <a:gd name="T7" fmla="*/ 42 h 42"/>
                  <a:gd name="T8" fmla="*/ 0 w 18"/>
                  <a:gd name="T9" fmla="*/ 30 h 42"/>
                  <a:gd name="T10" fmla="*/ 0 60000 65536"/>
                  <a:gd name="T11" fmla="*/ 0 60000 65536"/>
                  <a:gd name="T12" fmla="*/ 0 60000 65536"/>
                  <a:gd name="T13" fmla="*/ 0 60000 65536"/>
                  <a:gd name="T14" fmla="*/ 0 60000 65536"/>
                  <a:gd name="T15" fmla="*/ 0 w 18"/>
                  <a:gd name="T16" fmla="*/ 0 h 42"/>
                  <a:gd name="T17" fmla="*/ 18 w 18"/>
                  <a:gd name="T18" fmla="*/ 42 h 42"/>
                </a:gdLst>
                <a:ahLst/>
                <a:cxnLst>
                  <a:cxn ang="T10">
                    <a:pos x="T0" y="T1"/>
                  </a:cxn>
                  <a:cxn ang="T11">
                    <a:pos x="T2" y="T3"/>
                  </a:cxn>
                  <a:cxn ang="T12">
                    <a:pos x="T4" y="T5"/>
                  </a:cxn>
                  <a:cxn ang="T13">
                    <a:pos x="T6" y="T7"/>
                  </a:cxn>
                  <a:cxn ang="T14">
                    <a:pos x="T8" y="T9"/>
                  </a:cxn>
                </a:cxnLst>
                <a:rect l="T15" t="T16" r="T17" b="T18"/>
                <a:pathLst>
                  <a:path w="18" h="42">
                    <a:moveTo>
                      <a:pt x="0" y="30"/>
                    </a:moveTo>
                    <a:lnTo>
                      <a:pt x="0" y="0"/>
                    </a:lnTo>
                    <a:lnTo>
                      <a:pt x="18" y="12"/>
                    </a:lnTo>
                    <a:lnTo>
                      <a:pt x="18" y="42"/>
                    </a:lnTo>
                    <a:lnTo>
                      <a:pt x="0" y="30"/>
                    </a:lnTo>
                    <a:close/>
                  </a:path>
                </a:pathLst>
              </a:custGeom>
              <a:solidFill>
                <a:srgbClr val="000000"/>
              </a:solidFill>
              <a:ln w="9525">
                <a:noFill/>
                <a:round/>
                <a:headEnd/>
                <a:tailEnd/>
              </a:ln>
            </p:spPr>
            <p:txBody>
              <a:bodyPr/>
              <a:lstStyle/>
              <a:p>
                <a:endParaRPr lang="en-US"/>
              </a:p>
            </p:txBody>
          </p:sp>
          <p:sp>
            <p:nvSpPr>
              <p:cNvPr id="13460" name="Freeform 110"/>
              <p:cNvSpPr>
                <a:spLocks noChangeAspect="1"/>
              </p:cNvSpPr>
              <p:nvPr/>
            </p:nvSpPr>
            <p:spPr bwMode="gray">
              <a:xfrm>
                <a:off x="4637" y="1477"/>
                <a:ext cx="156" cy="150"/>
              </a:xfrm>
              <a:custGeom>
                <a:avLst/>
                <a:gdLst>
                  <a:gd name="T0" fmla="*/ 0 w 156"/>
                  <a:gd name="T1" fmla="*/ 150 h 150"/>
                  <a:gd name="T2" fmla="*/ 156 w 156"/>
                  <a:gd name="T3" fmla="*/ 60 h 150"/>
                  <a:gd name="T4" fmla="*/ 156 w 156"/>
                  <a:gd name="T5" fmla="*/ 0 h 150"/>
                  <a:gd name="T6" fmla="*/ 78 w 156"/>
                  <a:gd name="T7" fmla="*/ 24 h 150"/>
                  <a:gd name="T8" fmla="*/ 0 w 156"/>
                  <a:gd name="T9" fmla="*/ 90 h 150"/>
                  <a:gd name="T10" fmla="*/ 0 w 156"/>
                  <a:gd name="T11" fmla="*/ 150 h 150"/>
                  <a:gd name="T12" fmla="*/ 0 60000 65536"/>
                  <a:gd name="T13" fmla="*/ 0 60000 65536"/>
                  <a:gd name="T14" fmla="*/ 0 60000 65536"/>
                  <a:gd name="T15" fmla="*/ 0 60000 65536"/>
                  <a:gd name="T16" fmla="*/ 0 60000 65536"/>
                  <a:gd name="T17" fmla="*/ 0 60000 65536"/>
                  <a:gd name="T18" fmla="*/ 0 w 156"/>
                  <a:gd name="T19" fmla="*/ 0 h 150"/>
                  <a:gd name="T20" fmla="*/ 156 w 156"/>
                  <a:gd name="T21" fmla="*/ 150 h 150"/>
                </a:gdLst>
                <a:ahLst/>
                <a:cxnLst>
                  <a:cxn ang="T12">
                    <a:pos x="T0" y="T1"/>
                  </a:cxn>
                  <a:cxn ang="T13">
                    <a:pos x="T2" y="T3"/>
                  </a:cxn>
                  <a:cxn ang="T14">
                    <a:pos x="T4" y="T5"/>
                  </a:cxn>
                  <a:cxn ang="T15">
                    <a:pos x="T6" y="T7"/>
                  </a:cxn>
                  <a:cxn ang="T16">
                    <a:pos x="T8" y="T9"/>
                  </a:cxn>
                  <a:cxn ang="T17">
                    <a:pos x="T10" y="T11"/>
                  </a:cxn>
                </a:cxnLst>
                <a:rect l="T18" t="T19" r="T20" b="T21"/>
                <a:pathLst>
                  <a:path w="156" h="150">
                    <a:moveTo>
                      <a:pt x="0" y="150"/>
                    </a:moveTo>
                    <a:lnTo>
                      <a:pt x="156" y="60"/>
                    </a:lnTo>
                    <a:lnTo>
                      <a:pt x="156" y="0"/>
                    </a:lnTo>
                    <a:lnTo>
                      <a:pt x="78" y="24"/>
                    </a:lnTo>
                    <a:lnTo>
                      <a:pt x="0" y="90"/>
                    </a:lnTo>
                    <a:lnTo>
                      <a:pt x="0" y="150"/>
                    </a:lnTo>
                    <a:close/>
                  </a:path>
                </a:pathLst>
              </a:custGeom>
              <a:solidFill>
                <a:srgbClr val="FF6633"/>
              </a:solidFill>
              <a:ln w="9525">
                <a:noFill/>
                <a:round/>
                <a:headEnd/>
                <a:tailEnd/>
              </a:ln>
            </p:spPr>
            <p:txBody>
              <a:bodyPr/>
              <a:lstStyle/>
              <a:p>
                <a:endParaRPr lang="en-US"/>
              </a:p>
            </p:txBody>
          </p:sp>
          <p:sp>
            <p:nvSpPr>
              <p:cNvPr id="13461" name="Freeform 111"/>
              <p:cNvSpPr>
                <a:spLocks noChangeAspect="1"/>
              </p:cNvSpPr>
              <p:nvPr/>
            </p:nvSpPr>
            <p:spPr bwMode="gray">
              <a:xfrm>
                <a:off x="4487" y="1501"/>
                <a:ext cx="18" cy="36"/>
              </a:xfrm>
              <a:custGeom>
                <a:avLst/>
                <a:gdLst>
                  <a:gd name="T0" fmla="*/ 0 w 18"/>
                  <a:gd name="T1" fmla="*/ 0 h 36"/>
                  <a:gd name="T2" fmla="*/ 18 w 18"/>
                  <a:gd name="T3" fmla="*/ 6 h 36"/>
                  <a:gd name="T4" fmla="*/ 18 w 18"/>
                  <a:gd name="T5" fmla="*/ 36 h 36"/>
                  <a:gd name="T6" fmla="*/ 0 w 18"/>
                  <a:gd name="T7" fmla="*/ 36 h 36"/>
                  <a:gd name="T8" fmla="*/ 0 w 18"/>
                  <a:gd name="T9" fmla="*/ 0 h 36"/>
                  <a:gd name="T10" fmla="*/ 0 60000 65536"/>
                  <a:gd name="T11" fmla="*/ 0 60000 65536"/>
                  <a:gd name="T12" fmla="*/ 0 60000 65536"/>
                  <a:gd name="T13" fmla="*/ 0 60000 65536"/>
                  <a:gd name="T14" fmla="*/ 0 60000 65536"/>
                  <a:gd name="T15" fmla="*/ 0 w 18"/>
                  <a:gd name="T16" fmla="*/ 0 h 36"/>
                  <a:gd name="T17" fmla="*/ 18 w 18"/>
                  <a:gd name="T18" fmla="*/ 36 h 36"/>
                </a:gdLst>
                <a:ahLst/>
                <a:cxnLst>
                  <a:cxn ang="T10">
                    <a:pos x="T0" y="T1"/>
                  </a:cxn>
                  <a:cxn ang="T11">
                    <a:pos x="T2" y="T3"/>
                  </a:cxn>
                  <a:cxn ang="T12">
                    <a:pos x="T4" y="T5"/>
                  </a:cxn>
                  <a:cxn ang="T13">
                    <a:pos x="T6" y="T7"/>
                  </a:cxn>
                  <a:cxn ang="T14">
                    <a:pos x="T8" y="T9"/>
                  </a:cxn>
                </a:cxnLst>
                <a:rect l="T15" t="T16" r="T17" b="T18"/>
                <a:pathLst>
                  <a:path w="18" h="36">
                    <a:moveTo>
                      <a:pt x="0" y="0"/>
                    </a:moveTo>
                    <a:lnTo>
                      <a:pt x="18" y="6"/>
                    </a:lnTo>
                    <a:lnTo>
                      <a:pt x="18" y="36"/>
                    </a:lnTo>
                    <a:lnTo>
                      <a:pt x="0" y="36"/>
                    </a:lnTo>
                    <a:lnTo>
                      <a:pt x="0" y="0"/>
                    </a:lnTo>
                    <a:close/>
                  </a:path>
                </a:pathLst>
              </a:custGeom>
              <a:solidFill>
                <a:srgbClr val="FF6633"/>
              </a:solidFill>
              <a:ln w="9525">
                <a:noFill/>
                <a:round/>
                <a:headEnd/>
                <a:tailEnd/>
              </a:ln>
            </p:spPr>
            <p:txBody>
              <a:bodyPr/>
              <a:lstStyle/>
              <a:p>
                <a:endParaRPr lang="en-US"/>
              </a:p>
            </p:txBody>
          </p:sp>
          <p:sp>
            <p:nvSpPr>
              <p:cNvPr id="13462" name="Freeform 112"/>
              <p:cNvSpPr>
                <a:spLocks noChangeAspect="1"/>
              </p:cNvSpPr>
              <p:nvPr/>
            </p:nvSpPr>
            <p:spPr bwMode="gray">
              <a:xfrm>
                <a:off x="4487" y="1537"/>
                <a:ext cx="30" cy="12"/>
              </a:xfrm>
              <a:custGeom>
                <a:avLst/>
                <a:gdLst>
                  <a:gd name="T0" fmla="*/ 6 w 30"/>
                  <a:gd name="T1" fmla="*/ 0 h 12"/>
                  <a:gd name="T2" fmla="*/ 30 w 30"/>
                  <a:gd name="T3" fmla="*/ 12 h 12"/>
                  <a:gd name="T4" fmla="*/ 30 w 30"/>
                  <a:gd name="T5" fmla="*/ 12 h 12"/>
                  <a:gd name="T6" fmla="*/ 0 w 30"/>
                  <a:gd name="T7" fmla="*/ 0 h 12"/>
                  <a:gd name="T8" fmla="*/ 6 w 30"/>
                  <a:gd name="T9" fmla="*/ 0 h 12"/>
                  <a:gd name="T10" fmla="*/ 0 60000 65536"/>
                  <a:gd name="T11" fmla="*/ 0 60000 65536"/>
                  <a:gd name="T12" fmla="*/ 0 60000 65536"/>
                  <a:gd name="T13" fmla="*/ 0 60000 65536"/>
                  <a:gd name="T14" fmla="*/ 0 60000 65536"/>
                  <a:gd name="T15" fmla="*/ 0 w 30"/>
                  <a:gd name="T16" fmla="*/ 0 h 12"/>
                  <a:gd name="T17" fmla="*/ 30 w 30"/>
                  <a:gd name="T18" fmla="*/ 12 h 12"/>
                </a:gdLst>
                <a:ahLst/>
                <a:cxnLst>
                  <a:cxn ang="T10">
                    <a:pos x="T0" y="T1"/>
                  </a:cxn>
                  <a:cxn ang="T11">
                    <a:pos x="T2" y="T3"/>
                  </a:cxn>
                  <a:cxn ang="T12">
                    <a:pos x="T4" y="T5"/>
                  </a:cxn>
                  <a:cxn ang="T13">
                    <a:pos x="T6" y="T7"/>
                  </a:cxn>
                  <a:cxn ang="T14">
                    <a:pos x="T8" y="T9"/>
                  </a:cxn>
                </a:cxnLst>
                <a:rect l="T15" t="T16" r="T17" b="T18"/>
                <a:pathLst>
                  <a:path w="30" h="12">
                    <a:moveTo>
                      <a:pt x="6" y="0"/>
                    </a:moveTo>
                    <a:lnTo>
                      <a:pt x="30" y="12"/>
                    </a:lnTo>
                    <a:lnTo>
                      <a:pt x="0" y="0"/>
                    </a:lnTo>
                    <a:lnTo>
                      <a:pt x="6" y="0"/>
                    </a:lnTo>
                    <a:close/>
                  </a:path>
                </a:pathLst>
              </a:custGeom>
              <a:solidFill>
                <a:srgbClr val="FFCC99"/>
              </a:solidFill>
              <a:ln w="9525">
                <a:noFill/>
                <a:round/>
                <a:headEnd/>
                <a:tailEnd/>
              </a:ln>
            </p:spPr>
            <p:txBody>
              <a:bodyPr/>
              <a:lstStyle/>
              <a:p>
                <a:endParaRPr lang="en-US"/>
              </a:p>
            </p:txBody>
          </p:sp>
          <p:sp>
            <p:nvSpPr>
              <p:cNvPr id="13463" name="Freeform 113"/>
              <p:cNvSpPr>
                <a:spLocks noChangeAspect="1"/>
              </p:cNvSpPr>
              <p:nvPr/>
            </p:nvSpPr>
            <p:spPr bwMode="gray">
              <a:xfrm>
                <a:off x="4493" y="1507"/>
                <a:ext cx="24" cy="36"/>
              </a:xfrm>
              <a:custGeom>
                <a:avLst/>
                <a:gdLst>
                  <a:gd name="T0" fmla="*/ 0 w 24"/>
                  <a:gd name="T1" fmla="*/ 30 h 36"/>
                  <a:gd name="T2" fmla="*/ 0 w 24"/>
                  <a:gd name="T3" fmla="*/ 0 h 36"/>
                  <a:gd name="T4" fmla="*/ 24 w 24"/>
                  <a:gd name="T5" fmla="*/ 12 h 36"/>
                  <a:gd name="T6" fmla="*/ 24 w 24"/>
                  <a:gd name="T7" fmla="*/ 36 h 36"/>
                  <a:gd name="T8" fmla="*/ 0 w 24"/>
                  <a:gd name="T9" fmla="*/ 30 h 36"/>
                  <a:gd name="T10" fmla="*/ 0 60000 65536"/>
                  <a:gd name="T11" fmla="*/ 0 60000 65536"/>
                  <a:gd name="T12" fmla="*/ 0 60000 65536"/>
                  <a:gd name="T13" fmla="*/ 0 60000 65536"/>
                  <a:gd name="T14" fmla="*/ 0 60000 65536"/>
                  <a:gd name="T15" fmla="*/ 0 w 24"/>
                  <a:gd name="T16" fmla="*/ 0 h 36"/>
                  <a:gd name="T17" fmla="*/ 24 w 24"/>
                  <a:gd name="T18" fmla="*/ 36 h 36"/>
                </a:gdLst>
                <a:ahLst/>
                <a:cxnLst>
                  <a:cxn ang="T10">
                    <a:pos x="T0" y="T1"/>
                  </a:cxn>
                  <a:cxn ang="T11">
                    <a:pos x="T2" y="T3"/>
                  </a:cxn>
                  <a:cxn ang="T12">
                    <a:pos x="T4" y="T5"/>
                  </a:cxn>
                  <a:cxn ang="T13">
                    <a:pos x="T6" y="T7"/>
                  </a:cxn>
                  <a:cxn ang="T14">
                    <a:pos x="T8" y="T9"/>
                  </a:cxn>
                </a:cxnLst>
                <a:rect l="T15" t="T16" r="T17" b="T18"/>
                <a:pathLst>
                  <a:path w="24" h="36">
                    <a:moveTo>
                      <a:pt x="0" y="30"/>
                    </a:moveTo>
                    <a:lnTo>
                      <a:pt x="0" y="0"/>
                    </a:lnTo>
                    <a:lnTo>
                      <a:pt x="24" y="12"/>
                    </a:lnTo>
                    <a:lnTo>
                      <a:pt x="24" y="36"/>
                    </a:lnTo>
                    <a:lnTo>
                      <a:pt x="0" y="30"/>
                    </a:lnTo>
                    <a:close/>
                  </a:path>
                </a:pathLst>
              </a:custGeom>
              <a:solidFill>
                <a:srgbClr val="000000"/>
              </a:solidFill>
              <a:ln w="9525">
                <a:noFill/>
                <a:round/>
                <a:headEnd/>
                <a:tailEnd/>
              </a:ln>
            </p:spPr>
            <p:txBody>
              <a:bodyPr/>
              <a:lstStyle/>
              <a:p>
                <a:endParaRPr lang="en-US"/>
              </a:p>
            </p:txBody>
          </p:sp>
          <p:sp>
            <p:nvSpPr>
              <p:cNvPr id="13464" name="Freeform 114"/>
              <p:cNvSpPr>
                <a:spLocks noChangeAspect="1"/>
              </p:cNvSpPr>
              <p:nvPr/>
            </p:nvSpPr>
            <p:spPr bwMode="gray">
              <a:xfrm>
                <a:off x="4535" y="1531"/>
                <a:ext cx="12" cy="36"/>
              </a:xfrm>
              <a:custGeom>
                <a:avLst/>
                <a:gdLst>
                  <a:gd name="T0" fmla="*/ 0 w 12"/>
                  <a:gd name="T1" fmla="*/ 0 h 36"/>
                  <a:gd name="T2" fmla="*/ 12 w 12"/>
                  <a:gd name="T3" fmla="*/ 0 h 36"/>
                  <a:gd name="T4" fmla="*/ 12 w 12"/>
                  <a:gd name="T5" fmla="*/ 30 h 36"/>
                  <a:gd name="T6" fmla="*/ 0 w 12"/>
                  <a:gd name="T7" fmla="*/ 36 h 36"/>
                  <a:gd name="T8" fmla="*/ 0 w 12"/>
                  <a:gd name="T9" fmla="*/ 0 h 36"/>
                  <a:gd name="T10" fmla="*/ 0 60000 65536"/>
                  <a:gd name="T11" fmla="*/ 0 60000 65536"/>
                  <a:gd name="T12" fmla="*/ 0 60000 65536"/>
                  <a:gd name="T13" fmla="*/ 0 60000 65536"/>
                  <a:gd name="T14" fmla="*/ 0 60000 65536"/>
                  <a:gd name="T15" fmla="*/ 0 w 12"/>
                  <a:gd name="T16" fmla="*/ 0 h 36"/>
                  <a:gd name="T17" fmla="*/ 12 w 12"/>
                  <a:gd name="T18" fmla="*/ 36 h 36"/>
                </a:gdLst>
                <a:ahLst/>
                <a:cxnLst>
                  <a:cxn ang="T10">
                    <a:pos x="T0" y="T1"/>
                  </a:cxn>
                  <a:cxn ang="T11">
                    <a:pos x="T2" y="T3"/>
                  </a:cxn>
                  <a:cxn ang="T12">
                    <a:pos x="T4" y="T5"/>
                  </a:cxn>
                  <a:cxn ang="T13">
                    <a:pos x="T6" y="T7"/>
                  </a:cxn>
                  <a:cxn ang="T14">
                    <a:pos x="T8" y="T9"/>
                  </a:cxn>
                </a:cxnLst>
                <a:rect l="T15" t="T16" r="T17" b="T18"/>
                <a:pathLst>
                  <a:path w="12" h="36">
                    <a:moveTo>
                      <a:pt x="0" y="0"/>
                    </a:moveTo>
                    <a:lnTo>
                      <a:pt x="12" y="0"/>
                    </a:lnTo>
                    <a:lnTo>
                      <a:pt x="12" y="30"/>
                    </a:lnTo>
                    <a:lnTo>
                      <a:pt x="0" y="36"/>
                    </a:lnTo>
                    <a:lnTo>
                      <a:pt x="0" y="0"/>
                    </a:lnTo>
                    <a:close/>
                  </a:path>
                </a:pathLst>
              </a:custGeom>
              <a:solidFill>
                <a:srgbClr val="FF6633"/>
              </a:solidFill>
              <a:ln w="9525">
                <a:noFill/>
                <a:round/>
                <a:headEnd/>
                <a:tailEnd/>
              </a:ln>
            </p:spPr>
            <p:txBody>
              <a:bodyPr/>
              <a:lstStyle/>
              <a:p>
                <a:endParaRPr lang="en-US"/>
              </a:p>
            </p:txBody>
          </p:sp>
          <p:sp>
            <p:nvSpPr>
              <p:cNvPr id="13465" name="Freeform 115"/>
              <p:cNvSpPr>
                <a:spLocks noChangeAspect="1"/>
              </p:cNvSpPr>
              <p:nvPr/>
            </p:nvSpPr>
            <p:spPr bwMode="gray">
              <a:xfrm>
                <a:off x="4535" y="1561"/>
                <a:ext cx="24" cy="18"/>
              </a:xfrm>
              <a:custGeom>
                <a:avLst/>
                <a:gdLst>
                  <a:gd name="T0" fmla="*/ 6 w 24"/>
                  <a:gd name="T1" fmla="*/ 0 h 18"/>
                  <a:gd name="T2" fmla="*/ 24 w 24"/>
                  <a:gd name="T3" fmla="*/ 12 h 18"/>
                  <a:gd name="T4" fmla="*/ 24 w 24"/>
                  <a:gd name="T5" fmla="*/ 18 h 18"/>
                  <a:gd name="T6" fmla="*/ 0 w 24"/>
                  <a:gd name="T7" fmla="*/ 0 h 18"/>
                  <a:gd name="T8" fmla="*/ 6 w 24"/>
                  <a:gd name="T9" fmla="*/ 0 h 18"/>
                  <a:gd name="T10" fmla="*/ 0 60000 65536"/>
                  <a:gd name="T11" fmla="*/ 0 60000 65536"/>
                  <a:gd name="T12" fmla="*/ 0 60000 65536"/>
                  <a:gd name="T13" fmla="*/ 0 60000 65536"/>
                  <a:gd name="T14" fmla="*/ 0 60000 65536"/>
                  <a:gd name="T15" fmla="*/ 0 w 24"/>
                  <a:gd name="T16" fmla="*/ 0 h 18"/>
                  <a:gd name="T17" fmla="*/ 24 w 24"/>
                  <a:gd name="T18" fmla="*/ 18 h 18"/>
                </a:gdLst>
                <a:ahLst/>
                <a:cxnLst>
                  <a:cxn ang="T10">
                    <a:pos x="T0" y="T1"/>
                  </a:cxn>
                  <a:cxn ang="T11">
                    <a:pos x="T2" y="T3"/>
                  </a:cxn>
                  <a:cxn ang="T12">
                    <a:pos x="T4" y="T5"/>
                  </a:cxn>
                  <a:cxn ang="T13">
                    <a:pos x="T6" y="T7"/>
                  </a:cxn>
                  <a:cxn ang="T14">
                    <a:pos x="T8" y="T9"/>
                  </a:cxn>
                </a:cxnLst>
                <a:rect l="T15" t="T16" r="T17" b="T18"/>
                <a:pathLst>
                  <a:path w="24" h="18">
                    <a:moveTo>
                      <a:pt x="6" y="0"/>
                    </a:moveTo>
                    <a:lnTo>
                      <a:pt x="24" y="12"/>
                    </a:lnTo>
                    <a:lnTo>
                      <a:pt x="24" y="18"/>
                    </a:lnTo>
                    <a:lnTo>
                      <a:pt x="0" y="0"/>
                    </a:lnTo>
                    <a:lnTo>
                      <a:pt x="6" y="0"/>
                    </a:lnTo>
                    <a:close/>
                  </a:path>
                </a:pathLst>
              </a:custGeom>
              <a:solidFill>
                <a:srgbClr val="FFCC99"/>
              </a:solidFill>
              <a:ln w="9525">
                <a:noFill/>
                <a:round/>
                <a:headEnd/>
                <a:tailEnd/>
              </a:ln>
            </p:spPr>
            <p:txBody>
              <a:bodyPr/>
              <a:lstStyle/>
              <a:p>
                <a:endParaRPr lang="en-US"/>
              </a:p>
            </p:txBody>
          </p:sp>
          <p:sp>
            <p:nvSpPr>
              <p:cNvPr id="13466" name="Freeform 116"/>
              <p:cNvSpPr>
                <a:spLocks noChangeAspect="1"/>
              </p:cNvSpPr>
              <p:nvPr/>
            </p:nvSpPr>
            <p:spPr bwMode="gray">
              <a:xfrm>
                <a:off x="4541" y="1531"/>
                <a:ext cx="18" cy="42"/>
              </a:xfrm>
              <a:custGeom>
                <a:avLst/>
                <a:gdLst>
                  <a:gd name="T0" fmla="*/ 0 w 18"/>
                  <a:gd name="T1" fmla="*/ 30 h 42"/>
                  <a:gd name="T2" fmla="*/ 0 w 18"/>
                  <a:gd name="T3" fmla="*/ 0 h 42"/>
                  <a:gd name="T4" fmla="*/ 18 w 18"/>
                  <a:gd name="T5" fmla="*/ 12 h 42"/>
                  <a:gd name="T6" fmla="*/ 18 w 18"/>
                  <a:gd name="T7" fmla="*/ 42 h 42"/>
                  <a:gd name="T8" fmla="*/ 0 w 18"/>
                  <a:gd name="T9" fmla="*/ 30 h 42"/>
                  <a:gd name="T10" fmla="*/ 0 60000 65536"/>
                  <a:gd name="T11" fmla="*/ 0 60000 65536"/>
                  <a:gd name="T12" fmla="*/ 0 60000 65536"/>
                  <a:gd name="T13" fmla="*/ 0 60000 65536"/>
                  <a:gd name="T14" fmla="*/ 0 60000 65536"/>
                  <a:gd name="T15" fmla="*/ 0 w 18"/>
                  <a:gd name="T16" fmla="*/ 0 h 42"/>
                  <a:gd name="T17" fmla="*/ 18 w 18"/>
                  <a:gd name="T18" fmla="*/ 42 h 42"/>
                </a:gdLst>
                <a:ahLst/>
                <a:cxnLst>
                  <a:cxn ang="T10">
                    <a:pos x="T0" y="T1"/>
                  </a:cxn>
                  <a:cxn ang="T11">
                    <a:pos x="T2" y="T3"/>
                  </a:cxn>
                  <a:cxn ang="T12">
                    <a:pos x="T4" y="T5"/>
                  </a:cxn>
                  <a:cxn ang="T13">
                    <a:pos x="T6" y="T7"/>
                  </a:cxn>
                  <a:cxn ang="T14">
                    <a:pos x="T8" y="T9"/>
                  </a:cxn>
                </a:cxnLst>
                <a:rect l="T15" t="T16" r="T17" b="T18"/>
                <a:pathLst>
                  <a:path w="18" h="42">
                    <a:moveTo>
                      <a:pt x="0" y="30"/>
                    </a:moveTo>
                    <a:lnTo>
                      <a:pt x="0" y="0"/>
                    </a:lnTo>
                    <a:lnTo>
                      <a:pt x="18" y="12"/>
                    </a:lnTo>
                    <a:lnTo>
                      <a:pt x="18" y="42"/>
                    </a:lnTo>
                    <a:lnTo>
                      <a:pt x="0" y="30"/>
                    </a:lnTo>
                    <a:close/>
                  </a:path>
                </a:pathLst>
              </a:custGeom>
              <a:solidFill>
                <a:srgbClr val="000000"/>
              </a:solidFill>
              <a:ln w="9525">
                <a:noFill/>
                <a:round/>
                <a:headEnd/>
                <a:tailEnd/>
              </a:ln>
            </p:spPr>
            <p:txBody>
              <a:bodyPr/>
              <a:lstStyle/>
              <a:p>
                <a:endParaRPr lang="en-US"/>
              </a:p>
            </p:txBody>
          </p:sp>
          <p:sp>
            <p:nvSpPr>
              <p:cNvPr id="13467" name="Rectangle 117"/>
              <p:cNvSpPr>
                <a:spLocks noChangeAspect="1" noChangeArrowheads="1"/>
              </p:cNvSpPr>
              <p:nvPr/>
            </p:nvSpPr>
            <p:spPr bwMode="gray">
              <a:xfrm>
                <a:off x="4595" y="1567"/>
                <a:ext cx="12" cy="30"/>
              </a:xfrm>
              <a:prstGeom prst="rect">
                <a:avLst/>
              </a:prstGeom>
              <a:solidFill>
                <a:srgbClr val="FF6633"/>
              </a:solidFill>
              <a:ln w="9525">
                <a:noFill/>
                <a:miter lim="800000"/>
                <a:headEnd/>
                <a:tailEnd/>
              </a:ln>
            </p:spPr>
            <p:txBody>
              <a:bodyPr/>
              <a:lstStyle/>
              <a:p>
                <a:endParaRPr lang="en-US"/>
              </a:p>
            </p:txBody>
          </p:sp>
          <p:sp>
            <p:nvSpPr>
              <p:cNvPr id="13468" name="Freeform 118"/>
              <p:cNvSpPr>
                <a:spLocks noChangeAspect="1"/>
              </p:cNvSpPr>
              <p:nvPr/>
            </p:nvSpPr>
            <p:spPr bwMode="gray">
              <a:xfrm>
                <a:off x="4595" y="1597"/>
                <a:ext cx="24" cy="18"/>
              </a:xfrm>
              <a:custGeom>
                <a:avLst/>
                <a:gdLst>
                  <a:gd name="T0" fmla="*/ 6 w 24"/>
                  <a:gd name="T1" fmla="*/ 0 h 18"/>
                  <a:gd name="T2" fmla="*/ 24 w 24"/>
                  <a:gd name="T3" fmla="*/ 12 h 18"/>
                  <a:gd name="T4" fmla="*/ 24 w 24"/>
                  <a:gd name="T5" fmla="*/ 18 h 18"/>
                  <a:gd name="T6" fmla="*/ 0 w 24"/>
                  <a:gd name="T7" fmla="*/ 0 h 18"/>
                  <a:gd name="T8" fmla="*/ 6 w 24"/>
                  <a:gd name="T9" fmla="*/ 0 h 18"/>
                  <a:gd name="T10" fmla="*/ 0 60000 65536"/>
                  <a:gd name="T11" fmla="*/ 0 60000 65536"/>
                  <a:gd name="T12" fmla="*/ 0 60000 65536"/>
                  <a:gd name="T13" fmla="*/ 0 60000 65536"/>
                  <a:gd name="T14" fmla="*/ 0 60000 65536"/>
                  <a:gd name="T15" fmla="*/ 0 w 24"/>
                  <a:gd name="T16" fmla="*/ 0 h 18"/>
                  <a:gd name="T17" fmla="*/ 24 w 24"/>
                  <a:gd name="T18" fmla="*/ 18 h 18"/>
                </a:gdLst>
                <a:ahLst/>
                <a:cxnLst>
                  <a:cxn ang="T10">
                    <a:pos x="T0" y="T1"/>
                  </a:cxn>
                  <a:cxn ang="T11">
                    <a:pos x="T2" y="T3"/>
                  </a:cxn>
                  <a:cxn ang="T12">
                    <a:pos x="T4" y="T5"/>
                  </a:cxn>
                  <a:cxn ang="T13">
                    <a:pos x="T6" y="T7"/>
                  </a:cxn>
                  <a:cxn ang="T14">
                    <a:pos x="T8" y="T9"/>
                  </a:cxn>
                </a:cxnLst>
                <a:rect l="T15" t="T16" r="T17" b="T18"/>
                <a:pathLst>
                  <a:path w="24" h="18">
                    <a:moveTo>
                      <a:pt x="6" y="0"/>
                    </a:moveTo>
                    <a:lnTo>
                      <a:pt x="24" y="12"/>
                    </a:lnTo>
                    <a:lnTo>
                      <a:pt x="24" y="18"/>
                    </a:lnTo>
                    <a:lnTo>
                      <a:pt x="0" y="0"/>
                    </a:lnTo>
                    <a:lnTo>
                      <a:pt x="6" y="0"/>
                    </a:lnTo>
                    <a:close/>
                  </a:path>
                </a:pathLst>
              </a:custGeom>
              <a:solidFill>
                <a:srgbClr val="FFCC99"/>
              </a:solidFill>
              <a:ln w="9525">
                <a:noFill/>
                <a:round/>
                <a:headEnd/>
                <a:tailEnd/>
              </a:ln>
            </p:spPr>
            <p:txBody>
              <a:bodyPr/>
              <a:lstStyle/>
              <a:p>
                <a:endParaRPr lang="en-US"/>
              </a:p>
            </p:txBody>
          </p:sp>
          <p:sp>
            <p:nvSpPr>
              <p:cNvPr id="13469" name="Freeform 119"/>
              <p:cNvSpPr>
                <a:spLocks noChangeAspect="1"/>
              </p:cNvSpPr>
              <p:nvPr/>
            </p:nvSpPr>
            <p:spPr bwMode="gray">
              <a:xfrm>
                <a:off x="4601" y="1567"/>
                <a:ext cx="18" cy="42"/>
              </a:xfrm>
              <a:custGeom>
                <a:avLst/>
                <a:gdLst>
                  <a:gd name="T0" fmla="*/ 0 w 18"/>
                  <a:gd name="T1" fmla="*/ 30 h 42"/>
                  <a:gd name="T2" fmla="*/ 0 w 18"/>
                  <a:gd name="T3" fmla="*/ 0 h 42"/>
                  <a:gd name="T4" fmla="*/ 18 w 18"/>
                  <a:gd name="T5" fmla="*/ 12 h 42"/>
                  <a:gd name="T6" fmla="*/ 18 w 18"/>
                  <a:gd name="T7" fmla="*/ 42 h 42"/>
                  <a:gd name="T8" fmla="*/ 0 w 18"/>
                  <a:gd name="T9" fmla="*/ 30 h 42"/>
                  <a:gd name="T10" fmla="*/ 0 60000 65536"/>
                  <a:gd name="T11" fmla="*/ 0 60000 65536"/>
                  <a:gd name="T12" fmla="*/ 0 60000 65536"/>
                  <a:gd name="T13" fmla="*/ 0 60000 65536"/>
                  <a:gd name="T14" fmla="*/ 0 60000 65536"/>
                  <a:gd name="T15" fmla="*/ 0 w 18"/>
                  <a:gd name="T16" fmla="*/ 0 h 42"/>
                  <a:gd name="T17" fmla="*/ 18 w 18"/>
                  <a:gd name="T18" fmla="*/ 42 h 42"/>
                </a:gdLst>
                <a:ahLst/>
                <a:cxnLst>
                  <a:cxn ang="T10">
                    <a:pos x="T0" y="T1"/>
                  </a:cxn>
                  <a:cxn ang="T11">
                    <a:pos x="T2" y="T3"/>
                  </a:cxn>
                  <a:cxn ang="T12">
                    <a:pos x="T4" y="T5"/>
                  </a:cxn>
                  <a:cxn ang="T13">
                    <a:pos x="T6" y="T7"/>
                  </a:cxn>
                  <a:cxn ang="T14">
                    <a:pos x="T8" y="T9"/>
                  </a:cxn>
                </a:cxnLst>
                <a:rect l="T15" t="T16" r="T17" b="T18"/>
                <a:pathLst>
                  <a:path w="18" h="42">
                    <a:moveTo>
                      <a:pt x="0" y="30"/>
                    </a:moveTo>
                    <a:lnTo>
                      <a:pt x="0" y="0"/>
                    </a:lnTo>
                    <a:lnTo>
                      <a:pt x="18" y="12"/>
                    </a:lnTo>
                    <a:lnTo>
                      <a:pt x="18" y="42"/>
                    </a:lnTo>
                    <a:lnTo>
                      <a:pt x="0" y="30"/>
                    </a:lnTo>
                    <a:close/>
                  </a:path>
                </a:pathLst>
              </a:custGeom>
              <a:solidFill>
                <a:srgbClr val="000000"/>
              </a:solidFill>
              <a:ln w="9525">
                <a:noFill/>
                <a:round/>
                <a:headEnd/>
                <a:tailEnd/>
              </a:ln>
            </p:spPr>
            <p:txBody>
              <a:bodyPr/>
              <a:lstStyle/>
              <a:p>
                <a:endParaRPr lang="en-US"/>
              </a:p>
            </p:txBody>
          </p:sp>
          <p:sp>
            <p:nvSpPr>
              <p:cNvPr id="13470" name="Freeform 120"/>
              <p:cNvSpPr>
                <a:spLocks noChangeAspect="1"/>
              </p:cNvSpPr>
              <p:nvPr/>
            </p:nvSpPr>
            <p:spPr bwMode="gray">
              <a:xfrm>
                <a:off x="4481" y="1417"/>
                <a:ext cx="48" cy="36"/>
              </a:xfrm>
              <a:custGeom>
                <a:avLst/>
                <a:gdLst>
                  <a:gd name="T0" fmla="*/ 30 w 48"/>
                  <a:gd name="T1" fmla="*/ 0 h 36"/>
                  <a:gd name="T2" fmla="*/ 48 w 48"/>
                  <a:gd name="T3" fmla="*/ 12 h 36"/>
                  <a:gd name="T4" fmla="*/ 18 w 48"/>
                  <a:gd name="T5" fmla="*/ 36 h 36"/>
                  <a:gd name="T6" fmla="*/ 0 w 48"/>
                  <a:gd name="T7" fmla="*/ 30 h 36"/>
                  <a:gd name="T8" fmla="*/ 30 w 48"/>
                  <a:gd name="T9" fmla="*/ 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30" y="0"/>
                    </a:moveTo>
                    <a:lnTo>
                      <a:pt x="48" y="12"/>
                    </a:lnTo>
                    <a:lnTo>
                      <a:pt x="18" y="36"/>
                    </a:lnTo>
                    <a:lnTo>
                      <a:pt x="0" y="30"/>
                    </a:lnTo>
                    <a:lnTo>
                      <a:pt x="30" y="0"/>
                    </a:lnTo>
                    <a:close/>
                  </a:path>
                </a:pathLst>
              </a:custGeom>
              <a:solidFill>
                <a:srgbClr val="CEE1EF"/>
              </a:solidFill>
              <a:ln w="9525">
                <a:noFill/>
                <a:round/>
                <a:headEnd/>
                <a:tailEnd/>
              </a:ln>
            </p:spPr>
            <p:txBody>
              <a:bodyPr/>
              <a:lstStyle/>
              <a:p>
                <a:endParaRPr lang="en-US"/>
              </a:p>
            </p:txBody>
          </p:sp>
          <p:sp>
            <p:nvSpPr>
              <p:cNvPr id="13471" name="Freeform 121"/>
              <p:cNvSpPr>
                <a:spLocks noChangeAspect="1"/>
              </p:cNvSpPr>
              <p:nvPr/>
            </p:nvSpPr>
            <p:spPr bwMode="gray">
              <a:xfrm>
                <a:off x="4541" y="1453"/>
                <a:ext cx="48" cy="36"/>
              </a:xfrm>
              <a:custGeom>
                <a:avLst/>
                <a:gdLst>
                  <a:gd name="T0" fmla="*/ 30 w 48"/>
                  <a:gd name="T1" fmla="*/ 0 h 36"/>
                  <a:gd name="T2" fmla="*/ 48 w 48"/>
                  <a:gd name="T3" fmla="*/ 12 h 36"/>
                  <a:gd name="T4" fmla="*/ 18 w 48"/>
                  <a:gd name="T5" fmla="*/ 36 h 36"/>
                  <a:gd name="T6" fmla="*/ 0 w 48"/>
                  <a:gd name="T7" fmla="*/ 24 h 36"/>
                  <a:gd name="T8" fmla="*/ 30 w 48"/>
                  <a:gd name="T9" fmla="*/ 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30" y="0"/>
                    </a:moveTo>
                    <a:lnTo>
                      <a:pt x="48" y="12"/>
                    </a:lnTo>
                    <a:lnTo>
                      <a:pt x="18" y="36"/>
                    </a:lnTo>
                    <a:lnTo>
                      <a:pt x="0" y="24"/>
                    </a:lnTo>
                    <a:lnTo>
                      <a:pt x="30" y="0"/>
                    </a:lnTo>
                    <a:close/>
                  </a:path>
                </a:pathLst>
              </a:custGeom>
              <a:solidFill>
                <a:srgbClr val="CEE1EF"/>
              </a:solidFill>
              <a:ln w="9525">
                <a:noFill/>
                <a:round/>
                <a:headEnd/>
                <a:tailEnd/>
              </a:ln>
            </p:spPr>
            <p:txBody>
              <a:bodyPr/>
              <a:lstStyle/>
              <a:p>
                <a:endParaRPr lang="en-US"/>
              </a:p>
            </p:txBody>
          </p:sp>
          <p:sp>
            <p:nvSpPr>
              <p:cNvPr id="13472" name="Freeform 122"/>
              <p:cNvSpPr>
                <a:spLocks noChangeAspect="1"/>
              </p:cNvSpPr>
              <p:nvPr/>
            </p:nvSpPr>
            <p:spPr bwMode="gray">
              <a:xfrm>
                <a:off x="4613" y="1495"/>
                <a:ext cx="48" cy="36"/>
              </a:xfrm>
              <a:custGeom>
                <a:avLst/>
                <a:gdLst>
                  <a:gd name="T0" fmla="*/ 30 w 48"/>
                  <a:gd name="T1" fmla="*/ 0 h 36"/>
                  <a:gd name="T2" fmla="*/ 48 w 48"/>
                  <a:gd name="T3" fmla="*/ 12 h 36"/>
                  <a:gd name="T4" fmla="*/ 18 w 48"/>
                  <a:gd name="T5" fmla="*/ 36 h 36"/>
                  <a:gd name="T6" fmla="*/ 0 w 48"/>
                  <a:gd name="T7" fmla="*/ 24 h 36"/>
                  <a:gd name="T8" fmla="*/ 30 w 48"/>
                  <a:gd name="T9" fmla="*/ 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30" y="0"/>
                    </a:moveTo>
                    <a:lnTo>
                      <a:pt x="48" y="12"/>
                    </a:lnTo>
                    <a:lnTo>
                      <a:pt x="18" y="36"/>
                    </a:lnTo>
                    <a:lnTo>
                      <a:pt x="0" y="24"/>
                    </a:lnTo>
                    <a:lnTo>
                      <a:pt x="30" y="0"/>
                    </a:lnTo>
                    <a:close/>
                  </a:path>
                </a:pathLst>
              </a:custGeom>
              <a:solidFill>
                <a:srgbClr val="CEE1EF"/>
              </a:solidFill>
              <a:ln w="9525">
                <a:noFill/>
                <a:round/>
                <a:headEnd/>
                <a:tailEnd/>
              </a:ln>
            </p:spPr>
            <p:txBody>
              <a:bodyPr/>
              <a:lstStyle/>
              <a:p>
                <a:endParaRPr lang="en-US"/>
              </a:p>
            </p:txBody>
          </p:sp>
          <p:sp>
            <p:nvSpPr>
              <p:cNvPr id="13473" name="Freeform 123"/>
              <p:cNvSpPr>
                <a:spLocks noChangeAspect="1"/>
              </p:cNvSpPr>
              <p:nvPr/>
            </p:nvSpPr>
            <p:spPr bwMode="gray">
              <a:xfrm>
                <a:off x="4619" y="1417"/>
                <a:ext cx="54" cy="24"/>
              </a:xfrm>
              <a:custGeom>
                <a:avLst/>
                <a:gdLst>
                  <a:gd name="T0" fmla="*/ 36 w 54"/>
                  <a:gd name="T1" fmla="*/ 0 h 24"/>
                  <a:gd name="T2" fmla="*/ 54 w 54"/>
                  <a:gd name="T3" fmla="*/ 12 h 24"/>
                  <a:gd name="T4" fmla="*/ 18 w 54"/>
                  <a:gd name="T5" fmla="*/ 24 h 24"/>
                  <a:gd name="T6" fmla="*/ 0 w 54"/>
                  <a:gd name="T7" fmla="*/ 12 h 24"/>
                  <a:gd name="T8" fmla="*/ 36 w 54"/>
                  <a:gd name="T9" fmla="*/ 0 h 24"/>
                  <a:gd name="T10" fmla="*/ 0 60000 65536"/>
                  <a:gd name="T11" fmla="*/ 0 60000 65536"/>
                  <a:gd name="T12" fmla="*/ 0 60000 65536"/>
                  <a:gd name="T13" fmla="*/ 0 60000 65536"/>
                  <a:gd name="T14" fmla="*/ 0 60000 65536"/>
                  <a:gd name="T15" fmla="*/ 0 w 54"/>
                  <a:gd name="T16" fmla="*/ 0 h 24"/>
                  <a:gd name="T17" fmla="*/ 54 w 54"/>
                  <a:gd name="T18" fmla="*/ 24 h 24"/>
                </a:gdLst>
                <a:ahLst/>
                <a:cxnLst>
                  <a:cxn ang="T10">
                    <a:pos x="T0" y="T1"/>
                  </a:cxn>
                  <a:cxn ang="T11">
                    <a:pos x="T2" y="T3"/>
                  </a:cxn>
                  <a:cxn ang="T12">
                    <a:pos x="T4" y="T5"/>
                  </a:cxn>
                  <a:cxn ang="T13">
                    <a:pos x="T6" y="T7"/>
                  </a:cxn>
                  <a:cxn ang="T14">
                    <a:pos x="T8" y="T9"/>
                  </a:cxn>
                </a:cxnLst>
                <a:rect l="T15" t="T16" r="T17" b="T18"/>
                <a:pathLst>
                  <a:path w="54" h="24">
                    <a:moveTo>
                      <a:pt x="36" y="0"/>
                    </a:moveTo>
                    <a:lnTo>
                      <a:pt x="54" y="12"/>
                    </a:lnTo>
                    <a:lnTo>
                      <a:pt x="18" y="24"/>
                    </a:lnTo>
                    <a:lnTo>
                      <a:pt x="0" y="12"/>
                    </a:lnTo>
                    <a:lnTo>
                      <a:pt x="36" y="0"/>
                    </a:lnTo>
                    <a:close/>
                  </a:path>
                </a:pathLst>
              </a:custGeom>
              <a:solidFill>
                <a:srgbClr val="9DB9DA"/>
              </a:solidFill>
              <a:ln w="9525">
                <a:noFill/>
                <a:round/>
                <a:headEnd/>
                <a:tailEnd/>
              </a:ln>
            </p:spPr>
            <p:txBody>
              <a:bodyPr/>
              <a:lstStyle/>
              <a:p>
                <a:endParaRPr lang="en-US"/>
              </a:p>
            </p:txBody>
          </p:sp>
          <p:sp>
            <p:nvSpPr>
              <p:cNvPr id="13474" name="Freeform 124"/>
              <p:cNvSpPr>
                <a:spLocks noChangeAspect="1"/>
              </p:cNvSpPr>
              <p:nvPr/>
            </p:nvSpPr>
            <p:spPr bwMode="gray">
              <a:xfrm>
                <a:off x="4559" y="1381"/>
                <a:ext cx="54" cy="24"/>
              </a:xfrm>
              <a:custGeom>
                <a:avLst/>
                <a:gdLst>
                  <a:gd name="T0" fmla="*/ 36 w 54"/>
                  <a:gd name="T1" fmla="*/ 0 h 24"/>
                  <a:gd name="T2" fmla="*/ 54 w 54"/>
                  <a:gd name="T3" fmla="*/ 12 h 24"/>
                  <a:gd name="T4" fmla="*/ 18 w 54"/>
                  <a:gd name="T5" fmla="*/ 24 h 24"/>
                  <a:gd name="T6" fmla="*/ 0 w 54"/>
                  <a:gd name="T7" fmla="*/ 12 h 24"/>
                  <a:gd name="T8" fmla="*/ 36 w 54"/>
                  <a:gd name="T9" fmla="*/ 0 h 24"/>
                  <a:gd name="T10" fmla="*/ 0 60000 65536"/>
                  <a:gd name="T11" fmla="*/ 0 60000 65536"/>
                  <a:gd name="T12" fmla="*/ 0 60000 65536"/>
                  <a:gd name="T13" fmla="*/ 0 60000 65536"/>
                  <a:gd name="T14" fmla="*/ 0 60000 65536"/>
                  <a:gd name="T15" fmla="*/ 0 w 54"/>
                  <a:gd name="T16" fmla="*/ 0 h 24"/>
                  <a:gd name="T17" fmla="*/ 54 w 54"/>
                  <a:gd name="T18" fmla="*/ 24 h 24"/>
                </a:gdLst>
                <a:ahLst/>
                <a:cxnLst>
                  <a:cxn ang="T10">
                    <a:pos x="T0" y="T1"/>
                  </a:cxn>
                  <a:cxn ang="T11">
                    <a:pos x="T2" y="T3"/>
                  </a:cxn>
                  <a:cxn ang="T12">
                    <a:pos x="T4" y="T5"/>
                  </a:cxn>
                  <a:cxn ang="T13">
                    <a:pos x="T6" y="T7"/>
                  </a:cxn>
                  <a:cxn ang="T14">
                    <a:pos x="T8" y="T9"/>
                  </a:cxn>
                </a:cxnLst>
                <a:rect l="T15" t="T16" r="T17" b="T18"/>
                <a:pathLst>
                  <a:path w="54" h="24">
                    <a:moveTo>
                      <a:pt x="36" y="0"/>
                    </a:moveTo>
                    <a:lnTo>
                      <a:pt x="54" y="12"/>
                    </a:lnTo>
                    <a:lnTo>
                      <a:pt x="18" y="24"/>
                    </a:lnTo>
                    <a:lnTo>
                      <a:pt x="0" y="12"/>
                    </a:lnTo>
                    <a:lnTo>
                      <a:pt x="36" y="0"/>
                    </a:lnTo>
                    <a:close/>
                  </a:path>
                </a:pathLst>
              </a:custGeom>
              <a:solidFill>
                <a:srgbClr val="9DB9DA"/>
              </a:solidFill>
              <a:ln w="9525">
                <a:noFill/>
                <a:round/>
                <a:headEnd/>
                <a:tailEnd/>
              </a:ln>
            </p:spPr>
            <p:txBody>
              <a:bodyPr/>
              <a:lstStyle/>
              <a:p>
                <a:endParaRPr lang="en-US"/>
              </a:p>
            </p:txBody>
          </p:sp>
          <p:sp>
            <p:nvSpPr>
              <p:cNvPr id="13475" name="Freeform 125"/>
              <p:cNvSpPr>
                <a:spLocks noChangeAspect="1"/>
              </p:cNvSpPr>
              <p:nvPr/>
            </p:nvSpPr>
            <p:spPr bwMode="gray">
              <a:xfrm>
                <a:off x="4685" y="1453"/>
                <a:ext cx="60" cy="24"/>
              </a:xfrm>
              <a:custGeom>
                <a:avLst/>
                <a:gdLst>
                  <a:gd name="T0" fmla="*/ 36 w 60"/>
                  <a:gd name="T1" fmla="*/ 0 h 24"/>
                  <a:gd name="T2" fmla="*/ 60 w 60"/>
                  <a:gd name="T3" fmla="*/ 12 h 24"/>
                  <a:gd name="T4" fmla="*/ 18 w 60"/>
                  <a:gd name="T5" fmla="*/ 24 h 24"/>
                  <a:gd name="T6" fmla="*/ 0 w 60"/>
                  <a:gd name="T7" fmla="*/ 12 h 24"/>
                  <a:gd name="T8" fmla="*/ 36 w 60"/>
                  <a:gd name="T9" fmla="*/ 0 h 24"/>
                  <a:gd name="T10" fmla="*/ 0 60000 65536"/>
                  <a:gd name="T11" fmla="*/ 0 60000 65536"/>
                  <a:gd name="T12" fmla="*/ 0 60000 65536"/>
                  <a:gd name="T13" fmla="*/ 0 60000 65536"/>
                  <a:gd name="T14" fmla="*/ 0 60000 65536"/>
                  <a:gd name="T15" fmla="*/ 0 w 60"/>
                  <a:gd name="T16" fmla="*/ 0 h 24"/>
                  <a:gd name="T17" fmla="*/ 60 w 60"/>
                  <a:gd name="T18" fmla="*/ 24 h 24"/>
                </a:gdLst>
                <a:ahLst/>
                <a:cxnLst>
                  <a:cxn ang="T10">
                    <a:pos x="T0" y="T1"/>
                  </a:cxn>
                  <a:cxn ang="T11">
                    <a:pos x="T2" y="T3"/>
                  </a:cxn>
                  <a:cxn ang="T12">
                    <a:pos x="T4" y="T5"/>
                  </a:cxn>
                  <a:cxn ang="T13">
                    <a:pos x="T6" y="T7"/>
                  </a:cxn>
                  <a:cxn ang="T14">
                    <a:pos x="T8" y="T9"/>
                  </a:cxn>
                </a:cxnLst>
                <a:rect l="T15" t="T16" r="T17" b="T18"/>
                <a:pathLst>
                  <a:path w="60" h="24">
                    <a:moveTo>
                      <a:pt x="36" y="0"/>
                    </a:moveTo>
                    <a:lnTo>
                      <a:pt x="60" y="12"/>
                    </a:lnTo>
                    <a:lnTo>
                      <a:pt x="18" y="24"/>
                    </a:lnTo>
                    <a:lnTo>
                      <a:pt x="0" y="12"/>
                    </a:lnTo>
                    <a:lnTo>
                      <a:pt x="36" y="0"/>
                    </a:lnTo>
                    <a:close/>
                  </a:path>
                </a:pathLst>
              </a:custGeom>
              <a:solidFill>
                <a:srgbClr val="9DB9DA"/>
              </a:solidFill>
              <a:ln w="9525">
                <a:noFill/>
                <a:round/>
                <a:headEnd/>
                <a:tailEnd/>
              </a:ln>
            </p:spPr>
            <p:txBody>
              <a:bodyPr/>
              <a:lstStyle/>
              <a:p>
                <a:endParaRPr lang="en-US"/>
              </a:p>
            </p:txBody>
          </p:sp>
          <p:sp>
            <p:nvSpPr>
              <p:cNvPr id="13476" name="Line 126"/>
              <p:cNvSpPr>
                <a:spLocks noChangeAspect="1" noChangeShapeType="1"/>
              </p:cNvSpPr>
              <p:nvPr/>
            </p:nvSpPr>
            <p:spPr bwMode="gray">
              <a:xfrm>
                <a:off x="4505" y="1603"/>
                <a:ext cx="1" cy="1"/>
              </a:xfrm>
              <a:prstGeom prst="line">
                <a:avLst/>
              </a:prstGeom>
              <a:noFill/>
              <a:ln w="9525">
                <a:solidFill>
                  <a:srgbClr val="000000"/>
                </a:solidFill>
                <a:round/>
                <a:headEnd/>
                <a:tailEnd/>
              </a:ln>
            </p:spPr>
            <p:txBody>
              <a:bodyPr/>
              <a:lstStyle/>
              <a:p>
                <a:endParaRPr lang="en-US"/>
              </a:p>
            </p:txBody>
          </p:sp>
          <p:sp>
            <p:nvSpPr>
              <p:cNvPr id="13477" name="Freeform 127"/>
              <p:cNvSpPr>
                <a:spLocks noChangeAspect="1"/>
              </p:cNvSpPr>
              <p:nvPr/>
            </p:nvSpPr>
            <p:spPr bwMode="gray">
              <a:xfrm>
                <a:off x="4505" y="1603"/>
                <a:ext cx="12" cy="18"/>
              </a:xfrm>
              <a:custGeom>
                <a:avLst/>
                <a:gdLst>
                  <a:gd name="T0" fmla="*/ 6 w 12"/>
                  <a:gd name="T1" fmla="*/ 18 h 18"/>
                  <a:gd name="T2" fmla="*/ 0 w 12"/>
                  <a:gd name="T3" fmla="*/ 18 h 18"/>
                  <a:gd name="T4" fmla="*/ 0 w 12"/>
                  <a:gd name="T5" fmla="*/ 12 h 18"/>
                  <a:gd name="T6" fmla="*/ 0 w 12"/>
                  <a:gd name="T7" fmla="*/ 6 h 18"/>
                  <a:gd name="T8" fmla="*/ 6 w 12"/>
                  <a:gd name="T9" fmla="*/ 0 h 18"/>
                  <a:gd name="T10" fmla="*/ 12 w 12"/>
                  <a:gd name="T11" fmla="*/ 0 h 18"/>
                  <a:gd name="T12" fmla="*/ 12 w 12"/>
                  <a:gd name="T13" fmla="*/ 6 h 18"/>
                  <a:gd name="T14" fmla="*/ 12 w 12"/>
                  <a:gd name="T15" fmla="*/ 12 h 18"/>
                  <a:gd name="T16" fmla="*/ 6 w 12"/>
                  <a:gd name="T17" fmla="*/ 18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6" y="18"/>
                    </a:moveTo>
                    <a:lnTo>
                      <a:pt x="0" y="18"/>
                    </a:lnTo>
                    <a:lnTo>
                      <a:pt x="0" y="12"/>
                    </a:lnTo>
                    <a:lnTo>
                      <a:pt x="0" y="6"/>
                    </a:lnTo>
                    <a:lnTo>
                      <a:pt x="6" y="0"/>
                    </a:lnTo>
                    <a:lnTo>
                      <a:pt x="12" y="0"/>
                    </a:lnTo>
                    <a:lnTo>
                      <a:pt x="12" y="6"/>
                    </a:lnTo>
                    <a:lnTo>
                      <a:pt x="12" y="12"/>
                    </a:lnTo>
                    <a:lnTo>
                      <a:pt x="6" y="18"/>
                    </a:lnTo>
                    <a:close/>
                  </a:path>
                </a:pathLst>
              </a:custGeom>
              <a:solidFill>
                <a:srgbClr val="999999"/>
              </a:solidFill>
              <a:ln w="9525">
                <a:noFill/>
                <a:round/>
                <a:headEnd/>
                <a:tailEnd/>
              </a:ln>
            </p:spPr>
            <p:txBody>
              <a:bodyPr/>
              <a:lstStyle/>
              <a:p>
                <a:endParaRPr lang="en-US"/>
              </a:p>
            </p:txBody>
          </p:sp>
          <p:sp>
            <p:nvSpPr>
              <p:cNvPr id="13478" name="Freeform 128"/>
              <p:cNvSpPr>
                <a:spLocks noChangeAspect="1"/>
              </p:cNvSpPr>
              <p:nvPr/>
            </p:nvSpPr>
            <p:spPr bwMode="gray">
              <a:xfrm>
                <a:off x="4505" y="1603"/>
                <a:ext cx="12" cy="18"/>
              </a:xfrm>
              <a:custGeom>
                <a:avLst/>
                <a:gdLst>
                  <a:gd name="T0" fmla="*/ 12 w 12"/>
                  <a:gd name="T1" fmla="*/ 12 h 18"/>
                  <a:gd name="T2" fmla="*/ 12 w 12"/>
                  <a:gd name="T3" fmla="*/ 6 h 18"/>
                  <a:gd name="T4" fmla="*/ 12 w 12"/>
                  <a:gd name="T5" fmla="*/ 0 h 18"/>
                  <a:gd name="T6" fmla="*/ 6 w 12"/>
                  <a:gd name="T7" fmla="*/ 0 h 18"/>
                  <a:gd name="T8" fmla="*/ 6 w 12"/>
                  <a:gd name="T9" fmla="*/ 6 h 18"/>
                  <a:gd name="T10" fmla="*/ 0 w 12"/>
                  <a:gd name="T11" fmla="*/ 12 h 18"/>
                  <a:gd name="T12" fmla="*/ 6 w 12"/>
                  <a:gd name="T13" fmla="*/ 18 h 18"/>
                  <a:gd name="T14" fmla="*/ 12 w 12"/>
                  <a:gd name="T15" fmla="*/ 12 h 18"/>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8"/>
                  <a:gd name="T26" fmla="*/ 12 w 12"/>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8">
                    <a:moveTo>
                      <a:pt x="12" y="12"/>
                    </a:moveTo>
                    <a:lnTo>
                      <a:pt x="12" y="6"/>
                    </a:lnTo>
                    <a:lnTo>
                      <a:pt x="12" y="0"/>
                    </a:lnTo>
                    <a:lnTo>
                      <a:pt x="6" y="0"/>
                    </a:lnTo>
                    <a:lnTo>
                      <a:pt x="6" y="6"/>
                    </a:lnTo>
                    <a:lnTo>
                      <a:pt x="0" y="12"/>
                    </a:lnTo>
                    <a:lnTo>
                      <a:pt x="6" y="18"/>
                    </a:lnTo>
                    <a:lnTo>
                      <a:pt x="12" y="12"/>
                    </a:lnTo>
                    <a:close/>
                  </a:path>
                </a:pathLst>
              </a:custGeom>
              <a:solidFill>
                <a:srgbClr val="666666"/>
              </a:solidFill>
              <a:ln w="9525">
                <a:noFill/>
                <a:round/>
                <a:headEnd/>
                <a:tailEnd/>
              </a:ln>
            </p:spPr>
            <p:txBody>
              <a:bodyPr/>
              <a:lstStyle/>
              <a:p>
                <a:endParaRPr lang="en-US"/>
              </a:p>
            </p:txBody>
          </p:sp>
          <p:sp>
            <p:nvSpPr>
              <p:cNvPr id="13479" name="Freeform 129"/>
              <p:cNvSpPr>
                <a:spLocks noChangeAspect="1"/>
              </p:cNvSpPr>
              <p:nvPr/>
            </p:nvSpPr>
            <p:spPr bwMode="gray">
              <a:xfrm>
                <a:off x="4475" y="1579"/>
                <a:ext cx="18" cy="30"/>
              </a:xfrm>
              <a:custGeom>
                <a:avLst/>
                <a:gdLst>
                  <a:gd name="T0" fmla="*/ 18 w 18"/>
                  <a:gd name="T1" fmla="*/ 6 h 30"/>
                  <a:gd name="T2" fmla="*/ 0 w 18"/>
                  <a:gd name="T3" fmla="*/ 0 h 30"/>
                  <a:gd name="T4" fmla="*/ 0 w 18"/>
                  <a:gd name="T5" fmla="*/ 18 h 30"/>
                  <a:gd name="T6" fmla="*/ 18 w 18"/>
                  <a:gd name="T7" fmla="*/ 30 h 30"/>
                  <a:gd name="T8" fmla="*/ 18 w 18"/>
                  <a:gd name="T9" fmla="*/ 6 h 30"/>
                  <a:gd name="T10" fmla="*/ 0 60000 65536"/>
                  <a:gd name="T11" fmla="*/ 0 60000 65536"/>
                  <a:gd name="T12" fmla="*/ 0 60000 65536"/>
                  <a:gd name="T13" fmla="*/ 0 60000 65536"/>
                  <a:gd name="T14" fmla="*/ 0 60000 65536"/>
                  <a:gd name="T15" fmla="*/ 0 w 18"/>
                  <a:gd name="T16" fmla="*/ 0 h 30"/>
                  <a:gd name="T17" fmla="*/ 18 w 18"/>
                  <a:gd name="T18" fmla="*/ 30 h 30"/>
                </a:gdLst>
                <a:ahLst/>
                <a:cxnLst>
                  <a:cxn ang="T10">
                    <a:pos x="T0" y="T1"/>
                  </a:cxn>
                  <a:cxn ang="T11">
                    <a:pos x="T2" y="T3"/>
                  </a:cxn>
                  <a:cxn ang="T12">
                    <a:pos x="T4" y="T5"/>
                  </a:cxn>
                  <a:cxn ang="T13">
                    <a:pos x="T6" y="T7"/>
                  </a:cxn>
                  <a:cxn ang="T14">
                    <a:pos x="T8" y="T9"/>
                  </a:cxn>
                </a:cxnLst>
                <a:rect l="T15" t="T16" r="T17" b="T18"/>
                <a:pathLst>
                  <a:path w="18" h="30">
                    <a:moveTo>
                      <a:pt x="18" y="6"/>
                    </a:moveTo>
                    <a:lnTo>
                      <a:pt x="0" y="0"/>
                    </a:lnTo>
                    <a:lnTo>
                      <a:pt x="0" y="18"/>
                    </a:lnTo>
                    <a:lnTo>
                      <a:pt x="18" y="30"/>
                    </a:lnTo>
                    <a:lnTo>
                      <a:pt x="18" y="6"/>
                    </a:lnTo>
                    <a:close/>
                  </a:path>
                </a:pathLst>
              </a:custGeom>
              <a:solidFill>
                <a:srgbClr val="B3B3B3"/>
              </a:solidFill>
              <a:ln w="9525">
                <a:noFill/>
                <a:round/>
                <a:headEnd/>
                <a:tailEnd/>
              </a:ln>
            </p:spPr>
            <p:txBody>
              <a:bodyPr/>
              <a:lstStyle/>
              <a:p>
                <a:endParaRPr lang="en-US"/>
              </a:p>
            </p:txBody>
          </p:sp>
          <p:sp>
            <p:nvSpPr>
              <p:cNvPr id="13480" name="Freeform 130"/>
              <p:cNvSpPr>
                <a:spLocks noChangeAspect="1"/>
              </p:cNvSpPr>
              <p:nvPr/>
            </p:nvSpPr>
            <p:spPr bwMode="gray">
              <a:xfrm>
                <a:off x="4541" y="1573"/>
                <a:ext cx="18" cy="18"/>
              </a:xfrm>
              <a:custGeom>
                <a:avLst/>
                <a:gdLst>
                  <a:gd name="T0" fmla="*/ 6 w 18"/>
                  <a:gd name="T1" fmla="*/ 12 h 18"/>
                  <a:gd name="T2" fmla="*/ 6 w 18"/>
                  <a:gd name="T3" fmla="*/ 12 h 18"/>
                  <a:gd name="T4" fmla="*/ 0 w 18"/>
                  <a:gd name="T5" fmla="*/ 12 h 18"/>
                  <a:gd name="T6" fmla="*/ 0 w 18"/>
                  <a:gd name="T7" fmla="*/ 6 h 18"/>
                  <a:gd name="T8" fmla="*/ 6 w 18"/>
                  <a:gd name="T9" fmla="*/ 6 h 18"/>
                  <a:gd name="T10" fmla="*/ 6 w 18"/>
                  <a:gd name="T11" fmla="*/ 0 h 18"/>
                  <a:gd name="T12" fmla="*/ 6 w 18"/>
                  <a:gd name="T13" fmla="*/ 0 h 18"/>
                  <a:gd name="T14" fmla="*/ 6 w 18"/>
                  <a:gd name="T15" fmla="*/ 0 h 18"/>
                  <a:gd name="T16" fmla="*/ 12 w 18"/>
                  <a:gd name="T17" fmla="*/ 0 h 18"/>
                  <a:gd name="T18" fmla="*/ 12 w 18"/>
                  <a:gd name="T19" fmla="*/ 0 h 18"/>
                  <a:gd name="T20" fmla="*/ 18 w 18"/>
                  <a:gd name="T21" fmla="*/ 6 h 18"/>
                  <a:gd name="T22" fmla="*/ 18 w 18"/>
                  <a:gd name="T23" fmla="*/ 6 h 18"/>
                  <a:gd name="T24" fmla="*/ 12 w 18"/>
                  <a:gd name="T25" fmla="*/ 12 h 18"/>
                  <a:gd name="T26" fmla="*/ 12 w 18"/>
                  <a:gd name="T27" fmla="*/ 12 h 18"/>
                  <a:gd name="T28" fmla="*/ 12 w 18"/>
                  <a:gd name="T29" fmla="*/ 12 h 18"/>
                  <a:gd name="T30" fmla="*/ 6 w 18"/>
                  <a:gd name="T31" fmla="*/ 18 h 18"/>
                  <a:gd name="T32" fmla="*/ 6 w 18"/>
                  <a:gd name="T33" fmla="*/ 12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2"/>
                    </a:moveTo>
                    <a:lnTo>
                      <a:pt x="6" y="12"/>
                    </a:lnTo>
                    <a:lnTo>
                      <a:pt x="0" y="12"/>
                    </a:lnTo>
                    <a:lnTo>
                      <a:pt x="0" y="6"/>
                    </a:lnTo>
                    <a:lnTo>
                      <a:pt x="6" y="6"/>
                    </a:lnTo>
                    <a:lnTo>
                      <a:pt x="6" y="0"/>
                    </a:lnTo>
                    <a:lnTo>
                      <a:pt x="12" y="0"/>
                    </a:lnTo>
                    <a:lnTo>
                      <a:pt x="18" y="6"/>
                    </a:lnTo>
                    <a:lnTo>
                      <a:pt x="12" y="12"/>
                    </a:lnTo>
                    <a:lnTo>
                      <a:pt x="6" y="18"/>
                    </a:lnTo>
                    <a:lnTo>
                      <a:pt x="6" y="12"/>
                    </a:lnTo>
                    <a:close/>
                  </a:path>
                </a:pathLst>
              </a:custGeom>
              <a:solidFill>
                <a:srgbClr val="000000"/>
              </a:solidFill>
              <a:ln w="9525">
                <a:noFill/>
                <a:round/>
                <a:headEnd/>
                <a:tailEnd/>
              </a:ln>
            </p:spPr>
            <p:txBody>
              <a:bodyPr/>
              <a:lstStyle/>
              <a:p>
                <a:endParaRPr lang="en-US"/>
              </a:p>
            </p:txBody>
          </p:sp>
          <p:sp>
            <p:nvSpPr>
              <p:cNvPr id="13481" name="Freeform 131"/>
              <p:cNvSpPr>
                <a:spLocks noChangeAspect="1"/>
              </p:cNvSpPr>
              <p:nvPr/>
            </p:nvSpPr>
            <p:spPr bwMode="gray">
              <a:xfrm>
                <a:off x="4541" y="1573"/>
                <a:ext cx="18" cy="18"/>
              </a:xfrm>
              <a:custGeom>
                <a:avLst/>
                <a:gdLst>
                  <a:gd name="T0" fmla="*/ 18 w 18"/>
                  <a:gd name="T1" fmla="*/ 12 h 18"/>
                  <a:gd name="T2" fmla="*/ 18 w 18"/>
                  <a:gd name="T3" fmla="*/ 6 h 18"/>
                  <a:gd name="T4" fmla="*/ 18 w 18"/>
                  <a:gd name="T5" fmla="*/ 6 h 18"/>
                  <a:gd name="T6" fmla="*/ 18 w 18"/>
                  <a:gd name="T7" fmla="*/ 0 h 18"/>
                  <a:gd name="T8" fmla="*/ 12 w 18"/>
                  <a:gd name="T9" fmla="*/ 0 h 18"/>
                  <a:gd name="T10" fmla="*/ 12 w 18"/>
                  <a:gd name="T11" fmla="*/ 0 h 18"/>
                  <a:gd name="T12" fmla="*/ 6 w 18"/>
                  <a:gd name="T13" fmla="*/ 6 h 18"/>
                  <a:gd name="T14" fmla="*/ 6 w 18"/>
                  <a:gd name="T15" fmla="*/ 6 h 18"/>
                  <a:gd name="T16" fmla="*/ 0 w 18"/>
                  <a:gd name="T17" fmla="*/ 12 h 18"/>
                  <a:gd name="T18" fmla="*/ 0 w 18"/>
                  <a:gd name="T19" fmla="*/ 18 h 18"/>
                  <a:gd name="T20" fmla="*/ 6 w 18"/>
                  <a:gd name="T21" fmla="*/ 18 h 18"/>
                  <a:gd name="T22" fmla="*/ 6 w 18"/>
                  <a:gd name="T23" fmla="*/ 18 h 18"/>
                  <a:gd name="T24" fmla="*/ 12 w 18"/>
                  <a:gd name="T25" fmla="*/ 18 h 18"/>
                  <a:gd name="T26" fmla="*/ 12 w 18"/>
                  <a:gd name="T27" fmla="*/ 12 h 18"/>
                  <a:gd name="T28" fmla="*/ 18 w 18"/>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8"/>
                  <a:gd name="T47" fmla="*/ 18 w 18"/>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8">
                    <a:moveTo>
                      <a:pt x="18" y="12"/>
                    </a:moveTo>
                    <a:lnTo>
                      <a:pt x="18" y="6"/>
                    </a:lnTo>
                    <a:lnTo>
                      <a:pt x="18" y="0"/>
                    </a:lnTo>
                    <a:lnTo>
                      <a:pt x="12" y="0"/>
                    </a:lnTo>
                    <a:lnTo>
                      <a:pt x="6" y="6"/>
                    </a:lnTo>
                    <a:lnTo>
                      <a:pt x="0" y="12"/>
                    </a:lnTo>
                    <a:lnTo>
                      <a:pt x="0" y="18"/>
                    </a:lnTo>
                    <a:lnTo>
                      <a:pt x="6" y="18"/>
                    </a:lnTo>
                    <a:lnTo>
                      <a:pt x="12" y="18"/>
                    </a:lnTo>
                    <a:lnTo>
                      <a:pt x="12" y="12"/>
                    </a:lnTo>
                    <a:lnTo>
                      <a:pt x="18" y="12"/>
                    </a:lnTo>
                    <a:close/>
                  </a:path>
                </a:pathLst>
              </a:custGeom>
              <a:solidFill>
                <a:srgbClr val="666666"/>
              </a:solidFill>
              <a:ln w="9525">
                <a:noFill/>
                <a:round/>
                <a:headEnd/>
                <a:tailEnd/>
              </a:ln>
            </p:spPr>
            <p:txBody>
              <a:bodyPr/>
              <a:lstStyle/>
              <a:p>
                <a:endParaRPr lang="en-US"/>
              </a:p>
            </p:txBody>
          </p:sp>
          <p:sp>
            <p:nvSpPr>
              <p:cNvPr id="13482" name="Freeform 132"/>
              <p:cNvSpPr>
                <a:spLocks noChangeAspect="1"/>
              </p:cNvSpPr>
              <p:nvPr/>
            </p:nvSpPr>
            <p:spPr bwMode="gray">
              <a:xfrm>
                <a:off x="4547" y="1579"/>
                <a:ext cx="12" cy="12"/>
              </a:xfrm>
              <a:custGeom>
                <a:avLst/>
                <a:gdLst>
                  <a:gd name="T0" fmla="*/ 12 w 12"/>
                  <a:gd name="T1" fmla="*/ 6 h 12"/>
                  <a:gd name="T2" fmla="*/ 12 w 12"/>
                  <a:gd name="T3" fmla="*/ 0 h 12"/>
                  <a:gd name="T4" fmla="*/ 12 w 12"/>
                  <a:gd name="T5" fmla="*/ 0 h 12"/>
                  <a:gd name="T6" fmla="*/ 6 w 12"/>
                  <a:gd name="T7" fmla="*/ 0 h 12"/>
                  <a:gd name="T8" fmla="*/ 6 w 12"/>
                  <a:gd name="T9" fmla="*/ 0 h 12"/>
                  <a:gd name="T10" fmla="*/ 0 w 12"/>
                  <a:gd name="T11" fmla="*/ 12 h 12"/>
                  <a:gd name="T12" fmla="*/ 6 w 12"/>
                  <a:gd name="T13" fmla="*/ 12 h 12"/>
                  <a:gd name="T14" fmla="*/ 6 w 12"/>
                  <a:gd name="T15" fmla="*/ 12 h 12"/>
                  <a:gd name="T16" fmla="*/ 12 w 12"/>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12" y="6"/>
                    </a:moveTo>
                    <a:lnTo>
                      <a:pt x="12" y="0"/>
                    </a:lnTo>
                    <a:lnTo>
                      <a:pt x="6" y="0"/>
                    </a:lnTo>
                    <a:lnTo>
                      <a:pt x="0" y="12"/>
                    </a:lnTo>
                    <a:lnTo>
                      <a:pt x="6" y="12"/>
                    </a:lnTo>
                    <a:lnTo>
                      <a:pt x="12" y="6"/>
                    </a:lnTo>
                    <a:close/>
                  </a:path>
                </a:pathLst>
              </a:custGeom>
              <a:solidFill>
                <a:srgbClr val="000000"/>
              </a:solidFill>
              <a:ln w="9525">
                <a:noFill/>
                <a:round/>
                <a:headEnd/>
                <a:tailEnd/>
              </a:ln>
            </p:spPr>
            <p:txBody>
              <a:bodyPr/>
              <a:lstStyle/>
              <a:p>
                <a:endParaRPr lang="en-US"/>
              </a:p>
            </p:txBody>
          </p:sp>
          <p:sp>
            <p:nvSpPr>
              <p:cNvPr id="13483" name="Freeform 133"/>
              <p:cNvSpPr>
                <a:spLocks noChangeAspect="1"/>
              </p:cNvSpPr>
              <p:nvPr/>
            </p:nvSpPr>
            <p:spPr bwMode="gray">
              <a:xfrm>
                <a:off x="4535" y="1579"/>
                <a:ext cx="18" cy="12"/>
              </a:xfrm>
              <a:custGeom>
                <a:avLst/>
                <a:gdLst>
                  <a:gd name="T0" fmla="*/ 6 w 18"/>
                  <a:gd name="T1" fmla="*/ 12 h 12"/>
                  <a:gd name="T2" fmla="*/ 0 w 18"/>
                  <a:gd name="T3" fmla="*/ 12 h 12"/>
                  <a:gd name="T4" fmla="*/ 0 w 18"/>
                  <a:gd name="T5" fmla="*/ 12 h 12"/>
                  <a:gd name="T6" fmla="*/ 0 w 18"/>
                  <a:gd name="T7" fmla="*/ 6 h 12"/>
                  <a:gd name="T8" fmla="*/ 0 w 18"/>
                  <a:gd name="T9" fmla="*/ 0 h 12"/>
                  <a:gd name="T10" fmla="*/ 6 w 18"/>
                  <a:gd name="T11" fmla="*/ 0 h 12"/>
                  <a:gd name="T12" fmla="*/ 6 w 18"/>
                  <a:gd name="T13" fmla="*/ 0 h 12"/>
                  <a:gd name="T14" fmla="*/ 6 w 18"/>
                  <a:gd name="T15" fmla="*/ 0 h 12"/>
                  <a:gd name="T16" fmla="*/ 12 w 18"/>
                  <a:gd name="T17" fmla="*/ 0 h 12"/>
                  <a:gd name="T18" fmla="*/ 12 w 18"/>
                  <a:gd name="T19" fmla="*/ 0 h 12"/>
                  <a:gd name="T20" fmla="*/ 18 w 18"/>
                  <a:gd name="T21" fmla="*/ 0 h 12"/>
                  <a:gd name="T22" fmla="*/ 18 w 18"/>
                  <a:gd name="T23" fmla="*/ 6 h 12"/>
                  <a:gd name="T24" fmla="*/ 12 w 18"/>
                  <a:gd name="T25" fmla="*/ 6 h 12"/>
                  <a:gd name="T26" fmla="*/ 12 w 18"/>
                  <a:gd name="T27" fmla="*/ 12 h 12"/>
                  <a:gd name="T28" fmla="*/ 12 w 18"/>
                  <a:gd name="T29" fmla="*/ 12 h 12"/>
                  <a:gd name="T30" fmla="*/ 6 w 18"/>
                  <a:gd name="T31" fmla="*/ 12 h 12"/>
                  <a:gd name="T32" fmla="*/ 6 w 18"/>
                  <a:gd name="T33" fmla="*/ 12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2"/>
                  <a:gd name="T53" fmla="*/ 18 w 18"/>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2">
                    <a:moveTo>
                      <a:pt x="6" y="12"/>
                    </a:moveTo>
                    <a:lnTo>
                      <a:pt x="0" y="12"/>
                    </a:lnTo>
                    <a:lnTo>
                      <a:pt x="0" y="6"/>
                    </a:lnTo>
                    <a:lnTo>
                      <a:pt x="0" y="0"/>
                    </a:lnTo>
                    <a:lnTo>
                      <a:pt x="6" y="0"/>
                    </a:lnTo>
                    <a:lnTo>
                      <a:pt x="12" y="0"/>
                    </a:lnTo>
                    <a:lnTo>
                      <a:pt x="18" y="0"/>
                    </a:lnTo>
                    <a:lnTo>
                      <a:pt x="18" y="6"/>
                    </a:lnTo>
                    <a:lnTo>
                      <a:pt x="12" y="6"/>
                    </a:lnTo>
                    <a:lnTo>
                      <a:pt x="12" y="12"/>
                    </a:lnTo>
                    <a:lnTo>
                      <a:pt x="6" y="12"/>
                    </a:lnTo>
                    <a:close/>
                  </a:path>
                </a:pathLst>
              </a:custGeom>
              <a:solidFill>
                <a:srgbClr val="000000"/>
              </a:solidFill>
              <a:ln w="9525">
                <a:noFill/>
                <a:round/>
                <a:headEnd/>
                <a:tailEnd/>
              </a:ln>
            </p:spPr>
            <p:txBody>
              <a:bodyPr/>
              <a:lstStyle/>
              <a:p>
                <a:endParaRPr lang="en-US"/>
              </a:p>
            </p:txBody>
          </p:sp>
          <p:sp>
            <p:nvSpPr>
              <p:cNvPr id="13484" name="Freeform 134"/>
              <p:cNvSpPr>
                <a:spLocks noChangeAspect="1"/>
              </p:cNvSpPr>
              <p:nvPr/>
            </p:nvSpPr>
            <p:spPr bwMode="gray">
              <a:xfrm>
                <a:off x="4535" y="1579"/>
                <a:ext cx="18" cy="12"/>
              </a:xfrm>
              <a:custGeom>
                <a:avLst/>
                <a:gdLst>
                  <a:gd name="T0" fmla="*/ 12 w 18"/>
                  <a:gd name="T1" fmla="*/ 6 h 12"/>
                  <a:gd name="T2" fmla="*/ 18 w 18"/>
                  <a:gd name="T3" fmla="*/ 6 h 12"/>
                  <a:gd name="T4" fmla="*/ 18 w 18"/>
                  <a:gd name="T5" fmla="*/ 0 h 12"/>
                  <a:gd name="T6" fmla="*/ 12 w 18"/>
                  <a:gd name="T7" fmla="*/ 0 h 12"/>
                  <a:gd name="T8" fmla="*/ 12 w 18"/>
                  <a:gd name="T9" fmla="*/ 0 h 12"/>
                  <a:gd name="T10" fmla="*/ 12 w 18"/>
                  <a:gd name="T11" fmla="*/ 0 h 12"/>
                  <a:gd name="T12" fmla="*/ 6 w 18"/>
                  <a:gd name="T13" fmla="*/ 0 h 12"/>
                  <a:gd name="T14" fmla="*/ 6 w 18"/>
                  <a:gd name="T15" fmla="*/ 6 h 12"/>
                  <a:gd name="T16" fmla="*/ 0 w 18"/>
                  <a:gd name="T17" fmla="*/ 6 h 12"/>
                  <a:gd name="T18" fmla="*/ 0 w 18"/>
                  <a:gd name="T19" fmla="*/ 12 h 12"/>
                  <a:gd name="T20" fmla="*/ 6 w 18"/>
                  <a:gd name="T21" fmla="*/ 12 h 12"/>
                  <a:gd name="T22" fmla="*/ 6 w 18"/>
                  <a:gd name="T23" fmla="*/ 12 h 12"/>
                  <a:gd name="T24" fmla="*/ 12 w 18"/>
                  <a:gd name="T25" fmla="*/ 12 h 12"/>
                  <a:gd name="T26" fmla="*/ 12 w 18"/>
                  <a:gd name="T27" fmla="*/ 12 h 12"/>
                  <a:gd name="T28" fmla="*/ 12 w 18"/>
                  <a:gd name="T29" fmla="*/ 6 h 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2"/>
                  <a:gd name="T47" fmla="*/ 18 w 18"/>
                  <a:gd name="T48" fmla="*/ 12 h 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2">
                    <a:moveTo>
                      <a:pt x="12" y="6"/>
                    </a:moveTo>
                    <a:lnTo>
                      <a:pt x="18" y="6"/>
                    </a:lnTo>
                    <a:lnTo>
                      <a:pt x="18" y="0"/>
                    </a:lnTo>
                    <a:lnTo>
                      <a:pt x="12" y="0"/>
                    </a:lnTo>
                    <a:lnTo>
                      <a:pt x="6" y="0"/>
                    </a:lnTo>
                    <a:lnTo>
                      <a:pt x="6" y="6"/>
                    </a:lnTo>
                    <a:lnTo>
                      <a:pt x="0" y="6"/>
                    </a:lnTo>
                    <a:lnTo>
                      <a:pt x="0" y="12"/>
                    </a:lnTo>
                    <a:lnTo>
                      <a:pt x="6" y="12"/>
                    </a:lnTo>
                    <a:lnTo>
                      <a:pt x="12" y="12"/>
                    </a:lnTo>
                    <a:lnTo>
                      <a:pt x="12" y="6"/>
                    </a:lnTo>
                    <a:close/>
                  </a:path>
                </a:pathLst>
              </a:custGeom>
              <a:solidFill>
                <a:srgbClr val="666666"/>
              </a:solidFill>
              <a:ln w="9525">
                <a:noFill/>
                <a:round/>
                <a:headEnd/>
                <a:tailEnd/>
              </a:ln>
            </p:spPr>
            <p:txBody>
              <a:bodyPr/>
              <a:lstStyle/>
              <a:p>
                <a:endParaRPr lang="en-US"/>
              </a:p>
            </p:txBody>
          </p:sp>
          <p:sp>
            <p:nvSpPr>
              <p:cNvPr id="13485" name="Freeform 135"/>
              <p:cNvSpPr>
                <a:spLocks noChangeAspect="1"/>
              </p:cNvSpPr>
              <p:nvPr/>
            </p:nvSpPr>
            <p:spPr bwMode="gray">
              <a:xfrm>
                <a:off x="4541" y="1579"/>
                <a:ext cx="12" cy="18"/>
              </a:xfrm>
              <a:custGeom>
                <a:avLst/>
                <a:gdLst>
                  <a:gd name="T0" fmla="*/ 12 w 12"/>
                  <a:gd name="T1" fmla="*/ 12 h 18"/>
                  <a:gd name="T2" fmla="*/ 12 w 12"/>
                  <a:gd name="T3" fmla="*/ 6 h 18"/>
                  <a:gd name="T4" fmla="*/ 12 w 12"/>
                  <a:gd name="T5" fmla="*/ 0 h 18"/>
                  <a:gd name="T6" fmla="*/ 6 w 12"/>
                  <a:gd name="T7" fmla="*/ 0 h 18"/>
                  <a:gd name="T8" fmla="*/ 0 w 12"/>
                  <a:gd name="T9" fmla="*/ 6 h 18"/>
                  <a:gd name="T10" fmla="*/ 0 w 12"/>
                  <a:gd name="T11" fmla="*/ 12 h 18"/>
                  <a:gd name="T12" fmla="*/ 0 w 12"/>
                  <a:gd name="T13" fmla="*/ 18 h 18"/>
                  <a:gd name="T14" fmla="*/ 6 w 12"/>
                  <a:gd name="T15" fmla="*/ 18 h 18"/>
                  <a:gd name="T16" fmla="*/ 12 w 12"/>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12" y="12"/>
                    </a:moveTo>
                    <a:lnTo>
                      <a:pt x="12" y="6"/>
                    </a:lnTo>
                    <a:lnTo>
                      <a:pt x="12" y="0"/>
                    </a:lnTo>
                    <a:lnTo>
                      <a:pt x="6" y="0"/>
                    </a:lnTo>
                    <a:lnTo>
                      <a:pt x="0" y="6"/>
                    </a:lnTo>
                    <a:lnTo>
                      <a:pt x="0" y="12"/>
                    </a:lnTo>
                    <a:lnTo>
                      <a:pt x="0" y="18"/>
                    </a:lnTo>
                    <a:lnTo>
                      <a:pt x="6" y="18"/>
                    </a:lnTo>
                    <a:lnTo>
                      <a:pt x="12" y="12"/>
                    </a:lnTo>
                    <a:close/>
                  </a:path>
                </a:pathLst>
              </a:custGeom>
              <a:solidFill>
                <a:srgbClr val="000000"/>
              </a:solidFill>
              <a:ln w="9525">
                <a:noFill/>
                <a:round/>
                <a:headEnd/>
                <a:tailEnd/>
              </a:ln>
            </p:spPr>
            <p:txBody>
              <a:bodyPr/>
              <a:lstStyle/>
              <a:p>
                <a:endParaRPr lang="en-US"/>
              </a:p>
            </p:txBody>
          </p:sp>
          <p:sp>
            <p:nvSpPr>
              <p:cNvPr id="13486" name="Freeform 136"/>
              <p:cNvSpPr>
                <a:spLocks noChangeAspect="1"/>
              </p:cNvSpPr>
              <p:nvPr/>
            </p:nvSpPr>
            <p:spPr bwMode="gray">
              <a:xfrm>
                <a:off x="4547" y="1573"/>
                <a:ext cx="12" cy="18"/>
              </a:xfrm>
              <a:custGeom>
                <a:avLst/>
                <a:gdLst>
                  <a:gd name="T0" fmla="*/ 6 w 12"/>
                  <a:gd name="T1" fmla="*/ 18 h 18"/>
                  <a:gd name="T2" fmla="*/ 0 w 12"/>
                  <a:gd name="T3" fmla="*/ 18 h 18"/>
                  <a:gd name="T4" fmla="*/ 0 w 12"/>
                  <a:gd name="T5" fmla="*/ 12 h 18"/>
                  <a:gd name="T6" fmla="*/ 0 w 12"/>
                  <a:gd name="T7" fmla="*/ 12 h 18"/>
                  <a:gd name="T8" fmla="*/ 0 w 12"/>
                  <a:gd name="T9" fmla="*/ 6 h 18"/>
                  <a:gd name="T10" fmla="*/ 0 w 12"/>
                  <a:gd name="T11" fmla="*/ 6 h 18"/>
                  <a:gd name="T12" fmla="*/ 6 w 12"/>
                  <a:gd name="T13" fmla="*/ 0 h 18"/>
                  <a:gd name="T14" fmla="*/ 6 w 12"/>
                  <a:gd name="T15" fmla="*/ 0 h 18"/>
                  <a:gd name="T16" fmla="*/ 6 w 12"/>
                  <a:gd name="T17" fmla="*/ 0 h 18"/>
                  <a:gd name="T18" fmla="*/ 12 w 12"/>
                  <a:gd name="T19" fmla="*/ 6 h 18"/>
                  <a:gd name="T20" fmla="*/ 12 w 12"/>
                  <a:gd name="T21" fmla="*/ 6 h 18"/>
                  <a:gd name="T22" fmla="*/ 12 w 12"/>
                  <a:gd name="T23" fmla="*/ 6 h 18"/>
                  <a:gd name="T24" fmla="*/ 12 w 12"/>
                  <a:gd name="T25" fmla="*/ 12 h 18"/>
                  <a:gd name="T26" fmla="*/ 12 w 12"/>
                  <a:gd name="T27" fmla="*/ 18 h 18"/>
                  <a:gd name="T28" fmla="*/ 6 w 12"/>
                  <a:gd name="T29" fmla="*/ 18 h 18"/>
                  <a:gd name="T30" fmla="*/ 6 w 12"/>
                  <a:gd name="T31" fmla="*/ 18 h 18"/>
                  <a:gd name="T32" fmla="*/ 6 w 12"/>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8"/>
                  <a:gd name="T53" fmla="*/ 12 w 12"/>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8">
                    <a:moveTo>
                      <a:pt x="6" y="18"/>
                    </a:moveTo>
                    <a:lnTo>
                      <a:pt x="0" y="18"/>
                    </a:lnTo>
                    <a:lnTo>
                      <a:pt x="0" y="12"/>
                    </a:lnTo>
                    <a:lnTo>
                      <a:pt x="0" y="6"/>
                    </a:lnTo>
                    <a:lnTo>
                      <a:pt x="6" y="0"/>
                    </a:lnTo>
                    <a:lnTo>
                      <a:pt x="12" y="6"/>
                    </a:lnTo>
                    <a:lnTo>
                      <a:pt x="12" y="12"/>
                    </a:lnTo>
                    <a:lnTo>
                      <a:pt x="12" y="18"/>
                    </a:lnTo>
                    <a:lnTo>
                      <a:pt x="6" y="18"/>
                    </a:lnTo>
                    <a:close/>
                  </a:path>
                </a:pathLst>
              </a:custGeom>
              <a:solidFill>
                <a:srgbClr val="000000"/>
              </a:solidFill>
              <a:ln w="9525">
                <a:noFill/>
                <a:round/>
                <a:headEnd/>
                <a:tailEnd/>
              </a:ln>
            </p:spPr>
            <p:txBody>
              <a:bodyPr/>
              <a:lstStyle/>
              <a:p>
                <a:endParaRPr lang="en-US"/>
              </a:p>
            </p:txBody>
          </p:sp>
          <p:sp>
            <p:nvSpPr>
              <p:cNvPr id="13487" name="Freeform 137"/>
              <p:cNvSpPr>
                <a:spLocks noChangeAspect="1"/>
              </p:cNvSpPr>
              <p:nvPr/>
            </p:nvSpPr>
            <p:spPr bwMode="gray">
              <a:xfrm>
                <a:off x="4547" y="1579"/>
                <a:ext cx="12" cy="12"/>
              </a:xfrm>
              <a:custGeom>
                <a:avLst/>
                <a:gdLst>
                  <a:gd name="T0" fmla="*/ 12 w 12"/>
                  <a:gd name="T1" fmla="*/ 6 h 12"/>
                  <a:gd name="T2" fmla="*/ 12 w 12"/>
                  <a:gd name="T3" fmla="*/ 0 h 12"/>
                  <a:gd name="T4" fmla="*/ 12 w 12"/>
                  <a:gd name="T5" fmla="*/ 0 h 12"/>
                  <a:gd name="T6" fmla="*/ 12 w 12"/>
                  <a:gd name="T7" fmla="*/ 0 h 12"/>
                  <a:gd name="T8" fmla="*/ 12 w 12"/>
                  <a:gd name="T9" fmla="*/ 0 h 12"/>
                  <a:gd name="T10" fmla="*/ 6 w 12"/>
                  <a:gd name="T11" fmla="*/ 0 h 12"/>
                  <a:gd name="T12" fmla="*/ 6 w 12"/>
                  <a:gd name="T13" fmla="*/ 0 h 12"/>
                  <a:gd name="T14" fmla="*/ 0 w 12"/>
                  <a:gd name="T15" fmla="*/ 0 h 12"/>
                  <a:gd name="T16" fmla="*/ 0 w 12"/>
                  <a:gd name="T17" fmla="*/ 6 h 12"/>
                  <a:gd name="T18" fmla="*/ 0 w 12"/>
                  <a:gd name="T19" fmla="*/ 12 h 12"/>
                  <a:gd name="T20" fmla="*/ 0 w 12"/>
                  <a:gd name="T21" fmla="*/ 12 h 12"/>
                  <a:gd name="T22" fmla="*/ 6 w 12"/>
                  <a:gd name="T23" fmla="*/ 12 h 12"/>
                  <a:gd name="T24" fmla="*/ 6 w 12"/>
                  <a:gd name="T25" fmla="*/ 12 h 12"/>
                  <a:gd name="T26" fmla="*/ 12 w 12"/>
                  <a:gd name="T27" fmla="*/ 12 h 12"/>
                  <a:gd name="T28" fmla="*/ 12 w 12"/>
                  <a:gd name="T29" fmla="*/ 6 h 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2"/>
                  <a:gd name="T47" fmla="*/ 12 w 12"/>
                  <a:gd name="T48" fmla="*/ 12 h 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2">
                    <a:moveTo>
                      <a:pt x="12" y="6"/>
                    </a:moveTo>
                    <a:lnTo>
                      <a:pt x="12" y="0"/>
                    </a:lnTo>
                    <a:lnTo>
                      <a:pt x="6" y="0"/>
                    </a:lnTo>
                    <a:lnTo>
                      <a:pt x="0" y="0"/>
                    </a:lnTo>
                    <a:lnTo>
                      <a:pt x="0" y="6"/>
                    </a:lnTo>
                    <a:lnTo>
                      <a:pt x="0" y="12"/>
                    </a:lnTo>
                    <a:lnTo>
                      <a:pt x="6" y="12"/>
                    </a:lnTo>
                    <a:lnTo>
                      <a:pt x="12" y="12"/>
                    </a:lnTo>
                    <a:lnTo>
                      <a:pt x="12" y="6"/>
                    </a:lnTo>
                    <a:close/>
                  </a:path>
                </a:pathLst>
              </a:custGeom>
              <a:solidFill>
                <a:srgbClr val="666666"/>
              </a:solidFill>
              <a:ln w="9525">
                <a:noFill/>
                <a:round/>
                <a:headEnd/>
                <a:tailEnd/>
              </a:ln>
            </p:spPr>
            <p:txBody>
              <a:bodyPr/>
              <a:lstStyle/>
              <a:p>
                <a:endParaRPr lang="en-US"/>
              </a:p>
            </p:txBody>
          </p:sp>
          <p:sp>
            <p:nvSpPr>
              <p:cNvPr id="13488" name="Freeform 138"/>
              <p:cNvSpPr>
                <a:spLocks noChangeAspect="1"/>
              </p:cNvSpPr>
              <p:nvPr/>
            </p:nvSpPr>
            <p:spPr bwMode="gray">
              <a:xfrm>
                <a:off x="4547" y="1579"/>
                <a:ext cx="18" cy="12"/>
              </a:xfrm>
              <a:custGeom>
                <a:avLst/>
                <a:gdLst>
                  <a:gd name="T0" fmla="*/ 12 w 18"/>
                  <a:gd name="T1" fmla="*/ 6 h 12"/>
                  <a:gd name="T2" fmla="*/ 18 w 18"/>
                  <a:gd name="T3" fmla="*/ 6 h 12"/>
                  <a:gd name="T4" fmla="*/ 12 w 18"/>
                  <a:gd name="T5" fmla="*/ 0 h 12"/>
                  <a:gd name="T6" fmla="*/ 6 w 18"/>
                  <a:gd name="T7" fmla="*/ 0 h 12"/>
                  <a:gd name="T8" fmla="*/ 6 w 18"/>
                  <a:gd name="T9" fmla="*/ 6 h 12"/>
                  <a:gd name="T10" fmla="*/ 0 w 18"/>
                  <a:gd name="T11" fmla="*/ 6 h 12"/>
                  <a:gd name="T12" fmla="*/ 6 w 18"/>
                  <a:gd name="T13" fmla="*/ 12 h 12"/>
                  <a:gd name="T14" fmla="*/ 6 w 18"/>
                  <a:gd name="T15" fmla="*/ 12 h 12"/>
                  <a:gd name="T16" fmla="*/ 12 w 18"/>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2" y="6"/>
                    </a:moveTo>
                    <a:lnTo>
                      <a:pt x="18" y="6"/>
                    </a:lnTo>
                    <a:lnTo>
                      <a:pt x="12" y="0"/>
                    </a:lnTo>
                    <a:lnTo>
                      <a:pt x="6" y="0"/>
                    </a:lnTo>
                    <a:lnTo>
                      <a:pt x="6" y="6"/>
                    </a:lnTo>
                    <a:lnTo>
                      <a:pt x="0" y="6"/>
                    </a:lnTo>
                    <a:lnTo>
                      <a:pt x="6" y="12"/>
                    </a:lnTo>
                    <a:lnTo>
                      <a:pt x="12" y="6"/>
                    </a:lnTo>
                    <a:close/>
                  </a:path>
                </a:pathLst>
              </a:custGeom>
              <a:solidFill>
                <a:srgbClr val="B3B3B3"/>
              </a:solidFill>
              <a:ln w="9525">
                <a:noFill/>
                <a:round/>
                <a:headEnd/>
                <a:tailEnd/>
              </a:ln>
            </p:spPr>
            <p:txBody>
              <a:bodyPr/>
              <a:lstStyle/>
              <a:p>
                <a:endParaRPr lang="en-US"/>
              </a:p>
            </p:txBody>
          </p:sp>
          <p:sp>
            <p:nvSpPr>
              <p:cNvPr id="13489" name="Freeform 139"/>
              <p:cNvSpPr>
                <a:spLocks noChangeAspect="1"/>
              </p:cNvSpPr>
              <p:nvPr/>
            </p:nvSpPr>
            <p:spPr bwMode="gray">
              <a:xfrm>
                <a:off x="4541" y="1579"/>
                <a:ext cx="12" cy="18"/>
              </a:xfrm>
              <a:custGeom>
                <a:avLst/>
                <a:gdLst>
                  <a:gd name="T0" fmla="*/ 6 w 12"/>
                  <a:gd name="T1" fmla="*/ 18 h 18"/>
                  <a:gd name="T2" fmla="*/ 0 w 12"/>
                  <a:gd name="T3" fmla="*/ 12 h 18"/>
                  <a:gd name="T4" fmla="*/ 0 w 12"/>
                  <a:gd name="T5" fmla="*/ 12 h 18"/>
                  <a:gd name="T6" fmla="*/ 0 w 12"/>
                  <a:gd name="T7" fmla="*/ 12 h 18"/>
                  <a:gd name="T8" fmla="*/ 0 w 12"/>
                  <a:gd name="T9" fmla="*/ 6 h 18"/>
                  <a:gd name="T10" fmla="*/ 0 w 12"/>
                  <a:gd name="T11" fmla="*/ 0 h 18"/>
                  <a:gd name="T12" fmla="*/ 6 w 12"/>
                  <a:gd name="T13" fmla="*/ 0 h 18"/>
                  <a:gd name="T14" fmla="*/ 6 w 12"/>
                  <a:gd name="T15" fmla="*/ 0 h 18"/>
                  <a:gd name="T16" fmla="*/ 6 w 12"/>
                  <a:gd name="T17" fmla="*/ 0 h 18"/>
                  <a:gd name="T18" fmla="*/ 12 w 12"/>
                  <a:gd name="T19" fmla="*/ 0 h 18"/>
                  <a:gd name="T20" fmla="*/ 12 w 12"/>
                  <a:gd name="T21" fmla="*/ 6 h 18"/>
                  <a:gd name="T22" fmla="*/ 12 w 12"/>
                  <a:gd name="T23" fmla="*/ 6 h 18"/>
                  <a:gd name="T24" fmla="*/ 12 w 12"/>
                  <a:gd name="T25" fmla="*/ 12 h 18"/>
                  <a:gd name="T26" fmla="*/ 12 w 12"/>
                  <a:gd name="T27" fmla="*/ 12 h 18"/>
                  <a:gd name="T28" fmla="*/ 6 w 12"/>
                  <a:gd name="T29" fmla="*/ 18 h 18"/>
                  <a:gd name="T30" fmla="*/ 6 w 12"/>
                  <a:gd name="T31" fmla="*/ 18 h 18"/>
                  <a:gd name="T32" fmla="*/ 6 w 12"/>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8"/>
                  <a:gd name="T53" fmla="*/ 12 w 12"/>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8">
                    <a:moveTo>
                      <a:pt x="6" y="18"/>
                    </a:moveTo>
                    <a:lnTo>
                      <a:pt x="0" y="12"/>
                    </a:lnTo>
                    <a:lnTo>
                      <a:pt x="0" y="6"/>
                    </a:lnTo>
                    <a:lnTo>
                      <a:pt x="0" y="0"/>
                    </a:lnTo>
                    <a:lnTo>
                      <a:pt x="6" y="0"/>
                    </a:lnTo>
                    <a:lnTo>
                      <a:pt x="12" y="0"/>
                    </a:lnTo>
                    <a:lnTo>
                      <a:pt x="12" y="6"/>
                    </a:lnTo>
                    <a:lnTo>
                      <a:pt x="12" y="12"/>
                    </a:lnTo>
                    <a:lnTo>
                      <a:pt x="6" y="18"/>
                    </a:lnTo>
                    <a:close/>
                  </a:path>
                </a:pathLst>
              </a:custGeom>
              <a:solidFill>
                <a:srgbClr val="000000"/>
              </a:solidFill>
              <a:ln w="9525">
                <a:noFill/>
                <a:round/>
                <a:headEnd/>
                <a:tailEnd/>
              </a:ln>
            </p:spPr>
            <p:txBody>
              <a:bodyPr/>
              <a:lstStyle/>
              <a:p>
                <a:endParaRPr lang="en-US"/>
              </a:p>
            </p:txBody>
          </p:sp>
          <p:sp>
            <p:nvSpPr>
              <p:cNvPr id="13490" name="Freeform 140"/>
              <p:cNvSpPr>
                <a:spLocks noChangeAspect="1"/>
              </p:cNvSpPr>
              <p:nvPr/>
            </p:nvSpPr>
            <p:spPr bwMode="gray">
              <a:xfrm>
                <a:off x="4541" y="1579"/>
                <a:ext cx="12" cy="18"/>
              </a:xfrm>
              <a:custGeom>
                <a:avLst/>
                <a:gdLst>
                  <a:gd name="T0" fmla="*/ 12 w 12"/>
                  <a:gd name="T1" fmla="*/ 12 h 18"/>
                  <a:gd name="T2" fmla="*/ 12 w 12"/>
                  <a:gd name="T3" fmla="*/ 6 h 18"/>
                  <a:gd name="T4" fmla="*/ 12 w 12"/>
                  <a:gd name="T5" fmla="*/ 6 h 18"/>
                  <a:gd name="T6" fmla="*/ 12 w 12"/>
                  <a:gd name="T7" fmla="*/ 0 h 18"/>
                  <a:gd name="T8" fmla="*/ 6 w 12"/>
                  <a:gd name="T9" fmla="*/ 0 h 18"/>
                  <a:gd name="T10" fmla="*/ 6 w 12"/>
                  <a:gd name="T11" fmla="*/ 0 h 18"/>
                  <a:gd name="T12" fmla="*/ 6 w 12"/>
                  <a:gd name="T13" fmla="*/ 6 h 18"/>
                  <a:gd name="T14" fmla="*/ 0 w 12"/>
                  <a:gd name="T15" fmla="*/ 6 h 18"/>
                  <a:gd name="T16" fmla="*/ 0 w 12"/>
                  <a:gd name="T17" fmla="*/ 12 h 18"/>
                  <a:gd name="T18" fmla="*/ 0 w 12"/>
                  <a:gd name="T19" fmla="*/ 12 h 18"/>
                  <a:gd name="T20" fmla="*/ 0 w 12"/>
                  <a:gd name="T21" fmla="*/ 18 h 18"/>
                  <a:gd name="T22" fmla="*/ 6 w 12"/>
                  <a:gd name="T23" fmla="*/ 18 h 18"/>
                  <a:gd name="T24" fmla="*/ 6 w 12"/>
                  <a:gd name="T25" fmla="*/ 18 h 18"/>
                  <a:gd name="T26" fmla="*/ 6 w 12"/>
                  <a:gd name="T27" fmla="*/ 12 h 18"/>
                  <a:gd name="T28" fmla="*/ 12 w 12"/>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8"/>
                  <a:gd name="T47" fmla="*/ 12 w 12"/>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8">
                    <a:moveTo>
                      <a:pt x="12" y="12"/>
                    </a:moveTo>
                    <a:lnTo>
                      <a:pt x="12" y="6"/>
                    </a:lnTo>
                    <a:lnTo>
                      <a:pt x="12" y="0"/>
                    </a:lnTo>
                    <a:lnTo>
                      <a:pt x="6" y="0"/>
                    </a:lnTo>
                    <a:lnTo>
                      <a:pt x="6" y="6"/>
                    </a:lnTo>
                    <a:lnTo>
                      <a:pt x="0" y="6"/>
                    </a:lnTo>
                    <a:lnTo>
                      <a:pt x="0" y="12"/>
                    </a:lnTo>
                    <a:lnTo>
                      <a:pt x="0" y="18"/>
                    </a:lnTo>
                    <a:lnTo>
                      <a:pt x="6" y="18"/>
                    </a:lnTo>
                    <a:lnTo>
                      <a:pt x="6" y="12"/>
                    </a:lnTo>
                    <a:lnTo>
                      <a:pt x="12" y="12"/>
                    </a:lnTo>
                    <a:close/>
                  </a:path>
                </a:pathLst>
              </a:custGeom>
              <a:solidFill>
                <a:srgbClr val="666666"/>
              </a:solidFill>
              <a:ln w="9525">
                <a:noFill/>
                <a:round/>
                <a:headEnd/>
                <a:tailEnd/>
              </a:ln>
            </p:spPr>
            <p:txBody>
              <a:bodyPr/>
              <a:lstStyle/>
              <a:p>
                <a:endParaRPr lang="en-US"/>
              </a:p>
            </p:txBody>
          </p:sp>
          <p:sp>
            <p:nvSpPr>
              <p:cNvPr id="13491" name="Freeform 141"/>
              <p:cNvSpPr>
                <a:spLocks noChangeAspect="1"/>
              </p:cNvSpPr>
              <p:nvPr/>
            </p:nvSpPr>
            <p:spPr bwMode="gray">
              <a:xfrm>
                <a:off x="4541" y="1585"/>
                <a:ext cx="18" cy="12"/>
              </a:xfrm>
              <a:custGeom>
                <a:avLst/>
                <a:gdLst>
                  <a:gd name="T0" fmla="*/ 12 w 18"/>
                  <a:gd name="T1" fmla="*/ 6 h 12"/>
                  <a:gd name="T2" fmla="*/ 18 w 18"/>
                  <a:gd name="T3" fmla="*/ 0 h 12"/>
                  <a:gd name="T4" fmla="*/ 12 w 18"/>
                  <a:gd name="T5" fmla="*/ 0 h 12"/>
                  <a:gd name="T6" fmla="*/ 6 w 18"/>
                  <a:gd name="T7" fmla="*/ 0 h 12"/>
                  <a:gd name="T8" fmla="*/ 6 w 18"/>
                  <a:gd name="T9" fmla="*/ 0 h 12"/>
                  <a:gd name="T10" fmla="*/ 0 w 18"/>
                  <a:gd name="T11" fmla="*/ 12 h 12"/>
                  <a:gd name="T12" fmla="*/ 6 w 18"/>
                  <a:gd name="T13" fmla="*/ 12 h 12"/>
                  <a:gd name="T14" fmla="*/ 6 w 18"/>
                  <a:gd name="T15" fmla="*/ 12 h 12"/>
                  <a:gd name="T16" fmla="*/ 12 w 18"/>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2" y="6"/>
                    </a:moveTo>
                    <a:lnTo>
                      <a:pt x="18" y="0"/>
                    </a:lnTo>
                    <a:lnTo>
                      <a:pt x="12" y="0"/>
                    </a:lnTo>
                    <a:lnTo>
                      <a:pt x="6" y="0"/>
                    </a:lnTo>
                    <a:lnTo>
                      <a:pt x="0" y="12"/>
                    </a:lnTo>
                    <a:lnTo>
                      <a:pt x="6" y="12"/>
                    </a:lnTo>
                    <a:lnTo>
                      <a:pt x="12" y="6"/>
                    </a:lnTo>
                    <a:close/>
                  </a:path>
                </a:pathLst>
              </a:custGeom>
              <a:solidFill>
                <a:srgbClr val="B3B3B3"/>
              </a:solidFill>
              <a:ln w="9525">
                <a:noFill/>
                <a:round/>
                <a:headEnd/>
                <a:tailEnd/>
              </a:ln>
            </p:spPr>
            <p:txBody>
              <a:bodyPr/>
              <a:lstStyle/>
              <a:p>
                <a:endParaRPr lang="en-US"/>
              </a:p>
            </p:txBody>
          </p:sp>
          <p:sp>
            <p:nvSpPr>
              <p:cNvPr id="13492" name="Freeform 142"/>
              <p:cNvSpPr>
                <a:spLocks noChangeAspect="1"/>
              </p:cNvSpPr>
              <p:nvPr/>
            </p:nvSpPr>
            <p:spPr bwMode="gray">
              <a:xfrm>
                <a:off x="4475" y="1543"/>
                <a:ext cx="84" cy="48"/>
              </a:xfrm>
              <a:custGeom>
                <a:avLst/>
                <a:gdLst>
                  <a:gd name="T0" fmla="*/ 84 w 84"/>
                  <a:gd name="T1" fmla="*/ 6 h 48"/>
                  <a:gd name="T2" fmla="*/ 66 w 84"/>
                  <a:gd name="T3" fmla="*/ 0 h 48"/>
                  <a:gd name="T4" fmla="*/ 0 w 84"/>
                  <a:gd name="T5" fmla="*/ 36 h 48"/>
                  <a:gd name="T6" fmla="*/ 18 w 84"/>
                  <a:gd name="T7" fmla="*/ 48 h 48"/>
                  <a:gd name="T8" fmla="*/ 84 w 84"/>
                  <a:gd name="T9" fmla="*/ 6 h 48"/>
                  <a:gd name="T10" fmla="*/ 0 60000 65536"/>
                  <a:gd name="T11" fmla="*/ 0 60000 65536"/>
                  <a:gd name="T12" fmla="*/ 0 60000 65536"/>
                  <a:gd name="T13" fmla="*/ 0 60000 65536"/>
                  <a:gd name="T14" fmla="*/ 0 60000 65536"/>
                  <a:gd name="T15" fmla="*/ 0 w 84"/>
                  <a:gd name="T16" fmla="*/ 0 h 48"/>
                  <a:gd name="T17" fmla="*/ 84 w 84"/>
                  <a:gd name="T18" fmla="*/ 48 h 48"/>
                </a:gdLst>
                <a:ahLst/>
                <a:cxnLst>
                  <a:cxn ang="T10">
                    <a:pos x="T0" y="T1"/>
                  </a:cxn>
                  <a:cxn ang="T11">
                    <a:pos x="T2" y="T3"/>
                  </a:cxn>
                  <a:cxn ang="T12">
                    <a:pos x="T4" y="T5"/>
                  </a:cxn>
                  <a:cxn ang="T13">
                    <a:pos x="T6" y="T7"/>
                  </a:cxn>
                  <a:cxn ang="T14">
                    <a:pos x="T8" y="T9"/>
                  </a:cxn>
                </a:cxnLst>
                <a:rect l="T15" t="T16" r="T17" b="T18"/>
                <a:pathLst>
                  <a:path w="84" h="48">
                    <a:moveTo>
                      <a:pt x="84" y="6"/>
                    </a:moveTo>
                    <a:lnTo>
                      <a:pt x="66" y="0"/>
                    </a:lnTo>
                    <a:lnTo>
                      <a:pt x="0" y="36"/>
                    </a:lnTo>
                    <a:lnTo>
                      <a:pt x="18" y="48"/>
                    </a:lnTo>
                    <a:lnTo>
                      <a:pt x="84" y="6"/>
                    </a:lnTo>
                    <a:close/>
                  </a:path>
                </a:pathLst>
              </a:custGeom>
              <a:solidFill>
                <a:srgbClr val="E6E6E6"/>
              </a:solidFill>
              <a:ln w="9525">
                <a:noFill/>
                <a:round/>
                <a:headEnd/>
                <a:tailEnd/>
              </a:ln>
            </p:spPr>
            <p:txBody>
              <a:bodyPr/>
              <a:lstStyle/>
              <a:p>
                <a:endParaRPr lang="en-US"/>
              </a:p>
            </p:txBody>
          </p:sp>
          <p:sp>
            <p:nvSpPr>
              <p:cNvPr id="13493" name="Freeform 143"/>
              <p:cNvSpPr>
                <a:spLocks noChangeAspect="1"/>
              </p:cNvSpPr>
              <p:nvPr/>
            </p:nvSpPr>
            <p:spPr bwMode="gray">
              <a:xfrm>
                <a:off x="4493" y="1549"/>
                <a:ext cx="66" cy="60"/>
              </a:xfrm>
              <a:custGeom>
                <a:avLst/>
                <a:gdLst>
                  <a:gd name="T0" fmla="*/ 66 w 66"/>
                  <a:gd name="T1" fmla="*/ 0 h 60"/>
                  <a:gd name="T2" fmla="*/ 0 w 66"/>
                  <a:gd name="T3" fmla="*/ 36 h 60"/>
                  <a:gd name="T4" fmla="*/ 0 w 66"/>
                  <a:gd name="T5" fmla="*/ 60 h 60"/>
                  <a:gd name="T6" fmla="*/ 66 w 66"/>
                  <a:gd name="T7" fmla="*/ 24 h 60"/>
                  <a:gd name="T8" fmla="*/ 66 w 66"/>
                  <a:gd name="T9" fmla="*/ 0 h 60"/>
                  <a:gd name="T10" fmla="*/ 0 60000 65536"/>
                  <a:gd name="T11" fmla="*/ 0 60000 65536"/>
                  <a:gd name="T12" fmla="*/ 0 60000 65536"/>
                  <a:gd name="T13" fmla="*/ 0 60000 65536"/>
                  <a:gd name="T14" fmla="*/ 0 60000 65536"/>
                  <a:gd name="T15" fmla="*/ 0 w 66"/>
                  <a:gd name="T16" fmla="*/ 0 h 60"/>
                  <a:gd name="T17" fmla="*/ 66 w 66"/>
                  <a:gd name="T18" fmla="*/ 60 h 60"/>
                </a:gdLst>
                <a:ahLst/>
                <a:cxnLst>
                  <a:cxn ang="T10">
                    <a:pos x="T0" y="T1"/>
                  </a:cxn>
                  <a:cxn ang="T11">
                    <a:pos x="T2" y="T3"/>
                  </a:cxn>
                  <a:cxn ang="T12">
                    <a:pos x="T4" y="T5"/>
                  </a:cxn>
                  <a:cxn ang="T13">
                    <a:pos x="T6" y="T7"/>
                  </a:cxn>
                  <a:cxn ang="T14">
                    <a:pos x="T8" y="T9"/>
                  </a:cxn>
                </a:cxnLst>
                <a:rect l="T15" t="T16" r="T17" b="T18"/>
                <a:pathLst>
                  <a:path w="66" h="60">
                    <a:moveTo>
                      <a:pt x="66" y="0"/>
                    </a:moveTo>
                    <a:lnTo>
                      <a:pt x="0" y="36"/>
                    </a:lnTo>
                    <a:lnTo>
                      <a:pt x="0" y="60"/>
                    </a:lnTo>
                    <a:lnTo>
                      <a:pt x="66" y="24"/>
                    </a:lnTo>
                    <a:lnTo>
                      <a:pt x="66" y="0"/>
                    </a:lnTo>
                    <a:close/>
                  </a:path>
                </a:pathLst>
              </a:custGeom>
              <a:solidFill>
                <a:srgbClr val="7F7F7F"/>
              </a:solidFill>
              <a:ln w="9525">
                <a:noFill/>
                <a:round/>
                <a:headEnd/>
                <a:tailEnd/>
              </a:ln>
            </p:spPr>
            <p:txBody>
              <a:bodyPr/>
              <a:lstStyle/>
              <a:p>
                <a:endParaRPr lang="en-US"/>
              </a:p>
            </p:txBody>
          </p:sp>
          <p:sp>
            <p:nvSpPr>
              <p:cNvPr id="13494" name="Line 144"/>
              <p:cNvSpPr>
                <a:spLocks noChangeAspect="1" noChangeShapeType="1"/>
              </p:cNvSpPr>
              <p:nvPr/>
            </p:nvSpPr>
            <p:spPr bwMode="gray">
              <a:xfrm>
                <a:off x="4414" y="1549"/>
                <a:ext cx="1" cy="1"/>
              </a:xfrm>
              <a:prstGeom prst="line">
                <a:avLst/>
              </a:prstGeom>
              <a:noFill/>
              <a:ln w="9525">
                <a:solidFill>
                  <a:srgbClr val="000000"/>
                </a:solidFill>
                <a:round/>
                <a:headEnd/>
                <a:tailEnd/>
              </a:ln>
            </p:spPr>
            <p:txBody>
              <a:bodyPr/>
              <a:lstStyle/>
              <a:p>
                <a:endParaRPr lang="en-US"/>
              </a:p>
            </p:txBody>
          </p:sp>
          <p:sp>
            <p:nvSpPr>
              <p:cNvPr id="13495" name="Freeform 145"/>
              <p:cNvSpPr>
                <a:spLocks noChangeAspect="1"/>
              </p:cNvSpPr>
              <p:nvPr/>
            </p:nvSpPr>
            <p:spPr bwMode="gray">
              <a:xfrm>
                <a:off x="4414" y="1549"/>
                <a:ext cx="12" cy="18"/>
              </a:xfrm>
              <a:custGeom>
                <a:avLst/>
                <a:gdLst>
                  <a:gd name="T0" fmla="*/ 6 w 12"/>
                  <a:gd name="T1" fmla="*/ 18 h 18"/>
                  <a:gd name="T2" fmla="*/ 0 w 12"/>
                  <a:gd name="T3" fmla="*/ 12 h 18"/>
                  <a:gd name="T4" fmla="*/ 0 w 12"/>
                  <a:gd name="T5" fmla="*/ 12 h 18"/>
                  <a:gd name="T6" fmla="*/ 0 w 12"/>
                  <a:gd name="T7" fmla="*/ 6 h 18"/>
                  <a:gd name="T8" fmla="*/ 6 w 12"/>
                  <a:gd name="T9" fmla="*/ 0 h 18"/>
                  <a:gd name="T10" fmla="*/ 6 w 12"/>
                  <a:gd name="T11" fmla="*/ 0 h 18"/>
                  <a:gd name="T12" fmla="*/ 12 w 12"/>
                  <a:gd name="T13" fmla="*/ 0 h 18"/>
                  <a:gd name="T14" fmla="*/ 12 w 12"/>
                  <a:gd name="T15" fmla="*/ 6 h 18"/>
                  <a:gd name="T16" fmla="*/ 12 w 12"/>
                  <a:gd name="T17" fmla="*/ 12 h 18"/>
                  <a:gd name="T18" fmla="*/ 6 w 12"/>
                  <a:gd name="T19" fmla="*/ 12 h 18"/>
                  <a:gd name="T20" fmla="*/ 6 w 12"/>
                  <a:gd name="T21" fmla="*/ 18 h 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
                  <a:gd name="T34" fmla="*/ 0 h 18"/>
                  <a:gd name="T35" fmla="*/ 12 w 12"/>
                  <a:gd name="T36" fmla="*/ 18 h 1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 h="18">
                    <a:moveTo>
                      <a:pt x="6" y="18"/>
                    </a:moveTo>
                    <a:lnTo>
                      <a:pt x="0" y="12"/>
                    </a:lnTo>
                    <a:lnTo>
                      <a:pt x="0" y="6"/>
                    </a:lnTo>
                    <a:lnTo>
                      <a:pt x="6" y="0"/>
                    </a:lnTo>
                    <a:lnTo>
                      <a:pt x="12" y="0"/>
                    </a:lnTo>
                    <a:lnTo>
                      <a:pt x="12" y="6"/>
                    </a:lnTo>
                    <a:lnTo>
                      <a:pt x="12" y="12"/>
                    </a:lnTo>
                    <a:lnTo>
                      <a:pt x="6" y="12"/>
                    </a:lnTo>
                    <a:lnTo>
                      <a:pt x="6" y="18"/>
                    </a:lnTo>
                    <a:close/>
                  </a:path>
                </a:pathLst>
              </a:custGeom>
              <a:solidFill>
                <a:srgbClr val="999999"/>
              </a:solidFill>
              <a:ln w="9525">
                <a:noFill/>
                <a:round/>
                <a:headEnd/>
                <a:tailEnd/>
              </a:ln>
            </p:spPr>
            <p:txBody>
              <a:bodyPr/>
              <a:lstStyle/>
              <a:p>
                <a:endParaRPr lang="en-US"/>
              </a:p>
            </p:txBody>
          </p:sp>
          <p:sp>
            <p:nvSpPr>
              <p:cNvPr id="13496" name="Freeform 146"/>
              <p:cNvSpPr>
                <a:spLocks noChangeAspect="1"/>
              </p:cNvSpPr>
              <p:nvPr/>
            </p:nvSpPr>
            <p:spPr bwMode="gray">
              <a:xfrm>
                <a:off x="4414" y="1549"/>
                <a:ext cx="12" cy="18"/>
              </a:xfrm>
              <a:custGeom>
                <a:avLst/>
                <a:gdLst>
                  <a:gd name="T0" fmla="*/ 12 w 12"/>
                  <a:gd name="T1" fmla="*/ 12 h 18"/>
                  <a:gd name="T2" fmla="*/ 12 w 12"/>
                  <a:gd name="T3" fmla="*/ 6 h 18"/>
                  <a:gd name="T4" fmla="*/ 12 w 12"/>
                  <a:gd name="T5" fmla="*/ 0 h 18"/>
                  <a:gd name="T6" fmla="*/ 6 w 12"/>
                  <a:gd name="T7" fmla="*/ 6 h 18"/>
                  <a:gd name="T8" fmla="*/ 0 w 12"/>
                  <a:gd name="T9" fmla="*/ 12 h 18"/>
                  <a:gd name="T10" fmla="*/ 0 w 12"/>
                  <a:gd name="T11" fmla="*/ 12 h 18"/>
                  <a:gd name="T12" fmla="*/ 0 w 12"/>
                  <a:gd name="T13" fmla="*/ 18 h 18"/>
                  <a:gd name="T14" fmla="*/ 6 w 12"/>
                  <a:gd name="T15" fmla="*/ 12 h 18"/>
                  <a:gd name="T16" fmla="*/ 12 w 12"/>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12" y="12"/>
                    </a:moveTo>
                    <a:lnTo>
                      <a:pt x="12" y="6"/>
                    </a:lnTo>
                    <a:lnTo>
                      <a:pt x="12" y="0"/>
                    </a:lnTo>
                    <a:lnTo>
                      <a:pt x="6" y="6"/>
                    </a:lnTo>
                    <a:lnTo>
                      <a:pt x="0" y="12"/>
                    </a:lnTo>
                    <a:lnTo>
                      <a:pt x="0" y="18"/>
                    </a:lnTo>
                    <a:lnTo>
                      <a:pt x="6" y="12"/>
                    </a:lnTo>
                    <a:lnTo>
                      <a:pt x="12" y="12"/>
                    </a:lnTo>
                    <a:close/>
                  </a:path>
                </a:pathLst>
              </a:custGeom>
              <a:solidFill>
                <a:srgbClr val="666666"/>
              </a:solidFill>
              <a:ln w="9525">
                <a:noFill/>
                <a:round/>
                <a:headEnd/>
                <a:tailEnd/>
              </a:ln>
            </p:spPr>
            <p:txBody>
              <a:bodyPr/>
              <a:lstStyle/>
              <a:p>
                <a:endParaRPr lang="en-US"/>
              </a:p>
            </p:txBody>
          </p:sp>
          <p:sp>
            <p:nvSpPr>
              <p:cNvPr id="13497" name="Freeform 147"/>
              <p:cNvSpPr>
                <a:spLocks noChangeAspect="1"/>
              </p:cNvSpPr>
              <p:nvPr/>
            </p:nvSpPr>
            <p:spPr bwMode="gray">
              <a:xfrm>
                <a:off x="4384" y="1525"/>
                <a:ext cx="18" cy="30"/>
              </a:xfrm>
              <a:custGeom>
                <a:avLst/>
                <a:gdLst>
                  <a:gd name="T0" fmla="*/ 18 w 18"/>
                  <a:gd name="T1" fmla="*/ 12 h 30"/>
                  <a:gd name="T2" fmla="*/ 0 w 18"/>
                  <a:gd name="T3" fmla="*/ 0 h 30"/>
                  <a:gd name="T4" fmla="*/ 0 w 18"/>
                  <a:gd name="T5" fmla="*/ 24 h 30"/>
                  <a:gd name="T6" fmla="*/ 18 w 18"/>
                  <a:gd name="T7" fmla="*/ 30 h 30"/>
                  <a:gd name="T8" fmla="*/ 18 w 18"/>
                  <a:gd name="T9" fmla="*/ 12 h 30"/>
                  <a:gd name="T10" fmla="*/ 0 60000 65536"/>
                  <a:gd name="T11" fmla="*/ 0 60000 65536"/>
                  <a:gd name="T12" fmla="*/ 0 60000 65536"/>
                  <a:gd name="T13" fmla="*/ 0 60000 65536"/>
                  <a:gd name="T14" fmla="*/ 0 60000 65536"/>
                  <a:gd name="T15" fmla="*/ 0 w 18"/>
                  <a:gd name="T16" fmla="*/ 0 h 30"/>
                  <a:gd name="T17" fmla="*/ 18 w 18"/>
                  <a:gd name="T18" fmla="*/ 30 h 30"/>
                </a:gdLst>
                <a:ahLst/>
                <a:cxnLst>
                  <a:cxn ang="T10">
                    <a:pos x="T0" y="T1"/>
                  </a:cxn>
                  <a:cxn ang="T11">
                    <a:pos x="T2" y="T3"/>
                  </a:cxn>
                  <a:cxn ang="T12">
                    <a:pos x="T4" y="T5"/>
                  </a:cxn>
                  <a:cxn ang="T13">
                    <a:pos x="T6" y="T7"/>
                  </a:cxn>
                  <a:cxn ang="T14">
                    <a:pos x="T8" y="T9"/>
                  </a:cxn>
                </a:cxnLst>
                <a:rect l="T15" t="T16" r="T17" b="T18"/>
                <a:pathLst>
                  <a:path w="18" h="30">
                    <a:moveTo>
                      <a:pt x="18" y="12"/>
                    </a:moveTo>
                    <a:lnTo>
                      <a:pt x="0" y="0"/>
                    </a:lnTo>
                    <a:lnTo>
                      <a:pt x="0" y="24"/>
                    </a:lnTo>
                    <a:lnTo>
                      <a:pt x="18" y="30"/>
                    </a:lnTo>
                    <a:lnTo>
                      <a:pt x="18" y="12"/>
                    </a:lnTo>
                    <a:close/>
                  </a:path>
                </a:pathLst>
              </a:custGeom>
              <a:solidFill>
                <a:srgbClr val="B3B3B3"/>
              </a:solidFill>
              <a:ln w="9525">
                <a:noFill/>
                <a:round/>
                <a:headEnd/>
                <a:tailEnd/>
              </a:ln>
            </p:spPr>
            <p:txBody>
              <a:bodyPr/>
              <a:lstStyle/>
              <a:p>
                <a:endParaRPr lang="en-US"/>
              </a:p>
            </p:txBody>
          </p:sp>
          <p:sp>
            <p:nvSpPr>
              <p:cNvPr id="13498" name="Freeform 148"/>
              <p:cNvSpPr>
                <a:spLocks noChangeAspect="1"/>
              </p:cNvSpPr>
              <p:nvPr/>
            </p:nvSpPr>
            <p:spPr bwMode="gray">
              <a:xfrm>
                <a:off x="4450" y="1519"/>
                <a:ext cx="18" cy="18"/>
              </a:xfrm>
              <a:custGeom>
                <a:avLst/>
                <a:gdLst>
                  <a:gd name="T0" fmla="*/ 6 w 18"/>
                  <a:gd name="T1" fmla="*/ 18 h 18"/>
                  <a:gd name="T2" fmla="*/ 0 w 18"/>
                  <a:gd name="T3" fmla="*/ 18 h 18"/>
                  <a:gd name="T4" fmla="*/ 0 w 18"/>
                  <a:gd name="T5" fmla="*/ 12 h 18"/>
                  <a:gd name="T6" fmla="*/ 0 w 18"/>
                  <a:gd name="T7" fmla="*/ 12 h 18"/>
                  <a:gd name="T8" fmla="*/ 0 w 18"/>
                  <a:gd name="T9" fmla="*/ 6 h 18"/>
                  <a:gd name="T10" fmla="*/ 6 w 18"/>
                  <a:gd name="T11" fmla="*/ 6 h 18"/>
                  <a:gd name="T12" fmla="*/ 6 w 18"/>
                  <a:gd name="T13" fmla="*/ 6 h 18"/>
                  <a:gd name="T14" fmla="*/ 12 w 18"/>
                  <a:gd name="T15" fmla="*/ 0 h 18"/>
                  <a:gd name="T16" fmla="*/ 12 w 18"/>
                  <a:gd name="T17" fmla="*/ 0 h 18"/>
                  <a:gd name="T18" fmla="*/ 18 w 18"/>
                  <a:gd name="T19" fmla="*/ 6 h 18"/>
                  <a:gd name="T20" fmla="*/ 18 w 18"/>
                  <a:gd name="T21" fmla="*/ 6 h 18"/>
                  <a:gd name="T22" fmla="*/ 18 w 18"/>
                  <a:gd name="T23" fmla="*/ 6 h 18"/>
                  <a:gd name="T24" fmla="*/ 18 w 18"/>
                  <a:gd name="T25" fmla="*/ 12 h 18"/>
                  <a:gd name="T26" fmla="*/ 12 w 18"/>
                  <a:gd name="T27" fmla="*/ 18 h 18"/>
                  <a:gd name="T28" fmla="*/ 12 w 18"/>
                  <a:gd name="T29" fmla="*/ 18 h 18"/>
                  <a:gd name="T30" fmla="*/ 6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0" y="18"/>
                    </a:lnTo>
                    <a:lnTo>
                      <a:pt x="0" y="12"/>
                    </a:lnTo>
                    <a:lnTo>
                      <a:pt x="0" y="6"/>
                    </a:lnTo>
                    <a:lnTo>
                      <a:pt x="6" y="6"/>
                    </a:lnTo>
                    <a:lnTo>
                      <a:pt x="12" y="0"/>
                    </a:lnTo>
                    <a:lnTo>
                      <a:pt x="18" y="6"/>
                    </a:lnTo>
                    <a:lnTo>
                      <a:pt x="18" y="12"/>
                    </a:lnTo>
                    <a:lnTo>
                      <a:pt x="12" y="18"/>
                    </a:lnTo>
                    <a:lnTo>
                      <a:pt x="6" y="18"/>
                    </a:lnTo>
                    <a:close/>
                  </a:path>
                </a:pathLst>
              </a:custGeom>
              <a:solidFill>
                <a:srgbClr val="000000"/>
              </a:solidFill>
              <a:ln w="9525">
                <a:noFill/>
                <a:round/>
                <a:headEnd/>
                <a:tailEnd/>
              </a:ln>
            </p:spPr>
            <p:txBody>
              <a:bodyPr/>
              <a:lstStyle/>
              <a:p>
                <a:endParaRPr lang="en-US"/>
              </a:p>
            </p:txBody>
          </p:sp>
          <p:sp>
            <p:nvSpPr>
              <p:cNvPr id="13499" name="Freeform 149"/>
              <p:cNvSpPr>
                <a:spLocks noChangeAspect="1"/>
              </p:cNvSpPr>
              <p:nvPr/>
            </p:nvSpPr>
            <p:spPr bwMode="gray">
              <a:xfrm>
                <a:off x="4450" y="1519"/>
                <a:ext cx="18" cy="18"/>
              </a:xfrm>
              <a:custGeom>
                <a:avLst/>
                <a:gdLst>
                  <a:gd name="T0" fmla="*/ 18 w 18"/>
                  <a:gd name="T1" fmla="*/ 12 h 18"/>
                  <a:gd name="T2" fmla="*/ 18 w 18"/>
                  <a:gd name="T3" fmla="*/ 6 h 18"/>
                  <a:gd name="T4" fmla="*/ 18 w 18"/>
                  <a:gd name="T5" fmla="*/ 6 h 18"/>
                  <a:gd name="T6" fmla="*/ 18 w 18"/>
                  <a:gd name="T7" fmla="*/ 0 h 18"/>
                  <a:gd name="T8" fmla="*/ 18 w 18"/>
                  <a:gd name="T9" fmla="*/ 0 h 18"/>
                  <a:gd name="T10" fmla="*/ 12 w 18"/>
                  <a:gd name="T11" fmla="*/ 6 h 18"/>
                  <a:gd name="T12" fmla="*/ 6 w 18"/>
                  <a:gd name="T13" fmla="*/ 6 h 18"/>
                  <a:gd name="T14" fmla="*/ 6 w 18"/>
                  <a:gd name="T15" fmla="*/ 6 h 18"/>
                  <a:gd name="T16" fmla="*/ 0 w 18"/>
                  <a:gd name="T17" fmla="*/ 12 h 18"/>
                  <a:gd name="T18" fmla="*/ 6 w 18"/>
                  <a:gd name="T19" fmla="*/ 18 h 18"/>
                  <a:gd name="T20" fmla="*/ 6 w 18"/>
                  <a:gd name="T21" fmla="*/ 18 h 18"/>
                  <a:gd name="T22" fmla="*/ 6 w 18"/>
                  <a:gd name="T23" fmla="*/ 18 h 18"/>
                  <a:gd name="T24" fmla="*/ 12 w 18"/>
                  <a:gd name="T25" fmla="*/ 18 h 18"/>
                  <a:gd name="T26" fmla="*/ 18 w 18"/>
                  <a:gd name="T27" fmla="*/ 18 h 18"/>
                  <a:gd name="T28" fmla="*/ 18 w 18"/>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8"/>
                  <a:gd name="T47" fmla="*/ 18 w 18"/>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8">
                    <a:moveTo>
                      <a:pt x="18" y="12"/>
                    </a:moveTo>
                    <a:lnTo>
                      <a:pt x="18" y="6"/>
                    </a:lnTo>
                    <a:lnTo>
                      <a:pt x="18" y="0"/>
                    </a:lnTo>
                    <a:lnTo>
                      <a:pt x="12" y="6"/>
                    </a:lnTo>
                    <a:lnTo>
                      <a:pt x="6" y="6"/>
                    </a:lnTo>
                    <a:lnTo>
                      <a:pt x="0" y="12"/>
                    </a:lnTo>
                    <a:lnTo>
                      <a:pt x="6" y="18"/>
                    </a:lnTo>
                    <a:lnTo>
                      <a:pt x="12" y="18"/>
                    </a:lnTo>
                    <a:lnTo>
                      <a:pt x="18" y="18"/>
                    </a:lnTo>
                    <a:lnTo>
                      <a:pt x="18" y="12"/>
                    </a:lnTo>
                    <a:close/>
                  </a:path>
                </a:pathLst>
              </a:custGeom>
              <a:solidFill>
                <a:srgbClr val="666666"/>
              </a:solidFill>
              <a:ln w="9525">
                <a:noFill/>
                <a:round/>
                <a:headEnd/>
                <a:tailEnd/>
              </a:ln>
            </p:spPr>
            <p:txBody>
              <a:bodyPr/>
              <a:lstStyle/>
              <a:p>
                <a:endParaRPr lang="en-US"/>
              </a:p>
            </p:txBody>
          </p:sp>
          <p:sp>
            <p:nvSpPr>
              <p:cNvPr id="13500" name="Freeform 150"/>
              <p:cNvSpPr>
                <a:spLocks noChangeAspect="1"/>
              </p:cNvSpPr>
              <p:nvPr/>
            </p:nvSpPr>
            <p:spPr bwMode="gray">
              <a:xfrm>
                <a:off x="4456" y="1525"/>
                <a:ext cx="12" cy="12"/>
              </a:xfrm>
              <a:custGeom>
                <a:avLst/>
                <a:gdLst>
                  <a:gd name="T0" fmla="*/ 12 w 12"/>
                  <a:gd name="T1" fmla="*/ 12 h 12"/>
                  <a:gd name="T2" fmla="*/ 12 w 12"/>
                  <a:gd name="T3" fmla="*/ 0 h 12"/>
                  <a:gd name="T4" fmla="*/ 12 w 12"/>
                  <a:gd name="T5" fmla="*/ 0 h 12"/>
                  <a:gd name="T6" fmla="*/ 6 w 12"/>
                  <a:gd name="T7" fmla="*/ 0 h 12"/>
                  <a:gd name="T8" fmla="*/ 0 w 12"/>
                  <a:gd name="T9" fmla="*/ 6 h 12"/>
                  <a:gd name="T10" fmla="*/ 0 w 12"/>
                  <a:gd name="T11" fmla="*/ 12 h 12"/>
                  <a:gd name="T12" fmla="*/ 0 w 12"/>
                  <a:gd name="T13" fmla="*/ 12 h 12"/>
                  <a:gd name="T14" fmla="*/ 6 w 12"/>
                  <a:gd name="T15" fmla="*/ 12 h 12"/>
                  <a:gd name="T16" fmla="*/ 12 w 12"/>
                  <a:gd name="T17" fmla="*/ 12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12" y="12"/>
                    </a:moveTo>
                    <a:lnTo>
                      <a:pt x="12" y="0"/>
                    </a:lnTo>
                    <a:lnTo>
                      <a:pt x="6" y="0"/>
                    </a:lnTo>
                    <a:lnTo>
                      <a:pt x="0" y="6"/>
                    </a:lnTo>
                    <a:lnTo>
                      <a:pt x="0" y="12"/>
                    </a:lnTo>
                    <a:lnTo>
                      <a:pt x="6" y="12"/>
                    </a:lnTo>
                    <a:lnTo>
                      <a:pt x="12" y="12"/>
                    </a:lnTo>
                    <a:close/>
                  </a:path>
                </a:pathLst>
              </a:custGeom>
              <a:solidFill>
                <a:srgbClr val="000000"/>
              </a:solidFill>
              <a:ln w="9525">
                <a:noFill/>
                <a:round/>
                <a:headEnd/>
                <a:tailEnd/>
              </a:ln>
            </p:spPr>
            <p:txBody>
              <a:bodyPr/>
              <a:lstStyle/>
              <a:p>
                <a:endParaRPr lang="en-US"/>
              </a:p>
            </p:txBody>
          </p:sp>
          <p:sp>
            <p:nvSpPr>
              <p:cNvPr id="13501" name="Freeform 151"/>
              <p:cNvSpPr>
                <a:spLocks noChangeAspect="1"/>
              </p:cNvSpPr>
              <p:nvPr/>
            </p:nvSpPr>
            <p:spPr bwMode="gray">
              <a:xfrm>
                <a:off x="4444" y="1525"/>
                <a:ext cx="18" cy="18"/>
              </a:xfrm>
              <a:custGeom>
                <a:avLst/>
                <a:gdLst>
                  <a:gd name="T0" fmla="*/ 6 w 18"/>
                  <a:gd name="T1" fmla="*/ 18 h 18"/>
                  <a:gd name="T2" fmla="*/ 0 w 18"/>
                  <a:gd name="T3" fmla="*/ 12 h 18"/>
                  <a:gd name="T4" fmla="*/ 0 w 18"/>
                  <a:gd name="T5" fmla="*/ 12 h 18"/>
                  <a:gd name="T6" fmla="*/ 0 w 18"/>
                  <a:gd name="T7" fmla="*/ 12 h 18"/>
                  <a:gd name="T8" fmla="*/ 0 w 18"/>
                  <a:gd name="T9" fmla="*/ 6 h 18"/>
                  <a:gd name="T10" fmla="*/ 0 w 18"/>
                  <a:gd name="T11" fmla="*/ 0 h 18"/>
                  <a:gd name="T12" fmla="*/ 6 w 18"/>
                  <a:gd name="T13" fmla="*/ 0 h 18"/>
                  <a:gd name="T14" fmla="*/ 6 w 18"/>
                  <a:gd name="T15" fmla="*/ 0 h 18"/>
                  <a:gd name="T16" fmla="*/ 12 w 18"/>
                  <a:gd name="T17" fmla="*/ 0 h 18"/>
                  <a:gd name="T18" fmla="*/ 18 w 18"/>
                  <a:gd name="T19" fmla="*/ 0 h 18"/>
                  <a:gd name="T20" fmla="*/ 18 w 18"/>
                  <a:gd name="T21" fmla="*/ 6 h 18"/>
                  <a:gd name="T22" fmla="*/ 18 w 18"/>
                  <a:gd name="T23" fmla="*/ 6 h 18"/>
                  <a:gd name="T24" fmla="*/ 18 w 18"/>
                  <a:gd name="T25" fmla="*/ 12 h 18"/>
                  <a:gd name="T26" fmla="*/ 12 w 18"/>
                  <a:gd name="T27" fmla="*/ 12 h 18"/>
                  <a:gd name="T28" fmla="*/ 6 w 18"/>
                  <a:gd name="T29" fmla="*/ 18 h 18"/>
                  <a:gd name="T30" fmla="*/ 6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0" y="12"/>
                    </a:lnTo>
                    <a:lnTo>
                      <a:pt x="0" y="6"/>
                    </a:lnTo>
                    <a:lnTo>
                      <a:pt x="0" y="0"/>
                    </a:lnTo>
                    <a:lnTo>
                      <a:pt x="6" y="0"/>
                    </a:lnTo>
                    <a:lnTo>
                      <a:pt x="12" y="0"/>
                    </a:lnTo>
                    <a:lnTo>
                      <a:pt x="18" y="0"/>
                    </a:lnTo>
                    <a:lnTo>
                      <a:pt x="18" y="6"/>
                    </a:lnTo>
                    <a:lnTo>
                      <a:pt x="18" y="12"/>
                    </a:lnTo>
                    <a:lnTo>
                      <a:pt x="12" y="12"/>
                    </a:lnTo>
                    <a:lnTo>
                      <a:pt x="6" y="18"/>
                    </a:lnTo>
                    <a:close/>
                  </a:path>
                </a:pathLst>
              </a:custGeom>
              <a:solidFill>
                <a:srgbClr val="000000"/>
              </a:solidFill>
              <a:ln w="9525">
                <a:noFill/>
                <a:round/>
                <a:headEnd/>
                <a:tailEnd/>
              </a:ln>
            </p:spPr>
            <p:txBody>
              <a:bodyPr/>
              <a:lstStyle/>
              <a:p>
                <a:endParaRPr lang="en-US"/>
              </a:p>
            </p:txBody>
          </p:sp>
          <p:sp>
            <p:nvSpPr>
              <p:cNvPr id="13502" name="Freeform 152"/>
              <p:cNvSpPr>
                <a:spLocks noChangeAspect="1"/>
              </p:cNvSpPr>
              <p:nvPr/>
            </p:nvSpPr>
            <p:spPr bwMode="gray">
              <a:xfrm>
                <a:off x="4444" y="1525"/>
                <a:ext cx="18" cy="18"/>
              </a:xfrm>
              <a:custGeom>
                <a:avLst/>
                <a:gdLst>
                  <a:gd name="T0" fmla="*/ 18 w 18"/>
                  <a:gd name="T1" fmla="*/ 12 h 18"/>
                  <a:gd name="T2" fmla="*/ 18 w 18"/>
                  <a:gd name="T3" fmla="*/ 6 h 18"/>
                  <a:gd name="T4" fmla="*/ 18 w 18"/>
                  <a:gd name="T5" fmla="*/ 6 h 18"/>
                  <a:gd name="T6" fmla="*/ 18 w 18"/>
                  <a:gd name="T7" fmla="*/ 0 h 18"/>
                  <a:gd name="T8" fmla="*/ 12 w 18"/>
                  <a:gd name="T9" fmla="*/ 0 h 18"/>
                  <a:gd name="T10" fmla="*/ 6 w 18"/>
                  <a:gd name="T11" fmla="*/ 6 h 18"/>
                  <a:gd name="T12" fmla="*/ 6 w 18"/>
                  <a:gd name="T13" fmla="*/ 6 h 18"/>
                  <a:gd name="T14" fmla="*/ 0 w 18"/>
                  <a:gd name="T15" fmla="*/ 6 h 18"/>
                  <a:gd name="T16" fmla="*/ 0 w 18"/>
                  <a:gd name="T17" fmla="*/ 12 h 18"/>
                  <a:gd name="T18" fmla="*/ 0 w 18"/>
                  <a:gd name="T19" fmla="*/ 12 h 18"/>
                  <a:gd name="T20" fmla="*/ 0 w 18"/>
                  <a:gd name="T21" fmla="*/ 18 h 18"/>
                  <a:gd name="T22" fmla="*/ 6 w 18"/>
                  <a:gd name="T23" fmla="*/ 18 h 18"/>
                  <a:gd name="T24" fmla="*/ 6 w 18"/>
                  <a:gd name="T25" fmla="*/ 18 h 18"/>
                  <a:gd name="T26" fmla="*/ 12 w 18"/>
                  <a:gd name="T27" fmla="*/ 12 h 18"/>
                  <a:gd name="T28" fmla="*/ 18 w 18"/>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8"/>
                  <a:gd name="T47" fmla="*/ 18 w 18"/>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8">
                    <a:moveTo>
                      <a:pt x="18" y="12"/>
                    </a:moveTo>
                    <a:lnTo>
                      <a:pt x="18" y="6"/>
                    </a:lnTo>
                    <a:lnTo>
                      <a:pt x="18" y="0"/>
                    </a:lnTo>
                    <a:lnTo>
                      <a:pt x="12" y="0"/>
                    </a:lnTo>
                    <a:lnTo>
                      <a:pt x="6" y="6"/>
                    </a:lnTo>
                    <a:lnTo>
                      <a:pt x="0" y="6"/>
                    </a:lnTo>
                    <a:lnTo>
                      <a:pt x="0" y="12"/>
                    </a:lnTo>
                    <a:lnTo>
                      <a:pt x="0" y="18"/>
                    </a:lnTo>
                    <a:lnTo>
                      <a:pt x="6" y="18"/>
                    </a:lnTo>
                    <a:lnTo>
                      <a:pt x="12" y="12"/>
                    </a:lnTo>
                    <a:lnTo>
                      <a:pt x="18" y="12"/>
                    </a:lnTo>
                    <a:close/>
                  </a:path>
                </a:pathLst>
              </a:custGeom>
              <a:solidFill>
                <a:srgbClr val="666666"/>
              </a:solidFill>
              <a:ln w="9525">
                <a:noFill/>
                <a:round/>
                <a:headEnd/>
                <a:tailEnd/>
              </a:ln>
            </p:spPr>
            <p:txBody>
              <a:bodyPr/>
              <a:lstStyle/>
              <a:p>
                <a:endParaRPr lang="en-US"/>
              </a:p>
            </p:txBody>
          </p:sp>
          <p:sp>
            <p:nvSpPr>
              <p:cNvPr id="13503" name="Freeform 153"/>
              <p:cNvSpPr>
                <a:spLocks noChangeAspect="1"/>
              </p:cNvSpPr>
              <p:nvPr/>
            </p:nvSpPr>
            <p:spPr bwMode="gray">
              <a:xfrm>
                <a:off x="4450" y="1525"/>
                <a:ext cx="12" cy="18"/>
              </a:xfrm>
              <a:custGeom>
                <a:avLst/>
                <a:gdLst>
                  <a:gd name="T0" fmla="*/ 12 w 12"/>
                  <a:gd name="T1" fmla="*/ 12 h 18"/>
                  <a:gd name="T2" fmla="*/ 12 w 12"/>
                  <a:gd name="T3" fmla="*/ 6 h 18"/>
                  <a:gd name="T4" fmla="*/ 12 w 12"/>
                  <a:gd name="T5" fmla="*/ 0 h 18"/>
                  <a:gd name="T6" fmla="*/ 6 w 12"/>
                  <a:gd name="T7" fmla="*/ 0 h 18"/>
                  <a:gd name="T8" fmla="*/ 0 w 12"/>
                  <a:gd name="T9" fmla="*/ 12 h 18"/>
                  <a:gd name="T10" fmla="*/ 0 w 12"/>
                  <a:gd name="T11" fmla="*/ 12 h 18"/>
                  <a:gd name="T12" fmla="*/ 0 w 12"/>
                  <a:gd name="T13" fmla="*/ 18 h 18"/>
                  <a:gd name="T14" fmla="*/ 6 w 12"/>
                  <a:gd name="T15" fmla="*/ 18 h 18"/>
                  <a:gd name="T16" fmla="*/ 12 w 12"/>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12" y="12"/>
                    </a:moveTo>
                    <a:lnTo>
                      <a:pt x="12" y="6"/>
                    </a:lnTo>
                    <a:lnTo>
                      <a:pt x="12" y="0"/>
                    </a:lnTo>
                    <a:lnTo>
                      <a:pt x="6" y="0"/>
                    </a:lnTo>
                    <a:lnTo>
                      <a:pt x="0" y="12"/>
                    </a:lnTo>
                    <a:lnTo>
                      <a:pt x="0" y="18"/>
                    </a:lnTo>
                    <a:lnTo>
                      <a:pt x="6" y="18"/>
                    </a:lnTo>
                    <a:lnTo>
                      <a:pt x="12" y="12"/>
                    </a:lnTo>
                    <a:close/>
                  </a:path>
                </a:pathLst>
              </a:custGeom>
              <a:solidFill>
                <a:srgbClr val="000000"/>
              </a:solidFill>
              <a:ln w="9525">
                <a:noFill/>
                <a:round/>
                <a:headEnd/>
                <a:tailEnd/>
              </a:ln>
            </p:spPr>
            <p:txBody>
              <a:bodyPr/>
              <a:lstStyle/>
              <a:p>
                <a:endParaRPr lang="en-US"/>
              </a:p>
            </p:txBody>
          </p:sp>
          <p:sp>
            <p:nvSpPr>
              <p:cNvPr id="13504" name="Freeform 154"/>
              <p:cNvSpPr>
                <a:spLocks noChangeAspect="1"/>
              </p:cNvSpPr>
              <p:nvPr/>
            </p:nvSpPr>
            <p:spPr bwMode="gray">
              <a:xfrm>
                <a:off x="4456" y="1525"/>
                <a:ext cx="12" cy="12"/>
              </a:xfrm>
              <a:custGeom>
                <a:avLst/>
                <a:gdLst>
                  <a:gd name="T0" fmla="*/ 6 w 12"/>
                  <a:gd name="T1" fmla="*/ 12 h 12"/>
                  <a:gd name="T2" fmla="*/ 0 w 12"/>
                  <a:gd name="T3" fmla="*/ 12 h 12"/>
                  <a:gd name="T4" fmla="*/ 0 w 12"/>
                  <a:gd name="T5" fmla="*/ 12 h 12"/>
                  <a:gd name="T6" fmla="*/ 0 w 12"/>
                  <a:gd name="T7" fmla="*/ 6 h 12"/>
                  <a:gd name="T8" fmla="*/ 0 w 12"/>
                  <a:gd name="T9" fmla="*/ 6 h 12"/>
                  <a:gd name="T10" fmla="*/ 0 w 12"/>
                  <a:gd name="T11" fmla="*/ 0 h 12"/>
                  <a:gd name="T12" fmla="*/ 6 w 12"/>
                  <a:gd name="T13" fmla="*/ 0 h 12"/>
                  <a:gd name="T14" fmla="*/ 6 w 12"/>
                  <a:gd name="T15" fmla="*/ 0 h 12"/>
                  <a:gd name="T16" fmla="*/ 6 w 12"/>
                  <a:gd name="T17" fmla="*/ 0 h 12"/>
                  <a:gd name="T18" fmla="*/ 12 w 12"/>
                  <a:gd name="T19" fmla="*/ 0 h 12"/>
                  <a:gd name="T20" fmla="*/ 12 w 12"/>
                  <a:gd name="T21" fmla="*/ 0 h 12"/>
                  <a:gd name="T22" fmla="*/ 12 w 12"/>
                  <a:gd name="T23" fmla="*/ 6 h 12"/>
                  <a:gd name="T24" fmla="*/ 12 w 12"/>
                  <a:gd name="T25" fmla="*/ 6 h 12"/>
                  <a:gd name="T26" fmla="*/ 6 w 12"/>
                  <a:gd name="T27" fmla="*/ 12 h 12"/>
                  <a:gd name="T28" fmla="*/ 6 w 12"/>
                  <a:gd name="T29" fmla="*/ 12 h 12"/>
                  <a:gd name="T30" fmla="*/ 6 w 12"/>
                  <a:gd name="T31" fmla="*/ 12 h 12"/>
                  <a:gd name="T32" fmla="*/ 6 w 12"/>
                  <a:gd name="T33" fmla="*/ 12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2"/>
                  <a:gd name="T53" fmla="*/ 12 w 12"/>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2">
                    <a:moveTo>
                      <a:pt x="6" y="12"/>
                    </a:moveTo>
                    <a:lnTo>
                      <a:pt x="0" y="12"/>
                    </a:lnTo>
                    <a:lnTo>
                      <a:pt x="0" y="6"/>
                    </a:lnTo>
                    <a:lnTo>
                      <a:pt x="0" y="0"/>
                    </a:lnTo>
                    <a:lnTo>
                      <a:pt x="6" y="0"/>
                    </a:lnTo>
                    <a:lnTo>
                      <a:pt x="12" y="0"/>
                    </a:lnTo>
                    <a:lnTo>
                      <a:pt x="12" y="6"/>
                    </a:lnTo>
                    <a:lnTo>
                      <a:pt x="6" y="12"/>
                    </a:lnTo>
                    <a:close/>
                  </a:path>
                </a:pathLst>
              </a:custGeom>
              <a:solidFill>
                <a:srgbClr val="000000"/>
              </a:solidFill>
              <a:ln w="9525">
                <a:noFill/>
                <a:round/>
                <a:headEnd/>
                <a:tailEnd/>
              </a:ln>
            </p:spPr>
            <p:txBody>
              <a:bodyPr/>
              <a:lstStyle/>
              <a:p>
                <a:endParaRPr lang="en-US"/>
              </a:p>
            </p:txBody>
          </p:sp>
          <p:sp>
            <p:nvSpPr>
              <p:cNvPr id="13505" name="Freeform 155"/>
              <p:cNvSpPr>
                <a:spLocks noChangeAspect="1"/>
              </p:cNvSpPr>
              <p:nvPr/>
            </p:nvSpPr>
            <p:spPr bwMode="gray">
              <a:xfrm>
                <a:off x="4456" y="1525"/>
                <a:ext cx="19" cy="12"/>
              </a:xfrm>
              <a:custGeom>
                <a:avLst/>
                <a:gdLst>
                  <a:gd name="T0" fmla="*/ 12 w 19"/>
                  <a:gd name="T1" fmla="*/ 6 h 12"/>
                  <a:gd name="T2" fmla="*/ 19 w 19"/>
                  <a:gd name="T3" fmla="*/ 0 h 12"/>
                  <a:gd name="T4" fmla="*/ 12 w 19"/>
                  <a:gd name="T5" fmla="*/ 0 h 12"/>
                  <a:gd name="T6" fmla="*/ 12 w 19"/>
                  <a:gd name="T7" fmla="*/ 0 h 12"/>
                  <a:gd name="T8" fmla="*/ 12 w 19"/>
                  <a:gd name="T9" fmla="*/ 0 h 12"/>
                  <a:gd name="T10" fmla="*/ 6 w 19"/>
                  <a:gd name="T11" fmla="*/ 0 h 12"/>
                  <a:gd name="T12" fmla="*/ 6 w 19"/>
                  <a:gd name="T13" fmla="*/ 0 h 12"/>
                  <a:gd name="T14" fmla="*/ 0 w 19"/>
                  <a:gd name="T15" fmla="*/ 6 h 12"/>
                  <a:gd name="T16" fmla="*/ 0 w 19"/>
                  <a:gd name="T17" fmla="*/ 12 h 12"/>
                  <a:gd name="T18" fmla="*/ 0 w 19"/>
                  <a:gd name="T19" fmla="*/ 12 h 12"/>
                  <a:gd name="T20" fmla="*/ 0 w 19"/>
                  <a:gd name="T21" fmla="*/ 12 h 12"/>
                  <a:gd name="T22" fmla="*/ 6 w 19"/>
                  <a:gd name="T23" fmla="*/ 12 h 12"/>
                  <a:gd name="T24" fmla="*/ 6 w 19"/>
                  <a:gd name="T25" fmla="*/ 12 h 12"/>
                  <a:gd name="T26" fmla="*/ 12 w 19"/>
                  <a:gd name="T27" fmla="*/ 12 h 12"/>
                  <a:gd name="T28" fmla="*/ 12 w 19"/>
                  <a:gd name="T29" fmla="*/ 6 h 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
                  <a:gd name="T46" fmla="*/ 0 h 12"/>
                  <a:gd name="T47" fmla="*/ 19 w 19"/>
                  <a:gd name="T48" fmla="*/ 12 h 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 h="12">
                    <a:moveTo>
                      <a:pt x="12" y="6"/>
                    </a:moveTo>
                    <a:lnTo>
                      <a:pt x="19" y="0"/>
                    </a:lnTo>
                    <a:lnTo>
                      <a:pt x="12" y="0"/>
                    </a:lnTo>
                    <a:lnTo>
                      <a:pt x="6" y="0"/>
                    </a:lnTo>
                    <a:lnTo>
                      <a:pt x="0" y="6"/>
                    </a:lnTo>
                    <a:lnTo>
                      <a:pt x="0" y="12"/>
                    </a:lnTo>
                    <a:lnTo>
                      <a:pt x="6" y="12"/>
                    </a:lnTo>
                    <a:lnTo>
                      <a:pt x="12" y="12"/>
                    </a:lnTo>
                    <a:lnTo>
                      <a:pt x="12" y="6"/>
                    </a:lnTo>
                    <a:close/>
                  </a:path>
                </a:pathLst>
              </a:custGeom>
              <a:solidFill>
                <a:srgbClr val="666666"/>
              </a:solidFill>
              <a:ln w="9525">
                <a:noFill/>
                <a:round/>
                <a:headEnd/>
                <a:tailEnd/>
              </a:ln>
            </p:spPr>
            <p:txBody>
              <a:bodyPr/>
              <a:lstStyle/>
              <a:p>
                <a:endParaRPr lang="en-US"/>
              </a:p>
            </p:txBody>
          </p:sp>
          <p:sp>
            <p:nvSpPr>
              <p:cNvPr id="13506" name="Freeform 156"/>
              <p:cNvSpPr>
                <a:spLocks noChangeAspect="1"/>
              </p:cNvSpPr>
              <p:nvPr/>
            </p:nvSpPr>
            <p:spPr bwMode="gray">
              <a:xfrm>
                <a:off x="4456" y="1525"/>
                <a:ext cx="19" cy="18"/>
              </a:xfrm>
              <a:custGeom>
                <a:avLst/>
                <a:gdLst>
                  <a:gd name="T0" fmla="*/ 19 w 19"/>
                  <a:gd name="T1" fmla="*/ 12 h 18"/>
                  <a:gd name="T2" fmla="*/ 19 w 19"/>
                  <a:gd name="T3" fmla="*/ 6 h 18"/>
                  <a:gd name="T4" fmla="*/ 19 w 19"/>
                  <a:gd name="T5" fmla="*/ 0 h 18"/>
                  <a:gd name="T6" fmla="*/ 12 w 19"/>
                  <a:gd name="T7" fmla="*/ 0 h 18"/>
                  <a:gd name="T8" fmla="*/ 6 w 19"/>
                  <a:gd name="T9" fmla="*/ 6 h 18"/>
                  <a:gd name="T10" fmla="*/ 0 w 19"/>
                  <a:gd name="T11" fmla="*/ 12 h 18"/>
                  <a:gd name="T12" fmla="*/ 6 w 19"/>
                  <a:gd name="T13" fmla="*/ 18 h 18"/>
                  <a:gd name="T14" fmla="*/ 12 w 19"/>
                  <a:gd name="T15" fmla="*/ 18 h 18"/>
                  <a:gd name="T16" fmla="*/ 19 w 19"/>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
                  <a:gd name="T28" fmla="*/ 0 h 18"/>
                  <a:gd name="T29" fmla="*/ 19 w 19"/>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 h="18">
                    <a:moveTo>
                      <a:pt x="19" y="12"/>
                    </a:moveTo>
                    <a:lnTo>
                      <a:pt x="19" y="6"/>
                    </a:lnTo>
                    <a:lnTo>
                      <a:pt x="19" y="0"/>
                    </a:lnTo>
                    <a:lnTo>
                      <a:pt x="12" y="0"/>
                    </a:lnTo>
                    <a:lnTo>
                      <a:pt x="6" y="6"/>
                    </a:lnTo>
                    <a:lnTo>
                      <a:pt x="0" y="12"/>
                    </a:lnTo>
                    <a:lnTo>
                      <a:pt x="6" y="18"/>
                    </a:lnTo>
                    <a:lnTo>
                      <a:pt x="12" y="18"/>
                    </a:lnTo>
                    <a:lnTo>
                      <a:pt x="19" y="12"/>
                    </a:lnTo>
                    <a:close/>
                  </a:path>
                </a:pathLst>
              </a:custGeom>
              <a:solidFill>
                <a:srgbClr val="B3B3B3"/>
              </a:solidFill>
              <a:ln w="9525">
                <a:noFill/>
                <a:round/>
                <a:headEnd/>
                <a:tailEnd/>
              </a:ln>
            </p:spPr>
            <p:txBody>
              <a:bodyPr/>
              <a:lstStyle/>
              <a:p>
                <a:endParaRPr lang="en-US"/>
              </a:p>
            </p:txBody>
          </p:sp>
          <p:sp>
            <p:nvSpPr>
              <p:cNvPr id="13507" name="Freeform 157"/>
              <p:cNvSpPr>
                <a:spLocks noChangeAspect="1"/>
              </p:cNvSpPr>
              <p:nvPr/>
            </p:nvSpPr>
            <p:spPr bwMode="gray">
              <a:xfrm>
                <a:off x="4450" y="1525"/>
                <a:ext cx="12" cy="18"/>
              </a:xfrm>
              <a:custGeom>
                <a:avLst/>
                <a:gdLst>
                  <a:gd name="T0" fmla="*/ 6 w 12"/>
                  <a:gd name="T1" fmla="*/ 18 h 18"/>
                  <a:gd name="T2" fmla="*/ 0 w 12"/>
                  <a:gd name="T3" fmla="*/ 12 h 18"/>
                  <a:gd name="T4" fmla="*/ 0 w 12"/>
                  <a:gd name="T5" fmla="*/ 12 h 18"/>
                  <a:gd name="T6" fmla="*/ 0 w 12"/>
                  <a:gd name="T7" fmla="*/ 12 h 18"/>
                  <a:gd name="T8" fmla="*/ 0 w 12"/>
                  <a:gd name="T9" fmla="*/ 6 h 18"/>
                  <a:gd name="T10" fmla="*/ 0 w 12"/>
                  <a:gd name="T11" fmla="*/ 0 h 18"/>
                  <a:gd name="T12" fmla="*/ 6 w 12"/>
                  <a:gd name="T13" fmla="*/ 0 h 18"/>
                  <a:gd name="T14" fmla="*/ 6 w 12"/>
                  <a:gd name="T15" fmla="*/ 0 h 18"/>
                  <a:gd name="T16" fmla="*/ 6 w 12"/>
                  <a:gd name="T17" fmla="*/ 0 h 18"/>
                  <a:gd name="T18" fmla="*/ 12 w 12"/>
                  <a:gd name="T19" fmla="*/ 0 h 18"/>
                  <a:gd name="T20" fmla="*/ 12 w 12"/>
                  <a:gd name="T21" fmla="*/ 6 h 18"/>
                  <a:gd name="T22" fmla="*/ 12 w 12"/>
                  <a:gd name="T23" fmla="*/ 6 h 18"/>
                  <a:gd name="T24" fmla="*/ 12 w 12"/>
                  <a:gd name="T25" fmla="*/ 12 h 18"/>
                  <a:gd name="T26" fmla="*/ 6 w 12"/>
                  <a:gd name="T27" fmla="*/ 12 h 18"/>
                  <a:gd name="T28" fmla="*/ 6 w 12"/>
                  <a:gd name="T29" fmla="*/ 18 h 18"/>
                  <a:gd name="T30" fmla="*/ 6 w 12"/>
                  <a:gd name="T31" fmla="*/ 18 h 18"/>
                  <a:gd name="T32" fmla="*/ 6 w 12"/>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8"/>
                  <a:gd name="T53" fmla="*/ 12 w 12"/>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8">
                    <a:moveTo>
                      <a:pt x="6" y="18"/>
                    </a:moveTo>
                    <a:lnTo>
                      <a:pt x="0" y="12"/>
                    </a:lnTo>
                    <a:lnTo>
                      <a:pt x="0" y="6"/>
                    </a:lnTo>
                    <a:lnTo>
                      <a:pt x="0" y="0"/>
                    </a:lnTo>
                    <a:lnTo>
                      <a:pt x="6" y="0"/>
                    </a:lnTo>
                    <a:lnTo>
                      <a:pt x="12" y="0"/>
                    </a:lnTo>
                    <a:lnTo>
                      <a:pt x="12" y="6"/>
                    </a:lnTo>
                    <a:lnTo>
                      <a:pt x="12" y="12"/>
                    </a:lnTo>
                    <a:lnTo>
                      <a:pt x="6" y="12"/>
                    </a:lnTo>
                    <a:lnTo>
                      <a:pt x="6" y="18"/>
                    </a:lnTo>
                    <a:close/>
                  </a:path>
                </a:pathLst>
              </a:custGeom>
              <a:solidFill>
                <a:srgbClr val="000000"/>
              </a:solidFill>
              <a:ln w="9525">
                <a:noFill/>
                <a:round/>
                <a:headEnd/>
                <a:tailEnd/>
              </a:ln>
            </p:spPr>
            <p:txBody>
              <a:bodyPr/>
              <a:lstStyle/>
              <a:p>
                <a:endParaRPr lang="en-US"/>
              </a:p>
            </p:txBody>
          </p:sp>
          <p:sp>
            <p:nvSpPr>
              <p:cNvPr id="13508" name="Freeform 158"/>
              <p:cNvSpPr>
                <a:spLocks noChangeAspect="1"/>
              </p:cNvSpPr>
              <p:nvPr/>
            </p:nvSpPr>
            <p:spPr bwMode="gray">
              <a:xfrm>
                <a:off x="4450" y="1525"/>
                <a:ext cx="12" cy="18"/>
              </a:xfrm>
              <a:custGeom>
                <a:avLst/>
                <a:gdLst>
                  <a:gd name="T0" fmla="*/ 12 w 12"/>
                  <a:gd name="T1" fmla="*/ 12 h 18"/>
                  <a:gd name="T2" fmla="*/ 12 w 12"/>
                  <a:gd name="T3" fmla="*/ 6 h 18"/>
                  <a:gd name="T4" fmla="*/ 12 w 12"/>
                  <a:gd name="T5" fmla="*/ 6 h 18"/>
                  <a:gd name="T6" fmla="*/ 12 w 12"/>
                  <a:gd name="T7" fmla="*/ 0 h 18"/>
                  <a:gd name="T8" fmla="*/ 12 w 12"/>
                  <a:gd name="T9" fmla="*/ 0 h 18"/>
                  <a:gd name="T10" fmla="*/ 6 w 12"/>
                  <a:gd name="T11" fmla="*/ 6 h 18"/>
                  <a:gd name="T12" fmla="*/ 6 w 12"/>
                  <a:gd name="T13" fmla="*/ 6 h 18"/>
                  <a:gd name="T14" fmla="*/ 0 w 12"/>
                  <a:gd name="T15" fmla="*/ 6 h 18"/>
                  <a:gd name="T16" fmla="*/ 0 w 12"/>
                  <a:gd name="T17" fmla="*/ 12 h 18"/>
                  <a:gd name="T18" fmla="*/ 0 w 12"/>
                  <a:gd name="T19" fmla="*/ 18 h 18"/>
                  <a:gd name="T20" fmla="*/ 0 w 12"/>
                  <a:gd name="T21" fmla="*/ 18 h 18"/>
                  <a:gd name="T22" fmla="*/ 6 w 12"/>
                  <a:gd name="T23" fmla="*/ 18 h 18"/>
                  <a:gd name="T24" fmla="*/ 6 w 12"/>
                  <a:gd name="T25" fmla="*/ 18 h 18"/>
                  <a:gd name="T26" fmla="*/ 12 w 12"/>
                  <a:gd name="T27" fmla="*/ 12 h 18"/>
                  <a:gd name="T28" fmla="*/ 12 w 12"/>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8"/>
                  <a:gd name="T47" fmla="*/ 12 w 12"/>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8">
                    <a:moveTo>
                      <a:pt x="12" y="12"/>
                    </a:moveTo>
                    <a:lnTo>
                      <a:pt x="12" y="6"/>
                    </a:lnTo>
                    <a:lnTo>
                      <a:pt x="12" y="0"/>
                    </a:lnTo>
                    <a:lnTo>
                      <a:pt x="6" y="6"/>
                    </a:lnTo>
                    <a:lnTo>
                      <a:pt x="0" y="6"/>
                    </a:lnTo>
                    <a:lnTo>
                      <a:pt x="0" y="12"/>
                    </a:lnTo>
                    <a:lnTo>
                      <a:pt x="0" y="18"/>
                    </a:lnTo>
                    <a:lnTo>
                      <a:pt x="6" y="18"/>
                    </a:lnTo>
                    <a:lnTo>
                      <a:pt x="12" y="12"/>
                    </a:lnTo>
                    <a:close/>
                  </a:path>
                </a:pathLst>
              </a:custGeom>
              <a:solidFill>
                <a:srgbClr val="666666"/>
              </a:solidFill>
              <a:ln w="9525">
                <a:noFill/>
                <a:round/>
                <a:headEnd/>
                <a:tailEnd/>
              </a:ln>
            </p:spPr>
            <p:txBody>
              <a:bodyPr/>
              <a:lstStyle/>
              <a:p>
                <a:endParaRPr lang="en-US"/>
              </a:p>
            </p:txBody>
          </p:sp>
          <p:sp>
            <p:nvSpPr>
              <p:cNvPr id="13509" name="Freeform 159"/>
              <p:cNvSpPr>
                <a:spLocks noChangeAspect="1"/>
              </p:cNvSpPr>
              <p:nvPr/>
            </p:nvSpPr>
            <p:spPr bwMode="gray">
              <a:xfrm>
                <a:off x="4450" y="1531"/>
                <a:ext cx="18" cy="12"/>
              </a:xfrm>
              <a:custGeom>
                <a:avLst/>
                <a:gdLst>
                  <a:gd name="T0" fmla="*/ 18 w 18"/>
                  <a:gd name="T1" fmla="*/ 12 h 12"/>
                  <a:gd name="T2" fmla="*/ 18 w 18"/>
                  <a:gd name="T3" fmla="*/ 6 h 12"/>
                  <a:gd name="T4" fmla="*/ 18 w 18"/>
                  <a:gd name="T5" fmla="*/ 0 h 12"/>
                  <a:gd name="T6" fmla="*/ 12 w 18"/>
                  <a:gd name="T7" fmla="*/ 0 h 12"/>
                  <a:gd name="T8" fmla="*/ 6 w 18"/>
                  <a:gd name="T9" fmla="*/ 6 h 12"/>
                  <a:gd name="T10" fmla="*/ 0 w 18"/>
                  <a:gd name="T11" fmla="*/ 12 h 12"/>
                  <a:gd name="T12" fmla="*/ 6 w 18"/>
                  <a:gd name="T13" fmla="*/ 12 h 12"/>
                  <a:gd name="T14" fmla="*/ 12 w 18"/>
                  <a:gd name="T15" fmla="*/ 12 h 12"/>
                  <a:gd name="T16" fmla="*/ 18 w 18"/>
                  <a:gd name="T17" fmla="*/ 12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8" y="12"/>
                    </a:moveTo>
                    <a:lnTo>
                      <a:pt x="18" y="6"/>
                    </a:lnTo>
                    <a:lnTo>
                      <a:pt x="18" y="0"/>
                    </a:lnTo>
                    <a:lnTo>
                      <a:pt x="12" y="0"/>
                    </a:lnTo>
                    <a:lnTo>
                      <a:pt x="6" y="6"/>
                    </a:lnTo>
                    <a:lnTo>
                      <a:pt x="0" y="12"/>
                    </a:lnTo>
                    <a:lnTo>
                      <a:pt x="6" y="12"/>
                    </a:lnTo>
                    <a:lnTo>
                      <a:pt x="12" y="12"/>
                    </a:lnTo>
                    <a:lnTo>
                      <a:pt x="18" y="12"/>
                    </a:lnTo>
                    <a:close/>
                  </a:path>
                </a:pathLst>
              </a:custGeom>
              <a:solidFill>
                <a:srgbClr val="B3B3B3"/>
              </a:solidFill>
              <a:ln w="9525">
                <a:noFill/>
                <a:round/>
                <a:headEnd/>
                <a:tailEnd/>
              </a:ln>
            </p:spPr>
            <p:txBody>
              <a:bodyPr/>
              <a:lstStyle/>
              <a:p>
                <a:endParaRPr lang="en-US"/>
              </a:p>
            </p:txBody>
          </p:sp>
          <p:sp>
            <p:nvSpPr>
              <p:cNvPr id="13510" name="Freeform 160"/>
              <p:cNvSpPr>
                <a:spLocks noChangeAspect="1"/>
              </p:cNvSpPr>
              <p:nvPr/>
            </p:nvSpPr>
            <p:spPr bwMode="gray">
              <a:xfrm>
                <a:off x="4384" y="1489"/>
                <a:ext cx="84" cy="48"/>
              </a:xfrm>
              <a:custGeom>
                <a:avLst/>
                <a:gdLst>
                  <a:gd name="T0" fmla="*/ 84 w 84"/>
                  <a:gd name="T1" fmla="*/ 12 h 48"/>
                  <a:gd name="T2" fmla="*/ 66 w 84"/>
                  <a:gd name="T3" fmla="*/ 0 h 48"/>
                  <a:gd name="T4" fmla="*/ 0 w 84"/>
                  <a:gd name="T5" fmla="*/ 36 h 48"/>
                  <a:gd name="T6" fmla="*/ 18 w 84"/>
                  <a:gd name="T7" fmla="*/ 48 h 48"/>
                  <a:gd name="T8" fmla="*/ 84 w 84"/>
                  <a:gd name="T9" fmla="*/ 12 h 48"/>
                  <a:gd name="T10" fmla="*/ 0 60000 65536"/>
                  <a:gd name="T11" fmla="*/ 0 60000 65536"/>
                  <a:gd name="T12" fmla="*/ 0 60000 65536"/>
                  <a:gd name="T13" fmla="*/ 0 60000 65536"/>
                  <a:gd name="T14" fmla="*/ 0 60000 65536"/>
                  <a:gd name="T15" fmla="*/ 0 w 84"/>
                  <a:gd name="T16" fmla="*/ 0 h 48"/>
                  <a:gd name="T17" fmla="*/ 84 w 84"/>
                  <a:gd name="T18" fmla="*/ 48 h 48"/>
                </a:gdLst>
                <a:ahLst/>
                <a:cxnLst>
                  <a:cxn ang="T10">
                    <a:pos x="T0" y="T1"/>
                  </a:cxn>
                  <a:cxn ang="T11">
                    <a:pos x="T2" y="T3"/>
                  </a:cxn>
                  <a:cxn ang="T12">
                    <a:pos x="T4" y="T5"/>
                  </a:cxn>
                  <a:cxn ang="T13">
                    <a:pos x="T6" y="T7"/>
                  </a:cxn>
                  <a:cxn ang="T14">
                    <a:pos x="T8" y="T9"/>
                  </a:cxn>
                </a:cxnLst>
                <a:rect l="T15" t="T16" r="T17" b="T18"/>
                <a:pathLst>
                  <a:path w="84" h="48">
                    <a:moveTo>
                      <a:pt x="84" y="12"/>
                    </a:moveTo>
                    <a:lnTo>
                      <a:pt x="66" y="0"/>
                    </a:lnTo>
                    <a:lnTo>
                      <a:pt x="0" y="36"/>
                    </a:lnTo>
                    <a:lnTo>
                      <a:pt x="18" y="48"/>
                    </a:lnTo>
                    <a:lnTo>
                      <a:pt x="84" y="12"/>
                    </a:lnTo>
                    <a:close/>
                  </a:path>
                </a:pathLst>
              </a:custGeom>
              <a:solidFill>
                <a:srgbClr val="E6E6E6"/>
              </a:solidFill>
              <a:ln w="9525">
                <a:noFill/>
                <a:round/>
                <a:headEnd/>
                <a:tailEnd/>
              </a:ln>
            </p:spPr>
            <p:txBody>
              <a:bodyPr/>
              <a:lstStyle/>
              <a:p>
                <a:endParaRPr lang="en-US"/>
              </a:p>
            </p:txBody>
          </p:sp>
          <p:sp>
            <p:nvSpPr>
              <p:cNvPr id="13511" name="Freeform 161"/>
              <p:cNvSpPr>
                <a:spLocks noChangeAspect="1"/>
              </p:cNvSpPr>
              <p:nvPr/>
            </p:nvSpPr>
            <p:spPr bwMode="gray">
              <a:xfrm>
                <a:off x="4402" y="1495"/>
                <a:ext cx="66" cy="60"/>
              </a:xfrm>
              <a:custGeom>
                <a:avLst/>
                <a:gdLst>
                  <a:gd name="T0" fmla="*/ 66 w 66"/>
                  <a:gd name="T1" fmla="*/ 0 h 60"/>
                  <a:gd name="T2" fmla="*/ 0 w 66"/>
                  <a:gd name="T3" fmla="*/ 42 h 60"/>
                  <a:gd name="T4" fmla="*/ 0 w 66"/>
                  <a:gd name="T5" fmla="*/ 60 h 60"/>
                  <a:gd name="T6" fmla="*/ 66 w 66"/>
                  <a:gd name="T7" fmla="*/ 24 h 60"/>
                  <a:gd name="T8" fmla="*/ 66 w 66"/>
                  <a:gd name="T9" fmla="*/ 0 h 60"/>
                  <a:gd name="T10" fmla="*/ 0 60000 65536"/>
                  <a:gd name="T11" fmla="*/ 0 60000 65536"/>
                  <a:gd name="T12" fmla="*/ 0 60000 65536"/>
                  <a:gd name="T13" fmla="*/ 0 60000 65536"/>
                  <a:gd name="T14" fmla="*/ 0 60000 65536"/>
                  <a:gd name="T15" fmla="*/ 0 w 66"/>
                  <a:gd name="T16" fmla="*/ 0 h 60"/>
                  <a:gd name="T17" fmla="*/ 66 w 66"/>
                  <a:gd name="T18" fmla="*/ 60 h 60"/>
                </a:gdLst>
                <a:ahLst/>
                <a:cxnLst>
                  <a:cxn ang="T10">
                    <a:pos x="T0" y="T1"/>
                  </a:cxn>
                  <a:cxn ang="T11">
                    <a:pos x="T2" y="T3"/>
                  </a:cxn>
                  <a:cxn ang="T12">
                    <a:pos x="T4" y="T5"/>
                  </a:cxn>
                  <a:cxn ang="T13">
                    <a:pos x="T6" y="T7"/>
                  </a:cxn>
                  <a:cxn ang="T14">
                    <a:pos x="T8" y="T9"/>
                  </a:cxn>
                </a:cxnLst>
                <a:rect l="T15" t="T16" r="T17" b="T18"/>
                <a:pathLst>
                  <a:path w="66" h="60">
                    <a:moveTo>
                      <a:pt x="66" y="0"/>
                    </a:moveTo>
                    <a:lnTo>
                      <a:pt x="0" y="42"/>
                    </a:lnTo>
                    <a:lnTo>
                      <a:pt x="0" y="60"/>
                    </a:lnTo>
                    <a:lnTo>
                      <a:pt x="66" y="24"/>
                    </a:lnTo>
                    <a:lnTo>
                      <a:pt x="66" y="0"/>
                    </a:lnTo>
                    <a:close/>
                  </a:path>
                </a:pathLst>
              </a:custGeom>
              <a:solidFill>
                <a:srgbClr val="7F7F7F"/>
              </a:solidFill>
              <a:ln w="9525">
                <a:noFill/>
                <a:round/>
                <a:headEnd/>
                <a:tailEnd/>
              </a:ln>
            </p:spPr>
            <p:txBody>
              <a:bodyPr/>
              <a:lstStyle/>
              <a:p>
                <a:endParaRPr lang="en-US"/>
              </a:p>
            </p:txBody>
          </p:sp>
          <p:sp>
            <p:nvSpPr>
              <p:cNvPr id="13512" name="Line 162"/>
              <p:cNvSpPr>
                <a:spLocks noChangeAspect="1" noChangeShapeType="1"/>
              </p:cNvSpPr>
              <p:nvPr/>
            </p:nvSpPr>
            <p:spPr bwMode="gray">
              <a:xfrm>
                <a:off x="4799" y="1495"/>
                <a:ext cx="1" cy="6"/>
              </a:xfrm>
              <a:prstGeom prst="line">
                <a:avLst/>
              </a:prstGeom>
              <a:noFill/>
              <a:ln w="9525">
                <a:solidFill>
                  <a:srgbClr val="000000"/>
                </a:solidFill>
                <a:round/>
                <a:headEnd/>
                <a:tailEnd/>
              </a:ln>
            </p:spPr>
            <p:txBody>
              <a:bodyPr/>
              <a:lstStyle/>
              <a:p>
                <a:endParaRPr lang="en-US"/>
              </a:p>
            </p:txBody>
          </p:sp>
          <p:sp>
            <p:nvSpPr>
              <p:cNvPr id="13513" name="Freeform 163"/>
              <p:cNvSpPr>
                <a:spLocks noChangeAspect="1"/>
              </p:cNvSpPr>
              <p:nvPr/>
            </p:nvSpPr>
            <p:spPr bwMode="gray">
              <a:xfrm>
                <a:off x="4799" y="1501"/>
                <a:ext cx="18" cy="12"/>
              </a:xfrm>
              <a:custGeom>
                <a:avLst/>
                <a:gdLst>
                  <a:gd name="T0" fmla="*/ 6 w 18"/>
                  <a:gd name="T1" fmla="*/ 12 h 12"/>
                  <a:gd name="T2" fmla="*/ 0 w 18"/>
                  <a:gd name="T3" fmla="*/ 12 h 12"/>
                  <a:gd name="T4" fmla="*/ 0 w 18"/>
                  <a:gd name="T5" fmla="*/ 6 h 12"/>
                  <a:gd name="T6" fmla="*/ 0 w 18"/>
                  <a:gd name="T7" fmla="*/ 6 h 12"/>
                  <a:gd name="T8" fmla="*/ 6 w 18"/>
                  <a:gd name="T9" fmla="*/ 0 h 12"/>
                  <a:gd name="T10" fmla="*/ 12 w 18"/>
                  <a:gd name="T11" fmla="*/ 0 h 12"/>
                  <a:gd name="T12" fmla="*/ 18 w 18"/>
                  <a:gd name="T13" fmla="*/ 0 h 12"/>
                  <a:gd name="T14" fmla="*/ 18 w 18"/>
                  <a:gd name="T15" fmla="*/ 6 h 12"/>
                  <a:gd name="T16" fmla="*/ 18 w 18"/>
                  <a:gd name="T17" fmla="*/ 6 h 12"/>
                  <a:gd name="T18" fmla="*/ 12 w 18"/>
                  <a:gd name="T19" fmla="*/ 12 h 12"/>
                  <a:gd name="T20" fmla="*/ 6 w 18"/>
                  <a:gd name="T21" fmla="*/ 12 h 1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
                  <a:gd name="T34" fmla="*/ 0 h 12"/>
                  <a:gd name="T35" fmla="*/ 18 w 18"/>
                  <a:gd name="T36" fmla="*/ 12 h 12"/>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 h="12">
                    <a:moveTo>
                      <a:pt x="6" y="12"/>
                    </a:moveTo>
                    <a:lnTo>
                      <a:pt x="0" y="12"/>
                    </a:lnTo>
                    <a:lnTo>
                      <a:pt x="0" y="6"/>
                    </a:lnTo>
                    <a:lnTo>
                      <a:pt x="6" y="0"/>
                    </a:lnTo>
                    <a:lnTo>
                      <a:pt x="12" y="0"/>
                    </a:lnTo>
                    <a:lnTo>
                      <a:pt x="18" y="0"/>
                    </a:lnTo>
                    <a:lnTo>
                      <a:pt x="18" y="6"/>
                    </a:lnTo>
                    <a:lnTo>
                      <a:pt x="12" y="12"/>
                    </a:lnTo>
                    <a:lnTo>
                      <a:pt x="6" y="12"/>
                    </a:lnTo>
                    <a:close/>
                  </a:path>
                </a:pathLst>
              </a:custGeom>
              <a:solidFill>
                <a:srgbClr val="999999"/>
              </a:solidFill>
              <a:ln w="9525">
                <a:noFill/>
                <a:round/>
                <a:headEnd/>
                <a:tailEnd/>
              </a:ln>
            </p:spPr>
            <p:txBody>
              <a:bodyPr/>
              <a:lstStyle/>
              <a:p>
                <a:endParaRPr lang="en-US"/>
              </a:p>
            </p:txBody>
          </p:sp>
          <p:sp>
            <p:nvSpPr>
              <p:cNvPr id="13514" name="Freeform 164"/>
              <p:cNvSpPr>
                <a:spLocks noChangeAspect="1"/>
              </p:cNvSpPr>
              <p:nvPr/>
            </p:nvSpPr>
            <p:spPr bwMode="gray">
              <a:xfrm>
                <a:off x="4799" y="1501"/>
                <a:ext cx="18" cy="12"/>
              </a:xfrm>
              <a:custGeom>
                <a:avLst/>
                <a:gdLst>
                  <a:gd name="T0" fmla="*/ 18 w 18"/>
                  <a:gd name="T1" fmla="*/ 6 h 12"/>
                  <a:gd name="T2" fmla="*/ 18 w 18"/>
                  <a:gd name="T3" fmla="*/ 6 h 12"/>
                  <a:gd name="T4" fmla="*/ 18 w 18"/>
                  <a:gd name="T5" fmla="*/ 0 h 12"/>
                  <a:gd name="T6" fmla="*/ 12 w 18"/>
                  <a:gd name="T7" fmla="*/ 0 h 12"/>
                  <a:gd name="T8" fmla="*/ 0 w 18"/>
                  <a:gd name="T9" fmla="*/ 6 h 12"/>
                  <a:gd name="T10" fmla="*/ 0 w 18"/>
                  <a:gd name="T11" fmla="*/ 6 h 12"/>
                  <a:gd name="T12" fmla="*/ 0 w 18"/>
                  <a:gd name="T13" fmla="*/ 12 h 12"/>
                  <a:gd name="T14" fmla="*/ 12 w 18"/>
                  <a:gd name="T15" fmla="*/ 12 h 12"/>
                  <a:gd name="T16" fmla="*/ 18 w 18"/>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8" y="6"/>
                    </a:moveTo>
                    <a:lnTo>
                      <a:pt x="18" y="6"/>
                    </a:lnTo>
                    <a:lnTo>
                      <a:pt x="18" y="0"/>
                    </a:lnTo>
                    <a:lnTo>
                      <a:pt x="12" y="0"/>
                    </a:lnTo>
                    <a:lnTo>
                      <a:pt x="0" y="6"/>
                    </a:lnTo>
                    <a:lnTo>
                      <a:pt x="0" y="12"/>
                    </a:lnTo>
                    <a:lnTo>
                      <a:pt x="12" y="12"/>
                    </a:lnTo>
                    <a:lnTo>
                      <a:pt x="18" y="6"/>
                    </a:lnTo>
                    <a:close/>
                  </a:path>
                </a:pathLst>
              </a:custGeom>
              <a:solidFill>
                <a:srgbClr val="666666"/>
              </a:solidFill>
              <a:ln w="9525">
                <a:noFill/>
                <a:round/>
                <a:headEnd/>
                <a:tailEnd/>
              </a:ln>
            </p:spPr>
            <p:txBody>
              <a:bodyPr/>
              <a:lstStyle/>
              <a:p>
                <a:endParaRPr lang="en-US"/>
              </a:p>
            </p:txBody>
          </p:sp>
          <p:sp>
            <p:nvSpPr>
              <p:cNvPr id="13515" name="Freeform 165"/>
              <p:cNvSpPr>
                <a:spLocks noChangeAspect="1"/>
              </p:cNvSpPr>
              <p:nvPr/>
            </p:nvSpPr>
            <p:spPr bwMode="gray">
              <a:xfrm>
                <a:off x="4775" y="1477"/>
                <a:ext cx="18" cy="24"/>
              </a:xfrm>
              <a:custGeom>
                <a:avLst/>
                <a:gdLst>
                  <a:gd name="T0" fmla="*/ 18 w 18"/>
                  <a:gd name="T1" fmla="*/ 6 h 24"/>
                  <a:gd name="T2" fmla="*/ 0 w 18"/>
                  <a:gd name="T3" fmla="*/ 0 h 24"/>
                  <a:gd name="T4" fmla="*/ 0 w 18"/>
                  <a:gd name="T5" fmla="*/ 18 h 24"/>
                  <a:gd name="T6" fmla="*/ 18 w 18"/>
                  <a:gd name="T7" fmla="*/ 24 h 24"/>
                  <a:gd name="T8" fmla="*/ 18 w 18"/>
                  <a:gd name="T9" fmla="*/ 6 h 24"/>
                  <a:gd name="T10" fmla="*/ 0 60000 65536"/>
                  <a:gd name="T11" fmla="*/ 0 60000 65536"/>
                  <a:gd name="T12" fmla="*/ 0 60000 65536"/>
                  <a:gd name="T13" fmla="*/ 0 60000 65536"/>
                  <a:gd name="T14" fmla="*/ 0 60000 65536"/>
                  <a:gd name="T15" fmla="*/ 0 w 18"/>
                  <a:gd name="T16" fmla="*/ 0 h 24"/>
                  <a:gd name="T17" fmla="*/ 18 w 18"/>
                  <a:gd name="T18" fmla="*/ 24 h 24"/>
                </a:gdLst>
                <a:ahLst/>
                <a:cxnLst>
                  <a:cxn ang="T10">
                    <a:pos x="T0" y="T1"/>
                  </a:cxn>
                  <a:cxn ang="T11">
                    <a:pos x="T2" y="T3"/>
                  </a:cxn>
                  <a:cxn ang="T12">
                    <a:pos x="T4" y="T5"/>
                  </a:cxn>
                  <a:cxn ang="T13">
                    <a:pos x="T6" y="T7"/>
                  </a:cxn>
                  <a:cxn ang="T14">
                    <a:pos x="T8" y="T9"/>
                  </a:cxn>
                </a:cxnLst>
                <a:rect l="T15" t="T16" r="T17" b="T18"/>
                <a:pathLst>
                  <a:path w="18" h="24">
                    <a:moveTo>
                      <a:pt x="18" y="6"/>
                    </a:moveTo>
                    <a:lnTo>
                      <a:pt x="0" y="0"/>
                    </a:lnTo>
                    <a:lnTo>
                      <a:pt x="0" y="18"/>
                    </a:lnTo>
                    <a:lnTo>
                      <a:pt x="18" y="24"/>
                    </a:lnTo>
                    <a:lnTo>
                      <a:pt x="18" y="6"/>
                    </a:lnTo>
                    <a:close/>
                  </a:path>
                </a:pathLst>
              </a:custGeom>
              <a:solidFill>
                <a:srgbClr val="CCCCCC"/>
              </a:solidFill>
              <a:ln w="9525">
                <a:noFill/>
                <a:round/>
                <a:headEnd/>
                <a:tailEnd/>
              </a:ln>
            </p:spPr>
            <p:txBody>
              <a:bodyPr/>
              <a:lstStyle/>
              <a:p>
                <a:endParaRPr lang="en-US"/>
              </a:p>
            </p:txBody>
          </p:sp>
          <p:sp>
            <p:nvSpPr>
              <p:cNvPr id="13516" name="Freeform 166"/>
              <p:cNvSpPr>
                <a:spLocks noChangeAspect="1"/>
              </p:cNvSpPr>
              <p:nvPr/>
            </p:nvSpPr>
            <p:spPr bwMode="gray">
              <a:xfrm>
                <a:off x="4841" y="1471"/>
                <a:ext cx="12" cy="12"/>
              </a:xfrm>
              <a:custGeom>
                <a:avLst/>
                <a:gdLst>
                  <a:gd name="T0" fmla="*/ 6 w 12"/>
                  <a:gd name="T1" fmla="*/ 12 h 12"/>
                  <a:gd name="T2" fmla="*/ 0 w 12"/>
                  <a:gd name="T3" fmla="*/ 12 h 12"/>
                  <a:gd name="T4" fmla="*/ 0 w 12"/>
                  <a:gd name="T5" fmla="*/ 12 h 12"/>
                  <a:gd name="T6" fmla="*/ 0 w 12"/>
                  <a:gd name="T7" fmla="*/ 6 h 12"/>
                  <a:gd name="T8" fmla="*/ 0 w 12"/>
                  <a:gd name="T9" fmla="*/ 0 h 12"/>
                  <a:gd name="T10" fmla="*/ 0 w 12"/>
                  <a:gd name="T11" fmla="*/ 0 h 12"/>
                  <a:gd name="T12" fmla="*/ 6 w 12"/>
                  <a:gd name="T13" fmla="*/ 0 h 12"/>
                  <a:gd name="T14" fmla="*/ 6 w 12"/>
                  <a:gd name="T15" fmla="*/ 0 h 12"/>
                  <a:gd name="T16" fmla="*/ 6 w 12"/>
                  <a:gd name="T17" fmla="*/ 0 h 12"/>
                  <a:gd name="T18" fmla="*/ 12 w 12"/>
                  <a:gd name="T19" fmla="*/ 0 h 12"/>
                  <a:gd name="T20" fmla="*/ 12 w 12"/>
                  <a:gd name="T21" fmla="*/ 0 h 12"/>
                  <a:gd name="T22" fmla="*/ 12 w 12"/>
                  <a:gd name="T23" fmla="*/ 6 h 12"/>
                  <a:gd name="T24" fmla="*/ 12 w 12"/>
                  <a:gd name="T25" fmla="*/ 12 h 12"/>
                  <a:gd name="T26" fmla="*/ 6 w 12"/>
                  <a:gd name="T27" fmla="*/ 12 h 12"/>
                  <a:gd name="T28" fmla="*/ 6 w 12"/>
                  <a:gd name="T29" fmla="*/ 12 h 12"/>
                  <a:gd name="T30" fmla="*/ 6 w 12"/>
                  <a:gd name="T31" fmla="*/ 12 h 12"/>
                  <a:gd name="T32" fmla="*/ 6 w 12"/>
                  <a:gd name="T33" fmla="*/ 12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2"/>
                  <a:gd name="T53" fmla="*/ 12 w 12"/>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2">
                    <a:moveTo>
                      <a:pt x="6" y="12"/>
                    </a:moveTo>
                    <a:lnTo>
                      <a:pt x="0" y="12"/>
                    </a:lnTo>
                    <a:lnTo>
                      <a:pt x="0" y="6"/>
                    </a:lnTo>
                    <a:lnTo>
                      <a:pt x="0" y="0"/>
                    </a:lnTo>
                    <a:lnTo>
                      <a:pt x="6" y="0"/>
                    </a:lnTo>
                    <a:lnTo>
                      <a:pt x="12" y="0"/>
                    </a:lnTo>
                    <a:lnTo>
                      <a:pt x="12" y="6"/>
                    </a:lnTo>
                    <a:lnTo>
                      <a:pt x="12" y="12"/>
                    </a:lnTo>
                    <a:lnTo>
                      <a:pt x="6" y="12"/>
                    </a:lnTo>
                    <a:close/>
                  </a:path>
                </a:pathLst>
              </a:custGeom>
              <a:solidFill>
                <a:srgbClr val="000000"/>
              </a:solidFill>
              <a:ln w="9525">
                <a:noFill/>
                <a:round/>
                <a:headEnd/>
                <a:tailEnd/>
              </a:ln>
            </p:spPr>
            <p:txBody>
              <a:bodyPr/>
              <a:lstStyle/>
              <a:p>
                <a:endParaRPr lang="en-US"/>
              </a:p>
            </p:txBody>
          </p:sp>
          <p:sp>
            <p:nvSpPr>
              <p:cNvPr id="13517" name="Freeform 167"/>
              <p:cNvSpPr>
                <a:spLocks noChangeAspect="1"/>
              </p:cNvSpPr>
              <p:nvPr/>
            </p:nvSpPr>
            <p:spPr bwMode="gray">
              <a:xfrm>
                <a:off x="4841" y="1471"/>
                <a:ext cx="12" cy="12"/>
              </a:xfrm>
              <a:custGeom>
                <a:avLst/>
                <a:gdLst>
                  <a:gd name="T0" fmla="*/ 12 w 12"/>
                  <a:gd name="T1" fmla="*/ 12 h 12"/>
                  <a:gd name="T2" fmla="*/ 12 w 12"/>
                  <a:gd name="T3" fmla="*/ 6 h 12"/>
                  <a:gd name="T4" fmla="*/ 12 w 12"/>
                  <a:gd name="T5" fmla="*/ 0 h 12"/>
                  <a:gd name="T6" fmla="*/ 12 w 12"/>
                  <a:gd name="T7" fmla="*/ 0 h 12"/>
                  <a:gd name="T8" fmla="*/ 6 w 12"/>
                  <a:gd name="T9" fmla="*/ 0 h 12"/>
                  <a:gd name="T10" fmla="*/ 6 w 12"/>
                  <a:gd name="T11" fmla="*/ 0 h 12"/>
                  <a:gd name="T12" fmla="*/ 6 w 12"/>
                  <a:gd name="T13" fmla="*/ 0 h 12"/>
                  <a:gd name="T14" fmla="*/ 0 w 12"/>
                  <a:gd name="T15" fmla="*/ 6 h 12"/>
                  <a:gd name="T16" fmla="*/ 0 w 12"/>
                  <a:gd name="T17" fmla="*/ 12 h 12"/>
                  <a:gd name="T18" fmla="*/ 0 w 12"/>
                  <a:gd name="T19" fmla="*/ 12 h 12"/>
                  <a:gd name="T20" fmla="*/ 0 w 12"/>
                  <a:gd name="T21" fmla="*/ 12 h 12"/>
                  <a:gd name="T22" fmla="*/ 6 w 12"/>
                  <a:gd name="T23" fmla="*/ 12 h 12"/>
                  <a:gd name="T24" fmla="*/ 6 w 12"/>
                  <a:gd name="T25" fmla="*/ 12 h 12"/>
                  <a:gd name="T26" fmla="*/ 6 w 12"/>
                  <a:gd name="T27" fmla="*/ 12 h 12"/>
                  <a:gd name="T28" fmla="*/ 12 w 12"/>
                  <a:gd name="T29" fmla="*/ 12 h 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2"/>
                  <a:gd name="T47" fmla="*/ 12 w 12"/>
                  <a:gd name="T48" fmla="*/ 12 h 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2">
                    <a:moveTo>
                      <a:pt x="12" y="12"/>
                    </a:moveTo>
                    <a:lnTo>
                      <a:pt x="12" y="6"/>
                    </a:lnTo>
                    <a:lnTo>
                      <a:pt x="12" y="0"/>
                    </a:lnTo>
                    <a:lnTo>
                      <a:pt x="6" y="0"/>
                    </a:lnTo>
                    <a:lnTo>
                      <a:pt x="0" y="6"/>
                    </a:lnTo>
                    <a:lnTo>
                      <a:pt x="0" y="12"/>
                    </a:lnTo>
                    <a:lnTo>
                      <a:pt x="6" y="12"/>
                    </a:lnTo>
                    <a:lnTo>
                      <a:pt x="12" y="12"/>
                    </a:lnTo>
                    <a:close/>
                  </a:path>
                </a:pathLst>
              </a:custGeom>
              <a:solidFill>
                <a:srgbClr val="666666"/>
              </a:solidFill>
              <a:ln w="9525">
                <a:noFill/>
                <a:round/>
                <a:headEnd/>
                <a:tailEnd/>
              </a:ln>
            </p:spPr>
            <p:txBody>
              <a:bodyPr/>
              <a:lstStyle/>
              <a:p>
                <a:endParaRPr lang="en-US"/>
              </a:p>
            </p:txBody>
          </p:sp>
          <p:sp>
            <p:nvSpPr>
              <p:cNvPr id="13518" name="Freeform 168"/>
              <p:cNvSpPr>
                <a:spLocks noChangeAspect="1"/>
              </p:cNvSpPr>
              <p:nvPr/>
            </p:nvSpPr>
            <p:spPr bwMode="gray">
              <a:xfrm>
                <a:off x="4841" y="1471"/>
                <a:ext cx="18" cy="18"/>
              </a:xfrm>
              <a:custGeom>
                <a:avLst/>
                <a:gdLst>
                  <a:gd name="T0" fmla="*/ 12 w 18"/>
                  <a:gd name="T1" fmla="*/ 12 h 18"/>
                  <a:gd name="T2" fmla="*/ 18 w 18"/>
                  <a:gd name="T3" fmla="*/ 6 h 18"/>
                  <a:gd name="T4" fmla="*/ 12 w 18"/>
                  <a:gd name="T5" fmla="*/ 0 h 18"/>
                  <a:gd name="T6" fmla="*/ 6 w 18"/>
                  <a:gd name="T7" fmla="*/ 0 h 18"/>
                  <a:gd name="T8" fmla="*/ 0 w 18"/>
                  <a:gd name="T9" fmla="*/ 6 h 18"/>
                  <a:gd name="T10" fmla="*/ 0 w 18"/>
                  <a:gd name="T11" fmla="*/ 12 h 18"/>
                  <a:gd name="T12" fmla="*/ 0 w 18"/>
                  <a:gd name="T13" fmla="*/ 18 h 18"/>
                  <a:gd name="T14" fmla="*/ 6 w 18"/>
                  <a:gd name="T15" fmla="*/ 12 h 18"/>
                  <a:gd name="T16" fmla="*/ 12 w 18"/>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8"/>
                  <a:gd name="T29" fmla="*/ 18 w 18"/>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8">
                    <a:moveTo>
                      <a:pt x="12" y="12"/>
                    </a:moveTo>
                    <a:lnTo>
                      <a:pt x="18" y="6"/>
                    </a:lnTo>
                    <a:lnTo>
                      <a:pt x="12" y="0"/>
                    </a:lnTo>
                    <a:lnTo>
                      <a:pt x="6" y="0"/>
                    </a:lnTo>
                    <a:lnTo>
                      <a:pt x="0" y="6"/>
                    </a:lnTo>
                    <a:lnTo>
                      <a:pt x="0" y="12"/>
                    </a:lnTo>
                    <a:lnTo>
                      <a:pt x="0" y="18"/>
                    </a:lnTo>
                    <a:lnTo>
                      <a:pt x="6" y="12"/>
                    </a:lnTo>
                    <a:lnTo>
                      <a:pt x="12" y="12"/>
                    </a:lnTo>
                    <a:close/>
                  </a:path>
                </a:pathLst>
              </a:custGeom>
              <a:solidFill>
                <a:srgbClr val="000000"/>
              </a:solidFill>
              <a:ln w="9525">
                <a:noFill/>
                <a:round/>
                <a:headEnd/>
                <a:tailEnd/>
              </a:ln>
            </p:spPr>
            <p:txBody>
              <a:bodyPr/>
              <a:lstStyle/>
              <a:p>
                <a:endParaRPr lang="en-US"/>
              </a:p>
            </p:txBody>
          </p:sp>
          <p:sp>
            <p:nvSpPr>
              <p:cNvPr id="13519" name="Freeform 169"/>
              <p:cNvSpPr>
                <a:spLocks noChangeAspect="1"/>
              </p:cNvSpPr>
              <p:nvPr/>
            </p:nvSpPr>
            <p:spPr bwMode="gray">
              <a:xfrm>
                <a:off x="4829" y="1471"/>
                <a:ext cx="18" cy="18"/>
              </a:xfrm>
              <a:custGeom>
                <a:avLst/>
                <a:gdLst>
                  <a:gd name="T0" fmla="*/ 6 w 18"/>
                  <a:gd name="T1" fmla="*/ 18 h 18"/>
                  <a:gd name="T2" fmla="*/ 6 w 18"/>
                  <a:gd name="T3" fmla="*/ 12 h 18"/>
                  <a:gd name="T4" fmla="*/ 6 w 18"/>
                  <a:gd name="T5" fmla="*/ 12 h 18"/>
                  <a:gd name="T6" fmla="*/ 0 w 18"/>
                  <a:gd name="T7" fmla="*/ 12 h 18"/>
                  <a:gd name="T8" fmla="*/ 6 w 18"/>
                  <a:gd name="T9" fmla="*/ 6 h 18"/>
                  <a:gd name="T10" fmla="*/ 6 w 18"/>
                  <a:gd name="T11" fmla="*/ 6 h 18"/>
                  <a:gd name="T12" fmla="*/ 6 w 18"/>
                  <a:gd name="T13" fmla="*/ 0 h 18"/>
                  <a:gd name="T14" fmla="*/ 12 w 18"/>
                  <a:gd name="T15" fmla="*/ 0 h 18"/>
                  <a:gd name="T16" fmla="*/ 12 w 18"/>
                  <a:gd name="T17" fmla="*/ 0 h 18"/>
                  <a:gd name="T18" fmla="*/ 18 w 18"/>
                  <a:gd name="T19" fmla="*/ 6 h 18"/>
                  <a:gd name="T20" fmla="*/ 18 w 18"/>
                  <a:gd name="T21" fmla="*/ 6 h 18"/>
                  <a:gd name="T22" fmla="*/ 18 w 18"/>
                  <a:gd name="T23" fmla="*/ 6 h 18"/>
                  <a:gd name="T24" fmla="*/ 18 w 18"/>
                  <a:gd name="T25" fmla="*/ 12 h 18"/>
                  <a:gd name="T26" fmla="*/ 12 w 18"/>
                  <a:gd name="T27" fmla="*/ 12 h 18"/>
                  <a:gd name="T28" fmla="*/ 12 w 18"/>
                  <a:gd name="T29" fmla="*/ 18 h 18"/>
                  <a:gd name="T30" fmla="*/ 12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6" y="12"/>
                    </a:lnTo>
                    <a:lnTo>
                      <a:pt x="0" y="12"/>
                    </a:lnTo>
                    <a:lnTo>
                      <a:pt x="6" y="6"/>
                    </a:lnTo>
                    <a:lnTo>
                      <a:pt x="6" y="0"/>
                    </a:lnTo>
                    <a:lnTo>
                      <a:pt x="12" y="0"/>
                    </a:lnTo>
                    <a:lnTo>
                      <a:pt x="18" y="6"/>
                    </a:lnTo>
                    <a:lnTo>
                      <a:pt x="18" y="12"/>
                    </a:lnTo>
                    <a:lnTo>
                      <a:pt x="12" y="12"/>
                    </a:lnTo>
                    <a:lnTo>
                      <a:pt x="12" y="18"/>
                    </a:lnTo>
                    <a:lnTo>
                      <a:pt x="6" y="18"/>
                    </a:lnTo>
                    <a:close/>
                  </a:path>
                </a:pathLst>
              </a:custGeom>
              <a:solidFill>
                <a:srgbClr val="000000"/>
              </a:solidFill>
              <a:ln w="9525">
                <a:noFill/>
                <a:round/>
                <a:headEnd/>
                <a:tailEnd/>
              </a:ln>
            </p:spPr>
            <p:txBody>
              <a:bodyPr/>
              <a:lstStyle/>
              <a:p>
                <a:endParaRPr lang="en-US"/>
              </a:p>
            </p:txBody>
          </p:sp>
          <p:sp>
            <p:nvSpPr>
              <p:cNvPr id="13520" name="Freeform 170"/>
              <p:cNvSpPr>
                <a:spLocks noChangeAspect="1"/>
              </p:cNvSpPr>
              <p:nvPr/>
            </p:nvSpPr>
            <p:spPr bwMode="gray">
              <a:xfrm>
                <a:off x="4835" y="1477"/>
                <a:ext cx="12" cy="12"/>
              </a:xfrm>
              <a:custGeom>
                <a:avLst/>
                <a:gdLst>
                  <a:gd name="T0" fmla="*/ 12 w 12"/>
                  <a:gd name="T1" fmla="*/ 6 h 12"/>
                  <a:gd name="T2" fmla="*/ 12 w 12"/>
                  <a:gd name="T3" fmla="*/ 0 h 12"/>
                  <a:gd name="T4" fmla="*/ 12 w 12"/>
                  <a:gd name="T5" fmla="*/ 0 h 12"/>
                  <a:gd name="T6" fmla="*/ 12 w 12"/>
                  <a:gd name="T7" fmla="*/ 0 h 12"/>
                  <a:gd name="T8" fmla="*/ 6 w 12"/>
                  <a:gd name="T9" fmla="*/ 0 h 12"/>
                  <a:gd name="T10" fmla="*/ 6 w 12"/>
                  <a:gd name="T11" fmla="*/ 0 h 12"/>
                  <a:gd name="T12" fmla="*/ 6 w 12"/>
                  <a:gd name="T13" fmla="*/ 0 h 12"/>
                  <a:gd name="T14" fmla="*/ 0 w 12"/>
                  <a:gd name="T15" fmla="*/ 0 h 12"/>
                  <a:gd name="T16" fmla="*/ 0 w 12"/>
                  <a:gd name="T17" fmla="*/ 6 h 12"/>
                  <a:gd name="T18" fmla="*/ 0 w 12"/>
                  <a:gd name="T19" fmla="*/ 12 h 12"/>
                  <a:gd name="T20" fmla="*/ 6 w 12"/>
                  <a:gd name="T21" fmla="*/ 12 h 12"/>
                  <a:gd name="T22" fmla="*/ 6 w 12"/>
                  <a:gd name="T23" fmla="*/ 12 h 12"/>
                  <a:gd name="T24" fmla="*/ 6 w 12"/>
                  <a:gd name="T25" fmla="*/ 12 h 12"/>
                  <a:gd name="T26" fmla="*/ 12 w 12"/>
                  <a:gd name="T27" fmla="*/ 6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
                  <a:gd name="T43" fmla="*/ 0 h 12"/>
                  <a:gd name="T44" fmla="*/ 12 w 12"/>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 h="12">
                    <a:moveTo>
                      <a:pt x="12" y="6"/>
                    </a:moveTo>
                    <a:lnTo>
                      <a:pt x="12" y="0"/>
                    </a:lnTo>
                    <a:lnTo>
                      <a:pt x="6" y="0"/>
                    </a:lnTo>
                    <a:lnTo>
                      <a:pt x="0" y="0"/>
                    </a:lnTo>
                    <a:lnTo>
                      <a:pt x="0" y="6"/>
                    </a:lnTo>
                    <a:lnTo>
                      <a:pt x="0" y="12"/>
                    </a:lnTo>
                    <a:lnTo>
                      <a:pt x="6" y="12"/>
                    </a:lnTo>
                    <a:lnTo>
                      <a:pt x="12" y="6"/>
                    </a:lnTo>
                    <a:close/>
                  </a:path>
                </a:pathLst>
              </a:custGeom>
              <a:solidFill>
                <a:srgbClr val="666666"/>
              </a:solidFill>
              <a:ln w="9525">
                <a:noFill/>
                <a:round/>
                <a:headEnd/>
                <a:tailEnd/>
              </a:ln>
            </p:spPr>
            <p:txBody>
              <a:bodyPr/>
              <a:lstStyle/>
              <a:p>
                <a:endParaRPr lang="en-US"/>
              </a:p>
            </p:txBody>
          </p:sp>
          <p:sp>
            <p:nvSpPr>
              <p:cNvPr id="13521" name="Freeform 171"/>
              <p:cNvSpPr>
                <a:spLocks noChangeAspect="1"/>
              </p:cNvSpPr>
              <p:nvPr/>
            </p:nvSpPr>
            <p:spPr bwMode="gray">
              <a:xfrm>
                <a:off x="4835" y="1477"/>
                <a:ext cx="18" cy="12"/>
              </a:xfrm>
              <a:custGeom>
                <a:avLst/>
                <a:gdLst>
                  <a:gd name="T0" fmla="*/ 12 w 18"/>
                  <a:gd name="T1" fmla="*/ 6 h 12"/>
                  <a:gd name="T2" fmla="*/ 18 w 18"/>
                  <a:gd name="T3" fmla="*/ 6 h 12"/>
                  <a:gd name="T4" fmla="*/ 12 w 18"/>
                  <a:gd name="T5" fmla="*/ 0 h 12"/>
                  <a:gd name="T6" fmla="*/ 6 w 18"/>
                  <a:gd name="T7" fmla="*/ 0 h 12"/>
                  <a:gd name="T8" fmla="*/ 0 w 18"/>
                  <a:gd name="T9" fmla="*/ 6 h 12"/>
                  <a:gd name="T10" fmla="*/ 0 w 18"/>
                  <a:gd name="T11" fmla="*/ 12 h 12"/>
                  <a:gd name="T12" fmla="*/ 0 w 18"/>
                  <a:gd name="T13" fmla="*/ 12 h 12"/>
                  <a:gd name="T14" fmla="*/ 6 w 18"/>
                  <a:gd name="T15" fmla="*/ 12 h 12"/>
                  <a:gd name="T16" fmla="*/ 12 w 18"/>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2" y="6"/>
                    </a:moveTo>
                    <a:lnTo>
                      <a:pt x="18" y="6"/>
                    </a:lnTo>
                    <a:lnTo>
                      <a:pt x="12" y="0"/>
                    </a:lnTo>
                    <a:lnTo>
                      <a:pt x="6" y="0"/>
                    </a:lnTo>
                    <a:lnTo>
                      <a:pt x="0" y="6"/>
                    </a:lnTo>
                    <a:lnTo>
                      <a:pt x="0" y="12"/>
                    </a:lnTo>
                    <a:lnTo>
                      <a:pt x="6" y="12"/>
                    </a:lnTo>
                    <a:lnTo>
                      <a:pt x="12" y="6"/>
                    </a:lnTo>
                    <a:close/>
                  </a:path>
                </a:pathLst>
              </a:custGeom>
              <a:solidFill>
                <a:srgbClr val="000000"/>
              </a:solidFill>
              <a:ln w="9525">
                <a:noFill/>
                <a:round/>
                <a:headEnd/>
                <a:tailEnd/>
              </a:ln>
            </p:spPr>
            <p:txBody>
              <a:bodyPr/>
              <a:lstStyle/>
              <a:p>
                <a:endParaRPr lang="en-US"/>
              </a:p>
            </p:txBody>
          </p:sp>
          <p:sp>
            <p:nvSpPr>
              <p:cNvPr id="13522" name="Freeform 172"/>
              <p:cNvSpPr>
                <a:spLocks noChangeAspect="1"/>
              </p:cNvSpPr>
              <p:nvPr/>
            </p:nvSpPr>
            <p:spPr bwMode="gray">
              <a:xfrm>
                <a:off x="4841" y="1471"/>
                <a:ext cx="18" cy="18"/>
              </a:xfrm>
              <a:custGeom>
                <a:avLst/>
                <a:gdLst>
                  <a:gd name="T0" fmla="*/ 6 w 18"/>
                  <a:gd name="T1" fmla="*/ 18 h 18"/>
                  <a:gd name="T2" fmla="*/ 0 w 18"/>
                  <a:gd name="T3" fmla="*/ 12 h 18"/>
                  <a:gd name="T4" fmla="*/ 0 w 18"/>
                  <a:gd name="T5" fmla="*/ 12 h 18"/>
                  <a:gd name="T6" fmla="*/ 0 w 18"/>
                  <a:gd name="T7" fmla="*/ 12 h 18"/>
                  <a:gd name="T8" fmla="*/ 0 w 18"/>
                  <a:gd name="T9" fmla="*/ 6 h 18"/>
                  <a:gd name="T10" fmla="*/ 0 w 18"/>
                  <a:gd name="T11" fmla="*/ 0 h 18"/>
                  <a:gd name="T12" fmla="*/ 6 w 18"/>
                  <a:gd name="T13" fmla="*/ 0 h 18"/>
                  <a:gd name="T14" fmla="*/ 12 w 18"/>
                  <a:gd name="T15" fmla="*/ 0 h 18"/>
                  <a:gd name="T16" fmla="*/ 12 w 18"/>
                  <a:gd name="T17" fmla="*/ 0 h 18"/>
                  <a:gd name="T18" fmla="*/ 18 w 18"/>
                  <a:gd name="T19" fmla="*/ 0 h 18"/>
                  <a:gd name="T20" fmla="*/ 18 w 18"/>
                  <a:gd name="T21" fmla="*/ 6 h 18"/>
                  <a:gd name="T22" fmla="*/ 18 w 18"/>
                  <a:gd name="T23" fmla="*/ 6 h 18"/>
                  <a:gd name="T24" fmla="*/ 18 w 18"/>
                  <a:gd name="T25" fmla="*/ 12 h 18"/>
                  <a:gd name="T26" fmla="*/ 12 w 18"/>
                  <a:gd name="T27" fmla="*/ 12 h 18"/>
                  <a:gd name="T28" fmla="*/ 12 w 18"/>
                  <a:gd name="T29" fmla="*/ 18 h 18"/>
                  <a:gd name="T30" fmla="*/ 6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0" y="12"/>
                    </a:lnTo>
                    <a:lnTo>
                      <a:pt x="0" y="6"/>
                    </a:lnTo>
                    <a:lnTo>
                      <a:pt x="0" y="0"/>
                    </a:lnTo>
                    <a:lnTo>
                      <a:pt x="6" y="0"/>
                    </a:lnTo>
                    <a:lnTo>
                      <a:pt x="12" y="0"/>
                    </a:lnTo>
                    <a:lnTo>
                      <a:pt x="18" y="0"/>
                    </a:lnTo>
                    <a:lnTo>
                      <a:pt x="18" y="6"/>
                    </a:lnTo>
                    <a:lnTo>
                      <a:pt x="18" y="12"/>
                    </a:lnTo>
                    <a:lnTo>
                      <a:pt x="12" y="12"/>
                    </a:lnTo>
                    <a:lnTo>
                      <a:pt x="12" y="18"/>
                    </a:lnTo>
                    <a:lnTo>
                      <a:pt x="6" y="18"/>
                    </a:lnTo>
                    <a:close/>
                  </a:path>
                </a:pathLst>
              </a:custGeom>
              <a:solidFill>
                <a:srgbClr val="000000"/>
              </a:solidFill>
              <a:ln w="9525">
                <a:noFill/>
                <a:round/>
                <a:headEnd/>
                <a:tailEnd/>
              </a:ln>
            </p:spPr>
            <p:txBody>
              <a:bodyPr/>
              <a:lstStyle/>
              <a:p>
                <a:endParaRPr lang="en-US"/>
              </a:p>
            </p:txBody>
          </p:sp>
          <p:sp>
            <p:nvSpPr>
              <p:cNvPr id="13523" name="Freeform 173"/>
              <p:cNvSpPr>
                <a:spLocks noChangeAspect="1"/>
              </p:cNvSpPr>
              <p:nvPr/>
            </p:nvSpPr>
            <p:spPr bwMode="gray">
              <a:xfrm>
                <a:off x="4841" y="1471"/>
                <a:ext cx="18" cy="18"/>
              </a:xfrm>
              <a:custGeom>
                <a:avLst/>
                <a:gdLst>
                  <a:gd name="T0" fmla="*/ 18 w 18"/>
                  <a:gd name="T1" fmla="*/ 12 h 18"/>
                  <a:gd name="T2" fmla="*/ 18 w 18"/>
                  <a:gd name="T3" fmla="*/ 6 h 18"/>
                  <a:gd name="T4" fmla="*/ 18 w 18"/>
                  <a:gd name="T5" fmla="*/ 6 h 18"/>
                  <a:gd name="T6" fmla="*/ 18 w 18"/>
                  <a:gd name="T7" fmla="*/ 0 h 18"/>
                  <a:gd name="T8" fmla="*/ 12 w 18"/>
                  <a:gd name="T9" fmla="*/ 0 h 18"/>
                  <a:gd name="T10" fmla="*/ 12 w 18"/>
                  <a:gd name="T11" fmla="*/ 0 h 18"/>
                  <a:gd name="T12" fmla="*/ 6 w 18"/>
                  <a:gd name="T13" fmla="*/ 6 h 18"/>
                  <a:gd name="T14" fmla="*/ 6 w 18"/>
                  <a:gd name="T15" fmla="*/ 6 h 18"/>
                  <a:gd name="T16" fmla="*/ 0 w 18"/>
                  <a:gd name="T17" fmla="*/ 12 h 18"/>
                  <a:gd name="T18" fmla="*/ 6 w 18"/>
                  <a:gd name="T19" fmla="*/ 12 h 18"/>
                  <a:gd name="T20" fmla="*/ 6 w 18"/>
                  <a:gd name="T21" fmla="*/ 18 h 18"/>
                  <a:gd name="T22" fmla="*/ 6 w 18"/>
                  <a:gd name="T23" fmla="*/ 18 h 18"/>
                  <a:gd name="T24" fmla="*/ 12 w 18"/>
                  <a:gd name="T25" fmla="*/ 18 h 18"/>
                  <a:gd name="T26" fmla="*/ 12 w 18"/>
                  <a:gd name="T27" fmla="*/ 12 h 18"/>
                  <a:gd name="T28" fmla="*/ 18 w 18"/>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8"/>
                  <a:gd name="T47" fmla="*/ 18 w 18"/>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8">
                    <a:moveTo>
                      <a:pt x="18" y="12"/>
                    </a:moveTo>
                    <a:lnTo>
                      <a:pt x="18" y="6"/>
                    </a:lnTo>
                    <a:lnTo>
                      <a:pt x="18" y="0"/>
                    </a:lnTo>
                    <a:lnTo>
                      <a:pt x="12" y="0"/>
                    </a:lnTo>
                    <a:lnTo>
                      <a:pt x="6" y="6"/>
                    </a:lnTo>
                    <a:lnTo>
                      <a:pt x="0" y="12"/>
                    </a:lnTo>
                    <a:lnTo>
                      <a:pt x="6" y="12"/>
                    </a:lnTo>
                    <a:lnTo>
                      <a:pt x="6" y="18"/>
                    </a:lnTo>
                    <a:lnTo>
                      <a:pt x="12" y="18"/>
                    </a:lnTo>
                    <a:lnTo>
                      <a:pt x="12" y="12"/>
                    </a:lnTo>
                    <a:lnTo>
                      <a:pt x="18" y="12"/>
                    </a:lnTo>
                    <a:close/>
                  </a:path>
                </a:pathLst>
              </a:custGeom>
              <a:solidFill>
                <a:srgbClr val="666666"/>
              </a:solidFill>
              <a:ln w="9525">
                <a:noFill/>
                <a:round/>
                <a:headEnd/>
                <a:tailEnd/>
              </a:ln>
            </p:spPr>
            <p:txBody>
              <a:bodyPr/>
              <a:lstStyle/>
              <a:p>
                <a:endParaRPr lang="en-US"/>
              </a:p>
            </p:txBody>
          </p:sp>
          <p:sp>
            <p:nvSpPr>
              <p:cNvPr id="13524" name="Freeform 174"/>
              <p:cNvSpPr>
                <a:spLocks noChangeAspect="1"/>
              </p:cNvSpPr>
              <p:nvPr/>
            </p:nvSpPr>
            <p:spPr bwMode="gray">
              <a:xfrm>
                <a:off x="4847" y="1477"/>
                <a:ext cx="12" cy="12"/>
              </a:xfrm>
              <a:custGeom>
                <a:avLst/>
                <a:gdLst>
                  <a:gd name="T0" fmla="*/ 12 w 12"/>
                  <a:gd name="T1" fmla="*/ 6 h 12"/>
                  <a:gd name="T2" fmla="*/ 12 w 12"/>
                  <a:gd name="T3" fmla="*/ 0 h 12"/>
                  <a:gd name="T4" fmla="*/ 12 w 12"/>
                  <a:gd name="T5" fmla="*/ 0 h 12"/>
                  <a:gd name="T6" fmla="*/ 0 w 12"/>
                  <a:gd name="T7" fmla="*/ 0 h 12"/>
                  <a:gd name="T8" fmla="*/ 0 w 12"/>
                  <a:gd name="T9" fmla="*/ 0 h 12"/>
                  <a:gd name="T10" fmla="*/ 0 w 12"/>
                  <a:gd name="T11" fmla="*/ 6 h 12"/>
                  <a:gd name="T12" fmla="*/ 0 w 12"/>
                  <a:gd name="T13" fmla="*/ 12 h 12"/>
                  <a:gd name="T14" fmla="*/ 0 w 12"/>
                  <a:gd name="T15" fmla="*/ 12 h 12"/>
                  <a:gd name="T16" fmla="*/ 12 w 12"/>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12" y="6"/>
                    </a:moveTo>
                    <a:lnTo>
                      <a:pt x="12" y="0"/>
                    </a:lnTo>
                    <a:lnTo>
                      <a:pt x="0" y="0"/>
                    </a:lnTo>
                    <a:lnTo>
                      <a:pt x="0" y="6"/>
                    </a:lnTo>
                    <a:lnTo>
                      <a:pt x="0" y="12"/>
                    </a:lnTo>
                    <a:lnTo>
                      <a:pt x="12" y="6"/>
                    </a:lnTo>
                    <a:close/>
                  </a:path>
                </a:pathLst>
              </a:custGeom>
              <a:solidFill>
                <a:srgbClr val="B3B3B3"/>
              </a:solidFill>
              <a:ln w="9525">
                <a:noFill/>
                <a:round/>
                <a:headEnd/>
                <a:tailEnd/>
              </a:ln>
            </p:spPr>
            <p:txBody>
              <a:bodyPr/>
              <a:lstStyle/>
              <a:p>
                <a:endParaRPr lang="en-US"/>
              </a:p>
            </p:txBody>
          </p:sp>
          <p:sp>
            <p:nvSpPr>
              <p:cNvPr id="13525" name="Freeform 175"/>
              <p:cNvSpPr>
                <a:spLocks noChangeAspect="1"/>
              </p:cNvSpPr>
              <p:nvPr/>
            </p:nvSpPr>
            <p:spPr bwMode="gray">
              <a:xfrm>
                <a:off x="4835" y="1477"/>
                <a:ext cx="18" cy="12"/>
              </a:xfrm>
              <a:custGeom>
                <a:avLst/>
                <a:gdLst>
                  <a:gd name="T0" fmla="*/ 6 w 18"/>
                  <a:gd name="T1" fmla="*/ 12 h 12"/>
                  <a:gd name="T2" fmla="*/ 0 w 18"/>
                  <a:gd name="T3" fmla="*/ 12 h 12"/>
                  <a:gd name="T4" fmla="*/ 0 w 18"/>
                  <a:gd name="T5" fmla="*/ 12 h 12"/>
                  <a:gd name="T6" fmla="*/ 0 w 18"/>
                  <a:gd name="T7" fmla="*/ 6 h 12"/>
                  <a:gd name="T8" fmla="*/ 0 w 18"/>
                  <a:gd name="T9" fmla="*/ 0 h 12"/>
                  <a:gd name="T10" fmla="*/ 0 w 18"/>
                  <a:gd name="T11" fmla="*/ 0 h 12"/>
                  <a:gd name="T12" fmla="*/ 6 w 18"/>
                  <a:gd name="T13" fmla="*/ 0 h 12"/>
                  <a:gd name="T14" fmla="*/ 12 w 18"/>
                  <a:gd name="T15" fmla="*/ 0 h 12"/>
                  <a:gd name="T16" fmla="*/ 12 w 18"/>
                  <a:gd name="T17" fmla="*/ 0 h 12"/>
                  <a:gd name="T18" fmla="*/ 18 w 18"/>
                  <a:gd name="T19" fmla="*/ 0 h 12"/>
                  <a:gd name="T20" fmla="*/ 18 w 18"/>
                  <a:gd name="T21" fmla="*/ 0 h 12"/>
                  <a:gd name="T22" fmla="*/ 18 w 18"/>
                  <a:gd name="T23" fmla="*/ 6 h 12"/>
                  <a:gd name="T24" fmla="*/ 18 w 18"/>
                  <a:gd name="T25" fmla="*/ 12 h 12"/>
                  <a:gd name="T26" fmla="*/ 12 w 18"/>
                  <a:gd name="T27" fmla="*/ 12 h 12"/>
                  <a:gd name="T28" fmla="*/ 12 w 18"/>
                  <a:gd name="T29" fmla="*/ 12 h 12"/>
                  <a:gd name="T30" fmla="*/ 6 w 18"/>
                  <a:gd name="T31" fmla="*/ 12 h 12"/>
                  <a:gd name="T32" fmla="*/ 6 w 18"/>
                  <a:gd name="T33" fmla="*/ 12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2"/>
                  <a:gd name="T53" fmla="*/ 18 w 18"/>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2">
                    <a:moveTo>
                      <a:pt x="6" y="12"/>
                    </a:moveTo>
                    <a:lnTo>
                      <a:pt x="0" y="12"/>
                    </a:lnTo>
                    <a:lnTo>
                      <a:pt x="0" y="6"/>
                    </a:lnTo>
                    <a:lnTo>
                      <a:pt x="0" y="0"/>
                    </a:lnTo>
                    <a:lnTo>
                      <a:pt x="6" y="0"/>
                    </a:lnTo>
                    <a:lnTo>
                      <a:pt x="12" y="0"/>
                    </a:lnTo>
                    <a:lnTo>
                      <a:pt x="18" y="0"/>
                    </a:lnTo>
                    <a:lnTo>
                      <a:pt x="18" y="6"/>
                    </a:lnTo>
                    <a:lnTo>
                      <a:pt x="18" y="12"/>
                    </a:lnTo>
                    <a:lnTo>
                      <a:pt x="12" y="12"/>
                    </a:lnTo>
                    <a:lnTo>
                      <a:pt x="6" y="12"/>
                    </a:lnTo>
                    <a:close/>
                  </a:path>
                </a:pathLst>
              </a:custGeom>
              <a:solidFill>
                <a:srgbClr val="000000"/>
              </a:solidFill>
              <a:ln w="9525">
                <a:noFill/>
                <a:round/>
                <a:headEnd/>
                <a:tailEnd/>
              </a:ln>
            </p:spPr>
            <p:txBody>
              <a:bodyPr/>
              <a:lstStyle/>
              <a:p>
                <a:endParaRPr lang="en-US"/>
              </a:p>
            </p:txBody>
          </p:sp>
          <p:sp>
            <p:nvSpPr>
              <p:cNvPr id="13526" name="Freeform 176"/>
              <p:cNvSpPr>
                <a:spLocks noChangeAspect="1"/>
              </p:cNvSpPr>
              <p:nvPr/>
            </p:nvSpPr>
            <p:spPr bwMode="gray">
              <a:xfrm>
                <a:off x="4835" y="1477"/>
                <a:ext cx="18" cy="12"/>
              </a:xfrm>
              <a:custGeom>
                <a:avLst/>
                <a:gdLst>
                  <a:gd name="T0" fmla="*/ 18 w 18"/>
                  <a:gd name="T1" fmla="*/ 12 h 12"/>
                  <a:gd name="T2" fmla="*/ 18 w 18"/>
                  <a:gd name="T3" fmla="*/ 6 h 12"/>
                  <a:gd name="T4" fmla="*/ 18 w 18"/>
                  <a:gd name="T5" fmla="*/ 0 h 12"/>
                  <a:gd name="T6" fmla="*/ 18 w 18"/>
                  <a:gd name="T7" fmla="*/ 0 h 12"/>
                  <a:gd name="T8" fmla="*/ 12 w 18"/>
                  <a:gd name="T9" fmla="*/ 0 h 12"/>
                  <a:gd name="T10" fmla="*/ 6 w 18"/>
                  <a:gd name="T11" fmla="*/ 0 h 12"/>
                  <a:gd name="T12" fmla="*/ 6 w 18"/>
                  <a:gd name="T13" fmla="*/ 0 h 12"/>
                  <a:gd name="T14" fmla="*/ 0 w 18"/>
                  <a:gd name="T15" fmla="*/ 6 h 12"/>
                  <a:gd name="T16" fmla="*/ 0 w 18"/>
                  <a:gd name="T17" fmla="*/ 12 h 12"/>
                  <a:gd name="T18" fmla="*/ 0 w 18"/>
                  <a:gd name="T19" fmla="*/ 12 h 12"/>
                  <a:gd name="T20" fmla="*/ 0 w 18"/>
                  <a:gd name="T21" fmla="*/ 12 h 12"/>
                  <a:gd name="T22" fmla="*/ 6 w 18"/>
                  <a:gd name="T23" fmla="*/ 12 h 12"/>
                  <a:gd name="T24" fmla="*/ 6 w 18"/>
                  <a:gd name="T25" fmla="*/ 12 h 12"/>
                  <a:gd name="T26" fmla="*/ 12 w 18"/>
                  <a:gd name="T27" fmla="*/ 12 h 12"/>
                  <a:gd name="T28" fmla="*/ 18 w 18"/>
                  <a:gd name="T29" fmla="*/ 12 h 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2"/>
                  <a:gd name="T47" fmla="*/ 18 w 18"/>
                  <a:gd name="T48" fmla="*/ 12 h 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2">
                    <a:moveTo>
                      <a:pt x="18" y="12"/>
                    </a:moveTo>
                    <a:lnTo>
                      <a:pt x="18" y="6"/>
                    </a:lnTo>
                    <a:lnTo>
                      <a:pt x="18" y="0"/>
                    </a:lnTo>
                    <a:lnTo>
                      <a:pt x="12" y="0"/>
                    </a:lnTo>
                    <a:lnTo>
                      <a:pt x="6" y="0"/>
                    </a:lnTo>
                    <a:lnTo>
                      <a:pt x="0" y="6"/>
                    </a:lnTo>
                    <a:lnTo>
                      <a:pt x="0" y="12"/>
                    </a:lnTo>
                    <a:lnTo>
                      <a:pt x="6" y="12"/>
                    </a:lnTo>
                    <a:lnTo>
                      <a:pt x="12" y="12"/>
                    </a:lnTo>
                    <a:lnTo>
                      <a:pt x="18" y="12"/>
                    </a:lnTo>
                    <a:close/>
                  </a:path>
                </a:pathLst>
              </a:custGeom>
              <a:solidFill>
                <a:srgbClr val="666666"/>
              </a:solidFill>
              <a:ln w="9525">
                <a:noFill/>
                <a:round/>
                <a:headEnd/>
                <a:tailEnd/>
              </a:ln>
            </p:spPr>
            <p:txBody>
              <a:bodyPr/>
              <a:lstStyle/>
              <a:p>
                <a:endParaRPr lang="en-US"/>
              </a:p>
            </p:txBody>
          </p:sp>
          <p:sp>
            <p:nvSpPr>
              <p:cNvPr id="13527" name="Freeform 177"/>
              <p:cNvSpPr>
                <a:spLocks noChangeAspect="1"/>
              </p:cNvSpPr>
              <p:nvPr/>
            </p:nvSpPr>
            <p:spPr bwMode="gray">
              <a:xfrm>
                <a:off x="4841" y="1477"/>
                <a:ext cx="12" cy="18"/>
              </a:xfrm>
              <a:custGeom>
                <a:avLst/>
                <a:gdLst>
                  <a:gd name="T0" fmla="*/ 12 w 12"/>
                  <a:gd name="T1" fmla="*/ 12 h 18"/>
                  <a:gd name="T2" fmla="*/ 12 w 12"/>
                  <a:gd name="T3" fmla="*/ 6 h 18"/>
                  <a:gd name="T4" fmla="*/ 12 w 12"/>
                  <a:gd name="T5" fmla="*/ 0 h 18"/>
                  <a:gd name="T6" fmla="*/ 0 w 12"/>
                  <a:gd name="T7" fmla="*/ 0 h 18"/>
                  <a:gd name="T8" fmla="*/ 0 w 12"/>
                  <a:gd name="T9" fmla="*/ 6 h 18"/>
                  <a:gd name="T10" fmla="*/ 0 w 12"/>
                  <a:gd name="T11" fmla="*/ 12 h 18"/>
                  <a:gd name="T12" fmla="*/ 0 w 12"/>
                  <a:gd name="T13" fmla="*/ 18 h 18"/>
                  <a:gd name="T14" fmla="*/ 0 w 12"/>
                  <a:gd name="T15" fmla="*/ 18 h 18"/>
                  <a:gd name="T16" fmla="*/ 12 w 12"/>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12" y="12"/>
                    </a:moveTo>
                    <a:lnTo>
                      <a:pt x="12" y="6"/>
                    </a:lnTo>
                    <a:lnTo>
                      <a:pt x="12" y="0"/>
                    </a:lnTo>
                    <a:lnTo>
                      <a:pt x="0" y="0"/>
                    </a:lnTo>
                    <a:lnTo>
                      <a:pt x="0" y="6"/>
                    </a:lnTo>
                    <a:lnTo>
                      <a:pt x="0" y="12"/>
                    </a:lnTo>
                    <a:lnTo>
                      <a:pt x="0" y="18"/>
                    </a:lnTo>
                    <a:lnTo>
                      <a:pt x="12" y="12"/>
                    </a:lnTo>
                    <a:close/>
                  </a:path>
                </a:pathLst>
              </a:custGeom>
              <a:solidFill>
                <a:srgbClr val="B3B3B3"/>
              </a:solidFill>
              <a:ln w="9525">
                <a:noFill/>
                <a:round/>
                <a:headEnd/>
                <a:tailEnd/>
              </a:ln>
            </p:spPr>
            <p:txBody>
              <a:bodyPr/>
              <a:lstStyle/>
              <a:p>
                <a:endParaRPr lang="en-US"/>
              </a:p>
            </p:txBody>
          </p:sp>
          <p:sp>
            <p:nvSpPr>
              <p:cNvPr id="13528" name="Freeform 178"/>
              <p:cNvSpPr>
                <a:spLocks noChangeAspect="1"/>
              </p:cNvSpPr>
              <p:nvPr/>
            </p:nvSpPr>
            <p:spPr bwMode="gray">
              <a:xfrm>
                <a:off x="4775" y="1435"/>
                <a:ext cx="78" cy="48"/>
              </a:xfrm>
              <a:custGeom>
                <a:avLst/>
                <a:gdLst>
                  <a:gd name="T0" fmla="*/ 78 w 78"/>
                  <a:gd name="T1" fmla="*/ 12 h 48"/>
                  <a:gd name="T2" fmla="*/ 66 w 78"/>
                  <a:gd name="T3" fmla="*/ 0 h 48"/>
                  <a:gd name="T4" fmla="*/ 0 w 78"/>
                  <a:gd name="T5" fmla="*/ 36 h 48"/>
                  <a:gd name="T6" fmla="*/ 18 w 78"/>
                  <a:gd name="T7" fmla="*/ 48 h 48"/>
                  <a:gd name="T8" fmla="*/ 78 w 78"/>
                  <a:gd name="T9" fmla="*/ 12 h 48"/>
                  <a:gd name="T10" fmla="*/ 0 60000 65536"/>
                  <a:gd name="T11" fmla="*/ 0 60000 65536"/>
                  <a:gd name="T12" fmla="*/ 0 60000 65536"/>
                  <a:gd name="T13" fmla="*/ 0 60000 65536"/>
                  <a:gd name="T14" fmla="*/ 0 60000 65536"/>
                  <a:gd name="T15" fmla="*/ 0 w 78"/>
                  <a:gd name="T16" fmla="*/ 0 h 48"/>
                  <a:gd name="T17" fmla="*/ 78 w 78"/>
                  <a:gd name="T18" fmla="*/ 48 h 48"/>
                </a:gdLst>
                <a:ahLst/>
                <a:cxnLst>
                  <a:cxn ang="T10">
                    <a:pos x="T0" y="T1"/>
                  </a:cxn>
                  <a:cxn ang="T11">
                    <a:pos x="T2" y="T3"/>
                  </a:cxn>
                  <a:cxn ang="T12">
                    <a:pos x="T4" y="T5"/>
                  </a:cxn>
                  <a:cxn ang="T13">
                    <a:pos x="T6" y="T7"/>
                  </a:cxn>
                  <a:cxn ang="T14">
                    <a:pos x="T8" y="T9"/>
                  </a:cxn>
                </a:cxnLst>
                <a:rect l="T15" t="T16" r="T17" b="T18"/>
                <a:pathLst>
                  <a:path w="78" h="48">
                    <a:moveTo>
                      <a:pt x="78" y="12"/>
                    </a:moveTo>
                    <a:lnTo>
                      <a:pt x="66" y="0"/>
                    </a:lnTo>
                    <a:lnTo>
                      <a:pt x="0" y="36"/>
                    </a:lnTo>
                    <a:lnTo>
                      <a:pt x="18" y="48"/>
                    </a:lnTo>
                    <a:lnTo>
                      <a:pt x="78" y="12"/>
                    </a:lnTo>
                    <a:close/>
                  </a:path>
                </a:pathLst>
              </a:custGeom>
              <a:solidFill>
                <a:srgbClr val="E6E6E6"/>
              </a:solidFill>
              <a:ln w="9525">
                <a:noFill/>
                <a:round/>
                <a:headEnd/>
                <a:tailEnd/>
              </a:ln>
            </p:spPr>
            <p:txBody>
              <a:bodyPr/>
              <a:lstStyle/>
              <a:p>
                <a:endParaRPr lang="en-US"/>
              </a:p>
            </p:txBody>
          </p:sp>
          <p:sp>
            <p:nvSpPr>
              <p:cNvPr id="13529" name="Freeform 179"/>
              <p:cNvSpPr>
                <a:spLocks noChangeAspect="1"/>
              </p:cNvSpPr>
              <p:nvPr/>
            </p:nvSpPr>
            <p:spPr bwMode="gray">
              <a:xfrm>
                <a:off x="4793" y="1447"/>
                <a:ext cx="60" cy="54"/>
              </a:xfrm>
              <a:custGeom>
                <a:avLst/>
                <a:gdLst>
                  <a:gd name="T0" fmla="*/ 60 w 60"/>
                  <a:gd name="T1" fmla="*/ 0 h 54"/>
                  <a:gd name="T2" fmla="*/ 0 w 60"/>
                  <a:gd name="T3" fmla="*/ 36 h 54"/>
                  <a:gd name="T4" fmla="*/ 0 w 60"/>
                  <a:gd name="T5" fmla="*/ 54 h 54"/>
                  <a:gd name="T6" fmla="*/ 60 w 60"/>
                  <a:gd name="T7" fmla="*/ 18 h 54"/>
                  <a:gd name="T8" fmla="*/ 60 w 60"/>
                  <a:gd name="T9" fmla="*/ 0 h 54"/>
                  <a:gd name="T10" fmla="*/ 0 60000 65536"/>
                  <a:gd name="T11" fmla="*/ 0 60000 65536"/>
                  <a:gd name="T12" fmla="*/ 0 60000 65536"/>
                  <a:gd name="T13" fmla="*/ 0 60000 65536"/>
                  <a:gd name="T14" fmla="*/ 0 60000 65536"/>
                  <a:gd name="T15" fmla="*/ 0 w 60"/>
                  <a:gd name="T16" fmla="*/ 0 h 54"/>
                  <a:gd name="T17" fmla="*/ 60 w 60"/>
                  <a:gd name="T18" fmla="*/ 54 h 54"/>
                </a:gdLst>
                <a:ahLst/>
                <a:cxnLst>
                  <a:cxn ang="T10">
                    <a:pos x="T0" y="T1"/>
                  </a:cxn>
                  <a:cxn ang="T11">
                    <a:pos x="T2" y="T3"/>
                  </a:cxn>
                  <a:cxn ang="T12">
                    <a:pos x="T4" y="T5"/>
                  </a:cxn>
                  <a:cxn ang="T13">
                    <a:pos x="T6" y="T7"/>
                  </a:cxn>
                  <a:cxn ang="T14">
                    <a:pos x="T8" y="T9"/>
                  </a:cxn>
                </a:cxnLst>
                <a:rect l="T15" t="T16" r="T17" b="T18"/>
                <a:pathLst>
                  <a:path w="60" h="54">
                    <a:moveTo>
                      <a:pt x="60" y="0"/>
                    </a:moveTo>
                    <a:lnTo>
                      <a:pt x="0" y="36"/>
                    </a:lnTo>
                    <a:lnTo>
                      <a:pt x="0" y="54"/>
                    </a:lnTo>
                    <a:lnTo>
                      <a:pt x="60" y="18"/>
                    </a:lnTo>
                    <a:lnTo>
                      <a:pt x="60" y="0"/>
                    </a:lnTo>
                    <a:close/>
                  </a:path>
                </a:pathLst>
              </a:custGeom>
              <a:solidFill>
                <a:srgbClr val="7F7F7F"/>
              </a:solidFill>
              <a:ln w="9525">
                <a:noFill/>
                <a:round/>
                <a:headEnd/>
                <a:tailEnd/>
              </a:ln>
            </p:spPr>
            <p:txBody>
              <a:bodyPr/>
              <a:lstStyle/>
              <a:p>
                <a:endParaRPr lang="en-US"/>
              </a:p>
            </p:txBody>
          </p:sp>
          <p:sp>
            <p:nvSpPr>
              <p:cNvPr id="13530" name="Line 180"/>
              <p:cNvSpPr>
                <a:spLocks noChangeAspect="1" noChangeShapeType="1"/>
              </p:cNvSpPr>
              <p:nvPr/>
            </p:nvSpPr>
            <p:spPr bwMode="gray">
              <a:xfrm>
                <a:off x="4745" y="1465"/>
                <a:ext cx="1" cy="1"/>
              </a:xfrm>
              <a:prstGeom prst="line">
                <a:avLst/>
              </a:prstGeom>
              <a:noFill/>
              <a:ln w="9525">
                <a:solidFill>
                  <a:srgbClr val="000000"/>
                </a:solidFill>
                <a:round/>
                <a:headEnd/>
                <a:tailEnd/>
              </a:ln>
            </p:spPr>
            <p:txBody>
              <a:bodyPr/>
              <a:lstStyle/>
              <a:p>
                <a:endParaRPr lang="en-US"/>
              </a:p>
            </p:txBody>
          </p:sp>
          <p:sp>
            <p:nvSpPr>
              <p:cNvPr id="13531" name="Freeform 181"/>
              <p:cNvSpPr>
                <a:spLocks noChangeAspect="1"/>
              </p:cNvSpPr>
              <p:nvPr/>
            </p:nvSpPr>
            <p:spPr bwMode="gray">
              <a:xfrm>
                <a:off x="4739" y="1465"/>
                <a:ext cx="18" cy="18"/>
              </a:xfrm>
              <a:custGeom>
                <a:avLst/>
                <a:gdLst>
                  <a:gd name="T0" fmla="*/ 6 w 18"/>
                  <a:gd name="T1" fmla="*/ 18 h 18"/>
                  <a:gd name="T2" fmla="*/ 0 w 18"/>
                  <a:gd name="T3" fmla="*/ 18 h 18"/>
                  <a:gd name="T4" fmla="*/ 0 w 18"/>
                  <a:gd name="T5" fmla="*/ 12 h 18"/>
                  <a:gd name="T6" fmla="*/ 0 w 18"/>
                  <a:gd name="T7" fmla="*/ 6 h 18"/>
                  <a:gd name="T8" fmla="*/ 6 w 18"/>
                  <a:gd name="T9" fmla="*/ 0 h 18"/>
                  <a:gd name="T10" fmla="*/ 12 w 18"/>
                  <a:gd name="T11" fmla="*/ 0 h 18"/>
                  <a:gd name="T12" fmla="*/ 18 w 18"/>
                  <a:gd name="T13" fmla="*/ 0 h 18"/>
                  <a:gd name="T14" fmla="*/ 18 w 18"/>
                  <a:gd name="T15" fmla="*/ 6 h 18"/>
                  <a:gd name="T16" fmla="*/ 18 w 18"/>
                  <a:gd name="T17" fmla="*/ 12 h 18"/>
                  <a:gd name="T18" fmla="*/ 12 w 18"/>
                  <a:gd name="T19" fmla="*/ 18 h 18"/>
                  <a:gd name="T20" fmla="*/ 6 w 18"/>
                  <a:gd name="T21" fmla="*/ 18 h 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8"/>
                  <a:gd name="T34" fmla="*/ 0 h 18"/>
                  <a:gd name="T35" fmla="*/ 18 w 18"/>
                  <a:gd name="T36" fmla="*/ 18 h 1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8" h="18">
                    <a:moveTo>
                      <a:pt x="6" y="18"/>
                    </a:moveTo>
                    <a:lnTo>
                      <a:pt x="0" y="18"/>
                    </a:lnTo>
                    <a:lnTo>
                      <a:pt x="0" y="12"/>
                    </a:lnTo>
                    <a:lnTo>
                      <a:pt x="0" y="6"/>
                    </a:lnTo>
                    <a:lnTo>
                      <a:pt x="6" y="0"/>
                    </a:lnTo>
                    <a:lnTo>
                      <a:pt x="12" y="0"/>
                    </a:lnTo>
                    <a:lnTo>
                      <a:pt x="18" y="0"/>
                    </a:lnTo>
                    <a:lnTo>
                      <a:pt x="18" y="6"/>
                    </a:lnTo>
                    <a:lnTo>
                      <a:pt x="18" y="12"/>
                    </a:lnTo>
                    <a:lnTo>
                      <a:pt x="12" y="18"/>
                    </a:lnTo>
                    <a:lnTo>
                      <a:pt x="6" y="18"/>
                    </a:lnTo>
                    <a:close/>
                  </a:path>
                </a:pathLst>
              </a:custGeom>
              <a:solidFill>
                <a:srgbClr val="999999"/>
              </a:solidFill>
              <a:ln w="9525">
                <a:noFill/>
                <a:round/>
                <a:headEnd/>
                <a:tailEnd/>
              </a:ln>
            </p:spPr>
            <p:txBody>
              <a:bodyPr/>
              <a:lstStyle/>
              <a:p>
                <a:endParaRPr lang="en-US"/>
              </a:p>
            </p:txBody>
          </p:sp>
          <p:sp>
            <p:nvSpPr>
              <p:cNvPr id="13532" name="Freeform 182"/>
              <p:cNvSpPr>
                <a:spLocks noChangeAspect="1"/>
              </p:cNvSpPr>
              <p:nvPr/>
            </p:nvSpPr>
            <p:spPr bwMode="gray">
              <a:xfrm>
                <a:off x="4745" y="1465"/>
                <a:ext cx="12" cy="18"/>
              </a:xfrm>
              <a:custGeom>
                <a:avLst/>
                <a:gdLst>
                  <a:gd name="T0" fmla="*/ 12 w 12"/>
                  <a:gd name="T1" fmla="*/ 12 h 18"/>
                  <a:gd name="T2" fmla="*/ 12 w 12"/>
                  <a:gd name="T3" fmla="*/ 6 h 18"/>
                  <a:gd name="T4" fmla="*/ 12 w 12"/>
                  <a:gd name="T5" fmla="*/ 0 h 18"/>
                  <a:gd name="T6" fmla="*/ 6 w 12"/>
                  <a:gd name="T7" fmla="*/ 0 h 18"/>
                  <a:gd name="T8" fmla="*/ 0 w 12"/>
                  <a:gd name="T9" fmla="*/ 6 h 18"/>
                  <a:gd name="T10" fmla="*/ 0 w 12"/>
                  <a:gd name="T11" fmla="*/ 12 h 18"/>
                  <a:gd name="T12" fmla="*/ 0 w 12"/>
                  <a:gd name="T13" fmla="*/ 18 h 18"/>
                  <a:gd name="T14" fmla="*/ 6 w 12"/>
                  <a:gd name="T15" fmla="*/ 18 h 18"/>
                  <a:gd name="T16" fmla="*/ 12 w 12"/>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12" y="12"/>
                    </a:moveTo>
                    <a:lnTo>
                      <a:pt x="12" y="6"/>
                    </a:lnTo>
                    <a:lnTo>
                      <a:pt x="12" y="0"/>
                    </a:lnTo>
                    <a:lnTo>
                      <a:pt x="6" y="0"/>
                    </a:lnTo>
                    <a:lnTo>
                      <a:pt x="0" y="6"/>
                    </a:lnTo>
                    <a:lnTo>
                      <a:pt x="0" y="12"/>
                    </a:lnTo>
                    <a:lnTo>
                      <a:pt x="0" y="18"/>
                    </a:lnTo>
                    <a:lnTo>
                      <a:pt x="6" y="18"/>
                    </a:lnTo>
                    <a:lnTo>
                      <a:pt x="12" y="12"/>
                    </a:lnTo>
                    <a:close/>
                  </a:path>
                </a:pathLst>
              </a:custGeom>
              <a:solidFill>
                <a:srgbClr val="666666"/>
              </a:solidFill>
              <a:ln w="9525">
                <a:noFill/>
                <a:round/>
                <a:headEnd/>
                <a:tailEnd/>
              </a:ln>
            </p:spPr>
            <p:txBody>
              <a:bodyPr/>
              <a:lstStyle/>
              <a:p>
                <a:endParaRPr lang="en-US"/>
              </a:p>
            </p:txBody>
          </p:sp>
          <p:sp>
            <p:nvSpPr>
              <p:cNvPr id="13533" name="Freeform 183"/>
              <p:cNvSpPr>
                <a:spLocks noChangeAspect="1"/>
              </p:cNvSpPr>
              <p:nvPr/>
            </p:nvSpPr>
            <p:spPr bwMode="gray">
              <a:xfrm>
                <a:off x="4715" y="1441"/>
                <a:ext cx="18" cy="30"/>
              </a:xfrm>
              <a:custGeom>
                <a:avLst/>
                <a:gdLst>
                  <a:gd name="T0" fmla="*/ 18 w 18"/>
                  <a:gd name="T1" fmla="*/ 12 h 30"/>
                  <a:gd name="T2" fmla="*/ 0 w 18"/>
                  <a:gd name="T3" fmla="*/ 0 h 30"/>
                  <a:gd name="T4" fmla="*/ 0 w 18"/>
                  <a:gd name="T5" fmla="*/ 18 h 30"/>
                  <a:gd name="T6" fmla="*/ 18 w 18"/>
                  <a:gd name="T7" fmla="*/ 30 h 30"/>
                  <a:gd name="T8" fmla="*/ 18 w 18"/>
                  <a:gd name="T9" fmla="*/ 12 h 30"/>
                  <a:gd name="T10" fmla="*/ 0 60000 65536"/>
                  <a:gd name="T11" fmla="*/ 0 60000 65536"/>
                  <a:gd name="T12" fmla="*/ 0 60000 65536"/>
                  <a:gd name="T13" fmla="*/ 0 60000 65536"/>
                  <a:gd name="T14" fmla="*/ 0 60000 65536"/>
                  <a:gd name="T15" fmla="*/ 0 w 18"/>
                  <a:gd name="T16" fmla="*/ 0 h 30"/>
                  <a:gd name="T17" fmla="*/ 18 w 18"/>
                  <a:gd name="T18" fmla="*/ 30 h 30"/>
                </a:gdLst>
                <a:ahLst/>
                <a:cxnLst>
                  <a:cxn ang="T10">
                    <a:pos x="T0" y="T1"/>
                  </a:cxn>
                  <a:cxn ang="T11">
                    <a:pos x="T2" y="T3"/>
                  </a:cxn>
                  <a:cxn ang="T12">
                    <a:pos x="T4" y="T5"/>
                  </a:cxn>
                  <a:cxn ang="T13">
                    <a:pos x="T6" y="T7"/>
                  </a:cxn>
                  <a:cxn ang="T14">
                    <a:pos x="T8" y="T9"/>
                  </a:cxn>
                </a:cxnLst>
                <a:rect l="T15" t="T16" r="T17" b="T18"/>
                <a:pathLst>
                  <a:path w="18" h="30">
                    <a:moveTo>
                      <a:pt x="18" y="12"/>
                    </a:moveTo>
                    <a:lnTo>
                      <a:pt x="0" y="0"/>
                    </a:lnTo>
                    <a:lnTo>
                      <a:pt x="0" y="18"/>
                    </a:lnTo>
                    <a:lnTo>
                      <a:pt x="18" y="30"/>
                    </a:lnTo>
                    <a:lnTo>
                      <a:pt x="18" y="12"/>
                    </a:lnTo>
                    <a:close/>
                  </a:path>
                </a:pathLst>
              </a:custGeom>
              <a:solidFill>
                <a:srgbClr val="CCCCCC"/>
              </a:solidFill>
              <a:ln w="9525">
                <a:noFill/>
                <a:round/>
                <a:headEnd/>
                <a:tailEnd/>
              </a:ln>
            </p:spPr>
            <p:txBody>
              <a:bodyPr/>
              <a:lstStyle/>
              <a:p>
                <a:endParaRPr lang="en-US"/>
              </a:p>
            </p:txBody>
          </p:sp>
          <p:sp>
            <p:nvSpPr>
              <p:cNvPr id="13534" name="Freeform 184"/>
              <p:cNvSpPr>
                <a:spLocks noChangeAspect="1"/>
              </p:cNvSpPr>
              <p:nvPr/>
            </p:nvSpPr>
            <p:spPr bwMode="gray">
              <a:xfrm>
                <a:off x="4781" y="1435"/>
                <a:ext cx="18" cy="18"/>
              </a:xfrm>
              <a:custGeom>
                <a:avLst/>
                <a:gdLst>
                  <a:gd name="T0" fmla="*/ 6 w 18"/>
                  <a:gd name="T1" fmla="*/ 18 h 18"/>
                  <a:gd name="T2" fmla="*/ 0 w 18"/>
                  <a:gd name="T3" fmla="*/ 12 h 18"/>
                  <a:gd name="T4" fmla="*/ 0 w 18"/>
                  <a:gd name="T5" fmla="*/ 12 h 18"/>
                  <a:gd name="T6" fmla="*/ 0 w 18"/>
                  <a:gd name="T7" fmla="*/ 12 h 18"/>
                  <a:gd name="T8" fmla="*/ 0 w 18"/>
                  <a:gd name="T9" fmla="*/ 6 h 18"/>
                  <a:gd name="T10" fmla="*/ 0 w 18"/>
                  <a:gd name="T11" fmla="*/ 6 h 18"/>
                  <a:gd name="T12" fmla="*/ 6 w 18"/>
                  <a:gd name="T13" fmla="*/ 0 h 18"/>
                  <a:gd name="T14" fmla="*/ 12 w 18"/>
                  <a:gd name="T15" fmla="*/ 0 h 18"/>
                  <a:gd name="T16" fmla="*/ 12 w 18"/>
                  <a:gd name="T17" fmla="*/ 0 h 18"/>
                  <a:gd name="T18" fmla="*/ 18 w 18"/>
                  <a:gd name="T19" fmla="*/ 6 h 18"/>
                  <a:gd name="T20" fmla="*/ 18 w 18"/>
                  <a:gd name="T21" fmla="*/ 6 h 18"/>
                  <a:gd name="T22" fmla="*/ 18 w 18"/>
                  <a:gd name="T23" fmla="*/ 6 h 18"/>
                  <a:gd name="T24" fmla="*/ 18 w 18"/>
                  <a:gd name="T25" fmla="*/ 12 h 18"/>
                  <a:gd name="T26" fmla="*/ 12 w 18"/>
                  <a:gd name="T27" fmla="*/ 12 h 18"/>
                  <a:gd name="T28" fmla="*/ 12 w 18"/>
                  <a:gd name="T29" fmla="*/ 18 h 18"/>
                  <a:gd name="T30" fmla="*/ 6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0" y="12"/>
                    </a:lnTo>
                    <a:lnTo>
                      <a:pt x="0" y="6"/>
                    </a:lnTo>
                    <a:lnTo>
                      <a:pt x="6" y="0"/>
                    </a:lnTo>
                    <a:lnTo>
                      <a:pt x="12" y="0"/>
                    </a:lnTo>
                    <a:lnTo>
                      <a:pt x="18" y="6"/>
                    </a:lnTo>
                    <a:lnTo>
                      <a:pt x="18" y="12"/>
                    </a:lnTo>
                    <a:lnTo>
                      <a:pt x="12" y="12"/>
                    </a:lnTo>
                    <a:lnTo>
                      <a:pt x="12" y="18"/>
                    </a:lnTo>
                    <a:lnTo>
                      <a:pt x="6" y="18"/>
                    </a:lnTo>
                    <a:close/>
                  </a:path>
                </a:pathLst>
              </a:custGeom>
              <a:solidFill>
                <a:srgbClr val="000000"/>
              </a:solidFill>
              <a:ln w="9525">
                <a:noFill/>
                <a:round/>
                <a:headEnd/>
                <a:tailEnd/>
              </a:ln>
            </p:spPr>
            <p:txBody>
              <a:bodyPr/>
              <a:lstStyle/>
              <a:p>
                <a:endParaRPr lang="en-US"/>
              </a:p>
            </p:txBody>
          </p:sp>
          <p:sp>
            <p:nvSpPr>
              <p:cNvPr id="13535" name="Freeform 185"/>
              <p:cNvSpPr>
                <a:spLocks noChangeAspect="1"/>
              </p:cNvSpPr>
              <p:nvPr/>
            </p:nvSpPr>
            <p:spPr bwMode="gray">
              <a:xfrm>
                <a:off x="4781" y="1435"/>
                <a:ext cx="18" cy="18"/>
              </a:xfrm>
              <a:custGeom>
                <a:avLst/>
                <a:gdLst>
                  <a:gd name="T0" fmla="*/ 18 w 18"/>
                  <a:gd name="T1" fmla="*/ 12 h 18"/>
                  <a:gd name="T2" fmla="*/ 18 w 18"/>
                  <a:gd name="T3" fmla="*/ 6 h 18"/>
                  <a:gd name="T4" fmla="*/ 18 w 18"/>
                  <a:gd name="T5" fmla="*/ 6 h 18"/>
                  <a:gd name="T6" fmla="*/ 18 w 18"/>
                  <a:gd name="T7" fmla="*/ 0 h 18"/>
                  <a:gd name="T8" fmla="*/ 12 w 18"/>
                  <a:gd name="T9" fmla="*/ 0 h 18"/>
                  <a:gd name="T10" fmla="*/ 6 w 18"/>
                  <a:gd name="T11" fmla="*/ 0 h 18"/>
                  <a:gd name="T12" fmla="*/ 6 w 18"/>
                  <a:gd name="T13" fmla="*/ 6 h 18"/>
                  <a:gd name="T14" fmla="*/ 0 w 18"/>
                  <a:gd name="T15" fmla="*/ 6 h 18"/>
                  <a:gd name="T16" fmla="*/ 0 w 18"/>
                  <a:gd name="T17" fmla="*/ 12 h 18"/>
                  <a:gd name="T18" fmla="*/ 0 w 18"/>
                  <a:gd name="T19" fmla="*/ 18 h 18"/>
                  <a:gd name="T20" fmla="*/ 6 w 18"/>
                  <a:gd name="T21" fmla="*/ 18 h 18"/>
                  <a:gd name="T22" fmla="*/ 6 w 18"/>
                  <a:gd name="T23" fmla="*/ 18 h 18"/>
                  <a:gd name="T24" fmla="*/ 12 w 18"/>
                  <a:gd name="T25" fmla="*/ 12 h 18"/>
                  <a:gd name="T26" fmla="*/ 18 w 18"/>
                  <a:gd name="T27" fmla="*/ 12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
                  <a:gd name="T43" fmla="*/ 0 h 18"/>
                  <a:gd name="T44" fmla="*/ 18 w 18"/>
                  <a:gd name="T45" fmla="*/ 18 h 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 h="18">
                    <a:moveTo>
                      <a:pt x="18" y="12"/>
                    </a:moveTo>
                    <a:lnTo>
                      <a:pt x="18" y="6"/>
                    </a:lnTo>
                    <a:lnTo>
                      <a:pt x="18" y="0"/>
                    </a:lnTo>
                    <a:lnTo>
                      <a:pt x="12" y="0"/>
                    </a:lnTo>
                    <a:lnTo>
                      <a:pt x="6" y="0"/>
                    </a:lnTo>
                    <a:lnTo>
                      <a:pt x="6" y="6"/>
                    </a:lnTo>
                    <a:lnTo>
                      <a:pt x="0" y="6"/>
                    </a:lnTo>
                    <a:lnTo>
                      <a:pt x="0" y="12"/>
                    </a:lnTo>
                    <a:lnTo>
                      <a:pt x="0" y="18"/>
                    </a:lnTo>
                    <a:lnTo>
                      <a:pt x="6" y="18"/>
                    </a:lnTo>
                    <a:lnTo>
                      <a:pt x="12" y="12"/>
                    </a:lnTo>
                    <a:lnTo>
                      <a:pt x="18" y="12"/>
                    </a:lnTo>
                    <a:close/>
                  </a:path>
                </a:pathLst>
              </a:custGeom>
              <a:solidFill>
                <a:srgbClr val="666666"/>
              </a:solidFill>
              <a:ln w="9525">
                <a:noFill/>
                <a:round/>
                <a:headEnd/>
                <a:tailEnd/>
              </a:ln>
            </p:spPr>
            <p:txBody>
              <a:bodyPr/>
              <a:lstStyle/>
              <a:p>
                <a:endParaRPr lang="en-US"/>
              </a:p>
            </p:txBody>
          </p:sp>
          <p:sp>
            <p:nvSpPr>
              <p:cNvPr id="13536" name="Freeform 186"/>
              <p:cNvSpPr>
                <a:spLocks noChangeAspect="1"/>
              </p:cNvSpPr>
              <p:nvPr/>
            </p:nvSpPr>
            <p:spPr bwMode="gray">
              <a:xfrm>
                <a:off x="4781" y="1441"/>
                <a:ext cx="18" cy="12"/>
              </a:xfrm>
              <a:custGeom>
                <a:avLst/>
                <a:gdLst>
                  <a:gd name="T0" fmla="*/ 18 w 18"/>
                  <a:gd name="T1" fmla="*/ 6 h 12"/>
                  <a:gd name="T2" fmla="*/ 18 w 18"/>
                  <a:gd name="T3" fmla="*/ 0 h 12"/>
                  <a:gd name="T4" fmla="*/ 18 w 18"/>
                  <a:gd name="T5" fmla="*/ 0 h 12"/>
                  <a:gd name="T6" fmla="*/ 6 w 18"/>
                  <a:gd name="T7" fmla="*/ 0 h 12"/>
                  <a:gd name="T8" fmla="*/ 0 w 18"/>
                  <a:gd name="T9" fmla="*/ 0 h 12"/>
                  <a:gd name="T10" fmla="*/ 0 w 18"/>
                  <a:gd name="T11" fmla="*/ 6 h 12"/>
                  <a:gd name="T12" fmla="*/ 0 w 18"/>
                  <a:gd name="T13" fmla="*/ 12 h 12"/>
                  <a:gd name="T14" fmla="*/ 6 w 18"/>
                  <a:gd name="T15" fmla="*/ 6 h 12"/>
                  <a:gd name="T16" fmla="*/ 18 w 18"/>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8" y="6"/>
                    </a:moveTo>
                    <a:lnTo>
                      <a:pt x="18" y="0"/>
                    </a:lnTo>
                    <a:lnTo>
                      <a:pt x="6" y="0"/>
                    </a:lnTo>
                    <a:lnTo>
                      <a:pt x="0" y="0"/>
                    </a:lnTo>
                    <a:lnTo>
                      <a:pt x="0" y="6"/>
                    </a:lnTo>
                    <a:lnTo>
                      <a:pt x="0" y="12"/>
                    </a:lnTo>
                    <a:lnTo>
                      <a:pt x="6" y="6"/>
                    </a:lnTo>
                    <a:lnTo>
                      <a:pt x="18" y="6"/>
                    </a:lnTo>
                    <a:close/>
                  </a:path>
                </a:pathLst>
              </a:custGeom>
              <a:solidFill>
                <a:srgbClr val="000000"/>
              </a:solidFill>
              <a:ln w="9525">
                <a:noFill/>
                <a:round/>
                <a:headEnd/>
                <a:tailEnd/>
              </a:ln>
            </p:spPr>
            <p:txBody>
              <a:bodyPr/>
              <a:lstStyle/>
              <a:p>
                <a:endParaRPr lang="en-US"/>
              </a:p>
            </p:txBody>
          </p:sp>
          <p:sp>
            <p:nvSpPr>
              <p:cNvPr id="13537" name="Freeform 187"/>
              <p:cNvSpPr>
                <a:spLocks noChangeAspect="1"/>
              </p:cNvSpPr>
              <p:nvPr/>
            </p:nvSpPr>
            <p:spPr bwMode="gray">
              <a:xfrm>
                <a:off x="4775" y="1441"/>
                <a:ext cx="12" cy="12"/>
              </a:xfrm>
              <a:custGeom>
                <a:avLst/>
                <a:gdLst>
                  <a:gd name="T0" fmla="*/ 6 w 12"/>
                  <a:gd name="T1" fmla="*/ 12 h 12"/>
                  <a:gd name="T2" fmla="*/ 0 w 12"/>
                  <a:gd name="T3" fmla="*/ 12 h 12"/>
                  <a:gd name="T4" fmla="*/ 0 w 12"/>
                  <a:gd name="T5" fmla="*/ 6 h 12"/>
                  <a:gd name="T6" fmla="*/ 0 w 12"/>
                  <a:gd name="T7" fmla="*/ 6 h 12"/>
                  <a:gd name="T8" fmla="*/ 0 w 12"/>
                  <a:gd name="T9" fmla="*/ 0 h 12"/>
                  <a:gd name="T10" fmla="*/ 0 w 12"/>
                  <a:gd name="T11" fmla="*/ 0 h 12"/>
                  <a:gd name="T12" fmla="*/ 6 w 12"/>
                  <a:gd name="T13" fmla="*/ 0 h 12"/>
                  <a:gd name="T14" fmla="*/ 6 w 12"/>
                  <a:gd name="T15" fmla="*/ 0 h 12"/>
                  <a:gd name="T16" fmla="*/ 12 w 12"/>
                  <a:gd name="T17" fmla="*/ 0 h 12"/>
                  <a:gd name="T18" fmla="*/ 12 w 12"/>
                  <a:gd name="T19" fmla="*/ 0 h 12"/>
                  <a:gd name="T20" fmla="*/ 12 w 12"/>
                  <a:gd name="T21" fmla="*/ 0 h 12"/>
                  <a:gd name="T22" fmla="*/ 12 w 12"/>
                  <a:gd name="T23" fmla="*/ 6 h 12"/>
                  <a:gd name="T24" fmla="*/ 12 w 12"/>
                  <a:gd name="T25" fmla="*/ 6 h 12"/>
                  <a:gd name="T26" fmla="*/ 12 w 12"/>
                  <a:gd name="T27" fmla="*/ 12 h 12"/>
                  <a:gd name="T28" fmla="*/ 6 w 12"/>
                  <a:gd name="T29" fmla="*/ 12 h 12"/>
                  <a:gd name="T30" fmla="*/ 6 w 12"/>
                  <a:gd name="T31" fmla="*/ 12 h 12"/>
                  <a:gd name="T32" fmla="*/ 6 w 12"/>
                  <a:gd name="T33" fmla="*/ 12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2"/>
                  <a:gd name="T53" fmla="*/ 12 w 12"/>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2">
                    <a:moveTo>
                      <a:pt x="6" y="12"/>
                    </a:moveTo>
                    <a:lnTo>
                      <a:pt x="0" y="12"/>
                    </a:lnTo>
                    <a:lnTo>
                      <a:pt x="0" y="6"/>
                    </a:lnTo>
                    <a:lnTo>
                      <a:pt x="0" y="0"/>
                    </a:lnTo>
                    <a:lnTo>
                      <a:pt x="6" y="0"/>
                    </a:lnTo>
                    <a:lnTo>
                      <a:pt x="12" y="0"/>
                    </a:lnTo>
                    <a:lnTo>
                      <a:pt x="12" y="6"/>
                    </a:lnTo>
                    <a:lnTo>
                      <a:pt x="12" y="12"/>
                    </a:lnTo>
                    <a:lnTo>
                      <a:pt x="6" y="12"/>
                    </a:lnTo>
                    <a:close/>
                  </a:path>
                </a:pathLst>
              </a:custGeom>
              <a:solidFill>
                <a:srgbClr val="000000"/>
              </a:solidFill>
              <a:ln w="9525">
                <a:noFill/>
                <a:round/>
                <a:headEnd/>
                <a:tailEnd/>
              </a:ln>
            </p:spPr>
            <p:txBody>
              <a:bodyPr/>
              <a:lstStyle/>
              <a:p>
                <a:endParaRPr lang="en-US"/>
              </a:p>
            </p:txBody>
          </p:sp>
          <p:sp>
            <p:nvSpPr>
              <p:cNvPr id="13538" name="Freeform 188"/>
              <p:cNvSpPr>
                <a:spLocks noChangeAspect="1"/>
              </p:cNvSpPr>
              <p:nvPr/>
            </p:nvSpPr>
            <p:spPr bwMode="gray">
              <a:xfrm>
                <a:off x="4775" y="1441"/>
                <a:ext cx="18" cy="12"/>
              </a:xfrm>
              <a:custGeom>
                <a:avLst/>
                <a:gdLst>
                  <a:gd name="T0" fmla="*/ 18 w 18"/>
                  <a:gd name="T1" fmla="*/ 12 h 12"/>
                  <a:gd name="T2" fmla="*/ 18 w 18"/>
                  <a:gd name="T3" fmla="*/ 6 h 12"/>
                  <a:gd name="T4" fmla="*/ 18 w 18"/>
                  <a:gd name="T5" fmla="*/ 0 h 12"/>
                  <a:gd name="T6" fmla="*/ 18 w 18"/>
                  <a:gd name="T7" fmla="*/ 0 h 12"/>
                  <a:gd name="T8" fmla="*/ 12 w 18"/>
                  <a:gd name="T9" fmla="*/ 0 h 12"/>
                  <a:gd name="T10" fmla="*/ 6 w 18"/>
                  <a:gd name="T11" fmla="*/ 0 h 12"/>
                  <a:gd name="T12" fmla="*/ 6 w 18"/>
                  <a:gd name="T13" fmla="*/ 0 h 12"/>
                  <a:gd name="T14" fmla="*/ 0 w 18"/>
                  <a:gd name="T15" fmla="*/ 6 h 12"/>
                  <a:gd name="T16" fmla="*/ 0 w 18"/>
                  <a:gd name="T17" fmla="*/ 12 h 12"/>
                  <a:gd name="T18" fmla="*/ 0 w 18"/>
                  <a:gd name="T19" fmla="*/ 12 h 12"/>
                  <a:gd name="T20" fmla="*/ 6 w 18"/>
                  <a:gd name="T21" fmla="*/ 12 h 12"/>
                  <a:gd name="T22" fmla="*/ 6 w 18"/>
                  <a:gd name="T23" fmla="*/ 12 h 12"/>
                  <a:gd name="T24" fmla="*/ 12 w 18"/>
                  <a:gd name="T25" fmla="*/ 12 h 12"/>
                  <a:gd name="T26" fmla="*/ 18 w 18"/>
                  <a:gd name="T27" fmla="*/ 12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8"/>
                  <a:gd name="T43" fmla="*/ 0 h 12"/>
                  <a:gd name="T44" fmla="*/ 18 w 18"/>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8" h="12">
                    <a:moveTo>
                      <a:pt x="18" y="12"/>
                    </a:moveTo>
                    <a:lnTo>
                      <a:pt x="18" y="6"/>
                    </a:lnTo>
                    <a:lnTo>
                      <a:pt x="18" y="0"/>
                    </a:lnTo>
                    <a:lnTo>
                      <a:pt x="12" y="0"/>
                    </a:lnTo>
                    <a:lnTo>
                      <a:pt x="6" y="0"/>
                    </a:lnTo>
                    <a:lnTo>
                      <a:pt x="0" y="6"/>
                    </a:lnTo>
                    <a:lnTo>
                      <a:pt x="0" y="12"/>
                    </a:lnTo>
                    <a:lnTo>
                      <a:pt x="6" y="12"/>
                    </a:lnTo>
                    <a:lnTo>
                      <a:pt x="12" y="12"/>
                    </a:lnTo>
                    <a:lnTo>
                      <a:pt x="18" y="12"/>
                    </a:lnTo>
                    <a:close/>
                  </a:path>
                </a:pathLst>
              </a:custGeom>
              <a:solidFill>
                <a:srgbClr val="666666"/>
              </a:solidFill>
              <a:ln w="9525">
                <a:noFill/>
                <a:round/>
                <a:headEnd/>
                <a:tailEnd/>
              </a:ln>
            </p:spPr>
            <p:txBody>
              <a:bodyPr/>
              <a:lstStyle/>
              <a:p>
                <a:endParaRPr lang="en-US"/>
              </a:p>
            </p:txBody>
          </p:sp>
          <p:sp>
            <p:nvSpPr>
              <p:cNvPr id="13539" name="Freeform 189"/>
              <p:cNvSpPr>
                <a:spLocks noChangeAspect="1"/>
              </p:cNvSpPr>
              <p:nvPr/>
            </p:nvSpPr>
            <p:spPr bwMode="gray">
              <a:xfrm>
                <a:off x="4775" y="1441"/>
                <a:ext cx="18" cy="18"/>
              </a:xfrm>
              <a:custGeom>
                <a:avLst/>
                <a:gdLst>
                  <a:gd name="T0" fmla="*/ 18 w 18"/>
                  <a:gd name="T1" fmla="*/ 12 h 18"/>
                  <a:gd name="T2" fmla="*/ 18 w 18"/>
                  <a:gd name="T3" fmla="*/ 6 h 18"/>
                  <a:gd name="T4" fmla="*/ 18 w 18"/>
                  <a:gd name="T5" fmla="*/ 0 h 18"/>
                  <a:gd name="T6" fmla="*/ 6 w 18"/>
                  <a:gd name="T7" fmla="*/ 0 h 18"/>
                  <a:gd name="T8" fmla="*/ 0 w 18"/>
                  <a:gd name="T9" fmla="*/ 6 h 18"/>
                  <a:gd name="T10" fmla="*/ 0 w 18"/>
                  <a:gd name="T11" fmla="*/ 12 h 18"/>
                  <a:gd name="T12" fmla="*/ 0 w 18"/>
                  <a:gd name="T13" fmla="*/ 18 h 18"/>
                  <a:gd name="T14" fmla="*/ 6 w 18"/>
                  <a:gd name="T15" fmla="*/ 18 h 18"/>
                  <a:gd name="T16" fmla="*/ 18 w 18"/>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8"/>
                  <a:gd name="T29" fmla="*/ 18 w 18"/>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8">
                    <a:moveTo>
                      <a:pt x="18" y="12"/>
                    </a:moveTo>
                    <a:lnTo>
                      <a:pt x="18" y="6"/>
                    </a:lnTo>
                    <a:lnTo>
                      <a:pt x="18" y="0"/>
                    </a:lnTo>
                    <a:lnTo>
                      <a:pt x="6" y="0"/>
                    </a:lnTo>
                    <a:lnTo>
                      <a:pt x="0" y="6"/>
                    </a:lnTo>
                    <a:lnTo>
                      <a:pt x="0" y="12"/>
                    </a:lnTo>
                    <a:lnTo>
                      <a:pt x="0" y="18"/>
                    </a:lnTo>
                    <a:lnTo>
                      <a:pt x="6" y="18"/>
                    </a:lnTo>
                    <a:lnTo>
                      <a:pt x="18" y="12"/>
                    </a:lnTo>
                    <a:close/>
                  </a:path>
                </a:pathLst>
              </a:custGeom>
              <a:solidFill>
                <a:srgbClr val="000000"/>
              </a:solidFill>
              <a:ln w="9525">
                <a:noFill/>
                <a:round/>
                <a:headEnd/>
                <a:tailEnd/>
              </a:ln>
            </p:spPr>
            <p:txBody>
              <a:bodyPr/>
              <a:lstStyle/>
              <a:p>
                <a:endParaRPr lang="en-US"/>
              </a:p>
            </p:txBody>
          </p:sp>
          <p:sp>
            <p:nvSpPr>
              <p:cNvPr id="13540" name="Freeform 190"/>
              <p:cNvSpPr>
                <a:spLocks noChangeAspect="1"/>
              </p:cNvSpPr>
              <p:nvPr/>
            </p:nvSpPr>
            <p:spPr bwMode="gray">
              <a:xfrm>
                <a:off x="4781" y="1435"/>
                <a:ext cx="18" cy="18"/>
              </a:xfrm>
              <a:custGeom>
                <a:avLst/>
                <a:gdLst>
                  <a:gd name="T0" fmla="*/ 6 w 18"/>
                  <a:gd name="T1" fmla="*/ 18 h 18"/>
                  <a:gd name="T2" fmla="*/ 6 w 18"/>
                  <a:gd name="T3" fmla="*/ 18 h 18"/>
                  <a:gd name="T4" fmla="*/ 0 w 18"/>
                  <a:gd name="T5" fmla="*/ 12 h 18"/>
                  <a:gd name="T6" fmla="*/ 0 w 18"/>
                  <a:gd name="T7" fmla="*/ 12 h 18"/>
                  <a:gd name="T8" fmla="*/ 6 w 18"/>
                  <a:gd name="T9" fmla="*/ 6 h 18"/>
                  <a:gd name="T10" fmla="*/ 6 w 18"/>
                  <a:gd name="T11" fmla="*/ 6 h 18"/>
                  <a:gd name="T12" fmla="*/ 6 w 18"/>
                  <a:gd name="T13" fmla="*/ 0 h 18"/>
                  <a:gd name="T14" fmla="*/ 12 w 18"/>
                  <a:gd name="T15" fmla="*/ 0 h 18"/>
                  <a:gd name="T16" fmla="*/ 12 w 18"/>
                  <a:gd name="T17" fmla="*/ 0 h 18"/>
                  <a:gd name="T18" fmla="*/ 18 w 18"/>
                  <a:gd name="T19" fmla="*/ 6 h 18"/>
                  <a:gd name="T20" fmla="*/ 18 w 18"/>
                  <a:gd name="T21" fmla="*/ 6 h 18"/>
                  <a:gd name="T22" fmla="*/ 18 w 18"/>
                  <a:gd name="T23" fmla="*/ 6 h 18"/>
                  <a:gd name="T24" fmla="*/ 18 w 18"/>
                  <a:gd name="T25" fmla="*/ 12 h 18"/>
                  <a:gd name="T26" fmla="*/ 12 w 18"/>
                  <a:gd name="T27" fmla="*/ 18 h 18"/>
                  <a:gd name="T28" fmla="*/ 12 w 18"/>
                  <a:gd name="T29" fmla="*/ 18 h 18"/>
                  <a:gd name="T30" fmla="*/ 6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6" y="18"/>
                    </a:lnTo>
                    <a:lnTo>
                      <a:pt x="0" y="12"/>
                    </a:lnTo>
                    <a:lnTo>
                      <a:pt x="6" y="6"/>
                    </a:lnTo>
                    <a:lnTo>
                      <a:pt x="6" y="0"/>
                    </a:lnTo>
                    <a:lnTo>
                      <a:pt x="12" y="0"/>
                    </a:lnTo>
                    <a:lnTo>
                      <a:pt x="18" y="6"/>
                    </a:lnTo>
                    <a:lnTo>
                      <a:pt x="18" y="12"/>
                    </a:lnTo>
                    <a:lnTo>
                      <a:pt x="12" y="18"/>
                    </a:lnTo>
                    <a:lnTo>
                      <a:pt x="6" y="18"/>
                    </a:lnTo>
                    <a:close/>
                  </a:path>
                </a:pathLst>
              </a:custGeom>
              <a:solidFill>
                <a:srgbClr val="000000"/>
              </a:solidFill>
              <a:ln w="9525">
                <a:noFill/>
                <a:round/>
                <a:headEnd/>
                <a:tailEnd/>
              </a:ln>
            </p:spPr>
            <p:txBody>
              <a:bodyPr/>
              <a:lstStyle/>
              <a:p>
                <a:endParaRPr lang="en-US"/>
              </a:p>
            </p:txBody>
          </p:sp>
          <p:sp>
            <p:nvSpPr>
              <p:cNvPr id="13541" name="Freeform 191"/>
              <p:cNvSpPr>
                <a:spLocks noChangeAspect="1"/>
              </p:cNvSpPr>
              <p:nvPr/>
            </p:nvSpPr>
            <p:spPr bwMode="gray">
              <a:xfrm>
                <a:off x="4787" y="1441"/>
                <a:ext cx="12" cy="12"/>
              </a:xfrm>
              <a:custGeom>
                <a:avLst/>
                <a:gdLst>
                  <a:gd name="T0" fmla="*/ 12 w 12"/>
                  <a:gd name="T1" fmla="*/ 6 h 12"/>
                  <a:gd name="T2" fmla="*/ 12 w 12"/>
                  <a:gd name="T3" fmla="*/ 0 h 12"/>
                  <a:gd name="T4" fmla="*/ 12 w 12"/>
                  <a:gd name="T5" fmla="*/ 0 h 12"/>
                  <a:gd name="T6" fmla="*/ 12 w 12"/>
                  <a:gd name="T7" fmla="*/ 0 h 12"/>
                  <a:gd name="T8" fmla="*/ 6 w 12"/>
                  <a:gd name="T9" fmla="*/ 0 h 12"/>
                  <a:gd name="T10" fmla="*/ 6 w 12"/>
                  <a:gd name="T11" fmla="*/ 0 h 12"/>
                  <a:gd name="T12" fmla="*/ 0 w 12"/>
                  <a:gd name="T13" fmla="*/ 0 h 12"/>
                  <a:gd name="T14" fmla="*/ 0 w 12"/>
                  <a:gd name="T15" fmla="*/ 0 h 12"/>
                  <a:gd name="T16" fmla="*/ 0 w 12"/>
                  <a:gd name="T17" fmla="*/ 6 h 12"/>
                  <a:gd name="T18" fmla="*/ 0 w 12"/>
                  <a:gd name="T19" fmla="*/ 12 h 12"/>
                  <a:gd name="T20" fmla="*/ 0 w 12"/>
                  <a:gd name="T21" fmla="*/ 12 h 12"/>
                  <a:gd name="T22" fmla="*/ 6 w 12"/>
                  <a:gd name="T23" fmla="*/ 12 h 12"/>
                  <a:gd name="T24" fmla="*/ 6 w 12"/>
                  <a:gd name="T25" fmla="*/ 12 h 12"/>
                  <a:gd name="T26" fmla="*/ 12 w 12"/>
                  <a:gd name="T27" fmla="*/ 6 h 1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
                  <a:gd name="T43" fmla="*/ 0 h 12"/>
                  <a:gd name="T44" fmla="*/ 12 w 12"/>
                  <a:gd name="T45" fmla="*/ 12 h 1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 h="12">
                    <a:moveTo>
                      <a:pt x="12" y="6"/>
                    </a:moveTo>
                    <a:lnTo>
                      <a:pt x="12" y="0"/>
                    </a:lnTo>
                    <a:lnTo>
                      <a:pt x="6" y="0"/>
                    </a:lnTo>
                    <a:lnTo>
                      <a:pt x="0" y="0"/>
                    </a:lnTo>
                    <a:lnTo>
                      <a:pt x="0" y="6"/>
                    </a:lnTo>
                    <a:lnTo>
                      <a:pt x="0" y="12"/>
                    </a:lnTo>
                    <a:lnTo>
                      <a:pt x="6" y="12"/>
                    </a:lnTo>
                    <a:lnTo>
                      <a:pt x="12" y="6"/>
                    </a:lnTo>
                    <a:close/>
                  </a:path>
                </a:pathLst>
              </a:custGeom>
              <a:solidFill>
                <a:srgbClr val="666666"/>
              </a:solidFill>
              <a:ln w="9525">
                <a:noFill/>
                <a:round/>
                <a:headEnd/>
                <a:tailEnd/>
              </a:ln>
            </p:spPr>
            <p:txBody>
              <a:bodyPr/>
              <a:lstStyle/>
              <a:p>
                <a:endParaRPr lang="en-US"/>
              </a:p>
            </p:txBody>
          </p:sp>
          <p:sp>
            <p:nvSpPr>
              <p:cNvPr id="13542" name="Freeform 192"/>
              <p:cNvSpPr>
                <a:spLocks noChangeAspect="1"/>
              </p:cNvSpPr>
              <p:nvPr/>
            </p:nvSpPr>
            <p:spPr bwMode="gray">
              <a:xfrm>
                <a:off x="4787" y="1441"/>
                <a:ext cx="12" cy="12"/>
              </a:xfrm>
              <a:custGeom>
                <a:avLst/>
                <a:gdLst>
                  <a:gd name="T0" fmla="*/ 12 w 12"/>
                  <a:gd name="T1" fmla="*/ 12 h 12"/>
                  <a:gd name="T2" fmla="*/ 12 w 12"/>
                  <a:gd name="T3" fmla="*/ 6 h 12"/>
                  <a:gd name="T4" fmla="*/ 12 w 12"/>
                  <a:gd name="T5" fmla="*/ 0 h 12"/>
                  <a:gd name="T6" fmla="*/ 12 w 12"/>
                  <a:gd name="T7" fmla="*/ 0 h 12"/>
                  <a:gd name="T8" fmla="*/ 6 w 12"/>
                  <a:gd name="T9" fmla="*/ 6 h 12"/>
                  <a:gd name="T10" fmla="*/ 0 w 12"/>
                  <a:gd name="T11" fmla="*/ 12 h 12"/>
                  <a:gd name="T12" fmla="*/ 6 w 12"/>
                  <a:gd name="T13" fmla="*/ 12 h 12"/>
                  <a:gd name="T14" fmla="*/ 12 w 12"/>
                  <a:gd name="T15" fmla="*/ 12 h 12"/>
                  <a:gd name="T16" fmla="*/ 12 w 12"/>
                  <a:gd name="T17" fmla="*/ 12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12" y="12"/>
                    </a:moveTo>
                    <a:lnTo>
                      <a:pt x="12" y="6"/>
                    </a:lnTo>
                    <a:lnTo>
                      <a:pt x="12" y="0"/>
                    </a:lnTo>
                    <a:lnTo>
                      <a:pt x="6" y="6"/>
                    </a:lnTo>
                    <a:lnTo>
                      <a:pt x="0" y="12"/>
                    </a:lnTo>
                    <a:lnTo>
                      <a:pt x="6" y="12"/>
                    </a:lnTo>
                    <a:lnTo>
                      <a:pt x="12" y="12"/>
                    </a:lnTo>
                    <a:close/>
                  </a:path>
                </a:pathLst>
              </a:custGeom>
              <a:solidFill>
                <a:srgbClr val="B3B3B3"/>
              </a:solidFill>
              <a:ln w="9525">
                <a:noFill/>
                <a:round/>
                <a:headEnd/>
                <a:tailEnd/>
              </a:ln>
            </p:spPr>
            <p:txBody>
              <a:bodyPr/>
              <a:lstStyle/>
              <a:p>
                <a:endParaRPr lang="en-US"/>
              </a:p>
            </p:txBody>
          </p:sp>
          <p:sp>
            <p:nvSpPr>
              <p:cNvPr id="13543" name="Freeform 193"/>
              <p:cNvSpPr>
                <a:spLocks noChangeAspect="1"/>
              </p:cNvSpPr>
              <p:nvPr/>
            </p:nvSpPr>
            <p:spPr bwMode="gray">
              <a:xfrm>
                <a:off x="4775" y="1441"/>
                <a:ext cx="18" cy="18"/>
              </a:xfrm>
              <a:custGeom>
                <a:avLst/>
                <a:gdLst>
                  <a:gd name="T0" fmla="*/ 6 w 18"/>
                  <a:gd name="T1" fmla="*/ 18 h 18"/>
                  <a:gd name="T2" fmla="*/ 6 w 18"/>
                  <a:gd name="T3" fmla="*/ 12 h 18"/>
                  <a:gd name="T4" fmla="*/ 0 w 18"/>
                  <a:gd name="T5" fmla="*/ 12 h 18"/>
                  <a:gd name="T6" fmla="*/ 0 w 18"/>
                  <a:gd name="T7" fmla="*/ 12 h 18"/>
                  <a:gd name="T8" fmla="*/ 6 w 18"/>
                  <a:gd name="T9" fmla="*/ 6 h 18"/>
                  <a:gd name="T10" fmla="*/ 6 w 18"/>
                  <a:gd name="T11" fmla="*/ 0 h 18"/>
                  <a:gd name="T12" fmla="*/ 6 w 18"/>
                  <a:gd name="T13" fmla="*/ 0 h 18"/>
                  <a:gd name="T14" fmla="*/ 12 w 18"/>
                  <a:gd name="T15" fmla="*/ 0 h 18"/>
                  <a:gd name="T16" fmla="*/ 12 w 18"/>
                  <a:gd name="T17" fmla="*/ 0 h 18"/>
                  <a:gd name="T18" fmla="*/ 18 w 18"/>
                  <a:gd name="T19" fmla="*/ 0 h 18"/>
                  <a:gd name="T20" fmla="*/ 18 w 18"/>
                  <a:gd name="T21" fmla="*/ 6 h 18"/>
                  <a:gd name="T22" fmla="*/ 18 w 18"/>
                  <a:gd name="T23" fmla="*/ 6 h 18"/>
                  <a:gd name="T24" fmla="*/ 18 w 18"/>
                  <a:gd name="T25" fmla="*/ 12 h 18"/>
                  <a:gd name="T26" fmla="*/ 12 w 18"/>
                  <a:gd name="T27" fmla="*/ 12 h 18"/>
                  <a:gd name="T28" fmla="*/ 12 w 18"/>
                  <a:gd name="T29" fmla="*/ 18 h 18"/>
                  <a:gd name="T30" fmla="*/ 6 w 18"/>
                  <a:gd name="T31" fmla="*/ 18 h 1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8"/>
                  <a:gd name="T49" fmla="*/ 0 h 18"/>
                  <a:gd name="T50" fmla="*/ 18 w 18"/>
                  <a:gd name="T51" fmla="*/ 18 h 18"/>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8" h="18">
                    <a:moveTo>
                      <a:pt x="6" y="18"/>
                    </a:moveTo>
                    <a:lnTo>
                      <a:pt x="6" y="12"/>
                    </a:lnTo>
                    <a:lnTo>
                      <a:pt x="0" y="12"/>
                    </a:lnTo>
                    <a:lnTo>
                      <a:pt x="6" y="6"/>
                    </a:lnTo>
                    <a:lnTo>
                      <a:pt x="6" y="0"/>
                    </a:lnTo>
                    <a:lnTo>
                      <a:pt x="12" y="0"/>
                    </a:lnTo>
                    <a:lnTo>
                      <a:pt x="18" y="0"/>
                    </a:lnTo>
                    <a:lnTo>
                      <a:pt x="18" y="6"/>
                    </a:lnTo>
                    <a:lnTo>
                      <a:pt x="18" y="12"/>
                    </a:lnTo>
                    <a:lnTo>
                      <a:pt x="12" y="12"/>
                    </a:lnTo>
                    <a:lnTo>
                      <a:pt x="12" y="18"/>
                    </a:lnTo>
                    <a:lnTo>
                      <a:pt x="6" y="18"/>
                    </a:lnTo>
                    <a:close/>
                  </a:path>
                </a:pathLst>
              </a:custGeom>
              <a:solidFill>
                <a:srgbClr val="000000"/>
              </a:solidFill>
              <a:ln w="9525">
                <a:noFill/>
                <a:round/>
                <a:headEnd/>
                <a:tailEnd/>
              </a:ln>
            </p:spPr>
            <p:txBody>
              <a:bodyPr/>
              <a:lstStyle/>
              <a:p>
                <a:endParaRPr lang="en-US"/>
              </a:p>
            </p:txBody>
          </p:sp>
          <p:sp>
            <p:nvSpPr>
              <p:cNvPr id="13544" name="Freeform 194"/>
              <p:cNvSpPr>
                <a:spLocks noChangeAspect="1"/>
              </p:cNvSpPr>
              <p:nvPr/>
            </p:nvSpPr>
            <p:spPr bwMode="gray">
              <a:xfrm>
                <a:off x="4781" y="1441"/>
                <a:ext cx="12" cy="18"/>
              </a:xfrm>
              <a:custGeom>
                <a:avLst/>
                <a:gdLst>
                  <a:gd name="T0" fmla="*/ 12 w 12"/>
                  <a:gd name="T1" fmla="*/ 12 h 18"/>
                  <a:gd name="T2" fmla="*/ 12 w 12"/>
                  <a:gd name="T3" fmla="*/ 6 h 18"/>
                  <a:gd name="T4" fmla="*/ 12 w 12"/>
                  <a:gd name="T5" fmla="*/ 6 h 18"/>
                  <a:gd name="T6" fmla="*/ 12 w 12"/>
                  <a:gd name="T7" fmla="*/ 0 h 18"/>
                  <a:gd name="T8" fmla="*/ 6 w 12"/>
                  <a:gd name="T9" fmla="*/ 0 h 18"/>
                  <a:gd name="T10" fmla="*/ 6 w 12"/>
                  <a:gd name="T11" fmla="*/ 0 h 18"/>
                  <a:gd name="T12" fmla="*/ 6 w 12"/>
                  <a:gd name="T13" fmla="*/ 6 h 18"/>
                  <a:gd name="T14" fmla="*/ 0 w 12"/>
                  <a:gd name="T15" fmla="*/ 6 h 18"/>
                  <a:gd name="T16" fmla="*/ 0 w 12"/>
                  <a:gd name="T17" fmla="*/ 12 h 18"/>
                  <a:gd name="T18" fmla="*/ 0 w 12"/>
                  <a:gd name="T19" fmla="*/ 12 h 18"/>
                  <a:gd name="T20" fmla="*/ 0 w 12"/>
                  <a:gd name="T21" fmla="*/ 18 h 18"/>
                  <a:gd name="T22" fmla="*/ 6 w 12"/>
                  <a:gd name="T23" fmla="*/ 18 h 18"/>
                  <a:gd name="T24" fmla="*/ 6 w 12"/>
                  <a:gd name="T25" fmla="*/ 12 h 18"/>
                  <a:gd name="T26" fmla="*/ 12 w 12"/>
                  <a:gd name="T27" fmla="*/ 12 h 1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2"/>
                  <a:gd name="T43" fmla="*/ 0 h 18"/>
                  <a:gd name="T44" fmla="*/ 12 w 12"/>
                  <a:gd name="T45" fmla="*/ 18 h 18"/>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2" h="18">
                    <a:moveTo>
                      <a:pt x="12" y="12"/>
                    </a:moveTo>
                    <a:lnTo>
                      <a:pt x="12" y="6"/>
                    </a:lnTo>
                    <a:lnTo>
                      <a:pt x="12" y="0"/>
                    </a:lnTo>
                    <a:lnTo>
                      <a:pt x="6" y="0"/>
                    </a:lnTo>
                    <a:lnTo>
                      <a:pt x="6" y="6"/>
                    </a:lnTo>
                    <a:lnTo>
                      <a:pt x="0" y="6"/>
                    </a:lnTo>
                    <a:lnTo>
                      <a:pt x="0" y="12"/>
                    </a:lnTo>
                    <a:lnTo>
                      <a:pt x="0" y="18"/>
                    </a:lnTo>
                    <a:lnTo>
                      <a:pt x="6" y="18"/>
                    </a:lnTo>
                    <a:lnTo>
                      <a:pt x="6" y="12"/>
                    </a:lnTo>
                    <a:lnTo>
                      <a:pt x="12" y="12"/>
                    </a:lnTo>
                    <a:close/>
                  </a:path>
                </a:pathLst>
              </a:custGeom>
              <a:solidFill>
                <a:srgbClr val="666666"/>
              </a:solidFill>
              <a:ln w="9525">
                <a:noFill/>
                <a:round/>
                <a:headEnd/>
                <a:tailEnd/>
              </a:ln>
            </p:spPr>
            <p:txBody>
              <a:bodyPr/>
              <a:lstStyle/>
              <a:p>
                <a:endParaRPr lang="en-US"/>
              </a:p>
            </p:txBody>
          </p:sp>
          <p:sp>
            <p:nvSpPr>
              <p:cNvPr id="13545" name="Freeform 195"/>
              <p:cNvSpPr>
                <a:spLocks noChangeAspect="1"/>
              </p:cNvSpPr>
              <p:nvPr/>
            </p:nvSpPr>
            <p:spPr bwMode="gray">
              <a:xfrm>
                <a:off x="4781" y="1447"/>
                <a:ext cx="12" cy="12"/>
              </a:xfrm>
              <a:custGeom>
                <a:avLst/>
                <a:gdLst>
                  <a:gd name="T0" fmla="*/ 12 w 12"/>
                  <a:gd name="T1" fmla="*/ 6 h 12"/>
                  <a:gd name="T2" fmla="*/ 12 w 12"/>
                  <a:gd name="T3" fmla="*/ 0 h 12"/>
                  <a:gd name="T4" fmla="*/ 12 w 12"/>
                  <a:gd name="T5" fmla="*/ 0 h 12"/>
                  <a:gd name="T6" fmla="*/ 6 w 12"/>
                  <a:gd name="T7" fmla="*/ 0 h 12"/>
                  <a:gd name="T8" fmla="*/ 6 w 12"/>
                  <a:gd name="T9" fmla="*/ 0 h 12"/>
                  <a:gd name="T10" fmla="*/ 0 w 12"/>
                  <a:gd name="T11" fmla="*/ 6 h 12"/>
                  <a:gd name="T12" fmla="*/ 6 w 12"/>
                  <a:gd name="T13" fmla="*/ 12 h 12"/>
                  <a:gd name="T14" fmla="*/ 6 w 12"/>
                  <a:gd name="T15" fmla="*/ 12 h 12"/>
                  <a:gd name="T16" fmla="*/ 12 w 12"/>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12" y="6"/>
                    </a:moveTo>
                    <a:lnTo>
                      <a:pt x="12" y="0"/>
                    </a:lnTo>
                    <a:lnTo>
                      <a:pt x="6" y="0"/>
                    </a:lnTo>
                    <a:lnTo>
                      <a:pt x="0" y="6"/>
                    </a:lnTo>
                    <a:lnTo>
                      <a:pt x="6" y="12"/>
                    </a:lnTo>
                    <a:lnTo>
                      <a:pt x="12" y="6"/>
                    </a:lnTo>
                    <a:close/>
                  </a:path>
                </a:pathLst>
              </a:custGeom>
              <a:solidFill>
                <a:srgbClr val="B3B3B3"/>
              </a:solidFill>
              <a:ln w="9525">
                <a:noFill/>
                <a:round/>
                <a:headEnd/>
                <a:tailEnd/>
              </a:ln>
            </p:spPr>
            <p:txBody>
              <a:bodyPr/>
              <a:lstStyle/>
              <a:p>
                <a:endParaRPr lang="en-US"/>
              </a:p>
            </p:txBody>
          </p:sp>
          <p:sp>
            <p:nvSpPr>
              <p:cNvPr id="13546" name="Freeform 196"/>
              <p:cNvSpPr>
                <a:spLocks noChangeAspect="1"/>
              </p:cNvSpPr>
              <p:nvPr/>
            </p:nvSpPr>
            <p:spPr bwMode="gray">
              <a:xfrm>
                <a:off x="4715" y="1405"/>
                <a:ext cx="84" cy="48"/>
              </a:xfrm>
              <a:custGeom>
                <a:avLst/>
                <a:gdLst>
                  <a:gd name="T0" fmla="*/ 84 w 84"/>
                  <a:gd name="T1" fmla="*/ 6 h 48"/>
                  <a:gd name="T2" fmla="*/ 66 w 84"/>
                  <a:gd name="T3" fmla="*/ 0 h 48"/>
                  <a:gd name="T4" fmla="*/ 0 w 84"/>
                  <a:gd name="T5" fmla="*/ 36 h 48"/>
                  <a:gd name="T6" fmla="*/ 18 w 84"/>
                  <a:gd name="T7" fmla="*/ 48 h 48"/>
                  <a:gd name="T8" fmla="*/ 84 w 84"/>
                  <a:gd name="T9" fmla="*/ 6 h 48"/>
                  <a:gd name="T10" fmla="*/ 0 60000 65536"/>
                  <a:gd name="T11" fmla="*/ 0 60000 65536"/>
                  <a:gd name="T12" fmla="*/ 0 60000 65536"/>
                  <a:gd name="T13" fmla="*/ 0 60000 65536"/>
                  <a:gd name="T14" fmla="*/ 0 60000 65536"/>
                  <a:gd name="T15" fmla="*/ 0 w 84"/>
                  <a:gd name="T16" fmla="*/ 0 h 48"/>
                  <a:gd name="T17" fmla="*/ 84 w 84"/>
                  <a:gd name="T18" fmla="*/ 48 h 48"/>
                </a:gdLst>
                <a:ahLst/>
                <a:cxnLst>
                  <a:cxn ang="T10">
                    <a:pos x="T0" y="T1"/>
                  </a:cxn>
                  <a:cxn ang="T11">
                    <a:pos x="T2" y="T3"/>
                  </a:cxn>
                  <a:cxn ang="T12">
                    <a:pos x="T4" y="T5"/>
                  </a:cxn>
                  <a:cxn ang="T13">
                    <a:pos x="T6" y="T7"/>
                  </a:cxn>
                  <a:cxn ang="T14">
                    <a:pos x="T8" y="T9"/>
                  </a:cxn>
                </a:cxnLst>
                <a:rect l="T15" t="T16" r="T17" b="T18"/>
                <a:pathLst>
                  <a:path w="84" h="48">
                    <a:moveTo>
                      <a:pt x="84" y="6"/>
                    </a:moveTo>
                    <a:lnTo>
                      <a:pt x="66" y="0"/>
                    </a:lnTo>
                    <a:lnTo>
                      <a:pt x="0" y="36"/>
                    </a:lnTo>
                    <a:lnTo>
                      <a:pt x="18" y="48"/>
                    </a:lnTo>
                    <a:lnTo>
                      <a:pt x="84" y="6"/>
                    </a:lnTo>
                    <a:close/>
                  </a:path>
                </a:pathLst>
              </a:custGeom>
              <a:solidFill>
                <a:srgbClr val="E6E6E6"/>
              </a:solidFill>
              <a:ln w="9525">
                <a:noFill/>
                <a:round/>
                <a:headEnd/>
                <a:tailEnd/>
              </a:ln>
            </p:spPr>
            <p:txBody>
              <a:bodyPr/>
              <a:lstStyle/>
              <a:p>
                <a:endParaRPr lang="en-US"/>
              </a:p>
            </p:txBody>
          </p:sp>
          <p:sp>
            <p:nvSpPr>
              <p:cNvPr id="13547" name="Freeform 197"/>
              <p:cNvSpPr>
                <a:spLocks noChangeAspect="1"/>
              </p:cNvSpPr>
              <p:nvPr/>
            </p:nvSpPr>
            <p:spPr bwMode="gray">
              <a:xfrm>
                <a:off x="4733" y="1411"/>
                <a:ext cx="66" cy="60"/>
              </a:xfrm>
              <a:custGeom>
                <a:avLst/>
                <a:gdLst>
                  <a:gd name="T0" fmla="*/ 66 w 66"/>
                  <a:gd name="T1" fmla="*/ 0 h 60"/>
                  <a:gd name="T2" fmla="*/ 0 w 66"/>
                  <a:gd name="T3" fmla="*/ 42 h 60"/>
                  <a:gd name="T4" fmla="*/ 0 w 66"/>
                  <a:gd name="T5" fmla="*/ 60 h 60"/>
                  <a:gd name="T6" fmla="*/ 66 w 66"/>
                  <a:gd name="T7" fmla="*/ 24 h 60"/>
                  <a:gd name="T8" fmla="*/ 66 w 66"/>
                  <a:gd name="T9" fmla="*/ 0 h 60"/>
                  <a:gd name="T10" fmla="*/ 0 60000 65536"/>
                  <a:gd name="T11" fmla="*/ 0 60000 65536"/>
                  <a:gd name="T12" fmla="*/ 0 60000 65536"/>
                  <a:gd name="T13" fmla="*/ 0 60000 65536"/>
                  <a:gd name="T14" fmla="*/ 0 60000 65536"/>
                  <a:gd name="T15" fmla="*/ 0 w 66"/>
                  <a:gd name="T16" fmla="*/ 0 h 60"/>
                  <a:gd name="T17" fmla="*/ 66 w 66"/>
                  <a:gd name="T18" fmla="*/ 60 h 60"/>
                </a:gdLst>
                <a:ahLst/>
                <a:cxnLst>
                  <a:cxn ang="T10">
                    <a:pos x="T0" y="T1"/>
                  </a:cxn>
                  <a:cxn ang="T11">
                    <a:pos x="T2" y="T3"/>
                  </a:cxn>
                  <a:cxn ang="T12">
                    <a:pos x="T4" y="T5"/>
                  </a:cxn>
                  <a:cxn ang="T13">
                    <a:pos x="T6" y="T7"/>
                  </a:cxn>
                  <a:cxn ang="T14">
                    <a:pos x="T8" y="T9"/>
                  </a:cxn>
                </a:cxnLst>
                <a:rect l="T15" t="T16" r="T17" b="T18"/>
                <a:pathLst>
                  <a:path w="66" h="60">
                    <a:moveTo>
                      <a:pt x="66" y="0"/>
                    </a:moveTo>
                    <a:lnTo>
                      <a:pt x="0" y="42"/>
                    </a:lnTo>
                    <a:lnTo>
                      <a:pt x="0" y="60"/>
                    </a:lnTo>
                    <a:lnTo>
                      <a:pt x="66" y="24"/>
                    </a:lnTo>
                    <a:lnTo>
                      <a:pt x="66" y="0"/>
                    </a:lnTo>
                    <a:close/>
                  </a:path>
                </a:pathLst>
              </a:custGeom>
              <a:solidFill>
                <a:srgbClr val="7F7F7F"/>
              </a:solidFill>
              <a:ln w="9525">
                <a:noFill/>
                <a:round/>
                <a:headEnd/>
                <a:tailEnd/>
              </a:ln>
            </p:spPr>
            <p:txBody>
              <a:bodyPr/>
              <a:lstStyle/>
              <a:p>
                <a:endParaRPr lang="en-US"/>
              </a:p>
            </p:txBody>
          </p:sp>
          <p:sp>
            <p:nvSpPr>
              <p:cNvPr id="13548" name="Freeform 198"/>
              <p:cNvSpPr>
                <a:spLocks noChangeAspect="1"/>
              </p:cNvSpPr>
              <p:nvPr/>
            </p:nvSpPr>
            <p:spPr bwMode="gray">
              <a:xfrm>
                <a:off x="4438" y="1453"/>
                <a:ext cx="199" cy="174"/>
              </a:xfrm>
              <a:custGeom>
                <a:avLst/>
                <a:gdLst>
                  <a:gd name="T0" fmla="*/ 0 w 199"/>
                  <a:gd name="T1" fmla="*/ 60 h 174"/>
                  <a:gd name="T2" fmla="*/ 0 w 199"/>
                  <a:gd name="T3" fmla="*/ 0 h 174"/>
                  <a:gd name="T4" fmla="*/ 199 w 199"/>
                  <a:gd name="T5" fmla="*/ 114 h 174"/>
                  <a:gd name="T6" fmla="*/ 199 w 199"/>
                  <a:gd name="T7" fmla="*/ 174 h 174"/>
                  <a:gd name="T8" fmla="*/ 0 w 199"/>
                  <a:gd name="T9" fmla="*/ 60 h 174"/>
                  <a:gd name="T10" fmla="*/ 0 60000 65536"/>
                  <a:gd name="T11" fmla="*/ 0 60000 65536"/>
                  <a:gd name="T12" fmla="*/ 0 60000 65536"/>
                  <a:gd name="T13" fmla="*/ 0 60000 65536"/>
                  <a:gd name="T14" fmla="*/ 0 60000 65536"/>
                  <a:gd name="T15" fmla="*/ 0 w 199"/>
                  <a:gd name="T16" fmla="*/ 0 h 174"/>
                  <a:gd name="T17" fmla="*/ 199 w 199"/>
                  <a:gd name="T18" fmla="*/ 174 h 174"/>
                </a:gdLst>
                <a:ahLst/>
                <a:cxnLst>
                  <a:cxn ang="T10">
                    <a:pos x="T0" y="T1"/>
                  </a:cxn>
                  <a:cxn ang="T11">
                    <a:pos x="T2" y="T3"/>
                  </a:cxn>
                  <a:cxn ang="T12">
                    <a:pos x="T4" y="T5"/>
                  </a:cxn>
                  <a:cxn ang="T13">
                    <a:pos x="T6" y="T7"/>
                  </a:cxn>
                  <a:cxn ang="T14">
                    <a:pos x="T8" y="T9"/>
                  </a:cxn>
                </a:cxnLst>
                <a:rect l="T15" t="T16" r="T17" b="T18"/>
                <a:pathLst>
                  <a:path w="199" h="174">
                    <a:moveTo>
                      <a:pt x="0" y="60"/>
                    </a:moveTo>
                    <a:lnTo>
                      <a:pt x="0" y="0"/>
                    </a:lnTo>
                    <a:lnTo>
                      <a:pt x="199" y="114"/>
                    </a:lnTo>
                    <a:lnTo>
                      <a:pt x="199" y="174"/>
                    </a:lnTo>
                    <a:lnTo>
                      <a:pt x="0" y="60"/>
                    </a:lnTo>
                    <a:close/>
                  </a:path>
                </a:pathLst>
              </a:custGeom>
              <a:solidFill>
                <a:srgbClr val="FF9966"/>
              </a:solidFill>
              <a:ln w="9525">
                <a:noFill/>
                <a:round/>
                <a:headEnd/>
                <a:tailEnd/>
              </a:ln>
            </p:spPr>
            <p:txBody>
              <a:bodyPr/>
              <a:lstStyle/>
              <a:p>
                <a:endParaRPr lang="en-US"/>
              </a:p>
            </p:txBody>
          </p:sp>
          <p:sp>
            <p:nvSpPr>
              <p:cNvPr id="13549" name="Freeform 199"/>
              <p:cNvSpPr>
                <a:spLocks noChangeAspect="1"/>
              </p:cNvSpPr>
              <p:nvPr/>
            </p:nvSpPr>
            <p:spPr bwMode="gray">
              <a:xfrm>
                <a:off x="4517" y="1363"/>
                <a:ext cx="276" cy="138"/>
              </a:xfrm>
              <a:custGeom>
                <a:avLst/>
                <a:gdLst>
                  <a:gd name="T0" fmla="*/ 78 w 276"/>
                  <a:gd name="T1" fmla="*/ 0 h 138"/>
                  <a:gd name="T2" fmla="*/ 276 w 276"/>
                  <a:gd name="T3" fmla="*/ 114 h 138"/>
                  <a:gd name="T4" fmla="*/ 198 w 276"/>
                  <a:gd name="T5" fmla="*/ 138 h 138"/>
                  <a:gd name="T6" fmla="*/ 0 w 276"/>
                  <a:gd name="T7" fmla="*/ 24 h 138"/>
                  <a:gd name="T8" fmla="*/ 78 w 276"/>
                  <a:gd name="T9" fmla="*/ 0 h 138"/>
                  <a:gd name="T10" fmla="*/ 0 60000 65536"/>
                  <a:gd name="T11" fmla="*/ 0 60000 65536"/>
                  <a:gd name="T12" fmla="*/ 0 60000 65536"/>
                  <a:gd name="T13" fmla="*/ 0 60000 65536"/>
                  <a:gd name="T14" fmla="*/ 0 60000 65536"/>
                  <a:gd name="T15" fmla="*/ 0 w 276"/>
                  <a:gd name="T16" fmla="*/ 0 h 138"/>
                  <a:gd name="T17" fmla="*/ 276 w 276"/>
                  <a:gd name="T18" fmla="*/ 138 h 138"/>
                </a:gdLst>
                <a:ahLst/>
                <a:cxnLst>
                  <a:cxn ang="T10">
                    <a:pos x="T0" y="T1"/>
                  </a:cxn>
                  <a:cxn ang="T11">
                    <a:pos x="T2" y="T3"/>
                  </a:cxn>
                  <a:cxn ang="T12">
                    <a:pos x="T4" y="T5"/>
                  </a:cxn>
                  <a:cxn ang="T13">
                    <a:pos x="T6" y="T7"/>
                  </a:cxn>
                  <a:cxn ang="T14">
                    <a:pos x="T8" y="T9"/>
                  </a:cxn>
                </a:cxnLst>
                <a:rect l="T15" t="T16" r="T17" b="T18"/>
                <a:pathLst>
                  <a:path w="276" h="138">
                    <a:moveTo>
                      <a:pt x="78" y="0"/>
                    </a:moveTo>
                    <a:lnTo>
                      <a:pt x="276" y="114"/>
                    </a:lnTo>
                    <a:lnTo>
                      <a:pt x="198" y="138"/>
                    </a:lnTo>
                    <a:lnTo>
                      <a:pt x="0" y="24"/>
                    </a:lnTo>
                    <a:lnTo>
                      <a:pt x="78" y="0"/>
                    </a:lnTo>
                    <a:close/>
                  </a:path>
                </a:pathLst>
              </a:custGeom>
              <a:solidFill>
                <a:srgbClr val="FF9966"/>
              </a:solidFill>
              <a:ln w="9525">
                <a:noFill/>
                <a:round/>
                <a:headEnd/>
                <a:tailEnd/>
              </a:ln>
            </p:spPr>
            <p:txBody>
              <a:bodyPr/>
              <a:lstStyle/>
              <a:p>
                <a:endParaRPr lang="en-US"/>
              </a:p>
            </p:txBody>
          </p:sp>
          <p:sp>
            <p:nvSpPr>
              <p:cNvPr id="13550" name="Freeform 200"/>
              <p:cNvSpPr>
                <a:spLocks noChangeAspect="1"/>
              </p:cNvSpPr>
              <p:nvPr/>
            </p:nvSpPr>
            <p:spPr bwMode="gray">
              <a:xfrm>
                <a:off x="4438" y="1387"/>
                <a:ext cx="277" cy="180"/>
              </a:xfrm>
              <a:custGeom>
                <a:avLst/>
                <a:gdLst>
                  <a:gd name="T0" fmla="*/ 79 w 277"/>
                  <a:gd name="T1" fmla="*/ 0 h 180"/>
                  <a:gd name="T2" fmla="*/ 0 w 277"/>
                  <a:gd name="T3" fmla="*/ 66 h 180"/>
                  <a:gd name="T4" fmla="*/ 199 w 277"/>
                  <a:gd name="T5" fmla="*/ 180 h 180"/>
                  <a:gd name="T6" fmla="*/ 277 w 277"/>
                  <a:gd name="T7" fmla="*/ 114 h 180"/>
                  <a:gd name="T8" fmla="*/ 79 w 277"/>
                  <a:gd name="T9" fmla="*/ 0 h 180"/>
                  <a:gd name="T10" fmla="*/ 0 60000 65536"/>
                  <a:gd name="T11" fmla="*/ 0 60000 65536"/>
                  <a:gd name="T12" fmla="*/ 0 60000 65536"/>
                  <a:gd name="T13" fmla="*/ 0 60000 65536"/>
                  <a:gd name="T14" fmla="*/ 0 60000 65536"/>
                  <a:gd name="T15" fmla="*/ 0 w 277"/>
                  <a:gd name="T16" fmla="*/ 0 h 180"/>
                  <a:gd name="T17" fmla="*/ 277 w 277"/>
                  <a:gd name="T18" fmla="*/ 180 h 180"/>
                </a:gdLst>
                <a:ahLst/>
                <a:cxnLst>
                  <a:cxn ang="T10">
                    <a:pos x="T0" y="T1"/>
                  </a:cxn>
                  <a:cxn ang="T11">
                    <a:pos x="T2" y="T3"/>
                  </a:cxn>
                  <a:cxn ang="T12">
                    <a:pos x="T4" y="T5"/>
                  </a:cxn>
                  <a:cxn ang="T13">
                    <a:pos x="T6" y="T7"/>
                  </a:cxn>
                  <a:cxn ang="T14">
                    <a:pos x="T8" y="T9"/>
                  </a:cxn>
                </a:cxnLst>
                <a:rect l="T15" t="T16" r="T17" b="T18"/>
                <a:pathLst>
                  <a:path w="277" h="180">
                    <a:moveTo>
                      <a:pt x="79" y="0"/>
                    </a:moveTo>
                    <a:lnTo>
                      <a:pt x="0" y="66"/>
                    </a:lnTo>
                    <a:lnTo>
                      <a:pt x="199" y="180"/>
                    </a:lnTo>
                    <a:lnTo>
                      <a:pt x="277" y="114"/>
                    </a:lnTo>
                    <a:lnTo>
                      <a:pt x="79" y="0"/>
                    </a:lnTo>
                    <a:close/>
                  </a:path>
                </a:pathLst>
              </a:custGeom>
              <a:solidFill>
                <a:srgbClr val="FFCC99"/>
              </a:solidFill>
              <a:ln w="9525">
                <a:noFill/>
                <a:round/>
                <a:headEnd/>
                <a:tailEnd/>
              </a:ln>
            </p:spPr>
            <p:txBody>
              <a:bodyPr/>
              <a:lstStyle/>
              <a:p>
                <a:endParaRPr lang="en-US"/>
              </a:p>
            </p:txBody>
          </p:sp>
          <p:sp>
            <p:nvSpPr>
              <p:cNvPr id="13551" name="Freeform 201"/>
              <p:cNvSpPr>
                <a:spLocks noChangeAspect="1"/>
              </p:cNvSpPr>
              <p:nvPr/>
            </p:nvSpPr>
            <p:spPr bwMode="gray">
              <a:xfrm>
                <a:off x="4444" y="1477"/>
                <a:ext cx="12" cy="36"/>
              </a:xfrm>
              <a:custGeom>
                <a:avLst/>
                <a:gdLst>
                  <a:gd name="T0" fmla="*/ 0 w 12"/>
                  <a:gd name="T1" fmla="*/ 0 h 36"/>
                  <a:gd name="T2" fmla="*/ 12 w 12"/>
                  <a:gd name="T3" fmla="*/ 6 h 36"/>
                  <a:gd name="T4" fmla="*/ 12 w 12"/>
                  <a:gd name="T5" fmla="*/ 30 h 36"/>
                  <a:gd name="T6" fmla="*/ 0 w 12"/>
                  <a:gd name="T7" fmla="*/ 36 h 36"/>
                  <a:gd name="T8" fmla="*/ 0 w 12"/>
                  <a:gd name="T9" fmla="*/ 0 h 36"/>
                  <a:gd name="T10" fmla="*/ 0 60000 65536"/>
                  <a:gd name="T11" fmla="*/ 0 60000 65536"/>
                  <a:gd name="T12" fmla="*/ 0 60000 65536"/>
                  <a:gd name="T13" fmla="*/ 0 60000 65536"/>
                  <a:gd name="T14" fmla="*/ 0 60000 65536"/>
                  <a:gd name="T15" fmla="*/ 0 w 12"/>
                  <a:gd name="T16" fmla="*/ 0 h 36"/>
                  <a:gd name="T17" fmla="*/ 12 w 12"/>
                  <a:gd name="T18" fmla="*/ 36 h 36"/>
                </a:gdLst>
                <a:ahLst/>
                <a:cxnLst>
                  <a:cxn ang="T10">
                    <a:pos x="T0" y="T1"/>
                  </a:cxn>
                  <a:cxn ang="T11">
                    <a:pos x="T2" y="T3"/>
                  </a:cxn>
                  <a:cxn ang="T12">
                    <a:pos x="T4" y="T5"/>
                  </a:cxn>
                  <a:cxn ang="T13">
                    <a:pos x="T6" y="T7"/>
                  </a:cxn>
                  <a:cxn ang="T14">
                    <a:pos x="T8" y="T9"/>
                  </a:cxn>
                </a:cxnLst>
                <a:rect l="T15" t="T16" r="T17" b="T18"/>
                <a:pathLst>
                  <a:path w="12" h="36">
                    <a:moveTo>
                      <a:pt x="0" y="0"/>
                    </a:moveTo>
                    <a:lnTo>
                      <a:pt x="12" y="6"/>
                    </a:lnTo>
                    <a:lnTo>
                      <a:pt x="12" y="30"/>
                    </a:lnTo>
                    <a:lnTo>
                      <a:pt x="0" y="36"/>
                    </a:lnTo>
                    <a:lnTo>
                      <a:pt x="0" y="0"/>
                    </a:lnTo>
                    <a:close/>
                  </a:path>
                </a:pathLst>
              </a:custGeom>
              <a:solidFill>
                <a:srgbClr val="FF6633"/>
              </a:solidFill>
              <a:ln w="9525">
                <a:noFill/>
                <a:round/>
                <a:headEnd/>
                <a:tailEnd/>
              </a:ln>
            </p:spPr>
            <p:txBody>
              <a:bodyPr/>
              <a:lstStyle/>
              <a:p>
                <a:endParaRPr lang="en-US"/>
              </a:p>
            </p:txBody>
          </p:sp>
          <p:sp>
            <p:nvSpPr>
              <p:cNvPr id="13552" name="Freeform 202"/>
              <p:cNvSpPr>
                <a:spLocks noChangeAspect="1"/>
              </p:cNvSpPr>
              <p:nvPr/>
            </p:nvSpPr>
            <p:spPr bwMode="gray">
              <a:xfrm>
                <a:off x="4444" y="1507"/>
                <a:ext cx="24" cy="18"/>
              </a:xfrm>
              <a:custGeom>
                <a:avLst/>
                <a:gdLst>
                  <a:gd name="T0" fmla="*/ 6 w 24"/>
                  <a:gd name="T1" fmla="*/ 0 h 18"/>
                  <a:gd name="T2" fmla="*/ 24 w 24"/>
                  <a:gd name="T3" fmla="*/ 12 h 18"/>
                  <a:gd name="T4" fmla="*/ 24 w 24"/>
                  <a:gd name="T5" fmla="*/ 18 h 18"/>
                  <a:gd name="T6" fmla="*/ 0 w 24"/>
                  <a:gd name="T7" fmla="*/ 6 h 18"/>
                  <a:gd name="T8" fmla="*/ 6 w 24"/>
                  <a:gd name="T9" fmla="*/ 0 h 18"/>
                  <a:gd name="T10" fmla="*/ 0 60000 65536"/>
                  <a:gd name="T11" fmla="*/ 0 60000 65536"/>
                  <a:gd name="T12" fmla="*/ 0 60000 65536"/>
                  <a:gd name="T13" fmla="*/ 0 60000 65536"/>
                  <a:gd name="T14" fmla="*/ 0 60000 65536"/>
                  <a:gd name="T15" fmla="*/ 0 w 24"/>
                  <a:gd name="T16" fmla="*/ 0 h 18"/>
                  <a:gd name="T17" fmla="*/ 24 w 24"/>
                  <a:gd name="T18" fmla="*/ 18 h 18"/>
                </a:gdLst>
                <a:ahLst/>
                <a:cxnLst>
                  <a:cxn ang="T10">
                    <a:pos x="T0" y="T1"/>
                  </a:cxn>
                  <a:cxn ang="T11">
                    <a:pos x="T2" y="T3"/>
                  </a:cxn>
                  <a:cxn ang="T12">
                    <a:pos x="T4" y="T5"/>
                  </a:cxn>
                  <a:cxn ang="T13">
                    <a:pos x="T6" y="T7"/>
                  </a:cxn>
                  <a:cxn ang="T14">
                    <a:pos x="T8" y="T9"/>
                  </a:cxn>
                </a:cxnLst>
                <a:rect l="T15" t="T16" r="T17" b="T18"/>
                <a:pathLst>
                  <a:path w="24" h="18">
                    <a:moveTo>
                      <a:pt x="6" y="0"/>
                    </a:moveTo>
                    <a:lnTo>
                      <a:pt x="24" y="12"/>
                    </a:lnTo>
                    <a:lnTo>
                      <a:pt x="24" y="18"/>
                    </a:lnTo>
                    <a:lnTo>
                      <a:pt x="0" y="6"/>
                    </a:lnTo>
                    <a:lnTo>
                      <a:pt x="6" y="0"/>
                    </a:lnTo>
                    <a:close/>
                  </a:path>
                </a:pathLst>
              </a:custGeom>
              <a:solidFill>
                <a:srgbClr val="FFCC99"/>
              </a:solidFill>
              <a:ln w="9525">
                <a:noFill/>
                <a:round/>
                <a:headEnd/>
                <a:tailEnd/>
              </a:ln>
            </p:spPr>
            <p:txBody>
              <a:bodyPr/>
              <a:lstStyle/>
              <a:p>
                <a:endParaRPr lang="en-US"/>
              </a:p>
            </p:txBody>
          </p:sp>
          <p:sp>
            <p:nvSpPr>
              <p:cNvPr id="13553" name="Freeform 203"/>
              <p:cNvSpPr>
                <a:spLocks noChangeAspect="1"/>
              </p:cNvSpPr>
              <p:nvPr/>
            </p:nvSpPr>
            <p:spPr bwMode="gray">
              <a:xfrm>
                <a:off x="4450" y="1477"/>
                <a:ext cx="18" cy="42"/>
              </a:xfrm>
              <a:custGeom>
                <a:avLst/>
                <a:gdLst>
                  <a:gd name="T0" fmla="*/ 0 w 18"/>
                  <a:gd name="T1" fmla="*/ 30 h 42"/>
                  <a:gd name="T2" fmla="*/ 0 w 18"/>
                  <a:gd name="T3" fmla="*/ 0 h 42"/>
                  <a:gd name="T4" fmla="*/ 18 w 18"/>
                  <a:gd name="T5" fmla="*/ 12 h 42"/>
                  <a:gd name="T6" fmla="*/ 18 w 18"/>
                  <a:gd name="T7" fmla="*/ 42 h 42"/>
                  <a:gd name="T8" fmla="*/ 0 w 18"/>
                  <a:gd name="T9" fmla="*/ 30 h 42"/>
                  <a:gd name="T10" fmla="*/ 0 60000 65536"/>
                  <a:gd name="T11" fmla="*/ 0 60000 65536"/>
                  <a:gd name="T12" fmla="*/ 0 60000 65536"/>
                  <a:gd name="T13" fmla="*/ 0 60000 65536"/>
                  <a:gd name="T14" fmla="*/ 0 60000 65536"/>
                  <a:gd name="T15" fmla="*/ 0 w 18"/>
                  <a:gd name="T16" fmla="*/ 0 h 42"/>
                  <a:gd name="T17" fmla="*/ 18 w 18"/>
                  <a:gd name="T18" fmla="*/ 42 h 42"/>
                </a:gdLst>
                <a:ahLst/>
                <a:cxnLst>
                  <a:cxn ang="T10">
                    <a:pos x="T0" y="T1"/>
                  </a:cxn>
                  <a:cxn ang="T11">
                    <a:pos x="T2" y="T3"/>
                  </a:cxn>
                  <a:cxn ang="T12">
                    <a:pos x="T4" y="T5"/>
                  </a:cxn>
                  <a:cxn ang="T13">
                    <a:pos x="T6" y="T7"/>
                  </a:cxn>
                  <a:cxn ang="T14">
                    <a:pos x="T8" y="T9"/>
                  </a:cxn>
                </a:cxnLst>
                <a:rect l="T15" t="T16" r="T17" b="T18"/>
                <a:pathLst>
                  <a:path w="18" h="42">
                    <a:moveTo>
                      <a:pt x="0" y="30"/>
                    </a:moveTo>
                    <a:lnTo>
                      <a:pt x="0" y="0"/>
                    </a:lnTo>
                    <a:lnTo>
                      <a:pt x="18" y="12"/>
                    </a:lnTo>
                    <a:lnTo>
                      <a:pt x="18" y="42"/>
                    </a:lnTo>
                    <a:lnTo>
                      <a:pt x="0" y="30"/>
                    </a:lnTo>
                    <a:close/>
                  </a:path>
                </a:pathLst>
              </a:custGeom>
              <a:solidFill>
                <a:srgbClr val="000000"/>
              </a:solidFill>
              <a:ln w="9525">
                <a:noFill/>
                <a:round/>
                <a:headEnd/>
                <a:tailEnd/>
              </a:ln>
            </p:spPr>
            <p:txBody>
              <a:bodyPr/>
              <a:lstStyle/>
              <a:p>
                <a:endParaRPr lang="en-US"/>
              </a:p>
            </p:txBody>
          </p:sp>
          <p:sp>
            <p:nvSpPr>
              <p:cNvPr id="13554" name="Freeform 204"/>
              <p:cNvSpPr>
                <a:spLocks noChangeAspect="1"/>
              </p:cNvSpPr>
              <p:nvPr/>
            </p:nvSpPr>
            <p:spPr bwMode="gray">
              <a:xfrm>
                <a:off x="4637" y="1477"/>
                <a:ext cx="156" cy="150"/>
              </a:xfrm>
              <a:custGeom>
                <a:avLst/>
                <a:gdLst>
                  <a:gd name="T0" fmla="*/ 0 w 156"/>
                  <a:gd name="T1" fmla="*/ 150 h 150"/>
                  <a:gd name="T2" fmla="*/ 156 w 156"/>
                  <a:gd name="T3" fmla="*/ 60 h 150"/>
                  <a:gd name="T4" fmla="*/ 156 w 156"/>
                  <a:gd name="T5" fmla="*/ 0 h 150"/>
                  <a:gd name="T6" fmla="*/ 78 w 156"/>
                  <a:gd name="T7" fmla="*/ 24 h 150"/>
                  <a:gd name="T8" fmla="*/ 0 w 156"/>
                  <a:gd name="T9" fmla="*/ 90 h 150"/>
                  <a:gd name="T10" fmla="*/ 0 w 156"/>
                  <a:gd name="T11" fmla="*/ 150 h 150"/>
                  <a:gd name="T12" fmla="*/ 0 60000 65536"/>
                  <a:gd name="T13" fmla="*/ 0 60000 65536"/>
                  <a:gd name="T14" fmla="*/ 0 60000 65536"/>
                  <a:gd name="T15" fmla="*/ 0 60000 65536"/>
                  <a:gd name="T16" fmla="*/ 0 60000 65536"/>
                  <a:gd name="T17" fmla="*/ 0 60000 65536"/>
                  <a:gd name="T18" fmla="*/ 0 w 156"/>
                  <a:gd name="T19" fmla="*/ 0 h 150"/>
                  <a:gd name="T20" fmla="*/ 156 w 156"/>
                  <a:gd name="T21" fmla="*/ 150 h 150"/>
                </a:gdLst>
                <a:ahLst/>
                <a:cxnLst>
                  <a:cxn ang="T12">
                    <a:pos x="T0" y="T1"/>
                  </a:cxn>
                  <a:cxn ang="T13">
                    <a:pos x="T2" y="T3"/>
                  </a:cxn>
                  <a:cxn ang="T14">
                    <a:pos x="T4" y="T5"/>
                  </a:cxn>
                  <a:cxn ang="T15">
                    <a:pos x="T6" y="T7"/>
                  </a:cxn>
                  <a:cxn ang="T16">
                    <a:pos x="T8" y="T9"/>
                  </a:cxn>
                  <a:cxn ang="T17">
                    <a:pos x="T10" y="T11"/>
                  </a:cxn>
                </a:cxnLst>
                <a:rect l="T18" t="T19" r="T20" b="T21"/>
                <a:pathLst>
                  <a:path w="156" h="150">
                    <a:moveTo>
                      <a:pt x="0" y="150"/>
                    </a:moveTo>
                    <a:lnTo>
                      <a:pt x="156" y="60"/>
                    </a:lnTo>
                    <a:lnTo>
                      <a:pt x="156" y="0"/>
                    </a:lnTo>
                    <a:lnTo>
                      <a:pt x="78" y="24"/>
                    </a:lnTo>
                    <a:lnTo>
                      <a:pt x="0" y="90"/>
                    </a:lnTo>
                    <a:lnTo>
                      <a:pt x="0" y="150"/>
                    </a:lnTo>
                    <a:close/>
                  </a:path>
                </a:pathLst>
              </a:custGeom>
              <a:solidFill>
                <a:srgbClr val="FF6633"/>
              </a:solidFill>
              <a:ln w="9525">
                <a:noFill/>
                <a:round/>
                <a:headEnd/>
                <a:tailEnd/>
              </a:ln>
            </p:spPr>
            <p:txBody>
              <a:bodyPr/>
              <a:lstStyle/>
              <a:p>
                <a:endParaRPr lang="en-US"/>
              </a:p>
            </p:txBody>
          </p:sp>
          <p:sp>
            <p:nvSpPr>
              <p:cNvPr id="13555" name="Freeform 205"/>
              <p:cNvSpPr>
                <a:spLocks noChangeAspect="1"/>
              </p:cNvSpPr>
              <p:nvPr/>
            </p:nvSpPr>
            <p:spPr bwMode="gray">
              <a:xfrm>
                <a:off x="4487" y="1501"/>
                <a:ext cx="18" cy="36"/>
              </a:xfrm>
              <a:custGeom>
                <a:avLst/>
                <a:gdLst>
                  <a:gd name="T0" fmla="*/ 0 w 18"/>
                  <a:gd name="T1" fmla="*/ 0 h 36"/>
                  <a:gd name="T2" fmla="*/ 18 w 18"/>
                  <a:gd name="T3" fmla="*/ 6 h 36"/>
                  <a:gd name="T4" fmla="*/ 18 w 18"/>
                  <a:gd name="T5" fmla="*/ 36 h 36"/>
                  <a:gd name="T6" fmla="*/ 0 w 18"/>
                  <a:gd name="T7" fmla="*/ 36 h 36"/>
                  <a:gd name="T8" fmla="*/ 0 w 18"/>
                  <a:gd name="T9" fmla="*/ 0 h 36"/>
                  <a:gd name="T10" fmla="*/ 0 60000 65536"/>
                  <a:gd name="T11" fmla="*/ 0 60000 65536"/>
                  <a:gd name="T12" fmla="*/ 0 60000 65536"/>
                  <a:gd name="T13" fmla="*/ 0 60000 65536"/>
                  <a:gd name="T14" fmla="*/ 0 60000 65536"/>
                  <a:gd name="T15" fmla="*/ 0 w 18"/>
                  <a:gd name="T16" fmla="*/ 0 h 36"/>
                  <a:gd name="T17" fmla="*/ 18 w 18"/>
                  <a:gd name="T18" fmla="*/ 36 h 36"/>
                </a:gdLst>
                <a:ahLst/>
                <a:cxnLst>
                  <a:cxn ang="T10">
                    <a:pos x="T0" y="T1"/>
                  </a:cxn>
                  <a:cxn ang="T11">
                    <a:pos x="T2" y="T3"/>
                  </a:cxn>
                  <a:cxn ang="T12">
                    <a:pos x="T4" y="T5"/>
                  </a:cxn>
                  <a:cxn ang="T13">
                    <a:pos x="T6" y="T7"/>
                  </a:cxn>
                  <a:cxn ang="T14">
                    <a:pos x="T8" y="T9"/>
                  </a:cxn>
                </a:cxnLst>
                <a:rect l="T15" t="T16" r="T17" b="T18"/>
                <a:pathLst>
                  <a:path w="18" h="36">
                    <a:moveTo>
                      <a:pt x="0" y="0"/>
                    </a:moveTo>
                    <a:lnTo>
                      <a:pt x="18" y="6"/>
                    </a:lnTo>
                    <a:lnTo>
                      <a:pt x="18" y="36"/>
                    </a:lnTo>
                    <a:lnTo>
                      <a:pt x="0" y="36"/>
                    </a:lnTo>
                    <a:lnTo>
                      <a:pt x="0" y="0"/>
                    </a:lnTo>
                    <a:close/>
                  </a:path>
                </a:pathLst>
              </a:custGeom>
              <a:solidFill>
                <a:srgbClr val="FF6633"/>
              </a:solidFill>
              <a:ln w="9525">
                <a:noFill/>
                <a:round/>
                <a:headEnd/>
                <a:tailEnd/>
              </a:ln>
            </p:spPr>
            <p:txBody>
              <a:bodyPr/>
              <a:lstStyle/>
              <a:p>
                <a:endParaRPr lang="en-US"/>
              </a:p>
            </p:txBody>
          </p:sp>
          <p:sp>
            <p:nvSpPr>
              <p:cNvPr id="13556" name="Freeform 206"/>
              <p:cNvSpPr>
                <a:spLocks noChangeAspect="1"/>
              </p:cNvSpPr>
              <p:nvPr/>
            </p:nvSpPr>
            <p:spPr bwMode="gray">
              <a:xfrm>
                <a:off x="4487" y="1537"/>
                <a:ext cx="30" cy="12"/>
              </a:xfrm>
              <a:custGeom>
                <a:avLst/>
                <a:gdLst>
                  <a:gd name="T0" fmla="*/ 6 w 30"/>
                  <a:gd name="T1" fmla="*/ 0 h 12"/>
                  <a:gd name="T2" fmla="*/ 30 w 30"/>
                  <a:gd name="T3" fmla="*/ 12 h 12"/>
                  <a:gd name="T4" fmla="*/ 30 w 30"/>
                  <a:gd name="T5" fmla="*/ 12 h 12"/>
                  <a:gd name="T6" fmla="*/ 0 w 30"/>
                  <a:gd name="T7" fmla="*/ 0 h 12"/>
                  <a:gd name="T8" fmla="*/ 6 w 30"/>
                  <a:gd name="T9" fmla="*/ 0 h 12"/>
                  <a:gd name="T10" fmla="*/ 0 60000 65536"/>
                  <a:gd name="T11" fmla="*/ 0 60000 65536"/>
                  <a:gd name="T12" fmla="*/ 0 60000 65536"/>
                  <a:gd name="T13" fmla="*/ 0 60000 65536"/>
                  <a:gd name="T14" fmla="*/ 0 60000 65536"/>
                  <a:gd name="T15" fmla="*/ 0 w 30"/>
                  <a:gd name="T16" fmla="*/ 0 h 12"/>
                  <a:gd name="T17" fmla="*/ 30 w 30"/>
                  <a:gd name="T18" fmla="*/ 12 h 12"/>
                </a:gdLst>
                <a:ahLst/>
                <a:cxnLst>
                  <a:cxn ang="T10">
                    <a:pos x="T0" y="T1"/>
                  </a:cxn>
                  <a:cxn ang="T11">
                    <a:pos x="T2" y="T3"/>
                  </a:cxn>
                  <a:cxn ang="T12">
                    <a:pos x="T4" y="T5"/>
                  </a:cxn>
                  <a:cxn ang="T13">
                    <a:pos x="T6" y="T7"/>
                  </a:cxn>
                  <a:cxn ang="T14">
                    <a:pos x="T8" y="T9"/>
                  </a:cxn>
                </a:cxnLst>
                <a:rect l="T15" t="T16" r="T17" b="T18"/>
                <a:pathLst>
                  <a:path w="30" h="12">
                    <a:moveTo>
                      <a:pt x="6" y="0"/>
                    </a:moveTo>
                    <a:lnTo>
                      <a:pt x="30" y="12"/>
                    </a:lnTo>
                    <a:lnTo>
                      <a:pt x="0" y="0"/>
                    </a:lnTo>
                    <a:lnTo>
                      <a:pt x="6" y="0"/>
                    </a:lnTo>
                    <a:close/>
                  </a:path>
                </a:pathLst>
              </a:custGeom>
              <a:solidFill>
                <a:srgbClr val="FFCC99"/>
              </a:solidFill>
              <a:ln w="9525">
                <a:noFill/>
                <a:round/>
                <a:headEnd/>
                <a:tailEnd/>
              </a:ln>
            </p:spPr>
            <p:txBody>
              <a:bodyPr/>
              <a:lstStyle/>
              <a:p>
                <a:endParaRPr lang="en-US"/>
              </a:p>
            </p:txBody>
          </p:sp>
          <p:sp>
            <p:nvSpPr>
              <p:cNvPr id="13557" name="Freeform 207"/>
              <p:cNvSpPr>
                <a:spLocks noChangeAspect="1"/>
              </p:cNvSpPr>
              <p:nvPr/>
            </p:nvSpPr>
            <p:spPr bwMode="gray">
              <a:xfrm>
                <a:off x="4493" y="1507"/>
                <a:ext cx="24" cy="36"/>
              </a:xfrm>
              <a:custGeom>
                <a:avLst/>
                <a:gdLst>
                  <a:gd name="T0" fmla="*/ 0 w 24"/>
                  <a:gd name="T1" fmla="*/ 30 h 36"/>
                  <a:gd name="T2" fmla="*/ 0 w 24"/>
                  <a:gd name="T3" fmla="*/ 0 h 36"/>
                  <a:gd name="T4" fmla="*/ 24 w 24"/>
                  <a:gd name="T5" fmla="*/ 12 h 36"/>
                  <a:gd name="T6" fmla="*/ 24 w 24"/>
                  <a:gd name="T7" fmla="*/ 36 h 36"/>
                  <a:gd name="T8" fmla="*/ 0 w 24"/>
                  <a:gd name="T9" fmla="*/ 30 h 36"/>
                  <a:gd name="T10" fmla="*/ 0 60000 65536"/>
                  <a:gd name="T11" fmla="*/ 0 60000 65536"/>
                  <a:gd name="T12" fmla="*/ 0 60000 65536"/>
                  <a:gd name="T13" fmla="*/ 0 60000 65536"/>
                  <a:gd name="T14" fmla="*/ 0 60000 65536"/>
                  <a:gd name="T15" fmla="*/ 0 w 24"/>
                  <a:gd name="T16" fmla="*/ 0 h 36"/>
                  <a:gd name="T17" fmla="*/ 24 w 24"/>
                  <a:gd name="T18" fmla="*/ 36 h 36"/>
                </a:gdLst>
                <a:ahLst/>
                <a:cxnLst>
                  <a:cxn ang="T10">
                    <a:pos x="T0" y="T1"/>
                  </a:cxn>
                  <a:cxn ang="T11">
                    <a:pos x="T2" y="T3"/>
                  </a:cxn>
                  <a:cxn ang="T12">
                    <a:pos x="T4" y="T5"/>
                  </a:cxn>
                  <a:cxn ang="T13">
                    <a:pos x="T6" y="T7"/>
                  </a:cxn>
                  <a:cxn ang="T14">
                    <a:pos x="T8" y="T9"/>
                  </a:cxn>
                </a:cxnLst>
                <a:rect l="T15" t="T16" r="T17" b="T18"/>
                <a:pathLst>
                  <a:path w="24" h="36">
                    <a:moveTo>
                      <a:pt x="0" y="30"/>
                    </a:moveTo>
                    <a:lnTo>
                      <a:pt x="0" y="0"/>
                    </a:lnTo>
                    <a:lnTo>
                      <a:pt x="24" y="12"/>
                    </a:lnTo>
                    <a:lnTo>
                      <a:pt x="24" y="36"/>
                    </a:lnTo>
                    <a:lnTo>
                      <a:pt x="0" y="30"/>
                    </a:lnTo>
                    <a:close/>
                  </a:path>
                </a:pathLst>
              </a:custGeom>
              <a:solidFill>
                <a:srgbClr val="000000"/>
              </a:solidFill>
              <a:ln w="9525">
                <a:noFill/>
                <a:round/>
                <a:headEnd/>
                <a:tailEnd/>
              </a:ln>
            </p:spPr>
            <p:txBody>
              <a:bodyPr/>
              <a:lstStyle/>
              <a:p>
                <a:endParaRPr lang="en-US"/>
              </a:p>
            </p:txBody>
          </p:sp>
          <p:sp>
            <p:nvSpPr>
              <p:cNvPr id="13558" name="Freeform 208"/>
              <p:cNvSpPr>
                <a:spLocks noChangeAspect="1"/>
              </p:cNvSpPr>
              <p:nvPr/>
            </p:nvSpPr>
            <p:spPr bwMode="gray">
              <a:xfrm>
                <a:off x="4535" y="1531"/>
                <a:ext cx="12" cy="36"/>
              </a:xfrm>
              <a:custGeom>
                <a:avLst/>
                <a:gdLst>
                  <a:gd name="T0" fmla="*/ 0 w 12"/>
                  <a:gd name="T1" fmla="*/ 0 h 36"/>
                  <a:gd name="T2" fmla="*/ 12 w 12"/>
                  <a:gd name="T3" fmla="*/ 0 h 36"/>
                  <a:gd name="T4" fmla="*/ 12 w 12"/>
                  <a:gd name="T5" fmla="*/ 30 h 36"/>
                  <a:gd name="T6" fmla="*/ 0 w 12"/>
                  <a:gd name="T7" fmla="*/ 36 h 36"/>
                  <a:gd name="T8" fmla="*/ 0 w 12"/>
                  <a:gd name="T9" fmla="*/ 0 h 36"/>
                  <a:gd name="T10" fmla="*/ 0 60000 65536"/>
                  <a:gd name="T11" fmla="*/ 0 60000 65536"/>
                  <a:gd name="T12" fmla="*/ 0 60000 65536"/>
                  <a:gd name="T13" fmla="*/ 0 60000 65536"/>
                  <a:gd name="T14" fmla="*/ 0 60000 65536"/>
                  <a:gd name="T15" fmla="*/ 0 w 12"/>
                  <a:gd name="T16" fmla="*/ 0 h 36"/>
                  <a:gd name="T17" fmla="*/ 12 w 12"/>
                  <a:gd name="T18" fmla="*/ 36 h 36"/>
                </a:gdLst>
                <a:ahLst/>
                <a:cxnLst>
                  <a:cxn ang="T10">
                    <a:pos x="T0" y="T1"/>
                  </a:cxn>
                  <a:cxn ang="T11">
                    <a:pos x="T2" y="T3"/>
                  </a:cxn>
                  <a:cxn ang="T12">
                    <a:pos x="T4" y="T5"/>
                  </a:cxn>
                  <a:cxn ang="T13">
                    <a:pos x="T6" y="T7"/>
                  </a:cxn>
                  <a:cxn ang="T14">
                    <a:pos x="T8" y="T9"/>
                  </a:cxn>
                </a:cxnLst>
                <a:rect l="T15" t="T16" r="T17" b="T18"/>
                <a:pathLst>
                  <a:path w="12" h="36">
                    <a:moveTo>
                      <a:pt x="0" y="0"/>
                    </a:moveTo>
                    <a:lnTo>
                      <a:pt x="12" y="0"/>
                    </a:lnTo>
                    <a:lnTo>
                      <a:pt x="12" y="30"/>
                    </a:lnTo>
                    <a:lnTo>
                      <a:pt x="0" y="36"/>
                    </a:lnTo>
                    <a:lnTo>
                      <a:pt x="0" y="0"/>
                    </a:lnTo>
                    <a:close/>
                  </a:path>
                </a:pathLst>
              </a:custGeom>
              <a:solidFill>
                <a:srgbClr val="FF6633"/>
              </a:solidFill>
              <a:ln w="9525">
                <a:noFill/>
                <a:round/>
                <a:headEnd/>
                <a:tailEnd/>
              </a:ln>
            </p:spPr>
            <p:txBody>
              <a:bodyPr/>
              <a:lstStyle/>
              <a:p>
                <a:endParaRPr lang="en-US"/>
              </a:p>
            </p:txBody>
          </p:sp>
          <p:sp>
            <p:nvSpPr>
              <p:cNvPr id="13559" name="Freeform 209"/>
              <p:cNvSpPr>
                <a:spLocks noChangeAspect="1"/>
              </p:cNvSpPr>
              <p:nvPr/>
            </p:nvSpPr>
            <p:spPr bwMode="gray">
              <a:xfrm>
                <a:off x="4535" y="1561"/>
                <a:ext cx="24" cy="18"/>
              </a:xfrm>
              <a:custGeom>
                <a:avLst/>
                <a:gdLst>
                  <a:gd name="T0" fmla="*/ 6 w 24"/>
                  <a:gd name="T1" fmla="*/ 0 h 18"/>
                  <a:gd name="T2" fmla="*/ 24 w 24"/>
                  <a:gd name="T3" fmla="*/ 12 h 18"/>
                  <a:gd name="T4" fmla="*/ 24 w 24"/>
                  <a:gd name="T5" fmla="*/ 18 h 18"/>
                  <a:gd name="T6" fmla="*/ 0 w 24"/>
                  <a:gd name="T7" fmla="*/ 0 h 18"/>
                  <a:gd name="T8" fmla="*/ 6 w 24"/>
                  <a:gd name="T9" fmla="*/ 0 h 18"/>
                  <a:gd name="T10" fmla="*/ 0 60000 65536"/>
                  <a:gd name="T11" fmla="*/ 0 60000 65536"/>
                  <a:gd name="T12" fmla="*/ 0 60000 65536"/>
                  <a:gd name="T13" fmla="*/ 0 60000 65536"/>
                  <a:gd name="T14" fmla="*/ 0 60000 65536"/>
                  <a:gd name="T15" fmla="*/ 0 w 24"/>
                  <a:gd name="T16" fmla="*/ 0 h 18"/>
                  <a:gd name="T17" fmla="*/ 24 w 24"/>
                  <a:gd name="T18" fmla="*/ 18 h 18"/>
                </a:gdLst>
                <a:ahLst/>
                <a:cxnLst>
                  <a:cxn ang="T10">
                    <a:pos x="T0" y="T1"/>
                  </a:cxn>
                  <a:cxn ang="T11">
                    <a:pos x="T2" y="T3"/>
                  </a:cxn>
                  <a:cxn ang="T12">
                    <a:pos x="T4" y="T5"/>
                  </a:cxn>
                  <a:cxn ang="T13">
                    <a:pos x="T6" y="T7"/>
                  </a:cxn>
                  <a:cxn ang="T14">
                    <a:pos x="T8" y="T9"/>
                  </a:cxn>
                </a:cxnLst>
                <a:rect l="T15" t="T16" r="T17" b="T18"/>
                <a:pathLst>
                  <a:path w="24" h="18">
                    <a:moveTo>
                      <a:pt x="6" y="0"/>
                    </a:moveTo>
                    <a:lnTo>
                      <a:pt x="24" y="12"/>
                    </a:lnTo>
                    <a:lnTo>
                      <a:pt x="24" y="18"/>
                    </a:lnTo>
                    <a:lnTo>
                      <a:pt x="0" y="0"/>
                    </a:lnTo>
                    <a:lnTo>
                      <a:pt x="6" y="0"/>
                    </a:lnTo>
                    <a:close/>
                  </a:path>
                </a:pathLst>
              </a:custGeom>
              <a:solidFill>
                <a:srgbClr val="FFCC99"/>
              </a:solidFill>
              <a:ln w="9525">
                <a:noFill/>
                <a:round/>
                <a:headEnd/>
                <a:tailEnd/>
              </a:ln>
            </p:spPr>
            <p:txBody>
              <a:bodyPr/>
              <a:lstStyle/>
              <a:p>
                <a:endParaRPr lang="en-US"/>
              </a:p>
            </p:txBody>
          </p:sp>
          <p:sp>
            <p:nvSpPr>
              <p:cNvPr id="13560" name="Freeform 210"/>
              <p:cNvSpPr>
                <a:spLocks noChangeAspect="1"/>
              </p:cNvSpPr>
              <p:nvPr/>
            </p:nvSpPr>
            <p:spPr bwMode="gray">
              <a:xfrm>
                <a:off x="4541" y="1531"/>
                <a:ext cx="18" cy="42"/>
              </a:xfrm>
              <a:custGeom>
                <a:avLst/>
                <a:gdLst>
                  <a:gd name="T0" fmla="*/ 0 w 18"/>
                  <a:gd name="T1" fmla="*/ 30 h 42"/>
                  <a:gd name="T2" fmla="*/ 0 w 18"/>
                  <a:gd name="T3" fmla="*/ 0 h 42"/>
                  <a:gd name="T4" fmla="*/ 18 w 18"/>
                  <a:gd name="T5" fmla="*/ 12 h 42"/>
                  <a:gd name="T6" fmla="*/ 18 w 18"/>
                  <a:gd name="T7" fmla="*/ 42 h 42"/>
                  <a:gd name="T8" fmla="*/ 0 w 18"/>
                  <a:gd name="T9" fmla="*/ 30 h 42"/>
                  <a:gd name="T10" fmla="*/ 0 60000 65536"/>
                  <a:gd name="T11" fmla="*/ 0 60000 65536"/>
                  <a:gd name="T12" fmla="*/ 0 60000 65536"/>
                  <a:gd name="T13" fmla="*/ 0 60000 65536"/>
                  <a:gd name="T14" fmla="*/ 0 60000 65536"/>
                  <a:gd name="T15" fmla="*/ 0 w 18"/>
                  <a:gd name="T16" fmla="*/ 0 h 42"/>
                  <a:gd name="T17" fmla="*/ 18 w 18"/>
                  <a:gd name="T18" fmla="*/ 42 h 42"/>
                </a:gdLst>
                <a:ahLst/>
                <a:cxnLst>
                  <a:cxn ang="T10">
                    <a:pos x="T0" y="T1"/>
                  </a:cxn>
                  <a:cxn ang="T11">
                    <a:pos x="T2" y="T3"/>
                  </a:cxn>
                  <a:cxn ang="T12">
                    <a:pos x="T4" y="T5"/>
                  </a:cxn>
                  <a:cxn ang="T13">
                    <a:pos x="T6" y="T7"/>
                  </a:cxn>
                  <a:cxn ang="T14">
                    <a:pos x="T8" y="T9"/>
                  </a:cxn>
                </a:cxnLst>
                <a:rect l="T15" t="T16" r="T17" b="T18"/>
                <a:pathLst>
                  <a:path w="18" h="42">
                    <a:moveTo>
                      <a:pt x="0" y="30"/>
                    </a:moveTo>
                    <a:lnTo>
                      <a:pt x="0" y="0"/>
                    </a:lnTo>
                    <a:lnTo>
                      <a:pt x="18" y="12"/>
                    </a:lnTo>
                    <a:lnTo>
                      <a:pt x="18" y="42"/>
                    </a:lnTo>
                    <a:lnTo>
                      <a:pt x="0" y="30"/>
                    </a:lnTo>
                    <a:close/>
                  </a:path>
                </a:pathLst>
              </a:custGeom>
              <a:solidFill>
                <a:srgbClr val="000000"/>
              </a:solidFill>
              <a:ln w="9525">
                <a:noFill/>
                <a:round/>
                <a:headEnd/>
                <a:tailEnd/>
              </a:ln>
            </p:spPr>
            <p:txBody>
              <a:bodyPr/>
              <a:lstStyle/>
              <a:p>
                <a:endParaRPr lang="en-US"/>
              </a:p>
            </p:txBody>
          </p:sp>
          <p:sp>
            <p:nvSpPr>
              <p:cNvPr id="13561" name="Rectangle 211"/>
              <p:cNvSpPr>
                <a:spLocks noChangeAspect="1" noChangeArrowheads="1"/>
              </p:cNvSpPr>
              <p:nvPr/>
            </p:nvSpPr>
            <p:spPr bwMode="gray">
              <a:xfrm>
                <a:off x="4595" y="1567"/>
                <a:ext cx="12" cy="30"/>
              </a:xfrm>
              <a:prstGeom prst="rect">
                <a:avLst/>
              </a:prstGeom>
              <a:solidFill>
                <a:srgbClr val="FF6633"/>
              </a:solidFill>
              <a:ln w="9525">
                <a:noFill/>
                <a:miter lim="800000"/>
                <a:headEnd/>
                <a:tailEnd/>
              </a:ln>
            </p:spPr>
            <p:txBody>
              <a:bodyPr/>
              <a:lstStyle/>
              <a:p>
                <a:endParaRPr lang="en-US"/>
              </a:p>
            </p:txBody>
          </p:sp>
          <p:sp>
            <p:nvSpPr>
              <p:cNvPr id="13562" name="Freeform 212"/>
              <p:cNvSpPr>
                <a:spLocks noChangeAspect="1"/>
              </p:cNvSpPr>
              <p:nvPr/>
            </p:nvSpPr>
            <p:spPr bwMode="gray">
              <a:xfrm>
                <a:off x="4595" y="1597"/>
                <a:ext cx="24" cy="18"/>
              </a:xfrm>
              <a:custGeom>
                <a:avLst/>
                <a:gdLst>
                  <a:gd name="T0" fmla="*/ 6 w 24"/>
                  <a:gd name="T1" fmla="*/ 0 h 18"/>
                  <a:gd name="T2" fmla="*/ 24 w 24"/>
                  <a:gd name="T3" fmla="*/ 12 h 18"/>
                  <a:gd name="T4" fmla="*/ 24 w 24"/>
                  <a:gd name="T5" fmla="*/ 18 h 18"/>
                  <a:gd name="T6" fmla="*/ 0 w 24"/>
                  <a:gd name="T7" fmla="*/ 0 h 18"/>
                  <a:gd name="T8" fmla="*/ 6 w 24"/>
                  <a:gd name="T9" fmla="*/ 0 h 18"/>
                  <a:gd name="T10" fmla="*/ 0 60000 65536"/>
                  <a:gd name="T11" fmla="*/ 0 60000 65536"/>
                  <a:gd name="T12" fmla="*/ 0 60000 65536"/>
                  <a:gd name="T13" fmla="*/ 0 60000 65536"/>
                  <a:gd name="T14" fmla="*/ 0 60000 65536"/>
                  <a:gd name="T15" fmla="*/ 0 w 24"/>
                  <a:gd name="T16" fmla="*/ 0 h 18"/>
                  <a:gd name="T17" fmla="*/ 24 w 24"/>
                  <a:gd name="T18" fmla="*/ 18 h 18"/>
                </a:gdLst>
                <a:ahLst/>
                <a:cxnLst>
                  <a:cxn ang="T10">
                    <a:pos x="T0" y="T1"/>
                  </a:cxn>
                  <a:cxn ang="T11">
                    <a:pos x="T2" y="T3"/>
                  </a:cxn>
                  <a:cxn ang="T12">
                    <a:pos x="T4" y="T5"/>
                  </a:cxn>
                  <a:cxn ang="T13">
                    <a:pos x="T6" y="T7"/>
                  </a:cxn>
                  <a:cxn ang="T14">
                    <a:pos x="T8" y="T9"/>
                  </a:cxn>
                </a:cxnLst>
                <a:rect l="T15" t="T16" r="T17" b="T18"/>
                <a:pathLst>
                  <a:path w="24" h="18">
                    <a:moveTo>
                      <a:pt x="6" y="0"/>
                    </a:moveTo>
                    <a:lnTo>
                      <a:pt x="24" y="12"/>
                    </a:lnTo>
                    <a:lnTo>
                      <a:pt x="24" y="18"/>
                    </a:lnTo>
                    <a:lnTo>
                      <a:pt x="0" y="0"/>
                    </a:lnTo>
                    <a:lnTo>
                      <a:pt x="6" y="0"/>
                    </a:lnTo>
                    <a:close/>
                  </a:path>
                </a:pathLst>
              </a:custGeom>
              <a:solidFill>
                <a:srgbClr val="FFCC99"/>
              </a:solidFill>
              <a:ln w="9525">
                <a:noFill/>
                <a:round/>
                <a:headEnd/>
                <a:tailEnd/>
              </a:ln>
            </p:spPr>
            <p:txBody>
              <a:bodyPr/>
              <a:lstStyle/>
              <a:p>
                <a:endParaRPr lang="en-US"/>
              </a:p>
            </p:txBody>
          </p:sp>
          <p:sp>
            <p:nvSpPr>
              <p:cNvPr id="13563" name="Freeform 213"/>
              <p:cNvSpPr>
                <a:spLocks noChangeAspect="1"/>
              </p:cNvSpPr>
              <p:nvPr/>
            </p:nvSpPr>
            <p:spPr bwMode="gray">
              <a:xfrm>
                <a:off x="4601" y="1567"/>
                <a:ext cx="18" cy="42"/>
              </a:xfrm>
              <a:custGeom>
                <a:avLst/>
                <a:gdLst>
                  <a:gd name="T0" fmla="*/ 0 w 18"/>
                  <a:gd name="T1" fmla="*/ 30 h 42"/>
                  <a:gd name="T2" fmla="*/ 0 w 18"/>
                  <a:gd name="T3" fmla="*/ 0 h 42"/>
                  <a:gd name="T4" fmla="*/ 18 w 18"/>
                  <a:gd name="T5" fmla="*/ 12 h 42"/>
                  <a:gd name="T6" fmla="*/ 18 w 18"/>
                  <a:gd name="T7" fmla="*/ 42 h 42"/>
                  <a:gd name="T8" fmla="*/ 0 w 18"/>
                  <a:gd name="T9" fmla="*/ 30 h 42"/>
                  <a:gd name="T10" fmla="*/ 0 60000 65536"/>
                  <a:gd name="T11" fmla="*/ 0 60000 65536"/>
                  <a:gd name="T12" fmla="*/ 0 60000 65536"/>
                  <a:gd name="T13" fmla="*/ 0 60000 65536"/>
                  <a:gd name="T14" fmla="*/ 0 60000 65536"/>
                  <a:gd name="T15" fmla="*/ 0 w 18"/>
                  <a:gd name="T16" fmla="*/ 0 h 42"/>
                  <a:gd name="T17" fmla="*/ 18 w 18"/>
                  <a:gd name="T18" fmla="*/ 42 h 42"/>
                </a:gdLst>
                <a:ahLst/>
                <a:cxnLst>
                  <a:cxn ang="T10">
                    <a:pos x="T0" y="T1"/>
                  </a:cxn>
                  <a:cxn ang="T11">
                    <a:pos x="T2" y="T3"/>
                  </a:cxn>
                  <a:cxn ang="T12">
                    <a:pos x="T4" y="T5"/>
                  </a:cxn>
                  <a:cxn ang="T13">
                    <a:pos x="T6" y="T7"/>
                  </a:cxn>
                  <a:cxn ang="T14">
                    <a:pos x="T8" y="T9"/>
                  </a:cxn>
                </a:cxnLst>
                <a:rect l="T15" t="T16" r="T17" b="T18"/>
                <a:pathLst>
                  <a:path w="18" h="42">
                    <a:moveTo>
                      <a:pt x="0" y="30"/>
                    </a:moveTo>
                    <a:lnTo>
                      <a:pt x="0" y="0"/>
                    </a:lnTo>
                    <a:lnTo>
                      <a:pt x="18" y="12"/>
                    </a:lnTo>
                    <a:lnTo>
                      <a:pt x="18" y="42"/>
                    </a:lnTo>
                    <a:lnTo>
                      <a:pt x="0" y="30"/>
                    </a:lnTo>
                    <a:close/>
                  </a:path>
                </a:pathLst>
              </a:custGeom>
              <a:solidFill>
                <a:srgbClr val="000000"/>
              </a:solidFill>
              <a:ln w="9525">
                <a:noFill/>
                <a:round/>
                <a:headEnd/>
                <a:tailEnd/>
              </a:ln>
            </p:spPr>
            <p:txBody>
              <a:bodyPr/>
              <a:lstStyle/>
              <a:p>
                <a:endParaRPr lang="en-US"/>
              </a:p>
            </p:txBody>
          </p:sp>
          <p:sp>
            <p:nvSpPr>
              <p:cNvPr id="13564" name="Freeform 214"/>
              <p:cNvSpPr>
                <a:spLocks noChangeAspect="1"/>
              </p:cNvSpPr>
              <p:nvPr/>
            </p:nvSpPr>
            <p:spPr bwMode="gray">
              <a:xfrm>
                <a:off x="4481" y="1417"/>
                <a:ext cx="48" cy="36"/>
              </a:xfrm>
              <a:custGeom>
                <a:avLst/>
                <a:gdLst>
                  <a:gd name="T0" fmla="*/ 30 w 48"/>
                  <a:gd name="T1" fmla="*/ 0 h 36"/>
                  <a:gd name="T2" fmla="*/ 48 w 48"/>
                  <a:gd name="T3" fmla="*/ 12 h 36"/>
                  <a:gd name="T4" fmla="*/ 18 w 48"/>
                  <a:gd name="T5" fmla="*/ 36 h 36"/>
                  <a:gd name="T6" fmla="*/ 0 w 48"/>
                  <a:gd name="T7" fmla="*/ 30 h 36"/>
                  <a:gd name="T8" fmla="*/ 30 w 48"/>
                  <a:gd name="T9" fmla="*/ 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30" y="0"/>
                    </a:moveTo>
                    <a:lnTo>
                      <a:pt x="48" y="12"/>
                    </a:lnTo>
                    <a:lnTo>
                      <a:pt x="18" y="36"/>
                    </a:lnTo>
                    <a:lnTo>
                      <a:pt x="0" y="30"/>
                    </a:lnTo>
                    <a:lnTo>
                      <a:pt x="30" y="0"/>
                    </a:lnTo>
                    <a:close/>
                  </a:path>
                </a:pathLst>
              </a:custGeom>
              <a:solidFill>
                <a:srgbClr val="CEE1EF"/>
              </a:solidFill>
              <a:ln w="9525">
                <a:noFill/>
                <a:round/>
                <a:headEnd/>
                <a:tailEnd/>
              </a:ln>
            </p:spPr>
            <p:txBody>
              <a:bodyPr/>
              <a:lstStyle/>
              <a:p>
                <a:endParaRPr lang="en-US"/>
              </a:p>
            </p:txBody>
          </p:sp>
          <p:sp>
            <p:nvSpPr>
              <p:cNvPr id="13565" name="Freeform 215"/>
              <p:cNvSpPr>
                <a:spLocks noChangeAspect="1"/>
              </p:cNvSpPr>
              <p:nvPr/>
            </p:nvSpPr>
            <p:spPr bwMode="gray">
              <a:xfrm>
                <a:off x="4541" y="1453"/>
                <a:ext cx="48" cy="36"/>
              </a:xfrm>
              <a:custGeom>
                <a:avLst/>
                <a:gdLst>
                  <a:gd name="T0" fmla="*/ 30 w 48"/>
                  <a:gd name="T1" fmla="*/ 0 h 36"/>
                  <a:gd name="T2" fmla="*/ 48 w 48"/>
                  <a:gd name="T3" fmla="*/ 12 h 36"/>
                  <a:gd name="T4" fmla="*/ 18 w 48"/>
                  <a:gd name="T5" fmla="*/ 36 h 36"/>
                  <a:gd name="T6" fmla="*/ 0 w 48"/>
                  <a:gd name="T7" fmla="*/ 24 h 36"/>
                  <a:gd name="T8" fmla="*/ 30 w 48"/>
                  <a:gd name="T9" fmla="*/ 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30" y="0"/>
                    </a:moveTo>
                    <a:lnTo>
                      <a:pt x="48" y="12"/>
                    </a:lnTo>
                    <a:lnTo>
                      <a:pt x="18" y="36"/>
                    </a:lnTo>
                    <a:lnTo>
                      <a:pt x="0" y="24"/>
                    </a:lnTo>
                    <a:lnTo>
                      <a:pt x="30" y="0"/>
                    </a:lnTo>
                    <a:close/>
                  </a:path>
                </a:pathLst>
              </a:custGeom>
              <a:solidFill>
                <a:srgbClr val="CEE1EF"/>
              </a:solidFill>
              <a:ln w="9525">
                <a:noFill/>
                <a:round/>
                <a:headEnd/>
                <a:tailEnd/>
              </a:ln>
            </p:spPr>
            <p:txBody>
              <a:bodyPr/>
              <a:lstStyle/>
              <a:p>
                <a:endParaRPr lang="en-US"/>
              </a:p>
            </p:txBody>
          </p:sp>
          <p:sp>
            <p:nvSpPr>
              <p:cNvPr id="13566" name="Freeform 216"/>
              <p:cNvSpPr>
                <a:spLocks noChangeAspect="1"/>
              </p:cNvSpPr>
              <p:nvPr/>
            </p:nvSpPr>
            <p:spPr bwMode="gray">
              <a:xfrm>
                <a:off x="4613" y="1495"/>
                <a:ext cx="48" cy="36"/>
              </a:xfrm>
              <a:custGeom>
                <a:avLst/>
                <a:gdLst>
                  <a:gd name="T0" fmla="*/ 30 w 48"/>
                  <a:gd name="T1" fmla="*/ 0 h 36"/>
                  <a:gd name="T2" fmla="*/ 48 w 48"/>
                  <a:gd name="T3" fmla="*/ 12 h 36"/>
                  <a:gd name="T4" fmla="*/ 18 w 48"/>
                  <a:gd name="T5" fmla="*/ 36 h 36"/>
                  <a:gd name="T6" fmla="*/ 0 w 48"/>
                  <a:gd name="T7" fmla="*/ 24 h 36"/>
                  <a:gd name="T8" fmla="*/ 30 w 48"/>
                  <a:gd name="T9" fmla="*/ 0 h 36"/>
                  <a:gd name="T10" fmla="*/ 0 60000 65536"/>
                  <a:gd name="T11" fmla="*/ 0 60000 65536"/>
                  <a:gd name="T12" fmla="*/ 0 60000 65536"/>
                  <a:gd name="T13" fmla="*/ 0 60000 65536"/>
                  <a:gd name="T14" fmla="*/ 0 60000 65536"/>
                  <a:gd name="T15" fmla="*/ 0 w 48"/>
                  <a:gd name="T16" fmla="*/ 0 h 36"/>
                  <a:gd name="T17" fmla="*/ 48 w 48"/>
                  <a:gd name="T18" fmla="*/ 36 h 36"/>
                </a:gdLst>
                <a:ahLst/>
                <a:cxnLst>
                  <a:cxn ang="T10">
                    <a:pos x="T0" y="T1"/>
                  </a:cxn>
                  <a:cxn ang="T11">
                    <a:pos x="T2" y="T3"/>
                  </a:cxn>
                  <a:cxn ang="T12">
                    <a:pos x="T4" y="T5"/>
                  </a:cxn>
                  <a:cxn ang="T13">
                    <a:pos x="T6" y="T7"/>
                  </a:cxn>
                  <a:cxn ang="T14">
                    <a:pos x="T8" y="T9"/>
                  </a:cxn>
                </a:cxnLst>
                <a:rect l="T15" t="T16" r="T17" b="T18"/>
                <a:pathLst>
                  <a:path w="48" h="36">
                    <a:moveTo>
                      <a:pt x="30" y="0"/>
                    </a:moveTo>
                    <a:lnTo>
                      <a:pt x="48" y="12"/>
                    </a:lnTo>
                    <a:lnTo>
                      <a:pt x="18" y="36"/>
                    </a:lnTo>
                    <a:lnTo>
                      <a:pt x="0" y="24"/>
                    </a:lnTo>
                    <a:lnTo>
                      <a:pt x="30" y="0"/>
                    </a:lnTo>
                    <a:close/>
                  </a:path>
                </a:pathLst>
              </a:custGeom>
              <a:solidFill>
                <a:srgbClr val="CEE1EF"/>
              </a:solidFill>
              <a:ln w="9525">
                <a:noFill/>
                <a:round/>
                <a:headEnd/>
                <a:tailEnd/>
              </a:ln>
            </p:spPr>
            <p:txBody>
              <a:bodyPr/>
              <a:lstStyle/>
              <a:p>
                <a:endParaRPr lang="en-US"/>
              </a:p>
            </p:txBody>
          </p:sp>
          <p:sp>
            <p:nvSpPr>
              <p:cNvPr id="13567" name="Freeform 217"/>
              <p:cNvSpPr>
                <a:spLocks noChangeAspect="1"/>
              </p:cNvSpPr>
              <p:nvPr/>
            </p:nvSpPr>
            <p:spPr bwMode="gray">
              <a:xfrm>
                <a:off x="4619" y="1417"/>
                <a:ext cx="54" cy="24"/>
              </a:xfrm>
              <a:custGeom>
                <a:avLst/>
                <a:gdLst>
                  <a:gd name="T0" fmla="*/ 36 w 54"/>
                  <a:gd name="T1" fmla="*/ 0 h 24"/>
                  <a:gd name="T2" fmla="*/ 54 w 54"/>
                  <a:gd name="T3" fmla="*/ 12 h 24"/>
                  <a:gd name="T4" fmla="*/ 18 w 54"/>
                  <a:gd name="T5" fmla="*/ 24 h 24"/>
                  <a:gd name="T6" fmla="*/ 0 w 54"/>
                  <a:gd name="T7" fmla="*/ 12 h 24"/>
                  <a:gd name="T8" fmla="*/ 36 w 54"/>
                  <a:gd name="T9" fmla="*/ 0 h 24"/>
                  <a:gd name="T10" fmla="*/ 0 60000 65536"/>
                  <a:gd name="T11" fmla="*/ 0 60000 65536"/>
                  <a:gd name="T12" fmla="*/ 0 60000 65536"/>
                  <a:gd name="T13" fmla="*/ 0 60000 65536"/>
                  <a:gd name="T14" fmla="*/ 0 60000 65536"/>
                  <a:gd name="T15" fmla="*/ 0 w 54"/>
                  <a:gd name="T16" fmla="*/ 0 h 24"/>
                  <a:gd name="T17" fmla="*/ 54 w 54"/>
                  <a:gd name="T18" fmla="*/ 24 h 24"/>
                </a:gdLst>
                <a:ahLst/>
                <a:cxnLst>
                  <a:cxn ang="T10">
                    <a:pos x="T0" y="T1"/>
                  </a:cxn>
                  <a:cxn ang="T11">
                    <a:pos x="T2" y="T3"/>
                  </a:cxn>
                  <a:cxn ang="T12">
                    <a:pos x="T4" y="T5"/>
                  </a:cxn>
                  <a:cxn ang="T13">
                    <a:pos x="T6" y="T7"/>
                  </a:cxn>
                  <a:cxn ang="T14">
                    <a:pos x="T8" y="T9"/>
                  </a:cxn>
                </a:cxnLst>
                <a:rect l="T15" t="T16" r="T17" b="T18"/>
                <a:pathLst>
                  <a:path w="54" h="24">
                    <a:moveTo>
                      <a:pt x="36" y="0"/>
                    </a:moveTo>
                    <a:lnTo>
                      <a:pt x="54" y="12"/>
                    </a:lnTo>
                    <a:lnTo>
                      <a:pt x="18" y="24"/>
                    </a:lnTo>
                    <a:lnTo>
                      <a:pt x="0" y="12"/>
                    </a:lnTo>
                    <a:lnTo>
                      <a:pt x="36" y="0"/>
                    </a:lnTo>
                    <a:close/>
                  </a:path>
                </a:pathLst>
              </a:custGeom>
              <a:solidFill>
                <a:srgbClr val="9DB9DA"/>
              </a:solidFill>
              <a:ln w="9525">
                <a:noFill/>
                <a:round/>
                <a:headEnd/>
                <a:tailEnd/>
              </a:ln>
            </p:spPr>
            <p:txBody>
              <a:bodyPr/>
              <a:lstStyle/>
              <a:p>
                <a:endParaRPr lang="en-US"/>
              </a:p>
            </p:txBody>
          </p:sp>
          <p:sp>
            <p:nvSpPr>
              <p:cNvPr id="13568" name="Freeform 218"/>
              <p:cNvSpPr>
                <a:spLocks noChangeAspect="1"/>
              </p:cNvSpPr>
              <p:nvPr/>
            </p:nvSpPr>
            <p:spPr bwMode="gray">
              <a:xfrm>
                <a:off x="4559" y="1381"/>
                <a:ext cx="54" cy="24"/>
              </a:xfrm>
              <a:custGeom>
                <a:avLst/>
                <a:gdLst>
                  <a:gd name="T0" fmla="*/ 36 w 54"/>
                  <a:gd name="T1" fmla="*/ 0 h 24"/>
                  <a:gd name="T2" fmla="*/ 54 w 54"/>
                  <a:gd name="T3" fmla="*/ 12 h 24"/>
                  <a:gd name="T4" fmla="*/ 18 w 54"/>
                  <a:gd name="T5" fmla="*/ 24 h 24"/>
                  <a:gd name="T6" fmla="*/ 0 w 54"/>
                  <a:gd name="T7" fmla="*/ 12 h 24"/>
                  <a:gd name="T8" fmla="*/ 36 w 54"/>
                  <a:gd name="T9" fmla="*/ 0 h 24"/>
                  <a:gd name="T10" fmla="*/ 0 60000 65536"/>
                  <a:gd name="T11" fmla="*/ 0 60000 65536"/>
                  <a:gd name="T12" fmla="*/ 0 60000 65536"/>
                  <a:gd name="T13" fmla="*/ 0 60000 65536"/>
                  <a:gd name="T14" fmla="*/ 0 60000 65536"/>
                  <a:gd name="T15" fmla="*/ 0 w 54"/>
                  <a:gd name="T16" fmla="*/ 0 h 24"/>
                  <a:gd name="T17" fmla="*/ 54 w 54"/>
                  <a:gd name="T18" fmla="*/ 24 h 24"/>
                </a:gdLst>
                <a:ahLst/>
                <a:cxnLst>
                  <a:cxn ang="T10">
                    <a:pos x="T0" y="T1"/>
                  </a:cxn>
                  <a:cxn ang="T11">
                    <a:pos x="T2" y="T3"/>
                  </a:cxn>
                  <a:cxn ang="T12">
                    <a:pos x="T4" y="T5"/>
                  </a:cxn>
                  <a:cxn ang="T13">
                    <a:pos x="T6" y="T7"/>
                  </a:cxn>
                  <a:cxn ang="T14">
                    <a:pos x="T8" y="T9"/>
                  </a:cxn>
                </a:cxnLst>
                <a:rect l="T15" t="T16" r="T17" b="T18"/>
                <a:pathLst>
                  <a:path w="54" h="24">
                    <a:moveTo>
                      <a:pt x="36" y="0"/>
                    </a:moveTo>
                    <a:lnTo>
                      <a:pt x="54" y="12"/>
                    </a:lnTo>
                    <a:lnTo>
                      <a:pt x="18" y="24"/>
                    </a:lnTo>
                    <a:lnTo>
                      <a:pt x="0" y="12"/>
                    </a:lnTo>
                    <a:lnTo>
                      <a:pt x="36" y="0"/>
                    </a:lnTo>
                    <a:close/>
                  </a:path>
                </a:pathLst>
              </a:custGeom>
              <a:solidFill>
                <a:srgbClr val="9DB9DA"/>
              </a:solidFill>
              <a:ln w="9525">
                <a:noFill/>
                <a:round/>
                <a:headEnd/>
                <a:tailEnd/>
              </a:ln>
            </p:spPr>
            <p:txBody>
              <a:bodyPr/>
              <a:lstStyle/>
              <a:p>
                <a:endParaRPr lang="en-US"/>
              </a:p>
            </p:txBody>
          </p:sp>
          <p:sp>
            <p:nvSpPr>
              <p:cNvPr id="13569" name="Freeform 219"/>
              <p:cNvSpPr>
                <a:spLocks noChangeAspect="1"/>
              </p:cNvSpPr>
              <p:nvPr/>
            </p:nvSpPr>
            <p:spPr bwMode="gray">
              <a:xfrm>
                <a:off x="4685" y="1453"/>
                <a:ext cx="60" cy="24"/>
              </a:xfrm>
              <a:custGeom>
                <a:avLst/>
                <a:gdLst>
                  <a:gd name="T0" fmla="*/ 36 w 60"/>
                  <a:gd name="T1" fmla="*/ 0 h 24"/>
                  <a:gd name="T2" fmla="*/ 60 w 60"/>
                  <a:gd name="T3" fmla="*/ 12 h 24"/>
                  <a:gd name="T4" fmla="*/ 18 w 60"/>
                  <a:gd name="T5" fmla="*/ 24 h 24"/>
                  <a:gd name="T6" fmla="*/ 0 w 60"/>
                  <a:gd name="T7" fmla="*/ 12 h 24"/>
                  <a:gd name="T8" fmla="*/ 36 w 60"/>
                  <a:gd name="T9" fmla="*/ 0 h 24"/>
                  <a:gd name="T10" fmla="*/ 0 60000 65536"/>
                  <a:gd name="T11" fmla="*/ 0 60000 65536"/>
                  <a:gd name="T12" fmla="*/ 0 60000 65536"/>
                  <a:gd name="T13" fmla="*/ 0 60000 65536"/>
                  <a:gd name="T14" fmla="*/ 0 60000 65536"/>
                  <a:gd name="T15" fmla="*/ 0 w 60"/>
                  <a:gd name="T16" fmla="*/ 0 h 24"/>
                  <a:gd name="T17" fmla="*/ 60 w 60"/>
                  <a:gd name="T18" fmla="*/ 24 h 24"/>
                </a:gdLst>
                <a:ahLst/>
                <a:cxnLst>
                  <a:cxn ang="T10">
                    <a:pos x="T0" y="T1"/>
                  </a:cxn>
                  <a:cxn ang="T11">
                    <a:pos x="T2" y="T3"/>
                  </a:cxn>
                  <a:cxn ang="T12">
                    <a:pos x="T4" y="T5"/>
                  </a:cxn>
                  <a:cxn ang="T13">
                    <a:pos x="T6" y="T7"/>
                  </a:cxn>
                  <a:cxn ang="T14">
                    <a:pos x="T8" y="T9"/>
                  </a:cxn>
                </a:cxnLst>
                <a:rect l="T15" t="T16" r="T17" b="T18"/>
                <a:pathLst>
                  <a:path w="60" h="24">
                    <a:moveTo>
                      <a:pt x="36" y="0"/>
                    </a:moveTo>
                    <a:lnTo>
                      <a:pt x="60" y="12"/>
                    </a:lnTo>
                    <a:lnTo>
                      <a:pt x="18" y="24"/>
                    </a:lnTo>
                    <a:lnTo>
                      <a:pt x="0" y="12"/>
                    </a:lnTo>
                    <a:lnTo>
                      <a:pt x="36" y="0"/>
                    </a:lnTo>
                    <a:close/>
                  </a:path>
                </a:pathLst>
              </a:custGeom>
              <a:solidFill>
                <a:srgbClr val="9DB9DA"/>
              </a:solidFill>
              <a:ln w="9525">
                <a:noFill/>
                <a:round/>
                <a:headEnd/>
                <a:tailEnd/>
              </a:ln>
            </p:spPr>
            <p:txBody>
              <a:bodyPr/>
              <a:lstStyle/>
              <a:p>
                <a:endParaRPr lang="en-US"/>
              </a:p>
            </p:txBody>
          </p:sp>
          <p:sp>
            <p:nvSpPr>
              <p:cNvPr id="13570" name="Line 220"/>
              <p:cNvSpPr>
                <a:spLocks noChangeAspect="1" noChangeShapeType="1"/>
              </p:cNvSpPr>
              <p:nvPr/>
            </p:nvSpPr>
            <p:spPr bwMode="gray">
              <a:xfrm>
                <a:off x="4505" y="1603"/>
                <a:ext cx="1" cy="1"/>
              </a:xfrm>
              <a:prstGeom prst="line">
                <a:avLst/>
              </a:prstGeom>
              <a:noFill/>
              <a:ln w="9525">
                <a:solidFill>
                  <a:srgbClr val="000000"/>
                </a:solidFill>
                <a:round/>
                <a:headEnd/>
                <a:tailEnd/>
              </a:ln>
            </p:spPr>
            <p:txBody>
              <a:bodyPr/>
              <a:lstStyle/>
              <a:p>
                <a:endParaRPr lang="en-US"/>
              </a:p>
            </p:txBody>
          </p:sp>
          <p:sp>
            <p:nvSpPr>
              <p:cNvPr id="13571" name="Freeform 221"/>
              <p:cNvSpPr>
                <a:spLocks noChangeAspect="1"/>
              </p:cNvSpPr>
              <p:nvPr/>
            </p:nvSpPr>
            <p:spPr bwMode="gray">
              <a:xfrm>
                <a:off x="4505" y="1603"/>
                <a:ext cx="12" cy="18"/>
              </a:xfrm>
              <a:custGeom>
                <a:avLst/>
                <a:gdLst>
                  <a:gd name="T0" fmla="*/ 6 w 12"/>
                  <a:gd name="T1" fmla="*/ 18 h 18"/>
                  <a:gd name="T2" fmla="*/ 0 w 12"/>
                  <a:gd name="T3" fmla="*/ 18 h 18"/>
                  <a:gd name="T4" fmla="*/ 0 w 12"/>
                  <a:gd name="T5" fmla="*/ 12 h 18"/>
                  <a:gd name="T6" fmla="*/ 0 w 12"/>
                  <a:gd name="T7" fmla="*/ 6 h 18"/>
                  <a:gd name="T8" fmla="*/ 6 w 12"/>
                  <a:gd name="T9" fmla="*/ 0 h 18"/>
                  <a:gd name="T10" fmla="*/ 12 w 12"/>
                  <a:gd name="T11" fmla="*/ 0 h 18"/>
                  <a:gd name="T12" fmla="*/ 12 w 12"/>
                  <a:gd name="T13" fmla="*/ 6 h 18"/>
                  <a:gd name="T14" fmla="*/ 12 w 12"/>
                  <a:gd name="T15" fmla="*/ 12 h 18"/>
                  <a:gd name="T16" fmla="*/ 6 w 12"/>
                  <a:gd name="T17" fmla="*/ 18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6" y="18"/>
                    </a:moveTo>
                    <a:lnTo>
                      <a:pt x="0" y="18"/>
                    </a:lnTo>
                    <a:lnTo>
                      <a:pt x="0" y="12"/>
                    </a:lnTo>
                    <a:lnTo>
                      <a:pt x="0" y="6"/>
                    </a:lnTo>
                    <a:lnTo>
                      <a:pt x="6" y="0"/>
                    </a:lnTo>
                    <a:lnTo>
                      <a:pt x="12" y="0"/>
                    </a:lnTo>
                    <a:lnTo>
                      <a:pt x="12" y="6"/>
                    </a:lnTo>
                    <a:lnTo>
                      <a:pt x="12" y="12"/>
                    </a:lnTo>
                    <a:lnTo>
                      <a:pt x="6" y="18"/>
                    </a:lnTo>
                    <a:close/>
                  </a:path>
                </a:pathLst>
              </a:custGeom>
              <a:solidFill>
                <a:srgbClr val="999999"/>
              </a:solidFill>
              <a:ln w="9525">
                <a:noFill/>
                <a:round/>
                <a:headEnd/>
                <a:tailEnd/>
              </a:ln>
            </p:spPr>
            <p:txBody>
              <a:bodyPr/>
              <a:lstStyle/>
              <a:p>
                <a:endParaRPr lang="en-US"/>
              </a:p>
            </p:txBody>
          </p:sp>
          <p:sp>
            <p:nvSpPr>
              <p:cNvPr id="13572" name="Freeform 222"/>
              <p:cNvSpPr>
                <a:spLocks noChangeAspect="1"/>
              </p:cNvSpPr>
              <p:nvPr/>
            </p:nvSpPr>
            <p:spPr bwMode="gray">
              <a:xfrm>
                <a:off x="4505" y="1603"/>
                <a:ext cx="12" cy="18"/>
              </a:xfrm>
              <a:custGeom>
                <a:avLst/>
                <a:gdLst>
                  <a:gd name="T0" fmla="*/ 12 w 12"/>
                  <a:gd name="T1" fmla="*/ 12 h 18"/>
                  <a:gd name="T2" fmla="*/ 12 w 12"/>
                  <a:gd name="T3" fmla="*/ 6 h 18"/>
                  <a:gd name="T4" fmla="*/ 12 w 12"/>
                  <a:gd name="T5" fmla="*/ 0 h 18"/>
                  <a:gd name="T6" fmla="*/ 6 w 12"/>
                  <a:gd name="T7" fmla="*/ 0 h 18"/>
                  <a:gd name="T8" fmla="*/ 6 w 12"/>
                  <a:gd name="T9" fmla="*/ 6 h 18"/>
                  <a:gd name="T10" fmla="*/ 0 w 12"/>
                  <a:gd name="T11" fmla="*/ 12 h 18"/>
                  <a:gd name="T12" fmla="*/ 6 w 12"/>
                  <a:gd name="T13" fmla="*/ 18 h 18"/>
                  <a:gd name="T14" fmla="*/ 12 w 12"/>
                  <a:gd name="T15" fmla="*/ 12 h 18"/>
                  <a:gd name="T16" fmla="*/ 0 60000 65536"/>
                  <a:gd name="T17" fmla="*/ 0 60000 65536"/>
                  <a:gd name="T18" fmla="*/ 0 60000 65536"/>
                  <a:gd name="T19" fmla="*/ 0 60000 65536"/>
                  <a:gd name="T20" fmla="*/ 0 60000 65536"/>
                  <a:gd name="T21" fmla="*/ 0 60000 65536"/>
                  <a:gd name="T22" fmla="*/ 0 60000 65536"/>
                  <a:gd name="T23" fmla="*/ 0 60000 65536"/>
                  <a:gd name="T24" fmla="*/ 0 w 12"/>
                  <a:gd name="T25" fmla="*/ 0 h 18"/>
                  <a:gd name="T26" fmla="*/ 12 w 12"/>
                  <a:gd name="T27" fmla="*/ 18 h 18"/>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12" h="18">
                    <a:moveTo>
                      <a:pt x="12" y="12"/>
                    </a:moveTo>
                    <a:lnTo>
                      <a:pt x="12" y="6"/>
                    </a:lnTo>
                    <a:lnTo>
                      <a:pt x="12" y="0"/>
                    </a:lnTo>
                    <a:lnTo>
                      <a:pt x="6" y="0"/>
                    </a:lnTo>
                    <a:lnTo>
                      <a:pt x="6" y="6"/>
                    </a:lnTo>
                    <a:lnTo>
                      <a:pt x="0" y="12"/>
                    </a:lnTo>
                    <a:lnTo>
                      <a:pt x="6" y="18"/>
                    </a:lnTo>
                    <a:lnTo>
                      <a:pt x="12" y="12"/>
                    </a:lnTo>
                    <a:close/>
                  </a:path>
                </a:pathLst>
              </a:custGeom>
              <a:solidFill>
                <a:srgbClr val="666666"/>
              </a:solidFill>
              <a:ln w="9525">
                <a:noFill/>
                <a:round/>
                <a:headEnd/>
                <a:tailEnd/>
              </a:ln>
            </p:spPr>
            <p:txBody>
              <a:bodyPr/>
              <a:lstStyle/>
              <a:p>
                <a:endParaRPr lang="en-US"/>
              </a:p>
            </p:txBody>
          </p:sp>
          <p:sp>
            <p:nvSpPr>
              <p:cNvPr id="13573" name="Freeform 223"/>
              <p:cNvSpPr>
                <a:spLocks noChangeAspect="1"/>
              </p:cNvSpPr>
              <p:nvPr/>
            </p:nvSpPr>
            <p:spPr bwMode="gray">
              <a:xfrm>
                <a:off x="4475" y="1579"/>
                <a:ext cx="18" cy="30"/>
              </a:xfrm>
              <a:custGeom>
                <a:avLst/>
                <a:gdLst>
                  <a:gd name="T0" fmla="*/ 18 w 18"/>
                  <a:gd name="T1" fmla="*/ 6 h 30"/>
                  <a:gd name="T2" fmla="*/ 0 w 18"/>
                  <a:gd name="T3" fmla="*/ 0 h 30"/>
                  <a:gd name="T4" fmla="*/ 0 w 18"/>
                  <a:gd name="T5" fmla="*/ 18 h 30"/>
                  <a:gd name="T6" fmla="*/ 18 w 18"/>
                  <a:gd name="T7" fmla="*/ 30 h 30"/>
                  <a:gd name="T8" fmla="*/ 18 w 18"/>
                  <a:gd name="T9" fmla="*/ 6 h 30"/>
                  <a:gd name="T10" fmla="*/ 0 60000 65536"/>
                  <a:gd name="T11" fmla="*/ 0 60000 65536"/>
                  <a:gd name="T12" fmla="*/ 0 60000 65536"/>
                  <a:gd name="T13" fmla="*/ 0 60000 65536"/>
                  <a:gd name="T14" fmla="*/ 0 60000 65536"/>
                  <a:gd name="T15" fmla="*/ 0 w 18"/>
                  <a:gd name="T16" fmla="*/ 0 h 30"/>
                  <a:gd name="T17" fmla="*/ 18 w 18"/>
                  <a:gd name="T18" fmla="*/ 30 h 30"/>
                </a:gdLst>
                <a:ahLst/>
                <a:cxnLst>
                  <a:cxn ang="T10">
                    <a:pos x="T0" y="T1"/>
                  </a:cxn>
                  <a:cxn ang="T11">
                    <a:pos x="T2" y="T3"/>
                  </a:cxn>
                  <a:cxn ang="T12">
                    <a:pos x="T4" y="T5"/>
                  </a:cxn>
                  <a:cxn ang="T13">
                    <a:pos x="T6" y="T7"/>
                  </a:cxn>
                  <a:cxn ang="T14">
                    <a:pos x="T8" y="T9"/>
                  </a:cxn>
                </a:cxnLst>
                <a:rect l="T15" t="T16" r="T17" b="T18"/>
                <a:pathLst>
                  <a:path w="18" h="30">
                    <a:moveTo>
                      <a:pt x="18" y="6"/>
                    </a:moveTo>
                    <a:lnTo>
                      <a:pt x="0" y="0"/>
                    </a:lnTo>
                    <a:lnTo>
                      <a:pt x="0" y="18"/>
                    </a:lnTo>
                    <a:lnTo>
                      <a:pt x="18" y="30"/>
                    </a:lnTo>
                    <a:lnTo>
                      <a:pt x="18" y="6"/>
                    </a:lnTo>
                    <a:close/>
                  </a:path>
                </a:pathLst>
              </a:custGeom>
              <a:solidFill>
                <a:srgbClr val="B3B3B3"/>
              </a:solidFill>
              <a:ln w="9525">
                <a:noFill/>
                <a:round/>
                <a:headEnd/>
                <a:tailEnd/>
              </a:ln>
            </p:spPr>
            <p:txBody>
              <a:bodyPr/>
              <a:lstStyle/>
              <a:p>
                <a:endParaRPr lang="en-US"/>
              </a:p>
            </p:txBody>
          </p:sp>
          <p:sp>
            <p:nvSpPr>
              <p:cNvPr id="13574" name="Freeform 224"/>
              <p:cNvSpPr>
                <a:spLocks noChangeAspect="1"/>
              </p:cNvSpPr>
              <p:nvPr/>
            </p:nvSpPr>
            <p:spPr bwMode="gray">
              <a:xfrm>
                <a:off x="4541" y="1573"/>
                <a:ext cx="18" cy="18"/>
              </a:xfrm>
              <a:custGeom>
                <a:avLst/>
                <a:gdLst>
                  <a:gd name="T0" fmla="*/ 6 w 18"/>
                  <a:gd name="T1" fmla="*/ 12 h 18"/>
                  <a:gd name="T2" fmla="*/ 6 w 18"/>
                  <a:gd name="T3" fmla="*/ 12 h 18"/>
                  <a:gd name="T4" fmla="*/ 0 w 18"/>
                  <a:gd name="T5" fmla="*/ 12 h 18"/>
                  <a:gd name="T6" fmla="*/ 0 w 18"/>
                  <a:gd name="T7" fmla="*/ 6 h 18"/>
                  <a:gd name="T8" fmla="*/ 6 w 18"/>
                  <a:gd name="T9" fmla="*/ 6 h 18"/>
                  <a:gd name="T10" fmla="*/ 6 w 18"/>
                  <a:gd name="T11" fmla="*/ 0 h 18"/>
                  <a:gd name="T12" fmla="*/ 6 w 18"/>
                  <a:gd name="T13" fmla="*/ 0 h 18"/>
                  <a:gd name="T14" fmla="*/ 6 w 18"/>
                  <a:gd name="T15" fmla="*/ 0 h 18"/>
                  <a:gd name="T16" fmla="*/ 12 w 18"/>
                  <a:gd name="T17" fmla="*/ 0 h 18"/>
                  <a:gd name="T18" fmla="*/ 12 w 18"/>
                  <a:gd name="T19" fmla="*/ 0 h 18"/>
                  <a:gd name="T20" fmla="*/ 18 w 18"/>
                  <a:gd name="T21" fmla="*/ 6 h 18"/>
                  <a:gd name="T22" fmla="*/ 18 w 18"/>
                  <a:gd name="T23" fmla="*/ 6 h 18"/>
                  <a:gd name="T24" fmla="*/ 12 w 18"/>
                  <a:gd name="T25" fmla="*/ 12 h 18"/>
                  <a:gd name="T26" fmla="*/ 12 w 18"/>
                  <a:gd name="T27" fmla="*/ 12 h 18"/>
                  <a:gd name="T28" fmla="*/ 12 w 18"/>
                  <a:gd name="T29" fmla="*/ 12 h 18"/>
                  <a:gd name="T30" fmla="*/ 6 w 18"/>
                  <a:gd name="T31" fmla="*/ 18 h 18"/>
                  <a:gd name="T32" fmla="*/ 6 w 18"/>
                  <a:gd name="T33" fmla="*/ 12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2"/>
                    </a:moveTo>
                    <a:lnTo>
                      <a:pt x="6" y="12"/>
                    </a:lnTo>
                    <a:lnTo>
                      <a:pt x="0" y="12"/>
                    </a:lnTo>
                    <a:lnTo>
                      <a:pt x="0" y="6"/>
                    </a:lnTo>
                    <a:lnTo>
                      <a:pt x="6" y="6"/>
                    </a:lnTo>
                    <a:lnTo>
                      <a:pt x="6" y="0"/>
                    </a:lnTo>
                    <a:lnTo>
                      <a:pt x="12" y="0"/>
                    </a:lnTo>
                    <a:lnTo>
                      <a:pt x="18" y="6"/>
                    </a:lnTo>
                    <a:lnTo>
                      <a:pt x="12" y="12"/>
                    </a:lnTo>
                    <a:lnTo>
                      <a:pt x="6" y="18"/>
                    </a:lnTo>
                    <a:lnTo>
                      <a:pt x="6" y="12"/>
                    </a:lnTo>
                    <a:close/>
                  </a:path>
                </a:pathLst>
              </a:custGeom>
              <a:solidFill>
                <a:srgbClr val="000000"/>
              </a:solidFill>
              <a:ln w="9525">
                <a:noFill/>
                <a:round/>
                <a:headEnd/>
                <a:tailEnd/>
              </a:ln>
            </p:spPr>
            <p:txBody>
              <a:bodyPr/>
              <a:lstStyle/>
              <a:p>
                <a:endParaRPr lang="en-US"/>
              </a:p>
            </p:txBody>
          </p:sp>
          <p:sp>
            <p:nvSpPr>
              <p:cNvPr id="13575" name="Freeform 225"/>
              <p:cNvSpPr>
                <a:spLocks noChangeAspect="1"/>
              </p:cNvSpPr>
              <p:nvPr/>
            </p:nvSpPr>
            <p:spPr bwMode="gray">
              <a:xfrm>
                <a:off x="4541" y="1573"/>
                <a:ext cx="18" cy="18"/>
              </a:xfrm>
              <a:custGeom>
                <a:avLst/>
                <a:gdLst>
                  <a:gd name="T0" fmla="*/ 18 w 18"/>
                  <a:gd name="T1" fmla="*/ 12 h 18"/>
                  <a:gd name="T2" fmla="*/ 18 w 18"/>
                  <a:gd name="T3" fmla="*/ 6 h 18"/>
                  <a:gd name="T4" fmla="*/ 18 w 18"/>
                  <a:gd name="T5" fmla="*/ 6 h 18"/>
                  <a:gd name="T6" fmla="*/ 18 w 18"/>
                  <a:gd name="T7" fmla="*/ 0 h 18"/>
                  <a:gd name="T8" fmla="*/ 12 w 18"/>
                  <a:gd name="T9" fmla="*/ 0 h 18"/>
                  <a:gd name="T10" fmla="*/ 12 w 18"/>
                  <a:gd name="T11" fmla="*/ 0 h 18"/>
                  <a:gd name="T12" fmla="*/ 6 w 18"/>
                  <a:gd name="T13" fmla="*/ 6 h 18"/>
                  <a:gd name="T14" fmla="*/ 6 w 18"/>
                  <a:gd name="T15" fmla="*/ 6 h 18"/>
                  <a:gd name="T16" fmla="*/ 0 w 18"/>
                  <a:gd name="T17" fmla="*/ 12 h 18"/>
                  <a:gd name="T18" fmla="*/ 0 w 18"/>
                  <a:gd name="T19" fmla="*/ 18 h 18"/>
                  <a:gd name="T20" fmla="*/ 6 w 18"/>
                  <a:gd name="T21" fmla="*/ 18 h 18"/>
                  <a:gd name="T22" fmla="*/ 6 w 18"/>
                  <a:gd name="T23" fmla="*/ 18 h 18"/>
                  <a:gd name="T24" fmla="*/ 12 w 18"/>
                  <a:gd name="T25" fmla="*/ 18 h 18"/>
                  <a:gd name="T26" fmla="*/ 12 w 18"/>
                  <a:gd name="T27" fmla="*/ 12 h 18"/>
                  <a:gd name="T28" fmla="*/ 18 w 18"/>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8"/>
                  <a:gd name="T47" fmla="*/ 18 w 18"/>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8">
                    <a:moveTo>
                      <a:pt x="18" y="12"/>
                    </a:moveTo>
                    <a:lnTo>
                      <a:pt x="18" y="6"/>
                    </a:lnTo>
                    <a:lnTo>
                      <a:pt x="18" y="0"/>
                    </a:lnTo>
                    <a:lnTo>
                      <a:pt x="12" y="0"/>
                    </a:lnTo>
                    <a:lnTo>
                      <a:pt x="6" y="6"/>
                    </a:lnTo>
                    <a:lnTo>
                      <a:pt x="0" y="12"/>
                    </a:lnTo>
                    <a:lnTo>
                      <a:pt x="0" y="18"/>
                    </a:lnTo>
                    <a:lnTo>
                      <a:pt x="6" y="18"/>
                    </a:lnTo>
                    <a:lnTo>
                      <a:pt x="12" y="18"/>
                    </a:lnTo>
                    <a:lnTo>
                      <a:pt x="12" y="12"/>
                    </a:lnTo>
                    <a:lnTo>
                      <a:pt x="18" y="12"/>
                    </a:lnTo>
                    <a:close/>
                  </a:path>
                </a:pathLst>
              </a:custGeom>
              <a:solidFill>
                <a:srgbClr val="666666"/>
              </a:solidFill>
              <a:ln w="9525">
                <a:noFill/>
                <a:round/>
                <a:headEnd/>
                <a:tailEnd/>
              </a:ln>
            </p:spPr>
            <p:txBody>
              <a:bodyPr/>
              <a:lstStyle/>
              <a:p>
                <a:endParaRPr lang="en-US"/>
              </a:p>
            </p:txBody>
          </p:sp>
          <p:sp>
            <p:nvSpPr>
              <p:cNvPr id="13576" name="Freeform 226"/>
              <p:cNvSpPr>
                <a:spLocks noChangeAspect="1"/>
              </p:cNvSpPr>
              <p:nvPr/>
            </p:nvSpPr>
            <p:spPr bwMode="gray">
              <a:xfrm>
                <a:off x="4547" y="1579"/>
                <a:ext cx="12" cy="12"/>
              </a:xfrm>
              <a:custGeom>
                <a:avLst/>
                <a:gdLst>
                  <a:gd name="T0" fmla="*/ 12 w 12"/>
                  <a:gd name="T1" fmla="*/ 6 h 12"/>
                  <a:gd name="T2" fmla="*/ 12 w 12"/>
                  <a:gd name="T3" fmla="*/ 0 h 12"/>
                  <a:gd name="T4" fmla="*/ 12 w 12"/>
                  <a:gd name="T5" fmla="*/ 0 h 12"/>
                  <a:gd name="T6" fmla="*/ 6 w 12"/>
                  <a:gd name="T7" fmla="*/ 0 h 12"/>
                  <a:gd name="T8" fmla="*/ 6 w 12"/>
                  <a:gd name="T9" fmla="*/ 0 h 12"/>
                  <a:gd name="T10" fmla="*/ 0 w 12"/>
                  <a:gd name="T11" fmla="*/ 12 h 12"/>
                  <a:gd name="T12" fmla="*/ 6 w 12"/>
                  <a:gd name="T13" fmla="*/ 12 h 12"/>
                  <a:gd name="T14" fmla="*/ 6 w 12"/>
                  <a:gd name="T15" fmla="*/ 12 h 12"/>
                  <a:gd name="T16" fmla="*/ 12 w 12"/>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12" y="6"/>
                    </a:moveTo>
                    <a:lnTo>
                      <a:pt x="12" y="0"/>
                    </a:lnTo>
                    <a:lnTo>
                      <a:pt x="6" y="0"/>
                    </a:lnTo>
                    <a:lnTo>
                      <a:pt x="0" y="12"/>
                    </a:lnTo>
                    <a:lnTo>
                      <a:pt x="6" y="12"/>
                    </a:lnTo>
                    <a:lnTo>
                      <a:pt x="12" y="6"/>
                    </a:lnTo>
                    <a:close/>
                  </a:path>
                </a:pathLst>
              </a:custGeom>
              <a:solidFill>
                <a:srgbClr val="000000"/>
              </a:solidFill>
              <a:ln w="9525">
                <a:noFill/>
                <a:round/>
                <a:headEnd/>
                <a:tailEnd/>
              </a:ln>
            </p:spPr>
            <p:txBody>
              <a:bodyPr/>
              <a:lstStyle/>
              <a:p>
                <a:endParaRPr lang="en-US"/>
              </a:p>
            </p:txBody>
          </p:sp>
          <p:sp>
            <p:nvSpPr>
              <p:cNvPr id="13577" name="Freeform 227"/>
              <p:cNvSpPr>
                <a:spLocks noChangeAspect="1"/>
              </p:cNvSpPr>
              <p:nvPr/>
            </p:nvSpPr>
            <p:spPr bwMode="gray">
              <a:xfrm>
                <a:off x="4535" y="1579"/>
                <a:ext cx="18" cy="12"/>
              </a:xfrm>
              <a:custGeom>
                <a:avLst/>
                <a:gdLst>
                  <a:gd name="T0" fmla="*/ 6 w 18"/>
                  <a:gd name="T1" fmla="*/ 12 h 12"/>
                  <a:gd name="T2" fmla="*/ 0 w 18"/>
                  <a:gd name="T3" fmla="*/ 12 h 12"/>
                  <a:gd name="T4" fmla="*/ 0 w 18"/>
                  <a:gd name="T5" fmla="*/ 12 h 12"/>
                  <a:gd name="T6" fmla="*/ 0 w 18"/>
                  <a:gd name="T7" fmla="*/ 6 h 12"/>
                  <a:gd name="T8" fmla="*/ 0 w 18"/>
                  <a:gd name="T9" fmla="*/ 0 h 12"/>
                  <a:gd name="T10" fmla="*/ 6 w 18"/>
                  <a:gd name="T11" fmla="*/ 0 h 12"/>
                  <a:gd name="T12" fmla="*/ 6 w 18"/>
                  <a:gd name="T13" fmla="*/ 0 h 12"/>
                  <a:gd name="T14" fmla="*/ 6 w 18"/>
                  <a:gd name="T15" fmla="*/ 0 h 12"/>
                  <a:gd name="T16" fmla="*/ 12 w 18"/>
                  <a:gd name="T17" fmla="*/ 0 h 12"/>
                  <a:gd name="T18" fmla="*/ 12 w 18"/>
                  <a:gd name="T19" fmla="*/ 0 h 12"/>
                  <a:gd name="T20" fmla="*/ 18 w 18"/>
                  <a:gd name="T21" fmla="*/ 0 h 12"/>
                  <a:gd name="T22" fmla="*/ 18 w 18"/>
                  <a:gd name="T23" fmla="*/ 6 h 12"/>
                  <a:gd name="T24" fmla="*/ 12 w 18"/>
                  <a:gd name="T25" fmla="*/ 6 h 12"/>
                  <a:gd name="T26" fmla="*/ 12 w 18"/>
                  <a:gd name="T27" fmla="*/ 12 h 12"/>
                  <a:gd name="T28" fmla="*/ 12 w 18"/>
                  <a:gd name="T29" fmla="*/ 12 h 12"/>
                  <a:gd name="T30" fmla="*/ 6 w 18"/>
                  <a:gd name="T31" fmla="*/ 12 h 12"/>
                  <a:gd name="T32" fmla="*/ 6 w 18"/>
                  <a:gd name="T33" fmla="*/ 12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2"/>
                  <a:gd name="T53" fmla="*/ 18 w 18"/>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2">
                    <a:moveTo>
                      <a:pt x="6" y="12"/>
                    </a:moveTo>
                    <a:lnTo>
                      <a:pt x="0" y="12"/>
                    </a:lnTo>
                    <a:lnTo>
                      <a:pt x="0" y="6"/>
                    </a:lnTo>
                    <a:lnTo>
                      <a:pt x="0" y="0"/>
                    </a:lnTo>
                    <a:lnTo>
                      <a:pt x="6" y="0"/>
                    </a:lnTo>
                    <a:lnTo>
                      <a:pt x="12" y="0"/>
                    </a:lnTo>
                    <a:lnTo>
                      <a:pt x="18" y="0"/>
                    </a:lnTo>
                    <a:lnTo>
                      <a:pt x="18" y="6"/>
                    </a:lnTo>
                    <a:lnTo>
                      <a:pt x="12" y="6"/>
                    </a:lnTo>
                    <a:lnTo>
                      <a:pt x="12" y="12"/>
                    </a:lnTo>
                    <a:lnTo>
                      <a:pt x="6" y="12"/>
                    </a:lnTo>
                    <a:close/>
                  </a:path>
                </a:pathLst>
              </a:custGeom>
              <a:solidFill>
                <a:srgbClr val="000000"/>
              </a:solidFill>
              <a:ln w="9525">
                <a:noFill/>
                <a:round/>
                <a:headEnd/>
                <a:tailEnd/>
              </a:ln>
            </p:spPr>
            <p:txBody>
              <a:bodyPr/>
              <a:lstStyle/>
              <a:p>
                <a:endParaRPr lang="en-US"/>
              </a:p>
            </p:txBody>
          </p:sp>
          <p:sp>
            <p:nvSpPr>
              <p:cNvPr id="13578" name="Freeform 228"/>
              <p:cNvSpPr>
                <a:spLocks noChangeAspect="1"/>
              </p:cNvSpPr>
              <p:nvPr/>
            </p:nvSpPr>
            <p:spPr bwMode="gray">
              <a:xfrm>
                <a:off x="4535" y="1579"/>
                <a:ext cx="18" cy="12"/>
              </a:xfrm>
              <a:custGeom>
                <a:avLst/>
                <a:gdLst>
                  <a:gd name="T0" fmla="*/ 12 w 18"/>
                  <a:gd name="T1" fmla="*/ 6 h 12"/>
                  <a:gd name="T2" fmla="*/ 18 w 18"/>
                  <a:gd name="T3" fmla="*/ 6 h 12"/>
                  <a:gd name="T4" fmla="*/ 18 w 18"/>
                  <a:gd name="T5" fmla="*/ 0 h 12"/>
                  <a:gd name="T6" fmla="*/ 12 w 18"/>
                  <a:gd name="T7" fmla="*/ 0 h 12"/>
                  <a:gd name="T8" fmla="*/ 12 w 18"/>
                  <a:gd name="T9" fmla="*/ 0 h 12"/>
                  <a:gd name="T10" fmla="*/ 12 w 18"/>
                  <a:gd name="T11" fmla="*/ 0 h 12"/>
                  <a:gd name="T12" fmla="*/ 6 w 18"/>
                  <a:gd name="T13" fmla="*/ 0 h 12"/>
                  <a:gd name="T14" fmla="*/ 6 w 18"/>
                  <a:gd name="T15" fmla="*/ 6 h 12"/>
                  <a:gd name="T16" fmla="*/ 0 w 18"/>
                  <a:gd name="T17" fmla="*/ 6 h 12"/>
                  <a:gd name="T18" fmla="*/ 0 w 18"/>
                  <a:gd name="T19" fmla="*/ 12 h 12"/>
                  <a:gd name="T20" fmla="*/ 6 w 18"/>
                  <a:gd name="T21" fmla="*/ 12 h 12"/>
                  <a:gd name="T22" fmla="*/ 6 w 18"/>
                  <a:gd name="T23" fmla="*/ 12 h 12"/>
                  <a:gd name="T24" fmla="*/ 12 w 18"/>
                  <a:gd name="T25" fmla="*/ 12 h 12"/>
                  <a:gd name="T26" fmla="*/ 12 w 18"/>
                  <a:gd name="T27" fmla="*/ 12 h 12"/>
                  <a:gd name="T28" fmla="*/ 12 w 18"/>
                  <a:gd name="T29" fmla="*/ 6 h 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2"/>
                  <a:gd name="T47" fmla="*/ 18 w 18"/>
                  <a:gd name="T48" fmla="*/ 12 h 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2">
                    <a:moveTo>
                      <a:pt x="12" y="6"/>
                    </a:moveTo>
                    <a:lnTo>
                      <a:pt x="18" y="6"/>
                    </a:lnTo>
                    <a:lnTo>
                      <a:pt x="18" y="0"/>
                    </a:lnTo>
                    <a:lnTo>
                      <a:pt x="12" y="0"/>
                    </a:lnTo>
                    <a:lnTo>
                      <a:pt x="6" y="0"/>
                    </a:lnTo>
                    <a:lnTo>
                      <a:pt x="6" y="6"/>
                    </a:lnTo>
                    <a:lnTo>
                      <a:pt x="0" y="6"/>
                    </a:lnTo>
                    <a:lnTo>
                      <a:pt x="0" y="12"/>
                    </a:lnTo>
                    <a:lnTo>
                      <a:pt x="6" y="12"/>
                    </a:lnTo>
                    <a:lnTo>
                      <a:pt x="12" y="12"/>
                    </a:lnTo>
                    <a:lnTo>
                      <a:pt x="12" y="6"/>
                    </a:lnTo>
                    <a:close/>
                  </a:path>
                </a:pathLst>
              </a:custGeom>
              <a:solidFill>
                <a:srgbClr val="666666"/>
              </a:solidFill>
              <a:ln w="9525">
                <a:noFill/>
                <a:round/>
                <a:headEnd/>
                <a:tailEnd/>
              </a:ln>
            </p:spPr>
            <p:txBody>
              <a:bodyPr/>
              <a:lstStyle/>
              <a:p>
                <a:endParaRPr lang="en-US"/>
              </a:p>
            </p:txBody>
          </p:sp>
          <p:sp>
            <p:nvSpPr>
              <p:cNvPr id="13579" name="Freeform 229"/>
              <p:cNvSpPr>
                <a:spLocks noChangeAspect="1"/>
              </p:cNvSpPr>
              <p:nvPr/>
            </p:nvSpPr>
            <p:spPr bwMode="gray">
              <a:xfrm>
                <a:off x="4541" y="1579"/>
                <a:ext cx="12" cy="18"/>
              </a:xfrm>
              <a:custGeom>
                <a:avLst/>
                <a:gdLst>
                  <a:gd name="T0" fmla="*/ 12 w 12"/>
                  <a:gd name="T1" fmla="*/ 12 h 18"/>
                  <a:gd name="T2" fmla="*/ 12 w 12"/>
                  <a:gd name="T3" fmla="*/ 6 h 18"/>
                  <a:gd name="T4" fmla="*/ 12 w 12"/>
                  <a:gd name="T5" fmla="*/ 0 h 18"/>
                  <a:gd name="T6" fmla="*/ 6 w 12"/>
                  <a:gd name="T7" fmla="*/ 0 h 18"/>
                  <a:gd name="T8" fmla="*/ 0 w 12"/>
                  <a:gd name="T9" fmla="*/ 6 h 18"/>
                  <a:gd name="T10" fmla="*/ 0 w 12"/>
                  <a:gd name="T11" fmla="*/ 12 h 18"/>
                  <a:gd name="T12" fmla="*/ 0 w 12"/>
                  <a:gd name="T13" fmla="*/ 18 h 18"/>
                  <a:gd name="T14" fmla="*/ 6 w 12"/>
                  <a:gd name="T15" fmla="*/ 18 h 18"/>
                  <a:gd name="T16" fmla="*/ 12 w 12"/>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12" y="12"/>
                    </a:moveTo>
                    <a:lnTo>
                      <a:pt x="12" y="6"/>
                    </a:lnTo>
                    <a:lnTo>
                      <a:pt x="12" y="0"/>
                    </a:lnTo>
                    <a:lnTo>
                      <a:pt x="6" y="0"/>
                    </a:lnTo>
                    <a:lnTo>
                      <a:pt x="0" y="6"/>
                    </a:lnTo>
                    <a:lnTo>
                      <a:pt x="0" y="12"/>
                    </a:lnTo>
                    <a:lnTo>
                      <a:pt x="0" y="18"/>
                    </a:lnTo>
                    <a:lnTo>
                      <a:pt x="6" y="18"/>
                    </a:lnTo>
                    <a:lnTo>
                      <a:pt x="12" y="12"/>
                    </a:lnTo>
                    <a:close/>
                  </a:path>
                </a:pathLst>
              </a:custGeom>
              <a:solidFill>
                <a:srgbClr val="000000"/>
              </a:solidFill>
              <a:ln w="9525">
                <a:noFill/>
                <a:round/>
                <a:headEnd/>
                <a:tailEnd/>
              </a:ln>
            </p:spPr>
            <p:txBody>
              <a:bodyPr/>
              <a:lstStyle/>
              <a:p>
                <a:endParaRPr lang="en-US"/>
              </a:p>
            </p:txBody>
          </p:sp>
          <p:sp>
            <p:nvSpPr>
              <p:cNvPr id="13580" name="Freeform 230"/>
              <p:cNvSpPr>
                <a:spLocks noChangeAspect="1"/>
              </p:cNvSpPr>
              <p:nvPr/>
            </p:nvSpPr>
            <p:spPr bwMode="gray">
              <a:xfrm>
                <a:off x="4547" y="1573"/>
                <a:ext cx="12" cy="18"/>
              </a:xfrm>
              <a:custGeom>
                <a:avLst/>
                <a:gdLst>
                  <a:gd name="T0" fmla="*/ 6 w 12"/>
                  <a:gd name="T1" fmla="*/ 18 h 18"/>
                  <a:gd name="T2" fmla="*/ 0 w 12"/>
                  <a:gd name="T3" fmla="*/ 18 h 18"/>
                  <a:gd name="T4" fmla="*/ 0 w 12"/>
                  <a:gd name="T5" fmla="*/ 12 h 18"/>
                  <a:gd name="T6" fmla="*/ 0 w 12"/>
                  <a:gd name="T7" fmla="*/ 12 h 18"/>
                  <a:gd name="T8" fmla="*/ 0 w 12"/>
                  <a:gd name="T9" fmla="*/ 6 h 18"/>
                  <a:gd name="T10" fmla="*/ 0 w 12"/>
                  <a:gd name="T11" fmla="*/ 6 h 18"/>
                  <a:gd name="T12" fmla="*/ 6 w 12"/>
                  <a:gd name="T13" fmla="*/ 0 h 18"/>
                  <a:gd name="T14" fmla="*/ 6 w 12"/>
                  <a:gd name="T15" fmla="*/ 0 h 18"/>
                  <a:gd name="T16" fmla="*/ 6 w 12"/>
                  <a:gd name="T17" fmla="*/ 0 h 18"/>
                  <a:gd name="T18" fmla="*/ 12 w 12"/>
                  <a:gd name="T19" fmla="*/ 6 h 18"/>
                  <a:gd name="T20" fmla="*/ 12 w 12"/>
                  <a:gd name="T21" fmla="*/ 6 h 18"/>
                  <a:gd name="T22" fmla="*/ 12 w 12"/>
                  <a:gd name="T23" fmla="*/ 6 h 18"/>
                  <a:gd name="T24" fmla="*/ 12 w 12"/>
                  <a:gd name="T25" fmla="*/ 12 h 18"/>
                  <a:gd name="T26" fmla="*/ 12 w 12"/>
                  <a:gd name="T27" fmla="*/ 18 h 18"/>
                  <a:gd name="T28" fmla="*/ 6 w 12"/>
                  <a:gd name="T29" fmla="*/ 18 h 18"/>
                  <a:gd name="T30" fmla="*/ 6 w 12"/>
                  <a:gd name="T31" fmla="*/ 18 h 18"/>
                  <a:gd name="T32" fmla="*/ 6 w 12"/>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8"/>
                  <a:gd name="T53" fmla="*/ 12 w 12"/>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8">
                    <a:moveTo>
                      <a:pt x="6" y="18"/>
                    </a:moveTo>
                    <a:lnTo>
                      <a:pt x="0" y="18"/>
                    </a:lnTo>
                    <a:lnTo>
                      <a:pt x="0" y="12"/>
                    </a:lnTo>
                    <a:lnTo>
                      <a:pt x="0" y="6"/>
                    </a:lnTo>
                    <a:lnTo>
                      <a:pt x="6" y="0"/>
                    </a:lnTo>
                    <a:lnTo>
                      <a:pt x="12" y="6"/>
                    </a:lnTo>
                    <a:lnTo>
                      <a:pt x="12" y="12"/>
                    </a:lnTo>
                    <a:lnTo>
                      <a:pt x="12" y="18"/>
                    </a:lnTo>
                    <a:lnTo>
                      <a:pt x="6" y="18"/>
                    </a:lnTo>
                    <a:close/>
                  </a:path>
                </a:pathLst>
              </a:custGeom>
              <a:solidFill>
                <a:srgbClr val="000000"/>
              </a:solidFill>
              <a:ln w="9525">
                <a:noFill/>
                <a:round/>
                <a:headEnd/>
                <a:tailEnd/>
              </a:ln>
            </p:spPr>
            <p:txBody>
              <a:bodyPr/>
              <a:lstStyle/>
              <a:p>
                <a:endParaRPr lang="en-US"/>
              </a:p>
            </p:txBody>
          </p:sp>
          <p:sp>
            <p:nvSpPr>
              <p:cNvPr id="13581" name="Freeform 231"/>
              <p:cNvSpPr>
                <a:spLocks noChangeAspect="1"/>
              </p:cNvSpPr>
              <p:nvPr/>
            </p:nvSpPr>
            <p:spPr bwMode="gray">
              <a:xfrm>
                <a:off x="4547" y="1579"/>
                <a:ext cx="12" cy="12"/>
              </a:xfrm>
              <a:custGeom>
                <a:avLst/>
                <a:gdLst>
                  <a:gd name="T0" fmla="*/ 12 w 12"/>
                  <a:gd name="T1" fmla="*/ 6 h 12"/>
                  <a:gd name="T2" fmla="*/ 12 w 12"/>
                  <a:gd name="T3" fmla="*/ 0 h 12"/>
                  <a:gd name="T4" fmla="*/ 12 w 12"/>
                  <a:gd name="T5" fmla="*/ 0 h 12"/>
                  <a:gd name="T6" fmla="*/ 12 w 12"/>
                  <a:gd name="T7" fmla="*/ 0 h 12"/>
                  <a:gd name="T8" fmla="*/ 12 w 12"/>
                  <a:gd name="T9" fmla="*/ 0 h 12"/>
                  <a:gd name="T10" fmla="*/ 6 w 12"/>
                  <a:gd name="T11" fmla="*/ 0 h 12"/>
                  <a:gd name="T12" fmla="*/ 6 w 12"/>
                  <a:gd name="T13" fmla="*/ 0 h 12"/>
                  <a:gd name="T14" fmla="*/ 0 w 12"/>
                  <a:gd name="T15" fmla="*/ 0 h 12"/>
                  <a:gd name="T16" fmla="*/ 0 w 12"/>
                  <a:gd name="T17" fmla="*/ 6 h 12"/>
                  <a:gd name="T18" fmla="*/ 0 w 12"/>
                  <a:gd name="T19" fmla="*/ 12 h 12"/>
                  <a:gd name="T20" fmla="*/ 0 w 12"/>
                  <a:gd name="T21" fmla="*/ 12 h 12"/>
                  <a:gd name="T22" fmla="*/ 6 w 12"/>
                  <a:gd name="T23" fmla="*/ 12 h 12"/>
                  <a:gd name="T24" fmla="*/ 6 w 12"/>
                  <a:gd name="T25" fmla="*/ 12 h 12"/>
                  <a:gd name="T26" fmla="*/ 12 w 12"/>
                  <a:gd name="T27" fmla="*/ 12 h 12"/>
                  <a:gd name="T28" fmla="*/ 12 w 12"/>
                  <a:gd name="T29" fmla="*/ 6 h 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2"/>
                  <a:gd name="T47" fmla="*/ 12 w 12"/>
                  <a:gd name="T48" fmla="*/ 12 h 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2">
                    <a:moveTo>
                      <a:pt x="12" y="6"/>
                    </a:moveTo>
                    <a:lnTo>
                      <a:pt x="12" y="0"/>
                    </a:lnTo>
                    <a:lnTo>
                      <a:pt x="6" y="0"/>
                    </a:lnTo>
                    <a:lnTo>
                      <a:pt x="0" y="0"/>
                    </a:lnTo>
                    <a:lnTo>
                      <a:pt x="0" y="6"/>
                    </a:lnTo>
                    <a:lnTo>
                      <a:pt x="0" y="12"/>
                    </a:lnTo>
                    <a:lnTo>
                      <a:pt x="6" y="12"/>
                    </a:lnTo>
                    <a:lnTo>
                      <a:pt x="12" y="12"/>
                    </a:lnTo>
                    <a:lnTo>
                      <a:pt x="12" y="6"/>
                    </a:lnTo>
                    <a:close/>
                  </a:path>
                </a:pathLst>
              </a:custGeom>
              <a:solidFill>
                <a:srgbClr val="666666"/>
              </a:solidFill>
              <a:ln w="9525">
                <a:noFill/>
                <a:round/>
                <a:headEnd/>
                <a:tailEnd/>
              </a:ln>
            </p:spPr>
            <p:txBody>
              <a:bodyPr/>
              <a:lstStyle/>
              <a:p>
                <a:endParaRPr lang="en-US"/>
              </a:p>
            </p:txBody>
          </p:sp>
          <p:sp>
            <p:nvSpPr>
              <p:cNvPr id="13582" name="Freeform 232"/>
              <p:cNvSpPr>
                <a:spLocks noChangeAspect="1"/>
              </p:cNvSpPr>
              <p:nvPr/>
            </p:nvSpPr>
            <p:spPr bwMode="gray">
              <a:xfrm>
                <a:off x="4547" y="1579"/>
                <a:ext cx="18" cy="12"/>
              </a:xfrm>
              <a:custGeom>
                <a:avLst/>
                <a:gdLst>
                  <a:gd name="T0" fmla="*/ 12 w 18"/>
                  <a:gd name="T1" fmla="*/ 6 h 12"/>
                  <a:gd name="T2" fmla="*/ 18 w 18"/>
                  <a:gd name="T3" fmla="*/ 6 h 12"/>
                  <a:gd name="T4" fmla="*/ 12 w 18"/>
                  <a:gd name="T5" fmla="*/ 0 h 12"/>
                  <a:gd name="T6" fmla="*/ 6 w 18"/>
                  <a:gd name="T7" fmla="*/ 0 h 12"/>
                  <a:gd name="T8" fmla="*/ 6 w 18"/>
                  <a:gd name="T9" fmla="*/ 6 h 12"/>
                  <a:gd name="T10" fmla="*/ 0 w 18"/>
                  <a:gd name="T11" fmla="*/ 6 h 12"/>
                  <a:gd name="T12" fmla="*/ 6 w 18"/>
                  <a:gd name="T13" fmla="*/ 12 h 12"/>
                  <a:gd name="T14" fmla="*/ 6 w 18"/>
                  <a:gd name="T15" fmla="*/ 12 h 12"/>
                  <a:gd name="T16" fmla="*/ 12 w 18"/>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2" y="6"/>
                    </a:moveTo>
                    <a:lnTo>
                      <a:pt x="18" y="6"/>
                    </a:lnTo>
                    <a:lnTo>
                      <a:pt x="12" y="0"/>
                    </a:lnTo>
                    <a:lnTo>
                      <a:pt x="6" y="0"/>
                    </a:lnTo>
                    <a:lnTo>
                      <a:pt x="6" y="6"/>
                    </a:lnTo>
                    <a:lnTo>
                      <a:pt x="0" y="6"/>
                    </a:lnTo>
                    <a:lnTo>
                      <a:pt x="6" y="12"/>
                    </a:lnTo>
                    <a:lnTo>
                      <a:pt x="12" y="6"/>
                    </a:lnTo>
                    <a:close/>
                  </a:path>
                </a:pathLst>
              </a:custGeom>
              <a:solidFill>
                <a:srgbClr val="B3B3B3"/>
              </a:solidFill>
              <a:ln w="9525">
                <a:noFill/>
                <a:round/>
                <a:headEnd/>
                <a:tailEnd/>
              </a:ln>
            </p:spPr>
            <p:txBody>
              <a:bodyPr/>
              <a:lstStyle/>
              <a:p>
                <a:endParaRPr lang="en-US"/>
              </a:p>
            </p:txBody>
          </p:sp>
          <p:sp>
            <p:nvSpPr>
              <p:cNvPr id="13583" name="Freeform 233"/>
              <p:cNvSpPr>
                <a:spLocks noChangeAspect="1"/>
              </p:cNvSpPr>
              <p:nvPr/>
            </p:nvSpPr>
            <p:spPr bwMode="gray">
              <a:xfrm>
                <a:off x="4541" y="1579"/>
                <a:ext cx="12" cy="18"/>
              </a:xfrm>
              <a:custGeom>
                <a:avLst/>
                <a:gdLst>
                  <a:gd name="T0" fmla="*/ 6 w 12"/>
                  <a:gd name="T1" fmla="*/ 18 h 18"/>
                  <a:gd name="T2" fmla="*/ 0 w 12"/>
                  <a:gd name="T3" fmla="*/ 12 h 18"/>
                  <a:gd name="T4" fmla="*/ 0 w 12"/>
                  <a:gd name="T5" fmla="*/ 12 h 18"/>
                  <a:gd name="T6" fmla="*/ 0 w 12"/>
                  <a:gd name="T7" fmla="*/ 12 h 18"/>
                  <a:gd name="T8" fmla="*/ 0 w 12"/>
                  <a:gd name="T9" fmla="*/ 6 h 18"/>
                  <a:gd name="T10" fmla="*/ 0 w 12"/>
                  <a:gd name="T11" fmla="*/ 0 h 18"/>
                  <a:gd name="T12" fmla="*/ 6 w 12"/>
                  <a:gd name="T13" fmla="*/ 0 h 18"/>
                  <a:gd name="T14" fmla="*/ 6 w 12"/>
                  <a:gd name="T15" fmla="*/ 0 h 18"/>
                  <a:gd name="T16" fmla="*/ 6 w 12"/>
                  <a:gd name="T17" fmla="*/ 0 h 18"/>
                  <a:gd name="T18" fmla="*/ 12 w 12"/>
                  <a:gd name="T19" fmla="*/ 0 h 18"/>
                  <a:gd name="T20" fmla="*/ 12 w 12"/>
                  <a:gd name="T21" fmla="*/ 6 h 18"/>
                  <a:gd name="T22" fmla="*/ 12 w 12"/>
                  <a:gd name="T23" fmla="*/ 6 h 18"/>
                  <a:gd name="T24" fmla="*/ 12 w 12"/>
                  <a:gd name="T25" fmla="*/ 12 h 18"/>
                  <a:gd name="T26" fmla="*/ 12 w 12"/>
                  <a:gd name="T27" fmla="*/ 12 h 18"/>
                  <a:gd name="T28" fmla="*/ 6 w 12"/>
                  <a:gd name="T29" fmla="*/ 18 h 18"/>
                  <a:gd name="T30" fmla="*/ 6 w 12"/>
                  <a:gd name="T31" fmla="*/ 18 h 18"/>
                  <a:gd name="T32" fmla="*/ 6 w 12"/>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8"/>
                  <a:gd name="T53" fmla="*/ 12 w 12"/>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8">
                    <a:moveTo>
                      <a:pt x="6" y="18"/>
                    </a:moveTo>
                    <a:lnTo>
                      <a:pt x="0" y="12"/>
                    </a:lnTo>
                    <a:lnTo>
                      <a:pt x="0" y="6"/>
                    </a:lnTo>
                    <a:lnTo>
                      <a:pt x="0" y="0"/>
                    </a:lnTo>
                    <a:lnTo>
                      <a:pt x="6" y="0"/>
                    </a:lnTo>
                    <a:lnTo>
                      <a:pt x="12" y="0"/>
                    </a:lnTo>
                    <a:lnTo>
                      <a:pt x="12" y="6"/>
                    </a:lnTo>
                    <a:lnTo>
                      <a:pt x="12" y="12"/>
                    </a:lnTo>
                    <a:lnTo>
                      <a:pt x="6" y="18"/>
                    </a:lnTo>
                    <a:close/>
                  </a:path>
                </a:pathLst>
              </a:custGeom>
              <a:solidFill>
                <a:srgbClr val="000000"/>
              </a:solidFill>
              <a:ln w="9525">
                <a:noFill/>
                <a:round/>
                <a:headEnd/>
                <a:tailEnd/>
              </a:ln>
            </p:spPr>
            <p:txBody>
              <a:bodyPr/>
              <a:lstStyle/>
              <a:p>
                <a:endParaRPr lang="en-US"/>
              </a:p>
            </p:txBody>
          </p:sp>
          <p:sp>
            <p:nvSpPr>
              <p:cNvPr id="13584" name="Freeform 234"/>
              <p:cNvSpPr>
                <a:spLocks noChangeAspect="1"/>
              </p:cNvSpPr>
              <p:nvPr/>
            </p:nvSpPr>
            <p:spPr bwMode="gray">
              <a:xfrm>
                <a:off x="4541" y="1579"/>
                <a:ext cx="12" cy="18"/>
              </a:xfrm>
              <a:custGeom>
                <a:avLst/>
                <a:gdLst>
                  <a:gd name="T0" fmla="*/ 12 w 12"/>
                  <a:gd name="T1" fmla="*/ 12 h 18"/>
                  <a:gd name="T2" fmla="*/ 12 w 12"/>
                  <a:gd name="T3" fmla="*/ 6 h 18"/>
                  <a:gd name="T4" fmla="*/ 12 w 12"/>
                  <a:gd name="T5" fmla="*/ 6 h 18"/>
                  <a:gd name="T6" fmla="*/ 12 w 12"/>
                  <a:gd name="T7" fmla="*/ 0 h 18"/>
                  <a:gd name="T8" fmla="*/ 6 w 12"/>
                  <a:gd name="T9" fmla="*/ 0 h 18"/>
                  <a:gd name="T10" fmla="*/ 6 w 12"/>
                  <a:gd name="T11" fmla="*/ 0 h 18"/>
                  <a:gd name="T12" fmla="*/ 6 w 12"/>
                  <a:gd name="T13" fmla="*/ 6 h 18"/>
                  <a:gd name="T14" fmla="*/ 0 w 12"/>
                  <a:gd name="T15" fmla="*/ 6 h 18"/>
                  <a:gd name="T16" fmla="*/ 0 w 12"/>
                  <a:gd name="T17" fmla="*/ 12 h 18"/>
                  <a:gd name="T18" fmla="*/ 0 w 12"/>
                  <a:gd name="T19" fmla="*/ 12 h 18"/>
                  <a:gd name="T20" fmla="*/ 0 w 12"/>
                  <a:gd name="T21" fmla="*/ 18 h 18"/>
                  <a:gd name="T22" fmla="*/ 6 w 12"/>
                  <a:gd name="T23" fmla="*/ 18 h 18"/>
                  <a:gd name="T24" fmla="*/ 6 w 12"/>
                  <a:gd name="T25" fmla="*/ 18 h 18"/>
                  <a:gd name="T26" fmla="*/ 6 w 12"/>
                  <a:gd name="T27" fmla="*/ 12 h 18"/>
                  <a:gd name="T28" fmla="*/ 12 w 12"/>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8"/>
                  <a:gd name="T47" fmla="*/ 12 w 12"/>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8">
                    <a:moveTo>
                      <a:pt x="12" y="12"/>
                    </a:moveTo>
                    <a:lnTo>
                      <a:pt x="12" y="6"/>
                    </a:lnTo>
                    <a:lnTo>
                      <a:pt x="12" y="0"/>
                    </a:lnTo>
                    <a:lnTo>
                      <a:pt x="6" y="0"/>
                    </a:lnTo>
                    <a:lnTo>
                      <a:pt x="6" y="6"/>
                    </a:lnTo>
                    <a:lnTo>
                      <a:pt x="0" y="6"/>
                    </a:lnTo>
                    <a:lnTo>
                      <a:pt x="0" y="12"/>
                    </a:lnTo>
                    <a:lnTo>
                      <a:pt x="0" y="18"/>
                    </a:lnTo>
                    <a:lnTo>
                      <a:pt x="6" y="18"/>
                    </a:lnTo>
                    <a:lnTo>
                      <a:pt x="6" y="12"/>
                    </a:lnTo>
                    <a:lnTo>
                      <a:pt x="12" y="12"/>
                    </a:lnTo>
                    <a:close/>
                  </a:path>
                </a:pathLst>
              </a:custGeom>
              <a:solidFill>
                <a:srgbClr val="666666"/>
              </a:solidFill>
              <a:ln w="9525">
                <a:noFill/>
                <a:round/>
                <a:headEnd/>
                <a:tailEnd/>
              </a:ln>
            </p:spPr>
            <p:txBody>
              <a:bodyPr/>
              <a:lstStyle/>
              <a:p>
                <a:endParaRPr lang="en-US"/>
              </a:p>
            </p:txBody>
          </p:sp>
          <p:sp>
            <p:nvSpPr>
              <p:cNvPr id="13585" name="Freeform 235"/>
              <p:cNvSpPr>
                <a:spLocks noChangeAspect="1"/>
              </p:cNvSpPr>
              <p:nvPr/>
            </p:nvSpPr>
            <p:spPr bwMode="gray">
              <a:xfrm>
                <a:off x="4541" y="1585"/>
                <a:ext cx="18" cy="12"/>
              </a:xfrm>
              <a:custGeom>
                <a:avLst/>
                <a:gdLst>
                  <a:gd name="T0" fmla="*/ 12 w 18"/>
                  <a:gd name="T1" fmla="*/ 6 h 12"/>
                  <a:gd name="T2" fmla="*/ 18 w 18"/>
                  <a:gd name="T3" fmla="*/ 0 h 12"/>
                  <a:gd name="T4" fmla="*/ 12 w 18"/>
                  <a:gd name="T5" fmla="*/ 0 h 12"/>
                  <a:gd name="T6" fmla="*/ 6 w 18"/>
                  <a:gd name="T7" fmla="*/ 0 h 12"/>
                  <a:gd name="T8" fmla="*/ 6 w 18"/>
                  <a:gd name="T9" fmla="*/ 0 h 12"/>
                  <a:gd name="T10" fmla="*/ 0 w 18"/>
                  <a:gd name="T11" fmla="*/ 12 h 12"/>
                  <a:gd name="T12" fmla="*/ 6 w 18"/>
                  <a:gd name="T13" fmla="*/ 12 h 12"/>
                  <a:gd name="T14" fmla="*/ 6 w 18"/>
                  <a:gd name="T15" fmla="*/ 12 h 12"/>
                  <a:gd name="T16" fmla="*/ 12 w 18"/>
                  <a:gd name="T17" fmla="*/ 6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2" y="6"/>
                    </a:moveTo>
                    <a:lnTo>
                      <a:pt x="18" y="0"/>
                    </a:lnTo>
                    <a:lnTo>
                      <a:pt x="12" y="0"/>
                    </a:lnTo>
                    <a:lnTo>
                      <a:pt x="6" y="0"/>
                    </a:lnTo>
                    <a:lnTo>
                      <a:pt x="0" y="12"/>
                    </a:lnTo>
                    <a:lnTo>
                      <a:pt x="6" y="12"/>
                    </a:lnTo>
                    <a:lnTo>
                      <a:pt x="12" y="6"/>
                    </a:lnTo>
                    <a:close/>
                  </a:path>
                </a:pathLst>
              </a:custGeom>
              <a:solidFill>
                <a:srgbClr val="B3B3B3"/>
              </a:solidFill>
              <a:ln w="9525">
                <a:noFill/>
                <a:round/>
                <a:headEnd/>
                <a:tailEnd/>
              </a:ln>
            </p:spPr>
            <p:txBody>
              <a:bodyPr/>
              <a:lstStyle/>
              <a:p>
                <a:endParaRPr lang="en-US"/>
              </a:p>
            </p:txBody>
          </p:sp>
          <p:sp>
            <p:nvSpPr>
              <p:cNvPr id="13586" name="Freeform 236"/>
              <p:cNvSpPr>
                <a:spLocks noChangeAspect="1"/>
              </p:cNvSpPr>
              <p:nvPr/>
            </p:nvSpPr>
            <p:spPr bwMode="gray">
              <a:xfrm>
                <a:off x="4475" y="1543"/>
                <a:ext cx="84" cy="48"/>
              </a:xfrm>
              <a:custGeom>
                <a:avLst/>
                <a:gdLst>
                  <a:gd name="T0" fmla="*/ 84 w 84"/>
                  <a:gd name="T1" fmla="*/ 6 h 48"/>
                  <a:gd name="T2" fmla="*/ 66 w 84"/>
                  <a:gd name="T3" fmla="*/ 0 h 48"/>
                  <a:gd name="T4" fmla="*/ 0 w 84"/>
                  <a:gd name="T5" fmla="*/ 36 h 48"/>
                  <a:gd name="T6" fmla="*/ 18 w 84"/>
                  <a:gd name="T7" fmla="*/ 48 h 48"/>
                  <a:gd name="T8" fmla="*/ 84 w 84"/>
                  <a:gd name="T9" fmla="*/ 6 h 48"/>
                  <a:gd name="T10" fmla="*/ 0 60000 65536"/>
                  <a:gd name="T11" fmla="*/ 0 60000 65536"/>
                  <a:gd name="T12" fmla="*/ 0 60000 65536"/>
                  <a:gd name="T13" fmla="*/ 0 60000 65536"/>
                  <a:gd name="T14" fmla="*/ 0 60000 65536"/>
                  <a:gd name="T15" fmla="*/ 0 w 84"/>
                  <a:gd name="T16" fmla="*/ 0 h 48"/>
                  <a:gd name="T17" fmla="*/ 84 w 84"/>
                  <a:gd name="T18" fmla="*/ 48 h 48"/>
                </a:gdLst>
                <a:ahLst/>
                <a:cxnLst>
                  <a:cxn ang="T10">
                    <a:pos x="T0" y="T1"/>
                  </a:cxn>
                  <a:cxn ang="T11">
                    <a:pos x="T2" y="T3"/>
                  </a:cxn>
                  <a:cxn ang="T12">
                    <a:pos x="T4" y="T5"/>
                  </a:cxn>
                  <a:cxn ang="T13">
                    <a:pos x="T6" y="T7"/>
                  </a:cxn>
                  <a:cxn ang="T14">
                    <a:pos x="T8" y="T9"/>
                  </a:cxn>
                </a:cxnLst>
                <a:rect l="T15" t="T16" r="T17" b="T18"/>
                <a:pathLst>
                  <a:path w="84" h="48">
                    <a:moveTo>
                      <a:pt x="84" y="6"/>
                    </a:moveTo>
                    <a:lnTo>
                      <a:pt x="66" y="0"/>
                    </a:lnTo>
                    <a:lnTo>
                      <a:pt x="0" y="36"/>
                    </a:lnTo>
                    <a:lnTo>
                      <a:pt x="18" y="48"/>
                    </a:lnTo>
                    <a:lnTo>
                      <a:pt x="84" y="6"/>
                    </a:lnTo>
                    <a:close/>
                  </a:path>
                </a:pathLst>
              </a:custGeom>
              <a:solidFill>
                <a:srgbClr val="E6E6E6"/>
              </a:solidFill>
              <a:ln w="9525">
                <a:noFill/>
                <a:round/>
                <a:headEnd/>
                <a:tailEnd/>
              </a:ln>
            </p:spPr>
            <p:txBody>
              <a:bodyPr/>
              <a:lstStyle/>
              <a:p>
                <a:endParaRPr lang="en-US"/>
              </a:p>
            </p:txBody>
          </p:sp>
          <p:sp>
            <p:nvSpPr>
              <p:cNvPr id="13587" name="Freeform 237"/>
              <p:cNvSpPr>
                <a:spLocks noChangeAspect="1"/>
              </p:cNvSpPr>
              <p:nvPr/>
            </p:nvSpPr>
            <p:spPr bwMode="gray">
              <a:xfrm>
                <a:off x="4493" y="1549"/>
                <a:ext cx="66" cy="60"/>
              </a:xfrm>
              <a:custGeom>
                <a:avLst/>
                <a:gdLst>
                  <a:gd name="T0" fmla="*/ 66 w 66"/>
                  <a:gd name="T1" fmla="*/ 0 h 60"/>
                  <a:gd name="T2" fmla="*/ 0 w 66"/>
                  <a:gd name="T3" fmla="*/ 36 h 60"/>
                  <a:gd name="T4" fmla="*/ 0 w 66"/>
                  <a:gd name="T5" fmla="*/ 60 h 60"/>
                  <a:gd name="T6" fmla="*/ 66 w 66"/>
                  <a:gd name="T7" fmla="*/ 24 h 60"/>
                  <a:gd name="T8" fmla="*/ 66 w 66"/>
                  <a:gd name="T9" fmla="*/ 0 h 60"/>
                  <a:gd name="T10" fmla="*/ 0 60000 65536"/>
                  <a:gd name="T11" fmla="*/ 0 60000 65536"/>
                  <a:gd name="T12" fmla="*/ 0 60000 65536"/>
                  <a:gd name="T13" fmla="*/ 0 60000 65536"/>
                  <a:gd name="T14" fmla="*/ 0 60000 65536"/>
                  <a:gd name="T15" fmla="*/ 0 w 66"/>
                  <a:gd name="T16" fmla="*/ 0 h 60"/>
                  <a:gd name="T17" fmla="*/ 66 w 66"/>
                  <a:gd name="T18" fmla="*/ 60 h 60"/>
                </a:gdLst>
                <a:ahLst/>
                <a:cxnLst>
                  <a:cxn ang="T10">
                    <a:pos x="T0" y="T1"/>
                  </a:cxn>
                  <a:cxn ang="T11">
                    <a:pos x="T2" y="T3"/>
                  </a:cxn>
                  <a:cxn ang="T12">
                    <a:pos x="T4" y="T5"/>
                  </a:cxn>
                  <a:cxn ang="T13">
                    <a:pos x="T6" y="T7"/>
                  </a:cxn>
                  <a:cxn ang="T14">
                    <a:pos x="T8" y="T9"/>
                  </a:cxn>
                </a:cxnLst>
                <a:rect l="T15" t="T16" r="T17" b="T18"/>
                <a:pathLst>
                  <a:path w="66" h="60">
                    <a:moveTo>
                      <a:pt x="66" y="0"/>
                    </a:moveTo>
                    <a:lnTo>
                      <a:pt x="0" y="36"/>
                    </a:lnTo>
                    <a:lnTo>
                      <a:pt x="0" y="60"/>
                    </a:lnTo>
                    <a:lnTo>
                      <a:pt x="66" y="24"/>
                    </a:lnTo>
                    <a:lnTo>
                      <a:pt x="66" y="0"/>
                    </a:lnTo>
                    <a:close/>
                  </a:path>
                </a:pathLst>
              </a:custGeom>
              <a:solidFill>
                <a:srgbClr val="7F7F7F"/>
              </a:solidFill>
              <a:ln w="9525">
                <a:noFill/>
                <a:round/>
                <a:headEnd/>
                <a:tailEnd/>
              </a:ln>
            </p:spPr>
            <p:txBody>
              <a:bodyPr/>
              <a:lstStyle/>
              <a:p>
                <a:endParaRPr lang="en-US"/>
              </a:p>
            </p:txBody>
          </p:sp>
          <p:sp>
            <p:nvSpPr>
              <p:cNvPr id="13588" name="Line 238"/>
              <p:cNvSpPr>
                <a:spLocks noChangeAspect="1" noChangeShapeType="1"/>
              </p:cNvSpPr>
              <p:nvPr/>
            </p:nvSpPr>
            <p:spPr bwMode="gray">
              <a:xfrm>
                <a:off x="4414" y="1549"/>
                <a:ext cx="1" cy="1"/>
              </a:xfrm>
              <a:prstGeom prst="line">
                <a:avLst/>
              </a:prstGeom>
              <a:noFill/>
              <a:ln w="9525">
                <a:solidFill>
                  <a:srgbClr val="000000"/>
                </a:solidFill>
                <a:round/>
                <a:headEnd/>
                <a:tailEnd/>
              </a:ln>
            </p:spPr>
            <p:txBody>
              <a:bodyPr/>
              <a:lstStyle/>
              <a:p>
                <a:endParaRPr lang="en-US"/>
              </a:p>
            </p:txBody>
          </p:sp>
          <p:sp>
            <p:nvSpPr>
              <p:cNvPr id="13589" name="Freeform 239"/>
              <p:cNvSpPr>
                <a:spLocks noChangeAspect="1"/>
              </p:cNvSpPr>
              <p:nvPr/>
            </p:nvSpPr>
            <p:spPr bwMode="gray">
              <a:xfrm>
                <a:off x="4414" y="1549"/>
                <a:ext cx="12" cy="18"/>
              </a:xfrm>
              <a:custGeom>
                <a:avLst/>
                <a:gdLst>
                  <a:gd name="T0" fmla="*/ 6 w 12"/>
                  <a:gd name="T1" fmla="*/ 18 h 18"/>
                  <a:gd name="T2" fmla="*/ 0 w 12"/>
                  <a:gd name="T3" fmla="*/ 12 h 18"/>
                  <a:gd name="T4" fmla="*/ 0 w 12"/>
                  <a:gd name="T5" fmla="*/ 12 h 18"/>
                  <a:gd name="T6" fmla="*/ 0 w 12"/>
                  <a:gd name="T7" fmla="*/ 6 h 18"/>
                  <a:gd name="T8" fmla="*/ 6 w 12"/>
                  <a:gd name="T9" fmla="*/ 0 h 18"/>
                  <a:gd name="T10" fmla="*/ 6 w 12"/>
                  <a:gd name="T11" fmla="*/ 0 h 18"/>
                  <a:gd name="T12" fmla="*/ 12 w 12"/>
                  <a:gd name="T13" fmla="*/ 0 h 18"/>
                  <a:gd name="T14" fmla="*/ 12 w 12"/>
                  <a:gd name="T15" fmla="*/ 6 h 18"/>
                  <a:gd name="T16" fmla="*/ 12 w 12"/>
                  <a:gd name="T17" fmla="*/ 12 h 18"/>
                  <a:gd name="T18" fmla="*/ 6 w 12"/>
                  <a:gd name="T19" fmla="*/ 12 h 18"/>
                  <a:gd name="T20" fmla="*/ 6 w 12"/>
                  <a:gd name="T21" fmla="*/ 18 h 18"/>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
                  <a:gd name="T34" fmla="*/ 0 h 18"/>
                  <a:gd name="T35" fmla="*/ 12 w 12"/>
                  <a:gd name="T36" fmla="*/ 18 h 18"/>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 h="18">
                    <a:moveTo>
                      <a:pt x="6" y="18"/>
                    </a:moveTo>
                    <a:lnTo>
                      <a:pt x="0" y="12"/>
                    </a:lnTo>
                    <a:lnTo>
                      <a:pt x="0" y="6"/>
                    </a:lnTo>
                    <a:lnTo>
                      <a:pt x="6" y="0"/>
                    </a:lnTo>
                    <a:lnTo>
                      <a:pt x="12" y="0"/>
                    </a:lnTo>
                    <a:lnTo>
                      <a:pt x="12" y="6"/>
                    </a:lnTo>
                    <a:lnTo>
                      <a:pt x="12" y="12"/>
                    </a:lnTo>
                    <a:lnTo>
                      <a:pt x="6" y="12"/>
                    </a:lnTo>
                    <a:lnTo>
                      <a:pt x="6" y="18"/>
                    </a:lnTo>
                    <a:close/>
                  </a:path>
                </a:pathLst>
              </a:custGeom>
              <a:solidFill>
                <a:srgbClr val="999999"/>
              </a:solidFill>
              <a:ln w="9525">
                <a:noFill/>
                <a:round/>
                <a:headEnd/>
                <a:tailEnd/>
              </a:ln>
            </p:spPr>
            <p:txBody>
              <a:bodyPr/>
              <a:lstStyle/>
              <a:p>
                <a:endParaRPr lang="en-US"/>
              </a:p>
            </p:txBody>
          </p:sp>
          <p:sp>
            <p:nvSpPr>
              <p:cNvPr id="13590" name="Freeform 240"/>
              <p:cNvSpPr>
                <a:spLocks noChangeAspect="1"/>
              </p:cNvSpPr>
              <p:nvPr/>
            </p:nvSpPr>
            <p:spPr bwMode="gray">
              <a:xfrm>
                <a:off x="4414" y="1549"/>
                <a:ext cx="12" cy="18"/>
              </a:xfrm>
              <a:custGeom>
                <a:avLst/>
                <a:gdLst>
                  <a:gd name="T0" fmla="*/ 12 w 12"/>
                  <a:gd name="T1" fmla="*/ 12 h 18"/>
                  <a:gd name="T2" fmla="*/ 12 w 12"/>
                  <a:gd name="T3" fmla="*/ 6 h 18"/>
                  <a:gd name="T4" fmla="*/ 12 w 12"/>
                  <a:gd name="T5" fmla="*/ 0 h 18"/>
                  <a:gd name="T6" fmla="*/ 6 w 12"/>
                  <a:gd name="T7" fmla="*/ 6 h 18"/>
                  <a:gd name="T8" fmla="*/ 0 w 12"/>
                  <a:gd name="T9" fmla="*/ 12 h 18"/>
                  <a:gd name="T10" fmla="*/ 0 w 12"/>
                  <a:gd name="T11" fmla="*/ 12 h 18"/>
                  <a:gd name="T12" fmla="*/ 0 w 12"/>
                  <a:gd name="T13" fmla="*/ 18 h 18"/>
                  <a:gd name="T14" fmla="*/ 6 w 12"/>
                  <a:gd name="T15" fmla="*/ 12 h 18"/>
                  <a:gd name="T16" fmla="*/ 12 w 12"/>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12" y="12"/>
                    </a:moveTo>
                    <a:lnTo>
                      <a:pt x="12" y="6"/>
                    </a:lnTo>
                    <a:lnTo>
                      <a:pt x="12" y="0"/>
                    </a:lnTo>
                    <a:lnTo>
                      <a:pt x="6" y="6"/>
                    </a:lnTo>
                    <a:lnTo>
                      <a:pt x="0" y="12"/>
                    </a:lnTo>
                    <a:lnTo>
                      <a:pt x="0" y="18"/>
                    </a:lnTo>
                    <a:lnTo>
                      <a:pt x="6" y="12"/>
                    </a:lnTo>
                    <a:lnTo>
                      <a:pt x="12" y="12"/>
                    </a:lnTo>
                    <a:close/>
                  </a:path>
                </a:pathLst>
              </a:custGeom>
              <a:solidFill>
                <a:srgbClr val="666666"/>
              </a:solidFill>
              <a:ln w="9525">
                <a:noFill/>
                <a:round/>
                <a:headEnd/>
                <a:tailEnd/>
              </a:ln>
            </p:spPr>
            <p:txBody>
              <a:bodyPr/>
              <a:lstStyle/>
              <a:p>
                <a:endParaRPr lang="en-US"/>
              </a:p>
            </p:txBody>
          </p:sp>
          <p:sp>
            <p:nvSpPr>
              <p:cNvPr id="13591" name="Freeform 241"/>
              <p:cNvSpPr>
                <a:spLocks noChangeAspect="1"/>
              </p:cNvSpPr>
              <p:nvPr/>
            </p:nvSpPr>
            <p:spPr bwMode="gray">
              <a:xfrm>
                <a:off x="4384" y="1525"/>
                <a:ext cx="18" cy="30"/>
              </a:xfrm>
              <a:custGeom>
                <a:avLst/>
                <a:gdLst>
                  <a:gd name="T0" fmla="*/ 18 w 18"/>
                  <a:gd name="T1" fmla="*/ 12 h 30"/>
                  <a:gd name="T2" fmla="*/ 0 w 18"/>
                  <a:gd name="T3" fmla="*/ 0 h 30"/>
                  <a:gd name="T4" fmla="*/ 0 w 18"/>
                  <a:gd name="T5" fmla="*/ 24 h 30"/>
                  <a:gd name="T6" fmla="*/ 18 w 18"/>
                  <a:gd name="T7" fmla="*/ 30 h 30"/>
                  <a:gd name="T8" fmla="*/ 18 w 18"/>
                  <a:gd name="T9" fmla="*/ 12 h 30"/>
                  <a:gd name="T10" fmla="*/ 0 60000 65536"/>
                  <a:gd name="T11" fmla="*/ 0 60000 65536"/>
                  <a:gd name="T12" fmla="*/ 0 60000 65536"/>
                  <a:gd name="T13" fmla="*/ 0 60000 65536"/>
                  <a:gd name="T14" fmla="*/ 0 60000 65536"/>
                  <a:gd name="T15" fmla="*/ 0 w 18"/>
                  <a:gd name="T16" fmla="*/ 0 h 30"/>
                  <a:gd name="T17" fmla="*/ 18 w 18"/>
                  <a:gd name="T18" fmla="*/ 30 h 30"/>
                </a:gdLst>
                <a:ahLst/>
                <a:cxnLst>
                  <a:cxn ang="T10">
                    <a:pos x="T0" y="T1"/>
                  </a:cxn>
                  <a:cxn ang="T11">
                    <a:pos x="T2" y="T3"/>
                  </a:cxn>
                  <a:cxn ang="T12">
                    <a:pos x="T4" y="T5"/>
                  </a:cxn>
                  <a:cxn ang="T13">
                    <a:pos x="T6" y="T7"/>
                  </a:cxn>
                  <a:cxn ang="T14">
                    <a:pos x="T8" y="T9"/>
                  </a:cxn>
                </a:cxnLst>
                <a:rect l="T15" t="T16" r="T17" b="T18"/>
                <a:pathLst>
                  <a:path w="18" h="30">
                    <a:moveTo>
                      <a:pt x="18" y="12"/>
                    </a:moveTo>
                    <a:lnTo>
                      <a:pt x="0" y="0"/>
                    </a:lnTo>
                    <a:lnTo>
                      <a:pt x="0" y="24"/>
                    </a:lnTo>
                    <a:lnTo>
                      <a:pt x="18" y="30"/>
                    </a:lnTo>
                    <a:lnTo>
                      <a:pt x="18" y="12"/>
                    </a:lnTo>
                    <a:close/>
                  </a:path>
                </a:pathLst>
              </a:custGeom>
              <a:solidFill>
                <a:srgbClr val="B3B3B3"/>
              </a:solidFill>
              <a:ln w="9525">
                <a:noFill/>
                <a:round/>
                <a:headEnd/>
                <a:tailEnd/>
              </a:ln>
            </p:spPr>
            <p:txBody>
              <a:bodyPr/>
              <a:lstStyle/>
              <a:p>
                <a:endParaRPr lang="en-US"/>
              </a:p>
            </p:txBody>
          </p:sp>
          <p:sp>
            <p:nvSpPr>
              <p:cNvPr id="13592" name="Freeform 242"/>
              <p:cNvSpPr>
                <a:spLocks noChangeAspect="1"/>
              </p:cNvSpPr>
              <p:nvPr/>
            </p:nvSpPr>
            <p:spPr bwMode="gray">
              <a:xfrm>
                <a:off x="4450" y="1519"/>
                <a:ext cx="18" cy="18"/>
              </a:xfrm>
              <a:custGeom>
                <a:avLst/>
                <a:gdLst>
                  <a:gd name="T0" fmla="*/ 6 w 18"/>
                  <a:gd name="T1" fmla="*/ 18 h 18"/>
                  <a:gd name="T2" fmla="*/ 0 w 18"/>
                  <a:gd name="T3" fmla="*/ 18 h 18"/>
                  <a:gd name="T4" fmla="*/ 0 w 18"/>
                  <a:gd name="T5" fmla="*/ 12 h 18"/>
                  <a:gd name="T6" fmla="*/ 0 w 18"/>
                  <a:gd name="T7" fmla="*/ 12 h 18"/>
                  <a:gd name="T8" fmla="*/ 0 w 18"/>
                  <a:gd name="T9" fmla="*/ 6 h 18"/>
                  <a:gd name="T10" fmla="*/ 6 w 18"/>
                  <a:gd name="T11" fmla="*/ 6 h 18"/>
                  <a:gd name="T12" fmla="*/ 6 w 18"/>
                  <a:gd name="T13" fmla="*/ 6 h 18"/>
                  <a:gd name="T14" fmla="*/ 12 w 18"/>
                  <a:gd name="T15" fmla="*/ 0 h 18"/>
                  <a:gd name="T16" fmla="*/ 12 w 18"/>
                  <a:gd name="T17" fmla="*/ 0 h 18"/>
                  <a:gd name="T18" fmla="*/ 18 w 18"/>
                  <a:gd name="T19" fmla="*/ 6 h 18"/>
                  <a:gd name="T20" fmla="*/ 18 w 18"/>
                  <a:gd name="T21" fmla="*/ 6 h 18"/>
                  <a:gd name="T22" fmla="*/ 18 w 18"/>
                  <a:gd name="T23" fmla="*/ 6 h 18"/>
                  <a:gd name="T24" fmla="*/ 18 w 18"/>
                  <a:gd name="T25" fmla="*/ 12 h 18"/>
                  <a:gd name="T26" fmla="*/ 12 w 18"/>
                  <a:gd name="T27" fmla="*/ 18 h 18"/>
                  <a:gd name="T28" fmla="*/ 12 w 18"/>
                  <a:gd name="T29" fmla="*/ 18 h 18"/>
                  <a:gd name="T30" fmla="*/ 6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0" y="18"/>
                    </a:lnTo>
                    <a:lnTo>
                      <a:pt x="0" y="12"/>
                    </a:lnTo>
                    <a:lnTo>
                      <a:pt x="0" y="6"/>
                    </a:lnTo>
                    <a:lnTo>
                      <a:pt x="6" y="6"/>
                    </a:lnTo>
                    <a:lnTo>
                      <a:pt x="12" y="0"/>
                    </a:lnTo>
                    <a:lnTo>
                      <a:pt x="18" y="6"/>
                    </a:lnTo>
                    <a:lnTo>
                      <a:pt x="18" y="12"/>
                    </a:lnTo>
                    <a:lnTo>
                      <a:pt x="12" y="18"/>
                    </a:lnTo>
                    <a:lnTo>
                      <a:pt x="6" y="18"/>
                    </a:lnTo>
                    <a:close/>
                  </a:path>
                </a:pathLst>
              </a:custGeom>
              <a:solidFill>
                <a:srgbClr val="000000"/>
              </a:solidFill>
              <a:ln w="9525">
                <a:noFill/>
                <a:round/>
                <a:headEnd/>
                <a:tailEnd/>
              </a:ln>
            </p:spPr>
            <p:txBody>
              <a:bodyPr/>
              <a:lstStyle/>
              <a:p>
                <a:endParaRPr lang="en-US"/>
              </a:p>
            </p:txBody>
          </p:sp>
          <p:sp>
            <p:nvSpPr>
              <p:cNvPr id="13593" name="Freeform 243"/>
              <p:cNvSpPr>
                <a:spLocks noChangeAspect="1"/>
              </p:cNvSpPr>
              <p:nvPr/>
            </p:nvSpPr>
            <p:spPr bwMode="gray">
              <a:xfrm>
                <a:off x="4450" y="1519"/>
                <a:ext cx="18" cy="18"/>
              </a:xfrm>
              <a:custGeom>
                <a:avLst/>
                <a:gdLst>
                  <a:gd name="T0" fmla="*/ 18 w 18"/>
                  <a:gd name="T1" fmla="*/ 12 h 18"/>
                  <a:gd name="T2" fmla="*/ 18 w 18"/>
                  <a:gd name="T3" fmla="*/ 6 h 18"/>
                  <a:gd name="T4" fmla="*/ 18 w 18"/>
                  <a:gd name="T5" fmla="*/ 6 h 18"/>
                  <a:gd name="T6" fmla="*/ 18 w 18"/>
                  <a:gd name="T7" fmla="*/ 0 h 18"/>
                  <a:gd name="T8" fmla="*/ 18 w 18"/>
                  <a:gd name="T9" fmla="*/ 0 h 18"/>
                  <a:gd name="T10" fmla="*/ 12 w 18"/>
                  <a:gd name="T11" fmla="*/ 6 h 18"/>
                  <a:gd name="T12" fmla="*/ 6 w 18"/>
                  <a:gd name="T13" fmla="*/ 6 h 18"/>
                  <a:gd name="T14" fmla="*/ 6 w 18"/>
                  <a:gd name="T15" fmla="*/ 6 h 18"/>
                  <a:gd name="T16" fmla="*/ 0 w 18"/>
                  <a:gd name="T17" fmla="*/ 12 h 18"/>
                  <a:gd name="T18" fmla="*/ 6 w 18"/>
                  <a:gd name="T19" fmla="*/ 18 h 18"/>
                  <a:gd name="T20" fmla="*/ 6 w 18"/>
                  <a:gd name="T21" fmla="*/ 18 h 18"/>
                  <a:gd name="T22" fmla="*/ 6 w 18"/>
                  <a:gd name="T23" fmla="*/ 18 h 18"/>
                  <a:gd name="T24" fmla="*/ 12 w 18"/>
                  <a:gd name="T25" fmla="*/ 18 h 18"/>
                  <a:gd name="T26" fmla="*/ 18 w 18"/>
                  <a:gd name="T27" fmla="*/ 18 h 18"/>
                  <a:gd name="T28" fmla="*/ 18 w 18"/>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8"/>
                  <a:gd name="T47" fmla="*/ 18 w 18"/>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8">
                    <a:moveTo>
                      <a:pt x="18" y="12"/>
                    </a:moveTo>
                    <a:lnTo>
                      <a:pt x="18" y="6"/>
                    </a:lnTo>
                    <a:lnTo>
                      <a:pt x="18" y="0"/>
                    </a:lnTo>
                    <a:lnTo>
                      <a:pt x="12" y="6"/>
                    </a:lnTo>
                    <a:lnTo>
                      <a:pt x="6" y="6"/>
                    </a:lnTo>
                    <a:lnTo>
                      <a:pt x="0" y="12"/>
                    </a:lnTo>
                    <a:lnTo>
                      <a:pt x="6" y="18"/>
                    </a:lnTo>
                    <a:lnTo>
                      <a:pt x="12" y="18"/>
                    </a:lnTo>
                    <a:lnTo>
                      <a:pt x="18" y="18"/>
                    </a:lnTo>
                    <a:lnTo>
                      <a:pt x="18" y="12"/>
                    </a:lnTo>
                    <a:close/>
                  </a:path>
                </a:pathLst>
              </a:custGeom>
              <a:solidFill>
                <a:srgbClr val="666666"/>
              </a:solidFill>
              <a:ln w="9525">
                <a:noFill/>
                <a:round/>
                <a:headEnd/>
                <a:tailEnd/>
              </a:ln>
            </p:spPr>
            <p:txBody>
              <a:bodyPr/>
              <a:lstStyle/>
              <a:p>
                <a:endParaRPr lang="en-US"/>
              </a:p>
            </p:txBody>
          </p:sp>
          <p:sp>
            <p:nvSpPr>
              <p:cNvPr id="13594" name="Freeform 244"/>
              <p:cNvSpPr>
                <a:spLocks noChangeAspect="1"/>
              </p:cNvSpPr>
              <p:nvPr/>
            </p:nvSpPr>
            <p:spPr bwMode="gray">
              <a:xfrm>
                <a:off x="4456" y="1525"/>
                <a:ext cx="12" cy="12"/>
              </a:xfrm>
              <a:custGeom>
                <a:avLst/>
                <a:gdLst>
                  <a:gd name="T0" fmla="*/ 12 w 12"/>
                  <a:gd name="T1" fmla="*/ 12 h 12"/>
                  <a:gd name="T2" fmla="*/ 12 w 12"/>
                  <a:gd name="T3" fmla="*/ 0 h 12"/>
                  <a:gd name="T4" fmla="*/ 12 w 12"/>
                  <a:gd name="T5" fmla="*/ 0 h 12"/>
                  <a:gd name="T6" fmla="*/ 6 w 12"/>
                  <a:gd name="T7" fmla="*/ 0 h 12"/>
                  <a:gd name="T8" fmla="*/ 0 w 12"/>
                  <a:gd name="T9" fmla="*/ 6 h 12"/>
                  <a:gd name="T10" fmla="*/ 0 w 12"/>
                  <a:gd name="T11" fmla="*/ 12 h 12"/>
                  <a:gd name="T12" fmla="*/ 0 w 12"/>
                  <a:gd name="T13" fmla="*/ 12 h 12"/>
                  <a:gd name="T14" fmla="*/ 6 w 12"/>
                  <a:gd name="T15" fmla="*/ 12 h 12"/>
                  <a:gd name="T16" fmla="*/ 12 w 12"/>
                  <a:gd name="T17" fmla="*/ 12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2"/>
                  <a:gd name="T29" fmla="*/ 12 w 12"/>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2">
                    <a:moveTo>
                      <a:pt x="12" y="12"/>
                    </a:moveTo>
                    <a:lnTo>
                      <a:pt x="12" y="0"/>
                    </a:lnTo>
                    <a:lnTo>
                      <a:pt x="6" y="0"/>
                    </a:lnTo>
                    <a:lnTo>
                      <a:pt x="0" y="6"/>
                    </a:lnTo>
                    <a:lnTo>
                      <a:pt x="0" y="12"/>
                    </a:lnTo>
                    <a:lnTo>
                      <a:pt x="6" y="12"/>
                    </a:lnTo>
                    <a:lnTo>
                      <a:pt x="12" y="12"/>
                    </a:lnTo>
                    <a:close/>
                  </a:path>
                </a:pathLst>
              </a:custGeom>
              <a:solidFill>
                <a:srgbClr val="000000"/>
              </a:solidFill>
              <a:ln w="9525">
                <a:noFill/>
                <a:round/>
                <a:headEnd/>
                <a:tailEnd/>
              </a:ln>
            </p:spPr>
            <p:txBody>
              <a:bodyPr/>
              <a:lstStyle/>
              <a:p>
                <a:endParaRPr lang="en-US"/>
              </a:p>
            </p:txBody>
          </p:sp>
          <p:sp>
            <p:nvSpPr>
              <p:cNvPr id="13595" name="Freeform 245"/>
              <p:cNvSpPr>
                <a:spLocks noChangeAspect="1"/>
              </p:cNvSpPr>
              <p:nvPr/>
            </p:nvSpPr>
            <p:spPr bwMode="gray">
              <a:xfrm>
                <a:off x="4444" y="1525"/>
                <a:ext cx="18" cy="18"/>
              </a:xfrm>
              <a:custGeom>
                <a:avLst/>
                <a:gdLst>
                  <a:gd name="T0" fmla="*/ 6 w 18"/>
                  <a:gd name="T1" fmla="*/ 18 h 18"/>
                  <a:gd name="T2" fmla="*/ 0 w 18"/>
                  <a:gd name="T3" fmla="*/ 12 h 18"/>
                  <a:gd name="T4" fmla="*/ 0 w 18"/>
                  <a:gd name="T5" fmla="*/ 12 h 18"/>
                  <a:gd name="T6" fmla="*/ 0 w 18"/>
                  <a:gd name="T7" fmla="*/ 12 h 18"/>
                  <a:gd name="T8" fmla="*/ 0 w 18"/>
                  <a:gd name="T9" fmla="*/ 6 h 18"/>
                  <a:gd name="T10" fmla="*/ 0 w 18"/>
                  <a:gd name="T11" fmla="*/ 0 h 18"/>
                  <a:gd name="T12" fmla="*/ 6 w 18"/>
                  <a:gd name="T13" fmla="*/ 0 h 18"/>
                  <a:gd name="T14" fmla="*/ 6 w 18"/>
                  <a:gd name="T15" fmla="*/ 0 h 18"/>
                  <a:gd name="T16" fmla="*/ 12 w 18"/>
                  <a:gd name="T17" fmla="*/ 0 h 18"/>
                  <a:gd name="T18" fmla="*/ 18 w 18"/>
                  <a:gd name="T19" fmla="*/ 0 h 18"/>
                  <a:gd name="T20" fmla="*/ 18 w 18"/>
                  <a:gd name="T21" fmla="*/ 6 h 18"/>
                  <a:gd name="T22" fmla="*/ 18 w 18"/>
                  <a:gd name="T23" fmla="*/ 6 h 18"/>
                  <a:gd name="T24" fmla="*/ 18 w 18"/>
                  <a:gd name="T25" fmla="*/ 12 h 18"/>
                  <a:gd name="T26" fmla="*/ 12 w 18"/>
                  <a:gd name="T27" fmla="*/ 12 h 18"/>
                  <a:gd name="T28" fmla="*/ 6 w 18"/>
                  <a:gd name="T29" fmla="*/ 18 h 18"/>
                  <a:gd name="T30" fmla="*/ 6 w 18"/>
                  <a:gd name="T31" fmla="*/ 18 h 18"/>
                  <a:gd name="T32" fmla="*/ 6 w 18"/>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8"/>
                  <a:gd name="T52" fmla="*/ 0 h 18"/>
                  <a:gd name="T53" fmla="*/ 18 w 18"/>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8" h="18">
                    <a:moveTo>
                      <a:pt x="6" y="18"/>
                    </a:moveTo>
                    <a:lnTo>
                      <a:pt x="0" y="12"/>
                    </a:lnTo>
                    <a:lnTo>
                      <a:pt x="0" y="6"/>
                    </a:lnTo>
                    <a:lnTo>
                      <a:pt x="0" y="0"/>
                    </a:lnTo>
                    <a:lnTo>
                      <a:pt x="6" y="0"/>
                    </a:lnTo>
                    <a:lnTo>
                      <a:pt x="12" y="0"/>
                    </a:lnTo>
                    <a:lnTo>
                      <a:pt x="18" y="0"/>
                    </a:lnTo>
                    <a:lnTo>
                      <a:pt x="18" y="6"/>
                    </a:lnTo>
                    <a:lnTo>
                      <a:pt x="18" y="12"/>
                    </a:lnTo>
                    <a:lnTo>
                      <a:pt x="12" y="12"/>
                    </a:lnTo>
                    <a:lnTo>
                      <a:pt x="6" y="18"/>
                    </a:lnTo>
                    <a:close/>
                  </a:path>
                </a:pathLst>
              </a:custGeom>
              <a:solidFill>
                <a:srgbClr val="000000"/>
              </a:solidFill>
              <a:ln w="9525">
                <a:noFill/>
                <a:round/>
                <a:headEnd/>
                <a:tailEnd/>
              </a:ln>
            </p:spPr>
            <p:txBody>
              <a:bodyPr/>
              <a:lstStyle/>
              <a:p>
                <a:endParaRPr lang="en-US"/>
              </a:p>
            </p:txBody>
          </p:sp>
          <p:sp>
            <p:nvSpPr>
              <p:cNvPr id="13596" name="Freeform 246"/>
              <p:cNvSpPr>
                <a:spLocks noChangeAspect="1"/>
              </p:cNvSpPr>
              <p:nvPr/>
            </p:nvSpPr>
            <p:spPr bwMode="gray">
              <a:xfrm>
                <a:off x="4444" y="1525"/>
                <a:ext cx="18" cy="18"/>
              </a:xfrm>
              <a:custGeom>
                <a:avLst/>
                <a:gdLst>
                  <a:gd name="T0" fmla="*/ 18 w 18"/>
                  <a:gd name="T1" fmla="*/ 12 h 18"/>
                  <a:gd name="T2" fmla="*/ 18 w 18"/>
                  <a:gd name="T3" fmla="*/ 6 h 18"/>
                  <a:gd name="T4" fmla="*/ 18 w 18"/>
                  <a:gd name="T5" fmla="*/ 6 h 18"/>
                  <a:gd name="T6" fmla="*/ 18 w 18"/>
                  <a:gd name="T7" fmla="*/ 0 h 18"/>
                  <a:gd name="T8" fmla="*/ 12 w 18"/>
                  <a:gd name="T9" fmla="*/ 0 h 18"/>
                  <a:gd name="T10" fmla="*/ 6 w 18"/>
                  <a:gd name="T11" fmla="*/ 6 h 18"/>
                  <a:gd name="T12" fmla="*/ 6 w 18"/>
                  <a:gd name="T13" fmla="*/ 6 h 18"/>
                  <a:gd name="T14" fmla="*/ 0 w 18"/>
                  <a:gd name="T15" fmla="*/ 6 h 18"/>
                  <a:gd name="T16" fmla="*/ 0 w 18"/>
                  <a:gd name="T17" fmla="*/ 12 h 18"/>
                  <a:gd name="T18" fmla="*/ 0 w 18"/>
                  <a:gd name="T19" fmla="*/ 12 h 18"/>
                  <a:gd name="T20" fmla="*/ 0 w 18"/>
                  <a:gd name="T21" fmla="*/ 18 h 18"/>
                  <a:gd name="T22" fmla="*/ 6 w 18"/>
                  <a:gd name="T23" fmla="*/ 18 h 18"/>
                  <a:gd name="T24" fmla="*/ 6 w 18"/>
                  <a:gd name="T25" fmla="*/ 18 h 18"/>
                  <a:gd name="T26" fmla="*/ 12 w 18"/>
                  <a:gd name="T27" fmla="*/ 12 h 18"/>
                  <a:gd name="T28" fmla="*/ 18 w 18"/>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8"/>
                  <a:gd name="T46" fmla="*/ 0 h 18"/>
                  <a:gd name="T47" fmla="*/ 18 w 18"/>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8" h="18">
                    <a:moveTo>
                      <a:pt x="18" y="12"/>
                    </a:moveTo>
                    <a:lnTo>
                      <a:pt x="18" y="6"/>
                    </a:lnTo>
                    <a:lnTo>
                      <a:pt x="18" y="0"/>
                    </a:lnTo>
                    <a:lnTo>
                      <a:pt x="12" y="0"/>
                    </a:lnTo>
                    <a:lnTo>
                      <a:pt x="6" y="6"/>
                    </a:lnTo>
                    <a:lnTo>
                      <a:pt x="0" y="6"/>
                    </a:lnTo>
                    <a:lnTo>
                      <a:pt x="0" y="12"/>
                    </a:lnTo>
                    <a:lnTo>
                      <a:pt x="0" y="18"/>
                    </a:lnTo>
                    <a:lnTo>
                      <a:pt x="6" y="18"/>
                    </a:lnTo>
                    <a:lnTo>
                      <a:pt x="12" y="12"/>
                    </a:lnTo>
                    <a:lnTo>
                      <a:pt x="18" y="12"/>
                    </a:lnTo>
                    <a:close/>
                  </a:path>
                </a:pathLst>
              </a:custGeom>
              <a:solidFill>
                <a:srgbClr val="666666"/>
              </a:solidFill>
              <a:ln w="9525">
                <a:noFill/>
                <a:round/>
                <a:headEnd/>
                <a:tailEnd/>
              </a:ln>
            </p:spPr>
            <p:txBody>
              <a:bodyPr/>
              <a:lstStyle/>
              <a:p>
                <a:endParaRPr lang="en-US"/>
              </a:p>
            </p:txBody>
          </p:sp>
          <p:sp>
            <p:nvSpPr>
              <p:cNvPr id="13597" name="Freeform 247"/>
              <p:cNvSpPr>
                <a:spLocks noChangeAspect="1"/>
              </p:cNvSpPr>
              <p:nvPr/>
            </p:nvSpPr>
            <p:spPr bwMode="gray">
              <a:xfrm>
                <a:off x="4450" y="1525"/>
                <a:ext cx="12" cy="18"/>
              </a:xfrm>
              <a:custGeom>
                <a:avLst/>
                <a:gdLst>
                  <a:gd name="T0" fmla="*/ 12 w 12"/>
                  <a:gd name="T1" fmla="*/ 12 h 18"/>
                  <a:gd name="T2" fmla="*/ 12 w 12"/>
                  <a:gd name="T3" fmla="*/ 6 h 18"/>
                  <a:gd name="T4" fmla="*/ 12 w 12"/>
                  <a:gd name="T5" fmla="*/ 0 h 18"/>
                  <a:gd name="T6" fmla="*/ 6 w 12"/>
                  <a:gd name="T7" fmla="*/ 0 h 18"/>
                  <a:gd name="T8" fmla="*/ 0 w 12"/>
                  <a:gd name="T9" fmla="*/ 12 h 18"/>
                  <a:gd name="T10" fmla="*/ 0 w 12"/>
                  <a:gd name="T11" fmla="*/ 12 h 18"/>
                  <a:gd name="T12" fmla="*/ 0 w 12"/>
                  <a:gd name="T13" fmla="*/ 18 h 18"/>
                  <a:gd name="T14" fmla="*/ 6 w 12"/>
                  <a:gd name="T15" fmla="*/ 18 h 18"/>
                  <a:gd name="T16" fmla="*/ 12 w 12"/>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2"/>
                  <a:gd name="T28" fmla="*/ 0 h 18"/>
                  <a:gd name="T29" fmla="*/ 12 w 12"/>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2" h="18">
                    <a:moveTo>
                      <a:pt x="12" y="12"/>
                    </a:moveTo>
                    <a:lnTo>
                      <a:pt x="12" y="6"/>
                    </a:lnTo>
                    <a:lnTo>
                      <a:pt x="12" y="0"/>
                    </a:lnTo>
                    <a:lnTo>
                      <a:pt x="6" y="0"/>
                    </a:lnTo>
                    <a:lnTo>
                      <a:pt x="0" y="12"/>
                    </a:lnTo>
                    <a:lnTo>
                      <a:pt x="0" y="18"/>
                    </a:lnTo>
                    <a:lnTo>
                      <a:pt x="6" y="18"/>
                    </a:lnTo>
                    <a:lnTo>
                      <a:pt x="12" y="12"/>
                    </a:lnTo>
                    <a:close/>
                  </a:path>
                </a:pathLst>
              </a:custGeom>
              <a:solidFill>
                <a:srgbClr val="000000"/>
              </a:solidFill>
              <a:ln w="9525">
                <a:noFill/>
                <a:round/>
                <a:headEnd/>
                <a:tailEnd/>
              </a:ln>
            </p:spPr>
            <p:txBody>
              <a:bodyPr/>
              <a:lstStyle/>
              <a:p>
                <a:endParaRPr lang="en-US"/>
              </a:p>
            </p:txBody>
          </p:sp>
          <p:sp>
            <p:nvSpPr>
              <p:cNvPr id="13598" name="Freeform 248"/>
              <p:cNvSpPr>
                <a:spLocks noChangeAspect="1"/>
              </p:cNvSpPr>
              <p:nvPr/>
            </p:nvSpPr>
            <p:spPr bwMode="gray">
              <a:xfrm>
                <a:off x="4456" y="1525"/>
                <a:ext cx="12" cy="12"/>
              </a:xfrm>
              <a:custGeom>
                <a:avLst/>
                <a:gdLst>
                  <a:gd name="T0" fmla="*/ 6 w 12"/>
                  <a:gd name="T1" fmla="*/ 12 h 12"/>
                  <a:gd name="T2" fmla="*/ 0 w 12"/>
                  <a:gd name="T3" fmla="*/ 12 h 12"/>
                  <a:gd name="T4" fmla="*/ 0 w 12"/>
                  <a:gd name="T5" fmla="*/ 12 h 12"/>
                  <a:gd name="T6" fmla="*/ 0 w 12"/>
                  <a:gd name="T7" fmla="*/ 6 h 12"/>
                  <a:gd name="T8" fmla="*/ 0 w 12"/>
                  <a:gd name="T9" fmla="*/ 6 h 12"/>
                  <a:gd name="T10" fmla="*/ 0 w 12"/>
                  <a:gd name="T11" fmla="*/ 0 h 12"/>
                  <a:gd name="T12" fmla="*/ 6 w 12"/>
                  <a:gd name="T13" fmla="*/ 0 h 12"/>
                  <a:gd name="T14" fmla="*/ 6 w 12"/>
                  <a:gd name="T15" fmla="*/ 0 h 12"/>
                  <a:gd name="T16" fmla="*/ 6 w 12"/>
                  <a:gd name="T17" fmla="*/ 0 h 12"/>
                  <a:gd name="T18" fmla="*/ 12 w 12"/>
                  <a:gd name="T19" fmla="*/ 0 h 12"/>
                  <a:gd name="T20" fmla="*/ 12 w 12"/>
                  <a:gd name="T21" fmla="*/ 0 h 12"/>
                  <a:gd name="T22" fmla="*/ 12 w 12"/>
                  <a:gd name="T23" fmla="*/ 6 h 12"/>
                  <a:gd name="T24" fmla="*/ 12 w 12"/>
                  <a:gd name="T25" fmla="*/ 6 h 12"/>
                  <a:gd name="T26" fmla="*/ 6 w 12"/>
                  <a:gd name="T27" fmla="*/ 12 h 12"/>
                  <a:gd name="T28" fmla="*/ 6 w 12"/>
                  <a:gd name="T29" fmla="*/ 12 h 12"/>
                  <a:gd name="T30" fmla="*/ 6 w 12"/>
                  <a:gd name="T31" fmla="*/ 12 h 12"/>
                  <a:gd name="T32" fmla="*/ 6 w 12"/>
                  <a:gd name="T33" fmla="*/ 12 h 12"/>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2"/>
                  <a:gd name="T53" fmla="*/ 12 w 12"/>
                  <a:gd name="T54" fmla="*/ 12 h 12"/>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2">
                    <a:moveTo>
                      <a:pt x="6" y="12"/>
                    </a:moveTo>
                    <a:lnTo>
                      <a:pt x="0" y="12"/>
                    </a:lnTo>
                    <a:lnTo>
                      <a:pt x="0" y="6"/>
                    </a:lnTo>
                    <a:lnTo>
                      <a:pt x="0" y="0"/>
                    </a:lnTo>
                    <a:lnTo>
                      <a:pt x="6" y="0"/>
                    </a:lnTo>
                    <a:lnTo>
                      <a:pt x="12" y="0"/>
                    </a:lnTo>
                    <a:lnTo>
                      <a:pt x="12" y="6"/>
                    </a:lnTo>
                    <a:lnTo>
                      <a:pt x="6" y="12"/>
                    </a:lnTo>
                    <a:close/>
                  </a:path>
                </a:pathLst>
              </a:custGeom>
              <a:solidFill>
                <a:srgbClr val="000000"/>
              </a:solidFill>
              <a:ln w="9525">
                <a:noFill/>
                <a:round/>
                <a:headEnd/>
                <a:tailEnd/>
              </a:ln>
            </p:spPr>
            <p:txBody>
              <a:bodyPr/>
              <a:lstStyle/>
              <a:p>
                <a:endParaRPr lang="en-US"/>
              </a:p>
            </p:txBody>
          </p:sp>
          <p:sp>
            <p:nvSpPr>
              <p:cNvPr id="13599" name="Freeform 249"/>
              <p:cNvSpPr>
                <a:spLocks noChangeAspect="1"/>
              </p:cNvSpPr>
              <p:nvPr/>
            </p:nvSpPr>
            <p:spPr bwMode="gray">
              <a:xfrm>
                <a:off x="4456" y="1525"/>
                <a:ext cx="19" cy="12"/>
              </a:xfrm>
              <a:custGeom>
                <a:avLst/>
                <a:gdLst>
                  <a:gd name="T0" fmla="*/ 12 w 19"/>
                  <a:gd name="T1" fmla="*/ 6 h 12"/>
                  <a:gd name="T2" fmla="*/ 19 w 19"/>
                  <a:gd name="T3" fmla="*/ 0 h 12"/>
                  <a:gd name="T4" fmla="*/ 12 w 19"/>
                  <a:gd name="T5" fmla="*/ 0 h 12"/>
                  <a:gd name="T6" fmla="*/ 12 w 19"/>
                  <a:gd name="T7" fmla="*/ 0 h 12"/>
                  <a:gd name="T8" fmla="*/ 12 w 19"/>
                  <a:gd name="T9" fmla="*/ 0 h 12"/>
                  <a:gd name="T10" fmla="*/ 6 w 19"/>
                  <a:gd name="T11" fmla="*/ 0 h 12"/>
                  <a:gd name="T12" fmla="*/ 6 w 19"/>
                  <a:gd name="T13" fmla="*/ 0 h 12"/>
                  <a:gd name="T14" fmla="*/ 0 w 19"/>
                  <a:gd name="T15" fmla="*/ 6 h 12"/>
                  <a:gd name="T16" fmla="*/ 0 w 19"/>
                  <a:gd name="T17" fmla="*/ 12 h 12"/>
                  <a:gd name="T18" fmla="*/ 0 w 19"/>
                  <a:gd name="T19" fmla="*/ 12 h 12"/>
                  <a:gd name="T20" fmla="*/ 0 w 19"/>
                  <a:gd name="T21" fmla="*/ 12 h 12"/>
                  <a:gd name="T22" fmla="*/ 6 w 19"/>
                  <a:gd name="T23" fmla="*/ 12 h 12"/>
                  <a:gd name="T24" fmla="*/ 6 w 19"/>
                  <a:gd name="T25" fmla="*/ 12 h 12"/>
                  <a:gd name="T26" fmla="*/ 12 w 19"/>
                  <a:gd name="T27" fmla="*/ 12 h 12"/>
                  <a:gd name="T28" fmla="*/ 12 w 19"/>
                  <a:gd name="T29" fmla="*/ 6 h 12"/>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9"/>
                  <a:gd name="T46" fmla="*/ 0 h 12"/>
                  <a:gd name="T47" fmla="*/ 19 w 19"/>
                  <a:gd name="T48" fmla="*/ 12 h 12"/>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9" h="12">
                    <a:moveTo>
                      <a:pt x="12" y="6"/>
                    </a:moveTo>
                    <a:lnTo>
                      <a:pt x="19" y="0"/>
                    </a:lnTo>
                    <a:lnTo>
                      <a:pt x="12" y="0"/>
                    </a:lnTo>
                    <a:lnTo>
                      <a:pt x="6" y="0"/>
                    </a:lnTo>
                    <a:lnTo>
                      <a:pt x="0" y="6"/>
                    </a:lnTo>
                    <a:lnTo>
                      <a:pt x="0" y="12"/>
                    </a:lnTo>
                    <a:lnTo>
                      <a:pt x="6" y="12"/>
                    </a:lnTo>
                    <a:lnTo>
                      <a:pt x="12" y="12"/>
                    </a:lnTo>
                    <a:lnTo>
                      <a:pt x="12" y="6"/>
                    </a:lnTo>
                    <a:close/>
                  </a:path>
                </a:pathLst>
              </a:custGeom>
              <a:solidFill>
                <a:srgbClr val="666666"/>
              </a:solidFill>
              <a:ln w="9525">
                <a:noFill/>
                <a:round/>
                <a:headEnd/>
                <a:tailEnd/>
              </a:ln>
            </p:spPr>
            <p:txBody>
              <a:bodyPr/>
              <a:lstStyle/>
              <a:p>
                <a:endParaRPr lang="en-US"/>
              </a:p>
            </p:txBody>
          </p:sp>
          <p:sp>
            <p:nvSpPr>
              <p:cNvPr id="13600" name="Freeform 250"/>
              <p:cNvSpPr>
                <a:spLocks noChangeAspect="1"/>
              </p:cNvSpPr>
              <p:nvPr/>
            </p:nvSpPr>
            <p:spPr bwMode="gray">
              <a:xfrm>
                <a:off x="4456" y="1525"/>
                <a:ext cx="19" cy="18"/>
              </a:xfrm>
              <a:custGeom>
                <a:avLst/>
                <a:gdLst>
                  <a:gd name="T0" fmla="*/ 19 w 19"/>
                  <a:gd name="T1" fmla="*/ 12 h 18"/>
                  <a:gd name="T2" fmla="*/ 19 w 19"/>
                  <a:gd name="T3" fmla="*/ 6 h 18"/>
                  <a:gd name="T4" fmla="*/ 19 w 19"/>
                  <a:gd name="T5" fmla="*/ 0 h 18"/>
                  <a:gd name="T6" fmla="*/ 12 w 19"/>
                  <a:gd name="T7" fmla="*/ 0 h 18"/>
                  <a:gd name="T8" fmla="*/ 6 w 19"/>
                  <a:gd name="T9" fmla="*/ 6 h 18"/>
                  <a:gd name="T10" fmla="*/ 0 w 19"/>
                  <a:gd name="T11" fmla="*/ 12 h 18"/>
                  <a:gd name="T12" fmla="*/ 6 w 19"/>
                  <a:gd name="T13" fmla="*/ 18 h 18"/>
                  <a:gd name="T14" fmla="*/ 12 w 19"/>
                  <a:gd name="T15" fmla="*/ 18 h 18"/>
                  <a:gd name="T16" fmla="*/ 19 w 19"/>
                  <a:gd name="T17" fmla="*/ 12 h 18"/>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9"/>
                  <a:gd name="T28" fmla="*/ 0 h 18"/>
                  <a:gd name="T29" fmla="*/ 19 w 19"/>
                  <a:gd name="T30" fmla="*/ 18 h 18"/>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9" h="18">
                    <a:moveTo>
                      <a:pt x="19" y="12"/>
                    </a:moveTo>
                    <a:lnTo>
                      <a:pt x="19" y="6"/>
                    </a:lnTo>
                    <a:lnTo>
                      <a:pt x="19" y="0"/>
                    </a:lnTo>
                    <a:lnTo>
                      <a:pt x="12" y="0"/>
                    </a:lnTo>
                    <a:lnTo>
                      <a:pt x="6" y="6"/>
                    </a:lnTo>
                    <a:lnTo>
                      <a:pt x="0" y="12"/>
                    </a:lnTo>
                    <a:lnTo>
                      <a:pt x="6" y="18"/>
                    </a:lnTo>
                    <a:lnTo>
                      <a:pt x="12" y="18"/>
                    </a:lnTo>
                    <a:lnTo>
                      <a:pt x="19" y="12"/>
                    </a:lnTo>
                    <a:close/>
                  </a:path>
                </a:pathLst>
              </a:custGeom>
              <a:solidFill>
                <a:srgbClr val="B3B3B3"/>
              </a:solidFill>
              <a:ln w="9525">
                <a:noFill/>
                <a:round/>
                <a:headEnd/>
                <a:tailEnd/>
              </a:ln>
            </p:spPr>
            <p:txBody>
              <a:bodyPr/>
              <a:lstStyle/>
              <a:p>
                <a:endParaRPr lang="en-US"/>
              </a:p>
            </p:txBody>
          </p:sp>
          <p:sp>
            <p:nvSpPr>
              <p:cNvPr id="13601" name="Freeform 251"/>
              <p:cNvSpPr>
                <a:spLocks noChangeAspect="1"/>
              </p:cNvSpPr>
              <p:nvPr/>
            </p:nvSpPr>
            <p:spPr bwMode="gray">
              <a:xfrm>
                <a:off x="4450" y="1525"/>
                <a:ext cx="12" cy="18"/>
              </a:xfrm>
              <a:custGeom>
                <a:avLst/>
                <a:gdLst>
                  <a:gd name="T0" fmla="*/ 6 w 12"/>
                  <a:gd name="T1" fmla="*/ 18 h 18"/>
                  <a:gd name="T2" fmla="*/ 0 w 12"/>
                  <a:gd name="T3" fmla="*/ 12 h 18"/>
                  <a:gd name="T4" fmla="*/ 0 w 12"/>
                  <a:gd name="T5" fmla="*/ 12 h 18"/>
                  <a:gd name="T6" fmla="*/ 0 w 12"/>
                  <a:gd name="T7" fmla="*/ 12 h 18"/>
                  <a:gd name="T8" fmla="*/ 0 w 12"/>
                  <a:gd name="T9" fmla="*/ 6 h 18"/>
                  <a:gd name="T10" fmla="*/ 0 w 12"/>
                  <a:gd name="T11" fmla="*/ 0 h 18"/>
                  <a:gd name="T12" fmla="*/ 6 w 12"/>
                  <a:gd name="T13" fmla="*/ 0 h 18"/>
                  <a:gd name="T14" fmla="*/ 6 w 12"/>
                  <a:gd name="T15" fmla="*/ 0 h 18"/>
                  <a:gd name="T16" fmla="*/ 6 w 12"/>
                  <a:gd name="T17" fmla="*/ 0 h 18"/>
                  <a:gd name="T18" fmla="*/ 12 w 12"/>
                  <a:gd name="T19" fmla="*/ 0 h 18"/>
                  <a:gd name="T20" fmla="*/ 12 w 12"/>
                  <a:gd name="T21" fmla="*/ 6 h 18"/>
                  <a:gd name="T22" fmla="*/ 12 w 12"/>
                  <a:gd name="T23" fmla="*/ 6 h 18"/>
                  <a:gd name="T24" fmla="*/ 12 w 12"/>
                  <a:gd name="T25" fmla="*/ 12 h 18"/>
                  <a:gd name="T26" fmla="*/ 6 w 12"/>
                  <a:gd name="T27" fmla="*/ 12 h 18"/>
                  <a:gd name="T28" fmla="*/ 6 w 12"/>
                  <a:gd name="T29" fmla="*/ 18 h 18"/>
                  <a:gd name="T30" fmla="*/ 6 w 12"/>
                  <a:gd name="T31" fmla="*/ 18 h 18"/>
                  <a:gd name="T32" fmla="*/ 6 w 12"/>
                  <a:gd name="T33" fmla="*/ 18 h 1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w 12"/>
                  <a:gd name="T52" fmla="*/ 0 h 18"/>
                  <a:gd name="T53" fmla="*/ 12 w 12"/>
                  <a:gd name="T54" fmla="*/ 18 h 18"/>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T51" t="T52" r="T53" b="T54"/>
                <a:pathLst>
                  <a:path w="12" h="18">
                    <a:moveTo>
                      <a:pt x="6" y="18"/>
                    </a:moveTo>
                    <a:lnTo>
                      <a:pt x="0" y="12"/>
                    </a:lnTo>
                    <a:lnTo>
                      <a:pt x="0" y="6"/>
                    </a:lnTo>
                    <a:lnTo>
                      <a:pt x="0" y="0"/>
                    </a:lnTo>
                    <a:lnTo>
                      <a:pt x="6" y="0"/>
                    </a:lnTo>
                    <a:lnTo>
                      <a:pt x="12" y="0"/>
                    </a:lnTo>
                    <a:lnTo>
                      <a:pt x="12" y="6"/>
                    </a:lnTo>
                    <a:lnTo>
                      <a:pt x="12" y="12"/>
                    </a:lnTo>
                    <a:lnTo>
                      <a:pt x="6" y="12"/>
                    </a:lnTo>
                    <a:lnTo>
                      <a:pt x="6" y="18"/>
                    </a:lnTo>
                    <a:close/>
                  </a:path>
                </a:pathLst>
              </a:custGeom>
              <a:solidFill>
                <a:srgbClr val="000000"/>
              </a:solidFill>
              <a:ln w="9525">
                <a:noFill/>
                <a:round/>
                <a:headEnd/>
                <a:tailEnd/>
              </a:ln>
            </p:spPr>
            <p:txBody>
              <a:bodyPr/>
              <a:lstStyle/>
              <a:p>
                <a:endParaRPr lang="en-US"/>
              </a:p>
            </p:txBody>
          </p:sp>
          <p:sp>
            <p:nvSpPr>
              <p:cNvPr id="13602" name="Freeform 252"/>
              <p:cNvSpPr>
                <a:spLocks noChangeAspect="1"/>
              </p:cNvSpPr>
              <p:nvPr/>
            </p:nvSpPr>
            <p:spPr bwMode="gray">
              <a:xfrm>
                <a:off x="4450" y="1525"/>
                <a:ext cx="12" cy="18"/>
              </a:xfrm>
              <a:custGeom>
                <a:avLst/>
                <a:gdLst>
                  <a:gd name="T0" fmla="*/ 12 w 12"/>
                  <a:gd name="T1" fmla="*/ 12 h 18"/>
                  <a:gd name="T2" fmla="*/ 12 w 12"/>
                  <a:gd name="T3" fmla="*/ 6 h 18"/>
                  <a:gd name="T4" fmla="*/ 12 w 12"/>
                  <a:gd name="T5" fmla="*/ 6 h 18"/>
                  <a:gd name="T6" fmla="*/ 12 w 12"/>
                  <a:gd name="T7" fmla="*/ 0 h 18"/>
                  <a:gd name="T8" fmla="*/ 12 w 12"/>
                  <a:gd name="T9" fmla="*/ 0 h 18"/>
                  <a:gd name="T10" fmla="*/ 6 w 12"/>
                  <a:gd name="T11" fmla="*/ 6 h 18"/>
                  <a:gd name="T12" fmla="*/ 6 w 12"/>
                  <a:gd name="T13" fmla="*/ 6 h 18"/>
                  <a:gd name="T14" fmla="*/ 0 w 12"/>
                  <a:gd name="T15" fmla="*/ 6 h 18"/>
                  <a:gd name="T16" fmla="*/ 0 w 12"/>
                  <a:gd name="T17" fmla="*/ 12 h 18"/>
                  <a:gd name="T18" fmla="*/ 0 w 12"/>
                  <a:gd name="T19" fmla="*/ 18 h 18"/>
                  <a:gd name="T20" fmla="*/ 0 w 12"/>
                  <a:gd name="T21" fmla="*/ 18 h 18"/>
                  <a:gd name="T22" fmla="*/ 6 w 12"/>
                  <a:gd name="T23" fmla="*/ 18 h 18"/>
                  <a:gd name="T24" fmla="*/ 6 w 12"/>
                  <a:gd name="T25" fmla="*/ 18 h 18"/>
                  <a:gd name="T26" fmla="*/ 12 w 12"/>
                  <a:gd name="T27" fmla="*/ 12 h 18"/>
                  <a:gd name="T28" fmla="*/ 12 w 12"/>
                  <a:gd name="T29" fmla="*/ 12 h 18"/>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8"/>
                  <a:gd name="T47" fmla="*/ 12 w 12"/>
                  <a:gd name="T48" fmla="*/ 18 h 18"/>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8">
                    <a:moveTo>
                      <a:pt x="12" y="12"/>
                    </a:moveTo>
                    <a:lnTo>
                      <a:pt x="12" y="6"/>
                    </a:lnTo>
                    <a:lnTo>
                      <a:pt x="12" y="0"/>
                    </a:lnTo>
                    <a:lnTo>
                      <a:pt x="6" y="6"/>
                    </a:lnTo>
                    <a:lnTo>
                      <a:pt x="0" y="6"/>
                    </a:lnTo>
                    <a:lnTo>
                      <a:pt x="0" y="12"/>
                    </a:lnTo>
                    <a:lnTo>
                      <a:pt x="0" y="18"/>
                    </a:lnTo>
                    <a:lnTo>
                      <a:pt x="6" y="18"/>
                    </a:lnTo>
                    <a:lnTo>
                      <a:pt x="12" y="12"/>
                    </a:lnTo>
                    <a:close/>
                  </a:path>
                </a:pathLst>
              </a:custGeom>
              <a:solidFill>
                <a:srgbClr val="666666"/>
              </a:solidFill>
              <a:ln w="9525">
                <a:noFill/>
                <a:round/>
                <a:headEnd/>
                <a:tailEnd/>
              </a:ln>
            </p:spPr>
            <p:txBody>
              <a:bodyPr/>
              <a:lstStyle/>
              <a:p>
                <a:endParaRPr lang="en-US"/>
              </a:p>
            </p:txBody>
          </p:sp>
          <p:sp>
            <p:nvSpPr>
              <p:cNvPr id="13603" name="Freeform 253"/>
              <p:cNvSpPr>
                <a:spLocks noChangeAspect="1"/>
              </p:cNvSpPr>
              <p:nvPr/>
            </p:nvSpPr>
            <p:spPr bwMode="gray">
              <a:xfrm>
                <a:off x="4450" y="1531"/>
                <a:ext cx="18" cy="12"/>
              </a:xfrm>
              <a:custGeom>
                <a:avLst/>
                <a:gdLst>
                  <a:gd name="T0" fmla="*/ 18 w 18"/>
                  <a:gd name="T1" fmla="*/ 12 h 12"/>
                  <a:gd name="T2" fmla="*/ 18 w 18"/>
                  <a:gd name="T3" fmla="*/ 6 h 12"/>
                  <a:gd name="T4" fmla="*/ 18 w 18"/>
                  <a:gd name="T5" fmla="*/ 0 h 12"/>
                  <a:gd name="T6" fmla="*/ 12 w 18"/>
                  <a:gd name="T7" fmla="*/ 0 h 12"/>
                  <a:gd name="T8" fmla="*/ 6 w 18"/>
                  <a:gd name="T9" fmla="*/ 6 h 12"/>
                  <a:gd name="T10" fmla="*/ 0 w 18"/>
                  <a:gd name="T11" fmla="*/ 12 h 12"/>
                  <a:gd name="T12" fmla="*/ 6 w 18"/>
                  <a:gd name="T13" fmla="*/ 12 h 12"/>
                  <a:gd name="T14" fmla="*/ 12 w 18"/>
                  <a:gd name="T15" fmla="*/ 12 h 12"/>
                  <a:gd name="T16" fmla="*/ 18 w 18"/>
                  <a:gd name="T17" fmla="*/ 12 h 1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8"/>
                  <a:gd name="T28" fmla="*/ 0 h 12"/>
                  <a:gd name="T29" fmla="*/ 18 w 18"/>
                  <a:gd name="T30" fmla="*/ 12 h 12"/>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8" h="12">
                    <a:moveTo>
                      <a:pt x="18" y="12"/>
                    </a:moveTo>
                    <a:lnTo>
                      <a:pt x="18" y="6"/>
                    </a:lnTo>
                    <a:lnTo>
                      <a:pt x="18" y="0"/>
                    </a:lnTo>
                    <a:lnTo>
                      <a:pt x="12" y="0"/>
                    </a:lnTo>
                    <a:lnTo>
                      <a:pt x="6" y="6"/>
                    </a:lnTo>
                    <a:lnTo>
                      <a:pt x="0" y="12"/>
                    </a:lnTo>
                    <a:lnTo>
                      <a:pt x="6" y="12"/>
                    </a:lnTo>
                    <a:lnTo>
                      <a:pt x="12" y="12"/>
                    </a:lnTo>
                    <a:lnTo>
                      <a:pt x="18" y="12"/>
                    </a:lnTo>
                    <a:close/>
                  </a:path>
                </a:pathLst>
              </a:custGeom>
              <a:solidFill>
                <a:srgbClr val="B3B3B3"/>
              </a:solidFill>
              <a:ln w="9525">
                <a:noFill/>
                <a:round/>
                <a:headEnd/>
                <a:tailEnd/>
              </a:ln>
            </p:spPr>
            <p:txBody>
              <a:bodyPr/>
              <a:lstStyle/>
              <a:p>
                <a:endParaRPr lang="en-US"/>
              </a:p>
            </p:txBody>
          </p:sp>
          <p:sp>
            <p:nvSpPr>
              <p:cNvPr id="13604" name="Freeform 254"/>
              <p:cNvSpPr>
                <a:spLocks noChangeAspect="1"/>
              </p:cNvSpPr>
              <p:nvPr/>
            </p:nvSpPr>
            <p:spPr bwMode="gray">
              <a:xfrm>
                <a:off x="4384" y="1489"/>
                <a:ext cx="84" cy="48"/>
              </a:xfrm>
              <a:custGeom>
                <a:avLst/>
                <a:gdLst>
                  <a:gd name="T0" fmla="*/ 84 w 84"/>
                  <a:gd name="T1" fmla="*/ 12 h 48"/>
                  <a:gd name="T2" fmla="*/ 66 w 84"/>
                  <a:gd name="T3" fmla="*/ 0 h 48"/>
                  <a:gd name="T4" fmla="*/ 0 w 84"/>
                  <a:gd name="T5" fmla="*/ 36 h 48"/>
                  <a:gd name="T6" fmla="*/ 18 w 84"/>
                  <a:gd name="T7" fmla="*/ 48 h 48"/>
                  <a:gd name="T8" fmla="*/ 84 w 84"/>
                  <a:gd name="T9" fmla="*/ 12 h 48"/>
                  <a:gd name="T10" fmla="*/ 0 60000 65536"/>
                  <a:gd name="T11" fmla="*/ 0 60000 65536"/>
                  <a:gd name="T12" fmla="*/ 0 60000 65536"/>
                  <a:gd name="T13" fmla="*/ 0 60000 65536"/>
                  <a:gd name="T14" fmla="*/ 0 60000 65536"/>
                  <a:gd name="T15" fmla="*/ 0 w 84"/>
                  <a:gd name="T16" fmla="*/ 0 h 48"/>
                  <a:gd name="T17" fmla="*/ 84 w 84"/>
                  <a:gd name="T18" fmla="*/ 48 h 48"/>
                </a:gdLst>
                <a:ahLst/>
                <a:cxnLst>
                  <a:cxn ang="T10">
                    <a:pos x="T0" y="T1"/>
                  </a:cxn>
                  <a:cxn ang="T11">
                    <a:pos x="T2" y="T3"/>
                  </a:cxn>
                  <a:cxn ang="T12">
                    <a:pos x="T4" y="T5"/>
                  </a:cxn>
                  <a:cxn ang="T13">
                    <a:pos x="T6" y="T7"/>
                  </a:cxn>
                  <a:cxn ang="T14">
                    <a:pos x="T8" y="T9"/>
                  </a:cxn>
                </a:cxnLst>
                <a:rect l="T15" t="T16" r="T17" b="T18"/>
                <a:pathLst>
                  <a:path w="84" h="48">
                    <a:moveTo>
                      <a:pt x="84" y="12"/>
                    </a:moveTo>
                    <a:lnTo>
                      <a:pt x="66" y="0"/>
                    </a:lnTo>
                    <a:lnTo>
                      <a:pt x="0" y="36"/>
                    </a:lnTo>
                    <a:lnTo>
                      <a:pt x="18" y="48"/>
                    </a:lnTo>
                    <a:lnTo>
                      <a:pt x="84" y="12"/>
                    </a:lnTo>
                    <a:close/>
                  </a:path>
                </a:pathLst>
              </a:custGeom>
              <a:solidFill>
                <a:srgbClr val="E6E6E6"/>
              </a:solidFill>
              <a:ln w="9525">
                <a:noFill/>
                <a:round/>
                <a:headEnd/>
                <a:tailEnd/>
              </a:ln>
            </p:spPr>
            <p:txBody>
              <a:bodyPr/>
              <a:lstStyle/>
              <a:p>
                <a:endParaRPr lang="en-US"/>
              </a:p>
            </p:txBody>
          </p:sp>
          <p:sp>
            <p:nvSpPr>
              <p:cNvPr id="13605" name="Freeform 255"/>
              <p:cNvSpPr>
                <a:spLocks noChangeAspect="1"/>
              </p:cNvSpPr>
              <p:nvPr/>
            </p:nvSpPr>
            <p:spPr bwMode="gray">
              <a:xfrm>
                <a:off x="4402" y="1495"/>
                <a:ext cx="66" cy="60"/>
              </a:xfrm>
              <a:custGeom>
                <a:avLst/>
                <a:gdLst>
                  <a:gd name="T0" fmla="*/ 66 w 66"/>
                  <a:gd name="T1" fmla="*/ 0 h 60"/>
                  <a:gd name="T2" fmla="*/ 0 w 66"/>
                  <a:gd name="T3" fmla="*/ 42 h 60"/>
                  <a:gd name="T4" fmla="*/ 0 w 66"/>
                  <a:gd name="T5" fmla="*/ 60 h 60"/>
                  <a:gd name="T6" fmla="*/ 66 w 66"/>
                  <a:gd name="T7" fmla="*/ 24 h 60"/>
                  <a:gd name="T8" fmla="*/ 66 w 66"/>
                  <a:gd name="T9" fmla="*/ 0 h 60"/>
                  <a:gd name="T10" fmla="*/ 0 60000 65536"/>
                  <a:gd name="T11" fmla="*/ 0 60000 65536"/>
                  <a:gd name="T12" fmla="*/ 0 60000 65536"/>
                  <a:gd name="T13" fmla="*/ 0 60000 65536"/>
                  <a:gd name="T14" fmla="*/ 0 60000 65536"/>
                  <a:gd name="T15" fmla="*/ 0 w 66"/>
                  <a:gd name="T16" fmla="*/ 0 h 60"/>
                  <a:gd name="T17" fmla="*/ 66 w 66"/>
                  <a:gd name="T18" fmla="*/ 60 h 60"/>
                </a:gdLst>
                <a:ahLst/>
                <a:cxnLst>
                  <a:cxn ang="T10">
                    <a:pos x="T0" y="T1"/>
                  </a:cxn>
                  <a:cxn ang="T11">
                    <a:pos x="T2" y="T3"/>
                  </a:cxn>
                  <a:cxn ang="T12">
                    <a:pos x="T4" y="T5"/>
                  </a:cxn>
                  <a:cxn ang="T13">
                    <a:pos x="T6" y="T7"/>
                  </a:cxn>
                  <a:cxn ang="T14">
                    <a:pos x="T8" y="T9"/>
                  </a:cxn>
                </a:cxnLst>
                <a:rect l="T15" t="T16" r="T17" b="T18"/>
                <a:pathLst>
                  <a:path w="66" h="60">
                    <a:moveTo>
                      <a:pt x="66" y="0"/>
                    </a:moveTo>
                    <a:lnTo>
                      <a:pt x="0" y="42"/>
                    </a:lnTo>
                    <a:lnTo>
                      <a:pt x="0" y="60"/>
                    </a:lnTo>
                    <a:lnTo>
                      <a:pt x="66" y="24"/>
                    </a:lnTo>
                    <a:lnTo>
                      <a:pt x="66" y="0"/>
                    </a:lnTo>
                    <a:close/>
                  </a:path>
                </a:pathLst>
              </a:custGeom>
              <a:solidFill>
                <a:srgbClr val="7F7F7F"/>
              </a:solidFill>
              <a:ln w="9525">
                <a:noFill/>
                <a:round/>
                <a:headEnd/>
                <a:tailEnd/>
              </a:ln>
            </p:spPr>
            <p:txBody>
              <a:bodyPr/>
              <a:lstStyle/>
              <a:p>
                <a:endParaRPr lang="en-US"/>
              </a:p>
            </p:txBody>
          </p:sp>
        </p:grpSp>
        <p:sp>
          <p:nvSpPr>
            <p:cNvPr id="13320" name="TextBox 250"/>
            <p:cNvSpPr txBox="1">
              <a:spLocks noChangeArrowheads="1"/>
            </p:cNvSpPr>
            <p:nvPr/>
          </p:nvSpPr>
          <p:spPr bwMode="auto">
            <a:xfrm>
              <a:off x="1765481" y="5334000"/>
              <a:ext cx="885179" cy="369337"/>
            </a:xfrm>
            <a:prstGeom prst="rect">
              <a:avLst/>
            </a:prstGeom>
            <a:noFill/>
            <a:ln w="9525" algn="ctr">
              <a:noFill/>
              <a:miter lim="800000"/>
              <a:headEnd/>
              <a:tailEnd/>
            </a:ln>
          </p:spPr>
          <p:txBody>
            <a:bodyPr wrap="none">
              <a:spAutoFit/>
            </a:bodyPr>
            <a:lstStyle/>
            <a:p>
              <a:r>
                <a:rPr lang="en-US" sz="2000" dirty="0">
                  <a:latin typeface="+mn-lt"/>
                  <a:cs typeface="Arial" charset="0"/>
                </a:rPr>
                <a:t>DDJC</a:t>
              </a:r>
            </a:p>
          </p:txBody>
        </p:sp>
        <p:sp>
          <p:nvSpPr>
            <p:cNvPr id="13321" name="TextBox 251"/>
            <p:cNvSpPr txBox="1">
              <a:spLocks noChangeArrowheads="1"/>
            </p:cNvSpPr>
            <p:nvPr/>
          </p:nvSpPr>
          <p:spPr bwMode="auto">
            <a:xfrm>
              <a:off x="3102097" y="5314890"/>
              <a:ext cx="2116478" cy="369337"/>
            </a:xfrm>
            <a:prstGeom prst="rect">
              <a:avLst/>
            </a:prstGeom>
            <a:noFill/>
            <a:ln w="9525" algn="ctr">
              <a:noFill/>
              <a:miter lim="800000"/>
              <a:headEnd/>
              <a:tailEnd/>
            </a:ln>
          </p:spPr>
          <p:txBody>
            <a:bodyPr wrap="none">
              <a:spAutoFit/>
            </a:bodyPr>
            <a:lstStyle/>
            <a:p>
              <a:r>
                <a:rPr lang="en-US" sz="2000" dirty="0">
                  <a:latin typeface="+mn-lt"/>
                  <a:cs typeface="Arial" charset="0"/>
                </a:rPr>
                <a:t>Tagged Material</a:t>
              </a:r>
            </a:p>
          </p:txBody>
        </p:sp>
        <p:sp>
          <p:nvSpPr>
            <p:cNvPr id="13322" name="Right Arrow 252"/>
            <p:cNvSpPr>
              <a:spLocks noChangeArrowheads="1"/>
            </p:cNvSpPr>
            <p:nvPr/>
          </p:nvSpPr>
          <p:spPr bwMode="auto">
            <a:xfrm>
              <a:off x="4953000" y="4800600"/>
              <a:ext cx="1066800" cy="457200"/>
            </a:xfrm>
            <a:prstGeom prst="rightArrow">
              <a:avLst>
                <a:gd name="adj1" fmla="val 50000"/>
                <a:gd name="adj2" fmla="val 50005"/>
              </a:avLst>
            </a:prstGeom>
            <a:solidFill>
              <a:srgbClr val="00B050">
                <a:alpha val="30196"/>
              </a:srgbClr>
            </a:solidFill>
            <a:ln w="25400" algn="ctr">
              <a:solidFill>
                <a:schemeClr val="tx1"/>
              </a:solidFill>
              <a:round/>
              <a:headEnd/>
              <a:tailEnd/>
            </a:ln>
          </p:spPr>
          <p:txBody>
            <a:bodyPr/>
            <a:lstStyle/>
            <a:p>
              <a:pPr algn="ctr" eaLnBrk="0" hangingPunct="0">
                <a:spcBef>
                  <a:spcPct val="50000"/>
                </a:spcBef>
              </a:pPr>
              <a:endParaRPr lang="en-US"/>
            </a:p>
          </p:txBody>
        </p:sp>
        <p:grpSp>
          <p:nvGrpSpPr>
            <p:cNvPr id="9" name="Group 344"/>
            <p:cNvGrpSpPr>
              <a:grpSpLocks/>
            </p:cNvGrpSpPr>
            <p:nvPr/>
          </p:nvGrpSpPr>
          <p:grpSpPr bwMode="auto">
            <a:xfrm>
              <a:off x="3581400" y="1066800"/>
              <a:ext cx="5257800" cy="1051767"/>
              <a:chOff x="3810000" y="1066800"/>
              <a:chExt cx="5257800" cy="1051767"/>
            </a:xfrm>
          </p:grpSpPr>
          <p:sp>
            <p:nvSpPr>
              <p:cNvPr id="5" name="Flowchart: Magnetic Disk 4"/>
              <p:cNvSpPr/>
              <p:nvPr/>
            </p:nvSpPr>
            <p:spPr bwMode="auto">
              <a:xfrm>
                <a:off x="3810000" y="1066800"/>
                <a:ext cx="1905000" cy="990613"/>
              </a:xfrm>
              <a:prstGeom prst="flowChartMagneticDisk">
                <a:avLst/>
              </a:prstGeom>
              <a:solidFill>
                <a:schemeClr val="bg1">
                  <a:lumMod val="75000"/>
                  <a:alpha val="30000"/>
                </a:schemeClr>
              </a:solidFill>
              <a:ln w="25400" cap="flat" cmpd="sng" algn="ctr">
                <a:solidFill>
                  <a:schemeClr val="tx1"/>
                </a:solidFill>
                <a:prstDash val="solid"/>
                <a:round/>
                <a:headEnd type="none" w="med" len="med"/>
                <a:tailEnd type="none" w="med" len="med"/>
              </a:ln>
              <a:effectLst/>
            </p:spPr>
            <p:txBody>
              <a:bodyPr/>
              <a:lstStyle/>
              <a:p>
                <a:pPr algn="ctr" eaLnBrk="0" hangingPunct="0">
                  <a:spcBef>
                    <a:spcPct val="50000"/>
                  </a:spcBef>
                  <a:defRPr/>
                </a:pPr>
                <a:r>
                  <a:rPr lang="en-US" sz="2000" dirty="0">
                    <a:latin typeface="+mn-lt"/>
                  </a:rPr>
                  <a:t>Transactions with </a:t>
                </a:r>
                <a:r>
                  <a:rPr lang="en-US" sz="2000" dirty="0" smtClean="0">
                    <a:latin typeface="+mn-lt"/>
                  </a:rPr>
                  <a:t>pRFID</a:t>
                </a:r>
                <a:endParaRPr lang="en-US" sz="2000" dirty="0">
                  <a:latin typeface="+mn-lt"/>
                </a:endParaRPr>
              </a:p>
            </p:txBody>
          </p:sp>
          <p:sp>
            <p:nvSpPr>
              <p:cNvPr id="13417" name="Text Box 500"/>
              <p:cNvSpPr txBox="1">
                <a:spLocks noChangeArrowheads="1"/>
              </p:cNvSpPr>
              <p:nvPr/>
            </p:nvSpPr>
            <p:spPr bwMode="auto">
              <a:xfrm>
                <a:off x="5867400" y="1139825"/>
                <a:ext cx="3200400" cy="978742"/>
              </a:xfrm>
              <a:prstGeom prst="rect">
                <a:avLst/>
              </a:prstGeom>
              <a:noFill/>
              <a:ln w="9525" algn="ctr">
                <a:noFill/>
                <a:miter lim="800000"/>
                <a:headEnd/>
                <a:tailEnd/>
              </a:ln>
            </p:spPr>
            <p:txBody>
              <a:bodyPr>
                <a:spAutoFit/>
              </a:bodyPr>
              <a:lstStyle/>
              <a:p>
                <a:pPr algn="l">
                  <a:spcBef>
                    <a:spcPct val="50000"/>
                  </a:spcBef>
                </a:pPr>
                <a:r>
                  <a:rPr lang="en-US" b="0" dirty="0">
                    <a:latin typeface="+mn-lt"/>
                  </a:rPr>
                  <a:t>856S: </a:t>
                </a:r>
                <a:r>
                  <a:rPr lang="en-US" dirty="0">
                    <a:latin typeface="+mn-lt"/>
                  </a:rPr>
                  <a:t>2F02032533139342DFDC1C35 </a:t>
                </a:r>
                <a:r>
                  <a:rPr lang="en-US" b="0" dirty="0">
                    <a:latin typeface="+mn-lt"/>
                  </a:rPr>
                  <a:t>is associated to requisition </a:t>
                </a:r>
                <a:r>
                  <a:rPr lang="en-US" dirty="0">
                    <a:latin typeface="+mn-lt"/>
                  </a:rPr>
                  <a:t>V0336552740001</a:t>
                </a:r>
              </a:p>
            </p:txBody>
          </p:sp>
        </p:grpSp>
        <p:sp>
          <p:nvSpPr>
            <p:cNvPr id="255" name="Up Arrow 254"/>
            <p:cNvSpPr/>
            <p:nvPr/>
          </p:nvSpPr>
          <p:spPr bwMode="auto">
            <a:xfrm>
              <a:off x="2590800" y="3048025"/>
              <a:ext cx="457200" cy="914412"/>
            </a:xfrm>
            <a:prstGeom prst="upArrow">
              <a:avLst/>
            </a:prstGeom>
            <a:solidFill>
              <a:schemeClr val="tx2">
                <a:lumMod val="75000"/>
                <a:alpha val="50000"/>
              </a:schemeClr>
            </a:solidFill>
            <a:ln w="25400" cap="flat" cmpd="sng" algn="ctr">
              <a:solidFill>
                <a:schemeClr val="tx1"/>
              </a:solidFill>
              <a:prstDash val="solid"/>
              <a:round/>
              <a:headEnd type="none" w="med" len="med"/>
              <a:tailEnd type="none" w="med" len="med"/>
            </a:ln>
            <a:effectLst/>
          </p:spPr>
          <p:txBody>
            <a:bodyPr/>
            <a:lstStyle/>
            <a:p>
              <a:pPr algn="ctr" eaLnBrk="0" hangingPunct="0">
                <a:spcBef>
                  <a:spcPct val="50000"/>
                </a:spcBef>
                <a:defRPr/>
              </a:pPr>
              <a:endParaRPr lang="en-US"/>
            </a:p>
          </p:txBody>
        </p:sp>
        <p:sp>
          <p:nvSpPr>
            <p:cNvPr id="13325" name="TextBox 255"/>
            <p:cNvSpPr txBox="1">
              <a:spLocks noChangeArrowheads="1"/>
            </p:cNvSpPr>
            <p:nvPr/>
          </p:nvSpPr>
          <p:spPr bwMode="auto">
            <a:xfrm>
              <a:off x="3003311" y="3429000"/>
              <a:ext cx="784190" cy="369337"/>
            </a:xfrm>
            <a:prstGeom prst="rect">
              <a:avLst/>
            </a:prstGeom>
            <a:noFill/>
            <a:ln w="9525" algn="ctr">
              <a:noFill/>
              <a:miter lim="800000"/>
              <a:headEnd/>
              <a:tailEnd/>
            </a:ln>
          </p:spPr>
          <p:txBody>
            <a:bodyPr wrap="none">
              <a:spAutoFit/>
            </a:bodyPr>
            <a:lstStyle/>
            <a:p>
              <a:r>
                <a:rPr lang="en-US" sz="2000" dirty="0">
                  <a:latin typeface="+mn-lt"/>
                  <a:cs typeface="Arial" charset="0"/>
                </a:rPr>
                <a:t>856S</a:t>
              </a:r>
            </a:p>
          </p:txBody>
        </p:sp>
        <p:grpSp>
          <p:nvGrpSpPr>
            <p:cNvPr id="10" name="Group 340"/>
            <p:cNvGrpSpPr>
              <a:grpSpLocks/>
            </p:cNvGrpSpPr>
            <p:nvPr/>
          </p:nvGrpSpPr>
          <p:grpSpPr bwMode="auto">
            <a:xfrm>
              <a:off x="6553200" y="4419600"/>
              <a:ext cx="1981200" cy="768529"/>
              <a:chOff x="5136" y="2256"/>
              <a:chExt cx="480" cy="288"/>
            </a:xfrm>
          </p:grpSpPr>
          <p:sp>
            <p:nvSpPr>
              <p:cNvPr id="13333" name="Rectangle 341"/>
              <p:cNvSpPr>
                <a:spLocks noChangeArrowheads="1"/>
              </p:cNvSpPr>
              <p:nvPr/>
            </p:nvSpPr>
            <p:spPr bwMode="auto">
              <a:xfrm flipH="1">
                <a:off x="5136" y="2256"/>
                <a:ext cx="480" cy="288"/>
              </a:xfrm>
              <a:prstGeom prst="rect">
                <a:avLst/>
              </a:prstGeom>
              <a:solidFill>
                <a:srgbClr val="FFFFFF"/>
              </a:solidFill>
              <a:ln w="9525">
                <a:noFill/>
                <a:miter lim="800000"/>
                <a:headEnd/>
                <a:tailEnd/>
              </a:ln>
            </p:spPr>
            <p:txBody>
              <a:bodyPr/>
              <a:lstStyle/>
              <a:p>
                <a:endParaRPr lang="en-US"/>
              </a:p>
            </p:txBody>
          </p:sp>
          <p:sp>
            <p:nvSpPr>
              <p:cNvPr id="13334" name="Rectangle 342"/>
              <p:cNvSpPr>
                <a:spLocks noChangeArrowheads="1"/>
              </p:cNvSpPr>
              <p:nvPr/>
            </p:nvSpPr>
            <p:spPr bwMode="auto">
              <a:xfrm flipH="1">
                <a:off x="5136" y="2256"/>
                <a:ext cx="480" cy="288"/>
              </a:xfrm>
              <a:prstGeom prst="rect">
                <a:avLst/>
              </a:prstGeom>
              <a:solidFill>
                <a:srgbClr val="FFFFFF"/>
              </a:solidFill>
              <a:ln w="9525">
                <a:noFill/>
                <a:miter lim="800000"/>
                <a:headEnd/>
                <a:tailEnd/>
              </a:ln>
            </p:spPr>
            <p:txBody>
              <a:bodyPr/>
              <a:lstStyle/>
              <a:p>
                <a:endParaRPr lang="en-US"/>
              </a:p>
            </p:txBody>
          </p:sp>
          <p:sp>
            <p:nvSpPr>
              <p:cNvPr id="13335" name="Line 343"/>
              <p:cNvSpPr>
                <a:spLocks noChangeShapeType="1"/>
              </p:cNvSpPr>
              <p:nvPr/>
            </p:nvSpPr>
            <p:spPr bwMode="auto">
              <a:xfrm flipH="1">
                <a:off x="5291" y="2265"/>
                <a:ext cx="1" cy="54"/>
              </a:xfrm>
              <a:prstGeom prst="line">
                <a:avLst/>
              </a:prstGeom>
              <a:noFill/>
              <a:ln w="4763">
                <a:solidFill>
                  <a:srgbClr val="000000"/>
                </a:solidFill>
                <a:round/>
                <a:headEnd/>
                <a:tailEnd/>
              </a:ln>
            </p:spPr>
            <p:txBody>
              <a:bodyPr/>
              <a:lstStyle/>
              <a:p>
                <a:endParaRPr lang="en-US"/>
              </a:p>
            </p:txBody>
          </p:sp>
          <p:sp>
            <p:nvSpPr>
              <p:cNvPr id="13336" name="Rectangle 344"/>
              <p:cNvSpPr>
                <a:spLocks noChangeArrowheads="1"/>
              </p:cNvSpPr>
              <p:nvPr/>
            </p:nvSpPr>
            <p:spPr bwMode="auto">
              <a:xfrm flipH="1">
                <a:off x="5352" y="2261"/>
                <a:ext cx="9" cy="12"/>
              </a:xfrm>
              <a:prstGeom prst="rect">
                <a:avLst/>
              </a:prstGeom>
              <a:solidFill>
                <a:srgbClr val="3F3F3F"/>
              </a:solidFill>
              <a:ln w="4763">
                <a:solidFill>
                  <a:srgbClr val="000000"/>
                </a:solidFill>
                <a:miter lim="800000"/>
                <a:headEnd/>
                <a:tailEnd/>
              </a:ln>
            </p:spPr>
            <p:txBody>
              <a:bodyPr/>
              <a:lstStyle/>
              <a:p>
                <a:endParaRPr lang="en-US"/>
              </a:p>
            </p:txBody>
          </p:sp>
          <p:sp>
            <p:nvSpPr>
              <p:cNvPr id="13337" name="Freeform 345"/>
              <p:cNvSpPr>
                <a:spLocks/>
              </p:cNvSpPr>
              <p:nvPr/>
            </p:nvSpPr>
            <p:spPr bwMode="auto">
              <a:xfrm flipH="1">
                <a:off x="5353" y="2257"/>
                <a:ext cx="14" cy="39"/>
              </a:xfrm>
              <a:custGeom>
                <a:avLst/>
                <a:gdLst>
                  <a:gd name="T0" fmla="*/ 0 w 78"/>
                  <a:gd name="T1" fmla="*/ 0 h 181"/>
                  <a:gd name="T2" fmla="*/ 0 w 78"/>
                  <a:gd name="T3" fmla="*/ 0 h 181"/>
                  <a:gd name="T4" fmla="*/ 0 w 78"/>
                  <a:gd name="T5" fmla="*/ 0 h 181"/>
                  <a:gd name="T6" fmla="*/ 0 w 78"/>
                  <a:gd name="T7" fmla="*/ 0 h 181"/>
                  <a:gd name="T8" fmla="*/ 0 w 78"/>
                  <a:gd name="T9" fmla="*/ 0 h 181"/>
                  <a:gd name="T10" fmla="*/ 0 60000 65536"/>
                  <a:gd name="T11" fmla="*/ 0 60000 65536"/>
                  <a:gd name="T12" fmla="*/ 0 60000 65536"/>
                  <a:gd name="T13" fmla="*/ 0 60000 65536"/>
                  <a:gd name="T14" fmla="*/ 0 60000 65536"/>
                  <a:gd name="T15" fmla="*/ 0 w 78"/>
                  <a:gd name="T16" fmla="*/ 0 h 181"/>
                  <a:gd name="T17" fmla="*/ 78 w 78"/>
                  <a:gd name="T18" fmla="*/ 181 h 181"/>
                </a:gdLst>
                <a:ahLst/>
                <a:cxnLst>
                  <a:cxn ang="T10">
                    <a:pos x="T0" y="T1"/>
                  </a:cxn>
                  <a:cxn ang="T11">
                    <a:pos x="T2" y="T3"/>
                  </a:cxn>
                  <a:cxn ang="T12">
                    <a:pos x="T4" y="T5"/>
                  </a:cxn>
                  <a:cxn ang="T13">
                    <a:pos x="T6" y="T7"/>
                  </a:cxn>
                  <a:cxn ang="T14">
                    <a:pos x="T8" y="T9"/>
                  </a:cxn>
                </a:cxnLst>
                <a:rect l="T15" t="T16" r="T17" b="T18"/>
                <a:pathLst>
                  <a:path w="78" h="181">
                    <a:moveTo>
                      <a:pt x="1" y="181"/>
                    </a:moveTo>
                    <a:cubicBezTo>
                      <a:pt x="44" y="181"/>
                      <a:pt x="78" y="140"/>
                      <a:pt x="78" y="91"/>
                    </a:cubicBezTo>
                    <a:cubicBezTo>
                      <a:pt x="78" y="41"/>
                      <a:pt x="44" y="0"/>
                      <a:pt x="1" y="0"/>
                    </a:cubicBezTo>
                    <a:lnTo>
                      <a:pt x="0" y="91"/>
                    </a:lnTo>
                    <a:lnTo>
                      <a:pt x="1" y="181"/>
                    </a:lnTo>
                    <a:close/>
                  </a:path>
                </a:pathLst>
              </a:custGeom>
              <a:solidFill>
                <a:srgbClr val="5F5F5F"/>
              </a:solidFill>
              <a:ln w="4763">
                <a:solidFill>
                  <a:srgbClr val="000000"/>
                </a:solidFill>
                <a:prstDash val="solid"/>
                <a:round/>
                <a:headEnd/>
                <a:tailEnd/>
              </a:ln>
            </p:spPr>
            <p:txBody>
              <a:bodyPr/>
              <a:lstStyle/>
              <a:p>
                <a:endParaRPr lang="en-US"/>
              </a:p>
            </p:txBody>
          </p:sp>
          <p:grpSp>
            <p:nvGrpSpPr>
              <p:cNvPr id="11" name="Group 346"/>
              <p:cNvGrpSpPr>
                <a:grpSpLocks/>
              </p:cNvGrpSpPr>
              <p:nvPr/>
            </p:nvGrpSpPr>
            <p:grpSpPr bwMode="auto">
              <a:xfrm>
                <a:off x="5139" y="2266"/>
                <a:ext cx="474" cy="278"/>
                <a:chOff x="4659" y="2794"/>
                <a:chExt cx="474" cy="278"/>
              </a:xfrm>
            </p:grpSpPr>
            <p:sp>
              <p:nvSpPr>
                <p:cNvPr id="13339" name="Rectangle 347"/>
                <p:cNvSpPr>
                  <a:spLocks noChangeArrowheads="1"/>
                </p:cNvSpPr>
                <p:nvPr/>
              </p:nvSpPr>
              <p:spPr bwMode="auto">
                <a:xfrm flipH="1">
                  <a:off x="4809" y="2840"/>
                  <a:ext cx="18" cy="10"/>
                </a:xfrm>
                <a:prstGeom prst="rect">
                  <a:avLst/>
                </a:prstGeom>
                <a:solidFill>
                  <a:srgbClr val="9F9F9F"/>
                </a:solidFill>
                <a:ln w="4763">
                  <a:solidFill>
                    <a:srgbClr val="000000"/>
                  </a:solidFill>
                  <a:miter lim="800000"/>
                  <a:headEnd/>
                  <a:tailEnd/>
                </a:ln>
              </p:spPr>
              <p:txBody>
                <a:bodyPr/>
                <a:lstStyle/>
                <a:p>
                  <a:endParaRPr lang="en-US"/>
                </a:p>
              </p:txBody>
            </p:sp>
            <p:sp>
              <p:nvSpPr>
                <p:cNvPr id="13340" name="Rectangle 348"/>
                <p:cNvSpPr>
                  <a:spLocks noChangeArrowheads="1"/>
                </p:cNvSpPr>
                <p:nvPr/>
              </p:nvSpPr>
              <p:spPr bwMode="auto">
                <a:xfrm flipH="1">
                  <a:off x="4809" y="2847"/>
                  <a:ext cx="18" cy="10"/>
                </a:xfrm>
                <a:prstGeom prst="rect">
                  <a:avLst/>
                </a:prstGeom>
                <a:solidFill>
                  <a:srgbClr val="5F5F5F"/>
                </a:solidFill>
                <a:ln w="4763">
                  <a:solidFill>
                    <a:srgbClr val="000000"/>
                  </a:solidFill>
                  <a:miter lim="800000"/>
                  <a:headEnd/>
                  <a:tailEnd/>
                </a:ln>
              </p:spPr>
              <p:txBody>
                <a:bodyPr/>
                <a:lstStyle/>
                <a:p>
                  <a:endParaRPr lang="en-US"/>
                </a:p>
              </p:txBody>
            </p:sp>
            <p:sp>
              <p:nvSpPr>
                <p:cNvPr id="13341" name="Line 349"/>
                <p:cNvSpPr>
                  <a:spLocks noChangeShapeType="1"/>
                </p:cNvSpPr>
                <p:nvPr/>
              </p:nvSpPr>
              <p:spPr bwMode="auto">
                <a:xfrm flipH="1">
                  <a:off x="4773" y="2804"/>
                  <a:ext cx="1" cy="53"/>
                </a:xfrm>
                <a:prstGeom prst="line">
                  <a:avLst/>
                </a:prstGeom>
                <a:noFill/>
                <a:ln w="4763">
                  <a:solidFill>
                    <a:srgbClr val="000000"/>
                  </a:solidFill>
                  <a:round/>
                  <a:headEnd/>
                  <a:tailEnd/>
                </a:ln>
              </p:spPr>
              <p:txBody>
                <a:bodyPr/>
                <a:lstStyle/>
                <a:p>
                  <a:endParaRPr lang="en-US"/>
                </a:p>
              </p:txBody>
            </p:sp>
            <p:sp>
              <p:nvSpPr>
                <p:cNvPr id="13342" name="Oval 350"/>
                <p:cNvSpPr>
                  <a:spLocks noChangeArrowheads="1"/>
                </p:cNvSpPr>
                <p:nvPr/>
              </p:nvSpPr>
              <p:spPr bwMode="auto">
                <a:xfrm flipH="1">
                  <a:off x="4778" y="2848"/>
                  <a:ext cx="10" cy="9"/>
                </a:xfrm>
                <a:prstGeom prst="ellipse">
                  <a:avLst/>
                </a:prstGeom>
                <a:solidFill>
                  <a:srgbClr val="9F9F9F"/>
                </a:solidFill>
                <a:ln w="4763">
                  <a:solidFill>
                    <a:srgbClr val="000000"/>
                  </a:solidFill>
                  <a:round/>
                  <a:headEnd/>
                  <a:tailEnd/>
                </a:ln>
              </p:spPr>
              <p:txBody>
                <a:bodyPr/>
                <a:lstStyle/>
                <a:p>
                  <a:endParaRPr lang="en-US"/>
                </a:p>
              </p:txBody>
            </p:sp>
            <p:sp>
              <p:nvSpPr>
                <p:cNvPr id="13343" name="Rectangle 351"/>
                <p:cNvSpPr>
                  <a:spLocks noChangeArrowheads="1"/>
                </p:cNvSpPr>
                <p:nvPr/>
              </p:nvSpPr>
              <p:spPr bwMode="auto">
                <a:xfrm flipH="1">
                  <a:off x="4783" y="2840"/>
                  <a:ext cx="19" cy="10"/>
                </a:xfrm>
                <a:prstGeom prst="rect">
                  <a:avLst/>
                </a:prstGeom>
                <a:solidFill>
                  <a:srgbClr val="9F9F9F"/>
                </a:solidFill>
                <a:ln w="4763">
                  <a:solidFill>
                    <a:srgbClr val="000000"/>
                  </a:solidFill>
                  <a:miter lim="800000"/>
                  <a:headEnd/>
                  <a:tailEnd/>
                </a:ln>
              </p:spPr>
              <p:txBody>
                <a:bodyPr/>
                <a:lstStyle/>
                <a:p>
                  <a:endParaRPr lang="en-US"/>
                </a:p>
              </p:txBody>
            </p:sp>
            <p:sp>
              <p:nvSpPr>
                <p:cNvPr id="13344" name="Rectangle 352"/>
                <p:cNvSpPr>
                  <a:spLocks noChangeArrowheads="1"/>
                </p:cNvSpPr>
                <p:nvPr/>
              </p:nvSpPr>
              <p:spPr bwMode="auto">
                <a:xfrm flipH="1">
                  <a:off x="4783" y="2847"/>
                  <a:ext cx="19" cy="10"/>
                </a:xfrm>
                <a:prstGeom prst="rect">
                  <a:avLst/>
                </a:prstGeom>
                <a:solidFill>
                  <a:srgbClr val="5F5F5F"/>
                </a:solidFill>
                <a:ln w="4763">
                  <a:solidFill>
                    <a:srgbClr val="000000"/>
                  </a:solidFill>
                  <a:miter lim="800000"/>
                  <a:headEnd/>
                  <a:tailEnd/>
                </a:ln>
              </p:spPr>
              <p:txBody>
                <a:bodyPr/>
                <a:lstStyle/>
                <a:p>
                  <a:endParaRPr lang="en-US"/>
                </a:p>
              </p:txBody>
            </p:sp>
            <p:sp>
              <p:nvSpPr>
                <p:cNvPr id="13345" name="Rectangle 353"/>
                <p:cNvSpPr>
                  <a:spLocks noChangeArrowheads="1"/>
                </p:cNvSpPr>
                <p:nvPr/>
              </p:nvSpPr>
              <p:spPr bwMode="auto">
                <a:xfrm flipH="1">
                  <a:off x="4837" y="2806"/>
                  <a:ext cx="3" cy="47"/>
                </a:xfrm>
                <a:prstGeom prst="rect">
                  <a:avLst/>
                </a:prstGeom>
                <a:solidFill>
                  <a:srgbClr val="BFBFBF"/>
                </a:solidFill>
                <a:ln w="4763">
                  <a:solidFill>
                    <a:srgbClr val="000000"/>
                  </a:solidFill>
                  <a:miter lim="800000"/>
                  <a:headEnd/>
                  <a:tailEnd/>
                </a:ln>
              </p:spPr>
              <p:txBody>
                <a:bodyPr/>
                <a:lstStyle/>
                <a:p>
                  <a:endParaRPr lang="en-US"/>
                </a:p>
              </p:txBody>
            </p:sp>
            <p:sp>
              <p:nvSpPr>
                <p:cNvPr id="13346" name="Oval 354"/>
                <p:cNvSpPr>
                  <a:spLocks noChangeArrowheads="1"/>
                </p:cNvSpPr>
                <p:nvPr/>
              </p:nvSpPr>
              <p:spPr bwMode="auto">
                <a:xfrm flipH="1">
                  <a:off x="4835" y="2794"/>
                  <a:ext cx="7" cy="8"/>
                </a:xfrm>
                <a:prstGeom prst="ellipse">
                  <a:avLst/>
                </a:prstGeom>
                <a:solidFill>
                  <a:srgbClr val="9F9F9F"/>
                </a:solidFill>
                <a:ln w="4763">
                  <a:solidFill>
                    <a:srgbClr val="000000"/>
                  </a:solidFill>
                  <a:round/>
                  <a:headEnd/>
                  <a:tailEnd/>
                </a:ln>
              </p:spPr>
              <p:txBody>
                <a:bodyPr/>
                <a:lstStyle/>
                <a:p>
                  <a:endParaRPr lang="en-US"/>
                </a:p>
              </p:txBody>
            </p:sp>
            <p:sp>
              <p:nvSpPr>
                <p:cNvPr id="13347" name="Freeform 355"/>
                <p:cNvSpPr>
                  <a:spLocks/>
                </p:cNvSpPr>
                <p:nvPr/>
              </p:nvSpPr>
              <p:spPr bwMode="auto">
                <a:xfrm flipH="1">
                  <a:off x="4829" y="2798"/>
                  <a:ext cx="17" cy="9"/>
                </a:xfrm>
                <a:custGeom>
                  <a:avLst/>
                  <a:gdLst>
                    <a:gd name="T0" fmla="*/ 0 w 26"/>
                    <a:gd name="T1" fmla="*/ 0 h 7"/>
                    <a:gd name="T2" fmla="*/ 5 w 26"/>
                    <a:gd name="T3" fmla="*/ 0 h 7"/>
                    <a:gd name="T4" fmla="*/ 3 w 26"/>
                    <a:gd name="T5" fmla="*/ 19 h 7"/>
                    <a:gd name="T6" fmla="*/ 2 w 26"/>
                    <a:gd name="T7" fmla="*/ 19 h 7"/>
                    <a:gd name="T8" fmla="*/ 0 w 26"/>
                    <a:gd name="T9" fmla="*/ 0 h 7"/>
                    <a:gd name="T10" fmla="*/ 0 60000 65536"/>
                    <a:gd name="T11" fmla="*/ 0 60000 65536"/>
                    <a:gd name="T12" fmla="*/ 0 60000 65536"/>
                    <a:gd name="T13" fmla="*/ 0 60000 65536"/>
                    <a:gd name="T14" fmla="*/ 0 60000 65536"/>
                    <a:gd name="T15" fmla="*/ 0 w 26"/>
                    <a:gd name="T16" fmla="*/ 0 h 7"/>
                    <a:gd name="T17" fmla="*/ 26 w 26"/>
                    <a:gd name="T18" fmla="*/ 7 h 7"/>
                  </a:gdLst>
                  <a:ahLst/>
                  <a:cxnLst>
                    <a:cxn ang="T10">
                      <a:pos x="T0" y="T1"/>
                    </a:cxn>
                    <a:cxn ang="T11">
                      <a:pos x="T2" y="T3"/>
                    </a:cxn>
                    <a:cxn ang="T12">
                      <a:pos x="T4" y="T5"/>
                    </a:cxn>
                    <a:cxn ang="T13">
                      <a:pos x="T6" y="T7"/>
                    </a:cxn>
                    <a:cxn ang="T14">
                      <a:pos x="T8" y="T9"/>
                    </a:cxn>
                  </a:cxnLst>
                  <a:rect l="T15" t="T16" r="T17" b="T18"/>
                  <a:pathLst>
                    <a:path w="26" h="7">
                      <a:moveTo>
                        <a:pt x="0" y="0"/>
                      </a:moveTo>
                      <a:lnTo>
                        <a:pt x="26" y="0"/>
                      </a:lnTo>
                      <a:lnTo>
                        <a:pt x="15" y="7"/>
                      </a:lnTo>
                      <a:lnTo>
                        <a:pt x="10" y="7"/>
                      </a:lnTo>
                      <a:lnTo>
                        <a:pt x="0" y="0"/>
                      </a:lnTo>
                      <a:close/>
                    </a:path>
                  </a:pathLst>
                </a:custGeom>
                <a:solidFill>
                  <a:srgbClr val="5F5F5F"/>
                </a:solidFill>
                <a:ln w="4763">
                  <a:solidFill>
                    <a:srgbClr val="000000"/>
                  </a:solidFill>
                  <a:prstDash val="solid"/>
                  <a:round/>
                  <a:headEnd/>
                  <a:tailEnd/>
                </a:ln>
              </p:spPr>
              <p:txBody>
                <a:bodyPr/>
                <a:lstStyle/>
                <a:p>
                  <a:endParaRPr lang="en-US"/>
                </a:p>
              </p:txBody>
            </p:sp>
            <p:sp>
              <p:nvSpPr>
                <p:cNvPr id="13348" name="Rectangle 356"/>
                <p:cNvSpPr>
                  <a:spLocks noChangeArrowheads="1"/>
                </p:cNvSpPr>
                <p:nvPr/>
              </p:nvSpPr>
              <p:spPr bwMode="auto">
                <a:xfrm flipH="1">
                  <a:off x="4837" y="2840"/>
                  <a:ext cx="19" cy="10"/>
                </a:xfrm>
                <a:prstGeom prst="rect">
                  <a:avLst/>
                </a:prstGeom>
                <a:solidFill>
                  <a:srgbClr val="9F9F9F"/>
                </a:solidFill>
                <a:ln w="4763">
                  <a:solidFill>
                    <a:srgbClr val="000000"/>
                  </a:solidFill>
                  <a:miter lim="800000"/>
                  <a:headEnd/>
                  <a:tailEnd/>
                </a:ln>
              </p:spPr>
              <p:txBody>
                <a:bodyPr/>
                <a:lstStyle/>
                <a:p>
                  <a:endParaRPr lang="en-US"/>
                </a:p>
              </p:txBody>
            </p:sp>
            <p:sp>
              <p:nvSpPr>
                <p:cNvPr id="13349" name="Rectangle 357"/>
                <p:cNvSpPr>
                  <a:spLocks noChangeArrowheads="1"/>
                </p:cNvSpPr>
                <p:nvPr/>
              </p:nvSpPr>
              <p:spPr bwMode="auto">
                <a:xfrm flipH="1">
                  <a:off x="4837" y="2847"/>
                  <a:ext cx="19" cy="10"/>
                </a:xfrm>
                <a:prstGeom prst="rect">
                  <a:avLst/>
                </a:prstGeom>
                <a:solidFill>
                  <a:srgbClr val="5F5F5F"/>
                </a:solidFill>
                <a:ln w="4763">
                  <a:solidFill>
                    <a:srgbClr val="000000"/>
                  </a:solidFill>
                  <a:miter lim="800000"/>
                  <a:headEnd/>
                  <a:tailEnd/>
                </a:ln>
              </p:spPr>
              <p:txBody>
                <a:bodyPr/>
                <a:lstStyle/>
                <a:p>
                  <a:endParaRPr lang="en-US"/>
                </a:p>
              </p:txBody>
            </p:sp>
            <p:sp>
              <p:nvSpPr>
                <p:cNvPr id="13350" name="Freeform 358"/>
                <p:cNvSpPr>
                  <a:spLocks/>
                </p:cNvSpPr>
                <p:nvPr/>
              </p:nvSpPr>
              <p:spPr bwMode="auto">
                <a:xfrm flipH="1">
                  <a:off x="4860" y="2835"/>
                  <a:ext cx="13" cy="26"/>
                </a:xfrm>
                <a:custGeom>
                  <a:avLst/>
                  <a:gdLst>
                    <a:gd name="T0" fmla="*/ 0 w 75"/>
                    <a:gd name="T1" fmla="*/ 0 h 121"/>
                    <a:gd name="T2" fmla="*/ 0 w 75"/>
                    <a:gd name="T3" fmla="*/ 0 h 121"/>
                    <a:gd name="T4" fmla="*/ 0 w 75"/>
                    <a:gd name="T5" fmla="*/ 0 h 121"/>
                    <a:gd name="T6" fmla="*/ 0 w 75"/>
                    <a:gd name="T7" fmla="*/ 0 h 121"/>
                    <a:gd name="T8" fmla="*/ 0 w 75"/>
                    <a:gd name="T9" fmla="*/ 0 h 121"/>
                    <a:gd name="T10" fmla="*/ 0 60000 65536"/>
                    <a:gd name="T11" fmla="*/ 0 60000 65536"/>
                    <a:gd name="T12" fmla="*/ 0 60000 65536"/>
                    <a:gd name="T13" fmla="*/ 0 60000 65536"/>
                    <a:gd name="T14" fmla="*/ 0 60000 65536"/>
                    <a:gd name="T15" fmla="*/ 0 w 75"/>
                    <a:gd name="T16" fmla="*/ 0 h 121"/>
                    <a:gd name="T17" fmla="*/ 75 w 75"/>
                    <a:gd name="T18" fmla="*/ 121 h 121"/>
                  </a:gdLst>
                  <a:ahLst/>
                  <a:cxnLst>
                    <a:cxn ang="T10">
                      <a:pos x="T0" y="T1"/>
                    </a:cxn>
                    <a:cxn ang="T11">
                      <a:pos x="T2" y="T3"/>
                    </a:cxn>
                    <a:cxn ang="T12">
                      <a:pos x="T4" y="T5"/>
                    </a:cxn>
                    <a:cxn ang="T13">
                      <a:pos x="T6" y="T7"/>
                    </a:cxn>
                    <a:cxn ang="T14">
                      <a:pos x="T8" y="T9"/>
                    </a:cxn>
                  </a:cxnLst>
                  <a:rect l="T15" t="T16" r="T17" b="T18"/>
                  <a:pathLst>
                    <a:path w="75" h="121">
                      <a:moveTo>
                        <a:pt x="1" y="121"/>
                      </a:moveTo>
                      <a:cubicBezTo>
                        <a:pt x="42" y="121"/>
                        <a:pt x="75" y="94"/>
                        <a:pt x="75" y="61"/>
                      </a:cubicBezTo>
                      <a:cubicBezTo>
                        <a:pt x="75" y="28"/>
                        <a:pt x="43" y="1"/>
                        <a:pt x="3" y="0"/>
                      </a:cubicBezTo>
                      <a:lnTo>
                        <a:pt x="0" y="61"/>
                      </a:lnTo>
                      <a:lnTo>
                        <a:pt x="1" y="121"/>
                      </a:lnTo>
                      <a:close/>
                    </a:path>
                  </a:pathLst>
                </a:custGeom>
                <a:solidFill>
                  <a:srgbClr val="9F9F9F"/>
                </a:solidFill>
                <a:ln w="4763">
                  <a:solidFill>
                    <a:srgbClr val="000000"/>
                  </a:solidFill>
                  <a:prstDash val="solid"/>
                  <a:round/>
                  <a:headEnd/>
                  <a:tailEnd/>
                </a:ln>
              </p:spPr>
              <p:txBody>
                <a:bodyPr/>
                <a:lstStyle/>
                <a:p>
                  <a:endParaRPr lang="en-US"/>
                </a:p>
              </p:txBody>
            </p:sp>
            <p:sp>
              <p:nvSpPr>
                <p:cNvPr id="13351" name="Rectangle 359"/>
                <p:cNvSpPr>
                  <a:spLocks noChangeArrowheads="1"/>
                </p:cNvSpPr>
                <p:nvPr/>
              </p:nvSpPr>
              <p:spPr bwMode="auto">
                <a:xfrm flipH="1">
                  <a:off x="4867" y="2848"/>
                  <a:ext cx="5" cy="5"/>
                </a:xfrm>
                <a:prstGeom prst="rect">
                  <a:avLst/>
                </a:prstGeom>
                <a:solidFill>
                  <a:srgbClr val="5F5F5F"/>
                </a:solidFill>
                <a:ln w="4763">
                  <a:solidFill>
                    <a:srgbClr val="000000"/>
                  </a:solidFill>
                  <a:miter lim="800000"/>
                  <a:headEnd/>
                  <a:tailEnd/>
                </a:ln>
              </p:spPr>
              <p:txBody>
                <a:bodyPr/>
                <a:lstStyle/>
                <a:p>
                  <a:endParaRPr lang="en-US"/>
                </a:p>
              </p:txBody>
            </p:sp>
            <p:sp>
              <p:nvSpPr>
                <p:cNvPr id="13352" name="Rectangle 360"/>
                <p:cNvSpPr>
                  <a:spLocks noChangeArrowheads="1"/>
                </p:cNvSpPr>
                <p:nvPr/>
              </p:nvSpPr>
              <p:spPr bwMode="auto">
                <a:xfrm flipH="1">
                  <a:off x="4873" y="2810"/>
                  <a:ext cx="3" cy="47"/>
                </a:xfrm>
                <a:prstGeom prst="rect">
                  <a:avLst/>
                </a:prstGeom>
                <a:solidFill>
                  <a:srgbClr val="7F7F7F"/>
                </a:solidFill>
                <a:ln w="4763">
                  <a:solidFill>
                    <a:srgbClr val="000000"/>
                  </a:solidFill>
                  <a:miter lim="800000"/>
                  <a:headEnd/>
                  <a:tailEnd/>
                </a:ln>
              </p:spPr>
              <p:txBody>
                <a:bodyPr/>
                <a:lstStyle/>
                <a:p>
                  <a:endParaRPr lang="en-US"/>
                </a:p>
              </p:txBody>
            </p:sp>
            <p:sp>
              <p:nvSpPr>
                <p:cNvPr id="13353" name="Rectangle 361"/>
                <p:cNvSpPr>
                  <a:spLocks noChangeArrowheads="1"/>
                </p:cNvSpPr>
                <p:nvPr/>
              </p:nvSpPr>
              <p:spPr bwMode="auto">
                <a:xfrm flipH="1">
                  <a:off x="4918" y="2870"/>
                  <a:ext cx="40" cy="17"/>
                </a:xfrm>
                <a:prstGeom prst="rect">
                  <a:avLst/>
                </a:prstGeom>
                <a:solidFill>
                  <a:srgbClr val="C0C0C0"/>
                </a:solidFill>
                <a:ln w="4763">
                  <a:solidFill>
                    <a:srgbClr val="000000"/>
                  </a:solidFill>
                  <a:miter lim="800000"/>
                  <a:headEnd/>
                  <a:tailEnd/>
                </a:ln>
              </p:spPr>
              <p:txBody>
                <a:bodyPr/>
                <a:lstStyle/>
                <a:p>
                  <a:endParaRPr lang="en-US"/>
                </a:p>
              </p:txBody>
            </p:sp>
            <p:sp>
              <p:nvSpPr>
                <p:cNvPr id="13354" name="Freeform 362"/>
                <p:cNvSpPr>
                  <a:spLocks/>
                </p:cNvSpPr>
                <p:nvPr/>
              </p:nvSpPr>
              <p:spPr bwMode="auto">
                <a:xfrm flipH="1">
                  <a:off x="4914" y="2866"/>
                  <a:ext cx="25" cy="17"/>
                </a:xfrm>
                <a:custGeom>
                  <a:avLst/>
                  <a:gdLst>
                    <a:gd name="T0" fmla="*/ 7 w 38"/>
                    <a:gd name="T1" fmla="*/ 38 h 13"/>
                    <a:gd name="T2" fmla="*/ 7 w 38"/>
                    <a:gd name="T3" fmla="*/ 0 h 13"/>
                    <a:gd name="T4" fmla="*/ 0 w 38"/>
                    <a:gd name="T5" fmla="*/ 22 h 13"/>
                    <a:gd name="T6" fmla="*/ 7 w 38"/>
                    <a:gd name="T7" fmla="*/ 38 h 13"/>
                    <a:gd name="T8" fmla="*/ 0 60000 65536"/>
                    <a:gd name="T9" fmla="*/ 0 60000 65536"/>
                    <a:gd name="T10" fmla="*/ 0 60000 65536"/>
                    <a:gd name="T11" fmla="*/ 0 60000 65536"/>
                    <a:gd name="T12" fmla="*/ 0 w 38"/>
                    <a:gd name="T13" fmla="*/ 0 h 13"/>
                    <a:gd name="T14" fmla="*/ 38 w 38"/>
                    <a:gd name="T15" fmla="*/ 13 h 13"/>
                  </a:gdLst>
                  <a:ahLst/>
                  <a:cxnLst>
                    <a:cxn ang="T8">
                      <a:pos x="T0" y="T1"/>
                    </a:cxn>
                    <a:cxn ang="T9">
                      <a:pos x="T2" y="T3"/>
                    </a:cxn>
                    <a:cxn ang="T10">
                      <a:pos x="T4" y="T5"/>
                    </a:cxn>
                    <a:cxn ang="T11">
                      <a:pos x="T6" y="T7"/>
                    </a:cxn>
                  </a:cxnLst>
                  <a:rect l="T12" t="T13" r="T14" b="T15"/>
                  <a:pathLst>
                    <a:path w="38" h="13">
                      <a:moveTo>
                        <a:pt x="38" y="13"/>
                      </a:moveTo>
                      <a:lnTo>
                        <a:pt x="38" y="0"/>
                      </a:lnTo>
                      <a:lnTo>
                        <a:pt x="0" y="8"/>
                      </a:lnTo>
                      <a:lnTo>
                        <a:pt x="38" y="13"/>
                      </a:lnTo>
                      <a:close/>
                    </a:path>
                  </a:pathLst>
                </a:custGeom>
                <a:solidFill>
                  <a:srgbClr val="C0C0C0"/>
                </a:solidFill>
                <a:ln w="4763">
                  <a:solidFill>
                    <a:srgbClr val="000000"/>
                  </a:solidFill>
                  <a:prstDash val="solid"/>
                  <a:round/>
                  <a:headEnd/>
                  <a:tailEnd/>
                </a:ln>
              </p:spPr>
              <p:txBody>
                <a:bodyPr/>
                <a:lstStyle/>
                <a:p>
                  <a:endParaRPr lang="en-US"/>
                </a:p>
              </p:txBody>
            </p:sp>
            <p:sp>
              <p:nvSpPr>
                <p:cNvPr id="13355" name="Freeform 363"/>
                <p:cNvSpPr>
                  <a:spLocks/>
                </p:cNvSpPr>
                <p:nvPr/>
              </p:nvSpPr>
              <p:spPr bwMode="auto">
                <a:xfrm flipH="1">
                  <a:off x="4907" y="2875"/>
                  <a:ext cx="41" cy="17"/>
                </a:xfrm>
                <a:custGeom>
                  <a:avLst/>
                  <a:gdLst>
                    <a:gd name="T0" fmla="*/ 9 w 64"/>
                    <a:gd name="T1" fmla="*/ 17 h 13"/>
                    <a:gd name="T2" fmla="*/ 1 w 64"/>
                    <a:gd name="T3" fmla="*/ 0 h 13"/>
                    <a:gd name="T4" fmla="*/ 0 w 64"/>
                    <a:gd name="T5" fmla="*/ 17 h 13"/>
                    <a:gd name="T6" fmla="*/ 11 w 64"/>
                    <a:gd name="T7" fmla="*/ 38 h 13"/>
                    <a:gd name="T8" fmla="*/ 9 w 64"/>
                    <a:gd name="T9" fmla="*/ 17 h 13"/>
                    <a:gd name="T10" fmla="*/ 0 60000 65536"/>
                    <a:gd name="T11" fmla="*/ 0 60000 65536"/>
                    <a:gd name="T12" fmla="*/ 0 60000 65536"/>
                    <a:gd name="T13" fmla="*/ 0 60000 65536"/>
                    <a:gd name="T14" fmla="*/ 0 60000 65536"/>
                    <a:gd name="T15" fmla="*/ 0 w 64"/>
                    <a:gd name="T16" fmla="*/ 0 h 13"/>
                    <a:gd name="T17" fmla="*/ 64 w 64"/>
                    <a:gd name="T18" fmla="*/ 13 h 13"/>
                  </a:gdLst>
                  <a:ahLst/>
                  <a:cxnLst>
                    <a:cxn ang="T10">
                      <a:pos x="T0" y="T1"/>
                    </a:cxn>
                    <a:cxn ang="T11">
                      <a:pos x="T2" y="T3"/>
                    </a:cxn>
                    <a:cxn ang="T12">
                      <a:pos x="T4" y="T5"/>
                    </a:cxn>
                    <a:cxn ang="T13">
                      <a:pos x="T6" y="T7"/>
                    </a:cxn>
                    <a:cxn ang="T14">
                      <a:pos x="T8" y="T9"/>
                    </a:cxn>
                  </a:cxnLst>
                  <a:rect l="T15" t="T16" r="T17" b="T18"/>
                  <a:pathLst>
                    <a:path w="64" h="13">
                      <a:moveTo>
                        <a:pt x="54" y="6"/>
                      </a:moveTo>
                      <a:lnTo>
                        <a:pt x="2" y="0"/>
                      </a:lnTo>
                      <a:lnTo>
                        <a:pt x="0" y="6"/>
                      </a:lnTo>
                      <a:lnTo>
                        <a:pt x="64" y="13"/>
                      </a:lnTo>
                      <a:lnTo>
                        <a:pt x="54" y="6"/>
                      </a:lnTo>
                      <a:close/>
                    </a:path>
                  </a:pathLst>
                </a:custGeom>
                <a:solidFill>
                  <a:srgbClr val="808080"/>
                </a:solidFill>
                <a:ln w="4763">
                  <a:solidFill>
                    <a:srgbClr val="000000"/>
                  </a:solidFill>
                  <a:prstDash val="solid"/>
                  <a:round/>
                  <a:headEnd/>
                  <a:tailEnd/>
                </a:ln>
              </p:spPr>
              <p:txBody>
                <a:bodyPr/>
                <a:lstStyle/>
                <a:p>
                  <a:endParaRPr lang="en-US"/>
                </a:p>
              </p:txBody>
            </p:sp>
            <p:sp>
              <p:nvSpPr>
                <p:cNvPr id="13356" name="Freeform 364"/>
                <p:cNvSpPr>
                  <a:spLocks/>
                </p:cNvSpPr>
                <p:nvPr/>
              </p:nvSpPr>
              <p:spPr bwMode="auto">
                <a:xfrm flipH="1">
                  <a:off x="4946" y="2874"/>
                  <a:ext cx="5" cy="8"/>
                </a:xfrm>
                <a:custGeom>
                  <a:avLst/>
                  <a:gdLst>
                    <a:gd name="T0" fmla="*/ 0 w 29"/>
                    <a:gd name="T1" fmla="*/ 0 h 36"/>
                    <a:gd name="T2" fmla="*/ 0 w 29"/>
                    <a:gd name="T3" fmla="*/ 0 h 36"/>
                    <a:gd name="T4" fmla="*/ 0 w 29"/>
                    <a:gd name="T5" fmla="*/ 0 h 36"/>
                    <a:gd name="T6" fmla="*/ 0 w 29"/>
                    <a:gd name="T7" fmla="*/ 0 h 36"/>
                    <a:gd name="T8" fmla="*/ 0 w 29"/>
                    <a:gd name="T9" fmla="*/ 0 h 36"/>
                    <a:gd name="T10" fmla="*/ 0 w 29"/>
                    <a:gd name="T11" fmla="*/ 0 h 36"/>
                    <a:gd name="T12" fmla="*/ 0 60000 65536"/>
                    <a:gd name="T13" fmla="*/ 0 60000 65536"/>
                    <a:gd name="T14" fmla="*/ 0 60000 65536"/>
                    <a:gd name="T15" fmla="*/ 0 60000 65536"/>
                    <a:gd name="T16" fmla="*/ 0 60000 65536"/>
                    <a:gd name="T17" fmla="*/ 0 60000 65536"/>
                    <a:gd name="T18" fmla="*/ 0 w 29"/>
                    <a:gd name="T19" fmla="*/ 0 h 36"/>
                    <a:gd name="T20" fmla="*/ 29 w 29"/>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29" h="36">
                      <a:moveTo>
                        <a:pt x="29" y="1"/>
                      </a:moveTo>
                      <a:cubicBezTo>
                        <a:pt x="27" y="0"/>
                        <a:pt x="24" y="0"/>
                        <a:pt x="22" y="0"/>
                      </a:cubicBezTo>
                      <a:cubicBezTo>
                        <a:pt x="10" y="0"/>
                        <a:pt x="1" y="8"/>
                        <a:pt x="1" y="18"/>
                      </a:cubicBezTo>
                      <a:cubicBezTo>
                        <a:pt x="0" y="28"/>
                        <a:pt x="10" y="36"/>
                        <a:pt x="22" y="36"/>
                      </a:cubicBezTo>
                      <a:lnTo>
                        <a:pt x="23" y="19"/>
                      </a:lnTo>
                      <a:lnTo>
                        <a:pt x="29" y="1"/>
                      </a:lnTo>
                      <a:close/>
                    </a:path>
                  </a:pathLst>
                </a:custGeom>
                <a:solidFill>
                  <a:srgbClr val="C0C0C0"/>
                </a:solidFill>
                <a:ln w="4763">
                  <a:solidFill>
                    <a:srgbClr val="000000"/>
                  </a:solidFill>
                  <a:prstDash val="solid"/>
                  <a:round/>
                  <a:headEnd/>
                  <a:tailEnd/>
                </a:ln>
              </p:spPr>
              <p:txBody>
                <a:bodyPr/>
                <a:lstStyle/>
                <a:p>
                  <a:endParaRPr lang="en-US"/>
                </a:p>
              </p:txBody>
            </p:sp>
            <p:sp>
              <p:nvSpPr>
                <p:cNvPr id="13357" name="Line 365"/>
                <p:cNvSpPr>
                  <a:spLocks noChangeShapeType="1"/>
                </p:cNvSpPr>
                <p:nvPr/>
              </p:nvSpPr>
              <p:spPr bwMode="auto">
                <a:xfrm>
                  <a:off x="4939" y="2877"/>
                  <a:ext cx="2" cy="10"/>
                </a:xfrm>
                <a:prstGeom prst="line">
                  <a:avLst/>
                </a:prstGeom>
                <a:noFill/>
                <a:ln w="4763">
                  <a:solidFill>
                    <a:srgbClr val="000000"/>
                  </a:solidFill>
                  <a:round/>
                  <a:headEnd/>
                  <a:tailEnd/>
                </a:ln>
              </p:spPr>
              <p:txBody>
                <a:bodyPr/>
                <a:lstStyle/>
                <a:p>
                  <a:endParaRPr lang="en-US"/>
                </a:p>
              </p:txBody>
            </p:sp>
            <p:sp>
              <p:nvSpPr>
                <p:cNvPr id="13358" name="Freeform 366"/>
                <p:cNvSpPr>
                  <a:spLocks/>
                </p:cNvSpPr>
                <p:nvPr/>
              </p:nvSpPr>
              <p:spPr bwMode="auto">
                <a:xfrm flipH="1">
                  <a:off x="4743" y="2856"/>
                  <a:ext cx="28" cy="9"/>
                </a:xfrm>
                <a:custGeom>
                  <a:avLst/>
                  <a:gdLst>
                    <a:gd name="T0" fmla="*/ 0 w 149"/>
                    <a:gd name="T1" fmla="*/ 0 h 41"/>
                    <a:gd name="T2" fmla="*/ 0 w 149"/>
                    <a:gd name="T3" fmla="*/ 0 h 41"/>
                    <a:gd name="T4" fmla="*/ 0 w 149"/>
                    <a:gd name="T5" fmla="*/ 0 h 41"/>
                    <a:gd name="T6" fmla="*/ 0 w 149"/>
                    <a:gd name="T7" fmla="*/ 0 h 41"/>
                    <a:gd name="T8" fmla="*/ 0 w 149"/>
                    <a:gd name="T9" fmla="*/ 0 h 41"/>
                    <a:gd name="T10" fmla="*/ 0 w 149"/>
                    <a:gd name="T11" fmla="*/ 0 h 41"/>
                    <a:gd name="T12" fmla="*/ 0 w 149"/>
                    <a:gd name="T13" fmla="*/ 0 h 41"/>
                    <a:gd name="T14" fmla="*/ 0 60000 65536"/>
                    <a:gd name="T15" fmla="*/ 0 60000 65536"/>
                    <a:gd name="T16" fmla="*/ 0 60000 65536"/>
                    <a:gd name="T17" fmla="*/ 0 60000 65536"/>
                    <a:gd name="T18" fmla="*/ 0 60000 65536"/>
                    <a:gd name="T19" fmla="*/ 0 60000 65536"/>
                    <a:gd name="T20" fmla="*/ 0 60000 65536"/>
                    <a:gd name="T21" fmla="*/ 0 w 149"/>
                    <a:gd name="T22" fmla="*/ 0 h 41"/>
                    <a:gd name="T23" fmla="*/ 149 w 149"/>
                    <a:gd name="T24" fmla="*/ 41 h 41"/>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9" h="41">
                      <a:moveTo>
                        <a:pt x="148" y="41"/>
                      </a:moveTo>
                      <a:cubicBezTo>
                        <a:pt x="148" y="40"/>
                        <a:pt x="149" y="39"/>
                        <a:pt x="149" y="38"/>
                      </a:cubicBezTo>
                      <a:cubicBezTo>
                        <a:pt x="149" y="17"/>
                        <a:pt x="115" y="0"/>
                        <a:pt x="75" y="0"/>
                      </a:cubicBezTo>
                      <a:cubicBezTo>
                        <a:pt x="34" y="0"/>
                        <a:pt x="1" y="17"/>
                        <a:pt x="1" y="38"/>
                      </a:cubicBezTo>
                      <a:cubicBezTo>
                        <a:pt x="0" y="38"/>
                        <a:pt x="1" y="38"/>
                        <a:pt x="1" y="38"/>
                      </a:cubicBezTo>
                      <a:lnTo>
                        <a:pt x="75" y="38"/>
                      </a:lnTo>
                      <a:lnTo>
                        <a:pt x="148" y="41"/>
                      </a:lnTo>
                      <a:close/>
                    </a:path>
                  </a:pathLst>
                </a:custGeom>
                <a:solidFill>
                  <a:srgbClr val="9F9F9F"/>
                </a:solidFill>
                <a:ln w="4763">
                  <a:solidFill>
                    <a:srgbClr val="000000"/>
                  </a:solidFill>
                  <a:prstDash val="solid"/>
                  <a:round/>
                  <a:headEnd/>
                  <a:tailEnd/>
                </a:ln>
              </p:spPr>
              <p:txBody>
                <a:bodyPr/>
                <a:lstStyle/>
                <a:p>
                  <a:endParaRPr lang="en-US"/>
                </a:p>
              </p:txBody>
            </p:sp>
            <p:sp>
              <p:nvSpPr>
                <p:cNvPr id="13359" name="Freeform 367"/>
                <p:cNvSpPr>
                  <a:spLocks/>
                </p:cNvSpPr>
                <p:nvPr/>
              </p:nvSpPr>
              <p:spPr bwMode="auto">
                <a:xfrm flipH="1">
                  <a:off x="4755" y="2856"/>
                  <a:ext cx="18" cy="26"/>
                </a:xfrm>
                <a:custGeom>
                  <a:avLst/>
                  <a:gdLst>
                    <a:gd name="T0" fmla="*/ 0 w 29"/>
                    <a:gd name="T1" fmla="*/ 0 h 20"/>
                    <a:gd name="T2" fmla="*/ 4 w 29"/>
                    <a:gd name="T3" fmla="*/ 16 h 20"/>
                    <a:gd name="T4" fmla="*/ 4 w 29"/>
                    <a:gd name="T5" fmla="*/ 39 h 20"/>
                    <a:gd name="T6" fmla="*/ 0 w 29"/>
                    <a:gd name="T7" fmla="*/ 57 h 20"/>
                    <a:gd name="T8" fmla="*/ 0 w 29"/>
                    <a:gd name="T9" fmla="*/ 0 h 20"/>
                    <a:gd name="T10" fmla="*/ 0 60000 65536"/>
                    <a:gd name="T11" fmla="*/ 0 60000 65536"/>
                    <a:gd name="T12" fmla="*/ 0 60000 65536"/>
                    <a:gd name="T13" fmla="*/ 0 60000 65536"/>
                    <a:gd name="T14" fmla="*/ 0 60000 65536"/>
                    <a:gd name="T15" fmla="*/ 0 w 29"/>
                    <a:gd name="T16" fmla="*/ 0 h 20"/>
                    <a:gd name="T17" fmla="*/ 29 w 29"/>
                    <a:gd name="T18" fmla="*/ 20 h 20"/>
                  </a:gdLst>
                  <a:ahLst/>
                  <a:cxnLst>
                    <a:cxn ang="T10">
                      <a:pos x="T0" y="T1"/>
                    </a:cxn>
                    <a:cxn ang="T11">
                      <a:pos x="T2" y="T3"/>
                    </a:cxn>
                    <a:cxn ang="T12">
                      <a:pos x="T4" y="T5"/>
                    </a:cxn>
                    <a:cxn ang="T13">
                      <a:pos x="T6" y="T7"/>
                    </a:cxn>
                    <a:cxn ang="T14">
                      <a:pos x="T8" y="T9"/>
                    </a:cxn>
                  </a:cxnLst>
                  <a:rect l="T15" t="T16" r="T17" b="T18"/>
                  <a:pathLst>
                    <a:path w="29" h="20">
                      <a:moveTo>
                        <a:pt x="0" y="0"/>
                      </a:moveTo>
                      <a:lnTo>
                        <a:pt x="29" y="5"/>
                      </a:lnTo>
                      <a:lnTo>
                        <a:pt x="29" y="14"/>
                      </a:lnTo>
                      <a:lnTo>
                        <a:pt x="0" y="20"/>
                      </a:lnTo>
                      <a:lnTo>
                        <a:pt x="0" y="0"/>
                      </a:lnTo>
                      <a:close/>
                    </a:path>
                  </a:pathLst>
                </a:custGeom>
                <a:solidFill>
                  <a:srgbClr val="C0C0C0"/>
                </a:solidFill>
                <a:ln w="4763">
                  <a:solidFill>
                    <a:srgbClr val="000000"/>
                  </a:solidFill>
                  <a:prstDash val="solid"/>
                  <a:round/>
                  <a:headEnd/>
                  <a:tailEnd/>
                </a:ln>
              </p:spPr>
              <p:txBody>
                <a:bodyPr/>
                <a:lstStyle/>
                <a:p>
                  <a:endParaRPr lang="en-US"/>
                </a:p>
              </p:txBody>
            </p:sp>
            <p:sp>
              <p:nvSpPr>
                <p:cNvPr id="13360" name="Freeform 368"/>
                <p:cNvSpPr>
                  <a:spLocks/>
                </p:cNvSpPr>
                <p:nvPr/>
              </p:nvSpPr>
              <p:spPr bwMode="auto">
                <a:xfrm flipH="1">
                  <a:off x="4728" y="2862"/>
                  <a:ext cx="27" cy="12"/>
                </a:xfrm>
                <a:custGeom>
                  <a:avLst/>
                  <a:gdLst>
                    <a:gd name="T0" fmla="*/ 0 w 42"/>
                    <a:gd name="T1" fmla="*/ 0 h 9"/>
                    <a:gd name="T2" fmla="*/ 7 w 42"/>
                    <a:gd name="T3" fmla="*/ 28 h 9"/>
                    <a:gd name="T4" fmla="*/ 0 w 42"/>
                    <a:gd name="T5" fmla="*/ 28 h 9"/>
                    <a:gd name="T6" fmla="*/ 0 w 42"/>
                    <a:gd name="T7" fmla="*/ 0 h 9"/>
                    <a:gd name="T8" fmla="*/ 0 60000 65536"/>
                    <a:gd name="T9" fmla="*/ 0 60000 65536"/>
                    <a:gd name="T10" fmla="*/ 0 60000 65536"/>
                    <a:gd name="T11" fmla="*/ 0 60000 65536"/>
                    <a:gd name="T12" fmla="*/ 0 w 42"/>
                    <a:gd name="T13" fmla="*/ 0 h 9"/>
                    <a:gd name="T14" fmla="*/ 42 w 42"/>
                    <a:gd name="T15" fmla="*/ 9 h 9"/>
                  </a:gdLst>
                  <a:ahLst/>
                  <a:cxnLst>
                    <a:cxn ang="T8">
                      <a:pos x="T0" y="T1"/>
                    </a:cxn>
                    <a:cxn ang="T9">
                      <a:pos x="T2" y="T3"/>
                    </a:cxn>
                    <a:cxn ang="T10">
                      <a:pos x="T4" y="T5"/>
                    </a:cxn>
                    <a:cxn ang="T11">
                      <a:pos x="T6" y="T7"/>
                    </a:cxn>
                  </a:cxnLst>
                  <a:rect l="T12" t="T13" r="T14" b="T15"/>
                  <a:pathLst>
                    <a:path w="42" h="9">
                      <a:moveTo>
                        <a:pt x="0" y="0"/>
                      </a:moveTo>
                      <a:lnTo>
                        <a:pt x="42" y="9"/>
                      </a:lnTo>
                      <a:lnTo>
                        <a:pt x="0" y="9"/>
                      </a:lnTo>
                      <a:lnTo>
                        <a:pt x="0" y="0"/>
                      </a:lnTo>
                      <a:close/>
                    </a:path>
                  </a:pathLst>
                </a:custGeom>
                <a:solidFill>
                  <a:srgbClr val="C0C0C0"/>
                </a:solidFill>
                <a:ln w="4763">
                  <a:solidFill>
                    <a:srgbClr val="000000"/>
                  </a:solidFill>
                  <a:prstDash val="solid"/>
                  <a:round/>
                  <a:headEnd/>
                  <a:tailEnd/>
                </a:ln>
              </p:spPr>
              <p:txBody>
                <a:bodyPr/>
                <a:lstStyle/>
                <a:p>
                  <a:endParaRPr lang="en-US"/>
                </a:p>
              </p:txBody>
            </p:sp>
            <p:sp>
              <p:nvSpPr>
                <p:cNvPr id="13361" name="Freeform 369"/>
                <p:cNvSpPr>
                  <a:spLocks/>
                </p:cNvSpPr>
                <p:nvPr/>
              </p:nvSpPr>
              <p:spPr bwMode="auto">
                <a:xfrm flipH="1">
                  <a:off x="4728" y="2862"/>
                  <a:ext cx="27" cy="12"/>
                </a:xfrm>
                <a:custGeom>
                  <a:avLst/>
                  <a:gdLst>
                    <a:gd name="T0" fmla="*/ 0 w 42"/>
                    <a:gd name="T1" fmla="*/ 0 h 9"/>
                    <a:gd name="T2" fmla="*/ 7 w 42"/>
                    <a:gd name="T3" fmla="*/ 0 h 9"/>
                    <a:gd name="T4" fmla="*/ 7 w 42"/>
                    <a:gd name="T5" fmla="*/ 28 h 9"/>
                    <a:gd name="T6" fmla="*/ 0 w 42"/>
                    <a:gd name="T7" fmla="*/ 0 h 9"/>
                    <a:gd name="T8" fmla="*/ 0 60000 65536"/>
                    <a:gd name="T9" fmla="*/ 0 60000 65536"/>
                    <a:gd name="T10" fmla="*/ 0 60000 65536"/>
                    <a:gd name="T11" fmla="*/ 0 60000 65536"/>
                    <a:gd name="T12" fmla="*/ 0 w 42"/>
                    <a:gd name="T13" fmla="*/ 0 h 9"/>
                    <a:gd name="T14" fmla="*/ 42 w 42"/>
                    <a:gd name="T15" fmla="*/ 9 h 9"/>
                  </a:gdLst>
                  <a:ahLst/>
                  <a:cxnLst>
                    <a:cxn ang="T8">
                      <a:pos x="T0" y="T1"/>
                    </a:cxn>
                    <a:cxn ang="T9">
                      <a:pos x="T2" y="T3"/>
                    </a:cxn>
                    <a:cxn ang="T10">
                      <a:pos x="T4" y="T5"/>
                    </a:cxn>
                    <a:cxn ang="T11">
                      <a:pos x="T6" y="T7"/>
                    </a:cxn>
                  </a:cxnLst>
                  <a:rect l="T12" t="T13" r="T14" b="T15"/>
                  <a:pathLst>
                    <a:path w="42" h="9">
                      <a:moveTo>
                        <a:pt x="0" y="0"/>
                      </a:moveTo>
                      <a:lnTo>
                        <a:pt x="42" y="0"/>
                      </a:lnTo>
                      <a:lnTo>
                        <a:pt x="42" y="9"/>
                      </a:lnTo>
                      <a:lnTo>
                        <a:pt x="0" y="0"/>
                      </a:lnTo>
                      <a:close/>
                    </a:path>
                  </a:pathLst>
                </a:custGeom>
                <a:solidFill>
                  <a:srgbClr val="C0C0C0"/>
                </a:solidFill>
                <a:ln w="4763">
                  <a:solidFill>
                    <a:srgbClr val="000000"/>
                  </a:solidFill>
                  <a:prstDash val="solid"/>
                  <a:round/>
                  <a:headEnd/>
                  <a:tailEnd/>
                </a:ln>
              </p:spPr>
              <p:txBody>
                <a:bodyPr/>
                <a:lstStyle/>
                <a:p>
                  <a:endParaRPr lang="en-US"/>
                </a:p>
              </p:txBody>
            </p:sp>
            <p:sp>
              <p:nvSpPr>
                <p:cNvPr id="13362" name="Freeform 370"/>
                <p:cNvSpPr>
                  <a:spLocks/>
                </p:cNvSpPr>
                <p:nvPr/>
              </p:nvSpPr>
              <p:spPr bwMode="auto">
                <a:xfrm flipH="1">
                  <a:off x="4762" y="2869"/>
                  <a:ext cx="159" cy="23"/>
                </a:xfrm>
                <a:custGeom>
                  <a:avLst/>
                  <a:gdLst>
                    <a:gd name="T0" fmla="*/ 1 w 251"/>
                    <a:gd name="T1" fmla="*/ 0 h 18"/>
                    <a:gd name="T2" fmla="*/ 0 w 251"/>
                    <a:gd name="T3" fmla="*/ 8 h 18"/>
                    <a:gd name="T4" fmla="*/ 3 w 251"/>
                    <a:gd name="T5" fmla="*/ 47 h 18"/>
                    <a:gd name="T6" fmla="*/ 38 w 251"/>
                    <a:gd name="T7" fmla="*/ 47 h 18"/>
                    <a:gd name="T8" fmla="*/ 41 w 251"/>
                    <a:gd name="T9" fmla="*/ 1 h 18"/>
                    <a:gd name="T10" fmla="*/ 1 w 251"/>
                    <a:gd name="T11" fmla="*/ 0 h 18"/>
                    <a:gd name="T12" fmla="*/ 0 60000 65536"/>
                    <a:gd name="T13" fmla="*/ 0 60000 65536"/>
                    <a:gd name="T14" fmla="*/ 0 60000 65536"/>
                    <a:gd name="T15" fmla="*/ 0 60000 65536"/>
                    <a:gd name="T16" fmla="*/ 0 60000 65536"/>
                    <a:gd name="T17" fmla="*/ 0 60000 65536"/>
                    <a:gd name="T18" fmla="*/ 0 w 251"/>
                    <a:gd name="T19" fmla="*/ 0 h 18"/>
                    <a:gd name="T20" fmla="*/ 251 w 251"/>
                    <a:gd name="T21" fmla="*/ 18 h 18"/>
                  </a:gdLst>
                  <a:ahLst/>
                  <a:cxnLst>
                    <a:cxn ang="T12">
                      <a:pos x="T0" y="T1"/>
                    </a:cxn>
                    <a:cxn ang="T13">
                      <a:pos x="T2" y="T3"/>
                    </a:cxn>
                    <a:cxn ang="T14">
                      <a:pos x="T4" y="T5"/>
                    </a:cxn>
                    <a:cxn ang="T15">
                      <a:pos x="T6" y="T7"/>
                    </a:cxn>
                    <a:cxn ang="T16">
                      <a:pos x="T8" y="T9"/>
                    </a:cxn>
                    <a:cxn ang="T17">
                      <a:pos x="T10" y="T11"/>
                    </a:cxn>
                  </a:cxnLst>
                  <a:rect l="T18" t="T19" r="T20" b="T21"/>
                  <a:pathLst>
                    <a:path w="251" h="18">
                      <a:moveTo>
                        <a:pt x="6" y="0"/>
                      </a:moveTo>
                      <a:lnTo>
                        <a:pt x="0" y="3"/>
                      </a:lnTo>
                      <a:lnTo>
                        <a:pt x="21" y="18"/>
                      </a:lnTo>
                      <a:lnTo>
                        <a:pt x="234" y="18"/>
                      </a:lnTo>
                      <a:lnTo>
                        <a:pt x="251" y="1"/>
                      </a:lnTo>
                      <a:lnTo>
                        <a:pt x="6" y="0"/>
                      </a:lnTo>
                      <a:close/>
                    </a:path>
                  </a:pathLst>
                </a:custGeom>
                <a:solidFill>
                  <a:srgbClr val="5F5F5F"/>
                </a:solidFill>
                <a:ln w="4763">
                  <a:solidFill>
                    <a:srgbClr val="000000"/>
                  </a:solidFill>
                  <a:prstDash val="solid"/>
                  <a:round/>
                  <a:headEnd/>
                  <a:tailEnd/>
                </a:ln>
              </p:spPr>
              <p:txBody>
                <a:bodyPr/>
                <a:lstStyle/>
                <a:p>
                  <a:endParaRPr lang="en-US"/>
                </a:p>
              </p:txBody>
            </p:sp>
            <p:sp>
              <p:nvSpPr>
                <p:cNvPr id="13363" name="Rectangle 371"/>
                <p:cNvSpPr>
                  <a:spLocks noChangeArrowheads="1"/>
                </p:cNvSpPr>
                <p:nvPr/>
              </p:nvSpPr>
              <p:spPr bwMode="auto">
                <a:xfrm flipH="1">
                  <a:off x="4788" y="2893"/>
                  <a:ext cx="120" cy="6"/>
                </a:xfrm>
                <a:prstGeom prst="rect">
                  <a:avLst/>
                </a:prstGeom>
                <a:solidFill>
                  <a:srgbClr val="3F3F3F"/>
                </a:solidFill>
                <a:ln w="4763">
                  <a:solidFill>
                    <a:srgbClr val="000000"/>
                  </a:solidFill>
                  <a:miter lim="800000"/>
                  <a:headEnd/>
                  <a:tailEnd/>
                </a:ln>
              </p:spPr>
              <p:txBody>
                <a:bodyPr/>
                <a:lstStyle/>
                <a:p>
                  <a:endParaRPr lang="en-US"/>
                </a:p>
              </p:txBody>
            </p:sp>
            <p:sp>
              <p:nvSpPr>
                <p:cNvPr id="13364" name="Freeform 372"/>
                <p:cNvSpPr>
                  <a:spLocks/>
                </p:cNvSpPr>
                <p:nvPr/>
              </p:nvSpPr>
              <p:spPr bwMode="auto">
                <a:xfrm flipH="1">
                  <a:off x="4761" y="2856"/>
                  <a:ext cx="157" cy="14"/>
                </a:xfrm>
                <a:custGeom>
                  <a:avLst/>
                  <a:gdLst>
                    <a:gd name="T0" fmla="*/ 4 w 247"/>
                    <a:gd name="T1" fmla="*/ 0 h 11"/>
                    <a:gd name="T2" fmla="*/ 0 w 247"/>
                    <a:gd name="T3" fmla="*/ 29 h 11"/>
                    <a:gd name="T4" fmla="*/ 41 w 247"/>
                    <a:gd name="T5" fmla="*/ 29 h 11"/>
                    <a:gd name="T6" fmla="*/ 37 w 247"/>
                    <a:gd name="T7" fmla="*/ 0 h 11"/>
                    <a:gd name="T8" fmla="*/ 4 w 247"/>
                    <a:gd name="T9" fmla="*/ 0 h 11"/>
                    <a:gd name="T10" fmla="*/ 0 60000 65536"/>
                    <a:gd name="T11" fmla="*/ 0 60000 65536"/>
                    <a:gd name="T12" fmla="*/ 0 60000 65536"/>
                    <a:gd name="T13" fmla="*/ 0 60000 65536"/>
                    <a:gd name="T14" fmla="*/ 0 60000 65536"/>
                    <a:gd name="T15" fmla="*/ 0 w 247"/>
                    <a:gd name="T16" fmla="*/ 0 h 11"/>
                    <a:gd name="T17" fmla="*/ 247 w 247"/>
                    <a:gd name="T18" fmla="*/ 11 h 11"/>
                  </a:gdLst>
                  <a:ahLst/>
                  <a:cxnLst>
                    <a:cxn ang="T10">
                      <a:pos x="T0" y="T1"/>
                    </a:cxn>
                    <a:cxn ang="T11">
                      <a:pos x="T2" y="T3"/>
                    </a:cxn>
                    <a:cxn ang="T12">
                      <a:pos x="T4" y="T5"/>
                    </a:cxn>
                    <a:cxn ang="T13">
                      <a:pos x="T6" y="T7"/>
                    </a:cxn>
                    <a:cxn ang="T14">
                      <a:pos x="T8" y="T9"/>
                    </a:cxn>
                  </a:cxnLst>
                  <a:rect l="T15" t="T16" r="T17" b="T18"/>
                  <a:pathLst>
                    <a:path w="247" h="11">
                      <a:moveTo>
                        <a:pt x="24" y="0"/>
                      </a:moveTo>
                      <a:lnTo>
                        <a:pt x="0" y="11"/>
                      </a:lnTo>
                      <a:lnTo>
                        <a:pt x="247" y="11"/>
                      </a:lnTo>
                      <a:lnTo>
                        <a:pt x="228" y="0"/>
                      </a:lnTo>
                      <a:lnTo>
                        <a:pt x="24" y="0"/>
                      </a:lnTo>
                      <a:close/>
                    </a:path>
                  </a:pathLst>
                </a:custGeom>
                <a:solidFill>
                  <a:srgbClr val="7F7F7F"/>
                </a:solidFill>
                <a:ln w="4763">
                  <a:solidFill>
                    <a:srgbClr val="000000"/>
                  </a:solidFill>
                  <a:prstDash val="solid"/>
                  <a:round/>
                  <a:headEnd/>
                  <a:tailEnd/>
                </a:ln>
              </p:spPr>
              <p:txBody>
                <a:bodyPr/>
                <a:lstStyle/>
                <a:p>
                  <a:endParaRPr lang="en-US"/>
                </a:p>
              </p:txBody>
            </p:sp>
            <p:sp>
              <p:nvSpPr>
                <p:cNvPr id="13365" name="Rectangle 373"/>
                <p:cNvSpPr>
                  <a:spLocks noChangeArrowheads="1"/>
                </p:cNvSpPr>
                <p:nvPr/>
              </p:nvSpPr>
              <p:spPr bwMode="auto">
                <a:xfrm flipH="1">
                  <a:off x="4959" y="2875"/>
                  <a:ext cx="69" cy="7"/>
                </a:xfrm>
                <a:prstGeom prst="rect">
                  <a:avLst/>
                </a:prstGeom>
                <a:solidFill>
                  <a:srgbClr val="C0C0C0"/>
                </a:solidFill>
                <a:ln w="4763">
                  <a:solidFill>
                    <a:srgbClr val="000000"/>
                  </a:solidFill>
                  <a:miter lim="800000"/>
                  <a:headEnd/>
                  <a:tailEnd/>
                </a:ln>
              </p:spPr>
              <p:txBody>
                <a:bodyPr/>
                <a:lstStyle/>
                <a:p>
                  <a:endParaRPr lang="en-US"/>
                </a:p>
              </p:txBody>
            </p:sp>
            <p:sp>
              <p:nvSpPr>
                <p:cNvPr id="13366" name="Freeform 374"/>
                <p:cNvSpPr>
                  <a:spLocks/>
                </p:cNvSpPr>
                <p:nvPr/>
              </p:nvSpPr>
              <p:spPr bwMode="auto">
                <a:xfrm flipH="1">
                  <a:off x="5028" y="2875"/>
                  <a:ext cx="88" cy="8"/>
                </a:xfrm>
                <a:custGeom>
                  <a:avLst/>
                  <a:gdLst>
                    <a:gd name="T0" fmla="*/ 23 w 138"/>
                    <a:gd name="T1" fmla="*/ 0 h 6"/>
                    <a:gd name="T2" fmla="*/ 1 w 138"/>
                    <a:gd name="T3" fmla="*/ 0 h 6"/>
                    <a:gd name="T4" fmla="*/ 0 w 138"/>
                    <a:gd name="T5" fmla="*/ 20 h 6"/>
                    <a:gd name="T6" fmla="*/ 23 w 138"/>
                    <a:gd name="T7" fmla="*/ 20 h 6"/>
                    <a:gd name="T8" fmla="*/ 23 w 138"/>
                    <a:gd name="T9" fmla="*/ 0 h 6"/>
                    <a:gd name="T10" fmla="*/ 0 60000 65536"/>
                    <a:gd name="T11" fmla="*/ 0 60000 65536"/>
                    <a:gd name="T12" fmla="*/ 0 60000 65536"/>
                    <a:gd name="T13" fmla="*/ 0 60000 65536"/>
                    <a:gd name="T14" fmla="*/ 0 60000 65536"/>
                    <a:gd name="T15" fmla="*/ 0 w 138"/>
                    <a:gd name="T16" fmla="*/ 0 h 6"/>
                    <a:gd name="T17" fmla="*/ 138 w 138"/>
                    <a:gd name="T18" fmla="*/ 6 h 6"/>
                  </a:gdLst>
                  <a:ahLst/>
                  <a:cxnLst>
                    <a:cxn ang="T10">
                      <a:pos x="T0" y="T1"/>
                    </a:cxn>
                    <a:cxn ang="T11">
                      <a:pos x="T2" y="T3"/>
                    </a:cxn>
                    <a:cxn ang="T12">
                      <a:pos x="T4" y="T5"/>
                    </a:cxn>
                    <a:cxn ang="T13">
                      <a:pos x="T6" y="T7"/>
                    </a:cxn>
                    <a:cxn ang="T14">
                      <a:pos x="T8" y="T9"/>
                    </a:cxn>
                  </a:cxnLst>
                  <a:rect l="T15" t="T16" r="T17" b="T18"/>
                  <a:pathLst>
                    <a:path w="138" h="6">
                      <a:moveTo>
                        <a:pt x="138" y="0"/>
                      </a:moveTo>
                      <a:lnTo>
                        <a:pt x="1" y="0"/>
                      </a:lnTo>
                      <a:lnTo>
                        <a:pt x="0" y="6"/>
                      </a:lnTo>
                      <a:lnTo>
                        <a:pt x="138" y="6"/>
                      </a:lnTo>
                      <a:lnTo>
                        <a:pt x="138" y="0"/>
                      </a:lnTo>
                      <a:close/>
                    </a:path>
                  </a:pathLst>
                </a:custGeom>
                <a:solidFill>
                  <a:srgbClr val="C0C0C0"/>
                </a:solidFill>
                <a:ln w="4763">
                  <a:solidFill>
                    <a:srgbClr val="000000"/>
                  </a:solidFill>
                  <a:prstDash val="solid"/>
                  <a:round/>
                  <a:headEnd/>
                  <a:tailEnd/>
                </a:ln>
              </p:spPr>
              <p:txBody>
                <a:bodyPr/>
                <a:lstStyle/>
                <a:p>
                  <a:endParaRPr lang="en-US"/>
                </a:p>
              </p:txBody>
            </p:sp>
            <p:sp>
              <p:nvSpPr>
                <p:cNvPr id="13367" name="Rectangle 375"/>
                <p:cNvSpPr>
                  <a:spLocks noChangeArrowheads="1"/>
                </p:cNvSpPr>
                <p:nvPr/>
              </p:nvSpPr>
              <p:spPr bwMode="auto">
                <a:xfrm flipH="1">
                  <a:off x="5116" y="2875"/>
                  <a:ext cx="17" cy="8"/>
                </a:xfrm>
                <a:prstGeom prst="rect">
                  <a:avLst/>
                </a:prstGeom>
                <a:solidFill>
                  <a:srgbClr val="5F5F5F"/>
                </a:solidFill>
                <a:ln w="4763">
                  <a:solidFill>
                    <a:srgbClr val="000000"/>
                  </a:solidFill>
                  <a:miter lim="800000"/>
                  <a:headEnd/>
                  <a:tailEnd/>
                </a:ln>
              </p:spPr>
              <p:txBody>
                <a:bodyPr/>
                <a:lstStyle/>
                <a:p>
                  <a:endParaRPr lang="en-US"/>
                </a:p>
              </p:txBody>
            </p:sp>
            <p:sp>
              <p:nvSpPr>
                <p:cNvPr id="13368" name="Line 376"/>
                <p:cNvSpPr>
                  <a:spLocks noChangeShapeType="1"/>
                </p:cNvSpPr>
                <p:nvPr/>
              </p:nvSpPr>
              <p:spPr bwMode="auto">
                <a:xfrm flipH="1">
                  <a:off x="4806" y="2892"/>
                  <a:ext cx="1" cy="9"/>
                </a:xfrm>
                <a:prstGeom prst="line">
                  <a:avLst/>
                </a:prstGeom>
                <a:noFill/>
                <a:ln w="4763">
                  <a:solidFill>
                    <a:srgbClr val="000000"/>
                  </a:solidFill>
                  <a:round/>
                  <a:headEnd/>
                  <a:tailEnd/>
                </a:ln>
              </p:spPr>
              <p:txBody>
                <a:bodyPr/>
                <a:lstStyle/>
                <a:p>
                  <a:endParaRPr lang="en-US"/>
                </a:p>
              </p:txBody>
            </p:sp>
            <p:sp>
              <p:nvSpPr>
                <p:cNvPr id="13369" name="Line 377"/>
                <p:cNvSpPr>
                  <a:spLocks noChangeShapeType="1"/>
                </p:cNvSpPr>
                <p:nvPr/>
              </p:nvSpPr>
              <p:spPr bwMode="auto">
                <a:xfrm flipH="1">
                  <a:off x="4897" y="2869"/>
                  <a:ext cx="16" cy="24"/>
                </a:xfrm>
                <a:prstGeom prst="line">
                  <a:avLst/>
                </a:prstGeom>
                <a:noFill/>
                <a:ln w="4763">
                  <a:solidFill>
                    <a:srgbClr val="000000"/>
                  </a:solidFill>
                  <a:round/>
                  <a:headEnd/>
                  <a:tailEnd/>
                </a:ln>
              </p:spPr>
              <p:txBody>
                <a:bodyPr/>
                <a:lstStyle/>
                <a:p>
                  <a:endParaRPr lang="en-US"/>
                </a:p>
              </p:txBody>
            </p:sp>
            <p:sp>
              <p:nvSpPr>
                <p:cNvPr id="13370" name="Freeform 378"/>
                <p:cNvSpPr>
                  <a:spLocks/>
                </p:cNvSpPr>
                <p:nvPr/>
              </p:nvSpPr>
              <p:spPr bwMode="auto">
                <a:xfrm flipH="1">
                  <a:off x="5014" y="2927"/>
                  <a:ext cx="9" cy="20"/>
                </a:xfrm>
                <a:custGeom>
                  <a:avLst/>
                  <a:gdLst>
                    <a:gd name="T0" fmla="*/ 3 w 14"/>
                    <a:gd name="T1" fmla="*/ 0 h 15"/>
                    <a:gd name="T2" fmla="*/ 0 w 14"/>
                    <a:gd name="T3" fmla="*/ 20 h 15"/>
                    <a:gd name="T4" fmla="*/ 0 w 14"/>
                    <a:gd name="T5" fmla="*/ 48 h 15"/>
                    <a:gd name="T6" fmla="*/ 3 w 14"/>
                    <a:gd name="T7" fmla="*/ 48 h 15"/>
                    <a:gd name="T8" fmla="*/ 3 w 14"/>
                    <a:gd name="T9" fmla="*/ 0 h 15"/>
                    <a:gd name="T10" fmla="*/ 0 60000 65536"/>
                    <a:gd name="T11" fmla="*/ 0 60000 65536"/>
                    <a:gd name="T12" fmla="*/ 0 60000 65536"/>
                    <a:gd name="T13" fmla="*/ 0 60000 65536"/>
                    <a:gd name="T14" fmla="*/ 0 60000 65536"/>
                    <a:gd name="T15" fmla="*/ 0 w 14"/>
                    <a:gd name="T16" fmla="*/ 0 h 15"/>
                    <a:gd name="T17" fmla="*/ 14 w 14"/>
                    <a:gd name="T18" fmla="*/ 15 h 15"/>
                  </a:gdLst>
                  <a:ahLst/>
                  <a:cxnLst>
                    <a:cxn ang="T10">
                      <a:pos x="T0" y="T1"/>
                    </a:cxn>
                    <a:cxn ang="T11">
                      <a:pos x="T2" y="T3"/>
                    </a:cxn>
                    <a:cxn ang="T12">
                      <a:pos x="T4" y="T5"/>
                    </a:cxn>
                    <a:cxn ang="T13">
                      <a:pos x="T6" y="T7"/>
                    </a:cxn>
                    <a:cxn ang="T14">
                      <a:pos x="T8" y="T9"/>
                    </a:cxn>
                  </a:cxnLst>
                  <a:rect l="T15" t="T16" r="T17" b="T18"/>
                  <a:pathLst>
                    <a:path w="14" h="15">
                      <a:moveTo>
                        <a:pt x="14" y="0"/>
                      </a:moveTo>
                      <a:lnTo>
                        <a:pt x="0" y="6"/>
                      </a:lnTo>
                      <a:lnTo>
                        <a:pt x="0" y="15"/>
                      </a:lnTo>
                      <a:lnTo>
                        <a:pt x="14" y="15"/>
                      </a:lnTo>
                      <a:lnTo>
                        <a:pt x="14" y="0"/>
                      </a:lnTo>
                      <a:close/>
                    </a:path>
                  </a:pathLst>
                </a:custGeom>
                <a:solidFill>
                  <a:srgbClr val="7F7F7F"/>
                </a:solidFill>
                <a:ln w="4763">
                  <a:solidFill>
                    <a:srgbClr val="000000"/>
                  </a:solidFill>
                  <a:prstDash val="solid"/>
                  <a:round/>
                  <a:headEnd/>
                  <a:tailEnd/>
                </a:ln>
              </p:spPr>
              <p:txBody>
                <a:bodyPr/>
                <a:lstStyle/>
                <a:p>
                  <a:endParaRPr lang="en-US"/>
                </a:p>
              </p:txBody>
            </p:sp>
            <p:sp>
              <p:nvSpPr>
                <p:cNvPr id="13371" name="Rectangle 379"/>
                <p:cNvSpPr>
                  <a:spLocks noChangeArrowheads="1"/>
                </p:cNvSpPr>
                <p:nvPr/>
              </p:nvSpPr>
              <p:spPr bwMode="auto">
                <a:xfrm flipH="1">
                  <a:off x="5006" y="2925"/>
                  <a:ext cx="9" cy="18"/>
                </a:xfrm>
                <a:prstGeom prst="rect">
                  <a:avLst/>
                </a:prstGeom>
                <a:solidFill>
                  <a:srgbClr val="5F5F5F"/>
                </a:solidFill>
                <a:ln w="4763">
                  <a:solidFill>
                    <a:srgbClr val="000000"/>
                  </a:solidFill>
                  <a:miter lim="800000"/>
                  <a:headEnd/>
                  <a:tailEnd/>
                </a:ln>
              </p:spPr>
              <p:txBody>
                <a:bodyPr/>
                <a:lstStyle/>
                <a:p>
                  <a:endParaRPr lang="en-US"/>
                </a:p>
              </p:txBody>
            </p:sp>
            <p:sp>
              <p:nvSpPr>
                <p:cNvPr id="13372" name="Rectangle 380"/>
                <p:cNvSpPr>
                  <a:spLocks noChangeArrowheads="1"/>
                </p:cNvSpPr>
                <p:nvPr/>
              </p:nvSpPr>
              <p:spPr bwMode="auto">
                <a:xfrm flipH="1">
                  <a:off x="5005" y="2943"/>
                  <a:ext cx="24" cy="17"/>
                </a:xfrm>
                <a:prstGeom prst="rect">
                  <a:avLst/>
                </a:prstGeom>
                <a:solidFill>
                  <a:srgbClr val="3F3F3F"/>
                </a:solidFill>
                <a:ln w="4763">
                  <a:solidFill>
                    <a:srgbClr val="000000"/>
                  </a:solidFill>
                  <a:miter lim="800000"/>
                  <a:headEnd/>
                  <a:tailEnd/>
                </a:ln>
              </p:spPr>
              <p:txBody>
                <a:bodyPr/>
                <a:lstStyle/>
                <a:p>
                  <a:endParaRPr lang="en-US"/>
                </a:p>
              </p:txBody>
            </p:sp>
            <p:sp>
              <p:nvSpPr>
                <p:cNvPr id="13373" name="Freeform 381"/>
                <p:cNvSpPr>
                  <a:spLocks/>
                </p:cNvSpPr>
                <p:nvPr/>
              </p:nvSpPr>
              <p:spPr bwMode="auto">
                <a:xfrm flipH="1">
                  <a:off x="4942" y="2923"/>
                  <a:ext cx="21" cy="11"/>
                </a:xfrm>
                <a:custGeom>
                  <a:avLst/>
                  <a:gdLst>
                    <a:gd name="T0" fmla="*/ 0 w 32"/>
                    <a:gd name="T1" fmla="*/ 29 h 8"/>
                    <a:gd name="T2" fmla="*/ 3 w 32"/>
                    <a:gd name="T3" fmla="*/ 0 h 8"/>
                    <a:gd name="T4" fmla="*/ 6 w 32"/>
                    <a:gd name="T5" fmla="*/ 0 h 8"/>
                    <a:gd name="T6" fmla="*/ 6 w 32"/>
                    <a:gd name="T7" fmla="*/ 26 h 8"/>
                    <a:gd name="T8" fmla="*/ 0 w 32"/>
                    <a:gd name="T9" fmla="*/ 29 h 8"/>
                    <a:gd name="T10" fmla="*/ 0 60000 65536"/>
                    <a:gd name="T11" fmla="*/ 0 60000 65536"/>
                    <a:gd name="T12" fmla="*/ 0 60000 65536"/>
                    <a:gd name="T13" fmla="*/ 0 60000 65536"/>
                    <a:gd name="T14" fmla="*/ 0 60000 65536"/>
                    <a:gd name="T15" fmla="*/ 0 w 32"/>
                    <a:gd name="T16" fmla="*/ 0 h 8"/>
                    <a:gd name="T17" fmla="*/ 32 w 32"/>
                    <a:gd name="T18" fmla="*/ 8 h 8"/>
                  </a:gdLst>
                  <a:ahLst/>
                  <a:cxnLst>
                    <a:cxn ang="T10">
                      <a:pos x="T0" y="T1"/>
                    </a:cxn>
                    <a:cxn ang="T11">
                      <a:pos x="T2" y="T3"/>
                    </a:cxn>
                    <a:cxn ang="T12">
                      <a:pos x="T4" y="T5"/>
                    </a:cxn>
                    <a:cxn ang="T13">
                      <a:pos x="T6" y="T7"/>
                    </a:cxn>
                    <a:cxn ang="T14">
                      <a:pos x="T8" y="T9"/>
                    </a:cxn>
                  </a:cxnLst>
                  <a:rect l="T15" t="T16" r="T17" b="T18"/>
                  <a:pathLst>
                    <a:path w="32" h="8">
                      <a:moveTo>
                        <a:pt x="0" y="8"/>
                      </a:moveTo>
                      <a:lnTo>
                        <a:pt x="15" y="0"/>
                      </a:lnTo>
                      <a:lnTo>
                        <a:pt x="32" y="0"/>
                      </a:lnTo>
                      <a:lnTo>
                        <a:pt x="32" y="7"/>
                      </a:lnTo>
                      <a:lnTo>
                        <a:pt x="0" y="8"/>
                      </a:lnTo>
                      <a:close/>
                    </a:path>
                  </a:pathLst>
                </a:custGeom>
                <a:solidFill>
                  <a:srgbClr val="3F3F3F"/>
                </a:solidFill>
                <a:ln w="4763">
                  <a:solidFill>
                    <a:srgbClr val="000000"/>
                  </a:solidFill>
                  <a:prstDash val="solid"/>
                  <a:round/>
                  <a:headEnd/>
                  <a:tailEnd/>
                </a:ln>
              </p:spPr>
              <p:txBody>
                <a:bodyPr/>
                <a:lstStyle/>
                <a:p>
                  <a:endParaRPr lang="en-US"/>
                </a:p>
              </p:txBody>
            </p:sp>
            <p:sp>
              <p:nvSpPr>
                <p:cNvPr id="13374" name="Freeform 382"/>
                <p:cNvSpPr>
                  <a:spLocks/>
                </p:cNvSpPr>
                <p:nvPr/>
              </p:nvSpPr>
              <p:spPr bwMode="auto">
                <a:xfrm flipH="1">
                  <a:off x="4914" y="2905"/>
                  <a:ext cx="30" cy="25"/>
                </a:xfrm>
                <a:custGeom>
                  <a:avLst/>
                  <a:gdLst>
                    <a:gd name="T0" fmla="*/ 8 w 47"/>
                    <a:gd name="T1" fmla="*/ 0 h 19"/>
                    <a:gd name="T2" fmla="*/ 0 w 47"/>
                    <a:gd name="T3" fmla="*/ 18 h 19"/>
                    <a:gd name="T4" fmla="*/ 0 w 47"/>
                    <a:gd name="T5" fmla="*/ 57 h 19"/>
                    <a:gd name="T6" fmla="*/ 8 w 47"/>
                    <a:gd name="T7" fmla="*/ 0 h 19"/>
                    <a:gd name="T8" fmla="*/ 0 60000 65536"/>
                    <a:gd name="T9" fmla="*/ 0 60000 65536"/>
                    <a:gd name="T10" fmla="*/ 0 60000 65536"/>
                    <a:gd name="T11" fmla="*/ 0 60000 65536"/>
                    <a:gd name="T12" fmla="*/ 0 w 47"/>
                    <a:gd name="T13" fmla="*/ 0 h 19"/>
                    <a:gd name="T14" fmla="*/ 47 w 47"/>
                    <a:gd name="T15" fmla="*/ 19 h 19"/>
                  </a:gdLst>
                  <a:ahLst/>
                  <a:cxnLst>
                    <a:cxn ang="T8">
                      <a:pos x="T0" y="T1"/>
                    </a:cxn>
                    <a:cxn ang="T9">
                      <a:pos x="T2" y="T3"/>
                    </a:cxn>
                    <a:cxn ang="T10">
                      <a:pos x="T4" y="T5"/>
                    </a:cxn>
                    <a:cxn ang="T11">
                      <a:pos x="T6" y="T7"/>
                    </a:cxn>
                  </a:cxnLst>
                  <a:rect l="T12" t="T13" r="T14" b="T15"/>
                  <a:pathLst>
                    <a:path w="47" h="19">
                      <a:moveTo>
                        <a:pt x="47" y="0"/>
                      </a:moveTo>
                      <a:lnTo>
                        <a:pt x="0" y="6"/>
                      </a:lnTo>
                      <a:lnTo>
                        <a:pt x="0" y="19"/>
                      </a:lnTo>
                      <a:lnTo>
                        <a:pt x="47" y="0"/>
                      </a:lnTo>
                      <a:close/>
                    </a:path>
                  </a:pathLst>
                </a:custGeom>
                <a:solidFill>
                  <a:srgbClr val="7F7F7F"/>
                </a:solidFill>
                <a:ln w="4763">
                  <a:solidFill>
                    <a:srgbClr val="000000"/>
                  </a:solidFill>
                  <a:prstDash val="solid"/>
                  <a:round/>
                  <a:headEnd/>
                  <a:tailEnd/>
                </a:ln>
              </p:spPr>
              <p:txBody>
                <a:bodyPr/>
                <a:lstStyle/>
                <a:p>
                  <a:endParaRPr lang="en-US"/>
                </a:p>
              </p:txBody>
            </p:sp>
            <p:sp>
              <p:nvSpPr>
                <p:cNvPr id="13375" name="Rectangle 383"/>
                <p:cNvSpPr>
                  <a:spLocks noChangeArrowheads="1"/>
                </p:cNvSpPr>
                <p:nvPr/>
              </p:nvSpPr>
              <p:spPr bwMode="auto">
                <a:xfrm flipH="1">
                  <a:off x="4945" y="2914"/>
                  <a:ext cx="8" cy="8"/>
                </a:xfrm>
                <a:prstGeom prst="rect">
                  <a:avLst/>
                </a:prstGeom>
                <a:solidFill>
                  <a:srgbClr val="5F5F5F"/>
                </a:solidFill>
                <a:ln w="4763">
                  <a:solidFill>
                    <a:srgbClr val="000000"/>
                  </a:solidFill>
                  <a:miter lim="800000"/>
                  <a:headEnd/>
                  <a:tailEnd/>
                </a:ln>
              </p:spPr>
              <p:txBody>
                <a:bodyPr/>
                <a:lstStyle/>
                <a:p>
                  <a:endParaRPr lang="en-US"/>
                </a:p>
              </p:txBody>
            </p:sp>
            <p:sp>
              <p:nvSpPr>
                <p:cNvPr id="13376" name="Freeform 384"/>
                <p:cNvSpPr>
                  <a:spLocks/>
                </p:cNvSpPr>
                <p:nvPr/>
              </p:nvSpPr>
              <p:spPr bwMode="auto">
                <a:xfrm flipH="1">
                  <a:off x="4661" y="2913"/>
                  <a:ext cx="15" cy="29"/>
                </a:xfrm>
                <a:custGeom>
                  <a:avLst/>
                  <a:gdLst>
                    <a:gd name="T0" fmla="*/ 0 w 24"/>
                    <a:gd name="T1" fmla="*/ 0 h 22"/>
                    <a:gd name="T2" fmla="*/ 4 w 24"/>
                    <a:gd name="T3" fmla="*/ 12 h 22"/>
                    <a:gd name="T4" fmla="*/ 4 w 24"/>
                    <a:gd name="T5" fmla="*/ 66 h 22"/>
                    <a:gd name="T6" fmla="*/ 3 w 24"/>
                    <a:gd name="T7" fmla="*/ 45 h 22"/>
                    <a:gd name="T8" fmla="*/ 0 w 24"/>
                    <a:gd name="T9" fmla="*/ 45 h 22"/>
                    <a:gd name="T10" fmla="*/ 0 w 24"/>
                    <a:gd name="T11" fmla="*/ 0 h 22"/>
                    <a:gd name="T12" fmla="*/ 0 60000 65536"/>
                    <a:gd name="T13" fmla="*/ 0 60000 65536"/>
                    <a:gd name="T14" fmla="*/ 0 60000 65536"/>
                    <a:gd name="T15" fmla="*/ 0 60000 65536"/>
                    <a:gd name="T16" fmla="*/ 0 60000 65536"/>
                    <a:gd name="T17" fmla="*/ 0 60000 65536"/>
                    <a:gd name="T18" fmla="*/ 0 w 24"/>
                    <a:gd name="T19" fmla="*/ 0 h 22"/>
                    <a:gd name="T20" fmla="*/ 24 w 24"/>
                    <a:gd name="T21" fmla="*/ 22 h 22"/>
                  </a:gdLst>
                  <a:ahLst/>
                  <a:cxnLst>
                    <a:cxn ang="T12">
                      <a:pos x="T0" y="T1"/>
                    </a:cxn>
                    <a:cxn ang="T13">
                      <a:pos x="T2" y="T3"/>
                    </a:cxn>
                    <a:cxn ang="T14">
                      <a:pos x="T4" y="T5"/>
                    </a:cxn>
                    <a:cxn ang="T15">
                      <a:pos x="T6" y="T7"/>
                    </a:cxn>
                    <a:cxn ang="T16">
                      <a:pos x="T8" y="T9"/>
                    </a:cxn>
                    <a:cxn ang="T17">
                      <a:pos x="T10" y="T11"/>
                    </a:cxn>
                  </a:cxnLst>
                  <a:rect l="T18" t="T19" r="T20" b="T21"/>
                  <a:pathLst>
                    <a:path w="24" h="22">
                      <a:moveTo>
                        <a:pt x="0" y="0"/>
                      </a:moveTo>
                      <a:lnTo>
                        <a:pt x="23" y="4"/>
                      </a:lnTo>
                      <a:lnTo>
                        <a:pt x="24" y="22"/>
                      </a:lnTo>
                      <a:lnTo>
                        <a:pt x="15" y="15"/>
                      </a:lnTo>
                      <a:lnTo>
                        <a:pt x="0" y="15"/>
                      </a:lnTo>
                      <a:lnTo>
                        <a:pt x="0" y="0"/>
                      </a:lnTo>
                      <a:close/>
                    </a:path>
                  </a:pathLst>
                </a:custGeom>
                <a:solidFill>
                  <a:srgbClr val="7F7F7F"/>
                </a:solidFill>
                <a:ln w="4763">
                  <a:solidFill>
                    <a:srgbClr val="000000"/>
                  </a:solidFill>
                  <a:prstDash val="solid"/>
                  <a:round/>
                  <a:headEnd/>
                  <a:tailEnd/>
                </a:ln>
              </p:spPr>
              <p:txBody>
                <a:bodyPr/>
                <a:lstStyle/>
                <a:p>
                  <a:endParaRPr lang="en-US"/>
                </a:p>
              </p:txBody>
            </p:sp>
            <p:sp>
              <p:nvSpPr>
                <p:cNvPr id="13377" name="Rectangle 385"/>
                <p:cNvSpPr>
                  <a:spLocks noChangeArrowheads="1"/>
                </p:cNvSpPr>
                <p:nvPr/>
              </p:nvSpPr>
              <p:spPr bwMode="auto">
                <a:xfrm flipH="1">
                  <a:off x="4683" y="2912"/>
                  <a:ext cx="18" cy="5"/>
                </a:xfrm>
                <a:prstGeom prst="rect">
                  <a:avLst/>
                </a:prstGeom>
                <a:solidFill>
                  <a:srgbClr val="808080"/>
                </a:solidFill>
                <a:ln w="4763">
                  <a:solidFill>
                    <a:srgbClr val="000000"/>
                  </a:solidFill>
                  <a:miter lim="800000"/>
                  <a:headEnd/>
                  <a:tailEnd/>
                </a:ln>
              </p:spPr>
              <p:txBody>
                <a:bodyPr/>
                <a:lstStyle/>
                <a:p>
                  <a:endParaRPr lang="en-US"/>
                </a:p>
              </p:txBody>
            </p:sp>
            <p:sp>
              <p:nvSpPr>
                <p:cNvPr id="13378" name="Rectangle 386"/>
                <p:cNvSpPr>
                  <a:spLocks noChangeArrowheads="1"/>
                </p:cNvSpPr>
                <p:nvPr/>
              </p:nvSpPr>
              <p:spPr bwMode="auto">
                <a:xfrm flipH="1">
                  <a:off x="4677" y="2917"/>
                  <a:ext cx="57" cy="13"/>
                </a:xfrm>
                <a:prstGeom prst="rect">
                  <a:avLst/>
                </a:prstGeom>
                <a:solidFill>
                  <a:srgbClr val="7F7F7F"/>
                </a:solidFill>
                <a:ln w="4763">
                  <a:solidFill>
                    <a:srgbClr val="000000"/>
                  </a:solidFill>
                  <a:miter lim="800000"/>
                  <a:headEnd/>
                  <a:tailEnd/>
                </a:ln>
              </p:spPr>
              <p:txBody>
                <a:bodyPr/>
                <a:lstStyle/>
                <a:p>
                  <a:endParaRPr lang="en-US"/>
                </a:p>
              </p:txBody>
            </p:sp>
            <p:sp>
              <p:nvSpPr>
                <p:cNvPr id="13379" name="Rectangle 387"/>
                <p:cNvSpPr>
                  <a:spLocks noChangeArrowheads="1"/>
                </p:cNvSpPr>
                <p:nvPr/>
              </p:nvSpPr>
              <p:spPr bwMode="auto">
                <a:xfrm flipH="1">
                  <a:off x="4731" y="2916"/>
                  <a:ext cx="3" cy="13"/>
                </a:xfrm>
                <a:prstGeom prst="rect">
                  <a:avLst/>
                </a:prstGeom>
                <a:solidFill>
                  <a:srgbClr val="000000"/>
                </a:solidFill>
                <a:ln w="9525">
                  <a:noFill/>
                  <a:miter lim="800000"/>
                  <a:headEnd/>
                  <a:tailEnd/>
                </a:ln>
              </p:spPr>
              <p:txBody>
                <a:bodyPr/>
                <a:lstStyle/>
                <a:p>
                  <a:endParaRPr lang="en-US"/>
                </a:p>
              </p:txBody>
            </p:sp>
            <p:sp>
              <p:nvSpPr>
                <p:cNvPr id="13380" name="Rectangle 388"/>
                <p:cNvSpPr>
                  <a:spLocks noChangeArrowheads="1"/>
                </p:cNvSpPr>
                <p:nvPr/>
              </p:nvSpPr>
              <p:spPr bwMode="auto">
                <a:xfrm flipH="1">
                  <a:off x="4723" y="2916"/>
                  <a:ext cx="4" cy="13"/>
                </a:xfrm>
                <a:prstGeom prst="rect">
                  <a:avLst/>
                </a:prstGeom>
                <a:solidFill>
                  <a:srgbClr val="000000"/>
                </a:solidFill>
                <a:ln w="9525">
                  <a:noFill/>
                  <a:miter lim="800000"/>
                  <a:headEnd/>
                  <a:tailEnd/>
                </a:ln>
              </p:spPr>
              <p:txBody>
                <a:bodyPr/>
                <a:lstStyle/>
                <a:p>
                  <a:endParaRPr lang="en-US"/>
                </a:p>
              </p:txBody>
            </p:sp>
            <p:sp>
              <p:nvSpPr>
                <p:cNvPr id="13381" name="Rectangle 389"/>
                <p:cNvSpPr>
                  <a:spLocks noChangeArrowheads="1"/>
                </p:cNvSpPr>
                <p:nvPr/>
              </p:nvSpPr>
              <p:spPr bwMode="auto">
                <a:xfrm flipH="1">
                  <a:off x="4716" y="2916"/>
                  <a:ext cx="3" cy="13"/>
                </a:xfrm>
                <a:prstGeom prst="rect">
                  <a:avLst/>
                </a:prstGeom>
                <a:solidFill>
                  <a:srgbClr val="000000"/>
                </a:solidFill>
                <a:ln w="9525">
                  <a:noFill/>
                  <a:miter lim="800000"/>
                  <a:headEnd/>
                  <a:tailEnd/>
                </a:ln>
              </p:spPr>
              <p:txBody>
                <a:bodyPr/>
                <a:lstStyle/>
                <a:p>
                  <a:endParaRPr lang="en-US"/>
                </a:p>
              </p:txBody>
            </p:sp>
            <p:sp>
              <p:nvSpPr>
                <p:cNvPr id="13382" name="Rectangle 390"/>
                <p:cNvSpPr>
                  <a:spLocks noChangeArrowheads="1"/>
                </p:cNvSpPr>
                <p:nvPr/>
              </p:nvSpPr>
              <p:spPr bwMode="auto">
                <a:xfrm flipH="1">
                  <a:off x="4708" y="2916"/>
                  <a:ext cx="3" cy="13"/>
                </a:xfrm>
                <a:prstGeom prst="rect">
                  <a:avLst/>
                </a:prstGeom>
                <a:solidFill>
                  <a:srgbClr val="000000"/>
                </a:solidFill>
                <a:ln w="9525">
                  <a:noFill/>
                  <a:miter lim="800000"/>
                  <a:headEnd/>
                  <a:tailEnd/>
                </a:ln>
              </p:spPr>
              <p:txBody>
                <a:bodyPr/>
                <a:lstStyle/>
                <a:p>
                  <a:endParaRPr lang="en-US"/>
                </a:p>
              </p:txBody>
            </p:sp>
            <p:sp>
              <p:nvSpPr>
                <p:cNvPr id="13383" name="Rectangle 391"/>
                <p:cNvSpPr>
                  <a:spLocks noChangeArrowheads="1"/>
                </p:cNvSpPr>
                <p:nvPr/>
              </p:nvSpPr>
              <p:spPr bwMode="auto">
                <a:xfrm flipH="1">
                  <a:off x="4692" y="2916"/>
                  <a:ext cx="3" cy="13"/>
                </a:xfrm>
                <a:prstGeom prst="rect">
                  <a:avLst/>
                </a:prstGeom>
                <a:solidFill>
                  <a:srgbClr val="000000"/>
                </a:solidFill>
                <a:ln w="9525">
                  <a:noFill/>
                  <a:miter lim="800000"/>
                  <a:headEnd/>
                  <a:tailEnd/>
                </a:ln>
              </p:spPr>
              <p:txBody>
                <a:bodyPr/>
                <a:lstStyle/>
                <a:p>
                  <a:endParaRPr lang="en-US"/>
                </a:p>
              </p:txBody>
            </p:sp>
            <p:sp>
              <p:nvSpPr>
                <p:cNvPr id="13384" name="Rectangle 392"/>
                <p:cNvSpPr>
                  <a:spLocks noChangeArrowheads="1"/>
                </p:cNvSpPr>
                <p:nvPr/>
              </p:nvSpPr>
              <p:spPr bwMode="auto">
                <a:xfrm flipH="1">
                  <a:off x="4685" y="2916"/>
                  <a:ext cx="3" cy="13"/>
                </a:xfrm>
                <a:prstGeom prst="rect">
                  <a:avLst/>
                </a:prstGeom>
                <a:solidFill>
                  <a:srgbClr val="000000"/>
                </a:solidFill>
                <a:ln w="9525">
                  <a:noFill/>
                  <a:miter lim="800000"/>
                  <a:headEnd/>
                  <a:tailEnd/>
                </a:ln>
              </p:spPr>
              <p:txBody>
                <a:bodyPr/>
                <a:lstStyle/>
                <a:p>
                  <a:endParaRPr lang="en-US"/>
                </a:p>
              </p:txBody>
            </p:sp>
            <p:sp>
              <p:nvSpPr>
                <p:cNvPr id="13385" name="Freeform 393"/>
                <p:cNvSpPr>
                  <a:spLocks/>
                </p:cNvSpPr>
                <p:nvPr/>
              </p:nvSpPr>
              <p:spPr bwMode="auto">
                <a:xfrm flipH="1">
                  <a:off x="4779" y="2903"/>
                  <a:ext cx="168" cy="28"/>
                </a:xfrm>
                <a:custGeom>
                  <a:avLst/>
                  <a:gdLst>
                    <a:gd name="T0" fmla="*/ 0 w 264"/>
                    <a:gd name="T1" fmla="*/ 59 h 22"/>
                    <a:gd name="T2" fmla="*/ 10 w 264"/>
                    <a:gd name="T3" fmla="*/ 0 h 22"/>
                    <a:gd name="T4" fmla="*/ 34 w 264"/>
                    <a:gd name="T5" fmla="*/ 0 h 22"/>
                    <a:gd name="T6" fmla="*/ 43 w 264"/>
                    <a:gd name="T7" fmla="*/ 59 h 22"/>
                    <a:gd name="T8" fmla="*/ 0 w 264"/>
                    <a:gd name="T9" fmla="*/ 59 h 22"/>
                    <a:gd name="T10" fmla="*/ 0 60000 65536"/>
                    <a:gd name="T11" fmla="*/ 0 60000 65536"/>
                    <a:gd name="T12" fmla="*/ 0 60000 65536"/>
                    <a:gd name="T13" fmla="*/ 0 60000 65536"/>
                    <a:gd name="T14" fmla="*/ 0 60000 65536"/>
                    <a:gd name="T15" fmla="*/ 0 w 264"/>
                    <a:gd name="T16" fmla="*/ 0 h 22"/>
                    <a:gd name="T17" fmla="*/ 264 w 264"/>
                    <a:gd name="T18" fmla="*/ 22 h 22"/>
                  </a:gdLst>
                  <a:ahLst/>
                  <a:cxnLst>
                    <a:cxn ang="T10">
                      <a:pos x="T0" y="T1"/>
                    </a:cxn>
                    <a:cxn ang="T11">
                      <a:pos x="T2" y="T3"/>
                    </a:cxn>
                    <a:cxn ang="T12">
                      <a:pos x="T4" y="T5"/>
                    </a:cxn>
                    <a:cxn ang="T13">
                      <a:pos x="T6" y="T7"/>
                    </a:cxn>
                    <a:cxn ang="T14">
                      <a:pos x="T8" y="T9"/>
                    </a:cxn>
                  </a:cxnLst>
                  <a:rect l="T15" t="T16" r="T17" b="T18"/>
                  <a:pathLst>
                    <a:path w="264" h="22">
                      <a:moveTo>
                        <a:pt x="0" y="22"/>
                      </a:moveTo>
                      <a:lnTo>
                        <a:pt x="56" y="0"/>
                      </a:lnTo>
                      <a:lnTo>
                        <a:pt x="205" y="0"/>
                      </a:lnTo>
                      <a:lnTo>
                        <a:pt x="264" y="22"/>
                      </a:lnTo>
                      <a:lnTo>
                        <a:pt x="0" y="22"/>
                      </a:lnTo>
                      <a:close/>
                    </a:path>
                  </a:pathLst>
                </a:custGeom>
                <a:solidFill>
                  <a:srgbClr val="5F5F5F"/>
                </a:solidFill>
                <a:ln w="4763">
                  <a:solidFill>
                    <a:srgbClr val="000000"/>
                  </a:solidFill>
                  <a:prstDash val="solid"/>
                  <a:round/>
                  <a:headEnd/>
                  <a:tailEnd/>
                </a:ln>
              </p:spPr>
              <p:txBody>
                <a:bodyPr/>
                <a:lstStyle/>
                <a:p>
                  <a:endParaRPr lang="en-US"/>
                </a:p>
              </p:txBody>
            </p:sp>
            <p:sp>
              <p:nvSpPr>
                <p:cNvPr id="13386" name="Freeform 394"/>
                <p:cNvSpPr>
                  <a:spLocks/>
                </p:cNvSpPr>
                <p:nvPr/>
              </p:nvSpPr>
              <p:spPr bwMode="auto">
                <a:xfrm flipH="1">
                  <a:off x="4735" y="2909"/>
                  <a:ext cx="61" cy="22"/>
                </a:xfrm>
                <a:custGeom>
                  <a:avLst/>
                  <a:gdLst>
                    <a:gd name="T0" fmla="*/ 0 w 96"/>
                    <a:gd name="T1" fmla="*/ 21 h 17"/>
                    <a:gd name="T2" fmla="*/ 4 w 96"/>
                    <a:gd name="T3" fmla="*/ 47 h 17"/>
                    <a:gd name="T4" fmla="*/ 16 w 96"/>
                    <a:gd name="T5" fmla="*/ 47 h 17"/>
                    <a:gd name="T6" fmla="*/ 16 w 96"/>
                    <a:gd name="T7" fmla="*/ 0 h 17"/>
                    <a:gd name="T8" fmla="*/ 0 w 96"/>
                    <a:gd name="T9" fmla="*/ 21 h 17"/>
                    <a:gd name="T10" fmla="*/ 0 60000 65536"/>
                    <a:gd name="T11" fmla="*/ 0 60000 65536"/>
                    <a:gd name="T12" fmla="*/ 0 60000 65536"/>
                    <a:gd name="T13" fmla="*/ 0 60000 65536"/>
                    <a:gd name="T14" fmla="*/ 0 60000 65536"/>
                    <a:gd name="T15" fmla="*/ 0 w 96"/>
                    <a:gd name="T16" fmla="*/ 0 h 17"/>
                    <a:gd name="T17" fmla="*/ 96 w 96"/>
                    <a:gd name="T18" fmla="*/ 17 h 17"/>
                  </a:gdLst>
                  <a:ahLst/>
                  <a:cxnLst>
                    <a:cxn ang="T10">
                      <a:pos x="T0" y="T1"/>
                    </a:cxn>
                    <a:cxn ang="T11">
                      <a:pos x="T2" y="T3"/>
                    </a:cxn>
                    <a:cxn ang="T12">
                      <a:pos x="T4" y="T5"/>
                    </a:cxn>
                    <a:cxn ang="T13">
                      <a:pos x="T6" y="T7"/>
                    </a:cxn>
                    <a:cxn ang="T14">
                      <a:pos x="T8" y="T9"/>
                    </a:cxn>
                  </a:cxnLst>
                  <a:rect l="T15" t="T16" r="T17" b="T18"/>
                  <a:pathLst>
                    <a:path w="96" h="17">
                      <a:moveTo>
                        <a:pt x="0" y="7"/>
                      </a:moveTo>
                      <a:lnTo>
                        <a:pt x="26" y="17"/>
                      </a:lnTo>
                      <a:lnTo>
                        <a:pt x="96" y="17"/>
                      </a:lnTo>
                      <a:lnTo>
                        <a:pt x="96" y="0"/>
                      </a:lnTo>
                      <a:lnTo>
                        <a:pt x="0" y="7"/>
                      </a:lnTo>
                      <a:close/>
                    </a:path>
                  </a:pathLst>
                </a:custGeom>
                <a:solidFill>
                  <a:srgbClr val="7F7F7F"/>
                </a:solidFill>
                <a:ln w="4763">
                  <a:solidFill>
                    <a:srgbClr val="000000"/>
                  </a:solidFill>
                  <a:prstDash val="solid"/>
                  <a:round/>
                  <a:headEnd/>
                  <a:tailEnd/>
                </a:ln>
              </p:spPr>
              <p:txBody>
                <a:bodyPr/>
                <a:lstStyle/>
                <a:p>
                  <a:endParaRPr lang="en-US"/>
                </a:p>
              </p:txBody>
            </p:sp>
            <p:sp>
              <p:nvSpPr>
                <p:cNvPr id="13387" name="Freeform 395"/>
                <p:cNvSpPr>
                  <a:spLocks/>
                </p:cNvSpPr>
                <p:nvPr/>
              </p:nvSpPr>
              <p:spPr bwMode="auto">
                <a:xfrm flipH="1">
                  <a:off x="4775" y="2903"/>
                  <a:ext cx="41" cy="15"/>
                </a:xfrm>
                <a:custGeom>
                  <a:avLst/>
                  <a:gdLst>
                    <a:gd name="T0" fmla="*/ 8 w 64"/>
                    <a:gd name="T1" fmla="*/ 0 h 12"/>
                    <a:gd name="T2" fmla="*/ 11 w 64"/>
                    <a:gd name="T3" fmla="*/ 21 h 12"/>
                    <a:gd name="T4" fmla="*/ 5 w 64"/>
                    <a:gd name="T5" fmla="*/ 30 h 12"/>
                    <a:gd name="T6" fmla="*/ 0 w 64"/>
                    <a:gd name="T7" fmla="*/ 0 h 12"/>
                    <a:gd name="T8" fmla="*/ 8 w 64"/>
                    <a:gd name="T9" fmla="*/ 0 h 12"/>
                    <a:gd name="T10" fmla="*/ 0 60000 65536"/>
                    <a:gd name="T11" fmla="*/ 0 60000 65536"/>
                    <a:gd name="T12" fmla="*/ 0 60000 65536"/>
                    <a:gd name="T13" fmla="*/ 0 60000 65536"/>
                    <a:gd name="T14" fmla="*/ 0 60000 65536"/>
                    <a:gd name="T15" fmla="*/ 0 w 64"/>
                    <a:gd name="T16" fmla="*/ 0 h 12"/>
                    <a:gd name="T17" fmla="*/ 64 w 64"/>
                    <a:gd name="T18" fmla="*/ 12 h 12"/>
                  </a:gdLst>
                  <a:ahLst/>
                  <a:cxnLst>
                    <a:cxn ang="T10">
                      <a:pos x="T0" y="T1"/>
                    </a:cxn>
                    <a:cxn ang="T11">
                      <a:pos x="T2" y="T3"/>
                    </a:cxn>
                    <a:cxn ang="T12">
                      <a:pos x="T4" y="T5"/>
                    </a:cxn>
                    <a:cxn ang="T13">
                      <a:pos x="T6" y="T7"/>
                    </a:cxn>
                    <a:cxn ang="T14">
                      <a:pos x="T8" y="T9"/>
                    </a:cxn>
                  </a:cxnLst>
                  <a:rect l="T15" t="T16" r="T17" b="T18"/>
                  <a:pathLst>
                    <a:path w="64" h="12">
                      <a:moveTo>
                        <a:pt x="45" y="0"/>
                      </a:moveTo>
                      <a:lnTo>
                        <a:pt x="64" y="9"/>
                      </a:lnTo>
                      <a:lnTo>
                        <a:pt x="31" y="12"/>
                      </a:lnTo>
                      <a:lnTo>
                        <a:pt x="0" y="0"/>
                      </a:lnTo>
                      <a:lnTo>
                        <a:pt x="45" y="0"/>
                      </a:lnTo>
                      <a:close/>
                    </a:path>
                  </a:pathLst>
                </a:custGeom>
                <a:solidFill>
                  <a:srgbClr val="7F7F7F"/>
                </a:solidFill>
                <a:ln w="4763">
                  <a:solidFill>
                    <a:srgbClr val="000000"/>
                  </a:solidFill>
                  <a:prstDash val="solid"/>
                  <a:round/>
                  <a:headEnd/>
                  <a:tailEnd/>
                </a:ln>
              </p:spPr>
              <p:txBody>
                <a:bodyPr/>
                <a:lstStyle/>
                <a:p>
                  <a:endParaRPr lang="en-US"/>
                </a:p>
              </p:txBody>
            </p:sp>
            <p:sp>
              <p:nvSpPr>
                <p:cNvPr id="13388" name="Line 396"/>
                <p:cNvSpPr>
                  <a:spLocks noChangeShapeType="1"/>
                </p:cNvSpPr>
                <p:nvPr/>
              </p:nvSpPr>
              <p:spPr bwMode="auto">
                <a:xfrm>
                  <a:off x="4862" y="2903"/>
                  <a:ext cx="17" cy="31"/>
                </a:xfrm>
                <a:prstGeom prst="line">
                  <a:avLst/>
                </a:prstGeom>
                <a:noFill/>
                <a:ln w="4763">
                  <a:solidFill>
                    <a:srgbClr val="000000"/>
                  </a:solidFill>
                  <a:round/>
                  <a:headEnd/>
                  <a:tailEnd/>
                </a:ln>
              </p:spPr>
              <p:txBody>
                <a:bodyPr/>
                <a:lstStyle/>
                <a:p>
                  <a:endParaRPr lang="en-US"/>
                </a:p>
              </p:txBody>
            </p:sp>
            <p:sp>
              <p:nvSpPr>
                <p:cNvPr id="13389" name="Freeform 397"/>
                <p:cNvSpPr>
                  <a:spLocks/>
                </p:cNvSpPr>
                <p:nvPr/>
              </p:nvSpPr>
              <p:spPr bwMode="auto">
                <a:xfrm flipH="1">
                  <a:off x="5012" y="3012"/>
                  <a:ext cx="8" cy="9"/>
                </a:xfrm>
                <a:custGeom>
                  <a:avLst/>
                  <a:gdLst>
                    <a:gd name="T0" fmla="*/ 0 w 45"/>
                    <a:gd name="T1" fmla="*/ 0 h 42"/>
                    <a:gd name="T2" fmla="*/ 0 w 45"/>
                    <a:gd name="T3" fmla="*/ 0 h 42"/>
                    <a:gd name="T4" fmla="*/ 0 w 45"/>
                    <a:gd name="T5" fmla="*/ 0 h 42"/>
                    <a:gd name="T6" fmla="*/ 0 w 45"/>
                    <a:gd name="T7" fmla="*/ 0 h 42"/>
                    <a:gd name="T8" fmla="*/ 0 w 45"/>
                    <a:gd name="T9" fmla="*/ 0 h 42"/>
                    <a:gd name="T10" fmla="*/ 0 w 45"/>
                    <a:gd name="T11" fmla="*/ 0 h 42"/>
                    <a:gd name="T12" fmla="*/ 0 w 45"/>
                    <a:gd name="T13" fmla="*/ 0 h 42"/>
                    <a:gd name="T14" fmla="*/ 0 60000 65536"/>
                    <a:gd name="T15" fmla="*/ 0 60000 65536"/>
                    <a:gd name="T16" fmla="*/ 0 60000 65536"/>
                    <a:gd name="T17" fmla="*/ 0 60000 65536"/>
                    <a:gd name="T18" fmla="*/ 0 60000 65536"/>
                    <a:gd name="T19" fmla="*/ 0 60000 65536"/>
                    <a:gd name="T20" fmla="*/ 0 60000 65536"/>
                    <a:gd name="T21" fmla="*/ 0 w 45"/>
                    <a:gd name="T22" fmla="*/ 0 h 42"/>
                    <a:gd name="T23" fmla="*/ 45 w 45"/>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45" h="42">
                      <a:moveTo>
                        <a:pt x="45" y="0"/>
                      </a:moveTo>
                      <a:cubicBezTo>
                        <a:pt x="45" y="0"/>
                        <a:pt x="44" y="0"/>
                        <a:pt x="44" y="0"/>
                      </a:cubicBezTo>
                      <a:cubicBezTo>
                        <a:pt x="19" y="0"/>
                        <a:pt x="0" y="9"/>
                        <a:pt x="0" y="21"/>
                      </a:cubicBezTo>
                      <a:cubicBezTo>
                        <a:pt x="0" y="32"/>
                        <a:pt x="19" y="42"/>
                        <a:pt x="44" y="42"/>
                      </a:cubicBezTo>
                      <a:cubicBezTo>
                        <a:pt x="44" y="41"/>
                        <a:pt x="44" y="41"/>
                        <a:pt x="45" y="41"/>
                      </a:cubicBezTo>
                      <a:lnTo>
                        <a:pt x="44" y="21"/>
                      </a:lnTo>
                      <a:lnTo>
                        <a:pt x="45" y="0"/>
                      </a:lnTo>
                      <a:close/>
                    </a:path>
                  </a:pathLst>
                </a:custGeom>
                <a:solidFill>
                  <a:srgbClr val="C0C0C0"/>
                </a:solidFill>
                <a:ln w="4763">
                  <a:solidFill>
                    <a:srgbClr val="000000"/>
                  </a:solidFill>
                  <a:prstDash val="solid"/>
                  <a:round/>
                  <a:headEnd/>
                  <a:tailEnd/>
                </a:ln>
              </p:spPr>
              <p:txBody>
                <a:bodyPr/>
                <a:lstStyle/>
                <a:p>
                  <a:endParaRPr lang="en-US"/>
                </a:p>
              </p:txBody>
            </p:sp>
            <p:sp>
              <p:nvSpPr>
                <p:cNvPr id="13390" name="Freeform 398"/>
                <p:cNvSpPr>
                  <a:spLocks/>
                </p:cNvSpPr>
                <p:nvPr/>
              </p:nvSpPr>
              <p:spPr bwMode="auto">
                <a:xfrm flipH="1">
                  <a:off x="4663" y="2944"/>
                  <a:ext cx="374" cy="80"/>
                </a:xfrm>
                <a:custGeom>
                  <a:avLst/>
                  <a:gdLst>
                    <a:gd name="T0" fmla="*/ 0 w 587"/>
                    <a:gd name="T1" fmla="*/ 77 h 61"/>
                    <a:gd name="T2" fmla="*/ 13 w 587"/>
                    <a:gd name="T3" fmla="*/ 0 h 61"/>
                    <a:gd name="T4" fmla="*/ 97 w 587"/>
                    <a:gd name="T5" fmla="*/ 0 h 61"/>
                    <a:gd name="T6" fmla="*/ 97 w 587"/>
                    <a:gd name="T7" fmla="*/ 64 h 61"/>
                    <a:gd name="T8" fmla="*/ 94 w 587"/>
                    <a:gd name="T9" fmla="*/ 84 h 61"/>
                    <a:gd name="T10" fmla="*/ 94 w 587"/>
                    <a:gd name="T11" fmla="*/ 106 h 61"/>
                    <a:gd name="T12" fmla="*/ 82 w 587"/>
                    <a:gd name="T13" fmla="*/ 181 h 61"/>
                    <a:gd name="T14" fmla="*/ 7 w 587"/>
                    <a:gd name="T15" fmla="*/ 181 h 61"/>
                    <a:gd name="T16" fmla="*/ 0 w 587"/>
                    <a:gd name="T17" fmla="*/ 77 h 61"/>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587"/>
                    <a:gd name="T28" fmla="*/ 0 h 61"/>
                    <a:gd name="T29" fmla="*/ 587 w 587"/>
                    <a:gd name="T30" fmla="*/ 61 h 61"/>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587" h="61">
                      <a:moveTo>
                        <a:pt x="0" y="26"/>
                      </a:moveTo>
                      <a:lnTo>
                        <a:pt x="80" y="0"/>
                      </a:lnTo>
                      <a:lnTo>
                        <a:pt x="587" y="0"/>
                      </a:lnTo>
                      <a:lnTo>
                        <a:pt x="587" y="21"/>
                      </a:lnTo>
                      <a:lnTo>
                        <a:pt x="573" y="28"/>
                      </a:lnTo>
                      <a:lnTo>
                        <a:pt x="573" y="36"/>
                      </a:lnTo>
                      <a:lnTo>
                        <a:pt x="498" y="61"/>
                      </a:lnTo>
                      <a:lnTo>
                        <a:pt x="43" y="61"/>
                      </a:lnTo>
                      <a:lnTo>
                        <a:pt x="0" y="26"/>
                      </a:lnTo>
                      <a:close/>
                    </a:path>
                  </a:pathLst>
                </a:custGeom>
                <a:solidFill>
                  <a:srgbClr val="5F5F5F"/>
                </a:solidFill>
                <a:ln w="4763">
                  <a:solidFill>
                    <a:srgbClr val="000000"/>
                  </a:solidFill>
                  <a:prstDash val="solid"/>
                  <a:round/>
                  <a:headEnd/>
                  <a:tailEnd/>
                </a:ln>
              </p:spPr>
              <p:txBody>
                <a:bodyPr/>
                <a:lstStyle/>
                <a:p>
                  <a:endParaRPr lang="en-US"/>
                </a:p>
              </p:txBody>
            </p:sp>
            <p:sp>
              <p:nvSpPr>
                <p:cNvPr id="13391" name="Line 399"/>
                <p:cNvSpPr>
                  <a:spLocks noChangeShapeType="1"/>
                </p:cNvSpPr>
                <p:nvPr/>
              </p:nvSpPr>
              <p:spPr bwMode="auto">
                <a:xfrm flipH="1">
                  <a:off x="4689" y="2940"/>
                  <a:ext cx="36" cy="67"/>
                </a:xfrm>
                <a:prstGeom prst="line">
                  <a:avLst/>
                </a:prstGeom>
                <a:noFill/>
                <a:ln w="4763">
                  <a:solidFill>
                    <a:srgbClr val="000000"/>
                  </a:solidFill>
                  <a:round/>
                  <a:headEnd/>
                  <a:tailEnd/>
                </a:ln>
              </p:spPr>
              <p:txBody>
                <a:bodyPr/>
                <a:lstStyle/>
                <a:p>
                  <a:endParaRPr lang="en-US"/>
                </a:p>
              </p:txBody>
            </p:sp>
            <p:sp>
              <p:nvSpPr>
                <p:cNvPr id="13392" name="Line 400"/>
                <p:cNvSpPr>
                  <a:spLocks noChangeShapeType="1"/>
                </p:cNvSpPr>
                <p:nvPr/>
              </p:nvSpPr>
              <p:spPr bwMode="auto">
                <a:xfrm flipH="1">
                  <a:off x="4812" y="2944"/>
                  <a:ext cx="1" cy="82"/>
                </a:xfrm>
                <a:prstGeom prst="line">
                  <a:avLst/>
                </a:prstGeom>
                <a:noFill/>
                <a:ln w="4763">
                  <a:solidFill>
                    <a:srgbClr val="000000"/>
                  </a:solidFill>
                  <a:round/>
                  <a:headEnd/>
                  <a:tailEnd/>
                </a:ln>
              </p:spPr>
              <p:txBody>
                <a:bodyPr/>
                <a:lstStyle/>
                <a:p>
                  <a:endParaRPr lang="en-US"/>
                </a:p>
              </p:txBody>
            </p:sp>
            <p:sp>
              <p:nvSpPr>
                <p:cNvPr id="13393" name="Line 401"/>
                <p:cNvSpPr>
                  <a:spLocks noChangeShapeType="1"/>
                </p:cNvSpPr>
                <p:nvPr/>
              </p:nvSpPr>
              <p:spPr bwMode="auto">
                <a:xfrm flipH="1">
                  <a:off x="4906" y="2943"/>
                  <a:ext cx="0" cy="82"/>
                </a:xfrm>
                <a:prstGeom prst="line">
                  <a:avLst/>
                </a:prstGeom>
                <a:noFill/>
                <a:ln w="4763">
                  <a:solidFill>
                    <a:srgbClr val="000000"/>
                  </a:solidFill>
                  <a:round/>
                  <a:headEnd/>
                  <a:tailEnd/>
                </a:ln>
              </p:spPr>
              <p:txBody>
                <a:bodyPr/>
                <a:lstStyle/>
                <a:p>
                  <a:endParaRPr lang="en-US"/>
                </a:p>
              </p:txBody>
            </p:sp>
            <p:sp>
              <p:nvSpPr>
                <p:cNvPr id="13394" name="Line 402"/>
                <p:cNvSpPr>
                  <a:spLocks noChangeShapeType="1"/>
                </p:cNvSpPr>
                <p:nvPr/>
              </p:nvSpPr>
              <p:spPr bwMode="auto">
                <a:xfrm>
                  <a:off x="4788" y="2944"/>
                  <a:ext cx="25" cy="45"/>
                </a:xfrm>
                <a:prstGeom prst="line">
                  <a:avLst/>
                </a:prstGeom>
                <a:noFill/>
                <a:ln w="4763">
                  <a:solidFill>
                    <a:srgbClr val="000000"/>
                  </a:solidFill>
                  <a:round/>
                  <a:headEnd/>
                  <a:tailEnd/>
                </a:ln>
              </p:spPr>
              <p:txBody>
                <a:bodyPr/>
                <a:lstStyle/>
                <a:p>
                  <a:endParaRPr lang="en-US"/>
                </a:p>
              </p:txBody>
            </p:sp>
            <p:sp>
              <p:nvSpPr>
                <p:cNvPr id="13395" name="Line 403"/>
                <p:cNvSpPr>
                  <a:spLocks noChangeShapeType="1"/>
                </p:cNvSpPr>
                <p:nvPr/>
              </p:nvSpPr>
              <p:spPr bwMode="auto">
                <a:xfrm flipH="1">
                  <a:off x="4905" y="2947"/>
                  <a:ext cx="26" cy="47"/>
                </a:xfrm>
                <a:prstGeom prst="line">
                  <a:avLst/>
                </a:prstGeom>
                <a:noFill/>
                <a:ln w="4763">
                  <a:solidFill>
                    <a:srgbClr val="000000"/>
                  </a:solidFill>
                  <a:round/>
                  <a:headEnd/>
                  <a:tailEnd/>
                </a:ln>
              </p:spPr>
              <p:txBody>
                <a:bodyPr/>
                <a:lstStyle/>
                <a:p>
                  <a:endParaRPr lang="en-US"/>
                </a:p>
              </p:txBody>
            </p:sp>
            <p:sp>
              <p:nvSpPr>
                <p:cNvPr id="13396" name="Freeform 404"/>
                <p:cNvSpPr>
                  <a:spLocks/>
                </p:cNvSpPr>
                <p:nvPr/>
              </p:nvSpPr>
              <p:spPr bwMode="auto">
                <a:xfrm flipH="1">
                  <a:off x="4659" y="2931"/>
                  <a:ext cx="378" cy="50"/>
                </a:xfrm>
                <a:custGeom>
                  <a:avLst/>
                  <a:gdLst>
                    <a:gd name="T0" fmla="*/ 0 w 595"/>
                    <a:gd name="T1" fmla="*/ 67 h 38"/>
                    <a:gd name="T2" fmla="*/ 11 w 595"/>
                    <a:gd name="T3" fmla="*/ 0 h 38"/>
                    <a:gd name="T4" fmla="*/ 95 w 595"/>
                    <a:gd name="T5" fmla="*/ 0 h 38"/>
                    <a:gd name="T6" fmla="*/ 97 w 595"/>
                    <a:gd name="T7" fmla="*/ 32 h 38"/>
                    <a:gd name="T8" fmla="*/ 13 w 595"/>
                    <a:gd name="T9" fmla="*/ 32 h 38"/>
                    <a:gd name="T10" fmla="*/ 0 w 595"/>
                    <a:gd name="T11" fmla="*/ 114 h 38"/>
                    <a:gd name="T12" fmla="*/ 0 w 595"/>
                    <a:gd name="T13" fmla="*/ 67 h 38"/>
                    <a:gd name="T14" fmla="*/ 0 60000 65536"/>
                    <a:gd name="T15" fmla="*/ 0 60000 65536"/>
                    <a:gd name="T16" fmla="*/ 0 60000 65536"/>
                    <a:gd name="T17" fmla="*/ 0 60000 65536"/>
                    <a:gd name="T18" fmla="*/ 0 60000 65536"/>
                    <a:gd name="T19" fmla="*/ 0 60000 65536"/>
                    <a:gd name="T20" fmla="*/ 0 60000 65536"/>
                    <a:gd name="T21" fmla="*/ 0 w 595"/>
                    <a:gd name="T22" fmla="*/ 0 h 38"/>
                    <a:gd name="T23" fmla="*/ 595 w 595"/>
                    <a:gd name="T24" fmla="*/ 38 h 38"/>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595" h="38">
                      <a:moveTo>
                        <a:pt x="0" y="23"/>
                      </a:moveTo>
                      <a:lnTo>
                        <a:pt x="69" y="0"/>
                      </a:lnTo>
                      <a:lnTo>
                        <a:pt x="583" y="0"/>
                      </a:lnTo>
                      <a:lnTo>
                        <a:pt x="595" y="11"/>
                      </a:lnTo>
                      <a:lnTo>
                        <a:pt x="81" y="11"/>
                      </a:lnTo>
                      <a:lnTo>
                        <a:pt x="0" y="38"/>
                      </a:lnTo>
                      <a:lnTo>
                        <a:pt x="0" y="23"/>
                      </a:lnTo>
                      <a:close/>
                    </a:path>
                  </a:pathLst>
                </a:custGeom>
                <a:solidFill>
                  <a:srgbClr val="7F7F7F"/>
                </a:solidFill>
                <a:ln w="4763">
                  <a:solidFill>
                    <a:srgbClr val="000000"/>
                  </a:solidFill>
                  <a:prstDash val="solid"/>
                  <a:round/>
                  <a:headEnd/>
                  <a:tailEnd/>
                </a:ln>
              </p:spPr>
              <p:txBody>
                <a:bodyPr/>
                <a:lstStyle/>
                <a:p>
                  <a:endParaRPr lang="en-US"/>
                </a:p>
              </p:txBody>
            </p:sp>
            <p:sp>
              <p:nvSpPr>
                <p:cNvPr id="13397" name="Freeform 405"/>
                <p:cNvSpPr>
                  <a:spLocks/>
                </p:cNvSpPr>
                <p:nvPr/>
              </p:nvSpPr>
              <p:spPr bwMode="auto">
                <a:xfrm flipH="1">
                  <a:off x="4659" y="2942"/>
                  <a:ext cx="4" cy="30"/>
                </a:xfrm>
                <a:custGeom>
                  <a:avLst/>
                  <a:gdLst>
                    <a:gd name="T0" fmla="*/ 0 w 7"/>
                    <a:gd name="T1" fmla="*/ 0 h 23"/>
                    <a:gd name="T2" fmla="*/ 1 w 7"/>
                    <a:gd name="T3" fmla="*/ 12 h 23"/>
                    <a:gd name="T4" fmla="*/ 1 w 7"/>
                    <a:gd name="T5" fmla="*/ 57 h 23"/>
                    <a:gd name="T6" fmla="*/ 0 w 7"/>
                    <a:gd name="T7" fmla="*/ 67 h 23"/>
                    <a:gd name="T8" fmla="*/ 0 w 7"/>
                    <a:gd name="T9" fmla="*/ 0 h 23"/>
                    <a:gd name="T10" fmla="*/ 0 60000 65536"/>
                    <a:gd name="T11" fmla="*/ 0 60000 65536"/>
                    <a:gd name="T12" fmla="*/ 0 60000 65536"/>
                    <a:gd name="T13" fmla="*/ 0 60000 65536"/>
                    <a:gd name="T14" fmla="*/ 0 60000 65536"/>
                    <a:gd name="T15" fmla="*/ 0 w 7"/>
                    <a:gd name="T16" fmla="*/ 0 h 23"/>
                    <a:gd name="T17" fmla="*/ 7 w 7"/>
                    <a:gd name="T18" fmla="*/ 23 h 23"/>
                  </a:gdLst>
                  <a:ahLst/>
                  <a:cxnLst>
                    <a:cxn ang="T10">
                      <a:pos x="T0" y="T1"/>
                    </a:cxn>
                    <a:cxn ang="T11">
                      <a:pos x="T2" y="T3"/>
                    </a:cxn>
                    <a:cxn ang="T12">
                      <a:pos x="T4" y="T5"/>
                    </a:cxn>
                    <a:cxn ang="T13">
                      <a:pos x="T6" y="T7"/>
                    </a:cxn>
                    <a:cxn ang="T14">
                      <a:pos x="T8" y="T9"/>
                    </a:cxn>
                  </a:cxnLst>
                  <a:rect l="T15" t="T16" r="T17" b="T18"/>
                  <a:pathLst>
                    <a:path w="7" h="23">
                      <a:moveTo>
                        <a:pt x="0" y="0"/>
                      </a:moveTo>
                      <a:lnTo>
                        <a:pt x="7" y="4"/>
                      </a:lnTo>
                      <a:lnTo>
                        <a:pt x="7" y="20"/>
                      </a:lnTo>
                      <a:lnTo>
                        <a:pt x="0" y="23"/>
                      </a:lnTo>
                      <a:lnTo>
                        <a:pt x="0" y="0"/>
                      </a:lnTo>
                      <a:close/>
                    </a:path>
                  </a:pathLst>
                </a:custGeom>
                <a:solidFill>
                  <a:srgbClr val="3F3F3F"/>
                </a:solidFill>
                <a:ln w="4763">
                  <a:solidFill>
                    <a:srgbClr val="000000"/>
                  </a:solidFill>
                  <a:prstDash val="solid"/>
                  <a:round/>
                  <a:headEnd/>
                  <a:tailEnd/>
                </a:ln>
              </p:spPr>
              <p:txBody>
                <a:bodyPr/>
                <a:lstStyle/>
                <a:p>
                  <a:endParaRPr lang="en-US"/>
                </a:p>
              </p:txBody>
            </p:sp>
            <p:sp>
              <p:nvSpPr>
                <p:cNvPr id="13398" name="Freeform 406"/>
                <p:cNvSpPr>
                  <a:spLocks/>
                </p:cNvSpPr>
                <p:nvPr/>
              </p:nvSpPr>
              <p:spPr bwMode="auto">
                <a:xfrm flipH="1">
                  <a:off x="4659" y="2931"/>
                  <a:ext cx="334" cy="15"/>
                </a:xfrm>
                <a:custGeom>
                  <a:avLst/>
                  <a:gdLst>
                    <a:gd name="T0" fmla="*/ 0 w 526"/>
                    <a:gd name="T1" fmla="*/ 0 h 11"/>
                    <a:gd name="T2" fmla="*/ 83 w 526"/>
                    <a:gd name="T3" fmla="*/ 0 h 11"/>
                    <a:gd name="T4" fmla="*/ 86 w 526"/>
                    <a:gd name="T5" fmla="*/ 37 h 11"/>
                    <a:gd name="T6" fmla="*/ 2 w 526"/>
                    <a:gd name="T7" fmla="*/ 37 h 11"/>
                    <a:gd name="T8" fmla="*/ 0 w 526"/>
                    <a:gd name="T9" fmla="*/ 0 h 11"/>
                    <a:gd name="T10" fmla="*/ 0 60000 65536"/>
                    <a:gd name="T11" fmla="*/ 0 60000 65536"/>
                    <a:gd name="T12" fmla="*/ 0 60000 65536"/>
                    <a:gd name="T13" fmla="*/ 0 60000 65536"/>
                    <a:gd name="T14" fmla="*/ 0 60000 65536"/>
                    <a:gd name="T15" fmla="*/ 0 w 526"/>
                    <a:gd name="T16" fmla="*/ 0 h 11"/>
                    <a:gd name="T17" fmla="*/ 526 w 526"/>
                    <a:gd name="T18" fmla="*/ 11 h 11"/>
                  </a:gdLst>
                  <a:ahLst/>
                  <a:cxnLst>
                    <a:cxn ang="T10">
                      <a:pos x="T0" y="T1"/>
                    </a:cxn>
                    <a:cxn ang="T11">
                      <a:pos x="T2" y="T3"/>
                    </a:cxn>
                    <a:cxn ang="T12">
                      <a:pos x="T4" y="T5"/>
                    </a:cxn>
                    <a:cxn ang="T13">
                      <a:pos x="T6" y="T7"/>
                    </a:cxn>
                    <a:cxn ang="T14">
                      <a:pos x="T8" y="T9"/>
                    </a:cxn>
                  </a:cxnLst>
                  <a:rect l="T15" t="T16" r="T17" b="T18"/>
                  <a:pathLst>
                    <a:path w="526" h="11">
                      <a:moveTo>
                        <a:pt x="0" y="0"/>
                      </a:moveTo>
                      <a:lnTo>
                        <a:pt x="514" y="0"/>
                      </a:lnTo>
                      <a:lnTo>
                        <a:pt x="526" y="11"/>
                      </a:lnTo>
                      <a:lnTo>
                        <a:pt x="12" y="11"/>
                      </a:lnTo>
                      <a:lnTo>
                        <a:pt x="0" y="0"/>
                      </a:lnTo>
                      <a:close/>
                    </a:path>
                  </a:pathLst>
                </a:custGeom>
                <a:solidFill>
                  <a:srgbClr val="3F3F3F"/>
                </a:solidFill>
                <a:ln w="4763">
                  <a:solidFill>
                    <a:srgbClr val="000000"/>
                  </a:solidFill>
                  <a:prstDash val="solid"/>
                  <a:round/>
                  <a:headEnd/>
                  <a:tailEnd/>
                </a:ln>
              </p:spPr>
              <p:txBody>
                <a:bodyPr/>
                <a:lstStyle/>
                <a:p>
                  <a:endParaRPr lang="en-US"/>
                </a:p>
              </p:txBody>
            </p:sp>
            <p:sp>
              <p:nvSpPr>
                <p:cNvPr id="13399" name="Line 407"/>
                <p:cNvSpPr>
                  <a:spLocks noChangeShapeType="1"/>
                </p:cNvSpPr>
                <p:nvPr/>
              </p:nvSpPr>
              <p:spPr bwMode="auto">
                <a:xfrm flipH="1" flipV="1">
                  <a:off x="4671" y="2946"/>
                  <a:ext cx="1" cy="36"/>
                </a:xfrm>
                <a:prstGeom prst="line">
                  <a:avLst/>
                </a:prstGeom>
                <a:noFill/>
                <a:ln w="4763">
                  <a:solidFill>
                    <a:srgbClr val="000000"/>
                  </a:solidFill>
                  <a:round/>
                  <a:headEnd/>
                  <a:tailEnd/>
                </a:ln>
              </p:spPr>
              <p:txBody>
                <a:bodyPr/>
                <a:lstStyle/>
                <a:p>
                  <a:endParaRPr lang="en-US"/>
                </a:p>
              </p:txBody>
            </p:sp>
            <p:sp>
              <p:nvSpPr>
                <p:cNvPr id="13400" name="Line 408"/>
                <p:cNvSpPr>
                  <a:spLocks noChangeShapeType="1"/>
                </p:cNvSpPr>
                <p:nvPr/>
              </p:nvSpPr>
              <p:spPr bwMode="auto">
                <a:xfrm flipH="1" flipV="1">
                  <a:off x="4988" y="2939"/>
                  <a:ext cx="49" cy="33"/>
                </a:xfrm>
                <a:prstGeom prst="line">
                  <a:avLst/>
                </a:prstGeom>
                <a:noFill/>
                <a:ln w="4763">
                  <a:solidFill>
                    <a:srgbClr val="000000"/>
                  </a:solidFill>
                  <a:round/>
                  <a:headEnd/>
                  <a:tailEnd/>
                </a:ln>
              </p:spPr>
              <p:txBody>
                <a:bodyPr/>
                <a:lstStyle/>
                <a:p>
                  <a:endParaRPr lang="en-US"/>
                </a:p>
              </p:txBody>
            </p:sp>
            <p:sp>
              <p:nvSpPr>
                <p:cNvPr id="13401" name="Freeform 409"/>
                <p:cNvSpPr>
                  <a:spLocks/>
                </p:cNvSpPr>
                <p:nvPr/>
              </p:nvSpPr>
              <p:spPr bwMode="auto">
                <a:xfrm flipH="1">
                  <a:off x="4914" y="2920"/>
                  <a:ext cx="10" cy="11"/>
                </a:xfrm>
                <a:custGeom>
                  <a:avLst/>
                  <a:gdLst>
                    <a:gd name="T0" fmla="*/ 1 w 16"/>
                    <a:gd name="T1" fmla="*/ 0 h 9"/>
                    <a:gd name="T2" fmla="*/ 0 w 16"/>
                    <a:gd name="T3" fmla="*/ 20 h 9"/>
                    <a:gd name="T4" fmla="*/ 3 w 16"/>
                    <a:gd name="T5" fmla="*/ 20 h 9"/>
                    <a:gd name="T6" fmla="*/ 3 w 16"/>
                    <a:gd name="T7" fmla="*/ 1 h 9"/>
                    <a:gd name="T8" fmla="*/ 1 w 16"/>
                    <a:gd name="T9" fmla="*/ 0 h 9"/>
                    <a:gd name="T10" fmla="*/ 0 60000 65536"/>
                    <a:gd name="T11" fmla="*/ 0 60000 65536"/>
                    <a:gd name="T12" fmla="*/ 0 60000 65536"/>
                    <a:gd name="T13" fmla="*/ 0 60000 65536"/>
                    <a:gd name="T14" fmla="*/ 0 60000 65536"/>
                    <a:gd name="T15" fmla="*/ 0 w 16"/>
                    <a:gd name="T16" fmla="*/ 0 h 9"/>
                    <a:gd name="T17" fmla="*/ 16 w 16"/>
                    <a:gd name="T18" fmla="*/ 9 h 9"/>
                  </a:gdLst>
                  <a:ahLst/>
                  <a:cxnLst>
                    <a:cxn ang="T10">
                      <a:pos x="T0" y="T1"/>
                    </a:cxn>
                    <a:cxn ang="T11">
                      <a:pos x="T2" y="T3"/>
                    </a:cxn>
                    <a:cxn ang="T12">
                      <a:pos x="T4" y="T5"/>
                    </a:cxn>
                    <a:cxn ang="T13">
                      <a:pos x="T6" y="T7"/>
                    </a:cxn>
                    <a:cxn ang="T14">
                      <a:pos x="T8" y="T9"/>
                    </a:cxn>
                  </a:cxnLst>
                  <a:rect l="T15" t="T16" r="T17" b="T18"/>
                  <a:pathLst>
                    <a:path w="16" h="9">
                      <a:moveTo>
                        <a:pt x="8" y="0"/>
                      </a:moveTo>
                      <a:lnTo>
                        <a:pt x="0" y="9"/>
                      </a:lnTo>
                      <a:lnTo>
                        <a:pt x="16" y="9"/>
                      </a:lnTo>
                      <a:lnTo>
                        <a:pt x="15" y="1"/>
                      </a:lnTo>
                      <a:lnTo>
                        <a:pt x="8" y="0"/>
                      </a:lnTo>
                      <a:close/>
                    </a:path>
                  </a:pathLst>
                </a:custGeom>
                <a:solidFill>
                  <a:srgbClr val="3F3F3F"/>
                </a:solidFill>
                <a:ln w="4763">
                  <a:solidFill>
                    <a:srgbClr val="000000"/>
                  </a:solidFill>
                  <a:prstDash val="solid"/>
                  <a:round/>
                  <a:headEnd/>
                  <a:tailEnd/>
                </a:ln>
              </p:spPr>
              <p:txBody>
                <a:bodyPr/>
                <a:lstStyle/>
                <a:p>
                  <a:endParaRPr lang="en-US"/>
                </a:p>
              </p:txBody>
            </p:sp>
            <p:sp>
              <p:nvSpPr>
                <p:cNvPr id="13402" name="Oval 410"/>
                <p:cNvSpPr>
                  <a:spLocks noChangeArrowheads="1"/>
                </p:cNvSpPr>
                <p:nvPr/>
              </p:nvSpPr>
              <p:spPr bwMode="auto">
                <a:xfrm flipH="1">
                  <a:off x="4916" y="2918"/>
                  <a:ext cx="9" cy="8"/>
                </a:xfrm>
                <a:prstGeom prst="ellipse">
                  <a:avLst/>
                </a:prstGeom>
                <a:solidFill>
                  <a:srgbClr val="9F9F9F"/>
                </a:solidFill>
                <a:ln w="4763">
                  <a:solidFill>
                    <a:srgbClr val="000000"/>
                  </a:solidFill>
                  <a:round/>
                  <a:headEnd/>
                  <a:tailEnd/>
                </a:ln>
              </p:spPr>
              <p:txBody>
                <a:bodyPr/>
                <a:lstStyle/>
                <a:p>
                  <a:endParaRPr lang="en-US"/>
                </a:p>
              </p:txBody>
            </p:sp>
            <p:sp>
              <p:nvSpPr>
                <p:cNvPr id="13403" name="Freeform 411"/>
                <p:cNvSpPr>
                  <a:spLocks/>
                </p:cNvSpPr>
                <p:nvPr/>
              </p:nvSpPr>
              <p:spPr bwMode="auto">
                <a:xfrm flipH="1">
                  <a:off x="5023" y="2957"/>
                  <a:ext cx="7" cy="15"/>
                </a:xfrm>
                <a:custGeom>
                  <a:avLst/>
                  <a:gdLst>
                    <a:gd name="T0" fmla="*/ 0 w 38"/>
                    <a:gd name="T1" fmla="*/ 0 h 67"/>
                    <a:gd name="T2" fmla="*/ 0 w 38"/>
                    <a:gd name="T3" fmla="*/ 0 h 67"/>
                    <a:gd name="T4" fmla="*/ 0 w 38"/>
                    <a:gd name="T5" fmla="*/ 0 h 67"/>
                    <a:gd name="T6" fmla="*/ 0 w 38"/>
                    <a:gd name="T7" fmla="*/ 0 h 67"/>
                    <a:gd name="T8" fmla="*/ 0 w 38"/>
                    <a:gd name="T9" fmla="*/ 0 h 67"/>
                    <a:gd name="T10" fmla="*/ 0 60000 65536"/>
                    <a:gd name="T11" fmla="*/ 0 60000 65536"/>
                    <a:gd name="T12" fmla="*/ 0 60000 65536"/>
                    <a:gd name="T13" fmla="*/ 0 60000 65536"/>
                    <a:gd name="T14" fmla="*/ 0 60000 65536"/>
                    <a:gd name="T15" fmla="*/ 0 w 38"/>
                    <a:gd name="T16" fmla="*/ 0 h 67"/>
                    <a:gd name="T17" fmla="*/ 38 w 38"/>
                    <a:gd name="T18" fmla="*/ 67 h 67"/>
                  </a:gdLst>
                  <a:ahLst/>
                  <a:cxnLst>
                    <a:cxn ang="T10">
                      <a:pos x="T0" y="T1"/>
                    </a:cxn>
                    <a:cxn ang="T11">
                      <a:pos x="T2" y="T3"/>
                    </a:cxn>
                    <a:cxn ang="T12">
                      <a:pos x="T4" y="T5"/>
                    </a:cxn>
                    <a:cxn ang="T13">
                      <a:pos x="T6" y="T7"/>
                    </a:cxn>
                    <a:cxn ang="T14">
                      <a:pos x="T8" y="T9"/>
                    </a:cxn>
                  </a:cxnLst>
                  <a:rect l="T15" t="T16" r="T17" b="T18"/>
                  <a:pathLst>
                    <a:path w="38" h="67">
                      <a:moveTo>
                        <a:pt x="1" y="67"/>
                      </a:moveTo>
                      <a:cubicBezTo>
                        <a:pt x="21" y="67"/>
                        <a:pt x="38" y="52"/>
                        <a:pt x="38" y="34"/>
                      </a:cubicBezTo>
                      <a:cubicBezTo>
                        <a:pt x="38" y="16"/>
                        <a:pt x="22" y="1"/>
                        <a:pt x="2" y="0"/>
                      </a:cubicBezTo>
                      <a:lnTo>
                        <a:pt x="0" y="34"/>
                      </a:lnTo>
                      <a:lnTo>
                        <a:pt x="1" y="67"/>
                      </a:lnTo>
                      <a:close/>
                    </a:path>
                  </a:pathLst>
                </a:custGeom>
                <a:solidFill>
                  <a:srgbClr val="9F9F9F"/>
                </a:solidFill>
                <a:ln w="4763">
                  <a:solidFill>
                    <a:srgbClr val="000000"/>
                  </a:solidFill>
                  <a:prstDash val="solid"/>
                  <a:round/>
                  <a:headEnd/>
                  <a:tailEnd/>
                </a:ln>
              </p:spPr>
              <p:txBody>
                <a:bodyPr/>
                <a:lstStyle/>
                <a:p>
                  <a:endParaRPr lang="en-US"/>
                </a:p>
              </p:txBody>
            </p:sp>
            <p:sp>
              <p:nvSpPr>
                <p:cNvPr id="13404" name="Oval 412"/>
                <p:cNvSpPr>
                  <a:spLocks noChangeArrowheads="1"/>
                </p:cNvSpPr>
                <p:nvPr/>
              </p:nvSpPr>
              <p:spPr bwMode="auto">
                <a:xfrm flipH="1">
                  <a:off x="4918" y="2960"/>
                  <a:ext cx="92" cy="108"/>
                </a:xfrm>
                <a:prstGeom prst="ellipse">
                  <a:avLst/>
                </a:prstGeom>
                <a:solidFill>
                  <a:srgbClr val="3F3F3F"/>
                </a:solidFill>
                <a:ln w="4763">
                  <a:solidFill>
                    <a:srgbClr val="000000"/>
                  </a:solidFill>
                  <a:round/>
                  <a:headEnd/>
                  <a:tailEnd/>
                </a:ln>
              </p:spPr>
              <p:txBody>
                <a:bodyPr/>
                <a:lstStyle/>
                <a:p>
                  <a:endParaRPr lang="en-US"/>
                </a:p>
              </p:txBody>
            </p:sp>
            <p:sp>
              <p:nvSpPr>
                <p:cNvPr id="13405" name="Oval 413"/>
                <p:cNvSpPr>
                  <a:spLocks noChangeArrowheads="1"/>
                </p:cNvSpPr>
                <p:nvPr/>
              </p:nvSpPr>
              <p:spPr bwMode="auto">
                <a:xfrm flipH="1">
                  <a:off x="4928" y="2973"/>
                  <a:ext cx="71" cy="82"/>
                </a:xfrm>
                <a:prstGeom prst="ellipse">
                  <a:avLst/>
                </a:prstGeom>
                <a:solidFill>
                  <a:srgbClr val="9F9F9F"/>
                </a:solidFill>
                <a:ln w="14288">
                  <a:solidFill>
                    <a:srgbClr val="000000"/>
                  </a:solidFill>
                  <a:round/>
                  <a:headEnd/>
                  <a:tailEnd/>
                </a:ln>
              </p:spPr>
              <p:txBody>
                <a:bodyPr/>
                <a:lstStyle/>
                <a:p>
                  <a:endParaRPr lang="en-US"/>
                </a:p>
              </p:txBody>
            </p:sp>
            <p:sp>
              <p:nvSpPr>
                <p:cNvPr id="13406" name="Oval 414"/>
                <p:cNvSpPr>
                  <a:spLocks noChangeArrowheads="1"/>
                </p:cNvSpPr>
                <p:nvPr/>
              </p:nvSpPr>
              <p:spPr bwMode="auto">
                <a:xfrm flipH="1">
                  <a:off x="4949" y="2996"/>
                  <a:ext cx="29" cy="36"/>
                </a:xfrm>
                <a:prstGeom prst="ellipse">
                  <a:avLst/>
                </a:prstGeom>
                <a:solidFill>
                  <a:srgbClr val="C0C0C0"/>
                </a:solidFill>
                <a:ln w="4763">
                  <a:solidFill>
                    <a:srgbClr val="000000"/>
                  </a:solidFill>
                  <a:round/>
                  <a:headEnd/>
                  <a:tailEnd/>
                </a:ln>
              </p:spPr>
              <p:txBody>
                <a:bodyPr/>
                <a:lstStyle/>
                <a:p>
                  <a:endParaRPr lang="en-US"/>
                </a:p>
              </p:txBody>
            </p:sp>
            <p:sp>
              <p:nvSpPr>
                <p:cNvPr id="13407" name="Oval 415"/>
                <p:cNvSpPr>
                  <a:spLocks noChangeArrowheads="1"/>
                </p:cNvSpPr>
                <p:nvPr/>
              </p:nvSpPr>
              <p:spPr bwMode="auto">
                <a:xfrm flipH="1">
                  <a:off x="4952" y="3000"/>
                  <a:ext cx="23" cy="28"/>
                </a:xfrm>
                <a:prstGeom prst="ellipse">
                  <a:avLst/>
                </a:prstGeom>
                <a:solidFill>
                  <a:srgbClr val="5F5F5F"/>
                </a:solidFill>
                <a:ln w="4763">
                  <a:solidFill>
                    <a:srgbClr val="000000"/>
                  </a:solidFill>
                  <a:round/>
                  <a:headEnd/>
                  <a:tailEnd/>
                </a:ln>
              </p:spPr>
              <p:txBody>
                <a:bodyPr/>
                <a:lstStyle/>
                <a:p>
                  <a:endParaRPr lang="en-US"/>
                </a:p>
              </p:txBody>
            </p:sp>
            <p:sp>
              <p:nvSpPr>
                <p:cNvPr id="13408" name="Oval 416"/>
                <p:cNvSpPr>
                  <a:spLocks noChangeArrowheads="1"/>
                </p:cNvSpPr>
                <p:nvPr/>
              </p:nvSpPr>
              <p:spPr bwMode="auto">
                <a:xfrm flipH="1">
                  <a:off x="4960" y="3011"/>
                  <a:ext cx="7" cy="6"/>
                </a:xfrm>
                <a:prstGeom prst="ellipse">
                  <a:avLst/>
                </a:prstGeom>
                <a:solidFill>
                  <a:srgbClr val="C0C0C0"/>
                </a:solidFill>
                <a:ln w="4763">
                  <a:solidFill>
                    <a:srgbClr val="000000"/>
                  </a:solidFill>
                  <a:round/>
                  <a:headEnd/>
                  <a:tailEnd/>
                </a:ln>
              </p:spPr>
              <p:txBody>
                <a:bodyPr/>
                <a:lstStyle/>
                <a:p>
                  <a:endParaRPr lang="en-US"/>
                </a:p>
              </p:txBody>
            </p:sp>
            <p:sp>
              <p:nvSpPr>
                <p:cNvPr id="13409" name="Oval 417"/>
                <p:cNvSpPr>
                  <a:spLocks noChangeArrowheads="1"/>
                </p:cNvSpPr>
                <p:nvPr/>
              </p:nvSpPr>
              <p:spPr bwMode="auto">
                <a:xfrm flipH="1">
                  <a:off x="4708" y="2959"/>
                  <a:ext cx="93" cy="108"/>
                </a:xfrm>
                <a:prstGeom prst="ellipse">
                  <a:avLst/>
                </a:prstGeom>
                <a:solidFill>
                  <a:srgbClr val="3F3F3F"/>
                </a:solidFill>
                <a:ln w="4763">
                  <a:solidFill>
                    <a:srgbClr val="000000"/>
                  </a:solidFill>
                  <a:round/>
                  <a:headEnd/>
                  <a:tailEnd/>
                </a:ln>
              </p:spPr>
              <p:txBody>
                <a:bodyPr/>
                <a:lstStyle/>
                <a:p>
                  <a:endParaRPr lang="en-US"/>
                </a:p>
              </p:txBody>
            </p:sp>
            <p:sp>
              <p:nvSpPr>
                <p:cNvPr id="13410" name="Oval 418"/>
                <p:cNvSpPr>
                  <a:spLocks noChangeArrowheads="1"/>
                </p:cNvSpPr>
                <p:nvPr/>
              </p:nvSpPr>
              <p:spPr bwMode="auto">
                <a:xfrm flipH="1">
                  <a:off x="4718" y="2972"/>
                  <a:ext cx="72" cy="82"/>
                </a:xfrm>
                <a:prstGeom prst="ellipse">
                  <a:avLst/>
                </a:prstGeom>
                <a:solidFill>
                  <a:srgbClr val="9F9F9F"/>
                </a:solidFill>
                <a:ln w="14288">
                  <a:solidFill>
                    <a:srgbClr val="000000"/>
                  </a:solidFill>
                  <a:round/>
                  <a:headEnd/>
                  <a:tailEnd/>
                </a:ln>
              </p:spPr>
              <p:txBody>
                <a:bodyPr/>
                <a:lstStyle/>
                <a:p>
                  <a:endParaRPr lang="en-US"/>
                </a:p>
              </p:txBody>
            </p:sp>
            <p:sp>
              <p:nvSpPr>
                <p:cNvPr id="13411" name="Oval 419"/>
                <p:cNvSpPr>
                  <a:spLocks noChangeArrowheads="1"/>
                </p:cNvSpPr>
                <p:nvPr/>
              </p:nvSpPr>
              <p:spPr bwMode="auto">
                <a:xfrm flipH="1">
                  <a:off x="4739" y="2995"/>
                  <a:ext cx="30" cy="35"/>
                </a:xfrm>
                <a:prstGeom prst="ellipse">
                  <a:avLst/>
                </a:prstGeom>
                <a:solidFill>
                  <a:srgbClr val="C0C0C0"/>
                </a:solidFill>
                <a:ln w="4763">
                  <a:solidFill>
                    <a:srgbClr val="000000"/>
                  </a:solidFill>
                  <a:round/>
                  <a:headEnd/>
                  <a:tailEnd/>
                </a:ln>
              </p:spPr>
              <p:txBody>
                <a:bodyPr/>
                <a:lstStyle/>
                <a:p>
                  <a:endParaRPr lang="en-US"/>
                </a:p>
              </p:txBody>
            </p:sp>
            <p:sp>
              <p:nvSpPr>
                <p:cNvPr id="13412" name="Oval 420"/>
                <p:cNvSpPr>
                  <a:spLocks noChangeArrowheads="1"/>
                </p:cNvSpPr>
                <p:nvPr/>
              </p:nvSpPr>
              <p:spPr bwMode="auto">
                <a:xfrm flipH="1">
                  <a:off x="4743" y="3000"/>
                  <a:ext cx="23" cy="26"/>
                </a:xfrm>
                <a:prstGeom prst="ellipse">
                  <a:avLst/>
                </a:prstGeom>
                <a:solidFill>
                  <a:srgbClr val="5F5F5F"/>
                </a:solidFill>
                <a:ln w="4763">
                  <a:solidFill>
                    <a:srgbClr val="000000"/>
                  </a:solidFill>
                  <a:round/>
                  <a:headEnd/>
                  <a:tailEnd/>
                </a:ln>
              </p:spPr>
              <p:txBody>
                <a:bodyPr/>
                <a:lstStyle/>
                <a:p>
                  <a:endParaRPr lang="en-US"/>
                </a:p>
              </p:txBody>
            </p:sp>
            <p:sp>
              <p:nvSpPr>
                <p:cNvPr id="13413" name="Oval 421"/>
                <p:cNvSpPr>
                  <a:spLocks noChangeArrowheads="1"/>
                </p:cNvSpPr>
                <p:nvPr/>
              </p:nvSpPr>
              <p:spPr bwMode="auto">
                <a:xfrm flipH="1">
                  <a:off x="4751" y="3009"/>
                  <a:ext cx="7" cy="7"/>
                </a:xfrm>
                <a:prstGeom prst="ellipse">
                  <a:avLst/>
                </a:prstGeom>
                <a:solidFill>
                  <a:srgbClr val="C0C0C0"/>
                </a:solidFill>
                <a:ln w="4763">
                  <a:solidFill>
                    <a:srgbClr val="000000"/>
                  </a:solidFill>
                  <a:round/>
                  <a:headEnd/>
                  <a:tailEnd/>
                </a:ln>
              </p:spPr>
              <p:txBody>
                <a:bodyPr/>
                <a:lstStyle/>
                <a:p>
                  <a:endParaRPr lang="en-US"/>
                </a:p>
              </p:txBody>
            </p:sp>
            <p:sp>
              <p:nvSpPr>
                <p:cNvPr id="13414" name="Oval 422"/>
                <p:cNvSpPr>
                  <a:spLocks noChangeArrowheads="1"/>
                </p:cNvSpPr>
                <p:nvPr/>
              </p:nvSpPr>
              <p:spPr bwMode="auto">
                <a:xfrm>
                  <a:off x="4704" y="2928"/>
                  <a:ext cx="336" cy="144"/>
                </a:xfrm>
                <a:prstGeom prst="ellipse">
                  <a:avLst/>
                </a:prstGeom>
                <a:noFill/>
                <a:ln w="38100" algn="ctr">
                  <a:solidFill>
                    <a:srgbClr val="000000"/>
                  </a:solidFill>
                  <a:prstDash val="sysDot"/>
                  <a:round/>
                  <a:headEnd/>
                  <a:tailEnd/>
                </a:ln>
              </p:spPr>
              <p:txBody>
                <a:bodyPr wrap="none" anchor="ctr"/>
                <a:lstStyle/>
                <a:p>
                  <a:endParaRPr lang="en-US"/>
                </a:p>
              </p:txBody>
            </p:sp>
            <p:sp>
              <p:nvSpPr>
                <p:cNvPr id="13415" name="Oval 423"/>
                <p:cNvSpPr>
                  <a:spLocks noChangeArrowheads="1"/>
                </p:cNvSpPr>
                <p:nvPr/>
              </p:nvSpPr>
              <p:spPr bwMode="auto">
                <a:xfrm>
                  <a:off x="4677" y="2928"/>
                  <a:ext cx="345" cy="144"/>
                </a:xfrm>
                <a:prstGeom prst="ellipse">
                  <a:avLst/>
                </a:prstGeom>
                <a:noFill/>
                <a:ln w="38100" algn="ctr">
                  <a:solidFill>
                    <a:srgbClr val="000000"/>
                  </a:solidFill>
                  <a:prstDash val="sysDot"/>
                  <a:round/>
                  <a:headEnd/>
                  <a:tailEnd/>
                </a:ln>
              </p:spPr>
              <p:txBody>
                <a:bodyPr wrap="none" anchor="ctr"/>
                <a:lstStyle/>
                <a:p>
                  <a:endParaRPr lang="en-US"/>
                </a:p>
              </p:txBody>
            </p:sp>
          </p:grpSp>
        </p:grpSp>
        <p:sp>
          <p:nvSpPr>
            <p:cNvPr id="13327" name="TextBox 340"/>
            <p:cNvSpPr txBox="1">
              <a:spLocks noChangeArrowheads="1"/>
            </p:cNvSpPr>
            <p:nvPr/>
          </p:nvSpPr>
          <p:spPr bwMode="auto">
            <a:xfrm>
              <a:off x="6279284" y="5334000"/>
              <a:ext cx="2209259" cy="369337"/>
            </a:xfrm>
            <a:prstGeom prst="rect">
              <a:avLst/>
            </a:prstGeom>
            <a:noFill/>
            <a:ln w="9525" algn="ctr">
              <a:noFill/>
              <a:miter lim="800000"/>
              <a:headEnd/>
              <a:tailEnd/>
            </a:ln>
          </p:spPr>
          <p:txBody>
            <a:bodyPr wrap="none">
              <a:spAutoFit/>
            </a:bodyPr>
            <a:lstStyle/>
            <a:p>
              <a:r>
                <a:rPr lang="en-US" sz="2000" dirty="0">
                  <a:latin typeface="+mn-lt"/>
                  <a:cs typeface="Arial" charset="0"/>
                </a:rPr>
                <a:t>Camp Pendleton</a:t>
              </a:r>
            </a:p>
          </p:txBody>
        </p:sp>
        <p:sp>
          <p:nvSpPr>
            <p:cNvPr id="13328" name="Flowchart: Process 342"/>
            <p:cNvSpPr>
              <a:spLocks noChangeArrowheads="1"/>
            </p:cNvSpPr>
            <p:nvPr/>
          </p:nvSpPr>
          <p:spPr bwMode="auto">
            <a:xfrm>
              <a:off x="5257800" y="3581400"/>
              <a:ext cx="1828800" cy="685800"/>
            </a:xfrm>
            <a:prstGeom prst="flowChartProcess">
              <a:avLst/>
            </a:prstGeom>
            <a:solidFill>
              <a:srgbClr val="00B050">
                <a:alpha val="30196"/>
              </a:srgbClr>
            </a:solidFill>
            <a:ln w="25400" algn="ctr">
              <a:solidFill>
                <a:schemeClr val="tx1"/>
              </a:solidFill>
              <a:round/>
              <a:headEnd/>
              <a:tailEnd/>
            </a:ln>
          </p:spPr>
          <p:txBody>
            <a:bodyPr/>
            <a:lstStyle/>
            <a:p>
              <a:pPr algn="ctr" eaLnBrk="0" hangingPunct="0">
                <a:spcBef>
                  <a:spcPct val="50000"/>
                </a:spcBef>
              </a:pPr>
              <a:r>
                <a:rPr lang="en-US" sz="2000" dirty="0"/>
                <a:t>RFID Middleware</a:t>
              </a:r>
            </a:p>
          </p:txBody>
        </p:sp>
        <p:sp>
          <p:nvSpPr>
            <p:cNvPr id="13329" name="Flowchart: Process 343"/>
            <p:cNvSpPr>
              <a:spLocks noChangeArrowheads="1"/>
            </p:cNvSpPr>
            <p:nvPr/>
          </p:nvSpPr>
          <p:spPr bwMode="auto">
            <a:xfrm>
              <a:off x="7086600" y="3581400"/>
              <a:ext cx="1371600" cy="685800"/>
            </a:xfrm>
            <a:prstGeom prst="flowChartProcess">
              <a:avLst/>
            </a:prstGeom>
            <a:solidFill>
              <a:srgbClr val="00B050">
                <a:alpha val="30196"/>
              </a:srgbClr>
            </a:solidFill>
            <a:ln w="25400" algn="ctr">
              <a:solidFill>
                <a:schemeClr val="tx1"/>
              </a:solidFill>
              <a:round/>
              <a:headEnd/>
              <a:tailEnd/>
            </a:ln>
          </p:spPr>
          <p:txBody>
            <a:bodyPr/>
            <a:lstStyle/>
            <a:p>
              <a:pPr algn="ctr" eaLnBrk="0" hangingPunct="0">
                <a:spcBef>
                  <a:spcPct val="50000"/>
                </a:spcBef>
              </a:pPr>
              <a:r>
                <a:rPr lang="en-US" sz="2000" dirty="0"/>
                <a:t>Logistics AIS</a:t>
              </a:r>
            </a:p>
          </p:txBody>
        </p:sp>
        <p:sp>
          <p:nvSpPr>
            <p:cNvPr id="346" name="Down Arrow 345"/>
            <p:cNvSpPr/>
            <p:nvPr/>
          </p:nvSpPr>
          <p:spPr bwMode="auto">
            <a:xfrm>
              <a:off x="4343400" y="2133614"/>
              <a:ext cx="304800" cy="304804"/>
            </a:xfrm>
            <a:prstGeom prst="downArrow">
              <a:avLst/>
            </a:prstGeom>
            <a:solidFill>
              <a:schemeClr val="tx2">
                <a:lumMod val="75000"/>
                <a:alpha val="50000"/>
              </a:schemeClr>
            </a:solidFill>
            <a:ln w="25400" cap="flat" cmpd="sng" algn="ctr">
              <a:solidFill>
                <a:schemeClr val="tx1"/>
              </a:solidFill>
              <a:prstDash val="solid"/>
              <a:round/>
              <a:headEnd type="none" w="med" len="med"/>
              <a:tailEnd type="none" w="med" len="med"/>
            </a:ln>
            <a:effectLst/>
          </p:spPr>
          <p:txBody>
            <a:bodyPr/>
            <a:lstStyle/>
            <a:p>
              <a:pPr algn="ctr" eaLnBrk="0" hangingPunct="0">
                <a:spcBef>
                  <a:spcPct val="50000"/>
                </a:spcBef>
                <a:defRPr/>
              </a:pPr>
              <a:endParaRPr lang="en-US"/>
            </a:p>
          </p:txBody>
        </p:sp>
        <p:sp>
          <p:nvSpPr>
            <p:cNvPr id="347" name="Down Arrow 346"/>
            <p:cNvSpPr/>
            <p:nvPr/>
          </p:nvSpPr>
          <p:spPr bwMode="auto">
            <a:xfrm>
              <a:off x="6096000" y="3048025"/>
              <a:ext cx="304800" cy="457206"/>
            </a:xfrm>
            <a:prstGeom prst="downArrow">
              <a:avLst/>
            </a:prstGeom>
            <a:solidFill>
              <a:schemeClr val="tx2">
                <a:lumMod val="75000"/>
                <a:alpha val="50000"/>
              </a:schemeClr>
            </a:solidFill>
            <a:ln w="25400" cap="flat" cmpd="sng" algn="ctr">
              <a:solidFill>
                <a:schemeClr val="tx1"/>
              </a:solidFill>
              <a:prstDash val="solid"/>
              <a:round/>
              <a:headEnd type="none" w="med" len="med"/>
              <a:tailEnd type="none" w="med" len="med"/>
            </a:ln>
            <a:effectLst/>
          </p:spPr>
          <p:txBody>
            <a:bodyPr/>
            <a:lstStyle/>
            <a:p>
              <a:pPr algn="ctr" eaLnBrk="0" hangingPunct="0">
                <a:spcBef>
                  <a:spcPct val="50000"/>
                </a:spcBef>
                <a:defRPr/>
              </a:pPr>
              <a:endParaRPr lang="en-US"/>
            </a:p>
          </p:txBody>
        </p:sp>
        <p:sp>
          <p:nvSpPr>
            <p:cNvPr id="13332" name="TextBox 347"/>
            <p:cNvSpPr txBox="1">
              <a:spLocks noChangeArrowheads="1"/>
            </p:cNvSpPr>
            <p:nvPr/>
          </p:nvSpPr>
          <p:spPr bwMode="auto">
            <a:xfrm>
              <a:off x="6356111" y="3048000"/>
              <a:ext cx="784190" cy="369337"/>
            </a:xfrm>
            <a:prstGeom prst="rect">
              <a:avLst/>
            </a:prstGeom>
            <a:noFill/>
            <a:ln w="9525" algn="ctr">
              <a:noFill/>
              <a:miter lim="800000"/>
              <a:headEnd/>
              <a:tailEnd/>
            </a:ln>
          </p:spPr>
          <p:txBody>
            <a:bodyPr wrap="none">
              <a:spAutoFit/>
            </a:bodyPr>
            <a:lstStyle/>
            <a:p>
              <a:r>
                <a:rPr lang="en-US" sz="2000" dirty="0">
                  <a:latin typeface="+mn-lt"/>
                  <a:cs typeface="Arial" charset="0"/>
                </a:rPr>
                <a:t>856S</a:t>
              </a:r>
            </a:p>
          </p:txBody>
        </p:sp>
      </p:grpSp>
    </p:spTree>
  </p:cSld>
  <p:clrMapOvr>
    <a:masterClrMapping/>
  </p:clrMapOv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685800" y="457200"/>
            <a:ext cx="8458200" cy="526805"/>
          </a:xfrm>
        </p:spPr>
        <p:txBody>
          <a:bodyPr/>
          <a:lstStyle/>
          <a:p>
            <a:r>
              <a:rPr lang="en-US" sz="3200" dirty="0" smtClean="0"/>
              <a:t>pRFID &amp; In-Transit Visibility</a:t>
            </a:r>
            <a:endParaRPr lang="en-US" sz="3200" dirty="0"/>
          </a:p>
        </p:txBody>
      </p:sp>
      <p:sp>
        <p:nvSpPr>
          <p:cNvPr id="4" name="Text Box 9"/>
          <p:cNvSpPr txBox="1">
            <a:spLocks noChangeArrowheads="1"/>
          </p:cNvSpPr>
          <p:nvPr/>
        </p:nvSpPr>
        <p:spPr bwMode="auto">
          <a:xfrm>
            <a:off x="156442" y="5105400"/>
            <a:ext cx="5410200" cy="954107"/>
          </a:xfrm>
          <a:prstGeom prst="rect">
            <a:avLst/>
          </a:prstGeom>
          <a:solidFill>
            <a:schemeClr val="accent4">
              <a:lumMod val="50000"/>
            </a:schemeClr>
          </a:solidFill>
          <a:ln w="28575">
            <a:solidFill>
              <a:schemeClr val="tx1"/>
            </a:solidFill>
            <a:miter lim="800000"/>
            <a:headEnd/>
            <a:tailEnd/>
          </a:ln>
          <a:effectLst>
            <a:outerShdw dist="107763" dir="2700000" algn="ctr" rotWithShape="0">
              <a:schemeClr val="tx1">
                <a:alpha val="50000"/>
              </a:schemeClr>
            </a:outerShdw>
          </a:effectLst>
        </p:spPr>
        <p:txBody>
          <a:bodyPr wrap="square">
            <a:spAutoFit/>
          </a:bodyPr>
          <a:lstStyle/>
          <a:p>
            <a:pPr eaLnBrk="0" fontAlgn="base" hangingPunct="0">
              <a:spcBef>
                <a:spcPct val="50000"/>
              </a:spcBef>
              <a:spcAft>
                <a:spcPct val="0"/>
              </a:spcAft>
              <a:defRPr/>
            </a:pPr>
            <a:r>
              <a:rPr lang="en-US" sz="1600" b="1" u="sng" dirty="0">
                <a:solidFill>
                  <a:prstClr val="white"/>
                </a:solidFill>
                <a:latin typeface="Arial"/>
              </a:rPr>
              <a:t>Report RFID Tag read event data to DAAS</a:t>
            </a:r>
          </a:p>
          <a:p>
            <a:pPr eaLnBrk="0" fontAlgn="base" hangingPunct="0">
              <a:spcBef>
                <a:spcPct val="50000"/>
              </a:spcBef>
              <a:spcAft>
                <a:spcPct val="0"/>
              </a:spcAft>
              <a:defRPr/>
            </a:pPr>
            <a:r>
              <a:rPr lang="en-US" sz="1600" b="1" dirty="0">
                <a:solidFill>
                  <a:prstClr val="white"/>
                </a:solidFill>
                <a:latin typeface="Arial"/>
              </a:rPr>
              <a:t>User can query WEBVLIPS or IGC to ascertain last known location of RFID tagged material.</a:t>
            </a:r>
          </a:p>
        </p:txBody>
      </p:sp>
      <p:sp>
        <p:nvSpPr>
          <p:cNvPr id="6" name="Flowchart: Magnetic Disk 5"/>
          <p:cNvSpPr/>
          <p:nvPr/>
        </p:nvSpPr>
        <p:spPr bwMode="auto">
          <a:xfrm>
            <a:off x="6898968" y="5007300"/>
            <a:ext cx="1905000" cy="990600"/>
          </a:xfrm>
          <a:prstGeom prst="flowChartMagneticDisk">
            <a:avLst/>
          </a:prstGeom>
          <a:solidFill>
            <a:schemeClr val="accent3">
              <a:lumMod val="75000"/>
              <a:alpha val="64000"/>
            </a:schemeClr>
          </a:solidFill>
          <a:ln w="25400" cap="flat" cmpd="sng" algn="ctr">
            <a:solidFill>
              <a:schemeClr val="tx1"/>
            </a:solidFill>
            <a:prstDash val="solid"/>
            <a:round/>
            <a:headEnd type="none" w="med" len="med"/>
            <a:tailEnd type="none" w="med" len="med"/>
          </a:ln>
          <a:effectLst/>
        </p:spPr>
        <p:txBody>
          <a:bodyPr/>
          <a:lstStyle/>
          <a:p>
            <a:pPr algn="ctr" eaLnBrk="0" fontAlgn="base" hangingPunct="0">
              <a:spcBef>
                <a:spcPct val="50000"/>
              </a:spcBef>
              <a:spcAft>
                <a:spcPct val="0"/>
              </a:spcAft>
              <a:defRPr/>
            </a:pPr>
            <a:r>
              <a:rPr lang="en-US" sz="1600" b="1" dirty="0">
                <a:solidFill>
                  <a:prstClr val="black"/>
                </a:solidFill>
                <a:latin typeface="Arial"/>
              </a:rPr>
              <a:t>Transactions with RFID</a:t>
            </a:r>
          </a:p>
        </p:txBody>
      </p:sp>
      <p:sp>
        <p:nvSpPr>
          <p:cNvPr id="14350" name="TextBox 277"/>
          <p:cNvSpPr txBox="1">
            <a:spLocks noChangeArrowheads="1"/>
          </p:cNvSpPr>
          <p:nvPr/>
        </p:nvSpPr>
        <p:spPr bwMode="auto">
          <a:xfrm>
            <a:off x="4714922" y="1871246"/>
            <a:ext cx="1514133" cy="338554"/>
          </a:xfrm>
          <a:prstGeom prst="rect">
            <a:avLst/>
          </a:prstGeom>
          <a:noFill/>
          <a:ln w="9525" algn="ctr">
            <a:noFill/>
            <a:miter lim="800000"/>
            <a:headEnd/>
            <a:tailEnd/>
          </a:ln>
        </p:spPr>
        <p:txBody>
          <a:bodyPr wrap="none">
            <a:spAutoFit/>
          </a:bodyPr>
          <a:lstStyle/>
          <a:p>
            <a:pPr algn="ctr" eaLnBrk="0" fontAlgn="base" hangingPunct="0">
              <a:spcBef>
                <a:spcPct val="50000"/>
              </a:spcBef>
              <a:spcAft>
                <a:spcPct val="0"/>
              </a:spcAft>
            </a:pPr>
            <a:r>
              <a:rPr lang="en-US" sz="1600" b="1" dirty="0">
                <a:solidFill>
                  <a:srgbClr val="FF0000"/>
                </a:solidFill>
                <a:latin typeface="Arial"/>
                <a:cs typeface="Arial" charset="0"/>
              </a:rPr>
              <a:t>XML Visibility</a:t>
            </a:r>
          </a:p>
        </p:txBody>
      </p:sp>
      <p:grpSp>
        <p:nvGrpSpPr>
          <p:cNvPr id="17" name="Group 16"/>
          <p:cNvGrpSpPr/>
          <p:nvPr/>
        </p:nvGrpSpPr>
        <p:grpSpPr>
          <a:xfrm flipH="1">
            <a:off x="233743" y="1523181"/>
            <a:ext cx="3827893" cy="2841371"/>
            <a:chOff x="132490" y="1441054"/>
            <a:chExt cx="4972400" cy="2841371"/>
          </a:xfrm>
        </p:grpSpPr>
        <p:grpSp>
          <p:nvGrpSpPr>
            <p:cNvPr id="14" name="Group 270"/>
            <p:cNvGrpSpPr>
              <a:grpSpLocks/>
            </p:cNvGrpSpPr>
            <p:nvPr/>
          </p:nvGrpSpPr>
          <p:grpSpPr bwMode="auto">
            <a:xfrm>
              <a:off x="132490" y="1441054"/>
              <a:ext cx="4972400" cy="2841371"/>
              <a:chOff x="1676400" y="4970463"/>
              <a:chExt cx="1065213" cy="477837"/>
            </a:xfrm>
          </p:grpSpPr>
          <p:sp>
            <p:nvSpPr>
              <p:cNvPr id="14353" name="Line 163"/>
              <p:cNvSpPr>
                <a:spLocks noChangeShapeType="1"/>
              </p:cNvSpPr>
              <p:nvPr/>
            </p:nvSpPr>
            <p:spPr bwMode="auto">
              <a:xfrm flipV="1">
                <a:off x="2697163" y="5151438"/>
                <a:ext cx="0" cy="12700"/>
              </a:xfrm>
              <a:prstGeom prst="line">
                <a:avLst/>
              </a:prstGeom>
              <a:noFill/>
              <a:ln w="9088">
                <a:solidFill>
                  <a:srgbClr val="000000"/>
                </a:solidFill>
                <a:round/>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54" name="Freeform 164"/>
              <p:cNvSpPr>
                <a:spLocks/>
              </p:cNvSpPr>
              <p:nvPr/>
            </p:nvSpPr>
            <p:spPr bwMode="auto">
              <a:xfrm>
                <a:off x="2400300" y="5124450"/>
                <a:ext cx="53975" cy="63500"/>
              </a:xfrm>
              <a:custGeom>
                <a:avLst/>
                <a:gdLst>
                  <a:gd name="T0" fmla="*/ 2147483647 w 20"/>
                  <a:gd name="T1" fmla="*/ 2147483647 h 35"/>
                  <a:gd name="T2" fmla="*/ 0 w 20"/>
                  <a:gd name="T3" fmla="*/ 0 h 35"/>
                  <a:gd name="T4" fmla="*/ 0 w 20"/>
                  <a:gd name="T5" fmla="*/ 2147483647 h 35"/>
                  <a:gd name="T6" fmla="*/ 2147483647 w 20"/>
                  <a:gd name="T7" fmla="*/ 2147483647 h 35"/>
                  <a:gd name="T8" fmla="*/ 2147483647 w 20"/>
                  <a:gd name="T9" fmla="*/ 2147483647 h 35"/>
                  <a:gd name="T10" fmla="*/ 2147483647 w 20"/>
                  <a:gd name="T11" fmla="*/ 2147483647 h 35"/>
                  <a:gd name="T12" fmla="*/ 0 60000 65536"/>
                  <a:gd name="T13" fmla="*/ 0 60000 65536"/>
                  <a:gd name="T14" fmla="*/ 0 60000 65536"/>
                  <a:gd name="T15" fmla="*/ 0 60000 65536"/>
                  <a:gd name="T16" fmla="*/ 0 60000 65536"/>
                  <a:gd name="T17" fmla="*/ 0 60000 65536"/>
                  <a:gd name="T18" fmla="*/ 0 w 20"/>
                  <a:gd name="T19" fmla="*/ 0 h 35"/>
                  <a:gd name="T20" fmla="*/ 20 w 20"/>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20" h="35">
                    <a:moveTo>
                      <a:pt x="19" y="11"/>
                    </a:moveTo>
                    <a:lnTo>
                      <a:pt x="0" y="0"/>
                    </a:lnTo>
                    <a:lnTo>
                      <a:pt x="0" y="23"/>
                    </a:lnTo>
                    <a:lnTo>
                      <a:pt x="19" y="34"/>
                    </a:lnTo>
                    <a:lnTo>
                      <a:pt x="19" y="11"/>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55" name="Freeform 165"/>
              <p:cNvSpPr>
                <a:spLocks/>
              </p:cNvSpPr>
              <p:nvPr/>
            </p:nvSpPr>
            <p:spPr bwMode="auto">
              <a:xfrm>
                <a:off x="2449513" y="5064125"/>
                <a:ext cx="203200" cy="123825"/>
              </a:xfrm>
              <a:custGeom>
                <a:avLst/>
                <a:gdLst>
                  <a:gd name="T0" fmla="*/ 2147483647 w 76"/>
                  <a:gd name="T1" fmla="*/ 0 h 68"/>
                  <a:gd name="T2" fmla="*/ 0 w 76"/>
                  <a:gd name="T3" fmla="*/ 2147483647 h 68"/>
                  <a:gd name="T4" fmla="*/ 0 w 76"/>
                  <a:gd name="T5" fmla="*/ 2147483647 h 68"/>
                  <a:gd name="T6" fmla="*/ 2147483647 w 76"/>
                  <a:gd name="T7" fmla="*/ 2147483647 h 68"/>
                  <a:gd name="T8" fmla="*/ 2147483647 w 76"/>
                  <a:gd name="T9" fmla="*/ 0 h 68"/>
                  <a:gd name="T10" fmla="*/ 2147483647 w 76"/>
                  <a:gd name="T11" fmla="*/ 0 h 68"/>
                  <a:gd name="T12" fmla="*/ 0 60000 65536"/>
                  <a:gd name="T13" fmla="*/ 0 60000 65536"/>
                  <a:gd name="T14" fmla="*/ 0 60000 65536"/>
                  <a:gd name="T15" fmla="*/ 0 60000 65536"/>
                  <a:gd name="T16" fmla="*/ 0 60000 65536"/>
                  <a:gd name="T17" fmla="*/ 0 60000 65536"/>
                  <a:gd name="T18" fmla="*/ 0 w 76"/>
                  <a:gd name="T19" fmla="*/ 0 h 68"/>
                  <a:gd name="T20" fmla="*/ 76 w 76"/>
                  <a:gd name="T21" fmla="*/ 68 h 68"/>
                </a:gdLst>
                <a:ahLst/>
                <a:cxnLst>
                  <a:cxn ang="T12">
                    <a:pos x="T0" y="T1"/>
                  </a:cxn>
                  <a:cxn ang="T13">
                    <a:pos x="T2" y="T3"/>
                  </a:cxn>
                  <a:cxn ang="T14">
                    <a:pos x="T4" y="T5"/>
                  </a:cxn>
                  <a:cxn ang="T15">
                    <a:pos x="T6" y="T7"/>
                  </a:cxn>
                  <a:cxn ang="T16">
                    <a:pos x="T8" y="T9"/>
                  </a:cxn>
                  <a:cxn ang="T17">
                    <a:pos x="T10" y="T11"/>
                  </a:cxn>
                </a:cxnLst>
                <a:rect l="T18" t="T19" r="T20" b="T21"/>
                <a:pathLst>
                  <a:path w="76" h="68">
                    <a:moveTo>
                      <a:pt x="75" y="0"/>
                    </a:moveTo>
                    <a:lnTo>
                      <a:pt x="0" y="44"/>
                    </a:lnTo>
                    <a:lnTo>
                      <a:pt x="0" y="67"/>
                    </a:lnTo>
                    <a:lnTo>
                      <a:pt x="75" y="23"/>
                    </a:lnTo>
                    <a:lnTo>
                      <a:pt x="75" y="0"/>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56" name="Line 166"/>
              <p:cNvSpPr>
                <a:spLocks noChangeShapeType="1"/>
              </p:cNvSpPr>
              <p:nvPr/>
            </p:nvSpPr>
            <p:spPr bwMode="auto">
              <a:xfrm flipV="1">
                <a:off x="2609850" y="5118100"/>
                <a:ext cx="0" cy="11113"/>
              </a:xfrm>
              <a:prstGeom prst="line">
                <a:avLst/>
              </a:prstGeom>
              <a:noFill/>
              <a:ln w="9088">
                <a:solidFill>
                  <a:srgbClr val="000000"/>
                </a:solidFill>
                <a:round/>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57" name="Freeform 167"/>
              <p:cNvSpPr>
                <a:spLocks/>
              </p:cNvSpPr>
              <p:nvPr/>
            </p:nvSpPr>
            <p:spPr bwMode="auto">
              <a:xfrm>
                <a:off x="2609850" y="5129213"/>
                <a:ext cx="31750" cy="22225"/>
              </a:xfrm>
              <a:custGeom>
                <a:avLst/>
                <a:gdLst>
                  <a:gd name="T0" fmla="*/ 2147483647 w 12"/>
                  <a:gd name="T1" fmla="*/ 2147483647 h 14"/>
                  <a:gd name="T2" fmla="*/ 0 w 12"/>
                  <a:gd name="T3" fmla="*/ 2147483647 h 14"/>
                  <a:gd name="T4" fmla="*/ 0 w 12"/>
                  <a:gd name="T5" fmla="*/ 2147483647 h 14"/>
                  <a:gd name="T6" fmla="*/ 0 w 12"/>
                  <a:gd name="T7" fmla="*/ 2147483647 h 14"/>
                  <a:gd name="T8" fmla="*/ 0 w 12"/>
                  <a:gd name="T9" fmla="*/ 2147483647 h 14"/>
                  <a:gd name="T10" fmla="*/ 2147483647 w 12"/>
                  <a:gd name="T11" fmla="*/ 2147483647 h 14"/>
                  <a:gd name="T12" fmla="*/ 2147483647 w 12"/>
                  <a:gd name="T13" fmla="*/ 0 h 14"/>
                  <a:gd name="T14" fmla="*/ 2147483647 w 12"/>
                  <a:gd name="T15" fmla="*/ 0 h 14"/>
                  <a:gd name="T16" fmla="*/ 2147483647 w 12"/>
                  <a:gd name="T17" fmla="*/ 2147483647 h 14"/>
                  <a:gd name="T18" fmla="*/ 2147483647 w 12"/>
                  <a:gd name="T19" fmla="*/ 2147483647 h 14"/>
                  <a:gd name="T20" fmla="*/ 2147483647 w 12"/>
                  <a:gd name="T21" fmla="*/ 2147483647 h 14"/>
                  <a:gd name="T22" fmla="*/ 2147483647 w 12"/>
                  <a:gd name="T23" fmla="*/ 2147483647 h 14"/>
                  <a:gd name="T24" fmla="*/ 2147483647 w 12"/>
                  <a:gd name="T25" fmla="*/ 2147483647 h 14"/>
                  <a:gd name="T26" fmla="*/ 2147483647 w 12"/>
                  <a:gd name="T27" fmla="*/ 2147483647 h 14"/>
                  <a:gd name="T28" fmla="*/ 2147483647 w 12"/>
                  <a:gd name="T29" fmla="*/ 2147483647 h 14"/>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4"/>
                  <a:gd name="T47" fmla="*/ 12 w 12"/>
                  <a:gd name="T48" fmla="*/ 14 h 14"/>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4">
                    <a:moveTo>
                      <a:pt x="2" y="13"/>
                    </a:moveTo>
                    <a:lnTo>
                      <a:pt x="0" y="11"/>
                    </a:lnTo>
                    <a:lnTo>
                      <a:pt x="0" y="8"/>
                    </a:lnTo>
                    <a:lnTo>
                      <a:pt x="0" y="4"/>
                    </a:lnTo>
                    <a:lnTo>
                      <a:pt x="0" y="2"/>
                    </a:lnTo>
                    <a:lnTo>
                      <a:pt x="2" y="2"/>
                    </a:lnTo>
                    <a:lnTo>
                      <a:pt x="4" y="0"/>
                    </a:lnTo>
                    <a:lnTo>
                      <a:pt x="7" y="0"/>
                    </a:lnTo>
                    <a:lnTo>
                      <a:pt x="9" y="2"/>
                    </a:lnTo>
                    <a:lnTo>
                      <a:pt x="11" y="4"/>
                    </a:lnTo>
                    <a:lnTo>
                      <a:pt x="9" y="11"/>
                    </a:lnTo>
                    <a:lnTo>
                      <a:pt x="7" y="13"/>
                    </a:lnTo>
                    <a:lnTo>
                      <a:pt x="4" y="13"/>
                    </a:lnTo>
                    <a:lnTo>
                      <a:pt x="2" y="13"/>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58" name="Freeform 168"/>
              <p:cNvSpPr>
                <a:spLocks/>
              </p:cNvSpPr>
              <p:nvPr/>
            </p:nvSpPr>
            <p:spPr bwMode="auto">
              <a:xfrm>
                <a:off x="2609850" y="5129213"/>
                <a:ext cx="31750" cy="22225"/>
              </a:xfrm>
              <a:custGeom>
                <a:avLst/>
                <a:gdLst>
                  <a:gd name="T0" fmla="*/ 2147483647 w 12"/>
                  <a:gd name="T1" fmla="*/ 2147483647 h 14"/>
                  <a:gd name="T2" fmla="*/ 2147483647 w 12"/>
                  <a:gd name="T3" fmla="*/ 2147483647 h 14"/>
                  <a:gd name="T4" fmla="*/ 2147483647 w 12"/>
                  <a:gd name="T5" fmla="*/ 0 h 14"/>
                  <a:gd name="T6" fmla="*/ 2147483647 w 12"/>
                  <a:gd name="T7" fmla="*/ 2147483647 h 14"/>
                  <a:gd name="T8" fmla="*/ 2147483647 w 12"/>
                  <a:gd name="T9" fmla="*/ 2147483647 h 14"/>
                  <a:gd name="T10" fmla="*/ 0 w 12"/>
                  <a:gd name="T11" fmla="*/ 2147483647 h 14"/>
                  <a:gd name="T12" fmla="*/ 2147483647 w 12"/>
                  <a:gd name="T13" fmla="*/ 2147483647 h 14"/>
                  <a:gd name="T14" fmla="*/ 2147483647 w 12"/>
                  <a:gd name="T15" fmla="*/ 2147483647 h 14"/>
                  <a:gd name="T16" fmla="*/ 2147483647 w 12"/>
                  <a:gd name="T17" fmla="*/ 2147483647 h 14"/>
                  <a:gd name="T18" fmla="*/ 2147483647 w 12"/>
                  <a:gd name="T19" fmla="*/ 2147483647 h 14"/>
                  <a:gd name="T20" fmla="*/ 2147483647 w 12"/>
                  <a:gd name="T21" fmla="*/ 2147483647 h 1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w 12"/>
                  <a:gd name="T34" fmla="*/ 0 h 14"/>
                  <a:gd name="T35" fmla="*/ 12 w 12"/>
                  <a:gd name="T36" fmla="*/ 14 h 14"/>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T33" t="T34" r="T35" b="T36"/>
                <a:pathLst>
                  <a:path w="12" h="14">
                    <a:moveTo>
                      <a:pt x="9" y="9"/>
                    </a:moveTo>
                    <a:lnTo>
                      <a:pt x="11" y="2"/>
                    </a:lnTo>
                    <a:lnTo>
                      <a:pt x="9" y="0"/>
                    </a:lnTo>
                    <a:lnTo>
                      <a:pt x="7" y="2"/>
                    </a:lnTo>
                    <a:lnTo>
                      <a:pt x="2" y="5"/>
                    </a:lnTo>
                    <a:lnTo>
                      <a:pt x="0" y="9"/>
                    </a:lnTo>
                    <a:lnTo>
                      <a:pt x="2" y="13"/>
                    </a:lnTo>
                    <a:lnTo>
                      <a:pt x="4" y="13"/>
                    </a:lnTo>
                    <a:lnTo>
                      <a:pt x="7" y="13"/>
                    </a:lnTo>
                    <a:lnTo>
                      <a:pt x="9" y="9"/>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59" name="Freeform 169"/>
              <p:cNvSpPr>
                <a:spLocks/>
              </p:cNvSpPr>
              <p:nvPr/>
            </p:nvSpPr>
            <p:spPr bwMode="auto">
              <a:xfrm>
                <a:off x="2490788" y="5078413"/>
                <a:ext cx="250825" cy="103187"/>
              </a:xfrm>
              <a:custGeom>
                <a:avLst/>
                <a:gdLst>
                  <a:gd name="T0" fmla="*/ 2147483647 w 94"/>
                  <a:gd name="T1" fmla="*/ 2147483647 h 57"/>
                  <a:gd name="T2" fmla="*/ 2147483647 w 94"/>
                  <a:gd name="T3" fmla="*/ 0 h 57"/>
                  <a:gd name="T4" fmla="*/ 0 w 94"/>
                  <a:gd name="T5" fmla="*/ 2147483647 h 57"/>
                  <a:gd name="T6" fmla="*/ 2147483647 w 94"/>
                  <a:gd name="T7" fmla="*/ 2147483647 h 57"/>
                  <a:gd name="T8" fmla="*/ 2147483647 w 94"/>
                  <a:gd name="T9" fmla="*/ 2147483647 h 57"/>
                  <a:gd name="T10" fmla="*/ 2147483647 w 94"/>
                  <a:gd name="T11" fmla="*/ 2147483647 h 57"/>
                  <a:gd name="T12" fmla="*/ 0 60000 65536"/>
                  <a:gd name="T13" fmla="*/ 0 60000 65536"/>
                  <a:gd name="T14" fmla="*/ 0 60000 65536"/>
                  <a:gd name="T15" fmla="*/ 0 60000 65536"/>
                  <a:gd name="T16" fmla="*/ 0 60000 65536"/>
                  <a:gd name="T17" fmla="*/ 0 60000 65536"/>
                  <a:gd name="T18" fmla="*/ 0 w 94"/>
                  <a:gd name="T19" fmla="*/ 0 h 57"/>
                  <a:gd name="T20" fmla="*/ 94 w 94"/>
                  <a:gd name="T21" fmla="*/ 57 h 57"/>
                </a:gdLst>
                <a:ahLst/>
                <a:cxnLst>
                  <a:cxn ang="T12">
                    <a:pos x="T0" y="T1"/>
                  </a:cxn>
                  <a:cxn ang="T13">
                    <a:pos x="T2" y="T3"/>
                  </a:cxn>
                  <a:cxn ang="T14">
                    <a:pos x="T4" y="T5"/>
                  </a:cxn>
                  <a:cxn ang="T15">
                    <a:pos x="T6" y="T7"/>
                  </a:cxn>
                  <a:cxn ang="T16">
                    <a:pos x="T8" y="T9"/>
                  </a:cxn>
                  <a:cxn ang="T17">
                    <a:pos x="T10" y="T11"/>
                  </a:cxn>
                </a:cxnLst>
                <a:rect l="T18" t="T19" r="T20" b="T21"/>
                <a:pathLst>
                  <a:path w="94" h="57">
                    <a:moveTo>
                      <a:pt x="93" y="12"/>
                    </a:moveTo>
                    <a:lnTo>
                      <a:pt x="74" y="0"/>
                    </a:lnTo>
                    <a:lnTo>
                      <a:pt x="0" y="45"/>
                    </a:lnTo>
                    <a:lnTo>
                      <a:pt x="19" y="56"/>
                    </a:lnTo>
                    <a:lnTo>
                      <a:pt x="93" y="12"/>
                    </a:lnTo>
                  </a:path>
                </a:pathLst>
              </a:custGeom>
              <a:solidFill>
                <a:srgbClr val="D2D2D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60" name="Freeform 170"/>
              <p:cNvSpPr>
                <a:spLocks/>
              </p:cNvSpPr>
              <p:nvPr/>
            </p:nvSpPr>
            <p:spPr bwMode="auto">
              <a:xfrm>
                <a:off x="2541588" y="5103813"/>
                <a:ext cx="200025" cy="120650"/>
              </a:xfrm>
              <a:custGeom>
                <a:avLst/>
                <a:gdLst>
                  <a:gd name="T0" fmla="*/ 2147483647 w 75"/>
                  <a:gd name="T1" fmla="*/ 0 h 67"/>
                  <a:gd name="T2" fmla="*/ 0 w 75"/>
                  <a:gd name="T3" fmla="*/ 2147483647 h 67"/>
                  <a:gd name="T4" fmla="*/ 0 w 75"/>
                  <a:gd name="T5" fmla="*/ 2147483647 h 67"/>
                  <a:gd name="T6" fmla="*/ 2147483647 w 75"/>
                  <a:gd name="T7" fmla="*/ 2147483647 h 67"/>
                  <a:gd name="T8" fmla="*/ 2147483647 w 75"/>
                  <a:gd name="T9" fmla="*/ 0 h 67"/>
                  <a:gd name="T10" fmla="*/ 2147483647 w 75"/>
                  <a:gd name="T11" fmla="*/ 0 h 67"/>
                  <a:gd name="T12" fmla="*/ 0 60000 65536"/>
                  <a:gd name="T13" fmla="*/ 0 60000 65536"/>
                  <a:gd name="T14" fmla="*/ 0 60000 65536"/>
                  <a:gd name="T15" fmla="*/ 0 60000 65536"/>
                  <a:gd name="T16" fmla="*/ 0 60000 65536"/>
                  <a:gd name="T17" fmla="*/ 0 60000 65536"/>
                  <a:gd name="T18" fmla="*/ 0 w 75"/>
                  <a:gd name="T19" fmla="*/ 0 h 67"/>
                  <a:gd name="T20" fmla="*/ 75 w 75"/>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75" h="67">
                    <a:moveTo>
                      <a:pt x="74" y="0"/>
                    </a:moveTo>
                    <a:lnTo>
                      <a:pt x="0" y="43"/>
                    </a:lnTo>
                    <a:lnTo>
                      <a:pt x="0" y="66"/>
                    </a:lnTo>
                    <a:lnTo>
                      <a:pt x="74" y="22"/>
                    </a:lnTo>
                    <a:lnTo>
                      <a:pt x="74" y="0"/>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61" name="Freeform 171"/>
              <p:cNvSpPr>
                <a:spLocks/>
              </p:cNvSpPr>
              <p:nvPr/>
            </p:nvSpPr>
            <p:spPr bwMode="auto">
              <a:xfrm>
                <a:off x="2224088" y="5053013"/>
                <a:ext cx="52387" cy="68262"/>
              </a:xfrm>
              <a:custGeom>
                <a:avLst/>
                <a:gdLst>
                  <a:gd name="T0" fmla="*/ 2147483647 w 20"/>
                  <a:gd name="T1" fmla="*/ 2147483647 h 36"/>
                  <a:gd name="T2" fmla="*/ 0 w 20"/>
                  <a:gd name="T3" fmla="*/ 0 h 36"/>
                  <a:gd name="T4" fmla="*/ 0 w 20"/>
                  <a:gd name="T5" fmla="*/ 2147483647 h 36"/>
                  <a:gd name="T6" fmla="*/ 2147483647 w 20"/>
                  <a:gd name="T7" fmla="*/ 2147483647 h 36"/>
                  <a:gd name="T8" fmla="*/ 2147483647 w 20"/>
                  <a:gd name="T9" fmla="*/ 2147483647 h 36"/>
                  <a:gd name="T10" fmla="*/ 2147483647 w 20"/>
                  <a:gd name="T11" fmla="*/ 2147483647 h 36"/>
                  <a:gd name="T12" fmla="*/ 0 60000 65536"/>
                  <a:gd name="T13" fmla="*/ 0 60000 65536"/>
                  <a:gd name="T14" fmla="*/ 0 60000 65536"/>
                  <a:gd name="T15" fmla="*/ 0 60000 65536"/>
                  <a:gd name="T16" fmla="*/ 0 60000 65536"/>
                  <a:gd name="T17" fmla="*/ 0 60000 65536"/>
                  <a:gd name="T18" fmla="*/ 0 w 20"/>
                  <a:gd name="T19" fmla="*/ 0 h 36"/>
                  <a:gd name="T20" fmla="*/ 20 w 20"/>
                  <a:gd name="T21" fmla="*/ 36 h 36"/>
                </a:gdLst>
                <a:ahLst/>
                <a:cxnLst>
                  <a:cxn ang="T12">
                    <a:pos x="T0" y="T1"/>
                  </a:cxn>
                  <a:cxn ang="T13">
                    <a:pos x="T2" y="T3"/>
                  </a:cxn>
                  <a:cxn ang="T14">
                    <a:pos x="T4" y="T5"/>
                  </a:cxn>
                  <a:cxn ang="T15">
                    <a:pos x="T6" y="T7"/>
                  </a:cxn>
                  <a:cxn ang="T16">
                    <a:pos x="T8" y="T9"/>
                  </a:cxn>
                  <a:cxn ang="T17">
                    <a:pos x="T10" y="T11"/>
                  </a:cxn>
                </a:cxnLst>
                <a:rect l="T18" t="T19" r="T20" b="T21"/>
                <a:pathLst>
                  <a:path w="20" h="36">
                    <a:moveTo>
                      <a:pt x="19" y="11"/>
                    </a:moveTo>
                    <a:lnTo>
                      <a:pt x="0" y="0"/>
                    </a:lnTo>
                    <a:lnTo>
                      <a:pt x="0" y="23"/>
                    </a:lnTo>
                    <a:lnTo>
                      <a:pt x="19" y="35"/>
                    </a:lnTo>
                    <a:lnTo>
                      <a:pt x="19" y="11"/>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62" name="Freeform 172"/>
              <p:cNvSpPr>
                <a:spLocks/>
              </p:cNvSpPr>
              <p:nvPr/>
            </p:nvSpPr>
            <p:spPr bwMode="auto">
              <a:xfrm>
                <a:off x="2490788" y="5160963"/>
                <a:ext cx="52387" cy="63500"/>
              </a:xfrm>
              <a:custGeom>
                <a:avLst/>
                <a:gdLst>
                  <a:gd name="T0" fmla="*/ 2147483647 w 20"/>
                  <a:gd name="T1" fmla="*/ 2147483647 h 35"/>
                  <a:gd name="T2" fmla="*/ 0 w 20"/>
                  <a:gd name="T3" fmla="*/ 0 h 35"/>
                  <a:gd name="T4" fmla="*/ 0 w 20"/>
                  <a:gd name="T5" fmla="*/ 2147483647 h 35"/>
                  <a:gd name="T6" fmla="*/ 2147483647 w 20"/>
                  <a:gd name="T7" fmla="*/ 2147483647 h 35"/>
                  <a:gd name="T8" fmla="*/ 2147483647 w 20"/>
                  <a:gd name="T9" fmla="*/ 2147483647 h 35"/>
                  <a:gd name="T10" fmla="*/ 2147483647 w 20"/>
                  <a:gd name="T11" fmla="*/ 2147483647 h 35"/>
                  <a:gd name="T12" fmla="*/ 0 60000 65536"/>
                  <a:gd name="T13" fmla="*/ 0 60000 65536"/>
                  <a:gd name="T14" fmla="*/ 0 60000 65536"/>
                  <a:gd name="T15" fmla="*/ 0 60000 65536"/>
                  <a:gd name="T16" fmla="*/ 0 60000 65536"/>
                  <a:gd name="T17" fmla="*/ 0 60000 65536"/>
                  <a:gd name="T18" fmla="*/ 0 w 20"/>
                  <a:gd name="T19" fmla="*/ 0 h 35"/>
                  <a:gd name="T20" fmla="*/ 20 w 20"/>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20" h="35">
                    <a:moveTo>
                      <a:pt x="19" y="11"/>
                    </a:moveTo>
                    <a:lnTo>
                      <a:pt x="0" y="0"/>
                    </a:lnTo>
                    <a:lnTo>
                      <a:pt x="0" y="23"/>
                    </a:lnTo>
                    <a:lnTo>
                      <a:pt x="19" y="34"/>
                    </a:lnTo>
                    <a:lnTo>
                      <a:pt x="19" y="11"/>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63" name="Freeform 173"/>
              <p:cNvSpPr>
                <a:spLocks/>
              </p:cNvSpPr>
              <p:nvPr/>
            </p:nvSpPr>
            <p:spPr bwMode="auto">
              <a:xfrm>
                <a:off x="2273300" y="4995863"/>
                <a:ext cx="203200" cy="125412"/>
              </a:xfrm>
              <a:custGeom>
                <a:avLst/>
                <a:gdLst>
                  <a:gd name="T0" fmla="*/ 2147483647 w 76"/>
                  <a:gd name="T1" fmla="*/ 0 h 68"/>
                  <a:gd name="T2" fmla="*/ 0 w 76"/>
                  <a:gd name="T3" fmla="*/ 2147483647 h 68"/>
                  <a:gd name="T4" fmla="*/ 0 w 76"/>
                  <a:gd name="T5" fmla="*/ 2147483647 h 68"/>
                  <a:gd name="T6" fmla="*/ 2147483647 w 76"/>
                  <a:gd name="T7" fmla="*/ 2147483647 h 68"/>
                  <a:gd name="T8" fmla="*/ 2147483647 w 76"/>
                  <a:gd name="T9" fmla="*/ 0 h 68"/>
                  <a:gd name="T10" fmla="*/ 2147483647 w 76"/>
                  <a:gd name="T11" fmla="*/ 0 h 68"/>
                  <a:gd name="T12" fmla="*/ 0 60000 65536"/>
                  <a:gd name="T13" fmla="*/ 0 60000 65536"/>
                  <a:gd name="T14" fmla="*/ 0 60000 65536"/>
                  <a:gd name="T15" fmla="*/ 0 60000 65536"/>
                  <a:gd name="T16" fmla="*/ 0 60000 65536"/>
                  <a:gd name="T17" fmla="*/ 0 60000 65536"/>
                  <a:gd name="T18" fmla="*/ 0 w 76"/>
                  <a:gd name="T19" fmla="*/ 0 h 68"/>
                  <a:gd name="T20" fmla="*/ 76 w 76"/>
                  <a:gd name="T21" fmla="*/ 68 h 68"/>
                </a:gdLst>
                <a:ahLst/>
                <a:cxnLst>
                  <a:cxn ang="T12">
                    <a:pos x="T0" y="T1"/>
                  </a:cxn>
                  <a:cxn ang="T13">
                    <a:pos x="T2" y="T3"/>
                  </a:cxn>
                  <a:cxn ang="T14">
                    <a:pos x="T4" y="T5"/>
                  </a:cxn>
                  <a:cxn ang="T15">
                    <a:pos x="T6" y="T7"/>
                  </a:cxn>
                  <a:cxn ang="T16">
                    <a:pos x="T8" y="T9"/>
                  </a:cxn>
                  <a:cxn ang="T17">
                    <a:pos x="T10" y="T11"/>
                  </a:cxn>
                </a:cxnLst>
                <a:rect l="T18" t="T19" r="T20" b="T21"/>
                <a:pathLst>
                  <a:path w="76" h="68">
                    <a:moveTo>
                      <a:pt x="74" y="0"/>
                    </a:moveTo>
                    <a:lnTo>
                      <a:pt x="0" y="44"/>
                    </a:lnTo>
                    <a:lnTo>
                      <a:pt x="0" y="67"/>
                    </a:lnTo>
                    <a:lnTo>
                      <a:pt x="75" y="22"/>
                    </a:lnTo>
                    <a:lnTo>
                      <a:pt x="74" y="0"/>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64" name="Freeform 214"/>
              <p:cNvSpPr>
                <a:spLocks/>
              </p:cNvSpPr>
              <p:nvPr/>
            </p:nvSpPr>
            <p:spPr bwMode="auto">
              <a:xfrm>
                <a:off x="2400300" y="5045075"/>
                <a:ext cx="252413" cy="103188"/>
              </a:xfrm>
              <a:custGeom>
                <a:avLst/>
                <a:gdLst>
                  <a:gd name="T0" fmla="*/ 2147483647 w 95"/>
                  <a:gd name="T1" fmla="*/ 2147483647 h 55"/>
                  <a:gd name="T2" fmla="*/ 2147483647 w 95"/>
                  <a:gd name="T3" fmla="*/ 0 h 55"/>
                  <a:gd name="T4" fmla="*/ 0 w 95"/>
                  <a:gd name="T5" fmla="*/ 2147483647 h 55"/>
                  <a:gd name="T6" fmla="*/ 2147483647 w 95"/>
                  <a:gd name="T7" fmla="*/ 2147483647 h 55"/>
                  <a:gd name="T8" fmla="*/ 2147483647 w 95"/>
                  <a:gd name="T9" fmla="*/ 2147483647 h 55"/>
                  <a:gd name="T10" fmla="*/ 2147483647 w 95"/>
                  <a:gd name="T11" fmla="*/ 2147483647 h 55"/>
                  <a:gd name="T12" fmla="*/ 0 60000 65536"/>
                  <a:gd name="T13" fmla="*/ 0 60000 65536"/>
                  <a:gd name="T14" fmla="*/ 0 60000 65536"/>
                  <a:gd name="T15" fmla="*/ 0 60000 65536"/>
                  <a:gd name="T16" fmla="*/ 0 60000 65536"/>
                  <a:gd name="T17" fmla="*/ 0 60000 65536"/>
                  <a:gd name="T18" fmla="*/ 0 w 95"/>
                  <a:gd name="T19" fmla="*/ 0 h 55"/>
                  <a:gd name="T20" fmla="*/ 95 w 95"/>
                  <a:gd name="T21" fmla="*/ 55 h 55"/>
                </a:gdLst>
                <a:ahLst/>
                <a:cxnLst>
                  <a:cxn ang="T12">
                    <a:pos x="T0" y="T1"/>
                  </a:cxn>
                  <a:cxn ang="T13">
                    <a:pos x="T2" y="T3"/>
                  </a:cxn>
                  <a:cxn ang="T14">
                    <a:pos x="T4" y="T5"/>
                  </a:cxn>
                  <a:cxn ang="T15">
                    <a:pos x="T6" y="T7"/>
                  </a:cxn>
                  <a:cxn ang="T16">
                    <a:pos x="T8" y="T9"/>
                  </a:cxn>
                  <a:cxn ang="T17">
                    <a:pos x="T10" y="T11"/>
                  </a:cxn>
                </a:cxnLst>
                <a:rect l="T18" t="T19" r="T20" b="T21"/>
                <a:pathLst>
                  <a:path w="95" h="55">
                    <a:moveTo>
                      <a:pt x="94" y="10"/>
                    </a:moveTo>
                    <a:lnTo>
                      <a:pt x="74" y="0"/>
                    </a:lnTo>
                    <a:lnTo>
                      <a:pt x="0" y="43"/>
                    </a:lnTo>
                    <a:lnTo>
                      <a:pt x="19" y="54"/>
                    </a:lnTo>
                    <a:lnTo>
                      <a:pt x="94" y="10"/>
                    </a:lnTo>
                  </a:path>
                </a:pathLst>
              </a:custGeom>
              <a:solidFill>
                <a:srgbClr val="D2D2D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65" name="Freeform 215"/>
              <p:cNvSpPr>
                <a:spLocks/>
              </p:cNvSpPr>
              <p:nvPr/>
            </p:nvSpPr>
            <p:spPr bwMode="auto">
              <a:xfrm>
                <a:off x="2224088" y="4973638"/>
                <a:ext cx="252412" cy="103187"/>
              </a:xfrm>
              <a:custGeom>
                <a:avLst/>
                <a:gdLst>
                  <a:gd name="T0" fmla="*/ 2147483647 w 95"/>
                  <a:gd name="T1" fmla="*/ 2147483647 h 56"/>
                  <a:gd name="T2" fmla="*/ 2147483647 w 95"/>
                  <a:gd name="T3" fmla="*/ 0 h 56"/>
                  <a:gd name="T4" fmla="*/ 0 w 95"/>
                  <a:gd name="T5" fmla="*/ 2147483647 h 56"/>
                  <a:gd name="T6" fmla="*/ 2147483647 w 95"/>
                  <a:gd name="T7" fmla="*/ 2147483647 h 56"/>
                  <a:gd name="T8" fmla="*/ 2147483647 w 95"/>
                  <a:gd name="T9" fmla="*/ 2147483647 h 56"/>
                  <a:gd name="T10" fmla="*/ 2147483647 w 95"/>
                  <a:gd name="T11" fmla="*/ 2147483647 h 56"/>
                  <a:gd name="T12" fmla="*/ 0 60000 65536"/>
                  <a:gd name="T13" fmla="*/ 0 60000 65536"/>
                  <a:gd name="T14" fmla="*/ 0 60000 65536"/>
                  <a:gd name="T15" fmla="*/ 0 60000 65536"/>
                  <a:gd name="T16" fmla="*/ 0 60000 65536"/>
                  <a:gd name="T17" fmla="*/ 0 60000 65536"/>
                  <a:gd name="T18" fmla="*/ 0 w 95"/>
                  <a:gd name="T19" fmla="*/ 0 h 56"/>
                  <a:gd name="T20" fmla="*/ 95 w 95"/>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95" h="56">
                    <a:moveTo>
                      <a:pt x="94" y="11"/>
                    </a:moveTo>
                    <a:lnTo>
                      <a:pt x="74" y="0"/>
                    </a:lnTo>
                    <a:lnTo>
                      <a:pt x="0" y="43"/>
                    </a:lnTo>
                    <a:lnTo>
                      <a:pt x="18" y="55"/>
                    </a:lnTo>
                    <a:lnTo>
                      <a:pt x="94" y="11"/>
                    </a:lnTo>
                  </a:path>
                </a:pathLst>
              </a:custGeom>
              <a:solidFill>
                <a:srgbClr val="D2D2D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66" name="Freeform 216"/>
              <p:cNvSpPr>
                <a:spLocks/>
              </p:cNvSpPr>
              <p:nvPr/>
            </p:nvSpPr>
            <p:spPr bwMode="auto">
              <a:xfrm>
                <a:off x="1851025" y="5118100"/>
                <a:ext cx="387350" cy="277813"/>
              </a:xfrm>
              <a:custGeom>
                <a:avLst/>
                <a:gdLst>
                  <a:gd name="T0" fmla="*/ 2147483647 w 145"/>
                  <a:gd name="T1" fmla="*/ 2147483647 h 153"/>
                  <a:gd name="T2" fmla="*/ 0 w 145"/>
                  <a:gd name="T3" fmla="*/ 0 h 153"/>
                  <a:gd name="T4" fmla="*/ 0 w 145"/>
                  <a:gd name="T5" fmla="*/ 2147483647 h 153"/>
                  <a:gd name="T6" fmla="*/ 2147483647 w 145"/>
                  <a:gd name="T7" fmla="*/ 2147483647 h 153"/>
                  <a:gd name="T8" fmla="*/ 2147483647 w 145"/>
                  <a:gd name="T9" fmla="*/ 2147483647 h 153"/>
                  <a:gd name="T10" fmla="*/ 2147483647 w 145"/>
                  <a:gd name="T11" fmla="*/ 2147483647 h 153"/>
                  <a:gd name="T12" fmla="*/ 0 60000 65536"/>
                  <a:gd name="T13" fmla="*/ 0 60000 65536"/>
                  <a:gd name="T14" fmla="*/ 0 60000 65536"/>
                  <a:gd name="T15" fmla="*/ 0 60000 65536"/>
                  <a:gd name="T16" fmla="*/ 0 60000 65536"/>
                  <a:gd name="T17" fmla="*/ 0 60000 65536"/>
                  <a:gd name="T18" fmla="*/ 0 w 145"/>
                  <a:gd name="T19" fmla="*/ 0 h 153"/>
                  <a:gd name="T20" fmla="*/ 145 w 145"/>
                  <a:gd name="T21" fmla="*/ 153 h 153"/>
                </a:gdLst>
                <a:ahLst/>
                <a:cxnLst>
                  <a:cxn ang="T12">
                    <a:pos x="T0" y="T1"/>
                  </a:cxn>
                  <a:cxn ang="T13">
                    <a:pos x="T2" y="T3"/>
                  </a:cxn>
                  <a:cxn ang="T14">
                    <a:pos x="T4" y="T5"/>
                  </a:cxn>
                  <a:cxn ang="T15">
                    <a:pos x="T6" y="T7"/>
                  </a:cxn>
                  <a:cxn ang="T16">
                    <a:pos x="T8" y="T9"/>
                  </a:cxn>
                  <a:cxn ang="T17">
                    <a:pos x="T10" y="T11"/>
                  </a:cxn>
                </a:cxnLst>
                <a:rect l="T18" t="T19" r="T20" b="T21"/>
                <a:pathLst>
                  <a:path w="145" h="153">
                    <a:moveTo>
                      <a:pt x="144" y="83"/>
                    </a:moveTo>
                    <a:lnTo>
                      <a:pt x="0" y="0"/>
                    </a:lnTo>
                    <a:lnTo>
                      <a:pt x="0" y="69"/>
                    </a:lnTo>
                    <a:lnTo>
                      <a:pt x="144" y="152"/>
                    </a:lnTo>
                    <a:lnTo>
                      <a:pt x="144" y="83"/>
                    </a:lnTo>
                  </a:path>
                </a:pathLst>
              </a:custGeom>
              <a:solidFill>
                <a:srgbClr val="819FE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67" name="Freeform 217"/>
              <p:cNvSpPr>
                <a:spLocks/>
              </p:cNvSpPr>
              <p:nvPr/>
            </p:nvSpPr>
            <p:spPr bwMode="auto">
              <a:xfrm>
                <a:off x="1851025" y="4970463"/>
                <a:ext cx="744538" cy="303212"/>
              </a:xfrm>
              <a:custGeom>
                <a:avLst/>
                <a:gdLst>
                  <a:gd name="T0" fmla="*/ 2147483647 w 279"/>
                  <a:gd name="T1" fmla="*/ 2147483647 h 165"/>
                  <a:gd name="T2" fmla="*/ 2147483647 w 279"/>
                  <a:gd name="T3" fmla="*/ 0 h 165"/>
                  <a:gd name="T4" fmla="*/ 0 w 279"/>
                  <a:gd name="T5" fmla="*/ 2147483647 h 165"/>
                  <a:gd name="T6" fmla="*/ 2147483647 w 279"/>
                  <a:gd name="T7" fmla="*/ 2147483647 h 165"/>
                  <a:gd name="T8" fmla="*/ 2147483647 w 279"/>
                  <a:gd name="T9" fmla="*/ 2147483647 h 165"/>
                  <a:gd name="T10" fmla="*/ 2147483647 w 279"/>
                  <a:gd name="T11" fmla="*/ 2147483647 h 165"/>
                  <a:gd name="T12" fmla="*/ 0 60000 65536"/>
                  <a:gd name="T13" fmla="*/ 0 60000 65536"/>
                  <a:gd name="T14" fmla="*/ 0 60000 65536"/>
                  <a:gd name="T15" fmla="*/ 0 60000 65536"/>
                  <a:gd name="T16" fmla="*/ 0 60000 65536"/>
                  <a:gd name="T17" fmla="*/ 0 60000 65536"/>
                  <a:gd name="T18" fmla="*/ 0 w 279"/>
                  <a:gd name="T19" fmla="*/ 0 h 165"/>
                  <a:gd name="T20" fmla="*/ 279 w 279"/>
                  <a:gd name="T21" fmla="*/ 165 h 165"/>
                </a:gdLst>
                <a:ahLst/>
                <a:cxnLst>
                  <a:cxn ang="T12">
                    <a:pos x="T0" y="T1"/>
                  </a:cxn>
                  <a:cxn ang="T13">
                    <a:pos x="T2" y="T3"/>
                  </a:cxn>
                  <a:cxn ang="T14">
                    <a:pos x="T4" y="T5"/>
                  </a:cxn>
                  <a:cxn ang="T15">
                    <a:pos x="T6" y="T7"/>
                  </a:cxn>
                  <a:cxn ang="T16">
                    <a:pos x="T8" y="T9"/>
                  </a:cxn>
                  <a:cxn ang="T17">
                    <a:pos x="T10" y="T11"/>
                  </a:cxn>
                </a:cxnLst>
                <a:rect l="T18" t="T19" r="T20" b="T21"/>
                <a:pathLst>
                  <a:path w="279" h="165">
                    <a:moveTo>
                      <a:pt x="278" y="84"/>
                    </a:moveTo>
                    <a:lnTo>
                      <a:pt x="136" y="0"/>
                    </a:lnTo>
                    <a:lnTo>
                      <a:pt x="0" y="79"/>
                    </a:lnTo>
                    <a:lnTo>
                      <a:pt x="144" y="164"/>
                    </a:lnTo>
                    <a:lnTo>
                      <a:pt x="278" y="84"/>
                    </a:lnTo>
                  </a:path>
                </a:pathLst>
              </a:custGeom>
              <a:solidFill>
                <a:srgbClr val="D2BFFF"/>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68" name="Freeform 218"/>
              <p:cNvSpPr>
                <a:spLocks/>
              </p:cNvSpPr>
              <p:nvPr/>
            </p:nvSpPr>
            <p:spPr bwMode="auto">
              <a:xfrm>
                <a:off x="2236788" y="5124450"/>
                <a:ext cx="358775" cy="271463"/>
              </a:xfrm>
              <a:custGeom>
                <a:avLst/>
                <a:gdLst>
                  <a:gd name="T0" fmla="*/ 2147483647 w 135"/>
                  <a:gd name="T1" fmla="*/ 0 h 149"/>
                  <a:gd name="T2" fmla="*/ 0 w 135"/>
                  <a:gd name="T3" fmla="*/ 2147483647 h 149"/>
                  <a:gd name="T4" fmla="*/ 0 w 135"/>
                  <a:gd name="T5" fmla="*/ 2147483647 h 149"/>
                  <a:gd name="T6" fmla="*/ 2147483647 w 135"/>
                  <a:gd name="T7" fmla="*/ 2147483647 h 149"/>
                  <a:gd name="T8" fmla="*/ 2147483647 w 135"/>
                  <a:gd name="T9" fmla="*/ 0 h 149"/>
                  <a:gd name="T10" fmla="*/ 2147483647 w 135"/>
                  <a:gd name="T11" fmla="*/ 0 h 149"/>
                  <a:gd name="T12" fmla="*/ 0 60000 65536"/>
                  <a:gd name="T13" fmla="*/ 0 60000 65536"/>
                  <a:gd name="T14" fmla="*/ 0 60000 65536"/>
                  <a:gd name="T15" fmla="*/ 0 60000 65536"/>
                  <a:gd name="T16" fmla="*/ 0 60000 65536"/>
                  <a:gd name="T17" fmla="*/ 0 60000 65536"/>
                  <a:gd name="T18" fmla="*/ 0 w 135"/>
                  <a:gd name="T19" fmla="*/ 0 h 149"/>
                  <a:gd name="T20" fmla="*/ 135 w 135"/>
                  <a:gd name="T21" fmla="*/ 149 h 149"/>
                </a:gdLst>
                <a:ahLst/>
                <a:cxnLst>
                  <a:cxn ang="T12">
                    <a:pos x="T0" y="T1"/>
                  </a:cxn>
                  <a:cxn ang="T13">
                    <a:pos x="T2" y="T3"/>
                  </a:cxn>
                  <a:cxn ang="T14">
                    <a:pos x="T4" y="T5"/>
                  </a:cxn>
                  <a:cxn ang="T15">
                    <a:pos x="T6" y="T7"/>
                  </a:cxn>
                  <a:cxn ang="T16">
                    <a:pos x="T8" y="T9"/>
                  </a:cxn>
                  <a:cxn ang="T17">
                    <a:pos x="T10" y="T11"/>
                  </a:cxn>
                </a:cxnLst>
                <a:rect l="T18" t="T19" r="T20" b="T21"/>
                <a:pathLst>
                  <a:path w="135" h="149">
                    <a:moveTo>
                      <a:pt x="134" y="0"/>
                    </a:moveTo>
                    <a:lnTo>
                      <a:pt x="0" y="79"/>
                    </a:lnTo>
                    <a:lnTo>
                      <a:pt x="0" y="148"/>
                    </a:lnTo>
                    <a:lnTo>
                      <a:pt x="134" y="70"/>
                    </a:lnTo>
                    <a:lnTo>
                      <a:pt x="134" y="0"/>
                    </a:lnTo>
                  </a:path>
                </a:pathLst>
              </a:custGeom>
              <a:solidFill>
                <a:srgbClr val="60216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69" name="Freeform 219"/>
              <p:cNvSpPr>
                <a:spLocks/>
              </p:cNvSpPr>
              <p:nvPr/>
            </p:nvSpPr>
            <p:spPr bwMode="auto">
              <a:xfrm>
                <a:off x="1873250" y="5181600"/>
                <a:ext cx="69850" cy="92075"/>
              </a:xfrm>
              <a:custGeom>
                <a:avLst/>
                <a:gdLst>
                  <a:gd name="T0" fmla="*/ 2147483647 w 26"/>
                  <a:gd name="T1" fmla="*/ 2147483647 h 49"/>
                  <a:gd name="T2" fmla="*/ 2147483647 w 26"/>
                  <a:gd name="T3" fmla="*/ 2147483647 h 49"/>
                  <a:gd name="T4" fmla="*/ 0 w 26"/>
                  <a:gd name="T5" fmla="*/ 0 h 49"/>
                  <a:gd name="T6" fmla="*/ 0 w 26"/>
                  <a:gd name="T7" fmla="*/ 2147483647 h 49"/>
                  <a:gd name="T8" fmla="*/ 2147483647 w 26"/>
                  <a:gd name="T9" fmla="*/ 2147483647 h 49"/>
                  <a:gd name="T10" fmla="*/ 2147483647 w 26"/>
                  <a:gd name="T11" fmla="*/ 2147483647 h 49"/>
                  <a:gd name="T12" fmla="*/ 0 60000 65536"/>
                  <a:gd name="T13" fmla="*/ 0 60000 65536"/>
                  <a:gd name="T14" fmla="*/ 0 60000 65536"/>
                  <a:gd name="T15" fmla="*/ 0 60000 65536"/>
                  <a:gd name="T16" fmla="*/ 0 60000 65536"/>
                  <a:gd name="T17" fmla="*/ 0 60000 65536"/>
                  <a:gd name="T18" fmla="*/ 0 w 26"/>
                  <a:gd name="T19" fmla="*/ 0 h 49"/>
                  <a:gd name="T20" fmla="*/ 26 w 26"/>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26" h="49">
                    <a:moveTo>
                      <a:pt x="25" y="48"/>
                    </a:moveTo>
                    <a:lnTo>
                      <a:pt x="25" y="15"/>
                    </a:lnTo>
                    <a:lnTo>
                      <a:pt x="0" y="0"/>
                    </a:lnTo>
                    <a:lnTo>
                      <a:pt x="0" y="33"/>
                    </a:lnTo>
                    <a:lnTo>
                      <a:pt x="25" y="48"/>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70" name="Freeform 220"/>
              <p:cNvSpPr>
                <a:spLocks/>
              </p:cNvSpPr>
              <p:nvPr/>
            </p:nvSpPr>
            <p:spPr bwMode="auto">
              <a:xfrm>
                <a:off x="1873250" y="5241925"/>
                <a:ext cx="69850" cy="31750"/>
              </a:xfrm>
              <a:custGeom>
                <a:avLst/>
                <a:gdLst>
                  <a:gd name="T0" fmla="*/ 2147483647 w 26"/>
                  <a:gd name="T1" fmla="*/ 2147483647 h 17"/>
                  <a:gd name="T2" fmla="*/ 2147483647 w 26"/>
                  <a:gd name="T3" fmla="*/ 0 h 17"/>
                  <a:gd name="T4" fmla="*/ 0 w 26"/>
                  <a:gd name="T5" fmla="*/ 2147483647 h 17"/>
                  <a:gd name="T6" fmla="*/ 2147483647 w 26"/>
                  <a:gd name="T7" fmla="*/ 2147483647 h 17"/>
                  <a:gd name="T8" fmla="*/ 2147483647 w 26"/>
                  <a:gd name="T9" fmla="*/ 2147483647 h 17"/>
                  <a:gd name="T10" fmla="*/ 2147483647 w 26"/>
                  <a:gd name="T11" fmla="*/ 2147483647 h 17"/>
                  <a:gd name="T12" fmla="*/ 0 60000 65536"/>
                  <a:gd name="T13" fmla="*/ 0 60000 65536"/>
                  <a:gd name="T14" fmla="*/ 0 60000 65536"/>
                  <a:gd name="T15" fmla="*/ 0 60000 65536"/>
                  <a:gd name="T16" fmla="*/ 0 60000 65536"/>
                  <a:gd name="T17" fmla="*/ 0 60000 65536"/>
                  <a:gd name="T18" fmla="*/ 0 w 26"/>
                  <a:gd name="T19" fmla="*/ 0 h 17"/>
                  <a:gd name="T20" fmla="*/ 26 w 26"/>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26" h="17">
                    <a:moveTo>
                      <a:pt x="25" y="11"/>
                    </a:moveTo>
                    <a:lnTo>
                      <a:pt x="5" y="0"/>
                    </a:lnTo>
                    <a:lnTo>
                      <a:pt x="0" y="2"/>
                    </a:lnTo>
                    <a:lnTo>
                      <a:pt x="25" y="16"/>
                    </a:lnTo>
                    <a:lnTo>
                      <a:pt x="25" y="11"/>
                    </a:lnTo>
                  </a:path>
                </a:pathLst>
              </a:custGeom>
              <a:solidFill>
                <a:srgbClr val="D2BFFF"/>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71" name="Freeform 221"/>
              <p:cNvSpPr>
                <a:spLocks/>
              </p:cNvSpPr>
              <p:nvPr/>
            </p:nvSpPr>
            <p:spPr bwMode="auto">
              <a:xfrm>
                <a:off x="1958975" y="5216525"/>
                <a:ext cx="69850" cy="87313"/>
              </a:xfrm>
              <a:custGeom>
                <a:avLst/>
                <a:gdLst>
                  <a:gd name="T0" fmla="*/ 2147483647 w 26"/>
                  <a:gd name="T1" fmla="*/ 2147483647 h 47"/>
                  <a:gd name="T2" fmla="*/ 2147483647 w 26"/>
                  <a:gd name="T3" fmla="*/ 2147483647 h 47"/>
                  <a:gd name="T4" fmla="*/ 0 w 26"/>
                  <a:gd name="T5" fmla="*/ 0 h 47"/>
                  <a:gd name="T6" fmla="*/ 0 w 26"/>
                  <a:gd name="T7" fmla="*/ 2147483647 h 47"/>
                  <a:gd name="T8" fmla="*/ 2147483647 w 26"/>
                  <a:gd name="T9" fmla="*/ 2147483647 h 47"/>
                  <a:gd name="T10" fmla="*/ 2147483647 w 26"/>
                  <a:gd name="T11" fmla="*/ 2147483647 h 47"/>
                  <a:gd name="T12" fmla="*/ 0 60000 65536"/>
                  <a:gd name="T13" fmla="*/ 0 60000 65536"/>
                  <a:gd name="T14" fmla="*/ 0 60000 65536"/>
                  <a:gd name="T15" fmla="*/ 0 60000 65536"/>
                  <a:gd name="T16" fmla="*/ 0 60000 65536"/>
                  <a:gd name="T17" fmla="*/ 0 60000 65536"/>
                  <a:gd name="T18" fmla="*/ 0 w 26"/>
                  <a:gd name="T19" fmla="*/ 0 h 47"/>
                  <a:gd name="T20" fmla="*/ 26 w 26"/>
                  <a:gd name="T21" fmla="*/ 47 h 47"/>
                </a:gdLst>
                <a:ahLst/>
                <a:cxnLst>
                  <a:cxn ang="T12">
                    <a:pos x="T0" y="T1"/>
                  </a:cxn>
                  <a:cxn ang="T13">
                    <a:pos x="T2" y="T3"/>
                  </a:cxn>
                  <a:cxn ang="T14">
                    <a:pos x="T4" y="T5"/>
                  </a:cxn>
                  <a:cxn ang="T15">
                    <a:pos x="T6" y="T7"/>
                  </a:cxn>
                  <a:cxn ang="T16">
                    <a:pos x="T8" y="T9"/>
                  </a:cxn>
                  <a:cxn ang="T17">
                    <a:pos x="T10" y="T11"/>
                  </a:cxn>
                </a:cxnLst>
                <a:rect l="T18" t="T19" r="T20" b="T21"/>
                <a:pathLst>
                  <a:path w="26" h="47">
                    <a:moveTo>
                      <a:pt x="25" y="46"/>
                    </a:moveTo>
                    <a:lnTo>
                      <a:pt x="25" y="13"/>
                    </a:lnTo>
                    <a:lnTo>
                      <a:pt x="0" y="0"/>
                    </a:lnTo>
                    <a:lnTo>
                      <a:pt x="0" y="33"/>
                    </a:lnTo>
                    <a:lnTo>
                      <a:pt x="25" y="46"/>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72" name="Freeform 222"/>
              <p:cNvSpPr>
                <a:spLocks/>
              </p:cNvSpPr>
              <p:nvPr/>
            </p:nvSpPr>
            <p:spPr bwMode="auto">
              <a:xfrm>
                <a:off x="2041525" y="5248275"/>
                <a:ext cx="66675" cy="92075"/>
              </a:xfrm>
              <a:custGeom>
                <a:avLst/>
                <a:gdLst>
                  <a:gd name="T0" fmla="*/ 2147483647 w 25"/>
                  <a:gd name="T1" fmla="*/ 2147483647 h 50"/>
                  <a:gd name="T2" fmla="*/ 2147483647 w 25"/>
                  <a:gd name="T3" fmla="*/ 2147483647 h 50"/>
                  <a:gd name="T4" fmla="*/ 0 w 25"/>
                  <a:gd name="T5" fmla="*/ 0 h 50"/>
                  <a:gd name="T6" fmla="*/ 0 w 25"/>
                  <a:gd name="T7" fmla="*/ 2147483647 h 50"/>
                  <a:gd name="T8" fmla="*/ 2147483647 w 25"/>
                  <a:gd name="T9" fmla="*/ 2147483647 h 50"/>
                  <a:gd name="T10" fmla="*/ 2147483647 w 25"/>
                  <a:gd name="T11" fmla="*/ 2147483647 h 50"/>
                  <a:gd name="T12" fmla="*/ 0 60000 65536"/>
                  <a:gd name="T13" fmla="*/ 0 60000 65536"/>
                  <a:gd name="T14" fmla="*/ 0 60000 65536"/>
                  <a:gd name="T15" fmla="*/ 0 60000 65536"/>
                  <a:gd name="T16" fmla="*/ 0 60000 65536"/>
                  <a:gd name="T17" fmla="*/ 0 60000 65536"/>
                  <a:gd name="T18" fmla="*/ 0 w 25"/>
                  <a:gd name="T19" fmla="*/ 0 h 50"/>
                  <a:gd name="T20" fmla="*/ 25 w 25"/>
                  <a:gd name="T21" fmla="*/ 50 h 50"/>
                </a:gdLst>
                <a:ahLst/>
                <a:cxnLst>
                  <a:cxn ang="T12">
                    <a:pos x="T0" y="T1"/>
                  </a:cxn>
                  <a:cxn ang="T13">
                    <a:pos x="T2" y="T3"/>
                  </a:cxn>
                  <a:cxn ang="T14">
                    <a:pos x="T4" y="T5"/>
                  </a:cxn>
                  <a:cxn ang="T15">
                    <a:pos x="T6" y="T7"/>
                  </a:cxn>
                  <a:cxn ang="T16">
                    <a:pos x="T8" y="T9"/>
                  </a:cxn>
                  <a:cxn ang="T17">
                    <a:pos x="T10" y="T11"/>
                  </a:cxn>
                </a:cxnLst>
                <a:rect l="T18" t="T19" r="T20" b="T21"/>
                <a:pathLst>
                  <a:path w="25" h="50">
                    <a:moveTo>
                      <a:pt x="24" y="49"/>
                    </a:moveTo>
                    <a:lnTo>
                      <a:pt x="24" y="14"/>
                    </a:lnTo>
                    <a:lnTo>
                      <a:pt x="0" y="0"/>
                    </a:lnTo>
                    <a:lnTo>
                      <a:pt x="0" y="34"/>
                    </a:lnTo>
                    <a:lnTo>
                      <a:pt x="24" y="49"/>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73" name="Freeform 223"/>
              <p:cNvSpPr>
                <a:spLocks/>
              </p:cNvSpPr>
              <p:nvPr/>
            </p:nvSpPr>
            <p:spPr bwMode="auto">
              <a:xfrm>
                <a:off x="2122488" y="5283200"/>
                <a:ext cx="66675" cy="87313"/>
              </a:xfrm>
              <a:custGeom>
                <a:avLst/>
                <a:gdLst>
                  <a:gd name="T0" fmla="*/ 2147483647 w 25"/>
                  <a:gd name="T1" fmla="*/ 2147483647 h 49"/>
                  <a:gd name="T2" fmla="*/ 2147483647 w 25"/>
                  <a:gd name="T3" fmla="*/ 2147483647 h 49"/>
                  <a:gd name="T4" fmla="*/ 0 w 25"/>
                  <a:gd name="T5" fmla="*/ 0 h 49"/>
                  <a:gd name="T6" fmla="*/ 0 w 25"/>
                  <a:gd name="T7" fmla="*/ 2147483647 h 49"/>
                  <a:gd name="T8" fmla="*/ 2147483647 w 25"/>
                  <a:gd name="T9" fmla="*/ 2147483647 h 49"/>
                  <a:gd name="T10" fmla="*/ 2147483647 w 25"/>
                  <a:gd name="T11" fmla="*/ 2147483647 h 49"/>
                  <a:gd name="T12" fmla="*/ 0 60000 65536"/>
                  <a:gd name="T13" fmla="*/ 0 60000 65536"/>
                  <a:gd name="T14" fmla="*/ 0 60000 65536"/>
                  <a:gd name="T15" fmla="*/ 0 60000 65536"/>
                  <a:gd name="T16" fmla="*/ 0 60000 65536"/>
                  <a:gd name="T17" fmla="*/ 0 60000 65536"/>
                  <a:gd name="T18" fmla="*/ 0 w 25"/>
                  <a:gd name="T19" fmla="*/ 0 h 49"/>
                  <a:gd name="T20" fmla="*/ 25 w 25"/>
                  <a:gd name="T21" fmla="*/ 49 h 49"/>
                </a:gdLst>
                <a:ahLst/>
                <a:cxnLst>
                  <a:cxn ang="T12">
                    <a:pos x="T0" y="T1"/>
                  </a:cxn>
                  <a:cxn ang="T13">
                    <a:pos x="T2" y="T3"/>
                  </a:cxn>
                  <a:cxn ang="T14">
                    <a:pos x="T4" y="T5"/>
                  </a:cxn>
                  <a:cxn ang="T15">
                    <a:pos x="T6" y="T7"/>
                  </a:cxn>
                  <a:cxn ang="T16">
                    <a:pos x="T8" y="T9"/>
                  </a:cxn>
                  <a:cxn ang="T17">
                    <a:pos x="T10" y="T11"/>
                  </a:cxn>
                </a:cxnLst>
                <a:rect l="T18" t="T19" r="T20" b="T21"/>
                <a:pathLst>
                  <a:path w="25" h="49">
                    <a:moveTo>
                      <a:pt x="24" y="48"/>
                    </a:moveTo>
                    <a:lnTo>
                      <a:pt x="24" y="15"/>
                    </a:lnTo>
                    <a:lnTo>
                      <a:pt x="0" y="0"/>
                    </a:lnTo>
                    <a:lnTo>
                      <a:pt x="0" y="33"/>
                    </a:lnTo>
                    <a:lnTo>
                      <a:pt x="24" y="48"/>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74" name="Freeform 224"/>
              <p:cNvSpPr>
                <a:spLocks/>
              </p:cNvSpPr>
              <p:nvPr/>
            </p:nvSpPr>
            <p:spPr bwMode="auto">
              <a:xfrm>
                <a:off x="1682750" y="5205413"/>
                <a:ext cx="249238" cy="103187"/>
              </a:xfrm>
              <a:custGeom>
                <a:avLst/>
                <a:gdLst>
                  <a:gd name="T0" fmla="*/ 2147483647 w 94"/>
                  <a:gd name="T1" fmla="*/ 2147483647 h 56"/>
                  <a:gd name="T2" fmla="*/ 2147483647 w 94"/>
                  <a:gd name="T3" fmla="*/ 0 h 56"/>
                  <a:gd name="T4" fmla="*/ 0 w 94"/>
                  <a:gd name="T5" fmla="*/ 2147483647 h 56"/>
                  <a:gd name="T6" fmla="*/ 2147483647 w 94"/>
                  <a:gd name="T7" fmla="*/ 2147483647 h 56"/>
                  <a:gd name="T8" fmla="*/ 2147483647 w 94"/>
                  <a:gd name="T9" fmla="*/ 2147483647 h 56"/>
                  <a:gd name="T10" fmla="*/ 2147483647 w 94"/>
                  <a:gd name="T11" fmla="*/ 2147483647 h 56"/>
                  <a:gd name="T12" fmla="*/ 0 60000 65536"/>
                  <a:gd name="T13" fmla="*/ 0 60000 65536"/>
                  <a:gd name="T14" fmla="*/ 0 60000 65536"/>
                  <a:gd name="T15" fmla="*/ 0 60000 65536"/>
                  <a:gd name="T16" fmla="*/ 0 60000 65536"/>
                  <a:gd name="T17" fmla="*/ 0 60000 65536"/>
                  <a:gd name="T18" fmla="*/ 0 w 94"/>
                  <a:gd name="T19" fmla="*/ 0 h 56"/>
                  <a:gd name="T20" fmla="*/ 94 w 94"/>
                  <a:gd name="T21" fmla="*/ 56 h 56"/>
                </a:gdLst>
                <a:ahLst/>
                <a:cxnLst>
                  <a:cxn ang="T12">
                    <a:pos x="T0" y="T1"/>
                  </a:cxn>
                  <a:cxn ang="T13">
                    <a:pos x="T2" y="T3"/>
                  </a:cxn>
                  <a:cxn ang="T14">
                    <a:pos x="T4" y="T5"/>
                  </a:cxn>
                  <a:cxn ang="T15">
                    <a:pos x="T6" y="T7"/>
                  </a:cxn>
                  <a:cxn ang="T16">
                    <a:pos x="T8" y="T9"/>
                  </a:cxn>
                  <a:cxn ang="T17">
                    <a:pos x="T10" y="T11"/>
                  </a:cxn>
                </a:cxnLst>
                <a:rect l="T18" t="T19" r="T20" b="T21"/>
                <a:pathLst>
                  <a:path w="94" h="56">
                    <a:moveTo>
                      <a:pt x="93" y="10"/>
                    </a:moveTo>
                    <a:lnTo>
                      <a:pt x="75" y="0"/>
                    </a:lnTo>
                    <a:lnTo>
                      <a:pt x="0" y="43"/>
                    </a:lnTo>
                    <a:lnTo>
                      <a:pt x="18" y="55"/>
                    </a:lnTo>
                    <a:lnTo>
                      <a:pt x="93" y="10"/>
                    </a:lnTo>
                  </a:path>
                </a:pathLst>
              </a:custGeom>
              <a:solidFill>
                <a:srgbClr val="D2D2D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75" name="Freeform 225"/>
              <p:cNvSpPr>
                <a:spLocks/>
              </p:cNvSpPr>
              <p:nvPr/>
            </p:nvSpPr>
            <p:spPr bwMode="auto">
              <a:xfrm>
                <a:off x="1682750" y="5284788"/>
                <a:ext cx="49213" cy="63500"/>
              </a:xfrm>
              <a:custGeom>
                <a:avLst/>
                <a:gdLst>
                  <a:gd name="T0" fmla="*/ 2147483647 w 19"/>
                  <a:gd name="T1" fmla="*/ 2147483647 h 35"/>
                  <a:gd name="T2" fmla="*/ 0 w 19"/>
                  <a:gd name="T3" fmla="*/ 0 h 35"/>
                  <a:gd name="T4" fmla="*/ 0 w 19"/>
                  <a:gd name="T5" fmla="*/ 2147483647 h 35"/>
                  <a:gd name="T6" fmla="*/ 2147483647 w 19"/>
                  <a:gd name="T7" fmla="*/ 2147483647 h 35"/>
                  <a:gd name="T8" fmla="*/ 2147483647 w 19"/>
                  <a:gd name="T9" fmla="*/ 2147483647 h 35"/>
                  <a:gd name="T10" fmla="*/ 2147483647 w 19"/>
                  <a:gd name="T11" fmla="*/ 2147483647 h 35"/>
                  <a:gd name="T12" fmla="*/ 0 60000 65536"/>
                  <a:gd name="T13" fmla="*/ 0 60000 65536"/>
                  <a:gd name="T14" fmla="*/ 0 60000 65536"/>
                  <a:gd name="T15" fmla="*/ 0 60000 65536"/>
                  <a:gd name="T16" fmla="*/ 0 60000 65536"/>
                  <a:gd name="T17" fmla="*/ 0 60000 65536"/>
                  <a:gd name="T18" fmla="*/ 0 w 19"/>
                  <a:gd name="T19" fmla="*/ 0 h 35"/>
                  <a:gd name="T20" fmla="*/ 19 w 19"/>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19" h="35">
                    <a:moveTo>
                      <a:pt x="18" y="11"/>
                    </a:moveTo>
                    <a:lnTo>
                      <a:pt x="0" y="0"/>
                    </a:lnTo>
                    <a:lnTo>
                      <a:pt x="0" y="23"/>
                    </a:lnTo>
                    <a:lnTo>
                      <a:pt x="18" y="34"/>
                    </a:lnTo>
                    <a:lnTo>
                      <a:pt x="18" y="11"/>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76" name="Freeform 226"/>
              <p:cNvSpPr>
                <a:spLocks/>
              </p:cNvSpPr>
              <p:nvPr/>
            </p:nvSpPr>
            <p:spPr bwMode="auto">
              <a:xfrm>
                <a:off x="1728788" y="5224463"/>
                <a:ext cx="203200" cy="123825"/>
              </a:xfrm>
              <a:custGeom>
                <a:avLst/>
                <a:gdLst>
                  <a:gd name="T0" fmla="*/ 2147483647 w 76"/>
                  <a:gd name="T1" fmla="*/ 0 h 68"/>
                  <a:gd name="T2" fmla="*/ 0 w 76"/>
                  <a:gd name="T3" fmla="*/ 2147483647 h 68"/>
                  <a:gd name="T4" fmla="*/ 0 w 76"/>
                  <a:gd name="T5" fmla="*/ 2147483647 h 68"/>
                  <a:gd name="T6" fmla="*/ 2147483647 w 76"/>
                  <a:gd name="T7" fmla="*/ 2147483647 h 68"/>
                  <a:gd name="T8" fmla="*/ 2147483647 w 76"/>
                  <a:gd name="T9" fmla="*/ 0 h 68"/>
                  <a:gd name="T10" fmla="*/ 2147483647 w 76"/>
                  <a:gd name="T11" fmla="*/ 0 h 68"/>
                  <a:gd name="T12" fmla="*/ 0 60000 65536"/>
                  <a:gd name="T13" fmla="*/ 0 60000 65536"/>
                  <a:gd name="T14" fmla="*/ 0 60000 65536"/>
                  <a:gd name="T15" fmla="*/ 0 60000 65536"/>
                  <a:gd name="T16" fmla="*/ 0 60000 65536"/>
                  <a:gd name="T17" fmla="*/ 0 60000 65536"/>
                  <a:gd name="T18" fmla="*/ 0 w 76"/>
                  <a:gd name="T19" fmla="*/ 0 h 68"/>
                  <a:gd name="T20" fmla="*/ 76 w 76"/>
                  <a:gd name="T21" fmla="*/ 68 h 68"/>
                </a:gdLst>
                <a:ahLst/>
                <a:cxnLst>
                  <a:cxn ang="T12">
                    <a:pos x="T0" y="T1"/>
                  </a:cxn>
                  <a:cxn ang="T13">
                    <a:pos x="T2" y="T3"/>
                  </a:cxn>
                  <a:cxn ang="T14">
                    <a:pos x="T4" y="T5"/>
                  </a:cxn>
                  <a:cxn ang="T15">
                    <a:pos x="T6" y="T7"/>
                  </a:cxn>
                  <a:cxn ang="T16">
                    <a:pos x="T8" y="T9"/>
                  </a:cxn>
                  <a:cxn ang="T17">
                    <a:pos x="T10" y="T11"/>
                  </a:cxn>
                </a:cxnLst>
                <a:rect l="T18" t="T19" r="T20" b="T21"/>
                <a:pathLst>
                  <a:path w="76" h="68">
                    <a:moveTo>
                      <a:pt x="75" y="0"/>
                    </a:moveTo>
                    <a:lnTo>
                      <a:pt x="0" y="44"/>
                    </a:lnTo>
                    <a:lnTo>
                      <a:pt x="0" y="67"/>
                    </a:lnTo>
                    <a:lnTo>
                      <a:pt x="75" y="23"/>
                    </a:lnTo>
                    <a:lnTo>
                      <a:pt x="75" y="0"/>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77" name="Freeform 227"/>
              <p:cNvSpPr>
                <a:spLocks/>
              </p:cNvSpPr>
              <p:nvPr/>
            </p:nvSpPr>
            <p:spPr bwMode="auto">
              <a:xfrm>
                <a:off x="1881188" y="5275263"/>
                <a:ext cx="36512" cy="26987"/>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0 w 14"/>
                  <a:gd name="T9" fmla="*/ 2147483647 h 14"/>
                  <a:gd name="T10" fmla="*/ 2147483647 w 14"/>
                  <a:gd name="T11" fmla="*/ 2147483647 h 14"/>
                  <a:gd name="T12" fmla="*/ 2147483647 w 14"/>
                  <a:gd name="T13" fmla="*/ 2147483647 h 14"/>
                  <a:gd name="T14" fmla="*/ 2147483647 w 14"/>
                  <a:gd name="T15" fmla="*/ 2147483647 h 14"/>
                  <a:gd name="T16" fmla="*/ 2147483647 w 14"/>
                  <a:gd name="T17" fmla="*/ 2147483647 h 14"/>
                  <a:gd name="T18" fmla="*/ 2147483647 w 14"/>
                  <a:gd name="T19" fmla="*/ 0 h 14"/>
                  <a:gd name="T20" fmla="*/ 2147483647 w 14"/>
                  <a:gd name="T21" fmla="*/ 0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2147483647 h 14"/>
                  <a:gd name="T34" fmla="*/ 2147483647 w 14"/>
                  <a:gd name="T35" fmla="*/ 2147483647 h 14"/>
                  <a:gd name="T36" fmla="*/ 2147483647 w 14"/>
                  <a:gd name="T37" fmla="*/ 2147483647 h 14"/>
                  <a:gd name="T38" fmla="*/ 2147483647 w 14"/>
                  <a:gd name="T39" fmla="*/ 2147483647 h 14"/>
                  <a:gd name="T40" fmla="*/ 2147483647 w 14"/>
                  <a:gd name="T41" fmla="*/ 2147483647 h 14"/>
                  <a:gd name="T42" fmla="*/ 2147483647 w 14"/>
                  <a:gd name="T43" fmla="*/ 2147483647 h 14"/>
                  <a:gd name="T44" fmla="*/ 2147483647 w 14"/>
                  <a:gd name="T45" fmla="*/ 2147483647 h 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
                  <a:gd name="T70" fmla="*/ 0 h 14"/>
                  <a:gd name="T71" fmla="*/ 14 w 14"/>
                  <a:gd name="T72" fmla="*/ 14 h 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 h="14">
                    <a:moveTo>
                      <a:pt x="4" y="13"/>
                    </a:moveTo>
                    <a:lnTo>
                      <a:pt x="1" y="11"/>
                    </a:lnTo>
                    <a:lnTo>
                      <a:pt x="1" y="10"/>
                    </a:lnTo>
                    <a:lnTo>
                      <a:pt x="1" y="9"/>
                    </a:lnTo>
                    <a:lnTo>
                      <a:pt x="0" y="7"/>
                    </a:lnTo>
                    <a:lnTo>
                      <a:pt x="1" y="5"/>
                    </a:lnTo>
                    <a:lnTo>
                      <a:pt x="1" y="4"/>
                    </a:lnTo>
                    <a:lnTo>
                      <a:pt x="3" y="2"/>
                    </a:lnTo>
                    <a:lnTo>
                      <a:pt x="4" y="1"/>
                    </a:lnTo>
                    <a:lnTo>
                      <a:pt x="6" y="0"/>
                    </a:lnTo>
                    <a:lnTo>
                      <a:pt x="7" y="0"/>
                    </a:lnTo>
                    <a:lnTo>
                      <a:pt x="11" y="2"/>
                    </a:lnTo>
                    <a:lnTo>
                      <a:pt x="11" y="3"/>
                    </a:lnTo>
                    <a:lnTo>
                      <a:pt x="13" y="4"/>
                    </a:lnTo>
                    <a:lnTo>
                      <a:pt x="11" y="7"/>
                    </a:lnTo>
                    <a:lnTo>
                      <a:pt x="11" y="9"/>
                    </a:lnTo>
                    <a:lnTo>
                      <a:pt x="9" y="11"/>
                    </a:lnTo>
                    <a:lnTo>
                      <a:pt x="7" y="13"/>
                    </a:lnTo>
                    <a:lnTo>
                      <a:pt x="5" y="13"/>
                    </a:lnTo>
                    <a:lnTo>
                      <a:pt x="4" y="13"/>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78" name="Freeform 228"/>
              <p:cNvSpPr>
                <a:spLocks/>
              </p:cNvSpPr>
              <p:nvPr/>
            </p:nvSpPr>
            <p:spPr bwMode="auto">
              <a:xfrm>
                <a:off x="1887538" y="5278438"/>
                <a:ext cx="31750" cy="25400"/>
              </a:xfrm>
              <a:custGeom>
                <a:avLst/>
                <a:gdLst>
                  <a:gd name="T0" fmla="*/ 2147483647 w 13"/>
                  <a:gd name="T1" fmla="*/ 2147483647 h 13"/>
                  <a:gd name="T2" fmla="*/ 2147483647 w 13"/>
                  <a:gd name="T3" fmla="*/ 2147483647 h 13"/>
                  <a:gd name="T4" fmla="*/ 2147483647 w 13"/>
                  <a:gd name="T5" fmla="*/ 2147483647 h 13"/>
                  <a:gd name="T6" fmla="*/ 2147483647 w 13"/>
                  <a:gd name="T7" fmla="*/ 2147483647 h 13"/>
                  <a:gd name="T8" fmla="*/ 2147483647 w 13"/>
                  <a:gd name="T9" fmla="*/ 2147483647 h 13"/>
                  <a:gd name="T10" fmla="*/ 2147483647 w 13"/>
                  <a:gd name="T11" fmla="*/ 0 h 13"/>
                  <a:gd name="T12" fmla="*/ 2147483647 w 13"/>
                  <a:gd name="T13" fmla="*/ 0 h 13"/>
                  <a:gd name="T14" fmla="*/ 2147483647 w 13"/>
                  <a:gd name="T15" fmla="*/ 0 h 13"/>
                  <a:gd name="T16" fmla="*/ 2147483647 w 13"/>
                  <a:gd name="T17" fmla="*/ 2147483647 h 13"/>
                  <a:gd name="T18" fmla="*/ 2147483647 w 13"/>
                  <a:gd name="T19" fmla="*/ 2147483647 h 13"/>
                  <a:gd name="T20" fmla="*/ 2147483647 w 13"/>
                  <a:gd name="T21" fmla="*/ 2147483647 h 13"/>
                  <a:gd name="T22" fmla="*/ 0 w 13"/>
                  <a:gd name="T23" fmla="*/ 2147483647 h 13"/>
                  <a:gd name="T24" fmla="*/ 2147483647 w 13"/>
                  <a:gd name="T25" fmla="*/ 2147483647 h 13"/>
                  <a:gd name="T26" fmla="*/ 2147483647 w 13"/>
                  <a:gd name="T27" fmla="*/ 2147483647 h 13"/>
                  <a:gd name="T28" fmla="*/ 2147483647 w 13"/>
                  <a:gd name="T29" fmla="*/ 2147483647 h 13"/>
                  <a:gd name="T30" fmla="*/ 2147483647 w 13"/>
                  <a:gd name="T31" fmla="*/ 2147483647 h 13"/>
                  <a:gd name="T32" fmla="*/ 2147483647 w 13"/>
                  <a:gd name="T33" fmla="*/ 2147483647 h 13"/>
                  <a:gd name="T34" fmla="*/ 2147483647 w 13"/>
                  <a:gd name="T35" fmla="*/ 2147483647 h 13"/>
                  <a:gd name="T36" fmla="*/ 2147483647 w 13"/>
                  <a:gd name="T37" fmla="*/ 2147483647 h 13"/>
                  <a:gd name="T38" fmla="*/ 2147483647 w 13"/>
                  <a:gd name="T39" fmla="*/ 2147483647 h 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3"/>
                  <a:gd name="T61" fmla="*/ 0 h 13"/>
                  <a:gd name="T62" fmla="*/ 13 w 13"/>
                  <a:gd name="T63" fmla="*/ 13 h 1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3" h="13">
                    <a:moveTo>
                      <a:pt x="10" y="9"/>
                    </a:moveTo>
                    <a:lnTo>
                      <a:pt x="11" y="5"/>
                    </a:lnTo>
                    <a:lnTo>
                      <a:pt x="12" y="2"/>
                    </a:lnTo>
                    <a:lnTo>
                      <a:pt x="11" y="1"/>
                    </a:lnTo>
                    <a:lnTo>
                      <a:pt x="10" y="1"/>
                    </a:lnTo>
                    <a:lnTo>
                      <a:pt x="10" y="0"/>
                    </a:lnTo>
                    <a:lnTo>
                      <a:pt x="8" y="0"/>
                    </a:lnTo>
                    <a:lnTo>
                      <a:pt x="5" y="0"/>
                    </a:lnTo>
                    <a:lnTo>
                      <a:pt x="3" y="1"/>
                    </a:lnTo>
                    <a:lnTo>
                      <a:pt x="1" y="3"/>
                    </a:lnTo>
                    <a:lnTo>
                      <a:pt x="1" y="6"/>
                    </a:lnTo>
                    <a:lnTo>
                      <a:pt x="0" y="9"/>
                    </a:lnTo>
                    <a:lnTo>
                      <a:pt x="1" y="10"/>
                    </a:lnTo>
                    <a:lnTo>
                      <a:pt x="1" y="11"/>
                    </a:lnTo>
                    <a:lnTo>
                      <a:pt x="1" y="12"/>
                    </a:lnTo>
                    <a:lnTo>
                      <a:pt x="3" y="12"/>
                    </a:lnTo>
                    <a:lnTo>
                      <a:pt x="5" y="12"/>
                    </a:lnTo>
                    <a:lnTo>
                      <a:pt x="8" y="10"/>
                    </a:lnTo>
                    <a:lnTo>
                      <a:pt x="10" y="9"/>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79" name="Freeform 229"/>
              <p:cNvSpPr>
                <a:spLocks/>
              </p:cNvSpPr>
              <p:nvPr/>
            </p:nvSpPr>
            <p:spPr bwMode="auto">
              <a:xfrm>
                <a:off x="1890713" y="5283200"/>
                <a:ext cx="31750" cy="23813"/>
              </a:xfrm>
              <a:custGeom>
                <a:avLst/>
                <a:gdLst>
                  <a:gd name="T0" fmla="*/ 2147483647 w 12"/>
                  <a:gd name="T1" fmla="*/ 2147483647 h 13"/>
                  <a:gd name="T2" fmla="*/ 2147483647 w 12"/>
                  <a:gd name="T3" fmla="*/ 2147483647 h 13"/>
                  <a:gd name="T4" fmla="*/ 2147483647 w 12"/>
                  <a:gd name="T5" fmla="*/ 2147483647 h 13"/>
                  <a:gd name="T6" fmla="*/ 2147483647 w 12"/>
                  <a:gd name="T7" fmla="*/ 2147483647 h 13"/>
                  <a:gd name="T8" fmla="*/ 2147483647 w 12"/>
                  <a:gd name="T9" fmla="*/ 0 h 13"/>
                  <a:gd name="T10" fmla="*/ 2147483647 w 12"/>
                  <a:gd name="T11" fmla="*/ 0 h 13"/>
                  <a:gd name="T12" fmla="*/ 2147483647 w 12"/>
                  <a:gd name="T13" fmla="*/ 0 h 13"/>
                  <a:gd name="T14" fmla="*/ 2147483647 w 12"/>
                  <a:gd name="T15" fmla="*/ 2147483647 h 13"/>
                  <a:gd name="T16" fmla="*/ 0 w 12"/>
                  <a:gd name="T17" fmla="*/ 2147483647 h 13"/>
                  <a:gd name="T18" fmla="*/ 0 w 12"/>
                  <a:gd name="T19" fmla="*/ 2147483647 h 13"/>
                  <a:gd name="T20" fmla="*/ 0 w 12"/>
                  <a:gd name="T21" fmla="*/ 2147483647 h 13"/>
                  <a:gd name="T22" fmla="*/ 2147483647 w 12"/>
                  <a:gd name="T23" fmla="*/ 2147483647 h 13"/>
                  <a:gd name="T24" fmla="*/ 2147483647 w 12"/>
                  <a:gd name="T25" fmla="*/ 2147483647 h 13"/>
                  <a:gd name="T26" fmla="*/ 2147483647 w 12"/>
                  <a:gd name="T27" fmla="*/ 2147483647 h 13"/>
                  <a:gd name="T28" fmla="*/ 2147483647 w 12"/>
                  <a:gd name="T29" fmla="*/ 2147483647 h 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2"/>
                  <a:gd name="T46" fmla="*/ 0 h 13"/>
                  <a:gd name="T47" fmla="*/ 12 w 12"/>
                  <a:gd name="T48" fmla="*/ 13 h 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2" h="13">
                    <a:moveTo>
                      <a:pt x="11" y="8"/>
                    </a:moveTo>
                    <a:lnTo>
                      <a:pt x="11" y="7"/>
                    </a:lnTo>
                    <a:lnTo>
                      <a:pt x="11" y="4"/>
                    </a:lnTo>
                    <a:lnTo>
                      <a:pt x="11" y="1"/>
                    </a:lnTo>
                    <a:lnTo>
                      <a:pt x="11" y="0"/>
                    </a:lnTo>
                    <a:lnTo>
                      <a:pt x="9" y="0"/>
                    </a:lnTo>
                    <a:lnTo>
                      <a:pt x="6" y="0"/>
                    </a:lnTo>
                    <a:lnTo>
                      <a:pt x="2" y="7"/>
                    </a:lnTo>
                    <a:lnTo>
                      <a:pt x="0" y="7"/>
                    </a:lnTo>
                    <a:lnTo>
                      <a:pt x="0" y="10"/>
                    </a:lnTo>
                    <a:lnTo>
                      <a:pt x="0" y="12"/>
                    </a:lnTo>
                    <a:lnTo>
                      <a:pt x="2" y="12"/>
                    </a:lnTo>
                    <a:lnTo>
                      <a:pt x="6" y="12"/>
                    </a:lnTo>
                    <a:lnTo>
                      <a:pt x="11" y="8"/>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80" name="Freeform 230"/>
              <p:cNvSpPr>
                <a:spLocks/>
              </p:cNvSpPr>
              <p:nvPr/>
            </p:nvSpPr>
            <p:spPr bwMode="auto">
              <a:xfrm>
                <a:off x="1858963" y="5284788"/>
                <a:ext cx="34925" cy="23812"/>
              </a:xfrm>
              <a:custGeom>
                <a:avLst/>
                <a:gdLst>
                  <a:gd name="T0" fmla="*/ 2147483647 w 13"/>
                  <a:gd name="T1" fmla="*/ 2147483647 h 13"/>
                  <a:gd name="T2" fmla="*/ 2147483647 w 13"/>
                  <a:gd name="T3" fmla="*/ 2147483647 h 13"/>
                  <a:gd name="T4" fmla="*/ 2147483647 w 13"/>
                  <a:gd name="T5" fmla="*/ 2147483647 h 13"/>
                  <a:gd name="T6" fmla="*/ 0 w 13"/>
                  <a:gd name="T7" fmla="*/ 2147483647 h 13"/>
                  <a:gd name="T8" fmla="*/ 0 w 13"/>
                  <a:gd name="T9" fmla="*/ 2147483647 h 13"/>
                  <a:gd name="T10" fmla="*/ 0 w 13"/>
                  <a:gd name="T11" fmla="*/ 2147483647 h 13"/>
                  <a:gd name="T12" fmla="*/ 2147483647 w 13"/>
                  <a:gd name="T13" fmla="*/ 2147483647 h 13"/>
                  <a:gd name="T14" fmla="*/ 2147483647 w 13"/>
                  <a:gd name="T15" fmla="*/ 2147483647 h 13"/>
                  <a:gd name="T16" fmla="*/ 2147483647 w 13"/>
                  <a:gd name="T17" fmla="*/ 0 h 13"/>
                  <a:gd name="T18" fmla="*/ 2147483647 w 13"/>
                  <a:gd name="T19" fmla="*/ 0 h 13"/>
                  <a:gd name="T20" fmla="*/ 2147483647 w 13"/>
                  <a:gd name="T21" fmla="*/ 0 h 13"/>
                  <a:gd name="T22" fmla="*/ 2147483647 w 13"/>
                  <a:gd name="T23" fmla="*/ 0 h 13"/>
                  <a:gd name="T24" fmla="*/ 2147483647 w 13"/>
                  <a:gd name="T25" fmla="*/ 2147483647 h 13"/>
                  <a:gd name="T26" fmla="*/ 2147483647 w 13"/>
                  <a:gd name="T27" fmla="*/ 2147483647 h 13"/>
                  <a:gd name="T28" fmla="*/ 2147483647 w 13"/>
                  <a:gd name="T29" fmla="*/ 2147483647 h 13"/>
                  <a:gd name="T30" fmla="*/ 2147483647 w 13"/>
                  <a:gd name="T31" fmla="*/ 2147483647 h 13"/>
                  <a:gd name="T32" fmla="*/ 2147483647 w 13"/>
                  <a:gd name="T33" fmla="*/ 2147483647 h 13"/>
                  <a:gd name="T34" fmla="*/ 2147483647 w 13"/>
                  <a:gd name="T35" fmla="*/ 2147483647 h 13"/>
                  <a:gd name="T36" fmla="*/ 2147483647 w 13"/>
                  <a:gd name="T37" fmla="*/ 2147483647 h 13"/>
                  <a:gd name="T38" fmla="*/ 2147483647 w 13"/>
                  <a:gd name="T39" fmla="*/ 2147483647 h 13"/>
                  <a:gd name="T40" fmla="*/ 2147483647 w 13"/>
                  <a:gd name="T41" fmla="*/ 2147483647 h 13"/>
                  <a:gd name="T42" fmla="*/ 2147483647 w 13"/>
                  <a:gd name="T43" fmla="*/ 2147483647 h 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
                  <a:gd name="T67" fmla="*/ 0 h 13"/>
                  <a:gd name="T68" fmla="*/ 13 w 13"/>
                  <a:gd name="T69" fmla="*/ 13 h 1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 h="13">
                    <a:moveTo>
                      <a:pt x="4" y="12"/>
                    </a:moveTo>
                    <a:lnTo>
                      <a:pt x="1" y="9"/>
                    </a:lnTo>
                    <a:lnTo>
                      <a:pt x="0" y="9"/>
                    </a:lnTo>
                    <a:lnTo>
                      <a:pt x="0" y="8"/>
                    </a:lnTo>
                    <a:lnTo>
                      <a:pt x="0" y="7"/>
                    </a:lnTo>
                    <a:lnTo>
                      <a:pt x="1" y="3"/>
                    </a:lnTo>
                    <a:lnTo>
                      <a:pt x="2" y="2"/>
                    </a:lnTo>
                    <a:lnTo>
                      <a:pt x="4" y="0"/>
                    </a:lnTo>
                    <a:lnTo>
                      <a:pt x="5" y="0"/>
                    </a:lnTo>
                    <a:lnTo>
                      <a:pt x="7" y="0"/>
                    </a:lnTo>
                    <a:lnTo>
                      <a:pt x="8" y="0"/>
                    </a:lnTo>
                    <a:lnTo>
                      <a:pt x="11" y="2"/>
                    </a:lnTo>
                    <a:lnTo>
                      <a:pt x="12" y="2"/>
                    </a:lnTo>
                    <a:lnTo>
                      <a:pt x="12" y="4"/>
                    </a:lnTo>
                    <a:lnTo>
                      <a:pt x="12" y="7"/>
                    </a:lnTo>
                    <a:lnTo>
                      <a:pt x="11" y="9"/>
                    </a:lnTo>
                    <a:lnTo>
                      <a:pt x="9" y="9"/>
                    </a:lnTo>
                    <a:lnTo>
                      <a:pt x="7" y="12"/>
                    </a:lnTo>
                    <a:lnTo>
                      <a:pt x="5" y="12"/>
                    </a:lnTo>
                    <a:lnTo>
                      <a:pt x="4" y="12"/>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81" name="Freeform 231"/>
              <p:cNvSpPr>
                <a:spLocks/>
              </p:cNvSpPr>
              <p:nvPr/>
            </p:nvSpPr>
            <p:spPr bwMode="auto">
              <a:xfrm>
                <a:off x="1860550" y="5284788"/>
                <a:ext cx="39688" cy="23812"/>
              </a:xfrm>
              <a:custGeom>
                <a:avLst/>
                <a:gdLst>
                  <a:gd name="T0" fmla="*/ 2147483647 w 14"/>
                  <a:gd name="T1" fmla="*/ 2147483647 h 13"/>
                  <a:gd name="T2" fmla="*/ 2147483647 w 14"/>
                  <a:gd name="T3" fmla="*/ 2147483647 h 13"/>
                  <a:gd name="T4" fmla="*/ 2147483647 w 14"/>
                  <a:gd name="T5" fmla="*/ 2147483647 h 13"/>
                  <a:gd name="T6" fmla="*/ 2147483647 w 14"/>
                  <a:gd name="T7" fmla="*/ 2147483647 h 13"/>
                  <a:gd name="T8" fmla="*/ 2147483647 w 14"/>
                  <a:gd name="T9" fmla="*/ 0 h 13"/>
                  <a:gd name="T10" fmla="*/ 2147483647 w 14"/>
                  <a:gd name="T11" fmla="*/ 0 h 13"/>
                  <a:gd name="T12" fmla="*/ 2147483647 w 14"/>
                  <a:gd name="T13" fmla="*/ 0 h 13"/>
                  <a:gd name="T14" fmla="*/ 2147483647 w 14"/>
                  <a:gd name="T15" fmla="*/ 2147483647 h 13"/>
                  <a:gd name="T16" fmla="*/ 2147483647 w 14"/>
                  <a:gd name="T17" fmla="*/ 2147483647 h 13"/>
                  <a:gd name="T18" fmla="*/ 0 w 14"/>
                  <a:gd name="T19" fmla="*/ 2147483647 h 13"/>
                  <a:gd name="T20" fmla="*/ 0 w 14"/>
                  <a:gd name="T21" fmla="*/ 2147483647 h 13"/>
                  <a:gd name="T22" fmla="*/ 0 w 14"/>
                  <a:gd name="T23" fmla="*/ 2147483647 h 13"/>
                  <a:gd name="T24" fmla="*/ 2147483647 w 14"/>
                  <a:gd name="T25" fmla="*/ 2147483647 h 13"/>
                  <a:gd name="T26" fmla="*/ 2147483647 w 14"/>
                  <a:gd name="T27" fmla="*/ 2147483647 h 13"/>
                  <a:gd name="T28" fmla="*/ 2147483647 w 14"/>
                  <a:gd name="T29" fmla="*/ 2147483647 h 13"/>
                  <a:gd name="T30" fmla="*/ 2147483647 w 14"/>
                  <a:gd name="T31" fmla="*/ 2147483647 h 13"/>
                  <a:gd name="T32" fmla="*/ 2147483647 w 14"/>
                  <a:gd name="T33" fmla="*/ 2147483647 h 13"/>
                  <a:gd name="T34" fmla="*/ 2147483647 w 14"/>
                  <a:gd name="T35" fmla="*/ 2147483647 h 13"/>
                  <a:gd name="T36" fmla="*/ 2147483647 w 14"/>
                  <a:gd name="T37" fmla="*/ 2147483647 h 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
                  <a:gd name="T58" fmla="*/ 0 h 13"/>
                  <a:gd name="T59" fmla="*/ 14 w 14"/>
                  <a:gd name="T60" fmla="*/ 13 h 1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 h="13">
                    <a:moveTo>
                      <a:pt x="11" y="9"/>
                    </a:moveTo>
                    <a:lnTo>
                      <a:pt x="13" y="7"/>
                    </a:lnTo>
                    <a:lnTo>
                      <a:pt x="13" y="3"/>
                    </a:lnTo>
                    <a:lnTo>
                      <a:pt x="13" y="2"/>
                    </a:lnTo>
                    <a:lnTo>
                      <a:pt x="11" y="0"/>
                    </a:lnTo>
                    <a:lnTo>
                      <a:pt x="9" y="0"/>
                    </a:lnTo>
                    <a:lnTo>
                      <a:pt x="7" y="0"/>
                    </a:lnTo>
                    <a:lnTo>
                      <a:pt x="3" y="2"/>
                    </a:lnTo>
                    <a:lnTo>
                      <a:pt x="2" y="5"/>
                    </a:lnTo>
                    <a:lnTo>
                      <a:pt x="0" y="7"/>
                    </a:lnTo>
                    <a:lnTo>
                      <a:pt x="0" y="9"/>
                    </a:lnTo>
                    <a:lnTo>
                      <a:pt x="0" y="11"/>
                    </a:lnTo>
                    <a:lnTo>
                      <a:pt x="1" y="12"/>
                    </a:lnTo>
                    <a:lnTo>
                      <a:pt x="2" y="12"/>
                    </a:lnTo>
                    <a:lnTo>
                      <a:pt x="3" y="12"/>
                    </a:lnTo>
                    <a:lnTo>
                      <a:pt x="7" y="12"/>
                    </a:lnTo>
                    <a:lnTo>
                      <a:pt x="9" y="9"/>
                    </a:lnTo>
                    <a:lnTo>
                      <a:pt x="11" y="9"/>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82" name="Freeform 232"/>
              <p:cNvSpPr>
                <a:spLocks/>
              </p:cNvSpPr>
              <p:nvPr/>
            </p:nvSpPr>
            <p:spPr bwMode="auto">
              <a:xfrm>
                <a:off x="1866900" y="5289550"/>
                <a:ext cx="38100" cy="25400"/>
              </a:xfrm>
              <a:custGeom>
                <a:avLst/>
                <a:gdLst>
                  <a:gd name="T0" fmla="*/ 2147483647 w 14"/>
                  <a:gd name="T1" fmla="*/ 2147483647 h 13"/>
                  <a:gd name="T2" fmla="*/ 2147483647 w 14"/>
                  <a:gd name="T3" fmla="*/ 2147483647 h 13"/>
                  <a:gd name="T4" fmla="*/ 2147483647 w 14"/>
                  <a:gd name="T5" fmla="*/ 2147483647 h 13"/>
                  <a:gd name="T6" fmla="*/ 2147483647 w 14"/>
                  <a:gd name="T7" fmla="*/ 2147483647 h 13"/>
                  <a:gd name="T8" fmla="*/ 2147483647 w 14"/>
                  <a:gd name="T9" fmla="*/ 0 h 13"/>
                  <a:gd name="T10" fmla="*/ 2147483647 w 14"/>
                  <a:gd name="T11" fmla="*/ 0 h 13"/>
                  <a:gd name="T12" fmla="*/ 0 w 14"/>
                  <a:gd name="T13" fmla="*/ 2147483647 h 13"/>
                  <a:gd name="T14" fmla="*/ 0 w 14"/>
                  <a:gd name="T15" fmla="*/ 2147483647 h 13"/>
                  <a:gd name="T16" fmla="*/ 0 w 14"/>
                  <a:gd name="T17" fmla="*/ 2147483647 h 13"/>
                  <a:gd name="T18" fmla="*/ 2147483647 w 14"/>
                  <a:gd name="T19" fmla="*/ 2147483647 h 13"/>
                  <a:gd name="T20" fmla="*/ 2147483647 w 14"/>
                  <a:gd name="T21" fmla="*/ 2147483647 h 13"/>
                  <a:gd name="T22" fmla="*/ 2147483647 w 14"/>
                  <a:gd name="T23" fmla="*/ 2147483647 h 13"/>
                  <a:gd name="T24" fmla="*/ 2147483647 w 14"/>
                  <a:gd name="T25" fmla="*/ 2147483647 h 1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4"/>
                  <a:gd name="T40" fmla="*/ 0 h 13"/>
                  <a:gd name="T41" fmla="*/ 14 w 14"/>
                  <a:gd name="T42" fmla="*/ 13 h 13"/>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4" h="13">
                    <a:moveTo>
                      <a:pt x="10" y="8"/>
                    </a:moveTo>
                    <a:lnTo>
                      <a:pt x="13" y="6"/>
                    </a:lnTo>
                    <a:lnTo>
                      <a:pt x="13" y="4"/>
                    </a:lnTo>
                    <a:lnTo>
                      <a:pt x="13" y="2"/>
                    </a:lnTo>
                    <a:lnTo>
                      <a:pt x="10" y="0"/>
                    </a:lnTo>
                    <a:lnTo>
                      <a:pt x="8" y="0"/>
                    </a:lnTo>
                    <a:lnTo>
                      <a:pt x="0" y="6"/>
                    </a:lnTo>
                    <a:lnTo>
                      <a:pt x="0" y="11"/>
                    </a:lnTo>
                    <a:lnTo>
                      <a:pt x="0" y="12"/>
                    </a:lnTo>
                    <a:lnTo>
                      <a:pt x="2" y="12"/>
                    </a:lnTo>
                    <a:lnTo>
                      <a:pt x="8" y="12"/>
                    </a:lnTo>
                    <a:lnTo>
                      <a:pt x="10" y="8"/>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83" name="Line 233"/>
              <p:cNvSpPr>
                <a:spLocks noChangeShapeType="1"/>
              </p:cNvSpPr>
              <p:nvPr/>
            </p:nvSpPr>
            <p:spPr bwMode="auto">
              <a:xfrm flipV="1">
                <a:off x="1763713" y="5329238"/>
                <a:ext cx="0" cy="11112"/>
              </a:xfrm>
              <a:prstGeom prst="line">
                <a:avLst/>
              </a:prstGeom>
              <a:noFill/>
              <a:ln w="9088">
                <a:solidFill>
                  <a:srgbClr val="000000"/>
                </a:solidFill>
                <a:round/>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84" name="Freeform 234"/>
              <p:cNvSpPr>
                <a:spLocks/>
              </p:cNvSpPr>
              <p:nvPr/>
            </p:nvSpPr>
            <p:spPr bwMode="auto">
              <a:xfrm>
                <a:off x="1887538" y="5278438"/>
                <a:ext cx="34925" cy="25400"/>
              </a:xfrm>
              <a:custGeom>
                <a:avLst/>
                <a:gdLst>
                  <a:gd name="T0" fmla="*/ 2147483647 w 13"/>
                  <a:gd name="T1" fmla="*/ 2147483647 h 13"/>
                  <a:gd name="T2" fmla="*/ 2147483647 w 13"/>
                  <a:gd name="T3" fmla="*/ 2147483647 h 13"/>
                  <a:gd name="T4" fmla="*/ 2147483647 w 13"/>
                  <a:gd name="T5" fmla="*/ 2147483647 h 13"/>
                  <a:gd name="T6" fmla="*/ 0 w 13"/>
                  <a:gd name="T7" fmla="*/ 2147483647 h 13"/>
                  <a:gd name="T8" fmla="*/ 2147483647 w 13"/>
                  <a:gd name="T9" fmla="*/ 2147483647 h 13"/>
                  <a:gd name="T10" fmla="*/ 2147483647 w 13"/>
                  <a:gd name="T11" fmla="*/ 2147483647 h 13"/>
                  <a:gd name="T12" fmla="*/ 2147483647 w 13"/>
                  <a:gd name="T13" fmla="*/ 2147483647 h 13"/>
                  <a:gd name="T14" fmla="*/ 2147483647 w 13"/>
                  <a:gd name="T15" fmla="*/ 2147483647 h 13"/>
                  <a:gd name="T16" fmla="*/ 2147483647 w 13"/>
                  <a:gd name="T17" fmla="*/ 0 h 13"/>
                  <a:gd name="T18" fmla="*/ 2147483647 w 13"/>
                  <a:gd name="T19" fmla="*/ 0 h 13"/>
                  <a:gd name="T20" fmla="*/ 2147483647 w 13"/>
                  <a:gd name="T21" fmla="*/ 2147483647 h 13"/>
                  <a:gd name="T22" fmla="*/ 2147483647 w 13"/>
                  <a:gd name="T23" fmla="*/ 2147483647 h 13"/>
                  <a:gd name="T24" fmla="*/ 2147483647 w 13"/>
                  <a:gd name="T25" fmla="*/ 2147483647 h 13"/>
                  <a:gd name="T26" fmla="*/ 2147483647 w 13"/>
                  <a:gd name="T27" fmla="*/ 2147483647 h 13"/>
                  <a:gd name="T28" fmla="*/ 2147483647 w 13"/>
                  <a:gd name="T29" fmla="*/ 2147483647 h 13"/>
                  <a:gd name="T30" fmla="*/ 2147483647 w 13"/>
                  <a:gd name="T31" fmla="*/ 2147483647 h 13"/>
                  <a:gd name="T32" fmla="*/ 2147483647 w 13"/>
                  <a:gd name="T33" fmla="*/ 2147483647 h 13"/>
                  <a:gd name="T34" fmla="*/ 2147483647 w 13"/>
                  <a:gd name="T35" fmla="*/ 2147483647 h 13"/>
                  <a:gd name="T36" fmla="*/ 2147483647 w 13"/>
                  <a:gd name="T37" fmla="*/ 2147483647 h 13"/>
                  <a:gd name="T38" fmla="*/ 2147483647 w 13"/>
                  <a:gd name="T39" fmla="*/ 2147483647 h 13"/>
                  <a:gd name="T40" fmla="*/ 2147483647 w 13"/>
                  <a:gd name="T41" fmla="*/ 2147483647 h 13"/>
                  <a:gd name="T42" fmla="*/ 2147483647 w 13"/>
                  <a:gd name="T43" fmla="*/ 2147483647 h 13"/>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
                  <a:gd name="T67" fmla="*/ 0 h 13"/>
                  <a:gd name="T68" fmla="*/ 13 w 13"/>
                  <a:gd name="T69" fmla="*/ 13 h 13"/>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 h="13">
                    <a:moveTo>
                      <a:pt x="3" y="12"/>
                    </a:moveTo>
                    <a:lnTo>
                      <a:pt x="1" y="10"/>
                    </a:lnTo>
                    <a:lnTo>
                      <a:pt x="0" y="7"/>
                    </a:lnTo>
                    <a:lnTo>
                      <a:pt x="1" y="5"/>
                    </a:lnTo>
                    <a:lnTo>
                      <a:pt x="1" y="3"/>
                    </a:lnTo>
                    <a:lnTo>
                      <a:pt x="2" y="1"/>
                    </a:lnTo>
                    <a:lnTo>
                      <a:pt x="3" y="1"/>
                    </a:lnTo>
                    <a:lnTo>
                      <a:pt x="6" y="0"/>
                    </a:lnTo>
                    <a:lnTo>
                      <a:pt x="7" y="0"/>
                    </a:lnTo>
                    <a:lnTo>
                      <a:pt x="8" y="1"/>
                    </a:lnTo>
                    <a:lnTo>
                      <a:pt x="10" y="1"/>
                    </a:lnTo>
                    <a:lnTo>
                      <a:pt x="10" y="2"/>
                    </a:lnTo>
                    <a:lnTo>
                      <a:pt x="10" y="3"/>
                    </a:lnTo>
                    <a:lnTo>
                      <a:pt x="12" y="3"/>
                    </a:lnTo>
                    <a:lnTo>
                      <a:pt x="10" y="6"/>
                    </a:lnTo>
                    <a:lnTo>
                      <a:pt x="10" y="9"/>
                    </a:lnTo>
                    <a:lnTo>
                      <a:pt x="8" y="10"/>
                    </a:lnTo>
                    <a:lnTo>
                      <a:pt x="8" y="12"/>
                    </a:lnTo>
                    <a:lnTo>
                      <a:pt x="6" y="12"/>
                    </a:lnTo>
                    <a:lnTo>
                      <a:pt x="3" y="12"/>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85" name="Freeform 235"/>
              <p:cNvSpPr>
                <a:spLocks/>
              </p:cNvSpPr>
              <p:nvPr/>
            </p:nvSpPr>
            <p:spPr bwMode="auto">
              <a:xfrm>
                <a:off x="1893888" y="5283200"/>
                <a:ext cx="34925" cy="23813"/>
              </a:xfrm>
              <a:custGeom>
                <a:avLst/>
                <a:gdLst>
                  <a:gd name="T0" fmla="*/ 2147483647 w 13"/>
                  <a:gd name="T1" fmla="*/ 2147483647 h 13"/>
                  <a:gd name="T2" fmla="*/ 2147483647 w 13"/>
                  <a:gd name="T3" fmla="*/ 2147483647 h 13"/>
                  <a:gd name="T4" fmla="*/ 2147483647 w 13"/>
                  <a:gd name="T5" fmla="*/ 2147483647 h 13"/>
                  <a:gd name="T6" fmla="*/ 2147483647 w 13"/>
                  <a:gd name="T7" fmla="*/ 2147483647 h 13"/>
                  <a:gd name="T8" fmla="*/ 2147483647 w 13"/>
                  <a:gd name="T9" fmla="*/ 2147483647 h 13"/>
                  <a:gd name="T10" fmla="*/ 2147483647 w 13"/>
                  <a:gd name="T11" fmla="*/ 0 h 13"/>
                  <a:gd name="T12" fmla="*/ 2147483647 w 13"/>
                  <a:gd name="T13" fmla="*/ 0 h 13"/>
                  <a:gd name="T14" fmla="*/ 2147483647 w 13"/>
                  <a:gd name="T15" fmla="*/ 0 h 13"/>
                  <a:gd name="T16" fmla="*/ 2147483647 w 13"/>
                  <a:gd name="T17" fmla="*/ 2147483647 h 13"/>
                  <a:gd name="T18" fmla="*/ 2147483647 w 13"/>
                  <a:gd name="T19" fmla="*/ 2147483647 h 13"/>
                  <a:gd name="T20" fmla="*/ 2147483647 w 13"/>
                  <a:gd name="T21" fmla="*/ 2147483647 h 13"/>
                  <a:gd name="T22" fmla="*/ 0 w 13"/>
                  <a:gd name="T23" fmla="*/ 2147483647 h 13"/>
                  <a:gd name="T24" fmla="*/ 2147483647 w 13"/>
                  <a:gd name="T25" fmla="*/ 2147483647 h 13"/>
                  <a:gd name="T26" fmla="*/ 2147483647 w 13"/>
                  <a:gd name="T27" fmla="*/ 2147483647 h 13"/>
                  <a:gd name="T28" fmla="*/ 2147483647 w 13"/>
                  <a:gd name="T29" fmla="*/ 2147483647 h 13"/>
                  <a:gd name="T30" fmla="*/ 2147483647 w 13"/>
                  <a:gd name="T31" fmla="*/ 2147483647 h 13"/>
                  <a:gd name="T32" fmla="*/ 2147483647 w 13"/>
                  <a:gd name="T33" fmla="*/ 2147483647 h 13"/>
                  <a:gd name="T34" fmla="*/ 2147483647 w 13"/>
                  <a:gd name="T35" fmla="*/ 2147483647 h 13"/>
                  <a:gd name="T36" fmla="*/ 2147483647 w 13"/>
                  <a:gd name="T37" fmla="*/ 2147483647 h 13"/>
                  <a:gd name="T38" fmla="*/ 2147483647 w 13"/>
                  <a:gd name="T39" fmla="*/ 2147483647 h 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3"/>
                  <a:gd name="T61" fmla="*/ 0 h 13"/>
                  <a:gd name="T62" fmla="*/ 13 w 13"/>
                  <a:gd name="T63" fmla="*/ 13 h 1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3" h="13">
                    <a:moveTo>
                      <a:pt x="10" y="9"/>
                    </a:moveTo>
                    <a:lnTo>
                      <a:pt x="10" y="6"/>
                    </a:lnTo>
                    <a:lnTo>
                      <a:pt x="12" y="3"/>
                    </a:lnTo>
                    <a:lnTo>
                      <a:pt x="10" y="1"/>
                    </a:lnTo>
                    <a:lnTo>
                      <a:pt x="10" y="0"/>
                    </a:lnTo>
                    <a:lnTo>
                      <a:pt x="8" y="0"/>
                    </a:lnTo>
                    <a:lnTo>
                      <a:pt x="6" y="0"/>
                    </a:lnTo>
                    <a:lnTo>
                      <a:pt x="4" y="1"/>
                    </a:lnTo>
                    <a:lnTo>
                      <a:pt x="1" y="3"/>
                    </a:lnTo>
                    <a:lnTo>
                      <a:pt x="1" y="7"/>
                    </a:lnTo>
                    <a:lnTo>
                      <a:pt x="0" y="10"/>
                    </a:lnTo>
                    <a:lnTo>
                      <a:pt x="1" y="10"/>
                    </a:lnTo>
                    <a:lnTo>
                      <a:pt x="1" y="12"/>
                    </a:lnTo>
                    <a:lnTo>
                      <a:pt x="4" y="12"/>
                    </a:lnTo>
                    <a:lnTo>
                      <a:pt x="6" y="12"/>
                    </a:lnTo>
                    <a:lnTo>
                      <a:pt x="8" y="10"/>
                    </a:lnTo>
                    <a:lnTo>
                      <a:pt x="10" y="9"/>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86" name="Freeform 236"/>
              <p:cNvSpPr>
                <a:spLocks/>
              </p:cNvSpPr>
              <p:nvPr/>
            </p:nvSpPr>
            <p:spPr bwMode="auto">
              <a:xfrm>
                <a:off x="1895475" y="5284788"/>
                <a:ext cx="36513" cy="23812"/>
              </a:xfrm>
              <a:custGeom>
                <a:avLst/>
                <a:gdLst>
                  <a:gd name="T0" fmla="*/ 2147483647 w 13"/>
                  <a:gd name="T1" fmla="*/ 2147483647 h 13"/>
                  <a:gd name="T2" fmla="*/ 2147483647 w 13"/>
                  <a:gd name="T3" fmla="*/ 2147483647 h 13"/>
                  <a:gd name="T4" fmla="*/ 2147483647 w 13"/>
                  <a:gd name="T5" fmla="*/ 2147483647 h 13"/>
                  <a:gd name="T6" fmla="*/ 2147483647 w 13"/>
                  <a:gd name="T7" fmla="*/ 2147483647 h 13"/>
                  <a:gd name="T8" fmla="*/ 2147483647 w 13"/>
                  <a:gd name="T9" fmla="*/ 0 h 13"/>
                  <a:gd name="T10" fmla="*/ 2147483647 w 13"/>
                  <a:gd name="T11" fmla="*/ 0 h 13"/>
                  <a:gd name="T12" fmla="*/ 2147483647 w 13"/>
                  <a:gd name="T13" fmla="*/ 2147483647 h 13"/>
                  <a:gd name="T14" fmla="*/ 0 w 13"/>
                  <a:gd name="T15" fmla="*/ 2147483647 h 13"/>
                  <a:gd name="T16" fmla="*/ 0 w 13"/>
                  <a:gd name="T17" fmla="*/ 2147483647 h 13"/>
                  <a:gd name="T18" fmla="*/ 0 w 13"/>
                  <a:gd name="T19" fmla="*/ 2147483647 h 13"/>
                  <a:gd name="T20" fmla="*/ 2147483647 w 13"/>
                  <a:gd name="T21" fmla="*/ 2147483647 h 13"/>
                  <a:gd name="T22" fmla="*/ 2147483647 w 13"/>
                  <a:gd name="T23" fmla="*/ 2147483647 h 13"/>
                  <a:gd name="T24" fmla="*/ 2147483647 w 13"/>
                  <a:gd name="T25" fmla="*/ 2147483647 h 13"/>
                  <a:gd name="T26" fmla="*/ 2147483647 w 13"/>
                  <a:gd name="T27" fmla="*/ 2147483647 h 13"/>
                  <a:gd name="T28" fmla="*/ 2147483647 w 13"/>
                  <a:gd name="T29" fmla="*/ 2147483647 h 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
                  <a:gd name="T46" fmla="*/ 0 h 13"/>
                  <a:gd name="T47" fmla="*/ 13 w 13"/>
                  <a:gd name="T48" fmla="*/ 13 h 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 h="13">
                    <a:moveTo>
                      <a:pt x="9" y="9"/>
                    </a:moveTo>
                    <a:lnTo>
                      <a:pt x="12" y="5"/>
                    </a:lnTo>
                    <a:lnTo>
                      <a:pt x="12" y="3"/>
                    </a:lnTo>
                    <a:lnTo>
                      <a:pt x="12" y="2"/>
                    </a:lnTo>
                    <a:lnTo>
                      <a:pt x="9" y="0"/>
                    </a:lnTo>
                    <a:lnTo>
                      <a:pt x="7" y="0"/>
                    </a:lnTo>
                    <a:lnTo>
                      <a:pt x="3" y="5"/>
                    </a:lnTo>
                    <a:lnTo>
                      <a:pt x="0" y="5"/>
                    </a:lnTo>
                    <a:lnTo>
                      <a:pt x="0" y="9"/>
                    </a:lnTo>
                    <a:lnTo>
                      <a:pt x="3" y="12"/>
                    </a:lnTo>
                    <a:lnTo>
                      <a:pt x="5" y="12"/>
                    </a:lnTo>
                    <a:lnTo>
                      <a:pt x="7" y="12"/>
                    </a:lnTo>
                    <a:lnTo>
                      <a:pt x="9" y="9"/>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87" name="Freeform 237"/>
              <p:cNvSpPr>
                <a:spLocks/>
              </p:cNvSpPr>
              <p:nvPr/>
            </p:nvSpPr>
            <p:spPr bwMode="auto">
              <a:xfrm>
                <a:off x="1866900" y="5289550"/>
                <a:ext cx="38100" cy="23813"/>
              </a:xfrm>
              <a:custGeom>
                <a:avLst/>
                <a:gdLst>
                  <a:gd name="T0" fmla="*/ 2147483647 w 14"/>
                  <a:gd name="T1" fmla="*/ 2147483647 h 13"/>
                  <a:gd name="T2" fmla="*/ 2147483647 w 14"/>
                  <a:gd name="T3" fmla="*/ 2147483647 h 13"/>
                  <a:gd name="T4" fmla="*/ 0 w 14"/>
                  <a:gd name="T5" fmla="*/ 2147483647 h 13"/>
                  <a:gd name="T6" fmla="*/ 0 w 14"/>
                  <a:gd name="T7" fmla="*/ 2147483647 h 13"/>
                  <a:gd name="T8" fmla="*/ 0 w 14"/>
                  <a:gd name="T9" fmla="*/ 2147483647 h 13"/>
                  <a:gd name="T10" fmla="*/ 0 w 14"/>
                  <a:gd name="T11" fmla="*/ 2147483647 h 13"/>
                  <a:gd name="T12" fmla="*/ 2147483647 w 14"/>
                  <a:gd name="T13" fmla="*/ 2147483647 h 13"/>
                  <a:gd name="T14" fmla="*/ 2147483647 w 14"/>
                  <a:gd name="T15" fmla="*/ 2147483647 h 13"/>
                  <a:gd name="T16" fmla="*/ 2147483647 w 14"/>
                  <a:gd name="T17" fmla="*/ 0 h 13"/>
                  <a:gd name="T18" fmla="*/ 2147483647 w 14"/>
                  <a:gd name="T19" fmla="*/ 0 h 13"/>
                  <a:gd name="T20" fmla="*/ 2147483647 w 14"/>
                  <a:gd name="T21" fmla="*/ 0 h 13"/>
                  <a:gd name="T22" fmla="*/ 2147483647 w 14"/>
                  <a:gd name="T23" fmla="*/ 2147483647 h 13"/>
                  <a:gd name="T24" fmla="*/ 2147483647 w 14"/>
                  <a:gd name="T25" fmla="*/ 2147483647 h 13"/>
                  <a:gd name="T26" fmla="*/ 2147483647 w 14"/>
                  <a:gd name="T27" fmla="*/ 2147483647 h 13"/>
                  <a:gd name="T28" fmla="*/ 2147483647 w 14"/>
                  <a:gd name="T29" fmla="*/ 2147483647 h 13"/>
                  <a:gd name="T30" fmla="*/ 2147483647 w 14"/>
                  <a:gd name="T31" fmla="*/ 2147483647 h 13"/>
                  <a:gd name="T32" fmla="*/ 2147483647 w 14"/>
                  <a:gd name="T33" fmla="*/ 2147483647 h 13"/>
                  <a:gd name="T34" fmla="*/ 2147483647 w 14"/>
                  <a:gd name="T35" fmla="*/ 2147483647 h 13"/>
                  <a:gd name="T36" fmla="*/ 2147483647 w 14"/>
                  <a:gd name="T37" fmla="*/ 2147483647 h 13"/>
                  <a:gd name="T38" fmla="*/ 2147483647 w 14"/>
                  <a:gd name="T39" fmla="*/ 2147483647 h 13"/>
                  <a:gd name="T40" fmla="*/ 2147483647 w 14"/>
                  <a:gd name="T41" fmla="*/ 2147483647 h 13"/>
                  <a:gd name="T42" fmla="*/ 2147483647 w 14"/>
                  <a:gd name="T43" fmla="*/ 2147483647 h 13"/>
                  <a:gd name="T44" fmla="*/ 2147483647 w 14"/>
                  <a:gd name="T45" fmla="*/ 2147483647 h 1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
                  <a:gd name="T70" fmla="*/ 0 h 13"/>
                  <a:gd name="T71" fmla="*/ 14 w 14"/>
                  <a:gd name="T72" fmla="*/ 13 h 1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 h="13">
                    <a:moveTo>
                      <a:pt x="4" y="12"/>
                    </a:moveTo>
                    <a:lnTo>
                      <a:pt x="1" y="10"/>
                    </a:lnTo>
                    <a:lnTo>
                      <a:pt x="0" y="9"/>
                    </a:lnTo>
                    <a:lnTo>
                      <a:pt x="0" y="7"/>
                    </a:lnTo>
                    <a:lnTo>
                      <a:pt x="0" y="6"/>
                    </a:lnTo>
                    <a:lnTo>
                      <a:pt x="1" y="4"/>
                    </a:lnTo>
                    <a:lnTo>
                      <a:pt x="2" y="1"/>
                    </a:lnTo>
                    <a:lnTo>
                      <a:pt x="4" y="0"/>
                    </a:lnTo>
                    <a:lnTo>
                      <a:pt x="7" y="0"/>
                    </a:lnTo>
                    <a:lnTo>
                      <a:pt x="8" y="0"/>
                    </a:lnTo>
                    <a:lnTo>
                      <a:pt x="11" y="1"/>
                    </a:lnTo>
                    <a:lnTo>
                      <a:pt x="11" y="2"/>
                    </a:lnTo>
                    <a:lnTo>
                      <a:pt x="13" y="3"/>
                    </a:lnTo>
                    <a:lnTo>
                      <a:pt x="13" y="4"/>
                    </a:lnTo>
                    <a:lnTo>
                      <a:pt x="13" y="7"/>
                    </a:lnTo>
                    <a:lnTo>
                      <a:pt x="11" y="9"/>
                    </a:lnTo>
                    <a:lnTo>
                      <a:pt x="10" y="10"/>
                    </a:lnTo>
                    <a:lnTo>
                      <a:pt x="8" y="12"/>
                    </a:lnTo>
                    <a:lnTo>
                      <a:pt x="6" y="12"/>
                    </a:lnTo>
                    <a:lnTo>
                      <a:pt x="5" y="12"/>
                    </a:lnTo>
                    <a:lnTo>
                      <a:pt x="4" y="12"/>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88" name="Freeform 238"/>
              <p:cNvSpPr>
                <a:spLocks/>
              </p:cNvSpPr>
              <p:nvPr/>
            </p:nvSpPr>
            <p:spPr bwMode="auto">
              <a:xfrm>
                <a:off x="1873250" y="5289550"/>
                <a:ext cx="41275" cy="23813"/>
              </a:xfrm>
              <a:custGeom>
                <a:avLst/>
                <a:gdLst>
                  <a:gd name="T0" fmla="*/ 2147483647 w 15"/>
                  <a:gd name="T1" fmla="*/ 2147483647 h 13"/>
                  <a:gd name="T2" fmla="*/ 2147483647 w 15"/>
                  <a:gd name="T3" fmla="*/ 2147483647 h 13"/>
                  <a:gd name="T4" fmla="*/ 2147483647 w 15"/>
                  <a:gd name="T5" fmla="*/ 2147483647 h 13"/>
                  <a:gd name="T6" fmla="*/ 2147483647 w 15"/>
                  <a:gd name="T7" fmla="*/ 2147483647 h 13"/>
                  <a:gd name="T8" fmla="*/ 2147483647 w 15"/>
                  <a:gd name="T9" fmla="*/ 2147483647 h 13"/>
                  <a:gd name="T10" fmla="*/ 2147483647 w 15"/>
                  <a:gd name="T11" fmla="*/ 0 h 13"/>
                  <a:gd name="T12" fmla="*/ 2147483647 w 15"/>
                  <a:gd name="T13" fmla="*/ 0 h 13"/>
                  <a:gd name="T14" fmla="*/ 2147483647 w 15"/>
                  <a:gd name="T15" fmla="*/ 0 h 13"/>
                  <a:gd name="T16" fmla="*/ 2147483647 w 15"/>
                  <a:gd name="T17" fmla="*/ 2147483647 h 13"/>
                  <a:gd name="T18" fmla="*/ 2147483647 w 15"/>
                  <a:gd name="T19" fmla="*/ 2147483647 h 13"/>
                  <a:gd name="T20" fmla="*/ 0 w 15"/>
                  <a:gd name="T21" fmla="*/ 2147483647 h 13"/>
                  <a:gd name="T22" fmla="*/ 0 w 15"/>
                  <a:gd name="T23" fmla="*/ 2147483647 h 13"/>
                  <a:gd name="T24" fmla="*/ 0 w 15"/>
                  <a:gd name="T25" fmla="*/ 2147483647 h 13"/>
                  <a:gd name="T26" fmla="*/ 0 w 15"/>
                  <a:gd name="T27" fmla="*/ 2147483647 h 13"/>
                  <a:gd name="T28" fmla="*/ 2147483647 w 15"/>
                  <a:gd name="T29" fmla="*/ 2147483647 h 13"/>
                  <a:gd name="T30" fmla="*/ 2147483647 w 15"/>
                  <a:gd name="T31" fmla="*/ 2147483647 h 13"/>
                  <a:gd name="T32" fmla="*/ 2147483647 w 15"/>
                  <a:gd name="T33" fmla="*/ 2147483647 h 13"/>
                  <a:gd name="T34" fmla="*/ 2147483647 w 15"/>
                  <a:gd name="T35" fmla="*/ 2147483647 h 13"/>
                  <a:gd name="T36" fmla="*/ 2147483647 w 15"/>
                  <a:gd name="T37" fmla="*/ 2147483647 h 13"/>
                  <a:gd name="T38" fmla="*/ 2147483647 w 15"/>
                  <a:gd name="T39" fmla="*/ 2147483647 h 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5"/>
                  <a:gd name="T61" fmla="*/ 0 h 13"/>
                  <a:gd name="T62" fmla="*/ 15 w 15"/>
                  <a:gd name="T63" fmla="*/ 13 h 1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5" h="13">
                    <a:moveTo>
                      <a:pt x="10" y="9"/>
                    </a:moveTo>
                    <a:lnTo>
                      <a:pt x="14" y="6"/>
                    </a:lnTo>
                    <a:lnTo>
                      <a:pt x="14" y="3"/>
                    </a:lnTo>
                    <a:lnTo>
                      <a:pt x="14" y="2"/>
                    </a:lnTo>
                    <a:lnTo>
                      <a:pt x="12" y="1"/>
                    </a:lnTo>
                    <a:lnTo>
                      <a:pt x="10" y="0"/>
                    </a:lnTo>
                    <a:lnTo>
                      <a:pt x="9" y="0"/>
                    </a:lnTo>
                    <a:lnTo>
                      <a:pt x="7" y="0"/>
                    </a:lnTo>
                    <a:lnTo>
                      <a:pt x="4" y="2"/>
                    </a:lnTo>
                    <a:lnTo>
                      <a:pt x="2" y="5"/>
                    </a:lnTo>
                    <a:lnTo>
                      <a:pt x="0" y="7"/>
                    </a:lnTo>
                    <a:lnTo>
                      <a:pt x="0" y="9"/>
                    </a:lnTo>
                    <a:lnTo>
                      <a:pt x="0" y="10"/>
                    </a:lnTo>
                    <a:lnTo>
                      <a:pt x="0" y="12"/>
                    </a:lnTo>
                    <a:lnTo>
                      <a:pt x="2" y="12"/>
                    </a:lnTo>
                    <a:lnTo>
                      <a:pt x="4" y="12"/>
                    </a:lnTo>
                    <a:lnTo>
                      <a:pt x="7" y="12"/>
                    </a:lnTo>
                    <a:lnTo>
                      <a:pt x="9" y="10"/>
                    </a:lnTo>
                    <a:lnTo>
                      <a:pt x="10" y="9"/>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89" name="Freeform 239"/>
              <p:cNvSpPr>
                <a:spLocks/>
              </p:cNvSpPr>
              <p:nvPr/>
            </p:nvSpPr>
            <p:spPr bwMode="auto">
              <a:xfrm>
                <a:off x="1879600" y="5294313"/>
                <a:ext cx="34925" cy="23812"/>
              </a:xfrm>
              <a:custGeom>
                <a:avLst/>
                <a:gdLst>
                  <a:gd name="T0" fmla="*/ 2147483647 w 13"/>
                  <a:gd name="T1" fmla="*/ 2147483647 h 13"/>
                  <a:gd name="T2" fmla="*/ 2147483647 w 13"/>
                  <a:gd name="T3" fmla="*/ 2147483647 h 13"/>
                  <a:gd name="T4" fmla="*/ 2147483647 w 13"/>
                  <a:gd name="T5" fmla="*/ 2147483647 h 13"/>
                  <a:gd name="T6" fmla="*/ 2147483647 w 13"/>
                  <a:gd name="T7" fmla="*/ 2147483647 h 13"/>
                  <a:gd name="T8" fmla="*/ 2147483647 w 13"/>
                  <a:gd name="T9" fmla="*/ 0 h 13"/>
                  <a:gd name="T10" fmla="*/ 2147483647 w 13"/>
                  <a:gd name="T11" fmla="*/ 0 h 13"/>
                  <a:gd name="T12" fmla="*/ 2147483647 w 13"/>
                  <a:gd name="T13" fmla="*/ 0 h 13"/>
                  <a:gd name="T14" fmla="*/ 2147483647 w 13"/>
                  <a:gd name="T15" fmla="*/ 2147483647 h 13"/>
                  <a:gd name="T16" fmla="*/ 0 w 13"/>
                  <a:gd name="T17" fmla="*/ 2147483647 h 13"/>
                  <a:gd name="T18" fmla="*/ 0 w 13"/>
                  <a:gd name="T19" fmla="*/ 2147483647 h 13"/>
                  <a:gd name="T20" fmla="*/ 0 w 13"/>
                  <a:gd name="T21" fmla="*/ 2147483647 h 13"/>
                  <a:gd name="T22" fmla="*/ 2147483647 w 13"/>
                  <a:gd name="T23" fmla="*/ 2147483647 h 13"/>
                  <a:gd name="T24" fmla="*/ 2147483647 w 13"/>
                  <a:gd name="T25" fmla="*/ 2147483647 h 13"/>
                  <a:gd name="T26" fmla="*/ 2147483647 w 13"/>
                  <a:gd name="T27" fmla="*/ 2147483647 h 13"/>
                  <a:gd name="T28" fmla="*/ 2147483647 w 13"/>
                  <a:gd name="T29" fmla="*/ 2147483647 h 13"/>
                  <a:gd name="T30" fmla="*/ 2147483647 w 13"/>
                  <a:gd name="T31" fmla="*/ 2147483647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
                  <a:gd name="T49" fmla="*/ 0 h 13"/>
                  <a:gd name="T50" fmla="*/ 13 w 13"/>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 h="13">
                    <a:moveTo>
                      <a:pt x="12" y="7"/>
                    </a:moveTo>
                    <a:lnTo>
                      <a:pt x="12" y="6"/>
                    </a:lnTo>
                    <a:lnTo>
                      <a:pt x="12" y="4"/>
                    </a:lnTo>
                    <a:lnTo>
                      <a:pt x="12" y="2"/>
                    </a:lnTo>
                    <a:lnTo>
                      <a:pt x="12" y="0"/>
                    </a:lnTo>
                    <a:lnTo>
                      <a:pt x="9" y="0"/>
                    </a:lnTo>
                    <a:lnTo>
                      <a:pt x="7" y="0"/>
                    </a:lnTo>
                    <a:lnTo>
                      <a:pt x="2" y="6"/>
                    </a:lnTo>
                    <a:lnTo>
                      <a:pt x="0" y="6"/>
                    </a:lnTo>
                    <a:lnTo>
                      <a:pt x="0" y="10"/>
                    </a:lnTo>
                    <a:lnTo>
                      <a:pt x="0" y="12"/>
                    </a:lnTo>
                    <a:lnTo>
                      <a:pt x="2" y="12"/>
                    </a:lnTo>
                    <a:lnTo>
                      <a:pt x="5" y="12"/>
                    </a:lnTo>
                    <a:lnTo>
                      <a:pt x="7" y="12"/>
                    </a:lnTo>
                    <a:lnTo>
                      <a:pt x="12" y="7"/>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90" name="Freeform 240"/>
              <p:cNvSpPr>
                <a:spLocks/>
              </p:cNvSpPr>
              <p:nvPr/>
            </p:nvSpPr>
            <p:spPr bwMode="auto">
              <a:xfrm>
                <a:off x="1757363" y="5340350"/>
                <a:ext cx="39687" cy="22225"/>
              </a:xfrm>
              <a:custGeom>
                <a:avLst/>
                <a:gdLst>
                  <a:gd name="T0" fmla="*/ 2147483647 w 14"/>
                  <a:gd name="T1" fmla="*/ 2147483647 h 13"/>
                  <a:gd name="T2" fmla="*/ 2147483647 w 14"/>
                  <a:gd name="T3" fmla="*/ 2147483647 h 13"/>
                  <a:gd name="T4" fmla="*/ 0 w 14"/>
                  <a:gd name="T5" fmla="*/ 2147483647 h 13"/>
                  <a:gd name="T6" fmla="*/ 2147483647 w 14"/>
                  <a:gd name="T7" fmla="*/ 2147483647 h 13"/>
                  <a:gd name="T8" fmla="*/ 2147483647 w 14"/>
                  <a:gd name="T9" fmla="*/ 2147483647 h 13"/>
                  <a:gd name="T10" fmla="*/ 2147483647 w 14"/>
                  <a:gd name="T11" fmla="*/ 0 h 13"/>
                  <a:gd name="T12" fmla="*/ 2147483647 w 14"/>
                  <a:gd name="T13" fmla="*/ 0 h 13"/>
                  <a:gd name="T14" fmla="*/ 2147483647 w 14"/>
                  <a:gd name="T15" fmla="*/ 2147483647 h 13"/>
                  <a:gd name="T16" fmla="*/ 2147483647 w 14"/>
                  <a:gd name="T17" fmla="*/ 2147483647 h 13"/>
                  <a:gd name="T18" fmla="*/ 2147483647 w 14"/>
                  <a:gd name="T19" fmla="*/ 2147483647 h 13"/>
                  <a:gd name="T20" fmla="*/ 2147483647 w 14"/>
                  <a:gd name="T21" fmla="*/ 2147483647 h 13"/>
                  <a:gd name="T22" fmla="*/ 2147483647 w 14"/>
                  <a:gd name="T23" fmla="*/ 2147483647 h 13"/>
                  <a:gd name="T24" fmla="*/ 2147483647 w 14"/>
                  <a:gd name="T25" fmla="*/ 2147483647 h 13"/>
                  <a:gd name="T26" fmla="*/ 2147483647 w 14"/>
                  <a:gd name="T27" fmla="*/ 2147483647 h 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
                  <a:gd name="T43" fmla="*/ 0 h 13"/>
                  <a:gd name="T44" fmla="*/ 14 w 14"/>
                  <a:gd name="T45" fmla="*/ 13 h 1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 h="13">
                    <a:moveTo>
                      <a:pt x="7" y="12"/>
                    </a:moveTo>
                    <a:lnTo>
                      <a:pt x="2" y="10"/>
                    </a:lnTo>
                    <a:lnTo>
                      <a:pt x="0" y="8"/>
                    </a:lnTo>
                    <a:lnTo>
                      <a:pt x="2" y="4"/>
                    </a:lnTo>
                    <a:lnTo>
                      <a:pt x="4" y="2"/>
                    </a:lnTo>
                    <a:lnTo>
                      <a:pt x="7" y="0"/>
                    </a:lnTo>
                    <a:lnTo>
                      <a:pt x="9" y="0"/>
                    </a:lnTo>
                    <a:lnTo>
                      <a:pt x="13" y="2"/>
                    </a:lnTo>
                    <a:lnTo>
                      <a:pt x="13" y="4"/>
                    </a:lnTo>
                    <a:lnTo>
                      <a:pt x="13" y="8"/>
                    </a:lnTo>
                    <a:lnTo>
                      <a:pt x="10" y="10"/>
                    </a:lnTo>
                    <a:lnTo>
                      <a:pt x="9" y="12"/>
                    </a:lnTo>
                    <a:lnTo>
                      <a:pt x="7" y="12"/>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91" name="Freeform 241"/>
              <p:cNvSpPr>
                <a:spLocks/>
              </p:cNvSpPr>
              <p:nvPr/>
            </p:nvSpPr>
            <p:spPr bwMode="auto">
              <a:xfrm>
                <a:off x="1763713" y="5340350"/>
                <a:ext cx="34925" cy="22225"/>
              </a:xfrm>
              <a:custGeom>
                <a:avLst/>
                <a:gdLst>
                  <a:gd name="T0" fmla="*/ 2147483647 w 13"/>
                  <a:gd name="T1" fmla="*/ 2147483647 h 13"/>
                  <a:gd name="T2" fmla="*/ 2147483647 w 13"/>
                  <a:gd name="T3" fmla="*/ 2147483647 h 13"/>
                  <a:gd name="T4" fmla="*/ 2147483647 w 13"/>
                  <a:gd name="T5" fmla="*/ 2147483647 h 13"/>
                  <a:gd name="T6" fmla="*/ 2147483647 w 13"/>
                  <a:gd name="T7" fmla="*/ 0 h 13"/>
                  <a:gd name="T8" fmla="*/ 2147483647 w 13"/>
                  <a:gd name="T9" fmla="*/ 2147483647 h 13"/>
                  <a:gd name="T10" fmla="*/ 2147483647 w 13"/>
                  <a:gd name="T11" fmla="*/ 2147483647 h 13"/>
                  <a:gd name="T12" fmla="*/ 0 w 13"/>
                  <a:gd name="T13" fmla="*/ 2147483647 h 13"/>
                  <a:gd name="T14" fmla="*/ 0 w 13"/>
                  <a:gd name="T15" fmla="*/ 2147483647 h 13"/>
                  <a:gd name="T16" fmla="*/ 2147483647 w 13"/>
                  <a:gd name="T17" fmla="*/ 2147483647 h 13"/>
                  <a:gd name="T18" fmla="*/ 2147483647 w 13"/>
                  <a:gd name="T19" fmla="*/ 2147483647 h 13"/>
                  <a:gd name="T20" fmla="*/ 2147483647 w 13"/>
                  <a:gd name="T21" fmla="*/ 2147483647 h 13"/>
                  <a:gd name="T22" fmla="*/ 2147483647 w 13"/>
                  <a:gd name="T23" fmla="*/ 2147483647 h 13"/>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w 13"/>
                  <a:gd name="T37" fmla="*/ 0 h 13"/>
                  <a:gd name="T38" fmla="*/ 13 w 13"/>
                  <a:gd name="T39" fmla="*/ 13 h 13"/>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T36" t="T37" r="T38" b="T39"/>
                <a:pathLst>
                  <a:path w="13" h="13">
                    <a:moveTo>
                      <a:pt x="12" y="8"/>
                    </a:moveTo>
                    <a:lnTo>
                      <a:pt x="12" y="4"/>
                    </a:lnTo>
                    <a:lnTo>
                      <a:pt x="12" y="2"/>
                    </a:lnTo>
                    <a:lnTo>
                      <a:pt x="9" y="0"/>
                    </a:lnTo>
                    <a:lnTo>
                      <a:pt x="7" y="2"/>
                    </a:lnTo>
                    <a:lnTo>
                      <a:pt x="3" y="6"/>
                    </a:lnTo>
                    <a:lnTo>
                      <a:pt x="0" y="10"/>
                    </a:lnTo>
                    <a:lnTo>
                      <a:pt x="0" y="12"/>
                    </a:lnTo>
                    <a:lnTo>
                      <a:pt x="3" y="12"/>
                    </a:lnTo>
                    <a:lnTo>
                      <a:pt x="7" y="12"/>
                    </a:lnTo>
                    <a:lnTo>
                      <a:pt x="12" y="8"/>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92" name="Line 242"/>
              <p:cNvSpPr>
                <a:spLocks noChangeShapeType="1"/>
              </p:cNvSpPr>
              <p:nvPr/>
            </p:nvSpPr>
            <p:spPr bwMode="auto">
              <a:xfrm flipV="1">
                <a:off x="1844675" y="5362575"/>
                <a:ext cx="0" cy="7938"/>
              </a:xfrm>
              <a:prstGeom prst="line">
                <a:avLst/>
              </a:prstGeom>
              <a:noFill/>
              <a:ln w="9088">
                <a:solidFill>
                  <a:srgbClr val="000000"/>
                </a:solidFill>
                <a:round/>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93" name="Freeform 243"/>
              <p:cNvSpPr>
                <a:spLocks/>
              </p:cNvSpPr>
              <p:nvPr/>
            </p:nvSpPr>
            <p:spPr bwMode="auto">
              <a:xfrm>
                <a:off x="1803400" y="5368925"/>
                <a:ext cx="36513" cy="25400"/>
              </a:xfrm>
              <a:custGeom>
                <a:avLst/>
                <a:gdLst>
                  <a:gd name="T0" fmla="*/ 2147483647 w 14"/>
                  <a:gd name="T1" fmla="*/ 2147483647 h 13"/>
                  <a:gd name="T2" fmla="*/ 2147483647 w 14"/>
                  <a:gd name="T3" fmla="*/ 2147483647 h 13"/>
                  <a:gd name="T4" fmla="*/ 2147483647 w 14"/>
                  <a:gd name="T5" fmla="*/ 2147483647 h 13"/>
                  <a:gd name="T6" fmla="*/ 2147483647 w 14"/>
                  <a:gd name="T7" fmla="*/ 2147483647 h 13"/>
                  <a:gd name="T8" fmla="*/ 0 w 14"/>
                  <a:gd name="T9" fmla="*/ 2147483647 h 13"/>
                  <a:gd name="T10" fmla="*/ 2147483647 w 14"/>
                  <a:gd name="T11" fmla="*/ 2147483647 h 13"/>
                  <a:gd name="T12" fmla="*/ 2147483647 w 14"/>
                  <a:gd name="T13" fmla="*/ 2147483647 h 13"/>
                  <a:gd name="T14" fmla="*/ 2147483647 w 14"/>
                  <a:gd name="T15" fmla="*/ 2147483647 h 13"/>
                  <a:gd name="T16" fmla="*/ 2147483647 w 14"/>
                  <a:gd name="T17" fmla="*/ 2147483647 h 13"/>
                  <a:gd name="T18" fmla="*/ 2147483647 w 14"/>
                  <a:gd name="T19" fmla="*/ 0 h 13"/>
                  <a:gd name="T20" fmla="*/ 2147483647 w 14"/>
                  <a:gd name="T21" fmla="*/ 0 h 13"/>
                  <a:gd name="T22" fmla="*/ 2147483647 w 14"/>
                  <a:gd name="T23" fmla="*/ 2147483647 h 13"/>
                  <a:gd name="T24" fmla="*/ 2147483647 w 14"/>
                  <a:gd name="T25" fmla="*/ 2147483647 h 13"/>
                  <a:gd name="T26" fmla="*/ 2147483647 w 14"/>
                  <a:gd name="T27" fmla="*/ 2147483647 h 13"/>
                  <a:gd name="T28" fmla="*/ 2147483647 w 14"/>
                  <a:gd name="T29" fmla="*/ 2147483647 h 13"/>
                  <a:gd name="T30" fmla="*/ 2147483647 w 14"/>
                  <a:gd name="T31" fmla="*/ 2147483647 h 13"/>
                  <a:gd name="T32" fmla="*/ 2147483647 w 14"/>
                  <a:gd name="T33" fmla="*/ 2147483647 h 13"/>
                  <a:gd name="T34" fmla="*/ 2147483647 w 14"/>
                  <a:gd name="T35" fmla="*/ 2147483647 h 13"/>
                  <a:gd name="T36" fmla="*/ 2147483647 w 14"/>
                  <a:gd name="T37" fmla="*/ 2147483647 h 13"/>
                  <a:gd name="T38" fmla="*/ 2147483647 w 14"/>
                  <a:gd name="T39" fmla="*/ 2147483647 h 13"/>
                  <a:gd name="T40" fmla="*/ 2147483647 w 14"/>
                  <a:gd name="T41" fmla="*/ 2147483647 h 13"/>
                  <a:gd name="T42" fmla="*/ 2147483647 w 14"/>
                  <a:gd name="T43" fmla="*/ 2147483647 h 13"/>
                  <a:gd name="T44" fmla="*/ 2147483647 w 14"/>
                  <a:gd name="T45" fmla="*/ 2147483647 h 13"/>
                  <a:gd name="T46" fmla="*/ 2147483647 w 14"/>
                  <a:gd name="T47" fmla="*/ 2147483647 h 1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4"/>
                  <a:gd name="T73" fmla="*/ 0 h 13"/>
                  <a:gd name="T74" fmla="*/ 14 w 14"/>
                  <a:gd name="T75" fmla="*/ 13 h 1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4" h="13">
                    <a:moveTo>
                      <a:pt x="3" y="12"/>
                    </a:moveTo>
                    <a:lnTo>
                      <a:pt x="2" y="10"/>
                    </a:lnTo>
                    <a:lnTo>
                      <a:pt x="1" y="10"/>
                    </a:lnTo>
                    <a:lnTo>
                      <a:pt x="1" y="9"/>
                    </a:lnTo>
                    <a:lnTo>
                      <a:pt x="0" y="9"/>
                    </a:lnTo>
                    <a:lnTo>
                      <a:pt x="1" y="7"/>
                    </a:lnTo>
                    <a:lnTo>
                      <a:pt x="2" y="4"/>
                    </a:lnTo>
                    <a:lnTo>
                      <a:pt x="3" y="1"/>
                    </a:lnTo>
                    <a:lnTo>
                      <a:pt x="4" y="1"/>
                    </a:lnTo>
                    <a:lnTo>
                      <a:pt x="6" y="0"/>
                    </a:lnTo>
                    <a:lnTo>
                      <a:pt x="7" y="0"/>
                    </a:lnTo>
                    <a:lnTo>
                      <a:pt x="9" y="1"/>
                    </a:lnTo>
                    <a:lnTo>
                      <a:pt x="11" y="1"/>
                    </a:lnTo>
                    <a:lnTo>
                      <a:pt x="11" y="3"/>
                    </a:lnTo>
                    <a:lnTo>
                      <a:pt x="13" y="5"/>
                    </a:lnTo>
                    <a:lnTo>
                      <a:pt x="11" y="7"/>
                    </a:lnTo>
                    <a:lnTo>
                      <a:pt x="11" y="9"/>
                    </a:lnTo>
                    <a:lnTo>
                      <a:pt x="10" y="10"/>
                    </a:lnTo>
                    <a:lnTo>
                      <a:pt x="7" y="12"/>
                    </a:lnTo>
                    <a:lnTo>
                      <a:pt x="6" y="12"/>
                    </a:lnTo>
                    <a:lnTo>
                      <a:pt x="4" y="12"/>
                    </a:lnTo>
                    <a:lnTo>
                      <a:pt x="3" y="12"/>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94" name="Freeform 244"/>
              <p:cNvSpPr>
                <a:spLocks/>
              </p:cNvSpPr>
              <p:nvPr/>
            </p:nvSpPr>
            <p:spPr bwMode="auto">
              <a:xfrm>
                <a:off x="1811338" y="5370513"/>
                <a:ext cx="34925" cy="26987"/>
              </a:xfrm>
              <a:custGeom>
                <a:avLst/>
                <a:gdLst>
                  <a:gd name="T0" fmla="*/ 2147483647 w 13"/>
                  <a:gd name="T1" fmla="*/ 2147483647 h 14"/>
                  <a:gd name="T2" fmla="*/ 2147483647 w 13"/>
                  <a:gd name="T3" fmla="*/ 2147483647 h 14"/>
                  <a:gd name="T4" fmla="*/ 2147483647 w 13"/>
                  <a:gd name="T5" fmla="*/ 2147483647 h 14"/>
                  <a:gd name="T6" fmla="*/ 2147483647 w 13"/>
                  <a:gd name="T7" fmla="*/ 2147483647 h 14"/>
                  <a:gd name="T8" fmla="*/ 2147483647 w 13"/>
                  <a:gd name="T9" fmla="*/ 2147483647 h 14"/>
                  <a:gd name="T10" fmla="*/ 2147483647 w 13"/>
                  <a:gd name="T11" fmla="*/ 0 h 14"/>
                  <a:gd name="T12" fmla="*/ 2147483647 w 13"/>
                  <a:gd name="T13" fmla="*/ 0 h 14"/>
                  <a:gd name="T14" fmla="*/ 2147483647 w 13"/>
                  <a:gd name="T15" fmla="*/ 2147483647 h 14"/>
                  <a:gd name="T16" fmla="*/ 2147483647 w 13"/>
                  <a:gd name="T17" fmla="*/ 2147483647 h 14"/>
                  <a:gd name="T18" fmla="*/ 2147483647 w 13"/>
                  <a:gd name="T19" fmla="*/ 2147483647 h 14"/>
                  <a:gd name="T20" fmla="*/ 0 w 13"/>
                  <a:gd name="T21" fmla="*/ 2147483647 h 14"/>
                  <a:gd name="T22" fmla="*/ 0 w 13"/>
                  <a:gd name="T23" fmla="*/ 2147483647 h 14"/>
                  <a:gd name="T24" fmla="*/ 0 w 13"/>
                  <a:gd name="T25" fmla="*/ 2147483647 h 14"/>
                  <a:gd name="T26" fmla="*/ 0 w 13"/>
                  <a:gd name="T27" fmla="*/ 2147483647 h 14"/>
                  <a:gd name="T28" fmla="*/ 2147483647 w 13"/>
                  <a:gd name="T29" fmla="*/ 2147483647 h 14"/>
                  <a:gd name="T30" fmla="*/ 2147483647 w 13"/>
                  <a:gd name="T31" fmla="*/ 2147483647 h 14"/>
                  <a:gd name="T32" fmla="*/ 2147483647 w 13"/>
                  <a:gd name="T33" fmla="*/ 2147483647 h 14"/>
                  <a:gd name="T34" fmla="*/ 2147483647 w 13"/>
                  <a:gd name="T35" fmla="*/ 2147483647 h 14"/>
                  <a:gd name="T36" fmla="*/ 2147483647 w 13"/>
                  <a:gd name="T37" fmla="*/ 2147483647 h 14"/>
                  <a:gd name="T38" fmla="*/ 2147483647 w 13"/>
                  <a:gd name="T39" fmla="*/ 2147483647 h 1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3"/>
                  <a:gd name="T61" fmla="*/ 0 h 14"/>
                  <a:gd name="T62" fmla="*/ 13 w 13"/>
                  <a:gd name="T63" fmla="*/ 14 h 1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3" h="14">
                    <a:moveTo>
                      <a:pt x="10" y="9"/>
                    </a:moveTo>
                    <a:lnTo>
                      <a:pt x="10" y="7"/>
                    </a:lnTo>
                    <a:lnTo>
                      <a:pt x="12" y="4"/>
                    </a:lnTo>
                    <a:lnTo>
                      <a:pt x="10" y="2"/>
                    </a:lnTo>
                    <a:lnTo>
                      <a:pt x="10" y="0"/>
                    </a:lnTo>
                    <a:lnTo>
                      <a:pt x="9" y="0"/>
                    </a:lnTo>
                    <a:lnTo>
                      <a:pt x="7" y="2"/>
                    </a:lnTo>
                    <a:lnTo>
                      <a:pt x="3" y="3"/>
                    </a:lnTo>
                    <a:lnTo>
                      <a:pt x="2" y="6"/>
                    </a:lnTo>
                    <a:lnTo>
                      <a:pt x="0" y="8"/>
                    </a:lnTo>
                    <a:lnTo>
                      <a:pt x="0" y="9"/>
                    </a:lnTo>
                    <a:lnTo>
                      <a:pt x="0" y="11"/>
                    </a:lnTo>
                    <a:lnTo>
                      <a:pt x="0" y="13"/>
                    </a:lnTo>
                    <a:lnTo>
                      <a:pt x="2" y="13"/>
                    </a:lnTo>
                    <a:lnTo>
                      <a:pt x="3" y="13"/>
                    </a:lnTo>
                    <a:lnTo>
                      <a:pt x="7" y="13"/>
                    </a:lnTo>
                    <a:lnTo>
                      <a:pt x="9" y="11"/>
                    </a:lnTo>
                    <a:lnTo>
                      <a:pt x="10" y="9"/>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95" name="Freeform 245"/>
              <p:cNvSpPr>
                <a:spLocks/>
              </p:cNvSpPr>
              <p:nvPr/>
            </p:nvSpPr>
            <p:spPr bwMode="auto">
              <a:xfrm>
                <a:off x="1811338" y="5376863"/>
                <a:ext cx="34925" cy="23812"/>
              </a:xfrm>
              <a:custGeom>
                <a:avLst/>
                <a:gdLst>
                  <a:gd name="T0" fmla="*/ 2147483647 w 13"/>
                  <a:gd name="T1" fmla="*/ 2147483647 h 13"/>
                  <a:gd name="T2" fmla="*/ 2147483647 w 13"/>
                  <a:gd name="T3" fmla="*/ 2147483647 h 13"/>
                  <a:gd name="T4" fmla="*/ 2147483647 w 13"/>
                  <a:gd name="T5" fmla="*/ 2147483647 h 13"/>
                  <a:gd name="T6" fmla="*/ 2147483647 w 13"/>
                  <a:gd name="T7" fmla="*/ 2147483647 h 13"/>
                  <a:gd name="T8" fmla="*/ 2147483647 w 13"/>
                  <a:gd name="T9" fmla="*/ 0 h 13"/>
                  <a:gd name="T10" fmla="*/ 2147483647 w 13"/>
                  <a:gd name="T11" fmla="*/ 0 h 13"/>
                  <a:gd name="T12" fmla="*/ 2147483647 w 13"/>
                  <a:gd name="T13" fmla="*/ 2147483647 h 13"/>
                  <a:gd name="T14" fmla="*/ 2147483647 w 13"/>
                  <a:gd name="T15" fmla="*/ 2147483647 h 13"/>
                  <a:gd name="T16" fmla="*/ 0 w 13"/>
                  <a:gd name="T17" fmla="*/ 2147483647 h 13"/>
                  <a:gd name="T18" fmla="*/ 0 w 13"/>
                  <a:gd name="T19" fmla="*/ 2147483647 h 13"/>
                  <a:gd name="T20" fmla="*/ 0 w 13"/>
                  <a:gd name="T21" fmla="*/ 2147483647 h 13"/>
                  <a:gd name="T22" fmla="*/ 2147483647 w 13"/>
                  <a:gd name="T23" fmla="*/ 2147483647 h 13"/>
                  <a:gd name="T24" fmla="*/ 2147483647 w 13"/>
                  <a:gd name="T25" fmla="*/ 2147483647 h 13"/>
                  <a:gd name="T26" fmla="*/ 2147483647 w 13"/>
                  <a:gd name="T27" fmla="*/ 2147483647 h 13"/>
                  <a:gd name="T28" fmla="*/ 2147483647 w 13"/>
                  <a:gd name="T29" fmla="*/ 2147483647 h 13"/>
                  <a:gd name="T30" fmla="*/ 2147483647 w 13"/>
                  <a:gd name="T31" fmla="*/ 2147483647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
                  <a:gd name="T49" fmla="*/ 0 h 13"/>
                  <a:gd name="T50" fmla="*/ 13 w 13"/>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 h="13">
                    <a:moveTo>
                      <a:pt x="10" y="8"/>
                    </a:moveTo>
                    <a:lnTo>
                      <a:pt x="10" y="5"/>
                    </a:lnTo>
                    <a:lnTo>
                      <a:pt x="12" y="5"/>
                    </a:lnTo>
                    <a:lnTo>
                      <a:pt x="10" y="2"/>
                    </a:lnTo>
                    <a:lnTo>
                      <a:pt x="10" y="0"/>
                    </a:lnTo>
                    <a:lnTo>
                      <a:pt x="9" y="0"/>
                    </a:lnTo>
                    <a:lnTo>
                      <a:pt x="7" y="2"/>
                    </a:lnTo>
                    <a:lnTo>
                      <a:pt x="2" y="5"/>
                    </a:lnTo>
                    <a:lnTo>
                      <a:pt x="0" y="7"/>
                    </a:lnTo>
                    <a:lnTo>
                      <a:pt x="0" y="8"/>
                    </a:lnTo>
                    <a:lnTo>
                      <a:pt x="0" y="10"/>
                    </a:lnTo>
                    <a:lnTo>
                      <a:pt x="2" y="12"/>
                    </a:lnTo>
                    <a:lnTo>
                      <a:pt x="4" y="12"/>
                    </a:lnTo>
                    <a:lnTo>
                      <a:pt x="7" y="10"/>
                    </a:lnTo>
                    <a:lnTo>
                      <a:pt x="10" y="8"/>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96" name="Freeform 246"/>
              <p:cNvSpPr>
                <a:spLocks/>
              </p:cNvSpPr>
              <p:nvPr/>
            </p:nvSpPr>
            <p:spPr bwMode="auto">
              <a:xfrm>
                <a:off x="1784350" y="5376863"/>
                <a:ext cx="39688" cy="23812"/>
              </a:xfrm>
              <a:custGeom>
                <a:avLst/>
                <a:gdLst>
                  <a:gd name="T0" fmla="*/ 2147483647 w 14"/>
                  <a:gd name="T1" fmla="*/ 2147483647 h 13"/>
                  <a:gd name="T2" fmla="*/ 2147483647 w 14"/>
                  <a:gd name="T3" fmla="*/ 2147483647 h 13"/>
                  <a:gd name="T4" fmla="*/ 2147483647 w 14"/>
                  <a:gd name="T5" fmla="*/ 2147483647 h 13"/>
                  <a:gd name="T6" fmla="*/ 0 w 14"/>
                  <a:gd name="T7" fmla="*/ 2147483647 h 13"/>
                  <a:gd name="T8" fmla="*/ 0 w 14"/>
                  <a:gd name="T9" fmla="*/ 2147483647 h 13"/>
                  <a:gd name="T10" fmla="*/ 0 w 14"/>
                  <a:gd name="T11" fmla="*/ 2147483647 h 13"/>
                  <a:gd name="T12" fmla="*/ 2147483647 w 14"/>
                  <a:gd name="T13" fmla="*/ 2147483647 h 13"/>
                  <a:gd name="T14" fmla="*/ 2147483647 w 14"/>
                  <a:gd name="T15" fmla="*/ 2147483647 h 13"/>
                  <a:gd name="T16" fmla="*/ 2147483647 w 14"/>
                  <a:gd name="T17" fmla="*/ 2147483647 h 13"/>
                  <a:gd name="T18" fmla="*/ 2147483647 w 14"/>
                  <a:gd name="T19" fmla="*/ 0 h 13"/>
                  <a:gd name="T20" fmla="*/ 2147483647 w 14"/>
                  <a:gd name="T21" fmla="*/ 0 h 13"/>
                  <a:gd name="T22" fmla="*/ 2147483647 w 14"/>
                  <a:gd name="T23" fmla="*/ 2147483647 h 13"/>
                  <a:gd name="T24" fmla="*/ 2147483647 w 14"/>
                  <a:gd name="T25" fmla="*/ 2147483647 h 13"/>
                  <a:gd name="T26" fmla="*/ 2147483647 w 14"/>
                  <a:gd name="T27" fmla="*/ 2147483647 h 13"/>
                  <a:gd name="T28" fmla="*/ 2147483647 w 14"/>
                  <a:gd name="T29" fmla="*/ 2147483647 h 13"/>
                  <a:gd name="T30" fmla="*/ 2147483647 w 14"/>
                  <a:gd name="T31" fmla="*/ 2147483647 h 13"/>
                  <a:gd name="T32" fmla="*/ 2147483647 w 14"/>
                  <a:gd name="T33" fmla="*/ 2147483647 h 13"/>
                  <a:gd name="T34" fmla="*/ 2147483647 w 14"/>
                  <a:gd name="T35" fmla="*/ 2147483647 h 13"/>
                  <a:gd name="T36" fmla="*/ 2147483647 w 14"/>
                  <a:gd name="T37" fmla="*/ 2147483647 h 13"/>
                  <a:gd name="T38" fmla="*/ 2147483647 w 14"/>
                  <a:gd name="T39" fmla="*/ 2147483647 h 13"/>
                  <a:gd name="T40" fmla="*/ 2147483647 w 14"/>
                  <a:gd name="T41" fmla="*/ 2147483647 h 13"/>
                  <a:gd name="T42" fmla="*/ 2147483647 w 14"/>
                  <a:gd name="T43" fmla="*/ 2147483647 h 13"/>
                  <a:gd name="T44" fmla="*/ 2147483647 w 14"/>
                  <a:gd name="T45" fmla="*/ 2147483647 h 13"/>
                  <a:gd name="T46" fmla="*/ 2147483647 w 14"/>
                  <a:gd name="T47" fmla="*/ 2147483647 h 1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4"/>
                  <a:gd name="T73" fmla="*/ 0 h 13"/>
                  <a:gd name="T74" fmla="*/ 14 w 14"/>
                  <a:gd name="T75" fmla="*/ 13 h 1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4" h="13">
                    <a:moveTo>
                      <a:pt x="3" y="11"/>
                    </a:moveTo>
                    <a:lnTo>
                      <a:pt x="1" y="10"/>
                    </a:lnTo>
                    <a:lnTo>
                      <a:pt x="1" y="9"/>
                    </a:lnTo>
                    <a:lnTo>
                      <a:pt x="0" y="8"/>
                    </a:lnTo>
                    <a:lnTo>
                      <a:pt x="0" y="6"/>
                    </a:lnTo>
                    <a:lnTo>
                      <a:pt x="1" y="4"/>
                    </a:lnTo>
                    <a:lnTo>
                      <a:pt x="3" y="2"/>
                    </a:lnTo>
                    <a:lnTo>
                      <a:pt x="4" y="1"/>
                    </a:lnTo>
                    <a:lnTo>
                      <a:pt x="7" y="0"/>
                    </a:lnTo>
                    <a:lnTo>
                      <a:pt x="8" y="0"/>
                    </a:lnTo>
                    <a:lnTo>
                      <a:pt x="8" y="1"/>
                    </a:lnTo>
                    <a:lnTo>
                      <a:pt x="10" y="2"/>
                    </a:lnTo>
                    <a:lnTo>
                      <a:pt x="11" y="3"/>
                    </a:lnTo>
                    <a:lnTo>
                      <a:pt x="13" y="4"/>
                    </a:lnTo>
                    <a:lnTo>
                      <a:pt x="13" y="5"/>
                    </a:lnTo>
                    <a:lnTo>
                      <a:pt x="13" y="6"/>
                    </a:lnTo>
                    <a:lnTo>
                      <a:pt x="10" y="8"/>
                    </a:lnTo>
                    <a:lnTo>
                      <a:pt x="10" y="10"/>
                    </a:lnTo>
                    <a:lnTo>
                      <a:pt x="8" y="11"/>
                    </a:lnTo>
                    <a:lnTo>
                      <a:pt x="6" y="12"/>
                    </a:lnTo>
                    <a:lnTo>
                      <a:pt x="4" y="12"/>
                    </a:lnTo>
                    <a:lnTo>
                      <a:pt x="3" y="11"/>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97" name="Freeform 247"/>
              <p:cNvSpPr>
                <a:spLocks/>
              </p:cNvSpPr>
              <p:nvPr/>
            </p:nvSpPr>
            <p:spPr bwMode="auto">
              <a:xfrm>
                <a:off x="1792288" y="5381625"/>
                <a:ext cx="34925" cy="22225"/>
              </a:xfrm>
              <a:custGeom>
                <a:avLst/>
                <a:gdLst>
                  <a:gd name="T0" fmla="*/ 2147483647 w 14"/>
                  <a:gd name="T1" fmla="*/ 2147483647 h 13"/>
                  <a:gd name="T2" fmla="*/ 2147483647 w 14"/>
                  <a:gd name="T3" fmla="*/ 2147483647 h 13"/>
                  <a:gd name="T4" fmla="*/ 2147483647 w 14"/>
                  <a:gd name="T5" fmla="*/ 2147483647 h 13"/>
                  <a:gd name="T6" fmla="*/ 2147483647 w 14"/>
                  <a:gd name="T7" fmla="*/ 2147483647 h 13"/>
                  <a:gd name="T8" fmla="*/ 2147483647 w 14"/>
                  <a:gd name="T9" fmla="*/ 2147483647 h 13"/>
                  <a:gd name="T10" fmla="*/ 2147483647 w 14"/>
                  <a:gd name="T11" fmla="*/ 0 h 13"/>
                  <a:gd name="T12" fmla="*/ 2147483647 w 14"/>
                  <a:gd name="T13" fmla="*/ 0 h 13"/>
                  <a:gd name="T14" fmla="*/ 2147483647 w 14"/>
                  <a:gd name="T15" fmla="*/ 2147483647 h 13"/>
                  <a:gd name="T16" fmla="*/ 2147483647 w 14"/>
                  <a:gd name="T17" fmla="*/ 2147483647 h 13"/>
                  <a:gd name="T18" fmla="*/ 0 w 14"/>
                  <a:gd name="T19" fmla="*/ 2147483647 h 13"/>
                  <a:gd name="T20" fmla="*/ 0 w 14"/>
                  <a:gd name="T21" fmla="*/ 2147483647 h 13"/>
                  <a:gd name="T22" fmla="*/ 0 w 14"/>
                  <a:gd name="T23" fmla="*/ 2147483647 h 13"/>
                  <a:gd name="T24" fmla="*/ 0 w 14"/>
                  <a:gd name="T25" fmla="*/ 2147483647 h 13"/>
                  <a:gd name="T26" fmla="*/ 2147483647 w 14"/>
                  <a:gd name="T27" fmla="*/ 2147483647 h 13"/>
                  <a:gd name="T28" fmla="*/ 2147483647 w 14"/>
                  <a:gd name="T29" fmla="*/ 2147483647 h 13"/>
                  <a:gd name="T30" fmla="*/ 2147483647 w 14"/>
                  <a:gd name="T31" fmla="*/ 2147483647 h 13"/>
                  <a:gd name="T32" fmla="*/ 2147483647 w 14"/>
                  <a:gd name="T33" fmla="*/ 2147483647 h 13"/>
                  <a:gd name="T34" fmla="*/ 2147483647 w 14"/>
                  <a:gd name="T35" fmla="*/ 2147483647 h 13"/>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w 14"/>
                  <a:gd name="T55" fmla="*/ 0 h 13"/>
                  <a:gd name="T56" fmla="*/ 14 w 14"/>
                  <a:gd name="T57" fmla="*/ 13 h 13"/>
                </a:gdLst>
                <a:ahLst/>
                <a:cxnLst>
                  <a:cxn ang="T36">
                    <a:pos x="T0" y="T1"/>
                  </a:cxn>
                  <a:cxn ang="T37">
                    <a:pos x="T2" y="T3"/>
                  </a:cxn>
                  <a:cxn ang="T38">
                    <a:pos x="T4" y="T5"/>
                  </a:cxn>
                  <a:cxn ang="T39">
                    <a:pos x="T6" y="T7"/>
                  </a:cxn>
                  <a:cxn ang="T40">
                    <a:pos x="T8" y="T9"/>
                  </a:cxn>
                  <a:cxn ang="T41">
                    <a:pos x="T10" y="T11"/>
                  </a:cxn>
                  <a:cxn ang="T42">
                    <a:pos x="T12" y="T13"/>
                  </a:cxn>
                  <a:cxn ang="T43">
                    <a:pos x="T14" y="T15"/>
                  </a:cxn>
                  <a:cxn ang="T44">
                    <a:pos x="T16" y="T17"/>
                  </a:cxn>
                  <a:cxn ang="T45">
                    <a:pos x="T18" y="T19"/>
                  </a:cxn>
                  <a:cxn ang="T46">
                    <a:pos x="T20" y="T21"/>
                  </a:cxn>
                  <a:cxn ang="T47">
                    <a:pos x="T22" y="T23"/>
                  </a:cxn>
                  <a:cxn ang="T48">
                    <a:pos x="T24" y="T25"/>
                  </a:cxn>
                  <a:cxn ang="T49">
                    <a:pos x="T26" y="T27"/>
                  </a:cxn>
                  <a:cxn ang="T50">
                    <a:pos x="T28" y="T29"/>
                  </a:cxn>
                  <a:cxn ang="T51">
                    <a:pos x="T30" y="T31"/>
                  </a:cxn>
                  <a:cxn ang="T52">
                    <a:pos x="T32" y="T33"/>
                  </a:cxn>
                  <a:cxn ang="T53">
                    <a:pos x="T34" y="T35"/>
                  </a:cxn>
                </a:cxnLst>
                <a:rect l="T54" t="T55" r="T56" b="T57"/>
                <a:pathLst>
                  <a:path w="14" h="13">
                    <a:moveTo>
                      <a:pt x="9" y="8"/>
                    </a:moveTo>
                    <a:lnTo>
                      <a:pt x="13" y="5"/>
                    </a:lnTo>
                    <a:lnTo>
                      <a:pt x="13" y="3"/>
                    </a:lnTo>
                    <a:lnTo>
                      <a:pt x="13" y="2"/>
                    </a:lnTo>
                    <a:lnTo>
                      <a:pt x="10" y="1"/>
                    </a:lnTo>
                    <a:lnTo>
                      <a:pt x="9" y="0"/>
                    </a:lnTo>
                    <a:lnTo>
                      <a:pt x="8" y="0"/>
                    </a:lnTo>
                    <a:lnTo>
                      <a:pt x="7" y="1"/>
                    </a:lnTo>
                    <a:lnTo>
                      <a:pt x="3" y="2"/>
                    </a:lnTo>
                    <a:lnTo>
                      <a:pt x="0" y="4"/>
                    </a:lnTo>
                    <a:lnTo>
                      <a:pt x="0" y="6"/>
                    </a:lnTo>
                    <a:lnTo>
                      <a:pt x="0" y="8"/>
                    </a:lnTo>
                    <a:lnTo>
                      <a:pt x="0" y="10"/>
                    </a:lnTo>
                    <a:lnTo>
                      <a:pt x="3" y="12"/>
                    </a:lnTo>
                    <a:lnTo>
                      <a:pt x="7" y="10"/>
                    </a:lnTo>
                    <a:lnTo>
                      <a:pt x="8" y="10"/>
                    </a:lnTo>
                    <a:lnTo>
                      <a:pt x="9" y="8"/>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98" name="Freeform 248"/>
              <p:cNvSpPr>
                <a:spLocks/>
              </p:cNvSpPr>
              <p:nvPr/>
            </p:nvSpPr>
            <p:spPr bwMode="auto">
              <a:xfrm>
                <a:off x="1792288" y="5386388"/>
                <a:ext cx="39687" cy="23812"/>
              </a:xfrm>
              <a:custGeom>
                <a:avLst/>
                <a:gdLst>
                  <a:gd name="T0" fmla="*/ 2147483647 w 15"/>
                  <a:gd name="T1" fmla="*/ 2147483647 h 13"/>
                  <a:gd name="T2" fmla="*/ 2147483647 w 15"/>
                  <a:gd name="T3" fmla="*/ 2147483647 h 13"/>
                  <a:gd name="T4" fmla="*/ 2147483647 w 15"/>
                  <a:gd name="T5" fmla="*/ 2147483647 h 13"/>
                  <a:gd name="T6" fmla="*/ 2147483647 w 15"/>
                  <a:gd name="T7" fmla="*/ 2147483647 h 13"/>
                  <a:gd name="T8" fmla="*/ 2147483647 w 15"/>
                  <a:gd name="T9" fmla="*/ 0 h 13"/>
                  <a:gd name="T10" fmla="*/ 2147483647 w 15"/>
                  <a:gd name="T11" fmla="*/ 0 h 13"/>
                  <a:gd name="T12" fmla="*/ 2147483647 w 15"/>
                  <a:gd name="T13" fmla="*/ 2147483647 h 13"/>
                  <a:gd name="T14" fmla="*/ 2147483647 w 15"/>
                  <a:gd name="T15" fmla="*/ 2147483647 h 13"/>
                  <a:gd name="T16" fmla="*/ 2147483647 w 15"/>
                  <a:gd name="T17" fmla="*/ 2147483647 h 13"/>
                  <a:gd name="T18" fmla="*/ 0 w 15"/>
                  <a:gd name="T19" fmla="*/ 2147483647 h 13"/>
                  <a:gd name="T20" fmla="*/ 2147483647 w 15"/>
                  <a:gd name="T21" fmla="*/ 2147483647 h 13"/>
                  <a:gd name="T22" fmla="*/ 2147483647 w 15"/>
                  <a:gd name="T23" fmla="*/ 2147483647 h 13"/>
                  <a:gd name="T24" fmla="*/ 2147483647 w 15"/>
                  <a:gd name="T25" fmla="*/ 2147483647 h 13"/>
                  <a:gd name="T26" fmla="*/ 2147483647 w 15"/>
                  <a:gd name="T27" fmla="*/ 2147483647 h 13"/>
                  <a:gd name="T28" fmla="*/ 2147483647 w 15"/>
                  <a:gd name="T29" fmla="*/ 2147483647 h 13"/>
                  <a:gd name="T30" fmla="*/ 2147483647 w 15"/>
                  <a:gd name="T31" fmla="*/ 2147483647 h 1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5"/>
                  <a:gd name="T49" fmla="*/ 0 h 13"/>
                  <a:gd name="T50" fmla="*/ 15 w 15"/>
                  <a:gd name="T51" fmla="*/ 13 h 13"/>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5" h="13">
                    <a:moveTo>
                      <a:pt x="10" y="7"/>
                    </a:moveTo>
                    <a:lnTo>
                      <a:pt x="14" y="3"/>
                    </a:lnTo>
                    <a:lnTo>
                      <a:pt x="14" y="2"/>
                    </a:lnTo>
                    <a:lnTo>
                      <a:pt x="14" y="1"/>
                    </a:lnTo>
                    <a:lnTo>
                      <a:pt x="10" y="0"/>
                    </a:lnTo>
                    <a:lnTo>
                      <a:pt x="8" y="0"/>
                    </a:lnTo>
                    <a:lnTo>
                      <a:pt x="7" y="1"/>
                    </a:lnTo>
                    <a:lnTo>
                      <a:pt x="1" y="3"/>
                    </a:lnTo>
                    <a:lnTo>
                      <a:pt x="1" y="6"/>
                    </a:lnTo>
                    <a:lnTo>
                      <a:pt x="0" y="7"/>
                    </a:lnTo>
                    <a:lnTo>
                      <a:pt x="1" y="9"/>
                    </a:lnTo>
                    <a:lnTo>
                      <a:pt x="1" y="12"/>
                    </a:lnTo>
                    <a:lnTo>
                      <a:pt x="5" y="12"/>
                    </a:lnTo>
                    <a:lnTo>
                      <a:pt x="7" y="9"/>
                    </a:lnTo>
                    <a:lnTo>
                      <a:pt x="10" y="7"/>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399" name="Freeform 249"/>
              <p:cNvSpPr>
                <a:spLocks/>
              </p:cNvSpPr>
              <p:nvPr/>
            </p:nvSpPr>
            <p:spPr bwMode="auto">
              <a:xfrm>
                <a:off x="1811338" y="5375275"/>
                <a:ext cx="34925" cy="22225"/>
              </a:xfrm>
              <a:custGeom>
                <a:avLst/>
                <a:gdLst>
                  <a:gd name="T0" fmla="*/ 2147483647 w 13"/>
                  <a:gd name="T1" fmla="*/ 2147483647 h 13"/>
                  <a:gd name="T2" fmla="*/ 2147483647 w 13"/>
                  <a:gd name="T3" fmla="*/ 2147483647 h 13"/>
                  <a:gd name="T4" fmla="*/ 2147483647 w 13"/>
                  <a:gd name="T5" fmla="*/ 2147483647 h 13"/>
                  <a:gd name="T6" fmla="*/ 0 w 13"/>
                  <a:gd name="T7" fmla="*/ 2147483647 h 13"/>
                  <a:gd name="T8" fmla="*/ 0 w 13"/>
                  <a:gd name="T9" fmla="*/ 2147483647 h 13"/>
                  <a:gd name="T10" fmla="*/ 0 w 13"/>
                  <a:gd name="T11" fmla="*/ 2147483647 h 13"/>
                  <a:gd name="T12" fmla="*/ 2147483647 w 13"/>
                  <a:gd name="T13" fmla="*/ 2147483647 h 13"/>
                  <a:gd name="T14" fmla="*/ 2147483647 w 13"/>
                  <a:gd name="T15" fmla="*/ 0 h 13"/>
                  <a:gd name="T16" fmla="*/ 2147483647 w 13"/>
                  <a:gd name="T17" fmla="*/ 0 h 13"/>
                  <a:gd name="T18" fmla="*/ 2147483647 w 13"/>
                  <a:gd name="T19" fmla="*/ 0 h 13"/>
                  <a:gd name="T20" fmla="*/ 2147483647 w 13"/>
                  <a:gd name="T21" fmla="*/ 0 h 13"/>
                  <a:gd name="T22" fmla="*/ 2147483647 w 13"/>
                  <a:gd name="T23" fmla="*/ 0 h 13"/>
                  <a:gd name="T24" fmla="*/ 2147483647 w 13"/>
                  <a:gd name="T25" fmla="*/ 0 h 13"/>
                  <a:gd name="T26" fmla="*/ 2147483647 w 13"/>
                  <a:gd name="T27" fmla="*/ 2147483647 h 13"/>
                  <a:gd name="T28" fmla="*/ 2147483647 w 13"/>
                  <a:gd name="T29" fmla="*/ 2147483647 h 13"/>
                  <a:gd name="T30" fmla="*/ 2147483647 w 13"/>
                  <a:gd name="T31" fmla="*/ 2147483647 h 13"/>
                  <a:gd name="T32" fmla="*/ 2147483647 w 13"/>
                  <a:gd name="T33" fmla="*/ 2147483647 h 13"/>
                  <a:gd name="T34" fmla="*/ 2147483647 w 13"/>
                  <a:gd name="T35" fmla="*/ 2147483647 h 13"/>
                  <a:gd name="T36" fmla="*/ 2147483647 w 13"/>
                  <a:gd name="T37" fmla="*/ 2147483647 h 13"/>
                  <a:gd name="T38" fmla="*/ 2147483647 w 13"/>
                  <a:gd name="T39" fmla="*/ 2147483647 h 13"/>
                  <a:gd name="T40" fmla="*/ 2147483647 w 13"/>
                  <a:gd name="T41" fmla="*/ 2147483647 h 13"/>
                  <a:gd name="T42" fmla="*/ 2147483647 w 13"/>
                  <a:gd name="T43" fmla="*/ 2147483647 h 13"/>
                  <a:gd name="T44" fmla="*/ 2147483647 w 13"/>
                  <a:gd name="T45" fmla="*/ 2147483647 h 13"/>
                  <a:gd name="T46" fmla="*/ 2147483647 w 13"/>
                  <a:gd name="T47" fmla="*/ 2147483647 h 1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3"/>
                  <a:gd name="T73" fmla="*/ 0 h 13"/>
                  <a:gd name="T74" fmla="*/ 13 w 13"/>
                  <a:gd name="T75" fmla="*/ 13 h 1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3" h="13">
                    <a:moveTo>
                      <a:pt x="6" y="12"/>
                    </a:moveTo>
                    <a:lnTo>
                      <a:pt x="1" y="9"/>
                    </a:lnTo>
                    <a:lnTo>
                      <a:pt x="0" y="9"/>
                    </a:lnTo>
                    <a:lnTo>
                      <a:pt x="0" y="7"/>
                    </a:lnTo>
                    <a:lnTo>
                      <a:pt x="0" y="6"/>
                    </a:lnTo>
                    <a:lnTo>
                      <a:pt x="1" y="3"/>
                    </a:lnTo>
                    <a:lnTo>
                      <a:pt x="3" y="0"/>
                    </a:lnTo>
                    <a:lnTo>
                      <a:pt x="6" y="0"/>
                    </a:lnTo>
                    <a:lnTo>
                      <a:pt x="7" y="0"/>
                    </a:lnTo>
                    <a:lnTo>
                      <a:pt x="8" y="0"/>
                    </a:lnTo>
                    <a:lnTo>
                      <a:pt x="10" y="0"/>
                    </a:lnTo>
                    <a:lnTo>
                      <a:pt x="12" y="0"/>
                    </a:lnTo>
                    <a:lnTo>
                      <a:pt x="12" y="1"/>
                    </a:lnTo>
                    <a:lnTo>
                      <a:pt x="12" y="2"/>
                    </a:lnTo>
                    <a:lnTo>
                      <a:pt x="12" y="4"/>
                    </a:lnTo>
                    <a:lnTo>
                      <a:pt x="12" y="6"/>
                    </a:lnTo>
                    <a:lnTo>
                      <a:pt x="12" y="8"/>
                    </a:lnTo>
                    <a:lnTo>
                      <a:pt x="10" y="9"/>
                    </a:lnTo>
                    <a:lnTo>
                      <a:pt x="8" y="12"/>
                    </a:lnTo>
                    <a:lnTo>
                      <a:pt x="7" y="12"/>
                    </a:lnTo>
                    <a:lnTo>
                      <a:pt x="6" y="12"/>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00" name="Freeform 250"/>
              <p:cNvSpPr>
                <a:spLocks/>
              </p:cNvSpPr>
              <p:nvPr/>
            </p:nvSpPr>
            <p:spPr bwMode="auto">
              <a:xfrm>
                <a:off x="1819275" y="5376863"/>
                <a:ext cx="39688" cy="23812"/>
              </a:xfrm>
              <a:custGeom>
                <a:avLst/>
                <a:gdLst>
                  <a:gd name="T0" fmla="*/ 2147483647 w 14"/>
                  <a:gd name="T1" fmla="*/ 2147483647 h 13"/>
                  <a:gd name="T2" fmla="*/ 2147483647 w 14"/>
                  <a:gd name="T3" fmla="*/ 2147483647 h 13"/>
                  <a:gd name="T4" fmla="*/ 2147483647 w 14"/>
                  <a:gd name="T5" fmla="*/ 2147483647 h 13"/>
                  <a:gd name="T6" fmla="*/ 2147483647 w 14"/>
                  <a:gd name="T7" fmla="*/ 2147483647 h 13"/>
                  <a:gd name="T8" fmla="*/ 2147483647 w 14"/>
                  <a:gd name="T9" fmla="*/ 2147483647 h 13"/>
                  <a:gd name="T10" fmla="*/ 2147483647 w 14"/>
                  <a:gd name="T11" fmla="*/ 0 h 13"/>
                  <a:gd name="T12" fmla="*/ 2147483647 w 14"/>
                  <a:gd name="T13" fmla="*/ 0 h 13"/>
                  <a:gd name="T14" fmla="*/ 2147483647 w 14"/>
                  <a:gd name="T15" fmla="*/ 2147483647 h 13"/>
                  <a:gd name="T16" fmla="*/ 2147483647 w 14"/>
                  <a:gd name="T17" fmla="*/ 2147483647 h 13"/>
                  <a:gd name="T18" fmla="*/ 0 w 14"/>
                  <a:gd name="T19" fmla="*/ 2147483647 h 13"/>
                  <a:gd name="T20" fmla="*/ 0 w 14"/>
                  <a:gd name="T21" fmla="*/ 2147483647 h 13"/>
                  <a:gd name="T22" fmla="*/ 0 w 14"/>
                  <a:gd name="T23" fmla="*/ 2147483647 h 13"/>
                  <a:gd name="T24" fmla="*/ 0 w 14"/>
                  <a:gd name="T25" fmla="*/ 2147483647 h 13"/>
                  <a:gd name="T26" fmla="*/ 0 w 14"/>
                  <a:gd name="T27" fmla="*/ 2147483647 h 13"/>
                  <a:gd name="T28" fmla="*/ 0 w 14"/>
                  <a:gd name="T29" fmla="*/ 2147483647 h 13"/>
                  <a:gd name="T30" fmla="*/ 2147483647 w 14"/>
                  <a:gd name="T31" fmla="*/ 2147483647 h 13"/>
                  <a:gd name="T32" fmla="*/ 2147483647 w 14"/>
                  <a:gd name="T33" fmla="*/ 2147483647 h 13"/>
                  <a:gd name="T34" fmla="*/ 2147483647 w 14"/>
                  <a:gd name="T35" fmla="*/ 2147483647 h 13"/>
                  <a:gd name="T36" fmla="*/ 2147483647 w 14"/>
                  <a:gd name="T37" fmla="*/ 2147483647 h 13"/>
                  <a:gd name="T38" fmla="*/ 2147483647 w 14"/>
                  <a:gd name="T39" fmla="*/ 2147483647 h 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3"/>
                  <a:gd name="T62" fmla="*/ 14 w 14"/>
                  <a:gd name="T63" fmla="*/ 13 h 1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3">
                    <a:moveTo>
                      <a:pt x="10" y="8"/>
                    </a:moveTo>
                    <a:lnTo>
                      <a:pt x="13" y="6"/>
                    </a:lnTo>
                    <a:lnTo>
                      <a:pt x="13" y="4"/>
                    </a:lnTo>
                    <a:lnTo>
                      <a:pt x="13" y="2"/>
                    </a:lnTo>
                    <a:lnTo>
                      <a:pt x="13" y="1"/>
                    </a:lnTo>
                    <a:lnTo>
                      <a:pt x="10" y="0"/>
                    </a:lnTo>
                    <a:lnTo>
                      <a:pt x="7" y="0"/>
                    </a:lnTo>
                    <a:lnTo>
                      <a:pt x="6" y="1"/>
                    </a:lnTo>
                    <a:lnTo>
                      <a:pt x="4" y="3"/>
                    </a:lnTo>
                    <a:lnTo>
                      <a:pt x="0" y="5"/>
                    </a:lnTo>
                    <a:lnTo>
                      <a:pt x="0" y="6"/>
                    </a:lnTo>
                    <a:lnTo>
                      <a:pt x="0" y="9"/>
                    </a:lnTo>
                    <a:lnTo>
                      <a:pt x="0" y="11"/>
                    </a:lnTo>
                    <a:lnTo>
                      <a:pt x="0" y="12"/>
                    </a:lnTo>
                    <a:lnTo>
                      <a:pt x="4" y="12"/>
                    </a:lnTo>
                    <a:lnTo>
                      <a:pt x="6" y="12"/>
                    </a:lnTo>
                    <a:lnTo>
                      <a:pt x="7" y="10"/>
                    </a:lnTo>
                    <a:lnTo>
                      <a:pt x="10" y="8"/>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01" name="Freeform 251"/>
              <p:cNvSpPr>
                <a:spLocks/>
              </p:cNvSpPr>
              <p:nvPr/>
            </p:nvSpPr>
            <p:spPr bwMode="auto">
              <a:xfrm>
                <a:off x="1792288" y="5381625"/>
                <a:ext cx="39687" cy="25400"/>
              </a:xfrm>
              <a:custGeom>
                <a:avLst/>
                <a:gdLst>
                  <a:gd name="T0" fmla="*/ 2147483647 w 15"/>
                  <a:gd name="T1" fmla="*/ 2147483647 h 13"/>
                  <a:gd name="T2" fmla="*/ 2147483647 w 15"/>
                  <a:gd name="T3" fmla="*/ 2147483647 h 13"/>
                  <a:gd name="T4" fmla="*/ 2147483647 w 15"/>
                  <a:gd name="T5" fmla="*/ 2147483647 h 13"/>
                  <a:gd name="T6" fmla="*/ 0 w 15"/>
                  <a:gd name="T7" fmla="*/ 2147483647 h 13"/>
                  <a:gd name="T8" fmla="*/ 0 w 15"/>
                  <a:gd name="T9" fmla="*/ 2147483647 h 13"/>
                  <a:gd name="T10" fmla="*/ 0 w 15"/>
                  <a:gd name="T11" fmla="*/ 2147483647 h 13"/>
                  <a:gd name="T12" fmla="*/ 2147483647 w 15"/>
                  <a:gd name="T13" fmla="*/ 2147483647 h 13"/>
                  <a:gd name="T14" fmla="*/ 2147483647 w 15"/>
                  <a:gd name="T15" fmla="*/ 2147483647 h 13"/>
                  <a:gd name="T16" fmla="*/ 2147483647 w 15"/>
                  <a:gd name="T17" fmla="*/ 2147483647 h 13"/>
                  <a:gd name="T18" fmla="*/ 2147483647 w 15"/>
                  <a:gd name="T19" fmla="*/ 0 h 13"/>
                  <a:gd name="T20" fmla="*/ 2147483647 w 15"/>
                  <a:gd name="T21" fmla="*/ 0 h 13"/>
                  <a:gd name="T22" fmla="*/ 2147483647 w 15"/>
                  <a:gd name="T23" fmla="*/ 2147483647 h 13"/>
                  <a:gd name="T24" fmla="*/ 2147483647 w 15"/>
                  <a:gd name="T25" fmla="*/ 2147483647 h 13"/>
                  <a:gd name="T26" fmla="*/ 2147483647 w 15"/>
                  <a:gd name="T27" fmla="*/ 2147483647 h 13"/>
                  <a:gd name="T28" fmla="*/ 2147483647 w 15"/>
                  <a:gd name="T29" fmla="*/ 2147483647 h 13"/>
                  <a:gd name="T30" fmla="*/ 2147483647 w 15"/>
                  <a:gd name="T31" fmla="*/ 2147483647 h 13"/>
                  <a:gd name="T32" fmla="*/ 2147483647 w 15"/>
                  <a:gd name="T33" fmla="*/ 2147483647 h 13"/>
                  <a:gd name="T34" fmla="*/ 2147483647 w 15"/>
                  <a:gd name="T35" fmla="*/ 2147483647 h 13"/>
                  <a:gd name="T36" fmla="*/ 2147483647 w 15"/>
                  <a:gd name="T37" fmla="*/ 2147483647 h 13"/>
                  <a:gd name="T38" fmla="*/ 2147483647 w 15"/>
                  <a:gd name="T39" fmla="*/ 2147483647 h 13"/>
                  <a:gd name="T40" fmla="*/ 2147483647 w 15"/>
                  <a:gd name="T41" fmla="*/ 2147483647 h 13"/>
                  <a:gd name="T42" fmla="*/ 2147483647 w 15"/>
                  <a:gd name="T43" fmla="*/ 2147483647 h 13"/>
                  <a:gd name="T44" fmla="*/ 2147483647 w 15"/>
                  <a:gd name="T45" fmla="*/ 2147483647 h 1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5"/>
                  <a:gd name="T70" fmla="*/ 0 h 13"/>
                  <a:gd name="T71" fmla="*/ 15 w 15"/>
                  <a:gd name="T72" fmla="*/ 13 h 1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5" h="13">
                    <a:moveTo>
                      <a:pt x="6" y="10"/>
                    </a:moveTo>
                    <a:lnTo>
                      <a:pt x="1" y="9"/>
                    </a:lnTo>
                    <a:lnTo>
                      <a:pt x="0" y="8"/>
                    </a:lnTo>
                    <a:lnTo>
                      <a:pt x="0" y="7"/>
                    </a:lnTo>
                    <a:lnTo>
                      <a:pt x="0" y="5"/>
                    </a:lnTo>
                    <a:lnTo>
                      <a:pt x="1" y="3"/>
                    </a:lnTo>
                    <a:lnTo>
                      <a:pt x="3" y="2"/>
                    </a:lnTo>
                    <a:lnTo>
                      <a:pt x="7" y="1"/>
                    </a:lnTo>
                    <a:lnTo>
                      <a:pt x="7" y="0"/>
                    </a:lnTo>
                    <a:lnTo>
                      <a:pt x="9" y="1"/>
                    </a:lnTo>
                    <a:lnTo>
                      <a:pt x="11" y="2"/>
                    </a:lnTo>
                    <a:lnTo>
                      <a:pt x="14" y="3"/>
                    </a:lnTo>
                    <a:lnTo>
                      <a:pt x="14" y="4"/>
                    </a:lnTo>
                    <a:lnTo>
                      <a:pt x="14" y="5"/>
                    </a:lnTo>
                    <a:lnTo>
                      <a:pt x="11" y="8"/>
                    </a:lnTo>
                    <a:lnTo>
                      <a:pt x="10" y="9"/>
                    </a:lnTo>
                    <a:lnTo>
                      <a:pt x="9" y="10"/>
                    </a:lnTo>
                    <a:lnTo>
                      <a:pt x="7" y="12"/>
                    </a:lnTo>
                    <a:lnTo>
                      <a:pt x="6" y="10"/>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02" name="Freeform 252"/>
              <p:cNvSpPr>
                <a:spLocks/>
              </p:cNvSpPr>
              <p:nvPr/>
            </p:nvSpPr>
            <p:spPr bwMode="auto">
              <a:xfrm>
                <a:off x="1797050" y="5386388"/>
                <a:ext cx="36513" cy="23812"/>
              </a:xfrm>
              <a:custGeom>
                <a:avLst/>
                <a:gdLst>
                  <a:gd name="T0" fmla="*/ 2147483647 w 15"/>
                  <a:gd name="T1" fmla="*/ 2147483647 h 13"/>
                  <a:gd name="T2" fmla="*/ 2147483647 w 15"/>
                  <a:gd name="T3" fmla="*/ 2147483647 h 13"/>
                  <a:gd name="T4" fmla="*/ 2147483647 w 15"/>
                  <a:gd name="T5" fmla="*/ 2147483647 h 13"/>
                  <a:gd name="T6" fmla="*/ 2147483647 w 15"/>
                  <a:gd name="T7" fmla="*/ 2147483647 h 13"/>
                  <a:gd name="T8" fmla="*/ 2147483647 w 15"/>
                  <a:gd name="T9" fmla="*/ 0 h 13"/>
                  <a:gd name="T10" fmla="*/ 2147483647 w 15"/>
                  <a:gd name="T11" fmla="*/ 0 h 13"/>
                  <a:gd name="T12" fmla="*/ 2147483647 w 15"/>
                  <a:gd name="T13" fmla="*/ 0 h 13"/>
                  <a:gd name="T14" fmla="*/ 2147483647 w 15"/>
                  <a:gd name="T15" fmla="*/ 0 h 13"/>
                  <a:gd name="T16" fmla="*/ 2147483647 w 15"/>
                  <a:gd name="T17" fmla="*/ 2147483647 h 13"/>
                  <a:gd name="T18" fmla="*/ 2147483647 w 15"/>
                  <a:gd name="T19" fmla="*/ 2147483647 h 13"/>
                  <a:gd name="T20" fmla="*/ 2147483647 w 15"/>
                  <a:gd name="T21" fmla="*/ 2147483647 h 13"/>
                  <a:gd name="T22" fmla="*/ 0 w 15"/>
                  <a:gd name="T23" fmla="*/ 2147483647 h 13"/>
                  <a:gd name="T24" fmla="*/ 2147483647 w 15"/>
                  <a:gd name="T25" fmla="*/ 2147483647 h 13"/>
                  <a:gd name="T26" fmla="*/ 2147483647 w 15"/>
                  <a:gd name="T27" fmla="*/ 2147483647 h 13"/>
                  <a:gd name="T28" fmla="*/ 2147483647 w 15"/>
                  <a:gd name="T29" fmla="*/ 2147483647 h 13"/>
                  <a:gd name="T30" fmla="*/ 2147483647 w 15"/>
                  <a:gd name="T31" fmla="*/ 2147483647 h 13"/>
                  <a:gd name="T32" fmla="*/ 2147483647 w 15"/>
                  <a:gd name="T33" fmla="*/ 2147483647 h 13"/>
                  <a:gd name="T34" fmla="*/ 2147483647 w 15"/>
                  <a:gd name="T35" fmla="*/ 2147483647 h 13"/>
                  <a:gd name="T36" fmla="*/ 2147483647 w 15"/>
                  <a:gd name="T37" fmla="*/ 2147483647 h 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5"/>
                  <a:gd name="T58" fmla="*/ 0 h 13"/>
                  <a:gd name="T59" fmla="*/ 15 w 15"/>
                  <a:gd name="T60" fmla="*/ 13 h 1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5" h="13">
                    <a:moveTo>
                      <a:pt x="13" y="7"/>
                    </a:moveTo>
                    <a:lnTo>
                      <a:pt x="14" y="4"/>
                    </a:lnTo>
                    <a:lnTo>
                      <a:pt x="14" y="2"/>
                    </a:lnTo>
                    <a:lnTo>
                      <a:pt x="14" y="1"/>
                    </a:lnTo>
                    <a:lnTo>
                      <a:pt x="13" y="0"/>
                    </a:lnTo>
                    <a:lnTo>
                      <a:pt x="9" y="0"/>
                    </a:lnTo>
                    <a:lnTo>
                      <a:pt x="8" y="0"/>
                    </a:lnTo>
                    <a:lnTo>
                      <a:pt x="5" y="1"/>
                    </a:lnTo>
                    <a:lnTo>
                      <a:pt x="4" y="3"/>
                    </a:lnTo>
                    <a:lnTo>
                      <a:pt x="2" y="5"/>
                    </a:lnTo>
                    <a:lnTo>
                      <a:pt x="0" y="7"/>
                    </a:lnTo>
                    <a:lnTo>
                      <a:pt x="2" y="10"/>
                    </a:lnTo>
                    <a:lnTo>
                      <a:pt x="4" y="10"/>
                    </a:lnTo>
                    <a:lnTo>
                      <a:pt x="5" y="12"/>
                    </a:lnTo>
                    <a:lnTo>
                      <a:pt x="8" y="10"/>
                    </a:lnTo>
                    <a:lnTo>
                      <a:pt x="9" y="9"/>
                    </a:lnTo>
                    <a:lnTo>
                      <a:pt x="13" y="7"/>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03" name="Freeform 253"/>
              <p:cNvSpPr>
                <a:spLocks/>
              </p:cNvSpPr>
              <p:nvPr/>
            </p:nvSpPr>
            <p:spPr bwMode="auto">
              <a:xfrm>
                <a:off x="1965325" y="5310188"/>
                <a:ext cx="30163" cy="25400"/>
              </a:xfrm>
              <a:custGeom>
                <a:avLst/>
                <a:gdLst>
                  <a:gd name="T0" fmla="*/ 2147483647 w 12"/>
                  <a:gd name="T1" fmla="*/ 2147483647 h 13"/>
                  <a:gd name="T2" fmla="*/ 2147483647 w 12"/>
                  <a:gd name="T3" fmla="*/ 2147483647 h 13"/>
                  <a:gd name="T4" fmla="*/ 0 w 12"/>
                  <a:gd name="T5" fmla="*/ 2147483647 h 13"/>
                  <a:gd name="T6" fmla="*/ 0 w 12"/>
                  <a:gd name="T7" fmla="*/ 2147483647 h 13"/>
                  <a:gd name="T8" fmla="*/ 0 w 12"/>
                  <a:gd name="T9" fmla="*/ 2147483647 h 13"/>
                  <a:gd name="T10" fmla="*/ 0 w 12"/>
                  <a:gd name="T11" fmla="*/ 2147483647 h 13"/>
                  <a:gd name="T12" fmla="*/ 2147483647 w 12"/>
                  <a:gd name="T13" fmla="*/ 2147483647 h 13"/>
                  <a:gd name="T14" fmla="*/ 2147483647 w 12"/>
                  <a:gd name="T15" fmla="*/ 2147483647 h 13"/>
                  <a:gd name="T16" fmla="*/ 2147483647 w 12"/>
                  <a:gd name="T17" fmla="*/ 0 h 13"/>
                  <a:gd name="T18" fmla="*/ 2147483647 w 12"/>
                  <a:gd name="T19" fmla="*/ 0 h 13"/>
                  <a:gd name="T20" fmla="*/ 2147483647 w 12"/>
                  <a:gd name="T21" fmla="*/ 0 h 13"/>
                  <a:gd name="T22" fmla="*/ 2147483647 w 12"/>
                  <a:gd name="T23" fmla="*/ 2147483647 h 13"/>
                  <a:gd name="T24" fmla="*/ 2147483647 w 12"/>
                  <a:gd name="T25" fmla="*/ 2147483647 h 13"/>
                  <a:gd name="T26" fmla="*/ 2147483647 w 12"/>
                  <a:gd name="T27" fmla="*/ 2147483647 h 13"/>
                  <a:gd name="T28" fmla="*/ 2147483647 w 12"/>
                  <a:gd name="T29" fmla="*/ 2147483647 h 13"/>
                  <a:gd name="T30" fmla="*/ 2147483647 w 12"/>
                  <a:gd name="T31" fmla="*/ 2147483647 h 13"/>
                  <a:gd name="T32" fmla="*/ 2147483647 w 12"/>
                  <a:gd name="T33" fmla="*/ 2147483647 h 13"/>
                  <a:gd name="T34" fmla="*/ 2147483647 w 12"/>
                  <a:gd name="T35" fmla="*/ 2147483647 h 13"/>
                  <a:gd name="T36" fmla="*/ 2147483647 w 12"/>
                  <a:gd name="T37" fmla="*/ 2147483647 h 13"/>
                  <a:gd name="T38" fmla="*/ 2147483647 w 12"/>
                  <a:gd name="T39" fmla="*/ 2147483647 h 13"/>
                  <a:gd name="T40" fmla="*/ 2147483647 w 12"/>
                  <a:gd name="T41" fmla="*/ 2147483647 h 13"/>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2"/>
                  <a:gd name="T64" fmla="*/ 0 h 13"/>
                  <a:gd name="T65" fmla="*/ 12 w 12"/>
                  <a:gd name="T66" fmla="*/ 13 h 13"/>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2" h="13">
                    <a:moveTo>
                      <a:pt x="3" y="12"/>
                    </a:moveTo>
                    <a:lnTo>
                      <a:pt x="1" y="10"/>
                    </a:lnTo>
                    <a:lnTo>
                      <a:pt x="0" y="10"/>
                    </a:lnTo>
                    <a:lnTo>
                      <a:pt x="0" y="9"/>
                    </a:lnTo>
                    <a:lnTo>
                      <a:pt x="0" y="7"/>
                    </a:lnTo>
                    <a:lnTo>
                      <a:pt x="0" y="4"/>
                    </a:lnTo>
                    <a:lnTo>
                      <a:pt x="1" y="3"/>
                    </a:lnTo>
                    <a:lnTo>
                      <a:pt x="1" y="1"/>
                    </a:lnTo>
                    <a:lnTo>
                      <a:pt x="3" y="0"/>
                    </a:lnTo>
                    <a:lnTo>
                      <a:pt x="4" y="0"/>
                    </a:lnTo>
                    <a:lnTo>
                      <a:pt x="5" y="0"/>
                    </a:lnTo>
                    <a:lnTo>
                      <a:pt x="9" y="1"/>
                    </a:lnTo>
                    <a:lnTo>
                      <a:pt x="10" y="1"/>
                    </a:lnTo>
                    <a:lnTo>
                      <a:pt x="11" y="4"/>
                    </a:lnTo>
                    <a:lnTo>
                      <a:pt x="10" y="6"/>
                    </a:lnTo>
                    <a:lnTo>
                      <a:pt x="9" y="7"/>
                    </a:lnTo>
                    <a:lnTo>
                      <a:pt x="7" y="10"/>
                    </a:lnTo>
                    <a:lnTo>
                      <a:pt x="5" y="10"/>
                    </a:lnTo>
                    <a:lnTo>
                      <a:pt x="4" y="12"/>
                    </a:lnTo>
                    <a:lnTo>
                      <a:pt x="3" y="12"/>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04" name="Freeform 254"/>
              <p:cNvSpPr>
                <a:spLocks/>
              </p:cNvSpPr>
              <p:nvPr/>
            </p:nvSpPr>
            <p:spPr bwMode="auto">
              <a:xfrm>
                <a:off x="1966913" y="5313363"/>
                <a:ext cx="34925" cy="23812"/>
              </a:xfrm>
              <a:custGeom>
                <a:avLst/>
                <a:gdLst>
                  <a:gd name="T0" fmla="*/ 2147483647 w 13"/>
                  <a:gd name="T1" fmla="*/ 2147483647 h 13"/>
                  <a:gd name="T2" fmla="*/ 2147483647 w 13"/>
                  <a:gd name="T3" fmla="*/ 2147483647 h 13"/>
                  <a:gd name="T4" fmla="*/ 2147483647 w 13"/>
                  <a:gd name="T5" fmla="*/ 2147483647 h 13"/>
                  <a:gd name="T6" fmla="*/ 2147483647 w 13"/>
                  <a:gd name="T7" fmla="*/ 0 h 13"/>
                  <a:gd name="T8" fmla="*/ 2147483647 w 13"/>
                  <a:gd name="T9" fmla="*/ 0 h 13"/>
                  <a:gd name="T10" fmla="*/ 2147483647 w 13"/>
                  <a:gd name="T11" fmla="*/ 0 h 13"/>
                  <a:gd name="T12" fmla="*/ 2147483647 w 13"/>
                  <a:gd name="T13" fmla="*/ 0 h 13"/>
                  <a:gd name="T14" fmla="*/ 2147483647 w 13"/>
                  <a:gd name="T15" fmla="*/ 2147483647 h 13"/>
                  <a:gd name="T16" fmla="*/ 2147483647 w 13"/>
                  <a:gd name="T17" fmla="*/ 2147483647 h 13"/>
                  <a:gd name="T18" fmla="*/ 0 w 13"/>
                  <a:gd name="T19" fmla="*/ 2147483647 h 13"/>
                  <a:gd name="T20" fmla="*/ 0 w 13"/>
                  <a:gd name="T21" fmla="*/ 2147483647 h 13"/>
                  <a:gd name="T22" fmla="*/ 0 w 13"/>
                  <a:gd name="T23" fmla="*/ 2147483647 h 13"/>
                  <a:gd name="T24" fmla="*/ 2147483647 w 13"/>
                  <a:gd name="T25" fmla="*/ 2147483647 h 13"/>
                  <a:gd name="T26" fmla="*/ 2147483647 w 13"/>
                  <a:gd name="T27" fmla="*/ 2147483647 h 13"/>
                  <a:gd name="T28" fmla="*/ 2147483647 w 13"/>
                  <a:gd name="T29" fmla="*/ 2147483647 h 13"/>
                  <a:gd name="T30" fmla="*/ 2147483647 w 13"/>
                  <a:gd name="T31" fmla="*/ 2147483647 h 13"/>
                  <a:gd name="T32" fmla="*/ 2147483647 w 13"/>
                  <a:gd name="T33" fmla="*/ 2147483647 h 13"/>
                  <a:gd name="T34" fmla="*/ 2147483647 w 13"/>
                  <a:gd name="T35" fmla="*/ 2147483647 h 13"/>
                  <a:gd name="T36" fmla="*/ 2147483647 w 13"/>
                  <a:gd name="T37" fmla="*/ 2147483647 h 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
                  <a:gd name="T58" fmla="*/ 0 h 13"/>
                  <a:gd name="T59" fmla="*/ 13 w 13"/>
                  <a:gd name="T60" fmla="*/ 13 h 1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 h="13">
                    <a:moveTo>
                      <a:pt x="9" y="7"/>
                    </a:moveTo>
                    <a:lnTo>
                      <a:pt x="11" y="6"/>
                    </a:lnTo>
                    <a:lnTo>
                      <a:pt x="12" y="3"/>
                    </a:lnTo>
                    <a:lnTo>
                      <a:pt x="11" y="0"/>
                    </a:lnTo>
                    <a:lnTo>
                      <a:pt x="9" y="0"/>
                    </a:lnTo>
                    <a:lnTo>
                      <a:pt x="6" y="0"/>
                    </a:lnTo>
                    <a:lnTo>
                      <a:pt x="3" y="1"/>
                    </a:lnTo>
                    <a:lnTo>
                      <a:pt x="2" y="3"/>
                    </a:lnTo>
                    <a:lnTo>
                      <a:pt x="0" y="6"/>
                    </a:lnTo>
                    <a:lnTo>
                      <a:pt x="0" y="9"/>
                    </a:lnTo>
                    <a:lnTo>
                      <a:pt x="0" y="10"/>
                    </a:lnTo>
                    <a:lnTo>
                      <a:pt x="1" y="11"/>
                    </a:lnTo>
                    <a:lnTo>
                      <a:pt x="2" y="12"/>
                    </a:lnTo>
                    <a:lnTo>
                      <a:pt x="3" y="12"/>
                    </a:lnTo>
                    <a:lnTo>
                      <a:pt x="6" y="11"/>
                    </a:lnTo>
                    <a:lnTo>
                      <a:pt x="9" y="10"/>
                    </a:lnTo>
                    <a:lnTo>
                      <a:pt x="9" y="7"/>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05" name="Freeform 255"/>
              <p:cNvSpPr>
                <a:spLocks/>
              </p:cNvSpPr>
              <p:nvPr/>
            </p:nvSpPr>
            <p:spPr bwMode="auto">
              <a:xfrm>
                <a:off x="1970088" y="5316538"/>
                <a:ext cx="36512" cy="25400"/>
              </a:xfrm>
              <a:custGeom>
                <a:avLst/>
                <a:gdLst>
                  <a:gd name="T0" fmla="*/ 2147483647 w 13"/>
                  <a:gd name="T1" fmla="*/ 2147483647 h 14"/>
                  <a:gd name="T2" fmla="*/ 2147483647 w 13"/>
                  <a:gd name="T3" fmla="*/ 2147483647 h 14"/>
                  <a:gd name="T4" fmla="*/ 2147483647 w 13"/>
                  <a:gd name="T5" fmla="*/ 2147483647 h 14"/>
                  <a:gd name="T6" fmla="*/ 2147483647 w 13"/>
                  <a:gd name="T7" fmla="*/ 0 h 14"/>
                  <a:gd name="T8" fmla="*/ 2147483647 w 13"/>
                  <a:gd name="T9" fmla="*/ 0 h 14"/>
                  <a:gd name="T10" fmla="*/ 2147483647 w 13"/>
                  <a:gd name="T11" fmla="*/ 0 h 14"/>
                  <a:gd name="T12" fmla="*/ 2147483647 w 13"/>
                  <a:gd name="T13" fmla="*/ 0 h 14"/>
                  <a:gd name="T14" fmla="*/ 2147483647 w 13"/>
                  <a:gd name="T15" fmla="*/ 2147483647 h 14"/>
                  <a:gd name="T16" fmla="*/ 0 w 13"/>
                  <a:gd name="T17" fmla="*/ 2147483647 h 14"/>
                  <a:gd name="T18" fmla="*/ 0 w 13"/>
                  <a:gd name="T19" fmla="*/ 2147483647 h 14"/>
                  <a:gd name="T20" fmla="*/ 0 w 13"/>
                  <a:gd name="T21" fmla="*/ 2147483647 h 14"/>
                  <a:gd name="T22" fmla="*/ 2147483647 w 13"/>
                  <a:gd name="T23" fmla="*/ 2147483647 h 14"/>
                  <a:gd name="T24" fmla="*/ 2147483647 w 13"/>
                  <a:gd name="T25" fmla="*/ 2147483647 h 14"/>
                  <a:gd name="T26" fmla="*/ 2147483647 w 13"/>
                  <a:gd name="T27" fmla="*/ 2147483647 h 14"/>
                  <a:gd name="T28" fmla="*/ 2147483647 w 13"/>
                  <a:gd name="T29" fmla="*/ 2147483647 h 14"/>
                  <a:gd name="T30" fmla="*/ 2147483647 w 13"/>
                  <a:gd name="T31" fmla="*/ 2147483647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3"/>
                  <a:gd name="T49" fmla="*/ 0 h 14"/>
                  <a:gd name="T50" fmla="*/ 13 w 13"/>
                  <a:gd name="T51" fmla="*/ 14 h 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3" h="14">
                    <a:moveTo>
                      <a:pt x="10" y="7"/>
                    </a:moveTo>
                    <a:lnTo>
                      <a:pt x="12" y="7"/>
                    </a:lnTo>
                    <a:lnTo>
                      <a:pt x="12" y="1"/>
                    </a:lnTo>
                    <a:lnTo>
                      <a:pt x="12" y="0"/>
                    </a:lnTo>
                    <a:lnTo>
                      <a:pt x="10" y="0"/>
                    </a:lnTo>
                    <a:lnTo>
                      <a:pt x="8" y="0"/>
                    </a:lnTo>
                    <a:lnTo>
                      <a:pt x="5" y="0"/>
                    </a:lnTo>
                    <a:lnTo>
                      <a:pt x="1" y="4"/>
                    </a:lnTo>
                    <a:lnTo>
                      <a:pt x="0" y="7"/>
                    </a:lnTo>
                    <a:lnTo>
                      <a:pt x="0" y="8"/>
                    </a:lnTo>
                    <a:lnTo>
                      <a:pt x="0" y="10"/>
                    </a:lnTo>
                    <a:lnTo>
                      <a:pt x="1" y="13"/>
                    </a:lnTo>
                    <a:lnTo>
                      <a:pt x="3" y="13"/>
                    </a:lnTo>
                    <a:lnTo>
                      <a:pt x="5" y="13"/>
                    </a:lnTo>
                    <a:lnTo>
                      <a:pt x="10" y="7"/>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06" name="Freeform 256"/>
              <p:cNvSpPr>
                <a:spLocks/>
              </p:cNvSpPr>
              <p:nvPr/>
            </p:nvSpPr>
            <p:spPr bwMode="auto">
              <a:xfrm>
                <a:off x="1939925" y="5318125"/>
                <a:ext cx="34925" cy="23813"/>
              </a:xfrm>
              <a:custGeom>
                <a:avLst/>
                <a:gdLst>
                  <a:gd name="T0" fmla="*/ 2147483647 w 13"/>
                  <a:gd name="T1" fmla="*/ 2147483647 h 14"/>
                  <a:gd name="T2" fmla="*/ 2147483647 w 13"/>
                  <a:gd name="T3" fmla="*/ 2147483647 h 14"/>
                  <a:gd name="T4" fmla="*/ 0 w 13"/>
                  <a:gd name="T5" fmla="*/ 2147483647 h 14"/>
                  <a:gd name="T6" fmla="*/ 0 w 13"/>
                  <a:gd name="T7" fmla="*/ 2147483647 h 14"/>
                  <a:gd name="T8" fmla="*/ 0 w 13"/>
                  <a:gd name="T9" fmla="*/ 2147483647 h 14"/>
                  <a:gd name="T10" fmla="*/ 2147483647 w 13"/>
                  <a:gd name="T11" fmla="*/ 2147483647 h 14"/>
                  <a:gd name="T12" fmla="*/ 2147483647 w 13"/>
                  <a:gd name="T13" fmla="*/ 2147483647 h 14"/>
                  <a:gd name="T14" fmla="*/ 2147483647 w 13"/>
                  <a:gd name="T15" fmla="*/ 0 h 14"/>
                  <a:gd name="T16" fmla="*/ 2147483647 w 13"/>
                  <a:gd name="T17" fmla="*/ 0 h 14"/>
                  <a:gd name="T18" fmla="*/ 2147483647 w 13"/>
                  <a:gd name="T19" fmla="*/ 0 h 14"/>
                  <a:gd name="T20" fmla="*/ 2147483647 w 13"/>
                  <a:gd name="T21" fmla="*/ 2147483647 h 14"/>
                  <a:gd name="T22" fmla="*/ 2147483647 w 13"/>
                  <a:gd name="T23" fmla="*/ 2147483647 h 14"/>
                  <a:gd name="T24" fmla="*/ 2147483647 w 13"/>
                  <a:gd name="T25" fmla="*/ 2147483647 h 14"/>
                  <a:gd name="T26" fmla="*/ 2147483647 w 13"/>
                  <a:gd name="T27" fmla="*/ 2147483647 h 14"/>
                  <a:gd name="T28" fmla="*/ 2147483647 w 13"/>
                  <a:gd name="T29" fmla="*/ 2147483647 h 14"/>
                  <a:gd name="T30" fmla="*/ 2147483647 w 13"/>
                  <a:gd name="T31" fmla="*/ 2147483647 h 14"/>
                  <a:gd name="T32" fmla="*/ 2147483647 w 13"/>
                  <a:gd name="T33" fmla="*/ 2147483647 h 14"/>
                  <a:gd name="T34" fmla="*/ 2147483647 w 13"/>
                  <a:gd name="T35" fmla="*/ 2147483647 h 14"/>
                  <a:gd name="T36" fmla="*/ 2147483647 w 13"/>
                  <a:gd name="T37" fmla="*/ 2147483647 h 14"/>
                  <a:gd name="T38" fmla="*/ 2147483647 w 13"/>
                  <a:gd name="T39" fmla="*/ 2147483647 h 14"/>
                  <a:gd name="T40" fmla="*/ 2147483647 w 13"/>
                  <a:gd name="T41" fmla="*/ 2147483647 h 14"/>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w 13"/>
                  <a:gd name="T64" fmla="*/ 0 h 14"/>
                  <a:gd name="T65" fmla="*/ 13 w 13"/>
                  <a:gd name="T66" fmla="*/ 14 h 14"/>
                </a:gdLst>
                <a:ahLst/>
                <a:cxnLst>
                  <a:cxn ang="T42">
                    <a:pos x="T0" y="T1"/>
                  </a:cxn>
                  <a:cxn ang="T43">
                    <a:pos x="T2" y="T3"/>
                  </a:cxn>
                  <a:cxn ang="T44">
                    <a:pos x="T4" y="T5"/>
                  </a:cxn>
                  <a:cxn ang="T45">
                    <a:pos x="T6" y="T7"/>
                  </a:cxn>
                  <a:cxn ang="T46">
                    <a:pos x="T8" y="T9"/>
                  </a:cxn>
                  <a:cxn ang="T47">
                    <a:pos x="T10" y="T11"/>
                  </a:cxn>
                  <a:cxn ang="T48">
                    <a:pos x="T12" y="T13"/>
                  </a:cxn>
                  <a:cxn ang="T49">
                    <a:pos x="T14" y="T15"/>
                  </a:cxn>
                  <a:cxn ang="T50">
                    <a:pos x="T16" y="T17"/>
                  </a:cxn>
                  <a:cxn ang="T51">
                    <a:pos x="T18" y="T19"/>
                  </a:cxn>
                  <a:cxn ang="T52">
                    <a:pos x="T20" y="T21"/>
                  </a:cxn>
                  <a:cxn ang="T53">
                    <a:pos x="T22" y="T23"/>
                  </a:cxn>
                  <a:cxn ang="T54">
                    <a:pos x="T24" y="T25"/>
                  </a:cxn>
                  <a:cxn ang="T55">
                    <a:pos x="T26" y="T27"/>
                  </a:cxn>
                  <a:cxn ang="T56">
                    <a:pos x="T28" y="T29"/>
                  </a:cxn>
                  <a:cxn ang="T57">
                    <a:pos x="T30" y="T31"/>
                  </a:cxn>
                  <a:cxn ang="T58">
                    <a:pos x="T32" y="T33"/>
                  </a:cxn>
                  <a:cxn ang="T59">
                    <a:pos x="T34" y="T35"/>
                  </a:cxn>
                  <a:cxn ang="T60">
                    <a:pos x="T36" y="T37"/>
                  </a:cxn>
                  <a:cxn ang="T61">
                    <a:pos x="T38" y="T39"/>
                  </a:cxn>
                  <a:cxn ang="T62">
                    <a:pos x="T40" y="T41"/>
                  </a:cxn>
                </a:cxnLst>
                <a:rect l="T63" t="T64" r="T65" b="T66"/>
                <a:pathLst>
                  <a:path w="13" h="14">
                    <a:moveTo>
                      <a:pt x="3" y="13"/>
                    </a:moveTo>
                    <a:lnTo>
                      <a:pt x="1" y="9"/>
                    </a:lnTo>
                    <a:lnTo>
                      <a:pt x="0" y="9"/>
                    </a:lnTo>
                    <a:lnTo>
                      <a:pt x="0" y="7"/>
                    </a:lnTo>
                    <a:lnTo>
                      <a:pt x="0" y="6"/>
                    </a:lnTo>
                    <a:lnTo>
                      <a:pt x="1" y="4"/>
                    </a:lnTo>
                    <a:lnTo>
                      <a:pt x="2" y="2"/>
                    </a:lnTo>
                    <a:lnTo>
                      <a:pt x="5" y="0"/>
                    </a:lnTo>
                    <a:lnTo>
                      <a:pt x="6" y="0"/>
                    </a:lnTo>
                    <a:lnTo>
                      <a:pt x="7" y="0"/>
                    </a:lnTo>
                    <a:lnTo>
                      <a:pt x="11" y="2"/>
                    </a:lnTo>
                    <a:lnTo>
                      <a:pt x="12" y="3"/>
                    </a:lnTo>
                    <a:lnTo>
                      <a:pt x="12" y="5"/>
                    </a:lnTo>
                    <a:lnTo>
                      <a:pt x="12" y="6"/>
                    </a:lnTo>
                    <a:lnTo>
                      <a:pt x="11" y="8"/>
                    </a:lnTo>
                    <a:lnTo>
                      <a:pt x="10" y="9"/>
                    </a:lnTo>
                    <a:lnTo>
                      <a:pt x="7" y="12"/>
                    </a:lnTo>
                    <a:lnTo>
                      <a:pt x="5" y="13"/>
                    </a:lnTo>
                    <a:lnTo>
                      <a:pt x="3" y="13"/>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07" name="Freeform 257"/>
              <p:cNvSpPr>
                <a:spLocks/>
              </p:cNvSpPr>
              <p:nvPr/>
            </p:nvSpPr>
            <p:spPr bwMode="auto">
              <a:xfrm>
                <a:off x="1946275" y="5318125"/>
                <a:ext cx="33338" cy="25400"/>
              </a:xfrm>
              <a:custGeom>
                <a:avLst/>
                <a:gdLst>
                  <a:gd name="T0" fmla="*/ 2147483647 w 13"/>
                  <a:gd name="T1" fmla="*/ 2147483647 h 15"/>
                  <a:gd name="T2" fmla="*/ 2147483647 w 13"/>
                  <a:gd name="T3" fmla="*/ 2147483647 h 15"/>
                  <a:gd name="T4" fmla="*/ 2147483647 w 13"/>
                  <a:gd name="T5" fmla="*/ 2147483647 h 15"/>
                  <a:gd name="T6" fmla="*/ 2147483647 w 13"/>
                  <a:gd name="T7" fmla="*/ 2147483647 h 15"/>
                  <a:gd name="T8" fmla="*/ 2147483647 w 13"/>
                  <a:gd name="T9" fmla="*/ 0 h 15"/>
                  <a:gd name="T10" fmla="*/ 2147483647 w 13"/>
                  <a:gd name="T11" fmla="*/ 0 h 15"/>
                  <a:gd name="T12" fmla="*/ 2147483647 w 13"/>
                  <a:gd name="T13" fmla="*/ 0 h 15"/>
                  <a:gd name="T14" fmla="*/ 2147483647 w 13"/>
                  <a:gd name="T15" fmla="*/ 2147483647 h 15"/>
                  <a:gd name="T16" fmla="*/ 2147483647 w 13"/>
                  <a:gd name="T17" fmla="*/ 2147483647 h 15"/>
                  <a:gd name="T18" fmla="*/ 2147483647 w 13"/>
                  <a:gd name="T19" fmla="*/ 2147483647 h 15"/>
                  <a:gd name="T20" fmla="*/ 0 w 13"/>
                  <a:gd name="T21" fmla="*/ 2147483647 h 15"/>
                  <a:gd name="T22" fmla="*/ 2147483647 w 13"/>
                  <a:gd name="T23" fmla="*/ 2147483647 h 15"/>
                  <a:gd name="T24" fmla="*/ 2147483647 w 13"/>
                  <a:gd name="T25" fmla="*/ 2147483647 h 15"/>
                  <a:gd name="T26" fmla="*/ 2147483647 w 13"/>
                  <a:gd name="T27" fmla="*/ 2147483647 h 15"/>
                  <a:gd name="T28" fmla="*/ 2147483647 w 13"/>
                  <a:gd name="T29" fmla="*/ 2147483647 h 15"/>
                  <a:gd name="T30" fmla="*/ 2147483647 w 13"/>
                  <a:gd name="T31" fmla="*/ 2147483647 h 15"/>
                  <a:gd name="T32" fmla="*/ 2147483647 w 13"/>
                  <a:gd name="T33" fmla="*/ 2147483647 h 15"/>
                  <a:gd name="T34" fmla="*/ 2147483647 w 13"/>
                  <a:gd name="T35" fmla="*/ 2147483647 h 15"/>
                  <a:gd name="T36" fmla="*/ 2147483647 w 13"/>
                  <a:gd name="T37" fmla="*/ 2147483647 h 1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
                  <a:gd name="T58" fmla="*/ 0 h 15"/>
                  <a:gd name="T59" fmla="*/ 13 w 13"/>
                  <a:gd name="T60" fmla="*/ 15 h 1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 h="15">
                    <a:moveTo>
                      <a:pt x="11" y="8"/>
                    </a:moveTo>
                    <a:lnTo>
                      <a:pt x="12" y="6"/>
                    </a:lnTo>
                    <a:lnTo>
                      <a:pt x="12" y="4"/>
                    </a:lnTo>
                    <a:lnTo>
                      <a:pt x="12" y="2"/>
                    </a:lnTo>
                    <a:lnTo>
                      <a:pt x="11" y="0"/>
                    </a:lnTo>
                    <a:lnTo>
                      <a:pt x="9" y="0"/>
                    </a:lnTo>
                    <a:lnTo>
                      <a:pt x="7" y="0"/>
                    </a:lnTo>
                    <a:lnTo>
                      <a:pt x="3" y="3"/>
                    </a:lnTo>
                    <a:lnTo>
                      <a:pt x="1" y="4"/>
                    </a:lnTo>
                    <a:lnTo>
                      <a:pt x="1" y="7"/>
                    </a:lnTo>
                    <a:lnTo>
                      <a:pt x="0" y="11"/>
                    </a:lnTo>
                    <a:lnTo>
                      <a:pt x="1" y="12"/>
                    </a:lnTo>
                    <a:lnTo>
                      <a:pt x="1" y="14"/>
                    </a:lnTo>
                    <a:lnTo>
                      <a:pt x="3" y="14"/>
                    </a:lnTo>
                    <a:lnTo>
                      <a:pt x="7" y="12"/>
                    </a:lnTo>
                    <a:lnTo>
                      <a:pt x="9" y="11"/>
                    </a:lnTo>
                    <a:lnTo>
                      <a:pt x="11" y="8"/>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08" name="Freeform 258"/>
              <p:cNvSpPr>
                <a:spLocks/>
              </p:cNvSpPr>
              <p:nvPr/>
            </p:nvSpPr>
            <p:spPr bwMode="auto">
              <a:xfrm>
                <a:off x="1946275" y="5322888"/>
                <a:ext cx="39688" cy="25400"/>
              </a:xfrm>
              <a:custGeom>
                <a:avLst/>
                <a:gdLst>
                  <a:gd name="T0" fmla="*/ 2147483647 w 14"/>
                  <a:gd name="T1" fmla="*/ 2147483647 h 14"/>
                  <a:gd name="T2" fmla="*/ 2147483647 w 14"/>
                  <a:gd name="T3" fmla="*/ 2147483647 h 14"/>
                  <a:gd name="T4" fmla="*/ 2147483647 w 14"/>
                  <a:gd name="T5" fmla="*/ 2147483647 h 14"/>
                  <a:gd name="T6" fmla="*/ 2147483647 w 14"/>
                  <a:gd name="T7" fmla="*/ 0 h 14"/>
                  <a:gd name="T8" fmla="*/ 2147483647 w 14"/>
                  <a:gd name="T9" fmla="*/ 0 h 14"/>
                  <a:gd name="T10" fmla="*/ 2147483647 w 14"/>
                  <a:gd name="T11" fmla="*/ 0 h 14"/>
                  <a:gd name="T12" fmla="*/ 2147483647 w 14"/>
                  <a:gd name="T13" fmla="*/ 2147483647 h 14"/>
                  <a:gd name="T14" fmla="*/ 0 w 14"/>
                  <a:gd name="T15" fmla="*/ 2147483647 h 14"/>
                  <a:gd name="T16" fmla="*/ 0 w 14"/>
                  <a:gd name="T17" fmla="*/ 2147483647 h 14"/>
                  <a:gd name="T18" fmla="*/ 0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
                  <a:gd name="T43" fmla="*/ 0 h 14"/>
                  <a:gd name="T44" fmla="*/ 14 w 14"/>
                  <a:gd name="T45" fmla="*/ 14 h 14"/>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 h="14">
                    <a:moveTo>
                      <a:pt x="13" y="6"/>
                    </a:moveTo>
                    <a:lnTo>
                      <a:pt x="13" y="6"/>
                    </a:lnTo>
                    <a:lnTo>
                      <a:pt x="13" y="2"/>
                    </a:lnTo>
                    <a:lnTo>
                      <a:pt x="13" y="0"/>
                    </a:lnTo>
                    <a:lnTo>
                      <a:pt x="10" y="0"/>
                    </a:lnTo>
                    <a:lnTo>
                      <a:pt x="7" y="0"/>
                    </a:lnTo>
                    <a:lnTo>
                      <a:pt x="4" y="2"/>
                    </a:lnTo>
                    <a:lnTo>
                      <a:pt x="0" y="6"/>
                    </a:lnTo>
                    <a:lnTo>
                      <a:pt x="0" y="9"/>
                    </a:lnTo>
                    <a:lnTo>
                      <a:pt x="0" y="11"/>
                    </a:lnTo>
                    <a:lnTo>
                      <a:pt x="4" y="13"/>
                    </a:lnTo>
                    <a:lnTo>
                      <a:pt x="7" y="13"/>
                    </a:lnTo>
                    <a:lnTo>
                      <a:pt x="13" y="6"/>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09" name="Freeform 259"/>
              <p:cNvSpPr>
                <a:spLocks/>
              </p:cNvSpPr>
              <p:nvPr/>
            </p:nvSpPr>
            <p:spPr bwMode="auto">
              <a:xfrm>
                <a:off x="1970088" y="5313363"/>
                <a:ext cx="36512" cy="26987"/>
              </a:xfrm>
              <a:custGeom>
                <a:avLst/>
                <a:gdLst>
                  <a:gd name="T0" fmla="*/ 2147483647 w 13"/>
                  <a:gd name="T1" fmla="*/ 2147483647 h 15"/>
                  <a:gd name="T2" fmla="*/ 2147483647 w 13"/>
                  <a:gd name="T3" fmla="*/ 2147483647 h 15"/>
                  <a:gd name="T4" fmla="*/ 2147483647 w 13"/>
                  <a:gd name="T5" fmla="*/ 2147483647 h 15"/>
                  <a:gd name="T6" fmla="*/ 0 w 13"/>
                  <a:gd name="T7" fmla="*/ 2147483647 h 15"/>
                  <a:gd name="T8" fmla="*/ 0 w 13"/>
                  <a:gd name="T9" fmla="*/ 2147483647 h 15"/>
                  <a:gd name="T10" fmla="*/ 0 w 13"/>
                  <a:gd name="T11" fmla="*/ 2147483647 h 15"/>
                  <a:gd name="T12" fmla="*/ 2147483647 w 13"/>
                  <a:gd name="T13" fmla="*/ 2147483647 h 15"/>
                  <a:gd name="T14" fmla="*/ 2147483647 w 13"/>
                  <a:gd name="T15" fmla="*/ 2147483647 h 15"/>
                  <a:gd name="T16" fmla="*/ 2147483647 w 13"/>
                  <a:gd name="T17" fmla="*/ 2147483647 h 15"/>
                  <a:gd name="T18" fmla="*/ 2147483647 w 13"/>
                  <a:gd name="T19" fmla="*/ 0 h 15"/>
                  <a:gd name="T20" fmla="*/ 2147483647 w 13"/>
                  <a:gd name="T21" fmla="*/ 0 h 15"/>
                  <a:gd name="T22" fmla="*/ 2147483647 w 13"/>
                  <a:gd name="T23" fmla="*/ 0 h 15"/>
                  <a:gd name="T24" fmla="*/ 2147483647 w 13"/>
                  <a:gd name="T25" fmla="*/ 2147483647 h 15"/>
                  <a:gd name="T26" fmla="*/ 2147483647 w 13"/>
                  <a:gd name="T27" fmla="*/ 2147483647 h 15"/>
                  <a:gd name="T28" fmla="*/ 2147483647 w 13"/>
                  <a:gd name="T29" fmla="*/ 2147483647 h 15"/>
                  <a:gd name="T30" fmla="*/ 2147483647 w 13"/>
                  <a:gd name="T31" fmla="*/ 2147483647 h 15"/>
                  <a:gd name="T32" fmla="*/ 2147483647 w 13"/>
                  <a:gd name="T33" fmla="*/ 2147483647 h 15"/>
                  <a:gd name="T34" fmla="*/ 2147483647 w 13"/>
                  <a:gd name="T35" fmla="*/ 2147483647 h 15"/>
                  <a:gd name="T36" fmla="*/ 2147483647 w 13"/>
                  <a:gd name="T37" fmla="*/ 2147483647 h 15"/>
                  <a:gd name="T38" fmla="*/ 2147483647 w 13"/>
                  <a:gd name="T39" fmla="*/ 2147483647 h 15"/>
                  <a:gd name="T40" fmla="*/ 2147483647 w 13"/>
                  <a:gd name="T41" fmla="*/ 2147483647 h 15"/>
                  <a:gd name="T42" fmla="*/ 2147483647 w 13"/>
                  <a:gd name="T43" fmla="*/ 2147483647 h 1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13"/>
                  <a:gd name="T67" fmla="*/ 0 h 15"/>
                  <a:gd name="T68" fmla="*/ 13 w 13"/>
                  <a:gd name="T69" fmla="*/ 15 h 1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13" h="15">
                    <a:moveTo>
                      <a:pt x="4" y="14"/>
                    </a:moveTo>
                    <a:lnTo>
                      <a:pt x="1" y="11"/>
                    </a:lnTo>
                    <a:lnTo>
                      <a:pt x="0" y="10"/>
                    </a:lnTo>
                    <a:lnTo>
                      <a:pt x="0" y="9"/>
                    </a:lnTo>
                    <a:lnTo>
                      <a:pt x="0" y="6"/>
                    </a:lnTo>
                    <a:lnTo>
                      <a:pt x="1" y="5"/>
                    </a:lnTo>
                    <a:lnTo>
                      <a:pt x="2" y="3"/>
                    </a:lnTo>
                    <a:lnTo>
                      <a:pt x="4" y="1"/>
                    </a:lnTo>
                    <a:lnTo>
                      <a:pt x="5" y="0"/>
                    </a:lnTo>
                    <a:lnTo>
                      <a:pt x="7" y="0"/>
                    </a:lnTo>
                    <a:lnTo>
                      <a:pt x="8" y="0"/>
                    </a:lnTo>
                    <a:lnTo>
                      <a:pt x="11" y="3"/>
                    </a:lnTo>
                    <a:lnTo>
                      <a:pt x="12" y="3"/>
                    </a:lnTo>
                    <a:lnTo>
                      <a:pt x="12" y="6"/>
                    </a:lnTo>
                    <a:lnTo>
                      <a:pt x="12" y="7"/>
                    </a:lnTo>
                    <a:lnTo>
                      <a:pt x="11" y="9"/>
                    </a:lnTo>
                    <a:lnTo>
                      <a:pt x="9" y="11"/>
                    </a:lnTo>
                    <a:lnTo>
                      <a:pt x="7" y="12"/>
                    </a:lnTo>
                    <a:lnTo>
                      <a:pt x="5" y="14"/>
                    </a:lnTo>
                    <a:lnTo>
                      <a:pt x="4" y="14"/>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10" name="Freeform 260"/>
              <p:cNvSpPr>
                <a:spLocks/>
              </p:cNvSpPr>
              <p:nvPr/>
            </p:nvSpPr>
            <p:spPr bwMode="auto">
              <a:xfrm>
                <a:off x="1952625" y="5322888"/>
                <a:ext cx="36513" cy="25400"/>
              </a:xfrm>
              <a:custGeom>
                <a:avLst/>
                <a:gdLst>
                  <a:gd name="T0" fmla="*/ 2147483647 w 14"/>
                  <a:gd name="T1" fmla="*/ 2147483647 h 14"/>
                  <a:gd name="T2" fmla="*/ 2147483647 w 14"/>
                  <a:gd name="T3" fmla="*/ 2147483647 h 14"/>
                  <a:gd name="T4" fmla="*/ 2147483647 w 14"/>
                  <a:gd name="T5" fmla="*/ 2147483647 h 14"/>
                  <a:gd name="T6" fmla="*/ 2147483647 w 14"/>
                  <a:gd name="T7" fmla="*/ 2147483647 h 14"/>
                  <a:gd name="T8" fmla="*/ 2147483647 w 14"/>
                  <a:gd name="T9" fmla="*/ 2147483647 h 14"/>
                  <a:gd name="T10" fmla="*/ 2147483647 w 14"/>
                  <a:gd name="T11" fmla="*/ 0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0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2147483647 h 14"/>
                  <a:gd name="T34" fmla="*/ 2147483647 w 14"/>
                  <a:gd name="T35" fmla="*/ 2147483647 h 14"/>
                  <a:gd name="T36" fmla="*/ 2147483647 w 14"/>
                  <a:gd name="T37" fmla="*/ 2147483647 h 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
                  <a:gd name="T58" fmla="*/ 0 h 14"/>
                  <a:gd name="T59" fmla="*/ 14 w 14"/>
                  <a:gd name="T60" fmla="*/ 14 h 1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 h="14">
                    <a:moveTo>
                      <a:pt x="10" y="8"/>
                    </a:moveTo>
                    <a:lnTo>
                      <a:pt x="11" y="6"/>
                    </a:lnTo>
                    <a:lnTo>
                      <a:pt x="13" y="3"/>
                    </a:lnTo>
                    <a:lnTo>
                      <a:pt x="11" y="1"/>
                    </a:lnTo>
                    <a:lnTo>
                      <a:pt x="10" y="1"/>
                    </a:lnTo>
                    <a:lnTo>
                      <a:pt x="8" y="0"/>
                    </a:lnTo>
                    <a:lnTo>
                      <a:pt x="7" y="1"/>
                    </a:lnTo>
                    <a:lnTo>
                      <a:pt x="5" y="2"/>
                    </a:lnTo>
                    <a:lnTo>
                      <a:pt x="2" y="3"/>
                    </a:lnTo>
                    <a:lnTo>
                      <a:pt x="1" y="6"/>
                    </a:lnTo>
                    <a:lnTo>
                      <a:pt x="0" y="10"/>
                    </a:lnTo>
                    <a:lnTo>
                      <a:pt x="1" y="11"/>
                    </a:lnTo>
                    <a:lnTo>
                      <a:pt x="2" y="13"/>
                    </a:lnTo>
                    <a:lnTo>
                      <a:pt x="4" y="13"/>
                    </a:lnTo>
                    <a:lnTo>
                      <a:pt x="7" y="11"/>
                    </a:lnTo>
                    <a:lnTo>
                      <a:pt x="8" y="10"/>
                    </a:lnTo>
                    <a:lnTo>
                      <a:pt x="10" y="8"/>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11" name="Freeform 261"/>
              <p:cNvSpPr>
                <a:spLocks/>
              </p:cNvSpPr>
              <p:nvPr/>
            </p:nvSpPr>
            <p:spPr bwMode="auto">
              <a:xfrm>
                <a:off x="1725613" y="5348288"/>
                <a:ext cx="44450" cy="61912"/>
              </a:xfrm>
              <a:custGeom>
                <a:avLst/>
                <a:gdLst>
                  <a:gd name="T0" fmla="*/ 0 w 17"/>
                  <a:gd name="T1" fmla="*/ 2147483647 h 34"/>
                  <a:gd name="T2" fmla="*/ 2147483647 w 17"/>
                  <a:gd name="T3" fmla="*/ 2147483647 h 34"/>
                  <a:gd name="T4" fmla="*/ 2147483647 w 17"/>
                  <a:gd name="T5" fmla="*/ 2147483647 h 34"/>
                  <a:gd name="T6" fmla="*/ 0 w 17"/>
                  <a:gd name="T7" fmla="*/ 0 h 34"/>
                  <a:gd name="T8" fmla="*/ 0 w 17"/>
                  <a:gd name="T9" fmla="*/ 2147483647 h 34"/>
                  <a:gd name="T10" fmla="*/ 0 w 17"/>
                  <a:gd name="T11" fmla="*/ 2147483647 h 34"/>
                  <a:gd name="T12" fmla="*/ 0 60000 65536"/>
                  <a:gd name="T13" fmla="*/ 0 60000 65536"/>
                  <a:gd name="T14" fmla="*/ 0 60000 65536"/>
                  <a:gd name="T15" fmla="*/ 0 60000 65536"/>
                  <a:gd name="T16" fmla="*/ 0 60000 65536"/>
                  <a:gd name="T17" fmla="*/ 0 60000 65536"/>
                  <a:gd name="T18" fmla="*/ 0 w 17"/>
                  <a:gd name="T19" fmla="*/ 0 h 34"/>
                  <a:gd name="T20" fmla="*/ 17 w 17"/>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17" h="34">
                    <a:moveTo>
                      <a:pt x="0" y="22"/>
                    </a:moveTo>
                    <a:lnTo>
                      <a:pt x="16" y="33"/>
                    </a:lnTo>
                    <a:lnTo>
                      <a:pt x="16" y="10"/>
                    </a:lnTo>
                    <a:lnTo>
                      <a:pt x="0" y="0"/>
                    </a:lnTo>
                    <a:lnTo>
                      <a:pt x="0" y="22"/>
                    </a:lnTo>
                  </a:path>
                </a:pathLst>
              </a:custGeom>
              <a:solidFill>
                <a:srgbClr val="C20041"/>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12" name="Freeform 262"/>
              <p:cNvSpPr>
                <a:spLocks/>
              </p:cNvSpPr>
              <p:nvPr/>
            </p:nvSpPr>
            <p:spPr bwMode="auto">
              <a:xfrm>
                <a:off x="1711325" y="5360988"/>
                <a:ext cx="58738" cy="26987"/>
              </a:xfrm>
              <a:custGeom>
                <a:avLst/>
                <a:gdLst>
                  <a:gd name="T0" fmla="*/ 2147483647 w 23"/>
                  <a:gd name="T1" fmla="*/ 0 h 15"/>
                  <a:gd name="T2" fmla="*/ 0 w 23"/>
                  <a:gd name="T3" fmla="*/ 2147483647 h 15"/>
                  <a:gd name="T4" fmla="*/ 2147483647 w 23"/>
                  <a:gd name="T5" fmla="*/ 2147483647 h 15"/>
                  <a:gd name="T6" fmla="*/ 2147483647 w 23"/>
                  <a:gd name="T7" fmla="*/ 2147483647 h 15"/>
                  <a:gd name="T8" fmla="*/ 2147483647 w 23"/>
                  <a:gd name="T9" fmla="*/ 2147483647 h 15"/>
                  <a:gd name="T10" fmla="*/ 2147483647 w 23"/>
                  <a:gd name="T11" fmla="*/ 0 h 15"/>
                  <a:gd name="T12" fmla="*/ 2147483647 w 23"/>
                  <a:gd name="T13" fmla="*/ 0 h 15"/>
                  <a:gd name="T14" fmla="*/ 0 60000 65536"/>
                  <a:gd name="T15" fmla="*/ 0 60000 65536"/>
                  <a:gd name="T16" fmla="*/ 0 60000 65536"/>
                  <a:gd name="T17" fmla="*/ 0 60000 65536"/>
                  <a:gd name="T18" fmla="*/ 0 60000 65536"/>
                  <a:gd name="T19" fmla="*/ 0 60000 65536"/>
                  <a:gd name="T20" fmla="*/ 0 60000 65536"/>
                  <a:gd name="T21" fmla="*/ 0 w 23"/>
                  <a:gd name="T22" fmla="*/ 0 h 15"/>
                  <a:gd name="T23" fmla="*/ 23 w 23"/>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15">
                    <a:moveTo>
                      <a:pt x="7" y="0"/>
                    </a:moveTo>
                    <a:lnTo>
                      <a:pt x="0" y="5"/>
                    </a:lnTo>
                    <a:lnTo>
                      <a:pt x="4" y="11"/>
                    </a:lnTo>
                    <a:lnTo>
                      <a:pt x="14" y="14"/>
                    </a:lnTo>
                    <a:lnTo>
                      <a:pt x="22" y="8"/>
                    </a:lnTo>
                    <a:lnTo>
                      <a:pt x="7" y="0"/>
                    </a:lnTo>
                  </a:path>
                </a:pathLst>
              </a:custGeom>
              <a:solidFill>
                <a:srgbClr val="F52B97"/>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13" name="Freeform 263"/>
              <p:cNvSpPr>
                <a:spLocks/>
              </p:cNvSpPr>
              <p:nvPr/>
            </p:nvSpPr>
            <p:spPr bwMode="auto">
              <a:xfrm>
                <a:off x="1739900" y="5376863"/>
                <a:ext cx="36513" cy="39687"/>
              </a:xfrm>
              <a:custGeom>
                <a:avLst/>
                <a:gdLst>
                  <a:gd name="T0" fmla="*/ 2147483647 w 13"/>
                  <a:gd name="T1" fmla="*/ 2147483647 h 22"/>
                  <a:gd name="T2" fmla="*/ 0 w 13"/>
                  <a:gd name="T3" fmla="*/ 2147483647 h 22"/>
                  <a:gd name="T4" fmla="*/ 0 w 13"/>
                  <a:gd name="T5" fmla="*/ 2147483647 h 22"/>
                  <a:gd name="T6" fmla="*/ 2147483647 w 13"/>
                  <a:gd name="T7" fmla="*/ 2147483647 h 22"/>
                  <a:gd name="T8" fmla="*/ 2147483647 w 13"/>
                  <a:gd name="T9" fmla="*/ 0 h 22"/>
                  <a:gd name="T10" fmla="*/ 2147483647 w 13"/>
                  <a:gd name="T11" fmla="*/ 2147483647 h 22"/>
                  <a:gd name="T12" fmla="*/ 2147483647 w 13"/>
                  <a:gd name="T13" fmla="*/ 2147483647 h 22"/>
                  <a:gd name="T14" fmla="*/ 0 60000 65536"/>
                  <a:gd name="T15" fmla="*/ 0 60000 65536"/>
                  <a:gd name="T16" fmla="*/ 0 60000 65536"/>
                  <a:gd name="T17" fmla="*/ 0 60000 65536"/>
                  <a:gd name="T18" fmla="*/ 0 60000 65536"/>
                  <a:gd name="T19" fmla="*/ 0 60000 65536"/>
                  <a:gd name="T20" fmla="*/ 0 60000 65536"/>
                  <a:gd name="T21" fmla="*/ 0 w 13"/>
                  <a:gd name="T22" fmla="*/ 0 h 22"/>
                  <a:gd name="T23" fmla="*/ 13 w 13"/>
                  <a:gd name="T24" fmla="*/ 22 h 2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22">
                    <a:moveTo>
                      <a:pt x="12" y="15"/>
                    </a:moveTo>
                    <a:lnTo>
                      <a:pt x="0" y="21"/>
                    </a:lnTo>
                    <a:lnTo>
                      <a:pt x="0" y="9"/>
                    </a:lnTo>
                    <a:lnTo>
                      <a:pt x="3" y="4"/>
                    </a:lnTo>
                    <a:lnTo>
                      <a:pt x="12" y="0"/>
                    </a:lnTo>
                    <a:lnTo>
                      <a:pt x="12" y="15"/>
                    </a:lnTo>
                  </a:path>
                </a:pathLst>
              </a:custGeom>
              <a:solidFill>
                <a:srgbClr val="9F000F"/>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14" name="Freeform 264"/>
              <p:cNvSpPr>
                <a:spLocks/>
              </p:cNvSpPr>
              <p:nvPr/>
            </p:nvSpPr>
            <p:spPr bwMode="auto">
              <a:xfrm>
                <a:off x="1698625" y="5391150"/>
                <a:ext cx="44450" cy="36513"/>
              </a:xfrm>
              <a:custGeom>
                <a:avLst/>
                <a:gdLst>
                  <a:gd name="T0" fmla="*/ 2147483647 w 17"/>
                  <a:gd name="T1" fmla="*/ 2147483647 h 19"/>
                  <a:gd name="T2" fmla="*/ 2147483647 w 17"/>
                  <a:gd name="T3" fmla="*/ 2147483647 h 19"/>
                  <a:gd name="T4" fmla="*/ 2147483647 w 17"/>
                  <a:gd name="T5" fmla="*/ 2147483647 h 19"/>
                  <a:gd name="T6" fmla="*/ 2147483647 w 17"/>
                  <a:gd name="T7" fmla="*/ 2147483647 h 19"/>
                  <a:gd name="T8" fmla="*/ 0 w 17"/>
                  <a:gd name="T9" fmla="*/ 2147483647 h 19"/>
                  <a:gd name="T10" fmla="*/ 2147483647 w 17"/>
                  <a:gd name="T11" fmla="*/ 2147483647 h 19"/>
                  <a:gd name="T12" fmla="*/ 2147483647 w 17"/>
                  <a:gd name="T13" fmla="*/ 0 h 19"/>
                  <a:gd name="T14" fmla="*/ 2147483647 w 17"/>
                  <a:gd name="T15" fmla="*/ 2147483647 h 19"/>
                  <a:gd name="T16" fmla="*/ 2147483647 w 17"/>
                  <a:gd name="T17" fmla="*/ 2147483647 h 1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7"/>
                  <a:gd name="T28" fmla="*/ 0 h 19"/>
                  <a:gd name="T29" fmla="*/ 17 w 17"/>
                  <a:gd name="T30" fmla="*/ 19 h 19"/>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7" h="19">
                    <a:moveTo>
                      <a:pt x="16" y="13"/>
                    </a:moveTo>
                    <a:lnTo>
                      <a:pt x="13" y="9"/>
                    </a:lnTo>
                    <a:lnTo>
                      <a:pt x="6" y="11"/>
                    </a:lnTo>
                    <a:lnTo>
                      <a:pt x="1" y="18"/>
                    </a:lnTo>
                    <a:lnTo>
                      <a:pt x="0" y="18"/>
                    </a:lnTo>
                    <a:lnTo>
                      <a:pt x="2" y="8"/>
                    </a:lnTo>
                    <a:lnTo>
                      <a:pt x="16" y="0"/>
                    </a:lnTo>
                    <a:lnTo>
                      <a:pt x="16" y="13"/>
                    </a:lnTo>
                  </a:path>
                </a:pathLst>
              </a:custGeom>
              <a:solidFill>
                <a:srgbClr val="9F000F"/>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15" name="Freeform 265"/>
              <p:cNvSpPr>
                <a:spLocks/>
              </p:cNvSpPr>
              <p:nvPr/>
            </p:nvSpPr>
            <p:spPr bwMode="auto">
              <a:xfrm>
                <a:off x="1677988" y="5397500"/>
                <a:ext cx="33337" cy="30163"/>
              </a:xfrm>
              <a:custGeom>
                <a:avLst/>
                <a:gdLst>
                  <a:gd name="T0" fmla="*/ 0 w 13"/>
                  <a:gd name="T1" fmla="*/ 2147483647 h 15"/>
                  <a:gd name="T2" fmla="*/ 2147483647 w 13"/>
                  <a:gd name="T3" fmla="*/ 2147483647 h 15"/>
                  <a:gd name="T4" fmla="*/ 2147483647 w 13"/>
                  <a:gd name="T5" fmla="*/ 2147483647 h 15"/>
                  <a:gd name="T6" fmla="*/ 2147483647 w 13"/>
                  <a:gd name="T7" fmla="*/ 2147483647 h 15"/>
                  <a:gd name="T8" fmla="*/ 0 w 13"/>
                  <a:gd name="T9" fmla="*/ 0 h 15"/>
                  <a:gd name="T10" fmla="*/ 0 w 13"/>
                  <a:gd name="T11" fmla="*/ 2147483647 h 15"/>
                  <a:gd name="T12" fmla="*/ 0 w 13"/>
                  <a:gd name="T13" fmla="*/ 2147483647 h 15"/>
                  <a:gd name="T14" fmla="*/ 0 60000 65536"/>
                  <a:gd name="T15" fmla="*/ 0 60000 65536"/>
                  <a:gd name="T16" fmla="*/ 0 60000 65536"/>
                  <a:gd name="T17" fmla="*/ 0 60000 65536"/>
                  <a:gd name="T18" fmla="*/ 0 60000 65536"/>
                  <a:gd name="T19" fmla="*/ 0 60000 65536"/>
                  <a:gd name="T20" fmla="*/ 0 60000 65536"/>
                  <a:gd name="T21" fmla="*/ 0 w 13"/>
                  <a:gd name="T22" fmla="*/ 0 h 15"/>
                  <a:gd name="T23" fmla="*/ 13 w 13"/>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3" h="15">
                    <a:moveTo>
                      <a:pt x="0" y="9"/>
                    </a:moveTo>
                    <a:lnTo>
                      <a:pt x="9" y="14"/>
                    </a:lnTo>
                    <a:lnTo>
                      <a:pt x="12" y="5"/>
                    </a:lnTo>
                    <a:lnTo>
                      <a:pt x="3" y="2"/>
                    </a:lnTo>
                    <a:lnTo>
                      <a:pt x="0" y="0"/>
                    </a:lnTo>
                    <a:lnTo>
                      <a:pt x="0" y="9"/>
                    </a:lnTo>
                  </a:path>
                </a:pathLst>
              </a:custGeom>
              <a:solidFill>
                <a:srgbClr val="C20041"/>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16" name="Freeform 266"/>
              <p:cNvSpPr>
                <a:spLocks/>
              </p:cNvSpPr>
              <p:nvPr/>
            </p:nvSpPr>
            <p:spPr bwMode="auto">
              <a:xfrm>
                <a:off x="1743075" y="5380038"/>
                <a:ext cx="39688" cy="22225"/>
              </a:xfrm>
              <a:custGeom>
                <a:avLst/>
                <a:gdLst>
                  <a:gd name="T0" fmla="*/ 2147483647 w 14"/>
                  <a:gd name="T1" fmla="*/ 2147483647 h 13"/>
                  <a:gd name="T2" fmla="*/ 0 w 14"/>
                  <a:gd name="T3" fmla="*/ 2147483647 h 13"/>
                  <a:gd name="T4" fmla="*/ 2147483647 w 14"/>
                  <a:gd name="T5" fmla="*/ 2147483647 h 13"/>
                  <a:gd name="T6" fmla="*/ 2147483647 w 14"/>
                  <a:gd name="T7" fmla="*/ 0 h 13"/>
                  <a:gd name="T8" fmla="*/ 2147483647 w 14"/>
                  <a:gd name="T9" fmla="*/ 2147483647 h 13"/>
                  <a:gd name="T10" fmla="*/ 2147483647 w 14"/>
                  <a:gd name="T11" fmla="*/ 2147483647 h 13"/>
                  <a:gd name="T12" fmla="*/ 0 60000 65536"/>
                  <a:gd name="T13" fmla="*/ 0 60000 65536"/>
                  <a:gd name="T14" fmla="*/ 0 60000 65536"/>
                  <a:gd name="T15" fmla="*/ 0 60000 65536"/>
                  <a:gd name="T16" fmla="*/ 0 60000 65536"/>
                  <a:gd name="T17" fmla="*/ 0 60000 65536"/>
                  <a:gd name="T18" fmla="*/ 0 w 14"/>
                  <a:gd name="T19" fmla="*/ 0 h 13"/>
                  <a:gd name="T20" fmla="*/ 14 w 14"/>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14" h="13">
                    <a:moveTo>
                      <a:pt x="13" y="7"/>
                    </a:moveTo>
                    <a:lnTo>
                      <a:pt x="0" y="12"/>
                    </a:lnTo>
                    <a:lnTo>
                      <a:pt x="3" y="4"/>
                    </a:lnTo>
                    <a:lnTo>
                      <a:pt x="13" y="0"/>
                    </a:lnTo>
                    <a:lnTo>
                      <a:pt x="13" y="7"/>
                    </a:lnTo>
                  </a:path>
                </a:pathLst>
              </a:custGeom>
              <a:solidFill>
                <a:srgbClr val="819FE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17" name="Freeform 267"/>
              <p:cNvSpPr>
                <a:spLocks/>
              </p:cNvSpPr>
              <p:nvPr/>
            </p:nvSpPr>
            <p:spPr bwMode="auto">
              <a:xfrm>
                <a:off x="1676400" y="5386388"/>
                <a:ext cx="66675" cy="23812"/>
              </a:xfrm>
              <a:custGeom>
                <a:avLst/>
                <a:gdLst>
                  <a:gd name="T0" fmla="*/ 0 w 26"/>
                  <a:gd name="T1" fmla="*/ 2147483647 h 13"/>
                  <a:gd name="T2" fmla="*/ 2147483647 w 26"/>
                  <a:gd name="T3" fmla="*/ 2147483647 h 13"/>
                  <a:gd name="T4" fmla="*/ 2147483647 w 26"/>
                  <a:gd name="T5" fmla="*/ 2147483647 h 13"/>
                  <a:gd name="T6" fmla="*/ 2147483647 w 26"/>
                  <a:gd name="T7" fmla="*/ 0 h 13"/>
                  <a:gd name="T8" fmla="*/ 0 w 26"/>
                  <a:gd name="T9" fmla="*/ 2147483647 h 13"/>
                  <a:gd name="T10" fmla="*/ 0 w 26"/>
                  <a:gd name="T11" fmla="*/ 2147483647 h 13"/>
                  <a:gd name="T12" fmla="*/ 0 60000 65536"/>
                  <a:gd name="T13" fmla="*/ 0 60000 65536"/>
                  <a:gd name="T14" fmla="*/ 0 60000 65536"/>
                  <a:gd name="T15" fmla="*/ 0 60000 65536"/>
                  <a:gd name="T16" fmla="*/ 0 60000 65536"/>
                  <a:gd name="T17" fmla="*/ 0 60000 65536"/>
                  <a:gd name="T18" fmla="*/ 0 w 26"/>
                  <a:gd name="T19" fmla="*/ 0 h 13"/>
                  <a:gd name="T20" fmla="*/ 26 w 26"/>
                  <a:gd name="T21" fmla="*/ 13 h 13"/>
                </a:gdLst>
                <a:ahLst/>
                <a:cxnLst>
                  <a:cxn ang="T12">
                    <a:pos x="T0" y="T1"/>
                  </a:cxn>
                  <a:cxn ang="T13">
                    <a:pos x="T2" y="T3"/>
                  </a:cxn>
                  <a:cxn ang="T14">
                    <a:pos x="T4" y="T5"/>
                  </a:cxn>
                  <a:cxn ang="T15">
                    <a:pos x="T6" y="T7"/>
                  </a:cxn>
                  <a:cxn ang="T16">
                    <a:pos x="T8" y="T9"/>
                  </a:cxn>
                  <a:cxn ang="T17">
                    <a:pos x="T10" y="T11"/>
                  </a:cxn>
                </a:cxnLst>
                <a:rect l="T18" t="T19" r="T20" b="T21"/>
                <a:pathLst>
                  <a:path w="26" h="13">
                    <a:moveTo>
                      <a:pt x="0" y="9"/>
                    </a:moveTo>
                    <a:lnTo>
                      <a:pt x="8" y="12"/>
                    </a:lnTo>
                    <a:lnTo>
                      <a:pt x="25" y="1"/>
                    </a:lnTo>
                    <a:lnTo>
                      <a:pt x="10" y="0"/>
                    </a:lnTo>
                    <a:lnTo>
                      <a:pt x="0" y="9"/>
                    </a:lnTo>
                  </a:path>
                </a:pathLst>
              </a:custGeom>
              <a:solidFill>
                <a:srgbClr val="F52B97"/>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18" name="Freeform 268"/>
              <p:cNvSpPr>
                <a:spLocks/>
              </p:cNvSpPr>
              <p:nvPr/>
            </p:nvSpPr>
            <p:spPr bwMode="auto">
              <a:xfrm>
                <a:off x="1708150" y="5367338"/>
                <a:ext cx="47625" cy="30162"/>
              </a:xfrm>
              <a:custGeom>
                <a:avLst/>
                <a:gdLst>
                  <a:gd name="T0" fmla="*/ 2147483647 w 18"/>
                  <a:gd name="T1" fmla="*/ 2147483647 h 17"/>
                  <a:gd name="T2" fmla="*/ 2147483647 w 18"/>
                  <a:gd name="T3" fmla="*/ 0 h 17"/>
                  <a:gd name="T4" fmla="*/ 0 w 18"/>
                  <a:gd name="T5" fmla="*/ 2147483647 h 17"/>
                  <a:gd name="T6" fmla="*/ 2147483647 w 18"/>
                  <a:gd name="T7" fmla="*/ 2147483647 h 17"/>
                  <a:gd name="T8" fmla="*/ 2147483647 w 18"/>
                  <a:gd name="T9" fmla="*/ 2147483647 h 17"/>
                  <a:gd name="T10" fmla="*/ 2147483647 w 18"/>
                  <a:gd name="T11" fmla="*/ 2147483647 h 17"/>
                  <a:gd name="T12" fmla="*/ 0 60000 65536"/>
                  <a:gd name="T13" fmla="*/ 0 60000 65536"/>
                  <a:gd name="T14" fmla="*/ 0 60000 65536"/>
                  <a:gd name="T15" fmla="*/ 0 60000 65536"/>
                  <a:gd name="T16" fmla="*/ 0 60000 65536"/>
                  <a:gd name="T17" fmla="*/ 0 60000 65536"/>
                  <a:gd name="T18" fmla="*/ 0 w 18"/>
                  <a:gd name="T19" fmla="*/ 0 h 17"/>
                  <a:gd name="T20" fmla="*/ 18 w 18"/>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18" h="17">
                    <a:moveTo>
                      <a:pt x="17" y="9"/>
                    </a:moveTo>
                    <a:lnTo>
                      <a:pt x="6" y="0"/>
                    </a:lnTo>
                    <a:lnTo>
                      <a:pt x="0" y="10"/>
                    </a:lnTo>
                    <a:lnTo>
                      <a:pt x="8" y="16"/>
                    </a:lnTo>
                    <a:lnTo>
                      <a:pt x="17" y="9"/>
                    </a:lnTo>
                  </a:path>
                </a:pathLst>
              </a:custGeom>
              <a:solidFill>
                <a:srgbClr val="C0E1FF"/>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19" name="Freeform 269"/>
              <p:cNvSpPr>
                <a:spLocks/>
              </p:cNvSpPr>
              <p:nvPr/>
            </p:nvSpPr>
            <p:spPr bwMode="auto">
              <a:xfrm>
                <a:off x="1760538" y="5241925"/>
                <a:ext cx="255587" cy="100013"/>
              </a:xfrm>
              <a:custGeom>
                <a:avLst/>
                <a:gdLst>
                  <a:gd name="T0" fmla="*/ 2147483647 w 96"/>
                  <a:gd name="T1" fmla="*/ 2147483647 h 55"/>
                  <a:gd name="T2" fmla="*/ 2147483647 w 96"/>
                  <a:gd name="T3" fmla="*/ 0 h 55"/>
                  <a:gd name="T4" fmla="*/ 0 w 96"/>
                  <a:gd name="T5" fmla="*/ 2147483647 h 55"/>
                  <a:gd name="T6" fmla="*/ 2147483647 w 96"/>
                  <a:gd name="T7" fmla="*/ 2147483647 h 55"/>
                  <a:gd name="T8" fmla="*/ 2147483647 w 96"/>
                  <a:gd name="T9" fmla="*/ 2147483647 h 55"/>
                  <a:gd name="T10" fmla="*/ 2147483647 w 96"/>
                  <a:gd name="T11" fmla="*/ 2147483647 h 55"/>
                  <a:gd name="T12" fmla="*/ 0 60000 65536"/>
                  <a:gd name="T13" fmla="*/ 0 60000 65536"/>
                  <a:gd name="T14" fmla="*/ 0 60000 65536"/>
                  <a:gd name="T15" fmla="*/ 0 60000 65536"/>
                  <a:gd name="T16" fmla="*/ 0 60000 65536"/>
                  <a:gd name="T17" fmla="*/ 0 60000 65536"/>
                  <a:gd name="T18" fmla="*/ 0 w 96"/>
                  <a:gd name="T19" fmla="*/ 0 h 55"/>
                  <a:gd name="T20" fmla="*/ 96 w 96"/>
                  <a:gd name="T21" fmla="*/ 55 h 55"/>
                </a:gdLst>
                <a:ahLst/>
                <a:cxnLst>
                  <a:cxn ang="T12">
                    <a:pos x="T0" y="T1"/>
                  </a:cxn>
                  <a:cxn ang="T13">
                    <a:pos x="T2" y="T3"/>
                  </a:cxn>
                  <a:cxn ang="T14">
                    <a:pos x="T4" y="T5"/>
                  </a:cxn>
                  <a:cxn ang="T15">
                    <a:pos x="T6" y="T7"/>
                  </a:cxn>
                  <a:cxn ang="T16">
                    <a:pos x="T8" y="T9"/>
                  </a:cxn>
                  <a:cxn ang="T17">
                    <a:pos x="T10" y="T11"/>
                  </a:cxn>
                </a:cxnLst>
                <a:rect l="T18" t="T19" r="T20" b="T21"/>
                <a:pathLst>
                  <a:path w="96" h="55">
                    <a:moveTo>
                      <a:pt x="95" y="9"/>
                    </a:moveTo>
                    <a:lnTo>
                      <a:pt x="74" y="0"/>
                    </a:lnTo>
                    <a:lnTo>
                      <a:pt x="0" y="42"/>
                    </a:lnTo>
                    <a:lnTo>
                      <a:pt x="19" y="54"/>
                    </a:lnTo>
                    <a:lnTo>
                      <a:pt x="95" y="9"/>
                    </a:lnTo>
                  </a:path>
                </a:pathLst>
              </a:custGeom>
              <a:solidFill>
                <a:srgbClr val="D2D2D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20" name="Freeform 270"/>
              <p:cNvSpPr>
                <a:spLocks/>
              </p:cNvSpPr>
              <p:nvPr/>
            </p:nvSpPr>
            <p:spPr bwMode="auto">
              <a:xfrm>
                <a:off x="1811338" y="5260975"/>
                <a:ext cx="204787" cy="120650"/>
              </a:xfrm>
              <a:custGeom>
                <a:avLst/>
                <a:gdLst>
                  <a:gd name="T0" fmla="*/ 2147483647 w 77"/>
                  <a:gd name="T1" fmla="*/ 0 h 66"/>
                  <a:gd name="T2" fmla="*/ 0 w 77"/>
                  <a:gd name="T3" fmla="*/ 2147483647 h 66"/>
                  <a:gd name="T4" fmla="*/ 0 w 77"/>
                  <a:gd name="T5" fmla="*/ 2147483647 h 66"/>
                  <a:gd name="T6" fmla="*/ 2147483647 w 77"/>
                  <a:gd name="T7" fmla="*/ 2147483647 h 66"/>
                  <a:gd name="T8" fmla="*/ 2147483647 w 77"/>
                  <a:gd name="T9" fmla="*/ 0 h 66"/>
                  <a:gd name="T10" fmla="*/ 2147483647 w 77"/>
                  <a:gd name="T11" fmla="*/ 0 h 66"/>
                  <a:gd name="T12" fmla="*/ 0 60000 65536"/>
                  <a:gd name="T13" fmla="*/ 0 60000 65536"/>
                  <a:gd name="T14" fmla="*/ 0 60000 65536"/>
                  <a:gd name="T15" fmla="*/ 0 60000 65536"/>
                  <a:gd name="T16" fmla="*/ 0 60000 65536"/>
                  <a:gd name="T17" fmla="*/ 0 60000 65536"/>
                  <a:gd name="T18" fmla="*/ 0 w 77"/>
                  <a:gd name="T19" fmla="*/ 0 h 66"/>
                  <a:gd name="T20" fmla="*/ 77 w 77"/>
                  <a:gd name="T21" fmla="*/ 66 h 66"/>
                </a:gdLst>
                <a:ahLst/>
                <a:cxnLst>
                  <a:cxn ang="T12">
                    <a:pos x="T0" y="T1"/>
                  </a:cxn>
                  <a:cxn ang="T13">
                    <a:pos x="T2" y="T3"/>
                  </a:cxn>
                  <a:cxn ang="T14">
                    <a:pos x="T4" y="T5"/>
                  </a:cxn>
                  <a:cxn ang="T15">
                    <a:pos x="T6" y="T7"/>
                  </a:cxn>
                  <a:cxn ang="T16">
                    <a:pos x="T8" y="T9"/>
                  </a:cxn>
                  <a:cxn ang="T17">
                    <a:pos x="T10" y="T11"/>
                  </a:cxn>
                </a:cxnLst>
                <a:rect l="T18" t="T19" r="T20" b="T21"/>
                <a:pathLst>
                  <a:path w="77" h="66">
                    <a:moveTo>
                      <a:pt x="76" y="0"/>
                    </a:moveTo>
                    <a:lnTo>
                      <a:pt x="0" y="43"/>
                    </a:lnTo>
                    <a:lnTo>
                      <a:pt x="0" y="65"/>
                    </a:lnTo>
                    <a:lnTo>
                      <a:pt x="76" y="22"/>
                    </a:lnTo>
                    <a:lnTo>
                      <a:pt x="76" y="0"/>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21" name="Freeform 271"/>
              <p:cNvSpPr>
                <a:spLocks/>
              </p:cNvSpPr>
              <p:nvPr/>
            </p:nvSpPr>
            <p:spPr bwMode="auto">
              <a:xfrm>
                <a:off x="1760538" y="5318125"/>
                <a:ext cx="52387" cy="63500"/>
              </a:xfrm>
              <a:custGeom>
                <a:avLst/>
                <a:gdLst>
                  <a:gd name="T0" fmla="*/ 2147483647 w 20"/>
                  <a:gd name="T1" fmla="*/ 2147483647 h 35"/>
                  <a:gd name="T2" fmla="*/ 0 w 20"/>
                  <a:gd name="T3" fmla="*/ 0 h 35"/>
                  <a:gd name="T4" fmla="*/ 0 w 20"/>
                  <a:gd name="T5" fmla="*/ 2147483647 h 35"/>
                  <a:gd name="T6" fmla="*/ 2147483647 w 20"/>
                  <a:gd name="T7" fmla="*/ 2147483647 h 35"/>
                  <a:gd name="T8" fmla="*/ 2147483647 w 20"/>
                  <a:gd name="T9" fmla="*/ 2147483647 h 35"/>
                  <a:gd name="T10" fmla="*/ 2147483647 w 20"/>
                  <a:gd name="T11" fmla="*/ 2147483647 h 35"/>
                  <a:gd name="T12" fmla="*/ 0 60000 65536"/>
                  <a:gd name="T13" fmla="*/ 0 60000 65536"/>
                  <a:gd name="T14" fmla="*/ 0 60000 65536"/>
                  <a:gd name="T15" fmla="*/ 0 60000 65536"/>
                  <a:gd name="T16" fmla="*/ 0 60000 65536"/>
                  <a:gd name="T17" fmla="*/ 0 60000 65536"/>
                  <a:gd name="T18" fmla="*/ 0 w 20"/>
                  <a:gd name="T19" fmla="*/ 0 h 35"/>
                  <a:gd name="T20" fmla="*/ 20 w 20"/>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20" h="35">
                    <a:moveTo>
                      <a:pt x="19" y="12"/>
                    </a:moveTo>
                    <a:lnTo>
                      <a:pt x="0" y="0"/>
                    </a:lnTo>
                    <a:lnTo>
                      <a:pt x="0" y="23"/>
                    </a:lnTo>
                    <a:lnTo>
                      <a:pt x="19" y="34"/>
                    </a:lnTo>
                    <a:lnTo>
                      <a:pt x="19" y="12"/>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22" name="Freeform 272"/>
              <p:cNvSpPr>
                <a:spLocks/>
              </p:cNvSpPr>
              <p:nvPr/>
            </p:nvSpPr>
            <p:spPr bwMode="auto">
              <a:xfrm>
                <a:off x="1725613" y="5341938"/>
                <a:ext cx="71437" cy="28575"/>
              </a:xfrm>
              <a:custGeom>
                <a:avLst/>
                <a:gdLst>
                  <a:gd name="T0" fmla="*/ 2147483647 w 26"/>
                  <a:gd name="T1" fmla="*/ 0 h 16"/>
                  <a:gd name="T2" fmla="*/ 0 w 26"/>
                  <a:gd name="T3" fmla="*/ 2147483647 h 16"/>
                  <a:gd name="T4" fmla="*/ 2147483647 w 26"/>
                  <a:gd name="T5" fmla="*/ 2147483647 h 16"/>
                  <a:gd name="T6" fmla="*/ 2147483647 w 26"/>
                  <a:gd name="T7" fmla="*/ 2147483647 h 16"/>
                  <a:gd name="T8" fmla="*/ 2147483647 w 26"/>
                  <a:gd name="T9" fmla="*/ 0 h 16"/>
                  <a:gd name="T10" fmla="*/ 2147483647 w 26"/>
                  <a:gd name="T11" fmla="*/ 0 h 16"/>
                  <a:gd name="T12" fmla="*/ 0 60000 65536"/>
                  <a:gd name="T13" fmla="*/ 0 60000 65536"/>
                  <a:gd name="T14" fmla="*/ 0 60000 65536"/>
                  <a:gd name="T15" fmla="*/ 0 60000 65536"/>
                  <a:gd name="T16" fmla="*/ 0 60000 65536"/>
                  <a:gd name="T17" fmla="*/ 0 60000 65536"/>
                  <a:gd name="T18" fmla="*/ 0 w 26"/>
                  <a:gd name="T19" fmla="*/ 0 h 16"/>
                  <a:gd name="T20" fmla="*/ 26 w 26"/>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26" h="16">
                    <a:moveTo>
                      <a:pt x="8" y="0"/>
                    </a:moveTo>
                    <a:lnTo>
                      <a:pt x="0" y="4"/>
                    </a:lnTo>
                    <a:lnTo>
                      <a:pt x="16" y="15"/>
                    </a:lnTo>
                    <a:lnTo>
                      <a:pt x="25" y="9"/>
                    </a:lnTo>
                    <a:lnTo>
                      <a:pt x="8" y="0"/>
                    </a:lnTo>
                  </a:path>
                </a:pathLst>
              </a:custGeom>
              <a:solidFill>
                <a:srgbClr val="FF6088"/>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23" name="Freeform 273"/>
              <p:cNvSpPr>
                <a:spLocks/>
              </p:cNvSpPr>
              <p:nvPr/>
            </p:nvSpPr>
            <p:spPr bwMode="auto">
              <a:xfrm>
                <a:off x="1770063" y="5357813"/>
                <a:ext cx="34925" cy="52387"/>
              </a:xfrm>
              <a:custGeom>
                <a:avLst/>
                <a:gdLst>
                  <a:gd name="T0" fmla="*/ 2147483647 w 14"/>
                  <a:gd name="T1" fmla="*/ 2147483647 h 28"/>
                  <a:gd name="T2" fmla="*/ 0 w 14"/>
                  <a:gd name="T3" fmla="*/ 2147483647 h 28"/>
                  <a:gd name="T4" fmla="*/ 0 w 14"/>
                  <a:gd name="T5" fmla="*/ 2147483647 h 28"/>
                  <a:gd name="T6" fmla="*/ 2147483647 w 14"/>
                  <a:gd name="T7" fmla="*/ 0 h 28"/>
                  <a:gd name="T8" fmla="*/ 2147483647 w 14"/>
                  <a:gd name="T9" fmla="*/ 2147483647 h 28"/>
                  <a:gd name="T10" fmla="*/ 2147483647 w 14"/>
                  <a:gd name="T11" fmla="*/ 2147483647 h 28"/>
                  <a:gd name="T12" fmla="*/ 0 60000 65536"/>
                  <a:gd name="T13" fmla="*/ 0 60000 65536"/>
                  <a:gd name="T14" fmla="*/ 0 60000 65536"/>
                  <a:gd name="T15" fmla="*/ 0 60000 65536"/>
                  <a:gd name="T16" fmla="*/ 0 60000 65536"/>
                  <a:gd name="T17" fmla="*/ 0 60000 65536"/>
                  <a:gd name="T18" fmla="*/ 0 w 14"/>
                  <a:gd name="T19" fmla="*/ 0 h 28"/>
                  <a:gd name="T20" fmla="*/ 14 w 14"/>
                  <a:gd name="T21" fmla="*/ 28 h 28"/>
                </a:gdLst>
                <a:ahLst/>
                <a:cxnLst>
                  <a:cxn ang="T12">
                    <a:pos x="T0" y="T1"/>
                  </a:cxn>
                  <a:cxn ang="T13">
                    <a:pos x="T2" y="T3"/>
                  </a:cxn>
                  <a:cxn ang="T14">
                    <a:pos x="T4" y="T5"/>
                  </a:cxn>
                  <a:cxn ang="T15">
                    <a:pos x="T6" y="T7"/>
                  </a:cxn>
                  <a:cxn ang="T16">
                    <a:pos x="T8" y="T9"/>
                  </a:cxn>
                  <a:cxn ang="T17">
                    <a:pos x="T10" y="T11"/>
                  </a:cxn>
                </a:cxnLst>
                <a:rect l="T18" t="T19" r="T20" b="T21"/>
                <a:pathLst>
                  <a:path w="14" h="28">
                    <a:moveTo>
                      <a:pt x="13" y="20"/>
                    </a:moveTo>
                    <a:lnTo>
                      <a:pt x="0" y="27"/>
                    </a:lnTo>
                    <a:lnTo>
                      <a:pt x="0" y="6"/>
                    </a:lnTo>
                    <a:lnTo>
                      <a:pt x="13" y="0"/>
                    </a:lnTo>
                    <a:lnTo>
                      <a:pt x="13" y="20"/>
                    </a:lnTo>
                  </a:path>
                </a:pathLst>
              </a:custGeom>
              <a:solidFill>
                <a:srgbClr val="9F000F"/>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24" name="Freeform 274"/>
              <p:cNvSpPr>
                <a:spLocks/>
              </p:cNvSpPr>
              <p:nvPr/>
            </p:nvSpPr>
            <p:spPr bwMode="auto">
              <a:xfrm>
                <a:off x="1925638" y="5307013"/>
                <a:ext cx="257175" cy="101600"/>
              </a:xfrm>
              <a:custGeom>
                <a:avLst/>
                <a:gdLst>
                  <a:gd name="T0" fmla="*/ 2147483647 w 96"/>
                  <a:gd name="T1" fmla="*/ 2147483647 h 57"/>
                  <a:gd name="T2" fmla="*/ 2147483647 w 96"/>
                  <a:gd name="T3" fmla="*/ 0 h 57"/>
                  <a:gd name="T4" fmla="*/ 0 w 96"/>
                  <a:gd name="T5" fmla="*/ 2147483647 h 57"/>
                  <a:gd name="T6" fmla="*/ 2147483647 w 96"/>
                  <a:gd name="T7" fmla="*/ 2147483647 h 57"/>
                  <a:gd name="T8" fmla="*/ 2147483647 w 96"/>
                  <a:gd name="T9" fmla="*/ 2147483647 h 57"/>
                  <a:gd name="T10" fmla="*/ 2147483647 w 96"/>
                  <a:gd name="T11" fmla="*/ 2147483647 h 57"/>
                  <a:gd name="T12" fmla="*/ 0 60000 65536"/>
                  <a:gd name="T13" fmla="*/ 0 60000 65536"/>
                  <a:gd name="T14" fmla="*/ 0 60000 65536"/>
                  <a:gd name="T15" fmla="*/ 0 60000 65536"/>
                  <a:gd name="T16" fmla="*/ 0 60000 65536"/>
                  <a:gd name="T17" fmla="*/ 0 60000 65536"/>
                  <a:gd name="T18" fmla="*/ 0 w 96"/>
                  <a:gd name="T19" fmla="*/ 0 h 57"/>
                  <a:gd name="T20" fmla="*/ 96 w 96"/>
                  <a:gd name="T21" fmla="*/ 57 h 57"/>
                </a:gdLst>
                <a:ahLst/>
                <a:cxnLst>
                  <a:cxn ang="T12">
                    <a:pos x="T0" y="T1"/>
                  </a:cxn>
                  <a:cxn ang="T13">
                    <a:pos x="T2" y="T3"/>
                  </a:cxn>
                  <a:cxn ang="T14">
                    <a:pos x="T4" y="T5"/>
                  </a:cxn>
                  <a:cxn ang="T15">
                    <a:pos x="T6" y="T7"/>
                  </a:cxn>
                  <a:cxn ang="T16">
                    <a:pos x="T8" y="T9"/>
                  </a:cxn>
                  <a:cxn ang="T17">
                    <a:pos x="T10" y="T11"/>
                  </a:cxn>
                </a:cxnLst>
                <a:rect l="T18" t="T19" r="T20" b="T21"/>
                <a:pathLst>
                  <a:path w="96" h="57">
                    <a:moveTo>
                      <a:pt x="95" y="11"/>
                    </a:moveTo>
                    <a:lnTo>
                      <a:pt x="76" y="0"/>
                    </a:lnTo>
                    <a:lnTo>
                      <a:pt x="0" y="45"/>
                    </a:lnTo>
                    <a:lnTo>
                      <a:pt x="18" y="56"/>
                    </a:lnTo>
                    <a:lnTo>
                      <a:pt x="95" y="11"/>
                    </a:lnTo>
                  </a:path>
                </a:pathLst>
              </a:custGeom>
              <a:solidFill>
                <a:srgbClr val="D2D2D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25" name="Freeform 275"/>
              <p:cNvSpPr>
                <a:spLocks/>
              </p:cNvSpPr>
              <p:nvPr/>
            </p:nvSpPr>
            <p:spPr bwMode="auto">
              <a:xfrm>
                <a:off x="1925638" y="5386388"/>
                <a:ext cx="53975" cy="61912"/>
              </a:xfrm>
              <a:custGeom>
                <a:avLst/>
                <a:gdLst>
                  <a:gd name="T0" fmla="*/ 2147483647 w 20"/>
                  <a:gd name="T1" fmla="*/ 2147483647 h 34"/>
                  <a:gd name="T2" fmla="*/ 0 w 20"/>
                  <a:gd name="T3" fmla="*/ 0 h 34"/>
                  <a:gd name="T4" fmla="*/ 0 w 20"/>
                  <a:gd name="T5" fmla="*/ 2147483647 h 34"/>
                  <a:gd name="T6" fmla="*/ 2147483647 w 20"/>
                  <a:gd name="T7" fmla="*/ 2147483647 h 34"/>
                  <a:gd name="T8" fmla="*/ 2147483647 w 20"/>
                  <a:gd name="T9" fmla="*/ 2147483647 h 34"/>
                  <a:gd name="T10" fmla="*/ 2147483647 w 20"/>
                  <a:gd name="T11" fmla="*/ 2147483647 h 34"/>
                  <a:gd name="T12" fmla="*/ 0 60000 65536"/>
                  <a:gd name="T13" fmla="*/ 0 60000 65536"/>
                  <a:gd name="T14" fmla="*/ 0 60000 65536"/>
                  <a:gd name="T15" fmla="*/ 0 60000 65536"/>
                  <a:gd name="T16" fmla="*/ 0 60000 65536"/>
                  <a:gd name="T17" fmla="*/ 0 60000 65536"/>
                  <a:gd name="T18" fmla="*/ 0 w 20"/>
                  <a:gd name="T19" fmla="*/ 0 h 34"/>
                  <a:gd name="T20" fmla="*/ 20 w 20"/>
                  <a:gd name="T21" fmla="*/ 34 h 34"/>
                </a:gdLst>
                <a:ahLst/>
                <a:cxnLst>
                  <a:cxn ang="T12">
                    <a:pos x="T0" y="T1"/>
                  </a:cxn>
                  <a:cxn ang="T13">
                    <a:pos x="T2" y="T3"/>
                  </a:cxn>
                  <a:cxn ang="T14">
                    <a:pos x="T4" y="T5"/>
                  </a:cxn>
                  <a:cxn ang="T15">
                    <a:pos x="T6" y="T7"/>
                  </a:cxn>
                  <a:cxn ang="T16">
                    <a:pos x="T8" y="T9"/>
                  </a:cxn>
                  <a:cxn ang="T17">
                    <a:pos x="T10" y="T11"/>
                  </a:cxn>
                </a:cxnLst>
                <a:rect l="T18" t="T19" r="T20" b="T21"/>
                <a:pathLst>
                  <a:path w="20" h="34">
                    <a:moveTo>
                      <a:pt x="19" y="10"/>
                    </a:moveTo>
                    <a:lnTo>
                      <a:pt x="0" y="0"/>
                    </a:lnTo>
                    <a:lnTo>
                      <a:pt x="0" y="21"/>
                    </a:lnTo>
                    <a:lnTo>
                      <a:pt x="19" y="33"/>
                    </a:lnTo>
                    <a:lnTo>
                      <a:pt x="19" y="10"/>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26" name="Freeform 276"/>
              <p:cNvSpPr>
                <a:spLocks/>
              </p:cNvSpPr>
              <p:nvPr/>
            </p:nvSpPr>
            <p:spPr bwMode="auto">
              <a:xfrm>
                <a:off x="1974850" y="5327650"/>
                <a:ext cx="207963" cy="120650"/>
              </a:xfrm>
              <a:custGeom>
                <a:avLst/>
                <a:gdLst>
                  <a:gd name="T0" fmla="*/ 2147483647 w 77"/>
                  <a:gd name="T1" fmla="*/ 0 h 67"/>
                  <a:gd name="T2" fmla="*/ 0 w 77"/>
                  <a:gd name="T3" fmla="*/ 2147483647 h 67"/>
                  <a:gd name="T4" fmla="*/ 0 w 77"/>
                  <a:gd name="T5" fmla="*/ 2147483647 h 67"/>
                  <a:gd name="T6" fmla="*/ 2147483647 w 77"/>
                  <a:gd name="T7" fmla="*/ 2147483647 h 67"/>
                  <a:gd name="T8" fmla="*/ 2147483647 w 77"/>
                  <a:gd name="T9" fmla="*/ 0 h 67"/>
                  <a:gd name="T10" fmla="*/ 2147483647 w 77"/>
                  <a:gd name="T11" fmla="*/ 0 h 67"/>
                  <a:gd name="T12" fmla="*/ 0 60000 65536"/>
                  <a:gd name="T13" fmla="*/ 0 60000 65536"/>
                  <a:gd name="T14" fmla="*/ 0 60000 65536"/>
                  <a:gd name="T15" fmla="*/ 0 60000 65536"/>
                  <a:gd name="T16" fmla="*/ 0 60000 65536"/>
                  <a:gd name="T17" fmla="*/ 0 60000 65536"/>
                  <a:gd name="T18" fmla="*/ 0 w 77"/>
                  <a:gd name="T19" fmla="*/ 0 h 67"/>
                  <a:gd name="T20" fmla="*/ 77 w 77"/>
                  <a:gd name="T21" fmla="*/ 67 h 67"/>
                </a:gdLst>
                <a:ahLst/>
                <a:cxnLst>
                  <a:cxn ang="T12">
                    <a:pos x="T0" y="T1"/>
                  </a:cxn>
                  <a:cxn ang="T13">
                    <a:pos x="T2" y="T3"/>
                  </a:cxn>
                  <a:cxn ang="T14">
                    <a:pos x="T4" y="T5"/>
                  </a:cxn>
                  <a:cxn ang="T15">
                    <a:pos x="T6" y="T7"/>
                  </a:cxn>
                  <a:cxn ang="T16">
                    <a:pos x="T8" y="T9"/>
                  </a:cxn>
                  <a:cxn ang="T17">
                    <a:pos x="T10" y="T11"/>
                  </a:cxn>
                </a:cxnLst>
                <a:rect l="T18" t="T19" r="T20" b="T21"/>
                <a:pathLst>
                  <a:path w="77" h="67">
                    <a:moveTo>
                      <a:pt x="76" y="0"/>
                    </a:moveTo>
                    <a:lnTo>
                      <a:pt x="0" y="43"/>
                    </a:lnTo>
                    <a:lnTo>
                      <a:pt x="0" y="66"/>
                    </a:lnTo>
                    <a:lnTo>
                      <a:pt x="76" y="22"/>
                    </a:lnTo>
                    <a:lnTo>
                      <a:pt x="76" y="0"/>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grpSp>
        <p:sp>
          <p:nvSpPr>
            <p:cNvPr id="16" name="Oval 15"/>
            <p:cNvSpPr/>
            <p:nvPr/>
          </p:nvSpPr>
          <p:spPr bwMode="auto">
            <a:xfrm>
              <a:off x="257374" y="4050901"/>
              <a:ext cx="142080" cy="142080"/>
            </a:xfrm>
            <a:prstGeom prst="ellipse">
              <a:avLst/>
            </a:prstGeom>
            <a:solidFill>
              <a:schemeClr val="bg1">
                <a:lumMod val="65000"/>
              </a:schemeClr>
            </a:solidFill>
            <a:ln>
              <a:solidFill>
                <a:schemeClr val="bg1">
                  <a:lumMod val="65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600" b="1" i="0" u="none" strike="noStrike" cap="none" normalizeH="0" baseline="0" smtClean="0">
                <a:ln>
                  <a:noFill/>
                </a:ln>
                <a:solidFill>
                  <a:schemeClr val="tx1"/>
                </a:solidFill>
                <a:effectLst/>
                <a:latin typeface="Times New Roman" pitchFamily="18" charset="0"/>
              </a:endParaRPr>
            </a:p>
          </p:txBody>
        </p:sp>
      </p:grpSp>
      <p:sp>
        <p:nvSpPr>
          <p:cNvPr id="19" name="Rectangle 18"/>
          <p:cNvSpPr/>
          <p:nvPr/>
        </p:nvSpPr>
        <p:spPr bwMode="auto">
          <a:xfrm>
            <a:off x="63487" y="1409700"/>
            <a:ext cx="4321177" cy="3087872"/>
          </a:xfrm>
          <a:prstGeom prst="rect">
            <a:avLst/>
          </a:prstGeom>
          <a:noFill/>
          <a:ln>
            <a:solidFill>
              <a:schemeClr val="bg1">
                <a:lumMod val="50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600" b="1" i="0" u="none" strike="noStrike" cap="none" normalizeH="0" baseline="0" smtClean="0">
              <a:ln>
                <a:noFill/>
              </a:ln>
              <a:solidFill>
                <a:schemeClr val="tx1"/>
              </a:solidFill>
              <a:effectLst/>
              <a:latin typeface="Times New Roman" pitchFamily="18" charset="0"/>
            </a:endParaRPr>
          </a:p>
        </p:txBody>
      </p:sp>
      <p:sp>
        <p:nvSpPr>
          <p:cNvPr id="18" name="Rectangle 17"/>
          <p:cNvSpPr/>
          <p:nvPr/>
        </p:nvSpPr>
        <p:spPr bwMode="auto">
          <a:xfrm>
            <a:off x="187131" y="1462313"/>
            <a:ext cx="4101468" cy="3006421"/>
          </a:xfrm>
          <a:prstGeom prst="rect">
            <a:avLst/>
          </a:prstGeom>
          <a:solidFill>
            <a:srgbClr val="FFFFFF">
              <a:alpha val="69804"/>
            </a:srgbClr>
          </a:solidFill>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600" b="1" i="0" u="none" strike="noStrike" cap="none" normalizeH="0" baseline="0" smtClean="0">
              <a:ln>
                <a:noFill/>
              </a:ln>
              <a:solidFill>
                <a:schemeClr val="tx1"/>
              </a:solidFill>
              <a:effectLst/>
              <a:latin typeface="Times New Roman" pitchFamily="18" charset="0"/>
            </a:endParaRPr>
          </a:p>
        </p:txBody>
      </p:sp>
      <p:grpSp>
        <p:nvGrpSpPr>
          <p:cNvPr id="13" name="Group 282"/>
          <p:cNvGrpSpPr>
            <a:grpSpLocks/>
          </p:cNvGrpSpPr>
          <p:nvPr/>
        </p:nvGrpSpPr>
        <p:grpSpPr bwMode="auto">
          <a:xfrm rot="21600000">
            <a:off x="2809302" y="3122519"/>
            <a:ext cx="1438443" cy="1219242"/>
            <a:chOff x="3113088" y="4495800"/>
            <a:chExt cx="541337" cy="366713"/>
          </a:xfrm>
        </p:grpSpPr>
        <p:sp>
          <p:nvSpPr>
            <p:cNvPr id="14430" name="Line 175"/>
            <p:cNvSpPr>
              <a:spLocks noChangeShapeType="1"/>
            </p:cNvSpPr>
            <p:nvPr/>
          </p:nvSpPr>
          <p:spPr bwMode="auto">
            <a:xfrm flipV="1">
              <a:off x="3385027" y="4720560"/>
              <a:ext cx="0" cy="23659"/>
            </a:xfrm>
            <a:prstGeom prst="line">
              <a:avLst/>
            </a:prstGeom>
            <a:noFill/>
            <a:ln w="9088">
              <a:solidFill>
                <a:srgbClr val="000000"/>
              </a:solidFill>
              <a:round/>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31" name="Freeform 176"/>
            <p:cNvSpPr>
              <a:spLocks/>
            </p:cNvSpPr>
            <p:nvPr/>
          </p:nvSpPr>
          <p:spPr bwMode="auto">
            <a:xfrm>
              <a:off x="3364695" y="4744218"/>
              <a:ext cx="66079" cy="41403"/>
            </a:xfrm>
            <a:custGeom>
              <a:avLst/>
              <a:gdLst>
                <a:gd name="T0" fmla="*/ 2147483647 w 15"/>
                <a:gd name="T1" fmla="*/ 2147483647 h 13"/>
                <a:gd name="T2" fmla="*/ 2147483647 w 15"/>
                <a:gd name="T3" fmla="*/ 2147483647 h 13"/>
                <a:gd name="T4" fmla="*/ 2147483647 w 15"/>
                <a:gd name="T5" fmla="*/ 2147483647 h 13"/>
                <a:gd name="T6" fmla="*/ 2147483647 w 15"/>
                <a:gd name="T7" fmla="*/ 2147483647 h 13"/>
                <a:gd name="T8" fmla="*/ 2147483647 w 15"/>
                <a:gd name="T9" fmla="*/ 2147483647 h 13"/>
                <a:gd name="T10" fmla="*/ 2147483647 w 15"/>
                <a:gd name="T11" fmla="*/ 0 h 13"/>
                <a:gd name="T12" fmla="*/ 2147483647 w 15"/>
                <a:gd name="T13" fmla="*/ 0 h 13"/>
                <a:gd name="T14" fmla="*/ 0 w 15"/>
                <a:gd name="T15" fmla="*/ 2147483647 h 13"/>
                <a:gd name="T16" fmla="*/ 0 w 15"/>
                <a:gd name="T17" fmla="*/ 2147483647 h 13"/>
                <a:gd name="T18" fmla="*/ 0 w 15"/>
                <a:gd name="T19" fmla="*/ 2147483647 h 13"/>
                <a:gd name="T20" fmla="*/ 2147483647 w 15"/>
                <a:gd name="T21" fmla="*/ 2147483647 h 13"/>
                <a:gd name="T22" fmla="*/ 2147483647 w 15"/>
                <a:gd name="T23" fmla="*/ 2147483647 h 13"/>
                <a:gd name="T24" fmla="*/ 2147483647 w 15"/>
                <a:gd name="T25" fmla="*/ 2147483647 h 13"/>
                <a:gd name="T26" fmla="*/ 2147483647 w 15"/>
                <a:gd name="T27" fmla="*/ 2147483647 h 13"/>
                <a:gd name="T28" fmla="*/ 2147483647 w 15"/>
                <a:gd name="T29" fmla="*/ 2147483647 h 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5"/>
                <a:gd name="T46" fmla="*/ 0 h 13"/>
                <a:gd name="T47" fmla="*/ 15 w 15"/>
                <a:gd name="T48" fmla="*/ 13 h 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5" h="13">
                  <a:moveTo>
                    <a:pt x="7" y="10"/>
                  </a:moveTo>
                  <a:lnTo>
                    <a:pt x="14" y="8"/>
                  </a:lnTo>
                  <a:lnTo>
                    <a:pt x="14" y="7"/>
                  </a:lnTo>
                  <a:lnTo>
                    <a:pt x="14" y="3"/>
                  </a:lnTo>
                  <a:lnTo>
                    <a:pt x="9" y="1"/>
                  </a:lnTo>
                  <a:lnTo>
                    <a:pt x="7" y="0"/>
                  </a:lnTo>
                  <a:lnTo>
                    <a:pt x="5" y="0"/>
                  </a:lnTo>
                  <a:lnTo>
                    <a:pt x="0" y="1"/>
                  </a:lnTo>
                  <a:lnTo>
                    <a:pt x="0" y="3"/>
                  </a:lnTo>
                  <a:lnTo>
                    <a:pt x="0" y="7"/>
                  </a:lnTo>
                  <a:lnTo>
                    <a:pt x="3" y="8"/>
                  </a:lnTo>
                  <a:lnTo>
                    <a:pt x="5" y="10"/>
                  </a:lnTo>
                  <a:lnTo>
                    <a:pt x="5" y="12"/>
                  </a:lnTo>
                  <a:lnTo>
                    <a:pt x="7" y="10"/>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32" name="Freeform 177"/>
            <p:cNvSpPr>
              <a:spLocks/>
            </p:cNvSpPr>
            <p:nvPr/>
          </p:nvSpPr>
          <p:spPr bwMode="auto">
            <a:xfrm>
              <a:off x="3364695" y="4744218"/>
              <a:ext cx="66079" cy="44360"/>
            </a:xfrm>
            <a:custGeom>
              <a:avLst/>
              <a:gdLst>
                <a:gd name="T0" fmla="*/ 0 w 15"/>
                <a:gd name="T1" fmla="*/ 2147483647 h 14"/>
                <a:gd name="T2" fmla="*/ 0 w 15"/>
                <a:gd name="T3" fmla="*/ 2147483647 h 14"/>
                <a:gd name="T4" fmla="*/ 0 w 15"/>
                <a:gd name="T5" fmla="*/ 0 h 14"/>
                <a:gd name="T6" fmla="*/ 2147483647 w 15"/>
                <a:gd name="T7" fmla="*/ 0 h 14"/>
                <a:gd name="T8" fmla="*/ 2147483647 w 15"/>
                <a:gd name="T9" fmla="*/ 0 h 14"/>
                <a:gd name="T10" fmla="*/ 2147483647 w 15"/>
                <a:gd name="T11" fmla="*/ 2147483647 h 14"/>
                <a:gd name="T12" fmla="*/ 2147483647 w 15"/>
                <a:gd name="T13" fmla="*/ 2147483647 h 14"/>
                <a:gd name="T14" fmla="*/ 2147483647 w 15"/>
                <a:gd name="T15" fmla="*/ 2147483647 h 14"/>
                <a:gd name="T16" fmla="*/ 2147483647 w 15"/>
                <a:gd name="T17" fmla="*/ 2147483647 h 14"/>
                <a:gd name="T18" fmla="*/ 2147483647 w 15"/>
                <a:gd name="T19" fmla="*/ 2147483647 h 14"/>
                <a:gd name="T20" fmla="*/ 2147483647 w 15"/>
                <a:gd name="T21" fmla="*/ 2147483647 h 14"/>
                <a:gd name="T22" fmla="*/ 0 w 15"/>
                <a:gd name="T23" fmla="*/ 2147483647 h 14"/>
                <a:gd name="T24" fmla="*/ 0 w 15"/>
                <a:gd name="T25" fmla="*/ 2147483647 h 1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w 15"/>
                <a:gd name="T40" fmla="*/ 0 h 14"/>
                <a:gd name="T41" fmla="*/ 15 w 15"/>
                <a:gd name="T42" fmla="*/ 14 h 14"/>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T39" t="T40" r="T41" b="T42"/>
              <a:pathLst>
                <a:path w="15" h="14">
                  <a:moveTo>
                    <a:pt x="0" y="7"/>
                  </a:moveTo>
                  <a:lnTo>
                    <a:pt x="0" y="1"/>
                  </a:lnTo>
                  <a:lnTo>
                    <a:pt x="0" y="0"/>
                  </a:lnTo>
                  <a:lnTo>
                    <a:pt x="4" y="0"/>
                  </a:lnTo>
                  <a:lnTo>
                    <a:pt x="7" y="0"/>
                  </a:lnTo>
                  <a:lnTo>
                    <a:pt x="9" y="4"/>
                  </a:lnTo>
                  <a:lnTo>
                    <a:pt x="14" y="8"/>
                  </a:lnTo>
                  <a:lnTo>
                    <a:pt x="14" y="10"/>
                  </a:lnTo>
                  <a:lnTo>
                    <a:pt x="9" y="10"/>
                  </a:lnTo>
                  <a:lnTo>
                    <a:pt x="7" y="13"/>
                  </a:lnTo>
                  <a:lnTo>
                    <a:pt x="7" y="10"/>
                  </a:lnTo>
                  <a:lnTo>
                    <a:pt x="0" y="7"/>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33" name="Freeform 178"/>
            <p:cNvSpPr>
              <a:spLocks/>
            </p:cNvSpPr>
            <p:nvPr/>
          </p:nvSpPr>
          <p:spPr bwMode="auto">
            <a:xfrm>
              <a:off x="3405359" y="4744218"/>
              <a:ext cx="55913" cy="41403"/>
            </a:xfrm>
            <a:custGeom>
              <a:avLst/>
              <a:gdLst>
                <a:gd name="T0" fmla="*/ 2147483647 w 14"/>
                <a:gd name="T1" fmla="*/ 2147483647 h 13"/>
                <a:gd name="T2" fmla="*/ 2147483647 w 14"/>
                <a:gd name="T3" fmla="*/ 2147483647 h 13"/>
                <a:gd name="T4" fmla="*/ 2147483647 w 14"/>
                <a:gd name="T5" fmla="*/ 2147483647 h 13"/>
                <a:gd name="T6" fmla="*/ 2147483647 w 14"/>
                <a:gd name="T7" fmla="*/ 2147483647 h 13"/>
                <a:gd name="T8" fmla="*/ 2147483647 w 14"/>
                <a:gd name="T9" fmla="*/ 2147483647 h 13"/>
                <a:gd name="T10" fmla="*/ 2147483647 w 14"/>
                <a:gd name="T11" fmla="*/ 2147483647 h 13"/>
                <a:gd name="T12" fmla="*/ 2147483647 w 14"/>
                <a:gd name="T13" fmla="*/ 2147483647 h 13"/>
                <a:gd name="T14" fmla="*/ 2147483647 w 14"/>
                <a:gd name="T15" fmla="*/ 2147483647 h 13"/>
                <a:gd name="T16" fmla="*/ 2147483647 w 14"/>
                <a:gd name="T17" fmla="*/ 0 h 13"/>
                <a:gd name="T18" fmla="*/ 2147483647 w 14"/>
                <a:gd name="T19" fmla="*/ 0 h 13"/>
                <a:gd name="T20" fmla="*/ 2147483647 w 14"/>
                <a:gd name="T21" fmla="*/ 0 h 13"/>
                <a:gd name="T22" fmla="*/ 2147483647 w 14"/>
                <a:gd name="T23" fmla="*/ 0 h 13"/>
                <a:gd name="T24" fmla="*/ 2147483647 w 14"/>
                <a:gd name="T25" fmla="*/ 0 h 13"/>
                <a:gd name="T26" fmla="*/ 2147483647 w 14"/>
                <a:gd name="T27" fmla="*/ 2147483647 h 13"/>
                <a:gd name="T28" fmla="*/ 0 w 14"/>
                <a:gd name="T29" fmla="*/ 2147483647 h 13"/>
                <a:gd name="T30" fmla="*/ 0 w 14"/>
                <a:gd name="T31" fmla="*/ 2147483647 h 13"/>
                <a:gd name="T32" fmla="*/ 0 w 14"/>
                <a:gd name="T33" fmla="*/ 2147483647 h 13"/>
                <a:gd name="T34" fmla="*/ 2147483647 w 14"/>
                <a:gd name="T35" fmla="*/ 2147483647 h 13"/>
                <a:gd name="T36" fmla="*/ 2147483647 w 14"/>
                <a:gd name="T37" fmla="*/ 2147483647 h 13"/>
                <a:gd name="T38" fmla="*/ 2147483647 w 14"/>
                <a:gd name="T39" fmla="*/ 2147483647 h 13"/>
                <a:gd name="T40" fmla="*/ 2147483647 w 14"/>
                <a:gd name="T41" fmla="*/ 2147483647 h 13"/>
                <a:gd name="T42" fmla="*/ 2147483647 w 14"/>
                <a:gd name="T43" fmla="*/ 2147483647 h 13"/>
                <a:gd name="T44" fmla="*/ 2147483647 w 14"/>
                <a:gd name="T45" fmla="*/ 2147483647 h 1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
                <a:gd name="T70" fmla="*/ 0 h 13"/>
                <a:gd name="T71" fmla="*/ 14 w 14"/>
                <a:gd name="T72" fmla="*/ 13 h 1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 h="13">
                  <a:moveTo>
                    <a:pt x="8" y="12"/>
                  </a:moveTo>
                  <a:lnTo>
                    <a:pt x="11" y="10"/>
                  </a:lnTo>
                  <a:lnTo>
                    <a:pt x="12" y="9"/>
                  </a:lnTo>
                  <a:lnTo>
                    <a:pt x="13" y="9"/>
                  </a:lnTo>
                  <a:lnTo>
                    <a:pt x="13" y="7"/>
                  </a:lnTo>
                  <a:lnTo>
                    <a:pt x="11" y="1"/>
                  </a:lnTo>
                  <a:lnTo>
                    <a:pt x="10" y="1"/>
                  </a:lnTo>
                  <a:lnTo>
                    <a:pt x="8" y="0"/>
                  </a:lnTo>
                  <a:lnTo>
                    <a:pt x="7" y="0"/>
                  </a:lnTo>
                  <a:lnTo>
                    <a:pt x="6" y="0"/>
                  </a:lnTo>
                  <a:lnTo>
                    <a:pt x="4" y="0"/>
                  </a:lnTo>
                  <a:lnTo>
                    <a:pt x="1" y="0"/>
                  </a:lnTo>
                  <a:lnTo>
                    <a:pt x="1" y="1"/>
                  </a:lnTo>
                  <a:lnTo>
                    <a:pt x="0" y="1"/>
                  </a:lnTo>
                  <a:lnTo>
                    <a:pt x="0" y="3"/>
                  </a:lnTo>
                  <a:lnTo>
                    <a:pt x="0" y="7"/>
                  </a:lnTo>
                  <a:lnTo>
                    <a:pt x="1" y="8"/>
                  </a:lnTo>
                  <a:lnTo>
                    <a:pt x="3" y="10"/>
                  </a:lnTo>
                  <a:lnTo>
                    <a:pt x="6" y="10"/>
                  </a:lnTo>
                  <a:lnTo>
                    <a:pt x="7" y="12"/>
                  </a:lnTo>
                  <a:lnTo>
                    <a:pt x="8" y="12"/>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34" name="Freeform 179"/>
            <p:cNvSpPr>
              <a:spLocks/>
            </p:cNvSpPr>
            <p:nvPr/>
          </p:nvSpPr>
          <p:spPr bwMode="auto">
            <a:xfrm>
              <a:off x="3405359" y="4744218"/>
              <a:ext cx="55913" cy="44360"/>
            </a:xfrm>
            <a:custGeom>
              <a:avLst/>
              <a:gdLst>
                <a:gd name="T0" fmla="*/ 2147483647 w 14"/>
                <a:gd name="T1" fmla="*/ 2147483647 h 14"/>
                <a:gd name="T2" fmla="*/ 0 w 14"/>
                <a:gd name="T3" fmla="*/ 2147483647 h 14"/>
                <a:gd name="T4" fmla="*/ 0 w 14"/>
                <a:gd name="T5" fmla="*/ 2147483647 h 14"/>
                <a:gd name="T6" fmla="*/ 0 w 14"/>
                <a:gd name="T7" fmla="*/ 2147483647 h 14"/>
                <a:gd name="T8" fmla="*/ 2147483647 w 14"/>
                <a:gd name="T9" fmla="*/ 2147483647 h 14"/>
                <a:gd name="T10" fmla="*/ 2147483647 w 14"/>
                <a:gd name="T11" fmla="*/ 0 h 14"/>
                <a:gd name="T12" fmla="*/ 2147483647 w 14"/>
                <a:gd name="T13" fmla="*/ 2147483647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2147483647 w 14"/>
                <a:gd name="T33" fmla="*/ 2147483647 h 14"/>
                <a:gd name="T34" fmla="*/ 2147483647 w 14"/>
                <a:gd name="T35" fmla="*/ 2147483647 h 14"/>
                <a:gd name="T36" fmla="*/ 2147483647 w 14"/>
                <a:gd name="T37" fmla="*/ 2147483647 h 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
                <a:gd name="T58" fmla="*/ 0 h 14"/>
                <a:gd name="T59" fmla="*/ 14 w 14"/>
                <a:gd name="T60" fmla="*/ 14 h 1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 h="14">
                  <a:moveTo>
                    <a:pt x="1" y="9"/>
                  </a:moveTo>
                  <a:lnTo>
                    <a:pt x="0" y="7"/>
                  </a:lnTo>
                  <a:lnTo>
                    <a:pt x="0" y="3"/>
                  </a:lnTo>
                  <a:lnTo>
                    <a:pt x="0" y="1"/>
                  </a:lnTo>
                  <a:lnTo>
                    <a:pt x="1" y="1"/>
                  </a:lnTo>
                  <a:lnTo>
                    <a:pt x="4" y="0"/>
                  </a:lnTo>
                  <a:lnTo>
                    <a:pt x="7" y="1"/>
                  </a:lnTo>
                  <a:lnTo>
                    <a:pt x="9" y="1"/>
                  </a:lnTo>
                  <a:lnTo>
                    <a:pt x="10" y="5"/>
                  </a:lnTo>
                  <a:lnTo>
                    <a:pt x="13" y="7"/>
                  </a:lnTo>
                  <a:lnTo>
                    <a:pt x="13" y="9"/>
                  </a:lnTo>
                  <a:lnTo>
                    <a:pt x="13" y="11"/>
                  </a:lnTo>
                  <a:lnTo>
                    <a:pt x="12" y="11"/>
                  </a:lnTo>
                  <a:lnTo>
                    <a:pt x="10" y="13"/>
                  </a:lnTo>
                  <a:lnTo>
                    <a:pt x="9" y="13"/>
                  </a:lnTo>
                  <a:lnTo>
                    <a:pt x="7" y="11"/>
                  </a:lnTo>
                  <a:lnTo>
                    <a:pt x="4" y="10"/>
                  </a:lnTo>
                  <a:lnTo>
                    <a:pt x="1" y="9"/>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35" name="Freeform 180"/>
            <p:cNvSpPr>
              <a:spLocks/>
            </p:cNvSpPr>
            <p:nvPr/>
          </p:nvSpPr>
          <p:spPr bwMode="auto">
            <a:xfrm>
              <a:off x="3407901" y="4747176"/>
              <a:ext cx="63537" cy="50275"/>
            </a:xfrm>
            <a:custGeom>
              <a:avLst/>
              <a:gdLst>
                <a:gd name="T0" fmla="*/ 2147483647 w 14"/>
                <a:gd name="T1" fmla="*/ 2147483647 h 15"/>
                <a:gd name="T2" fmla="*/ 0 w 14"/>
                <a:gd name="T3" fmla="*/ 2147483647 h 15"/>
                <a:gd name="T4" fmla="*/ 0 w 14"/>
                <a:gd name="T5" fmla="*/ 2147483647 h 15"/>
                <a:gd name="T6" fmla="*/ 2147483647 w 14"/>
                <a:gd name="T7" fmla="*/ 2147483647 h 15"/>
                <a:gd name="T8" fmla="*/ 2147483647 w 14"/>
                <a:gd name="T9" fmla="*/ 0 h 15"/>
                <a:gd name="T10" fmla="*/ 2147483647 w 14"/>
                <a:gd name="T11" fmla="*/ 2147483647 h 15"/>
                <a:gd name="T12" fmla="*/ 2147483647 w 14"/>
                <a:gd name="T13" fmla="*/ 2147483647 h 15"/>
                <a:gd name="T14" fmla="*/ 2147483647 w 14"/>
                <a:gd name="T15" fmla="*/ 2147483647 h 15"/>
                <a:gd name="T16" fmla="*/ 2147483647 w 14"/>
                <a:gd name="T17" fmla="*/ 2147483647 h 15"/>
                <a:gd name="T18" fmla="*/ 2147483647 w 14"/>
                <a:gd name="T19" fmla="*/ 2147483647 h 15"/>
                <a:gd name="T20" fmla="*/ 2147483647 w 14"/>
                <a:gd name="T21" fmla="*/ 2147483647 h 15"/>
                <a:gd name="T22" fmla="*/ 2147483647 w 14"/>
                <a:gd name="T23" fmla="*/ 2147483647 h 15"/>
                <a:gd name="T24" fmla="*/ 2147483647 w 14"/>
                <a:gd name="T25" fmla="*/ 2147483647 h 15"/>
                <a:gd name="T26" fmla="*/ 2147483647 w 14"/>
                <a:gd name="T27" fmla="*/ 2147483647 h 15"/>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
                <a:gd name="T43" fmla="*/ 0 h 15"/>
                <a:gd name="T44" fmla="*/ 14 w 14"/>
                <a:gd name="T45" fmla="*/ 15 h 15"/>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 h="15">
                  <a:moveTo>
                    <a:pt x="4" y="9"/>
                  </a:moveTo>
                  <a:lnTo>
                    <a:pt x="0" y="6"/>
                  </a:lnTo>
                  <a:lnTo>
                    <a:pt x="0" y="2"/>
                  </a:lnTo>
                  <a:lnTo>
                    <a:pt x="4" y="2"/>
                  </a:lnTo>
                  <a:lnTo>
                    <a:pt x="5" y="0"/>
                  </a:lnTo>
                  <a:lnTo>
                    <a:pt x="5" y="2"/>
                  </a:lnTo>
                  <a:lnTo>
                    <a:pt x="13" y="6"/>
                  </a:lnTo>
                  <a:lnTo>
                    <a:pt x="13" y="8"/>
                  </a:lnTo>
                  <a:lnTo>
                    <a:pt x="13" y="11"/>
                  </a:lnTo>
                  <a:lnTo>
                    <a:pt x="13" y="14"/>
                  </a:lnTo>
                  <a:lnTo>
                    <a:pt x="10" y="14"/>
                  </a:lnTo>
                  <a:lnTo>
                    <a:pt x="7" y="14"/>
                  </a:lnTo>
                  <a:lnTo>
                    <a:pt x="4" y="9"/>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36" name="Freeform 181"/>
            <p:cNvSpPr>
              <a:spLocks/>
            </p:cNvSpPr>
            <p:nvPr/>
          </p:nvSpPr>
          <p:spPr bwMode="auto">
            <a:xfrm>
              <a:off x="3438398" y="4756048"/>
              <a:ext cx="48288" cy="50275"/>
            </a:xfrm>
            <a:custGeom>
              <a:avLst/>
              <a:gdLst>
                <a:gd name="T0" fmla="*/ 2147483647 w 12"/>
                <a:gd name="T1" fmla="*/ 2147483647 h 14"/>
                <a:gd name="T2" fmla="*/ 2147483647 w 12"/>
                <a:gd name="T3" fmla="*/ 2147483647 h 14"/>
                <a:gd name="T4" fmla="*/ 2147483647 w 12"/>
                <a:gd name="T5" fmla="*/ 2147483647 h 14"/>
                <a:gd name="T6" fmla="*/ 2147483647 w 12"/>
                <a:gd name="T7" fmla="*/ 2147483647 h 14"/>
                <a:gd name="T8" fmla="*/ 2147483647 w 12"/>
                <a:gd name="T9" fmla="*/ 2147483647 h 14"/>
                <a:gd name="T10" fmla="*/ 2147483647 w 12"/>
                <a:gd name="T11" fmla="*/ 2147483647 h 14"/>
                <a:gd name="T12" fmla="*/ 2147483647 w 12"/>
                <a:gd name="T13" fmla="*/ 2147483647 h 14"/>
                <a:gd name="T14" fmla="*/ 2147483647 w 12"/>
                <a:gd name="T15" fmla="*/ 2147483647 h 14"/>
                <a:gd name="T16" fmla="*/ 2147483647 w 12"/>
                <a:gd name="T17" fmla="*/ 0 h 14"/>
                <a:gd name="T18" fmla="*/ 2147483647 w 12"/>
                <a:gd name="T19" fmla="*/ 0 h 14"/>
                <a:gd name="T20" fmla="*/ 2147483647 w 12"/>
                <a:gd name="T21" fmla="*/ 0 h 14"/>
                <a:gd name="T22" fmla="*/ 2147483647 w 12"/>
                <a:gd name="T23" fmla="*/ 2147483647 h 14"/>
                <a:gd name="T24" fmla="*/ 2147483647 w 12"/>
                <a:gd name="T25" fmla="*/ 2147483647 h 14"/>
                <a:gd name="T26" fmla="*/ 2147483647 w 12"/>
                <a:gd name="T27" fmla="*/ 2147483647 h 14"/>
                <a:gd name="T28" fmla="*/ 0 w 12"/>
                <a:gd name="T29" fmla="*/ 2147483647 h 14"/>
                <a:gd name="T30" fmla="*/ 2147483647 w 12"/>
                <a:gd name="T31" fmla="*/ 2147483647 h 14"/>
                <a:gd name="T32" fmla="*/ 2147483647 w 12"/>
                <a:gd name="T33" fmla="*/ 2147483647 h 14"/>
                <a:gd name="T34" fmla="*/ 2147483647 w 12"/>
                <a:gd name="T35" fmla="*/ 2147483647 h 14"/>
                <a:gd name="T36" fmla="*/ 2147483647 w 12"/>
                <a:gd name="T37" fmla="*/ 2147483647 h 14"/>
                <a:gd name="T38" fmla="*/ 2147483647 w 12"/>
                <a:gd name="T39" fmla="*/ 2147483647 h 14"/>
                <a:gd name="T40" fmla="*/ 2147483647 w 12"/>
                <a:gd name="T41" fmla="*/ 2147483647 h 14"/>
                <a:gd name="T42" fmla="*/ 2147483647 w 12"/>
                <a:gd name="T43" fmla="*/ 2147483647 h 14"/>
                <a:gd name="T44" fmla="*/ 2147483647 w 12"/>
                <a:gd name="T45" fmla="*/ 2147483647 h 14"/>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
                <a:gd name="T70" fmla="*/ 0 h 14"/>
                <a:gd name="T71" fmla="*/ 12 w 12"/>
                <a:gd name="T72" fmla="*/ 14 h 14"/>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 h="14">
                  <a:moveTo>
                    <a:pt x="8" y="13"/>
                  </a:moveTo>
                  <a:lnTo>
                    <a:pt x="10" y="11"/>
                  </a:lnTo>
                  <a:lnTo>
                    <a:pt x="10" y="10"/>
                  </a:lnTo>
                  <a:lnTo>
                    <a:pt x="10" y="9"/>
                  </a:lnTo>
                  <a:lnTo>
                    <a:pt x="11" y="8"/>
                  </a:lnTo>
                  <a:lnTo>
                    <a:pt x="10" y="5"/>
                  </a:lnTo>
                  <a:lnTo>
                    <a:pt x="10" y="3"/>
                  </a:lnTo>
                  <a:lnTo>
                    <a:pt x="9" y="1"/>
                  </a:lnTo>
                  <a:lnTo>
                    <a:pt x="8" y="0"/>
                  </a:lnTo>
                  <a:lnTo>
                    <a:pt x="7" y="0"/>
                  </a:lnTo>
                  <a:lnTo>
                    <a:pt x="5" y="0"/>
                  </a:lnTo>
                  <a:lnTo>
                    <a:pt x="1" y="1"/>
                  </a:lnTo>
                  <a:lnTo>
                    <a:pt x="1" y="3"/>
                  </a:lnTo>
                  <a:lnTo>
                    <a:pt x="0" y="4"/>
                  </a:lnTo>
                  <a:lnTo>
                    <a:pt x="1" y="6"/>
                  </a:lnTo>
                  <a:lnTo>
                    <a:pt x="1" y="8"/>
                  </a:lnTo>
                  <a:lnTo>
                    <a:pt x="3" y="11"/>
                  </a:lnTo>
                  <a:lnTo>
                    <a:pt x="5" y="12"/>
                  </a:lnTo>
                  <a:lnTo>
                    <a:pt x="7" y="13"/>
                  </a:lnTo>
                  <a:lnTo>
                    <a:pt x="8" y="13"/>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37" name="Freeform 182"/>
            <p:cNvSpPr>
              <a:spLocks/>
            </p:cNvSpPr>
            <p:nvPr/>
          </p:nvSpPr>
          <p:spPr bwMode="auto">
            <a:xfrm>
              <a:off x="3438398" y="4759005"/>
              <a:ext cx="48288" cy="50275"/>
            </a:xfrm>
            <a:custGeom>
              <a:avLst/>
              <a:gdLst>
                <a:gd name="T0" fmla="*/ 2147483647 w 12"/>
                <a:gd name="T1" fmla="*/ 2147483647 h 14"/>
                <a:gd name="T2" fmla="*/ 2147483647 w 12"/>
                <a:gd name="T3" fmla="*/ 2147483647 h 14"/>
                <a:gd name="T4" fmla="*/ 0 w 12"/>
                <a:gd name="T5" fmla="*/ 2147483647 h 14"/>
                <a:gd name="T6" fmla="*/ 2147483647 w 12"/>
                <a:gd name="T7" fmla="*/ 2147483647 h 14"/>
                <a:gd name="T8" fmla="*/ 2147483647 w 12"/>
                <a:gd name="T9" fmla="*/ 2147483647 h 14"/>
                <a:gd name="T10" fmla="*/ 2147483647 w 12"/>
                <a:gd name="T11" fmla="*/ 0 h 14"/>
                <a:gd name="T12" fmla="*/ 2147483647 w 12"/>
                <a:gd name="T13" fmla="*/ 0 h 14"/>
                <a:gd name="T14" fmla="*/ 2147483647 w 12"/>
                <a:gd name="T15" fmla="*/ 2147483647 h 14"/>
                <a:gd name="T16" fmla="*/ 2147483647 w 12"/>
                <a:gd name="T17" fmla="*/ 2147483647 h 14"/>
                <a:gd name="T18" fmla="*/ 2147483647 w 12"/>
                <a:gd name="T19" fmla="*/ 2147483647 h 14"/>
                <a:gd name="T20" fmla="*/ 2147483647 w 12"/>
                <a:gd name="T21" fmla="*/ 2147483647 h 14"/>
                <a:gd name="T22" fmla="*/ 2147483647 w 12"/>
                <a:gd name="T23" fmla="*/ 2147483647 h 14"/>
                <a:gd name="T24" fmla="*/ 2147483647 w 12"/>
                <a:gd name="T25" fmla="*/ 2147483647 h 14"/>
                <a:gd name="T26" fmla="*/ 2147483647 w 12"/>
                <a:gd name="T27" fmla="*/ 2147483647 h 14"/>
                <a:gd name="T28" fmla="*/ 2147483647 w 12"/>
                <a:gd name="T29" fmla="*/ 2147483647 h 14"/>
                <a:gd name="T30" fmla="*/ 2147483647 w 12"/>
                <a:gd name="T31" fmla="*/ 2147483647 h 14"/>
                <a:gd name="T32" fmla="*/ 2147483647 w 12"/>
                <a:gd name="T33" fmla="*/ 2147483647 h 14"/>
                <a:gd name="T34" fmla="*/ 2147483647 w 12"/>
                <a:gd name="T35" fmla="*/ 2147483647 h 14"/>
                <a:gd name="T36" fmla="*/ 2147483647 w 12"/>
                <a:gd name="T37" fmla="*/ 2147483647 h 14"/>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
                <a:gd name="T58" fmla="*/ 0 h 14"/>
                <a:gd name="T59" fmla="*/ 12 w 12"/>
                <a:gd name="T60" fmla="*/ 14 h 14"/>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 h="14">
                  <a:moveTo>
                    <a:pt x="1" y="7"/>
                  </a:moveTo>
                  <a:lnTo>
                    <a:pt x="1" y="5"/>
                  </a:lnTo>
                  <a:lnTo>
                    <a:pt x="0" y="3"/>
                  </a:lnTo>
                  <a:lnTo>
                    <a:pt x="1" y="2"/>
                  </a:lnTo>
                  <a:lnTo>
                    <a:pt x="1" y="0"/>
                  </a:lnTo>
                  <a:lnTo>
                    <a:pt x="4" y="0"/>
                  </a:lnTo>
                  <a:lnTo>
                    <a:pt x="7" y="2"/>
                  </a:lnTo>
                  <a:lnTo>
                    <a:pt x="8" y="2"/>
                  </a:lnTo>
                  <a:lnTo>
                    <a:pt x="10" y="5"/>
                  </a:lnTo>
                  <a:lnTo>
                    <a:pt x="10" y="6"/>
                  </a:lnTo>
                  <a:lnTo>
                    <a:pt x="11" y="9"/>
                  </a:lnTo>
                  <a:lnTo>
                    <a:pt x="10" y="12"/>
                  </a:lnTo>
                  <a:lnTo>
                    <a:pt x="10" y="13"/>
                  </a:lnTo>
                  <a:lnTo>
                    <a:pt x="8" y="13"/>
                  </a:lnTo>
                  <a:lnTo>
                    <a:pt x="7" y="12"/>
                  </a:lnTo>
                  <a:lnTo>
                    <a:pt x="4" y="11"/>
                  </a:lnTo>
                  <a:lnTo>
                    <a:pt x="1" y="7"/>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38" name="Freeform 183"/>
            <p:cNvSpPr>
              <a:spLocks/>
            </p:cNvSpPr>
            <p:nvPr/>
          </p:nvSpPr>
          <p:spPr bwMode="auto">
            <a:xfrm>
              <a:off x="3443481" y="4767877"/>
              <a:ext cx="53371" cy="44360"/>
            </a:xfrm>
            <a:custGeom>
              <a:avLst/>
              <a:gdLst>
                <a:gd name="T0" fmla="*/ 2147483647 w 13"/>
                <a:gd name="T1" fmla="*/ 2147483647 h 13"/>
                <a:gd name="T2" fmla="*/ 0 w 13"/>
                <a:gd name="T3" fmla="*/ 2147483647 h 13"/>
                <a:gd name="T4" fmla="*/ 0 w 13"/>
                <a:gd name="T5" fmla="*/ 2147483647 h 13"/>
                <a:gd name="T6" fmla="*/ 0 w 13"/>
                <a:gd name="T7" fmla="*/ 0 h 13"/>
                <a:gd name="T8" fmla="*/ 2147483647 w 13"/>
                <a:gd name="T9" fmla="*/ 0 h 13"/>
                <a:gd name="T10" fmla="*/ 2147483647 w 13"/>
                <a:gd name="T11" fmla="*/ 0 h 13"/>
                <a:gd name="T12" fmla="*/ 2147483647 w 13"/>
                <a:gd name="T13" fmla="*/ 0 h 13"/>
                <a:gd name="T14" fmla="*/ 2147483647 w 13"/>
                <a:gd name="T15" fmla="*/ 2147483647 h 13"/>
                <a:gd name="T16" fmla="*/ 2147483647 w 13"/>
                <a:gd name="T17" fmla="*/ 2147483647 h 13"/>
                <a:gd name="T18" fmla="*/ 2147483647 w 13"/>
                <a:gd name="T19" fmla="*/ 2147483647 h 13"/>
                <a:gd name="T20" fmla="*/ 2147483647 w 13"/>
                <a:gd name="T21" fmla="*/ 2147483647 h 13"/>
                <a:gd name="T22" fmla="*/ 2147483647 w 13"/>
                <a:gd name="T23" fmla="*/ 2147483647 h 13"/>
                <a:gd name="T24" fmla="*/ 2147483647 w 13"/>
                <a:gd name="T25" fmla="*/ 2147483647 h 13"/>
                <a:gd name="T26" fmla="*/ 2147483647 w 13"/>
                <a:gd name="T27" fmla="*/ 2147483647 h 13"/>
                <a:gd name="T28" fmla="*/ 2147483647 w 13"/>
                <a:gd name="T29" fmla="*/ 2147483647 h 13"/>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w 13"/>
                <a:gd name="T46" fmla="*/ 0 h 13"/>
                <a:gd name="T47" fmla="*/ 13 w 13"/>
                <a:gd name="T48" fmla="*/ 13 h 13"/>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T45" t="T46" r="T47" b="T48"/>
              <a:pathLst>
                <a:path w="13" h="13">
                  <a:moveTo>
                    <a:pt x="3" y="8"/>
                  </a:moveTo>
                  <a:lnTo>
                    <a:pt x="0" y="3"/>
                  </a:lnTo>
                  <a:lnTo>
                    <a:pt x="0" y="2"/>
                  </a:lnTo>
                  <a:lnTo>
                    <a:pt x="0" y="0"/>
                  </a:lnTo>
                  <a:lnTo>
                    <a:pt x="3" y="0"/>
                  </a:lnTo>
                  <a:lnTo>
                    <a:pt x="5" y="0"/>
                  </a:lnTo>
                  <a:lnTo>
                    <a:pt x="7" y="0"/>
                  </a:lnTo>
                  <a:lnTo>
                    <a:pt x="9" y="2"/>
                  </a:lnTo>
                  <a:lnTo>
                    <a:pt x="12" y="6"/>
                  </a:lnTo>
                  <a:lnTo>
                    <a:pt x="12" y="8"/>
                  </a:lnTo>
                  <a:lnTo>
                    <a:pt x="12" y="10"/>
                  </a:lnTo>
                  <a:lnTo>
                    <a:pt x="9" y="12"/>
                  </a:lnTo>
                  <a:lnTo>
                    <a:pt x="7" y="12"/>
                  </a:lnTo>
                  <a:lnTo>
                    <a:pt x="3" y="8"/>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39" name="Freeform 184"/>
            <p:cNvSpPr>
              <a:spLocks/>
            </p:cNvSpPr>
            <p:nvPr/>
          </p:nvSpPr>
          <p:spPr bwMode="auto">
            <a:xfrm>
              <a:off x="3387569" y="4747176"/>
              <a:ext cx="55913" cy="50275"/>
            </a:xfrm>
            <a:custGeom>
              <a:avLst/>
              <a:gdLst>
                <a:gd name="T0" fmla="*/ 2147483647 w 13"/>
                <a:gd name="T1" fmla="*/ 2147483647 h 15"/>
                <a:gd name="T2" fmla="*/ 2147483647 w 13"/>
                <a:gd name="T3" fmla="*/ 2147483647 h 15"/>
                <a:gd name="T4" fmla="*/ 2147483647 w 13"/>
                <a:gd name="T5" fmla="*/ 2147483647 h 15"/>
                <a:gd name="T6" fmla="*/ 2147483647 w 13"/>
                <a:gd name="T7" fmla="*/ 2147483647 h 15"/>
                <a:gd name="T8" fmla="*/ 2147483647 w 13"/>
                <a:gd name="T9" fmla="*/ 2147483647 h 15"/>
                <a:gd name="T10" fmla="*/ 2147483647 w 13"/>
                <a:gd name="T11" fmla="*/ 2147483647 h 15"/>
                <a:gd name="T12" fmla="*/ 2147483647 w 13"/>
                <a:gd name="T13" fmla="*/ 2147483647 h 15"/>
                <a:gd name="T14" fmla="*/ 2147483647 w 13"/>
                <a:gd name="T15" fmla="*/ 2147483647 h 15"/>
                <a:gd name="T16" fmla="*/ 2147483647 w 13"/>
                <a:gd name="T17" fmla="*/ 0 h 15"/>
                <a:gd name="T18" fmla="*/ 2147483647 w 13"/>
                <a:gd name="T19" fmla="*/ 0 h 15"/>
                <a:gd name="T20" fmla="*/ 2147483647 w 13"/>
                <a:gd name="T21" fmla="*/ 0 h 15"/>
                <a:gd name="T22" fmla="*/ 2147483647 w 13"/>
                <a:gd name="T23" fmla="*/ 0 h 15"/>
                <a:gd name="T24" fmla="*/ 2147483647 w 13"/>
                <a:gd name="T25" fmla="*/ 2147483647 h 15"/>
                <a:gd name="T26" fmla="*/ 2147483647 w 13"/>
                <a:gd name="T27" fmla="*/ 2147483647 h 15"/>
                <a:gd name="T28" fmla="*/ 0 w 13"/>
                <a:gd name="T29" fmla="*/ 2147483647 h 15"/>
                <a:gd name="T30" fmla="*/ 0 w 13"/>
                <a:gd name="T31" fmla="*/ 2147483647 h 15"/>
                <a:gd name="T32" fmla="*/ 0 w 13"/>
                <a:gd name="T33" fmla="*/ 2147483647 h 15"/>
                <a:gd name="T34" fmla="*/ 2147483647 w 13"/>
                <a:gd name="T35" fmla="*/ 2147483647 h 15"/>
                <a:gd name="T36" fmla="*/ 2147483647 w 13"/>
                <a:gd name="T37" fmla="*/ 2147483647 h 15"/>
                <a:gd name="T38" fmla="*/ 2147483647 w 13"/>
                <a:gd name="T39" fmla="*/ 2147483647 h 15"/>
                <a:gd name="T40" fmla="*/ 2147483647 w 13"/>
                <a:gd name="T41" fmla="*/ 2147483647 h 15"/>
                <a:gd name="T42" fmla="*/ 2147483647 w 13"/>
                <a:gd name="T43" fmla="*/ 2147483647 h 15"/>
                <a:gd name="T44" fmla="*/ 2147483647 w 13"/>
                <a:gd name="T45" fmla="*/ 2147483647 h 15"/>
                <a:gd name="T46" fmla="*/ 2147483647 w 13"/>
                <a:gd name="T47" fmla="*/ 2147483647 h 1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3"/>
                <a:gd name="T73" fmla="*/ 0 h 15"/>
                <a:gd name="T74" fmla="*/ 13 w 13"/>
                <a:gd name="T75" fmla="*/ 15 h 1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3" h="15">
                  <a:moveTo>
                    <a:pt x="9" y="14"/>
                  </a:moveTo>
                  <a:lnTo>
                    <a:pt x="11" y="11"/>
                  </a:lnTo>
                  <a:lnTo>
                    <a:pt x="12" y="11"/>
                  </a:lnTo>
                  <a:lnTo>
                    <a:pt x="12" y="10"/>
                  </a:lnTo>
                  <a:lnTo>
                    <a:pt x="12" y="9"/>
                  </a:lnTo>
                  <a:lnTo>
                    <a:pt x="12" y="7"/>
                  </a:lnTo>
                  <a:lnTo>
                    <a:pt x="11" y="4"/>
                  </a:lnTo>
                  <a:lnTo>
                    <a:pt x="10" y="2"/>
                  </a:lnTo>
                  <a:lnTo>
                    <a:pt x="9" y="0"/>
                  </a:lnTo>
                  <a:lnTo>
                    <a:pt x="6" y="0"/>
                  </a:lnTo>
                  <a:lnTo>
                    <a:pt x="5" y="0"/>
                  </a:lnTo>
                  <a:lnTo>
                    <a:pt x="4" y="0"/>
                  </a:lnTo>
                  <a:lnTo>
                    <a:pt x="2" y="2"/>
                  </a:lnTo>
                  <a:lnTo>
                    <a:pt x="1" y="2"/>
                  </a:lnTo>
                  <a:lnTo>
                    <a:pt x="0" y="3"/>
                  </a:lnTo>
                  <a:lnTo>
                    <a:pt x="0" y="6"/>
                  </a:lnTo>
                  <a:lnTo>
                    <a:pt x="0" y="7"/>
                  </a:lnTo>
                  <a:lnTo>
                    <a:pt x="2" y="9"/>
                  </a:lnTo>
                  <a:lnTo>
                    <a:pt x="3" y="11"/>
                  </a:lnTo>
                  <a:lnTo>
                    <a:pt x="5" y="12"/>
                  </a:lnTo>
                  <a:lnTo>
                    <a:pt x="6" y="14"/>
                  </a:lnTo>
                  <a:lnTo>
                    <a:pt x="7" y="14"/>
                  </a:lnTo>
                  <a:lnTo>
                    <a:pt x="9" y="14"/>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40" name="Freeform 185"/>
            <p:cNvSpPr>
              <a:spLocks/>
            </p:cNvSpPr>
            <p:nvPr/>
          </p:nvSpPr>
          <p:spPr bwMode="auto">
            <a:xfrm>
              <a:off x="3387569" y="4747176"/>
              <a:ext cx="55913" cy="50275"/>
            </a:xfrm>
            <a:custGeom>
              <a:avLst/>
              <a:gdLst>
                <a:gd name="T0" fmla="*/ 2147483647 w 13"/>
                <a:gd name="T1" fmla="*/ 2147483647 h 15"/>
                <a:gd name="T2" fmla="*/ 0 w 13"/>
                <a:gd name="T3" fmla="*/ 2147483647 h 15"/>
                <a:gd name="T4" fmla="*/ 0 w 13"/>
                <a:gd name="T5" fmla="*/ 2147483647 h 15"/>
                <a:gd name="T6" fmla="*/ 0 w 13"/>
                <a:gd name="T7" fmla="*/ 2147483647 h 15"/>
                <a:gd name="T8" fmla="*/ 2147483647 w 13"/>
                <a:gd name="T9" fmla="*/ 2147483647 h 15"/>
                <a:gd name="T10" fmla="*/ 2147483647 w 13"/>
                <a:gd name="T11" fmla="*/ 2147483647 h 15"/>
                <a:gd name="T12" fmla="*/ 2147483647 w 13"/>
                <a:gd name="T13" fmla="*/ 0 h 15"/>
                <a:gd name="T14" fmla="*/ 2147483647 w 13"/>
                <a:gd name="T15" fmla="*/ 2147483647 h 15"/>
                <a:gd name="T16" fmla="*/ 2147483647 w 13"/>
                <a:gd name="T17" fmla="*/ 2147483647 h 15"/>
                <a:gd name="T18" fmla="*/ 2147483647 w 13"/>
                <a:gd name="T19" fmla="*/ 2147483647 h 15"/>
                <a:gd name="T20" fmla="*/ 2147483647 w 13"/>
                <a:gd name="T21" fmla="*/ 2147483647 h 15"/>
                <a:gd name="T22" fmla="*/ 2147483647 w 13"/>
                <a:gd name="T23" fmla="*/ 2147483647 h 15"/>
                <a:gd name="T24" fmla="*/ 2147483647 w 13"/>
                <a:gd name="T25" fmla="*/ 2147483647 h 15"/>
                <a:gd name="T26" fmla="*/ 2147483647 w 13"/>
                <a:gd name="T27" fmla="*/ 2147483647 h 15"/>
                <a:gd name="T28" fmla="*/ 2147483647 w 13"/>
                <a:gd name="T29" fmla="*/ 2147483647 h 15"/>
                <a:gd name="T30" fmla="*/ 2147483647 w 13"/>
                <a:gd name="T31" fmla="*/ 2147483647 h 15"/>
                <a:gd name="T32" fmla="*/ 2147483647 w 13"/>
                <a:gd name="T33" fmla="*/ 2147483647 h 15"/>
                <a:gd name="T34" fmla="*/ 2147483647 w 13"/>
                <a:gd name="T35" fmla="*/ 2147483647 h 15"/>
                <a:gd name="T36" fmla="*/ 2147483647 w 13"/>
                <a:gd name="T37" fmla="*/ 2147483647 h 15"/>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3"/>
                <a:gd name="T58" fmla="*/ 0 h 15"/>
                <a:gd name="T59" fmla="*/ 13 w 13"/>
                <a:gd name="T60" fmla="*/ 15 h 15"/>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3" h="15">
                  <a:moveTo>
                    <a:pt x="2" y="9"/>
                  </a:moveTo>
                  <a:lnTo>
                    <a:pt x="0" y="6"/>
                  </a:lnTo>
                  <a:lnTo>
                    <a:pt x="0" y="4"/>
                  </a:lnTo>
                  <a:lnTo>
                    <a:pt x="0" y="2"/>
                  </a:lnTo>
                  <a:lnTo>
                    <a:pt x="1" y="2"/>
                  </a:lnTo>
                  <a:lnTo>
                    <a:pt x="2" y="2"/>
                  </a:lnTo>
                  <a:lnTo>
                    <a:pt x="4" y="0"/>
                  </a:lnTo>
                  <a:lnTo>
                    <a:pt x="7" y="2"/>
                  </a:lnTo>
                  <a:lnTo>
                    <a:pt x="9" y="3"/>
                  </a:lnTo>
                  <a:lnTo>
                    <a:pt x="11" y="6"/>
                  </a:lnTo>
                  <a:lnTo>
                    <a:pt x="12" y="7"/>
                  </a:lnTo>
                  <a:lnTo>
                    <a:pt x="12" y="9"/>
                  </a:lnTo>
                  <a:lnTo>
                    <a:pt x="12" y="12"/>
                  </a:lnTo>
                  <a:lnTo>
                    <a:pt x="11" y="14"/>
                  </a:lnTo>
                  <a:lnTo>
                    <a:pt x="9" y="14"/>
                  </a:lnTo>
                  <a:lnTo>
                    <a:pt x="7" y="12"/>
                  </a:lnTo>
                  <a:lnTo>
                    <a:pt x="4" y="11"/>
                  </a:lnTo>
                  <a:lnTo>
                    <a:pt x="2" y="9"/>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41" name="Freeform 186"/>
            <p:cNvSpPr>
              <a:spLocks/>
            </p:cNvSpPr>
            <p:nvPr/>
          </p:nvSpPr>
          <p:spPr bwMode="auto">
            <a:xfrm>
              <a:off x="3428233" y="4767877"/>
              <a:ext cx="50830" cy="44360"/>
            </a:xfrm>
            <a:custGeom>
              <a:avLst/>
              <a:gdLst>
                <a:gd name="T0" fmla="*/ 2147483647 w 12"/>
                <a:gd name="T1" fmla="*/ 2147483647 h 13"/>
                <a:gd name="T2" fmla="*/ 2147483647 w 12"/>
                <a:gd name="T3" fmla="*/ 2147483647 h 13"/>
                <a:gd name="T4" fmla="*/ 2147483647 w 12"/>
                <a:gd name="T5" fmla="*/ 2147483647 h 13"/>
                <a:gd name="T6" fmla="*/ 2147483647 w 12"/>
                <a:gd name="T7" fmla="*/ 2147483647 h 13"/>
                <a:gd name="T8" fmla="*/ 2147483647 w 12"/>
                <a:gd name="T9" fmla="*/ 2147483647 h 13"/>
                <a:gd name="T10" fmla="*/ 2147483647 w 12"/>
                <a:gd name="T11" fmla="*/ 2147483647 h 13"/>
                <a:gd name="T12" fmla="*/ 2147483647 w 12"/>
                <a:gd name="T13" fmla="*/ 0 h 13"/>
                <a:gd name="T14" fmla="*/ 2147483647 w 12"/>
                <a:gd name="T15" fmla="*/ 0 h 13"/>
                <a:gd name="T16" fmla="*/ 2147483647 w 12"/>
                <a:gd name="T17" fmla="*/ 0 h 13"/>
                <a:gd name="T18" fmla="*/ 2147483647 w 12"/>
                <a:gd name="T19" fmla="*/ 0 h 13"/>
                <a:gd name="T20" fmla="*/ 2147483647 w 12"/>
                <a:gd name="T21" fmla="*/ 0 h 13"/>
                <a:gd name="T22" fmla="*/ 0 w 12"/>
                <a:gd name="T23" fmla="*/ 0 h 13"/>
                <a:gd name="T24" fmla="*/ 0 w 12"/>
                <a:gd name="T25" fmla="*/ 0 h 13"/>
                <a:gd name="T26" fmla="*/ 0 w 12"/>
                <a:gd name="T27" fmla="*/ 2147483647 h 13"/>
                <a:gd name="T28" fmla="*/ 0 w 12"/>
                <a:gd name="T29" fmla="*/ 2147483647 h 13"/>
                <a:gd name="T30" fmla="*/ 0 w 12"/>
                <a:gd name="T31" fmla="*/ 2147483647 h 13"/>
                <a:gd name="T32" fmla="*/ 0 w 12"/>
                <a:gd name="T33" fmla="*/ 2147483647 h 13"/>
                <a:gd name="T34" fmla="*/ 2147483647 w 12"/>
                <a:gd name="T35" fmla="*/ 2147483647 h 13"/>
                <a:gd name="T36" fmla="*/ 2147483647 w 12"/>
                <a:gd name="T37" fmla="*/ 2147483647 h 13"/>
                <a:gd name="T38" fmla="*/ 2147483647 w 12"/>
                <a:gd name="T39" fmla="*/ 2147483647 h 13"/>
                <a:gd name="T40" fmla="*/ 2147483647 w 12"/>
                <a:gd name="T41" fmla="*/ 2147483647 h 13"/>
                <a:gd name="T42" fmla="*/ 2147483647 w 12"/>
                <a:gd name="T43" fmla="*/ 2147483647 h 13"/>
                <a:gd name="T44" fmla="*/ 2147483647 w 12"/>
                <a:gd name="T45" fmla="*/ 2147483647 h 1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2"/>
                <a:gd name="T70" fmla="*/ 0 h 13"/>
                <a:gd name="T71" fmla="*/ 12 w 12"/>
                <a:gd name="T72" fmla="*/ 13 h 1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2" h="13">
                  <a:moveTo>
                    <a:pt x="7" y="12"/>
                  </a:moveTo>
                  <a:lnTo>
                    <a:pt x="9" y="10"/>
                  </a:lnTo>
                  <a:lnTo>
                    <a:pt x="10" y="9"/>
                  </a:lnTo>
                  <a:lnTo>
                    <a:pt x="11" y="7"/>
                  </a:lnTo>
                  <a:lnTo>
                    <a:pt x="10" y="3"/>
                  </a:lnTo>
                  <a:lnTo>
                    <a:pt x="9" y="1"/>
                  </a:lnTo>
                  <a:lnTo>
                    <a:pt x="9" y="0"/>
                  </a:lnTo>
                  <a:lnTo>
                    <a:pt x="6" y="0"/>
                  </a:lnTo>
                  <a:lnTo>
                    <a:pt x="5" y="0"/>
                  </a:lnTo>
                  <a:lnTo>
                    <a:pt x="3" y="0"/>
                  </a:lnTo>
                  <a:lnTo>
                    <a:pt x="0" y="0"/>
                  </a:lnTo>
                  <a:lnTo>
                    <a:pt x="0" y="1"/>
                  </a:lnTo>
                  <a:lnTo>
                    <a:pt x="0" y="3"/>
                  </a:lnTo>
                  <a:lnTo>
                    <a:pt x="0" y="5"/>
                  </a:lnTo>
                  <a:lnTo>
                    <a:pt x="0" y="8"/>
                  </a:lnTo>
                  <a:lnTo>
                    <a:pt x="2" y="10"/>
                  </a:lnTo>
                  <a:lnTo>
                    <a:pt x="3" y="10"/>
                  </a:lnTo>
                  <a:lnTo>
                    <a:pt x="5" y="12"/>
                  </a:lnTo>
                  <a:lnTo>
                    <a:pt x="6" y="12"/>
                  </a:lnTo>
                  <a:lnTo>
                    <a:pt x="7" y="12"/>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42" name="Freeform 187"/>
            <p:cNvSpPr>
              <a:spLocks/>
            </p:cNvSpPr>
            <p:nvPr/>
          </p:nvSpPr>
          <p:spPr bwMode="auto">
            <a:xfrm>
              <a:off x="3428233" y="4767877"/>
              <a:ext cx="50830" cy="44360"/>
            </a:xfrm>
            <a:custGeom>
              <a:avLst/>
              <a:gdLst>
                <a:gd name="T0" fmla="*/ 0 w 12"/>
                <a:gd name="T1" fmla="*/ 2147483647 h 13"/>
                <a:gd name="T2" fmla="*/ 0 w 12"/>
                <a:gd name="T3" fmla="*/ 2147483647 h 13"/>
                <a:gd name="T4" fmla="*/ 0 w 12"/>
                <a:gd name="T5" fmla="*/ 2147483647 h 13"/>
                <a:gd name="T6" fmla="*/ 0 w 12"/>
                <a:gd name="T7" fmla="*/ 0 h 13"/>
                <a:gd name="T8" fmla="*/ 0 w 12"/>
                <a:gd name="T9" fmla="*/ 0 h 13"/>
                <a:gd name="T10" fmla="*/ 2147483647 w 12"/>
                <a:gd name="T11" fmla="*/ 0 h 13"/>
                <a:gd name="T12" fmla="*/ 2147483647 w 12"/>
                <a:gd name="T13" fmla="*/ 0 h 13"/>
                <a:gd name="T14" fmla="*/ 2147483647 w 12"/>
                <a:gd name="T15" fmla="*/ 0 h 13"/>
                <a:gd name="T16" fmla="*/ 2147483647 w 12"/>
                <a:gd name="T17" fmla="*/ 2147483647 h 13"/>
                <a:gd name="T18" fmla="*/ 2147483647 w 12"/>
                <a:gd name="T19" fmla="*/ 2147483647 h 13"/>
                <a:gd name="T20" fmla="*/ 2147483647 w 12"/>
                <a:gd name="T21" fmla="*/ 2147483647 h 13"/>
                <a:gd name="T22" fmla="*/ 2147483647 w 12"/>
                <a:gd name="T23" fmla="*/ 2147483647 h 13"/>
                <a:gd name="T24" fmla="*/ 2147483647 w 12"/>
                <a:gd name="T25" fmla="*/ 2147483647 h 13"/>
                <a:gd name="T26" fmla="*/ 2147483647 w 12"/>
                <a:gd name="T27" fmla="*/ 2147483647 h 13"/>
                <a:gd name="T28" fmla="*/ 2147483647 w 12"/>
                <a:gd name="T29" fmla="*/ 2147483647 h 13"/>
                <a:gd name="T30" fmla="*/ 2147483647 w 12"/>
                <a:gd name="T31" fmla="*/ 2147483647 h 13"/>
                <a:gd name="T32" fmla="*/ 2147483647 w 12"/>
                <a:gd name="T33" fmla="*/ 2147483647 h 13"/>
                <a:gd name="T34" fmla="*/ 0 w 12"/>
                <a:gd name="T35" fmla="*/ 2147483647 h 13"/>
                <a:gd name="T36" fmla="*/ 0 w 12"/>
                <a:gd name="T37" fmla="*/ 2147483647 h 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2"/>
                <a:gd name="T58" fmla="*/ 0 h 13"/>
                <a:gd name="T59" fmla="*/ 12 w 12"/>
                <a:gd name="T60" fmla="*/ 13 h 1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2" h="13">
                  <a:moveTo>
                    <a:pt x="0" y="8"/>
                  </a:moveTo>
                  <a:lnTo>
                    <a:pt x="0" y="4"/>
                  </a:lnTo>
                  <a:lnTo>
                    <a:pt x="0" y="2"/>
                  </a:lnTo>
                  <a:lnTo>
                    <a:pt x="0" y="0"/>
                  </a:lnTo>
                  <a:lnTo>
                    <a:pt x="3" y="0"/>
                  </a:lnTo>
                  <a:lnTo>
                    <a:pt x="4" y="0"/>
                  </a:lnTo>
                  <a:lnTo>
                    <a:pt x="7" y="0"/>
                  </a:lnTo>
                  <a:lnTo>
                    <a:pt x="9" y="3"/>
                  </a:lnTo>
                  <a:lnTo>
                    <a:pt x="10" y="5"/>
                  </a:lnTo>
                  <a:lnTo>
                    <a:pt x="11" y="8"/>
                  </a:lnTo>
                  <a:lnTo>
                    <a:pt x="10" y="10"/>
                  </a:lnTo>
                  <a:lnTo>
                    <a:pt x="9" y="10"/>
                  </a:lnTo>
                  <a:lnTo>
                    <a:pt x="9" y="12"/>
                  </a:lnTo>
                  <a:lnTo>
                    <a:pt x="7" y="12"/>
                  </a:lnTo>
                  <a:lnTo>
                    <a:pt x="4" y="10"/>
                  </a:lnTo>
                  <a:lnTo>
                    <a:pt x="3" y="10"/>
                  </a:lnTo>
                  <a:lnTo>
                    <a:pt x="0" y="8"/>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43" name="Freeform 188"/>
            <p:cNvSpPr>
              <a:spLocks/>
            </p:cNvSpPr>
            <p:nvPr/>
          </p:nvSpPr>
          <p:spPr bwMode="auto">
            <a:xfrm>
              <a:off x="3545141" y="4818153"/>
              <a:ext cx="60996" cy="44360"/>
            </a:xfrm>
            <a:custGeom>
              <a:avLst/>
              <a:gdLst>
                <a:gd name="T0" fmla="*/ 2147483647 w 14"/>
                <a:gd name="T1" fmla="*/ 2147483647 h 13"/>
                <a:gd name="T2" fmla="*/ 2147483647 w 14"/>
                <a:gd name="T3" fmla="*/ 2147483647 h 13"/>
                <a:gd name="T4" fmla="*/ 0 w 14"/>
                <a:gd name="T5" fmla="*/ 2147483647 h 13"/>
                <a:gd name="T6" fmla="*/ 2147483647 w 14"/>
                <a:gd name="T7" fmla="*/ 2147483647 h 13"/>
                <a:gd name="T8" fmla="*/ 2147483647 w 14"/>
                <a:gd name="T9" fmla="*/ 0 h 13"/>
                <a:gd name="T10" fmla="*/ 2147483647 w 14"/>
                <a:gd name="T11" fmla="*/ 0 h 13"/>
                <a:gd name="T12" fmla="*/ 2147483647 w 14"/>
                <a:gd name="T13" fmla="*/ 0 h 13"/>
                <a:gd name="T14" fmla="*/ 2147483647 w 14"/>
                <a:gd name="T15" fmla="*/ 2147483647 h 13"/>
                <a:gd name="T16" fmla="*/ 2147483647 w 14"/>
                <a:gd name="T17" fmla="*/ 2147483647 h 13"/>
                <a:gd name="T18" fmla="*/ 2147483647 w 14"/>
                <a:gd name="T19" fmla="*/ 2147483647 h 13"/>
                <a:gd name="T20" fmla="*/ 2147483647 w 14"/>
                <a:gd name="T21" fmla="*/ 2147483647 h 13"/>
                <a:gd name="T22" fmla="*/ 2147483647 w 14"/>
                <a:gd name="T23" fmla="*/ 2147483647 h 13"/>
                <a:gd name="T24" fmla="*/ 2147483647 w 14"/>
                <a:gd name="T25" fmla="*/ 2147483647 h 13"/>
                <a:gd name="T26" fmla="*/ 2147483647 w 14"/>
                <a:gd name="T27" fmla="*/ 2147483647 h 13"/>
                <a:gd name="T28" fmla="*/ 2147483647 w 14"/>
                <a:gd name="T29" fmla="*/ 2147483647 h 13"/>
                <a:gd name="T30" fmla="*/ 2147483647 w 14"/>
                <a:gd name="T31" fmla="*/ 2147483647 h 13"/>
                <a:gd name="T32" fmla="*/ 2147483647 w 14"/>
                <a:gd name="T33" fmla="*/ 2147483647 h 13"/>
                <a:gd name="T34" fmla="*/ 2147483647 w 14"/>
                <a:gd name="T35" fmla="*/ 2147483647 h 13"/>
                <a:gd name="T36" fmla="*/ 2147483647 w 14"/>
                <a:gd name="T37" fmla="*/ 2147483647 h 13"/>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w 14"/>
                <a:gd name="T58" fmla="*/ 0 h 13"/>
                <a:gd name="T59" fmla="*/ 14 w 14"/>
                <a:gd name="T60" fmla="*/ 13 h 13"/>
              </a:gdLst>
              <a:ahLst/>
              <a:cxnLst>
                <a:cxn ang="T38">
                  <a:pos x="T0" y="T1"/>
                </a:cxn>
                <a:cxn ang="T39">
                  <a:pos x="T2" y="T3"/>
                </a:cxn>
                <a:cxn ang="T40">
                  <a:pos x="T4" y="T5"/>
                </a:cxn>
                <a:cxn ang="T41">
                  <a:pos x="T6" y="T7"/>
                </a:cxn>
                <a:cxn ang="T42">
                  <a:pos x="T8" y="T9"/>
                </a:cxn>
                <a:cxn ang="T43">
                  <a:pos x="T10" y="T11"/>
                </a:cxn>
                <a:cxn ang="T44">
                  <a:pos x="T12" y="T13"/>
                </a:cxn>
                <a:cxn ang="T45">
                  <a:pos x="T14" y="T15"/>
                </a:cxn>
                <a:cxn ang="T46">
                  <a:pos x="T16" y="T17"/>
                </a:cxn>
                <a:cxn ang="T47">
                  <a:pos x="T18" y="T19"/>
                </a:cxn>
                <a:cxn ang="T48">
                  <a:pos x="T20" y="T21"/>
                </a:cxn>
                <a:cxn ang="T49">
                  <a:pos x="T22" y="T23"/>
                </a:cxn>
                <a:cxn ang="T50">
                  <a:pos x="T24" y="T25"/>
                </a:cxn>
                <a:cxn ang="T51">
                  <a:pos x="T26" y="T27"/>
                </a:cxn>
                <a:cxn ang="T52">
                  <a:pos x="T28" y="T29"/>
                </a:cxn>
                <a:cxn ang="T53">
                  <a:pos x="T30" y="T31"/>
                </a:cxn>
                <a:cxn ang="T54">
                  <a:pos x="T32" y="T33"/>
                </a:cxn>
                <a:cxn ang="T55">
                  <a:pos x="T34" y="T35"/>
                </a:cxn>
                <a:cxn ang="T56">
                  <a:pos x="T36" y="T37"/>
                </a:cxn>
              </a:cxnLst>
              <a:rect l="T57" t="T58" r="T59" b="T60"/>
              <a:pathLst>
                <a:path w="14" h="13">
                  <a:moveTo>
                    <a:pt x="1" y="6"/>
                  </a:moveTo>
                  <a:lnTo>
                    <a:pt x="1" y="4"/>
                  </a:lnTo>
                  <a:lnTo>
                    <a:pt x="0" y="3"/>
                  </a:lnTo>
                  <a:lnTo>
                    <a:pt x="1" y="1"/>
                  </a:lnTo>
                  <a:lnTo>
                    <a:pt x="1" y="0"/>
                  </a:lnTo>
                  <a:lnTo>
                    <a:pt x="4" y="0"/>
                  </a:lnTo>
                  <a:lnTo>
                    <a:pt x="5" y="0"/>
                  </a:lnTo>
                  <a:lnTo>
                    <a:pt x="7" y="1"/>
                  </a:lnTo>
                  <a:lnTo>
                    <a:pt x="8" y="3"/>
                  </a:lnTo>
                  <a:lnTo>
                    <a:pt x="13" y="6"/>
                  </a:lnTo>
                  <a:lnTo>
                    <a:pt x="13" y="9"/>
                  </a:lnTo>
                  <a:lnTo>
                    <a:pt x="13" y="10"/>
                  </a:lnTo>
                  <a:lnTo>
                    <a:pt x="10" y="10"/>
                  </a:lnTo>
                  <a:lnTo>
                    <a:pt x="8" y="11"/>
                  </a:lnTo>
                  <a:lnTo>
                    <a:pt x="7" y="12"/>
                  </a:lnTo>
                  <a:lnTo>
                    <a:pt x="5" y="11"/>
                  </a:lnTo>
                  <a:lnTo>
                    <a:pt x="4" y="10"/>
                  </a:lnTo>
                  <a:lnTo>
                    <a:pt x="1" y="6"/>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44" name="Freeform 189"/>
            <p:cNvSpPr>
              <a:spLocks/>
            </p:cNvSpPr>
            <p:nvPr/>
          </p:nvSpPr>
          <p:spPr bwMode="auto">
            <a:xfrm>
              <a:off x="3430774" y="4646626"/>
              <a:ext cx="86411" cy="115337"/>
            </a:xfrm>
            <a:custGeom>
              <a:avLst/>
              <a:gdLst>
                <a:gd name="T0" fmla="*/ 0 w 20"/>
                <a:gd name="T1" fmla="*/ 2147483647 h 35"/>
                <a:gd name="T2" fmla="*/ 2147483647 w 20"/>
                <a:gd name="T3" fmla="*/ 0 h 35"/>
                <a:gd name="T4" fmla="*/ 2147483647 w 20"/>
                <a:gd name="T5" fmla="*/ 2147483647 h 35"/>
                <a:gd name="T6" fmla="*/ 0 w 20"/>
                <a:gd name="T7" fmla="*/ 2147483647 h 35"/>
                <a:gd name="T8" fmla="*/ 0 w 20"/>
                <a:gd name="T9" fmla="*/ 2147483647 h 35"/>
                <a:gd name="T10" fmla="*/ 0 w 20"/>
                <a:gd name="T11" fmla="*/ 2147483647 h 35"/>
                <a:gd name="T12" fmla="*/ 0 60000 65536"/>
                <a:gd name="T13" fmla="*/ 0 60000 65536"/>
                <a:gd name="T14" fmla="*/ 0 60000 65536"/>
                <a:gd name="T15" fmla="*/ 0 60000 65536"/>
                <a:gd name="T16" fmla="*/ 0 60000 65536"/>
                <a:gd name="T17" fmla="*/ 0 60000 65536"/>
                <a:gd name="T18" fmla="*/ 0 w 20"/>
                <a:gd name="T19" fmla="*/ 0 h 35"/>
                <a:gd name="T20" fmla="*/ 20 w 20"/>
                <a:gd name="T21" fmla="*/ 35 h 35"/>
              </a:gdLst>
              <a:ahLst/>
              <a:cxnLst>
                <a:cxn ang="T12">
                  <a:pos x="T0" y="T1"/>
                </a:cxn>
                <a:cxn ang="T13">
                  <a:pos x="T2" y="T3"/>
                </a:cxn>
                <a:cxn ang="T14">
                  <a:pos x="T4" y="T5"/>
                </a:cxn>
                <a:cxn ang="T15">
                  <a:pos x="T6" y="T7"/>
                </a:cxn>
                <a:cxn ang="T16">
                  <a:pos x="T8" y="T9"/>
                </a:cxn>
                <a:cxn ang="T17">
                  <a:pos x="T10" y="T11"/>
                </a:cxn>
              </a:cxnLst>
              <a:rect l="T18" t="T19" r="T20" b="T21"/>
              <a:pathLst>
                <a:path w="20" h="35">
                  <a:moveTo>
                    <a:pt x="0" y="10"/>
                  </a:moveTo>
                  <a:lnTo>
                    <a:pt x="19" y="0"/>
                  </a:lnTo>
                  <a:lnTo>
                    <a:pt x="19" y="22"/>
                  </a:lnTo>
                  <a:lnTo>
                    <a:pt x="0" y="34"/>
                  </a:lnTo>
                  <a:lnTo>
                    <a:pt x="0" y="10"/>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45" name="Freeform 190"/>
            <p:cNvSpPr>
              <a:spLocks/>
            </p:cNvSpPr>
            <p:nvPr/>
          </p:nvSpPr>
          <p:spPr bwMode="auto">
            <a:xfrm>
              <a:off x="3158835" y="4625924"/>
              <a:ext cx="55913" cy="44360"/>
            </a:xfrm>
            <a:custGeom>
              <a:avLst/>
              <a:gdLst>
                <a:gd name="T0" fmla="*/ 2147483647 w 14"/>
                <a:gd name="T1" fmla="*/ 2147483647 h 13"/>
                <a:gd name="T2" fmla="*/ 2147483647 w 14"/>
                <a:gd name="T3" fmla="*/ 2147483647 h 13"/>
                <a:gd name="T4" fmla="*/ 2147483647 w 14"/>
                <a:gd name="T5" fmla="*/ 2147483647 h 13"/>
                <a:gd name="T6" fmla="*/ 2147483647 w 14"/>
                <a:gd name="T7" fmla="*/ 2147483647 h 13"/>
                <a:gd name="T8" fmla="*/ 2147483647 w 14"/>
                <a:gd name="T9" fmla="*/ 2147483647 h 13"/>
                <a:gd name="T10" fmla="*/ 2147483647 w 14"/>
                <a:gd name="T11" fmla="*/ 2147483647 h 13"/>
                <a:gd name="T12" fmla="*/ 2147483647 w 14"/>
                <a:gd name="T13" fmla="*/ 2147483647 h 13"/>
                <a:gd name="T14" fmla="*/ 2147483647 w 14"/>
                <a:gd name="T15" fmla="*/ 2147483647 h 13"/>
                <a:gd name="T16" fmla="*/ 2147483647 w 14"/>
                <a:gd name="T17" fmla="*/ 0 h 13"/>
                <a:gd name="T18" fmla="*/ 2147483647 w 14"/>
                <a:gd name="T19" fmla="*/ 0 h 13"/>
                <a:gd name="T20" fmla="*/ 2147483647 w 14"/>
                <a:gd name="T21" fmla="*/ 0 h 13"/>
                <a:gd name="T22" fmla="*/ 2147483647 w 14"/>
                <a:gd name="T23" fmla="*/ 0 h 13"/>
                <a:gd name="T24" fmla="*/ 2147483647 w 14"/>
                <a:gd name="T25" fmla="*/ 2147483647 h 13"/>
                <a:gd name="T26" fmla="*/ 2147483647 w 14"/>
                <a:gd name="T27" fmla="*/ 2147483647 h 13"/>
                <a:gd name="T28" fmla="*/ 0 w 14"/>
                <a:gd name="T29" fmla="*/ 2147483647 h 13"/>
                <a:gd name="T30" fmla="*/ 0 w 14"/>
                <a:gd name="T31" fmla="*/ 2147483647 h 13"/>
                <a:gd name="T32" fmla="*/ 0 w 14"/>
                <a:gd name="T33" fmla="*/ 2147483647 h 13"/>
                <a:gd name="T34" fmla="*/ 2147483647 w 14"/>
                <a:gd name="T35" fmla="*/ 2147483647 h 13"/>
                <a:gd name="T36" fmla="*/ 2147483647 w 14"/>
                <a:gd name="T37" fmla="*/ 2147483647 h 13"/>
                <a:gd name="T38" fmla="*/ 2147483647 w 14"/>
                <a:gd name="T39" fmla="*/ 2147483647 h 13"/>
                <a:gd name="T40" fmla="*/ 2147483647 w 14"/>
                <a:gd name="T41" fmla="*/ 2147483647 h 13"/>
                <a:gd name="T42" fmla="*/ 2147483647 w 14"/>
                <a:gd name="T43" fmla="*/ 2147483647 h 13"/>
                <a:gd name="T44" fmla="*/ 2147483647 w 14"/>
                <a:gd name="T45" fmla="*/ 2147483647 h 1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4"/>
                <a:gd name="T70" fmla="*/ 0 h 13"/>
                <a:gd name="T71" fmla="*/ 14 w 14"/>
                <a:gd name="T72" fmla="*/ 13 h 1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4" h="13">
                  <a:moveTo>
                    <a:pt x="7" y="12"/>
                  </a:moveTo>
                  <a:lnTo>
                    <a:pt x="10" y="10"/>
                  </a:lnTo>
                  <a:lnTo>
                    <a:pt x="12" y="9"/>
                  </a:lnTo>
                  <a:lnTo>
                    <a:pt x="13" y="9"/>
                  </a:lnTo>
                  <a:lnTo>
                    <a:pt x="13" y="7"/>
                  </a:lnTo>
                  <a:lnTo>
                    <a:pt x="13" y="4"/>
                  </a:lnTo>
                  <a:lnTo>
                    <a:pt x="10" y="3"/>
                  </a:lnTo>
                  <a:lnTo>
                    <a:pt x="9" y="2"/>
                  </a:lnTo>
                  <a:lnTo>
                    <a:pt x="7" y="0"/>
                  </a:lnTo>
                  <a:lnTo>
                    <a:pt x="6" y="0"/>
                  </a:lnTo>
                  <a:lnTo>
                    <a:pt x="5" y="0"/>
                  </a:lnTo>
                  <a:lnTo>
                    <a:pt x="2" y="2"/>
                  </a:lnTo>
                  <a:lnTo>
                    <a:pt x="1" y="2"/>
                  </a:lnTo>
                  <a:lnTo>
                    <a:pt x="0" y="3"/>
                  </a:lnTo>
                  <a:lnTo>
                    <a:pt x="0" y="6"/>
                  </a:lnTo>
                  <a:lnTo>
                    <a:pt x="2" y="8"/>
                  </a:lnTo>
                  <a:lnTo>
                    <a:pt x="3" y="10"/>
                  </a:lnTo>
                  <a:lnTo>
                    <a:pt x="5" y="12"/>
                  </a:lnTo>
                  <a:lnTo>
                    <a:pt x="6" y="12"/>
                  </a:lnTo>
                  <a:lnTo>
                    <a:pt x="7" y="12"/>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46" name="Freeform 191"/>
            <p:cNvSpPr>
              <a:spLocks/>
            </p:cNvSpPr>
            <p:nvPr/>
          </p:nvSpPr>
          <p:spPr bwMode="auto">
            <a:xfrm>
              <a:off x="3158835" y="4634796"/>
              <a:ext cx="55913" cy="41403"/>
            </a:xfrm>
            <a:custGeom>
              <a:avLst/>
              <a:gdLst>
                <a:gd name="T0" fmla="*/ 2147483647 w 14"/>
                <a:gd name="T1" fmla="*/ 2147483647 h 13"/>
                <a:gd name="T2" fmla="*/ 0 w 14"/>
                <a:gd name="T3" fmla="*/ 2147483647 h 13"/>
                <a:gd name="T4" fmla="*/ 0 w 14"/>
                <a:gd name="T5" fmla="*/ 2147483647 h 13"/>
                <a:gd name="T6" fmla="*/ 0 w 14"/>
                <a:gd name="T7" fmla="*/ 2147483647 h 13"/>
                <a:gd name="T8" fmla="*/ 2147483647 w 14"/>
                <a:gd name="T9" fmla="*/ 2147483647 h 13"/>
                <a:gd name="T10" fmla="*/ 2147483647 w 14"/>
                <a:gd name="T11" fmla="*/ 0 h 13"/>
                <a:gd name="T12" fmla="*/ 2147483647 w 14"/>
                <a:gd name="T13" fmla="*/ 0 h 13"/>
                <a:gd name="T14" fmla="*/ 2147483647 w 14"/>
                <a:gd name="T15" fmla="*/ 0 h 13"/>
                <a:gd name="T16" fmla="*/ 2147483647 w 14"/>
                <a:gd name="T17" fmla="*/ 2147483647 h 13"/>
                <a:gd name="T18" fmla="*/ 2147483647 w 14"/>
                <a:gd name="T19" fmla="*/ 2147483647 h 13"/>
                <a:gd name="T20" fmla="*/ 2147483647 w 14"/>
                <a:gd name="T21" fmla="*/ 2147483647 h 13"/>
                <a:gd name="T22" fmla="*/ 2147483647 w 14"/>
                <a:gd name="T23" fmla="*/ 2147483647 h 13"/>
                <a:gd name="T24" fmla="*/ 2147483647 w 14"/>
                <a:gd name="T25" fmla="*/ 2147483647 h 13"/>
                <a:gd name="T26" fmla="*/ 2147483647 w 14"/>
                <a:gd name="T27" fmla="*/ 2147483647 h 13"/>
                <a:gd name="T28" fmla="*/ 2147483647 w 14"/>
                <a:gd name="T29" fmla="*/ 2147483647 h 13"/>
                <a:gd name="T30" fmla="*/ 2147483647 w 14"/>
                <a:gd name="T31" fmla="*/ 2147483647 h 13"/>
                <a:gd name="T32" fmla="*/ 2147483647 w 14"/>
                <a:gd name="T33" fmla="*/ 2147483647 h 13"/>
                <a:gd name="T34" fmla="*/ 2147483647 w 14"/>
                <a:gd name="T35" fmla="*/ 2147483647 h 13"/>
                <a:gd name="T36" fmla="*/ 2147483647 w 14"/>
                <a:gd name="T37" fmla="*/ 2147483647 h 13"/>
                <a:gd name="T38" fmla="*/ 2147483647 w 14"/>
                <a:gd name="T39" fmla="*/ 2147483647 h 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3"/>
                <a:gd name="T62" fmla="*/ 14 w 14"/>
                <a:gd name="T63" fmla="*/ 13 h 1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3">
                  <a:moveTo>
                    <a:pt x="3" y="8"/>
                  </a:moveTo>
                  <a:lnTo>
                    <a:pt x="0" y="5"/>
                  </a:lnTo>
                  <a:lnTo>
                    <a:pt x="0" y="2"/>
                  </a:lnTo>
                  <a:lnTo>
                    <a:pt x="0" y="1"/>
                  </a:lnTo>
                  <a:lnTo>
                    <a:pt x="1" y="1"/>
                  </a:lnTo>
                  <a:lnTo>
                    <a:pt x="3" y="0"/>
                  </a:lnTo>
                  <a:lnTo>
                    <a:pt x="4" y="0"/>
                  </a:lnTo>
                  <a:lnTo>
                    <a:pt x="6" y="0"/>
                  </a:lnTo>
                  <a:lnTo>
                    <a:pt x="9" y="1"/>
                  </a:lnTo>
                  <a:lnTo>
                    <a:pt x="9" y="2"/>
                  </a:lnTo>
                  <a:lnTo>
                    <a:pt x="12" y="6"/>
                  </a:lnTo>
                  <a:lnTo>
                    <a:pt x="13" y="10"/>
                  </a:lnTo>
                  <a:lnTo>
                    <a:pt x="12" y="10"/>
                  </a:lnTo>
                  <a:lnTo>
                    <a:pt x="9" y="12"/>
                  </a:lnTo>
                  <a:lnTo>
                    <a:pt x="6" y="12"/>
                  </a:lnTo>
                  <a:lnTo>
                    <a:pt x="4" y="10"/>
                  </a:lnTo>
                  <a:lnTo>
                    <a:pt x="3" y="8"/>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47" name="Freeform 192"/>
            <p:cNvSpPr>
              <a:spLocks/>
            </p:cNvSpPr>
            <p:nvPr/>
          </p:nvSpPr>
          <p:spPr bwMode="auto">
            <a:xfrm>
              <a:off x="3161376" y="4637753"/>
              <a:ext cx="58454" cy="44360"/>
            </a:xfrm>
            <a:custGeom>
              <a:avLst/>
              <a:gdLst>
                <a:gd name="T0" fmla="*/ 2147483647 w 14"/>
                <a:gd name="T1" fmla="*/ 2147483647 h 14"/>
                <a:gd name="T2" fmla="*/ 0 w 14"/>
                <a:gd name="T3" fmla="*/ 2147483647 h 14"/>
                <a:gd name="T4" fmla="*/ 0 w 14"/>
                <a:gd name="T5" fmla="*/ 2147483647 h 14"/>
                <a:gd name="T6" fmla="*/ 0 w 14"/>
                <a:gd name="T7" fmla="*/ 2147483647 h 14"/>
                <a:gd name="T8" fmla="*/ 2147483647 w 14"/>
                <a:gd name="T9" fmla="*/ 0 h 14"/>
                <a:gd name="T10" fmla="*/ 2147483647 w 14"/>
                <a:gd name="T11" fmla="*/ 0 h 14"/>
                <a:gd name="T12" fmla="*/ 2147483647 w 14"/>
                <a:gd name="T13" fmla="*/ 0 h 14"/>
                <a:gd name="T14" fmla="*/ 2147483647 w 14"/>
                <a:gd name="T15" fmla="*/ 2147483647 h 14"/>
                <a:gd name="T16" fmla="*/ 2147483647 w 14"/>
                <a:gd name="T17" fmla="*/ 2147483647 h 14"/>
                <a:gd name="T18" fmla="*/ 2147483647 w 14"/>
                <a:gd name="T19" fmla="*/ 2147483647 h 14"/>
                <a:gd name="T20" fmla="*/ 2147483647 w 14"/>
                <a:gd name="T21" fmla="*/ 2147483647 h 14"/>
                <a:gd name="T22" fmla="*/ 2147483647 w 14"/>
                <a:gd name="T23" fmla="*/ 2147483647 h 14"/>
                <a:gd name="T24" fmla="*/ 2147483647 w 14"/>
                <a:gd name="T25" fmla="*/ 2147483647 h 14"/>
                <a:gd name="T26" fmla="*/ 2147483647 w 14"/>
                <a:gd name="T27" fmla="*/ 2147483647 h 14"/>
                <a:gd name="T28" fmla="*/ 2147483647 w 14"/>
                <a:gd name="T29" fmla="*/ 2147483647 h 14"/>
                <a:gd name="T30" fmla="*/ 2147483647 w 14"/>
                <a:gd name="T31" fmla="*/ 2147483647 h 14"/>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w 14"/>
                <a:gd name="T49" fmla="*/ 0 h 14"/>
                <a:gd name="T50" fmla="*/ 14 w 14"/>
                <a:gd name="T51" fmla="*/ 14 h 14"/>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T48" t="T49" r="T50" b="T51"/>
              <a:pathLst>
                <a:path w="14" h="14">
                  <a:moveTo>
                    <a:pt x="2" y="9"/>
                  </a:moveTo>
                  <a:lnTo>
                    <a:pt x="0" y="7"/>
                  </a:lnTo>
                  <a:lnTo>
                    <a:pt x="0" y="4"/>
                  </a:lnTo>
                  <a:lnTo>
                    <a:pt x="0" y="1"/>
                  </a:lnTo>
                  <a:lnTo>
                    <a:pt x="2" y="0"/>
                  </a:lnTo>
                  <a:lnTo>
                    <a:pt x="4" y="0"/>
                  </a:lnTo>
                  <a:lnTo>
                    <a:pt x="6" y="0"/>
                  </a:lnTo>
                  <a:lnTo>
                    <a:pt x="11" y="5"/>
                  </a:lnTo>
                  <a:lnTo>
                    <a:pt x="11" y="7"/>
                  </a:lnTo>
                  <a:lnTo>
                    <a:pt x="13" y="9"/>
                  </a:lnTo>
                  <a:lnTo>
                    <a:pt x="11" y="10"/>
                  </a:lnTo>
                  <a:lnTo>
                    <a:pt x="11" y="13"/>
                  </a:lnTo>
                  <a:lnTo>
                    <a:pt x="8" y="13"/>
                  </a:lnTo>
                  <a:lnTo>
                    <a:pt x="6" y="13"/>
                  </a:lnTo>
                  <a:lnTo>
                    <a:pt x="2" y="9"/>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48" name="Freeform 193"/>
            <p:cNvSpPr>
              <a:spLocks/>
            </p:cNvSpPr>
            <p:nvPr/>
          </p:nvSpPr>
          <p:spPr bwMode="auto">
            <a:xfrm>
              <a:off x="3181708" y="4640711"/>
              <a:ext cx="60996" cy="47318"/>
            </a:xfrm>
            <a:custGeom>
              <a:avLst/>
              <a:gdLst>
                <a:gd name="T0" fmla="*/ 2147483647 w 14"/>
                <a:gd name="T1" fmla="*/ 2147483647 h 15"/>
                <a:gd name="T2" fmla="*/ 2147483647 w 14"/>
                <a:gd name="T3" fmla="*/ 2147483647 h 15"/>
                <a:gd name="T4" fmla="*/ 2147483647 w 14"/>
                <a:gd name="T5" fmla="*/ 2147483647 h 15"/>
                <a:gd name="T6" fmla="*/ 2147483647 w 14"/>
                <a:gd name="T7" fmla="*/ 2147483647 h 15"/>
                <a:gd name="T8" fmla="*/ 2147483647 w 14"/>
                <a:gd name="T9" fmla="*/ 2147483647 h 15"/>
                <a:gd name="T10" fmla="*/ 2147483647 w 14"/>
                <a:gd name="T11" fmla="*/ 2147483647 h 15"/>
                <a:gd name="T12" fmla="*/ 2147483647 w 14"/>
                <a:gd name="T13" fmla="*/ 2147483647 h 15"/>
                <a:gd name="T14" fmla="*/ 2147483647 w 14"/>
                <a:gd name="T15" fmla="*/ 2147483647 h 15"/>
                <a:gd name="T16" fmla="*/ 2147483647 w 14"/>
                <a:gd name="T17" fmla="*/ 2147483647 h 15"/>
                <a:gd name="T18" fmla="*/ 2147483647 w 14"/>
                <a:gd name="T19" fmla="*/ 0 h 15"/>
                <a:gd name="T20" fmla="*/ 2147483647 w 14"/>
                <a:gd name="T21" fmla="*/ 0 h 15"/>
                <a:gd name="T22" fmla="*/ 2147483647 w 14"/>
                <a:gd name="T23" fmla="*/ 0 h 15"/>
                <a:gd name="T24" fmla="*/ 2147483647 w 14"/>
                <a:gd name="T25" fmla="*/ 2147483647 h 15"/>
                <a:gd name="T26" fmla="*/ 2147483647 w 14"/>
                <a:gd name="T27" fmla="*/ 2147483647 h 15"/>
                <a:gd name="T28" fmla="*/ 2147483647 w 14"/>
                <a:gd name="T29" fmla="*/ 2147483647 h 15"/>
                <a:gd name="T30" fmla="*/ 0 w 14"/>
                <a:gd name="T31" fmla="*/ 2147483647 h 15"/>
                <a:gd name="T32" fmla="*/ 2147483647 w 14"/>
                <a:gd name="T33" fmla="*/ 2147483647 h 15"/>
                <a:gd name="T34" fmla="*/ 2147483647 w 14"/>
                <a:gd name="T35" fmla="*/ 2147483647 h 15"/>
                <a:gd name="T36" fmla="*/ 2147483647 w 14"/>
                <a:gd name="T37" fmla="*/ 2147483647 h 15"/>
                <a:gd name="T38" fmla="*/ 2147483647 w 14"/>
                <a:gd name="T39" fmla="*/ 2147483647 h 15"/>
                <a:gd name="T40" fmla="*/ 2147483647 w 14"/>
                <a:gd name="T41" fmla="*/ 2147483647 h 15"/>
                <a:gd name="T42" fmla="*/ 2147483647 w 14"/>
                <a:gd name="T43" fmla="*/ 2147483647 h 15"/>
                <a:gd name="T44" fmla="*/ 2147483647 w 14"/>
                <a:gd name="T45" fmla="*/ 2147483647 h 15"/>
                <a:gd name="T46" fmla="*/ 2147483647 w 14"/>
                <a:gd name="T47" fmla="*/ 2147483647 h 15"/>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4"/>
                <a:gd name="T73" fmla="*/ 0 h 15"/>
                <a:gd name="T74" fmla="*/ 14 w 14"/>
                <a:gd name="T75" fmla="*/ 15 h 15"/>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4" h="15">
                  <a:moveTo>
                    <a:pt x="9" y="14"/>
                  </a:moveTo>
                  <a:lnTo>
                    <a:pt x="12" y="11"/>
                  </a:lnTo>
                  <a:lnTo>
                    <a:pt x="12" y="10"/>
                  </a:lnTo>
                  <a:lnTo>
                    <a:pt x="12" y="9"/>
                  </a:lnTo>
                  <a:lnTo>
                    <a:pt x="13" y="8"/>
                  </a:lnTo>
                  <a:lnTo>
                    <a:pt x="12" y="6"/>
                  </a:lnTo>
                  <a:lnTo>
                    <a:pt x="12" y="5"/>
                  </a:lnTo>
                  <a:lnTo>
                    <a:pt x="9" y="3"/>
                  </a:lnTo>
                  <a:lnTo>
                    <a:pt x="9" y="2"/>
                  </a:lnTo>
                  <a:lnTo>
                    <a:pt x="7" y="0"/>
                  </a:lnTo>
                  <a:lnTo>
                    <a:pt x="6" y="0"/>
                  </a:lnTo>
                  <a:lnTo>
                    <a:pt x="4" y="0"/>
                  </a:lnTo>
                  <a:lnTo>
                    <a:pt x="2" y="3"/>
                  </a:lnTo>
                  <a:lnTo>
                    <a:pt x="1" y="3"/>
                  </a:lnTo>
                  <a:lnTo>
                    <a:pt x="1" y="4"/>
                  </a:lnTo>
                  <a:lnTo>
                    <a:pt x="0" y="5"/>
                  </a:lnTo>
                  <a:lnTo>
                    <a:pt x="1" y="8"/>
                  </a:lnTo>
                  <a:lnTo>
                    <a:pt x="2" y="9"/>
                  </a:lnTo>
                  <a:lnTo>
                    <a:pt x="3" y="11"/>
                  </a:lnTo>
                  <a:lnTo>
                    <a:pt x="6" y="14"/>
                  </a:lnTo>
                  <a:lnTo>
                    <a:pt x="7" y="14"/>
                  </a:lnTo>
                  <a:lnTo>
                    <a:pt x="8" y="14"/>
                  </a:lnTo>
                  <a:lnTo>
                    <a:pt x="9" y="14"/>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49" name="Freeform 194"/>
            <p:cNvSpPr>
              <a:spLocks/>
            </p:cNvSpPr>
            <p:nvPr/>
          </p:nvSpPr>
          <p:spPr bwMode="auto">
            <a:xfrm>
              <a:off x="3181708" y="4646626"/>
              <a:ext cx="60996" cy="41403"/>
            </a:xfrm>
            <a:custGeom>
              <a:avLst/>
              <a:gdLst>
                <a:gd name="T0" fmla="*/ 2147483647 w 14"/>
                <a:gd name="T1" fmla="*/ 2147483647 h 13"/>
                <a:gd name="T2" fmla="*/ 2147483647 w 14"/>
                <a:gd name="T3" fmla="*/ 2147483647 h 13"/>
                <a:gd name="T4" fmla="*/ 0 w 14"/>
                <a:gd name="T5" fmla="*/ 2147483647 h 13"/>
                <a:gd name="T6" fmla="*/ 2147483647 w 14"/>
                <a:gd name="T7" fmla="*/ 2147483647 h 13"/>
                <a:gd name="T8" fmla="*/ 2147483647 w 14"/>
                <a:gd name="T9" fmla="*/ 2147483647 h 13"/>
                <a:gd name="T10" fmla="*/ 2147483647 w 14"/>
                <a:gd name="T11" fmla="*/ 0 h 13"/>
                <a:gd name="T12" fmla="*/ 2147483647 w 14"/>
                <a:gd name="T13" fmla="*/ 0 h 13"/>
                <a:gd name="T14" fmla="*/ 2147483647 w 14"/>
                <a:gd name="T15" fmla="*/ 0 h 13"/>
                <a:gd name="T16" fmla="*/ 2147483647 w 14"/>
                <a:gd name="T17" fmla="*/ 2147483647 h 13"/>
                <a:gd name="T18" fmla="*/ 2147483647 w 14"/>
                <a:gd name="T19" fmla="*/ 2147483647 h 13"/>
                <a:gd name="T20" fmla="*/ 2147483647 w 14"/>
                <a:gd name="T21" fmla="*/ 2147483647 h 13"/>
                <a:gd name="T22" fmla="*/ 2147483647 w 14"/>
                <a:gd name="T23" fmla="*/ 2147483647 h 13"/>
                <a:gd name="T24" fmla="*/ 2147483647 w 14"/>
                <a:gd name="T25" fmla="*/ 2147483647 h 13"/>
                <a:gd name="T26" fmla="*/ 2147483647 w 14"/>
                <a:gd name="T27" fmla="*/ 2147483647 h 13"/>
                <a:gd name="T28" fmla="*/ 2147483647 w 14"/>
                <a:gd name="T29" fmla="*/ 2147483647 h 13"/>
                <a:gd name="T30" fmla="*/ 2147483647 w 14"/>
                <a:gd name="T31" fmla="*/ 2147483647 h 13"/>
                <a:gd name="T32" fmla="*/ 2147483647 w 14"/>
                <a:gd name="T33" fmla="*/ 2147483647 h 13"/>
                <a:gd name="T34" fmla="*/ 2147483647 w 14"/>
                <a:gd name="T35" fmla="*/ 2147483647 h 13"/>
                <a:gd name="T36" fmla="*/ 2147483647 w 14"/>
                <a:gd name="T37" fmla="*/ 2147483647 h 13"/>
                <a:gd name="T38" fmla="*/ 2147483647 w 14"/>
                <a:gd name="T39" fmla="*/ 2147483647 h 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4"/>
                <a:gd name="T61" fmla="*/ 0 h 13"/>
                <a:gd name="T62" fmla="*/ 14 w 14"/>
                <a:gd name="T63" fmla="*/ 13 h 1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4" h="13">
                  <a:moveTo>
                    <a:pt x="3" y="8"/>
                  </a:moveTo>
                  <a:lnTo>
                    <a:pt x="1" y="6"/>
                  </a:lnTo>
                  <a:lnTo>
                    <a:pt x="0" y="2"/>
                  </a:lnTo>
                  <a:lnTo>
                    <a:pt x="1" y="1"/>
                  </a:lnTo>
                  <a:lnTo>
                    <a:pt x="3" y="0"/>
                  </a:lnTo>
                  <a:lnTo>
                    <a:pt x="6" y="0"/>
                  </a:lnTo>
                  <a:lnTo>
                    <a:pt x="8" y="0"/>
                  </a:lnTo>
                  <a:lnTo>
                    <a:pt x="9" y="1"/>
                  </a:lnTo>
                  <a:lnTo>
                    <a:pt x="12" y="3"/>
                  </a:lnTo>
                  <a:lnTo>
                    <a:pt x="13" y="6"/>
                  </a:lnTo>
                  <a:lnTo>
                    <a:pt x="13" y="8"/>
                  </a:lnTo>
                  <a:lnTo>
                    <a:pt x="13" y="10"/>
                  </a:lnTo>
                  <a:lnTo>
                    <a:pt x="12" y="12"/>
                  </a:lnTo>
                  <a:lnTo>
                    <a:pt x="9" y="12"/>
                  </a:lnTo>
                  <a:lnTo>
                    <a:pt x="8" y="12"/>
                  </a:lnTo>
                  <a:lnTo>
                    <a:pt x="6" y="10"/>
                  </a:lnTo>
                  <a:lnTo>
                    <a:pt x="3" y="8"/>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50" name="Freeform 195"/>
            <p:cNvSpPr>
              <a:spLocks/>
            </p:cNvSpPr>
            <p:nvPr/>
          </p:nvSpPr>
          <p:spPr bwMode="auto">
            <a:xfrm>
              <a:off x="3194416" y="4649583"/>
              <a:ext cx="63537" cy="44360"/>
            </a:xfrm>
            <a:custGeom>
              <a:avLst/>
              <a:gdLst>
                <a:gd name="T0" fmla="*/ 2147483647 w 14"/>
                <a:gd name="T1" fmla="*/ 2147483647 h 13"/>
                <a:gd name="T2" fmla="*/ 2147483647 w 14"/>
                <a:gd name="T3" fmla="*/ 2147483647 h 13"/>
                <a:gd name="T4" fmla="*/ 0 w 14"/>
                <a:gd name="T5" fmla="*/ 2147483647 h 13"/>
                <a:gd name="T6" fmla="*/ 2147483647 w 14"/>
                <a:gd name="T7" fmla="*/ 2147483647 h 13"/>
                <a:gd name="T8" fmla="*/ 2147483647 w 14"/>
                <a:gd name="T9" fmla="*/ 0 h 13"/>
                <a:gd name="T10" fmla="*/ 2147483647 w 14"/>
                <a:gd name="T11" fmla="*/ 0 h 13"/>
                <a:gd name="T12" fmla="*/ 2147483647 w 14"/>
                <a:gd name="T13" fmla="*/ 2147483647 h 13"/>
                <a:gd name="T14" fmla="*/ 2147483647 w 14"/>
                <a:gd name="T15" fmla="*/ 2147483647 h 13"/>
                <a:gd name="T16" fmla="*/ 2147483647 w 14"/>
                <a:gd name="T17" fmla="*/ 2147483647 h 13"/>
                <a:gd name="T18" fmla="*/ 2147483647 w 14"/>
                <a:gd name="T19" fmla="*/ 2147483647 h 13"/>
                <a:gd name="T20" fmla="*/ 2147483647 w 14"/>
                <a:gd name="T21" fmla="*/ 2147483647 h 13"/>
                <a:gd name="T22" fmla="*/ 2147483647 w 14"/>
                <a:gd name="T23" fmla="*/ 2147483647 h 13"/>
                <a:gd name="T24" fmla="*/ 2147483647 w 14"/>
                <a:gd name="T25" fmla="*/ 2147483647 h 13"/>
                <a:gd name="T26" fmla="*/ 2147483647 w 14"/>
                <a:gd name="T27" fmla="*/ 2147483647 h 13"/>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14"/>
                <a:gd name="T43" fmla="*/ 0 h 13"/>
                <a:gd name="T44" fmla="*/ 14 w 14"/>
                <a:gd name="T45" fmla="*/ 13 h 13"/>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14" h="13">
                  <a:moveTo>
                    <a:pt x="3" y="8"/>
                  </a:moveTo>
                  <a:lnTo>
                    <a:pt x="3" y="6"/>
                  </a:lnTo>
                  <a:lnTo>
                    <a:pt x="0" y="5"/>
                  </a:lnTo>
                  <a:lnTo>
                    <a:pt x="3" y="2"/>
                  </a:lnTo>
                  <a:lnTo>
                    <a:pt x="3" y="0"/>
                  </a:lnTo>
                  <a:lnTo>
                    <a:pt x="7" y="0"/>
                  </a:lnTo>
                  <a:lnTo>
                    <a:pt x="9" y="6"/>
                  </a:lnTo>
                  <a:lnTo>
                    <a:pt x="13" y="6"/>
                  </a:lnTo>
                  <a:lnTo>
                    <a:pt x="13" y="11"/>
                  </a:lnTo>
                  <a:lnTo>
                    <a:pt x="13" y="12"/>
                  </a:lnTo>
                  <a:lnTo>
                    <a:pt x="9" y="12"/>
                  </a:lnTo>
                  <a:lnTo>
                    <a:pt x="7" y="12"/>
                  </a:lnTo>
                  <a:lnTo>
                    <a:pt x="3" y="8"/>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51" name="Freeform 196"/>
            <p:cNvSpPr>
              <a:spLocks/>
            </p:cNvSpPr>
            <p:nvPr/>
          </p:nvSpPr>
          <p:spPr bwMode="auto">
            <a:xfrm>
              <a:off x="3146127" y="4634796"/>
              <a:ext cx="55913" cy="41403"/>
            </a:xfrm>
            <a:custGeom>
              <a:avLst/>
              <a:gdLst>
                <a:gd name="T0" fmla="*/ 2147483647 w 13"/>
                <a:gd name="T1" fmla="*/ 2147483647 h 13"/>
                <a:gd name="T2" fmla="*/ 2147483647 w 13"/>
                <a:gd name="T3" fmla="*/ 2147483647 h 13"/>
                <a:gd name="T4" fmla="*/ 2147483647 w 13"/>
                <a:gd name="T5" fmla="*/ 2147483647 h 13"/>
                <a:gd name="T6" fmla="*/ 2147483647 w 13"/>
                <a:gd name="T7" fmla="*/ 2147483647 h 13"/>
                <a:gd name="T8" fmla="*/ 2147483647 w 13"/>
                <a:gd name="T9" fmla="*/ 2147483647 h 13"/>
                <a:gd name="T10" fmla="*/ 2147483647 w 13"/>
                <a:gd name="T11" fmla="*/ 2147483647 h 13"/>
                <a:gd name="T12" fmla="*/ 2147483647 w 13"/>
                <a:gd name="T13" fmla="*/ 2147483647 h 13"/>
                <a:gd name="T14" fmla="*/ 2147483647 w 13"/>
                <a:gd name="T15" fmla="*/ 2147483647 h 13"/>
                <a:gd name="T16" fmla="*/ 2147483647 w 13"/>
                <a:gd name="T17" fmla="*/ 2147483647 h 13"/>
                <a:gd name="T18" fmla="*/ 2147483647 w 13"/>
                <a:gd name="T19" fmla="*/ 0 h 13"/>
                <a:gd name="T20" fmla="*/ 2147483647 w 13"/>
                <a:gd name="T21" fmla="*/ 0 h 13"/>
                <a:gd name="T22" fmla="*/ 2147483647 w 13"/>
                <a:gd name="T23" fmla="*/ 2147483647 h 13"/>
                <a:gd name="T24" fmla="*/ 0 w 13"/>
                <a:gd name="T25" fmla="*/ 2147483647 h 13"/>
                <a:gd name="T26" fmla="*/ 0 w 13"/>
                <a:gd name="T27" fmla="*/ 2147483647 h 13"/>
                <a:gd name="T28" fmla="*/ 0 w 13"/>
                <a:gd name="T29" fmla="*/ 2147483647 h 13"/>
                <a:gd name="T30" fmla="*/ 0 w 13"/>
                <a:gd name="T31" fmla="*/ 2147483647 h 13"/>
                <a:gd name="T32" fmla="*/ 0 w 13"/>
                <a:gd name="T33" fmla="*/ 2147483647 h 13"/>
                <a:gd name="T34" fmla="*/ 0 w 13"/>
                <a:gd name="T35" fmla="*/ 2147483647 h 13"/>
                <a:gd name="T36" fmla="*/ 2147483647 w 13"/>
                <a:gd name="T37" fmla="*/ 2147483647 h 13"/>
                <a:gd name="T38" fmla="*/ 2147483647 w 13"/>
                <a:gd name="T39" fmla="*/ 2147483647 h 13"/>
                <a:gd name="T40" fmla="*/ 2147483647 w 13"/>
                <a:gd name="T41" fmla="*/ 2147483647 h 13"/>
                <a:gd name="T42" fmla="*/ 2147483647 w 13"/>
                <a:gd name="T43" fmla="*/ 2147483647 h 13"/>
                <a:gd name="T44" fmla="*/ 2147483647 w 13"/>
                <a:gd name="T45" fmla="*/ 2147483647 h 13"/>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w 13"/>
                <a:gd name="T70" fmla="*/ 0 h 13"/>
                <a:gd name="T71" fmla="*/ 13 w 13"/>
                <a:gd name="T72" fmla="*/ 13 h 13"/>
              </a:gdLst>
              <a:ahLst/>
              <a:cxnLst>
                <a:cxn ang="T46">
                  <a:pos x="T0" y="T1"/>
                </a:cxn>
                <a:cxn ang="T47">
                  <a:pos x="T2" y="T3"/>
                </a:cxn>
                <a:cxn ang="T48">
                  <a:pos x="T4" y="T5"/>
                </a:cxn>
                <a:cxn ang="T49">
                  <a:pos x="T6" y="T7"/>
                </a:cxn>
                <a:cxn ang="T50">
                  <a:pos x="T8" y="T9"/>
                </a:cxn>
                <a:cxn ang="T51">
                  <a:pos x="T10" y="T11"/>
                </a:cxn>
                <a:cxn ang="T52">
                  <a:pos x="T12" y="T13"/>
                </a:cxn>
                <a:cxn ang="T53">
                  <a:pos x="T14" y="T15"/>
                </a:cxn>
                <a:cxn ang="T54">
                  <a:pos x="T16" y="T17"/>
                </a:cxn>
                <a:cxn ang="T55">
                  <a:pos x="T18" y="T19"/>
                </a:cxn>
                <a:cxn ang="T56">
                  <a:pos x="T20" y="T21"/>
                </a:cxn>
                <a:cxn ang="T57">
                  <a:pos x="T22" y="T23"/>
                </a:cxn>
                <a:cxn ang="T58">
                  <a:pos x="T24" y="T25"/>
                </a:cxn>
                <a:cxn ang="T59">
                  <a:pos x="T26" y="T27"/>
                </a:cxn>
                <a:cxn ang="T60">
                  <a:pos x="T28" y="T29"/>
                </a:cxn>
                <a:cxn ang="T61">
                  <a:pos x="T30" y="T31"/>
                </a:cxn>
                <a:cxn ang="T62">
                  <a:pos x="T32" y="T33"/>
                </a:cxn>
                <a:cxn ang="T63">
                  <a:pos x="T34" y="T35"/>
                </a:cxn>
                <a:cxn ang="T64">
                  <a:pos x="T36" y="T37"/>
                </a:cxn>
                <a:cxn ang="T65">
                  <a:pos x="T38" y="T39"/>
                </a:cxn>
                <a:cxn ang="T66">
                  <a:pos x="T40" y="T41"/>
                </a:cxn>
                <a:cxn ang="T67">
                  <a:pos x="T42" y="T43"/>
                </a:cxn>
                <a:cxn ang="T68">
                  <a:pos x="T44" y="T45"/>
                </a:cxn>
              </a:cxnLst>
              <a:rect l="T69" t="T70" r="T71" b="T72"/>
              <a:pathLst>
                <a:path w="13" h="13">
                  <a:moveTo>
                    <a:pt x="7" y="12"/>
                  </a:moveTo>
                  <a:lnTo>
                    <a:pt x="9" y="10"/>
                  </a:lnTo>
                  <a:lnTo>
                    <a:pt x="10" y="10"/>
                  </a:lnTo>
                  <a:lnTo>
                    <a:pt x="12" y="10"/>
                  </a:lnTo>
                  <a:lnTo>
                    <a:pt x="12" y="7"/>
                  </a:lnTo>
                  <a:lnTo>
                    <a:pt x="12" y="5"/>
                  </a:lnTo>
                  <a:lnTo>
                    <a:pt x="9" y="4"/>
                  </a:lnTo>
                  <a:lnTo>
                    <a:pt x="9" y="1"/>
                  </a:lnTo>
                  <a:lnTo>
                    <a:pt x="6" y="1"/>
                  </a:lnTo>
                  <a:lnTo>
                    <a:pt x="5" y="0"/>
                  </a:lnTo>
                  <a:lnTo>
                    <a:pt x="4" y="0"/>
                  </a:lnTo>
                  <a:lnTo>
                    <a:pt x="2" y="1"/>
                  </a:lnTo>
                  <a:lnTo>
                    <a:pt x="0" y="1"/>
                  </a:lnTo>
                  <a:lnTo>
                    <a:pt x="0" y="2"/>
                  </a:lnTo>
                  <a:lnTo>
                    <a:pt x="0" y="5"/>
                  </a:lnTo>
                  <a:lnTo>
                    <a:pt x="0" y="6"/>
                  </a:lnTo>
                  <a:lnTo>
                    <a:pt x="0" y="8"/>
                  </a:lnTo>
                  <a:lnTo>
                    <a:pt x="2" y="10"/>
                  </a:lnTo>
                  <a:lnTo>
                    <a:pt x="2" y="12"/>
                  </a:lnTo>
                  <a:lnTo>
                    <a:pt x="6" y="12"/>
                  </a:lnTo>
                  <a:lnTo>
                    <a:pt x="7" y="12"/>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52" name="Freeform 197"/>
            <p:cNvSpPr>
              <a:spLocks/>
            </p:cNvSpPr>
            <p:nvPr/>
          </p:nvSpPr>
          <p:spPr bwMode="auto">
            <a:xfrm>
              <a:off x="3146127" y="4637753"/>
              <a:ext cx="55913" cy="44360"/>
            </a:xfrm>
            <a:custGeom>
              <a:avLst/>
              <a:gdLst>
                <a:gd name="T0" fmla="*/ 0 w 13"/>
                <a:gd name="T1" fmla="*/ 2147483647 h 14"/>
                <a:gd name="T2" fmla="*/ 0 w 13"/>
                <a:gd name="T3" fmla="*/ 2147483647 h 14"/>
                <a:gd name="T4" fmla="*/ 0 w 13"/>
                <a:gd name="T5" fmla="*/ 2147483647 h 14"/>
                <a:gd name="T6" fmla="*/ 0 w 13"/>
                <a:gd name="T7" fmla="*/ 2147483647 h 14"/>
                <a:gd name="T8" fmla="*/ 0 w 13"/>
                <a:gd name="T9" fmla="*/ 2147483647 h 14"/>
                <a:gd name="T10" fmla="*/ 0 w 13"/>
                <a:gd name="T11" fmla="*/ 0 h 14"/>
                <a:gd name="T12" fmla="*/ 2147483647 w 13"/>
                <a:gd name="T13" fmla="*/ 0 h 14"/>
                <a:gd name="T14" fmla="*/ 2147483647 w 13"/>
                <a:gd name="T15" fmla="*/ 2147483647 h 14"/>
                <a:gd name="T16" fmla="*/ 2147483647 w 13"/>
                <a:gd name="T17" fmla="*/ 2147483647 h 14"/>
                <a:gd name="T18" fmla="*/ 2147483647 w 13"/>
                <a:gd name="T19" fmla="*/ 2147483647 h 14"/>
                <a:gd name="T20" fmla="*/ 2147483647 w 13"/>
                <a:gd name="T21" fmla="*/ 2147483647 h 14"/>
                <a:gd name="T22" fmla="*/ 2147483647 w 13"/>
                <a:gd name="T23" fmla="*/ 2147483647 h 14"/>
                <a:gd name="T24" fmla="*/ 2147483647 w 13"/>
                <a:gd name="T25" fmla="*/ 2147483647 h 14"/>
                <a:gd name="T26" fmla="*/ 2147483647 w 13"/>
                <a:gd name="T27" fmla="*/ 2147483647 h 14"/>
                <a:gd name="T28" fmla="*/ 2147483647 w 13"/>
                <a:gd name="T29" fmla="*/ 2147483647 h 14"/>
                <a:gd name="T30" fmla="*/ 2147483647 w 13"/>
                <a:gd name="T31" fmla="*/ 2147483647 h 14"/>
                <a:gd name="T32" fmla="*/ 2147483647 w 13"/>
                <a:gd name="T33" fmla="*/ 2147483647 h 14"/>
                <a:gd name="T34" fmla="*/ 2147483647 w 13"/>
                <a:gd name="T35" fmla="*/ 2147483647 h 14"/>
                <a:gd name="T36" fmla="*/ 0 w 13"/>
                <a:gd name="T37" fmla="*/ 2147483647 h 14"/>
                <a:gd name="T38" fmla="*/ 0 w 13"/>
                <a:gd name="T39" fmla="*/ 2147483647 h 14"/>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3"/>
                <a:gd name="T61" fmla="*/ 0 h 14"/>
                <a:gd name="T62" fmla="*/ 13 w 13"/>
                <a:gd name="T63" fmla="*/ 14 h 14"/>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3" h="14">
                  <a:moveTo>
                    <a:pt x="0" y="9"/>
                  </a:moveTo>
                  <a:lnTo>
                    <a:pt x="0" y="6"/>
                  </a:lnTo>
                  <a:lnTo>
                    <a:pt x="0" y="4"/>
                  </a:lnTo>
                  <a:lnTo>
                    <a:pt x="0" y="1"/>
                  </a:lnTo>
                  <a:lnTo>
                    <a:pt x="0" y="0"/>
                  </a:lnTo>
                  <a:lnTo>
                    <a:pt x="2" y="0"/>
                  </a:lnTo>
                  <a:lnTo>
                    <a:pt x="4" y="1"/>
                  </a:lnTo>
                  <a:lnTo>
                    <a:pt x="8" y="3"/>
                  </a:lnTo>
                  <a:lnTo>
                    <a:pt x="9" y="4"/>
                  </a:lnTo>
                  <a:lnTo>
                    <a:pt x="10" y="7"/>
                  </a:lnTo>
                  <a:lnTo>
                    <a:pt x="12" y="9"/>
                  </a:lnTo>
                  <a:lnTo>
                    <a:pt x="10" y="10"/>
                  </a:lnTo>
                  <a:lnTo>
                    <a:pt x="10" y="11"/>
                  </a:lnTo>
                  <a:lnTo>
                    <a:pt x="9" y="13"/>
                  </a:lnTo>
                  <a:lnTo>
                    <a:pt x="8" y="13"/>
                  </a:lnTo>
                  <a:lnTo>
                    <a:pt x="4" y="13"/>
                  </a:lnTo>
                  <a:lnTo>
                    <a:pt x="2" y="10"/>
                  </a:lnTo>
                  <a:lnTo>
                    <a:pt x="0" y="9"/>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53" name="Freeform 198"/>
            <p:cNvSpPr>
              <a:spLocks/>
            </p:cNvSpPr>
            <p:nvPr/>
          </p:nvSpPr>
          <p:spPr bwMode="auto">
            <a:xfrm>
              <a:off x="3171542" y="4649583"/>
              <a:ext cx="55913" cy="44360"/>
            </a:xfrm>
            <a:custGeom>
              <a:avLst/>
              <a:gdLst>
                <a:gd name="T0" fmla="*/ 2147483647 w 13"/>
                <a:gd name="T1" fmla="*/ 2147483647 h 13"/>
                <a:gd name="T2" fmla="*/ 2147483647 w 13"/>
                <a:gd name="T3" fmla="*/ 2147483647 h 13"/>
                <a:gd name="T4" fmla="*/ 2147483647 w 13"/>
                <a:gd name="T5" fmla="*/ 2147483647 h 13"/>
                <a:gd name="T6" fmla="*/ 2147483647 w 13"/>
                <a:gd name="T7" fmla="*/ 2147483647 h 13"/>
                <a:gd name="T8" fmla="*/ 2147483647 w 13"/>
                <a:gd name="T9" fmla="*/ 2147483647 h 13"/>
                <a:gd name="T10" fmla="*/ 2147483647 w 13"/>
                <a:gd name="T11" fmla="*/ 2147483647 h 13"/>
                <a:gd name="T12" fmla="*/ 2147483647 w 13"/>
                <a:gd name="T13" fmla="*/ 2147483647 h 13"/>
                <a:gd name="T14" fmla="*/ 2147483647 w 13"/>
                <a:gd name="T15" fmla="*/ 2147483647 h 13"/>
                <a:gd name="T16" fmla="*/ 2147483647 w 13"/>
                <a:gd name="T17" fmla="*/ 0 h 13"/>
                <a:gd name="T18" fmla="*/ 2147483647 w 13"/>
                <a:gd name="T19" fmla="*/ 0 h 13"/>
                <a:gd name="T20" fmla="*/ 2147483647 w 13"/>
                <a:gd name="T21" fmla="*/ 0 h 13"/>
                <a:gd name="T22" fmla="*/ 2147483647 w 13"/>
                <a:gd name="T23" fmla="*/ 0 h 13"/>
                <a:gd name="T24" fmla="*/ 2147483647 w 13"/>
                <a:gd name="T25" fmla="*/ 2147483647 h 13"/>
                <a:gd name="T26" fmla="*/ 0 w 13"/>
                <a:gd name="T27" fmla="*/ 2147483647 h 13"/>
                <a:gd name="T28" fmla="*/ 0 w 13"/>
                <a:gd name="T29" fmla="*/ 2147483647 h 13"/>
                <a:gd name="T30" fmla="*/ 0 w 13"/>
                <a:gd name="T31" fmla="*/ 2147483647 h 13"/>
                <a:gd name="T32" fmla="*/ 0 w 13"/>
                <a:gd name="T33" fmla="*/ 2147483647 h 13"/>
                <a:gd name="T34" fmla="*/ 2147483647 w 13"/>
                <a:gd name="T35" fmla="*/ 2147483647 h 13"/>
                <a:gd name="T36" fmla="*/ 2147483647 w 13"/>
                <a:gd name="T37" fmla="*/ 2147483647 h 13"/>
                <a:gd name="T38" fmla="*/ 2147483647 w 13"/>
                <a:gd name="T39" fmla="*/ 2147483647 h 13"/>
                <a:gd name="T40" fmla="*/ 2147483647 w 13"/>
                <a:gd name="T41" fmla="*/ 2147483647 h 13"/>
                <a:gd name="T42" fmla="*/ 2147483647 w 13"/>
                <a:gd name="T43" fmla="*/ 2147483647 h 13"/>
                <a:gd name="T44" fmla="*/ 2147483647 w 13"/>
                <a:gd name="T45" fmla="*/ 2147483647 h 13"/>
                <a:gd name="T46" fmla="*/ 2147483647 w 13"/>
                <a:gd name="T47" fmla="*/ 2147483647 h 13"/>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w 13"/>
                <a:gd name="T73" fmla="*/ 0 h 13"/>
                <a:gd name="T74" fmla="*/ 13 w 13"/>
                <a:gd name="T75" fmla="*/ 13 h 13"/>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T72" t="T73" r="T74" b="T75"/>
              <a:pathLst>
                <a:path w="13" h="13">
                  <a:moveTo>
                    <a:pt x="8" y="12"/>
                  </a:moveTo>
                  <a:lnTo>
                    <a:pt x="10" y="9"/>
                  </a:lnTo>
                  <a:lnTo>
                    <a:pt x="11" y="9"/>
                  </a:lnTo>
                  <a:lnTo>
                    <a:pt x="12" y="6"/>
                  </a:lnTo>
                  <a:lnTo>
                    <a:pt x="11" y="5"/>
                  </a:lnTo>
                  <a:lnTo>
                    <a:pt x="10" y="3"/>
                  </a:lnTo>
                  <a:lnTo>
                    <a:pt x="9" y="1"/>
                  </a:lnTo>
                  <a:lnTo>
                    <a:pt x="8" y="0"/>
                  </a:lnTo>
                  <a:lnTo>
                    <a:pt x="4" y="0"/>
                  </a:lnTo>
                  <a:lnTo>
                    <a:pt x="3" y="0"/>
                  </a:lnTo>
                  <a:lnTo>
                    <a:pt x="1" y="1"/>
                  </a:lnTo>
                  <a:lnTo>
                    <a:pt x="0" y="2"/>
                  </a:lnTo>
                  <a:lnTo>
                    <a:pt x="0" y="3"/>
                  </a:lnTo>
                  <a:lnTo>
                    <a:pt x="0" y="5"/>
                  </a:lnTo>
                  <a:lnTo>
                    <a:pt x="1" y="8"/>
                  </a:lnTo>
                  <a:lnTo>
                    <a:pt x="2" y="9"/>
                  </a:lnTo>
                  <a:lnTo>
                    <a:pt x="3" y="12"/>
                  </a:lnTo>
                  <a:lnTo>
                    <a:pt x="5" y="12"/>
                  </a:lnTo>
                  <a:lnTo>
                    <a:pt x="6" y="12"/>
                  </a:lnTo>
                  <a:lnTo>
                    <a:pt x="8" y="12"/>
                  </a:lnTo>
                </a:path>
              </a:pathLst>
            </a:custGeom>
            <a:solidFill>
              <a:srgbClr val="000000"/>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54" name="Freeform 199"/>
            <p:cNvSpPr>
              <a:spLocks/>
            </p:cNvSpPr>
            <p:nvPr/>
          </p:nvSpPr>
          <p:spPr bwMode="auto">
            <a:xfrm>
              <a:off x="3171542" y="4649583"/>
              <a:ext cx="55913" cy="44360"/>
            </a:xfrm>
            <a:custGeom>
              <a:avLst/>
              <a:gdLst>
                <a:gd name="T0" fmla="*/ 2147483647 w 13"/>
                <a:gd name="T1" fmla="*/ 2147483647 h 13"/>
                <a:gd name="T2" fmla="*/ 0 w 13"/>
                <a:gd name="T3" fmla="*/ 2147483647 h 13"/>
                <a:gd name="T4" fmla="*/ 0 w 13"/>
                <a:gd name="T5" fmla="*/ 2147483647 h 13"/>
                <a:gd name="T6" fmla="*/ 0 w 13"/>
                <a:gd name="T7" fmla="*/ 2147483647 h 13"/>
                <a:gd name="T8" fmla="*/ 0 w 13"/>
                <a:gd name="T9" fmla="*/ 2147483647 h 13"/>
                <a:gd name="T10" fmla="*/ 2147483647 w 13"/>
                <a:gd name="T11" fmla="*/ 0 h 13"/>
                <a:gd name="T12" fmla="*/ 2147483647 w 13"/>
                <a:gd name="T13" fmla="*/ 0 h 13"/>
                <a:gd name="T14" fmla="*/ 2147483647 w 13"/>
                <a:gd name="T15" fmla="*/ 0 h 13"/>
                <a:gd name="T16" fmla="*/ 2147483647 w 13"/>
                <a:gd name="T17" fmla="*/ 2147483647 h 13"/>
                <a:gd name="T18" fmla="*/ 2147483647 w 13"/>
                <a:gd name="T19" fmla="*/ 2147483647 h 13"/>
                <a:gd name="T20" fmla="*/ 2147483647 w 13"/>
                <a:gd name="T21" fmla="*/ 2147483647 h 13"/>
                <a:gd name="T22" fmla="*/ 2147483647 w 13"/>
                <a:gd name="T23" fmla="*/ 2147483647 h 13"/>
                <a:gd name="T24" fmla="*/ 2147483647 w 13"/>
                <a:gd name="T25" fmla="*/ 2147483647 h 13"/>
                <a:gd name="T26" fmla="*/ 2147483647 w 13"/>
                <a:gd name="T27" fmla="*/ 2147483647 h 13"/>
                <a:gd name="T28" fmla="*/ 2147483647 w 13"/>
                <a:gd name="T29" fmla="*/ 2147483647 h 13"/>
                <a:gd name="T30" fmla="*/ 2147483647 w 13"/>
                <a:gd name="T31" fmla="*/ 2147483647 h 13"/>
                <a:gd name="T32" fmla="*/ 2147483647 w 13"/>
                <a:gd name="T33" fmla="*/ 2147483647 h 13"/>
                <a:gd name="T34" fmla="*/ 2147483647 w 13"/>
                <a:gd name="T35" fmla="*/ 2147483647 h 13"/>
                <a:gd name="T36" fmla="*/ 2147483647 w 13"/>
                <a:gd name="T37" fmla="*/ 2147483647 h 13"/>
                <a:gd name="T38" fmla="*/ 2147483647 w 13"/>
                <a:gd name="T39" fmla="*/ 2147483647 h 13"/>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13"/>
                <a:gd name="T61" fmla="*/ 0 h 13"/>
                <a:gd name="T62" fmla="*/ 13 w 13"/>
                <a:gd name="T63" fmla="*/ 13 h 13"/>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13" h="13">
                  <a:moveTo>
                    <a:pt x="2" y="9"/>
                  </a:moveTo>
                  <a:lnTo>
                    <a:pt x="0" y="5"/>
                  </a:lnTo>
                  <a:lnTo>
                    <a:pt x="0" y="3"/>
                  </a:lnTo>
                  <a:lnTo>
                    <a:pt x="0" y="2"/>
                  </a:lnTo>
                  <a:lnTo>
                    <a:pt x="0" y="1"/>
                  </a:lnTo>
                  <a:lnTo>
                    <a:pt x="2" y="0"/>
                  </a:lnTo>
                  <a:lnTo>
                    <a:pt x="5" y="0"/>
                  </a:lnTo>
                  <a:lnTo>
                    <a:pt x="9" y="2"/>
                  </a:lnTo>
                  <a:lnTo>
                    <a:pt x="11" y="3"/>
                  </a:lnTo>
                  <a:lnTo>
                    <a:pt x="12" y="6"/>
                  </a:lnTo>
                  <a:lnTo>
                    <a:pt x="12" y="9"/>
                  </a:lnTo>
                  <a:lnTo>
                    <a:pt x="12" y="11"/>
                  </a:lnTo>
                  <a:lnTo>
                    <a:pt x="11" y="11"/>
                  </a:lnTo>
                  <a:lnTo>
                    <a:pt x="11" y="12"/>
                  </a:lnTo>
                  <a:lnTo>
                    <a:pt x="9" y="12"/>
                  </a:lnTo>
                  <a:lnTo>
                    <a:pt x="5" y="12"/>
                  </a:lnTo>
                  <a:lnTo>
                    <a:pt x="2" y="11"/>
                  </a:lnTo>
                  <a:lnTo>
                    <a:pt x="2" y="9"/>
                  </a:lnTo>
                </a:path>
              </a:pathLst>
            </a:custGeom>
            <a:solidFill>
              <a:srgbClr val="72727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55" name="Freeform 200"/>
            <p:cNvSpPr>
              <a:spLocks/>
            </p:cNvSpPr>
            <p:nvPr/>
          </p:nvSpPr>
          <p:spPr bwMode="auto">
            <a:xfrm>
              <a:off x="3113088" y="4495800"/>
              <a:ext cx="404097" cy="192229"/>
            </a:xfrm>
            <a:custGeom>
              <a:avLst/>
              <a:gdLst>
                <a:gd name="T0" fmla="*/ 0 w 95"/>
                <a:gd name="T1" fmla="*/ 2147483647 h 57"/>
                <a:gd name="T2" fmla="*/ 2147483647 w 95"/>
                <a:gd name="T3" fmla="*/ 0 h 57"/>
                <a:gd name="T4" fmla="*/ 2147483647 w 95"/>
                <a:gd name="T5" fmla="*/ 2147483647 h 57"/>
                <a:gd name="T6" fmla="*/ 2147483647 w 95"/>
                <a:gd name="T7" fmla="*/ 2147483647 h 57"/>
                <a:gd name="T8" fmla="*/ 0 w 95"/>
                <a:gd name="T9" fmla="*/ 2147483647 h 57"/>
                <a:gd name="T10" fmla="*/ 0 w 95"/>
                <a:gd name="T11" fmla="*/ 2147483647 h 57"/>
                <a:gd name="T12" fmla="*/ 0 60000 65536"/>
                <a:gd name="T13" fmla="*/ 0 60000 65536"/>
                <a:gd name="T14" fmla="*/ 0 60000 65536"/>
                <a:gd name="T15" fmla="*/ 0 60000 65536"/>
                <a:gd name="T16" fmla="*/ 0 60000 65536"/>
                <a:gd name="T17" fmla="*/ 0 60000 65536"/>
                <a:gd name="T18" fmla="*/ 0 w 95"/>
                <a:gd name="T19" fmla="*/ 0 h 57"/>
                <a:gd name="T20" fmla="*/ 95 w 95"/>
                <a:gd name="T21" fmla="*/ 57 h 57"/>
              </a:gdLst>
              <a:ahLst/>
              <a:cxnLst>
                <a:cxn ang="T12">
                  <a:pos x="T0" y="T1"/>
                </a:cxn>
                <a:cxn ang="T13">
                  <a:pos x="T2" y="T3"/>
                </a:cxn>
                <a:cxn ang="T14">
                  <a:pos x="T4" y="T5"/>
                </a:cxn>
                <a:cxn ang="T15">
                  <a:pos x="T6" y="T7"/>
                </a:cxn>
                <a:cxn ang="T16">
                  <a:pos x="T8" y="T9"/>
                </a:cxn>
                <a:cxn ang="T17">
                  <a:pos x="T10" y="T11"/>
                </a:cxn>
              </a:cxnLst>
              <a:rect l="T18" t="T19" r="T20" b="T21"/>
              <a:pathLst>
                <a:path w="95" h="57">
                  <a:moveTo>
                    <a:pt x="0" y="11"/>
                  </a:moveTo>
                  <a:lnTo>
                    <a:pt x="18" y="0"/>
                  </a:lnTo>
                  <a:lnTo>
                    <a:pt x="94" y="44"/>
                  </a:lnTo>
                  <a:lnTo>
                    <a:pt x="75" y="56"/>
                  </a:lnTo>
                  <a:lnTo>
                    <a:pt x="0" y="11"/>
                  </a:lnTo>
                </a:path>
              </a:pathLst>
            </a:custGeom>
            <a:solidFill>
              <a:srgbClr val="D2D2D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56" name="Freeform 201"/>
            <p:cNvSpPr>
              <a:spLocks/>
            </p:cNvSpPr>
            <p:nvPr/>
          </p:nvSpPr>
          <p:spPr bwMode="auto">
            <a:xfrm>
              <a:off x="3113088" y="4534246"/>
              <a:ext cx="325310" cy="227717"/>
            </a:xfrm>
            <a:custGeom>
              <a:avLst/>
              <a:gdLst>
                <a:gd name="T0" fmla="*/ 0 w 76"/>
                <a:gd name="T1" fmla="*/ 0 h 68"/>
                <a:gd name="T2" fmla="*/ 2147483647 w 76"/>
                <a:gd name="T3" fmla="*/ 2147483647 h 68"/>
                <a:gd name="T4" fmla="*/ 2147483647 w 76"/>
                <a:gd name="T5" fmla="*/ 2147483647 h 68"/>
                <a:gd name="T6" fmla="*/ 0 w 76"/>
                <a:gd name="T7" fmla="*/ 2147483647 h 68"/>
                <a:gd name="T8" fmla="*/ 0 w 76"/>
                <a:gd name="T9" fmla="*/ 0 h 68"/>
                <a:gd name="T10" fmla="*/ 0 w 76"/>
                <a:gd name="T11" fmla="*/ 0 h 68"/>
                <a:gd name="T12" fmla="*/ 0 60000 65536"/>
                <a:gd name="T13" fmla="*/ 0 60000 65536"/>
                <a:gd name="T14" fmla="*/ 0 60000 65536"/>
                <a:gd name="T15" fmla="*/ 0 60000 65536"/>
                <a:gd name="T16" fmla="*/ 0 60000 65536"/>
                <a:gd name="T17" fmla="*/ 0 60000 65536"/>
                <a:gd name="T18" fmla="*/ 0 w 76"/>
                <a:gd name="T19" fmla="*/ 0 h 68"/>
                <a:gd name="T20" fmla="*/ 76 w 76"/>
                <a:gd name="T21" fmla="*/ 68 h 68"/>
              </a:gdLst>
              <a:ahLst/>
              <a:cxnLst>
                <a:cxn ang="T12">
                  <a:pos x="T0" y="T1"/>
                </a:cxn>
                <a:cxn ang="T13">
                  <a:pos x="T2" y="T3"/>
                </a:cxn>
                <a:cxn ang="T14">
                  <a:pos x="T4" y="T5"/>
                </a:cxn>
                <a:cxn ang="T15">
                  <a:pos x="T6" y="T7"/>
                </a:cxn>
                <a:cxn ang="T16">
                  <a:pos x="T8" y="T9"/>
                </a:cxn>
                <a:cxn ang="T17">
                  <a:pos x="T10" y="T11"/>
                </a:cxn>
              </a:cxnLst>
              <a:rect l="T18" t="T19" r="T20" b="T21"/>
              <a:pathLst>
                <a:path w="76" h="68">
                  <a:moveTo>
                    <a:pt x="0" y="0"/>
                  </a:moveTo>
                  <a:lnTo>
                    <a:pt x="75" y="45"/>
                  </a:lnTo>
                  <a:lnTo>
                    <a:pt x="75" y="67"/>
                  </a:lnTo>
                  <a:lnTo>
                    <a:pt x="0" y="21"/>
                  </a:lnTo>
                  <a:lnTo>
                    <a:pt x="0" y="0"/>
                  </a:lnTo>
                </a:path>
              </a:pathLst>
            </a:custGeom>
            <a:solidFill>
              <a:srgbClr val="A2A2A2"/>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57" name="Freeform 202"/>
            <p:cNvSpPr>
              <a:spLocks/>
            </p:cNvSpPr>
            <p:nvPr/>
          </p:nvSpPr>
          <p:spPr bwMode="auto">
            <a:xfrm>
              <a:off x="3590888" y="4770835"/>
              <a:ext cx="63537" cy="50275"/>
            </a:xfrm>
            <a:custGeom>
              <a:avLst/>
              <a:gdLst>
                <a:gd name="T0" fmla="*/ 2147483647 w 14"/>
                <a:gd name="T1" fmla="*/ 0 h 15"/>
                <a:gd name="T2" fmla="*/ 2147483647 w 14"/>
                <a:gd name="T3" fmla="*/ 2147483647 h 15"/>
                <a:gd name="T4" fmla="*/ 2147483647 w 14"/>
                <a:gd name="T5" fmla="*/ 2147483647 h 15"/>
                <a:gd name="T6" fmla="*/ 0 w 14"/>
                <a:gd name="T7" fmla="*/ 2147483647 h 15"/>
                <a:gd name="T8" fmla="*/ 2147483647 w 14"/>
                <a:gd name="T9" fmla="*/ 0 h 15"/>
                <a:gd name="T10" fmla="*/ 2147483647 w 14"/>
                <a:gd name="T11" fmla="*/ 0 h 15"/>
                <a:gd name="T12" fmla="*/ 0 60000 65536"/>
                <a:gd name="T13" fmla="*/ 0 60000 65536"/>
                <a:gd name="T14" fmla="*/ 0 60000 65536"/>
                <a:gd name="T15" fmla="*/ 0 60000 65536"/>
                <a:gd name="T16" fmla="*/ 0 60000 65536"/>
                <a:gd name="T17" fmla="*/ 0 60000 65536"/>
                <a:gd name="T18" fmla="*/ 0 w 14"/>
                <a:gd name="T19" fmla="*/ 0 h 15"/>
                <a:gd name="T20" fmla="*/ 14 w 14"/>
                <a:gd name="T21" fmla="*/ 15 h 15"/>
              </a:gdLst>
              <a:ahLst/>
              <a:cxnLst>
                <a:cxn ang="T12">
                  <a:pos x="T0" y="T1"/>
                </a:cxn>
                <a:cxn ang="T13">
                  <a:pos x="T2" y="T3"/>
                </a:cxn>
                <a:cxn ang="T14">
                  <a:pos x="T4" y="T5"/>
                </a:cxn>
                <a:cxn ang="T15">
                  <a:pos x="T6" y="T7"/>
                </a:cxn>
                <a:cxn ang="T16">
                  <a:pos x="T8" y="T9"/>
                </a:cxn>
                <a:cxn ang="T17">
                  <a:pos x="T10" y="T11"/>
                </a:cxn>
              </a:cxnLst>
              <a:rect l="T18" t="T19" r="T20" b="T21"/>
              <a:pathLst>
                <a:path w="14" h="15">
                  <a:moveTo>
                    <a:pt x="3" y="0"/>
                  </a:moveTo>
                  <a:lnTo>
                    <a:pt x="13" y="8"/>
                  </a:lnTo>
                  <a:lnTo>
                    <a:pt x="10" y="14"/>
                  </a:lnTo>
                  <a:lnTo>
                    <a:pt x="0" y="4"/>
                  </a:lnTo>
                  <a:lnTo>
                    <a:pt x="3" y="0"/>
                  </a:lnTo>
                </a:path>
              </a:pathLst>
            </a:custGeom>
            <a:solidFill>
              <a:srgbClr val="F52B97"/>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58" name="Freeform 203"/>
            <p:cNvSpPr>
              <a:spLocks/>
            </p:cNvSpPr>
            <p:nvPr/>
          </p:nvSpPr>
          <p:spPr bwMode="auto">
            <a:xfrm>
              <a:off x="3453647" y="4685071"/>
              <a:ext cx="119450" cy="59147"/>
            </a:xfrm>
            <a:custGeom>
              <a:avLst/>
              <a:gdLst>
                <a:gd name="T0" fmla="*/ 2147483647 w 27"/>
                <a:gd name="T1" fmla="*/ 0 h 17"/>
                <a:gd name="T2" fmla="*/ 2147483647 w 27"/>
                <a:gd name="T3" fmla="*/ 2147483647 h 17"/>
                <a:gd name="T4" fmla="*/ 2147483647 w 27"/>
                <a:gd name="T5" fmla="*/ 2147483647 h 17"/>
                <a:gd name="T6" fmla="*/ 0 w 27"/>
                <a:gd name="T7" fmla="*/ 2147483647 h 17"/>
                <a:gd name="T8" fmla="*/ 2147483647 w 27"/>
                <a:gd name="T9" fmla="*/ 0 h 17"/>
                <a:gd name="T10" fmla="*/ 2147483647 w 27"/>
                <a:gd name="T11" fmla="*/ 0 h 17"/>
                <a:gd name="T12" fmla="*/ 0 60000 65536"/>
                <a:gd name="T13" fmla="*/ 0 60000 65536"/>
                <a:gd name="T14" fmla="*/ 0 60000 65536"/>
                <a:gd name="T15" fmla="*/ 0 60000 65536"/>
                <a:gd name="T16" fmla="*/ 0 60000 65536"/>
                <a:gd name="T17" fmla="*/ 0 60000 65536"/>
                <a:gd name="T18" fmla="*/ 0 w 27"/>
                <a:gd name="T19" fmla="*/ 0 h 17"/>
                <a:gd name="T20" fmla="*/ 27 w 27"/>
                <a:gd name="T21" fmla="*/ 17 h 17"/>
              </a:gdLst>
              <a:ahLst/>
              <a:cxnLst>
                <a:cxn ang="T12">
                  <a:pos x="T0" y="T1"/>
                </a:cxn>
                <a:cxn ang="T13">
                  <a:pos x="T2" y="T3"/>
                </a:cxn>
                <a:cxn ang="T14">
                  <a:pos x="T4" y="T5"/>
                </a:cxn>
                <a:cxn ang="T15">
                  <a:pos x="T6" y="T7"/>
                </a:cxn>
                <a:cxn ang="T16">
                  <a:pos x="T8" y="T9"/>
                </a:cxn>
                <a:cxn ang="T17">
                  <a:pos x="T10" y="T11"/>
                </a:cxn>
              </a:cxnLst>
              <a:rect l="T18" t="T19" r="T20" b="T21"/>
              <a:pathLst>
                <a:path w="27" h="17">
                  <a:moveTo>
                    <a:pt x="18" y="0"/>
                  </a:moveTo>
                  <a:lnTo>
                    <a:pt x="26" y="6"/>
                  </a:lnTo>
                  <a:lnTo>
                    <a:pt x="9" y="16"/>
                  </a:lnTo>
                  <a:lnTo>
                    <a:pt x="0" y="10"/>
                  </a:lnTo>
                  <a:lnTo>
                    <a:pt x="18" y="0"/>
                  </a:lnTo>
                </a:path>
              </a:pathLst>
            </a:custGeom>
            <a:solidFill>
              <a:srgbClr val="FF6088"/>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59" name="Freeform 204"/>
            <p:cNvSpPr>
              <a:spLocks/>
            </p:cNvSpPr>
            <p:nvPr/>
          </p:nvSpPr>
          <p:spPr bwMode="auto">
            <a:xfrm>
              <a:off x="3453647" y="4720560"/>
              <a:ext cx="58454" cy="91678"/>
            </a:xfrm>
            <a:custGeom>
              <a:avLst/>
              <a:gdLst>
                <a:gd name="T0" fmla="*/ 0 w 13"/>
                <a:gd name="T1" fmla="*/ 2147483647 h 27"/>
                <a:gd name="T2" fmla="*/ 2147483647 w 13"/>
                <a:gd name="T3" fmla="*/ 2147483647 h 27"/>
                <a:gd name="T4" fmla="*/ 2147483647 w 13"/>
                <a:gd name="T5" fmla="*/ 2147483647 h 27"/>
                <a:gd name="T6" fmla="*/ 0 w 13"/>
                <a:gd name="T7" fmla="*/ 0 h 27"/>
                <a:gd name="T8" fmla="*/ 0 w 13"/>
                <a:gd name="T9" fmla="*/ 2147483647 h 27"/>
                <a:gd name="T10" fmla="*/ 0 w 13"/>
                <a:gd name="T11" fmla="*/ 2147483647 h 27"/>
                <a:gd name="T12" fmla="*/ 0 60000 65536"/>
                <a:gd name="T13" fmla="*/ 0 60000 65536"/>
                <a:gd name="T14" fmla="*/ 0 60000 65536"/>
                <a:gd name="T15" fmla="*/ 0 60000 65536"/>
                <a:gd name="T16" fmla="*/ 0 60000 65536"/>
                <a:gd name="T17" fmla="*/ 0 60000 65536"/>
                <a:gd name="T18" fmla="*/ 0 w 13"/>
                <a:gd name="T19" fmla="*/ 0 h 27"/>
                <a:gd name="T20" fmla="*/ 13 w 13"/>
                <a:gd name="T21" fmla="*/ 27 h 27"/>
              </a:gdLst>
              <a:ahLst/>
              <a:cxnLst>
                <a:cxn ang="T12">
                  <a:pos x="T0" y="T1"/>
                </a:cxn>
                <a:cxn ang="T13">
                  <a:pos x="T2" y="T3"/>
                </a:cxn>
                <a:cxn ang="T14">
                  <a:pos x="T4" y="T5"/>
                </a:cxn>
                <a:cxn ang="T15">
                  <a:pos x="T6" y="T7"/>
                </a:cxn>
                <a:cxn ang="T16">
                  <a:pos x="T8" y="T9"/>
                </a:cxn>
                <a:cxn ang="T17">
                  <a:pos x="T10" y="T11"/>
                </a:cxn>
              </a:cxnLst>
              <a:rect l="T18" t="T19" r="T20" b="T21"/>
              <a:pathLst>
                <a:path w="13" h="27">
                  <a:moveTo>
                    <a:pt x="0" y="21"/>
                  </a:moveTo>
                  <a:lnTo>
                    <a:pt x="12" y="26"/>
                  </a:lnTo>
                  <a:lnTo>
                    <a:pt x="12" y="6"/>
                  </a:lnTo>
                  <a:lnTo>
                    <a:pt x="0" y="0"/>
                  </a:lnTo>
                  <a:lnTo>
                    <a:pt x="0" y="21"/>
                  </a:lnTo>
                </a:path>
              </a:pathLst>
            </a:custGeom>
            <a:solidFill>
              <a:srgbClr val="C20041"/>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60" name="Freeform 205"/>
            <p:cNvSpPr>
              <a:spLocks/>
            </p:cNvSpPr>
            <p:nvPr/>
          </p:nvSpPr>
          <p:spPr bwMode="auto">
            <a:xfrm>
              <a:off x="3496853" y="4705773"/>
              <a:ext cx="76245" cy="106465"/>
            </a:xfrm>
            <a:custGeom>
              <a:avLst/>
              <a:gdLst>
                <a:gd name="T0" fmla="*/ 2147483647 w 18"/>
                <a:gd name="T1" fmla="*/ 2147483647 h 31"/>
                <a:gd name="T2" fmla="*/ 0 w 18"/>
                <a:gd name="T3" fmla="*/ 2147483647 h 31"/>
                <a:gd name="T4" fmla="*/ 0 w 18"/>
                <a:gd name="T5" fmla="*/ 2147483647 h 31"/>
                <a:gd name="T6" fmla="*/ 2147483647 w 18"/>
                <a:gd name="T7" fmla="*/ 0 h 31"/>
                <a:gd name="T8" fmla="*/ 2147483647 w 18"/>
                <a:gd name="T9" fmla="*/ 2147483647 h 31"/>
                <a:gd name="T10" fmla="*/ 2147483647 w 18"/>
                <a:gd name="T11" fmla="*/ 2147483647 h 31"/>
                <a:gd name="T12" fmla="*/ 0 60000 65536"/>
                <a:gd name="T13" fmla="*/ 0 60000 65536"/>
                <a:gd name="T14" fmla="*/ 0 60000 65536"/>
                <a:gd name="T15" fmla="*/ 0 60000 65536"/>
                <a:gd name="T16" fmla="*/ 0 60000 65536"/>
                <a:gd name="T17" fmla="*/ 0 60000 65536"/>
                <a:gd name="T18" fmla="*/ 0 w 18"/>
                <a:gd name="T19" fmla="*/ 0 h 31"/>
                <a:gd name="T20" fmla="*/ 18 w 18"/>
                <a:gd name="T21" fmla="*/ 31 h 31"/>
              </a:gdLst>
              <a:ahLst/>
              <a:cxnLst>
                <a:cxn ang="T12">
                  <a:pos x="T0" y="T1"/>
                </a:cxn>
                <a:cxn ang="T13">
                  <a:pos x="T2" y="T3"/>
                </a:cxn>
                <a:cxn ang="T14">
                  <a:pos x="T4" y="T5"/>
                </a:cxn>
                <a:cxn ang="T15">
                  <a:pos x="T6" y="T7"/>
                </a:cxn>
                <a:cxn ang="T16">
                  <a:pos x="T8" y="T9"/>
                </a:cxn>
                <a:cxn ang="T17">
                  <a:pos x="T10" y="T11"/>
                </a:cxn>
              </a:cxnLst>
              <a:rect l="T18" t="T19" r="T20" b="T21"/>
              <a:pathLst>
                <a:path w="18" h="31">
                  <a:moveTo>
                    <a:pt x="17" y="20"/>
                  </a:moveTo>
                  <a:lnTo>
                    <a:pt x="0" y="30"/>
                  </a:lnTo>
                  <a:lnTo>
                    <a:pt x="0" y="10"/>
                  </a:lnTo>
                  <a:lnTo>
                    <a:pt x="17" y="0"/>
                  </a:lnTo>
                  <a:lnTo>
                    <a:pt x="17" y="20"/>
                  </a:lnTo>
                </a:path>
              </a:pathLst>
            </a:custGeom>
            <a:solidFill>
              <a:srgbClr val="9F000F"/>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61" name="Freeform 206"/>
            <p:cNvSpPr>
              <a:spLocks/>
            </p:cNvSpPr>
            <p:nvPr/>
          </p:nvSpPr>
          <p:spPr bwMode="auto">
            <a:xfrm>
              <a:off x="3496853" y="4723517"/>
              <a:ext cx="94035" cy="47318"/>
            </a:xfrm>
            <a:custGeom>
              <a:avLst/>
              <a:gdLst>
                <a:gd name="T0" fmla="*/ 2147483647 w 21"/>
                <a:gd name="T1" fmla="*/ 0 h 14"/>
                <a:gd name="T2" fmla="*/ 2147483647 w 21"/>
                <a:gd name="T3" fmla="*/ 2147483647 h 14"/>
                <a:gd name="T4" fmla="*/ 2147483647 w 21"/>
                <a:gd name="T5" fmla="*/ 2147483647 h 14"/>
                <a:gd name="T6" fmla="*/ 2147483647 w 21"/>
                <a:gd name="T7" fmla="*/ 2147483647 h 14"/>
                <a:gd name="T8" fmla="*/ 0 w 21"/>
                <a:gd name="T9" fmla="*/ 2147483647 h 14"/>
                <a:gd name="T10" fmla="*/ 2147483647 w 21"/>
                <a:gd name="T11" fmla="*/ 0 h 14"/>
                <a:gd name="T12" fmla="*/ 2147483647 w 21"/>
                <a:gd name="T13" fmla="*/ 0 h 14"/>
                <a:gd name="T14" fmla="*/ 0 60000 65536"/>
                <a:gd name="T15" fmla="*/ 0 60000 65536"/>
                <a:gd name="T16" fmla="*/ 0 60000 65536"/>
                <a:gd name="T17" fmla="*/ 0 60000 65536"/>
                <a:gd name="T18" fmla="*/ 0 60000 65536"/>
                <a:gd name="T19" fmla="*/ 0 60000 65536"/>
                <a:gd name="T20" fmla="*/ 0 60000 65536"/>
                <a:gd name="T21" fmla="*/ 0 w 21"/>
                <a:gd name="T22" fmla="*/ 0 h 14"/>
                <a:gd name="T23" fmla="*/ 21 w 21"/>
                <a:gd name="T24" fmla="*/ 14 h 14"/>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1" h="14">
                  <a:moveTo>
                    <a:pt x="15" y="0"/>
                  </a:moveTo>
                  <a:lnTo>
                    <a:pt x="20" y="5"/>
                  </a:lnTo>
                  <a:lnTo>
                    <a:pt x="16" y="10"/>
                  </a:lnTo>
                  <a:lnTo>
                    <a:pt x="8" y="13"/>
                  </a:lnTo>
                  <a:lnTo>
                    <a:pt x="0" y="7"/>
                  </a:lnTo>
                  <a:lnTo>
                    <a:pt x="15" y="0"/>
                  </a:lnTo>
                </a:path>
              </a:pathLst>
            </a:custGeom>
            <a:solidFill>
              <a:srgbClr val="F52B97"/>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62" name="Freeform 207"/>
            <p:cNvSpPr>
              <a:spLocks/>
            </p:cNvSpPr>
            <p:nvPr/>
          </p:nvSpPr>
          <p:spPr bwMode="auto">
            <a:xfrm>
              <a:off x="3496853" y="4747176"/>
              <a:ext cx="63537" cy="85764"/>
            </a:xfrm>
            <a:custGeom>
              <a:avLst/>
              <a:gdLst>
                <a:gd name="T0" fmla="*/ 0 w 14"/>
                <a:gd name="T1" fmla="*/ 2147483647 h 25"/>
                <a:gd name="T2" fmla="*/ 2147483647 w 14"/>
                <a:gd name="T3" fmla="*/ 2147483647 h 25"/>
                <a:gd name="T4" fmla="*/ 2147483647 w 14"/>
                <a:gd name="T5" fmla="*/ 2147483647 h 25"/>
                <a:gd name="T6" fmla="*/ 2147483647 w 14"/>
                <a:gd name="T7" fmla="*/ 2147483647 h 25"/>
                <a:gd name="T8" fmla="*/ 0 w 14"/>
                <a:gd name="T9" fmla="*/ 0 h 25"/>
                <a:gd name="T10" fmla="*/ 0 w 14"/>
                <a:gd name="T11" fmla="*/ 2147483647 h 25"/>
                <a:gd name="T12" fmla="*/ 0 w 14"/>
                <a:gd name="T13" fmla="*/ 2147483647 h 25"/>
                <a:gd name="T14" fmla="*/ 0 60000 65536"/>
                <a:gd name="T15" fmla="*/ 0 60000 65536"/>
                <a:gd name="T16" fmla="*/ 0 60000 65536"/>
                <a:gd name="T17" fmla="*/ 0 60000 65536"/>
                <a:gd name="T18" fmla="*/ 0 60000 65536"/>
                <a:gd name="T19" fmla="*/ 0 60000 65536"/>
                <a:gd name="T20" fmla="*/ 0 60000 65536"/>
                <a:gd name="T21" fmla="*/ 0 w 14"/>
                <a:gd name="T22" fmla="*/ 0 h 25"/>
                <a:gd name="T23" fmla="*/ 14 w 14"/>
                <a:gd name="T24" fmla="*/ 25 h 2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25">
                  <a:moveTo>
                    <a:pt x="0" y="17"/>
                  </a:moveTo>
                  <a:lnTo>
                    <a:pt x="12" y="24"/>
                  </a:lnTo>
                  <a:lnTo>
                    <a:pt x="13" y="11"/>
                  </a:lnTo>
                  <a:lnTo>
                    <a:pt x="9" y="4"/>
                  </a:lnTo>
                  <a:lnTo>
                    <a:pt x="0" y="0"/>
                  </a:lnTo>
                  <a:lnTo>
                    <a:pt x="0" y="17"/>
                  </a:lnTo>
                </a:path>
              </a:pathLst>
            </a:custGeom>
            <a:solidFill>
              <a:srgbClr val="C20041"/>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63" name="Freeform 208"/>
            <p:cNvSpPr>
              <a:spLocks/>
            </p:cNvSpPr>
            <p:nvPr/>
          </p:nvSpPr>
          <p:spPr bwMode="auto">
            <a:xfrm>
              <a:off x="3545141" y="4782664"/>
              <a:ext cx="60996" cy="59147"/>
            </a:xfrm>
            <a:custGeom>
              <a:avLst/>
              <a:gdLst>
                <a:gd name="T0" fmla="*/ 0 w 14"/>
                <a:gd name="T1" fmla="*/ 2147483647 h 17"/>
                <a:gd name="T2" fmla="*/ 2147483647 w 14"/>
                <a:gd name="T3" fmla="*/ 2147483647 h 17"/>
                <a:gd name="T4" fmla="*/ 2147483647 w 14"/>
                <a:gd name="T5" fmla="*/ 2147483647 h 17"/>
                <a:gd name="T6" fmla="*/ 2147483647 w 14"/>
                <a:gd name="T7" fmla="*/ 2147483647 h 17"/>
                <a:gd name="T8" fmla="*/ 2147483647 w 14"/>
                <a:gd name="T9" fmla="*/ 2147483647 h 17"/>
                <a:gd name="T10" fmla="*/ 2147483647 w 14"/>
                <a:gd name="T11" fmla="*/ 2147483647 h 17"/>
                <a:gd name="T12" fmla="*/ 0 w 14"/>
                <a:gd name="T13" fmla="*/ 0 h 17"/>
                <a:gd name="T14" fmla="*/ 0 w 14"/>
                <a:gd name="T15" fmla="*/ 2147483647 h 17"/>
                <a:gd name="T16" fmla="*/ 0 w 14"/>
                <a:gd name="T17" fmla="*/ 2147483647 h 17"/>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14"/>
                <a:gd name="T28" fmla="*/ 0 h 17"/>
                <a:gd name="T29" fmla="*/ 14 w 14"/>
                <a:gd name="T30" fmla="*/ 17 h 17"/>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14" h="17">
                  <a:moveTo>
                    <a:pt x="0" y="13"/>
                  </a:moveTo>
                  <a:lnTo>
                    <a:pt x="1" y="8"/>
                  </a:lnTo>
                  <a:lnTo>
                    <a:pt x="6" y="10"/>
                  </a:lnTo>
                  <a:lnTo>
                    <a:pt x="9" y="16"/>
                  </a:lnTo>
                  <a:lnTo>
                    <a:pt x="13" y="16"/>
                  </a:lnTo>
                  <a:lnTo>
                    <a:pt x="9" y="7"/>
                  </a:lnTo>
                  <a:lnTo>
                    <a:pt x="0" y="0"/>
                  </a:lnTo>
                  <a:lnTo>
                    <a:pt x="0" y="13"/>
                  </a:lnTo>
                </a:path>
              </a:pathLst>
            </a:custGeom>
            <a:solidFill>
              <a:srgbClr val="C20041"/>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64" name="Freeform 209"/>
            <p:cNvSpPr>
              <a:spLocks/>
            </p:cNvSpPr>
            <p:nvPr/>
          </p:nvSpPr>
          <p:spPr bwMode="auto">
            <a:xfrm>
              <a:off x="3590888" y="4788579"/>
              <a:ext cx="63537" cy="53233"/>
            </a:xfrm>
            <a:custGeom>
              <a:avLst/>
              <a:gdLst>
                <a:gd name="T0" fmla="*/ 2147483647 w 14"/>
                <a:gd name="T1" fmla="*/ 2147483647 h 15"/>
                <a:gd name="T2" fmla="*/ 2147483647 w 14"/>
                <a:gd name="T3" fmla="*/ 2147483647 h 15"/>
                <a:gd name="T4" fmla="*/ 0 w 14"/>
                <a:gd name="T5" fmla="*/ 2147483647 h 15"/>
                <a:gd name="T6" fmla="*/ 2147483647 w 14"/>
                <a:gd name="T7" fmla="*/ 2147483647 h 15"/>
                <a:gd name="T8" fmla="*/ 2147483647 w 14"/>
                <a:gd name="T9" fmla="*/ 0 h 15"/>
                <a:gd name="T10" fmla="*/ 2147483647 w 14"/>
                <a:gd name="T11" fmla="*/ 2147483647 h 15"/>
                <a:gd name="T12" fmla="*/ 2147483647 w 14"/>
                <a:gd name="T13" fmla="*/ 2147483647 h 15"/>
                <a:gd name="T14" fmla="*/ 0 60000 65536"/>
                <a:gd name="T15" fmla="*/ 0 60000 65536"/>
                <a:gd name="T16" fmla="*/ 0 60000 65536"/>
                <a:gd name="T17" fmla="*/ 0 60000 65536"/>
                <a:gd name="T18" fmla="*/ 0 60000 65536"/>
                <a:gd name="T19" fmla="*/ 0 60000 65536"/>
                <a:gd name="T20" fmla="*/ 0 60000 65536"/>
                <a:gd name="T21" fmla="*/ 0 w 14"/>
                <a:gd name="T22" fmla="*/ 0 h 15"/>
                <a:gd name="T23" fmla="*/ 14 w 14"/>
                <a:gd name="T24" fmla="*/ 15 h 1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14" h="15">
                  <a:moveTo>
                    <a:pt x="13" y="11"/>
                  </a:moveTo>
                  <a:lnTo>
                    <a:pt x="2" y="14"/>
                  </a:lnTo>
                  <a:lnTo>
                    <a:pt x="0" y="5"/>
                  </a:lnTo>
                  <a:lnTo>
                    <a:pt x="6" y="3"/>
                  </a:lnTo>
                  <a:lnTo>
                    <a:pt x="12" y="0"/>
                  </a:lnTo>
                  <a:lnTo>
                    <a:pt x="13" y="11"/>
                  </a:lnTo>
                </a:path>
              </a:pathLst>
            </a:custGeom>
            <a:solidFill>
              <a:srgbClr val="9F000F"/>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65" name="Freeform 210"/>
            <p:cNvSpPr>
              <a:spLocks/>
            </p:cNvSpPr>
            <p:nvPr/>
          </p:nvSpPr>
          <p:spPr bwMode="auto">
            <a:xfrm>
              <a:off x="3507019" y="4756048"/>
              <a:ext cx="60996" cy="50275"/>
            </a:xfrm>
            <a:custGeom>
              <a:avLst/>
              <a:gdLst>
                <a:gd name="T0" fmla="*/ 0 w 14"/>
                <a:gd name="T1" fmla="*/ 2147483647 h 14"/>
                <a:gd name="T2" fmla="*/ 2147483647 w 14"/>
                <a:gd name="T3" fmla="*/ 2147483647 h 14"/>
                <a:gd name="T4" fmla="*/ 2147483647 w 14"/>
                <a:gd name="T5" fmla="*/ 2147483647 h 14"/>
                <a:gd name="T6" fmla="*/ 0 w 14"/>
                <a:gd name="T7" fmla="*/ 0 h 14"/>
                <a:gd name="T8" fmla="*/ 0 w 14"/>
                <a:gd name="T9" fmla="*/ 2147483647 h 14"/>
                <a:gd name="T10" fmla="*/ 0 w 14"/>
                <a:gd name="T11" fmla="*/ 2147483647 h 14"/>
                <a:gd name="T12" fmla="*/ 0 60000 65536"/>
                <a:gd name="T13" fmla="*/ 0 60000 65536"/>
                <a:gd name="T14" fmla="*/ 0 60000 65536"/>
                <a:gd name="T15" fmla="*/ 0 60000 65536"/>
                <a:gd name="T16" fmla="*/ 0 60000 65536"/>
                <a:gd name="T17" fmla="*/ 0 60000 65536"/>
                <a:gd name="T18" fmla="*/ 0 w 14"/>
                <a:gd name="T19" fmla="*/ 0 h 14"/>
                <a:gd name="T20" fmla="*/ 14 w 14"/>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14" h="14">
                  <a:moveTo>
                    <a:pt x="0" y="7"/>
                  </a:moveTo>
                  <a:lnTo>
                    <a:pt x="13" y="13"/>
                  </a:lnTo>
                  <a:lnTo>
                    <a:pt x="7" y="3"/>
                  </a:lnTo>
                  <a:lnTo>
                    <a:pt x="0" y="0"/>
                  </a:lnTo>
                  <a:lnTo>
                    <a:pt x="0" y="7"/>
                  </a:lnTo>
                </a:path>
              </a:pathLst>
            </a:custGeom>
            <a:solidFill>
              <a:srgbClr val="C0E1FF"/>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66" name="Freeform 211"/>
            <p:cNvSpPr>
              <a:spLocks/>
            </p:cNvSpPr>
            <p:nvPr/>
          </p:nvSpPr>
          <p:spPr bwMode="auto">
            <a:xfrm>
              <a:off x="3545141" y="4779707"/>
              <a:ext cx="78786" cy="44360"/>
            </a:xfrm>
            <a:custGeom>
              <a:avLst/>
              <a:gdLst>
                <a:gd name="T0" fmla="*/ 2147483647 w 18"/>
                <a:gd name="T1" fmla="*/ 2147483647 h 14"/>
                <a:gd name="T2" fmla="*/ 2147483647 w 18"/>
                <a:gd name="T3" fmla="*/ 2147483647 h 14"/>
                <a:gd name="T4" fmla="*/ 0 w 18"/>
                <a:gd name="T5" fmla="*/ 2147483647 h 14"/>
                <a:gd name="T6" fmla="*/ 2147483647 w 18"/>
                <a:gd name="T7" fmla="*/ 0 h 14"/>
                <a:gd name="T8" fmla="*/ 2147483647 w 18"/>
                <a:gd name="T9" fmla="*/ 2147483647 h 14"/>
                <a:gd name="T10" fmla="*/ 2147483647 w 18"/>
                <a:gd name="T11" fmla="*/ 2147483647 h 14"/>
                <a:gd name="T12" fmla="*/ 0 60000 65536"/>
                <a:gd name="T13" fmla="*/ 0 60000 65536"/>
                <a:gd name="T14" fmla="*/ 0 60000 65536"/>
                <a:gd name="T15" fmla="*/ 0 60000 65536"/>
                <a:gd name="T16" fmla="*/ 0 60000 65536"/>
                <a:gd name="T17" fmla="*/ 0 60000 65536"/>
                <a:gd name="T18" fmla="*/ 0 w 18"/>
                <a:gd name="T19" fmla="*/ 0 h 14"/>
                <a:gd name="T20" fmla="*/ 18 w 18"/>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18" h="14">
                  <a:moveTo>
                    <a:pt x="17" y="10"/>
                  </a:moveTo>
                  <a:lnTo>
                    <a:pt x="10" y="13"/>
                  </a:lnTo>
                  <a:lnTo>
                    <a:pt x="0" y="3"/>
                  </a:lnTo>
                  <a:lnTo>
                    <a:pt x="9" y="0"/>
                  </a:lnTo>
                  <a:lnTo>
                    <a:pt x="17" y="10"/>
                  </a:lnTo>
                </a:path>
              </a:pathLst>
            </a:custGeom>
            <a:solidFill>
              <a:srgbClr val="F52B97"/>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67" name="Freeform 212"/>
            <p:cNvSpPr>
              <a:spLocks/>
            </p:cNvSpPr>
            <p:nvPr/>
          </p:nvSpPr>
          <p:spPr bwMode="auto">
            <a:xfrm>
              <a:off x="3588346" y="4759005"/>
              <a:ext cx="58454" cy="50275"/>
            </a:xfrm>
            <a:custGeom>
              <a:avLst/>
              <a:gdLst>
                <a:gd name="T0" fmla="*/ 0 w 15"/>
                <a:gd name="T1" fmla="*/ 2147483647 h 14"/>
                <a:gd name="T2" fmla="*/ 2147483647 w 15"/>
                <a:gd name="T3" fmla="*/ 0 h 14"/>
                <a:gd name="T4" fmla="*/ 2147483647 w 15"/>
                <a:gd name="T5" fmla="*/ 2147483647 h 14"/>
                <a:gd name="T6" fmla="*/ 2147483647 w 15"/>
                <a:gd name="T7" fmla="*/ 2147483647 h 14"/>
                <a:gd name="T8" fmla="*/ 0 w 15"/>
                <a:gd name="T9" fmla="*/ 2147483647 h 14"/>
                <a:gd name="T10" fmla="*/ 0 w 15"/>
                <a:gd name="T11" fmla="*/ 2147483647 h 14"/>
                <a:gd name="T12" fmla="*/ 0 60000 65536"/>
                <a:gd name="T13" fmla="*/ 0 60000 65536"/>
                <a:gd name="T14" fmla="*/ 0 60000 65536"/>
                <a:gd name="T15" fmla="*/ 0 60000 65536"/>
                <a:gd name="T16" fmla="*/ 0 60000 65536"/>
                <a:gd name="T17" fmla="*/ 0 60000 65536"/>
                <a:gd name="T18" fmla="*/ 0 w 15"/>
                <a:gd name="T19" fmla="*/ 0 h 14"/>
                <a:gd name="T20" fmla="*/ 15 w 15"/>
                <a:gd name="T21" fmla="*/ 14 h 14"/>
              </a:gdLst>
              <a:ahLst/>
              <a:cxnLst>
                <a:cxn ang="T12">
                  <a:pos x="T0" y="T1"/>
                </a:cxn>
                <a:cxn ang="T13">
                  <a:pos x="T2" y="T3"/>
                </a:cxn>
                <a:cxn ang="T14">
                  <a:pos x="T4" y="T5"/>
                </a:cxn>
                <a:cxn ang="T15">
                  <a:pos x="T6" y="T7"/>
                </a:cxn>
                <a:cxn ang="T16">
                  <a:pos x="T8" y="T9"/>
                </a:cxn>
                <a:cxn ang="T17">
                  <a:pos x="T10" y="T11"/>
                </a:cxn>
              </a:cxnLst>
              <a:rect l="T18" t="T19" r="T20" b="T21"/>
              <a:pathLst>
                <a:path w="15" h="14">
                  <a:moveTo>
                    <a:pt x="0" y="5"/>
                  </a:moveTo>
                  <a:lnTo>
                    <a:pt x="4" y="0"/>
                  </a:lnTo>
                  <a:lnTo>
                    <a:pt x="14" y="10"/>
                  </a:lnTo>
                  <a:lnTo>
                    <a:pt x="8" y="13"/>
                  </a:lnTo>
                  <a:lnTo>
                    <a:pt x="0" y="5"/>
                  </a:lnTo>
                </a:path>
              </a:pathLst>
            </a:custGeom>
            <a:solidFill>
              <a:srgbClr val="C20041"/>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468" name="Freeform 213"/>
            <p:cNvSpPr>
              <a:spLocks/>
            </p:cNvSpPr>
            <p:nvPr/>
          </p:nvSpPr>
          <p:spPr bwMode="auto">
            <a:xfrm>
              <a:off x="3534975" y="4744218"/>
              <a:ext cx="76245" cy="53233"/>
            </a:xfrm>
            <a:custGeom>
              <a:avLst/>
              <a:gdLst>
                <a:gd name="T0" fmla="*/ 2147483647 w 18"/>
                <a:gd name="T1" fmla="*/ 2147483647 h 16"/>
                <a:gd name="T2" fmla="*/ 2147483647 w 18"/>
                <a:gd name="T3" fmla="*/ 2147483647 h 16"/>
                <a:gd name="T4" fmla="*/ 0 w 18"/>
                <a:gd name="T5" fmla="*/ 2147483647 h 16"/>
                <a:gd name="T6" fmla="*/ 2147483647 w 18"/>
                <a:gd name="T7" fmla="*/ 0 h 16"/>
                <a:gd name="T8" fmla="*/ 2147483647 w 18"/>
                <a:gd name="T9" fmla="*/ 2147483647 h 16"/>
                <a:gd name="T10" fmla="*/ 2147483647 w 18"/>
                <a:gd name="T11" fmla="*/ 2147483647 h 16"/>
                <a:gd name="T12" fmla="*/ 0 60000 65536"/>
                <a:gd name="T13" fmla="*/ 0 60000 65536"/>
                <a:gd name="T14" fmla="*/ 0 60000 65536"/>
                <a:gd name="T15" fmla="*/ 0 60000 65536"/>
                <a:gd name="T16" fmla="*/ 0 60000 65536"/>
                <a:gd name="T17" fmla="*/ 0 60000 65536"/>
                <a:gd name="T18" fmla="*/ 0 w 18"/>
                <a:gd name="T19" fmla="*/ 0 h 16"/>
                <a:gd name="T20" fmla="*/ 18 w 18"/>
                <a:gd name="T21" fmla="*/ 16 h 16"/>
              </a:gdLst>
              <a:ahLst/>
              <a:cxnLst>
                <a:cxn ang="T12">
                  <a:pos x="T0" y="T1"/>
                </a:cxn>
                <a:cxn ang="T13">
                  <a:pos x="T2" y="T3"/>
                </a:cxn>
                <a:cxn ang="T14">
                  <a:pos x="T4" y="T5"/>
                </a:cxn>
                <a:cxn ang="T15">
                  <a:pos x="T6" y="T7"/>
                </a:cxn>
                <a:cxn ang="T16">
                  <a:pos x="T8" y="T9"/>
                </a:cxn>
                <a:cxn ang="T17">
                  <a:pos x="T10" y="T11"/>
                </a:cxn>
              </a:cxnLst>
              <a:rect l="T18" t="T19" r="T20" b="T21"/>
              <a:pathLst>
                <a:path w="18" h="16">
                  <a:moveTo>
                    <a:pt x="17" y="10"/>
                  </a:moveTo>
                  <a:lnTo>
                    <a:pt x="4" y="15"/>
                  </a:lnTo>
                  <a:lnTo>
                    <a:pt x="0" y="3"/>
                  </a:lnTo>
                  <a:lnTo>
                    <a:pt x="12" y="0"/>
                  </a:lnTo>
                  <a:lnTo>
                    <a:pt x="17" y="10"/>
                  </a:lnTo>
                </a:path>
              </a:pathLst>
            </a:custGeom>
            <a:solidFill>
              <a:srgbClr val="A1E2FF"/>
            </a:solidFill>
            <a:ln w="9525">
              <a:noFill/>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grpSp>
      <p:grpSp>
        <p:nvGrpSpPr>
          <p:cNvPr id="3" name="Group 280"/>
          <p:cNvGrpSpPr>
            <a:grpSpLocks/>
          </p:cNvGrpSpPr>
          <p:nvPr/>
        </p:nvGrpSpPr>
        <p:grpSpPr bwMode="auto">
          <a:xfrm flipH="1">
            <a:off x="1952097" y="1963268"/>
            <a:ext cx="1606312" cy="1339589"/>
            <a:chOff x="2362200" y="4699000"/>
            <a:chExt cx="651720" cy="580801"/>
          </a:xfrm>
        </p:grpSpPr>
        <p:sp>
          <p:nvSpPr>
            <p:cNvPr id="14543" name="AutoShape 13"/>
            <p:cNvSpPr>
              <a:spLocks noChangeAspect="1" noChangeArrowheads="1"/>
            </p:cNvSpPr>
            <p:nvPr/>
          </p:nvSpPr>
          <p:spPr bwMode="auto">
            <a:xfrm>
              <a:off x="2526323" y="5099182"/>
              <a:ext cx="16608" cy="19235"/>
            </a:xfrm>
            <a:prstGeom prst="cube">
              <a:avLst>
                <a:gd name="adj" fmla="val 29523"/>
              </a:avLst>
            </a:prstGeom>
            <a:solidFill>
              <a:srgbClr val="C0C0C0"/>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44" name="AutoShape 14"/>
            <p:cNvSpPr>
              <a:spLocks noChangeAspect="1" noChangeArrowheads="1"/>
            </p:cNvSpPr>
            <p:nvPr/>
          </p:nvSpPr>
          <p:spPr bwMode="auto">
            <a:xfrm>
              <a:off x="2449635" y="4760052"/>
              <a:ext cx="74735" cy="397254"/>
            </a:xfrm>
            <a:prstGeom prst="cube">
              <a:avLst>
                <a:gd name="adj" fmla="val 97014"/>
              </a:avLst>
            </a:prstGeom>
            <a:solidFill>
              <a:srgbClr val="969696">
                <a:alpha val="50195"/>
              </a:srgbClr>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45" name="AutoShape 15"/>
            <p:cNvSpPr>
              <a:spLocks noChangeAspect="1" noChangeArrowheads="1"/>
            </p:cNvSpPr>
            <p:nvPr/>
          </p:nvSpPr>
          <p:spPr bwMode="auto">
            <a:xfrm>
              <a:off x="2480408" y="5111726"/>
              <a:ext cx="61058" cy="68579"/>
            </a:xfrm>
            <a:prstGeom prst="cube">
              <a:avLst>
                <a:gd name="adj" fmla="val 87866"/>
              </a:avLst>
            </a:prstGeom>
            <a:solidFill>
              <a:srgbClr val="969696"/>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46" name="Line 16"/>
            <p:cNvSpPr>
              <a:spLocks noChangeAspect="1" noChangeShapeType="1"/>
            </p:cNvSpPr>
            <p:nvPr/>
          </p:nvSpPr>
          <p:spPr bwMode="auto">
            <a:xfrm>
              <a:off x="2540977" y="5107545"/>
              <a:ext cx="385885" cy="0"/>
            </a:xfrm>
            <a:prstGeom prst="line">
              <a:avLst/>
            </a:prstGeom>
            <a:noFill/>
            <a:ln w="9525">
              <a:solidFill>
                <a:schemeClr val="tx1"/>
              </a:solidFill>
              <a:prstDash val="dash"/>
              <a:round/>
              <a:headEnd/>
              <a:tailEnd/>
            </a:ln>
          </p:spPr>
          <p:txBody>
            <a:bodyPr>
              <a:spAutoFit/>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grpSp>
          <p:nvGrpSpPr>
            <p:cNvPr id="7" name="Group 17"/>
            <p:cNvGrpSpPr>
              <a:grpSpLocks/>
            </p:cNvGrpSpPr>
            <p:nvPr/>
          </p:nvGrpSpPr>
          <p:grpSpPr bwMode="auto">
            <a:xfrm>
              <a:off x="2498961" y="4939861"/>
              <a:ext cx="366833" cy="263025"/>
              <a:chOff x="2824" y="2688"/>
              <a:chExt cx="751" cy="629"/>
            </a:xfrm>
          </p:grpSpPr>
          <p:grpSp>
            <p:nvGrpSpPr>
              <p:cNvPr id="8" name="Group 18"/>
              <p:cNvGrpSpPr>
                <a:grpSpLocks/>
              </p:cNvGrpSpPr>
              <p:nvPr/>
            </p:nvGrpSpPr>
            <p:grpSpPr bwMode="auto">
              <a:xfrm rot="-395915">
                <a:off x="2824" y="3023"/>
                <a:ext cx="751" cy="294"/>
                <a:chOff x="2880" y="3401"/>
                <a:chExt cx="1200" cy="487"/>
              </a:xfrm>
            </p:grpSpPr>
            <p:sp>
              <p:nvSpPr>
                <p:cNvPr id="14602" name="Freeform 19"/>
                <p:cNvSpPr>
                  <a:spLocks/>
                </p:cNvSpPr>
                <p:nvPr/>
              </p:nvSpPr>
              <p:spPr bwMode="auto">
                <a:xfrm>
                  <a:off x="3834" y="3615"/>
                  <a:ext cx="38" cy="88"/>
                </a:xfrm>
                <a:custGeom>
                  <a:avLst/>
                  <a:gdLst>
                    <a:gd name="T0" fmla="*/ 160 w 23"/>
                    <a:gd name="T1" fmla="*/ 790 h 42"/>
                    <a:gd name="T2" fmla="*/ 160 w 23"/>
                    <a:gd name="T3" fmla="*/ 119 h 42"/>
                    <a:gd name="T4" fmla="*/ 160 w 23"/>
                    <a:gd name="T5" fmla="*/ 0 h 42"/>
                    <a:gd name="T6" fmla="*/ 0 w 23"/>
                    <a:gd name="T7" fmla="*/ 0 h 42"/>
                    <a:gd name="T8" fmla="*/ 0 w 23"/>
                    <a:gd name="T9" fmla="*/ 119 h 42"/>
                    <a:gd name="T10" fmla="*/ 0 w 23"/>
                    <a:gd name="T11" fmla="*/ 738 h 42"/>
                    <a:gd name="T12" fmla="*/ 160 w 23"/>
                    <a:gd name="T13" fmla="*/ 790 h 42"/>
                    <a:gd name="T14" fmla="*/ 0 60000 65536"/>
                    <a:gd name="T15" fmla="*/ 0 60000 65536"/>
                    <a:gd name="T16" fmla="*/ 0 60000 65536"/>
                    <a:gd name="T17" fmla="*/ 0 60000 65536"/>
                    <a:gd name="T18" fmla="*/ 0 60000 65536"/>
                    <a:gd name="T19" fmla="*/ 0 60000 65536"/>
                    <a:gd name="T20" fmla="*/ 0 60000 65536"/>
                    <a:gd name="T21" fmla="*/ 0 w 23"/>
                    <a:gd name="T22" fmla="*/ 0 h 42"/>
                    <a:gd name="T23" fmla="*/ 23 w 23"/>
                    <a:gd name="T24" fmla="*/ 42 h 42"/>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42">
                      <a:moveTo>
                        <a:pt x="22" y="41"/>
                      </a:moveTo>
                      <a:lnTo>
                        <a:pt x="22" y="6"/>
                      </a:lnTo>
                      <a:lnTo>
                        <a:pt x="22" y="0"/>
                      </a:lnTo>
                      <a:lnTo>
                        <a:pt x="0" y="0"/>
                      </a:lnTo>
                      <a:lnTo>
                        <a:pt x="0" y="6"/>
                      </a:lnTo>
                      <a:lnTo>
                        <a:pt x="0" y="38"/>
                      </a:lnTo>
                      <a:lnTo>
                        <a:pt x="22" y="41"/>
                      </a:lnTo>
                    </a:path>
                  </a:pathLst>
                </a:custGeom>
                <a:solidFill>
                  <a:srgbClr val="603000"/>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03" name="Freeform 20"/>
                <p:cNvSpPr>
                  <a:spLocks/>
                </p:cNvSpPr>
                <p:nvPr/>
              </p:nvSpPr>
              <p:spPr bwMode="auto">
                <a:xfrm>
                  <a:off x="3863" y="3589"/>
                  <a:ext cx="38" cy="113"/>
                </a:xfrm>
                <a:custGeom>
                  <a:avLst/>
                  <a:gdLst>
                    <a:gd name="T0" fmla="*/ 160 w 23"/>
                    <a:gd name="T1" fmla="*/ 0 h 53"/>
                    <a:gd name="T2" fmla="*/ 160 w 23"/>
                    <a:gd name="T3" fmla="*/ 872 h 53"/>
                    <a:gd name="T4" fmla="*/ 13 w 23"/>
                    <a:gd name="T5" fmla="*/ 1077 h 53"/>
                    <a:gd name="T6" fmla="*/ 0 w 23"/>
                    <a:gd name="T7" fmla="*/ 41 h 53"/>
                    <a:gd name="T8" fmla="*/ 160 w 23"/>
                    <a:gd name="T9" fmla="*/ 0 h 53"/>
                    <a:gd name="T10" fmla="*/ 0 60000 65536"/>
                    <a:gd name="T11" fmla="*/ 0 60000 65536"/>
                    <a:gd name="T12" fmla="*/ 0 60000 65536"/>
                    <a:gd name="T13" fmla="*/ 0 60000 65536"/>
                    <a:gd name="T14" fmla="*/ 0 60000 65536"/>
                    <a:gd name="T15" fmla="*/ 0 w 23"/>
                    <a:gd name="T16" fmla="*/ 0 h 53"/>
                    <a:gd name="T17" fmla="*/ 23 w 23"/>
                    <a:gd name="T18" fmla="*/ 53 h 53"/>
                  </a:gdLst>
                  <a:ahLst/>
                  <a:cxnLst>
                    <a:cxn ang="T10">
                      <a:pos x="T0" y="T1"/>
                    </a:cxn>
                    <a:cxn ang="T11">
                      <a:pos x="T2" y="T3"/>
                    </a:cxn>
                    <a:cxn ang="T12">
                      <a:pos x="T4" y="T5"/>
                    </a:cxn>
                    <a:cxn ang="T13">
                      <a:pos x="T6" y="T7"/>
                    </a:cxn>
                    <a:cxn ang="T14">
                      <a:pos x="T8" y="T9"/>
                    </a:cxn>
                  </a:cxnLst>
                  <a:rect l="T15" t="T16" r="T17" b="T18"/>
                  <a:pathLst>
                    <a:path w="23" h="53">
                      <a:moveTo>
                        <a:pt x="22" y="0"/>
                      </a:moveTo>
                      <a:lnTo>
                        <a:pt x="22" y="42"/>
                      </a:lnTo>
                      <a:lnTo>
                        <a:pt x="2" y="52"/>
                      </a:lnTo>
                      <a:lnTo>
                        <a:pt x="0" y="2"/>
                      </a:lnTo>
                      <a:lnTo>
                        <a:pt x="22" y="0"/>
                      </a:lnTo>
                    </a:path>
                  </a:pathLst>
                </a:custGeom>
                <a:solidFill>
                  <a:srgbClr val="804000"/>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04" name="Freeform 21"/>
                <p:cNvSpPr>
                  <a:spLocks/>
                </p:cNvSpPr>
                <p:nvPr/>
              </p:nvSpPr>
              <p:spPr bwMode="auto">
                <a:xfrm>
                  <a:off x="3647" y="3482"/>
                  <a:ext cx="91" cy="276"/>
                </a:xfrm>
                <a:custGeom>
                  <a:avLst/>
                  <a:gdLst>
                    <a:gd name="T0" fmla="*/ 0 w 54"/>
                    <a:gd name="T1" fmla="*/ 2505 h 132"/>
                    <a:gd name="T2" fmla="*/ 0 w 54"/>
                    <a:gd name="T3" fmla="*/ 301 h 132"/>
                    <a:gd name="T4" fmla="*/ 426 w 54"/>
                    <a:gd name="T5" fmla="*/ 0 h 132"/>
                    <a:gd name="T6" fmla="*/ 426 w 54"/>
                    <a:gd name="T7" fmla="*/ 1819 h 132"/>
                    <a:gd name="T8" fmla="*/ 0 w 54"/>
                    <a:gd name="T9" fmla="*/ 2505 h 132"/>
                    <a:gd name="T10" fmla="*/ 0 60000 65536"/>
                    <a:gd name="T11" fmla="*/ 0 60000 65536"/>
                    <a:gd name="T12" fmla="*/ 0 60000 65536"/>
                    <a:gd name="T13" fmla="*/ 0 60000 65536"/>
                    <a:gd name="T14" fmla="*/ 0 60000 65536"/>
                    <a:gd name="T15" fmla="*/ 0 w 54"/>
                    <a:gd name="T16" fmla="*/ 0 h 132"/>
                    <a:gd name="T17" fmla="*/ 54 w 54"/>
                    <a:gd name="T18" fmla="*/ 132 h 132"/>
                  </a:gdLst>
                  <a:ahLst/>
                  <a:cxnLst>
                    <a:cxn ang="T10">
                      <a:pos x="T0" y="T1"/>
                    </a:cxn>
                    <a:cxn ang="T11">
                      <a:pos x="T2" y="T3"/>
                    </a:cxn>
                    <a:cxn ang="T12">
                      <a:pos x="T4" y="T5"/>
                    </a:cxn>
                    <a:cxn ang="T13">
                      <a:pos x="T6" y="T7"/>
                    </a:cxn>
                    <a:cxn ang="T14">
                      <a:pos x="T8" y="T9"/>
                    </a:cxn>
                  </a:cxnLst>
                  <a:rect l="T15" t="T16" r="T17" b="T18"/>
                  <a:pathLst>
                    <a:path w="54" h="132">
                      <a:moveTo>
                        <a:pt x="0" y="131"/>
                      </a:moveTo>
                      <a:lnTo>
                        <a:pt x="0" y="16"/>
                      </a:lnTo>
                      <a:lnTo>
                        <a:pt x="53" y="0"/>
                      </a:lnTo>
                      <a:lnTo>
                        <a:pt x="53" y="95"/>
                      </a:lnTo>
                      <a:lnTo>
                        <a:pt x="0" y="131"/>
                      </a:lnTo>
                    </a:path>
                  </a:pathLst>
                </a:custGeom>
                <a:solidFill>
                  <a:srgbClr val="DCBD80"/>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05" name="Freeform 22"/>
                <p:cNvSpPr>
                  <a:spLocks/>
                </p:cNvSpPr>
                <p:nvPr/>
              </p:nvSpPr>
              <p:spPr bwMode="auto">
                <a:xfrm>
                  <a:off x="2888" y="3501"/>
                  <a:ext cx="1192" cy="345"/>
                </a:xfrm>
                <a:custGeom>
                  <a:avLst/>
                  <a:gdLst>
                    <a:gd name="T0" fmla="*/ 0 w 712"/>
                    <a:gd name="T1" fmla="*/ 2277 h 165"/>
                    <a:gd name="T2" fmla="*/ 3263 w 712"/>
                    <a:gd name="T3" fmla="*/ 0 h 165"/>
                    <a:gd name="T4" fmla="*/ 5583 w 712"/>
                    <a:gd name="T5" fmla="*/ 493 h 165"/>
                    <a:gd name="T6" fmla="*/ 3591 w 712"/>
                    <a:gd name="T7" fmla="*/ 3134 h 165"/>
                    <a:gd name="T8" fmla="*/ 0 w 712"/>
                    <a:gd name="T9" fmla="*/ 2277 h 165"/>
                    <a:gd name="T10" fmla="*/ 0 60000 65536"/>
                    <a:gd name="T11" fmla="*/ 0 60000 65536"/>
                    <a:gd name="T12" fmla="*/ 0 60000 65536"/>
                    <a:gd name="T13" fmla="*/ 0 60000 65536"/>
                    <a:gd name="T14" fmla="*/ 0 60000 65536"/>
                    <a:gd name="T15" fmla="*/ 0 w 712"/>
                    <a:gd name="T16" fmla="*/ 0 h 165"/>
                    <a:gd name="T17" fmla="*/ 712 w 712"/>
                    <a:gd name="T18" fmla="*/ 165 h 165"/>
                  </a:gdLst>
                  <a:ahLst/>
                  <a:cxnLst>
                    <a:cxn ang="T10">
                      <a:pos x="T0" y="T1"/>
                    </a:cxn>
                    <a:cxn ang="T11">
                      <a:pos x="T2" y="T3"/>
                    </a:cxn>
                    <a:cxn ang="T12">
                      <a:pos x="T4" y="T5"/>
                    </a:cxn>
                    <a:cxn ang="T13">
                      <a:pos x="T6" y="T7"/>
                    </a:cxn>
                    <a:cxn ang="T14">
                      <a:pos x="T8" y="T9"/>
                    </a:cxn>
                  </a:cxnLst>
                  <a:rect l="T15" t="T16" r="T17" b="T18"/>
                  <a:pathLst>
                    <a:path w="712" h="165">
                      <a:moveTo>
                        <a:pt x="0" y="119"/>
                      </a:moveTo>
                      <a:lnTo>
                        <a:pt x="415" y="0"/>
                      </a:lnTo>
                      <a:lnTo>
                        <a:pt x="711" y="26"/>
                      </a:lnTo>
                      <a:lnTo>
                        <a:pt x="457" y="164"/>
                      </a:lnTo>
                      <a:lnTo>
                        <a:pt x="0" y="119"/>
                      </a:lnTo>
                    </a:path>
                  </a:pathLst>
                </a:custGeom>
                <a:solidFill>
                  <a:srgbClr val="FF9429"/>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06" name="Freeform 23"/>
                <p:cNvSpPr>
                  <a:spLocks/>
                </p:cNvSpPr>
                <p:nvPr/>
              </p:nvSpPr>
              <p:spPr bwMode="auto">
                <a:xfrm>
                  <a:off x="3989" y="3497"/>
                  <a:ext cx="38" cy="88"/>
                </a:xfrm>
                <a:custGeom>
                  <a:avLst/>
                  <a:gdLst>
                    <a:gd name="T0" fmla="*/ 160 w 23"/>
                    <a:gd name="T1" fmla="*/ 737 h 43"/>
                    <a:gd name="T2" fmla="*/ 160 w 23"/>
                    <a:gd name="T3" fmla="*/ 84 h 43"/>
                    <a:gd name="T4" fmla="*/ 160 w 23"/>
                    <a:gd name="T5" fmla="*/ 0 h 43"/>
                    <a:gd name="T6" fmla="*/ 0 w 23"/>
                    <a:gd name="T7" fmla="*/ 0 h 43"/>
                    <a:gd name="T8" fmla="*/ 0 w 23"/>
                    <a:gd name="T9" fmla="*/ 84 h 43"/>
                    <a:gd name="T10" fmla="*/ 0 w 23"/>
                    <a:gd name="T11" fmla="*/ 688 h 43"/>
                    <a:gd name="T12" fmla="*/ 160 w 23"/>
                    <a:gd name="T13" fmla="*/ 737 h 43"/>
                    <a:gd name="T14" fmla="*/ 0 60000 65536"/>
                    <a:gd name="T15" fmla="*/ 0 60000 65536"/>
                    <a:gd name="T16" fmla="*/ 0 60000 65536"/>
                    <a:gd name="T17" fmla="*/ 0 60000 65536"/>
                    <a:gd name="T18" fmla="*/ 0 60000 65536"/>
                    <a:gd name="T19" fmla="*/ 0 60000 65536"/>
                    <a:gd name="T20" fmla="*/ 0 60000 65536"/>
                    <a:gd name="T21" fmla="*/ 0 w 23"/>
                    <a:gd name="T22" fmla="*/ 0 h 43"/>
                    <a:gd name="T23" fmla="*/ 23 w 23"/>
                    <a:gd name="T24" fmla="*/ 43 h 43"/>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43">
                      <a:moveTo>
                        <a:pt x="22" y="42"/>
                      </a:moveTo>
                      <a:lnTo>
                        <a:pt x="22" y="5"/>
                      </a:lnTo>
                      <a:lnTo>
                        <a:pt x="22" y="0"/>
                      </a:lnTo>
                      <a:lnTo>
                        <a:pt x="0" y="0"/>
                      </a:lnTo>
                      <a:lnTo>
                        <a:pt x="0" y="5"/>
                      </a:lnTo>
                      <a:lnTo>
                        <a:pt x="0" y="39"/>
                      </a:lnTo>
                      <a:lnTo>
                        <a:pt x="22" y="42"/>
                      </a:lnTo>
                    </a:path>
                  </a:pathLst>
                </a:custGeom>
                <a:solidFill>
                  <a:srgbClr val="FF870F"/>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07" name="Freeform 24"/>
                <p:cNvSpPr>
                  <a:spLocks/>
                </p:cNvSpPr>
                <p:nvPr/>
              </p:nvSpPr>
              <p:spPr bwMode="auto">
                <a:xfrm>
                  <a:off x="3672" y="3674"/>
                  <a:ext cx="37" cy="142"/>
                </a:xfrm>
                <a:custGeom>
                  <a:avLst/>
                  <a:gdLst>
                    <a:gd name="T0" fmla="*/ 166 w 22"/>
                    <a:gd name="T1" fmla="*/ 1333 h 67"/>
                    <a:gd name="T2" fmla="*/ 166 w 22"/>
                    <a:gd name="T3" fmla="*/ 220 h 67"/>
                    <a:gd name="T4" fmla="*/ 166 w 22"/>
                    <a:gd name="T5" fmla="*/ 0 h 67"/>
                    <a:gd name="T6" fmla="*/ 0 w 22"/>
                    <a:gd name="T7" fmla="*/ 0 h 67"/>
                    <a:gd name="T8" fmla="*/ 0 w 22"/>
                    <a:gd name="T9" fmla="*/ 220 h 67"/>
                    <a:gd name="T10" fmla="*/ 0 w 22"/>
                    <a:gd name="T11" fmla="*/ 1191 h 67"/>
                    <a:gd name="T12" fmla="*/ 166 w 22"/>
                    <a:gd name="T13" fmla="*/ 1333 h 67"/>
                    <a:gd name="T14" fmla="*/ 0 60000 65536"/>
                    <a:gd name="T15" fmla="*/ 0 60000 65536"/>
                    <a:gd name="T16" fmla="*/ 0 60000 65536"/>
                    <a:gd name="T17" fmla="*/ 0 60000 65536"/>
                    <a:gd name="T18" fmla="*/ 0 60000 65536"/>
                    <a:gd name="T19" fmla="*/ 0 60000 65536"/>
                    <a:gd name="T20" fmla="*/ 0 60000 65536"/>
                    <a:gd name="T21" fmla="*/ 0 w 22"/>
                    <a:gd name="T22" fmla="*/ 0 h 67"/>
                    <a:gd name="T23" fmla="*/ 22 w 22"/>
                    <a:gd name="T24" fmla="*/ 67 h 67"/>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2" h="67">
                      <a:moveTo>
                        <a:pt x="21" y="66"/>
                      </a:moveTo>
                      <a:lnTo>
                        <a:pt x="21" y="11"/>
                      </a:lnTo>
                      <a:lnTo>
                        <a:pt x="21" y="0"/>
                      </a:lnTo>
                      <a:lnTo>
                        <a:pt x="0" y="0"/>
                      </a:lnTo>
                      <a:lnTo>
                        <a:pt x="0" y="11"/>
                      </a:lnTo>
                      <a:lnTo>
                        <a:pt x="0" y="59"/>
                      </a:lnTo>
                      <a:lnTo>
                        <a:pt x="21" y="66"/>
                      </a:lnTo>
                    </a:path>
                  </a:pathLst>
                </a:custGeom>
                <a:solidFill>
                  <a:srgbClr val="FF870F"/>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08" name="Freeform 25"/>
                <p:cNvSpPr>
                  <a:spLocks/>
                </p:cNvSpPr>
                <p:nvPr/>
              </p:nvSpPr>
              <p:spPr bwMode="auto">
                <a:xfrm>
                  <a:off x="2880" y="3401"/>
                  <a:ext cx="1195" cy="353"/>
                </a:xfrm>
                <a:custGeom>
                  <a:avLst/>
                  <a:gdLst>
                    <a:gd name="T0" fmla="*/ 0 w 712"/>
                    <a:gd name="T1" fmla="*/ 2268 h 169"/>
                    <a:gd name="T2" fmla="*/ 3296 w 712"/>
                    <a:gd name="T3" fmla="*/ 0 h 169"/>
                    <a:gd name="T4" fmla="*/ 5639 w 712"/>
                    <a:gd name="T5" fmla="*/ 510 h 169"/>
                    <a:gd name="T6" fmla="*/ 3650 w 712"/>
                    <a:gd name="T7" fmla="*/ 3198 h 169"/>
                    <a:gd name="T8" fmla="*/ 0 w 712"/>
                    <a:gd name="T9" fmla="*/ 2268 h 169"/>
                    <a:gd name="T10" fmla="*/ 0 60000 65536"/>
                    <a:gd name="T11" fmla="*/ 0 60000 65536"/>
                    <a:gd name="T12" fmla="*/ 0 60000 65536"/>
                    <a:gd name="T13" fmla="*/ 0 60000 65536"/>
                    <a:gd name="T14" fmla="*/ 0 60000 65536"/>
                    <a:gd name="T15" fmla="*/ 0 w 712"/>
                    <a:gd name="T16" fmla="*/ 0 h 169"/>
                    <a:gd name="T17" fmla="*/ 712 w 712"/>
                    <a:gd name="T18" fmla="*/ 169 h 169"/>
                  </a:gdLst>
                  <a:ahLst/>
                  <a:cxnLst>
                    <a:cxn ang="T10">
                      <a:pos x="T0" y="T1"/>
                    </a:cxn>
                    <a:cxn ang="T11">
                      <a:pos x="T2" y="T3"/>
                    </a:cxn>
                    <a:cxn ang="T12">
                      <a:pos x="T4" y="T5"/>
                    </a:cxn>
                    <a:cxn ang="T13">
                      <a:pos x="T6" y="T7"/>
                    </a:cxn>
                    <a:cxn ang="T14">
                      <a:pos x="T8" y="T9"/>
                    </a:cxn>
                  </a:cxnLst>
                  <a:rect l="T15" t="T16" r="T17" b="T18"/>
                  <a:pathLst>
                    <a:path w="712" h="169">
                      <a:moveTo>
                        <a:pt x="0" y="119"/>
                      </a:moveTo>
                      <a:lnTo>
                        <a:pt x="415" y="0"/>
                      </a:lnTo>
                      <a:lnTo>
                        <a:pt x="711" y="27"/>
                      </a:lnTo>
                      <a:lnTo>
                        <a:pt x="460" y="168"/>
                      </a:lnTo>
                      <a:lnTo>
                        <a:pt x="0" y="119"/>
                      </a:lnTo>
                    </a:path>
                  </a:pathLst>
                </a:custGeom>
                <a:solidFill>
                  <a:srgbClr val="FF870F"/>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09" name="Freeform 26"/>
                <p:cNvSpPr>
                  <a:spLocks/>
                </p:cNvSpPr>
                <p:nvPr/>
              </p:nvSpPr>
              <p:spPr bwMode="auto">
                <a:xfrm>
                  <a:off x="3652" y="3456"/>
                  <a:ext cx="423" cy="331"/>
                </a:xfrm>
                <a:custGeom>
                  <a:avLst/>
                  <a:gdLst>
                    <a:gd name="T0" fmla="*/ 0 w 252"/>
                    <a:gd name="T1" fmla="*/ 2694 h 158"/>
                    <a:gd name="T2" fmla="*/ 1992 w 252"/>
                    <a:gd name="T3" fmla="*/ 0 h 158"/>
                    <a:gd name="T4" fmla="*/ 1992 w 252"/>
                    <a:gd name="T5" fmla="*/ 249 h 158"/>
                    <a:gd name="T6" fmla="*/ 0 w 252"/>
                    <a:gd name="T7" fmla="*/ 3023 h 158"/>
                    <a:gd name="T8" fmla="*/ 0 w 252"/>
                    <a:gd name="T9" fmla="*/ 2694 h 158"/>
                    <a:gd name="T10" fmla="*/ 0 60000 65536"/>
                    <a:gd name="T11" fmla="*/ 0 60000 65536"/>
                    <a:gd name="T12" fmla="*/ 0 60000 65536"/>
                    <a:gd name="T13" fmla="*/ 0 60000 65536"/>
                    <a:gd name="T14" fmla="*/ 0 60000 65536"/>
                    <a:gd name="T15" fmla="*/ 0 w 252"/>
                    <a:gd name="T16" fmla="*/ 0 h 158"/>
                    <a:gd name="T17" fmla="*/ 252 w 252"/>
                    <a:gd name="T18" fmla="*/ 158 h 158"/>
                  </a:gdLst>
                  <a:ahLst/>
                  <a:cxnLst>
                    <a:cxn ang="T10">
                      <a:pos x="T0" y="T1"/>
                    </a:cxn>
                    <a:cxn ang="T11">
                      <a:pos x="T2" y="T3"/>
                    </a:cxn>
                    <a:cxn ang="T12">
                      <a:pos x="T4" y="T5"/>
                    </a:cxn>
                    <a:cxn ang="T13">
                      <a:pos x="T6" y="T7"/>
                    </a:cxn>
                    <a:cxn ang="T14">
                      <a:pos x="T8" y="T9"/>
                    </a:cxn>
                  </a:cxnLst>
                  <a:rect l="T15" t="T16" r="T17" b="T18"/>
                  <a:pathLst>
                    <a:path w="252" h="158">
                      <a:moveTo>
                        <a:pt x="0" y="140"/>
                      </a:moveTo>
                      <a:lnTo>
                        <a:pt x="251" y="0"/>
                      </a:lnTo>
                      <a:lnTo>
                        <a:pt x="251" y="13"/>
                      </a:lnTo>
                      <a:lnTo>
                        <a:pt x="0" y="157"/>
                      </a:lnTo>
                      <a:lnTo>
                        <a:pt x="0" y="140"/>
                      </a:lnTo>
                    </a:path>
                  </a:pathLst>
                </a:custGeom>
                <a:solidFill>
                  <a:srgbClr val="FF872E"/>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10" name="Freeform 27"/>
                <p:cNvSpPr>
                  <a:spLocks/>
                </p:cNvSpPr>
                <p:nvPr/>
              </p:nvSpPr>
              <p:spPr bwMode="auto">
                <a:xfrm>
                  <a:off x="3652" y="3554"/>
                  <a:ext cx="428" cy="334"/>
                </a:xfrm>
                <a:custGeom>
                  <a:avLst/>
                  <a:gdLst>
                    <a:gd name="T0" fmla="*/ 0 w 255"/>
                    <a:gd name="T1" fmla="*/ 2687 h 159"/>
                    <a:gd name="T2" fmla="*/ 2014 w 255"/>
                    <a:gd name="T3" fmla="*/ 0 h 159"/>
                    <a:gd name="T4" fmla="*/ 2014 w 255"/>
                    <a:gd name="T5" fmla="*/ 233 h 159"/>
                    <a:gd name="T6" fmla="*/ 0 w 255"/>
                    <a:gd name="T7" fmla="*/ 3075 h 159"/>
                    <a:gd name="T8" fmla="*/ 0 w 255"/>
                    <a:gd name="T9" fmla="*/ 2687 h 159"/>
                    <a:gd name="T10" fmla="*/ 0 60000 65536"/>
                    <a:gd name="T11" fmla="*/ 0 60000 65536"/>
                    <a:gd name="T12" fmla="*/ 0 60000 65536"/>
                    <a:gd name="T13" fmla="*/ 0 60000 65536"/>
                    <a:gd name="T14" fmla="*/ 0 60000 65536"/>
                    <a:gd name="T15" fmla="*/ 0 w 255"/>
                    <a:gd name="T16" fmla="*/ 0 h 159"/>
                    <a:gd name="T17" fmla="*/ 255 w 255"/>
                    <a:gd name="T18" fmla="*/ 159 h 159"/>
                  </a:gdLst>
                  <a:ahLst/>
                  <a:cxnLst>
                    <a:cxn ang="T10">
                      <a:pos x="T0" y="T1"/>
                    </a:cxn>
                    <a:cxn ang="T11">
                      <a:pos x="T2" y="T3"/>
                    </a:cxn>
                    <a:cxn ang="T12">
                      <a:pos x="T4" y="T5"/>
                    </a:cxn>
                    <a:cxn ang="T13">
                      <a:pos x="T6" y="T7"/>
                    </a:cxn>
                    <a:cxn ang="T14">
                      <a:pos x="T8" y="T9"/>
                    </a:cxn>
                  </a:cxnLst>
                  <a:rect l="T15" t="T16" r="T17" b="T18"/>
                  <a:pathLst>
                    <a:path w="255" h="159">
                      <a:moveTo>
                        <a:pt x="0" y="138"/>
                      </a:moveTo>
                      <a:lnTo>
                        <a:pt x="254" y="0"/>
                      </a:lnTo>
                      <a:lnTo>
                        <a:pt x="254" y="12"/>
                      </a:lnTo>
                      <a:lnTo>
                        <a:pt x="0" y="158"/>
                      </a:lnTo>
                      <a:lnTo>
                        <a:pt x="0" y="138"/>
                      </a:lnTo>
                    </a:path>
                  </a:pathLst>
                </a:custGeom>
                <a:solidFill>
                  <a:srgbClr val="FF872E"/>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11" name="Freeform 28"/>
                <p:cNvSpPr>
                  <a:spLocks/>
                </p:cNvSpPr>
                <p:nvPr/>
              </p:nvSpPr>
              <p:spPr bwMode="auto">
                <a:xfrm>
                  <a:off x="2885" y="3758"/>
                  <a:ext cx="767" cy="126"/>
                </a:xfrm>
                <a:custGeom>
                  <a:avLst/>
                  <a:gdLst>
                    <a:gd name="T0" fmla="*/ 3592 w 458"/>
                    <a:gd name="T1" fmla="*/ 1093 h 61"/>
                    <a:gd name="T2" fmla="*/ 3592 w 458"/>
                    <a:gd name="T3" fmla="*/ 785 h 61"/>
                    <a:gd name="T4" fmla="*/ 0 w 458"/>
                    <a:gd name="T5" fmla="*/ 0 h 61"/>
                    <a:gd name="T6" fmla="*/ 0 w 458"/>
                    <a:gd name="T7" fmla="*/ 184 h 61"/>
                    <a:gd name="T8" fmla="*/ 3592 w 458"/>
                    <a:gd name="T9" fmla="*/ 1093 h 61"/>
                    <a:gd name="T10" fmla="*/ 0 60000 65536"/>
                    <a:gd name="T11" fmla="*/ 0 60000 65536"/>
                    <a:gd name="T12" fmla="*/ 0 60000 65536"/>
                    <a:gd name="T13" fmla="*/ 0 60000 65536"/>
                    <a:gd name="T14" fmla="*/ 0 60000 65536"/>
                    <a:gd name="T15" fmla="*/ 0 w 458"/>
                    <a:gd name="T16" fmla="*/ 0 h 61"/>
                    <a:gd name="T17" fmla="*/ 458 w 458"/>
                    <a:gd name="T18" fmla="*/ 61 h 61"/>
                  </a:gdLst>
                  <a:ahLst/>
                  <a:cxnLst>
                    <a:cxn ang="T10">
                      <a:pos x="T0" y="T1"/>
                    </a:cxn>
                    <a:cxn ang="T11">
                      <a:pos x="T2" y="T3"/>
                    </a:cxn>
                    <a:cxn ang="T12">
                      <a:pos x="T4" y="T5"/>
                    </a:cxn>
                    <a:cxn ang="T13">
                      <a:pos x="T6" y="T7"/>
                    </a:cxn>
                    <a:cxn ang="T14">
                      <a:pos x="T8" y="T9"/>
                    </a:cxn>
                  </a:cxnLst>
                  <a:rect l="T15" t="T16" r="T17" b="T18"/>
                  <a:pathLst>
                    <a:path w="458" h="61">
                      <a:moveTo>
                        <a:pt x="457" y="60"/>
                      </a:moveTo>
                      <a:lnTo>
                        <a:pt x="457" y="43"/>
                      </a:lnTo>
                      <a:lnTo>
                        <a:pt x="0" y="0"/>
                      </a:lnTo>
                      <a:lnTo>
                        <a:pt x="0" y="10"/>
                      </a:lnTo>
                      <a:lnTo>
                        <a:pt x="457" y="60"/>
                      </a:lnTo>
                    </a:path>
                  </a:pathLst>
                </a:custGeom>
                <a:solidFill>
                  <a:srgbClr val="FF8723"/>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12" name="Freeform 29"/>
                <p:cNvSpPr>
                  <a:spLocks/>
                </p:cNvSpPr>
                <p:nvPr/>
              </p:nvSpPr>
              <p:spPr bwMode="auto">
                <a:xfrm>
                  <a:off x="4030" y="3482"/>
                  <a:ext cx="38" cy="95"/>
                </a:xfrm>
                <a:custGeom>
                  <a:avLst/>
                  <a:gdLst>
                    <a:gd name="T0" fmla="*/ 143 w 24"/>
                    <a:gd name="T1" fmla="*/ 0 h 46"/>
                    <a:gd name="T2" fmla="*/ 143 w 24"/>
                    <a:gd name="T3" fmla="*/ 768 h 46"/>
                    <a:gd name="T4" fmla="*/ 0 w 24"/>
                    <a:gd name="T5" fmla="*/ 820 h 46"/>
                    <a:gd name="T6" fmla="*/ 0 w 24"/>
                    <a:gd name="T7" fmla="*/ 35 h 46"/>
                    <a:gd name="T8" fmla="*/ 143 w 24"/>
                    <a:gd name="T9" fmla="*/ 0 h 46"/>
                    <a:gd name="T10" fmla="*/ 0 60000 65536"/>
                    <a:gd name="T11" fmla="*/ 0 60000 65536"/>
                    <a:gd name="T12" fmla="*/ 0 60000 65536"/>
                    <a:gd name="T13" fmla="*/ 0 60000 65536"/>
                    <a:gd name="T14" fmla="*/ 0 60000 65536"/>
                    <a:gd name="T15" fmla="*/ 0 w 24"/>
                    <a:gd name="T16" fmla="*/ 0 h 46"/>
                    <a:gd name="T17" fmla="*/ 24 w 24"/>
                    <a:gd name="T18" fmla="*/ 46 h 46"/>
                  </a:gdLst>
                  <a:ahLst/>
                  <a:cxnLst>
                    <a:cxn ang="T10">
                      <a:pos x="T0" y="T1"/>
                    </a:cxn>
                    <a:cxn ang="T11">
                      <a:pos x="T2" y="T3"/>
                    </a:cxn>
                    <a:cxn ang="T12">
                      <a:pos x="T4" y="T5"/>
                    </a:cxn>
                    <a:cxn ang="T13">
                      <a:pos x="T6" y="T7"/>
                    </a:cxn>
                    <a:cxn ang="T14">
                      <a:pos x="T8" y="T9"/>
                    </a:cxn>
                  </a:cxnLst>
                  <a:rect l="T15" t="T16" r="T17" b="T18"/>
                  <a:pathLst>
                    <a:path w="24" h="46">
                      <a:moveTo>
                        <a:pt x="23" y="0"/>
                      </a:moveTo>
                      <a:lnTo>
                        <a:pt x="23" y="42"/>
                      </a:lnTo>
                      <a:lnTo>
                        <a:pt x="0" y="45"/>
                      </a:lnTo>
                      <a:lnTo>
                        <a:pt x="0" y="2"/>
                      </a:lnTo>
                      <a:lnTo>
                        <a:pt x="23" y="0"/>
                      </a:lnTo>
                    </a:path>
                  </a:pathLst>
                </a:custGeom>
                <a:solidFill>
                  <a:srgbClr val="FF870F"/>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13" name="Freeform 30"/>
                <p:cNvSpPr>
                  <a:spLocks/>
                </p:cNvSpPr>
                <p:nvPr/>
              </p:nvSpPr>
              <p:spPr bwMode="auto">
                <a:xfrm>
                  <a:off x="3579" y="3754"/>
                  <a:ext cx="44" cy="101"/>
                </a:xfrm>
                <a:custGeom>
                  <a:avLst/>
                  <a:gdLst>
                    <a:gd name="T0" fmla="*/ 259 w 24"/>
                    <a:gd name="T1" fmla="*/ 0 h 78"/>
                    <a:gd name="T2" fmla="*/ 259 w 24"/>
                    <a:gd name="T3" fmla="*/ 183 h 78"/>
                    <a:gd name="T4" fmla="*/ 0 w 24"/>
                    <a:gd name="T5" fmla="*/ 216 h 78"/>
                    <a:gd name="T6" fmla="*/ 0 w 24"/>
                    <a:gd name="T7" fmla="*/ 10 h 78"/>
                    <a:gd name="T8" fmla="*/ 259 w 24"/>
                    <a:gd name="T9" fmla="*/ 0 h 78"/>
                    <a:gd name="T10" fmla="*/ 0 60000 65536"/>
                    <a:gd name="T11" fmla="*/ 0 60000 65536"/>
                    <a:gd name="T12" fmla="*/ 0 60000 65536"/>
                    <a:gd name="T13" fmla="*/ 0 60000 65536"/>
                    <a:gd name="T14" fmla="*/ 0 60000 65536"/>
                    <a:gd name="T15" fmla="*/ 0 w 24"/>
                    <a:gd name="T16" fmla="*/ 0 h 78"/>
                    <a:gd name="T17" fmla="*/ 24 w 24"/>
                    <a:gd name="T18" fmla="*/ 78 h 78"/>
                  </a:gdLst>
                  <a:ahLst/>
                  <a:cxnLst>
                    <a:cxn ang="T10">
                      <a:pos x="T0" y="T1"/>
                    </a:cxn>
                    <a:cxn ang="T11">
                      <a:pos x="T2" y="T3"/>
                    </a:cxn>
                    <a:cxn ang="T12">
                      <a:pos x="T4" y="T5"/>
                    </a:cxn>
                    <a:cxn ang="T13">
                      <a:pos x="T6" y="T7"/>
                    </a:cxn>
                    <a:cxn ang="T14">
                      <a:pos x="T8" y="T9"/>
                    </a:cxn>
                  </a:cxnLst>
                  <a:rect l="T15" t="T16" r="T17" b="T18"/>
                  <a:pathLst>
                    <a:path w="24" h="78">
                      <a:moveTo>
                        <a:pt x="23" y="0"/>
                      </a:moveTo>
                      <a:lnTo>
                        <a:pt x="23" y="65"/>
                      </a:lnTo>
                      <a:lnTo>
                        <a:pt x="0" y="77"/>
                      </a:lnTo>
                      <a:lnTo>
                        <a:pt x="0" y="4"/>
                      </a:lnTo>
                      <a:lnTo>
                        <a:pt x="23" y="0"/>
                      </a:lnTo>
                    </a:path>
                  </a:pathLst>
                </a:custGeom>
                <a:solidFill>
                  <a:srgbClr val="FF850B"/>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14" name="Freeform 31"/>
                <p:cNvSpPr>
                  <a:spLocks/>
                </p:cNvSpPr>
                <p:nvPr/>
              </p:nvSpPr>
              <p:spPr bwMode="auto">
                <a:xfrm>
                  <a:off x="2881" y="3648"/>
                  <a:ext cx="774" cy="139"/>
                </a:xfrm>
                <a:custGeom>
                  <a:avLst/>
                  <a:gdLst>
                    <a:gd name="T0" fmla="*/ 3653 w 461"/>
                    <a:gd name="T1" fmla="*/ 1283 h 66"/>
                    <a:gd name="T2" fmla="*/ 3653 w 461"/>
                    <a:gd name="T3" fmla="*/ 946 h 66"/>
                    <a:gd name="T4" fmla="*/ 0 w 461"/>
                    <a:gd name="T5" fmla="*/ 0 h 66"/>
                    <a:gd name="T6" fmla="*/ 0 w 461"/>
                    <a:gd name="T7" fmla="*/ 236 h 66"/>
                    <a:gd name="T8" fmla="*/ 3653 w 461"/>
                    <a:gd name="T9" fmla="*/ 1283 h 66"/>
                    <a:gd name="T10" fmla="*/ 0 60000 65536"/>
                    <a:gd name="T11" fmla="*/ 0 60000 65536"/>
                    <a:gd name="T12" fmla="*/ 0 60000 65536"/>
                    <a:gd name="T13" fmla="*/ 0 60000 65536"/>
                    <a:gd name="T14" fmla="*/ 0 60000 65536"/>
                    <a:gd name="T15" fmla="*/ 0 w 461"/>
                    <a:gd name="T16" fmla="*/ 0 h 66"/>
                    <a:gd name="T17" fmla="*/ 461 w 461"/>
                    <a:gd name="T18" fmla="*/ 66 h 66"/>
                  </a:gdLst>
                  <a:ahLst/>
                  <a:cxnLst>
                    <a:cxn ang="T10">
                      <a:pos x="T0" y="T1"/>
                    </a:cxn>
                    <a:cxn ang="T11">
                      <a:pos x="T2" y="T3"/>
                    </a:cxn>
                    <a:cxn ang="T12">
                      <a:pos x="T4" y="T5"/>
                    </a:cxn>
                    <a:cxn ang="T13">
                      <a:pos x="T6" y="T7"/>
                    </a:cxn>
                    <a:cxn ang="T14">
                      <a:pos x="T8" y="T9"/>
                    </a:cxn>
                  </a:cxnLst>
                  <a:rect l="T15" t="T16" r="T17" b="T18"/>
                  <a:pathLst>
                    <a:path w="461" h="66">
                      <a:moveTo>
                        <a:pt x="460" y="65"/>
                      </a:moveTo>
                      <a:lnTo>
                        <a:pt x="460" y="48"/>
                      </a:lnTo>
                      <a:lnTo>
                        <a:pt x="0" y="0"/>
                      </a:lnTo>
                      <a:lnTo>
                        <a:pt x="0" y="12"/>
                      </a:lnTo>
                      <a:lnTo>
                        <a:pt x="460" y="65"/>
                      </a:lnTo>
                    </a:path>
                  </a:pathLst>
                </a:custGeom>
                <a:solidFill>
                  <a:srgbClr val="FF8723"/>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15" name="Freeform 32"/>
                <p:cNvSpPr>
                  <a:spLocks/>
                </p:cNvSpPr>
                <p:nvPr/>
              </p:nvSpPr>
              <p:spPr bwMode="auto">
                <a:xfrm>
                  <a:off x="2900" y="3670"/>
                  <a:ext cx="38" cy="94"/>
                </a:xfrm>
                <a:custGeom>
                  <a:avLst/>
                  <a:gdLst>
                    <a:gd name="T0" fmla="*/ 160 w 23"/>
                    <a:gd name="T1" fmla="*/ 838 h 45"/>
                    <a:gd name="T2" fmla="*/ 160 w 23"/>
                    <a:gd name="T3" fmla="*/ 92 h 45"/>
                    <a:gd name="T4" fmla="*/ 160 w 23"/>
                    <a:gd name="T5" fmla="*/ 0 h 45"/>
                    <a:gd name="T6" fmla="*/ 0 w 23"/>
                    <a:gd name="T7" fmla="*/ 0 h 45"/>
                    <a:gd name="T8" fmla="*/ 0 w 23"/>
                    <a:gd name="T9" fmla="*/ 92 h 45"/>
                    <a:gd name="T10" fmla="*/ 0 w 23"/>
                    <a:gd name="T11" fmla="*/ 721 h 45"/>
                    <a:gd name="T12" fmla="*/ 160 w 23"/>
                    <a:gd name="T13" fmla="*/ 838 h 45"/>
                    <a:gd name="T14" fmla="*/ 0 60000 65536"/>
                    <a:gd name="T15" fmla="*/ 0 60000 65536"/>
                    <a:gd name="T16" fmla="*/ 0 60000 65536"/>
                    <a:gd name="T17" fmla="*/ 0 60000 65536"/>
                    <a:gd name="T18" fmla="*/ 0 60000 65536"/>
                    <a:gd name="T19" fmla="*/ 0 60000 65536"/>
                    <a:gd name="T20" fmla="*/ 0 60000 65536"/>
                    <a:gd name="T21" fmla="*/ 0 w 23"/>
                    <a:gd name="T22" fmla="*/ 0 h 45"/>
                    <a:gd name="T23" fmla="*/ 23 w 23"/>
                    <a:gd name="T24" fmla="*/ 45 h 45"/>
                  </a:gdLst>
                  <a:ahLst/>
                  <a:cxnLst>
                    <a:cxn ang="T14">
                      <a:pos x="T0" y="T1"/>
                    </a:cxn>
                    <a:cxn ang="T15">
                      <a:pos x="T2" y="T3"/>
                    </a:cxn>
                    <a:cxn ang="T16">
                      <a:pos x="T4" y="T5"/>
                    </a:cxn>
                    <a:cxn ang="T17">
                      <a:pos x="T6" y="T7"/>
                    </a:cxn>
                    <a:cxn ang="T18">
                      <a:pos x="T8" y="T9"/>
                    </a:cxn>
                    <a:cxn ang="T19">
                      <a:pos x="T10" y="T11"/>
                    </a:cxn>
                    <a:cxn ang="T20">
                      <a:pos x="T12" y="T13"/>
                    </a:cxn>
                  </a:cxnLst>
                  <a:rect l="T21" t="T22" r="T23" b="T24"/>
                  <a:pathLst>
                    <a:path w="23" h="45">
                      <a:moveTo>
                        <a:pt x="22" y="44"/>
                      </a:moveTo>
                      <a:lnTo>
                        <a:pt x="22" y="5"/>
                      </a:lnTo>
                      <a:lnTo>
                        <a:pt x="22" y="0"/>
                      </a:lnTo>
                      <a:lnTo>
                        <a:pt x="0" y="0"/>
                      </a:lnTo>
                      <a:lnTo>
                        <a:pt x="0" y="5"/>
                      </a:lnTo>
                      <a:lnTo>
                        <a:pt x="0" y="38"/>
                      </a:lnTo>
                      <a:lnTo>
                        <a:pt x="22" y="44"/>
                      </a:lnTo>
                    </a:path>
                  </a:pathLst>
                </a:custGeom>
                <a:solidFill>
                  <a:srgbClr val="FF870F"/>
                </a:solidFill>
                <a:ln w="12700" cap="rnd" cmpd="sng">
                  <a:solidFill>
                    <a:srgbClr val="000000"/>
                  </a:solidFill>
                  <a:prstDash val="solid"/>
                  <a:round/>
                  <a:headEnd type="none" w="med" len="med"/>
                  <a:tailEnd type="none" w="med" len="me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grpSp>
          <p:sp>
            <p:nvSpPr>
              <p:cNvPr id="14577" name="AutoShape 33"/>
              <p:cNvSpPr>
                <a:spLocks noChangeAspect="1" noChangeArrowheads="1"/>
              </p:cNvSpPr>
              <p:nvPr/>
            </p:nvSpPr>
            <p:spPr bwMode="auto">
              <a:xfrm>
                <a:off x="2989" y="2919"/>
                <a:ext cx="228" cy="208"/>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78" name="AutoShape 34"/>
              <p:cNvSpPr>
                <a:spLocks noChangeAspect="1" noChangeArrowheads="1"/>
              </p:cNvSpPr>
              <p:nvPr/>
            </p:nvSpPr>
            <p:spPr bwMode="auto">
              <a:xfrm>
                <a:off x="2881" y="3010"/>
                <a:ext cx="227" cy="206"/>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79" name="AutoShape 35"/>
              <p:cNvSpPr>
                <a:spLocks noChangeAspect="1" noChangeArrowheads="1"/>
              </p:cNvSpPr>
              <p:nvPr/>
            </p:nvSpPr>
            <p:spPr bwMode="auto">
              <a:xfrm>
                <a:off x="3105" y="2919"/>
                <a:ext cx="228" cy="208"/>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80" name="AutoShape 36"/>
              <p:cNvSpPr>
                <a:spLocks noChangeAspect="1" noChangeArrowheads="1"/>
              </p:cNvSpPr>
              <p:nvPr/>
            </p:nvSpPr>
            <p:spPr bwMode="auto">
              <a:xfrm>
                <a:off x="2997" y="3010"/>
                <a:ext cx="227" cy="206"/>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81" name="AutoShape 37"/>
              <p:cNvSpPr>
                <a:spLocks noChangeAspect="1" noChangeArrowheads="1"/>
              </p:cNvSpPr>
              <p:nvPr/>
            </p:nvSpPr>
            <p:spPr bwMode="auto">
              <a:xfrm>
                <a:off x="3220" y="2919"/>
                <a:ext cx="227" cy="208"/>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82" name="AutoShape 38"/>
              <p:cNvSpPr>
                <a:spLocks noChangeAspect="1" noChangeArrowheads="1"/>
              </p:cNvSpPr>
              <p:nvPr/>
            </p:nvSpPr>
            <p:spPr bwMode="auto">
              <a:xfrm>
                <a:off x="3328" y="2919"/>
                <a:ext cx="227" cy="208"/>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83" name="AutoShape 39"/>
              <p:cNvSpPr>
                <a:spLocks noChangeAspect="1" noChangeArrowheads="1"/>
              </p:cNvSpPr>
              <p:nvPr/>
            </p:nvSpPr>
            <p:spPr bwMode="auto">
              <a:xfrm>
                <a:off x="3111" y="3010"/>
                <a:ext cx="228" cy="206"/>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84" name="AutoShape 40"/>
              <p:cNvSpPr>
                <a:spLocks noChangeAspect="1" noChangeArrowheads="1"/>
              </p:cNvSpPr>
              <p:nvPr/>
            </p:nvSpPr>
            <p:spPr bwMode="auto">
              <a:xfrm>
                <a:off x="3220" y="3010"/>
                <a:ext cx="227" cy="206"/>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85" name="AutoShape 41"/>
              <p:cNvSpPr>
                <a:spLocks noChangeAspect="1" noChangeArrowheads="1"/>
              </p:cNvSpPr>
              <p:nvPr/>
            </p:nvSpPr>
            <p:spPr bwMode="auto">
              <a:xfrm>
                <a:off x="2989" y="2804"/>
                <a:ext cx="228" cy="207"/>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86" name="AutoShape 42"/>
              <p:cNvSpPr>
                <a:spLocks noChangeAspect="1" noChangeArrowheads="1"/>
              </p:cNvSpPr>
              <p:nvPr/>
            </p:nvSpPr>
            <p:spPr bwMode="auto">
              <a:xfrm>
                <a:off x="2881" y="2894"/>
                <a:ext cx="227" cy="207"/>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87" name="AutoShape 43"/>
              <p:cNvSpPr>
                <a:spLocks noChangeAspect="1" noChangeArrowheads="1"/>
              </p:cNvSpPr>
              <p:nvPr/>
            </p:nvSpPr>
            <p:spPr bwMode="auto">
              <a:xfrm>
                <a:off x="3105" y="2804"/>
                <a:ext cx="228" cy="207"/>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88" name="AutoShape 44"/>
              <p:cNvSpPr>
                <a:spLocks noChangeAspect="1" noChangeArrowheads="1"/>
              </p:cNvSpPr>
              <p:nvPr/>
            </p:nvSpPr>
            <p:spPr bwMode="auto">
              <a:xfrm>
                <a:off x="2997" y="2894"/>
                <a:ext cx="227" cy="207"/>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89" name="AutoShape 45"/>
              <p:cNvSpPr>
                <a:spLocks noChangeAspect="1" noChangeArrowheads="1"/>
              </p:cNvSpPr>
              <p:nvPr/>
            </p:nvSpPr>
            <p:spPr bwMode="auto">
              <a:xfrm>
                <a:off x="3220" y="2804"/>
                <a:ext cx="227" cy="207"/>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90" name="AutoShape 46"/>
              <p:cNvSpPr>
                <a:spLocks noChangeAspect="1" noChangeArrowheads="1"/>
              </p:cNvSpPr>
              <p:nvPr/>
            </p:nvSpPr>
            <p:spPr bwMode="auto">
              <a:xfrm>
                <a:off x="3328" y="2804"/>
                <a:ext cx="227" cy="207"/>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91" name="AutoShape 47"/>
              <p:cNvSpPr>
                <a:spLocks noChangeAspect="1" noChangeArrowheads="1"/>
              </p:cNvSpPr>
              <p:nvPr/>
            </p:nvSpPr>
            <p:spPr bwMode="auto">
              <a:xfrm>
                <a:off x="3111" y="2894"/>
                <a:ext cx="228" cy="207"/>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92" name="AutoShape 48"/>
              <p:cNvSpPr>
                <a:spLocks noChangeAspect="1" noChangeArrowheads="1"/>
              </p:cNvSpPr>
              <p:nvPr/>
            </p:nvSpPr>
            <p:spPr bwMode="auto">
              <a:xfrm>
                <a:off x="3220" y="2894"/>
                <a:ext cx="227" cy="207"/>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grpSp>
            <p:nvGrpSpPr>
              <p:cNvPr id="9" name="Group 49"/>
              <p:cNvGrpSpPr>
                <a:grpSpLocks noChangeAspect="1"/>
              </p:cNvGrpSpPr>
              <p:nvPr/>
            </p:nvGrpSpPr>
            <p:grpSpPr bwMode="auto">
              <a:xfrm>
                <a:off x="2874" y="2688"/>
                <a:ext cx="673" cy="297"/>
                <a:chOff x="3614" y="2365"/>
                <a:chExt cx="977" cy="521"/>
              </a:xfrm>
            </p:grpSpPr>
            <p:sp>
              <p:nvSpPr>
                <p:cNvPr id="14594" name="AutoShape 50"/>
                <p:cNvSpPr>
                  <a:spLocks noChangeAspect="1" noChangeArrowheads="1"/>
                </p:cNvSpPr>
                <p:nvPr/>
              </p:nvSpPr>
              <p:spPr bwMode="auto">
                <a:xfrm>
                  <a:off x="3771" y="2365"/>
                  <a:ext cx="329" cy="363"/>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95" name="AutoShape 51"/>
                <p:cNvSpPr>
                  <a:spLocks noChangeAspect="1" noChangeArrowheads="1"/>
                </p:cNvSpPr>
                <p:nvPr/>
              </p:nvSpPr>
              <p:spPr bwMode="auto">
                <a:xfrm>
                  <a:off x="3614" y="2523"/>
                  <a:ext cx="329" cy="363"/>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96" name="AutoShape 52"/>
                <p:cNvSpPr>
                  <a:spLocks noChangeAspect="1" noChangeArrowheads="1"/>
                </p:cNvSpPr>
                <p:nvPr/>
              </p:nvSpPr>
              <p:spPr bwMode="auto">
                <a:xfrm>
                  <a:off x="3939" y="2365"/>
                  <a:ext cx="329" cy="363"/>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97" name="AutoShape 53"/>
                <p:cNvSpPr>
                  <a:spLocks noChangeAspect="1" noChangeArrowheads="1"/>
                </p:cNvSpPr>
                <p:nvPr/>
              </p:nvSpPr>
              <p:spPr bwMode="auto">
                <a:xfrm>
                  <a:off x="3782" y="2523"/>
                  <a:ext cx="329" cy="363"/>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98" name="AutoShape 54"/>
                <p:cNvSpPr>
                  <a:spLocks noChangeAspect="1" noChangeArrowheads="1"/>
                </p:cNvSpPr>
                <p:nvPr/>
              </p:nvSpPr>
              <p:spPr bwMode="auto">
                <a:xfrm>
                  <a:off x="4105" y="2365"/>
                  <a:ext cx="329" cy="363"/>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99" name="AutoShape 55"/>
                <p:cNvSpPr>
                  <a:spLocks noChangeAspect="1" noChangeArrowheads="1"/>
                </p:cNvSpPr>
                <p:nvPr/>
              </p:nvSpPr>
              <p:spPr bwMode="auto">
                <a:xfrm>
                  <a:off x="4262" y="2365"/>
                  <a:ext cx="329" cy="363"/>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00" name="AutoShape 56"/>
                <p:cNvSpPr>
                  <a:spLocks noChangeAspect="1" noChangeArrowheads="1"/>
                </p:cNvSpPr>
                <p:nvPr/>
              </p:nvSpPr>
              <p:spPr bwMode="auto">
                <a:xfrm>
                  <a:off x="3948" y="2523"/>
                  <a:ext cx="329" cy="363"/>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601" name="AutoShape 57"/>
                <p:cNvSpPr>
                  <a:spLocks noChangeAspect="1" noChangeArrowheads="1"/>
                </p:cNvSpPr>
                <p:nvPr/>
              </p:nvSpPr>
              <p:spPr bwMode="auto">
                <a:xfrm>
                  <a:off x="4105" y="2523"/>
                  <a:ext cx="329" cy="363"/>
                </a:xfrm>
                <a:prstGeom prst="cube">
                  <a:avLst>
                    <a:gd name="adj" fmla="val 48843"/>
                  </a:avLst>
                </a:prstGeom>
                <a:solidFill>
                  <a:srgbClr val="FFD79E"/>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grpSp>
        </p:grpSp>
        <p:sp>
          <p:nvSpPr>
            <p:cNvPr id="14548" name="Rectangle 58" descr="camouflage-01"/>
            <p:cNvSpPr>
              <a:spLocks noChangeArrowheads="1"/>
            </p:cNvSpPr>
            <p:nvPr/>
          </p:nvSpPr>
          <p:spPr bwMode="auto">
            <a:xfrm>
              <a:off x="2461358" y="4924808"/>
              <a:ext cx="304800" cy="180646"/>
            </a:xfrm>
            <a:prstGeom prst="rect">
              <a:avLst/>
            </a:prstGeom>
            <a:noFill/>
            <a:ln w="9525">
              <a:noFill/>
              <a:miter lim="800000"/>
              <a:headEnd/>
              <a:tailEnd/>
            </a:ln>
          </p:spPr>
          <p:txBody>
            <a:bodyPr wrap="none" anchor="ctr" anchorCtr="1"/>
            <a:lstStyle/>
            <a:p>
              <a:pPr algn="ctr" eaLnBrk="0" fontAlgn="base" hangingPunct="0">
                <a:spcBef>
                  <a:spcPct val="50000"/>
                </a:spcBef>
                <a:spcAft>
                  <a:spcPct val="0"/>
                </a:spcAft>
              </a:pPr>
              <a:endParaRPr lang="en-US" sz="2400" b="1">
                <a:solidFill>
                  <a:srgbClr val="1F497D"/>
                </a:solidFill>
                <a:latin typeface="Times New Roman" pitchFamily="18" charset="0"/>
              </a:endParaRPr>
            </a:p>
          </p:txBody>
        </p:sp>
        <p:sp>
          <p:nvSpPr>
            <p:cNvPr id="14549" name="Text Box 59"/>
            <p:cNvSpPr txBox="1">
              <a:spLocks noChangeArrowheads="1"/>
            </p:cNvSpPr>
            <p:nvPr/>
          </p:nvSpPr>
          <p:spPr bwMode="auto">
            <a:xfrm>
              <a:off x="2638114" y="5119671"/>
              <a:ext cx="73892" cy="160130"/>
            </a:xfrm>
            <a:prstGeom prst="rect">
              <a:avLst/>
            </a:prstGeom>
            <a:noFill/>
            <a:ln w="9525">
              <a:noFill/>
              <a:miter lim="800000"/>
              <a:headEnd/>
              <a:tailEnd/>
            </a:ln>
          </p:spPr>
          <p:txBody>
            <a:bodyPr wrap="none">
              <a:spAutoFit/>
            </a:bodyPr>
            <a:lstStyle/>
            <a:p>
              <a:pPr algn="ctr" eaLnBrk="0" fontAlgn="base" hangingPunct="0">
                <a:spcBef>
                  <a:spcPct val="50000"/>
                </a:spcBef>
                <a:spcAft>
                  <a:spcPct val="0"/>
                </a:spcAft>
              </a:pPr>
              <a:endParaRPr lang="en-US" b="1">
                <a:solidFill>
                  <a:prstClr val="black"/>
                </a:solidFill>
                <a:latin typeface="Times New Roman" pitchFamily="18" charset="0"/>
              </a:endParaRPr>
            </a:p>
          </p:txBody>
        </p:sp>
        <p:sp>
          <p:nvSpPr>
            <p:cNvPr id="14550" name="AutoShape 60"/>
            <p:cNvSpPr>
              <a:spLocks noChangeAspect="1" noChangeArrowheads="1"/>
            </p:cNvSpPr>
            <p:nvPr/>
          </p:nvSpPr>
          <p:spPr bwMode="auto">
            <a:xfrm>
              <a:off x="2812562" y="4760052"/>
              <a:ext cx="74735" cy="397254"/>
            </a:xfrm>
            <a:prstGeom prst="cube">
              <a:avLst>
                <a:gd name="adj" fmla="val 97014"/>
              </a:avLst>
            </a:prstGeom>
            <a:solidFill>
              <a:srgbClr val="969696">
                <a:alpha val="50195"/>
              </a:srgbClr>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51" name="AutoShape 61"/>
            <p:cNvSpPr>
              <a:spLocks noChangeAspect="1" noChangeArrowheads="1"/>
            </p:cNvSpPr>
            <p:nvPr/>
          </p:nvSpPr>
          <p:spPr bwMode="auto">
            <a:xfrm>
              <a:off x="2362200" y="5158142"/>
              <a:ext cx="81573" cy="57288"/>
            </a:xfrm>
            <a:prstGeom prst="cube">
              <a:avLst>
                <a:gd name="adj" fmla="val 52653"/>
              </a:avLst>
            </a:prstGeom>
            <a:solidFill>
              <a:srgbClr val="C0C0C0"/>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52" name="AutoShape 62"/>
            <p:cNvSpPr>
              <a:spLocks noChangeAspect="1" noChangeArrowheads="1"/>
            </p:cNvSpPr>
            <p:nvPr/>
          </p:nvSpPr>
          <p:spPr bwMode="auto">
            <a:xfrm>
              <a:off x="2829658" y="4802286"/>
              <a:ext cx="50800" cy="137575"/>
            </a:xfrm>
            <a:prstGeom prst="cube">
              <a:avLst>
                <a:gd name="adj" fmla="val 83597"/>
              </a:avLst>
            </a:prstGeom>
            <a:solidFill>
              <a:srgbClr val="808080"/>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53" name="AutoShape 63"/>
            <p:cNvSpPr>
              <a:spLocks noChangeAspect="1" noChangeArrowheads="1"/>
            </p:cNvSpPr>
            <p:nvPr/>
          </p:nvSpPr>
          <p:spPr bwMode="auto">
            <a:xfrm>
              <a:off x="2890227" y="5158142"/>
              <a:ext cx="81573" cy="57288"/>
            </a:xfrm>
            <a:prstGeom prst="cube">
              <a:avLst>
                <a:gd name="adj" fmla="val 52653"/>
              </a:avLst>
            </a:prstGeom>
            <a:solidFill>
              <a:srgbClr val="C0C0C0"/>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54" name="Line 64"/>
            <p:cNvSpPr>
              <a:spLocks noChangeAspect="1" noChangeShapeType="1"/>
            </p:cNvSpPr>
            <p:nvPr/>
          </p:nvSpPr>
          <p:spPr bwMode="auto">
            <a:xfrm>
              <a:off x="2429608" y="5233830"/>
              <a:ext cx="385885" cy="0"/>
            </a:xfrm>
            <a:prstGeom prst="line">
              <a:avLst/>
            </a:prstGeom>
            <a:noFill/>
            <a:ln w="9525">
              <a:solidFill>
                <a:schemeClr val="tx1"/>
              </a:solidFill>
              <a:prstDash val="dash"/>
              <a:round/>
              <a:headEnd/>
              <a:tailEnd/>
            </a:ln>
          </p:spPr>
          <p:txBody>
            <a:bodyPr>
              <a:spAutoFit/>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55" name="AutoShape 65"/>
            <p:cNvSpPr>
              <a:spLocks noChangeAspect="1" noChangeArrowheads="1"/>
            </p:cNvSpPr>
            <p:nvPr/>
          </p:nvSpPr>
          <p:spPr bwMode="auto">
            <a:xfrm>
              <a:off x="2829658" y="4974569"/>
              <a:ext cx="50800" cy="137575"/>
            </a:xfrm>
            <a:prstGeom prst="cube">
              <a:avLst>
                <a:gd name="adj" fmla="val 83597"/>
              </a:avLst>
            </a:prstGeom>
            <a:solidFill>
              <a:srgbClr val="808080"/>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56" name="AutoShape 66"/>
            <p:cNvSpPr>
              <a:spLocks noChangeAspect="1" noChangeArrowheads="1"/>
            </p:cNvSpPr>
            <p:nvPr/>
          </p:nvSpPr>
          <p:spPr bwMode="auto">
            <a:xfrm>
              <a:off x="2416908" y="5183232"/>
              <a:ext cx="61058" cy="68997"/>
            </a:xfrm>
            <a:prstGeom prst="cube">
              <a:avLst>
                <a:gd name="adj" fmla="val 87866"/>
              </a:avLst>
            </a:prstGeom>
            <a:solidFill>
              <a:srgbClr val="969696"/>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57" name="AutoShape 67"/>
            <p:cNvSpPr>
              <a:spLocks noChangeAspect="1" noChangeArrowheads="1"/>
            </p:cNvSpPr>
            <p:nvPr/>
          </p:nvSpPr>
          <p:spPr bwMode="auto">
            <a:xfrm>
              <a:off x="2881923" y="5111726"/>
              <a:ext cx="61058" cy="68579"/>
            </a:xfrm>
            <a:prstGeom prst="cube">
              <a:avLst>
                <a:gd name="adj" fmla="val 87866"/>
              </a:avLst>
            </a:prstGeom>
            <a:solidFill>
              <a:srgbClr val="969696"/>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grpSp>
          <p:nvGrpSpPr>
            <p:cNvPr id="10" name="Group 68"/>
            <p:cNvGrpSpPr>
              <a:grpSpLocks noChangeAspect="1"/>
            </p:cNvGrpSpPr>
            <p:nvPr/>
          </p:nvGrpSpPr>
          <p:grpSpPr bwMode="auto">
            <a:xfrm>
              <a:off x="2453544" y="4699000"/>
              <a:ext cx="437177" cy="493432"/>
              <a:chOff x="839" y="1888"/>
              <a:chExt cx="1950" cy="1950"/>
            </a:xfrm>
          </p:grpSpPr>
          <p:sp>
            <p:nvSpPr>
              <p:cNvPr id="14573" name="AutoShape 69"/>
              <p:cNvSpPr>
                <a:spLocks noChangeAspect="1" noChangeArrowheads="1"/>
              </p:cNvSpPr>
              <p:nvPr/>
            </p:nvSpPr>
            <p:spPr bwMode="auto">
              <a:xfrm>
                <a:off x="839" y="1933"/>
                <a:ext cx="181" cy="1905"/>
              </a:xfrm>
              <a:prstGeom prst="cube">
                <a:avLst>
                  <a:gd name="adj" fmla="val 25000"/>
                </a:avLst>
              </a:prstGeom>
              <a:solidFill>
                <a:srgbClr val="969696"/>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74" name="AutoShape 70"/>
              <p:cNvSpPr>
                <a:spLocks noChangeAspect="1" noChangeArrowheads="1"/>
              </p:cNvSpPr>
              <p:nvPr/>
            </p:nvSpPr>
            <p:spPr bwMode="auto">
              <a:xfrm>
                <a:off x="2608" y="1933"/>
                <a:ext cx="181" cy="1905"/>
              </a:xfrm>
              <a:prstGeom prst="cube">
                <a:avLst>
                  <a:gd name="adj" fmla="val 25000"/>
                </a:avLst>
              </a:prstGeom>
              <a:solidFill>
                <a:srgbClr val="969696"/>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75" name="AutoShape 71"/>
              <p:cNvSpPr>
                <a:spLocks noChangeAspect="1" noChangeArrowheads="1"/>
              </p:cNvSpPr>
              <p:nvPr/>
            </p:nvSpPr>
            <p:spPr bwMode="auto">
              <a:xfrm>
                <a:off x="839" y="1888"/>
                <a:ext cx="1950" cy="91"/>
              </a:xfrm>
              <a:prstGeom prst="cube">
                <a:avLst>
                  <a:gd name="adj" fmla="val 45056"/>
                </a:avLst>
              </a:prstGeom>
              <a:solidFill>
                <a:srgbClr val="969696"/>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de-DE">
                  <a:solidFill>
                    <a:prstClr val="black"/>
                  </a:solidFill>
                  <a:latin typeface="Times New Roman" pitchFamily="18" charset="0"/>
                  <a:cs typeface="Arial" charset="0"/>
                </a:endParaRPr>
              </a:p>
            </p:txBody>
          </p:sp>
        </p:grpSp>
        <p:sp>
          <p:nvSpPr>
            <p:cNvPr id="14559" name="AutoShape 72"/>
            <p:cNvSpPr>
              <a:spLocks noChangeAspect="1" noChangeArrowheads="1"/>
            </p:cNvSpPr>
            <p:nvPr/>
          </p:nvSpPr>
          <p:spPr bwMode="auto">
            <a:xfrm>
              <a:off x="2818423" y="5183232"/>
              <a:ext cx="61058" cy="68997"/>
            </a:xfrm>
            <a:prstGeom prst="cube">
              <a:avLst>
                <a:gd name="adj" fmla="val 87866"/>
              </a:avLst>
            </a:prstGeom>
            <a:solidFill>
              <a:srgbClr val="969696"/>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60" name="AutoShape 73"/>
            <p:cNvSpPr>
              <a:spLocks noChangeAspect="1" noChangeArrowheads="1"/>
            </p:cNvSpPr>
            <p:nvPr/>
          </p:nvSpPr>
          <p:spPr bwMode="auto">
            <a:xfrm rot="5400000">
              <a:off x="2809125" y="5151069"/>
              <a:ext cx="28853" cy="155067"/>
            </a:xfrm>
            <a:prstGeom prst="can">
              <a:avLst>
                <a:gd name="adj" fmla="val 49995"/>
              </a:avLst>
            </a:prstGeom>
            <a:solidFill>
              <a:srgbClr val="C0C0C0"/>
            </a:solidFill>
            <a:ln w="9525">
              <a:solidFill>
                <a:schemeClr val="tx1"/>
              </a:solidFill>
              <a:round/>
              <a:headEnd/>
              <a:tailEnd/>
            </a:ln>
          </p:spPr>
          <p:txBody>
            <a:bodyPr anchor="ctr">
              <a:spAutoFit/>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61" name="AutoShape 74"/>
            <p:cNvSpPr>
              <a:spLocks noChangeAspect="1" noChangeArrowheads="1"/>
            </p:cNvSpPr>
            <p:nvPr/>
          </p:nvSpPr>
          <p:spPr bwMode="auto">
            <a:xfrm>
              <a:off x="2414465" y="5223376"/>
              <a:ext cx="17096" cy="19654"/>
            </a:xfrm>
            <a:prstGeom prst="cube">
              <a:avLst>
                <a:gd name="adj" fmla="val 29523"/>
              </a:avLst>
            </a:prstGeom>
            <a:solidFill>
              <a:srgbClr val="C0C0C0"/>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62" name="Freeform 75"/>
            <p:cNvSpPr>
              <a:spLocks noChangeAspect="1"/>
            </p:cNvSpPr>
            <p:nvPr/>
          </p:nvSpPr>
          <p:spPr bwMode="auto">
            <a:xfrm>
              <a:off x="2850173" y="5054856"/>
              <a:ext cx="80596" cy="102868"/>
            </a:xfrm>
            <a:custGeom>
              <a:avLst/>
              <a:gdLst>
                <a:gd name="T0" fmla="*/ 2147483647 w 361"/>
                <a:gd name="T1" fmla="*/ 2147483647 h 408"/>
                <a:gd name="T2" fmla="*/ 2147483647 w 361"/>
                <a:gd name="T3" fmla="*/ 2147483647 h 408"/>
                <a:gd name="T4" fmla="*/ 2147483647 w 361"/>
                <a:gd name="T5" fmla="*/ 2147483647 h 408"/>
                <a:gd name="T6" fmla="*/ 0 w 361"/>
                <a:gd name="T7" fmla="*/ 0 h 408"/>
                <a:gd name="T8" fmla="*/ 0 60000 65536"/>
                <a:gd name="T9" fmla="*/ 0 60000 65536"/>
                <a:gd name="T10" fmla="*/ 0 60000 65536"/>
                <a:gd name="T11" fmla="*/ 0 60000 65536"/>
                <a:gd name="T12" fmla="*/ 0 w 361"/>
                <a:gd name="T13" fmla="*/ 0 h 408"/>
                <a:gd name="T14" fmla="*/ 361 w 361"/>
                <a:gd name="T15" fmla="*/ 408 h 408"/>
              </a:gdLst>
              <a:ahLst/>
              <a:cxnLst>
                <a:cxn ang="T8">
                  <a:pos x="T0" y="T1"/>
                </a:cxn>
                <a:cxn ang="T9">
                  <a:pos x="T2" y="T3"/>
                </a:cxn>
                <a:cxn ang="T10">
                  <a:pos x="T4" y="T5"/>
                </a:cxn>
                <a:cxn ang="T11">
                  <a:pos x="T6" y="T7"/>
                </a:cxn>
              </a:cxnLst>
              <a:rect l="T12" t="T13" r="T14" b="T15"/>
              <a:pathLst>
                <a:path w="361" h="408">
                  <a:moveTo>
                    <a:pt x="351" y="408"/>
                  </a:moveTo>
                  <a:cubicBezTo>
                    <a:pt x="349" y="375"/>
                    <a:pt x="361" y="260"/>
                    <a:pt x="341" y="209"/>
                  </a:cubicBezTo>
                  <a:cubicBezTo>
                    <a:pt x="321" y="158"/>
                    <a:pt x="289" y="135"/>
                    <a:pt x="232" y="100"/>
                  </a:cubicBezTo>
                  <a:cubicBezTo>
                    <a:pt x="175" y="65"/>
                    <a:pt x="48" y="21"/>
                    <a:pt x="0" y="0"/>
                  </a:cubicBezTo>
                </a:path>
              </a:pathLst>
            </a:custGeom>
            <a:noFill/>
            <a:ln w="9525">
              <a:solidFill>
                <a:schemeClr val="tx1"/>
              </a:solidFill>
              <a:round/>
              <a:headEnd/>
              <a:tailEn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63" name="AutoShape 76"/>
            <p:cNvSpPr>
              <a:spLocks noChangeAspect="1" noChangeArrowheads="1"/>
            </p:cNvSpPr>
            <p:nvPr/>
          </p:nvSpPr>
          <p:spPr bwMode="auto">
            <a:xfrm>
              <a:off x="2463312" y="4802286"/>
              <a:ext cx="51288" cy="137575"/>
            </a:xfrm>
            <a:prstGeom prst="cube">
              <a:avLst>
                <a:gd name="adj" fmla="val 83597"/>
              </a:avLst>
            </a:prstGeom>
            <a:solidFill>
              <a:srgbClr val="808080"/>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64" name="AutoShape 77"/>
            <p:cNvSpPr>
              <a:spLocks noChangeAspect="1" noChangeArrowheads="1"/>
            </p:cNvSpPr>
            <p:nvPr/>
          </p:nvSpPr>
          <p:spPr bwMode="auto">
            <a:xfrm>
              <a:off x="2463312" y="4974569"/>
              <a:ext cx="51288" cy="137575"/>
            </a:xfrm>
            <a:prstGeom prst="cube">
              <a:avLst>
                <a:gd name="adj" fmla="val 83597"/>
              </a:avLst>
            </a:prstGeom>
            <a:solidFill>
              <a:srgbClr val="808080"/>
            </a:solidFill>
            <a:ln w="9525">
              <a:solidFill>
                <a:schemeClr val="tx1"/>
              </a:solidFill>
              <a:miter lim="800000"/>
              <a:headEnd/>
              <a:tailEnd/>
            </a:ln>
          </p:spPr>
          <p:txBody>
            <a:bodyPr wrap="none" anchor="ct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65" name="AutoShape 78"/>
            <p:cNvSpPr>
              <a:spLocks noChangeAspect="1" noChangeArrowheads="1"/>
            </p:cNvSpPr>
            <p:nvPr/>
          </p:nvSpPr>
          <p:spPr bwMode="auto">
            <a:xfrm rot="5400000">
              <a:off x="2921960" y="5023530"/>
              <a:ext cx="28853" cy="155067"/>
            </a:xfrm>
            <a:prstGeom prst="can">
              <a:avLst>
                <a:gd name="adj" fmla="val 49995"/>
              </a:avLst>
            </a:prstGeom>
            <a:solidFill>
              <a:srgbClr val="C0C0C0"/>
            </a:solidFill>
            <a:ln w="9525">
              <a:solidFill>
                <a:schemeClr val="tx1"/>
              </a:solidFill>
              <a:round/>
              <a:headEnd/>
              <a:tailEnd/>
            </a:ln>
          </p:spPr>
          <p:txBody>
            <a:bodyPr anchor="ctr">
              <a:spAutoFit/>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66" name="Freeform 79"/>
            <p:cNvSpPr>
              <a:spLocks noChangeAspect="1"/>
            </p:cNvSpPr>
            <p:nvPr/>
          </p:nvSpPr>
          <p:spPr bwMode="auto">
            <a:xfrm>
              <a:off x="2423258" y="5054856"/>
              <a:ext cx="40054" cy="102868"/>
            </a:xfrm>
            <a:custGeom>
              <a:avLst/>
              <a:gdLst>
                <a:gd name="T0" fmla="*/ 2147483647 w 257"/>
                <a:gd name="T1" fmla="*/ 2147483647 h 408"/>
                <a:gd name="T2" fmla="*/ 2147483647 w 257"/>
                <a:gd name="T3" fmla="*/ 2147483647 h 408"/>
                <a:gd name="T4" fmla="*/ 2147483647 w 257"/>
                <a:gd name="T5" fmla="*/ 0 h 408"/>
                <a:gd name="T6" fmla="*/ 0 60000 65536"/>
                <a:gd name="T7" fmla="*/ 0 60000 65536"/>
                <a:gd name="T8" fmla="*/ 0 60000 65536"/>
                <a:gd name="T9" fmla="*/ 0 w 257"/>
                <a:gd name="T10" fmla="*/ 0 h 408"/>
                <a:gd name="T11" fmla="*/ 257 w 257"/>
                <a:gd name="T12" fmla="*/ 408 h 408"/>
              </a:gdLst>
              <a:ahLst/>
              <a:cxnLst>
                <a:cxn ang="T6">
                  <a:pos x="T0" y="T1"/>
                </a:cxn>
                <a:cxn ang="T7">
                  <a:pos x="T2" y="T3"/>
                </a:cxn>
                <a:cxn ang="T8">
                  <a:pos x="T4" y="T5"/>
                </a:cxn>
              </a:cxnLst>
              <a:rect l="T9" t="T10" r="T11" b="T12"/>
              <a:pathLst>
                <a:path w="257" h="408">
                  <a:moveTo>
                    <a:pt x="76" y="408"/>
                  </a:moveTo>
                  <a:cubicBezTo>
                    <a:pt x="38" y="306"/>
                    <a:pt x="0" y="204"/>
                    <a:pt x="30" y="136"/>
                  </a:cubicBezTo>
                  <a:cubicBezTo>
                    <a:pt x="60" y="68"/>
                    <a:pt x="158" y="34"/>
                    <a:pt x="257" y="0"/>
                  </a:cubicBezTo>
                </a:path>
              </a:pathLst>
            </a:custGeom>
            <a:noFill/>
            <a:ln w="9525">
              <a:solidFill>
                <a:schemeClr val="tx1"/>
              </a:solidFill>
              <a:round/>
              <a:headEnd/>
              <a:tailEn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67" name="Freeform 80"/>
            <p:cNvSpPr>
              <a:spLocks noChangeAspect="1"/>
            </p:cNvSpPr>
            <p:nvPr/>
          </p:nvSpPr>
          <p:spPr bwMode="auto">
            <a:xfrm>
              <a:off x="2392973" y="4893864"/>
              <a:ext cx="70338" cy="263861"/>
            </a:xfrm>
            <a:custGeom>
              <a:avLst/>
              <a:gdLst>
                <a:gd name="T0" fmla="*/ 2147483647 w 257"/>
                <a:gd name="T1" fmla="*/ 2147483647 h 408"/>
                <a:gd name="T2" fmla="*/ 2147483647 w 257"/>
                <a:gd name="T3" fmla="*/ 2147483647 h 408"/>
                <a:gd name="T4" fmla="*/ 2147483647 w 257"/>
                <a:gd name="T5" fmla="*/ 0 h 408"/>
                <a:gd name="T6" fmla="*/ 0 60000 65536"/>
                <a:gd name="T7" fmla="*/ 0 60000 65536"/>
                <a:gd name="T8" fmla="*/ 0 60000 65536"/>
                <a:gd name="T9" fmla="*/ 0 w 257"/>
                <a:gd name="T10" fmla="*/ 0 h 408"/>
                <a:gd name="T11" fmla="*/ 257 w 257"/>
                <a:gd name="T12" fmla="*/ 408 h 408"/>
              </a:gdLst>
              <a:ahLst/>
              <a:cxnLst>
                <a:cxn ang="T6">
                  <a:pos x="T0" y="T1"/>
                </a:cxn>
                <a:cxn ang="T7">
                  <a:pos x="T2" y="T3"/>
                </a:cxn>
                <a:cxn ang="T8">
                  <a:pos x="T4" y="T5"/>
                </a:cxn>
              </a:cxnLst>
              <a:rect l="T9" t="T10" r="T11" b="T12"/>
              <a:pathLst>
                <a:path w="257" h="408">
                  <a:moveTo>
                    <a:pt x="76" y="408"/>
                  </a:moveTo>
                  <a:cubicBezTo>
                    <a:pt x="38" y="306"/>
                    <a:pt x="0" y="204"/>
                    <a:pt x="30" y="136"/>
                  </a:cubicBezTo>
                  <a:cubicBezTo>
                    <a:pt x="60" y="68"/>
                    <a:pt x="158" y="34"/>
                    <a:pt x="257" y="0"/>
                  </a:cubicBezTo>
                </a:path>
              </a:pathLst>
            </a:custGeom>
            <a:noFill/>
            <a:ln w="9525">
              <a:solidFill>
                <a:schemeClr val="tx1"/>
              </a:solidFill>
              <a:round/>
              <a:headEnd/>
              <a:tailEn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68" name="AutoShape 81"/>
            <p:cNvSpPr>
              <a:spLocks noChangeAspect="1" noChangeArrowheads="1"/>
            </p:cNvSpPr>
            <p:nvPr/>
          </p:nvSpPr>
          <p:spPr bwMode="auto">
            <a:xfrm rot="5400000">
              <a:off x="2479867" y="4664537"/>
              <a:ext cx="28435" cy="155067"/>
            </a:xfrm>
            <a:prstGeom prst="can">
              <a:avLst>
                <a:gd name="adj" fmla="val 49995"/>
              </a:avLst>
            </a:prstGeom>
            <a:solidFill>
              <a:srgbClr val="C0C0C0"/>
            </a:solidFill>
            <a:ln w="9525">
              <a:solidFill>
                <a:schemeClr val="tx1"/>
              </a:solidFill>
              <a:round/>
              <a:headEnd/>
              <a:tailEnd/>
            </a:ln>
          </p:spPr>
          <p:txBody>
            <a:bodyPr anchor="ctr">
              <a:spAutoFit/>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69" name="AutoShape 82"/>
            <p:cNvSpPr>
              <a:spLocks noChangeAspect="1" noChangeArrowheads="1"/>
            </p:cNvSpPr>
            <p:nvPr/>
          </p:nvSpPr>
          <p:spPr bwMode="auto">
            <a:xfrm rot="5400000">
              <a:off x="2479449" y="4693390"/>
              <a:ext cx="29271" cy="155067"/>
            </a:xfrm>
            <a:prstGeom prst="can">
              <a:avLst>
                <a:gd name="adj" fmla="val 49995"/>
              </a:avLst>
            </a:prstGeom>
            <a:solidFill>
              <a:srgbClr val="C0C0C0"/>
            </a:solidFill>
            <a:ln w="9525">
              <a:solidFill>
                <a:schemeClr val="tx1"/>
              </a:solidFill>
              <a:round/>
              <a:headEnd/>
              <a:tailEnd/>
            </a:ln>
          </p:spPr>
          <p:txBody>
            <a:bodyPr anchor="ctr">
              <a:spAutoFit/>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70" name="Oval 83"/>
            <p:cNvSpPr>
              <a:spLocks noChangeAspect="1" noChangeArrowheads="1"/>
            </p:cNvSpPr>
            <p:nvPr/>
          </p:nvSpPr>
          <p:spPr bwMode="auto">
            <a:xfrm rot="5400000">
              <a:off x="2486565" y="4646857"/>
              <a:ext cx="26762" cy="190428"/>
            </a:xfrm>
            <a:prstGeom prst="ellipse">
              <a:avLst/>
            </a:prstGeom>
            <a:solidFill>
              <a:srgbClr val="FF0000"/>
            </a:solidFill>
            <a:ln w="9525" algn="ctr">
              <a:solidFill>
                <a:schemeClr val="tx1"/>
              </a:solidFill>
              <a:round/>
              <a:headEnd/>
              <a:tailEnd/>
            </a:ln>
          </p:spPr>
          <p:txBody>
            <a:bodyPr anchor="ctr">
              <a:spAutoFit/>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71" name="Oval 84"/>
            <p:cNvSpPr>
              <a:spLocks noChangeAspect="1" noChangeArrowheads="1"/>
            </p:cNvSpPr>
            <p:nvPr/>
          </p:nvSpPr>
          <p:spPr bwMode="auto">
            <a:xfrm rot="5400000">
              <a:off x="2486565" y="4675710"/>
              <a:ext cx="26762" cy="190428"/>
            </a:xfrm>
            <a:prstGeom prst="ellipse">
              <a:avLst/>
            </a:prstGeom>
            <a:solidFill>
              <a:srgbClr val="339966"/>
            </a:solidFill>
            <a:ln w="9525" algn="ctr">
              <a:solidFill>
                <a:schemeClr val="tx1"/>
              </a:solidFill>
              <a:round/>
              <a:headEnd/>
              <a:tailEnd/>
            </a:ln>
          </p:spPr>
          <p:txBody>
            <a:bodyPr anchor="ctr">
              <a:spAutoFit/>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sp>
          <p:nvSpPr>
            <p:cNvPr id="14572" name="Freeform 85"/>
            <p:cNvSpPr>
              <a:spLocks noChangeAspect="1"/>
            </p:cNvSpPr>
            <p:nvPr/>
          </p:nvSpPr>
          <p:spPr bwMode="auto">
            <a:xfrm>
              <a:off x="2850173" y="4893864"/>
              <a:ext cx="105508" cy="263861"/>
            </a:xfrm>
            <a:custGeom>
              <a:avLst/>
              <a:gdLst>
                <a:gd name="T0" fmla="*/ 2147483647 w 470"/>
                <a:gd name="T1" fmla="*/ 2147483647 h 1043"/>
                <a:gd name="T2" fmla="*/ 2147483647 w 470"/>
                <a:gd name="T3" fmla="*/ 2147483647 h 1043"/>
                <a:gd name="T4" fmla="*/ 2147483647 w 470"/>
                <a:gd name="T5" fmla="*/ 2147483647 h 1043"/>
                <a:gd name="T6" fmla="*/ 0 w 470"/>
                <a:gd name="T7" fmla="*/ 0 h 1043"/>
                <a:gd name="T8" fmla="*/ 0 60000 65536"/>
                <a:gd name="T9" fmla="*/ 0 60000 65536"/>
                <a:gd name="T10" fmla="*/ 0 60000 65536"/>
                <a:gd name="T11" fmla="*/ 0 60000 65536"/>
                <a:gd name="T12" fmla="*/ 0 w 470"/>
                <a:gd name="T13" fmla="*/ 0 h 1043"/>
                <a:gd name="T14" fmla="*/ 470 w 470"/>
                <a:gd name="T15" fmla="*/ 1043 h 1043"/>
              </a:gdLst>
              <a:ahLst/>
              <a:cxnLst>
                <a:cxn ang="T8">
                  <a:pos x="T0" y="T1"/>
                </a:cxn>
                <a:cxn ang="T9">
                  <a:pos x="T2" y="T3"/>
                </a:cxn>
                <a:cxn ang="T10">
                  <a:pos x="T4" y="T5"/>
                </a:cxn>
                <a:cxn ang="T11">
                  <a:pos x="T6" y="T7"/>
                </a:cxn>
              </a:cxnLst>
              <a:rect l="T12" t="T13" r="T14" b="T15"/>
              <a:pathLst>
                <a:path w="470" h="1043">
                  <a:moveTo>
                    <a:pt x="447" y="1043"/>
                  </a:moveTo>
                  <a:cubicBezTo>
                    <a:pt x="447" y="989"/>
                    <a:pt x="470" y="856"/>
                    <a:pt x="450" y="719"/>
                  </a:cubicBezTo>
                  <a:cubicBezTo>
                    <a:pt x="430" y="582"/>
                    <a:pt x="400" y="341"/>
                    <a:pt x="325" y="221"/>
                  </a:cubicBezTo>
                  <a:cubicBezTo>
                    <a:pt x="250" y="101"/>
                    <a:pt x="68" y="46"/>
                    <a:pt x="0" y="0"/>
                  </a:cubicBezTo>
                </a:path>
              </a:pathLst>
            </a:custGeom>
            <a:noFill/>
            <a:ln w="9525">
              <a:solidFill>
                <a:schemeClr val="tx1"/>
              </a:solidFill>
              <a:round/>
              <a:headEnd/>
              <a:tailEnd/>
            </a:ln>
          </p:spPr>
          <p:txBody>
            <a:bodyPr/>
            <a:lstStyle/>
            <a:p>
              <a:pPr algn="ctr" eaLnBrk="0" fontAlgn="base" hangingPunct="0">
                <a:spcBef>
                  <a:spcPct val="50000"/>
                </a:spcBef>
                <a:spcAft>
                  <a:spcPct val="0"/>
                </a:spcAft>
              </a:pPr>
              <a:endParaRPr lang="en-US" sz="1600" b="1">
                <a:solidFill>
                  <a:prstClr val="black"/>
                </a:solidFill>
                <a:latin typeface="Times New Roman" pitchFamily="18" charset="0"/>
              </a:endParaRPr>
            </a:p>
          </p:txBody>
        </p:sp>
      </p:grpSp>
      <p:sp>
        <p:nvSpPr>
          <p:cNvPr id="14348" name="Flowchart: Process 275"/>
          <p:cNvSpPr>
            <a:spLocks noChangeArrowheads="1"/>
          </p:cNvSpPr>
          <p:nvPr/>
        </p:nvSpPr>
        <p:spPr bwMode="auto">
          <a:xfrm>
            <a:off x="2246734" y="1469929"/>
            <a:ext cx="1828800" cy="473079"/>
          </a:xfrm>
          <a:prstGeom prst="flowChartProcess">
            <a:avLst/>
          </a:prstGeom>
          <a:solidFill>
            <a:srgbClr val="009999">
              <a:alpha val="86000"/>
            </a:srgbClr>
          </a:solidFill>
          <a:ln w="25400" algn="ctr">
            <a:solidFill>
              <a:schemeClr val="tx1"/>
            </a:solidFill>
            <a:round/>
            <a:headEnd/>
            <a:tailEnd/>
          </a:ln>
        </p:spPr>
        <p:txBody>
          <a:bodyPr anchor="ctr" anchorCtr="0"/>
          <a:lstStyle/>
          <a:p>
            <a:pPr algn="ctr" eaLnBrk="0" fontAlgn="base" hangingPunct="0">
              <a:spcBef>
                <a:spcPct val="50000"/>
              </a:spcBef>
              <a:spcAft>
                <a:spcPct val="0"/>
              </a:spcAft>
            </a:pPr>
            <a:r>
              <a:rPr lang="en-US" sz="1600" b="1" dirty="0">
                <a:solidFill>
                  <a:prstClr val="black"/>
                </a:solidFill>
                <a:latin typeface="Arial"/>
              </a:rPr>
              <a:t>RFID Middleware</a:t>
            </a:r>
          </a:p>
        </p:txBody>
      </p:sp>
      <p:sp>
        <p:nvSpPr>
          <p:cNvPr id="21" name="Bent Arrow 20"/>
          <p:cNvSpPr/>
          <p:nvPr/>
        </p:nvSpPr>
        <p:spPr bwMode="auto">
          <a:xfrm rot="5400000" flipH="1">
            <a:off x="3493711" y="1966478"/>
            <a:ext cx="481559" cy="569221"/>
          </a:xfrm>
          <a:prstGeom prst="bentArrow">
            <a:avLst>
              <a:gd name="adj1" fmla="val 11752"/>
              <a:gd name="adj2" fmla="val 22792"/>
              <a:gd name="adj3" fmla="val 25000"/>
              <a:gd name="adj4" fmla="val 61413"/>
            </a:avLst>
          </a:prstGeom>
          <a:noFill/>
          <a:ln>
            <a:solidFill>
              <a:srgbClr val="FF0000"/>
            </a:solidFill>
            <a:prstDash val="sysDash"/>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600" b="1" i="0" u="none" strike="noStrike" cap="none" normalizeH="0" baseline="0" smtClean="0">
              <a:ln>
                <a:noFill/>
              </a:ln>
              <a:solidFill>
                <a:schemeClr val="tx1"/>
              </a:solidFill>
              <a:effectLst/>
              <a:latin typeface="Times New Roman" pitchFamily="18" charset="0"/>
            </a:endParaRPr>
          </a:p>
        </p:txBody>
      </p:sp>
      <p:sp>
        <p:nvSpPr>
          <p:cNvPr id="287" name="Rectangle 286"/>
          <p:cNvSpPr/>
          <p:nvPr/>
        </p:nvSpPr>
        <p:spPr bwMode="auto">
          <a:xfrm>
            <a:off x="6803807" y="1413238"/>
            <a:ext cx="2127541" cy="2682705"/>
          </a:xfrm>
          <a:prstGeom prst="rect">
            <a:avLst/>
          </a:prstGeom>
          <a:noFill/>
          <a:ln>
            <a:solidFill>
              <a:schemeClr val="bg1">
                <a:lumMod val="50000"/>
              </a:schemeClr>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600" b="1" i="0" u="none" strike="noStrike" cap="none" normalizeH="0" baseline="0" smtClean="0">
              <a:ln>
                <a:noFill/>
              </a:ln>
              <a:solidFill>
                <a:schemeClr val="tx1"/>
              </a:solidFill>
              <a:effectLst/>
              <a:latin typeface="Times New Roman" pitchFamily="18" charset="0"/>
            </a:endParaRPr>
          </a:p>
        </p:txBody>
      </p:sp>
      <p:grpSp>
        <p:nvGrpSpPr>
          <p:cNvPr id="289" name="Group 288"/>
          <p:cNvGrpSpPr/>
          <p:nvPr/>
        </p:nvGrpSpPr>
        <p:grpSpPr>
          <a:xfrm>
            <a:off x="6891207" y="1455657"/>
            <a:ext cx="1929397" cy="1753073"/>
            <a:chOff x="3144838" y="2432050"/>
            <a:chExt cx="2709863" cy="2462213"/>
          </a:xfrm>
        </p:grpSpPr>
        <p:sp>
          <p:nvSpPr>
            <p:cNvPr id="290" name="Freeform 7"/>
            <p:cNvSpPr>
              <a:spLocks/>
            </p:cNvSpPr>
            <p:nvPr/>
          </p:nvSpPr>
          <p:spPr bwMode="auto">
            <a:xfrm>
              <a:off x="3294063" y="3457575"/>
              <a:ext cx="1249363" cy="1090613"/>
            </a:xfrm>
            <a:custGeom>
              <a:avLst/>
              <a:gdLst>
                <a:gd name="T0" fmla="*/ 83 w 1667"/>
                <a:gd name="T1" fmla="*/ 22 h 1653"/>
                <a:gd name="T2" fmla="*/ 81 w 1667"/>
                <a:gd name="T3" fmla="*/ 17 h 1653"/>
                <a:gd name="T4" fmla="*/ 78 w 1667"/>
                <a:gd name="T5" fmla="*/ 13 h 1653"/>
                <a:gd name="T6" fmla="*/ 73 w 1667"/>
                <a:gd name="T7" fmla="*/ 9 h 1653"/>
                <a:gd name="T8" fmla="*/ 68 w 1667"/>
                <a:gd name="T9" fmla="*/ 5 h 1653"/>
                <a:gd name="T10" fmla="*/ 61 w 1667"/>
                <a:gd name="T11" fmla="*/ 3 h 1653"/>
                <a:gd name="T12" fmla="*/ 53 w 1667"/>
                <a:gd name="T13" fmla="*/ 1 h 1653"/>
                <a:gd name="T14" fmla="*/ 45 w 1667"/>
                <a:gd name="T15" fmla="*/ 0 h 1653"/>
                <a:gd name="T16" fmla="*/ 37 w 1667"/>
                <a:gd name="T17" fmla="*/ 0 h 1653"/>
                <a:gd name="T18" fmla="*/ 29 w 1667"/>
                <a:gd name="T19" fmla="*/ 1 h 1653"/>
                <a:gd name="T20" fmla="*/ 22 w 1667"/>
                <a:gd name="T21" fmla="*/ 3 h 1653"/>
                <a:gd name="T22" fmla="*/ 15 w 1667"/>
                <a:gd name="T23" fmla="*/ 5 h 1653"/>
                <a:gd name="T24" fmla="*/ 9 w 1667"/>
                <a:gd name="T25" fmla="*/ 9 h 1653"/>
                <a:gd name="T26" fmla="*/ 5 w 1667"/>
                <a:gd name="T27" fmla="*/ 13 h 1653"/>
                <a:gd name="T28" fmla="*/ 2 w 1667"/>
                <a:gd name="T29" fmla="*/ 17 h 1653"/>
                <a:gd name="T30" fmla="*/ 0 w 1667"/>
                <a:gd name="T31" fmla="*/ 22 h 1653"/>
                <a:gd name="T32" fmla="*/ 0 w 1667"/>
                <a:gd name="T33" fmla="*/ 27 h 1653"/>
                <a:gd name="T34" fmla="*/ 2 w 1667"/>
                <a:gd name="T35" fmla="*/ 32 h 1653"/>
                <a:gd name="T36" fmla="*/ 5 w 1667"/>
                <a:gd name="T37" fmla="*/ 37 h 1653"/>
                <a:gd name="T38" fmla="*/ 9 w 1667"/>
                <a:gd name="T39" fmla="*/ 40 h 1653"/>
                <a:gd name="T40" fmla="*/ 15 w 1667"/>
                <a:gd name="T41" fmla="*/ 44 h 1653"/>
                <a:gd name="T42" fmla="*/ 22 w 1667"/>
                <a:gd name="T43" fmla="*/ 46 h 1653"/>
                <a:gd name="T44" fmla="*/ 29 w 1667"/>
                <a:gd name="T45" fmla="*/ 48 h 1653"/>
                <a:gd name="T46" fmla="*/ 37 w 1667"/>
                <a:gd name="T47" fmla="*/ 49 h 1653"/>
                <a:gd name="T48" fmla="*/ 45 w 1667"/>
                <a:gd name="T49" fmla="*/ 49 h 1653"/>
                <a:gd name="T50" fmla="*/ 53 w 1667"/>
                <a:gd name="T51" fmla="*/ 48 h 1653"/>
                <a:gd name="T52" fmla="*/ 61 w 1667"/>
                <a:gd name="T53" fmla="*/ 46 h 1653"/>
                <a:gd name="T54" fmla="*/ 68 w 1667"/>
                <a:gd name="T55" fmla="*/ 44 h 1653"/>
                <a:gd name="T56" fmla="*/ 73 w 1667"/>
                <a:gd name="T57" fmla="*/ 40 h 1653"/>
                <a:gd name="T58" fmla="*/ 78 w 1667"/>
                <a:gd name="T59" fmla="*/ 37 h 1653"/>
                <a:gd name="T60" fmla="*/ 81 w 1667"/>
                <a:gd name="T61" fmla="*/ 32 h 1653"/>
                <a:gd name="T62" fmla="*/ 83 w 1667"/>
                <a:gd name="T63" fmla="*/ 27 h 165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67"/>
                <a:gd name="T97" fmla="*/ 0 h 1653"/>
                <a:gd name="T98" fmla="*/ 1667 w 1667"/>
                <a:gd name="T99" fmla="*/ 1653 h 165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67" h="1653">
                  <a:moveTo>
                    <a:pt x="1667" y="826"/>
                  </a:moveTo>
                  <a:lnTo>
                    <a:pt x="1662" y="741"/>
                  </a:lnTo>
                  <a:lnTo>
                    <a:pt x="1650" y="659"/>
                  </a:lnTo>
                  <a:lnTo>
                    <a:pt x="1629" y="580"/>
                  </a:lnTo>
                  <a:lnTo>
                    <a:pt x="1600" y="504"/>
                  </a:lnTo>
                  <a:lnTo>
                    <a:pt x="1566" y="432"/>
                  </a:lnTo>
                  <a:lnTo>
                    <a:pt x="1524" y="364"/>
                  </a:lnTo>
                  <a:lnTo>
                    <a:pt x="1476" y="300"/>
                  </a:lnTo>
                  <a:lnTo>
                    <a:pt x="1422" y="241"/>
                  </a:lnTo>
                  <a:lnTo>
                    <a:pt x="1362" y="188"/>
                  </a:lnTo>
                  <a:lnTo>
                    <a:pt x="1298" y="140"/>
                  </a:lnTo>
                  <a:lnTo>
                    <a:pt x="1230" y="99"/>
                  </a:lnTo>
                  <a:lnTo>
                    <a:pt x="1156" y="64"/>
                  </a:lnTo>
                  <a:lnTo>
                    <a:pt x="1079" y="37"/>
                  </a:lnTo>
                  <a:lnTo>
                    <a:pt x="1000" y="16"/>
                  </a:lnTo>
                  <a:lnTo>
                    <a:pt x="917" y="3"/>
                  </a:lnTo>
                  <a:lnTo>
                    <a:pt x="832" y="0"/>
                  </a:lnTo>
                  <a:lnTo>
                    <a:pt x="747" y="3"/>
                  </a:lnTo>
                  <a:lnTo>
                    <a:pt x="664" y="16"/>
                  </a:lnTo>
                  <a:lnTo>
                    <a:pt x="585" y="37"/>
                  </a:lnTo>
                  <a:lnTo>
                    <a:pt x="508" y="64"/>
                  </a:lnTo>
                  <a:lnTo>
                    <a:pt x="436" y="99"/>
                  </a:lnTo>
                  <a:lnTo>
                    <a:pt x="367" y="140"/>
                  </a:lnTo>
                  <a:lnTo>
                    <a:pt x="302" y="188"/>
                  </a:lnTo>
                  <a:lnTo>
                    <a:pt x="244" y="241"/>
                  </a:lnTo>
                  <a:lnTo>
                    <a:pt x="190" y="300"/>
                  </a:lnTo>
                  <a:lnTo>
                    <a:pt x="141" y="364"/>
                  </a:lnTo>
                  <a:lnTo>
                    <a:pt x="100" y="432"/>
                  </a:lnTo>
                  <a:lnTo>
                    <a:pt x="65" y="504"/>
                  </a:lnTo>
                  <a:lnTo>
                    <a:pt x="37" y="580"/>
                  </a:lnTo>
                  <a:lnTo>
                    <a:pt x="16" y="659"/>
                  </a:lnTo>
                  <a:lnTo>
                    <a:pt x="3" y="741"/>
                  </a:lnTo>
                  <a:lnTo>
                    <a:pt x="0" y="826"/>
                  </a:lnTo>
                  <a:lnTo>
                    <a:pt x="3" y="910"/>
                  </a:lnTo>
                  <a:lnTo>
                    <a:pt x="16" y="993"/>
                  </a:lnTo>
                  <a:lnTo>
                    <a:pt x="37" y="1072"/>
                  </a:lnTo>
                  <a:lnTo>
                    <a:pt x="65" y="1148"/>
                  </a:lnTo>
                  <a:lnTo>
                    <a:pt x="100" y="1220"/>
                  </a:lnTo>
                  <a:lnTo>
                    <a:pt x="141" y="1288"/>
                  </a:lnTo>
                  <a:lnTo>
                    <a:pt x="190" y="1352"/>
                  </a:lnTo>
                  <a:lnTo>
                    <a:pt x="244" y="1411"/>
                  </a:lnTo>
                  <a:lnTo>
                    <a:pt x="302" y="1464"/>
                  </a:lnTo>
                  <a:lnTo>
                    <a:pt x="367" y="1512"/>
                  </a:lnTo>
                  <a:lnTo>
                    <a:pt x="436" y="1553"/>
                  </a:lnTo>
                  <a:lnTo>
                    <a:pt x="508" y="1588"/>
                  </a:lnTo>
                  <a:lnTo>
                    <a:pt x="585" y="1615"/>
                  </a:lnTo>
                  <a:lnTo>
                    <a:pt x="664" y="1636"/>
                  </a:lnTo>
                  <a:lnTo>
                    <a:pt x="747" y="1649"/>
                  </a:lnTo>
                  <a:lnTo>
                    <a:pt x="832" y="1653"/>
                  </a:lnTo>
                  <a:lnTo>
                    <a:pt x="917" y="1649"/>
                  </a:lnTo>
                  <a:lnTo>
                    <a:pt x="1000" y="1636"/>
                  </a:lnTo>
                  <a:lnTo>
                    <a:pt x="1079" y="1615"/>
                  </a:lnTo>
                  <a:lnTo>
                    <a:pt x="1156" y="1588"/>
                  </a:lnTo>
                  <a:lnTo>
                    <a:pt x="1230" y="1553"/>
                  </a:lnTo>
                  <a:lnTo>
                    <a:pt x="1298" y="1512"/>
                  </a:lnTo>
                  <a:lnTo>
                    <a:pt x="1362" y="1464"/>
                  </a:lnTo>
                  <a:lnTo>
                    <a:pt x="1422" y="1411"/>
                  </a:lnTo>
                  <a:lnTo>
                    <a:pt x="1476" y="1352"/>
                  </a:lnTo>
                  <a:lnTo>
                    <a:pt x="1524" y="1288"/>
                  </a:lnTo>
                  <a:lnTo>
                    <a:pt x="1566" y="1220"/>
                  </a:lnTo>
                  <a:lnTo>
                    <a:pt x="1600" y="1148"/>
                  </a:lnTo>
                  <a:lnTo>
                    <a:pt x="1629" y="1072"/>
                  </a:lnTo>
                  <a:lnTo>
                    <a:pt x="1650" y="993"/>
                  </a:lnTo>
                  <a:lnTo>
                    <a:pt x="1662" y="910"/>
                  </a:lnTo>
                  <a:lnTo>
                    <a:pt x="1667" y="826"/>
                  </a:lnTo>
                  <a:close/>
                </a:path>
              </a:pathLst>
            </a:custGeom>
            <a:solidFill>
              <a:srgbClr val="FFFFFF"/>
            </a:solidFill>
            <a:ln w="0" cap="sq">
              <a:solidFill>
                <a:srgbClr val="804000"/>
              </a:solidFill>
              <a:miter lim="800000"/>
              <a:headEnd/>
              <a:tailEnd/>
            </a:ln>
          </p:spPr>
          <p:txBody>
            <a:bodyPr/>
            <a:lstStyle/>
            <a:p>
              <a:endParaRPr lang="en-US"/>
            </a:p>
          </p:txBody>
        </p:sp>
        <p:sp>
          <p:nvSpPr>
            <p:cNvPr id="291" name="Freeform 9"/>
            <p:cNvSpPr>
              <a:spLocks/>
            </p:cNvSpPr>
            <p:nvPr/>
          </p:nvSpPr>
          <p:spPr bwMode="auto">
            <a:xfrm>
              <a:off x="3144838" y="2432050"/>
              <a:ext cx="2709863" cy="2462213"/>
            </a:xfrm>
            <a:custGeom>
              <a:avLst/>
              <a:gdLst>
                <a:gd name="T0" fmla="*/ 159 w 3764"/>
                <a:gd name="T1" fmla="*/ 50 h 3733"/>
                <a:gd name="T2" fmla="*/ 156 w 3764"/>
                <a:gd name="T3" fmla="*/ 39 h 3733"/>
                <a:gd name="T4" fmla="*/ 150 w 3764"/>
                <a:gd name="T5" fmla="*/ 29 h 3733"/>
                <a:gd name="T6" fmla="*/ 141 w 3764"/>
                <a:gd name="T7" fmla="*/ 20 h 3733"/>
                <a:gd name="T8" fmla="*/ 130 w 3764"/>
                <a:gd name="T9" fmla="*/ 13 h 3733"/>
                <a:gd name="T10" fmla="*/ 117 w 3764"/>
                <a:gd name="T11" fmla="*/ 7 h 3733"/>
                <a:gd name="T12" fmla="*/ 103 w 3764"/>
                <a:gd name="T13" fmla="*/ 2 h 3733"/>
                <a:gd name="T14" fmla="*/ 88 w 3764"/>
                <a:gd name="T15" fmla="*/ 0 h 3733"/>
                <a:gd name="T16" fmla="*/ 71 w 3764"/>
                <a:gd name="T17" fmla="*/ 0 h 3733"/>
                <a:gd name="T18" fmla="*/ 56 w 3764"/>
                <a:gd name="T19" fmla="*/ 2 h 3733"/>
                <a:gd name="T20" fmla="*/ 42 w 3764"/>
                <a:gd name="T21" fmla="*/ 7 h 3733"/>
                <a:gd name="T22" fmla="*/ 29 w 3764"/>
                <a:gd name="T23" fmla="*/ 13 h 3733"/>
                <a:gd name="T24" fmla="*/ 18 w 3764"/>
                <a:gd name="T25" fmla="*/ 20 h 3733"/>
                <a:gd name="T26" fmla="*/ 10 w 3764"/>
                <a:gd name="T27" fmla="*/ 29 h 3733"/>
                <a:gd name="T28" fmla="*/ 4 w 3764"/>
                <a:gd name="T29" fmla="*/ 39 h 3733"/>
                <a:gd name="T30" fmla="*/ 0 w 3764"/>
                <a:gd name="T31" fmla="*/ 50 h 3733"/>
                <a:gd name="T32" fmla="*/ 0 w 3764"/>
                <a:gd name="T33" fmla="*/ 61 h 3733"/>
                <a:gd name="T34" fmla="*/ 4 w 3764"/>
                <a:gd name="T35" fmla="*/ 72 h 3733"/>
                <a:gd name="T36" fmla="*/ 10 w 3764"/>
                <a:gd name="T37" fmla="*/ 82 h 3733"/>
                <a:gd name="T38" fmla="*/ 18 w 3764"/>
                <a:gd name="T39" fmla="*/ 91 h 3733"/>
                <a:gd name="T40" fmla="*/ 29 w 3764"/>
                <a:gd name="T41" fmla="*/ 98 h 3733"/>
                <a:gd name="T42" fmla="*/ 42 w 3764"/>
                <a:gd name="T43" fmla="*/ 104 h 3733"/>
                <a:gd name="T44" fmla="*/ 56 w 3764"/>
                <a:gd name="T45" fmla="*/ 109 h 3733"/>
                <a:gd name="T46" fmla="*/ 71 w 3764"/>
                <a:gd name="T47" fmla="*/ 111 h 3733"/>
                <a:gd name="T48" fmla="*/ 88 w 3764"/>
                <a:gd name="T49" fmla="*/ 111 h 3733"/>
                <a:gd name="T50" fmla="*/ 103 w 3764"/>
                <a:gd name="T51" fmla="*/ 109 h 3733"/>
                <a:gd name="T52" fmla="*/ 117 w 3764"/>
                <a:gd name="T53" fmla="*/ 104 h 3733"/>
                <a:gd name="T54" fmla="*/ 130 w 3764"/>
                <a:gd name="T55" fmla="*/ 98 h 3733"/>
                <a:gd name="T56" fmla="*/ 141 w 3764"/>
                <a:gd name="T57" fmla="*/ 91 h 3733"/>
                <a:gd name="T58" fmla="*/ 150 w 3764"/>
                <a:gd name="T59" fmla="*/ 82 h 3733"/>
                <a:gd name="T60" fmla="*/ 156 w 3764"/>
                <a:gd name="T61" fmla="*/ 72 h 3733"/>
                <a:gd name="T62" fmla="*/ 159 w 3764"/>
                <a:gd name="T63" fmla="*/ 61 h 373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3764"/>
                <a:gd name="T97" fmla="*/ 0 h 3733"/>
                <a:gd name="T98" fmla="*/ 3764 w 3764"/>
                <a:gd name="T99" fmla="*/ 3733 h 373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3764" h="3733">
                  <a:moveTo>
                    <a:pt x="3764" y="1866"/>
                  </a:moveTo>
                  <a:lnTo>
                    <a:pt x="3753" y="1675"/>
                  </a:lnTo>
                  <a:lnTo>
                    <a:pt x="3725" y="1489"/>
                  </a:lnTo>
                  <a:lnTo>
                    <a:pt x="3679" y="1311"/>
                  </a:lnTo>
                  <a:lnTo>
                    <a:pt x="3615" y="1140"/>
                  </a:lnTo>
                  <a:lnTo>
                    <a:pt x="3536" y="977"/>
                  </a:lnTo>
                  <a:lnTo>
                    <a:pt x="3442" y="823"/>
                  </a:lnTo>
                  <a:lnTo>
                    <a:pt x="3333" y="679"/>
                  </a:lnTo>
                  <a:lnTo>
                    <a:pt x="3212" y="547"/>
                  </a:lnTo>
                  <a:lnTo>
                    <a:pt x="3077" y="427"/>
                  </a:lnTo>
                  <a:lnTo>
                    <a:pt x="2933" y="319"/>
                  </a:lnTo>
                  <a:lnTo>
                    <a:pt x="2777" y="226"/>
                  </a:lnTo>
                  <a:lnTo>
                    <a:pt x="2613" y="146"/>
                  </a:lnTo>
                  <a:lnTo>
                    <a:pt x="2440" y="84"/>
                  </a:lnTo>
                  <a:lnTo>
                    <a:pt x="2260" y="38"/>
                  </a:lnTo>
                  <a:lnTo>
                    <a:pt x="2074" y="10"/>
                  </a:lnTo>
                  <a:lnTo>
                    <a:pt x="1882" y="0"/>
                  </a:lnTo>
                  <a:lnTo>
                    <a:pt x="1689" y="10"/>
                  </a:lnTo>
                  <a:lnTo>
                    <a:pt x="1502" y="38"/>
                  </a:lnTo>
                  <a:lnTo>
                    <a:pt x="1322" y="84"/>
                  </a:lnTo>
                  <a:lnTo>
                    <a:pt x="1148" y="146"/>
                  </a:lnTo>
                  <a:lnTo>
                    <a:pt x="984" y="226"/>
                  </a:lnTo>
                  <a:lnTo>
                    <a:pt x="829" y="319"/>
                  </a:lnTo>
                  <a:lnTo>
                    <a:pt x="684" y="427"/>
                  </a:lnTo>
                  <a:lnTo>
                    <a:pt x="550" y="547"/>
                  </a:lnTo>
                  <a:lnTo>
                    <a:pt x="429" y="679"/>
                  </a:lnTo>
                  <a:lnTo>
                    <a:pt x="320" y="823"/>
                  </a:lnTo>
                  <a:lnTo>
                    <a:pt x="226" y="977"/>
                  </a:lnTo>
                  <a:lnTo>
                    <a:pt x="147" y="1140"/>
                  </a:lnTo>
                  <a:lnTo>
                    <a:pt x="84" y="1311"/>
                  </a:lnTo>
                  <a:lnTo>
                    <a:pt x="38" y="1489"/>
                  </a:lnTo>
                  <a:lnTo>
                    <a:pt x="9" y="1675"/>
                  </a:lnTo>
                  <a:lnTo>
                    <a:pt x="0" y="1866"/>
                  </a:lnTo>
                  <a:lnTo>
                    <a:pt x="9" y="2057"/>
                  </a:lnTo>
                  <a:lnTo>
                    <a:pt x="38" y="2242"/>
                  </a:lnTo>
                  <a:lnTo>
                    <a:pt x="84" y="2421"/>
                  </a:lnTo>
                  <a:lnTo>
                    <a:pt x="147" y="2592"/>
                  </a:lnTo>
                  <a:lnTo>
                    <a:pt x="226" y="2755"/>
                  </a:lnTo>
                  <a:lnTo>
                    <a:pt x="320" y="2909"/>
                  </a:lnTo>
                  <a:lnTo>
                    <a:pt x="429" y="3053"/>
                  </a:lnTo>
                  <a:lnTo>
                    <a:pt x="550" y="3185"/>
                  </a:lnTo>
                  <a:lnTo>
                    <a:pt x="684" y="3306"/>
                  </a:lnTo>
                  <a:lnTo>
                    <a:pt x="829" y="3414"/>
                  </a:lnTo>
                  <a:lnTo>
                    <a:pt x="984" y="3507"/>
                  </a:lnTo>
                  <a:lnTo>
                    <a:pt x="1148" y="3586"/>
                  </a:lnTo>
                  <a:lnTo>
                    <a:pt x="1322" y="3648"/>
                  </a:lnTo>
                  <a:lnTo>
                    <a:pt x="1502" y="3694"/>
                  </a:lnTo>
                  <a:lnTo>
                    <a:pt x="1689" y="3723"/>
                  </a:lnTo>
                  <a:lnTo>
                    <a:pt x="1882" y="3733"/>
                  </a:lnTo>
                  <a:lnTo>
                    <a:pt x="2074" y="3723"/>
                  </a:lnTo>
                  <a:lnTo>
                    <a:pt x="2260" y="3694"/>
                  </a:lnTo>
                  <a:lnTo>
                    <a:pt x="2440" y="3648"/>
                  </a:lnTo>
                  <a:lnTo>
                    <a:pt x="2613" y="3586"/>
                  </a:lnTo>
                  <a:lnTo>
                    <a:pt x="2777" y="3507"/>
                  </a:lnTo>
                  <a:lnTo>
                    <a:pt x="2933" y="3414"/>
                  </a:lnTo>
                  <a:lnTo>
                    <a:pt x="3077" y="3306"/>
                  </a:lnTo>
                  <a:lnTo>
                    <a:pt x="3212" y="3185"/>
                  </a:lnTo>
                  <a:lnTo>
                    <a:pt x="3333" y="3053"/>
                  </a:lnTo>
                  <a:lnTo>
                    <a:pt x="3442" y="2909"/>
                  </a:lnTo>
                  <a:lnTo>
                    <a:pt x="3536" y="2755"/>
                  </a:lnTo>
                  <a:lnTo>
                    <a:pt x="3615" y="2592"/>
                  </a:lnTo>
                  <a:lnTo>
                    <a:pt x="3679" y="2421"/>
                  </a:lnTo>
                  <a:lnTo>
                    <a:pt x="3725" y="2242"/>
                  </a:lnTo>
                  <a:lnTo>
                    <a:pt x="3753" y="2057"/>
                  </a:lnTo>
                  <a:lnTo>
                    <a:pt x="3764" y="1866"/>
                  </a:lnTo>
                  <a:close/>
                </a:path>
              </a:pathLst>
            </a:custGeom>
            <a:solidFill>
              <a:srgbClr val="0000FF"/>
            </a:solidFill>
            <a:ln w="0" cap="sq">
              <a:solidFill>
                <a:srgbClr val="FFFF00"/>
              </a:solidFill>
              <a:miter lim="800000"/>
              <a:headEnd/>
              <a:tailEnd/>
            </a:ln>
          </p:spPr>
          <p:txBody>
            <a:bodyPr/>
            <a:lstStyle/>
            <a:p>
              <a:endParaRPr lang="en-US"/>
            </a:p>
          </p:txBody>
        </p:sp>
        <p:sp>
          <p:nvSpPr>
            <p:cNvPr id="292" name="Freeform 10"/>
            <p:cNvSpPr>
              <a:spLocks/>
            </p:cNvSpPr>
            <p:nvPr/>
          </p:nvSpPr>
          <p:spPr bwMode="auto">
            <a:xfrm>
              <a:off x="4332288" y="3490913"/>
              <a:ext cx="1250950" cy="1089025"/>
            </a:xfrm>
            <a:custGeom>
              <a:avLst/>
              <a:gdLst>
                <a:gd name="T0" fmla="*/ 83 w 1666"/>
                <a:gd name="T1" fmla="*/ 22 h 1653"/>
                <a:gd name="T2" fmla="*/ 81 w 1666"/>
                <a:gd name="T3" fmla="*/ 17 h 1653"/>
                <a:gd name="T4" fmla="*/ 79 w 1666"/>
                <a:gd name="T5" fmla="*/ 13 h 1653"/>
                <a:gd name="T6" fmla="*/ 74 w 1666"/>
                <a:gd name="T7" fmla="*/ 9 h 1653"/>
                <a:gd name="T8" fmla="*/ 68 w 1666"/>
                <a:gd name="T9" fmla="*/ 5 h 1653"/>
                <a:gd name="T10" fmla="*/ 61 w 1666"/>
                <a:gd name="T11" fmla="*/ 3 h 1653"/>
                <a:gd name="T12" fmla="*/ 54 w 1666"/>
                <a:gd name="T13" fmla="*/ 1 h 1653"/>
                <a:gd name="T14" fmla="*/ 46 w 1666"/>
                <a:gd name="T15" fmla="*/ 0 h 1653"/>
                <a:gd name="T16" fmla="*/ 37 w 1666"/>
                <a:gd name="T17" fmla="*/ 0 h 1653"/>
                <a:gd name="T18" fmla="*/ 29 w 1666"/>
                <a:gd name="T19" fmla="*/ 1 h 1653"/>
                <a:gd name="T20" fmla="*/ 22 w 1666"/>
                <a:gd name="T21" fmla="*/ 3 h 1653"/>
                <a:gd name="T22" fmla="*/ 15 w 1666"/>
                <a:gd name="T23" fmla="*/ 5 h 1653"/>
                <a:gd name="T24" fmla="*/ 9 w 1666"/>
                <a:gd name="T25" fmla="*/ 9 h 1653"/>
                <a:gd name="T26" fmla="*/ 5 w 1666"/>
                <a:gd name="T27" fmla="*/ 13 h 1653"/>
                <a:gd name="T28" fmla="*/ 2 w 1666"/>
                <a:gd name="T29" fmla="*/ 17 h 1653"/>
                <a:gd name="T30" fmla="*/ 0 w 1666"/>
                <a:gd name="T31" fmla="*/ 22 h 1653"/>
                <a:gd name="T32" fmla="*/ 0 w 1666"/>
                <a:gd name="T33" fmla="*/ 27 h 1653"/>
                <a:gd name="T34" fmla="*/ 2 w 1666"/>
                <a:gd name="T35" fmla="*/ 32 h 1653"/>
                <a:gd name="T36" fmla="*/ 5 w 1666"/>
                <a:gd name="T37" fmla="*/ 36 h 1653"/>
                <a:gd name="T38" fmla="*/ 9 w 1666"/>
                <a:gd name="T39" fmla="*/ 40 h 1653"/>
                <a:gd name="T40" fmla="*/ 15 w 1666"/>
                <a:gd name="T41" fmla="*/ 44 h 1653"/>
                <a:gd name="T42" fmla="*/ 22 w 1666"/>
                <a:gd name="T43" fmla="*/ 46 h 1653"/>
                <a:gd name="T44" fmla="*/ 29 w 1666"/>
                <a:gd name="T45" fmla="*/ 48 h 1653"/>
                <a:gd name="T46" fmla="*/ 37 w 1666"/>
                <a:gd name="T47" fmla="*/ 49 h 1653"/>
                <a:gd name="T48" fmla="*/ 46 w 1666"/>
                <a:gd name="T49" fmla="*/ 49 h 1653"/>
                <a:gd name="T50" fmla="*/ 54 w 1666"/>
                <a:gd name="T51" fmla="*/ 48 h 1653"/>
                <a:gd name="T52" fmla="*/ 61 w 1666"/>
                <a:gd name="T53" fmla="*/ 46 h 1653"/>
                <a:gd name="T54" fmla="*/ 68 w 1666"/>
                <a:gd name="T55" fmla="*/ 44 h 1653"/>
                <a:gd name="T56" fmla="*/ 74 w 1666"/>
                <a:gd name="T57" fmla="*/ 40 h 1653"/>
                <a:gd name="T58" fmla="*/ 79 w 1666"/>
                <a:gd name="T59" fmla="*/ 36 h 1653"/>
                <a:gd name="T60" fmla="*/ 81 w 1666"/>
                <a:gd name="T61" fmla="*/ 32 h 1653"/>
                <a:gd name="T62" fmla="*/ 83 w 1666"/>
                <a:gd name="T63" fmla="*/ 27 h 165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66"/>
                <a:gd name="T97" fmla="*/ 0 h 1653"/>
                <a:gd name="T98" fmla="*/ 1666 w 1666"/>
                <a:gd name="T99" fmla="*/ 1653 h 165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66" h="1653">
                  <a:moveTo>
                    <a:pt x="1666" y="826"/>
                  </a:moveTo>
                  <a:lnTo>
                    <a:pt x="1661" y="741"/>
                  </a:lnTo>
                  <a:lnTo>
                    <a:pt x="1648" y="659"/>
                  </a:lnTo>
                  <a:lnTo>
                    <a:pt x="1628" y="580"/>
                  </a:lnTo>
                  <a:lnTo>
                    <a:pt x="1600" y="504"/>
                  </a:lnTo>
                  <a:lnTo>
                    <a:pt x="1565" y="432"/>
                  </a:lnTo>
                  <a:lnTo>
                    <a:pt x="1523" y="364"/>
                  </a:lnTo>
                  <a:lnTo>
                    <a:pt x="1475" y="300"/>
                  </a:lnTo>
                  <a:lnTo>
                    <a:pt x="1422" y="241"/>
                  </a:lnTo>
                  <a:lnTo>
                    <a:pt x="1362" y="188"/>
                  </a:lnTo>
                  <a:lnTo>
                    <a:pt x="1298" y="140"/>
                  </a:lnTo>
                  <a:lnTo>
                    <a:pt x="1230" y="99"/>
                  </a:lnTo>
                  <a:lnTo>
                    <a:pt x="1156" y="64"/>
                  </a:lnTo>
                  <a:lnTo>
                    <a:pt x="1080" y="37"/>
                  </a:lnTo>
                  <a:lnTo>
                    <a:pt x="1000" y="16"/>
                  </a:lnTo>
                  <a:lnTo>
                    <a:pt x="918" y="3"/>
                  </a:lnTo>
                  <a:lnTo>
                    <a:pt x="833" y="0"/>
                  </a:lnTo>
                  <a:lnTo>
                    <a:pt x="747" y="3"/>
                  </a:lnTo>
                  <a:lnTo>
                    <a:pt x="664" y="16"/>
                  </a:lnTo>
                  <a:lnTo>
                    <a:pt x="585" y="37"/>
                  </a:lnTo>
                  <a:lnTo>
                    <a:pt x="508" y="64"/>
                  </a:lnTo>
                  <a:lnTo>
                    <a:pt x="435" y="99"/>
                  </a:lnTo>
                  <a:lnTo>
                    <a:pt x="367" y="140"/>
                  </a:lnTo>
                  <a:lnTo>
                    <a:pt x="302" y="188"/>
                  </a:lnTo>
                  <a:lnTo>
                    <a:pt x="243" y="241"/>
                  </a:lnTo>
                  <a:lnTo>
                    <a:pt x="189" y="300"/>
                  </a:lnTo>
                  <a:lnTo>
                    <a:pt x="141" y="364"/>
                  </a:lnTo>
                  <a:lnTo>
                    <a:pt x="100" y="432"/>
                  </a:lnTo>
                  <a:lnTo>
                    <a:pt x="64" y="504"/>
                  </a:lnTo>
                  <a:lnTo>
                    <a:pt x="37" y="580"/>
                  </a:lnTo>
                  <a:lnTo>
                    <a:pt x="16" y="659"/>
                  </a:lnTo>
                  <a:lnTo>
                    <a:pt x="3" y="741"/>
                  </a:lnTo>
                  <a:lnTo>
                    <a:pt x="0" y="826"/>
                  </a:lnTo>
                  <a:lnTo>
                    <a:pt x="3" y="910"/>
                  </a:lnTo>
                  <a:lnTo>
                    <a:pt x="16" y="993"/>
                  </a:lnTo>
                  <a:lnTo>
                    <a:pt x="37" y="1072"/>
                  </a:lnTo>
                  <a:lnTo>
                    <a:pt x="64" y="1148"/>
                  </a:lnTo>
                  <a:lnTo>
                    <a:pt x="100" y="1220"/>
                  </a:lnTo>
                  <a:lnTo>
                    <a:pt x="141" y="1288"/>
                  </a:lnTo>
                  <a:lnTo>
                    <a:pt x="189" y="1352"/>
                  </a:lnTo>
                  <a:lnTo>
                    <a:pt x="243" y="1411"/>
                  </a:lnTo>
                  <a:lnTo>
                    <a:pt x="302" y="1464"/>
                  </a:lnTo>
                  <a:lnTo>
                    <a:pt x="367" y="1512"/>
                  </a:lnTo>
                  <a:lnTo>
                    <a:pt x="435" y="1553"/>
                  </a:lnTo>
                  <a:lnTo>
                    <a:pt x="508" y="1588"/>
                  </a:lnTo>
                  <a:lnTo>
                    <a:pt x="585" y="1615"/>
                  </a:lnTo>
                  <a:lnTo>
                    <a:pt x="664" y="1636"/>
                  </a:lnTo>
                  <a:lnTo>
                    <a:pt x="747" y="1649"/>
                  </a:lnTo>
                  <a:lnTo>
                    <a:pt x="833" y="1653"/>
                  </a:lnTo>
                  <a:lnTo>
                    <a:pt x="918" y="1649"/>
                  </a:lnTo>
                  <a:lnTo>
                    <a:pt x="1000" y="1636"/>
                  </a:lnTo>
                  <a:lnTo>
                    <a:pt x="1080" y="1615"/>
                  </a:lnTo>
                  <a:lnTo>
                    <a:pt x="1156" y="1588"/>
                  </a:lnTo>
                  <a:lnTo>
                    <a:pt x="1230" y="1553"/>
                  </a:lnTo>
                  <a:lnTo>
                    <a:pt x="1298" y="1512"/>
                  </a:lnTo>
                  <a:lnTo>
                    <a:pt x="1362" y="1464"/>
                  </a:lnTo>
                  <a:lnTo>
                    <a:pt x="1422" y="1411"/>
                  </a:lnTo>
                  <a:lnTo>
                    <a:pt x="1475" y="1352"/>
                  </a:lnTo>
                  <a:lnTo>
                    <a:pt x="1523" y="1288"/>
                  </a:lnTo>
                  <a:lnTo>
                    <a:pt x="1565" y="1220"/>
                  </a:lnTo>
                  <a:lnTo>
                    <a:pt x="1600" y="1148"/>
                  </a:lnTo>
                  <a:lnTo>
                    <a:pt x="1628" y="1072"/>
                  </a:lnTo>
                  <a:lnTo>
                    <a:pt x="1648" y="993"/>
                  </a:lnTo>
                  <a:lnTo>
                    <a:pt x="1661" y="910"/>
                  </a:lnTo>
                  <a:lnTo>
                    <a:pt x="1666" y="826"/>
                  </a:lnTo>
                  <a:close/>
                </a:path>
              </a:pathLst>
            </a:custGeom>
            <a:gradFill rotWithShape="0">
              <a:gsLst>
                <a:gs pos="0">
                  <a:srgbClr val="FFFF99"/>
                </a:gs>
                <a:gs pos="100000">
                  <a:srgbClr val="FFFF00"/>
                </a:gs>
              </a:gsLst>
              <a:lin ang="5400000" scaled="1"/>
            </a:gradFill>
            <a:ln w="0" cap="sq">
              <a:solidFill>
                <a:srgbClr val="804000"/>
              </a:solidFill>
              <a:miter lim="800000"/>
              <a:headEnd/>
              <a:tailEnd/>
            </a:ln>
          </p:spPr>
          <p:txBody>
            <a:bodyPr/>
            <a:lstStyle/>
            <a:p>
              <a:endParaRPr lang="en-US"/>
            </a:p>
          </p:txBody>
        </p:sp>
        <p:sp>
          <p:nvSpPr>
            <p:cNvPr id="293" name="Freeform 11"/>
            <p:cNvSpPr>
              <a:spLocks/>
            </p:cNvSpPr>
            <p:nvPr/>
          </p:nvSpPr>
          <p:spPr bwMode="auto">
            <a:xfrm>
              <a:off x="3844925" y="2605088"/>
              <a:ext cx="1249363" cy="1089025"/>
            </a:xfrm>
            <a:custGeom>
              <a:avLst/>
              <a:gdLst>
                <a:gd name="T0" fmla="*/ 83 w 1666"/>
                <a:gd name="T1" fmla="*/ 22 h 1651"/>
                <a:gd name="T2" fmla="*/ 81 w 1666"/>
                <a:gd name="T3" fmla="*/ 17 h 1651"/>
                <a:gd name="T4" fmla="*/ 78 w 1666"/>
                <a:gd name="T5" fmla="*/ 13 h 1651"/>
                <a:gd name="T6" fmla="*/ 73 w 1666"/>
                <a:gd name="T7" fmla="*/ 9 h 1651"/>
                <a:gd name="T8" fmla="*/ 68 w 1666"/>
                <a:gd name="T9" fmla="*/ 5 h 1651"/>
                <a:gd name="T10" fmla="*/ 61 w 1666"/>
                <a:gd name="T11" fmla="*/ 3 h 1651"/>
                <a:gd name="T12" fmla="*/ 54 w 1666"/>
                <a:gd name="T13" fmla="*/ 1 h 1651"/>
                <a:gd name="T14" fmla="*/ 46 w 1666"/>
                <a:gd name="T15" fmla="*/ 0 h 1651"/>
                <a:gd name="T16" fmla="*/ 37 w 1666"/>
                <a:gd name="T17" fmla="*/ 0 h 1651"/>
                <a:gd name="T18" fmla="*/ 29 w 1666"/>
                <a:gd name="T19" fmla="*/ 1 h 1651"/>
                <a:gd name="T20" fmla="*/ 22 w 1666"/>
                <a:gd name="T21" fmla="*/ 3 h 1651"/>
                <a:gd name="T22" fmla="*/ 15 w 1666"/>
                <a:gd name="T23" fmla="*/ 5 h 1651"/>
                <a:gd name="T24" fmla="*/ 9 w 1666"/>
                <a:gd name="T25" fmla="*/ 9 h 1651"/>
                <a:gd name="T26" fmla="*/ 5 w 1666"/>
                <a:gd name="T27" fmla="*/ 13 h 1651"/>
                <a:gd name="T28" fmla="*/ 2 w 1666"/>
                <a:gd name="T29" fmla="*/ 17 h 1651"/>
                <a:gd name="T30" fmla="*/ 0 w 1666"/>
                <a:gd name="T31" fmla="*/ 22 h 1651"/>
                <a:gd name="T32" fmla="*/ 0 w 1666"/>
                <a:gd name="T33" fmla="*/ 27 h 1651"/>
                <a:gd name="T34" fmla="*/ 2 w 1666"/>
                <a:gd name="T35" fmla="*/ 32 h 1651"/>
                <a:gd name="T36" fmla="*/ 5 w 1666"/>
                <a:gd name="T37" fmla="*/ 36 h 1651"/>
                <a:gd name="T38" fmla="*/ 9 w 1666"/>
                <a:gd name="T39" fmla="*/ 40 h 1651"/>
                <a:gd name="T40" fmla="*/ 15 w 1666"/>
                <a:gd name="T41" fmla="*/ 44 h 1651"/>
                <a:gd name="T42" fmla="*/ 22 w 1666"/>
                <a:gd name="T43" fmla="*/ 46 h 1651"/>
                <a:gd name="T44" fmla="*/ 29 w 1666"/>
                <a:gd name="T45" fmla="*/ 48 h 1651"/>
                <a:gd name="T46" fmla="*/ 37 w 1666"/>
                <a:gd name="T47" fmla="*/ 49 h 1651"/>
                <a:gd name="T48" fmla="*/ 46 w 1666"/>
                <a:gd name="T49" fmla="*/ 49 h 1651"/>
                <a:gd name="T50" fmla="*/ 54 w 1666"/>
                <a:gd name="T51" fmla="*/ 48 h 1651"/>
                <a:gd name="T52" fmla="*/ 61 w 1666"/>
                <a:gd name="T53" fmla="*/ 46 h 1651"/>
                <a:gd name="T54" fmla="*/ 68 w 1666"/>
                <a:gd name="T55" fmla="*/ 44 h 1651"/>
                <a:gd name="T56" fmla="*/ 73 w 1666"/>
                <a:gd name="T57" fmla="*/ 40 h 1651"/>
                <a:gd name="T58" fmla="*/ 78 w 1666"/>
                <a:gd name="T59" fmla="*/ 36 h 1651"/>
                <a:gd name="T60" fmla="*/ 81 w 1666"/>
                <a:gd name="T61" fmla="*/ 32 h 1651"/>
                <a:gd name="T62" fmla="*/ 83 w 1666"/>
                <a:gd name="T63" fmla="*/ 27 h 165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66"/>
                <a:gd name="T97" fmla="*/ 0 h 1651"/>
                <a:gd name="T98" fmla="*/ 1666 w 1666"/>
                <a:gd name="T99" fmla="*/ 1651 h 165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66" h="1651">
                  <a:moveTo>
                    <a:pt x="1666" y="825"/>
                  </a:moveTo>
                  <a:lnTo>
                    <a:pt x="1662" y="740"/>
                  </a:lnTo>
                  <a:lnTo>
                    <a:pt x="1649" y="658"/>
                  </a:lnTo>
                  <a:lnTo>
                    <a:pt x="1628" y="579"/>
                  </a:lnTo>
                  <a:lnTo>
                    <a:pt x="1601" y="503"/>
                  </a:lnTo>
                  <a:lnTo>
                    <a:pt x="1565" y="431"/>
                  </a:lnTo>
                  <a:lnTo>
                    <a:pt x="1524" y="363"/>
                  </a:lnTo>
                  <a:lnTo>
                    <a:pt x="1475" y="300"/>
                  </a:lnTo>
                  <a:lnTo>
                    <a:pt x="1422" y="241"/>
                  </a:lnTo>
                  <a:lnTo>
                    <a:pt x="1363" y="187"/>
                  </a:lnTo>
                  <a:lnTo>
                    <a:pt x="1298" y="140"/>
                  </a:lnTo>
                  <a:lnTo>
                    <a:pt x="1230" y="99"/>
                  </a:lnTo>
                  <a:lnTo>
                    <a:pt x="1157" y="64"/>
                  </a:lnTo>
                  <a:lnTo>
                    <a:pt x="1081" y="37"/>
                  </a:lnTo>
                  <a:lnTo>
                    <a:pt x="1000" y="16"/>
                  </a:lnTo>
                  <a:lnTo>
                    <a:pt x="919" y="3"/>
                  </a:lnTo>
                  <a:lnTo>
                    <a:pt x="834" y="0"/>
                  </a:lnTo>
                  <a:lnTo>
                    <a:pt x="748" y="3"/>
                  </a:lnTo>
                  <a:lnTo>
                    <a:pt x="666" y="16"/>
                  </a:lnTo>
                  <a:lnTo>
                    <a:pt x="585" y="37"/>
                  </a:lnTo>
                  <a:lnTo>
                    <a:pt x="508" y="64"/>
                  </a:lnTo>
                  <a:lnTo>
                    <a:pt x="436" y="99"/>
                  </a:lnTo>
                  <a:lnTo>
                    <a:pt x="367" y="140"/>
                  </a:lnTo>
                  <a:lnTo>
                    <a:pt x="304" y="187"/>
                  </a:lnTo>
                  <a:lnTo>
                    <a:pt x="244" y="241"/>
                  </a:lnTo>
                  <a:lnTo>
                    <a:pt x="190" y="300"/>
                  </a:lnTo>
                  <a:lnTo>
                    <a:pt x="142" y="363"/>
                  </a:lnTo>
                  <a:lnTo>
                    <a:pt x="100" y="431"/>
                  </a:lnTo>
                  <a:lnTo>
                    <a:pt x="66" y="503"/>
                  </a:lnTo>
                  <a:lnTo>
                    <a:pt x="37" y="579"/>
                  </a:lnTo>
                  <a:lnTo>
                    <a:pt x="16" y="658"/>
                  </a:lnTo>
                  <a:lnTo>
                    <a:pt x="4" y="740"/>
                  </a:lnTo>
                  <a:lnTo>
                    <a:pt x="0" y="825"/>
                  </a:lnTo>
                  <a:lnTo>
                    <a:pt x="4" y="909"/>
                  </a:lnTo>
                  <a:lnTo>
                    <a:pt x="16" y="990"/>
                  </a:lnTo>
                  <a:lnTo>
                    <a:pt x="37" y="1069"/>
                  </a:lnTo>
                  <a:lnTo>
                    <a:pt x="66" y="1145"/>
                  </a:lnTo>
                  <a:lnTo>
                    <a:pt x="100" y="1218"/>
                  </a:lnTo>
                  <a:lnTo>
                    <a:pt x="142" y="1285"/>
                  </a:lnTo>
                  <a:lnTo>
                    <a:pt x="190" y="1350"/>
                  </a:lnTo>
                  <a:lnTo>
                    <a:pt x="244" y="1408"/>
                  </a:lnTo>
                  <a:lnTo>
                    <a:pt x="304" y="1461"/>
                  </a:lnTo>
                  <a:lnTo>
                    <a:pt x="367" y="1509"/>
                  </a:lnTo>
                  <a:lnTo>
                    <a:pt x="436" y="1551"/>
                  </a:lnTo>
                  <a:lnTo>
                    <a:pt x="508" y="1585"/>
                  </a:lnTo>
                  <a:lnTo>
                    <a:pt x="585" y="1613"/>
                  </a:lnTo>
                  <a:lnTo>
                    <a:pt x="666" y="1634"/>
                  </a:lnTo>
                  <a:lnTo>
                    <a:pt x="748" y="1646"/>
                  </a:lnTo>
                  <a:lnTo>
                    <a:pt x="834" y="1651"/>
                  </a:lnTo>
                  <a:lnTo>
                    <a:pt x="919" y="1646"/>
                  </a:lnTo>
                  <a:lnTo>
                    <a:pt x="1000" y="1634"/>
                  </a:lnTo>
                  <a:lnTo>
                    <a:pt x="1081" y="1613"/>
                  </a:lnTo>
                  <a:lnTo>
                    <a:pt x="1157" y="1585"/>
                  </a:lnTo>
                  <a:lnTo>
                    <a:pt x="1230" y="1551"/>
                  </a:lnTo>
                  <a:lnTo>
                    <a:pt x="1298" y="1509"/>
                  </a:lnTo>
                  <a:lnTo>
                    <a:pt x="1363" y="1461"/>
                  </a:lnTo>
                  <a:lnTo>
                    <a:pt x="1422" y="1408"/>
                  </a:lnTo>
                  <a:lnTo>
                    <a:pt x="1475" y="1350"/>
                  </a:lnTo>
                  <a:lnTo>
                    <a:pt x="1524" y="1285"/>
                  </a:lnTo>
                  <a:lnTo>
                    <a:pt x="1565" y="1218"/>
                  </a:lnTo>
                  <a:lnTo>
                    <a:pt x="1601" y="1145"/>
                  </a:lnTo>
                  <a:lnTo>
                    <a:pt x="1628" y="1069"/>
                  </a:lnTo>
                  <a:lnTo>
                    <a:pt x="1649" y="990"/>
                  </a:lnTo>
                  <a:lnTo>
                    <a:pt x="1662" y="909"/>
                  </a:lnTo>
                  <a:lnTo>
                    <a:pt x="1666" y="825"/>
                  </a:lnTo>
                </a:path>
              </a:pathLst>
            </a:custGeom>
            <a:noFill/>
            <a:ln w="0" cap="sq">
              <a:solidFill>
                <a:srgbClr val="804000"/>
              </a:solidFill>
              <a:miter lim="800000"/>
              <a:headEnd/>
              <a:tailEnd/>
            </a:ln>
          </p:spPr>
          <p:txBody>
            <a:bodyPr/>
            <a:lstStyle/>
            <a:p>
              <a:endParaRPr lang="en-US"/>
            </a:p>
          </p:txBody>
        </p:sp>
        <p:sp>
          <p:nvSpPr>
            <p:cNvPr id="294" name="Freeform 12"/>
            <p:cNvSpPr>
              <a:spLocks/>
            </p:cNvSpPr>
            <p:nvPr/>
          </p:nvSpPr>
          <p:spPr bwMode="auto">
            <a:xfrm>
              <a:off x="3844925" y="2605088"/>
              <a:ext cx="1249363" cy="1089025"/>
            </a:xfrm>
            <a:custGeom>
              <a:avLst/>
              <a:gdLst>
                <a:gd name="T0" fmla="*/ 83 w 1666"/>
                <a:gd name="T1" fmla="*/ 22 h 1651"/>
                <a:gd name="T2" fmla="*/ 81 w 1666"/>
                <a:gd name="T3" fmla="*/ 17 h 1651"/>
                <a:gd name="T4" fmla="*/ 78 w 1666"/>
                <a:gd name="T5" fmla="*/ 13 h 1651"/>
                <a:gd name="T6" fmla="*/ 73 w 1666"/>
                <a:gd name="T7" fmla="*/ 9 h 1651"/>
                <a:gd name="T8" fmla="*/ 68 w 1666"/>
                <a:gd name="T9" fmla="*/ 5 h 1651"/>
                <a:gd name="T10" fmla="*/ 61 w 1666"/>
                <a:gd name="T11" fmla="*/ 3 h 1651"/>
                <a:gd name="T12" fmla="*/ 54 w 1666"/>
                <a:gd name="T13" fmla="*/ 1 h 1651"/>
                <a:gd name="T14" fmla="*/ 46 w 1666"/>
                <a:gd name="T15" fmla="*/ 0 h 1651"/>
                <a:gd name="T16" fmla="*/ 37 w 1666"/>
                <a:gd name="T17" fmla="*/ 0 h 1651"/>
                <a:gd name="T18" fmla="*/ 29 w 1666"/>
                <a:gd name="T19" fmla="*/ 1 h 1651"/>
                <a:gd name="T20" fmla="*/ 22 w 1666"/>
                <a:gd name="T21" fmla="*/ 3 h 1651"/>
                <a:gd name="T22" fmla="*/ 15 w 1666"/>
                <a:gd name="T23" fmla="*/ 5 h 1651"/>
                <a:gd name="T24" fmla="*/ 9 w 1666"/>
                <a:gd name="T25" fmla="*/ 9 h 1651"/>
                <a:gd name="T26" fmla="*/ 5 w 1666"/>
                <a:gd name="T27" fmla="*/ 13 h 1651"/>
                <a:gd name="T28" fmla="*/ 2 w 1666"/>
                <a:gd name="T29" fmla="*/ 17 h 1651"/>
                <a:gd name="T30" fmla="*/ 0 w 1666"/>
                <a:gd name="T31" fmla="*/ 22 h 1651"/>
                <a:gd name="T32" fmla="*/ 0 w 1666"/>
                <a:gd name="T33" fmla="*/ 27 h 1651"/>
                <a:gd name="T34" fmla="*/ 2 w 1666"/>
                <a:gd name="T35" fmla="*/ 32 h 1651"/>
                <a:gd name="T36" fmla="*/ 5 w 1666"/>
                <a:gd name="T37" fmla="*/ 36 h 1651"/>
                <a:gd name="T38" fmla="*/ 9 w 1666"/>
                <a:gd name="T39" fmla="*/ 40 h 1651"/>
                <a:gd name="T40" fmla="*/ 15 w 1666"/>
                <a:gd name="T41" fmla="*/ 44 h 1651"/>
                <a:gd name="T42" fmla="*/ 22 w 1666"/>
                <a:gd name="T43" fmla="*/ 46 h 1651"/>
                <a:gd name="T44" fmla="*/ 29 w 1666"/>
                <a:gd name="T45" fmla="*/ 48 h 1651"/>
                <a:gd name="T46" fmla="*/ 37 w 1666"/>
                <a:gd name="T47" fmla="*/ 49 h 1651"/>
                <a:gd name="T48" fmla="*/ 46 w 1666"/>
                <a:gd name="T49" fmla="*/ 49 h 1651"/>
                <a:gd name="T50" fmla="*/ 54 w 1666"/>
                <a:gd name="T51" fmla="*/ 48 h 1651"/>
                <a:gd name="T52" fmla="*/ 61 w 1666"/>
                <a:gd name="T53" fmla="*/ 46 h 1651"/>
                <a:gd name="T54" fmla="*/ 68 w 1666"/>
                <a:gd name="T55" fmla="*/ 44 h 1651"/>
                <a:gd name="T56" fmla="*/ 73 w 1666"/>
                <a:gd name="T57" fmla="*/ 40 h 1651"/>
                <a:gd name="T58" fmla="*/ 78 w 1666"/>
                <a:gd name="T59" fmla="*/ 36 h 1651"/>
                <a:gd name="T60" fmla="*/ 81 w 1666"/>
                <a:gd name="T61" fmla="*/ 32 h 1651"/>
                <a:gd name="T62" fmla="*/ 83 w 1666"/>
                <a:gd name="T63" fmla="*/ 27 h 165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66"/>
                <a:gd name="T97" fmla="*/ 0 h 1651"/>
                <a:gd name="T98" fmla="*/ 1666 w 1666"/>
                <a:gd name="T99" fmla="*/ 1651 h 165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66" h="1651">
                  <a:moveTo>
                    <a:pt x="1666" y="825"/>
                  </a:moveTo>
                  <a:lnTo>
                    <a:pt x="1662" y="740"/>
                  </a:lnTo>
                  <a:lnTo>
                    <a:pt x="1649" y="658"/>
                  </a:lnTo>
                  <a:lnTo>
                    <a:pt x="1628" y="579"/>
                  </a:lnTo>
                  <a:lnTo>
                    <a:pt x="1601" y="503"/>
                  </a:lnTo>
                  <a:lnTo>
                    <a:pt x="1565" y="431"/>
                  </a:lnTo>
                  <a:lnTo>
                    <a:pt x="1524" y="363"/>
                  </a:lnTo>
                  <a:lnTo>
                    <a:pt x="1475" y="300"/>
                  </a:lnTo>
                  <a:lnTo>
                    <a:pt x="1422" y="241"/>
                  </a:lnTo>
                  <a:lnTo>
                    <a:pt x="1363" y="187"/>
                  </a:lnTo>
                  <a:lnTo>
                    <a:pt x="1298" y="140"/>
                  </a:lnTo>
                  <a:lnTo>
                    <a:pt x="1230" y="99"/>
                  </a:lnTo>
                  <a:lnTo>
                    <a:pt x="1157" y="64"/>
                  </a:lnTo>
                  <a:lnTo>
                    <a:pt x="1081" y="37"/>
                  </a:lnTo>
                  <a:lnTo>
                    <a:pt x="1000" y="16"/>
                  </a:lnTo>
                  <a:lnTo>
                    <a:pt x="919" y="3"/>
                  </a:lnTo>
                  <a:lnTo>
                    <a:pt x="834" y="0"/>
                  </a:lnTo>
                  <a:lnTo>
                    <a:pt x="748" y="3"/>
                  </a:lnTo>
                  <a:lnTo>
                    <a:pt x="666" y="16"/>
                  </a:lnTo>
                  <a:lnTo>
                    <a:pt x="585" y="37"/>
                  </a:lnTo>
                  <a:lnTo>
                    <a:pt x="508" y="64"/>
                  </a:lnTo>
                  <a:lnTo>
                    <a:pt x="436" y="99"/>
                  </a:lnTo>
                  <a:lnTo>
                    <a:pt x="367" y="140"/>
                  </a:lnTo>
                  <a:lnTo>
                    <a:pt x="304" y="187"/>
                  </a:lnTo>
                  <a:lnTo>
                    <a:pt x="244" y="241"/>
                  </a:lnTo>
                  <a:lnTo>
                    <a:pt x="190" y="300"/>
                  </a:lnTo>
                  <a:lnTo>
                    <a:pt x="142" y="363"/>
                  </a:lnTo>
                  <a:lnTo>
                    <a:pt x="100" y="431"/>
                  </a:lnTo>
                  <a:lnTo>
                    <a:pt x="66" y="503"/>
                  </a:lnTo>
                  <a:lnTo>
                    <a:pt x="37" y="579"/>
                  </a:lnTo>
                  <a:lnTo>
                    <a:pt x="16" y="658"/>
                  </a:lnTo>
                  <a:lnTo>
                    <a:pt x="4" y="740"/>
                  </a:lnTo>
                  <a:lnTo>
                    <a:pt x="0" y="825"/>
                  </a:lnTo>
                  <a:lnTo>
                    <a:pt x="4" y="909"/>
                  </a:lnTo>
                  <a:lnTo>
                    <a:pt x="16" y="990"/>
                  </a:lnTo>
                  <a:lnTo>
                    <a:pt x="37" y="1069"/>
                  </a:lnTo>
                  <a:lnTo>
                    <a:pt x="66" y="1145"/>
                  </a:lnTo>
                  <a:lnTo>
                    <a:pt x="100" y="1218"/>
                  </a:lnTo>
                  <a:lnTo>
                    <a:pt x="142" y="1285"/>
                  </a:lnTo>
                  <a:lnTo>
                    <a:pt x="190" y="1350"/>
                  </a:lnTo>
                  <a:lnTo>
                    <a:pt x="244" y="1408"/>
                  </a:lnTo>
                  <a:lnTo>
                    <a:pt x="304" y="1461"/>
                  </a:lnTo>
                  <a:lnTo>
                    <a:pt x="367" y="1509"/>
                  </a:lnTo>
                  <a:lnTo>
                    <a:pt x="436" y="1551"/>
                  </a:lnTo>
                  <a:lnTo>
                    <a:pt x="508" y="1585"/>
                  </a:lnTo>
                  <a:lnTo>
                    <a:pt x="585" y="1613"/>
                  </a:lnTo>
                  <a:lnTo>
                    <a:pt x="666" y="1634"/>
                  </a:lnTo>
                  <a:lnTo>
                    <a:pt x="748" y="1646"/>
                  </a:lnTo>
                  <a:lnTo>
                    <a:pt x="834" y="1651"/>
                  </a:lnTo>
                  <a:lnTo>
                    <a:pt x="919" y="1646"/>
                  </a:lnTo>
                  <a:lnTo>
                    <a:pt x="1000" y="1634"/>
                  </a:lnTo>
                  <a:lnTo>
                    <a:pt x="1081" y="1613"/>
                  </a:lnTo>
                  <a:lnTo>
                    <a:pt x="1157" y="1585"/>
                  </a:lnTo>
                  <a:lnTo>
                    <a:pt x="1230" y="1551"/>
                  </a:lnTo>
                  <a:lnTo>
                    <a:pt x="1298" y="1509"/>
                  </a:lnTo>
                  <a:lnTo>
                    <a:pt x="1363" y="1461"/>
                  </a:lnTo>
                  <a:lnTo>
                    <a:pt x="1422" y="1408"/>
                  </a:lnTo>
                  <a:lnTo>
                    <a:pt x="1475" y="1350"/>
                  </a:lnTo>
                  <a:lnTo>
                    <a:pt x="1524" y="1285"/>
                  </a:lnTo>
                  <a:lnTo>
                    <a:pt x="1565" y="1218"/>
                  </a:lnTo>
                  <a:lnTo>
                    <a:pt x="1601" y="1145"/>
                  </a:lnTo>
                  <a:lnTo>
                    <a:pt x="1628" y="1069"/>
                  </a:lnTo>
                  <a:lnTo>
                    <a:pt x="1649" y="990"/>
                  </a:lnTo>
                  <a:lnTo>
                    <a:pt x="1662" y="909"/>
                  </a:lnTo>
                  <a:lnTo>
                    <a:pt x="1666" y="825"/>
                  </a:lnTo>
                  <a:close/>
                </a:path>
              </a:pathLst>
            </a:custGeom>
            <a:gradFill rotWithShape="0">
              <a:gsLst>
                <a:gs pos="0">
                  <a:srgbClr val="FFFF99"/>
                </a:gs>
                <a:gs pos="100000">
                  <a:srgbClr val="FFFF00"/>
                </a:gs>
              </a:gsLst>
              <a:lin ang="5400000" scaled="1"/>
            </a:gradFill>
            <a:ln w="0" cap="sq">
              <a:solidFill>
                <a:srgbClr val="804000"/>
              </a:solidFill>
              <a:miter lim="800000"/>
              <a:headEnd/>
              <a:tailEnd/>
            </a:ln>
          </p:spPr>
          <p:txBody>
            <a:bodyPr/>
            <a:lstStyle/>
            <a:p>
              <a:endParaRPr lang="en-US"/>
            </a:p>
          </p:txBody>
        </p:sp>
        <p:sp>
          <p:nvSpPr>
            <p:cNvPr id="295" name="Freeform 13"/>
            <p:cNvSpPr>
              <a:spLocks/>
            </p:cNvSpPr>
            <p:nvPr/>
          </p:nvSpPr>
          <p:spPr bwMode="auto">
            <a:xfrm>
              <a:off x="3844925" y="2605088"/>
              <a:ext cx="1249363" cy="1089025"/>
            </a:xfrm>
            <a:custGeom>
              <a:avLst/>
              <a:gdLst>
                <a:gd name="T0" fmla="*/ 83 w 1666"/>
                <a:gd name="T1" fmla="*/ 22 h 1651"/>
                <a:gd name="T2" fmla="*/ 81 w 1666"/>
                <a:gd name="T3" fmla="*/ 17 h 1651"/>
                <a:gd name="T4" fmla="*/ 78 w 1666"/>
                <a:gd name="T5" fmla="*/ 13 h 1651"/>
                <a:gd name="T6" fmla="*/ 73 w 1666"/>
                <a:gd name="T7" fmla="*/ 9 h 1651"/>
                <a:gd name="T8" fmla="*/ 68 w 1666"/>
                <a:gd name="T9" fmla="*/ 5 h 1651"/>
                <a:gd name="T10" fmla="*/ 61 w 1666"/>
                <a:gd name="T11" fmla="*/ 3 h 1651"/>
                <a:gd name="T12" fmla="*/ 54 w 1666"/>
                <a:gd name="T13" fmla="*/ 1 h 1651"/>
                <a:gd name="T14" fmla="*/ 46 w 1666"/>
                <a:gd name="T15" fmla="*/ 0 h 1651"/>
                <a:gd name="T16" fmla="*/ 37 w 1666"/>
                <a:gd name="T17" fmla="*/ 0 h 1651"/>
                <a:gd name="T18" fmla="*/ 29 w 1666"/>
                <a:gd name="T19" fmla="*/ 1 h 1651"/>
                <a:gd name="T20" fmla="*/ 22 w 1666"/>
                <a:gd name="T21" fmla="*/ 3 h 1651"/>
                <a:gd name="T22" fmla="*/ 15 w 1666"/>
                <a:gd name="T23" fmla="*/ 5 h 1651"/>
                <a:gd name="T24" fmla="*/ 9 w 1666"/>
                <a:gd name="T25" fmla="*/ 9 h 1651"/>
                <a:gd name="T26" fmla="*/ 5 w 1666"/>
                <a:gd name="T27" fmla="*/ 13 h 1651"/>
                <a:gd name="T28" fmla="*/ 2 w 1666"/>
                <a:gd name="T29" fmla="*/ 17 h 1651"/>
                <a:gd name="T30" fmla="*/ 0 w 1666"/>
                <a:gd name="T31" fmla="*/ 22 h 1651"/>
                <a:gd name="T32" fmla="*/ 0 w 1666"/>
                <a:gd name="T33" fmla="*/ 27 h 1651"/>
                <a:gd name="T34" fmla="*/ 2 w 1666"/>
                <a:gd name="T35" fmla="*/ 32 h 1651"/>
                <a:gd name="T36" fmla="*/ 5 w 1666"/>
                <a:gd name="T37" fmla="*/ 36 h 1651"/>
                <a:gd name="T38" fmla="*/ 9 w 1666"/>
                <a:gd name="T39" fmla="*/ 40 h 1651"/>
                <a:gd name="T40" fmla="*/ 15 w 1666"/>
                <a:gd name="T41" fmla="*/ 44 h 1651"/>
                <a:gd name="T42" fmla="*/ 22 w 1666"/>
                <a:gd name="T43" fmla="*/ 46 h 1651"/>
                <a:gd name="T44" fmla="*/ 29 w 1666"/>
                <a:gd name="T45" fmla="*/ 48 h 1651"/>
                <a:gd name="T46" fmla="*/ 37 w 1666"/>
                <a:gd name="T47" fmla="*/ 49 h 1651"/>
                <a:gd name="T48" fmla="*/ 46 w 1666"/>
                <a:gd name="T49" fmla="*/ 49 h 1651"/>
                <a:gd name="T50" fmla="*/ 54 w 1666"/>
                <a:gd name="T51" fmla="*/ 48 h 1651"/>
                <a:gd name="T52" fmla="*/ 61 w 1666"/>
                <a:gd name="T53" fmla="*/ 46 h 1651"/>
                <a:gd name="T54" fmla="*/ 68 w 1666"/>
                <a:gd name="T55" fmla="*/ 44 h 1651"/>
                <a:gd name="T56" fmla="*/ 73 w 1666"/>
                <a:gd name="T57" fmla="*/ 40 h 1651"/>
                <a:gd name="T58" fmla="*/ 78 w 1666"/>
                <a:gd name="T59" fmla="*/ 36 h 1651"/>
                <a:gd name="T60" fmla="*/ 81 w 1666"/>
                <a:gd name="T61" fmla="*/ 32 h 1651"/>
                <a:gd name="T62" fmla="*/ 83 w 1666"/>
                <a:gd name="T63" fmla="*/ 27 h 165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66"/>
                <a:gd name="T97" fmla="*/ 0 h 1651"/>
                <a:gd name="T98" fmla="*/ 1666 w 1666"/>
                <a:gd name="T99" fmla="*/ 1651 h 165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66" h="1651">
                  <a:moveTo>
                    <a:pt x="1666" y="825"/>
                  </a:moveTo>
                  <a:lnTo>
                    <a:pt x="1662" y="740"/>
                  </a:lnTo>
                  <a:lnTo>
                    <a:pt x="1649" y="658"/>
                  </a:lnTo>
                  <a:lnTo>
                    <a:pt x="1628" y="579"/>
                  </a:lnTo>
                  <a:lnTo>
                    <a:pt x="1601" y="503"/>
                  </a:lnTo>
                  <a:lnTo>
                    <a:pt x="1565" y="431"/>
                  </a:lnTo>
                  <a:lnTo>
                    <a:pt x="1524" y="363"/>
                  </a:lnTo>
                  <a:lnTo>
                    <a:pt x="1475" y="300"/>
                  </a:lnTo>
                  <a:lnTo>
                    <a:pt x="1422" y="241"/>
                  </a:lnTo>
                  <a:lnTo>
                    <a:pt x="1363" y="187"/>
                  </a:lnTo>
                  <a:lnTo>
                    <a:pt x="1298" y="140"/>
                  </a:lnTo>
                  <a:lnTo>
                    <a:pt x="1230" y="99"/>
                  </a:lnTo>
                  <a:lnTo>
                    <a:pt x="1157" y="64"/>
                  </a:lnTo>
                  <a:lnTo>
                    <a:pt x="1081" y="37"/>
                  </a:lnTo>
                  <a:lnTo>
                    <a:pt x="1000" y="16"/>
                  </a:lnTo>
                  <a:lnTo>
                    <a:pt x="919" y="3"/>
                  </a:lnTo>
                  <a:lnTo>
                    <a:pt x="834" y="0"/>
                  </a:lnTo>
                  <a:lnTo>
                    <a:pt x="748" y="3"/>
                  </a:lnTo>
                  <a:lnTo>
                    <a:pt x="666" y="16"/>
                  </a:lnTo>
                  <a:lnTo>
                    <a:pt x="585" y="37"/>
                  </a:lnTo>
                  <a:lnTo>
                    <a:pt x="508" y="64"/>
                  </a:lnTo>
                  <a:lnTo>
                    <a:pt x="436" y="99"/>
                  </a:lnTo>
                  <a:lnTo>
                    <a:pt x="367" y="140"/>
                  </a:lnTo>
                  <a:lnTo>
                    <a:pt x="304" y="187"/>
                  </a:lnTo>
                  <a:lnTo>
                    <a:pt x="244" y="241"/>
                  </a:lnTo>
                  <a:lnTo>
                    <a:pt x="190" y="300"/>
                  </a:lnTo>
                  <a:lnTo>
                    <a:pt x="142" y="363"/>
                  </a:lnTo>
                  <a:lnTo>
                    <a:pt x="100" y="431"/>
                  </a:lnTo>
                  <a:lnTo>
                    <a:pt x="66" y="503"/>
                  </a:lnTo>
                  <a:lnTo>
                    <a:pt x="37" y="579"/>
                  </a:lnTo>
                  <a:lnTo>
                    <a:pt x="16" y="658"/>
                  </a:lnTo>
                  <a:lnTo>
                    <a:pt x="4" y="740"/>
                  </a:lnTo>
                  <a:lnTo>
                    <a:pt x="0" y="825"/>
                  </a:lnTo>
                  <a:lnTo>
                    <a:pt x="4" y="909"/>
                  </a:lnTo>
                  <a:lnTo>
                    <a:pt x="16" y="990"/>
                  </a:lnTo>
                  <a:lnTo>
                    <a:pt x="37" y="1069"/>
                  </a:lnTo>
                  <a:lnTo>
                    <a:pt x="66" y="1145"/>
                  </a:lnTo>
                  <a:lnTo>
                    <a:pt x="100" y="1218"/>
                  </a:lnTo>
                  <a:lnTo>
                    <a:pt x="142" y="1285"/>
                  </a:lnTo>
                  <a:lnTo>
                    <a:pt x="190" y="1350"/>
                  </a:lnTo>
                  <a:lnTo>
                    <a:pt x="244" y="1408"/>
                  </a:lnTo>
                  <a:lnTo>
                    <a:pt x="304" y="1461"/>
                  </a:lnTo>
                  <a:lnTo>
                    <a:pt x="367" y="1509"/>
                  </a:lnTo>
                  <a:lnTo>
                    <a:pt x="436" y="1551"/>
                  </a:lnTo>
                  <a:lnTo>
                    <a:pt x="508" y="1585"/>
                  </a:lnTo>
                  <a:lnTo>
                    <a:pt x="585" y="1613"/>
                  </a:lnTo>
                  <a:lnTo>
                    <a:pt x="666" y="1634"/>
                  </a:lnTo>
                  <a:lnTo>
                    <a:pt x="748" y="1646"/>
                  </a:lnTo>
                  <a:lnTo>
                    <a:pt x="834" y="1651"/>
                  </a:lnTo>
                  <a:lnTo>
                    <a:pt x="919" y="1646"/>
                  </a:lnTo>
                  <a:lnTo>
                    <a:pt x="1000" y="1634"/>
                  </a:lnTo>
                  <a:lnTo>
                    <a:pt x="1081" y="1613"/>
                  </a:lnTo>
                  <a:lnTo>
                    <a:pt x="1157" y="1585"/>
                  </a:lnTo>
                  <a:lnTo>
                    <a:pt x="1230" y="1551"/>
                  </a:lnTo>
                  <a:lnTo>
                    <a:pt x="1298" y="1509"/>
                  </a:lnTo>
                  <a:lnTo>
                    <a:pt x="1363" y="1461"/>
                  </a:lnTo>
                  <a:lnTo>
                    <a:pt x="1422" y="1408"/>
                  </a:lnTo>
                  <a:lnTo>
                    <a:pt x="1475" y="1350"/>
                  </a:lnTo>
                  <a:lnTo>
                    <a:pt x="1524" y="1285"/>
                  </a:lnTo>
                  <a:lnTo>
                    <a:pt x="1565" y="1218"/>
                  </a:lnTo>
                  <a:lnTo>
                    <a:pt x="1601" y="1145"/>
                  </a:lnTo>
                  <a:lnTo>
                    <a:pt x="1628" y="1069"/>
                  </a:lnTo>
                  <a:lnTo>
                    <a:pt x="1649" y="990"/>
                  </a:lnTo>
                  <a:lnTo>
                    <a:pt x="1662" y="909"/>
                  </a:lnTo>
                  <a:lnTo>
                    <a:pt x="1666" y="825"/>
                  </a:lnTo>
                </a:path>
              </a:pathLst>
            </a:custGeom>
            <a:noFill/>
            <a:ln w="0" cap="sq">
              <a:solidFill>
                <a:srgbClr val="804000"/>
              </a:solidFill>
              <a:miter lim="800000"/>
              <a:headEnd/>
              <a:tailEnd/>
            </a:ln>
          </p:spPr>
          <p:txBody>
            <a:bodyPr/>
            <a:lstStyle/>
            <a:p>
              <a:endParaRPr lang="en-US"/>
            </a:p>
          </p:txBody>
        </p:sp>
        <p:sp>
          <p:nvSpPr>
            <p:cNvPr id="296" name="Freeform 14"/>
            <p:cNvSpPr>
              <a:spLocks/>
            </p:cNvSpPr>
            <p:nvPr/>
          </p:nvSpPr>
          <p:spPr bwMode="auto">
            <a:xfrm>
              <a:off x="3844925" y="2605088"/>
              <a:ext cx="1249363" cy="1089025"/>
            </a:xfrm>
            <a:custGeom>
              <a:avLst/>
              <a:gdLst>
                <a:gd name="T0" fmla="*/ 83 w 1666"/>
                <a:gd name="T1" fmla="*/ 22 h 1651"/>
                <a:gd name="T2" fmla="*/ 81 w 1666"/>
                <a:gd name="T3" fmla="*/ 17 h 1651"/>
                <a:gd name="T4" fmla="*/ 78 w 1666"/>
                <a:gd name="T5" fmla="*/ 13 h 1651"/>
                <a:gd name="T6" fmla="*/ 73 w 1666"/>
                <a:gd name="T7" fmla="*/ 9 h 1651"/>
                <a:gd name="T8" fmla="*/ 68 w 1666"/>
                <a:gd name="T9" fmla="*/ 5 h 1651"/>
                <a:gd name="T10" fmla="*/ 61 w 1666"/>
                <a:gd name="T11" fmla="*/ 3 h 1651"/>
                <a:gd name="T12" fmla="*/ 54 w 1666"/>
                <a:gd name="T13" fmla="*/ 1 h 1651"/>
                <a:gd name="T14" fmla="*/ 46 w 1666"/>
                <a:gd name="T15" fmla="*/ 0 h 1651"/>
                <a:gd name="T16" fmla="*/ 37 w 1666"/>
                <a:gd name="T17" fmla="*/ 0 h 1651"/>
                <a:gd name="T18" fmla="*/ 29 w 1666"/>
                <a:gd name="T19" fmla="*/ 1 h 1651"/>
                <a:gd name="T20" fmla="*/ 22 w 1666"/>
                <a:gd name="T21" fmla="*/ 3 h 1651"/>
                <a:gd name="T22" fmla="*/ 15 w 1666"/>
                <a:gd name="T23" fmla="*/ 5 h 1651"/>
                <a:gd name="T24" fmla="*/ 9 w 1666"/>
                <a:gd name="T25" fmla="*/ 9 h 1651"/>
                <a:gd name="T26" fmla="*/ 5 w 1666"/>
                <a:gd name="T27" fmla="*/ 13 h 1651"/>
                <a:gd name="T28" fmla="*/ 2 w 1666"/>
                <a:gd name="T29" fmla="*/ 17 h 1651"/>
                <a:gd name="T30" fmla="*/ 0 w 1666"/>
                <a:gd name="T31" fmla="*/ 22 h 1651"/>
                <a:gd name="T32" fmla="*/ 0 w 1666"/>
                <a:gd name="T33" fmla="*/ 27 h 1651"/>
                <a:gd name="T34" fmla="*/ 2 w 1666"/>
                <a:gd name="T35" fmla="*/ 32 h 1651"/>
                <a:gd name="T36" fmla="*/ 5 w 1666"/>
                <a:gd name="T37" fmla="*/ 36 h 1651"/>
                <a:gd name="T38" fmla="*/ 9 w 1666"/>
                <a:gd name="T39" fmla="*/ 40 h 1651"/>
                <a:gd name="T40" fmla="*/ 15 w 1666"/>
                <a:gd name="T41" fmla="*/ 44 h 1651"/>
                <a:gd name="T42" fmla="*/ 22 w 1666"/>
                <a:gd name="T43" fmla="*/ 46 h 1651"/>
                <a:gd name="T44" fmla="*/ 29 w 1666"/>
                <a:gd name="T45" fmla="*/ 48 h 1651"/>
                <a:gd name="T46" fmla="*/ 37 w 1666"/>
                <a:gd name="T47" fmla="*/ 49 h 1651"/>
                <a:gd name="T48" fmla="*/ 46 w 1666"/>
                <a:gd name="T49" fmla="*/ 49 h 1651"/>
                <a:gd name="T50" fmla="*/ 54 w 1666"/>
                <a:gd name="T51" fmla="*/ 48 h 1651"/>
                <a:gd name="T52" fmla="*/ 61 w 1666"/>
                <a:gd name="T53" fmla="*/ 46 h 1651"/>
                <a:gd name="T54" fmla="*/ 68 w 1666"/>
                <a:gd name="T55" fmla="*/ 44 h 1651"/>
                <a:gd name="T56" fmla="*/ 73 w 1666"/>
                <a:gd name="T57" fmla="*/ 40 h 1651"/>
                <a:gd name="T58" fmla="*/ 78 w 1666"/>
                <a:gd name="T59" fmla="*/ 36 h 1651"/>
                <a:gd name="T60" fmla="*/ 81 w 1666"/>
                <a:gd name="T61" fmla="*/ 32 h 1651"/>
                <a:gd name="T62" fmla="*/ 83 w 1666"/>
                <a:gd name="T63" fmla="*/ 27 h 165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66"/>
                <a:gd name="T97" fmla="*/ 0 h 1651"/>
                <a:gd name="T98" fmla="*/ 1666 w 1666"/>
                <a:gd name="T99" fmla="*/ 1651 h 165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66" h="1651">
                  <a:moveTo>
                    <a:pt x="1666" y="825"/>
                  </a:moveTo>
                  <a:lnTo>
                    <a:pt x="1662" y="740"/>
                  </a:lnTo>
                  <a:lnTo>
                    <a:pt x="1649" y="658"/>
                  </a:lnTo>
                  <a:lnTo>
                    <a:pt x="1628" y="579"/>
                  </a:lnTo>
                  <a:lnTo>
                    <a:pt x="1601" y="503"/>
                  </a:lnTo>
                  <a:lnTo>
                    <a:pt x="1565" y="431"/>
                  </a:lnTo>
                  <a:lnTo>
                    <a:pt x="1524" y="363"/>
                  </a:lnTo>
                  <a:lnTo>
                    <a:pt x="1475" y="300"/>
                  </a:lnTo>
                  <a:lnTo>
                    <a:pt x="1422" y="241"/>
                  </a:lnTo>
                  <a:lnTo>
                    <a:pt x="1363" y="187"/>
                  </a:lnTo>
                  <a:lnTo>
                    <a:pt x="1298" y="140"/>
                  </a:lnTo>
                  <a:lnTo>
                    <a:pt x="1230" y="99"/>
                  </a:lnTo>
                  <a:lnTo>
                    <a:pt x="1157" y="64"/>
                  </a:lnTo>
                  <a:lnTo>
                    <a:pt x="1081" y="37"/>
                  </a:lnTo>
                  <a:lnTo>
                    <a:pt x="1000" y="16"/>
                  </a:lnTo>
                  <a:lnTo>
                    <a:pt x="919" y="3"/>
                  </a:lnTo>
                  <a:lnTo>
                    <a:pt x="834" y="0"/>
                  </a:lnTo>
                  <a:lnTo>
                    <a:pt x="748" y="3"/>
                  </a:lnTo>
                  <a:lnTo>
                    <a:pt x="666" y="16"/>
                  </a:lnTo>
                  <a:lnTo>
                    <a:pt x="585" y="37"/>
                  </a:lnTo>
                  <a:lnTo>
                    <a:pt x="508" y="64"/>
                  </a:lnTo>
                  <a:lnTo>
                    <a:pt x="436" y="99"/>
                  </a:lnTo>
                  <a:lnTo>
                    <a:pt x="367" y="140"/>
                  </a:lnTo>
                  <a:lnTo>
                    <a:pt x="304" y="187"/>
                  </a:lnTo>
                  <a:lnTo>
                    <a:pt x="244" y="241"/>
                  </a:lnTo>
                  <a:lnTo>
                    <a:pt x="190" y="300"/>
                  </a:lnTo>
                  <a:lnTo>
                    <a:pt x="142" y="363"/>
                  </a:lnTo>
                  <a:lnTo>
                    <a:pt x="100" y="431"/>
                  </a:lnTo>
                  <a:lnTo>
                    <a:pt x="66" y="503"/>
                  </a:lnTo>
                  <a:lnTo>
                    <a:pt x="37" y="579"/>
                  </a:lnTo>
                  <a:lnTo>
                    <a:pt x="16" y="658"/>
                  </a:lnTo>
                  <a:lnTo>
                    <a:pt x="4" y="740"/>
                  </a:lnTo>
                  <a:lnTo>
                    <a:pt x="0" y="825"/>
                  </a:lnTo>
                  <a:lnTo>
                    <a:pt x="4" y="909"/>
                  </a:lnTo>
                  <a:lnTo>
                    <a:pt x="16" y="990"/>
                  </a:lnTo>
                  <a:lnTo>
                    <a:pt x="37" y="1069"/>
                  </a:lnTo>
                  <a:lnTo>
                    <a:pt x="66" y="1145"/>
                  </a:lnTo>
                  <a:lnTo>
                    <a:pt x="100" y="1218"/>
                  </a:lnTo>
                  <a:lnTo>
                    <a:pt x="142" y="1285"/>
                  </a:lnTo>
                  <a:lnTo>
                    <a:pt x="190" y="1350"/>
                  </a:lnTo>
                  <a:lnTo>
                    <a:pt x="244" y="1408"/>
                  </a:lnTo>
                  <a:lnTo>
                    <a:pt x="304" y="1461"/>
                  </a:lnTo>
                  <a:lnTo>
                    <a:pt x="367" y="1509"/>
                  </a:lnTo>
                  <a:lnTo>
                    <a:pt x="436" y="1551"/>
                  </a:lnTo>
                  <a:lnTo>
                    <a:pt x="508" y="1585"/>
                  </a:lnTo>
                  <a:lnTo>
                    <a:pt x="585" y="1613"/>
                  </a:lnTo>
                  <a:lnTo>
                    <a:pt x="666" y="1634"/>
                  </a:lnTo>
                  <a:lnTo>
                    <a:pt x="748" y="1646"/>
                  </a:lnTo>
                  <a:lnTo>
                    <a:pt x="834" y="1651"/>
                  </a:lnTo>
                  <a:lnTo>
                    <a:pt x="919" y="1646"/>
                  </a:lnTo>
                  <a:lnTo>
                    <a:pt x="1000" y="1634"/>
                  </a:lnTo>
                  <a:lnTo>
                    <a:pt x="1081" y="1613"/>
                  </a:lnTo>
                  <a:lnTo>
                    <a:pt x="1157" y="1585"/>
                  </a:lnTo>
                  <a:lnTo>
                    <a:pt x="1230" y="1551"/>
                  </a:lnTo>
                  <a:lnTo>
                    <a:pt x="1298" y="1509"/>
                  </a:lnTo>
                  <a:lnTo>
                    <a:pt x="1363" y="1461"/>
                  </a:lnTo>
                  <a:lnTo>
                    <a:pt x="1422" y="1408"/>
                  </a:lnTo>
                  <a:lnTo>
                    <a:pt x="1475" y="1350"/>
                  </a:lnTo>
                  <a:lnTo>
                    <a:pt x="1524" y="1285"/>
                  </a:lnTo>
                  <a:lnTo>
                    <a:pt x="1565" y="1218"/>
                  </a:lnTo>
                  <a:lnTo>
                    <a:pt x="1601" y="1145"/>
                  </a:lnTo>
                  <a:lnTo>
                    <a:pt x="1628" y="1069"/>
                  </a:lnTo>
                  <a:lnTo>
                    <a:pt x="1649" y="990"/>
                  </a:lnTo>
                  <a:lnTo>
                    <a:pt x="1662" y="909"/>
                  </a:lnTo>
                  <a:lnTo>
                    <a:pt x="1666" y="825"/>
                  </a:lnTo>
                </a:path>
              </a:pathLst>
            </a:custGeom>
            <a:noFill/>
            <a:ln w="0" cap="sq">
              <a:solidFill>
                <a:srgbClr val="804000"/>
              </a:solidFill>
              <a:miter lim="800000"/>
              <a:headEnd/>
              <a:tailEnd/>
            </a:ln>
          </p:spPr>
          <p:txBody>
            <a:bodyPr/>
            <a:lstStyle/>
            <a:p>
              <a:endParaRPr lang="en-US"/>
            </a:p>
          </p:txBody>
        </p:sp>
        <p:sp>
          <p:nvSpPr>
            <p:cNvPr id="297" name="Freeform 15"/>
            <p:cNvSpPr>
              <a:spLocks/>
            </p:cNvSpPr>
            <p:nvPr/>
          </p:nvSpPr>
          <p:spPr bwMode="auto">
            <a:xfrm>
              <a:off x="3844925" y="2605088"/>
              <a:ext cx="1249363" cy="1089025"/>
            </a:xfrm>
            <a:custGeom>
              <a:avLst/>
              <a:gdLst>
                <a:gd name="T0" fmla="*/ 83 w 1666"/>
                <a:gd name="T1" fmla="*/ 22 h 1651"/>
                <a:gd name="T2" fmla="*/ 81 w 1666"/>
                <a:gd name="T3" fmla="*/ 17 h 1651"/>
                <a:gd name="T4" fmla="*/ 78 w 1666"/>
                <a:gd name="T5" fmla="*/ 13 h 1651"/>
                <a:gd name="T6" fmla="*/ 73 w 1666"/>
                <a:gd name="T7" fmla="*/ 9 h 1651"/>
                <a:gd name="T8" fmla="*/ 68 w 1666"/>
                <a:gd name="T9" fmla="*/ 5 h 1651"/>
                <a:gd name="T10" fmla="*/ 61 w 1666"/>
                <a:gd name="T11" fmla="*/ 3 h 1651"/>
                <a:gd name="T12" fmla="*/ 54 w 1666"/>
                <a:gd name="T13" fmla="*/ 1 h 1651"/>
                <a:gd name="T14" fmla="*/ 46 w 1666"/>
                <a:gd name="T15" fmla="*/ 0 h 1651"/>
                <a:gd name="T16" fmla="*/ 37 w 1666"/>
                <a:gd name="T17" fmla="*/ 0 h 1651"/>
                <a:gd name="T18" fmla="*/ 29 w 1666"/>
                <a:gd name="T19" fmla="*/ 1 h 1651"/>
                <a:gd name="T20" fmla="*/ 22 w 1666"/>
                <a:gd name="T21" fmla="*/ 3 h 1651"/>
                <a:gd name="T22" fmla="*/ 15 w 1666"/>
                <a:gd name="T23" fmla="*/ 5 h 1651"/>
                <a:gd name="T24" fmla="*/ 9 w 1666"/>
                <a:gd name="T25" fmla="*/ 9 h 1651"/>
                <a:gd name="T26" fmla="*/ 5 w 1666"/>
                <a:gd name="T27" fmla="*/ 13 h 1651"/>
                <a:gd name="T28" fmla="*/ 2 w 1666"/>
                <a:gd name="T29" fmla="*/ 17 h 1651"/>
                <a:gd name="T30" fmla="*/ 0 w 1666"/>
                <a:gd name="T31" fmla="*/ 22 h 1651"/>
                <a:gd name="T32" fmla="*/ 0 w 1666"/>
                <a:gd name="T33" fmla="*/ 27 h 1651"/>
                <a:gd name="T34" fmla="*/ 2 w 1666"/>
                <a:gd name="T35" fmla="*/ 32 h 1651"/>
                <a:gd name="T36" fmla="*/ 5 w 1666"/>
                <a:gd name="T37" fmla="*/ 36 h 1651"/>
                <a:gd name="T38" fmla="*/ 9 w 1666"/>
                <a:gd name="T39" fmla="*/ 40 h 1651"/>
                <a:gd name="T40" fmla="*/ 15 w 1666"/>
                <a:gd name="T41" fmla="*/ 44 h 1651"/>
                <a:gd name="T42" fmla="*/ 22 w 1666"/>
                <a:gd name="T43" fmla="*/ 46 h 1651"/>
                <a:gd name="T44" fmla="*/ 29 w 1666"/>
                <a:gd name="T45" fmla="*/ 48 h 1651"/>
                <a:gd name="T46" fmla="*/ 37 w 1666"/>
                <a:gd name="T47" fmla="*/ 49 h 1651"/>
                <a:gd name="T48" fmla="*/ 46 w 1666"/>
                <a:gd name="T49" fmla="*/ 49 h 1651"/>
                <a:gd name="T50" fmla="*/ 54 w 1666"/>
                <a:gd name="T51" fmla="*/ 48 h 1651"/>
                <a:gd name="T52" fmla="*/ 61 w 1666"/>
                <a:gd name="T53" fmla="*/ 46 h 1651"/>
                <a:gd name="T54" fmla="*/ 68 w 1666"/>
                <a:gd name="T55" fmla="*/ 44 h 1651"/>
                <a:gd name="T56" fmla="*/ 73 w 1666"/>
                <a:gd name="T57" fmla="*/ 40 h 1651"/>
                <a:gd name="T58" fmla="*/ 78 w 1666"/>
                <a:gd name="T59" fmla="*/ 36 h 1651"/>
                <a:gd name="T60" fmla="*/ 81 w 1666"/>
                <a:gd name="T61" fmla="*/ 32 h 1651"/>
                <a:gd name="T62" fmla="*/ 83 w 1666"/>
                <a:gd name="T63" fmla="*/ 27 h 1651"/>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66"/>
                <a:gd name="T97" fmla="*/ 0 h 1651"/>
                <a:gd name="T98" fmla="*/ 1666 w 1666"/>
                <a:gd name="T99" fmla="*/ 1651 h 1651"/>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66" h="1651">
                  <a:moveTo>
                    <a:pt x="1666" y="825"/>
                  </a:moveTo>
                  <a:lnTo>
                    <a:pt x="1662" y="740"/>
                  </a:lnTo>
                  <a:lnTo>
                    <a:pt x="1649" y="658"/>
                  </a:lnTo>
                  <a:lnTo>
                    <a:pt x="1628" y="579"/>
                  </a:lnTo>
                  <a:lnTo>
                    <a:pt x="1601" y="503"/>
                  </a:lnTo>
                  <a:lnTo>
                    <a:pt x="1565" y="431"/>
                  </a:lnTo>
                  <a:lnTo>
                    <a:pt x="1524" y="363"/>
                  </a:lnTo>
                  <a:lnTo>
                    <a:pt x="1475" y="300"/>
                  </a:lnTo>
                  <a:lnTo>
                    <a:pt x="1422" y="241"/>
                  </a:lnTo>
                  <a:lnTo>
                    <a:pt x="1363" y="187"/>
                  </a:lnTo>
                  <a:lnTo>
                    <a:pt x="1298" y="140"/>
                  </a:lnTo>
                  <a:lnTo>
                    <a:pt x="1230" y="99"/>
                  </a:lnTo>
                  <a:lnTo>
                    <a:pt x="1157" y="64"/>
                  </a:lnTo>
                  <a:lnTo>
                    <a:pt x="1081" y="37"/>
                  </a:lnTo>
                  <a:lnTo>
                    <a:pt x="1000" y="16"/>
                  </a:lnTo>
                  <a:lnTo>
                    <a:pt x="919" y="3"/>
                  </a:lnTo>
                  <a:lnTo>
                    <a:pt x="834" y="0"/>
                  </a:lnTo>
                  <a:lnTo>
                    <a:pt x="748" y="3"/>
                  </a:lnTo>
                  <a:lnTo>
                    <a:pt x="666" y="16"/>
                  </a:lnTo>
                  <a:lnTo>
                    <a:pt x="585" y="37"/>
                  </a:lnTo>
                  <a:lnTo>
                    <a:pt x="508" y="64"/>
                  </a:lnTo>
                  <a:lnTo>
                    <a:pt x="436" y="99"/>
                  </a:lnTo>
                  <a:lnTo>
                    <a:pt x="367" y="140"/>
                  </a:lnTo>
                  <a:lnTo>
                    <a:pt x="304" y="187"/>
                  </a:lnTo>
                  <a:lnTo>
                    <a:pt x="244" y="241"/>
                  </a:lnTo>
                  <a:lnTo>
                    <a:pt x="190" y="300"/>
                  </a:lnTo>
                  <a:lnTo>
                    <a:pt x="142" y="363"/>
                  </a:lnTo>
                  <a:lnTo>
                    <a:pt x="100" y="431"/>
                  </a:lnTo>
                  <a:lnTo>
                    <a:pt x="66" y="503"/>
                  </a:lnTo>
                  <a:lnTo>
                    <a:pt x="37" y="579"/>
                  </a:lnTo>
                  <a:lnTo>
                    <a:pt x="16" y="658"/>
                  </a:lnTo>
                  <a:lnTo>
                    <a:pt x="4" y="740"/>
                  </a:lnTo>
                  <a:lnTo>
                    <a:pt x="0" y="825"/>
                  </a:lnTo>
                  <a:lnTo>
                    <a:pt x="4" y="909"/>
                  </a:lnTo>
                  <a:lnTo>
                    <a:pt x="16" y="990"/>
                  </a:lnTo>
                  <a:lnTo>
                    <a:pt x="37" y="1069"/>
                  </a:lnTo>
                  <a:lnTo>
                    <a:pt x="66" y="1145"/>
                  </a:lnTo>
                  <a:lnTo>
                    <a:pt x="100" y="1218"/>
                  </a:lnTo>
                  <a:lnTo>
                    <a:pt x="142" y="1285"/>
                  </a:lnTo>
                  <a:lnTo>
                    <a:pt x="190" y="1350"/>
                  </a:lnTo>
                  <a:lnTo>
                    <a:pt x="244" y="1408"/>
                  </a:lnTo>
                  <a:lnTo>
                    <a:pt x="304" y="1461"/>
                  </a:lnTo>
                  <a:lnTo>
                    <a:pt x="367" y="1509"/>
                  </a:lnTo>
                  <a:lnTo>
                    <a:pt x="436" y="1551"/>
                  </a:lnTo>
                  <a:lnTo>
                    <a:pt x="508" y="1585"/>
                  </a:lnTo>
                  <a:lnTo>
                    <a:pt x="585" y="1613"/>
                  </a:lnTo>
                  <a:lnTo>
                    <a:pt x="666" y="1634"/>
                  </a:lnTo>
                  <a:lnTo>
                    <a:pt x="748" y="1646"/>
                  </a:lnTo>
                  <a:lnTo>
                    <a:pt x="834" y="1651"/>
                  </a:lnTo>
                  <a:lnTo>
                    <a:pt x="919" y="1646"/>
                  </a:lnTo>
                  <a:lnTo>
                    <a:pt x="1000" y="1634"/>
                  </a:lnTo>
                  <a:lnTo>
                    <a:pt x="1081" y="1613"/>
                  </a:lnTo>
                  <a:lnTo>
                    <a:pt x="1157" y="1585"/>
                  </a:lnTo>
                  <a:lnTo>
                    <a:pt x="1230" y="1551"/>
                  </a:lnTo>
                  <a:lnTo>
                    <a:pt x="1298" y="1509"/>
                  </a:lnTo>
                  <a:lnTo>
                    <a:pt x="1363" y="1461"/>
                  </a:lnTo>
                  <a:lnTo>
                    <a:pt x="1422" y="1408"/>
                  </a:lnTo>
                  <a:lnTo>
                    <a:pt x="1475" y="1350"/>
                  </a:lnTo>
                  <a:lnTo>
                    <a:pt x="1524" y="1285"/>
                  </a:lnTo>
                  <a:lnTo>
                    <a:pt x="1565" y="1218"/>
                  </a:lnTo>
                  <a:lnTo>
                    <a:pt x="1601" y="1145"/>
                  </a:lnTo>
                  <a:lnTo>
                    <a:pt x="1628" y="1069"/>
                  </a:lnTo>
                  <a:lnTo>
                    <a:pt x="1649" y="990"/>
                  </a:lnTo>
                  <a:lnTo>
                    <a:pt x="1662" y="909"/>
                  </a:lnTo>
                  <a:lnTo>
                    <a:pt x="1666" y="825"/>
                  </a:lnTo>
                </a:path>
              </a:pathLst>
            </a:custGeom>
            <a:noFill/>
            <a:ln w="0" cap="sq">
              <a:solidFill>
                <a:srgbClr val="804000"/>
              </a:solidFill>
              <a:miter lim="800000"/>
              <a:headEnd/>
              <a:tailEnd/>
            </a:ln>
          </p:spPr>
          <p:txBody>
            <a:bodyPr/>
            <a:lstStyle/>
            <a:p>
              <a:endParaRPr lang="en-US"/>
            </a:p>
          </p:txBody>
        </p:sp>
        <p:sp>
          <p:nvSpPr>
            <p:cNvPr id="298" name="Freeform 16"/>
            <p:cNvSpPr>
              <a:spLocks/>
            </p:cNvSpPr>
            <p:nvPr/>
          </p:nvSpPr>
          <p:spPr bwMode="auto">
            <a:xfrm>
              <a:off x="3294063" y="3457575"/>
              <a:ext cx="1249363" cy="1090613"/>
            </a:xfrm>
            <a:custGeom>
              <a:avLst/>
              <a:gdLst>
                <a:gd name="T0" fmla="*/ 83 w 1667"/>
                <a:gd name="T1" fmla="*/ 22 h 1653"/>
                <a:gd name="T2" fmla="*/ 81 w 1667"/>
                <a:gd name="T3" fmla="*/ 17 h 1653"/>
                <a:gd name="T4" fmla="*/ 78 w 1667"/>
                <a:gd name="T5" fmla="*/ 13 h 1653"/>
                <a:gd name="T6" fmla="*/ 73 w 1667"/>
                <a:gd name="T7" fmla="*/ 9 h 1653"/>
                <a:gd name="T8" fmla="*/ 68 w 1667"/>
                <a:gd name="T9" fmla="*/ 5 h 1653"/>
                <a:gd name="T10" fmla="*/ 61 w 1667"/>
                <a:gd name="T11" fmla="*/ 3 h 1653"/>
                <a:gd name="T12" fmla="*/ 53 w 1667"/>
                <a:gd name="T13" fmla="*/ 1 h 1653"/>
                <a:gd name="T14" fmla="*/ 45 w 1667"/>
                <a:gd name="T15" fmla="*/ 0 h 1653"/>
                <a:gd name="T16" fmla="*/ 37 w 1667"/>
                <a:gd name="T17" fmla="*/ 0 h 1653"/>
                <a:gd name="T18" fmla="*/ 29 w 1667"/>
                <a:gd name="T19" fmla="*/ 1 h 1653"/>
                <a:gd name="T20" fmla="*/ 22 w 1667"/>
                <a:gd name="T21" fmla="*/ 3 h 1653"/>
                <a:gd name="T22" fmla="*/ 15 w 1667"/>
                <a:gd name="T23" fmla="*/ 5 h 1653"/>
                <a:gd name="T24" fmla="*/ 9 w 1667"/>
                <a:gd name="T25" fmla="*/ 9 h 1653"/>
                <a:gd name="T26" fmla="*/ 5 w 1667"/>
                <a:gd name="T27" fmla="*/ 13 h 1653"/>
                <a:gd name="T28" fmla="*/ 2 w 1667"/>
                <a:gd name="T29" fmla="*/ 17 h 1653"/>
                <a:gd name="T30" fmla="*/ 0 w 1667"/>
                <a:gd name="T31" fmla="*/ 22 h 1653"/>
                <a:gd name="T32" fmla="*/ 0 w 1667"/>
                <a:gd name="T33" fmla="*/ 27 h 1653"/>
                <a:gd name="T34" fmla="*/ 2 w 1667"/>
                <a:gd name="T35" fmla="*/ 32 h 1653"/>
                <a:gd name="T36" fmla="*/ 5 w 1667"/>
                <a:gd name="T37" fmla="*/ 37 h 1653"/>
                <a:gd name="T38" fmla="*/ 9 w 1667"/>
                <a:gd name="T39" fmla="*/ 40 h 1653"/>
                <a:gd name="T40" fmla="*/ 15 w 1667"/>
                <a:gd name="T41" fmla="*/ 44 h 1653"/>
                <a:gd name="T42" fmla="*/ 22 w 1667"/>
                <a:gd name="T43" fmla="*/ 46 h 1653"/>
                <a:gd name="T44" fmla="*/ 29 w 1667"/>
                <a:gd name="T45" fmla="*/ 48 h 1653"/>
                <a:gd name="T46" fmla="*/ 37 w 1667"/>
                <a:gd name="T47" fmla="*/ 49 h 1653"/>
                <a:gd name="T48" fmla="*/ 45 w 1667"/>
                <a:gd name="T49" fmla="*/ 49 h 1653"/>
                <a:gd name="T50" fmla="*/ 53 w 1667"/>
                <a:gd name="T51" fmla="*/ 48 h 1653"/>
                <a:gd name="T52" fmla="*/ 61 w 1667"/>
                <a:gd name="T53" fmla="*/ 46 h 1653"/>
                <a:gd name="T54" fmla="*/ 68 w 1667"/>
                <a:gd name="T55" fmla="*/ 44 h 1653"/>
                <a:gd name="T56" fmla="*/ 73 w 1667"/>
                <a:gd name="T57" fmla="*/ 40 h 1653"/>
                <a:gd name="T58" fmla="*/ 78 w 1667"/>
                <a:gd name="T59" fmla="*/ 37 h 1653"/>
                <a:gd name="T60" fmla="*/ 81 w 1667"/>
                <a:gd name="T61" fmla="*/ 32 h 1653"/>
                <a:gd name="T62" fmla="*/ 83 w 1667"/>
                <a:gd name="T63" fmla="*/ 27 h 165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67"/>
                <a:gd name="T97" fmla="*/ 0 h 1653"/>
                <a:gd name="T98" fmla="*/ 1667 w 1667"/>
                <a:gd name="T99" fmla="*/ 1653 h 165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67" h="1653">
                  <a:moveTo>
                    <a:pt x="1667" y="826"/>
                  </a:moveTo>
                  <a:lnTo>
                    <a:pt x="1662" y="741"/>
                  </a:lnTo>
                  <a:lnTo>
                    <a:pt x="1650" y="659"/>
                  </a:lnTo>
                  <a:lnTo>
                    <a:pt x="1629" y="580"/>
                  </a:lnTo>
                  <a:lnTo>
                    <a:pt x="1600" y="504"/>
                  </a:lnTo>
                  <a:lnTo>
                    <a:pt x="1566" y="432"/>
                  </a:lnTo>
                  <a:lnTo>
                    <a:pt x="1524" y="364"/>
                  </a:lnTo>
                  <a:lnTo>
                    <a:pt x="1476" y="300"/>
                  </a:lnTo>
                  <a:lnTo>
                    <a:pt x="1422" y="241"/>
                  </a:lnTo>
                  <a:lnTo>
                    <a:pt x="1362" y="188"/>
                  </a:lnTo>
                  <a:lnTo>
                    <a:pt x="1298" y="140"/>
                  </a:lnTo>
                  <a:lnTo>
                    <a:pt x="1230" y="99"/>
                  </a:lnTo>
                  <a:lnTo>
                    <a:pt x="1156" y="64"/>
                  </a:lnTo>
                  <a:lnTo>
                    <a:pt x="1079" y="37"/>
                  </a:lnTo>
                  <a:lnTo>
                    <a:pt x="1000" y="16"/>
                  </a:lnTo>
                  <a:lnTo>
                    <a:pt x="917" y="3"/>
                  </a:lnTo>
                  <a:lnTo>
                    <a:pt x="832" y="0"/>
                  </a:lnTo>
                  <a:lnTo>
                    <a:pt x="747" y="3"/>
                  </a:lnTo>
                  <a:lnTo>
                    <a:pt x="664" y="16"/>
                  </a:lnTo>
                  <a:lnTo>
                    <a:pt x="585" y="37"/>
                  </a:lnTo>
                  <a:lnTo>
                    <a:pt x="508" y="64"/>
                  </a:lnTo>
                  <a:lnTo>
                    <a:pt x="436" y="99"/>
                  </a:lnTo>
                  <a:lnTo>
                    <a:pt x="367" y="140"/>
                  </a:lnTo>
                  <a:lnTo>
                    <a:pt x="302" y="188"/>
                  </a:lnTo>
                  <a:lnTo>
                    <a:pt x="244" y="241"/>
                  </a:lnTo>
                  <a:lnTo>
                    <a:pt x="190" y="300"/>
                  </a:lnTo>
                  <a:lnTo>
                    <a:pt x="141" y="364"/>
                  </a:lnTo>
                  <a:lnTo>
                    <a:pt x="100" y="432"/>
                  </a:lnTo>
                  <a:lnTo>
                    <a:pt x="65" y="504"/>
                  </a:lnTo>
                  <a:lnTo>
                    <a:pt x="37" y="580"/>
                  </a:lnTo>
                  <a:lnTo>
                    <a:pt x="16" y="659"/>
                  </a:lnTo>
                  <a:lnTo>
                    <a:pt x="3" y="741"/>
                  </a:lnTo>
                  <a:lnTo>
                    <a:pt x="0" y="826"/>
                  </a:lnTo>
                  <a:lnTo>
                    <a:pt x="3" y="910"/>
                  </a:lnTo>
                  <a:lnTo>
                    <a:pt x="16" y="993"/>
                  </a:lnTo>
                  <a:lnTo>
                    <a:pt x="37" y="1072"/>
                  </a:lnTo>
                  <a:lnTo>
                    <a:pt x="65" y="1148"/>
                  </a:lnTo>
                  <a:lnTo>
                    <a:pt x="100" y="1220"/>
                  </a:lnTo>
                  <a:lnTo>
                    <a:pt x="141" y="1288"/>
                  </a:lnTo>
                  <a:lnTo>
                    <a:pt x="190" y="1352"/>
                  </a:lnTo>
                  <a:lnTo>
                    <a:pt x="244" y="1411"/>
                  </a:lnTo>
                  <a:lnTo>
                    <a:pt x="302" y="1464"/>
                  </a:lnTo>
                  <a:lnTo>
                    <a:pt x="367" y="1512"/>
                  </a:lnTo>
                  <a:lnTo>
                    <a:pt x="436" y="1553"/>
                  </a:lnTo>
                  <a:lnTo>
                    <a:pt x="508" y="1588"/>
                  </a:lnTo>
                  <a:lnTo>
                    <a:pt x="585" y="1615"/>
                  </a:lnTo>
                  <a:lnTo>
                    <a:pt x="664" y="1636"/>
                  </a:lnTo>
                  <a:lnTo>
                    <a:pt x="747" y="1649"/>
                  </a:lnTo>
                  <a:lnTo>
                    <a:pt x="832" y="1653"/>
                  </a:lnTo>
                  <a:lnTo>
                    <a:pt x="917" y="1649"/>
                  </a:lnTo>
                  <a:lnTo>
                    <a:pt x="1000" y="1636"/>
                  </a:lnTo>
                  <a:lnTo>
                    <a:pt x="1079" y="1615"/>
                  </a:lnTo>
                  <a:lnTo>
                    <a:pt x="1156" y="1588"/>
                  </a:lnTo>
                  <a:lnTo>
                    <a:pt x="1230" y="1553"/>
                  </a:lnTo>
                  <a:lnTo>
                    <a:pt x="1298" y="1512"/>
                  </a:lnTo>
                  <a:lnTo>
                    <a:pt x="1362" y="1464"/>
                  </a:lnTo>
                  <a:lnTo>
                    <a:pt x="1422" y="1411"/>
                  </a:lnTo>
                  <a:lnTo>
                    <a:pt x="1476" y="1352"/>
                  </a:lnTo>
                  <a:lnTo>
                    <a:pt x="1524" y="1288"/>
                  </a:lnTo>
                  <a:lnTo>
                    <a:pt x="1566" y="1220"/>
                  </a:lnTo>
                  <a:lnTo>
                    <a:pt x="1600" y="1148"/>
                  </a:lnTo>
                  <a:lnTo>
                    <a:pt x="1629" y="1072"/>
                  </a:lnTo>
                  <a:lnTo>
                    <a:pt x="1650" y="993"/>
                  </a:lnTo>
                  <a:lnTo>
                    <a:pt x="1662" y="910"/>
                  </a:lnTo>
                  <a:lnTo>
                    <a:pt x="1667" y="826"/>
                  </a:lnTo>
                </a:path>
              </a:pathLst>
            </a:custGeom>
            <a:gradFill rotWithShape="0">
              <a:gsLst>
                <a:gs pos="0">
                  <a:srgbClr val="FFFF99"/>
                </a:gs>
                <a:gs pos="100000">
                  <a:srgbClr val="FFFF00"/>
                </a:gs>
              </a:gsLst>
              <a:lin ang="5400000" scaled="1"/>
            </a:gradFill>
            <a:ln w="0" cap="sq">
              <a:solidFill>
                <a:srgbClr val="804000"/>
              </a:solidFill>
              <a:miter lim="800000"/>
              <a:headEnd/>
              <a:tailEnd/>
            </a:ln>
          </p:spPr>
          <p:txBody>
            <a:bodyPr/>
            <a:lstStyle/>
            <a:p>
              <a:endParaRPr lang="en-US"/>
            </a:p>
          </p:txBody>
        </p:sp>
        <p:sp>
          <p:nvSpPr>
            <p:cNvPr id="299" name="Freeform 17"/>
            <p:cNvSpPr>
              <a:spLocks/>
            </p:cNvSpPr>
            <p:nvPr/>
          </p:nvSpPr>
          <p:spPr bwMode="auto">
            <a:xfrm>
              <a:off x="4332288" y="3490913"/>
              <a:ext cx="1250950" cy="1089025"/>
            </a:xfrm>
            <a:custGeom>
              <a:avLst/>
              <a:gdLst>
                <a:gd name="T0" fmla="*/ 83 w 1666"/>
                <a:gd name="T1" fmla="*/ 22 h 1653"/>
                <a:gd name="T2" fmla="*/ 81 w 1666"/>
                <a:gd name="T3" fmla="*/ 17 h 1653"/>
                <a:gd name="T4" fmla="*/ 79 w 1666"/>
                <a:gd name="T5" fmla="*/ 13 h 1653"/>
                <a:gd name="T6" fmla="*/ 74 w 1666"/>
                <a:gd name="T7" fmla="*/ 9 h 1653"/>
                <a:gd name="T8" fmla="*/ 68 w 1666"/>
                <a:gd name="T9" fmla="*/ 5 h 1653"/>
                <a:gd name="T10" fmla="*/ 61 w 1666"/>
                <a:gd name="T11" fmla="*/ 3 h 1653"/>
                <a:gd name="T12" fmla="*/ 54 w 1666"/>
                <a:gd name="T13" fmla="*/ 1 h 1653"/>
                <a:gd name="T14" fmla="*/ 46 w 1666"/>
                <a:gd name="T15" fmla="*/ 0 h 1653"/>
                <a:gd name="T16" fmla="*/ 37 w 1666"/>
                <a:gd name="T17" fmla="*/ 0 h 1653"/>
                <a:gd name="T18" fmla="*/ 29 w 1666"/>
                <a:gd name="T19" fmla="*/ 1 h 1653"/>
                <a:gd name="T20" fmla="*/ 22 w 1666"/>
                <a:gd name="T21" fmla="*/ 3 h 1653"/>
                <a:gd name="T22" fmla="*/ 15 w 1666"/>
                <a:gd name="T23" fmla="*/ 5 h 1653"/>
                <a:gd name="T24" fmla="*/ 9 w 1666"/>
                <a:gd name="T25" fmla="*/ 9 h 1653"/>
                <a:gd name="T26" fmla="*/ 5 w 1666"/>
                <a:gd name="T27" fmla="*/ 13 h 1653"/>
                <a:gd name="T28" fmla="*/ 2 w 1666"/>
                <a:gd name="T29" fmla="*/ 17 h 1653"/>
                <a:gd name="T30" fmla="*/ 0 w 1666"/>
                <a:gd name="T31" fmla="*/ 22 h 1653"/>
                <a:gd name="T32" fmla="*/ 0 w 1666"/>
                <a:gd name="T33" fmla="*/ 27 h 1653"/>
                <a:gd name="T34" fmla="*/ 2 w 1666"/>
                <a:gd name="T35" fmla="*/ 32 h 1653"/>
                <a:gd name="T36" fmla="*/ 5 w 1666"/>
                <a:gd name="T37" fmla="*/ 36 h 1653"/>
                <a:gd name="T38" fmla="*/ 9 w 1666"/>
                <a:gd name="T39" fmla="*/ 40 h 1653"/>
                <a:gd name="T40" fmla="*/ 15 w 1666"/>
                <a:gd name="T41" fmla="*/ 44 h 1653"/>
                <a:gd name="T42" fmla="*/ 22 w 1666"/>
                <a:gd name="T43" fmla="*/ 46 h 1653"/>
                <a:gd name="T44" fmla="*/ 29 w 1666"/>
                <a:gd name="T45" fmla="*/ 48 h 1653"/>
                <a:gd name="T46" fmla="*/ 37 w 1666"/>
                <a:gd name="T47" fmla="*/ 49 h 1653"/>
                <a:gd name="T48" fmla="*/ 46 w 1666"/>
                <a:gd name="T49" fmla="*/ 49 h 1653"/>
                <a:gd name="T50" fmla="*/ 54 w 1666"/>
                <a:gd name="T51" fmla="*/ 48 h 1653"/>
                <a:gd name="T52" fmla="*/ 61 w 1666"/>
                <a:gd name="T53" fmla="*/ 46 h 1653"/>
                <a:gd name="T54" fmla="*/ 68 w 1666"/>
                <a:gd name="T55" fmla="*/ 44 h 1653"/>
                <a:gd name="T56" fmla="*/ 74 w 1666"/>
                <a:gd name="T57" fmla="*/ 40 h 1653"/>
                <a:gd name="T58" fmla="*/ 79 w 1666"/>
                <a:gd name="T59" fmla="*/ 36 h 1653"/>
                <a:gd name="T60" fmla="*/ 81 w 1666"/>
                <a:gd name="T61" fmla="*/ 32 h 1653"/>
                <a:gd name="T62" fmla="*/ 83 w 1666"/>
                <a:gd name="T63" fmla="*/ 27 h 1653"/>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w 1666"/>
                <a:gd name="T97" fmla="*/ 0 h 1653"/>
                <a:gd name="T98" fmla="*/ 1666 w 1666"/>
                <a:gd name="T99" fmla="*/ 1653 h 1653"/>
              </a:gdLst>
              <a:ahLst/>
              <a:cxnLst>
                <a:cxn ang="T64">
                  <a:pos x="T0" y="T1"/>
                </a:cxn>
                <a:cxn ang="T65">
                  <a:pos x="T2" y="T3"/>
                </a:cxn>
                <a:cxn ang="T66">
                  <a:pos x="T4" y="T5"/>
                </a:cxn>
                <a:cxn ang="T67">
                  <a:pos x="T6" y="T7"/>
                </a:cxn>
                <a:cxn ang="T68">
                  <a:pos x="T8" y="T9"/>
                </a:cxn>
                <a:cxn ang="T69">
                  <a:pos x="T10" y="T11"/>
                </a:cxn>
                <a:cxn ang="T70">
                  <a:pos x="T12" y="T13"/>
                </a:cxn>
                <a:cxn ang="T71">
                  <a:pos x="T14" y="T15"/>
                </a:cxn>
                <a:cxn ang="T72">
                  <a:pos x="T16" y="T17"/>
                </a:cxn>
                <a:cxn ang="T73">
                  <a:pos x="T18" y="T19"/>
                </a:cxn>
                <a:cxn ang="T74">
                  <a:pos x="T20" y="T21"/>
                </a:cxn>
                <a:cxn ang="T75">
                  <a:pos x="T22" y="T23"/>
                </a:cxn>
                <a:cxn ang="T76">
                  <a:pos x="T24" y="T25"/>
                </a:cxn>
                <a:cxn ang="T77">
                  <a:pos x="T26" y="T27"/>
                </a:cxn>
                <a:cxn ang="T78">
                  <a:pos x="T28" y="T29"/>
                </a:cxn>
                <a:cxn ang="T79">
                  <a:pos x="T30" y="T31"/>
                </a:cxn>
                <a:cxn ang="T80">
                  <a:pos x="T32" y="T33"/>
                </a:cxn>
                <a:cxn ang="T81">
                  <a:pos x="T34" y="T35"/>
                </a:cxn>
                <a:cxn ang="T82">
                  <a:pos x="T36" y="T37"/>
                </a:cxn>
                <a:cxn ang="T83">
                  <a:pos x="T38" y="T39"/>
                </a:cxn>
                <a:cxn ang="T84">
                  <a:pos x="T40" y="T41"/>
                </a:cxn>
                <a:cxn ang="T85">
                  <a:pos x="T42" y="T43"/>
                </a:cxn>
                <a:cxn ang="T86">
                  <a:pos x="T44" y="T45"/>
                </a:cxn>
                <a:cxn ang="T87">
                  <a:pos x="T46" y="T47"/>
                </a:cxn>
                <a:cxn ang="T88">
                  <a:pos x="T48" y="T49"/>
                </a:cxn>
                <a:cxn ang="T89">
                  <a:pos x="T50" y="T51"/>
                </a:cxn>
                <a:cxn ang="T90">
                  <a:pos x="T52" y="T53"/>
                </a:cxn>
                <a:cxn ang="T91">
                  <a:pos x="T54" y="T55"/>
                </a:cxn>
                <a:cxn ang="T92">
                  <a:pos x="T56" y="T57"/>
                </a:cxn>
                <a:cxn ang="T93">
                  <a:pos x="T58" y="T59"/>
                </a:cxn>
                <a:cxn ang="T94">
                  <a:pos x="T60" y="T61"/>
                </a:cxn>
                <a:cxn ang="T95">
                  <a:pos x="T62" y="T63"/>
                </a:cxn>
              </a:cxnLst>
              <a:rect l="T96" t="T97" r="T98" b="T99"/>
              <a:pathLst>
                <a:path w="1666" h="1653">
                  <a:moveTo>
                    <a:pt x="1666" y="826"/>
                  </a:moveTo>
                  <a:lnTo>
                    <a:pt x="1661" y="741"/>
                  </a:lnTo>
                  <a:lnTo>
                    <a:pt x="1648" y="659"/>
                  </a:lnTo>
                  <a:lnTo>
                    <a:pt x="1628" y="580"/>
                  </a:lnTo>
                  <a:lnTo>
                    <a:pt x="1600" y="504"/>
                  </a:lnTo>
                  <a:lnTo>
                    <a:pt x="1565" y="432"/>
                  </a:lnTo>
                  <a:lnTo>
                    <a:pt x="1523" y="364"/>
                  </a:lnTo>
                  <a:lnTo>
                    <a:pt x="1475" y="300"/>
                  </a:lnTo>
                  <a:lnTo>
                    <a:pt x="1422" y="241"/>
                  </a:lnTo>
                  <a:lnTo>
                    <a:pt x="1362" y="188"/>
                  </a:lnTo>
                  <a:lnTo>
                    <a:pt x="1298" y="140"/>
                  </a:lnTo>
                  <a:lnTo>
                    <a:pt x="1230" y="99"/>
                  </a:lnTo>
                  <a:lnTo>
                    <a:pt x="1156" y="64"/>
                  </a:lnTo>
                  <a:lnTo>
                    <a:pt x="1080" y="37"/>
                  </a:lnTo>
                  <a:lnTo>
                    <a:pt x="1000" y="16"/>
                  </a:lnTo>
                  <a:lnTo>
                    <a:pt x="918" y="3"/>
                  </a:lnTo>
                  <a:lnTo>
                    <a:pt x="833" y="0"/>
                  </a:lnTo>
                  <a:lnTo>
                    <a:pt x="747" y="3"/>
                  </a:lnTo>
                  <a:lnTo>
                    <a:pt x="664" y="16"/>
                  </a:lnTo>
                  <a:lnTo>
                    <a:pt x="585" y="37"/>
                  </a:lnTo>
                  <a:lnTo>
                    <a:pt x="508" y="64"/>
                  </a:lnTo>
                  <a:lnTo>
                    <a:pt x="435" y="99"/>
                  </a:lnTo>
                  <a:lnTo>
                    <a:pt x="367" y="140"/>
                  </a:lnTo>
                  <a:lnTo>
                    <a:pt x="302" y="188"/>
                  </a:lnTo>
                  <a:lnTo>
                    <a:pt x="243" y="241"/>
                  </a:lnTo>
                  <a:lnTo>
                    <a:pt x="189" y="300"/>
                  </a:lnTo>
                  <a:lnTo>
                    <a:pt x="141" y="364"/>
                  </a:lnTo>
                  <a:lnTo>
                    <a:pt x="100" y="432"/>
                  </a:lnTo>
                  <a:lnTo>
                    <a:pt x="64" y="504"/>
                  </a:lnTo>
                  <a:lnTo>
                    <a:pt x="37" y="580"/>
                  </a:lnTo>
                  <a:lnTo>
                    <a:pt x="16" y="659"/>
                  </a:lnTo>
                  <a:lnTo>
                    <a:pt x="3" y="741"/>
                  </a:lnTo>
                  <a:lnTo>
                    <a:pt x="0" y="826"/>
                  </a:lnTo>
                  <a:lnTo>
                    <a:pt x="3" y="910"/>
                  </a:lnTo>
                  <a:lnTo>
                    <a:pt x="16" y="993"/>
                  </a:lnTo>
                  <a:lnTo>
                    <a:pt x="37" y="1072"/>
                  </a:lnTo>
                  <a:lnTo>
                    <a:pt x="64" y="1148"/>
                  </a:lnTo>
                  <a:lnTo>
                    <a:pt x="100" y="1220"/>
                  </a:lnTo>
                  <a:lnTo>
                    <a:pt x="141" y="1288"/>
                  </a:lnTo>
                  <a:lnTo>
                    <a:pt x="189" y="1352"/>
                  </a:lnTo>
                  <a:lnTo>
                    <a:pt x="243" y="1411"/>
                  </a:lnTo>
                  <a:lnTo>
                    <a:pt x="302" y="1464"/>
                  </a:lnTo>
                  <a:lnTo>
                    <a:pt x="367" y="1512"/>
                  </a:lnTo>
                  <a:lnTo>
                    <a:pt x="435" y="1553"/>
                  </a:lnTo>
                  <a:lnTo>
                    <a:pt x="508" y="1588"/>
                  </a:lnTo>
                  <a:lnTo>
                    <a:pt x="585" y="1615"/>
                  </a:lnTo>
                  <a:lnTo>
                    <a:pt x="664" y="1636"/>
                  </a:lnTo>
                  <a:lnTo>
                    <a:pt x="747" y="1649"/>
                  </a:lnTo>
                  <a:lnTo>
                    <a:pt x="833" y="1653"/>
                  </a:lnTo>
                  <a:lnTo>
                    <a:pt x="918" y="1649"/>
                  </a:lnTo>
                  <a:lnTo>
                    <a:pt x="1000" y="1636"/>
                  </a:lnTo>
                  <a:lnTo>
                    <a:pt x="1080" y="1615"/>
                  </a:lnTo>
                  <a:lnTo>
                    <a:pt x="1156" y="1588"/>
                  </a:lnTo>
                  <a:lnTo>
                    <a:pt x="1230" y="1553"/>
                  </a:lnTo>
                  <a:lnTo>
                    <a:pt x="1298" y="1512"/>
                  </a:lnTo>
                  <a:lnTo>
                    <a:pt x="1362" y="1464"/>
                  </a:lnTo>
                  <a:lnTo>
                    <a:pt x="1422" y="1411"/>
                  </a:lnTo>
                  <a:lnTo>
                    <a:pt x="1475" y="1352"/>
                  </a:lnTo>
                  <a:lnTo>
                    <a:pt x="1523" y="1288"/>
                  </a:lnTo>
                  <a:lnTo>
                    <a:pt x="1565" y="1220"/>
                  </a:lnTo>
                  <a:lnTo>
                    <a:pt x="1600" y="1148"/>
                  </a:lnTo>
                  <a:lnTo>
                    <a:pt x="1628" y="1072"/>
                  </a:lnTo>
                  <a:lnTo>
                    <a:pt x="1648" y="993"/>
                  </a:lnTo>
                  <a:lnTo>
                    <a:pt x="1661" y="910"/>
                  </a:lnTo>
                  <a:lnTo>
                    <a:pt x="1666" y="826"/>
                  </a:lnTo>
                </a:path>
              </a:pathLst>
            </a:custGeom>
            <a:noFill/>
            <a:ln w="0" cap="sq">
              <a:solidFill>
                <a:srgbClr val="804000"/>
              </a:solidFill>
              <a:miter lim="800000"/>
              <a:headEnd/>
              <a:tailEnd/>
            </a:ln>
          </p:spPr>
          <p:txBody>
            <a:bodyPr/>
            <a:lstStyle/>
            <a:p>
              <a:endParaRPr lang="en-US"/>
            </a:p>
          </p:txBody>
        </p:sp>
        <p:sp>
          <p:nvSpPr>
            <p:cNvPr id="300" name="Rectangle 61"/>
            <p:cNvSpPr>
              <a:spLocks noChangeArrowheads="1"/>
            </p:cNvSpPr>
            <p:nvPr/>
          </p:nvSpPr>
          <p:spPr bwMode="auto">
            <a:xfrm>
              <a:off x="4700587" y="3900488"/>
              <a:ext cx="833438" cy="194524"/>
            </a:xfrm>
            <a:prstGeom prst="rect">
              <a:avLst/>
            </a:prstGeom>
            <a:noFill/>
            <a:ln w="9525">
              <a:noFill/>
              <a:miter lim="800000"/>
              <a:headEnd/>
              <a:tailEnd/>
            </a:ln>
          </p:spPr>
          <p:txBody>
            <a:bodyPr lIns="0" tIns="0" rIns="0" bIns="0">
              <a:spAutoFit/>
            </a:bodyPr>
            <a:lstStyle/>
            <a:p>
              <a:pPr algn="l">
                <a:spcBef>
                  <a:spcPct val="0"/>
                </a:spcBef>
              </a:pPr>
              <a:r>
                <a:rPr lang="en-US" sz="900" dirty="0">
                  <a:solidFill>
                    <a:srgbClr val="FF0000"/>
                  </a:solidFill>
                  <a:latin typeface="Arial" charset="0"/>
                </a:rPr>
                <a:t>SYSTEMS</a:t>
              </a:r>
            </a:p>
          </p:txBody>
        </p:sp>
        <p:sp>
          <p:nvSpPr>
            <p:cNvPr id="301" name="Rectangle 62"/>
            <p:cNvSpPr>
              <a:spLocks noChangeArrowheads="1"/>
            </p:cNvSpPr>
            <p:nvPr/>
          </p:nvSpPr>
          <p:spPr bwMode="auto">
            <a:xfrm>
              <a:off x="3971867" y="3047707"/>
              <a:ext cx="752475" cy="168275"/>
            </a:xfrm>
            <a:prstGeom prst="rect">
              <a:avLst/>
            </a:prstGeom>
            <a:noFill/>
            <a:ln w="9525">
              <a:noFill/>
              <a:miter lim="800000"/>
              <a:headEnd/>
              <a:tailEnd/>
            </a:ln>
          </p:spPr>
          <p:txBody>
            <a:bodyPr wrap="none" lIns="0" tIns="0" rIns="0" bIns="0">
              <a:spAutoFit/>
            </a:bodyPr>
            <a:lstStyle/>
            <a:p>
              <a:pPr algn="l">
                <a:spcBef>
                  <a:spcPct val="0"/>
                </a:spcBef>
              </a:pPr>
              <a:r>
                <a:rPr lang="en-US" sz="1100" dirty="0">
                  <a:solidFill>
                    <a:srgbClr val="FF0000"/>
                  </a:solidFill>
                  <a:latin typeface="Arial" charset="0"/>
                </a:rPr>
                <a:t>LOGISTICS</a:t>
              </a:r>
            </a:p>
          </p:txBody>
        </p:sp>
        <p:sp>
          <p:nvSpPr>
            <p:cNvPr id="302" name="Rectangle 63"/>
            <p:cNvSpPr>
              <a:spLocks noChangeArrowheads="1"/>
            </p:cNvSpPr>
            <p:nvPr/>
          </p:nvSpPr>
          <p:spPr bwMode="auto">
            <a:xfrm>
              <a:off x="3392487" y="3900488"/>
              <a:ext cx="865188" cy="172911"/>
            </a:xfrm>
            <a:prstGeom prst="rect">
              <a:avLst/>
            </a:prstGeom>
            <a:noFill/>
            <a:ln w="9525">
              <a:noFill/>
              <a:miter lim="800000"/>
              <a:headEnd/>
              <a:tailEnd/>
            </a:ln>
          </p:spPr>
          <p:txBody>
            <a:bodyPr lIns="0" tIns="0" rIns="0" bIns="0">
              <a:spAutoFit/>
            </a:bodyPr>
            <a:lstStyle/>
            <a:p>
              <a:pPr algn="l">
                <a:spcBef>
                  <a:spcPct val="0"/>
                </a:spcBef>
              </a:pPr>
              <a:r>
                <a:rPr lang="en-US" sz="800" dirty="0">
                  <a:solidFill>
                    <a:srgbClr val="FF0000"/>
                  </a:solidFill>
                  <a:latin typeface="Arial" charset="0"/>
                </a:rPr>
                <a:t>TELECOMM</a:t>
              </a:r>
            </a:p>
          </p:txBody>
        </p:sp>
      </p:grpSp>
      <p:sp>
        <p:nvSpPr>
          <p:cNvPr id="23" name="TextBox 22"/>
          <p:cNvSpPr txBox="1"/>
          <p:nvPr/>
        </p:nvSpPr>
        <p:spPr bwMode="auto">
          <a:xfrm>
            <a:off x="58048" y="4005840"/>
            <a:ext cx="2454057" cy="523220"/>
          </a:xfrm>
          <a:prstGeom prst="rect">
            <a:avLst/>
          </a:prstGeom>
          <a:noFill/>
          <a:ln w="9525" algn="ctr">
            <a:noFill/>
            <a:miter lim="800000"/>
            <a:headEnd/>
            <a:tailEnd/>
          </a:ln>
        </p:spPr>
        <p:txBody>
          <a:bodyPr wrap="square" rtlCol="0">
            <a:spAutoFit/>
          </a:bodyPr>
          <a:lstStyle/>
          <a:p>
            <a:pPr algn="l">
              <a:spcBef>
                <a:spcPts val="0"/>
              </a:spcBef>
            </a:pPr>
            <a:r>
              <a:rPr lang="en-US" sz="2800" b="1" dirty="0" smtClean="0">
                <a:latin typeface="Arial" charset="0"/>
              </a:rPr>
              <a:t>DDJC - CCP</a:t>
            </a:r>
          </a:p>
        </p:txBody>
      </p:sp>
      <p:sp>
        <p:nvSpPr>
          <p:cNvPr id="304" name="Rectangle 303"/>
          <p:cNvSpPr/>
          <p:nvPr/>
        </p:nvSpPr>
        <p:spPr bwMode="auto">
          <a:xfrm>
            <a:off x="6863185" y="1462313"/>
            <a:ext cx="1973851" cy="1883277"/>
          </a:xfrm>
          <a:prstGeom prst="rect">
            <a:avLst/>
          </a:prstGeom>
          <a:solidFill>
            <a:srgbClr val="FFFFFF">
              <a:alpha val="69804"/>
            </a:srgbClr>
          </a:solidFill>
          <a:ln>
            <a:no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600" b="1" i="0" u="none" strike="noStrike" cap="none" normalizeH="0" baseline="0" smtClean="0">
              <a:ln>
                <a:noFill/>
              </a:ln>
              <a:solidFill>
                <a:schemeClr val="tx1"/>
              </a:solidFill>
              <a:effectLst/>
              <a:latin typeface="Times New Roman" pitchFamily="18" charset="0"/>
            </a:endParaRPr>
          </a:p>
        </p:txBody>
      </p:sp>
      <p:sp>
        <p:nvSpPr>
          <p:cNvPr id="305" name="TextBox 304"/>
          <p:cNvSpPr txBox="1"/>
          <p:nvPr/>
        </p:nvSpPr>
        <p:spPr bwMode="auto">
          <a:xfrm>
            <a:off x="6644261" y="3158509"/>
            <a:ext cx="2454057" cy="480131"/>
          </a:xfrm>
          <a:prstGeom prst="rect">
            <a:avLst/>
          </a:prstGeom>
          <a:noFill/>
          <a:ln w="9525" algn="ctr">
            <a:noFill/>
            <a:miter lim="800000"/>
            <a:headEnd/>
            <a:tailEnd/>
          </a:ln>
        </p:spPr>
        <p:txBody>
          <a:bodyPr wrap="square" rtlCol="0">
            <a:spAutoFit/>
          </a:bodyPr>
          <a:lstStyle/>
          <a:p>
            <a:pPr algn="ctr">
              <a:spcBef>
                <a:spcPts val="0"/>
              </a:spcBef>
            </a:pPr>
            <a:r>
              <a:rPr lang="en-US" sz="2800" dirty="0" smtClean="0"/>
              <a:t>DAAS</a:t>
            </a:r>
            <a:endParaRPr lang="en-US" sz="2800" b="1" dirty="0" smtClean="0">
              <a:latin typeface="Arial" charset="0"/>
            </a:endParaRPr>
          </a:p>
        </p:txBody>
      </p:sp>
      <p:sp>
        <p:nvSpPr>
          <p:cNvPr id="277" name="Up Arrow 276"/>
          <p:cNvSpPr/>
          <p:nvPr/>
        </p:nvSpPr>
        <p:spPr bwMode="auto">
          <a:xfrm rot="5400000">
            <a:off x="5276720" y="328521"/>
            <a:ext cx="457200" cy="2771773"/>
          </a:xfrm>
          <a:prstGeom prst="upArrow">
            <a:avLst/>
          </a:prstGeom>
          <a:solidFill>
            <a:srgbClr val="FF0000"/>
          </a:solidFill>
          <a:ln w="25400" cap="flat" cmpd="sng" algn="ctr">
            <a:solidFill>
              <a:schemeClr val="tx1"/>
            </a:solidFill>
            <a:prstDash val="solid"/>
            <a:round/>
            <a:headEnd type="none" w="med" len="med"/>
            <a:tailEnd type="none" w="med" len="med"/>
          </a:ln>
          <a:effectLst/>
        </p:spPr>
        <p:txBody>
          <a:bodyPr/>
          <a:lstStyle/>
          <a:p>
            <a:pPr algn="ctr" eaLnBrk="0" fontAlgn="base" hangingPunct="0">
              <a:spcBef>
                <a:spcPct val="50000"/>
              </a:spcBef>
              <a:spcAft>
                <a:spcPct val="0"/>
              </a:spcAft>
              <a:defRPr/>
            </a:pPr>
            <a:endParaRPr lang="en-US" sz="1600" b="1">
              <a:solidFill>
                <a:prstClr val="black"/>
              </a:solidFill>
              <a:latin typeface="Times New Roman" pitchFamily="18" charset="0"/>
            </a:endParaRPr>
          </a:p>
        </p:txBody>
      </p:sp>
      <p:sp>
        <p:nvSpPr>
          <p:cNvPr id="279" name="Up Arrow 278"/>
          <p:cNvSpPr/>
          <p:nvPr/>
        </p:nvSpPr>
        <p:spPr bwMode="auto">
          <a:xfrm rot="10800000">
            <a:off x="7638977" y="4053486"/>
            <a:ext cx="457200" cy="937140"/>
          </a:xfrm>
          <a:prstGeom prst="upArrow">
            <a:avLst/>
          </a:prstGeom>
          <a:solidFill>
            <a:srgbClr val="FF0000"/>
          </a:solidFill>
          <a:ln w="25400" cap="flat" cmpd="sng" algn="ctr">
            <a:solidFill>
              <a:schemeClr val="tx1"/>
            </a:solidFill>
            <a:prstDash val="solid"/>
            <a:round/>
            <a:headEnd type="none" w="med" len="med"/>
            <a:tailEnd type="none" w="med" len="med"/>
          </a:ln>
          <a:effectLst/>
        </p:spPr>
        <p:txBody>
          <a:bodyPr/>
          <a:lstStyle/>
          <a:p>
            <a:pPr algn="ctr" eaLnBrk="0" fontAlgn="base" hangingPunct="0">
              <a:spcBef>
                <a:spcPct val="50000"/>
              </a:spcBef>
              <a:spcAft>
                <a:spcPct val="0"/>
              </a:spcAft>
              <a:defRPr/>
            </a:pPr>
            <a:endParaRPr lang="en-US" sz="1600" b="1">
              <a:solidFill>
                <a:prstClr val="black"/>
              </a:solidFill>
              <a:latin typeface="Times New Roman" pitchFamily="18" charset="0"/>
            </a:endParaRPr>
          </a:p>
        </p:txBody>
      </p:sp>
      <p:sp>
        <p:nvSpPr>
          <p:cNvPr id="306" name="TextBox 277"/>
          <p:cNvSpPr txBox="1">
            <a:spLocks noChangeArrowheads="1"/>
          </p:cNvSpPr>
          <p:nvPr/>
        </p:nvSpPr>
        <p:spPr bwMode="auto">
          <a:xfrm>
            <a:off x="6281451" y="4300676"/>
            <a:ext cx="1514133" cy="338554"/>
          </a:xfrm>
          <a:prstGeom prst="rect">
            <a:avLst/>
          </a:prstGeom>
          <a:noFill/>
          <a:ln w="9525" algn="ctr">
            <a:noFill/>
            <a:miter lim="800000"/>
            <a:headEnd/>
            <a:tailEnd/>
          </a:ln>
        </p:spPr>
        <p:txBody>
          <a:bodyPr wrap="none">
            <a:spAutoFit/>
          </a:bodyPr>
          <a:lstStyle/>
          <a:p>
            <a:pPr algn="ctr" eaLnBrk="0" fontAlgn="base" hangingPunct="0">
              <a:spcBef>
                <a:spcPct val="50000"/>
              </a:spcBef>
              <a:spcAft>
                <a:spcPct val="0"/>
              </a:spcAft>
            </a:pPr>
            <a:r>
              <a:rPr lang="en-US" sz="1600" b="1" dirty="0">
                <a:solidFill>
                  <a:srgbClr val="FF0000"/>
                </a:solidFill>
                <a:latin typeface="Arial"/>
                <a:cs typeface="Arial" charset="0"/>
              </a:rPr>
              <a:t>XML Visibility</a:t>
            </a:r>
          </a:p>
        </p:txBody>
      </p:sp>
      <p:sp>
        <p:nvSpPr>
          <p:cNvPr id="24" name="TextBox 23"/>
          <p:cNvSpPr txBox="1"/>
          <p:nvPr/>
        </p:nvSpPr>
        <p:spPr bwMode="auto">
          <a:xfrm>
            <a:off x="4553851" y="2249674"/>
            <a:ext cx="2143575" cy="1865126"/>
          </a:xfrm>
          <a:prstGeom prst="rect">
            <a:avLst/>
          </a:prstGeom>
          <a:solidFill>
            <a:schemeClr val="bg1">
              <a:lumMod val="85000"/>
            </a:schemeClr>
          </a:solidFill>
          <a:ln w="9525" algn="ctr">
            <a:noFill/>
            <a:miter lim="800000"/>
            <a:headEnd/>
            <a:tailEnd/>
          </a:ln>
        </p:spPr>
        <p:txBody>
          <a:bodyPr wrap="square" rtlCol="0">
            <a:spAutoFit/>
          </a:bodyPr>
          <a:lstStyle/>
          <a:p>
            <a:pPr algn="l">
              <a:spcBef>
                <a:spcPts val="0"/>
              </a:spcBef>
            </a:pPr>
            <a:r>
              <a:rPr lang="en-US" sz="1600" u="sng" dirty="0" smtClean="0">
                <a:latin typeface="Arial" charset="0"/>
              </a:rPr>
              <a:t>Data Elements:</a:t>
            </a:r>
          </a:p>
          <a:p>
            <a:pPr marL="285750" indent="-285750" algn="l">
              <a:spcBef>
                <a:spcPts val="0"/>
              </a:spcBef>
              <a:buFontTx/>
              <a:buChar char="-"/>
            </a:pPr>
            <a:r>
              <a:rPr lang="en-US" sz="1400" b="0" dirty="0" smtClean="0">
                <a:latin typeface="Arial" charset="0"/>
              </a:rPr>
              <a:t>RFID </a:t>
            </a:r>
            <a:r>
              <a:rPr lang="en-US" sz="1400" b="0" dirty="0">
                <a:latin typeface="Arial" charset="0"/>
              </a:rPr>
              <a:t>Tag </a:t>
            </a:r>
            <a:r>
              <a:rPr lang="en-US" sz="1400" b="0" dirty="0" smtClean="0">
                <a:latin typeface="Arial" charset="0"/>
              </a:rPr>
              <a:t># = 2F02032533139342DFDC1C35</a:t>
            </a:r>
          </a:p>
          <a:p>
            <a:pPr marL="285750" indent="-285750" algn="l">
              <a:spcBef>
                <a:spcPts val="0"/>
              </a:spcBef>
              <a:buFontTx/>
              <a:buChar char="-"/>
            </a:pPr>
            <a:r>
              <a:rPr lang="en-US" sz="1400" b="0" dirty="0" smtClean="0">
                <a:latin typeface="Arial" charset="0"/>
              </a:rPr>
              <a:t>Time Stamp =</a:t>
            </a:r>
            <a:br>
              <a:rPr lang="en-US" sz="1400" b="0" dirty="0" smtClean="0">
                <a:latin typeface="Arial" charset="0"/>
              </a:rPr>
            </a:br>
            <a:r>
              <a:rPr lang="en-US" sz="1400" b="0" dirty="0">
                <a:latin typeface="Arial" charset="0"/>
              </a:rPr>
              <a:t>7/4/2010  </a:t>
            </a:r>
            <a:r>
              <a:rPr lang="en-US" sz="1400" b="0" dirty="0" smtClean="0">
                <a:latin typeface="Arial" charset="0"/>
              </a:rPr>
              <a:t>0900</a:t>
            </a:r>
          </a:p>
          <a:p>
            <a:pPr marL="285750" indent="-285750" algn="l">
              <a:spcBef>
                <a:spcPts val="0"/>
              </a:spcBef>
              <a:buFontTx/>
              <a:buChar char="-"/>
            </a:pPr>
            <a:r>
              <a:rPr lang="en-US" sz="1400" b="0" dirty="0" smtClean="0">
                <a:latin typeface="Arial" charset="0"/>
              </a:rPr>
              <a:t>Location = CCP</a:t>
            </a:r>
          </a:p>
          <a:p>
            <a:pPr marL="285750" indent="-285750" algn="l">
              <a:spcBef>
                <a:spcPts val="0"/>
              </a:spcBef>
              <a:buFontTx/>
              <a:buChar char="-"/>
            </a:pPr>
            <a:r>
              <a:rPr lang="en-US" sz="1400" b="0" dirty="0" smtClean="0">
                <a:latin typeface="Arial" charset="0"/>
              </a:rPr>
              <a:t>Business Step = </a:t>
            </a:r>
            <a:br>
              <a:rPr lang="en-US" sz="1400" b="0" dirty="0" smtClean="0">
                <a:latin typeface="Arial" charset="0"/>
              </a:rPr>
            </a:br>
            <a:r>
              <a:rPr lang="en-US" sz="1400" b="0" dirty="0" smtClean="0">
                <a:latin typeface="Arial" charset="0"/>
              </a:rPr>
              <a:t>Shipped</a:t>
            </a:r>
            <a:endParaRPr lang="en-US" sz="1400" b="0" dirty="0">
              <a:latin typeface="Arial" charset="0"/>
            </a:endParaRPr>
          </a:p>
        </p:txBody>
      </p:sp>
    </p:spTree>
    <p:extLst>
      <p:ext uri="{BB962C8B-B14F-4D97-AF65-F5344CB8AC3E}">
        <p14:creationId xmlns:p14="http://schemas.microsoft.com/office/powerpoint/2010/main" val="3884904374"/>
      </p:ext>
    </p:extLst>
  </p:cSld>
  <p:clrMapOvr>
    <a:masterClrMapping/>
  </p:clrMapOv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ChangeArrowheads="1"/>
          </p:cNvSpPr>
          <p:nvPr/>
        </p:nvSpPr>
        <p:spPr bwMode="auto">
          <a:xfrm>
            <a:off x="381000" y="425450"/>
            <a:ext cx="8839200" cy="1569660"/>
          </a:xfrm>
          <a:prstGeom prst="rect">
            <a:avLst/>
          </a:prstGeom>
          <a:noFill/>
          <a:ln w="9525" algn="ctr">
            <a:noFill/>
            <a:miter lim="800000"/>
            <a:headEnd/>
            <a:tailEnd/>
          </a:ln>
        </p:spPr>
        <p:txBody>
          <a:bodyPr>
            <a:spAutoFit/>
          </a:bodyPr>
          <a:lstStyle/>
          <a:p>
            <a:pPr eaLnBrk="1" hangingPunct="1">
              <a:lnSpc>
                <a:spcPct val="100000"/>
              </a:lnSpc>
            </a:pPr>
            <a:r>
              <a:rPr lang="en-US" sz="3200" dirty="0">
                <a:solidFill>
                  <a:srgbClr val="2D2DB9"/>
                </a:solidFill>
                <a:latin typeface="+mj-lt"/>
              </a:rPr>
              <a:t>IUID, </a:t>
            </a:r>
            <a:r>
              <a:rPr lang="en-US" sz="3200" dirty="0" smtClean="0">
                <a:solidFill>
                  <a:srgbClr val="2D2DB9"/>
                </a:solidFill>
                <a:latin typeface="+mj-lt"/>
              </a:rPr>
              <a:t>pRFID </a:t>
            </a:r>
            <a:r>
              <a:rPr lang="en-US" sz="3200" dirty="0">
                <a:solidFill>
                  <a:srgbClr val="2D2DB9"/>
                </a:solidFill>
                <a:latin typeface="+mj-lt"/>
              </a:rPr>
              <a:t>&amp; DLMS Operating In Concert Can Significantly Enhance DOD Supply Chain Processes</a:t>
            </a:r>
          </a:p>
        </p:txBody>
      </p:sp>
      <p:sp>
        <p:nvSpPr>
          <p:cNvPr id="602115" name="Rectangle 3"/>
          <p:cNvSpPr>
            <a:spLocks noChangeArrowheads="1"/>
          </p:cNvSpPr>
          <p:nvPr/>
        </p:nvSpPr>
        <p:spPr bwMode="auto">
          <a:xfrm>
            <a:off x="381000" y="2039887"/>
            <a:ext cx="8437563" cy="4514056"/>
          </a:xfrm>
          <a:prstGeom prst="rect">
            <a:avLst/>
          </a:prstGeom>
          <a:noFill/>
          <a:ln w="9525">
            <a:noFill/>
            <a:miter lim="800000"/>
            <a:headEnd/>
            <a:tailEnd/>
          </a:ln>
          <a:effectLst/>
        </p:spPr>
        <p:txBody>
          <a:bodyPr anchor="ctr">
            <a:spAutoFit/>
          </a:bodyPr>
          <a:lstStyle/>
          <a:p>
            <a:pPr marL="342900" indent="-342900" algn="l" eaLnBrk="1" hangingPunct="1">
              <a:lnSpc>
                <a:spcPct val="100000"/>
              </a:lnSpc>
              <a:spcAft>
                <a:spcPts val="1200"/>
              </a:spcAft>
              <a:buClr>
                <a:schemeClr val="tx2"/>
              </a:buClr>
              <a:buSzPct val="100000"/>
              <a:buFont typeface="Wingdings" panose="05000000000000000000" pitchFamily="2" charset="2"/>
              <a:buChar char="Ø"/>
              <a:defRPr/>
            </a:pPr>
            <a:r>
              <a:rPr lang="en-US" sz="2400" b="0" dirty="0" smtClean="0">
                <a:latin typeface="+mn-lt"/>
              </a:rPr>
              <a:t>Establish </a:t>
            </a:r>
            <a:r>
              <a:rPr lang="en-US" sz="2400" b="0" dirty="0">
                <a:latin typeface="+mn-lt"/>
              </a:rPr>
              <a:t>initial acquisition cost and subsequent </a:t>
            </a:r>
            <a:r>
              <a:rPr lang="en-US" sz="2400" b="0" dirty="0" smtClean="0">
                <a:latin typeface="+mn-lt"/>
              </a:rPr>
              <a:t>valuations</a:t>
            </a:r>
            <a:endParaRPr lang="en-US" sz="2400" b="0" dirty="0">
              <a:latin typeface="+mn-lt"/>
            </a:endParaRPr>
          </a:p>
          <a:p>
            <a:pPr marL="342900" indent="-342900" algn="l" eaLnBrk="1" hangingPunct="1">
              <a:lnSpc>
                <a:spcPct val="100000"/>
              </a:lnSpc>
              <a:spcAft>
                <a:spcPts val="1200"/>
              </a:spcAft>
              <a:buClr>
                <a:schemeClr val="tx2"/>
              </a:buClr>
              <a:buSzPct val="100000"/>
              <a:buFont typeface="Wingdings" panose="05000000000000000000" pitchFamily="2" charset="2"/>
              <a:buChar char="Ø"/>
              <a:defRPr/>
            </a:pPr>
            <a:r>
              <a:rPr lang="en-US" sz="2400" b="0" dirty="0" smtClean="0">
                <a:latin typeface="+mn-lt"/>
              </a:rPr>
              <a:t>Identify </a:t>
            </a:r>
            <a:r>
              <a:rPr lang="en-US" sz="2400" b="0" dirty="0">
                <a:latin typeface="+mn-lt"/>
              </a:rPr>
              <a:t>a particular item requiring </a:t>
            </a:r>
            <a:r>
              <a:rPr lang="en-US" sz="2400" b="0" dirty="0" smtClean="0">
                <a:latin typeface="+mn-lt"/>
              </a:rPr>
              <a:t>maintenance</a:t>
            </a:r>
            <a:endParaRPr lang="en-US" sz="2400" b="0" dirty="0">
              <a:latin typeface="+mn-lt"/>
            </a:endParaRPr>
          </a:p>
          <a:p>
            <a:pPr marL="342900" indent="-342900" algn="l" eaLnBrk="1" hangingPunct="1">
              <a:lnSpc>
                <a:spcPct val="100000"/>
              </a:lnSpc>
              <a:spcAft>
                <a:spcPts val="1200"/>
              </a:spcAft>
              <a:buClr>
                <a:schemeClr val="tx2"/>
              </a:buClr>
              <a:buSzPct val="100000"/>
              <a:buFont typeface="Wingdings" panose="05000000000000000000" pitchFamily="2" charset="2"/>
              <a:buChar char="Ø"/>
              <a:defRPr/>
            </a:pPr>
            <a:r>
              <a:rPr lang="en-US" sz="2400" b="0" dirty="0" smtClean="0">
                <a:latin typeface="+mn-lt"/>
              </a:rPr>
              <a:t>Identify </a:t>
            </a:r>
            <a:r>
              <a:rPr lang="en-US" sz="2400" b="0" dirty="0">
                <a:latin typeface="+mn-lt"/>
              </a:rPr>
              <a:t>particular problem items to be singled out for removal or </a:t>
            </a:r>
            <a:r>
              <a:rPr lang="en-US" sz="2400" b="0" dirty="0" smtClean="0">
                <a:latin typeface="+mn-lt"/>
              </a:rPr>
              <a:t>upgrade </a:t>
            </a:r>
            <a:endParaRPr lang="en-US" sz="2400" b="0" dirty="0">
              <a:latin typeface="+mn-lt"/>
            </a:endParaRPr>
          </a:p>
          <a:p>
            <a:pPr marL="342900" indent="-342900" algn="l">
              <a:spcAft>
                <a:spcPts val="1200"/>
              </a:spcAft>
              <a:buClr>
                <a:schemeClr val="tx2"/>
              </a:buClr>
              <a:buSzPct val="100000"/>
              <a:buFont typeface="Wingdings" panose="05000000000000000000" pitchFamily="2" charset="2"/>
              <a:buChar char="Ø"/>
              <a:defRPr/>
            </a:pPr>
            <a:r>
              <a:rPr lang="en-US" sz="2400" b="0" dirty="0" smtClean="0">
                <a:latin typeface="+mn-lt"/>
              </a:rPr>
              <a:t>Ensure </a:t>
            </a:r>
            <a:r>
              <a:rPr lang="en-US" sz="2400" b="0" dirty="0">
                <a:latin typeface="+mn-lt"/>
              </a:rPr>
              <a:t>that exact items are returned to the </a:t>
            </a:r>
            <a:r>
              <a:rPr lang="en-US" sz="2400" b="0" dirty="0" smtClean="0">
                <a:latin typeface="+mn-lt"/>
              </a:rPr>
              <a:t>customer</a:t>
            </a:r>
            <a:endParaRPr lang="en-US" sz="2400" b="0" dirty="0">
              <a:latin typeface="+mn-lt"/>
            </a:endParaRPr>
          </a:p>
          <a:p>
            <a:pPr marL="342900" indent="-342900" algn="l">
              <a:spcAft>
                <a:spcPts val="1200"/>
              </a:spcAft>
              <a:buClr>
                <a:schemeClr val="tx2"/>
              </a:buClr>
              <a:buSzPct val="100000"/>
              <a:buFont typeface="Wingdings" panose="05000000000000000000" pitchFamily="2" charset="2"/>
              <a:buChar char="Ø"/>
              <a:defRPr/>
            </a:pPr>
            <a:r>
              <a:rPr lang="en-US" sz="2400" b="0" dirty="0" smtClean="0">
                <a:latin typeface="+mn-lt"/>
              </a:rPr>
              <a:t>Locate </a:t>
            </a:r>
            <a:r>
              <a:rPr lang="en-US" sz="2400" b="0" dirty="0">
                <a:latin typeface="+mn-lt"/>
              </a:rPr>
              <a:t>items for expedited </a:t>
            </a:r>
            <a:r>
              <a:rPr lang="en-US" sz="2400" b="0" dirty="0" smtClean="0">
                <a:latin typeface="+mn-lt"/>
              </a:rPr>
              <a:t>processing</a:t>
            </a:r>
            <a:endParaRPr lang="en-US" sz="2400" b="0" dirty="0">
              <a:latin typeface="+mn-lt"/>
            </a:endParaRPr>
          </a:p>
          <a:p>
            <a:pPr marL="342900" indent="-342900" algn="l">
              <a:spcAft>
                <a:spcPts val="1200"/>
              </a:spcAft>
              <a:buClr>
                <a:schemeClr val="tx2"/>
              </a:buClr>
              <a:buSzPct val="100000"/>
              <a:buFont typeface="Wingdings" panose="05000000000000000000" pitchFamily="2" charset="2"/>
              <a:buChar char="Ø"/>
              <a:defRPr/>
            </a:pPr>
            <a:r>
              <a:rPr lang="en-US" sz="2400" b="0" dirty="0" smtClean="0">
                <a:latin typeface="+mn-lt"/>
              </a:rPr>
              <a:t>Maintain </a:t>
            </a:r>
            <a:r>
              <a:rPr lang="en-US" sz="2400" b="0" dirty="0">
                <a:latin typeface="+mn-lt"/>
              </a:rPr>
              <a:t>a record of items where DOD ownership has </a:t>
            </a:r>
            <a:r>
              <a:rPr lang="en-US" sz="2400" b="0" dirty="0" smtClean="0">
                <a:latin typeface="+mn-lt"/>
              </a:rPr>
              <a:t>ended</a:t>
            </a:r>
          </a:p>
          <a:p>
            <a:pPr marL="342900" indent="-342900" algn="l">
              <a:spcAft>
                <a:spcPts val="1200"/>
              </a:spcAft>
              <a:buClr>
                <a:schemeClr val="tx2"/>
              </a:buClr>
              <a:buSzPct val="100000"/>
              <a:buFont typeface="Wingdings" panose="05000000000000000000" pitchFamily="2" charset="2"/>
              <a:buChar char="Ø"/>
              <a:defRPr/>
            </a:pPr>
            <a:r>
              <a:rPr lang="en-US" sz="2400" b="0" dirty="0" smtClean="0">
                <a:latin typeface="+mn-lt"/>
              </a:rPr>
              <a:t>Track a particular item through the entire Supply Chain</a:t>
            </a:r>
            <a:endParaRPr lang="en-US" sz="2400" b="0" dirty="0">
              <a:latin typeface="+mn-lt"/>
            </a:endParaRPr>
          </a:p>
          <a:p>
            <a:pPr marL="342900" indent="-342900" algn="l" eaLnBrk="1" hangingPunct="1">
              <a:lnSpc>
                <a:spcPct val="100000"/>
              </a:lnSpc>
              <a:buSzPct val="100000"/>
              <a:buFont typeface="Wingdings" panose="05000000000000000000" pitchFamily="2" charset="2"/>
              <a:buChar char="Ø"/>
              <a:defRPr/>
            </a:pPr>
            <a:endParaRPr lang="en-US" sz="2000" baseline="12000"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bwMode="auto">
          <a:xfrm>
            <a:off x="-76200" y="6324600"/>
            <a:ext cx="9296400" cy="762000"/>
          </a:xfrm>
          <a:prstGeom prst="rect">
            <a:avLst/>
          </a:prstGeom>
          <a:solidFill>
            <a:schemeClr val="bg1"/>
          </a:solidFill>
          <a:ln>
            <a:solidFill>
              <a:schemeClr val="bg1"/>
            </a:solidFill>
            <a:headEnd type="none" w="med" len="med"/>
            <a:tailEnd type="none" w="med" len="med"/>
          </a:ln>
        </p:spPr>
        <p:style>
          <a:lnRef idx="2">
            <a:schemeClr val="dk1"/>
          </a:lnRef>
          <a:fillRef idx="1">
            <a:schemeClr val="lt1"/>
          </a:fillRef>
          <a:effectRef idx="0">
            <a:schemeClr val="dk1"/>
          </a:effectRef>
          <a:fontRef idx="minor">
            <a:schemeClr val="dk1"/>
          </a:fontRef>
        </p:style>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50000"/>
              </a:spcBef>
              <a:spcAft>
                <a:spcPct val="0"/>
              </a:spcAft>
              <a:buClrTx/>
              <a:buSzTx/>
              <a:buFontTx/>
              <a:buNone/>
              <a:tabLst/>
            </a:pPr>
            <a:endParaRPr kumimoji="0" lang="en-US" sz="1600" b="1" i="0" u="none" strike="noStrike" cap="none" normalizeH="0" baseline="0" smtClean="0">
              <a:ln>
                <a:noFill/>
              </a:ln>
              <a:solidFill>
                <a:schemeClr val="tx1"/>
              </a:solidFill>
              <a:effectLst/>
              <a:latin typeface="Times New Roman" pitchFamily="18" charset="0"/>
            </a:endParaRPr>
          </a:p>
        </p:txBody>
      </p:sp>
      <p:sp>
        <p:nvSpPr>
          <p:cNvPr id="643074" name="Rectangle 2"/>
          <p:cNvSpPr>
            <a:spLocks noChangeArrowheads="1"/>
          </p:cNvSpPr>
          <p:nvPr/>
        </p:nvSpPr>
        <p:spPr bwMode="auto">
          <a:xfrm>
            <a:off x="1901825" y="5311775"/>
            <a:ext cx="184150" cy="366713"/>
          </a:xfrm>
          <a:prstGeom prst="rect">
            <a:avLst/>
          </a:prstGeom>
          <a:noFill/>
          <a:ln w="9525">
            <a:noFill/>
            <a:miter lim="800000"/>
            <a:headEnd/>
            <a:tailEnd/>
          </a:ln>
          <a:effectLst/>
        </p:spPr>
        <p:txBody>
          <a:bodyPr wrap="none">
            <a:spAutoFit/>
          </a:bodyPr>
          <a:lstStyle/>
          <a:p>
            <a:pPr eaLnBrk="1" hangingPunct="1">
              <a:lnSpc>
                <a:spcPct val="100000"/>
              </a:lnSpc>
              <a:defRPr/>
            </a:pPr>
            <a:endParaRPr lang="en-US" sz="1800" dirty="0">
              <a:solidFill>
                <a:srgbClr val="FF0000"/>
              </a:solidFill>
              <a:effectLst>
                <a:outerShdw blurRad="38100" dist="38100" dir="2700000" algn="tl">
                  <a:srgbClr val="000000"/>
                </a:outerShdw>
              </a:effectLst>
            </a:endParaRPr>
          </a:p>
        </p:txBody>
      </p:sp>
      <p:sp>
        <p:nvSpPr>
          <p:cNvPr id="39939" name="Rectangle 3"/>
          <p:cNvSpPr>
            <a:spLocks noChangeArrowheads="1"/>
          </p:cNvSpPr>
          <p:nvPr/>
        </p:nvSpPr>
        <p:spPr bwMode="auto">
          <a:xfrm>
            <a:off x="596325" y="388938"/>
            <a:ext cx="8110105" cy="535531"/>
          </a:xfrm>
          <a:prstGeom prst="rect">
            <a:avLst/>
          </a:prstGeom>
          <a:noFill/>
          <a:ln w="9525">
            <a:noFill/>
            <a:miter lim="800000"/>
            <a:headEnd/>
            <a:tailEnd/>
          </a:ln>
        </p:spPr>
        <p:txBody>
          <a:bodyPr wrap="none">
            <a:spAutoFit/>
          </a:bodyPr>
          <a:lstStyle/>
          <a:p>
            <a:pPr eaLnBrk="1" hangingPunct="1">
              <a:lnSpc>
                <a:spcPct val="80000"/>
              </a:lnSpc>
            </a:pPr>
            <a:r>
              <a:rPr lang="en-US" sz="3600" dirty="0">
                <a:solidFill>
                  <a:srgbClr val="2D2DB9"/>
                </a:solidFill>
                <a:latin typeface="+mj-lt"/>
              </a:rPr>
              <a:t>DLMS </a:t>
            </a:r>
            <a:r>
              <a:rPr lang="en-US" sz="3600" dirty="0" smtClean="0">
                <a:solidFill>
                  <a:srgbClr val="2D2DB9"/>
                </a:solidFill>
                <a:latin typeface="+mj-lt"/>
              </a:rPr>
              <a:t>Transactions Supporting </a:t>
            </a:r>
            <a:r>
              <a:rPr lang="en-US" sz="3600" dirty="0">
                <a:solidFill>
                  <a:srgbClr val="2D2DB9"/>
                </a:solidFill>
                <a:latin typeface="+mj-lt"/>
              </a:rPr>
              <a:t>IUID</a:t>
            </a:r>
          </a:p>
        </p:txBody>
      </p:sp>
      <p:graphicFrame>
        <p:nvGraphicFramePr>
          <p:cNvPr id="6" name="Table 5"/>
          <p:cNvGraphicFramePr>
            <a:graphicFrameLocks noGrp="1"/>
          </p:cNvGraphicFramePr>
          <p:nvPr>
            <p:extLst>
              <p:ext uri="{D42A27DB-BD31-4B8C-83A1-F6EECF244321}">
                <p14:modId xmlns:p14="http://schemas.microsoft.com/office/powerpoint/2010/main" val="927095863"/>
              </p:ext>
            </p:extLst>
          </p:nvPr>
        </p:nvGraphicFramePr>
        <p:xfrm>
          <a:off x="838200" y="924469"/>
          <a:ext cx="3464918" cy="5852166"/>
        </p:xfrm>
        <a:graphic>
          <a:graphicData uri="http://schemas.openxmlformats.org/drawingml/2006/table">
            <a:tbl>
              <a:tblPr firstRow="1" bandRow="1">
                <a:tableStyleId>{5940675A-B579-460E-94D1-54222C63F5DA}</a:tableStyleId>
              </a:tblPr>
              <a:tblGrid>
                <a:gridCol w="687428">
                  <a:extLst>
                    <a:ext uri="{9D8B030D-6E8A-4147-A177-3AD203B41FA5}">
                      <a16:colId xmlns:a16="http://schemas.microsoft.com/office/drawing/2014/main" val="20000"/>
                    </a:ext>
                  </a:extLst>
                </a:gridCol>
                <a:gridCol w="2777490">
                  <a:extLst>
                    <a:ext uri="{9D8B030D-6E8A-4147-A177-3AD203B41FA5}">
                      <a16:colId xmlns:a16="http://schemas.microsoft.com/office/drawing/2014/main" val="20001"/>
                    </a:ext>
                  </a:extLst>
                </a:gridCol>
              </a:tblGrid>
              <a:tr h="254442">
                <a:tc gridSpan="2">
                  <a:txBody>
                    <a:bodyPr/>
                    <a:lstStyle/>
                    <a:p>
                      <a:r>
                        <a:rPr lang="en-US" sz="1100" b="1" dirty="0" smtClean="0"/>
                        <a:t>DLMS IMPLEMENTATION</a:t>
                      </a:r>
                      <a:r>
                        <a:rPr lang="en-US" sz="1100" b="1" baseline="0" dirty="0" smtClean="0"/>
                        <a:t> CONVENTION</a:t>
                      </a:r>
                      <a:endParaRPr lang="en-US" sz="1100" b="1" dirty="0"/>
                    </a:p>
                  </a:txBody>
                  <a:tcPr marL="45720" marR="45720" marT="0" marB="0" anchor="ctr">
                    <a:solidFill>
                      <a:schemeClr val="bg1">
                        <a:lumMod val="75000"/>
                      </a:schemeClr>
                    </a:solidFill>
                  </a:tcPr>
                </a:tc>
                <a:tc hMerge="1">
                  <a:txBody>
                    <a:bodyPr/>
                    <a:lstStyle/>
                    <a:p>
                      <a:endParaRPr lang="en-US" dirty="0"/>
                    </a:p>
                  </a:txBody>
                  <a:tcPr/>
                </a:tc>
                <a:extLst>
                  <a:ext uri="{0D108BD9-81ED-4DB2-BD59-A6C34878D82A}">
                    <a16:rowId xmlns:a16="http://schemas.microsoft.com/office/drawing/2014/main" val="10000"/>
                  </a:ext>
                </a:extLst>
              </a:tr>
              <a:tr h="254442">
                <a:tc>
                  <a:txBody>
                    <a:bodyPr/>
                    <a:lstStyle/>
                    <a:p>
                      <a:r>
                        <a:rPr lang="en-US" sz="1100" b="1" dirty="0" smtClean="0"/>
                        <a:t>140A</a:t>
                      </a:r>
                      <a:endParaRPr lang="en-US" sz="1100" b="1" dirty="0"/>
                    </a:p>
                  </a:txBody>
                  <a:tcPr marL="45720" marR="45720" marT="0" marB="0" anchor="ctr"/>
                </a:tc>
                <a:tc>
                  <a:txBody>
                    <a:bodyPr/>
                    <a:lstStyle/>
                    <a:p>
                      <a:r>
                        <a:rPr lang="en-US" sz="1100" dirty="0" smtClean="0"/>
                        <a:t>Small Arms Reporting</a:t>
                      </a:r>
                      <a:endParaRPr lang="en-US" sz="1100" dirty="0"/>
                    </a:p>
                  </a:txBody>
                  <a:tcPr marL="45720" marR="45720" marT="0" marB="0" anchor="ctr"/>
                </a:tc>
                <a:extLst>
                  <a:ext uri="{0D108BD9-81ED-4DB2-BD59-A6C34878D82A}">
                    <a16:rowId xmlns:a16="http://schemas.microsoft.com/office/drawing/2014/main" val="10001"/>
                  </a:ext>
                </a:extLst>
              </a:tr>
              <a:tr h="254442">
                <a:tc>
                  <a:txBody>
                    <a:bodyPr/>
                    <a:lstStyle/>
                    <a:p>
                      <a:r>
                        <a:rPr lang="en-US" sz="1100" b="1" dirty="0" smtClean="0"/>
                        <a:t>180M</a:t>
                      </a:r>
                      <a:endParaRPr lang="en-US" sz="1100" b="1" dirty="0"/>
                    </a:p>
                  </a:txBody>
                  <a:tcPr marL="45720" marR="45720" marT="0" marB="0" anchor="ctr"/>
                </a:tc>
                <a:tc>
                  <a:txBody>
                    <a:bodyPr/>
                    <a:lstStyle/>
                    <a:p>
                      <a:r>
                        <a:rPr lang="en-US" sz="1100" dirty="0" smtClean="0"/>
                        <a:t>Material Returns Reporting</a:t>
                      </a:r>
                      <a:endParaRPr lang="en-US" sz="1100" dirty="0"/>
                    </a:p>
                  </a:txBody>
                  <a:tcPr marL="45720" marR="45720" marT="0" marB="0" anchor="ctr"/>
                </a:tc>
                <a:extLst>
                  <a:ext uri="{0D108BD9-81ED-4DB2-BD59-A6C34878D82A}">
                    <a16:rowId xmlns:a16="http://schemas.microsoft.com/office/drawing/2014/main" val="10002"/>
                  </a:ext>
                </a:extLst>
              </a:tr>
              <a:tr h="254442">
                <a:tc>
                  <a:txBody>
                    <a:bodyPr/>
                    <a:lstStyle/>
                    <a:p>
                      <a:r>
                        <a:rPr lang="en-US" sz="1100" b="1" dirty="0" smtClean="0"/>
                        <a:t>511M</a:t>
                      </a:r>
                      <a:endParaRPr lang="en-US" sz="1100" b="1" dirty="0"/>
                    </a:p>
                  </a:txBody>
                  <a:tcPr marL="45720" marR="45720" marT="0" marB="0" anchor="ctr"/>
                </a:tc>
                <a:tc>
                  <a:txBody>
                    <a:bodyPr/>
                    <a:lstStyle/>
                    <a:p>
                      <a:r>
                        <a:rPr lang="en-US" sz="1100" dirty="0" smtClean="0"/>
                        <a:t>Requisition Modification</a:t>
                      </a:r>
                      <a:endParaRPr lang="en-US" sz="1100" dirty="0"/>
                    </a:p>
                  </a:txBody>
                  <a:tcPr marL="45720" marR="45720" marT="0" marB="0" anchor="ctr"/>
                </a:tc>
                <a:extLst>
                  <a:ext uri="{0D108BD9-81ED-4DB2-BD59-A6C34878D82A}">
                    <a16:rowId xmlns:a16="http://schemas.microsoft.com/office/drawing/2014/main" val="10003"/>
                  </a:ext>
                </a:extLst>
              </a:tr>
              <a:tr h="254442">
                <a:tc>
                  <a:txBody>
                    <a:bodyPr/>
                    <a:lstStyle/>
                    <a:p>
                      <a:r>
                        <a:rPr lang="en-US" sz="1100" b="1" dirty="0" smtClean="0"/>
                        <a:t>511R</a:t>
                      </a:r>
                      <a:endParaRPr lang="en-US" sz="1100" b="1" dirty="0"/>
                    </a:p>
                  </a:txBody>
                  <a:tcPr marL="45720" marR="4572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Requisition</a:t>
                      </a:r>
                      <a:endParaRPr lang="en-US" sz="1100" dirty="0" smtClean="0">
                        <a:latin typeface="+mn-lt"/>
                      </a:endParaRPr>
                    </a:p>
                  </a:txBody>
                  <a:tcPr marL="45720" marR="45720" marT="0" marB="0" anchor="ctr"/>
                </a:tc>
                <a:extLst>
                  <a:ext uri="{0D108BD9-81ED-4DB2-BD59-A6C34878D82A}">
                    <a16:rowId xmlns:a16="http://schemas.microsoft.com/office/drawing/2014/main" val="10004"/>
                  </a:ext>
                </a:extLst>
              </a:tr>
              <a:tr h="254442">
                <a:tc>
                  <a:txBody>
                    <a:bodyPr/>
                    <a:lstStyle/>
                    <a:p>
                      <a:r>
                        <a:rPr lang="en-US" sz="1100" b="1" dirty="0" smtClean="0"/>
                        <a:t>527D</a:t>
                      </a:r>
                      <a:endParaRPr lang="en-US" sz="1100" b="1" dirty="0"/>
                    </a:p>
                  </a:txBody>
                  <a:tcPr marL="45720" marR="45720" marT="0" marB="0" anchor="ctr"/>
                </a:tc>
                <a:tc>
                  <a:txBody>
                    <a:bodyPr/>
                    <a:lstStyle/>
                    <a:p>
                      <a:r>
                        <a:rPr lang="en-US" sz="1100" dirty="0" smtClean="0"/>
                        <a:t>Due-in, Advance Receipt, Due Verification </a:t>
                      </a:r>
                      <a:endParaRPr lang="en-US" sz="1100" dirty="0"/>
                    </a:p>
                  </a:txBody>
                  <a:tcPr marL="45720" marR="45720" marT="0" marB="0" anchor="ctr"/>
                </a:tc>
                <a:extLst>
                  <a:ext uri="{0D108BD9-81ED-4DB2-BD59-A6C34878D82A}">
                    <a16:rowId xmlns:a16="http://schemas.microsoft.com/office/drawing/2014/main" val="10005"/>
                  </a:ext>
                </a:extLst>
              </a:tr>
              <a:tr h="254442">
                <a:tc>
                  <a:txBody>
                    <a:bodyPr/>
                    <a:lstStyle/>
                    <a:p>
                      <a:r>
                        <a:rPr lang="en-US" sz="1100" b="1" dirty="0" smtClean="0"/>
                        <a:t>527R</a:t>
                      </a:r>
                      <a:endParaRPr lang="en-US" sz="1100" b="1" dirty="0"/>
                    </a:p>
                  </a:txBody>
                  <a:tcPr marL="45720" marR="45720" marT="0" marB="0" anchor="ctr"/>
                </a:tc>
                <a:tc>
                  <a:txBody>
                    <a:bodyPr/>
                    <a:lstStyle/>
                    <a:p>
                      <a:r>
                        <a:rPr lang="en-US" sz="1100" dirty="0" smtClean="0"/>
                        <a:t>Receipt</a:t>
                      </a:r>
                      <a:endParaRPr lang="en-US" sz="1100" dirty="0"/>
                    </a:p>
                  </a:txBody>
                  <a:tcPr marL="45720" marR="45720" marT="0" marB="0" anchor="ctr"/>
                </a:tc>
                <a:extLst>
                  <a:ext uri="{0D108BD9-81ED-4DB2-BD59-A6C34878D82A}">
                    <a16:rowId xmlns:a16="http://schemas.microsoft.com/office/drawing/2014/main" val="10006"/>
                  </a:ext>
                </a:extLst>
              </a:tr>
              <a:tr h="254442">
                <a:tc>
                  <a:txBody>
                    <a:bodyPr/>
                    <a:lstStyle/>
                    <a:p>
                      <a:r>
                        <a:rPr lang="en-US" sz="1100" b="1" dirty="0" smtClean="0"/>
                        <a:t>527R</a:t>
                      </a:r>
                      <a:endParaRPr lang="en-US" sz="1100" b="1" dirty="0"/>
                    </a:p>
                  </a:txBody>
                  <a:tcPr marL="45720" marR="45720" marT="0" marB="0" anchor="ctr"/>
                </a:tc>
                <a:tc>
                  <a:txBody>
                    <a:bodyPr/>
                    <a:lstStyle/>
                    <a:p>
                      <a:r>
                        <a:rPr lang="en-US" sz="1100" dirty="0" smtClean="0"/>
                        <a:t>Material Receipt Acknowledgement</a:t>
                      </a:r>
                      <a:endParaRPr lang="en-US" sz="1100" dirty="0"/>
                    </a:p>
                  </a:txBody>
                  <a:tcPr marL="45720" marR="45720" marT="0" marB="0" anchor="ctr"/>
                </a:tc>
                <a:extLst>
                  <a:ext uri="{0D108BD9-81ED-4DB2-BD59-A6C34878D82A}">
                    <a16:rowId xmlns:a16="http://schemas.microsoft.com/office/drawing/2014/main" val="10007"/>
                  </a:ext>
                </a:extLst>
              </a:tr>
              <a:tr h="254442">
                <a:tc>
                  <a:txBody>
                    <a:bodyPr/>
                    <a:lstStyle/>
                    <a:p>
                      <a:r>
                        <a:rPr lang="en-US" sz="1100" b="1" dirty="0" smtClean="0"/>
                        <a:t>842A/W</a:t>
                      </a:r>
                      <a:endParaRPr lang="en-US" sz="1100" b="1" dirty="0"/>
                    </a:p>
                  </a:txBody>
                  <a:tcPr marL="45720" marR="45720" marT="0" marB="0" anchor="ctr"/>
                </a:tc>
                <a:tc>
                  <a:txBody>
                    <a:bodyPr/>
                    <a:lstStyle/>
                    <a:p>
                      <a:r>
                        <a:rPr lang="en-US" sz="1100" dirty="0" smtClean="0"/>
                        <a:t>Supply Discrepancy Report Submission </a:t>
                      </a:r>
                      <a:endParaRPr lang="en-US" sz="1100" dirty="0"/>
                    </a:p>
                  </a:txBody>
                  <a:tcPr marL="45720" marR="45720" marT="0" marB="0" anchor="ctr"/>
                </a:tc>
                <a:extLst>
                  <a:ext uri="{0D108BD9-81ED-4DB2-BD59-A6C34878D82A}">
                    <a16:rowId xmlns:a16="http://schemas.microsoft.com/office/drawing/2014/main" val="10008"/>
                  </a:ext>
                </a:extLst>
              </a:tr>
              <a:tr h="254442">
                <a:tc>
                  <a:txBody>
                    <a:bodyPr/>
                    <a:lstStyle/>
                    <a:p>
                      <a:r>
                        <a:rPr lang="en-US" sz="1100" b="1" dirty="0" smtClean="0"/>
                        <a:t>842S/Q</a:t>
                      </a:r>
                      <a:endParaRPr lang="en-US" sz="1100" b="1" dirty="0"/>
                    </a:p>
                  </a:txBody>
                  <a:tcPr marL="45720" marR="45720" marT="0" marB="0" anchor="ctr"/>
                </a:tc>
                <a:tc>
                  <a:txBody>
                    <a:bodyPr/>
                    <a:lstStyle/>
                    <a:p>
                      <a:r>
                        <a:rPr lang="en-US" sz="1100" dirty="0" smtClean="0"/>
                        <a:t>Storage Quality Control Report</a:t>
                      </a:r>
                      <a:endParaRPr lang="en-US" sz="1100" dirty="0"/>
                    </a:p>
                  </a:txBody>
                  <a:tcPr marL="45720" marR="45720" marT="0" marB="0" anchor="ctr"/>
                </a:tc>
                <a:extLst>
                  <a:ext uri="{0D108BD9-81ED-4DB2-BD59-A6C34878D82A}">
                    <a16:rowId xmlns:a16="http://schemas.microsoft.com/office/drawing/2014/main" val="10009"/>
                  </a:ext>
                </a:extLst>
              </a:tr>
              <a:tr h="254442">
                <a:tc>
                  <a:txBody>
                    <a:bodyPr/>
                    <a:lstStyle/>
                    <a:p>
                      <a:r>
                        <a:rPr lang="en-US" sz="1100" b="1" dirty="0" smtClean="0"/>
                        <a:t>842S/R</a:t>
                      </a:r>
                      <a:endParaRPr lang="en-US" sz="1100" b="1" dirty="0"/>
                    </a:p>
                  </a:txBody>
                  <a:tcPr marL="45720" marR="45720" marT="0" marB="0" anchor="ctr"/>
                </a:tc>
                <a:tc>
                  <a:txBody>
                    <a:bodyPr/>
                    <a:lstStyle/>
                    <a:p>
                      <a:r>
                        <a:rPr lang="en-US" sz="1100" dirty="0" smtClean="0"/>
                        <a:t>Storage Quality Control Report Reply</a:t>
                      </a:r>
                      <a:endParaRPr lang="en-US" sz="1100" dirty="0"/>
                    </a:p>
                  </a:txBody>
                  <a:tcPr marL="45720" marR="45720" marT="0" marB="0" anchor="ctr"/>
                </a:tc>
                <a:extLst>
                  <a:ext uri="{0D108BD9-81ED-4DB2-BD59-A6C34878D82A}">
                    <a16:rowId xmlns:a16="http://schemas.microsoft.com/office/drawing/2014/main" val="10010"/>
                  </a:ext>
                </a:extLst>
              </a:tr>
              <a:tr h="254442">
                <a:tc>
                  <a:txBody>
                    <a:bodyPr/>
                    <a:lstStyle/>
                    <a:p>
                      <a:r>
                        <a:rPr lang="en-US" sz="1100" b="1" dirty="0" smtClean="0"/>
                        <a:t>842P</a:t>
                      </a:r>
                      <a:endParaRPr lang="en-US" sz="1100" b="1" dirty="0"/>
                    </a:p>
                  </a:txBody>
                  <a:tcPr marL="45720" marR="45720" marT="0" marB="0" anchor="ctr"/>
                </a:tc>
                <a:tc>
                  <a:txBody>
                    <a:bodyPr/>
                    <a:lstStyle/>
                    <a:p>
                      <a:r>
                        <a:rPr lang="en-US" sz="1100" dirty="0" smtClean="0"/>
                        <a:t>Product Quality Deficiency Report </a:t>
                      </a:r>
                      <a:endParaRPr lang="en-US" sz="1100" dirty="0"/>
                    </a:p>
                  </a:txBody>
                  <a:tcPr marL="45720" marR="45720" marT="0" marB="0" anchor="ctr"/>
                </a:tc>
                <a:extLst>
                  <a:ext uri="{0D108BD9-81ED-4DB2-BD59-A6C34878D82A}">
                    <a16:rowId xmlns:a16="http://schemas.microsoft.com/office/drawing/2014/main" val="10011"/>
                  </a:ext>
                </a:extLst>
              </a:tr>
              <a:tr h="254442">
                <a:tc>
                  <a:txBody>
                    <a:bodyPr/>
                    <a:lstStyle/>
                    <a:p>
                      <a:r>
                        <a:rPr lang="en-US" sz="1100" b="1" dirty="0" smtClean="0"/>
                        <a:t>846R</a:t>
                      </a:r>
                      <a:endParaRPr lang="en-US" sz="1100" b="1" dirty="0"/>
                    </a:p>
                  </a:txBody>
                  <a:tcPr marL="45720" marR="45720" marT="0" marB="0" anchor="ctr"/>
                </a:tc>
                <a:tc>
                  <a:txBody>
                    <a:bodyPr/>
                    <a:lstStyle/>
                    <a:p>
                      <a:r>
                        <a:rPr lang="en-US" sz="1100" dirty="0" smtClean="0"/>
                        <a:t>Location Reconciliation Request</a:t>
                      </a:r>
                      <a:endParaRPr lang="en-US" sz="1100" dirty="0"/>
                    </a:p>
                  </a:txBody>
                  <a:tcPr marL="45720" marR="45720" marT="0" marB="0" anchor="ctr"/>
                </a:tc>
                <a:extLst>
                  <a:ext uri="{0D108BD9-81ED-4DB2-BD59-A6C34878D82A}">
                    <a16:rowId xmlns:a16="http://schemas.microsoft.com/office/drawing/2014/main" val="10012"/>
                  </a:ext>
                </a:extLst>
              </a:tr>
              <a:tr h="254442">
                <a:tc>
                  <a:txBody>
                    <a:bodyPr/>
                    <a:lstStyle/>
                    <a:p>
                      <a:r>
                        <a:rPr lang="en-US" sz="1100" b="1" dirty="0" smtClean="0"/>
                        <a:t>856</a:t>
                      </a:r>
                      <a:endParaRPr lang="en-US" sz="1100" b="1" dirty="0"/>
                    </a:p>
                  </a:txBody>
                  <a:tcPr marL="45720" marR="45720" marT="0" marB="0" anchor="ctr"/>
                </a:tc>
                <a:tc>
                  <a:txBody>
                    <a:bodyPr/>
                    <a:lstStyle/>
                    <a:p>
                      <a:r>
                        <a:rPr lang="en-US" sz="1100" dirty="0" smtClean="0"/>
                        <a:t>Advance Ship Notice</a:t>
                      </a:r>
                      <a:endParaRPr lang="en-US" sz="1100" dirty="0"/>
                    </a:p>
                  </a:txBody>
                  <a:tcPr marL="45720" marR="45720" marT="0" marB="0" anchor="ctr"/>
                </a:tc>
                <a:extLst>
                  <a:ext uri="{0D108BD9-81ED-4DB2-BD59-A6C34878D82A}">
                    <a16:rowId xmlns:a16="http://schemas.microsoft.com/office/drawing/2014/main" val="10013"/>
                  </a:ext>
                </a:extLst>
              </a:tr>
              <a:tr h="254442">
                <a:tc>
                  <a:txBody>
                    <a:bodyPr/>
                    <a:lstStyle/>
                    <a:p>
                      <a:r>
                        <a:rPr lang="en-US" sz="1100" b="1" dirty="0" smtClean="0"/>
                        <a:t>856R</a:t>
                      </a:r>
                      <a:endParaRPr lang="en-US" sz="1100" b="1" dirty="0"/>
                    </a:p>
                  </a:txBody>
                  <a:tcPr marL="45720" marR="45720" marT="0" marB="0" anchor="ctr"/>
                </a:tc>
                <a:tc>
                  <a:txBody>
                    <a:bodyPr/>
                    <a:lstStyle/>
                    <a:p>
                      <a:r>
                        <a:rPr lang="en-US" sz="1100" dirty="0" smtClean="0"/>
                        <a:t>Shipment Status Materiel Return </a:t>
                      </a:r>
                      <a:endParaRPr lang="en-US" sz="1100" dirty="0"/>
                    </a:p>
                  </a:txBody>
                  <a:tcPr marL="45720" marR="45720" marT="0" marB="0" anchor="ctr"/>
                </a:tc>
                <a:extLst>
                  <a:ext uri="{0D108BD9-81ED-4DB2-BD59-A6C34878D82A}">
                    <a16:rowId xmlns:a16="http://schemas.microsoft.com/office/drawing/2014/main" val="10014"/>
                  </a:ext>
                </a:extLst>
              </a:tr>
              <a:tr h="254442">
                <a:tc>
                  <a:txBody>
                    <a:bodyPr/>
                    <a:lstStyle/>
                    <a:p>
                      <a:r>
                        <a:rPr lang="en-US" sz="1100" b="1" dirty="0" smtClean="0"/>
                        <a:t>856S</a:t>
                      </a:r>
                      <a:endParaRPr lang="en-US" sz="1100" b="1" dirty="0"/>
                    </a:p>
                  </a:txBody>
                  <a:tcPr marL="45720" marR="45720" marT="0" marB="0" anchor="ctr"/>
                </a:tc>
                <a:tc>
                  <a:txBody>
                    <a:bodyPr/>
                    <a:lstStyle/>
                    <a:p>
                      <a:r>
                        <a:rPr lang="en-US" sz="1100" dirty="0" smtClean="0"/>
                        <a:t>Shipment Status</a:t>
                      </a:r>
                      <a:endParaRPr lang="en-US" sz="1100" dirty="0"/>
                    </a:p>
                  </a:txBody>
                  <a:tcPr marL="45720" marR="45720" marT="0" marB="0" anchor="ctr"/>
                </a:tc>
                <a:extLst>
                  <a:ext uri="{0D108BD9-81ED-4DB2-BD59-A6C34878D82A}">
                    <a16:rowId xmlns:a16="http://schemas.microsoft.com/office/drawing/2014/main" val="10015"/>
                  </a:ext>
                </a:extLst>
              </a:tr>
              <a:tr h="254442">
                <a:tc>
                  <a:txBody>
                    <a:bodyPr/>
                    <a:lstStyle/>
                    <a:p>
                      <a:r>
                        <a:rPr lang="en-US" sz="1100" b="1" dirty="0" smtClean="0"/>
                        <a:t>861</a:t>
                      </a:r>
                      <a:endParaRPr lang="en-US" sz="1100" b="1" dirty="0"/>
                    </a:p>
                  </a:txBody>
                  <a:tcPr marL="45720" marR="45720" marT="0" marB="0" anchor="ctr"/>
                </a:tc>
                <a:tc>
                  <a:txBody>
                    <a:bodyPr/>
                    <a:lstStyle/>
                    <a:p>
                      <a:r>
                        <a:rPr lang="en-US" sz="1100" dirty="0" smtClean="0"/>
                        <a:t>Acceptance Report</a:t>
                      </a:r>
                      <a:endParaRPr lang="en-US" sz="1100" dirty="0"/>
                    </a:p>
                  </a:txBody>
                  <a:tcPr marL="45720" marR="45720" marT="0" marB="0" anchor="ctr"/>
                </a:tc>
                <a:extLst>
                  <a:ext uri="{0D108BD9-81ED-4DB2-BD59-A6C34878D82A}">
                    <a16:rowId xmlns:a16="http://schemas.microsoft.com/office/drawing/2014/main" val="10016"/>
                  </a:ext>
                </a:extLst>
              </a:tr>
              <a:tr h="254442">
                <a:tc>
                  <a:txBody>
                    <a:bodyPr/>
                    <a:lstStyle/>
                    <a:p>
                      <a:r>
                        <a:rPr lang="en-US" sz="1100" b="1" dirty="0" smtClean="0"/>
                        <a:t>867I</a:t>
                      </a:r>
                      <a:endParaRPr lang="en-US" sz="1100" b="1" dirty="0"/>
                    </a:p>
                  </a:txBody>
                  <a:tcPr marL="45720" marR="45720" marT="0" marB="0" anchor="ctr"/>
                </a:tc>
                <a:tc>
                  <a:txBody>
                    <a:bodyPr/>
                    <a:lstStyle/>
                    <a:p>
                      <a:r>
                        <a:rPr lang="en-US" sz="1100" dirty="0" smtClean="0"/>
                        <a:t>Issue</a:t>
                      </a:r>
                      <a:endParaRPr lang="en-US" sz="1100" dirty="0"/>
                    </a:p>
                  </a:txBody>
                  <a:tcPr marL="45720" marR="45720" marT="0" marB="0" anchor="ctr"/>
                </a:tc>
                <a:extLst>
                  <a:ext uri="{0D108BD9-81ED-4DB2-BD59-A6C34878D82A}">
                    <a16:rowId xmlns:a16="http://schemas.microsoft.com/office/drawing/2014/main" val="10017"/>
                  </a:ext>
                </a:extLst>
              </a:tr>
              <a:tr h="254442">
                <a:tc>
                  <a:txBody>
                    <a:bodyPr/>
                    <a:lstStyle/>
                    <a:p>
                      <a:r>
                        <a:rPr lang="en-US" sz="1100" b="1" dirty="0" smtClean="0"/>
                        <a:t>870M</a:t>
                      </a:r>
                      <a:endParaRPr lang="en-US" sz="1100" b="1" dirty="0"/>
                    </a:p>
                  </a:txBody>
                  <a:tcPr marL="45720" marR="4572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Material Returns Supply Status</a:t>
                      </a:r>
                      <a:endParaRPr lang="en-US" sz="1100" dirty="0" smtClean="0">
                        <a:latin typeface="+mn-lt"/>
                      </a:endParaRPr>
                    </a:p>
                  </a:txBody>
                  <a:tcPr marL="45720" marR="45720" marT="0" marB="0" anchor="ctr"/>
                </a:tc>
                <a:extLst>
                  <a:ext uri="{0D108BD9-81ED-4DB2-BD59-A6C34878D82A}">
                    <a16:rowId xmlns:a16="http://schemas.microsoft.com/office/drawing/2014/main" val="10018"/>
                  </a:ext>
                </a:extLst>
              </a:tr>
              <a:tr h="254442">
                <a:tc>
                  <a:txBody>
                    <a:bodyPr/>
                    <a:lstStyle/>
                    <a:p>
                      <a:r>
                        <a:rPr lang="en-US" sz="1100" b="1" dirty="0" smtClean="0"/>
                        <a:t>870S</a:t>
                      </a:r>
                      <a:endParaRPr lang="en-US" sz="1100" b="1" dirty="0"/>
                    </a:p>
                  </a:txBody>
                  <a:tcPr marL="45720" marR="45720" marT="0" marB="0" anchor="ct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100" dirty="0" smtClean="0"/>
                        <a:t>Supply Status</a:t>
                      </a:r>
                      <a:endParaRPr lang="en-US" sz="1100" dirty="0" smtClean="0">
                        <a:latin typeface="+mn-lt"/>
                      </a:endParaRPr>
                    </a:p>
                  </a:txBody>
                  <a:tcPr marL="45720" marR="45720" marT="0" marB="0" anchor="ctr"/>
                </a:tc>
                <a:extLst>
                  <a:ext uri="{0D108BD9-81ED-4DB2-BD59-A6C34878D82A}">
                    <a16:rowId xmlns:a16="http://schemas.microsoft.com/office/drawing/2014/main" val="10019"/>
                  </a:ext>
                </a:extLst>
              </a:tr>
              <a:tr h="254442">
                <a:tc>
                  <a:txBody>
                    <a:bodyPr/>
                    <a:lstStyle/>
                    <a:p>
                      <a:r>
                        <a:rPr lang="en-US" sz="1100" b="1" dirty="0" smtClean="0"/>
                        <a:t>940R</a:t>
                      </a:r>
                      <a:endParaRPr lang="en-US" sz="1100" b="1" dirty="0"/>
                    </a:p>
                  </a:txBody>
                  <a:tcPr marL="45720" marR="45720" marT="0" marB="0" anchor="ctr"/>
                </a:tc>
                <a:tc>
                  <a:txBody>
                    <a:bodyPr/>
                    <a:lstStyle/>
                    <a:p>
                      <a:r>
                        <a:rPr lang="en-US" sz="1100" dirty="0" smtClean="0"/>
                        <a:t>Material Release </a:t>
                      </a:r>
                      <a:endParaRPr lang="en-US" sz="1100" dirty="0"/>
                    </a:p>
                  </a:txBody>
                  <a:tcPr marL="45720" marR="45720" marT="0" marB="0" anchor="ctr"/>
                </a:tc>
                <a:extLst>
                  <a:ext uri="{0D108BD9-81ED-4DB2-BD59-A6C34878D82A}">
                    <a16:rowId xmlns:a16="http://schemas.microsoft.com/office/drawing/2014/main" val="10020"/>
                  </a:ext>
                </a:extLst>
              </a:tr>
              <a:tr h="254442">
                <a:tc>
                  <a:txBody>
                    <a:bodyPr/>
                    <a:lstStyle/>
                    <a:p>
                      <a:r>
                        <a:rPr lang="en-US" sz="1100" b="1" dirty="0" smtClean="0"/>
                        <a:t>945A</a:t>
                      </a:r>
                      <a:endParaRPr lang="en-US" sz="1100" b="1" dirty="0"/>
                    </a:p>
                  </a:txBody>
                  <a:tcPr marL="45720" marR="45720" marT="0" marB="0" anchor="ctr"/>
                </a:tc>
                <a:tc>
                  <a:txBody>
                    <a:bodyPr/>
                    <a:lstStyle/>
                    <a:p>
                      <a:r>
                        <a:rPr lang="en-US" sz="1100" dirty="0" smtClean="0"/>
                        <a:t>Material Release Advice</a:t>
                      </a:r>
                      <a:endParaRPr lang="en-US" sz="1100" dirty="0"/>
                    </a:p>
                  </a:txBody>
                  <a:tcPr marL="45720" marR="45720" marT="0" marB="0" anchor="ctr"/>
                </a:tc>
                <a:extLst>
                  <a:ext uri="{0D108BD9-81ED-4DB2-BD59-A6C34878D82A}">
                    <a16:rowId xmlns:a16="http://schemas.microsoft.com/office/drawing/2014/main" val="10021"/>
                  </a:ext>
                </a:extLst>
              </a:tr>
              <a:tr h="254442">
                <a:tc>
                  <a:txBody>
                    <a:bodyPr/>
                    <a:lstStyle/>
                    <a:p>
                      <a:r>
                        <a:rPr lang="en-US" sz="1100" b="1" dirty="0" smtClean="0"/>
                        <a:t>947I</a:t>
                      </a:r>
                      <a:endParaRPr lang="en-US" sz="1100" b="1" dirty="0"/>
                    </a:p>
                  </a:txBody>
                  <a:tcPr marL="45720" marR="45720" marT="0" marB="0" anchor="ctr"/>
                </a:tc>
                <a:tc>
                  <a:txBody>
                    <a:bodyPr/>
                    <a:lstStyle/>
                    <a:p>
                      <a:r>
                        <a:rPr lang="en-US" sz="1100" dirty="0" smtClean="0"/>
                        <a:t>Inventory Adjustment</a:t>
                      </a:r>
                      <a:endParaRPr lang="en-US" sz="1100" dirty="0"/>
                    </a:p>
                  </a:txBody>
                  <a:tcPr marL="45720" marR="45720" marT="0" marB="0" anchor="ctr"/>
                </a:tc>
                <a:extLst>
                  <a:ext uri="{0D108BD9-81ED-4DB2-BD59-A6C34878D82A}">
                    <a16:rowId xmlns:a16="http://schemas.microsoft.com/office/drawing/2014/main" val="10022"/>
                  </a:ext>
                </a:extLst>
              </a:tr>
            </a:tbl>
          </a:graphicData>
        </a:graphic>
      </p:graphicFrame>
      <p:sp>
        <p:nvSpPr>
          <p:cNvPr id="7" name="TextBox 6"/>
          <p:cNvSpPr txBox="1"/>
          <p:nvPr/>
        </p:nvSpPr>
        <p:spPr bwMode="auto">
          <a:xfrm rot="10800000" flipV="1">
            <a:off x="6705600" y="1068571"/>
            <a:ext cx="2286000" cy="1615827"/>
          </a:xfrm>
          <a:prstGeom prst="rect">
            <a:avLst/>
          </a:prstGeom>
          <a:gradFill>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gradFill>
          <a:ln w="6350" algn="ctr">
            <a:solidFill>
              <a:schemeClr val="tx1"/>
            </a:solidFill>
            <a:miter lim="800000"/>
            <a:headEnd/>
            <a:tailEnd/>
          </a:ln>
          <a:effectLst>
            <a:outerShdw blurRad="50800" dist="38100" dir="2700000" algn="tl" rotWithShape="0">
              <a:prstClr val="black">
                <a:alpha val="40000"/>
              </a:prstClr>
            </a:outerShdw>
          </a:effectLst>
        </p:spPr>
        <p:txBody>
          <a:bodyPr wrap="square" rtlCol="0">
            <a:spAutoFit/>
          </a:bodyPr>
          <a:lstStyle/>
          <a:p>
            <a:pPr algn="l">
              <a:spcBef>
                <a:spcPts val="0"/>
              </a:spcBef>
            </a:pPr>
            <a:r>
              <a:rPr lang="en-US" sz="1000" i="1" dirty="0"/>
              <a:t>NOTE: Logistics IUID business requirements are under development through a series of  IUID Workshops; business rules for implementation will be documented, staffed, and finalized through the DLMS configuration management process.  Some transactions on this list may be removed if there is no business requirement.</a:t>
            </a:r>
            <a:endParaRPr lang="en-US" sz="1000" i="1" dirty="0">
              <a:solidFill>
                <a:srgbClr val="FF0000"/>
              </a:solidFill>
              <a:cs typeface="Arial" charset="0"/>
            </a:endParaRPr>
          </a:p>
        </p:txBody>
      </p:sp>
      <p:sp>
        <p:nvSpPr>
          <p:cNvPr id="3" name="TextBox 2"/>
          <p:cNvSpPr txBox="1"/>
          <p:nvPr/>
        </p:nvSpPr>
        <p:spPr bwMode="auto">
          <a:xfrm>
            <a:off x="4512291" y="5782270"/>
            <a:ext cx="4386618" cy="923330"/>
          </a:xfrm>
          <a:prstGeom prst="rect">
            <a:avLst/>
          </a:prstGeom>
          <a:noFill/>
          <a:ln w="9525" algn="ctr">
            <a:noFill/>
            <a:miter lim="800000"/>
            <a:headEnd/>
            <a:tailEnd/>
          </a:ln>
        </p:spPr>
        <p:txBody>
          <a:bodyPr wrap="square" rtlCol="0">
            <a:spAutoFit/>
          </a:bodyPr>
          <a:lstStyle/>
          <a:p>
            <a:pPr algn="l">
              <a:spcBef>
                <a:spcPts val="0"/>
              </a:spcBef>
            </a:pPr>
            <a:r>
              <a:rPr lang="en-US" sz="2000" b="0" dirty="0" smtClean="0">
                <a:latin typeface="Arial Narrow" pitchFamily="34" charset="0"/>
                <a:cs typeface="Arial" charset="0"/>
              </a:rPr>
              <a:t>Current list of transactions available under </a:t>
            </a:r>
            <a:r>
              <a:rPr lang="en-US" sz="2000" b="0" dirty="0" smtClean="0">
                <a:solidFill>
                  <a:srgbClr val="FF0000"/>
                </a:solidFill>
                <a:latin typeface="Arial Narrow" pitchFamily="34" charset="0"/>
                <a:cs typeface="Arial" charset="0"/>
                <a:hlinkClick r:id="rId3"/>
              </a:rPr>
              <a:t>http</a:t>
            </a:r>
            <a:r>
              <a:rPr lang="en-US" sz="2000" b="0" dirty="0">
                <a:solidFill>
                  <a:srgbClr val="FF0000"/>
                </a:solidFill>
                <a:latin typeface="Arial Narrow" pitchFamily="34" charset="0"/>
                <a:cs typeface="Arial" charset="0"/>
                <a:hlinkClick r:id="rId3"/>
              </a:rPr>
              <a:t>://www.dla.mil/HQ/InformationOperations/DLMSO/other_activities/IUID</a:t>
            </a:r>
            <a:r>
              <a:rPr lang="en-US" sz="2000" b="0" dirty="0" smtClean="0">
                <a:solidFill>
                  <a:srgbClr val="FF0000"/>
                </a:solidFill>
                <a:latin typeface="Arial Narrow" pitchFamily="34" charset="0"/>
                <a:cs typeface="Arial" charset="0"/>
                <a:hlinkClick r:id="rId3"/>
              </a:rPr>
              <a:t>/</a:t>
            </a:r>
            <a:r>
              <a:rPr lang="en-US" sz="2000" b="0" dirty="0" smtClean="0">
                <a:solidFill>
                  <a:srgbClr val="FF0000"/>
                </a:solidFill>
                <a:latin typeface="Arial Narrow" pitchFamily="34" charset="0"/>
                <a:cs typeface="Arial" charset="0"/>
              </a:rPr>
              <a:t>  </a:t>
            </a:r>
            <a:endParaRPr lang="en-US" sz="2000" b="0" dirty="0">
              <a:solidFill>
                <a:srgbClr val="FF0000"/>
              </a:solidFill>
              <a:latin typeface="Arial Narrow" pitchFamily="34" charset="0"/>
              <a:cs typeface="Arial" charset="0"/>
            </a:endParaRPr>
          </a:p>
        </p:txBody>
      </p:sp>
    </p:spTree>
    <p:extLst>
      <p:ext uri="{BB962C8B-B14F-4D97-AF65-F5344CB8AC3E}">
        <p14:creationId xmlns:p14="http://schemas.microsoft.com/office/powerpoint/2010/main" val="58454420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685800" y="304800"/>
            <a:ext cx="7772400" cy="838200"/>
          </a:xfrm>
        </p:spPr>
        <p:txBody>
          <a:bodyPr/>
          <a:lstStyle/>
          <a:p>
            <a:r>
              <a:rPr lang="en-US" sz="4000" dirty="0" smtClean="0"/>
              <a:t>DLMS Training Catalog</a:t>
            </a:r>
            <a:endParaRPr lang="en-US" dirty="0" smtClean="0"/>
          </a:p>
        </p:txBody>
      </p:sp>
      <p:sp>
        <p:nvSpPr>
          <p:cNvPr id="5" name="Rectangle 4"/>
          <p:cNvSpPr>
            <a:spLocks noGrp="1" noChangeArrowheads="1"/>
          </p:cNvSpPr>
          <p:nvPr/>
        </p:nvSpPr>
        <p:spPr bwMode="auto">
          <a:xfrm>
            <a:off x="114300" y="1219200"/>
            <a:ext cx="8915400" cy="5181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defRPr sz="3200" b="1">
                <a:solidFill>
                  <a:srgbClr val="000000"/>
                </a:solidFill>
                <a:latin typeface="+mn-lt"/>
                <a:ea typeface="+mn-ea"/>
                <a:cs typeface="+mn-cs"/>
              </a:defRPr>
            </a:lvl1pPr>
            <a:lvl2pPr marL="742950" indent="-285750" algn="l" rtl="0" eaLnBrk="0" fontAlgn="base" hangingPunct="0">
              <a:spcBef>
                <a:spcPct val="35000"/>
              </a:spcBef>
              <a:spcAft>
                <a:spcPct val="0"/>
              </a:spcAft>
              <a:buSzPct val="70000"/>
              <a:buFont typeface="Wingdings" pitchFamily="2" charset="2"/>
              <a:buChar char="l"/>
              <a:defRPr sz="2800" b="1">
                <a:solidFill>
                  <a:srgbClr val="000000"/>
                </a:solidFill>
                <a:latin typeface="+mn-lt"/>
              </a:defRPr>
            </a:lvl2pPr>
            <a:lvl3pPr marL="1143000" indent="-228600" algn="l" rtl="0" eaLnBrk="0" fontAlgn="base" hangingPunct="0">
              <a:spcBef>
                <a:spcPct val="35000"/>
              </a:spcBef>
              <a:spcAft>
                <a:spcPct val="0"/>
              </a:spcAft>
              <a:buFont typeface="Wingdings" pitchFamily="2" charset="2"/>
              <a:buChar char="ü"/>
              <a:defRPr sz="2400" b="1">
                <a:solidFill>
                  <a:srgbClr val="000000"/>
                </a:solidFill>
                <a:latin typeface="+mn-lt"/>
              </a:defRPr>
            </a:lvl3pPr>
            <a:lvl4pPr marL="1600200" indent="-228600" algn="l" rtl="0" eaLnBrk="0" fontAlgn="base" hangingPunct="0">
              <a:spcBef>
                <a:spcPct val="35000"/>
              </a:spcBef>
              <a:spcAft>
                <a:spcPct val="0"/>
              </a:spcAft>
              <a:buFont typeface="Wingdings" pitchFamily="2" charset="2"/>
              <a:buChar char="Ø"/>
              <a:defRPr sz="2000" b="1">
                <a:solidFill>
                  <a:srgbClr val="000000"/>
                </a:solidFill>
                <a:latin typeface="+mn-lt"/>
              </a:defRPr>
            </a:lvl4pPr>
            <a:lvl5pPr marL="2057400" indent="-228600" algn="l" rtl="0" eaLnBrk="0" fontAlgn="base" hangingPunct="0">
              <a:spcBef>
                <a:spcPct val="35000"/>
              </a:spcBef>
              <a:spcAft>
                <a:spcPct val="0"/>
              </a:spcAft>
              <a:buChar char="–"/>
              <a:defRPr sz="2000" b="1">
                <a:solidFill>
                  <a:srgbClr val="000000"/>
                </a:solidFill>
                <a:latin typeface="+mn-lt"/>
              </a:defRPr>
            </a:lvl5pPr>
            <a:lvl6pPr marL="2514600" indent="-228600" algn="l" rtl="0" eaLnBrk="0" fontAlgn="base" hangingPunct="0">
              <a:spcBef>
                <a:spcPct val="35000"/>
              </a:spcBef>
              <a:spcAft>
                <a:spcPct val="0"/>
              </a:spcAft>
              <a:buClr>
                <a:srgbClr val="FFFF00"/>
              </a:buClr>
              <a:buChar char="–"/>
              <a:defRPr sz="2000" b="1">
                <a:solidFill>
                  <a:schemeClr val="tx1"/>
                </a:solidFill>
                <a:latin typeface="+mn-lt"/>
              </a:defRPr>
            </a:lvl6pPr>
            <a:lvl7pPr marL="2971800" indent="-228600" algn="l" rtl="0" eaLnBrk="0" fontAlgn="base" hangingPunct="0">
              <a:spcBef>
                <a:spcPct val="35000"/>
              </a:spcBef>
              <a:spcAft>
                <a:spcPct val="0"/>
              </a:spcAft>
              <a:buClr>
                <a:srgbClr val="FFFF00"/>
              </a:buClr>
              <a:buChar char="–"/>
              <a:defRPr sz="2000" b="1">
                <a:solidFill>
                  <a:schemeClr val="tx1"/>
                </a:solidFill>
                <a:latin typeface="+mn-lt"/>
              </a:defRPr>
            </a:lvl7pPr>
            <a:lvl8pPr marL="3429000" indent="-228600" algn="l" rtl="0" eaLnBrk="0" fontAlgn="base" hangingPunct="0">
              <a:spcBef>
                <a:spcPct val="35000"/>
              </a:spcBef>
              <a:spcAft>
                <a:spcPct val="0"/>
              </a:spcAft>
              <a:buClr>
                <a:srgbClr val="FFFF00"/>
              </a:buClr>
              <a:buChar char="–"/>
              <a:defRPr sz="2000" b="1">
                <a:solidFill>
                  <a:schemeClr val="tx1"/>
                </a:solidFill>
                <a:latin typeface="+mn-lt"/>
              </a:defRPr>
            </a:lvl8pPr>
            <a:lvl9pPr marL="3886200" indent="-228600" algn="l" rtl="0" eaLnBrk="0" fontAlgn="base" hangingPunct="0">
              <a:spcBef>
                <a:spcPct val="35000"/>
              </a:spcBef>
              <a:spcAft>
                <a:spcPct val="0"/>
              </a:spcAft>
              <a:buClr>
                <a:srgbClr val="FFFF00"/>
              </a:buClr>
              <a:buChar char="–"/>
              <a:defRPr sz="2000" b="1">
                <a:solidFill>
                  <a:schemeClr val="tx1"/>
                </a:solidFill>
                <a:latin typeface="+mn-lt"/>
              </a:defRPr>
            </a:lvl9pPr>
          </a:lstStyle>
          <a:p>
            <a:pPr marL="1482725" indent="-1482725">
              <a:lnSpc>
                <a:spcPct val="90000"/>
              </a:lnSpc>
              <a:buSzPct val="70000"/>
              <a:buFont typeface="Wingdings" pitchFamily="2" charset="2"/>
              <a:buNone/>
              <a:tabLst>
                <a:tab pos="1482725" algn="l"/>
              </a:tabLst>
            </a:pPr>
            <a:r>
              <a:rPr lang="en-US" sz="2000" dirty="0" smtClean="0">
                <a:solidFill>
                  <a:schemeClr val="tx1"/>
                </a:solidFill>
              </a:rPr>
              <a:t>Module 1 - 	Introduction to the DLMS</a:t>
            </a:r>
          </a:p>
          <a:p>
            <a:pPr marL="1482725" indent="-1482725">
              <a:lnSpc>
                <a:spcPct val="90000"/>
              </a:lnSpc>
              <a:buSzPct val="70000"/>
              <a:buFont typeface="Wingdings" pitchFamily="2" charset="2"/>
              <a:buNone/>
              <a:tabLst>
                <a:tab pos="1482725" algn="l"/>
              </a:tabLst>
            </a:pPr>
            <a:endParaRPr lang="en-US" sz="400" dirty="0" smtClean="0">
              <a:solidFill>
                <a:srgbClr val="7030A0"/>
              </a:solidFill>
            </a:endParaRPr>
          </a:p>
          <a:p>
            <a:pPr marL="1482725" indent="-1482725">
              <a:lnSpc>
                <a:spcPct val="90000"/>
              </a:lnSpc>
              <a:buSzPct val="70000"/>
              <a:buFont typeface="Wingdings" pitchFamily="2" charset="2"/>
              <a:buNone/>
              <a:tabLst>
                <a:tab pos="1482725" algn="l"/>
              </a:tabLst>
            </a:pPr>
            <a:r>
              <a:rPr lang="en-US" sz="2000" dirty="0" smtClean="0">
                <a:solidFill>
                  <a:schemeClr val="tx1"/>
                </a:solidFill>
              </a:rPr>
              <a:t>Module 2 -	Electronic Data Interchange (EDI) Basics and ASC X12 EDI Definitions and Concepts</a:t>
            </a:r>
          </a:p>
          <a:p>
            <a:pPr marL="1482725" indent="-1482725">
              <a:lnSpc>
                <a:spcPct val="90000"/>
              </a:lnSpc>
              <a:buSzPct val="70000"/>
              <a:buFont typeface="Wingdings" pitchFamily="2" charset="2"/>
              <a:buNone/>
              <a:tabLst>
                <a:tab pos="1482725" algn="l"/>
              </a:tabLst>
            </a:pPr>
            <a:endParaRPr lang="en-US" sz="400" dirty="0" smtClean="0"/>
          </a:p>
          <a:p>
            <a:pPr marL="1482725" indent="-1482725">
              <a:lnSpc>
                <a:spcPct val="90000"/>
              </a:lnSpc>
              <a:buSzPct val="70000"/>
              <a:buFont typeface="Wingdings" pitchFamily="2" charset="2"/>
              <a:buNone/>
              <a:tabLst>
                <a:tab pos="1482725" algn="l"/>
              </a:tabLst>
            </a:pPr>
            <a:r>
              <a:rPr lang="en-US" sz="2000" dirty="0">
                <a:solidFill>
                  <a:schemeClr val="tx1"/>
                </a:solidFill>
              </a:rPr>
              <a:t>Module </a:t>
            </a:r>
            <a:r>
              <a:rPr lang="en-US" sz="2000" dirty="0" smtClean="0">
                <a:solidFill>
                  <a:schemeClr val="tx1"/>
                </a:solidFill>
              </a:rPr>
              <a:t>3 -	DLMS Functionality &amp; </a:t>
            </a:r>
            <a:r>
              <a:rPr lang="en-US" sz="2000" dirty="0">
                <a:solidFill>
                  <a:schemeClr val="tx1"/>
                </a:solidFill>
              </a:rPr>
              <a:t>Transaction </a:t>
            </a:r>
            <a:r>
              <a:rPr lang="en-US" sz="2000" dirty="0" smtClean="0">
                <a:solidFill>
                  <a:schemeClr val="tx1"/>
                </a:solidFill>
              </a:rPr>
              <a:t>Life-Cycle</a:t>
            </a:r>
          </a:p>
          <a:p>
            <a:pPr marL="1482725" indent="-1482725">
              <a:lnSpc>
                <a:spcPct val="90000"/>
              </a:lnSpc>
              <a:buSzPct val="70000"/>
              <a:buFont typeface="Wingdings" pitchFamily="2" charset="2"/>
              <a:buNone/>
              <a:tabLst>
                <a:tab pos="1482725" algn="l"/>
              </a:tabLst>
            </a:pPr>
            <a:endParaRPr lang="en-US" sz="400" dirty="0" smtClean="0">
              <a:solidFill>
                <a:schemeClr val="tx1"/>
              </a:solidFill>
            </a:endParaRPr>
          </a:p>
          <a:p>
            <a:pPr marL="1482725" indent="-1482725">
              <a:lnSpc>
                <a:spcPct val="90000"/>
              </a:lnSpc>
              <a:buSzPct val="70000"/>
              <a:buFont typeface="Wingdings" pitchFamily="2" charset="2"/>
              <a:buNone/>
              <a:tabLst>
                <a:tab pos="1482725" algn="l"/>
              </a:tabLst>
            </a:pPr>
            <a:r>
              <a:rPr lang="en-US" sz="2000" dirty="0" smtClean="0">
                <a:solidFill>
                  <a:schemeClr val="tx1"/>
                </a:solidFill>
              </a:rPr>
              <a:t>Module 4 -	</a:t>
            </a:r>
            <a:r>
              <a:rPr lang="en-US" sz="2000" dirty="0">
                <a:solidFill>
                  <a:schemeClr val="tx1"/>
                </a:solidFill>
              </a:rPr>
              <a:t>DLMS Implementation Convention Content</a:t>
            </a:r>
            <a:endParaRPr lang="en-US" sz="2000" dirty="0" smtClean="0">
              <a:solidFill>
                <a:schemeClr val="tx1"/>
              </a:solidFill>
            </a:endParaRPr>
          </a:p>
          <a:p>
            <a:pPr marL="1482725" indent="-1482725">
              <a:lnSpc>
                <a:spcPct val="90000"/>
              </a:lnSpc>
              <a:buSzPct val="70000"/>
              <a:buFont typeface="Wingdings" pitchFamily="2" charset="2"/>
              <a:buNone/>
              <a:tabLst>
                <a:tab pos="1482725" algn="l"/>
              </a:tabLst>
            </a:pPr>
            <a:endParaRPr lang="en-US" sz="400" dirty="0" smtClean="0"/>
          </a:p>
          <a:p>
            <a:pPr marL="1482725" indent="-1482725">
              <a:lnSpc>
                <a:spcPct val="90000"/>
              </a:lnSpc>
              <a:buSzPct val="70000"/>
              <a:buFont typeface="Wingdings" pitchFamily="2" charset="2"/>
              <a:buNone/>
              <a:tabLst>
                <a:tab pos="1482725" algn="l"/>
              </a:tabLst>
            </a:pPr>
            <a:r>
              <a:rPr lang="en-US" sz="2000" dirty="0" smtClean="0">
                <a:solidFill>
                  <a:srgbClr val="7030A0"/>
                </a:solidFill>
              </a:rPr>
              <a:t>Module 5  -	IUID &amp; RFID - Emerging Technologies</a:t>
            </a:r>
          </a:p>
          <a:p>
            <a:pPr marL="1482725" indent="-1482725">
              <a:lnSpc>
                <a:spcPct val="90000"/>
              </a:lnSpc>
              <a:buSzPct val="70000"/>
              <a:buFont typeface="Wingdings" pitchFamily="2" charset="2"/>
              <a:buNone/>
              <a:tabLst>
                <a:tab pos="1482725" algn="l"/>
              </a:tabLst>
            </a:pPr>
            <a:endParaRPr lang="en-US" sz="400" dirty="0" smtClean="0">
              <a:solidFill>
                <a:schemeClr val="tx1"/>
              </a:solidFill>
            </a:endParaRPr>
          </a:p>
          <a:p>
            <a:pPr marL="1482725" indent="-1482725">
              <a:lnSpc>
                <a:spcPct val="90000"/>
              </a:lnSpc>
              <a:buSzPct val="70000"/>
              <a:tabLst>
                <a:tab pos="1482725" algn="l"/>
              </a:tabLst>
            </a:pPr>
            <a:r>
              <a:rPr lang="en-US" sz="2000" dirty="0" smtClean="0">
                <a:solidFill>
                  <a:schemeClr val="tx1"/>
                </a:solidFill>
              </a:rPr>
              <a:t>Module 6 -	Creating/Reengineering DOD Logistics Business Processes</a:t>
            </a:r>
          </a:p>
          <a:p>
            <a:pPr marL="1482725" indent="-1482725">
              <a:lnSpc>
                <a:spcPct val="90000"/>
              </a:lnSpc>
              <a:buSzPct val="70000"/>
              <a:tabLst>
                <a:tab pos="1482725" algn="l"/>
              </a:tabLst>
            </a:pPr>
            <a:endParaRPr lang="en-US" sz="400" dirty="0" smtClean="0"/>
          </a:p>
          <a:p>
            <a:pPr marL="1482725" indent="-1482725">
              <a:lnSpc>
                <a:spcPct val="90000"/>
              </a:lnSpc>
              <a:buSzPct val="70000"/>
              <a:tabLst>
                <a:tab pos="1482725" algn="l"/>
              </a:tabLst>
            </a:pPr>
            <a:r>
              <a:rPr lang="en-US" sz="2000" dirty="0" smtClean="0"/>
              <a:t>Module </a:t>
            </a:r>
            <a:r>
              <a:rPr lang="en-US" sz="2000" dirty="0"/>
              <a:t>7 -  </a:t>
            </a:r>
            <a:r>
              <a:rPr lang="en-US" sz="2000" dirty="0" smtClean="0"/>
              <a:t>	Enterprise </a:t>
            </a:r>
            <a:r>
              <a:rPr lang="en-US" sz="2000" dirty="0"/>
              <a:t>Interoperability </a:t>
            </a:r>
            <a:r>
              <a:rPr lang="en-US" sz="2000" dirty="0" smtClean="0"/>
              <a:t>Tools</a:t>
            </a:r>
          </a:p>
          <a:p>
            <a:pPr marL="1482725" indent="-1482725">
              <a:lnSpc>
                <a:spcPct val="90000"/>
              </a:lnSpc>
              <a:buSzPct val="70000"/>
              <a:tabLst>
                <a:tab pos="1482725" algn="l"/>
              </a:tabLst>
            </a:pPr>
            <a:endParaRPr lang="en-US" sz="400" dirty="0" smtClean="0"/>
          </a:p>
          <a:p>
            <a:pPr marL="1482725" indent="-1482725">
              <a:lnSpc>
                <a:spcPct val="90000"/>
              </a:lnSpc>
              <a:buSzPct val="70000"/>
              <a:buFont typeface="Wingdings" pitchFamily="2" charset="2"/>
              <a:buNone/>
              <a:tabLst>
                <a:tab pos="1482725" algn="l"/>
              </a:tabLst>
            </a:pPr>
            <a:r>
              <a:rPr lang="en-US" sz="2000" dirty="0" smtClean="0"/>
              <a:t>Module 8 -  	DoD Activity Address Directory (DoDAAD)</a:t>
            </a:r>
          </a:p>
          <a:p>
            <a:pPr marL="1482725" indent="-1482725">
              <a:lnSpc>
                <a:spcPct val="90000"/>
              </a:lnSpc>
              <a:buSzPct val="70000"/>
              <a:tabLst>
                <a:tab pos="1482725" algn="l"/>
              </a:tabLst>
            </a:pPr>
            <a:endParaRPr lang="en-US" sz="400" dirty="0"/>
          </a:p>
          <a:p>
            <a:pPr marL="1482725" indent="-1482725">
              <a:lnSpc>
                <a:spcPct val="90000"/>
              </a:lnSpc>
              <a:buSzPct val="70000"/>
              <a:buFont typeface="Wingdings" pitchFamily="2" charset="2"/>
              <a:buNone/>
              <a:tabLst>
                <a:tab pos="1482725" algn="l"/>
              </a:tabLst>
            </a:pPr>
            <a:r>
              <a:rPr lang="en-US" sz="2000" dirty="0" smtClean="0"/>
              <a:t>Module 9 </a:t>
            </a:r>
            <a:r>
              <a:rPr lang="en-US" sz="2000" dirty="0"/>
              <a:t>- 	Supply Discrepancy </a:t>
            </a:r>
            <a:r>
              <a:rPr lang="en-US" sz="2000" dirty="0" smtClean="0"/>
              <a:t>Reporting (SDR)</a:t>
            </a:r>
          </a:p>
          <a:p>
            <a:pPr marL="1482725" indent="-1482725">
              <a:lnSpc>
                <a:spcPct val="90000"/>
              </a:lnSpc>
              <a:buSzPct val="70000"/>
              <a:buFont typeface="Wingdings" pitchFamily="2" charset="2"/>
              <a:buNone/>
              <a:tabLst>
                <a:tab pos="1482725" algn="l"/>
              </a:tabLst>
            </a:pPr>
            <a:r>
              <a:rPr lang="en-US" sz="400" dirty="0">
                <a:solidFill>
                  <a:schemeClr val="tx1"/>
                </a:solidFill>
              </a:rPr>
              <a:t>	</a:t>
            </a:r>
          </a:p>
          <a:p>
            <a:pPr marL="1482725" indent="-1482725">
              <a:lnSpc>
                <a:spcPct val="90000"/>
              </a:lnSpc>
              <a:buSzPct val="70000"/>
              <a:buFont typeface="Wingdings" pitchFamily="2" charset="2"/>
              <a:buNone/>
              <a:tabLst>
                <a:tab pos="1482725" algn="l"/>
              </a:tabLst>
            </a:pPr>
            <a:r>
              <a:rPr lang="en-US" sz="2000" dirty="0"/>
              <a:t>Module 10 -	DLMS Functional Financial Transaction (</a:t>
            </a:r>
            <a:r>
              <a:rPr lang="en-US" sz="2000" dirty="0" smtClean="0"/>
              <a:t>standalone)</a:t>
            </a:r>
            <a:endParaRPr lang="en-US" sz="2000" dirty="0"/>
          </a:p>
          <a:p>
            <a:pPr marL="1482725" indent="-1482725">
              <a:lnSpc>
                <a:spcPct val="90000"/>
              </a:lnSpc>
              <a:buSzPct val="70000"/>
              <a:buFont typeface="Wingdings" pitchFamily="2" charset="2"/>
              <a:buNone/>
              <a:tabLst>
                <a:tab pos="1482725" algn="l"/>
              </a:tabLst>
            </a:pPr>
            <a:r>
              <a:rPr lang="en-US" sz="400" dirty="0">
                <a:solidFill>
                  <a:schemeClr val="tx1"/>
                </a:solidFill>
              </a:rPr>
              <a:t>	</a:t>
            </a:r>
          </a:p>
          <a:p>
            <a:pPr marL="1482725" indent="-1482725">
              <a:lnSpc>
                <a:spcPct val="90000"/>
              </a:lnSpc>
              <a:buSzPct val="70000"/>
              <a:buFont typeface="Wingdings" pitchFamily="2" charset="2"/>
              <a:buNone/>
              <a:tabLst>
                <a:tab pos="1482725" algn="l"/>
              </a:tabLst>
            </a:pPr>
            <a:r>
              <a:rPr lang="en-US" sz="2000" dirty="0"/>
              <a:t>Module </a:t>
            </a:r>
            <a:r>
              <a:rPr lang="en-US" sz="2000" dirty="0" smtClean="0"/>
              <a:t>11 -	Creating/Reengineering DOD Logistics (standalone)</a:t>
            </a:r>
            <a:endParaRPr lang="en-US" sz="1200" dirty="0"/>
          </a:p>
          <a:p>
            <a:pPr algn="ctr">
              <a:spcBef>
                <a:spcPts val="1200"/>
              </a:spcBef>
              <a:buSzPct val="70000"/>
              <a:tabLst>
                <a:tab pos="2165350" algn="l"/>
              </a:tabLst>
            </a:pPr>
            <a:r>
              <a:rPr lang="en-US" sz="2000" dirty="0">
                <a:hlinkClick r:id="rId3"/>
              </a:rPr>
              <a:t>www.dla.mil/does/DLMS</a:t>
            </a:r>
            <a:r>
              <a:rPr lang="en-US" sz="2000" dirty="0"/>
              <a:t> </a:t>
            </a:r>
          </a:p>
          <a:p>
            <a:pPr>
              <a:lnSpc>
                <a:spcPct val="90000"/>
              </a:lnSpc>
              <a:buSzPct val="70000"/>
              <a:tabLst>
                <a:tab pos="2165350" algn="l"/>
              </a:tabLst>
            </a:pPr>
            <a:endParaRPr lang="en-US" sz="2400" dirty="0" smtClean="0">
              <a:solidFill>
                <a:srgbClr val="7030A0"/>
              </a:solidFill>
              <a:latin typeface="Arial Narrow" pitchFamily="34" charset="0"/>
            </a:endParaRPr>
          </a:p>
          <a:p>
            <a:pPr>
              <a:lnSpc>
                <a:spcPct val="90000"/>
              </a:lnSpc>
              <a:buSzPct val="70000"/>
              <a:tabLst>
                <a:tab pos="2165350" algn="l"/>
              </a:tabLst>
            </a:pPr>
            <a:endParaRPr lang="en-US" sz="2400" dirty="0" smtClean="0">
              <a:latin typeface="Arial Narrow" pitchFamily="34" charset="0"/>
            </a:endParaRPr>
          </a:p>
        </p:txBody>
      </p:sp>
    </p:spTree>
    <p:extLst>
      <p:ext uri="{BB962C8B-B14F-4D97-AF65-F5344CB8AC3E}">
        <p14:creationId xmlns:p14="http://schemas.microsoft.com/office/powerpoint/2010/main" val="1805898035"/>
      </p:ext>
    </p:extLst>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3"/>
          <p:cNvSpPr>
            <a:spLocks noChangeArrowheads="1"/>
          </p:cNvSpPr>
          <p:nvPr/>
        </p:nvSpPr>
        <p:spPr bwMode="auto">
          <a:xfrm>
            <a:off x="1117600" y="763588"/>
            <a:ext cx="7067550" cy="531812"/>
          </a:xfrm>
          <a:prstGeom prst="rect">
            <a:avLst/>
          </a:prstGeom>
          <a:noFill/>
          <a:ln w="9525">
            <a:noFill/>
            <a:miter lim="800000"/>
            <a:headEnd/>
            <a:tailEnd/>
          </a:ln>
        </p:spPr>
        <p:txBody>
          <a:bodyPr wrap="none">
            <a:spAutoFit/>
          </a:bodyPr>
          <a:lstStyle/>
          <a:p>
            <a:pPr eaLnBrk="1" hangingPunct="1">
              <a:lnSpc>
                <a:spcPct val="80000"/>
              </a:lnSpc>
            </a:pPr>
            <a:r>
              <a:rPr lang="en-US" sz="3600" dirty="0">
                <a:solidFill>
                  <a:srgbClr val="2D2DB9"/>
                </a:solidFill>
              </a:rPr>
              <a:t>DLMS Supporting Passive RFID</a:t>
            </a:r>
          </a:p>
        </p:txBody>
      </p:sp>
      <p:sp>
        <p:nvSpPr>
          <p:cNvPr id="40964" name="Rectangle 5"/>
          <p:cNvSpPr>
            <a:spLocks noChangeArrowheads="1"/>
          </p:cNvSpPr>
          <p:nvPr/>
        </p:nvSpPr>
        <p:spPr bwMode="auto">
          <a:xfrm>
            <a:off x="685800" y="1741944"/>
            <a:ext cx="8153400" cy="2677656"/>
          </a:xfrm>
          <a:prstGeom prst="rect">
            <a:avLst/>
          </a:prstGeom>
          <a:noFill/>
          <a:ln w="9525">
            <a:noFill/>
            <a:miter lim="800000"/>
            <a:headEnd/>
            <a:tailEnd/>
          </a:ln>
        </p:spPr>
        <p:txBody>
          <a:bodyPr wrap="square" anchor="ctr">
            <a:spAutoFit/>
          </a:bodyPr>
          <a:lstStyle/>
          <a:p>
            <a:pPr marL="457200" indent="-457200" algn="l" eaLnBrk="1" hangingPunct="1">
              <a:lnSpc>
                <a:spcPct val="100000"/>
              </a:lnSpc>
              <a:buClr>
                <a:schemeClr val="tx1"/>
              </a:buClr>
              <a:buFont typeface="Arial" panose="020B0604020202020204" pitchFamily="34" charset="0"/>
              <a:buChar char="•"/>
            </a:pPr>
            <a:r>
              <a:rPr lang="en-US" sz="2800" dirty="0">
                <a:latin typeface="+mn-lt"/>
              </a:rPr>
              <a:t>856 </a:t>
            </a:r>
            <a:r>
              <a:rPr lang="en-US" sz="2800" dirty="0" smtClean="0">
                <a:latin typeface="+mn-lt"/>
              </a:rPr>
              <a:t>  	Advance </a:t>
            </a:r>
            <a:r>
              <a:rPr lang="en-US" sz="2800" dirty="0">
                <a:latin typeface="+mn-lt"/>
              </a:rPr>
              <a:t>Shipping </a:t>
            </a:r>
            <a:r>
              <a:rPr lang="en-US" sz="2800" dirty="0" smtClean="0">
                <a:latin typeface="+mn-lt"/>
              </a:rPr>
              <a:t>Notice</a:t>
            </a:r>
            <a:endParaRPr lang="en-US" sz="2800" dirty="0">
              <a:solidFill>
                <a:schemeClr val="tx2"/>
              </a:solidFill>
              <a:latin typeface="+mn-lt"/>
            </a:endParaRPr>
          </a:p>
          <a:p>
            <a:pPr marL="457200" indent="-457200" algn="l" eaLnBrk="1" hangingPunct="1">
              <a:lnSpc>
                <a:spcPct val="100000"/>
              </a:lnSpc>
              <a:buClr>
                <a:schemeClr val="tx1"/>
              </a:buClr>
              <a:buFont typeface="Arial" panose="020B0604020202020204" pitchFamily="34" charset="0"/>
              <a:buChar char="•"/>
            </a:pPr>
            <a:r>
              <a:rPr lang="en-US" sz="2800" dirty="0">
                <a:latin typeface="+mn-lt"/>
              </a:rPr>
              <a:t>856R	</a:t>
            </a:r>
            <a:r>
              <a:rPr lang="en-US" sz="2800" dirty="0" smtClean="0">
                <a:latin typeface="+mn-lt"/>
              </a:rPr>
              <a:t>Shipment </a:t>
            </a:r>
            <a:r>
              <a:rPr lang="en-US" sz="2800" dirty="0">
                <a:latin typeface="+mn-lt"/>
              </a:rPr>
              <a:t>Status Material </a:t>
            </a:r>
            <a:r>
              <a:rPr lang="en-US" sz="2800" dirty="0" smtClean="0">
                <a:latin typeface="+mn-lt"/>
              </a:rPr>
              <a:t>Returns</a:t>
            </a:r>
            <a:endParaRPr lang="en-US" sz="2800" dirty="0">
              <a:solidFill>
                <a:schemeClr val="tx2"/>
              </a:solidFill>
              <a:latin typeface="+mn-lt"/>
            </a:endParaRPr>
          </a:p>
          <a:p>
            <a:pPr marL="457200" indent="-457200" algn="l" eaLnBrk="1" hangingPunct="1">
              <a:lnSpc>
                <a:spcPct val="100000"/>
              </a:lnSpc>
              <a:buClr>
                <a:schemeClr val="tx1"/>
              </a:buClr>
              <a:buFont typeface="Arial" panose="020B0604020202020204" pitchFamily="34" charset="0"/>
              <a:buChar char="•"/>
            </a:pPr>
            <a:r>
              <a:rPr lang="en-US" sz="2800" dirty="0">
                <a:latin typeface="+mn-lt"/>
              </a:rPr>
              <a:t>856S 	</a:t>
            </a:r>
            <a:r>
              <a:rPr lang="en-US" sz="2800" dirty="0" smtClean="0">
                <a:latin typeface="+mn-lt"/>
              </a:rPr>
              <a:t>Shipment Status</a:t>
            </a:r>
            <a:endParaRPr lang="en-US" sz="2800" dirty="0">
              <a:solidFill>
                <a:schemeClr val="tx2"/>
              </a:solidFill>
              <a:latin typeface="+mn-lt"/>
            </a:endParaRPr>
          </a:p>
          <a:p>
            <a:pPr marL="457200" indent="-457200" algn="l" eaLnBrk="1" hangingPunct="1">
              <a:lnSpc>
                <a:spcPct val="100000"/>
              </a:lnSpc>
              <a:buClr>
                <a:schemeClr val="tx1"/>
              </a:buClr>
              <a:buFont typeface="Arial" panose="020B0604020202020204" pitchFamily="34" charset="0"/>
              <a:buChar char="•"/>
            </a:pPr>
            <a:r>
              <a:rPr lang="en-US" sz="2800" dirty="0">
                <a:latin typeface="+mn-lt"/>
              </a:rPr>
              <a:t>XML	</a:t>
            </a:r>
            <a:r>
              <a:rPr lang="en-US" sz="2800" dirty="0" smtClean="0">
                <a:latin typeface="+mn-lt"/>
              </a:rPr>
              <a:t>Reader </a:t>
            </a:r>
            <a:r>
              <a:rPr lang="en-US" sz="2800" dirty="0">
                <a:latin typeface="+mn-lt"/>
              </a:rPr>
              <a:t>Registration</a:t>
            </a:r>
          </a:p>
          <a:p>
            <a:pPr marL="457200" indent="-457200" algn="l" eaLnBrk="1" hangingPunct="1">
              <a:lnSpc>
                <a:spcPct val="100000"/>
              </a:lnSpc>
              <a:buClr>
                <a:schemeClr val="tx1"/>
              </a:buClr>
              <a:buFont typeface="Arial" panose="020B0604020202020204" pitchFamily="34" charset="0"/>
              <a:buChar char="•"/>
            </a:pPr>
            <a:r>
              <a:rPr lang="en-US" sz="2800" dirty="0">
                <a:latin typeface="+mn-lt"/>
              </a:rPr>
              <a:t>XML	</a:t>
            </a:r>
            <a:r>
              <a:rPr lang="en-US" sz="2800" dirty="0" smtClean="0">
                <a:latin typeface="+mn-lt"/>
              </a:rPr>
              <a:t>Visibility </a:t>
            </a:r>
            <a:r>
              <a:rPr lang="en-US" sz="2800" dirty="0">
                <a:latin typeface="+mn-lt"/>
              </a:rPr>
              <a:t>Response</a:t>
            </a:r>
          </a:p>
          <a:p>
            <a:pPr marL="457200" indent="-457200" algn="l" eaLnBrk="1" hangingPunct="1">
              <a:lnSpc>
                <a:spcPct val="100000"/>
              </a:lnSpc>
              <a:buClr>
                <a:schemeClr val="tx1"/>
              </a:buClr>
              <a:buFont typeface="Arial" panose="020B0604020202020204" pitchFamily="34" charset="0"/>
              <a:buChar char="•"/>
            </a:pPr>
            <a:r>
              <a:rPr lang="en-US" sz="2800" dirty="0">
                <a:latin typeface="+mn-lt"/>
              </a:rPr>
              <a:t>XML	</a:t>
            </a:r>
            <a:r>
              <a:rPr lang="en-US" sz="2800" dirty="0" smtClean="0">
                <a:latin typeface="+mn-lt"/>
              </a:rPr>
              <a:t>Visibility</a:t>
            </a:r>
            <a:endParaRPr lang="en-US" sz="2800" dirty="0">
              <a:latin typeface="+mn-lt"/>
            </a:endParaRP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152400"/>
            <a:ext cx="9144000" cy="1295400"/>
          </a:xfrm>
        </p:spPr>
        <p:txBody>
          <a:bodyPr/>
          <a:lstStyle/>
          <a:p>
            <a:pPr>
              <a:lnSpc>
                <a:spcPct val="90000"/>
              </a:lnSpc>
            </a:pPr>
            <a:r>
              <a:rPr lang="en-US" sz="3600" b="0" dirty="0" smtClean="0"/>
              <a:t/>
            </a:r>
            <a:br>
              <a:rPr lang="en-US" sz="3600" b="0" dirty="0" smtClean="0"/>
            </a:br>
            <a:r>
              <a:rPr lang="en-US" sz="4000" dirty="0" smtClean="0"/>
              <a:t> Example of Providing In The Box Visibility via 856 ASN</a:t>
            </a:r>
          </a:p>
        </p:txBody>
      </p:sp>
      <p:sp>
        <p:nvSpPr>
          <p:cNvPr id="41987" name="Rectangle 3"/>
          <p:cNvSpPr>
            <a:spLocks noGrp="1" noChangeArrowheads="1"/>
          </p:cNvSpPr>
          <p:nvPr>
            <p:ph idx="1"/>
          </p:nvPr>
        </p:nvSpPr>
        <p:spPr>
          <a:xfrm>
            <a:off x="152400" y="1752600"/>
            <a:ext cx="8763000" cy="4343400"/>
          </a:xfrm>
        </p:spPr>
        <p:txBody>
          <a:bodyPr/>
          <a:lstStyle/>
          <a:p>
            <a:pPr>
              <a:spcBef>
                <a:spcPct val="0"/>
              </a:spcBef>
              <a:buClr>
                <a:schemeClr val="tx2"/>
              </a:buClr>
              <a:buFont typeface="Arial" panose="020B0604020202020204" pitchFamily="34" charset="0"/>
              <a:buChar char="•"/>
              <a:defRPr/>
            </a:pPr>
            <a:r>
              <a:rPr lang="en-US" sz="2400" b="0" dirty="0" smtClean="0"/>
              <a:t>Provide receiving activity with in the box visibility of an incoming shipment at the time of shipment.</a:t>
            </a:r>
          </a:p>
          <a:p>
            <a:pPr marL="463550" indent="-463550">
              <a:spcBef>
                <a:spcPct val="0"/>
              </a:spcBef>
              <a:buClr>
                <a:schemeClr val="tx2"/>
              </a:buClr>
              <a:buFont typeface="Arial" panose="020B0604020202020204" pitchFamily="34" charset="0"/>
              <a:buChar char="•"/>
              <a:defRPr/>
            </a:pPr>
            <a:endParaRPr lang="en-US" sz="1200" b="0" dirty="0" smtClean="0"/>
          </a:p>
          <a:p>
            <a:pPr marL="463550" indent="-463550">
              <a:spcBef>
                <a:spcPct val="0"/>
              </a:spcBef>
              <a:buClr>
                <a:schemeClr val="tx2"/>
              </a:buClr>
              <a:buFont typeface="Arial" panose="020B0604020202020204" pitchFamily="34" charset="0"/>
              <a:buChar char="•"/>
              <a:defRPr/>
            </a:pPr>
            <a:r>
              <a:rPr lang="en-US" sz="2400" b="0" dirty="0" smtClean="0"/>
              <a:t>Computer system supporting the packing/shipping function builds out the 856 ASN.</a:t>
            </a:r>
          </a:p>
          <a:p>
            <a:pPr marL="463550" indent="-463550">
              <a:spcBef>
                <a:spcPct val="0"/>
              </a:spcBef>
              <a:buClr>
                <a:schemeClr val="tx2"/>
              </a:buClr>
              <a:buFont typeface="Arial" panose="020B0604020202020204" pitchFamily="34" charset="0"/>
              <a:buChar char="•"/>
              <a:defRPr/>
            </a:pPr>
            <a:endParaRPr lang="en-US" sz="1200" b="0" dirty="0" smtClean="0"/>
          </a:p>
          <a:p>
            <a:pPr marL="463550" indent="-463550">
              <a:spcBef>
                <a:spcPct val="0"/>
              </a:spcBef>
              <a:buClr>
                <a:schemeClr val="tx2"/>
              </a:buClr>
              <a:buFont typeface="Arial" panose="020B0604020202020204" pitchFamily="34" charset="0"/>
              <a:buChar char="•"/>
              <a:defRPr/>
            </a:pPr>
            <a:r>
              <a:rPr lang="en-US" sz="2400" b="0" dirty="0" smtClean="0"/>
              <a:t>As the packer scans items and the Box &amp; Pallet RFID Tags the </a:t>
            </a:r>
            <a:r>
              <a:rPr lang="en-US" sz="2400" b="0" dirty="0"/>
              <a:t>s</a:t>
            </a:r>
            <a:r>
              <a:rPr lang="en-US" sz="2400" b="0" dirty="0" smtClean="0"/>
              <a:t>ystem builds the Loops.</a:t>
            </a:r>
          </a:p>
          <a:p>
            <a:pPr marL="463550" indent="-463550">
              <a:spcBef>
                <a:spcPct val="0"/>
              </a:spcBef>
              <a:buClr>
                <a:schemeClr val="tx2"/>
              </a:buClr>
              <a:buFont typeface="Arial" panose="020B0604020202020204" pitchFamily="34" charset="0"/>
              <a:buChar char="•"/>
              <a:defRPr/>
            </a:pPr>
            <a:endParaRPr lang="en-US" sz="1200" b="0" dirty="0" smtClean="0"/>
          </a:p>
          <a:p>
            <a:pPr marL="463550" indent="-463550">
              <a:spcBef>
                <a:spcPct val="0"/>
              </a:spcBef>
              <a:buClr>
                <a:schemeClr val="tx2"/>
              </a:buClr>
              <a:buFont typeface="Arial" panose="020B0604020202020204" pitchFamily="34" charset="0"/>
              <a:buChar char="•"/>
              <a:defRPr/>
            </a:pPr>
            <a:r>
              <a:rPr lang="en-US" sz="2400" b="0" dirty="0" smtClean="0"/>
              <a:t>The system receiving the 856 ASN decomposes the hierarchical structure to convey in the box information for use upon physical receipt.</a:t>
            </a:r>
          </a:p>
        </p:txBody>
      </p:sp>
      <p:grpSp>
        <p:nvGrpSpPr>
          <p:cNvPr id="4" name="Group 3"/>
          <p:cNvGrpSpPr>
            <a:grpSpLocks/>
          </p:cNvGrpSpPr>
          <p:nvPr/>
        </p:nvGrpSpPr>
        <p:grpSpPr bwMode="auto">
          <a:xfrm>
            <a:off x="6553200" y="5438671"/>
            <a:ext cx="1970560" cy="1038329"/>
            <a:chOff x="288" y="1728"/>
            <a:chExt cx="4086" cy="2153"/>
          </a:xfrm>
        </p:grpSpPr>
        <p:pic>
          <p:nvPicPr>
            <p:cNvPr id="5" name="Picture 4" descr="mfgstorage"/>
            <p:cNvPicPr>
              <a:picLocks noChangeAspect="1" noChangeArrowheads="1"/>
            </p:cNvPicPr>
            <p:nvPr/>
          </p:nvPicPr>
          <p:blipFill>
            <a:blip r:embed="rId3" cstate="print"/>
            <a:srcRect/>
            <a:stretch>
              <a:fillRect/>
            </a:stretch>
          </p:blipFill>
          <p:spPr bwMode="auto">
            <a:xfrm>
              <a:off x="288" y="1728"/>
              <a:ext cx="2928" cy="2153"/>
            </a:xfrm>
            <a:prstGeom prst="rect">
              <a:avLst/>
            </a:prstGeom>
            <a:noFill/>
            <a:ln w="9525">
              <a:noFill/>
              <a:miter lim="800000"/>
              <a:headEnd/>
              <a:tailEnd/>
            </a:ln>
          </p:spPr>
        </p:pic>
        <p:sp>
          <p:nvSpPr>
            <p:cNvPr id="6" name="Rectangle 5"/>
            <p:cNvSpPr>
              <a:spLocks noChangeArrowheads="1"/>
            </p:cNvSpPr>
            <p:nvPr/>
          </p:nvSpPr>
          <p:spPr bwMode="auto">
            <a:xfrm>
              <a:off x="1872" y="2112"/>
              <a:ext cx="1296" cy="1344"/>
            </a:xfrm>
            <a:prstGeom prst="rect">
              <a:avLst/>
            </a:prstGeom>
            <a:solidFill>
              <a:srgbClr val="FFE4AF"/>
            </a:solidFill>
            <a:ln w="9525">
              <a:miter lim="800000"/>
              <a:headEnd/>
              <a:tailEnd/>
            </a:ln>
            <a:effectLst/>
            <a:scene3d>
              <a:camera prst="legacyObliqueTopRight"/>
              <a:lightRig rig="legacyFlat3" dir="b"/>
            </a:scene3d>
            <a:sp3d extrusionH="277800" prstMaterial="legacyMatte">
              <a:bevelT w="13500" h="13500" prst="angle"/>
              <a:bevelB w="13500" h="13500" prst="angle"/>
              <a:extrusionClr>
                <a:srgbClr val="FFE4AF"/>
              </a:extrusionClr>
            </a:sp3d>
          </p:spPr>
          <p:txBody>
            <a:bodyPr wrap="none" anchor="ctr">
              <a:flatTx/>
            </a:bodyPr>
            <a:lstStyle/>
            <a:p>
              <a:pPr>
                <a:defRPr/>
              </a:pPr>
              <a:endParaRPr lang="en-US" dirty="0">
                <a:effectLst>
                  <a:outerShdw blurRad="38100" dist="38100" dir="2700000" algn="tl">
                    <a:srgbClr val="000000">
                      <a:alpha val="43137"/>
                    </a:srgbClr>
                  </a:outerShdw>
                </a:effectLst>
              </a:endParaRPr>
            </a:p>
          </p:txBody>
        </p:sp>
        <p:sp>
          <p:nvSpPr>
            <p:cNvPr id="7" name="Line 6"/>
            <p:cNvSpPr>
              <a:spLocks noChangeShapeType="1"/>
            </p:cNvSpPr>
            <p:nvPr/>
          </p:nvSpPr>
          <p:spPr bwMode="auto">
            <a:xfrm>
              <a:off x="2304" y="2112"/>
              <a:ext cx="0" cy="1344"/>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8" name="Line 7"/>
            <p:cNvSpPr>
              <a:spLocks noChangeShapeType="1"/>
            </p:cNvSpPr>
            <p:nvPr/>
          </p:nvSpPr>
          <p:spPr bwMode="auto">
            <a:xfrm>
              <a:off x="2736" y="2112"/>
              <a:ext cx="0" cy="1344"/>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9" name="Line 8"/>
            <p:cNvSpPr>
              <a:spLocks noChangeShapeType="1"/>
            </p:cNvSpPr>
            <p:nvPr/>
          </p:nvSpPr>
          <p:spPr bwMode="auto">
            <a:xfrm flipH="1" flipV="1">
              <a:off x="1872" y="3024"/>
              <a:ext cx="1296" cy="0"/>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10" name="Line 9"/>
            <p:cNvSpPr>
              <a:spLocks noChangeShapeType="1"/>
            </p:cNvSpPr>
            <p:nvPr/>
          </p:nvSpPr>
          <p:spPr bwMode="auto">
            <a:xfrm flipH="1" flipV="1">
              <a:off x="1872" y="2544"/>
              <a:ext cx="1296" cy="0"/>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11" name="Line 10"/>
            <p:cNvSpPr>
              <a:spLocks noChangeShapeType="1"/>
            </p:cNvSpPr>
            <p:nvPr/>
          </p:nvSpPr>
          <p:spPr bwMode="auto">
            <a:xfrm flipV="1">
              <a:off x="3168" y="2496"/>
              <a:ext cx="48" cy="48"/>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12" name="Line 11"/>
            <p:cNvSpPr>
              <a:spLocks noChangeShapeType="1"/>
            </p:cNvSpPr>
            <p:nvPr/>
          </p:nvSpPr>
          <p:spPr bwMode="auto">
            <a:xfrm flipV="1">
              <a:off x="3168" y="2976"/>
              <a:ext cx="48" cy="48"/>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pic>
          <p:nvPicPr>
            <p:cNvPr id="17" name="Picture 16" descr="rfidtag"/>
            <p:cNvPicPr>
              <a:picLocks noChangeAspect="1" noChangeArrowheads="1"/>
            </p:cNvPicPr>
            <p:nvPr/>
          </p:nvPicPr>
          <p:blipFill>
            <a:blip r:embed="rId4" cstate="print"/>
            <a:srcRect/>
            <a:stretch>
              <a:fillRect/>
            </a:stretch>
          </p:blipFill>
          <p:spPr bwMode="auto">
            <a:xfrm>
              <a:off x="2928" y="2256"/>
              <a:ext cx="96" cy="95"/>
            </a:xfrm>
            <a:prstGeom prst="rect">
              <a:avLst/>
            </a:prstGeom>
            <a:noFill/>
            <a:ln w="9525">
              <a:noFill/>
              <a:miter lim="800000"/>
              <a:headEnd/>
              <a:tailEnd/>
            </a:ln>
          </p:spPr>
        </p:pic>
        <p:pic>
          <p:nvPicPr>
            <p:cNvPr id="21" name="Picture 20" descr="rfidtag"/>
            <p:cNvPicPr>
              <a:picLocks noChangeAspect="1" noChangeArrowheads="1"/>
            </p:cNvPicPr>
            <p:nvPr/>
          </p:nvPicPr>
          <p:blipFill>
            <a:blip r:embed="rId4" cstate="print"/>
            <a:srcRect/>
            <a:stretch>
              <a:fillRect/>
            </a:stretch>
          </p:blipFill>
          <p:spPr bwMode="auto">
            <a:xfrm>
              <a:off x="2496" y="2256"/>
              <a:ext cx="96" cy="95"/>
            </a:xfrm>
            <a:prstGeom prst="rect">
              <a:avLst/>
            </a:prstGeom>
            <a:noFill/>
            <a:ln w="9525">
              <a:noFill/>
              <a:miter lim="800000"/>
              <a:headEnd/>
              <a:tailEnd/>
            </a:ln>
          </p:spPr>
        </p:pic>
        <p:pic>
          <p:nvPicPr>
            <p:cNvPr id="22" name="Picture 21" descr="rfidtag"/>
            <p:cNvPicPr>
              <a:picLocks noChangeAspect="1" noChangeArrowheads="1"/>
            </p:cNvPicPr>
            <p:nvPr/>
          </p:nvPicPr>
          <p:blipFill>
            <a:blip r:embed="rId4" cstate="print"/>
            <a:srcRect/>
            <a:stretch>
              <a:fillRect/>
            </a:stretch>
          </p:blipFill>
          <p:spPr bwMode="auto">
            <a:xfrm>
              <a:off x="2064" y="2256"/>
              <a:ext cx="96" cy="95"/>
            </a:xfrm>
            <a:prstGeom prst="rect">
              <a:avLst/>
            </a:prstGeom>
            <a:noFill/>
            <a:ln w="9525">
              <a:noFill/>
              <a:miter lim="800000"/>
              <a:headEnd/>
              <a:tailEnd/>
            </a:ln>
          </p:spPr>
        </p:pic>
        <p:pic>
          <p:nvPicPr>
            <p:cNvPr id="23" name="Picture 22" descr="rfidtag"/>
            <p:cNvPicPr>
              <a:picLocks noChangeAspect="1" noChangeArrowheads="1"/>
            </p:cNvPicPr>
            <p:nvPr/>
          </p:nvPicPr>
          <p:blipFill>
            <a:blip r:embed="rId4" cstate="print"/>
            <a:srcRect/>
            <a:stretch>
              <a:fillRect/>
            </a:stretch>
          </p:blipFill>
          <p:spPr bwMode="auto">
            <a:xfrm>
              <a:off x="2064" y="2689"/>
              <a:ext cx="96" cy="95"/>
            </a:xfrm>
            <a:prstGeom prst="rect">
              <a:avLst/>
            </a:prstGeom>
            <a:noFill/>
            <a:ln w="9525">
              <a:noFill/>
              <a:miter lim="800000"/>
              <a:headEnd/>
              <a:tailEnd/>
            </a:ln>
          </p:spPr>
        </p:pic>
        <p:pic>
          <p:nvPicPr>
            <p:cNvPr id="24" name="Picture 23" descr="rfidtag"/>
            <p:cNvPicPr>
              <a:picLocks noChangeAspect="1" noChangeArrowheads="1"/>
            </p:cNvPicPr>
            <p:nvPr/>
          </p:nvPicPr>
          <p:blipFill>
            <a:blip r:embed="rId4" cstate="print"/>
            <a:srcRect/>
            <a:stretch>
              <a:fillRect/>
            </a:stretch>
          </p:blipFill>
          <p:spPr bwMode="auto">
            <a:xfrm>
              <a:off x="2496" y="2688"/>
              <a:ext cx="96" cy="95"/>
            </a:xfrm>
            <a:prstGeom prst="rect">
              <a:avLst/>
            </a:prstGeom>
            <a:noFill/>
            <a:ln w="9525">
              <a:noFill/>
              <a:miter lim="800000"/>
              <a:headEnd/>
              <a:tailEnd/>
            </a:ln>
          </p:spPr>
        </p:pic>
        <p:pic>
          <p:nvPicPr>
            <p:cNvPr id="25" name="Picture 24" descr="rfidtag"/>
            <p:cNvPicPr>
              <a:picLocks noChangeAspect="1" noChangeArrowheads="1"/>
            </p:cNvPicPr>
            <p:nvPr/>
          </p:nvPicPr>
          <p:blipFill>
            <a:blip r:embed="rId4" cstate="print"/>
            <a:srcRect/>
            <a:stretch>
              <a:fillRect/>
            </a:stretch>
          </p:blipFill>
          <p:spPr bwMode="auto">
            <a:xfrm>
              <a:off x="2928" y="2688"/>
              <a:ext cx="96" cy="95"/>
            </a:xfrm>
            <a:prstGeom prst="rect">
              <a:avLst/>
            </a:prstGeom>
            <a:noFill/>
            <a:ln w="9525">
              <a:noFill/>
              <a:miter lim="800000"/>
              <a:headEnd/>
              <a:tailEnd/>
            </a:ln>
          </p:spPr>
        </p:pic>
        <p:pic>
          <p:nvPicPr>
            <p:cNvPr id="26" name="Picture 25" descr="rfidtag"/>
            <p:cNvPicPr>
              <a:picLocks noChangeAspect="1" noChangeArrowheads="1"/>
            </p:cNvPicPr>
            <p:nvPr/>
          </p:nvPicPr>
          <p:blipFill>
            <a:blip r:embed="rId4" cstate="print"/>
            <a:srcRect/>
            <a:stretch>
              <a:fillRect/>
            </a:stretch>
          </p:blipFill>
          <p:spPr bwMode="auto">
            <a:xfrm>
              <a:off x="2928" y="3169"/>
              <a:ext cx="96" cy="95"/>
            </a:xfrm>
            <a:prstGeom prst="rect">
              <a:avLst/>
            </a:prstGeom>
            <a:noFill/>
            <a:ln w="9525">
              <a:noFill/>
              <a:miter lim="800000"/>
              <a:headEnd/>
              <a:tailEnd/>
            </a:ln>
          </p:spPr>
        </p:pic>
        <p:pic>
          <p:nvPicPr>
            <p:cNvPr id="27" name="Picture 26" descr="rfidtag"/>
            <p:cNvPicPr>
              <a:picLocks noChangeAspect="1" noChangeArrowheads="1"/>
            </p:cNvPicPr>
            <p:nvPr/>
          </p:nvPicPr>
          <p:blipFill>
            <a:blip r:embed="rId4" cstate="print"/>
            <a:srcRect/>
            <a:stretch>
              <a:fillRect/>
            </a:stretch>
          </p:blipFill>
          <p:spPr bwMode="auto">
            <a:xfrm>
              <a:off x="2496" y="3168"/>
              <a:ext cx="96" cy="95"/>
            </a:xfrm>
            <a:prstGeom prst="rect">
              <a:avLst/>
            </a:prstGeom>
            <a:noFill/>
            <a:ln w="9525">
              <a:noFill/>
              <a:miter lim="800000"/>
              <a:headEnd/>
              <a:tailEnd/>
            </a:ln>
          </p:spPr>
        </p:pic>
        <p:pic>
          <p:nvPicPr>
            <p:cNvPr id="28" name="Picture 27" descr="rfidtag"/>
            <p:cNvPicPr>
              <a:picLocks noChangeAspect="1" noChangeArrowheads="1"/>
            </p:cNvPicPr>
            <p:nvPr/>
          </p:nvPicPr>
          <p:blipFill>
            <a:blip r:embed="rId4" cstate="print"/>
            <a:srcRect/>
            <a:stretch>
              <a:fillRect/>
            </a:stretch>
          </p:blipFill>
          <p:spPr bwMode="auto">
            <a:xfrm>
              <a:off x="2064" y="3168"/>
              <a:ext cx="96" cy="95"/>
            </a:xfrm>
            <a:prstGeom prst="rect">
              <a:avLst/>
            </a:prstGeom>
            <a:noFill/>
            <a:ln w="9525">
              <a:noFill/>
              <a:miter lim="800000"/>
              <a:headEnd/>
              <a:tailEnd/>
            </a:ln>
          </p:spPr>
        </p:pic>
        <p:sp>
          <p:nvSpPr>
            <p:cNvPr id="64" name="Freeform 57"/>
            <p:cNvSpPr>
              <a:spLocks/>
            </p:cNvSpPr>
            <p:nvPr/>
          </p:nvSpPr>
          <p:spPr bwMode="auto">
            <a:xfrm>
              <a:off x="4373" y="2981"/>
              <a:ext cx="1" cy="1"/>
            </a:xfrm>
            <a:custGeom>
              <a:avLst/>
              <a:gdLst/>
              <a:ahLst/>
              <a:cxnLst>
                <a:cxn ang="0">
                  <a:pos x="0" y="0"/>
                </a:cxn>
                <a:cxn ang="0">
                  <a:pos x="0" y="0"/>
                </a:cxn>
                <a:cxn ang="0">
                  <a:pos x="0" y="0"/>
                </a:cxn>
              </a:cxnLst>
              <a:rect l="0" t="0" r="r" b="b"/>
              <a:pathLst>
                <a:path>
                  <a:moveTo>
                    <a:pt x="0" y="0"/>
                  </a:moveTo>
                  <a:lnTo>
                    <a:pt x="0" y="0"/>
                  </a:lnTo>
                  <a:lnTo>
                    <a:pt x="0"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35" name="Rectangle 98"/>
            <p:cNvSpPr>
              <a:spLocks noChangeArrowheads="1"/>
            </p:cNvSpPr>
            <p:nvPr/>
          </p:nvSpPr>
          <p:spPr bwMode="auto">
            <a:xfrm>
              <a:off x="1872" y="2112"/>
              <a:ext cx="1296" cy="1344"/>
            </a:xfrm>
            <a:prstGeom prst="rect">
              <a:avLst/>
            </a:prstGeom>
            <a:noFill/>
            <a:ln w="19050">
              <a:solidFill>
                <a:srgbClr val="CF0040"/>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grpSp>
    </p:spTree>
    <p:extLst>
      <p:ext uri="{BB962C8B-B14F-4D97-AF65-F5344CB8AC3E}">
        <p14:creationId xmlns:p14="http://schemas.microsoft.com/office/powerpoint/2010/main" val="30898014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0" y="76200"/>
            <a:ext cx="9144000" cy="1295400"/>
          </a:xfrm>
        </p:spPr>
        <p:txBody>
          <a:bodyPr/>
          <a:lstStyle/>
          <a:p>
            <a:pPr>
              <a:lnSpc>
                <a:spcPct val="90000"/>
              </a:lnSpc>
            </a:pPr>
            <a:r>
              <a:rPr lang="en-US" sz="3600" b="0" dirty="0" smtClean="0"/>
              <a:t/>
            </a:r>
            <a:br>
              <a:rPr lang="en-US" sz="3600" b="0" dirty="0" smtClean="0"/>
            </a:br>
            <a:r>
              <a:rPr lang="en-US" sz="4000" dirty="0" smtClean="0"/>
              <a:t>Illustrative Example of IUID and pRFID Transmissions via 856 ASN</a:t>
            </a:r>
          </a:p>
        </p:txBody>
      </p:sp>
      <p:sp>
        <p:nvSpPr>
          <p:cNvPr id="41987" name="Rectangle 3"/>
          <p:cNvSpPr>
            <a:spLocks noGrp="1" noChangeArrowheads="1"/>
          </p:cNvSpPr>
          <p:nvPr>
            <p:ph idx="1"/>
          </p:nvPr>
        </p:nvSpPr>
        <p:spPr>
          <a:xfrm>
            <a:off x="304800" y="1295400"/>
            <a:ext cx="8534400" cy="5486400"/>
          </a:xfrm>
        </p:spPr>
        <p:txBody>
          <a:bodyPr/>
          <a:lstStyle/>
          <a:p>
            <a:pPr marL="0" indent="0">
              <a:spcBef>
                <a:spcPct val="0"/>
              </a:spcBef>
              <a:buClr>
                <a:schemeClr val="tx2"/>
              </a:buClr>
              <a:buFont typeface="Wingdings" pitchFamily="2" charset="2"/>
              <a:buNone/>
              <a:defRPr/>
            </a:pPr>
            <a:endParaRPr lang="en-US" sz="2800" dirty="0" smtClean="0"/>
          </a:p>
          <a:p>
            <a:pPr marL="463550" indent="-463550">
              <a:spcBef>
                <a:spcPct val="0"/>
              </a:spcBef>
              <a:buClr>
                <a:schemeClr val="tx2"/>
              </a:buClr>
              <a:defRPr/>
            </a:pPr>
            <a:r>
              <a:rPr lang="en-US" sz="2800" dirty="0" smtClean="0"/>
              <a:t>  The 856 ASN uses a hierarchical structure to convey information and establish relationships:</a:t>
            </a:r>
          </a:p>
          <a:p>
            <a:pPr marL="914400" lvl="1" indent="-457200">
              <a:spcBef>
                <a:spcPct val="0"/>
              </a:spcBef>
              <a:defRPr/>
            </a:pPr>
            <a:r>
              <a:rPr lang="en-US" sz="2600" b="0" dirty="0" smtClean="0"/>
              <a:t>Between the shipment/contract and the individual line items which compose the shipment</a:t>
            </a:r>
          </a:p>
          <a:p>
            <a:pPr marL="914400" lvl="1" indent="-457200">
              <a:spcBef>
                <a:spcPct val="0"/>
              </a:spcBef>
              <a:defRPr/>
            </a:pPr>
            <a:r>
              <a:rPr lang="en-US" sz="2600" b="0" dirty="0" smtClean="0"/>
              <a:t>Between the CLIN and the uniquely identified items   associated with the CLIN </a:t>
            </a:r>
          </a:p>
          <a:p>
            <a:pPr marL="914400" lvl="1" indent="-457200">
              <a:spcBef>
                <a:spcPct val="0"/>
              </a:spcBef>
              <a:defRPr/>
            </a:pPr>
            <a:r>
              <a:rPr lang="en-US" sz="2600" b="0" dirty="0" smtClean="0"/>
              <a:t>Between the tagged containers (case or pallet) and   the number of items and the UIIs of uniquely identified items they contain</a:t>
            </a:r>
          </a:p>
          <a:p>
            <a:pPr marL="914400" lvl="1" indent="-457200">
              <a:spcBef>
                <a:spcPct val="0"/>
              </a:spcBef>
              <a:defRPr/>
            </a:pPr>
            <a:r>
              <a:rPr lang="en-US" sz="2600" b="0" dirty="0" smtClean="0"/>
              <a:t>Between tagged containers (cases on a pallet)</a:t>
            </a:r>
          </a:p>
          <a:p>
            <a:pPr marL="0" indent="0">
              <a:spcBef>
                <a:spcPct val="0"/>
              </a:spcBef>
              <a:buClr>
                <a:schemeClr val="tx2"/>
              </a:buClr>
              <a:defRPr/>
            </a:pPr>
            <a:endParaRPr lang="en-US" sz="1600" dirty="0" smtClean="0"/>
          </a:p>
          <a:p>
            <a:pPr marL="0" indent="0">
              <a:spcBef>
                <a:spcPct val="0"/>
              </a:spcBef>
              <a:buClr>
                <a:schemeClr val="tx2"/>
              </a:buClr>
              <a:defRPr/>
            </a:pPr>
            <a:endParaRPr lang="en-US" sz="2800" dirty="0" smtClean="0"/>
          </a:p>
        </p:txBody>
      </p:sp>
    </p:spTree>
    <p:extLst>
      <p:ext uri="{BB962C8B-B14F-4D97-AF65-F5344CB8AC3E}">
        <p14:creationId xmlns:p14="http://schemas.microsoft.com/office/powerpoint/2010/main" val="275848328"/>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533400" y="381000"/>
            <a:ext cx="8077200" cy="762000"/>
          </a:xfrm>
        </p:spPr>
        <p:txBody>
          <a:bodyPr/>
          <a:lstStyle/>
          <a:p>
            <a:r>
              <a:rPr lang="en-US" sz="4000" dirty="0" smtClean="0"/>
              <a:t>IUID and RFID in 856 ASN</a:t>
            </a:r>
          </a:p>
        </p:txBody>
      </p:sp>
      <p:sp>
        <p:nvSpPr>
          <p:cNvPr id="43011" name="Rectangle 3"/>
          <p:cNvSpPr>
            <a:spLocks noGrp="1" noChangeArrowheads="1"/>
          </p:cNvSpPr>
          <p:nvPr>
            <p:ph idx="1"/>
          </p:nvPr>
        </p:nvSpPr>
        <p:spPr>
          <a:xfrm>
            <a:off x="228600" y="1524000"/>
            <a:ext cx="8686800" cy="4876800"/>
          </a:xfrm>
        </p:spPr>
        <p:txBody>
          <a:bodyPr/>
          <a:lstStyle/>
          <a:p>
            <a:pPr>
              <a:lnSpc>
                <a:spcPct val="80000"/>
              </a:lnSpc>
              <a:spcBef>
                <a:spcPct val="0"/>
              </a:spcBef>
              <a:buClr>
                <a:schemeClr val="tx2"/>
              </a:buClr>
              <a:defRPr/>
            </a:pPr>
            <a:r>
              <a:rPr lang="en-US" sz="2400" dirty="0" smtClean="0"/>
              <a:t>The HL loops are defined as Shipment (DD 250 level) (HL03=S) Address (HL03=V), Line Item (HL03=I), IUID (HL03=D), embedded UII (HL03=E), and pRFID (HL03=P)</a:t>
            </a:r>
          </a:p>
          <a:p>
            <a:pPr>
              <a:lnSpc>
                <a:spcPct val="80000"/>
              </a:lnSpc>
              <a:spcBef>
                <a:spcPct val="0"/>
              </a:spcBef>
              <a:buClr>
                <a:schemeClr val="tx2"/>
              </a:buClr>
              <a:defRPr/>
            </a:pPr>
            <a:endParaRPr lang="en-US" sz="1800" dirty="0" smtClean="0"/>
          </a:p>
          <a:p>
            <a:pPr marL="914400" lvl="1" indent="-457200">
              <a:lnSpc>
                <a:spcPct val="80000"/>
              </a:lnSpc>
              <a:spcBef>
                <a:spcPct val="0"/>
              </a:spcBef>
              <a:defRPr/>
            </a:pPr>
            <a:r>
              <a:rPr lang="en-US" sz="2000" dirty="0" smtClean="0"/>
              <a:t>The IUID loop includes:  </a:t>
            </a:r>
          </a:p>
          <a:p>
            <a:pPr marL="1377950" lvl="2" indent="-457200">
              <a:lnSpc>
                <a:spcPct val="80000"/>
              </a:lnSpc>
              <a:spcBef>
                <a:spcPct val="0"/>
              </a:spcBef>
              <a:buClr>
                <a:schemeClr val="tx2"/>
              </a:buClr>
              <a:defRPr/>
            </a:pPr>
            <a:r>
              <a:rPr lang="en-US" sz="1800" dirty="0" smtClean="0"/>
              <a:t>The SLN segment with IUID pedigree information:  acquisition cost, unique item identifier (UII) type, enterprise identifier and original part number, when applicable </a:t>
            </a:r>
          </a:p>
          <a:p>
            <a:pPr marL="1377950" lvl="2" indent="-457200">
              <a:lnSpc>
                <a:spcPct val="80000"/>
              </a:lnSpc>
              <a:spcBef>
                <a:spcPct val="0"/>
              </a:spcBef>
              <a:buClr>
                <a:schemeClr val="tx2"/>
              </a:buClr>
              <a:buNone/>
              <a:defRPr/>
            </a:pPr>
            <a:endParaRPr lang="en-US" sz="1800" dirty="0" smtClean="0"/>
          </a:p>
          <a:p>
            <a:pPr marL="1377950" lvl="2" indent="-457200">
              <a:lnSpc>
                <a:spcPct val="80000"/>
              </a:lnSpc>
              <a:spcBef>
                <a:spcPct val="0"/>
              </a:spcBef>
              <a:buClr>
                <a:schemeClr val="tx2"/>
              </a:buClr>
              <a:defRPr/>
            </a:pPr>
            <a:r>
              <a:rPr lang="en-US" sz="1800" dirty="0" smtClean="0"/>
              <a:t>A separate REF with the UII and serial number for each item with the same pedigree in the SLN</a:t>
            </a:r>
          </a:p>
          <a:p>
            <a:pPr marL="914400" lvl="2" indent="-457200">
              <a:lnSpc>
                <a:spcPct val="80000"/>
              </a:lnSpc>
              <a:spcBef>
                <a:spcPct val="0"/>
              </a:spcBef>
              <a:buClr>
                <a:schemeClr val="tx2"/>
              </a:buClr>
              <a:defRPr/>
            </a:pPr>
            <a:endParaRPr lang="en-US" sz="1800" dirty="0" smtClean="0"/>
          </a:p>
          <a:p>
            <a:pPr marL="914400" lvl="1" indent="-457200">
              <a:lnSpc>
                <a:spcPct val="80000"/>
              </a:lnSpc>
              <a:spcBef>
                <a:spcPct val="0"/>
              </a:spcBef>
              <a:defRPr/>
            </a:pPr>
            <a:r>
              <a:rPr lang="en-US" sz="2000" dirty="0" smtClean="0"/>
              <a:t>pRFID loop includes:</a:t>
            </a:r>
          </a:p>
          <a:p>
            <a:pPr marL="1377950" lvl="2" indent="-457200">
              <a:lnSpc>
                <a:spcPct val="80000"/>
              </a:lnSpc>
              <a:spcBef>
                <a:spcPct val="0"/>
              </a:spcBef>
              <a:buClr>
                <a:schemeClr val="tx2"/>
              </a:buClr>
              <a:defRPr/>
            </a:pPr>
            <a:r>
              <a:rPr lang="en-US" sz="1800" dirty="0" smtClean="0"/>
              <a:t>The REF with the RFID tag value and a separate REF for each UII, when applicable -- it tells you which items are in which container</a:t>
            </a:r>
          </a:p>
          <a:p>
            <a:pPr marL="1377950" lvl="2" indent="-457200">
              <a:lnSpc>
                <a:spcPct val="80000"/>
              </a:lnSpc>
              <a:spcBef>
                <a:spcPct val="0"/>
              </a:spcBef>
              <a:buClr>
                <a:schemeClr val="tx2"/>
              </a:buClr>
              <a:buNone/>
              <a:defRPr/>
            </a:pPr>
            <a:endParaRPr lang="en-US" sz="1800" dirty="0" smtClean="0"/>
          </a:p>
          <a:p>
            <a:pPr marL="1377950" lvl="2" indent="-457200">
              <a:lnSpc>
                <a:spcPct val="80000"/>
              </a:lnSpc>
              <a:spcBef>
                <a:spcPct val="0"/>
              </a:spcBef>
              <a:buClr>
                <a:schemeClr val="tx2"/>
              </a:buClr>
              <a:defRPr/>
            </a:pPr>
            <a:r>
              <a:rPr lang="en-US" sz="1800" dirty="0" smtClean="0"/>
              <a:t>The Destination Quantity (SDQ) with the CLIN and the Quantity of that line item packed  under the RFID to which the SDQ is associated -- it tells you how many of which CLIN are identified to which RFID tag</a:t>
            </a:r>
            <a:endParaRPr lang="en-US" sz="2400" dirty="0" smtClean="0"/>
          </a:p>
        </p:txBody>
      </p:sp>
    </p:spTree>
    <p:extLst>
      <p:ext uri="{BB962C8B-B14F-4D97-AF65-F5344CB8AC3E}">
        <p14:creationId xmlns:p14="http://schemas.microsoft.com/office/powerpoint/2010/main" val="230219792"/>
      </p:ext>
    </p:extLst>
  </p:cSld>
  <p:clrMapOvr>
    <a:masterClrMapping/>
  </p:clrMapOv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457200"/>
            <a:ext cx="8153400" cy="762000"/>
          </a:xfrm>
        </p:spPr>
        <p:txBody>
          <a:bodyPr/>
          <a:lstStyle/>
          <a:p>
            <a:pPr>
              <a:lnSpc>
                <a:spcPct val="85000"/>
              </a:lnSpc>
              <a:defRPr/>
            </a:pPr>
            <a:r>
              <a:rPr lang="en-US" sz="2400" dirty="0" smtClean="0"/>
              <a:t>Multiple CLINs in Multiple Cases with Multiple CLINs per Case and Multiple Cases per CLIN on a Pallet</a:t>
            </a:r>
          </a:p>
        </p:txBody>
      </p:sp>
      <p:grpSp>
        <p:nvGrpSpPr>
          <p:cNvPr id="46083" name="Group 3"/>
          <p:cNvGrpSpPr>
            <a:grpSpLocks/>
          </p:cNvGrpSpPr>
          <p:nvPr/>
        </p:nvGrpSpPr>
        <p:grpSpPr bwMode="auto">
          <a:xfrm>
            <a:off x="2819400" y="1447800"/>
            <a:ext cx="6096000" cy="4914900"/>
            <a:chOff x="1776" y="1188"/>
            <a:chExt cx="3840" cy="3096"/>
          </a:xfrm>
        </p:grpSpPr>
        <p:grpSp>
          <p:nvGrpSpPr>
            <p:cNvPr id="46085" name="Group 4"/>
            <p:cNvGrpSpPr>
              <a:grpSpLocks/>
            </p:cNvGrpSpPr>
            <p:nvPr/>
          </p:nvGrpSpPr>
          <p:grpSpPr bwMode="auto">
            <a:xfrm>
              <a:off x="2160" y="1280"/>
              <a:ext cx="3216" cy="2732"/>
              <a:chOff x="2160" y="1280"/>
              <a:chExt cx="3216" cy="2732"/>
            </a:xfrm>
          </p:grpSpPr>
          <p:grpSp>
            <p:nvGrpSpPr>
              <p:cNvPr id="46095" name="Group 5"/>
              <p:cNvGrpSpPr>
                <a:grpSpLocks/>
              </p:cNvGrpSpPr>
              <p:nvPr/>
            </p:nvGrpSpPr>
            <p:grpSpPr bwMode="auto">
              <a:xfrm>
                <a:off x="2160" y="1280"/>
                <a:ext cx="1584" cy="1479"/>
                <a:chOff x="2160" y="1280"/>
                <a:chExt cx="1584" cy="1479"/>
              </a:xfrm>
            </p:grpSpPr>
            <p:sp>
              <p:nvSpPr>
                <p:cNvPr id="640007" name="AutoShape 7"/>
                <p:cNvSpPr>
                  <a:spLocks noChangeArrowheads="1"/>
                </p:cNvSpPr>
                <p:nvPr/>
              </p:nvSpPr>
              <p:spPr bwMode="auto">
                <a:xfrm>
                  <a:off x="2160" y="1280"/>
                  <a:ext cx="1584" cy="1479"/>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10" name="Text Box 8"/>
                <p:cNvSpPr txBox="1">
                  <a:spLocks noChangeArrowheads="1"/>
                </p:cNvSpPr>
                <p:nvPr/>
              </p:nvSpPr>
              <p:spPr bwMode="auto">
                <a:xfrm>
                  <a:off x="2658" y="1382"/>
                  <a:ext cx="485" cy="185"/>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a:solidFill>
                        <a:prstClr val="black"/>
                      </a:solidFill>
                    </a:rPr>
                    <a:t>RFID #1</a:t>
                  </a:r>
                </a:p>
              </p:txBody>
            </p:sp>
          </p:grpSp>
          <p:grpSp>
            <p:nvGrpSpPr>
              <p:cNvPr id="46096" name="Group 9"/>
              <p:cNvGrpSpPr>
                <a:grpSpLocks/>
              </p:cNvGrpSpPr>
              <p:nvPr/>
            </p:nvGrpSpPr>
            <p:grpSpPr bwMode="auto">
              <a:xfrm>
                <a:off x="3840" y="1285"/>
                <a:ext cx="1536" cy="1202"/>
                <a:chOff x="3840" y="1061"/>
                <a:chExt cx="1536" cy="1248"/>
              </a:xfrm>
            </p:grpSpPr>
            <p:sp>
              <p:nvSpPr>
                <p:cNvPr id="640011" name="AutoShape 11"/>
                <p:cNvSpPr>
                  <a:spLocks noChangeArrowheads="1"/>
                </p:cNvSpPr>
                <p:nvPr/>
              </p:nvSpPr>
              <p:spPr bwMode="auto">
                <a:xfrm>
                  <a:off x="3840" y="1061"/>
                  <a:ext cx="1536" cy="1248"/>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7" name="Text Box 12"/>
                <p:cNvSpPr txBox="1">
                  <a:spLocks noChangeArrowheads="1"/>
                </p:cNvSpPr>
                <p:nvPr/>
              </p:nvSpPr>
              <p:spPr bwMode="auto">
                <a:xfrm>
                  <a:off x="4304" y="1124"/>
                  <a:ext cx="485" cy="192"/>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dirty="0">
                      <a:solidFill>
                        <a:prstClr val="black"/>
                      </a:solidFill>
                    </a:rPr>
                    <a:t>RFID #3</a:t>
                  </a:r>
                </a:p>
              </p:txBody>
            </p:sp>
          </p:grpSp>
          <p:grpSp>
            <p:nvGrpSpPr>
              <p:cNvPr id="46097" name="Group 13"/>
              <p:cNvGrpSpPr>
                <a:grpSpLocks/>
              </p:cNvGrpSpPr>
              <p:nvPr/>
            </p:nvGrpSpPr>
            <p:grpSpPr bwMode="auto">
              <a:xfrm>
                <a:off x="2160" y="2810"/>
                <a:ext cx="1488" cy="1202"/>
                <a:chOff x="2160" y="2810"/>
                <a:chExt cx="1488" cy="1202"/>
              </a:xfrm>
            </p:grpSpPr>
            <p:sp>
              <p:nvSpPr>
                <p:cNvPr id="640015" name="AutoShape 15"/>
                <p:cNvSpPr>
                  <a:spLocks noChangeArrowheads="1"/>
                </p:cNvSpPr>
                <p:nvPr/>
              </p:nvSpPr>
              <p:spPr bwMode="auto">
                <a:xfrm>
                  <a:off x="2160" y="2810"/>
                  <a:ext cx="1488" cy="1202"/>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4" name="Text Box 16"/>
                <p:cNvSpPr txBox="1">
                  <a:spLocks noChangeArrowheads="1"/>
                </p:cNvSpPr>
                <p:nvPr/>
              </p:nvSpPr>
              <p:spPr bwMode="auto">
                <a:xfrm>
                  <a:off x="2642" y="2875"/>
                  <a:ext cx="485" cy="185"/>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a:solidFill>
                        <a:prstClr val="black"/>
                      </a:solidFill>
                    </a:rPr>
                    <a:t>RFID #2</a:t>
                  </a:r>
                </a:p>
              </p:txBody>
            </p:sp>
          </p:grpSp>
          <p:grpSp>
            <p:nvGrpSpPr>
              <p:cNvPr id="46098" name="Group 17"/>
              <p:cNvGrpSpPr>
                <a:grpSpLocks/>
              </p:cNvGrpSpPr>
              <p:nvPr/>
            </p:nvGrpSpPr>
            <p:grpSpPr bwMode="auto">
              <a:xfrm>
                <a:off x="3792" y="2625"/>
                <a:ext cx="1584" cy="1387"/>
                <a:chOff x="3792" y="2625"/>
                <a:chExt cx="1584" cy="1387"/>
              </a:xfrm>
            </p:grpSpPr>
            <p:sp>
              <p:nvSpPr>
                <p:cNvPr id="640019" name="AutoShape 19"/>
                <p:cNvSpPr>
                  <a:spLocks noChangeArrowheads="1"/>
                </p:cNvSpPr>
                <p:nvPr/>
              </p:nvSpPr>
              <p:spPr bwMode="auto">
                <a:xfrm>
                  <a:off x="3792" y="2625"/>
                  <a:ext cx="1584" cy="1387"/>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1" name="Text Box 20"/>
                <p:cNvSpPr txBox="1">
                  <a:spLocks noChangeArrowheads="1"/>
                </p:cNvSpPr>
                <p:nvPr/>
              </p:nvSpPr>
              <p:spPr bwMode="auto">
                <a:xfrm>
                  <a:off x="4304" y="2714"/>
                  <a:ext cx="485" cy="186"/>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a:solidFill>
                        <a:prstClr val="black"/>
                      </a:solidFill>
                    </a:rPr>
                    <a:t>RFID #4</a:t>
                  </a:r>
                </a:p>
              </p:txBody>
            </p:sp>
          </p:grpSp>
        </p:grpSp>
        <p:grpSp>
          <p:nvGrpSpPr>
            <p:cNvPr id="46086" name="Group 21"/>
            <p:cNvGrpSpPr>
              <a:grpSpLocks/>
            </p:cNvGrpSpPr>
            <p:nvPr/>
          </p:nvGrpSpPr>
          <p:grpSpPr bwMode="auto">
            <a:xfrm>
              <a:off x="1776" y="4007"/>
              <a:ext cx="3840" cy="277"/>
              <a:chOff x="1824" y="3744"/>
              <a:chExt cx="3840" cy="288"/>
            </a:xfrm>
          </p:grpSpPr>
          <p:sp>
            <p:nvSpPr>
              <p:cNvPr id="640022" name="Rectangle 22"/>
              <p:cNvSpPr>
                <a:spLocks noChangeArrowheads="1"/>
              </p:cNvSpPr>
              <p:nvPr/>
            </p:nvSpPr>
            <p:spPr bwMode="auto">
              <a:xfrm>
                <a:off x="1824" y="3744"/>
                <a:ext cx="3840" cy="48"/>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3" name="Rectangle 23"/>
              <p:cNvSpPr>
                <a:spLocks noChangeArrowheads="1"/>
              </p:cNvSpPr>
              <p:nvPr/>
            </p:nvSpPr>
            <p:spPr bwMode="auto">
              <a:xfrm>
                <a:off x="1824" y="3984"/>
                <a:ext cx="3840" cy="48"/>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4" name="Rectangle 24"/>
              <p:cNvSpPr>
                <a:spLocks noChangeArrowheads="1"/>
              </p:cNvSpPr>
              <p:nvPr/>
            </p:nvSpPr>
            <p:spPr bwMode="auto">
              <a:xfrm>
                <a:off x="2208" y="3792"/>
                <a:ext cx="48" cy="192"/>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5" name="Rectangle 25"/>
              <p:cNvSpPr>
                <a:spLocks noChangeArrowheads="1"/>
              </p:cNvSpPr>
              <p:nvPr/>
            </p:nvSpPr>
            <p:spPr bwMode="auto">
              <a:xfrm>
                <a:off x="3696" y="3792"/>
                <a:ext cx="48" cy="192"/>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6" name="Rectangle 26"/>
              <p:cNvSpPr>
                <a:spLocks noChangeArrowheads="1"/>
              </p:cNvSpPr>
              <p:nvPr/>
            </p:nvSpPr>
            <p:spPr bwMode="auto">
              <a:xfrm>
                <a:off x="5184" y="3792"/>
                <a:ext cx="48" cy="192"/>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grpSp>
        <p:sp>
          <p:nvSpPr>
            <p:cNvPr id="640027" name="AutoShape 27"/>
            <p:cNvSpPr>
              <a:spLocks noChangeArrowheads="1"/>
            </p:cNvSpPr>
            <p:nvPr/>
          </p:nvSpPr>
          <p:spPr bwMode="auto">
            <a:xfrm>
              <a:off x="1776" y="1188"/>
              <a:ext cx="3840" cy="2819"/>
            </a:xfrm>
            <a:prstGeom prst="roundRect">
              <a:avLst>
                <a:gd name="adj" fmla="val 16667"/>
              </a:avLst>
            </a:prstGeom>
            <a:noFill/>
            <a:ln w="28575">
              <a:solidFill>
                <a:schemeClr val="tx1"/>
              </a:solidFill>
              <a:round/>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088" name="Text Box 28"/>
            <p:cNvSpPr txBox="1">
              <a:spLocks noChangeArrowheads="1"/>
            </p:cNvSpPr>
            <p:nvPr/>
          </p:nvSpPr>
          <p:spPr bwMode="auto">
            <a:xfrm>
              <a:off x="3984" y="4064"/>
              <a:ext cx="485" cy="185"/>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a:solidFill>
                    <a:prstClr val="black"/>
                  </a:solidFill>
                </a:rPr>
                <a:t>RFID #5</a:t>
              </a:r>
            </a:p>
          </p:txBody>
        </p:sp>
      </p:grpSp>
      <p:sp>
        <p:nvSpPr>
          <p:cNvPr id="46084" name="Rectangle 30"/>
          <p:cNvSpPr>
            <a:spLocks noChangeArrowheads="1"/>
          </p:cNvSpPr>
          <p:nvPr/>
        </p:nvSpPr>
        <p:spPr bwMode="auto">
          <a:xfrm>
            <a:off x="76200" y="1828800"/>
            <a:ext cx="3429000" cy="4308872"/>
          </a:xfrm>
          <a:prstGeom prst="rect">
            <a:avLst/>
          </a:prstGeom>
          <a:noFill/>
          <a:ln w="9525">
            <a:noFill/>
            <a:miter lim="800000"/>
            <a:headEnd/>
            <a:tailEnd/>
          </a:ln>
        </p:spPr>
        <p:txBody>
          <a:bodyPr>
            <a:spAutoFit/>
          </a:bodyPr>
          <a:lstStyle/>
          <a:p>
            <a:pPr algn="l" defTabSz="114300" eaLnBrk="1" hangingPunct="1">
              <a:lnSpc>
                <a:spcPct val="100000"/>
              </a:lnSpc>
            </a:pPr>
            <a:r>
              <a:rPr lang="en-US" sz="1200" dirty="0" smtClean="0">
                <a:solidFill>
                  <a:prstClr val="black"/>
                </a:solidFill>
              </a:rPr>
              <a:t>One Shipment Sitting</a:t>
            </a:r>
          </a:p>
          <a:p>
            <a:pPr algn="l" defTabSz="114300" eaLnBrk="1" hangingPunct="1">
              <a:lnSpc>
                <a:spcPct val="100000"/>
              </a:lnSpc>
            </a:pPr>
            <a:r>
              <a:rPr lang="en-US" sz="1200" dirty="0" smtClean="0">
                <a:solidFill>
                  <a:prstClr val="black"/>
                </a:solidFill>
              </a:rPr>
              <a:t>on an RFID Tagged</a:t>
            </a:r>
          </a:p>
          <a:p>
            <a:pPr algn="l" defTabSz="114300" eaLnBrk="1" hangingPunct="1">
              <a:lnSpc>
                <a:spcPct val="100000"/>
              </a:lnSpc>
            </a:pPr>
            <a:r>
              <a:rPr lang="en-US" sz="1200" dirty="0" smtClean="0">
                <a:solidFill>
                  <a:prstClr val="black"/>
                </a:solidFill>
              </a:rPr>
              <a:t>Pallet Containing</a:t>
            </a:r>
          </a:p>
          <a:p>
            <a:pPr marL="171450" indent="-171450" algn="l" defTabSz="114300" eaLnBrk="1" hangingPunct="1">
              <a:lnSpc>
                <a:spcPct val="100000"/>
              </a:lnSpc>
              <a:buFont typeface="Arial" panose="020B0604020202020204" pitchFamily="34" charset="0"/>
              <a:buChar char="•"/>
            </a:pPr>
            <a:endParaRPr lang="en-US" sz="1200" dirty="0" smtClean="0">
              <a:solidFill>
                <a:prstClr val="black"/>
              </a:solidFill>
            </a:endParaRPr>
          </a:p>
          <a:p>
            <a:pPr marL="171450" indent="-171450" algn="l" defTabSz="114300" eaLnBrk="1" hangingPunct="1">
              <a:lnSpc>
                <a:spcPct val="100000"/>
              </a:lnSpc>
              <a:buFont typeface="Arial" panose="020B0604020202020204" pitchFamily="34" charset="0"/>
              <a:buChar char="•"/>
            </a:pPr>
            <a:r>
              <a:rPr lang="en-US" sz="1200" dirty="0" smtClean="0">
                <a:solidFill>
                  <a:prstClr val="black"/>
                </a:solidFill>
              </a:rPr>
              <a:t>Four different Items</a:t>
            </a:r>
          </a:p>
          <a:p>
            <a:pPr algn="l" defTabSz="114300" eaLnBrk="1" hangingPunct="1">
              <a:lnSpc>
                <a:spcPct val="100000"/>
              </a:lnSpc>
            </a:pPr>
            <a:r>
              <a:rPr lang="en-US" sz="1200" dirty="0">
                <a:solidFill>
                  <a:prstClr val="black"/>
                </a:solidFill>
              </a:rPr>
              <a:t> </a:t>
            </a:r>
            <a:r>
              <a:rPr lang="en-US" sz="1200" dirty="0" smtClean="0">
                <a:solidFill>
                  <a:prstClr val="black"/>
                </a:solidFill>
              </a:rPr>
              <a:t>    with the notional FSNs:</a:t>
            </a:r>
          </a:p>
          <a:p>
            <a:pPr marL="628650" lvl="1" indent="-171450" algn="l" defTabSz="114300" eaLnBrk="1" hangingPunct="1">
              <a:lnSpc>
                <a:spcPct val="100000"/>
              </a:lnSpc>
              <a:buFont typeface="Arial" panose="020B0604020202020204" pitchFamily="34" charset="0"/>
              <a:buChar char="•"/>
            </a:pPr>
            <a:r>
              <a:rPr lang="en-US" sz="1200" dirty="0" smtClean="0">
                <a:solidFill>
                  <a:prstClr val="black"/>
                </a:solidFill>
              </a:rPr>
              <a:t>ABC quantity of 4</a:t>
            </a:r>
          </a:p>
          <a:p>
            <a:pPr marL="628650" lvl="1" indent="-171450" algn="l" defTabSz="114300" eaLnBrk="1" hangingPunct="1">
              <a:lnSpc>
                <a:spcPct val="100000"/>
              </a:lnSpc>
              <a:buFont typeface="Arial" panose="020B0604020202020204" pitchFamily="34" charset="0"/>
              <a:buChar char="•"/>
            </a:pPr>
            <a:r>
              <a:rPr lang="en-US" sz="1200" dirty="0" smtClean="0">
                <a:solidFill>
                  <a:prstClr val="black"/>
                </a:solidFill>
              </a:rPr>
              <a:t>DEF quantity of 4</a:t>
            </a:r>
          </a:p>
          <a:p>
            <a:pPr marL="628650" lvl="1" indent="-171450" algn="l" defTabSz="114300" eaLnBrk="1" hangingPunct="1">
              <a:lnSpc>
                <a:spcPct val="100000"/>
              </a:lnSpc>
              <a:buFont typeface="Arial" panose="020B0604020202020204" pitchFamily="34" charset="0"/>
              <a:buChar char="•"/>
            </a:pPr>
            <a:r>
              <a:rPr lang="en-US" sz="1200" dirty="0" smtClean="0">
                <a:solidFill>
                  <a:prstClr val="black"/>
                </a:solidFill>
              </a:rPr>
              <a:t>GHI  quantity of 2</a:t>
            </a:r>
          </a:p>
          <a:p>
            <a:pPr marL="628650" lvl="1" indent="-171450" algn="l" defTabSz="114300" eaLnBrk="1" hangingPunct="1">
              <a:lnSpc>
                <a:spcPct val="100000"/>
              </a:lnSpc>
              <a:buFont typeface="Arial" panose="020B0604020202020204" pitchFamily="34" charset="0"/>
              <a:buChar char="•"/>
            </a:pPr>
            <a:r>
              <a:rPr lang="en-US" sz="1200" dirty="0" smtClean="0">
                <a:solidFill>
                  <a:prstClr val="black"/>
                </a:solidFill>
              </a:rPr>
              <a:t>JKL  quantity of 2</a:t>
            </a:r>
          </a:p>
          <a:p>
            <a:pPr marL="171450" indent="-171450" algn="l" defTabSz="114300" eaLnBrk="1" hangingPunct="1">
              <a:lnSpc>
                <a:spcPct val="100000"/>
              </a:lnSpc>
              <a:buFont typeface="Arial" panose="020B0604020202020204" pitchFamily="34" charset="0"/>
              <a:buChar char="•"/>
            </a:pPr>
            <a:r>
              <a:rPr lang="en-US" sz="1200" dirty="0" smtClean="0">
                <a:solidFill>
                  <a:prstClr val="black"/>
                </a:solidFill>
              </a:rPr>
              <a:t>Each of the 12 items has a UII</a:t>
            </a:r>
          </a:p>
          <a:p>
            <a:pPr marL="171450" indent="-171450" algn="l" defTabSz="114300" eaLnBrk="1" hangingPunct="1">
              <a:lnSpc>
                <a:spcPct val="100000"/>
              </a:lnSpc>
              <a:buFont typeface="Arial" panose="020B0604020202020204" pitchFamily="34" charset="0"/>
              <a:buChar char="•"/>
            </a:pPr>
            <a:r>
              <a:rPr lang="en-US" sz="1200" dirty="0" smtClean="0">
                <a:solidFill>
                  <a:prstClr val="black"/>
                </a:solidFill>
              </a:rPr>
              <a:t>The Items are Packed in Four </a:t>
            </a:r>
          </a:p>
          <a:p>
            <a:pPr algn="l" defTabSz="114300" eaLnBrk="1" hangingPunct="1">
              <a:lnSpc>
                <a:spcPct val="100000"/>
              </a:lnSpc>
            </a:pPr>
            <a:r>
              <a:rPr lang="en-US" sz="1200" dirty="0" smtClean="0">
                <a:solidFill>
                  <a:prstClr val="black"/>
                </a:solidFill>
              </a:rPr>
              <a:t>     Boxes each with an RFID Tag</a:t>
            </a:r>
          </a:p>
          <a:p>
            <a:pPr algn="l" defTabSz="114300" eaLnBrk="1" hangingPunct="1">
              <a:lnSpc>
                <a:spcPct val="100000"/>
              </a:lnSpc>
            </a:pPr>
            <a:endParaRPr lang="en-US" sz="1200" dirty="0">
              <a:solidFill>
                <a:prstClr val="black"/>
              </a:solidFill>
            </a:endParaRPr>
          </a:p>
          <a:p>
            <a:pPr algn="l" defTabSz="114300" eaLnBrk="1" hangingPunct="1">
              <a:lnSpc>
                <a:spcPct val="100000"/>
              </a:lnSpc>
            </a:pPr>
            <a:r>
              <a:rPr lang="en-US" sz="1200" dirty="0" smtClean="0">
                <a:solidFill>
                  <a:srgbClr val="FF0000"/>
                </a:solidFill>
              </a:rPr>
              <a:t>Question:  In advance of the</a:t>
            </a:r>
          </a:p>
          <a:p>
            <a:pPr algn="l" defTabSz="114300" eaLnBrk="1" hangingPunct="1">
              <a:lnSpc>
                <a:spcPct val="100000"/>
              </a:lnSpc>
            </a:pPr>
            <a:r>
              <a:rPr lang="en-US" sz="1200" dirty="0" smtClean="0">
                <a:solidFill>
                  <a:srgbClr val="FF0000"/>
                </a:solidFill>
              </a:rPr>
              <a:t>Physical Receipt or upon Receipt</a:t>
            </a:r>
          </a:p>
          <a:p>
            <a:pPr algn="l" defTabSz="114300" eaLnBrk="1" hangingPunct="1">
              <a:lnSpc>
                <a:spcPct val="100000"/>
              </a:lnSpc>
            </a:pPr>
            <a:r>
              <a:rPr lang="en-US" sz="1200" dirty="0">
                <a:solidFill>
                  <a:srgbClr val="FF0000"/>
                </a:solidFill>
              </a:rPr>
              <a:t>W</a:t>
            </a:r>
            <a:r>
              <a:rPr lang="en-US" sz="1200" dirty="0" smtClean="0">
                <a:solidFill>
                  <a:srgbClr val="FF0000"/>
                </a:solidFill>
              </a:rPr>
              <a:t>ithout </a:t>
            </a:r>
            <a:r>
              <a:rPr lang="en-US" sz="1200" dirty="0">
                <a:solidFill>
                  <a:srgbClr val="FF0000"/>
                </a:solidFill>
              </a:rPr>
              <a:t>O</a:t>
            </a:r>
            <a:r>
              <a:rPr lang="en-US" sz="1200" dirty="0" smtClean="0">
                <a:solidFill>
                  <a:srgbClr val="FF0000"/>
                </a:solidFill>
              </a:rPr>
              <a:t>pening the Boxes, </a:t>
            </a:r>
          </a:p>
          <a:p>
            <a:pPr algn="l" defTabSz="114300" eaLnBrk="1" hangingPunct="1">
              <a:lnSpc>
                <a:spcPct val="100000"/>
              </a:lnSpc>
            </a:pPr>
            <a:r>
              <a:rPr lang="en-US" sz="1200" dirty="0" smtClean="0">
                <a:solidFill>
                  <a:srgbClr val="FF0000"/>
                </a:solidFill>
              </a:rPr>
              <a:t>How Can We Determine:</a:t>
            </a:r>
          </a:p>
          <a:p>
            <a:pPr marL="171450" indent="-171450" algn="l" defTabSz="114300" eaLnBrk="1" hangingPunct="1">
              <a:lnSpc>
                <a:spcPct val="100000"/>
              </a:lnSpc>
              <a:buFont typeface="Arial" panose="020B0604020202020204" pitchFamily="34" charset="0"/>
              <a:buChar char="•"/>
            </a:pPr>
            <a:r>
              <a:rPr lang="en-US" sz="1200" dirty="0" smtClean="0">
                <a:solidFill>
                  <a:srgbClr val="FF0000"/>
                </a:solidFill>
              </a:rPr>
              <a:t>Which UIIs are on which item &amp; </a:t>
            </a:r>
          </a:p>
          <a:p>
            <a:pPr marL="171450" indent="-171450" algn="l" defTabSz="114300" eaLnBrk="1" hangingPunct="1">
              <a:lnSpc>
                <a:spcPct val="100000"/>
              </a:lnSpc>
              <a:buFont typeface="Arial" panose="020B0604020202020204" pitchFamily="34" charset="0"/>
              <a:buChar char="•"/>
            </a:pPr>
            <a:r>
              <a:rPr lang="en-US" sz="1200" dirty="0" smtClean="0">
                <a:solidFill>
                  <a:srgbClr val="FF0000"/>
                </a:solidFill>
              </a:rPr>
              <a:t>Which items are in which Box</a:t>
            </a:r>
            <a:r>
              <a:rPr lang="en-US" sz="1200" dirty="0" smtClean="0">
                <a:solidFill>
                  <a:prstClr val="black"/>
                </a:solidFill>
              </a:rPr>
              <a:t>?</a:t>
            </a:r>
          </a:p>
          <a:p>
            <a:pPr algn="l" defTabSz="114300" eaLnBrk="1" hangingPunct="1">
              <a:lnSpc>
                <a:spcPct val="100000"/>
              </a:lnSpc>
            </a:pPr>
            <a:r>
              <a:rPr lang="en-US" sz="1200" dirty="0" smtClean="0">
                <a:solidFill>
                  <a:prstClr val="black"/>
                </a:solidFill>
              </a:rPr>
              <a:t> </a:t>
            </a:r>
          </a:p>
          <a:p>
            <a:pPr marL="171450" indent="-171450" algn="l" defTabSz="114300" eaLnBrk="1" hangingPunct="1">
              <a:lnSpc>
                <a:spcPct val="100000"/>
              </a:lnSpc>
              <a:buFont typeface="Arial" panose="020B0604020202020204" pitchFamily="34" charset="0"/>
              <a:buChar char="•"/>
            </a:pPr>
            <a:endParaRPr lang="en-US" sz="1100" dirty="0" smtClean="0">
              <a:solidFill>
                <a:prstClr val="black"/>
              </a:solidFill>
            </a:endParaRPr>
          </a:p>
          <a:p>
            <a:pPr marL="628650" lvl="1" indent="-171450" algn="l" defTabSz="114300" eaLnBrk="1" hangingPunct="1">
              <a:lnSpc>
                <a:spcPct val="100000"/>
              </a:lnSpc>
              <a:buFont typeface="Arial" panose="020B0604020202020204" pitchFamily="34" charset="0"/>
              <a:buChar char="•"/>
            </a:pPr>
            <a:endParaRPr lang="en-US" sz="1100" dirty="0">
              <a:solidFill>
                <a:prstClr val="black"/>
              </a:solidFill>
            </a:endParaRPr>
          </a:p>
        </p:txBody>
      </p:sp>
    </p:spTree>
    <p:extLst>
      <p:ext uri="{BB962C8B-B14F-4D97-AF65-F5344CB8AC3E}">
        <p14:creationId xmlns:p14="http://schemas.microsoft.com/office/powerpoint/2010/main" val="387045666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457200"/>
            <a:ext cx="8153400" cy="762000"/>
          </a:xfrm>
        </p:spPr>
        <p:txBody>
          <a:bodyPr/>
          <a:lstStyle/>
          <a:p>
            <a:pPr>
              <a:lnSpc>
                <a:spcPct val="85000"/>
              </a:lnSpc>
              <a:defRPr/>
            </a:pPr>
            <a:r>
              <a:rPr lang="en-US" sz="2400" dirty="0" smtClean="0"/>
              <a:t>Multiple CLINs in Multiple Cases with Multiple CLINs per Case and Multiple Cases per CLIN on a Pallet</a:t>
            </a:r>
          </a:p>
        </p:txBody>
      </p:sp>
      <p:grpSp>
        <p:nvGrpSpPr>
          <p:cNvPr id="46083" name="Group 3"/>
          <p:cNvGrpSpPr>
            <a:grpSpLocks/>
          </p:cNvGrpSpPr>
          <p:nvPr/>
        </p:nvGrpSpPr>
        <p:grpSpPr bwMode="auto">
          <a:xfrm>
            <a:off x="2782888" y="1485900"/>
            <a:ext cx="6478590" cy="4914900"/>
            <a:chOff x="1753" y="1188"/>
            <a:chExt cx="4081" cy="3096"/>
          </a:xfrm>
        </p:grpSpPr>
        <p:grpSp>
          <p:nvGrpSpPr>
            <p:cNvPr id="46085" name="Group 4"/>
            <p:cNvGrpSpPr>
              <a:grpSpLocks/>
            </p:cNvGrpSpPr>
            <p:nvPr/>
          </p:nvGrpSpPr>
          <p:grpSpPr bwMode="auto">
            <a:xfrm>
              <a:off x="2160" y="1280"/>
              <a:ext cx="3216" cy="2732"/>
              <a:chOff x="2160" y="1280"/>
              <a:chExt cx="3216" cy="2732"/>
            </a:xfrm>
          </p:grpSpPr>
          <p:grpSp>
            <p:nvGrpSpPr>
              <p:cNvPr id="46095" name="Group 5"/>
              <p:cNvGrpSpPr>
                <a:grpSpLocks/>
              </p:cNvGrpSpPr>
              <p:nvPr/>
            </p:nvGrpSpPr>
            <p:grpSpPr bwMode="auto">
              <a:xfrm>
                <a:off x="2160" y="1280"/>
                <a:ext cx="1584" cy="1479"/>
                <a:chOff x="2160" y="1280"/>
                <a:chExt cx="1584" cy="1479"/>
              </a:xfrm>
            </p:grpSpPr>
            <p:sp>
              <p:nvSpPr>
                <p:cNvPr id="640007" name="AutoShape 7"/>
                <p:cNvSpPr>
                  <a:spLocks noChangeArrowheads="1"/>
                </p:cNvSpPr>
                <p:nvPr/>
              </p:nvSpPr>
              <p:spPr bwMode="auto">
                <a:xfrm>
                  <a:off x="2160" y="1280"/>
                  <a:ext cx="1584" cy="1479"/>
                </a:xfrm>
                <a:prstGeom prst="cube">
                  <a:avLst>
                    <a:gd name="adj" fmla="val 25000"/>
                  </a:avLst>
                </a:prstGeom>
                <a:noFill/>
                <a:ln w="19050">
                  <a:solidFill>
                    <a:schemeClr val="tx1"/>
                  </a:solidFill>
                  <a:miter lim="800000"/>
                  <a:headEnd/>
                  <a:tailEnd/>
                </a:ln>
                <a:effectLst/>
                <a:scene3d>
                  <a:camera prst="orthographicFront"/>
                  <a:lightRig rig="threePt" dir="t"/>
                </a:scene3d>
                <a:sp3d/>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10" name="Text Box 8"/>
                <p:cNvSpPr txBox="1">
                  <a:spLocks noChangeArrowheads="1"/>
                </p:cNvSpPr>
                <p:nvPr/>
              </p:nvSpPr>
              <p:spPr bwMode="auto">
                <a:xfrm>
                  <a:off x="2658" y="1382"/>
                  <a:ext cx="485" cy="185"/>
                </a:xfrm>
                <a:prstGeom prst="rect">
                  <a:avLst/>
                </a:prstGeom>
                <a:noFill/>
                <a:ln w="19050">
                  <a:solidFill>
                    <a:schemeClr val="tx1"/>
                  </a:solidFill>
                  <a:miter lim="800000"/>
                  <a:headEnd/>
                  <a:tailEnd/>
                </a:ln>
                <a:scene3d>
                  <a:camera prst="orthographicFront"/>
                  <a:lightRig rig="threePt" dir="t"/>
                </a:scene3d>
                <a:sp3d>
                  <a:bevelT w="114300" prst="artDeco"/>
                </a:sp3d>
              </p:spPr>
              <p:txBody>
                <a:bodyPr wrap="none">
                  <a:spAutoFit/>
                </a:bodyPr>
                <a:lstStyle/>
                <a:p>
                  <a:pPr algn="l" eaLnBrk="1" hangingPunct="1">
                    <a:lnSpc>
                      <a:spcPct val="100000"/>
                    </a:lnSpc>
                  </a:pPr>
                  <a:r>
                    <a:rPr lang="en-US" sz="1200">
                      <a:solidFill>
                        <a:prstClr val="black"/>
                      </a:solidFill>
                    </a:rPr>
                    <a:t>RFID #1</a:t>
                  </a:r>
                </a:p>
              </p:txBody>
            </p:sp>
          </p:grpSp>
          <p:grpSp>
            <p:nvGrpSpPr>
              <p:cNvPr id="46096" name="Group 9"/>
              <p:cNvGrpSpPr>
                <a:grpSpLocks/>
              </p:cNvGrpSpPr>
              <p:nvPr/>
            </p:nvGrpSpPr>
            <p:grpSpPr bwMode="auto">
              <a:xfrm>
                <a:off x="3840" y="1285"/>
                <a:ext cx="1536" cy="1202"/>
                <a:chOff x="3840" y="1061"/>
                <a:chExt cx="1536" cy="1248"/>
              </a:xfrm>
            </p:grpSpPr>
            <p:sp>
              <p:nvSpPr>
                <p:cNvPr id="640011" name="AutoShape 11"/>
                <p:cNvSpPr>
                  <a:spLocks noChangeArrowheads="1"/>
                </p:cNvSpPr>
                <p:nvPr/>
              </p:nvSpPr>
              <p:spPr bwMode="auto">
                <a:xfrm>
                  <a:off x="3840" y="1061"/>
                  <a:ext cx="1536" cy="1248"/>
                </a:xfrm>
                <a:prstGeom prst="cube">
                  <a:avLst>
                    <a:gd name="adj" fmla="val 25000"/>
                  </a:avLst>
                </a:prstGeom>
                <a:noFill/>
                <a:ln w="19050">
                  <a:solidFill>
                    <a:schemeClr val="tx1"/>
                  </a:solidFill>
                  <a:miter lim="800000"/>
                  <a:headEnd/>
                  <a:tailEnd/>
                </a:ln>
                <a:effectLst/>
                <a:scene3d>
                  <a:camera prst="orthographicFront"/>
                  <a:lightRig rig="threePt" dir="t"/>
                </a:scene3d>
                <a:sp3d/>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7" name="Text Box 12"/>
                <p:cNvSpPr txBox="1">
                  <a:spLocks noChangeArrowheads="1"/>
                </p:cNvSpPr>
                <p:nvPr/>
              </p:nvSpPr>
              <p:spPr bwMode="auto">
                <a:xfrm>
                  <a:off x="4304" y="1124"/>
                  <a:ext cx="485" cy="192"/>
                </a:xfrm>
                <a:prstGeom prst="rect">
                  <a:avLst/>
                </a:prstGeom>
                <a:noFill/>
                <a:ln w="19050">
                  <a:solidFill>
                    <a:schemeClr val="tx1"/>
                  </a:solidFill>
                  <a:miter lim="800000"/>
                  <a:headEnd/>
                  <a:tailEnd/>
                </a:ln>
                <a:scene3d>
                  <a:camera prst="orthographicFront"/>
                  <a:lightRig rig="threePt" dir="t"/>
                </a:scene3d>
                <a:sp3d>
                  <a:bevelT w="114300" prst="artDeco"/>
                </a:sp3d>
              </p:spPr>
              <p:txBody>
                <a:bodyPr wrap="none">
                  <a:spAutoFit/>
                </a:bodyPr>
                <a:lstStyle/>
                <a:p>
                  <a:pPr algn="l" eaLnBrk="1" hangingPunct="1">
                    <a:lnSpc>
                      <a:spcPct val="100000"/>
                    </a:lnSpc>
                  </a:pPr>
                  <a:r>
                    <a:rPr lang="en-US" sz="1200" dirty="0">
                      <a:solidFill>
                        <a:prstClr val="black"/>
                      </a:solidFill>
                    </a:rPr>
                    <a:t>RFID #3</a:t>
                  </a:r>
                </a:p>
              </p:txBody>
            </p:sp>
          </p:grpSp>
          <p:grpSp>
            <p:nvGrpSpPr>
              <p:cNvPr id="46097" name="Group 13"/>
              <p:cNvGrpSpPr>
                <a:grpSpLocks/>
              </p:cNvGrpSpPr>
              <p:nvPr/>
            </p:nvGrpSpPr>
            <p:grpSpPr bwMode="auto">
              <a:xfrm>
                <a:off x="2160" y="2810"/>
                <a:ext cx="1488" cy="1202"/>
                <a:chOff x="2160" y="2810"/>
                <a:chExt cx="1488" cy="1202"/>
              </a:xfrm>
            </p:grpSpPr>
            <p:sp>
              <p:nvSpPr>
                <p:cNvPr id="640015" name="AutoShape 15"/>
                <p:cNvSpPr>
                  <a:spLocks noChangeArrowheads="1"/>
                </p:cNvSpPr>
                <p:nvPr/>
              </p:nvSpPr>
              <p:spPr bwMode="auto">
                <a:xfrm>
                  <a:off x="2160" y="2810"/>
                  <a:ext cx="1488" cy="1202"/>
                </a:xfrm>
                <a:prstGeom prst="cube">
                  <a:avLst>
                    <a:gd name="adj" fmla="val 25000"/>
                  </a:avLst>
                </a:prstGeom>
                <a:noFill/>
                <a:ln w="19050">
                  <a:solidFill>
                    <a:schemeClr val="tx1"/>
                  </a:solidFill>
                  <a:miter lim="800000"/>
                  <a:headEnd/>
                  <a:tailEnd/>
                </a:ln>
                <a:effectLst/>
                <a:scene3d>
                  <a:camera prst="orthographicFront"/>
                  <a:lightRig rig="threePt" dir="t"/>
                </a:scene3d>
                <a:sp3d/>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4" name="Text Box 16"/>
                <p:cNvSpPr txBox="1">
                  <a:spLocks noChangeArrowheads="1"/>
                </p:cNvSpPr>
                <p:nvPr/>
              </p:nvSpPr>
              <p:spPr bwMode="auto">
                <a:xfrm>
                  <a:off x="2642" y="2875"/>
                  <a:ext cx="485" cy="185"/>
                </a:xfrm>
                <a:prstGeom prst="rect">
                  <a:avLst/>
                </a:prstGeom>
                <a:noFill/>
                <a:ln w="19050">
                  <a:solidFill>
                    <a:schemeClr val="tx1"/>
                  </a:solidFill>
                  <a:miter lim="800000"/>
                  <a:headEnd/>
                  <a:tailEnd/>
                </a:ln>
                <a:scene3d>
                  <a:camera prst="orthographicFront"/>
                  <a:lightRig rig="threePt" dir="t"/>
                </a:scene3d>
                <a:sp3d>
                  <a:bevelT w="114300" prst="artDeco"/>
                </a:sp3d>
              </p:spPr>
              <p:txBody>
                <a:bodyPr wrap="none">
                  <a:spAutoFit/>
                </a:bodyPr>
                <a:lstStyle/>
                <a:p>
                  <a:pPr algn="l" eaLnBrk="1" hangingPunct="1">
                    <a:lnSpc>
                      <a:spcPct val="100000"/>
                    </a:lnSpc>
                  </a:pPr>
                  <a:r>
                    <a:rPr lang="en-US" sz="1200">
                      <a:solidFill>
                        <a:prstClr val="black"/>
                      </a:solidFill>
                    </a:rPr>
                    <a:t>RFID #2</a:t>
                  </a:r>
                </a:p>
              </p:txBody>
            </p:sp>
          </p:grpSp>
          <p:grpSp>
            <p:nvGrpSpPr>
              <p:cNvPr id="46098" name="Group 17"/>
              <p:cNvGrpSpPr>
                <a:grpSpLocks/>
              </p:cNvGrpSpPr>
              <p:nvPr/>
            </p:nvGrpSpPr>
            <p:grpSpPr bwMode="auto">
              <a:xfrm>
                <a:off x="3792" y="2625"/>
                <a:ext cx="1584" cy="1387"/>
                <a:chOff x="3792" y="2625"/>
                <a:chExt cx="1584" cy="1387"/>
              </a:xfrm>
            </p:grpSpPr>
            <p:sp>
              <p:nvSpPr>
                <p:cNvPr id="640019" name="AutoShape 19"/>
                <p:cNvSpPr>
                  <a:spLocks noChangeArrowheads="1"/>
                </p:cNvSpPr>
                <p:nvPr/>
              </p:nvSpPr>
              <p:spPr bwMode="auto">
                <a:xfrm>
                  <a:off x="3792" y="2625"/>
                  <a:ext cx="1584" cy="1387"/>
                </a:xfrm>
                <a:prstGeom prst="cube">
                  <a:avLst>
                    <a:gd name="adj" fmla="val 25000"/>
                  </a:avLst>
                </a:prstGeom>
                <a:noFill/>
                <a:ln w="19050">
                  <a:solidFill>
                    <a:schemeClr val="tx1"/>
                  </a:solidFill>
                  <a:miter lim="800000"/>
                  <a:headEnd/>
                  <a:tailEnd/>
                </a:ln>
                <a:effectLst/>
                <a:scene3d>
                  <a:camera prst="orthographicFront"/>
                  <a:lightRig rig="threePt" dir="t"/>
                </a:scene3d>
                <a:sp3d/>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1" name="Text Box 20"/>
                <p:cNvSpPr txBox="1">
                  <a:spLocks noChangeArrowheads="1"/>
                </p:cNvSpPr>
                <p:nvPr/>
              </p:nvSpPr>
              <p:spPr bwMode="auto">
                <a:xfrm>
                  <a:off x="4304" y="2714"/>
                  <a:ext cx="485" cy="186"/>
                </a:xfrm>
                <a:prstGeom prst="rect">
                  <a:avLst/>
                </a:prstGeom>
                <a:noFill/>
                <a:ln w="19050">
                  <a:solidFill>
                    <a:schemeClr val="tx1"/>
                  </a:solidFill>
                  <a:miter lim="800000"/>
                  <a:headEnd/>
                  <a:tailEnd/>
                </a:ln>
                <a:scene3d>
                  <a:camera prst="orthographicFront"/>
                  <a:lightRig rig="threePt" dir="t"/>
                </a:scene3d>
                <a:sp3d>
                  <a:bevelT w="114300" prst="artDeco"/>
                </a:sp3d>
              </p:spPr>
              <p:txBody>
                <a:bodyPr wrap="none">
                  <a:spAutoFit/>
                </a:bodyPr>
                <a:lstStyle/>
                <a:p>
                  <a:pPr algn="l" eaLnBrk="1" hangingPunct="1">
                    <a:lnSpc>
                      <a:spcPct val="100000"/>
                    </a:lnSpc>
                  </a:pPr>
                  <a:r>
                    <a:rPr lang="en-US" sz="1200">
                      <a:solidFill>
                        <a:prstClr val="black"/>
                      </a:solidFill>
                    </a:rPr>
                    <a:t>RFID #4</a:t>
                  </a:r>
                </a:p>
              </p:txBody>
            </p:sp>
          </p:grpSp>
        </p:grpSp>
        <p:grpSp>
          <p:nvGrpSpPr>
            <p:cNvPr id="46086" name="Group 21"/>
            <p:cNvGrpSpPr>
              <a:grpSpLocks/>
            </p:cNvGrpSpPr>
            <p:nvPr/>
          </p:nvGrpSpPr>
          <p:grpSpPr bwMode="auto">
            <a:xfrm>
              <a:off x="1776" y="4007"/>
              <a:ext cx="3840" cy="277"/>
              <a:chOff x="1824" y="3744"/>
              <a:chExt cx="3840" cy="288"/>
            </a:xfrm>
          </p:grpSpPr>
          <p:sp>
            <p:nvSpPr>
              <p:cNvPr id="640022" name="Rectangle 22"/>
              <p:cNvSpPr>
                <a:spLocks noChangeArrowheads="1"/>
              </p:cNvSpPr>
              <p:nvPr/>
            </p:nvSpPr>
            <p:spPr bwMode="auto">
              <a:xfrm>
                <a:off x="1824" y="3744"/>
                <a:ext cx="3840" cy="48"/>
              </a:xfrm>
              <a:prstGeom prst="rect">
                <a:avLst/>
              </a:prstGeom>
              <a:solidFill>
                <a:srgbClr val="996633"/>
              </a:solidFill>
              <a:ln w="19050">
                <a:solidFill>
                  <a:schemeClr val="tx1"/>
                </a:solidFill>
                <a:miter lim="800000"/>
                <a:headEnd/>
                <a:tailEnd/>
              </a:ln>
              <a:effectLst/>
              <a:scene3d>
                <a:camera prst="orthographicFront"/>
                <a:lightRig rig="threePt" dir="t"/>
              </a:scene3d>
              <a:sp3d>
                <a:bevelT w="114300" prst="artDeco"/>
              </a:sp3d>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3" name="Rectangle 23"/>
              <p:cNvSpPr>
                <a:spLocks noChangeArrowheads="1"/>
              </p:cNvSpPr>
              <p:nvPr/>
            </p:nvSpPr>
            <p:spPr bwMode="auto">
              <a:xfrm>
                <a:off x="1824" y="3984"/>
                <a:ext cx="3840" cy="48"/>
              </a:xfrm>
              <a:prstGeom prst="rect">
                <a:avLst/>
              </a:prstGeom>
              <a:solidFill>
                <a:srgbClr val="996633"/>
              </a:solidFill>
              <a:ln w="19050">
                <a:solidFill>
                  <a:schemeClr val="tx1"/>
                </a:solidFill>
                <a:miter lim="800000"/>
                <a:headEnd/>
                <a:tailEnd/>
              </a:ln>
              <a:effectLst/>
              <a:scene3d>
                <a:camera prst="orthographicFront"/>
                <a:lightRig rig="threePt" dir="t"/>
              </a:scene3d>
              <a:sp3d>
                <a:bevelT w="114300" prst="artDeco"/>
              </a:sp3d>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4" name="Rectangle 24"/>
              <p:cNvSpPr>
                <a:spLocks noChangeArrowheads="1"/>
              </p:cNvSpPr>
              <p:nvPr/>
            </p:nvSpPr>
            <p:spPr bwMode="auto">
              <a:xfrm>
                <a:off x="2208" y="3792"/>
                <a:ext cx="48" cy="192"/>
              </a:xfrm>
              <a:prstGeom prst="rect">
                <a:avLst/>
              </a:prstGeom>
              <a:solidFill>
                <a:srgbClr val="996633"/>
              </a:solidFill>
              <a:ln w="19050">
                <a:solidFill>
                  <a:schemeClr val="tx1"/>
                </a:solidFill>
                <a:miter lim="800000"/>
                <a:headEnd/>
                <a:tailEnd/>
              </a:ln>
              <a:effectLst/>
              <a:scene3d>
                <a:camera prst="orthographicFront"/>
                <a:lightRig rig="threePt" dir="t"/>
              </a:scene3d>
              <a:sp3d>
                <a:bevelT w="114300" prst="artDeco"/>
              </a:sp3d>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5" name="Rectangle 25"/>
              <p:cNvSpPr>
                <a:spLocks noChangeArrowheads="1"/>
              </p:cNvSpPr>
              <p:nvPr/>
            </p:nvSpPr>
            <p:spPr bwMode="auto">
              <a:xfrm>
                <a:off x="3696" y="3792"/>
                <a:ext cx="48" cy="192"/>
              </a:xfrm>
              <a:prstGeom prst="rect">
                <a:avLst/>
              </a:prstGeom>
              <a:solidFill>
                <a:srgbClr val="996633"/>
              </a:solidFill>
              <a:ln w="19050">
                <a:solidFill>
                  <a:schemeClr val="tx1"/>
                </a:solidFill>
                <a:miter lim="800000"/>
                <a:headEnd/>
                <a:tailEnd/>
              </a:ln>
              <a:effectLst/>
              <a:scene3d>
                <a:camera prst="orthographicFront"/>
                <a:lightRig rig="threePt" dir="t"/>
              </a:scene3d>
              <a:sp3d>
                <a:bevelT w="114300" prst="artDeco"/>
              </a:sp3d>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6" name="Rectangle 26"/>
              <p:cNvSpPr>
                <a:spLocks noChangeArrowheads="1"/>
              </p:cNvSpPr>
              <p:nvPr/>
            </p:nvSpPr>
            <p:spPr bwMode="auto">
              <a:xfrm>
                <a:off x="5184" y="3792"/>
                <a:ext cx="48" cy="192"/>
              </a:xfrm>
              <a:prstGeom prst="rect">
                <a:avLst/>
              </a:prstGeom>
              <a:solidFill>
                <a:srgbClr val="996633"/>
              </a:solidFill>
              <a:ln w="19050">
                <a:solidFill>
                  <a:schemeClr val="tx1"/>
                </a:solidFill>
                <a:miter lim="800000"/>
                <a:headEnd/>
                <a:tailEnd/>
              </a:ln>
              <a:effectLst/>
              <a:scene3d>
                <a:camera prst="orthographicFront"/>
                <a:lightRig rig="threePt" dir="t"/>
              </a:scene3d>
              <a:sp3d>
                <a:bevelT w="114300" prst="artDeco"/>
              </a:sp3d>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grpSp>
        <p:sp>
          <p:nvSpPr>
            <p:cNvPr id="640027" name="AutoShape 27"/>
            <p:cNvSpPr>
              <a:spLocks noChangeArrowheads="1"/>
            </p:cNvSpPr>
            <p:nvPr/>
          </p:nvSpPr>
          <p:spPr bwMode="auto">
            <a:xfrm>
              <a:off x="1776" y="1188"/>
              <a:ext cx="3840" cy="2819"/>
            </a:xfrm>
            <a:prstGeom prst="roundRect">
              <a:avLst>
                <a:gd name="adj" fmla="val 16667"/>
              </a:avLst>
            </a:prstGeom>
            <a:noFill/>
            <a:ln w="28575">
              <a:solidFill>
                <a:schemeClr val="tx1"/>
              </a:solidFill>
              <a:round/>
              <a:headEnd/>
              <a:tailEnd/>
            </a:ln>
            <a:effectLst/>
            <a:scene3d>
              <a:camera prst="orthographicFront"/>
              <a:lightRig rig="threePt" dir="t"/>
            </a:scene3d>
            <a:sp3d>
              <a:bevelT w="114300" prst="artDeco"/>
            </a:sp3d>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088" name="Text Box 28"/>
            <p:cNvSpPr txBox="1">
              <a:spLocks noChangeArrowheads="1"/>
            </p:cNvSpPr>
            <p:nvPr/>
          </p:nvSpPr>
          <p:spPr bwMode="auto">
            <a:xfrm>
              <a:off x="3984" y="4064"/>
              <a:ext cx="485" cy="185"/>
            </a:xfrm>
            <a:prstGeom prst="rect">
              <a:avLst/>
            </a:prstGeom>
            <a:noFill/>
            <a:ln w="19050">
              <a:solidFill>
                <a:schemeClr val="tx1"/>
              </a:solidFill>
              <a:miter lim="800000"/>
              <a:headEnd/>
              <a:tailEnd/>
            </a:ln>
            <a:scene3d>
              <a:camera prst="orthographicFront"/>
              <a:lightRig rig="threePt" dir="t"/>
            </a:scene3d>
            <a:sp3d>
              <a:bevelT w="114300" prst="artDeco"/>
            </a:sp3d>
          </p:spPr>
          <p:txBody>
            <a:bodyPr wrap="none">
              <a:spAutoFit/>
            </a:bodyPr>
            <a:lstStyle/>
            <a:p>
              <a:pPr algn="l" eaLnBrk="1" hangingPunct="1">
                <a:lnSpc>
                  <a:spcPct val="100000"/>
                </a:lnSpc>
              </a:pPr>
              <a:r>
                <a:rPr lang="en-US" sz="1200">
                  <a:solidFill>
                    <a:prstClr val="black"/>
                  </a:solidFill>
                </a:rPr>
                <a:t>RFID #5</a:t>
              </a:r>
            </a:p>
          </p:txBody>
        </p:sp>
        <p:sp>
          <p:nvSpPr>
            <p:cNvPr id="46089" name="Text Box 29"/>
            <p:cNvSpPr txBox="1">
              <a:spLocks noChangeArrowheads="1"/>
            </p:cNvSpPr>
            <p:nvPr/>
          </p:nvSpPr>
          <p:spPr bwMode="auto">
            <a:xfrm rot="2040000">
              <a:off x="1753" y="2172"/>
              <a:ext cx="4081" cy="582"/>
            </a:xfrm>
            <a:prstGeom prst="rect">
              <a:avLst/>
            </a:prstGeom>
            <a:solidFill>
              <a:srgbClr val="FFFF00"/>
            </a:solidFill>
            <a:ln w="9525">
              <a:noFill/>
              <a:miter lim="800000"/>
              <a:headEnd/>
              <a:tailEnd/>
            </a:ln>
            <a:effectLst>
              <a:glow rad="101600">
                <a:schemeClr val="accent2">
                  <a:satMod val="175000"/>
                  <a:alpha val="40000"/>
                </a:schemeClr>
              </a:glow>
              <a:innerShdw blurRad="63500" dist="50800" dir="13500000">
                <a:prstClr val="black">
                  <a:alpha val="50000"/>
                </a:prstClr>
              </a:innerShdw>
            </a:effectLst>
            <a:scene3d>
              <a:camera prst="orthographicFront"/>
              <a:lightRig rig="threePt" dir="t"/>
            </a:scene3d>
            <a:sp3d>
              <a:bevelT w="114300" prst="artDeco"/>
            </a:sp3d>
          </p:spPr>
          <p:txBody>
            <a:bodyPr wrap="none">
              <a:spAutoFit/>
            </a:bodyPr>
            <a:lstStyle/>
            <a:p>
              <a:pPr algn="l" eaLnBrk="1" hangingPunct="1">
                <a:tabLst>
                  <a:tab pos="231775" algn="l"/>
                </a:tabLst>
              </a:pPr>
              <a:r>
                <a:rPr lang="en-US" sz="2000" dirty="0" smtClean="0">
                  <a:solidFill>
                    <a:prstClr val="black"/>
                  </a:solidFill>
                </a:rPr>
                <a:t>At This Point: We </a:t>
              </a:r>
              <a:r>
                <a:rPr lang="en-US" sz="2000" dirty="0">
                  <a:solidFill>
                    <a:prstClr val="black"/>
                  </a:solidFill>
                </a:rPr>
                <a:t>K</a:t>
              </a:r>
              <a:r>
                <a:rPr lang="en-US" sz="2000" dirty="0" smtClean="0">
                  <a:solidFill>
                    <a:prstClr val="black"/>
                  </a:solidFill>
                </a:rPr>
                <a:t>now the Items &amp; The UIIs Of the</a:t>
              </a:r>
            </a:p>
            <a:p>
              <a:pPr algn="l" eaLnBrk="1" hangingPunct="1">
                <a:tabLst>
                  <a:tab pos="231775" algn="l"/>
                </a:tabLst>
              </a:pPr>
              <a:r>
                <a:rPr lang="en-US" sz="2000" dirty="0" smtClean="0">
                  <a:solidFill>
                    <a:prstClr val="black"/>
                  </a:solidFill>
                </a:rPr>
                <a:t> Items That Are Being Shipped.  But </a:t>
              </a:r>
              <a:r>
                <a:rPr lang="en-US" sz="2000" dirty="0">
                  <a:solidFill>
                    <a:prstClr val="black"/>
                  </a:solidFill>
                </a:rPr>
                <a:t>W</a:t>
              </a:r>
              <a:r>
                <a:rPr lang="en-US" sz="2000" dirty="0" smtClean="0">
                  <a:solidFill>
                    <a:prstClr val="black"/>
                  </a:solidFill>
                </a:rPr>
                <a:t>e </a:t>
              </a:r>
              <a:r>
                <a:rPr lang="en-US" sz="2000" dirty="0">
                  <a:solidFill>
                    <a:prstClr val="black"/>
                  </a:solidFill>
                </a:rPr>
                <a:t>D</a:t>
              </a:r>
              <a:r>
                <a:rPr lang="en-US" sz="2000" dirty="0" smtClean="0">
                  <a:solidFill>
                    <a:prstClr val="black"/>
                  </a:solidFill>
                </a:rPr>
                <a:t>on’t Know</a:t>
              </a:r>
            </a:p>
            <a:p>
              <a:pPr algn="l" eaLnBrk="1" hangingPunct="1">
                <a:tabLst>
                  <a:tab pos="231775" algn="l"/>
                </a:tabLst>
              </a:pPr>
              <a:r>
                <a:rPr lang="en-US" sz="2000" dirty="0" smtClean="0">
                  <a:solidFill>
                    <a:prstClr val="black"/>
                  </a:solidFill>
                </a:rPr>
                <a:t> Which </a:t>
              </a:r>
              <a:r>
                <a:rPr lang="en-US" sz="2000" dirty="0">
                  <a:solidFill>
                    <a:prstClr val="black"/>
                  </a:solidFill>
                </a:rPr>
                <a:t>O</a:t>
              </a:r>
              <a:r>
                <a:rPr lang="en-US" sz="2000" dirty="0" smtClean="0">
                  <a:solidFill>
                    <a:prstClr val="black"/>
                  </a:solidFill>
                </a:rPr>
                <a:t>nes </a:t>
              </a:r>
              <a:r>
                <a:rPr lang="en-US" sz="2000" dirty="0">
                  <a:solidFill>
                    <a:prstClr val="black"/>
                  </a:solidFill>
                </a:rPr>
                <a:t>A</a:t>
              </a:r>
              <a:r>
                <a:rPr lang="en-US" sz="2000" dirty="0" smtClean="0">
                  <a:solidFill>
                    <a:prstClr val="black"/>
                  </a:solidFill>
                </a:rPr>
                <a:t>re In Which Boxes.</a:t>
              </a:r>
              <a:endParaRPr lang="en-US" sz="2000" dirty="0">
                <a:solidFill>
                  <a:prstClr val="black"/>
                </a:solidFill>
              </a:endParaRPr>
            </a:p>
          </p:txBody>
        </p:sp>
      </p:grpSp>
      <p:sp>
        <p:nvSpPr>
          <p:cNvPr id="46084" name="Rectangle 30"/>
          <p:cNvSpPr>
            <a:spLocks noChangeArrowheads="1"/>
          </p:cNvSpPr>
          <p:nvPr/>
        </p:nvSpPr>
        <p:spPr bwMode="auto">
          <a:xfrm>
            <a:off x="228600" y="1295400"/>
            <a:ext cx="3429000" cy="5260975"/>
          </a:xfrm>
          <a:prstGeom prst="rect">
            <a:avLst/>
          </a:prstGeom>
          <a:noFill/>
          <a:ln w="9525">
            <a:noFill/>
            <a:miter lim="800000"/>
            <a:headEnd/>
            <a:tailEnd/>
          </a:ln>
        </p:spPr>
        <p:txBody>
          <a:bodyPr>
            <a:spAutoFit/>
          </a:bodyPr>
          <a:lstStyle/>
          <a:p>
            <a:pPr algn="l" defTabSz="114300" eaLnBrk="1" hangingPunct="1">
              <a:lnSpc>
                <a:spcPct val="100000"/>
              </a:lnSpc>
            </a:pPr>
            <a:r>
              <a:rPr lang="en-US" sz="1100" dirty="0">
                <a:solidFill>
                  <a:prstClr val="black"/>
                </a:solidFill>
              </a:rPr>
              <a:t>ST*856*0001^</a:t>
            </a:r>
          </a:p>
          <a:p>
            <a:pPr algn="l" defTabSz="114300" eaLnBrk="1" hangingPunct="1">
              <a:lnSpc>
                <a:spcPct val="85000"/>
              </a:lnSpc>
            </a:pPr>
            <a:r>
              <a:rPr lang="en-US" sz="1100" dirty="0">
                <a:solidFill>
                  <a:prstClr val="black"/>
                </a:solidFill>
              </a:rPr>
              <a:t>BSN*00*DIS0001*20040720*1130*0001*AS^</a:t>
            </a:r>
          </a:p>
          <a:p>
            <a:pPr algn="l" defTabSz="114300" eaLnBrk="1" hangingPunct="1">
              <a:lnSpc>
                <a:spcPct val="85000"/>
              </a:lnSpc>
            </a:pPr>
            <a:r>
              <a:rPr lang="en-US" sz="1100" dirty="0">
                <a:solidFill>
                  <a:srgbClr val="C00000"/>
                </a:solidFill>
              </a:rPr>
              <a:t>HL*1**V*1^</a:t>
            </a:r>
          </a:p>
          <a:p>
            <a:pPr algn="l" defTabSz="114300" eaLnBrk="1" hangingPunct="1">
              <a:lnSpc>
                <a:spcPct val="85000"/>
              </a:lnSpc>
            </a:pPr>
            <a:r>
              <a:rPr lang="en-US" sz="1100" dirty="0">
                <a:solidFill>
                  <a:srgbClr val="00B050"/>
                </a:solidFill>
              </a:rPr>
              <a:t>HL*2*</a:t>
            </a:r>
            <a:r>
              <a:rPr lang="en-US" sz="1100" dirty="0">
                <a:solidFill>
                  <a:srgbClr val="C00000"/>
                </a:solidFill>
              </a:rPr>
              <a:t>1</a:t>
            </a:r>
            <a:r>
              <a:rPr lang="en-US" sz="1100" dirty="0">
                <a:solidFill>
                  <a:srgbClr val="00B050"/>
                </a:solidFill>
              </a:rPr>
              <a:t>*S*1^</a:t>
            </a:r>
          </a:p>
          <a:p>
            <a:pPr algn="l" defTabSz="114300" eaLnBrk="1" hangingPunct="1">
              <a:lnSpc>
                <a:spcPct val="85000"/>
              </a:lnSpc>
            </a:pPr>
            <a:r>
              <a:rPr lang="en-US" sz="1100" dirty="0">
                <a:solidFill>
                  <a:srgbClr val="0000CC"/>
                </a:solidFill>
              </a:rPr>
              <a:t>HL*3*</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prstClr val="black"/>
                </a:solidFill>
              </a:rPr>
              <a:t>	</a:t>
            </a:r>
            <a:r>
              <a:rPr lang="en-US" sz="1100" dirty="0">
                <a:solidFill>
                  <a:srgbClr val="0000CC"/>
                </a:solidFill>
              </a:rPr>
              <a:t>LIN*0001*VP*ABC^</a:t>
            </a:r>
          </a:p>
          <a:p>
            <a:pPr algn="l" defTabSz="114300" eaLnBrk="1" hangingPunct="1">
              <a:lnSpc>
                <a:spcPct val="85000"/>
              </a:lnSpc>
            </a:pPr>
            <a:r>
              <a:rPr lang="en-US" sz="1100" dirty="0">
                <a:solidFill>
                  <a:srgbClr val="0000CC"/>
                </a:solidFill>
              </a:rPr>
              <a:t>	SN1**4*EA^</a:t>
            </a:r>
          </a:p>
          <a:p>
            <a:pPr algn="l" defTabSz="114300" eaLnBrk="1" hangingPunct="1">
              <a:lnSpc>
                <a:spcPct val="85000"/>
              </a:lnSpc>
            </a:pPr>
            <a:r>
              <a:rPr lang="en-US" sz="1100" dirty="0">
                <a:solidFill>
                  <a:srgbClr val="FF00FF"/>
                </a:solidFill>
              </a:rPr>
              <a:t>HL*4*</a:t>
            </a:r>
            <a:r>
              <a:rPr lang="en-US" sz="1100" dirty="0">
                <a:solidFill>
                  <a:srgbClr val="0000CC"/>
                </a:solidFill>
              </a:rPr>
              <a:t>3</a:t>
            </a:r>
            <a:r>
              <a:rPr lang="en-US" sz="1100" dirty="0">
                <a:solidFill>
                  <a:srgbClr val="FF00FF"/>
                </a:solidFill>
              </a:rPr>
              <a:t>*D*0^</a:t>
            </a:r>
            <a:r>
              <a:rPr lang="en-US" sz="1100" dirty="0">
                <a:solidFill>
                  <a:prstClr val="black"/>
                </a:solidFill>
              </a:rPr>
              <a:t/>
            </a:r>
            <a:br>
              <a:rPr lang="en-US" sz="1100" dirty="0">
                <a:solidFill>
                  <a:prstClr val="black"/>
                </a:solidFill>
              </a:rPr>
            </a:br>
            <a:r>
              <a:rPr lang="en-US" sz="1100" dirty="0">
                <a:solidFill>
                  <a:prstClr val="black"/>
                </a:solidFill>
              </a:rPr>
              <a:t>	</a:t>
            </a:r>
            <a:r>
              <a:rPr lang="en-US" sz="1100" dirty="0">
                <a:solidFill>
                  <a:srgbClr val="FF00FF"/>
                </a:solidFill>
              </a:rPr>
              <a:t>SLN*1**O*1* . . . *D^</a:t>
            </a:r>
          </a:p>
          <a:p>
            <a:pPr algn="l" defTabSz="114300" eaLnBrk="1" hangingPunct="1">
              <a:lnSpc>
                <a:spcPct val="85000"/>
              </a:lnSpc>
            </a:pPr>
            <a:r>
              <a:rPr lang="en-US" sz="1100" dirty="0">
                <a:solidFill>
                  <a:srgbClr val="FF00FF"/>
                </a:solidFill>
              </a:rPr>
              <a:t>	REF*U3*(UII1)^</a:t>
            </a:r>
          </a:p>
          <a:p>
            <a:pPr algn="l" defTabSz="114300" eaLnBrk="1" hangingPunct="1">
              <a:lnSpc>
                <a:spcPct val="85000"/>
              </a:lnSpc>
            </a:pPr>
            <a:r>
              <a:rPr lang="en-US" sz="1100" dirty="0">
                <a:solidFill>
                  <a:srgbClr val="FF00FF"/>
                </a:solidFill>
              </a:rPr>
              <a:t>	REF*U3*(UII2)^</a:t>
            </a:r>
          </a:p>
          <a:p>
            <a:pPr algn="l" defTabSz="114300" eaLnBrk="1" hangingPunct="1">
              <a:lnSpc>
                <a:spcPct val="85000"/>
              </a:lnSpc>
            </a:pPr>
            <a:r>
              <a:rPr lang="en-US" sz="1100" dirty="0">
                <a:solidFill>
                  <a:srgbClr val="FF00FF"/>
                </a:solidFill>
              </a:rPr>
              <a:t>	REF*U3*(UII3)^	</a:t>
            </a:r>
          </a:p>
          <a:p>
            <a:pPr algn="l" defTabSz="114300" eaLnBrk="1" hangingPunct="1">
              <a:lnSpc>
                <a:spcPct val="85000"/>
              </a:lnSpc>
            </a:pPr>
            <a:r>
              <a:rPr lang="en-US" sz="1100" dirty="0">
                <a:solidFill>
                  <a:srgbClr val="FF00FF"/>
                </a:solidFill>
              </a:rPr>
              <a:t>	REF*U3*(UII4)^</a:t>
            </a:r>
          </a:p>
          <a:p>
            <a:pPr algn="l" defTabSz="114300" eaLnBrk="1" hangingPunct="1">
              <a:lnSpc>
                <a:spcPct val="85000"/>
              </a:lnSpc>
            </a:pPr>
            <a:r>
              <a:rPr lang="en-US" sz="1100" dirty="0">
                <a:solidFill>
                  <a:srgbClr val="0000CC"/>
                </a:solidFill>
              </a:rPr>
              <a:t>HL*5*</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prstClr val="black"/>
                </a:solidFill>
              </a:rPr>
              <a:t>	</a:t>
            </a:r>
            <a:r>
              <a:rPr lang="en-US" sz="1100" dirty="0">
                <a:solidFill>
                  <a:srgbClr val="0000CC"/>
                </a:solidFill>
              </a:rPr>
              <a:t>LIN*0002*VP*DEF^</a:t>
            </a:r>
          </a:p>
          <a:p>
            <a:pPr algn="l" defTabSz="114300" eaLnBrk="1" hangingPunct="1">
              <a:lnSpc>
                <a:spcPct val="85000"/>
              </a:lnSpc>
            </a:pPr>
            <a:r>
              <a:rPr lang="en-US" sz="1100" dirty="0">
                <a:solidFill>
                  <a:srgbClr val="0000CC"/>
                </a:solidFill>
              </a:rPr>
              <a:t>	SN1**4*EA^</a:t>
            </a:r>
          </a:p>
          <a:p>
            <a:pPr algn="l" defTabSz="114300" eaLnBrk="1" hangingPunct="1">
              <a:lnSpc>
                <a:spcPct val="85000"/>
              </a:lnSpc>
            </a:pPr>
            <a:r>
              <a:rPr lang="en-US" sz="1100" dirty="0">
                <a:solidFill>
                  <a:srgbClr val="FF00FF"/>
                </a:solidFill>
              </a:rPr>
              <a:t>HL*6*</a:t>
            </a:r>
            <a:r>
              <a:rPr lang="en-US" sz="1100" dirty="0">
                <a:solidFill>
                  <a:srgbClr val="0000CC"/>
                </a:solidFill>
              </a:rPr>
              <a:t>5</a:t>
            </a:r>
            <a:r>
              <a:rPr lang="en-US" sz="1100" dirty="0">
                <a:solidFill>
                  <a:srgbClr val="FF00FF"/>
                </a:solidFill>
              </a:rPr>
              <a:t>*D*0</a:t>
            </a:r>
          </a:p>
          <a:p>
            <a:pPr algn="l" defTabSz="114300" eaLnBrk="1" hangingPunct="1">
              <a:lnSpc>
                <a:spcPct val="85000"/>
              </a:lnSpc>
            </a:pPr>
            <a:r>
              <a:rPr lang="en-US" sz="1100" dirty="0">
                <a:solidFill>
                  <a:srgbClr val="FF00FF"/>
                </a:solidFill>
              </a:rPr>
              <a:t>	SLN*1**O*1* . . . *D^</a:t>
            </a:r>
          </a:p>
          <a:p>
            <a:pPr algn="l" defTabSz="114300" eaLnBrk="1" hangingPunct="1">
              <a:lnSpc>
                <a:spcPct val="85000"/>
              </a:lnSpc>
            </a:pPr>
            <a:r>
              <a:rPr lang="en-US" sz="1100" dirty="0">
                <a:solidFill>
                  <a:srgbClr val="FF00FF"/>
                </a:solidFill>
              </a:rPr>
              <a:t>	REF*U3*(UII5)^</a:t>
            </a:r>
          </a:p>
          <a:p>
            <a:pPr algn="l" defTabSz="114300" eaLnBrk="1" hangingPunct="1">
              <a:lnSpc>
                <a:spcPct val="85000"/>
              </a:lnSpc>
            </a:pPr>
            <a:r>
              <a:rPr lang="en-US" sz="1100" dirty="0">
                <a:solidFill>
                  <a:srgbClr val="FF00FF"/>
                </a:solidFill>
              </a:rPr>
              <a:t>	REF*U3*(UII6)^</a:t>
            </a:r>
          </a:p>
          <a:p>
            <a:pPr algn="l" defTabSz="114300" eaLnBrk="1" hangingPunct="1">
              <a:lnSpc>
                <a:spcPct val="85000"/>
              </a:lnSpc>
            </a:pPr>
            <a:r>
              <a:rPr lang="en-US" sz="1100" dirty="0">
                <a:solidFill>
                  <a:srgbClr val="FF00FF"/>
                </a:solidFill>
              </a:rPr>
              <a:t>	REF*U3*(UII7)^</a:t>
            </a:r>
          </a:p>
          <a:p>
            <a:pPr algn="l" defTabSz="114300" eaLnBrk="1" hangingPunct="1">
              <a:lnSpc>
                <a:spcPct val="85000"/>
              </a:lnSpc>
            </a:pPr>
            <a:r>
              <a:rPr lang="en-US" sz="1100" dirty="0">
                <a:solidFill>
                  <a:srgbClr val="FF00FF"/>
                </a:solidFill>
              </a:rPr>
              <a:t>	REF*U3*(UII8)^</a:t>
            </a:r>
          </a:p>
          <a:p>
            <a:pPr algn="l" defTabSz="114300" eaLnBrk="1" hangingPunct="1">
              <a:lnSpc>
                <a:spcPct val="85000"/>
              </a:lnSpc>
            </a:pPr>
            <a:r>
              <a:rPr lang="en-US" sz="1100" dirty="0">
                <a:solidFill>
                  <a:srgbClr val="0000CC"/>
                </a:solidFill>
              </a:rPr>
              <a:t>HL*7*</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srgbClr val="0000CC"/>
                </a:solidFill>
              </a:rPr>
              <a:t>	LIN*0003*VP*GHI^</a:t>
            </a:r>
          </a:p>
          <a:p>
            <a:pPr algn="l" defTabSz="114300" eaLnBrk="1" hangingPunct="1">
              <a:lnSpc>
                <a:spcPct val="85000"/>
              </a:lnSpc>
            </a:pPr>
            <a:r>
              <a:rPr lang="en-US" sz="1100" dirty="0">
                <a:solidFill>
                  <a:srgbClr val="0000CC"/>
                </a:solidFill>
              </a:rPr>
              <a:t>	SN1**2*EA</a:t>
            </a:r>
            <a:r>
              <a:rPr lang="en-US" sz="1100" dirty="0">
                <a:solidFill>
                  <a:prstClr val="black"/>
                </a:solidFill>
              </a:rPr>
              <a:t>^</a:t>
            </a:r>
          </a:p>
          <a:p>
            <a:pPr algn="l" defTabSz="114300" eaLnBrk="1" hangingPunct="1">
              <a:lnSpc>
                <a:spcPct val="85000"/>
              </a:lnSpc>
            </a:pPr>
            <a:r>
              <a:rPr lang="en-US" sz="1100" dirty="0">
                <a:solidFill>
                  <a:srgbClr val="FF00FF"/>
                </a:solidFill>
              </a:rPr>
              <a:t>HL*8*</a:t>
            </a:r>
            <a:r>
              <a:rPr lang="en-US" sz="1100" dirty="0">
                <a:solidFill>
                  <a:srgbClr val="0000CC"/>
                </a:solidFill>
              </a:rPr>
              <a:t>7</a:t>
            </a:r>
            <a:r>
              <a:rPr lang="en-US" sz="1100" dirty="0">
                <a:solidFill>
                  <a:srgbClr val="FF00FF"/>
                </a:solidFill>
              </a:rPr>
              <a:t>*D*0^</a:t>
            </a:r>
            <a:br>
              <a:rPr lang="en-US" sz="1100" dirty="0">
                <a:solidFill>
                  <a:srgbClr val="FF00FF"/>
                </a:solidFill>
              </a:rPr>
            </a:br>
            <a:r>
              <a:rPr lang="en-US" sz="1100" dirty="0">
                <a:solidFill>
                  <a:srgbClr val="FF00FF"/>
                </a:solidFill>
              </a:rPr>
              <a:t> 	SLN*1**O*1* . . . *D^</a:t>
            </a:r>
            <a:br>
              <a:rPr lang="en-US" sz="1100" dirty="0">
                <a:solidFill>
                  <a:srgbClr val="FF00FF"/>
                </a:solidFill>
              </a:rPr>
            </a:br>
            <a:r>
              <a:rPr lang="en-US" sz="1100" dirty="0">
                <a:solidFill>
                  <a:srgbClr val="FF00FF"/>
                </a:solidFill>
              </a:rPr>
              <a:t>	REF*U3*(UII9)^</a:t>
            </a:r>
          </a:p>
          <a:p>
            <a:pPr algn="l" defTabSz="114300" eaLnBrk="1" hangingPunct="1">
              <a:lnSpc>
                <a:spcPct val="85000"/>
              </a:lnSpc>
            </a:pPr>
            <a:r>
              <a:rPr lang="en-US" sz="1100" dirty="0">
                <a:solidFill>
                  <a:srgbClr val="FF00FF"/>
                </a:solidFill>
              </a:rPr>
              <a:t>	REF*U3*(UII10)^</a:t>
            </a:r>
          </a:p>
          <a:p>
            <a:pPr algn="l" defTabSz="114300" eaLnBrk="1" hangingPunct="1">
              <a:lnSpc>
                <a:spcPct val="85000"/>
              </a:lnSpc>
            </a:pPr>
            <a:r>
              <a:rPr lang="en-US" sz="1100" dirty="0">
                <a:solidFill>
                  <a:srgbClr val="0000CC"/>
                </a:solidFill>
              </a:rPr>
              <a:t>HL*9*</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srgbClr val="0000CC"/>
                </a:solidFill>
              </a:rPr>
              <a:t>	LIN*0004*VP*JKL^</a:t>
            </a:r>
          </a:p>
          <a:p>
            <a:pPr algn="l" defTabSz="114300" eaLnBrk="1" hangingPunct="1">
              <a:lnSpc>
                <a:spcPct val="85000"/>
              </a:lnSpc>
            </a:pPr>
            <a:r>
              <a:rPr lang="en-US" sz="1100" dirty="0">
                <a:solidFill>
                  <a:srgbClr val="0000CC"/>
                </a:solidFill>
              </a:rPr>
              <a:t>	SN1**2*EA^</a:t>
            </a:r>
          </a:p>
          <a:p>
            <a:pPr algn="l" defTabSz="114300" eaLnBrk="1" hangingPunct="1">
              <a:lnSpc>
                <a:spcPct val="85000"/>
              </a:lnSpc>
            </a:pPr>
            <a:r>
              <a:rPr lang="en-US" sz="1100" dirty="0">
                <a:solidFill>
                  <a:srgbClr val="FF00FF"/>
                </a:solidFill>
              </a:rPr>
              <a:t>HL*10*</a:t>
            </a:r>
            <a:r>
              <a:rPr lang="en-US" sz="1100" dirty="0">
                <a:solidFill>
                  <a:srgbClr val="0000CC"/>
                </a:solidFill>
              </a:rPr>
              <a:t>9</a:t>
            </a:r>
            <a:r>
              <a:rPr lang="en-US" sz="1100" dirty="0">
                <a:solidFill>
                  <a:srgbClr val="FF00FF"/>
                </a:solidFill>
              </a:rPr>
              <a:t>*D*0^</a:t>
            </a:r>
            <a:br>
              <a:rPr lang="en-US" sz="1100" dirty="0">
                <a:solidFill>
                  <a:srgbClr val="FF00FF"/>
                </a:solidFill>
              </a:rPr>
            </a:br>
            <a:r>
              <a:rPr lang="en-US" sz="1100" dirty="0">
                <a:solidFill>
                  <a:srgbClr val="FF00FF"/>
                </a:solidFill>
              </a:rPr>
              <a:t>	SLN*1**O*1* . . . *D^</a:t>
            </a:r>
            <a:br>
              <a:rPr lang="en-US" sz="1100" dirty="0">
                <a:solidFill>
                  <a:srgbClr val="FF00FF"/>
                </a:solidFill>
              </a:rPr>
            </a:br>
            <a:r>
              <a:rPr lang="en-US" sz="1100" dirty="0">
                <a:solidFill>
                  <a:srgbClr val="FF00FF"/>
                </a:solidFill>
              </a:rPr>
              <a:t>	REF*U3*(UII11)^</a:t>
            </a:r>
          </a:p>
          <a:p>
            <a:pPr algn="l" defTabSz="114300" eaLnBrk="1" hangingPunct="1">
              <a:lnSpc>
                <a:spcPct val="85000"/>
              </a:lnSpc>
            </a:pPr>
            <a:r>
              <a:rPr lang="en-US" sz="1100" dirty="0">
                <a:solidFill>
                  <a:srgbClr val="FF00FF"/>
                </a:solidFill>
              </a:rPr>
              <a:t>	REF*U3*(UII12)^</a:t>
            </a:r>
          </a:p>
        </p:txBody>
      </p:sp>
    </p:spTree>
    <p:extLst>
      <p:ext uri="{BB962C8B-B14F-4D97-AF65-F5344CB8AC3E}">
        <p14:creationId xmlns:p14="http://schemas.microsoft.com/office/powerpoint/2010/main" val="2490202683"/>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457200"/>
            <a:ext cx="8153400" cy="762000"/>
          </a:xfrm>
        </p:spPr>
        <p:txBody>
          <a:bodyPr/>
          <a:lstStyle/>
          <a:p>
            <a:pPr>
              <a:lnSpc>
                <a:spcPct val="85000"/>
              </a:lnSpc>
              <a:defRPr/>
            </a:pPr>
            <a:r>
              <a:rPr lang="en-US" sz="2400" dirty="0" smtClean="0"/>
              <a:t>Multiple CLINs in Multiple Cases with Multiple CLINs per Case and Multiple Cases per CLIN on a Pallet</a:t>
            </a:r>
          </a:p>
        </p:txBody>
      </p:sp>
      <p:grpSp>
        <p:nvGrpSpPr>
          <p:cNvPr id="46083" name="Group 3"/>
          <p:cNvGrpSpPr>
            <a:grpSpLocks/>
          </p:cNvGrpSpPr>
          <p:nvPr/>
        </p:nvGrpSpPr>
        <p:grpSpPr bwMode="auto">
          <a:xfrm>
            <a:off x="2829791" y="1177925"/>
            <a:ext cx="6096000" cy="5299075"/>
            <a:chOff x="1776" y="946"/>
            <a:chExt cx="3840" cy="3338"/>
          </a:xfrm>
        </p:grpSpPr>
        <p:grpSp>
          <p:nvGrpSpPr>
            <p:cNvPr id="46085" name="Group 4"/>
            <p:cNvGrpSpPr>
              <a:grpSpLocks/>
            </p:cNvGrpSpPr>
            <p:nvPr/>
          </p:nvGrpSpPr>
          <p:grpSpPr bwMode="auto">
            <a:xfrm>
              <a:off x="2160" y="1280"/>
              <a:ext cx="3216" cy="2732"/>
              <a:chOff x="2160" y="1280"/>
              <a:chExt cx="3216" cy="2732"/>
            </a:xfrm>
          </p:grpSpPr>
          <p:grpSp>
            <p:nvGrpSpPr>
              <p:cNvPr id="46095" name="Group 5"/>
              <p:cNvGrpSpPr>
                <a:grpSpLocks/>
              </p:cNvGrpSpPr>
              <p:nvPr/>
            </p:nvGrpSpPr>
            <p:grpSpPr bwMode="auto">
              <a:xfrm>
                <a:off x="2160" y="1280"/>
                <a:ext cx="1584" cy="1479"/>
                <a:chOff x="2160" y="1280"/>
                <a:chExt cx="1584" cy="1479"/>
              </a:xfrm>
            </p:grpSpPr>
            <p:sp>
              <p:nvSpPr>
                <p:cNvPr id="46108" name="Text Box 6"/>
                <p:cNvSpPr txBox="1">
                  <a:spLocks noChangeArrowheads="1"/>
                </p:cNvSpPr>
                <p:nvPr/>
              </p:nvSpPr>
              <p:spPr bwMode="auto">
                <a:xfrm>
                  <a:off x="2160" y="1677"/>
                  <a:ext cx="1488" cy="786"/>
                </a:xfrm>
                <a:prstGeom prst="rect">
                  <a:avLst/>
                </a:prstGeom>
                <a:noFill/>
                <a:ln w="9525">
                  <a:noFill/>
                  <a:miter lim="800000"/>
                  <a:headEnd/>
                  <a:tailEnd/>
                </a:ln>
              </p:spPr>
              <p:txBody>
                <a:bodyPr>
                  <a:spAutoFit/>
                </a:bodyPr>
                <a:lstStyle/>
                <a:p>
                  <a:pPr algn="l" eaLnBrk="1" hangingPunct="1">
                    <a:tabLst>
                      <a:tab pos="228600" algn="l"/>
                    </a:tabLst>
                  </a:pPr>
                  <a:r>
                    <a:rPr lang="en-US" sz="1200" dirty="0">
                      <a:solidFill>
                        <a:srgbClr val="7030A0"/>
                      </a:solidFill>
                    </a:rPr>
                    <a:t>HL*12*11*P*0^</a:t>
                  </a:r>
                </a:p>
                <a:p>
                  <a:pPr algn="l" eaLnBrk="1" hangingPunct="1">
                    <a:tabLst>
                      <a:tab pos="228600" algn="l"/>
                    </a:tabLst>
                  </a:pPr>
                  <a:r>
                    <a:rPr lang="en-US" sz="1200" dirty="0">
                      <a:solidFill>
                        <a:srgbClr val="7030A0"/>
                      </a:solidFill>
                    </a:rPr>
                    <a:t>	REF*JH*(RFID#1)^</a:t>
                  </a:r>
                </a:p>
                <a:p>
                  <a:pPr algn="l" eaLnBrk="1" hangingPunct="1">
                    <a:tabLst>
                      <a:tab pos="228600" algn="l"/>
                    </a:tabLst>
                  </a:pPr>
                  <a:r>
                    <a:rPr lang="en-US" sz="1200" dirty="0">
                      <a:solidFill>
                        <a:prstClr val="black"/>
                      </a:solidFill>
                    </a:rPr>
                    <a:t>	</a:t>
                  </a:r>
                  <a:r>
                    <a:rPr lang="en-US" sz="1200" dirty="0">
                      <a:solidFill>
                        <a:srgbClr val="FF00FF"/>
                      </a:solidFill>
                    </a:rPr>
                    <a:t>REF*U3**(UII1)^</a:t>
                  </a:r>
                </a:p>
                <a:p>
                  <a:pPr algn="l" eaLnBrk="1" hangingPunct="1">
                    <a:tabLst>
                      <a:tab pos="228600" algn="l"/>
                    </a:tabLst>
                  </a:pPr>
                  <a:r>
                    <a:rPr lang="en-US" sz="1200" dirty="0">
                      <a:solidFill>
                        <a:srgbClr val="FF00FF"/>
                      </a:solidFill>
                    </a:rPr>
                    <a:t>	REF*U3**(UII2)^</a:t>
                  </a:r>
                </a:p>
                <a:p>
                  <a:pPr algn="l" eaLnBrk="1" hangingPunct="1">
                    <a:tabLst>
                      <a:tab pos="228600" algn="l"/>
                    </a:tabLst>
                  </a:pPr>
                  <a:r>
                    <a:rPr lang="en-US" sz="1200" dirty="0">
                      <a:solidFill>
                        <a:srgbClr val="FF00FF"/>
                      </a:solidFill>
                    </a:rPr>
                    <a:t>	REF*U3**(UII3)^</a:t>
                  </a:r>
                </a:p>
                <a:p>
                  <a:pPr algn="l" eaLnBrk="1" hangingPunct="1">
                    <a:tabLst>
                      <a:tab pos="228600" algn="l"/>
                    </a:tabLst>
                  </a:pPr>
                  <a:r>
                    <a:rPr lang="en-US" sz="1200" dirty="0">
                      <a:solidFill>
                        <a:srgbClr val="FF00FF"/>
                      </a:solidFill>
                    </a:rPr>
                    <a:t>	REF*U3**(UII9)^</a:t>
                  </a:r>
                </a:p>
                <a:p>
                  <a:pPr algn="l" eaLnBrk="1" hangingPunct="1">
                    <a:tabLst>
                      <a:tab pos="228600" algn="l"/>
                    </a:tabLst>
                  </a:pPr>
                  <a:r>
                    <a:rPr lang="en-US" sz="1200" dirty="0">
                      <a:solidFill>
                        <a:prstClr val="black"/>
                      </a:solidFill>
                    </a:rPr>
                    <a:t>	SDQ*ZZ**0001*3*0003*1^</a:t>
                  </a:r>
                </a:p>
              </p:txBody>
            </p:sp>
            <p:sp>
              <p:nvSpPr>
                <p:cNvPr id="640007" name="AutoShape 7"/>
                <p:cNvSpPr>
                  <a:spLocks noChangeArrowheads="1"/>
                </p:cNvSpPr>
                <p:nvPr/>
              </p:nvSpPr>
              <p:spPr bwMode="auto">
                <a:xfrm>
                  <a:off x="2160" y="1280"/>
                  <a:ext cx="1584" cy="1479"/>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10" name="Text Box 8"/>
                <p:cNvSpPr txBox="1">
                  <a:spLocks noChangeArrowheads="1"/>
                </p:cNvSpPr>
                <p:nvPr/>
              </p:nvSpPr>
              <p:spPr bwMode="auto">
                <a:xfrm>
                  <a:off x="2658" y="1382"/>
                  <a:ext cx="477" cy="174"/>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dirty="0">
                      <a:solidFill>
                        <a:srgbClr val="7030A0"/>
                      </a:solidFill>
                    </a:rPr>
                    <a:t>RFID #1</a:t>
                  </a:r>
                </a:p>
              </p:txBody>
            </p:sp>
          </p:grpSp>
          <p:grpSp>
            <p:nvGrpSpPr>
              <p:cNvPr id="46096" name="Group 9"/>
              <p:cNvGrpSpPr>
                <a:grpSpLocks/>
              </p:cNvGrpSpPr>
              <p:nvPr/>
            </p:nvGrpSpPr>
            <p:grpSpPr bwMode="auto">
              <a:xfrm>
                <a:off x="3840" y="1285"/>
                <a:ext cx="1536" cy="1202"/>
                <a:chOff x="3840" y="1061"/>
                <a:chExt cx="1536" cy="1248"/>
              </a:xfrm>
            </p:grpSpPr>
            <p:sp>
              <p:nvSpPr>
                <p:cNvPr id="640011" name="AutoShape 11"/>
                <p:cNvSpPr>
                  <a:spLocks noChangeArrowheads="1"/>
                </p:cNvSpPr>
                <p:nvPr/>
              </p:nvSpPr>
              <p:spPr bwMode="auto">
                <a:xfrm>
                  <a:off x="3840" y="1061"/>
                  <a:ext cx="1536" cy="1248"/>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7" name="Text Box 12"/>
                <p:cNvSpPr txBox="1">
                  <a:spLocks noChangeArrowheads="1"/>
                </p:cNvSpPr>
                <p:nvPr/>
              </p:nvSpPr>
              <p:spPr bwMode="auto">
                <a:xfrm>
                  <a:off x="4304" y="1124"/>
                  <a:ext cx="477" cy="181"/>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dirty="0">
                      <a:solidFill>
                        <a:srgbClr val="7030A0"/>
                      </a:solidFill>
                    </a:rPr>
                    <a:t>RFID #3</a:t>
                  </a:r>
                </a:p>
              </p:txBody>
            </p:sp>
          </p:grpSp>
          <p:grpSp>
            <p:nvGrpSpPr>
              <p:cNvPr id="46097" name="Group 13"/>
              <p:cNvGrpSpPr>
                <a:grpSpLocks/>
              </p:cNvGrpSpPr>
              <p:nvPr/>
            </p:nvGrpSpPr>
            <p:grpSpPr bwMode="auto">
              <a:xfrm>
                <a:off x="2160" y="2810"/>
                <a:ext cx="1488" cy="1202"/>
                <a:chOff x="2160" y="2810"/>
                <a:chExt cx="1488" cy="1202"/>
              </a:xfrm>
            </p:grpSpPr>
            <p:sp>
              <p:nvSpPr>
                <p:cNvPr id="640015" name="AutoShape 15"/>
                <p:cNvSpPr>
                  <a:spLocks noChangeArrowheads="1"/>
                </p:cNvSpPr>
                <p:nvPr/>
              </p:nvSpPr>
              <p:spPr bwMode="auto">
                <a:xfrm>
                  <a:off x="2160" y="2810"/>
                  <a:ext cx="1488" cy="1202"/>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4" name="Text Box 16"/>
                <p:cNvSpPr txBox="1">
                  <a:spLocks noChangeArrowheads="1"/>
                </p:cNvSpPr>
                <p:nvPr/>
              </p:nvSpPr>
              <p:spPr bwMode="auto">
                <a:xfrm>
                  <a:off x="2642" y="2875"/>
                  <a:ext cx="477" cy="174"/>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dirty="0">
                      <a:solidFill>
                        <a:srgbClr val="7030A0"/>
                      </a:solidFill>
                    </a:rPr>
                    <a:t>RFID #2</a:t>
                  </a:r>
                </a:p>
              </p:txBody>
            </p:sp>
          </p:grpSp>
          <p:grpSp>
            <p:nvGrpSpPr>
              <p:cNvPr id="46098" name="Group 17"/>
              <p:cNvGrpSpPr>
                <a:grpSpLocks/>
              </p:cNvGrpSpPr>
              <p:nvPr/>
            </p:nvGrpSpPr>
            <p:grpSpPr bwMode="auto">
              <a:xfrm>
                <a:off x="3792" y="2625"/>
                <a:ext cx="1584" cy="1387"/>
                <a:chOff x="3792" y="2625"/>
                <a:chExt cx="1584" cy="1387"/>
              </a:xfrm>
            </p:grpSpPr>
            <p:sp>
              <p:nvSpPr>
                <p:cNvPr id="640019" name="AutoShape 19"/>
                <p:cNvSpPr>
                  <a:spLocks noChangeArrowheads="1"/>
                </p:cNvSpPr>
                <p:nvPr/>
              </p:nvSpPr>
              <p:spPr bwMode="auto">
                <a:xfrm>
                  <a:off x="3792" y="2625"/>
                  <a:ext cx="1584" cy="1387"/>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1" name="Text Box 20"/>
                <p:cNvSpPr txBox="1">
                  <a:spLocks noChangeArrowheads="1"/>
                </p:cNvSpPr>
                <p:nvPr/>
              </p:nvSpPr>
              <p:spPr bwMode="auto">
                <a:xfrm>
                  <a:off x="4304" y="2714"/>
                  <a:ext cx="477" cy="174"/>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dirty="0">
                      <a:solidFill>
                        <a:srgbClr val="7030A0"/>
                      </a:solidFill>
                    </a:rPr>
                    <a:t>RFID #4</a:t>
                  </a:r>
                </a:p>
              </p:txBody>
            </p:sp>
          </p:grpSp>
        </p:grpSp>
        <p:grpSp>
          <p:nvGrpSpPr>
            <p:cNvPr id="46086" name="Group 21"/>
            <p:cNvGrpSpPr>
              <a:grpSpLocks/>
            </p:cNvGrpSpPr>
            <p:nvPr/>
          </p:nvGrpSpPr>
          <p:grpSpPr bwMode="auto">
            <a:xfrm>
              <a:off x="1776" y="4007"/>
              <a:ext cx="3840" cy="277"/>
              <a:chOff x="1824" y="3744"/>
              <a:chExt cx="3840" cy="288"/>
            </a:xfrm>
          </p:grpSpPr>
          <p:sp>
            <p:nvSpPr>
              <p:cNvPr id="640022" name="Rectangle 22"/>
              <p:cNvSpPr>
                <a:spLocks noChangeArrowheads="1"/>
              </p:cNvSpPr>
              <p:nvPr/>
            </p:nvSpPr>
            <p:spPr bwMode="auto">
              <a:xfrm>
                <a:off x="1824" y="3744"/>
                <a:ext cx="3840" cy="48"/>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3" name="Rectangle 23"/>
              <p:cNvSpPr>
                <a:spLocks noChangeArrowheads="1"/>
              </p:cNvSpPr>
              <p:nvPr/>
            </p:nvSpPr>
            <p:spPr bwMode="auto">
              <a:xfrm>
                <a:off x="1824" y="3984"/>
                <a:ext cx="3840" cy="48"/>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4" name="Rectangle 24"/>
              <p:cNvSpPr>
                <a:spLocks noChangeArrowheads="1"/>
              </p:cNvSpPr>
              <p:nvPr/>
            </p:nvSpPr>
            <p:spPr bwMode="auto">
              <a:xfrm>
                <a:off x="2208" y="3792"/>
                <a:ext cx="48" cy="192"/>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5" name="Rectangle 25"/>
              <p:cNvSpPr>
                <a:spLocks noChangeArrowheads="1"/>
              </p:cNvSpPr>
              <p:nvPr/>
            </p:nvSpPr>
            <p:spPr bwMode="auto">
              <a:xfrm>
                <a:off x="3696" y="3792"/>
                <a:ext cx="48" cy="192"/>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6" name="Rectangle 26"/>
              <p:cNvSpPr>
                <a:spLocks noChangeArrowheads="1"/>
              </p:cNvSpPr>
              <p:nvPr/>
            </p:nvSpPr>
            <p:spPr bwMode="auto">
              <a:xfrm>
                <a:off x="5184" y="3792"/>
                <a:ext cx="48" cy="192"/>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grpSp>
        <p:sp>
          <p:nvSpPr>
            <p:cNvPr id="640027" name="AutoShape 27"/>
            <p:cNvSpPr>
              <a:spLocks noChangeArrowheads="1"/>
            </p:cNvSpPr>
            <p:nvPr/>
          </p:nvSpPr>
          <p:spPr bwMode="auto">
            <a:xfrm>
              <a:off x="1776" y="1188"/>
              <a:ext cx="3840" cy="2819"/>
            </a:xfrm>
            <a:prstGeom prst="roundRect">
              <a:avLst>
                <a:gd name="adj" fmla="val 16667"/>
              </a:avLst>
            </a:prstGeom>
            <a:noFill/>
            <a:ln w="28575">
              <a:solidFill>
                <a:schemeClr val="tx1"/>
              </a:solidFill>
              <a:round/>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088" name="Text Box 28"/>
            <p:cNvSpPr txBox="1">
              <a:spLocks noChangeArrowheads="1"/>
            </p:cNvSpPr>
            <p:nvPr/>
          </p:nvSpPr>
          <p:spPr bwMode="auto">
            <a:xfrm>
              <a:off x="3984" y="4064"/>
              <a:ext cx="477" cy="174"/>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dirty="0">
                  <a:solidFill>
                    <a:srgbClr val="7030A0"/>
                  </a:solidFill>
                </a:rPr>
                <a:t>RFID #5</a:t>
              </a:r>
            </a:p>
          </p:txBody>
        </p:sp>
        <p:sp>
          <p:nvSpPr>
            <p:cNvPr id="46089" name="Text Box 29"/>
            <p:cNvSpPr txBox="1">
              <a:spLocks noChangeArrowheads="1"/>
            </p:cNvSpPr>
            <p:nvPr/>
          </p:nvSpPr>
          <p:spPr bwMode="auto">
            <a:xfrm>
              <a:off x="3072" y="946"/>
              <a:ext cx="1100" cy="266"/>
            </a:xfrm>
            <a:prstGeom prst="rect">
              <a:avLst/>
            </a:prstGeom>
            <a:noFill/>
            <a:ln w="9525">
              <a:noFill/>
              <a:miter lim="800000"/>
              <a:headEnd/>
              <a:tailEnd/>
            </a:ln>
          </p:spPr>
          <p:txBody>
            <a:bodyPr wrap="none">
              <a:spAutoFit/>
            </a:bodyPr>
            <a:lstStyle/>
            <a:p>
              <a:pPr algn="l" eaLnBrk="1" hangingPunct="1">
                <a:tabLst>
                  <a:tab pos="231775" algn="l"/>
                </a:tabLst>
              </a:pPr>
              <a:r>
                <a:rPr lang="en-US" sz="1200" dirty="0">
                  <a:solidFill>
                    <a:srgbClr val="7030A0"/>
                  </a:solidFill>
                </a:rPr>
                <a:t>HL*11*2*P*1^</a:t>
              </a:r>
            </a:p>
            <a:p>
              <a:pPr algn="l" eaLnBrk="1" hangingPunct="1">
                <a:tabLst>
                  <a:tab pos="231775" algn="l"/>
                </a:tabLst>
              </a:pPr>
              <a:r>
                <a:rPr lang="en-US" sz="1200" dirty="0">
                  <a:solidFill>
                    <a:srgbClr val="7030A0"/>
                  </a:solidFill>
                </a:rPr>
                <a:t>	REF*JH*(RFID#5)^</a:t>
              </a:r>
            </a:p>
          </p:txBody>
        </p:sp>
      </p:grpSp>
      <p:sp>
        <p:nvSpPr>
          <p:cNvPr id="46084" name="Rectangle 30"/>
          <p:cNvSpPr>
            <a:spLocks noChangeArrowheads="1"/>
          </p:cNvSpPr>
          <p:nvPr/>
        </p:nvSpPr>
        <p:spPr bwMode="auto">
          <a:xfrm>
            <a:off x="228600" y="1295400"/>
            <a:ext cx="3429000" cy="5260975"/>
          </a:xfrm>
          <a:prstGeom prst="rect">
            <a:avLst/>
          </a:prstGeom>
          <a:noFill/>
          <a:ln w="9525">
            <a:noFill/>
            <a:miter lim="800000"/>
            <a:headEnd/>
            <a:tailEnd/>
          </a:ln>
        </p:spPr>
        <p:txBody>
          <a:bodyPr>
            <a:spAutoFit/>
          </a:bodyPr>
          <a:lstStyle/>
          <a:p>
            <a:pPr algn="l" defTabSz="114300" eaLnBrk="1" hangingPunct="1">
              <a:lnSpc>
                <a:spcPct val="100000"/>
              </a:lnSpc>
            </a:pPr>
            <a:r>
              <a:rPr lang="en-US" sz="1100" dirty="0">
                <a:solidFill>
                  <a:prstClr val="black"/>
                </a:solidFill>
              </a:rPr>
              <a:t>ST*856*0001^</a:t>
            </a:r>
          </a:p>
          <a:p>
            <a:pPr algn="l" defTabSz="114300" eaLnBrk="1" hangingPunct="1">
              <a:lnSpc>
                <a:spcPct val="85000"/>
              </a:lnSpc>
            </a:pPr>
            <a:r>
              <a:rPr lang="en-US" sz="1100" dirty="0">
                <a:solidFill>
                  <a:prstClr val="black"/>
                </a:solidFill>
              </a:rPr>
              <a:t>BSN*00*DIS0001*20040720*1130*0001*AS^</a:t>
            </a:r>
          </a:p>
          <a:p>
            <a:pPr algn="l" defTabSz="114300" eaLnBrk="1" hangingPunct="1">
              <a:lnSpc>
                <a:spcPct val="85000"/>
              </a:lnSpc>
            </a:pPr>
            <a:r>
              <a:rPr lang="en-US" sz="1100" dirty="0">
                <a:solidFill>
                  <a:srgbClr val="C00000"/>
                </a:solidFill>
              </a:rPr>
              <a:t>HL*1**V*1^</a:t>
            </a:r>
          </a:p>
          <a:p>
            <a:pPr algn="l" defTabSz="114300" eaLnBrk="1" hangingPunct="1">
              <a:lnSpc>
                <a:spcPct val="85000"/>
              </a:lnSpc>
            </a:pPr>
            <a:r>
              <a:rPr lang="en-US" sz="1100" dirty="0">
                <a:solidFill>
                  <a:srgbClr val="00B050"/>
                </a:solidFill>
              </a:rPr>
              <a:t>HL*2*</a:t>
            </a:r>
            <a:r>
              <a:rPr lang="en-US" sz="1100" dirty="0">
                <a:solidFill>
                  <a:srgbClr val="C00000"/>
                </a:solidFill>
              </a:rPr>
              <a:t>1</a:t>
            </a:r>
            <a:r>
              <a:rPr lang="en-US" sz="1100" dirty="0">
                <a:solidFill>
                  <a:srgbClr val="00B050"/>
                </a:solidFill>
              </a:rPr>
              <a:t>*S*1^</a:t>
            </a:r>
          </a:p>
          <a:p>
            <a:pPr algn="l" defTabSz="114300" eaLnBrk="1" hangingPunct="1">
              <a:lnSpc>
                <a:spcPct val="85000"/>
              </a:lnSpc>
            </a:pPr>
            <a:r>
              <a:rPr lang="en-US" sz="1100" dirty="0">
                <a:solidFill>
                  <a:srgbClr val="0000CC"/>
                </a:solidFill>
              </a:rPr>
              <a:t>HL*3*</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prstClr val="black"/>
                </a:solidFill>
              </a:rPr>
              <a:t>	</a:t>
            </a:r>
            <a:r>
              <a:rPr lang="en-US" sz="1100" dirty="0">
                <a:solidFill>
                  <a:srgbClr val="0000CC"/>
                </a:solidFill>
              </a:rPr>
              <a:t>LIN*0001*VP*ABC^</a:t>
            </a:r>
          </a:p>
          <a:p>
            <a:pPr algn="l" defTabSz="114300" eaLnBrk="1" hangingPunct="1">
              <a:lnSpc>
                <a:spcPct val="85000"/>
              </a:lnSpc>
            </a:pPr>
            <a:r>
              <a:rPr lang="en-US" sz="1100" dirty="0">
                <a:solidFill>
                  <a:srgbClr val="0000CC"/>
                </a:solidFill>
              </a:rPr>
              <a:t>	SN1**4*EA^</a:t>
            </a:r>
          </a:p>
          <a:p>
            <a:pPr algn="l" defTabSz="114300" eaLnBrk="1" hangingPunct="1">
              <a:lnSpc>
                <a:spcPct val="85000"/>
              </a:lnSpc>
            </a:pPr>
            <a:r>
              <a:rPr lang="en-US" sz="1100" dirty="0">
                <a:solidFill>
                  <a:srgbClr val="FF00FF"/>
                </a:solidFill>
              </a:rPr>
              <a:t>HL*4*</a:t>
            </a:r>
            <a:r>
              <a:rPr lang="en-US" sz="1100" dirty="0">
                <a:solidFill>
                  <a:srgbClr val="0000CC"/>
                </a:solidFill>
              </a:rPr>
              <a:t>3</a:t>
            </a:r>
            <a:r>
              <a:rPr lang="en-US" sz="1100" dirty="0">
                <a:solidFill>
                  <a:srgbClr val="FF00FF"/>
                </a:solidFill>
              </a:rPr>
              <a:t>*D*0^</a:t>
            </a:r>
            <a:r>
              <a:rPr lang="en-US" sz="1100" dirty="0">
                <a:solidFill>
                  <a:prstClr val="black"/>
                </a:solidFill>
              </a:rPr>
              <a:t/>
            </a:r>
            <a:br>
              <a:rPr lang="en-US" sz="1100" dirty="0">
                <a:solidFill>
                  <a:prstClr val="black"/>
                </a:solidFill>
              </a:rPr>
            </a:br>
            <a:r>
              <a:rPr lang="en-US" sz="1100" dirty="0">
                <a:solidFill>
                  <a:prstClr val="black"/>
                </a:solidFill>
              </a:rPr>
              <a:t>	</a:t>
            </a:r>
            <a:r>
              <a:rPr lang="en-US" sz="1100" dirty="0">
                <a:solidFill>
                  <a:srgbClr val="FF00FF"/>
                </a:solidFill>
              </a:rPr>
              <a:t>SLN*1**O*1* . . . *D^</a:t>
            </a:r>
          </a:p>
          <a:p>
            <a:pPr algn="l" defTabSz="114300" eaLnBrk="1" hangingPunct="1">
              <a:lnSpc>
                <a:spcPct val="85000"/>
              </a:lnSpc>
            </a:pPr>
            <a:r>
              <a:rPr lang="en-US" sz="1100" dirty="0">
                <a:solidFill>
                  <a:srgbClr val="FF00FF"/>
                </a:solidFill>
              </a:rPr>
              <a:t>	REF*U3*(UII1)^</a:t>
            </a:r>
          </a:p>
          <a:p>
            <a:pPr algn="l" defTabSz="114300" eaLnBrk="1" hangingPunct="1">
              <a:lnSpc>
                <a:spcPct val="85000"/>
              </a:lnSpc>
            </a:pPr>
            <a:r>
              <a:rPr lang="en-US" sz="1100" dirty="0">
                <a:solidFill>
                  <a:srgbClr val="FF00FF"/>
                </a:solidFill>
              </a:rPr>
              <a:t>	REF*U3*(UII2)^</a:t>
            </a:r>
          </a:p>
          <a:p>
            <a:pPr algn="l" defTabSz="114300" eaLnBrk="1" hangingPunct="1">
              <a:lnSpc>
                <a:spcPct val="85000"/>
              </a:lnSpc>
            </a:pPr>
            <a:r>
              <a:rPr lang="en-US" sz="1100" dirty="0">
                <a:solidFill>
                  <a:srgbClr val="FF00FF"/>
                </a:solidFill>
              </a:rPr>
              <a:t>	REF*U3*(UII3)^	</a:t>
            </a:r>
          </a:p>
          <a:p>
            <a:pPr algn="l" defTabSz="114300" eaLnBrk="1" hangingPunct="1">
              <a:lnSpc>
                <a:spcPct val="85000"/>
              </a:lnSpc>
            </a:pPr>
            <a:r>
              <a:rPr lang="en-US" sz="1100" dirty="0">
                <a:solidFill>
                  <a:srgbClr val="FF00FF"/>
                </a:solidFill>
              </a:rPr>
              <a:t>	REF*U3*(UII4)^</a:t>
            </a:r>
          </a:p>
          <a:p>
            <a:pPr algn="l" defTabSz="114300" eaLnBrk="1" hangingPunct="1">
              <a:lnSpc>
                <a:spcPct val="85000"/>
              </a:lnSpc>
            </a:pPr>
            <a:r>
              <a:rPr lang="en-US" sz="1100" dirty="0">
                <a:solidFill>
                  <a:srgbClr val="0000CC"/>
                </a:solidFill>
              </a:rPr>
              <a:t>HL*5*</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prstClr val="black"/>
                </a:solidFill>
              </a:rPr>
              <a:t>	</a:t>
            </a:r>
            <a:r>
              <a:rPr lang="en-US" sz="1100" dirty="0">
                <a:solidFill>
                  <a:srgbClr val="0000CC"/>
                </a:solidFill>
              </a:rPr>
              <a:t>LIN*0002*VP*DEF^</a:t>
            </a:r>
          </a:p>
          <a:p>
            <a:pPr algn="l" defTabSz="114300" eaLnBrk="1" hangingPunct="1">
              <a:lnSpc>
                <a:spcPct val="85000"/>
              </a:lnSpc>
            </a:pPr>
            <a:r>
              <a:rPr lang="en-US" sz="1100" dirty="0">
                <a:solidFill>
                  <a:srgbClr val="0000CC"/>
                </a:solidFill>
              </a:rPr>
              <a:t>	SN1**4*EA^</a:t>
            </a:r>
          </a:p>
          <a:p>
            <a:pPr algn="l" defTabSz="114300" eaLnBrk="1" hangingPunct="1">
              <a:lnSpc>
                <a:spcPct val="85000"/>
              </a:lnSpc>
            </a:pPr>
            <a:r>
              <a:rPr lang="en-US" sz="1100" dirty="0">
                <a:solidFill>
                  <a:srgbClr val="FF00FF"/>
                </a:solidFill>
              </a:rPr>
              <a:t>HL*6*</a:t>
            </a:r>
            <a:r>
              <a:rPr lang="en-US" sz="1100" dirty="0">
                <a:solidFill>
                  <a:srgbClr val="0000CC"/>
                </a:solidFill>
              </a:rPr>
              <a:t>5</a:t>
            </a:r>
            <a:r>
              <a:rPr lang="en-US" sz="1100" dirty="0">
                <a:solidFill>
                  <a:srgbClr val="FF00FF"/>
                </a:solidFill>
              </a:rPr>
              <a:t>*D*0</a:t>
            </a:r>
          </a:p>
          <a:p>
            <a:pPr algn="l" defTabSz="114300" eaLnBrk="1" hangingPunct="1">
              <a:lnSpc>
                <a:spcPct val="85000"/>
              </a:lnSpc>
            </a:pPr>
            <a:r>
              <a:rPr lang="en-US" sz="1100" dirty="0">
                <a:solidFill>
                  <a:srgbClr val="FF00FF"/>
                </a:solidFill>
              </a:rPr>
              <a:t>	SLN*1**O*1* . . . *D^</a:t>
            </a:r>
          </a:p>
          <a:p>
            <a:pPr algn="l" defTabSz="114300" eaLnBrk="1" hangingPunct="1">
              <a:lnSpc>
                <a:spcPct val="85000"/>
              </a:lnSpc>
            </a:pPr>
            <a:r>
              <a:rPr lang="en-US" sz="1100" dirty="0">
                <a:solidFill>
                  <a:srgbClr val="FF00FF"/>
                </a:solidFill>
              </a:rPr>
              <a:t>	REF*U3*(UII5)^</a:t>
            </a:r>
          </a:p>
          <a:p>
            <a:pPr algn="l" defTabSz="114300" eaLnBrk="1" hangingPunct="1">
              <a:lnSpc>
                <a:spcPct val="85000"/>
              </a:lnSpc>
            </a:pPr>
            <a:r>
              <a:rPr lang="en-US" sz="1100" dirty="0">
                <a:solidFill>
                  <a:srgbClr val="FF00FF"/>
                </a:solidFill>
              </a:rPr>
              <a:t>	REF*U3*(UII6)^</a:t>
            </a:r>
          </a:p>
          <a:p>
            <a:pPr algn="l" defTabSz="114300" eaLnBrk="1" hangingPunct="1">
              <a:lnSpc>
                <a:spcPct val="85000"/>
              </a:lnSpc>
            </a:pPr>
            <a:r>
              <a:rPr lang="en-US" sz="1100" dirty="0">
                <a:solidFill>
                  <a:srgbClr val="FF00FF"/>
                </a:solidFill>
              </a:rPr>
              <a:t>	REF*U3*(UII7)^</a:t>
            </a:r>
          </a:p>
          <a:p>
            <a:pPr algn="l" defTabSz="114300" eaLnBrk="1" hangingPunct="1">
              <a:lnSpc>
                <a:spcPct val="85000"/>
              </a:lnSpc>
            </a:pPr>
            <a:r>
              <a:rPr lang="en-US" sz="1100" dirty="0">
                <a:solidFill>
                  <a:srgbClr val="FF00FF"/>
                </a:solidFill>
              </a:rPr>
              <a:t>	REF*U3*(UII8)^</a:t>
            </a:r>
          </a:p>
          <a:p>
            <a:pPr algn="l" defTabSz="114300" eaLnBrk="1" hangingPunct="1">
              <a:lnSpc>
                <a:spcPct val="85000"/>
              </a:lnSpc>
            </a:pPr>
            <a:r>
              <a:rPr lang="en-US" sz="1100" dirty="0">
                <a:solidFill>
                  <a:srgbClr val="0000CC"/>
                </a:solidFill>
              </a:rPr>
              <a:t>HL*7*</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srgbClr val="0000CC"/>
                </a:solidFill>
              </a:rPr>
              <a:t>	LIN*0003*VP*GHI^</a:t>
            </a:r>
          </a:p>
          <a:p>
            <a:pPr algn="l" defTabSz="114300" eaLnBrk="1" hangingPunct="1">
              <a:lnSpc>
                <a:spcPct val="85000"/>
              </a:lnSpc>
            </a:pPr>
            <a:r>
              <a:rPr lang="en-US" sz="1100" dirty="0">
                <a:solidFill>
                  <a:srgbClr val="0000CC"/>
                </a:solidFill>
              </a:rPr>
              <a:t>	SN1**2*EA</a:t>
            </a:r>
            <a:r>
              <a:rPr lang="en-US" sz="1100" dirty="0">
                <a:solidFill>
                  <a:prstClr val="black"/>
                </a:solidFill>
              </a:rPr>
              <a:t>^</a:t>
            </a:r>
          </a:p>
          <a:p>
            <a:pPr algn="l" defTabSz="114300" eaLnBrk="1" hangingPunct="1">
              <a:lnSpc>
                <a:spcPct val="85000"/>
              </a:lnSpc>
            </a:pPr>
            <a:r>
              <a:rPr lang="en-US" sz="1100" dirty="0">
                <a:solidFill>
                  <a:srgbClr val="FF00FF"/>
                </a:solidFill>
              </a:rPr>
              <a:t>HL*8*</a:t>
            </a:r>
            <a:r>
              <a:rPr lang="en-US" sz="1100" dirty="0">
                <a:solidFill>
                  <a:srgbClr val="0000CC"/>
                </a:solidFill>
              </a:rPr>
              <a:t>7</a:t>
            </a:r>
            <a:r>
              <a:rPr lang="en-US" sz="1100" dirty="0">
                <a:solidFill>
                  <a:srgbClr val="FF00FF"/>
                </a:solidFill>
              </a:rPr>
              <a:t>*D*0^</a:t>
            </a:r>
            <a:br>
              <a:rPr lang="en-US" sz="1100" dirty="0">
                <a:solidFill>
                  <a:srgbClr val="FF00FF"/>
                </a:solidFill>
              </a:rPr>
            </a:br>
            <a:r>
              <a:rPr lang="en-US" sz="1100" dirty="0">
                <a:solidFill>
                  <a:srgbClr val="FF00FF"/>
                </a:solidFill>
              </a:rPr>
              <a:t> 	SLN*1**O*1* . . . *D^</a:t>
            </a:r>
            <a:br>
              <a:rPr lang="en-US" sz="1100" dirty="0">
                <a:solidFill>
                  <a:srgbClr val="FF00FF"/>
                </a:solidFill>
              </a:rPr>
            </a:br>
            <a:r>
              <a:rPr lang="en-US" sz="1100" dirty="0">
                <a:solidFill>
                  <a:srgbClr val="FF00FF"/>
                </a:solidFill>
              </a:rPr>
              <a:t>	REF*U3*(UII9)^</a:t>
            </a:r>
          </a:p>
          <a:p>
            <a:pPr algn="l" defTabSz="114300" eaLnBrk="1" hangingPunct="1">
              <a:lnSpc>
                <a:spcPct val="85000"/>
              </a:lnSpc>
            </a:pPr>
            <a:r>
              <a:rPr lang="en-US" sz="1100" dirty="0">
                <a:solidFill>
                  <a:srgbClr val="FF00FF"/>
                </a:solidFill>
              </a:rPr>
              <a:t>	REF*U3*(UII10)^</a:t>
            </a:r>
          </a:p>
          <a:p>
            <a:pPr algn="l" defTabSz="114300" eaLnBrk="1" hangingPunct="1">
              <a:lnSpc>
                <a:spcPct val="85000"/>
              </a:lnSpc>
            </a:pPr>
            <a:r>
              <a:rPr lang="en-US" sz="1100" dirty="0">
                <a:solidFill>
                  <a:srgbClr val="0000CC"/>
                </a:solidFill>
              </a:rPr>
              <a:t>HL*9*</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srgbClr val="0000CC"/>
                </a:solidFill>
              </a:rPr>
              <a:t>	LIN*0004*VP*JKL^</a:t>
            </a:r>
          </a:p>
          <a:p>
            <a:pPr algn="l" defTabSz="114300" eaLnBrk="1" hangingPunct="1">
              <a:lnSpc>
                <a:spcPct val="85000"/>
              </a:lnSpc>
            </a:pPr>
            <a:r>
              <a:rPr lang="en-US" sz="1100" dirty="0">
                <a:solidFill>
                  <a:srgbClr val="0000CC"/>
                </a:solidFill>
              </a:rPr>
              <a:t>	SN1**2*EA^</a:t>
            </a:r>
          </a:p>
          <a:p>
            <a:pPr algn="l" defTabSz="114300" eaLnBrk="1" hangingPunct="1">
              <a:lnSpc>
                <a:spcPct val="85000"/>
              </a:lnSpc>
            </a:pPr>
            <a:r>
              <a:rPr lang="en-US" sz="1100" dirty="0">
                <a:solidFill>
                  <a:srgbClr val="FF00FF"/>
                </a:solidFill>
              </a:rPr>
              <a:t>HL*10*</a:t>
            </a:r>
            <a:r>
              <a:rPr lang="en-US" sz="1100" dirty="0">
                <a:solidFill>
                  <a:srgbClr val="0000CC"/>
                </a:solidFill>
              </a:rPr>
              <a:t>9</a:t>
            </a:r>
            <a:r>
              <a:rPr lang="en-US" sz="1100" dirty="0">
                <a:solidFill>
                  <a:srgbClr val="FF00FF"/>
                </a:solidFill>
              </a:rPr>
              <a:t>*D*0^</a:t>
            </a:r>
            <a:br>
              <a:rPr lang="en-US" sz="1100" dirty="0">
                <a:solidFill>
                  <a:srgbClr val="FF00FF"/>
                </a:solidFill>
              </a:rPr>
            </a:br>
            <a:r>
              <a:rPr lang="en-US" sz="1100" dirty="0">
                <a:solidFill>
                  <a:srgbClr val="FF00FF"/>
                </a:solidFill>
              </a:rPr>
              <a:t>	SLN*1**O*1* . . . *D^</a:t>
            </a:r>
            <a:br>
              <a:rPr lang="en-US" sz="1100" dirty="0">
                <a:solidFill>
                  <a:srgbClr val="FF00FF"/>
                </a:solidFill>
              </a:rPr>
            </a:br>
            <a:r>
              <a:rPr lang="en-US" sz="1100" dirty="0">
                <a:solidFill>
                  <a:srgbClr val="FF00FF"/>
                </a:solidFill>
              </a:rPr>
              <a:t>	REF*U3*(UII11)^</a:t>
            </a:r>
          </a:p>
          <a:p>
            <a:pPr algn="l" defTabSz="114300" eaLnBrk="1" hangingPunct="1">
              <a:lnSpc>
                <a:spcPct val="85000"/>
              </a:lnSpc>
            </a:pPr>
            <a:r>
              <a:rPr lang="en-US" sz="1100" dirty="0">
                <a:solidFill>
                  <a:srgbClr val="FF00FF"/>
                </a:solidFill>
              </a:rPr>
              <a:t>	REF*U3*(UII12)^</a:t>
            </a:r>
          </a:p>
        </p:txBody>
      </p:sp>
      <p:sp>
        <p:nvSpPr>
          <p:cNvPr id="31" name="Text Box 29"/>
          <p:cNvSpPr txBox="1">
            <a:spLocks noChangeArrowheads="1"/>
          </p:cNvSpPr>
          <p:nvPr/>
        </p:nvSpPr>
        <p:spPr bwMode="auto">
          <a:xfrm rot="-2520000">
            <a:off x="2640061" y="3226988"/>
            <a:ext cx="7036991" cy="1089529"/>
          </a:xfrm>
          <a:prstGeom prst="rect">
            <a:avLst/>
          </a:prstGeom>
          <a:solidFill>
            <a:srgbClr val="FFFF00"/>
          </a:solidFill>
          <a:ln w="9525">
            <a:noFill/>
            <a:miter lim="800000"/>
            <a:headEnd/>
            <a:tailEnd/>
          </a:ln>
          <a:effectLst>
            <a:glow rad="139700">
              <a:schemeClr val="accent2">
                <a:satMod val="175000"/>
                <a:alpha val="40000"/>
              </a:schemeClr>
            </a:glow>
          </a:effectLst>
          <a:scene3d>
            <a:camera prst="orthographicFront"/>
            <a:lightRig rig="threePt" dir="t"/>
          </a:scene3d>
          <a:sp3d>
            <a:bevelT w="114300" prst="artDeco"/>
          </a:sp3d>
        </p:spPr>
        <p:txBody>
          <a:bodyPr wrap="none">
            <a:spAutoFit/>
          </a:bodyPr>
          <a:lstStyle/>
          <a:p>
            <a:pPr algn="l" eaLnBrk="1" hangingPunct="1">
              <a:tabLst>
                <a:tab pos="231775" algn="l"/>
              </a:tabLst>
            </a:pPr>
            <a:r>
              <a:rPr lang="en-US" sz="1800" dirty="0" smtClean="0">
                <a:solidFill>
                  <a:prstClr val="black"/>
                </a:solidFill>
              </a:rPr>
              <a:t>Now We know that the Box 1 with RFID Tag #1 is on the Pallet</a:t>
            </a:r>
          </a:p>
          <a:p>
            <a:pPr algn="l" eaLnBrk="1" hangingPunct="1">
              <a:tabLst>
                <a:tab pos="231775" algn="l"/>
              </a:tabLst>
            </a:pPr>
            <a:r>
              <a:rPr lang="en-US" sz="1800" dirty="0" smtClean="0">
                <a:solidFill>
                  <a:prstClr val="black"/>
                </a:solidFill>
              </a:rPr>
              <a:t> with RIFD Tag #5.</a:t>
            </a:r>
            <a:r>
              <a:rPr lang="en-US" sz="1800" dirty="0">
                <a:solidFill>
                  <a:prstClr val="black"/>
                </a:solidFill>
              </a:rPr>
              <a:t> </a:t>
            </a:r>
            <a:r>
              <a:rPr lang="en-US" sz="1800" dirty="0" smtClean="0">
                <a:solidFill>
                  <a:prstClr val="black"/>
                </a:solidFill>
              </a:rPr>
              <a:t> We also know that Box 1 contains a</a:t>
            </a:r>
          </a:p>
          <a:p>
            <a:pPr algn="l" eaLnBrk="1" hangingPunct="1">
              <a:tabLst>
                <a:tab pos="231775" algn="l"/>
              </a:tabLst>
            </a:pPr>
            <a:r>
              <a:rPr lang="en-US" sz="1800" dirty="0" smtClean="0">
                <a:solidFill>
                  <a:prstClr val="black"/>
                </a:solidFill>
              </a:rPr>
              <a:t> quantity of 3 of item ABC and the UIIs on each.  And We Know</a:t>
            </a:r>
          </a:p>
          <a:p>
            <a:pPr algn="l" eaLnBrk="1" hangingPunct="1">
              <a:tabLst>
                <a:tab pos="231775" algn="l"/>
              </a:tabLst>
            </a:pPr>
            <a:r>
              <a:rPr lang="en-US" sz="1800" dirty="0" smtClean="0">
                <a:solidFill>
                  <a:prstClr val="black"/>
                </a:solidFill>
              </a:rPr>
              <a:t>That Box 1 also contains one GHI Item with a UII of 9. </a:t>
            </a:r>
          </a:p>
        </p:txBody>
      </p:sp>
    </p:spTree>
    <p:extLst>
      <p:ext uri="{BB962C8B-B14F-4D97-AF65-F5344CB8AC3E}">
        <p14:creationId xmlns:p14="http://schemas.microsoft.com/office/powerpoint/2010/main" val="192582103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57200" y="457200"/>
            <a:ext cx="8153400" cy="762000"/>
          </a:xfrm>
        </p:spPr>
        <p:txBody>
          <a:bodyPr/>
          <a:lstStyle/>
          <a:p>
            <a:pPr>
              <a:lnSpc>
                <a:spcPct val="85000"/>
              </a:lnSpc>
              <a:defRPr/>
            </a:pPr>
            <a:r>
              <a:rPr lang="en-US" sz="2400" dirty="0" smtClean="0"/>
              <a:t>Multiple CLINs in Multiple Cases with Multiple CLINs per Case and Multiple Cases per CLIN on a Pallet</a:t>
            </a:r>
          </a:p>
        </p:txBody>
      </p:sp>
      <p:grpSp>
        <p:nvGrpSpPr>
          <p:cNvPr id="46083" name="Group 3"/>
          <p:cNvGrpSpPr>
            <a:grpSpLocks/>
          </p:cNvGrpSpPr>
          <p:nvPr/>
        </p:nvGrpSpPr>
        <p:grpSpPr bwMode="auto">
          <a:xfrm>
            <a:off x="2819400" y="1177925"/>
            <a:ext cx="6096000" cy="5318125"/>
            <a:chOff x="1776" y="934"/>
            <a:chExt cx="3840" cy="3350"/>
          </a:xfrm>
        </p:grpSpPr>
        <p:grpSp>
          <p:nvGrpSpPr>
            <p:cNvPr id="46085" name="Group 4"/>
            <p:cNvGrpSpPr>
              <a:grpSpLocks/>
            </p:cNvGrpSpPr>
            <p:nvPr/>
          </p:nvGrpSpPr>
          <p:grpSpPr bwMode="auto">
            <a:xfrm>
              <a:off x="2144" y="1280"/>
              <a:ext cx="3232" cy="2732"/>
              <a:chOff x="2144" y="1280"/>
              <a:chExt cx="3232" cy="2732"/>
            </a:xfrm>
          </p:grpSpPr>
          <p:grpSp>
            <p:nvGrpSpPr>
              <p:cNvPr id="46095" name="Group 5"/>
              <p:cNvGrpSpPr>
                <a:grpSpLocks/>
              </p:cNvGrpSpPr>
              <p:nvPr/>
            </p:nvGrpSpPr>
            <p:grpSpPr bwMode="auto">
              <a:xfrm>
                <a:off x="2160" y="1280"/>
                <a:ext cx="1584" cy="1479"/>
                <a:chOff x="2160" y="1280"/>
                <a:chExt cx="1584" cy="1479"/>
              </a:xfrm>
            </p:grpSpPr>
            <p:sp>
              <p:nvSpPr>
                <p:cNvPr id="46108" name="Text Box 6"/>
                <p:cNvSpPr txBox="1">
                  <a:spLocks noChangeArrowheads="1"/>
                </p:cNvSpPr>
                <p:nvPr/>
              </p:nvSpPr>
              <p:spPr bwMode="auto">
                <a:xfrm>
                  <a:off x="2160" y="1677"/>
                  <a:ext cx="1488" cy="786"/>
                </a:xfrm>
                <a:prstGeom prst="rect">
                  <a:avLst/>
                </a:prstGeom>
                <a:noFill/>
                <a:ln w="9525">
                  <a:noFill/>
                  <a:miter lim="800000"/>
                  <a:headEnd/>
                  <a:tailEnd/>
                </a:ln>
              </p:spPr>
              <p:txBody>
                <a:bodyPr>
                  <a:spAutoFit/>
                </a:bodyPr>
                <a:lstStyle/>
                <a:p>
                  <a:pPr algn="l" eaLnBrk="1" hangingPunct="1">
                    <a:tabLst>
                      <a:tab pos="228600" algn="l"/>
                    </a:tabLst>
                  </a:pPr>
                  <a:r>
                    <a:rPr lang="en-US" sz="1200" dirty="0">
                      <a:solidFill>
                        <a:srgbClr val="7030A0"/>
                      </a:solidFill>
                    </a:rPr>
                    <a:t>HL*12*11*P*0^</a:t>
                  </a:r>
                </a:p>
                <a:p>
                  <a:pPr algn="l" eaLnBrk="1" hangingPunct="1">
                    <a:tabLst>
                      <a:tab pos="228600" algn="l"/>
                    </a:tabLst>
                  </a:pPr>
                  <a:r>
                    <a:rPr lang="en-US" sz="1200" dirty="0">
                      <a:solidFill>
                        <a:srgbClr val="7030A0"/>
                      </a:solidFill>
                    </a:rPr>
                    <a:t>	REF*JH*(RFID#1)^</a:t>
                  </a:r>
                </a:p>
                <a:p>
                  <a:pPr algn="l" eaLnBrk="1" hangingPunct="1">
                    <a:tabLst>
                      <a:tab pos="228600" algn="l"/>
                    </a:tabLst>
                  </a:pPr>
                  <a:r>
                    <a:rPr lang="en-US" sz="1200" dirty="0">
                      <a:solidFill>
                        <a:prstClr val="black"/>
                      </a:solidFill>
                    </a:rPr>
                    <a:t>	</a:t>
                  </a:r>
                  <a:r>
                    <a:rPr lang="en-US" sz="1200" dirty="0">
                      <a:solidFill>
                        <a:srgbClr val="FF00FF"/>
                      </a:solidFill>
                    </a:rPr>
                    <a:t>REF*U3**(UII1)^</a:t>
                  </a:r>
                </a:p>
                <a:p>
                  <a:pPr algn="l" eaLnBrk="1" hangingPunct="1">
                    <a:tabLst>
                      <a:tab pos="228600" algn="l"/>
                    </a:tabLst>
                  </a:pPr>
                  <a:r>
                    <a:rPr lang="en-US" sz="1200" dirty="0">
                      <a:solidFill>
                        <a:srgbClr val="FF00FF"/>
                      </a:solidFill>
                    </a:rPr>
                    <a:t>	REF*U3**(UII2)^</a:t>
                  </a:r>
                </a:p>
                <a:p>
                  <a:pPr algn="l" eaLnBrk="1" hangingPunct="1">
                    <a:tabLst>
                      <a:tab pos="228600" algn="l"/>
                    </a:tabLst>
                  </a:pPr>
                  <a:r>
                    <a:rPr lang="en-US" sz="1200" dirty="0">
                      <a:solidFill>
                        <a:srgbClr val="FF00FF"/>
                      </a:solidFill>
                    </a:rPr>
                    <a:t>	REF*U3**(UII3)^</a:t>
                  </a:r>
                </a:p>
                <a:p>
                  <a:pPr algn="l" eaLnBrk="1" hangingPunct="1">
                    <a:tabLst>
                      <a:tab pos="228600" algn="l"/>
                    </a:tabLst>
                  </a:pPr>
                  <a:r>
                    <a:rPr lang="en-US" sz="1200" dirty="0">
                      <a:solidFill>
                        <a:srgbClr val="FF00FF"/>
                      </a:solidFill>
                    </a:rPr>
                    <a:t>	REF*U3**(UII9)^</a:t>
                  </a:r>
                </a:p>
                <a:p>
                  <a:pPr algn="l" eaLnBrk="1" hangingPunct="1">
                    <a:tabLst>
                      <a:tab pos="228600" algn="l"/>
                    </a:tabLst>
                  </a:pPr>
                  <a:r>
                    <a:rPr lang="en-US" sz="1200" dirty="0">
                      <a:solidFill>
                        <a:prstClr val="black"/>
                      </a:solidFill>
                    </a:rPr>
                    <a:t>	SDQ*ZZ**0001*3*0003*1^</a:t>
                  </a:r>
                </a:p>
              </p:txBody>
            </p:sp>
            <p:sp>
              <p:nvSpPr>
                <p:cNvPr id="640007" name="AutoShape 7"/>
                <p:cNvSpPr>
                  <a:spLocks noChangeArrowheads="1"/>
                </p:cNvSpPr>
                <p:nvPr/>
              </p:nvSpPr>
              <p:spPr bwMode="auto">
                <a:xfrm>
                  <a:off x="2160" y="1280"/>
                  <a:ext cx="1584" cy="1479"/>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10" name="Text Box 8"/>
                <p:cNvSpPr txBox="1">
                  <a:spLocks noChangeArrowheads="1"/>
                </p:cNvSpPr>
                <p:nvPr/>
              </p:nvSpPr>
              <p:spPr bwMode="auto">
                <a:xfrm>
                  <a:off x="2658" y="1382"/>
                  <a:ext cx="477" cy="174"/>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dirty="0">
                      <a:solidFill>
                        <a:srgbClr val="7030A0"/>
                      </a:solidFill>
                    </a:rPr>
                    <a:t>RFID #1</a:t>
                  </a:r>
                </a:p>
              </p:txBody>
            </p:sp>
          </p:grpSp>
          <p:grpSp>
            <p:nvGrpSpPr>
              <p:cNvPr id="46096" name="Group 9"/>
              <p:cNvGrpSpPr>
                <a:grpSpLocks/>
              </p:cNvGrpSpPr>
              <p:nvPr/>
            </p:nvGrpSpPr>
            <p:grpSpPr bwMode="auto">
              <a:xfrm>
                <a:off x="3840" y="1285"/>
                <a:ext cx="1536" cy="1202"/>
                <a:chOff x="3840" y="1061"/>
                <a:chExt cx="1536" cy="1248"/>
              </a:xfrm>
            </p:grpSpPr>
            <p:sp>
              <p:nvSpPr>
                <p:cNvPr id="46105" name="Text Box 10"/>
                <p:cNvSpPr txBox="1">
                  <a:spLocks noChangeArrowheads="1"/>
                </p:cNvSpPr>
                <p:nvPr/>
              </p:nvSpPr>
              <p:spPr bwMode="auto">
                <a:xfrm>
                  <a:off x="3840" y="1386"/>
                  <a:ext cx="1248" cy="708"/>
                </a:xfrm>
                <a:prstGeom prst="rect">
                  <a:avLst/>
                </a:prstGeom>
                <a:noFill/>
                <a:ln w="9525">
                  <a:noFill/>
                  <a:miter lim="800000"/>
                  <a:headEnd/>
                  <a:tailEnd/>
                </a:ln>
              </p:spPr>
              <p:txBody>
                <a:bodyPr>
                  <a:spAutoFit/>
                </a:bodyPr>
                <a:lstStyle/>
                <a:p>
                  <a:pPr algn="l" eaLnBrk="1" hangingPunct="1">
                    <a:tabLst>
                      <a:tab pos="228600" algn="l"/>
                    </a:tabLst>
                  </a:pPr>
                  <a:r>
                    <a:rPr lang="en-US" sz="1200" dirty="0" smtClean="0">
                      <a:solidFill>
                        <a:srgbClr val="7030A0"/>
                      </a:solidFill>
                    </a:rPr>
                    <a:t>HL*14*11*P*0^</a:t>
                  </a:r>
                </a:p>
                <a:p>
                  <a:pPr algn="l" eaLnBrk="1" hangingPunct="1">
                    <a:tabLst>
                      <a:tab pos="228600" algn="l"/>
                    </a:tabLst>
                  </a:pPr>
                  <a:r>
                    <a:rPr lang="en-US" sz="1200" dirty="0" smtClean="0">
                      <a:solidFill>
                        <a:srgbClr val="7030A0"/>
                      </a:solidFill>
                    </a:rPr>
                    <a:t>	REF*JH*(RFID#3)^</a:t>
                  </a:r>
                </a:p>
                <a:p>
                  <a:pPr algn="l" eaLnBrk="1" hangingPunct="1">
                    <a:tabLst>
                      <a:tab pos="228600" algn="l"/>
                    </a:tabLst>
                  </a:pPr>
                  <a:r>
                    <a:rPr lang="en-US" sz="1200" dirty="0" smtClean="0">
                      <a:solidFill>
                        <a:srgbClr val="FF00FF"/>
                      </a:solidFill>
                    </a:rPr>
                    <a:t>	REF*U3**(UII5)^</a:t>
                  </a:r>
                </a:p>
                <a:p>
                  <a:pPr algn="l" eaLnBrk="1" hangingPunct="1">
                    <a:tabLst>
                      <a:tab pos="228600" algn="l"/>
                    </a:tabLst>
                  </a:pPr>
                  <a:r>
                    <a:rPr lang="en-US" sz="1200" dirty="0" smtClean="0">
                      <a:solidFill>
                        <a:srgbClr val="FF00FF"/>
                      </a:solidFill>
                    </a:rPr>
                    <a:t>	REF*U3**(UII6)^</a:t>
                  </a:r>
                </a:p>
                <a:p>
                  <a:pPr algn="l" eaLnBrk="1" hangingPunct="1">
                    <a:tabLst>
                      <a:tab pos="228600" algn="l"/>
                    </a:tabLst>
                  </a:pPr>
                  <a:r>
                    <a:rPr lang="en-US" sz="1200" dirty="0" smtClean="0">
                      <a:solidFill>
                        <a:srgbClr val="FF00FF"/>
                      </a:solidFill>
                    </a:rPr>
                    <a:t>	REF*U3**(UII7)^</a:t>
                  </a:r>
                </a:p>
                <a:p>
                  <a:pPr algn="l" eaLnBrk="1" hangingPunct="1">
                    <a:tabLst>
                      <a:tab pos="228600" algn="l"/>
                    </a:tabLst>
                  </a:pPr>
                  <a:r>
                    <a:rPr lang="en-US" sz="1200" dirty="0" smtClean="0">
                      <a:solidFill>
                        <a:prstClr val="black"/>
                      </a:solidFill>
                    </a:rPr>
                    <a:t>	SDQ*ZZ**0002*3</a:t>
                  </a:r>
                  <a:endParaRPr lang="en-US" sz="1200" dirty="0">
                    <a:solidFill>
                      <a:prstClr val="black"/>
                    </a:solidFill>
                  </a:endParaRPr>
                </a:p>
              </p:txBody>
            </p:sp>
            <p:sp>
              <p:nvSpPr>
                <p:cNvPr id="640011" name="AutoShape 11"/>
                <p:cNvSpPr>
                  <a:spLocks noChangeArrowheads="1"/>
                </p:cNvSpPr>
                <p:nvPr/>
              </p:nvSpPr>
              <p:spPr bwMode="auto">
                <a:xfrm>
                  <a:off x="3840" y="1061"/>
                  <a:ext cx="1536" cy="1248"/>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7" name="Text Box 12"/>
                <p:cNvSpPr txBox="1">
                  <a:spLocks noChangeArrowheads="1"/>
                </p:cNvSpPr>
                <p:nvPr/>
              </p:nvSpPr>
              <p:spPr bwMode="auto">
                <a:xfrm>
                  <a:off x="4304" y="1124"/>
                  <a:ext cx="477" cy="181"/>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dirty="0">
                      <a:solidFill>
                        <a:srgbClr val="7030A0"/>
                      </a:solidFill>
                    </a:rPr>
                    <a:t>RFID #3</a:t>
                  </a:r>
                </a:p>
              </p:txBody>
            </p:sp>
          </p:grpSp>
          <p:grpSp>
            <p:nvGrpSpPr>
              <p:cNvPr id="46097" name="Group 13"/>
              <p:cNvGrpSpPr>
                <a:grpSpLocks/>
              </p:cNvGrpSpPr>
              <p:nvPr/>
            </p:nvGrpSpPr>
            <p:grpSpPr bwMode="auto">
              <a:xfrm>
                <a:off x="2144" y="2810"/>
                <a:ext cx="1504" cy="1202"/>
                <a:chOff x="2144" y="2810"/>
                <a:chExt cx="1504" cy="1202"/>
              </a:xfrm>
            </p:grpSpPr>
            <p:sp>
              <p:nvSpPr>
                <p:cNvPr id="46102" name="Rectangle 14"/>
                <p:cNvSpPr>
                  <a:spLocks noChangeArrowheads="1"/>
                </p:cNvSpPr>
                <p:nvPr/>
              </p:nvSpPr>
              <p:spPr bwMode="auto">
                <a:xfrm>
                  <a:off x="2144" y="3159"/>
                  <a:ext cx="1488" cy="578"/>
                </a:xfrm>
                <a:prstGeom prst="rect">
                  <a:avLst/>
                </a:prstGeom>
                <a:noFill/>
                <a:ln w="9525">
                  <a:noFill/>
                  <a:miter lim="800000"/>
                  <a:headEnd/>
                  <a:tailEnd/>
                </a:ln>
              </p:spPr>
              <p:txBody>
                <a:bodyPr>
                  <a:spAutoFit/>
                </a:bodyPr>
                <a:lstStyle/>
                <a:p>
                  <a:pPr algn="l" eaLnBrk="1" hangingPunct="1">
                    <a:tabLst>
                      <a:tab pos="231775" algn="l"/>
                    </a:tabLst>
                  </a:pPr>
                  <a:r>
                    <a:rPr lang="en-US" sz="1200" dirty="0">
                      <a:solidFill>
                        <a:srgbClr val="7030A0"/>
                      </a:solidFill>
                    </a:rPr>
                    <a:t>HL*13*11*P*0^</a:t>
                  </a:r>
                </a:p>
                <a:p>
                  <a:pPr algn="l" eaLnBrk="1" hangingPunct="1">
                    <a:tabLst>
                      <a:tab pos="231775" algn="l"/>
                    </a:tabLst>
                  </a:pPr>
                  <a:r>
                    <a:rPr lang="en-US" sz="1200" dirty="0">
                      <a:solidFill>
                        <a:srgbClr val="7030A0"/>
                      </a:solidFill>
                    </a:rPr>
                    <a:t>	REF*JH*(RFID#2)^</a:t>
                  </a:r>
                </a:p>
                <a:p>
                  <a:pPr algn="l" eaLnBrk="1" hangingPunct="1">
                    <a:tabLst>
                      <a:tab pos="231775" algn="l"/>
                    </a:tabLst>
                  </a:pPr>
                  <a:r>
                    <a:rPr lang="en-US" sz="1200" dirty="0">
                      <a:solidFill>
                        <a:prstClr val="black"/>
                      </a:solidFill>
                    </a:rPr>
                    <a:t>	</a:t>
                  </a:r>
                  <a:r>
                    <a:rPr lang="en-US" sz="1200" dirty="0">
                      <a:solidFill>
                        <a:srgbClr val="FF00FF"/>
                      </a:solidFill>
                    </a:rPr>
                    <a:t>REF*U3**(UII4)^</a:t>
                  </a:r>
                </a:p>
                <a:p>
                  <a:pPr algn="l" eaLnBrk="1" hangingPunct="1">
                    <a:tabLst>
                      <a:tab pos="231775" algn="l"/>
                    </a:tabLst>
                  </a:pPr>
                  <a:r>
                    <a:rPr lang="en-US" sz="1200" dirty="0">
                      <a:solidFill>
                        <a:srgbClr val="FF00FF"/>
                      </a:solidFill>
                    </a:rPr>
                    <a:t>	REF*U3**(UII10)^</a:t>
                  </a:r>
                </a:p>
                <a:p>
                  <a:pPr algn="l" eaLnBrk="1" hangingPunct="1">
                    <a:tabLst>
                      <a:tab pos="231775" algn="l"/>
                    </a:tabLst>
                  </a:pPr>
                  <a:r>
                    <a:rPr lang="en-US" sz="1200" dirty="0">
                      <a:solidFill>
                        <a:prstClr val="black"/>
                      </a:solidFill>
                    </a:rPr>
                    <a:t>	SDQ*ZZ**0001*1*0003*1^</a:t>
                  </a:r>
                </a:p>
              </p:txBody>
            </p:sp>
            <p:sp>
              <p:nvSpPr>
                <p:cNvPr id="640015" name="AutoShape 15"/>
                <p:cNvSpPr>
                  <a:spLocks noChangeArrowheads="1"/>
                </p:cNvSpPr>
                <p:nvPr/>
              </p:nvSpPr>
              <p:spPr bwMode="auto">
                <a:xfrm>
                  <a:off x="2160" y="2810"/>
                  <a:ext cx="1488" cy="1202"/>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4" name="Text Box 16"/>
                <p:cNvSpPr txBox="1">
                  <a:spLocks noChangeArrowheads="1"/>
                </p:cNvSpPr>
                <p:nvPr/>
              </p:nvSpPr>
              <p:spPr bwMode="auto">
                <a:xfrm>
                  <a:off x="2642" y="2875"/>
                  <a:ext cx="477" cy="174"/>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dirty="0">
                      <a:solidFill>
                        <a:srgbClr val="7030A0"/>
                      </a:solidFill>
                    </a:rPr>
                    <a:t>RFID #2</a:t>
                  </a:r>
                </a:p>
              </p:txBody>
            </p:sp>
          </p:grpSp>
          <p:grpSp>
            <p:nvGrpSpPr>
              <p:cNvPr id="46098" name="Group 17"/>
              <p:cNvGrpSpPr>
                <a:grpSpLocks/>
              </p:cNvGrpSpPr>
              <p:nvPr/>
            </p:nvGrpSpPr>
            <p:grpSpPr bwMode="auto">
              <a:xfrm>
                <a:off x="3792" y="2625"/>
                <a:ext cx="1584" cy="1387"/>
                <a:chOff x="3792" y="2625"/>
                <a:chExt cx="1584" cy="1387"/>
              </a:xfrm>
            </p:grpSpPr>
            <p:sp>
              <p:nvSpPr>
                <p:cNvPr id="46099" name="Rectangle 18"/>
                <p:cNvSpPr>
                  <a:spLocks noChangeArrowheads="1"/>
                </p:cNvSpPr>
                <p:nvPr/>
              </p:nvSpPr>
              <p:spPr bwMode="auto">
                <a:xfrm>
                  <a:off x="3801" y="3024"/>
                  <a:ext cx="1575" cy="682"/>
                </a:xfrm>
                <a:prstGeom prst="rect">
                  <a:avLst/>
                </a:prstGeom>
                <a:noFill/>
                <a:ln w="9525">
                  <a:noFill/>
                  <a:miter lim="800000"/>
                  <a:headEnd/>
                  <a:tailEnd/>
                </a:ln>
              </p:spPr>
              <p:txBody>
                <a:bodyPr>
                  <a:spAutoFit/>
                </a:bodyPr>
                <a:lstStyle/>
                <a:p>
                  <a:pPr algn="l" eaLnBrk="1" hangingPunct="1">
                    <a:tabLst>
                      <a:tab pos="231775" algn="l"/>
                    </a:tabLst>
                  </a:pPr>
                  <a:r>
                    <a:rPr lang="en-US" sz="1200" dirty="0">
                      <a:solidFill>
                        <a:srgbClr val="7030A0"/>
                      </a:solidFill>
                    </a:rPr>
                    <a:t>HL*15*11*P*0^</a:t>
                  </a:r>
                </a:p>
                <a:p>
                  <a:pPr algn="l" eaLnBrk="1" hangingPunct="1">
                    <a:tabLst>
                      <a:tab pos="231775" algn="l"/>
                    </a:tabLst>
                  </a:pPr>
                  <a:r>
                    <a:rPr lang="en-US" sz="1200" dirty="0">
                      <a:solidFill>
                        <a:srgbClr val="7030A0"/>
                      </a:solidFill>
                    </a:rPr>
                    <a:t>	REF*JH*(RFID#4)^</a:t>
                  </a:r>
                </a:p>
                <a:p>
                  <a:pPr algn="l" eaLnBrk="1" hangingPunct="1">
                    <a:tabLst>
                      <a:tab pos="231775" algn="l"/>
                    </a:tabLst>
                  </a:pPr>
                  <a:r>
                    <a:rPr lang="en-US" sz="1200" dirty="0">
                      <a:solidFill>
                        <a:prstClr val="black"/>
                      </a:solidFill>
                    </a:rPr>
                    <a:t>	</a:t>
                  </a:r>
                  <a:r>
                    <a:rPr lang="en-US" sz="1200" dirty="0">
                      <a:solidFill>
                        <a:srgbClr val="FF00FF"/>
                      </a:solidFill>
                    </a:rPr>
                    <a:t>REF*U3**(UII8)^</a:t>
                  </a:r>
                </a:p>
                <a:p>
                  <a:pPr algn="l" eaLnBrk="1" hangingPunct="1">
                    <a:tabLst>
                      <a:tab pos="231775" algn="l"/>
                    </a:tabLst>
                  </a:pPr>
                  <a:r>
                    <a:rPr lang="en-US" sz="1200" dirty="0">
                      <a:solidFill>
                        <a:srgbClr val="FF00FF"/>
                      </a:solidFill>
                    </a:rPr>
                    <a:t>	REF*U3**(UII11)^</a:t>
                  </a:r>
                </a:p>
                <a:p>
                  <a:pPr algn="l" eaLnBrk="1" hangingPunct="1">
                    <a:tabLst>
                      <a:tab pos="231775" algn="l"/>
                    </a:tabLst>
                  </a:pPr>
                  <a:r>
                    <a:rPr lang="en-US" sz="1200" dirty="0">
                      <a:solidFill>
                        <a:srgbClr val="FF00FF"/>
                      </a:solidFill>
                    </a:rPr>
                    <a:t>	REF*U3**(UII12)^</a:t>
                  </a:r>
                </a:p>
                <a:p>
                  <a:pPr algn="l" eaLnBrk="1" hangingPunct="1">
                    <a:tabLst>
                      <a:tab pos="231775" algn="l"/>
                    </a:tabLst>
                  </a:pPr>
                  <a:r>
                    <a:rPr lang="en-US" sz="1200" dirty="0">
                      <a:solidFill>
                        <a:prstClr val="black"/>
                      </a:solidFill>
                    </a:rPr>
                    <a:t>	SDQ*ZZ** 0002*1*0004*2^</a:t>
                  </a:r>
                </a:p>
              </p:txBody>
            </p:sp>
            <p:sp>
              <p:nvSpPr>
                <p:cNvPr id="640019" name="AutoShape 19"/>
                <p:cNvSpPr>
                  <a:spLocks noChangeArrowheads="1"/>
                </p:cNvSpPr>
                <p:nvPr/>
              </p:nvSpPr>
              <p:spPr bwMode="auto">
                <a:xfrm>
                  <a:off x="3792" y="2625"/>
                  <a:ext cx="1584" cy="1387"/>
                </a:xfrm>
                <a:prstGeom prst="cube">
                  <a:avLst>
                    <a:gd name="adj" fmla="val 25000"/>
                  </a:avLst>
                </a:prstGeom>
                <a:no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101" name="Text Box 20"/>
                <p:cNvSpPr txBox="1">
                  <a:spLocks noChangeArrowheads="1"/>
                </p:cNvSpPr>
                <p:nvPr/>
              </p:nvSpPr>
              <p:spPr bwMode="auto">
                <a:xfrm>
                  <a:off x="4304" y="2714"/>
                  <a:ext cx="477" cy="174"/>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dirty="0">
                      <a:solidFill>
                        <a:srgbClr val="7030A0"/>
                      </a:solidFill>
                    </a:rPr>
                    <a:t>RFID #4</a:t>
                  </a:r>
                </a:p>
              </p:txBody>
            </p:sp>
          </p:grpSp>
        </p:grpSp>
        <p:grpSp>
          <p:nvGrpSpPr>
            <p:cNvPr id="46086" name="Group 21"/>
            <p:cNvGrpSpPr>
              <a:grpSpLocks/>
            </p:cNvGrpSpPr>
            <p:nvPr/>
          </p:nvGrpSpPr>
          <p:grpSpPr bwMode="auto">
            <a:xfrm>
              <a:off x="1776" y="4007"/>
              <a:ext cx="3840" cy="277"/>
              <a:chOff x="1824" y="3744"/>
              <a:chExt cx="3840" cy="288"/>
            </a:xfrm>
          </p:grpSpPr>
          <p:sp>
            <p:nvSpPr>
              <p:cNvPr id="640022" name="Rectangle 22"/>
              <p:cNvSpPr>
                <a:spLocks noChangeArrowheads="1"/>
              </p:cNvSpPr>
              <p:nvPr/>
            </p:nvSpPr>
            <p:spPr bwMode="auto">
              <a:xfrm>
                <a:off x="1824" y="3744"/>
                <a:ext cx="3840" cy="48"/>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3" name="Rectangle 23"/>
              <p:cNvSpPr>
                <a:spLocks noChangeArrowheads="1"/>
              </p:cNvSpPr>
              <p:nvPr/>
            </p:nvSpPr>
            <p:spPr bwMode="auto">
              <a:xfrm>
                <a:off x="1824" y="3984"/>
                <a:ext cx="3840" cy="48"/>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4" name="Rectangle 24"/>
              <p:cNvSpPr>
                <a:spLocks noChangeArrowheads="1"/>
              </p:cNvSpPr>
              <p:nvPr/>
            </p:nvSpPr>
            <p:spPr bwMode="auto">
              <a:xfrm>
                <a:off x="2208" y="3792"/>
                <a:ext cx="48" cy="192"/>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5" name="Rectangle 25"/>
              <p:cNvSpPr>
                <a:spLocks noChangeArrowheads="1"/>
              </p:cNvSpPr>
              <p:nvPr/>
            </p:nvSpPr>
            <p:spPr bwMode="auto">
              <a:xfrm>
                <a:off x="3696" y="3792"/>
                <a:ext cx="48" cy="192"/>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640026" name="Rectangle 26"/>
              <p:cNvSpPr>
                <a:spLocks noChangeArrowheads="1"/>
              </p:cNvSpPr>
              <p:nvPr/>
            </p:nvSpPr>
            <p:spPr bwMode="auto">
              <a:xfrm>
                <a:off x="5184" y="3792"/>
                <a:ext cx="48" cy="192"/>
              </a:xfrm>
              <a:prstGeom prst="rect">
                <a:avLst/>
              </a:prstGeom>
              <a:solidFill>
                <a:srgbClr val="996633"/>
              </a:solidFill>
              <a:ln w="19050">
                <a:solidFill>
                  <a:schemeClr val="tx1"/>
                </a:solidFill>
                <a:miter lim="800000"/>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grpSp>
        <p:sp>
          <p:nvSpPr>
            <p:cNvPr id="640027" name="AutoShape 27"/>
            <p:cNvSpPr>
              <a:spLocks noChangeArrowheads="1"/>
            </p:cNvSpPr>
            <p:nvPr/>
          </p:nvSpPr>
          <p:spPr bwMode="auto">
            <a:xfrm>
              <a:off x="1776" y="1188"/>
              <a:ext cx="3840" cy="2819"/>
            </a:xfrm>
            <a:prstGeom prst="roundRect">
              <a:avLst>
                <a:gd name="adj" fmla="val 16667"/>
              </a:avLst>
            </a:prstGeom>
            <a:noFill/>
            <a:ln w="28575">
              <a:solidFill>
                <a:schemeClr val="tx1"/>
              </a:solidFill>
              <a:round/>
              <a:headEnd/>
              <a:tailEnd/>
            </a:ln>
            <a:effectLst/>
          </p:spPr>
          <p:txBody>
            <a:bodyPr wrap="none" anchor="ctr"/>
            <a:lstStyle/>
            <a:p>
              <a:pPr>
                <a:defRPr/>
              </a:pPr>
              <a:endParaRPr lang="en-US">
                <a:solidFill>
                  <a:prstClr val="black"/>
                </a:solidFill>
                <a:effectLst>
                  <a:outerShdw blurRad="38100" dist="38100" dir="2700000" algn="tl">
                    <a:srgbClr val="000000">
                      <a:alpha val="43137"/>
                    </a:srgbClr>
                  </a:outerShdw>
                </a:effectLst>
              </a:endParaRPr>
            </a:p>
          </p:txBody>
        </p:sp>
        <p:sp>
          <p:nvSpPr>
            <p:cNvPr id="46088" name="Text Box 28"/>
            <p:cNvSpPr txBox="1">
              <a:spLocks noChangeArrowheads="1"/>
            </p:cNvSpPr>
            <p:nvPr/>
          </p:nvSpPr>
          <p:spPr bwMode="auto">
            <a:xfrm>
              <a:off x="3984" y="4064"/>
              <a:ext cx="477" cy="174"/>
            </a:xfrm>
            <a:prstGeom prst="rect">
              <a:avLst/>
            </a:prstGeom>
            <a:noFill/>
            <a:ln w="19050">
              <a:solidFill>
                <a:schemeClr val="tx1"/>
              </a:solidFill>
              <a:miter lim="800000"/>
              <a:headEnd/>
              <a:tailEnd/>
            </a:ln>
          </p:spPr>
          <p:txBody>
            <a:bodyPr wrap="none">
              <a:spAutoFit/>
            </a:bodyPr>
            <a:lstStyle/>
            <a:p>
              <a:pPr algn="l" eaLnBrk="1" hangingPunct="1">
                <a:lnSpc>
                  <a:spcPct val="100000"/>
                </a:lnSpc>
              </a:pPr>
              <a:r>
                <a:rPr lang="en-US" sz="1200" dirty="0">
                  <a:solidFill>
                    <a:srgbClr val="7030A0"/>
                  </a:solidFill>
                </a:rPr>
                <a:t>RFID #5</a:t>
              </a:r>
            </a:p>
          </p:txBody>
        </p:sp>
        <p:sp>
          <p:nvSpPr>
            <p:cNvPr id="46089" name="Text Box 29"/>
            <p:cNvSpPr txBox="1">
              <a:spLocks noChangeArrowheads="1"/>
            </p:cNvSpPr>
            <p:nvPr/>
          </p:nvSpPr>
          <p:spPr bwMode="auto">
            <a:xfrm>
              <a:off x="3072" y="934"/>
              <a:ext cx="1100" cy="266"/>
            </a:xfrm>
            <a:prstGeom prst="rect">
              <a:avLst/>
            </a:prstGeom>
            <a:noFill/>
            <a:ln w="9525">
              <a:noFill/>
              <a:miter lim="800000"/>
              <a:headEnd/>
              <a:tailEnd/>
            </a:ln>
          </p:spPr>
          <p:txBody>
            <a:bodyPr wrap="none">
              <a:spAutoFit/>
            </a:bodyPr>
            <a:lstStyle/>
            <a:p>
              <a:pPr algn="l" eaLnBrk="1" hangingPunct="1">
                <a:tabLst>
                  <a:tab pos="231775" algn="l"/>
                </a:tabLst>
              </a:pPr>
              <a:r>
                <a:rPr lang="en-US" sz="1200" dirty="0">
                  <a:solidFill>
                    <a:srgbClr val="7030A0"/>
                  </a:solidFill>
                </a:rPr>
                <a:t>HL*11*2*P*1^</a:t>
              </a:r>
            </a:p>
            <a:p>
              <a:pPr algn="l" eaLnBrk="1" hangingPunct="1">
                <a:tabLst>
                  <a:tab pos="231775" algn="l"/>
                </a:tabLst>
              </a:pPr>
              <a:r>
                <a:rPr lang="en-US" sz="1200" dirty="0">
                  <a:solidFill>
                    <a:srgbClr val="7030A0"/>
                  </a:solidFill>
                </a:rPr>
                <a:t>	REF*JH*(RFID#5)^</a:t>
              </a:r>
            </a:p>
          </p:txBody>
        </p:sp>
      </p:grpSp>
      <p:sp>
        <p:nvSpPr>
          <p:cNvPr id="46084" name="Rectangle 30"/>
          <p:cNvSpPr>
            <a:spLocks noChangeArrowheads="1"/>
          </p:cNvSpPr>
          <p:nvPr/>
        </p:nvSpPr>
        <p:spPr bwMode="auto">
          <a:xfrm>
            <a:off x="228600" y="1295400"/>
            <a:ext cx="3429000" cy="5260975"/>
          </a:xfrm>
          <a:prstGeom prst="rect">
            <a:avLst/>
          </a:prstGeom>
          <a:noFill/>
          <a:ln w="9525">
            <a:noFill/>
            <a:miter lim="800000"/>
            <a:headEnd/>
            <a:tailEnd/>
          </a:ln>
        </p:spPr>
        <p:txBody>
          <a:bodyPr>
            <a:spAutoFit/>
          </a:bodyPr>
          <a:lstStyle/>
          <a:p>
            <a:pPr algn="l" defTabSz="114300" eaLnBrk="1" hangingPunct="1">
              <a:lnSpc>
                <a:spcPct val="100000"/>
              </a:lnSpc>
            </a:pPr>
            <a:r>
              <a:rPr lang="en-US" sz="1100" dirty="0">
                <a:solidFill>
                  <a:prstClr val="black"/>
                </a:solidFill>
              </a:rPr>
              <a:t>ST*856*0001^</a:t>
            </a:r>
          </a:p>
          <a:p>
            <a:pPr algn="l" defTabSz="114300" eaLnBrk="1" hangingPunct="1">
              <a:lnSpc>
                <a:spcPct val="85000"/>
              </a:lnSpc>
            </a:pPr>
            <a:r>
              <a:rPr lang="en-US" sz="1100" dirty="0">
                <a:solidFill>
                  <a:prstClr val="black"/>
                </a:solidFill>
              </a:rPr>
              <a:t>BSN*00*DIS0001*20040720*1130*0001*AS^</a:t>
            </a:r>
          </a:p>
          <a:p>
            <a:pPr algn="l" defTabSz="114300" eaLnBrk="1" hangingPunct="1">
              <a:lnSpc>
                <a:spcPct val="85000"/>
              </a:lnSpc>
            </a:pPr>
            <a:r>
              <a:rPr lang="en-US" sz="1100" dirty="0">
                <a:solidFill>
                  <a:srgbClr val="C00000"/>
                </a:solidFill>
              </a:rPr>
              <a:t>HL*1**V*1^</a:t>
            </a:r>
          </a:p>
          <a:p>
            <a:pPr algn="l" defTabSz="114300" eaLnBrk="1" hangingPunct="1">
              <a:lnSpc>
                <a:spcPct val="85000"/>
              </a:lnSpc>
            </a:pPr>
            <a:r>
              <a:rPr lang="en-US" sz="1100" dirty="0">
                <a:solidFill>
                  <a:srgbClr val="00B050"/>
                </a:solidFill>
              </a:rPr>
              <a:t>HL*2*</a:t>
            </a:r>
            <a:r>
              <a:rPr lang="en-US" sz="1100" dirty="0">
                <a:solidFill>
                  <a:srgbClr val="C00000"/>
                </a:solidFill>
              </a:rPr>
              <a:t>1</a:t>
            </a:r>
            <a:r>
              <a:rPr lang="en-US" sz="1100" dirty="0">
                <a:solidFill>
                  <a:srgbClr val="00B050"/>
                </a:solidFill>
              </a:rPr>
              <a:t>*S*1^</a:t>
            </a:r>
          </a:p>
          <a:p>
            <a:pPr algn="l" defTabSz="114300" eaLnBrk="1" hangingPunct="1">
              <a:lnSpc>
                <a:spcPct val="85000"/>
              </a:lnSpc>
            </a:pPr>
            <a:r>
              <a:rPr lang="en-US" sz="1100" dirty="0">
                <a:solidFill>
                  <a:srgbClr val="0000CC"/>
                </a:solidFill>
              </a:rPr>
              <a:t>HL*3*</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prstClr val="black"/>
                </a:solidFill>
              </a:rPr>
              <a:t>	</a:t>
            </a:r>
            <a:r>
              <a:rPr lang="en-US" sz="1100" dirty="0">
                <a:solidFill>
                  <a:srgbClr val="0000CC"/>
                </a:solidFill>
              </a:rPr>
              <a:t>LIN*0001*VP*ABC^</a:t>
            </a:r>
          </a:p>
          <a:p>
            <a:pPr algn="l" defTabSz="114300" eaLnBrk="1" hangingPunct="1">
              <a:lnSpc>
                <a:spcPct val="85000"/>
              </a:lnSpc>
            </a:pPr>
            <a:r>
              <a:rPr lang="en-US" sz="1100" dirty="0">
                <a:solidFill>
                  <a:srgbClr val="0000CC"/>
                </a:solidFill>
              </a:rPr>
              <a:t>	SN1**4*EA^</a:t>
            </a:r>
          </a:p>
          <a:p>
            <a:pPr algn="l" defTabSz="114300" eaLnBrk="1" hangingPunct="1">
              <a:lnSpc>
                <a:spcPct val="85000"/>
              </a:lnSpc>
            </a:pPr>
            <a:r>
              <a:rPr lang="en-US" sz="1100" dirty="0">
                <a:solidFill>
                  <a:srgbClr val="FF00FF"/>
                </a:solidFill>
              </a:rPr>
              <a:t>HL*4*</a:t>
            </a:r>
            <a:r>
              <a:rPr lang="en-US" sz="1100" dirty="0">
                <a:solidFill>
                  <a:srgbClr val="0000CC"/>
                </a:solidFill>
              </a:rPr>
              <a:t>3</a:t>
            </a:r>
            <a:r>
              <a:rPr lang="en-US" sz="1100" dirty="0">
                <a:solidFill>
                  <a:srgbClr val="FF00FF"/>
                </a:solidFill>
              </a:rPr>
              <a:t>*D*0^</a:t>
            </a:r>
            <a:r>
              <a:rPr lang="en-US" sz="1100" dirty="0">
                <a:solidFill>
                  <a:prstClr val="black"/>
                </a:solidFill>
              </a:rPr>
              <a:t/>
            </a:r>
            <a:br>
              <a:rPr lang="en-US" sz="1100" dirty="0">
                <a:solidFill>
                  <a:prstClr val="black"/>
                </a:solidFill>
              </a:rPr>
            </a:br>
            <a:r>
              <a:rPr lang="en-US" sz="1100" dirty="0">
                <a:solidFill>
                  <a:prstClr val="black"/>
                </a:solidFill>
              </a:rPr>
              <a:t>	</a:t>
            </a:r>
            <a:r>
              <a:rPr lang="en-US" sz="1100" dirty="0">
                <a:solidFill>
                  <a:srgbClr val="FF00FF"/>
                </a:solidFill>
              </a:rPr>
              <a:t>SLN*1**O*1* . . . *D^</a:t>
            </a:r>
          </a:p>
          <a:p>
            <a:pPr algn="l" defTabSz="114300" eaLnBrk="1" hangingPunct="1">
              <a:lnSpc>
                <a:spcPct val="85000"/>
              </a:lnSpc>
            </a:pPr>
            <a:r>
              <a:rPr lang="en-US" sz="1100" dirty="0">
                <a:solidFill>
                  <a:srgbClr val="FF00FF"/>
                </a:solidFill>
              </a:rPr>
              <a:t>	REF*U3*(UII1)^</a:t>
            </a:r>
          </a:p>
          <a:p>
            <a:pPr algn="l" defTabSz="114300" eaLnBrk="1" hangingPunct="1">
              <a:lnSpc>
                <a:spcPct val="85000"/>
              </a:lnSpc>
            </a:pPr>
            <a:r>
              <a:rPr lang="en-US" sz="1100" dirty="0">
                <a:solidFill>
                  <a:srgbClr val="FF00FF"/>
                </a:solidFill>
              </a:rPr>
              <a:t>	REF*U3*(UII2)^</a:t>
            </a:r>
          </a:p>
          <a:p>
            <a:pPr algn="l" defTabSz="114300" eaLnBrk="1" hangingPunct="1">
              <a:lnSpc>
                <a:spcPct val="85000"/>
              </a:lnSpc>
            </a:pPr>
            <a:r>
              <a:rPr lang="en-US" sz="1100" dirty="0">
                <a:solidFill>
                  <a:srgbClr val="FF00FF"/>
                </a:solidFill>
              </a:rPr>
              <a:t>	REF*U3*(UII3)^	</a:t>
            </a:r>
          </a:p>
          <a:p>
            <a:pPr algn="l" defTabSz="114300" eaLnBrk="1" hangingPunct="1">
              <a:lnSpc>
                <a:spcPct val="85000"/>
              </a:lnSpc>
            </a:pPr>
            <a:r>
              <a:rPr lang="en-US" sz="1100" dirty="0">
                <a:solidFill>
                  <a:srgbClr val="FF00FF"/>
                </a:solidFill>
              </a:rPr>
              <a:t>	REF*U3*(UII4)^</a:t>
            </a:r>
          </a:p>
          <a:p>
            <a:pPr algn="l" defTabSz="114300" eaLnBrk="1" hangingPunct="1">
              <a:lnSpc>
                <a:spcPct val="85000"/>
              </a:lnSpc>
            </a:pPr>
            <a:r>
              <a:rPr lang="en-US" sz="1100" dirty="0">
                <a:solidFill>
                  <a:srgbClr val="0000CC"/>
                </a:solidFill>
              </a:rPr>
              <a:t>HL*5*</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prstClr val="black"/>
                </a:solidFill>
              </a:rPr>
              <a:t>	</a:t>
            </a:r>
            <a:r>
              <a:rPr lang="en-US" sz="1100" dirty="0">
                <a:solidFill>
                  <a:srgbClr val="0000CC"/>
                </a:solidFill>
              </a:rPr>
              <a:t>LIN*0002*VP*DEF^</a:t>
            </a:r>
          </a:p>
          <a:p>
            <a:pPr algn="l" defTabSz="114300" eaLnBrk="1" hangingPunct="1">
              <a:lnSpc>
                <a:spcPct val="85000"/>
              </a:lnSpc>
            </a:pPr>
            <a:r>
              <a:rPr lang="en-US" sz="1100" dirty="0">
                <a:solidFill>
                  <a:srgbClr val="0000CC"/>
                </a:solidFill>
              </a:rPr>
              <a:t>	SN1**4*EA^</a:t>
            </a:r>
          </a:p>
          <a:p>
            <a:pPr algn="l" defTabSz="114300" eaLnBrk="1" hangingPunct="1">
              <a:lnSpc>
                <a:spcPct val="85000"/>
              </a:lnSpc>
            </a:pPr>
            <a:r>
              <a:rPr lang="en-US" sz="1100" dirty="0">
                <a:solidFill>
                  <a:srgbClr val="FF00FF"/>
                </a:solidFill>
              </a:rPr>
              <a:t>HL*6*</a:t>
            </a:r>
            <a:r>
              <a:rPr lang="en-US" sz="1100" dirty="0">
                <a:solidFill>
                  <a:srgbClr val="0000CC"/>
                </a:solidFill>
              </a:rPr>
              <a:t>5</a:t>
            </a:r>
            <a:r>
              <a:rPr lang="en-US" sz="1100" dirty="0">
                <a:solidFill>
                  <a:srgbClr val="FF00FF"/>
                </a:solidFill>
              </a:rPr>
              <a:t>*D*0</a:t>
            </a:r>
          </a:p>
          <a:p>
            <a:pPr algn="l" defTabSz="114300" eaLnBrk="1" hangingPunct="1">
              <a:lnSpc>
                <a:spcPct val="85000"/>
              </a:lnSpc>
            </a:pPr>
            <a:r>
              <a:rPr lang="en-US" sz="1100" dirty="0">
                <a:solidFill>
                  <a:srgbClr val="FF00FF"/>
                </a:solidFill>
              </a:rPr>
              <a:t>	SLN*1**O*1* . . . *D^</a:t>
            </a:r>
          </a:p>
          <a:p>
            <a:pPr algn="l" defTabSz="114300" eaLnBrk="1" hangingPunct="1">
              <a:lnSpc>
                <a:spcPct val="85000"/>
              </a:lnSpc>
            </a:pPr>
            <a:r>
              <a:rPr lang="en-US" sz="1100" dirty="0">
                <a:solidFill>
                  <a:srgbClr val="FF00FF"/>
                </a:solidFill>
              </a:rPr>
              <a:t>	REF*U3*(UII5)^</a:t>
            </a:r>
          </a:p>
          <a:p>
            <a:pPr algn="l" defTabSz="114300" eaLnBrk="1" hangingPunct="1">
              <a:lnSpc>
                <a:spcPct val="85000"/>
              </a:lnSpc>
            </a:pPr>
            <a:r>
              <a:rPr lang="en-US" sz="1100" dirty="0">
                <a:solidFill>
                  <a:srgbClr val="FF00FF"/>
                </a:solidFill>
              </a:rPr>
              <a:t>	REF*U3*(UII6)^</a:t>
            </a:r>
          </a:p>
          <a:p>
            <a:pPr algn="l" defTabSz="114300" eaLnBrk="1" hangingPunct="1">
              <a:lnSpc>
                <a:spcPct val="85000"/>
              </a:lnSpc>
            </a:pPr>
            <a:r>
              <a:rPr lang="en-US" sz="1100" dirty="0">
                <a:solidFill>
                  <a:srgbClr val="FF00FF"/>
                </a:solidFill>
              </a:rPr>
              <a:t>	REF*U3*(UII7)^</a:t>
            </a:r>
          </a:p>
          <a:p>
            <a:pPr algn="l" defTabSz="114300" eaLnBrk="1" hangingPunct="1">
              <a:lnSpc>
                <a:spcPct val="85000"/>
              </a:lnSpc>
            </a:pPr>
            <a:r>
              <a:rPr lang="en-US" sz="1100" dirty="0">
                <a:solidFill>
                  <a:srgbClr val="FF00FF"/>
                </a:solidFill>
              </a:rPr>
              <a:t>	REF*U3*(UII8)^</a:t>
            </a:r>
          </a:p>
          <a:p>
            <a:pPr algn="l" defTabSz="114300" eaLnBrk="1" hangingPunct="1">
              <a:lnSpc>
                <a:spcPct val="85000"/>
              </a:lnSpc>
            </a:pPr>
            <a:r>
              <a:rPr lang="en-US" sz="1100" dirty="0">
                <a:solidFill>
                  <a:srgbClr val="0000CC"/>
                </a:solidFill>
              </a:rPr>
              <a:t>HL*7*</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srgbClr val="0000CC"/>
                </a:solidFill>
              </a:rPr>
              <a:t>	LIN*0003*VP*GHI^</a:t>
            </a:r>
          </a:p>
          <a:p>
            <a:pPr algn="l" defTabSz="114300" eaLnBrk="1" hangingPunct="1">
              <a:lnSpc>
                <a:spcPct val="85000"/>
              </a:lnSpc>
            </a:pPr>
            <a:r>
              <a:rPr lang="en-US" sz="1100" dirty="0">
                <a:solidFill>
                  <a:srgbClr val="0000CC"/>
                </a:solidFill>
              </a:rPr>
              <a:t>	SN1**2*EA</a:t>
            </a:r>
            <a:r>
              <a:rPr lang="en-US" sz="1100" dirty="0">
                <a:solidFill>
                  <a:prstClr val="black"/>
                </a:solidFill>
              </a:rPr>
              <a:t>^</a:t>
            </a:r>
          </a:p>
          <a:p>
            <a:pPr algn="l" defTabSz="114300" eaLnBrk="1" hangingPunct="1">
              <a:lnSpc>
                <a:spcPct val="85000"/>
              </a:lnSpc>
            </a:pPr>
            <a:r>
              <a:rPr lang="en-US" sz="1100" dirty="0">
                <a:solidFill>
                  <a:srgbClr val="FF00FF"/>
                </a:solidFill>
              </a:rPr>
              <a:t>HL*8*</a:t>
            </a:r>
            <a:r>
              <a:rPr lang="en-US" sz="1100" dirty="0">
                <a:solidFill>
                  <a:srgbClr val="0000CC"/>
                </a:solidFill>
              </a:rPr>
              <a:t>7</a:t>
            </a:r>
            <a:r>
              <a:rPr lang="en-US" sz="1100" dirty="0">
                <a:solidFill>
                  <a:srgbClr val="FF00FF"/>
                </a:solidFill>
              </a:rPr>
              <a:t>*D*0^</a:t>
            </a:r>
            <a:br>
              <a:rPr lang="en-US" sz="1100" dirty="0">
                <a:solidFill>
                  <a:srgbClr val="FF00FF"/>
                </a:solidFill>
              </a:rPr>
            </a:br>
            <a:r>
              <a:rPr lang="en-US" sz="1100" dirty="0">
                <a:solidFill>
                  <a:srgbClr val="FF00FF"/>
                </a:solidFill>
              </a:rPr>
              <a:t> 	SLN*1**O*1* . . . *D^</a:t>
            </a:r>
            <a:br>
              <a:rPr lang="en-US" sz="1100" dirty="0">
                <a:solidFill>
                  <a:srgbClr val="FF00FF"/>
                </a:solidFill>
              </a:rPr>
            </a:br>
            <a:r>
              <a:rPr lang="en-US" sz="1100" dirty="0">
                <a:solidFill>
                  <a:srgbClr val="FF00FF"/>
                </a:solidFill>
              </a:rPr>
              <a:t>	REF*U3*(UII9)^</a:t>
            </a:r>
          </a:p>
          <a:p>
            <a:pPr algn="l" defTabSz="114300" eaLnBrk="1" hangingPunct="1">
              <a:lnSpc>
                <a:spcPct val="85000"/>
              </a:lnSpc>
            </a:pPr>
            <a:r>
              <a:rPr lang="en-US" sz="1100" dirty="0">
                <a:solidFill>
                  <a:srgbClr val="FF00FF"/>
                </a:solidFill>
              </a:rPr>
              <a:t>	REF*U3*(UII10)^</a:t>
            </a:r>
          </a:p>
          <a:p>
            <a:pPr algn="l" defTabSz="114300" eaLnBrk="1" hangingPunct="1">
              <a:lnSpc>
                <a:spcPct val="85000"/>
              </a:lnSpc>
            </a:pPr>
            <a:r>
              <a:rPr lang="en-US" sz="1100" dirty="0">
                <a:solidFill>
                  <a:srgbClr val="0000CC"/>
                </a:solidFill>
              </a:rPr>
              <a:t>HL*9*</a:t>
            </a:r>
            <a:r>
              <a:rPr lang="en-US" sz="1100" dirty="0">
                <a:solidFill>
                  <a:srgbClr val="00B050"/>
                </a:solidFill>
              </a:rPr>
              <a:t>2</a:t>
            </a:r>
            <a:r>
              <a:rPr lang="en-US" sz="1100" dirty="0">
                <a:solidFill>
                  <a:srgbClr val="0000CC"/>
                </a:solidFill>
              </a:rPr>
              <a:t>*I*1^</a:t>
            </a:r>
          </a:p>
          <a:p>
            <a:pPr algn="l" defTabSz="114300" eaLnBrk="1" hangingPunct="1">
              <a:lnSpc>
                <a:spcPct val="85000"/>
              </a:lnSpc>
            </a:pPr>
            <a:r>
              <a:rPr lang="en-US" sz="1100" dirty="0">
                <a:solidFill>
                  <a:srgbClr val="0000CC"/>
                </a:solidFill>
              </a:rPr>
              <a:t>	LIN*0004*VP*JKL^</a:t>
            </a:r>
          </a:p>
          <a:p>
            <a:pPr algn="l" defTabSz="114300" eaLnBrk="1" hangingPunct="1">
              <a:lnSpc>
                <a:spcPct val="85000"/>
              </a:lnSpc>
            </a:pPr>
            <a:r>
              <a:rPr lang="en-US" sz="1100" dirty="0">
                <a:solidFill>
                  <a:srgbClr val="0000CC"/>
                </a:solidFill>
              </a:rPr>
              <a:t>	SN1**2*EA^</a:t>
            </a:r>
          </a:p>
          <a:p>
            <a:pPr algn="l" defTabSz="114300" eaLnBrk="1" hangingPunct="1">
              <a:lnSpc>
                <a:spcPct val="85000"/>
              </a:lnSpc>
            </a:pPr>
            <a:r>
              <a:rPr lang="en-US" sz="1100" dirty="0">
                <a:solidFill>
                  <a:srgbClr val="FF00FF"/>
                </a:solidFill>
              </a:rPr>
              <a:t>HL*10*</a:t>
            </a:r>
            <a:r>
              <a:rPr lang="en-US" sz="1100" dirty="0">
                <a:solidFill>
                  <a:srgbClr val="0000CC"/>
                </a:solidFill>
              </a:rPr>
              <a:t>9</a:t>
            </a:r>
            <a:r>
              <a:rPr lang="en-US" sz="1100" dirty="0">
                <a:solidFill>
                  <a:srgbClr val="FF00FF"/>
                </a:solidFill>
              </a:rPr>
              <a:t>*D*0^</a:t>
            </a:r>
            <a:br>
              <a:rPr lang="en-US" sz="1100" dirty="0">
                <a:solidFill>
                  <a:srgbClr val="FF00FF"/>
                </a:solidFill>
              </a:rPr>
            </a:br>
            <a:r>
              <a:rPr lang="en-US" sz="1100" dirty="0">
                <a:solidFill>
                  <a:srgbClr val="FF00FF"/>
                </a:solidFill>
              </a:rPr>
              <a:t>	SLN*1**O*1* . . . *D^</a:t>
            </a:r>
            <a:br>
              <a:rPr lang="en-US" sz="1100" dirty="0">
                <a:solidFill>
                  <a:srgbClr val="FF00FF"/>
                </a:solidFill>
              </a:rPr>
            </a:br>
            <a:r>
              <a:rPr lang="en-US" sz="1100" dirty="0">
                <a:solidFill>
                  <a:srgbClr val="FF00FF"/>
                </a:solidFill>
              </a:rPr>
              <a:t>	REF*U3*(UII11)^</a:t>
            </a:r>
          </a:p>
          <a:p>
            <a:pPr algn="l" defTabSz="114300" eaLnBrk="1" hangingPunct="1">
              <a:lnSpc>
                <a:spcPct val="85000"/>
              </a:lnSpc>
            </a:pPr>
            <a:r>
              <a:rPr lang="en-US" sz="1100" dirty="0">
                <a:solidFill>
                  <a:srgbClr val="FF00FF"/>
                </a:solidFill>
              </a:rPr>
              <a:t>	REF*U3*(UII12)^</a:t>
            </a:r>
          </a:p>
        </p:txBody>
      </p:sp>
    </p:spTree>
    <p:extLst>
      <p:ext uri="{BB962C8B-B14F-4D97-AF65-F5344CB8AC3E}">
        <p14:creationId xmlns:p14="http://schemas.microsoft.com/office/powerpoint/2010/main" val="1143369721"/>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1676400" y="228600"/>
            <a:ext cx="5562600" cy="685800"/>
          </a:xfrm>
        </p:spPr>
        <p:txBody>
          <a:bodyPr/>
          <a:lstStyle/>
          <a:p>
            <a:r>
              <a:rPr lang="en-US" sz="4000" smtClean="0">
                <a:latin typeface="Arial Narrow" pitchFamily="34" charset="0"/>
              </a:rPr>
              <a:t>Module 5 Quiz</a:t>
            </a:r>
          </a:p>
        </p:txBody>
      </p:sp>
      <p:sp>
        <p:nvSpPr>
          <p:cNvPr id="49155" name="Text Box 3"/>
          <p:cNvSpPr txBox="1">
            <a:spLocks noChangeArrowheads="1"/>
          </p:cNvSpPr>
          <p:nvPr/>
        </p:nvSpPr>
        <p:spPr bwMode="auto">
          <a:xfrm>
            <a:off x="152400" y="1154799"/>
            <a:ext cx="8991600" cy="5398401"/>
          </a:xfrm>
          <a:prstGeom prst="rect">
            <a:avLst/>
          </a:prstGeom>
          <a:noFill/>
          <a:ln w="9525">
            <a:noFill/>
            <a:miter lim="800000"/>
            <a:headEnd/>
            <a:tailEnd/>
          </a:ln>
        </p:spPr>
        <p:txBody>
          <a:bodyPr wrap="square">
            <a:spAutoFit/>
          </a:bodyPr>
          <a:lstStyle/>
          <a:p>
            <a:pPr marL="457200" indent="-457200" algn="l">
              <a:lnSpc>
                <a:spcPct val="75000"/>
              </a:lnSpc>
              <a:spcBef>
                <a:spcPct val="50000"/>
              </a:spcBef>
            </a:pPr>
            <a:r>
              <a:rPr lang="en-US" sz="2000" dirty="0">
                <a:solidFill>
                  <a:srgbClr val="2D2DB9"/>
                </a:solidFill>
                <a:latin typeface="+mj-lt"/>
              </a:rPr>
              <a:t>Question 1:</a:t>
            </a:r>
            <a:r>
              <a:rPr lang="en-US" sz="2000" dirty="0">
                <a:latin typeface="+mj-lt"/>
              </a:rPr>
              <a:t>  </a:t>
            </a:r>
            <a:r>
              <a:rPr lang="en-US" sz="2000" dirty="0">
                <a:latin typeface="+mj-lt"/>
                <a:ea typeface="Times New Roman" pitchFamily="18" charset="0"/>
                <a:cs typeface="Arial" charset="0"/>
              </a:rPr>
              <a:t>Which of the following is a key advantage associated </a:t>
            </a:r>
            <a:r>
              <a:rPr lang="en-US" sz="2000" dirty="0" smtClean="0">
                <a:latin typeface="+mj-lt"/>
                <a:ea typeface="Times New Roman" pitchFamily="18" charset="0"/>
                <a:cs typeface="Arial" charset="0"/>
              </a:rPr>
              <a:t>implementing and integrating IUID  into supply chain processes? </a:t>
            </a:r>
            <a:endParaRPr lang="en-US" sz="2000" dirty="0">
              <a:latin typeface="+mj-lt"/>
              <a:ea typeface="Times New Roman" pitchFamily="18" charset="0"/>
              <a:cs typeface="Arial" charset="0"/>
            </a:endParaRPr>
          </a:p>
          <a:p>
            <a:pPr marL="914400" lvl="1" indent="-457200" algn="l">
              <a:lnSpc>
                <a:spcPct val="100000"/>
              </a:lnSpc>
              <a:spcBef>
                <a:spcPts val="400"/>
              </a:spcBef>
              <a:buFontTx/>
              <a:buAutoNum type="alphaLcParenR"/>
            </a:pPr>
            <a:r>
              <a:rPr lang="en-US" sz="1800" dirty="0" smtClean="0">
                <a:latin typeface="+mn-lt"/>
              </a:rPr>
              <a:t>Enhance Total Asset Visibility; Improve Life-Cycle Item Management and Accountability; Improve Data Quality and Interoperability </a:t>
            </a:r>
          </a:p>
          <a:p>
            <a:pPr marL="914400" lvl="1" indent="-457200" algn="l">
              <a:lnSpc>
                <a:spcPct val="100000"/>
              </a:lnSpc>
              <a:spcBef>
                <a:spcPts val="400"/>
              </a:spcBef>
              <a:buFontTx/>
              <a:buAutoNum type="alphaLcParenR"/>
            </a:pPr>
            <a:r>
              <a:rPr lang="en-US" sz="1800" dirty="0" smtClean="0">
                <a:latin typeface="+mn-lt"/>
                <a:cs typeface="Arial" charset="0"/>
              </a:rPr>
              <a:t>Clean Audit Opinions on Property, Plant </a:t>
            </a:r>
            <a:r>
              <a:rPr lang="en-US" sz="1800" dirty="0">
                <a:latin typeface="+mn-lt"/>
                <a:cs typeface="Arial" charset="0"/>
              </a:rPr>
              <a:t>&amp;</a:t>
            </a:r>
            <a:r>
              <a:rPr lang="en-US" sz="1800" dirty="0" smtClean="0">
                <a:latin typeface="+mn-lt"/>
                <a:cs typeface="Arial" charset="0"/>
              </a:rPr>
              <a:t> Equipment, Operating Materials and Supplies</a:t>
            </a:r>
            <a:endParaRPr lang="en-US" sz="1800" dirty="0" smtClean="0">
              <a:latin typeface="+mn-lt"/>
            </a:endParaRPr>
          </a:p>
          <a:p>
            <a:pPr marL="914400" lvl="1" indent="-457200" algn="l">
              <a:lnSpc>
                <a:spcPct val="65000"/>
              </a:lnSpc>
              <a:spcBef>
                <a:spcPts val="400"/>
              </a:spcBef>
              <a:buFontTx/>
              <a:buAutoNum type="alphaLcParenR"/>
            </a:pPr>
            <a:r>
              <a:rPr lang="en-US" sz="1800" dirty="0" smtClean="0">
                <a:latin typeface="+mn-lt"/>
              </a:rPr>
              <a:t>Both a &amp; b</a:t>
            </a:r>
            <a:endParaRPr lang="en-US" sz="800" dirty="0">
              <a:latin typeface="+mn-lt"/>
            </a:endParaRPr>
          </a:p>
          <a:p>
            <a:pPr marL="457200" indent="-457200" algn="l">
              <a:lnSpc>
                <a:spcPct val="75000"/>
              </a:lnSpc>
              <a:spcBef>
                <a:spcPct val="50000"/>
              </a:spcBef>
            </a:pPr>
            <a:r>
              <a:rPr lang="en-US" sz="2000" dirty="0">
                <a:solidFill>
                  <a:srgbClr val="2D2DB9"/>
                </a:solidFill>
                <a:latin typeface="+mn-lt"/>
              </a:rPr>
              <a:t>Question 2: </a:t>
            </a:r>
            <a:r>
              <a:rPr lang="en-US" sz="2000" dirty="0">
                <a:latin typeface="+mn-lt"/>
              </a:rPr>
              <a:t>What benefits does RFID provide to DOD?</a:t>
            </a:r>
          </a:p>
          <a:p>
            <a:pPr marL="914400" lvl="1" indent="-457200" algn="l">
              <a:lnSpc>
                <a:spcPct val="65000"/>
              </a:lnSpc>
              <a:spcBef>
                <a:spcPts val="600"/>
              </a:spcBef>
              <a:buFontTx/>
              <a:buAutoNum type="alphaLcParenR"/>
            </a:pPr>
            <a:r>
              <a:rPr lang="en-US" sz="1800" dirty="0">
                <a:latin typeface="+mn-lt"/>
              </a:rPr>
              <a:t>Hands-off data capture</a:t>
            </a:r>
          </a:p>
          <a:p>
            <a:pPr marL="914400" lvl="1" indent="-457200" algn="l">
              <a:lnSpc>
                <a:spcPct val="65000"/>
              </a:lnSpc>
              <a:spcBef>
                <a:spcPts val="600"/>
              </a:spcBef>
              <a:buFontTx/>
              <a:buAutoNum type="alphaLcParenR"/>
            </a:pPr>
            <a:r>
              <a:rPr lang="en-US" sz="1800" dirty="0">
                <a:latin typeface="+mn-lt"/>
              </a:rPr>
              <a:t>Improve Data Accuracy</a:t>
            </a:r>
          </a:p>
          <a:p>
            <a:pPr marL="914400" lvl="1" indent="-457200" algn="l">
              <a:lnSpc>
                <a:spcPct val="65000"/>
              </a:lnSpc>
              <a:spcBef>
                <a:spcPts val="600"/>
              </a:spcBef>
              <a:buFontTx/>
              <a:buAutoNum type="alphaLcParenR"/>
            </a:pPr>
            <a:r>
              <a:rPr lang="en-US" sz="1800" dirty="0">
                <a:latin typeface="+mn-lt"/>
              </a:rPr>
              <a:t>Improve Logistics Processing Time</a:t>
            </a:r>
          </a:p>
          <a:p>
            <a:pPr marL="914400" lvl="1" indent="-457200" algn="l">
              <a:lnSpc>
                <a:spcPct val="65000"/>
              </a:lnSpc>
              <a:spcBef>
                <a:spcPts val="600"/>
              </a:spcBef>
              <a:buFontTx/>
              <a:buAutoNum type="alphaLcParenR"/>
            </a:pPr>
            <a:r>
              <a:rPr lang="en-US" sz="1800" dirty="0">
                <a:latin typeface="+mn-lt"/>
              </a:rPr>
              <a:t>All of the above</a:t>
            </a:r>
          </a:p>
          <a:p>
            <a:pPr marL="457200" indent="-457200" algn="l">
              <a:spcBef>
                <a:spcPct val="50000"/>
              </a:spcBef>
            </a:pPr>
            <a:r>
              <a:rPr lang="en-US" sz="2000" dirty="0">
                <a:solidFill>
                  <a:srgbClr val="2D2DB9"/>
                </a:solidFill>
                <a:latin typeface="+mn-lt"/>
              </a:rPr>
              <a:t>Question 3:  </a:t>
            </a:r>
            <a:r>
              <a:rPr lang="en-US" sz="2000" dirty="0">
                <a:latin typeface="+mn-lt"/>
              </a:rPr>
              <a:t>To improve material visibility across the supply chain which of the following technologies does DOD need to implement?</a:t>
            </a:r>
          </a:p>
          <a:p>
            <a:pPr marL="914400" lvl="1" indent="-457200" algn="l">
              <a:lnSpc>
                <a:spcPct val="65000"/>
              </a:lnSpc>
              <a:spcBef>
                <a:spcPts val="600"/>
              </a:spcBef>
              <a:buFontTx/>
              <a:buAutoNum type="alphaLcParenR"/>
            </a:pPr>
            <a:r>
              <a:rPr lang="en-US" sz="1800" dirty="0">
                <a:latin typeface="+mn-lt"/>
              </a:rPr>
              <a:t>IUID</a:t>
            </a:r>
          </a:p>
          <a:p>
            <a:pPr marL="914400" lvl="1" indent="-457200" algn="l">
              <a:lnSpc>
                <a:spcPct val="65000"/>
              </a:lnSpc>
              <a:spcBef>
                <a:spcPts val="600"/>
              </a:spcBef>
              <a:buFontTx/>
              <a:buAutoNum type="alphaLcParenR"/>
            </a:pPr>
            <a:r>
              <a:rPr lang="en-US" sz="1800" dirty="0">
                <a:latin typeface="+mn-lt"/>
              </a:rPr>
              <a:t>RFID</a:t>
            </a:r>
          </a:p>
          <a:p>
            <a:pPr marL="914400" lvl="1" indent="-457200" algn="l">
              <a:lnSpc>
                <a:spcPct val="65000"/>
              </a:lnSpc>
              <a:spcBef>
                <a:spcPts val="600"/>
              </a:spcBef>
              <a:buFontTx/>
              <a:buAutoNum type="alphaLcParenR"/>
            </a:pPr>
            <a:r>
              <a:rPr lang="en-US" sz="1800" dirty="0">
                <a:latin typeface="+mn-lt"/>
              </a:rPr>
              <a:t>DLMS</a:t>
            </a:r>
          </a:p>
          <a:p>
            <a:pPr marL="914400" lvl="1" indent="-457200" algn="l">
              <a:lnSpc>
                <a:spcPct val="65000"/>
              </a:lnSpc>
              <a:spcBef>
                <a:spcPts val="600"/>
              </a:spcBef>
              <a:buFontTx/>
              <a:buAutoNum type="alphaLcParenR"/>
            </a:pPr>
            <a:r>
              <a:rPr lang="en-US" sz="1800" dirty="0">
                <a:latin typeface="+mn-lt"/>
              </a:rPr>
              <a:t>All the above</a:t>
            </a:r>
          </a:p>
          <a:p>
            <a:pPr marL="457200" indent="-457200" algn="l">
              <a:lnSpc>
                <a:spcPct val="75000"/>
              </a:lnSpc>
              <a:spcBef>
                <a:spcPct val="50000"/>
              </a:spcBef>
            </a:pPr>
            <a:endParaRPr lang="en-US" sz="600" b="0" dirty="0">
              <a:latin typeface="Arial Narrow" pitchFamily="34" charset="0"/>
            </a:endParaRPr>
          </a:p>
        </p:txBody>
      </p:sp>
    </p:spTree>
  </p:cSld>
  <p:clrMapOvr>
    <a:masterClrMapping/>
  </p:clrMapOv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a:xfrm>
            <a:off x="1371600" y="2286000"/>
            <a:ext cx="6400800" cy="1600200"/>
          </a:xfrm>
        </p:spPr>
        <p:txBody>
          <a:bodyPr/>
          <a:lstStyle/>
          <a:p>
            <a:r>
              <a:rPr lang="en-US" sz="4000" dirty="0" smtClean="0"/>
              <a:t>End of Module 5</a:t>
            </a:r>
          </a:p>
        </p:txBody>
      </p:sp>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457200" y="2514600"/>
            <a:ext cx="8534400" cy="3276600"/>
          </a:xfrm>
        </p:spPr>
        <p:txBody>
          <a:bodyPr/>
          <a:lstStyle/>
          <a:p>
            <a:pPr lvl="1">
              <a:buFont typeface="Wingdings" pitchFamily="2" charset="2"/>
              <a:buNone/>
              <a:defRPr/>
            </a:pPr>
            <a:endParaRPr lang="en-US" sz="1600" dirty="0" smtClean="0"/>
          </a:p>
          <a:p>
            <a:pPr marL="914400" lvl="1" indent="-457200">
              <a:defRPr/>
            </a:pPr>
            <a:r>
              <a:rPr lang="en-US" sz="2400" dirty="0" smtClean="0"/>
              <a:t>Item Unique Identification (IUID)</a:t>
            </a:r>
          </a:p>
          <a:p>
            <a:pPr marL="914400" lvl="1" indent="-457200">
              <a:defRPr/>
            </a:pPr>
            <a:r>
              <a:rPr lang="en-US" sz="2400" dirty="0" smtClean="0"/>
              <a:t>Radio Frequency Identification (RFID)</a:t>
            </a:r>
          </a:p>
        </p:txBody>
      </p:sp>
      <p:sp>
        <p:nvSpPr>
          <p:cNvPr id="69637" name="Rectangle 5"/>
          <p:cNvSpPr>
            <a:spLocks noChangeArrowheads="1"/>
          </p:cNvSpPr>
          <p:nvPr/>
        </p:nvSpPr>
        <p:spPr bwMode="auto">
          <a:xfrm>
            <a:off x="2044700" y="584200"/>
            <a:ext cx="5054600" cy="701675"/>
          </a:xfrm>
          <a:prstGeom prst="rect">
            <a:avLst/>
          </a:prstGeom>
          <a:noFill/>
          <a:ln w="9525">
            <a:noFill/>
            <a:miter lim="800000"/>
            <a:headEnd/>
            <a:tailEnd/>
          </a:ln>
          <a:effectLst/>
        </p:spPr>
        <p:txBody>
          <a:bodyPr>
            <a:spAutoFit/>
          </a:bodyPr>
          <a:lstStyle/>
          <a:p>
            <a:pPr algn="l">
              <a:lnSpc>
                <a:spcPct val="100000"/>
              </a:lnSpc>
              <a:defRPr/>
            </a:pPr>
            <a:r>
              <a:rPr lang="en-US" sz="4000" dirty="0">
                <a:solidFill>
                  <a:srgbClr val="2D2DB9"/>
                </a:solidFill>
                <a:latin typeface="+mj-lt"/>
              </a:rPr>
              <a:t>Module Structure</a:t>
            </a:r>
            <a:endParaRPr lang="en-US" sz="4000" dirty="0">
              <a:solidFill>
                <a:srgbClr val="2D2DB9"/>
              </a:solidFill>
              <a:effectLst>
                <a:outerShdw blurRad="38100" dist="38100" dir="2700000" algn="tl">
                  <a:srgbClr val="000000"/>
                </a:outerShdw>
              </a:effectLst>
              <a:latin typeface="+mj-lt"/>
            </a:endParaRPr>
          </a:p>
        </p:txBody>
      </p:sp>
      <p:sp>
        <p:nvSpPr>
          <p:cNvPr id="69638" name="Rectangle 6"/>
          <p:cNvSpPr>
            <a:spLocks noChangeArrowheads="1"/>
          </p:cNvSpPr>
          <p:nvPr/>
        </p:nvSpPr>
        <p:spPr bwMode="auto">
          <a:xfrm>
            <a:off x="762000" y="762000"/>
            <a:ext cx="7848600" cy="914400"/>
          </a:xfrm>
          <a:prstGeom prst="rect">
            <a:avLst/>
          </a:prstGeom>
          <a:noFill/>
          <a:ln w="9525">
            <a:noFill/>
            <a:miter lim="800000"/>
            <a:headEnd/>
            <a:tailEnd/>
          </a:ln>
          <a:effectLst/>
        </p:spPr>
        <p:txBody>
          <a:bodyPr wrap="none" anchor="ctr"/>
          <a:lstStyle/>
          <a:p>
            <a:pPr>
              <a:defRPr/>
            </a:pPr>
            <a:endParaRPr lang="en-US">
              <a:effectLst>
                <a:outerShdw blurRad="38100" dist="38100" dir="2700000" algn="tl">
                  <a:srgbClr val="000000">
                    <a:alpha val="43137"/>
                  </a:srgbClr>
                </a:outerShdw>
              </a:effectLst>
            </a:endParaRPr>
          </a:p>
        </p:txBody>
      </p:sp>
      <p:sp>
        <p:nvSpPr>
          <p:cNvPr id="69639" name="Text Box 7"/>
          <p:cNvSpPr txBox="1">
            <a:spLocks noChangeArrowheads="1"/>
          </p:cNvSpPr>
          <p:nvPr/>
        </p:nvSpPr>
        <p:spPr bwMode="auto">
          <a:xfrm>
            <a:off x="304800" y="1981200"/>
            <a:ext cx="8610600" cy="532966"/>
          </a:xfrm>
          <a:prstGeom prst="rect">
            <a:avLst/>
          </a:prstGeom>
          <a:noFill/>
          <a:ln w="12700">
            <a:noFill/>
            <a:miter lim="800000"/>
            <a:headEnd/>
            <a:tailEnd/>
          </a:ln>
          <a:effectLst/>
        </p:spPr>
        <p:txBody>
          <a:bodyPr wrap="square" lIns="90488" tIns="44450" rIns="90488" bIns="44450">
            <a:spAutoFit/>
          </a:bodyPr>
          <a:lstStyle/>
          <a:p>
            <a:pPr algn="l">
              <a:spcBef>
                <a:spcPct val="20000"/>
              </a:spcBef>
              <a:buClr>
                <a:srgbClr val="000000"/>
              </a:buClr>
              <a:buSzPct val="70000"/>
              <a:buFont typeface="Wingdings" pitchFamily="2" charset="2"/>
              <a:buNone/>
              <a:defRPr/>
            </a:pPr>
            <a:r>
              <a:rPr lang="en-US" sz="3200" dirty="0">
                <a:solidFill>
                  <a:srgbClr val="2D2DB9"/>
                </a:solidFill>
                <a:effectLst>
                  <a:outerShdw blurRad="38100" dist="38100" dir="2700000" algn="tl">
                    <a:srgbClr val="000000"/>
                  </a:outerShdw>
                </a:effectLst>
                <a:latin typeface="+mn-lt"/>
              </a:rPr>
              <a:t> </a:t>
            </a:r>
            <a:r>
              <a:rPr lang="en-US" sz="2800" dirty="0">
                <a:solidFill>
                  <a:srgbClr val="2D2DB9"/>
                </a:solidFill>
                <a:latin typeface="+mn-lt"/>
              </a:rPr>
              <a:t>Module 5 – </a:t>
            </a:r>
            <a:r>
              <a:rPr lang="en-US" sz="2800" dirty="0" smtClean="0">
                <a:solidFill>
                  <a:srgbClr val="2D2DB9"/>
                </a:solidFill>
                <a:latin typeface="+mn-lt"/>
              </a:rPr>
              <a:t>IUID </a:t>
            </a:r>
            <a:r>
              <a:rPr lang="en-US" sz="2800" dirty="0">
                <a:solidFill>
                  <a:srgbClr val="2D2DB9"/>
                </a:solidFill>
                <a:latin typeface="+mn-lt"/>
              </a:rPr>
              <a:t>&amp; </a:t>
            </a:r>
            <a:r>
              <a:rPr lang="en-US" sz="2800" dirty="0" smtClean="0">
                <a:solidFill>
                  <a:srgbClr val="2D2DB9"/>
                </a:solidFill>
                <a:latin typeface="+mn-lt"/>
              </a:rPr>
              <a:t>RFID - Emerging </a:t>
            </a:r>
            <a:r>
              <a:rPr lang="en-US" sz="2800" dirty="0">
                <a:solidFill>
                  <a:srgbClr val="2D2DB9"/>
                </a:solidFill>
                <a:latin typeface="+mn-lt"/>
              </a:rPr>
              <a:t>Technologies</a:t>
            </a:r>
            <a:endParaRPr lang="en-US" sz="2800" b="0" dirty="0">
              <a:solidFill>
                <a:srgbClr val="2D2DB9"/>
              </a:solidFill>
              <a:latin typeface="+mn-lt"/>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idx="1"/>
          </p:nvPr>
        </p:nvSpPr>
        <p:spPr>
          <a:xfrm>
            <a:off x="228600" y="1676400"/>
            <a:ext cx="8534400" cy="4724400"/>
          </a:xfrm>
        </p:spPr>
        <p:txBody>
          <a:bodyPr/>
          <a:lstStyle/>
          <a:p>
            <a:pPr marL="463550" indent="-463550">
              <a:lnSpc>
                <a:spcPct val="90000"/>
              </a:lnSpc>
              <a:spcBef>
                <a:spcPct val="40000"/>
              </a:spcBef>
              <a:buClr>
                <a:schemeClr val="tx2"/>
              </a:buClr>
              <a:buFont typeface="Arial" pitchFamily="34" charset="0"/>
              <a:buChar char="•"/>
            </a:pPr>
            <a:r>
              <a:rPr lang="en-US" sz="2800" dirty="0" smtClean="0"/>
              <a:t>IUID and its relationship to the DLMS</a:t>
            </a:r>
          </a:p>
          <a:p>
            <a:pPr marL="463550" indent="-463550">
              <a:lnSpc>
                <a:spcPct val="90000"/>
              </a:lnSpc>
              <a:spcBef>
                <a:spcPct val="40000"/>
              </a:spcBef>
              <a:buClr>
                <a:schemeClr val="tx2"/>
              </a:buClr>
              <a:buFont typeface="Arial" pitchFamily="34" charset="0"/>
              <a:buChar char="•"/>
            </a:pPr>
            <a:r>
              <a:rPr lang="en-US" sz="2800" dirty="0" smtClean="0"/>
              <a:t>RFID and its relationship to the DLMS</a:t>
            </a:r>
          </a:p>
          <a:p>
            <a:pPr marL="463550" indent="-463550">
              <a:lnSpc>
                <a:spcPct val="90000"/>
              </a:lnSpc>
              <a:spcBef>
                <a:spcPct val="40000"/>
              </a:spcBef>
              <a:buClr>
                <a:schemeClr val="tx2"/>
              </a:buClr>
              <a:buFont typeface="Arial" pitchFamily="34" charset="0"/>
              <a:buChar char="•"/>
            </a:pPr>
            <a:r>
              <a:rPr lang="en-US" sz="2800" dirty="0" smtClean="0"/>
              <a:t>DLMS Transactions supporting IUID and RFID</a:t>
            </a:r>
          </a:p>
          <a:p>
            <a:pPr marL="463550" indent="-463550">
              <a:lnSpc>
                <a:spcPct val="90000"/>
              </a:lnSpc>
              <a:spcBef>
                <a:spcPct val="40000"/>
              </a:spcBef>
              <a:buClr>
                <a:schemeClr val="tx2"/>
              </a:buClr>
              <a:buFont typeface="Arial" pitchFamily="34" charset="0"/>
              <a:buChar char="•"/>
            </a:pPr>
            <a:r>
              <a:rPr lang="en-US" sz="2800" dirty="0" smtClean="0"/>
              <a:t>Data integration of Supply and Transportation Information</a:t>
            </a:r>
          </a:p>
          <a:p>
            <a:pPr marL="463550" indent="-463550">
              <a:lnSpc>
                <a:spcPct val="90000"/>
              </a:lnSpc>
              <a:spcBef>
                <a:spcPct val="40000"/>
              </a:spcBef>
              <a:buClr>
                <a:schemeClr val="tx2"/>
              </a:buClr>
              <a:buFont typeface="Arial" pitchFamily="34" charset="0"/>
              <a:buChar char="•"/>
            </a:pPr>
            <a:r>
              <a:rPr lang="en-US" sz="2800" dirty="0" smtClean="0"/>
              <a:t>Establishing parent/child relationships using DLMS transactions</a:t>
            </a:r>
          </a:p>
        </p:txBody>
      </p:sp>
      <p:sp>
        <p:nvSpPr>
          <p:cNvPr id="5123" name="Text Box 3"/>
          <p:cNvSpPr txBox="1">
            <a:spLocks noChangeArrowheads="1"/>
          </p:cNvSpPr>
          <p:nvPr/>
        </p:nvSpPr>
        <p:spPr bwMode="auto">
          <a:xfrm>
            <a:off x="1143000" y="6583363"/>
            <a:ext cx="184150" cy="274637"/>
          </a:xfrm>
          <a:prstGeom prst="rect">
            <a:avLst/>
          </a:prstGeom>
          <a:noFill/>
          <a:ln w="9525">
            <a:noFill/>
            <a:miter lim="800000"/>
            <a:headEnd/>
            <a:tailEnd/>
          </a:ln>
        </p:spPr>
        <p:txBody>
          <a:bodyPr wrap="none">
            <a:spAutoFit/>
          </a:bodyPr>
          <a:lstStyle/>
          <a:p>
            <a:pPr algn="l">
              <a:lnSpc>
                <a:spcPct val="100000"/>
              </a:lnSpc>
            </a:pPr>
            <a:endParaRPr lang="en-US" sz="1200" b="0" dirty="0">
              <a:latin typeface="Times New Roman" pitchFamily="18" charset="0"/>
            </a:endParaRPr>
          </a:p>
        </p:txBody>
      </p:sp>
      <p:sp>
        <p:nvSpPr>
          <p:cNvPr id="450565" name="Rectangle 5"/>
          <p:cNvSpPr>
            <a:spLocks noChangeArrowheads="1"/>
          </p:cNvSpPr>
          <p:nvPr/>
        </p:nvSpPr>
        <p:spPr bwMode="auto">
          <a:xfrm>
            <a:off x="1828800" y="381000"/>
            <a:ext cx="5145088" cy="708025"/>
          </a:xfrm>
          <a:prstGeom prst="rect">
            <a:avLst/>
          </a:prstGeom>
          <a:noFill/>
          <a:ln w="9525">
            <a:noFill/>
            <a:miter lim="800000"/>
            <a:headEnd/>
            <a:tailEnd/>
          </a:ln>
          <a:effectLst/>
        </p:spPr>
        <p:txBody>
          <a:bodyPr wrap="none">
            <a:spAutoFit/>
          </a:bodyPr>
          <a:lstStyle/>
          <a:p>
            <a:pPr algn="l">
              <a:lnSpc>
                <a:spcPct val="100000"/>
              </a:lnSpc>
              <a:defRPr/>
            </a:pPr>
            <a:r>
              <a:rPr lang="en-US" sz="4000" dirty="0">
                <a:solidFill>
                  <a:srgbClr val="2D2DB9"/>
                </a:solidFill>
              </a:rPr>
              <a:t>Module 5 Objectives</a:t>
            </a:r>
            <a:endParaRPr lang="en-US" sz="4000" dirty="0">
              <a:solidFill>
                <a:srgbClr val="2D2DB9"/>
              </a:solidFill>
              <a:effectLst>
                <a:outerShdw blurRad="38100" dist="38100" dir="2700000" algn="tl">
                  <a:srgbClr val="000000"/>
                </a:outerShdw>
              </a:effectLst>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228600" y="1371600"/>
            <a:ext cx="8686800" cy="3810000"/>
          </a:xfrm>
        </p:spPr>
        <p:txBody>
          <a:bodyPr/>
          <a:lstStyle/>
          <a:p>
            <a:r>
              <a:rPr lang="en-US" sz="3600" dirty="0" smtClean="0"/>
              <a:t>Unique Item Identification (IUID), </a:t>
            </a:r>
            <a:br>
              <a:rPr lang="en-US" sz="3600" dirty="0" smtClean="0"/>
            </a:br>
            <a:r>
              <a:rPr lang="en-US" sz="3600" dirty="0" smtClean="0"/>
              <a:t>Radio Frequency Identification (RFID), </a:t>
            </a:r>
            <a:br>
              <a:rPr lang="en-US" sz="3600" dirty="0" smtClean="0"/>
            </a:br>
            <a:r>
              <a:rPr lang="en-US" sz="3600" dirty="0" smtClean="0"/>
              <a:t>&amp; DLMS</a:t>
            </a:r>
          </a:p>
        </p:txBody>
      </p:sp>
    </p:spTree>
  </p:cSld>
  <p:clrMapOvr>
    <a:masterClrMapping/>
  </p:clrMapOv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title"/>
          </p:nvPr>
        </p:nvSpPr>
        <p:spPr>
          <a:xfrm>
            <a:off x="0" y="304800"/>
            <a:ext cx="9144000" cy="762000"/>
          </a:xfrm>
        </p:spPr>
        <p:txBody>
          <a:bodyPr/>
          <a:lstStyle/>
          <a:p>
            <a:r>
              <a:rPr lang="en-US" sz="3600" dirty="0" smtClean="0"/>
              <a:t>IUID, RFID, &amp; DLMS Relationship</a:t>
            </a:r>
          </a:p>
        </p:txBody>
      </p:sp>
      <p:sp>
        <p:nvSpPr>
          <p:cNvPr id="21507" name="Rectangle 8"/>
          <p:cNvSpPr>
            <a:spLocks noGrp="1" noChangeArrowheads="1"/>
          </p:cNvSpPr>
          <p:nvPr>
            <p:ph idx="1"/>
          </p:nvPr>
        </p:nvSpPr>
        <p:spPr>
          <a:xfrm>
            <a:off x="457200" y="1371600"/>
            <a:ext cx="8305800" cy="3810000"/>
          </a:xfrm>
        </p:spPr>
        <p:txBody>
          <a:bodyPr/>
          <a:lstStyle/>
          <a:p>
            <a:pPr marL="463550" indent="-463550">
              <a:lnSpc>
                <a:spcPct val="80000"/>
              </a:lnSpc>
              <a:spcBef>
                <a:spcPct val="0"/>
              </a:spcBef>
              <a:buClr>
                <a:schemeClr val="tx2"/>
              </a:buClr>
              <a:buFont typeface="Arial" pitchFamily="34" charset="0"/>
              <a:buChar char="•"/>
              <a:defRPr/>
            </a:pPr>
            <a:r>
              <a:rPr lang="en-US" sz="2400" dirty="0" smtClean="0"/>
              <a:t>The IUID is a data set that identifies an instance of an item uniquely from all others even if it is identical to others in all other physical and functional aspects</a:t>
            </a:r>
          </a:p>
          <a:p>
            <a:pPr marL="463550" indent="-463550">
              <a:lnSpc>
                <a:spcPct val="80000"/>
              </a:lnSpc>
              <a:spcBef>
                <a:spcPct val="0"/>
              </a:spcBef>
              <a:buClr>
                <a:schemeClr val="tx2"/>
              </a:buClr>
              <a:buFont typeface="Times New Roman" pitchFamily="18" charset="0"/>
              <a:buNone/>
              <a:defRPr/>
            </a:pPr>
            <a:endParaRPr lang="en-US" sz="2400" dirty="0" smtClean="0"/>
          </a:p>
          <a:p>
            <a:pPr marL="463550" indent="-463550">
              <a:lnSpc>
                <a:spcPct val="80000"/>
              </a:lnSpc>
              <a:spcBef>
                <a:spcPct val="0"/>
              </a:spcBef>
              <a:buClr>
                <a:schemeClr val="tx2"/>
              </a:buClr>
              <a:buFont typeface="Arial" pitchFamily="34" charset="0"/>
              <a:buChar char="•"/>
              <a:defRPr/>
            </a:pPr>
            <a:r>
              <a:rPr lang="en-US" sz="2400" dirty="0" smtClean="0"/>
              <a:t>RFID is an automatic identification method, consisting of a chip and antenna, relying on storing and remotely retrieving data using devices called RFID tags or transponders. </a:t>
            </a:r>
          </a:p>
          <a:p>
            <a:pPr>
              <a:lnSpc>
                <a:spcPct val="80000"/>
              </a:lnSpc>
              <a:spcBef>
                <a:spcPct val="0"/>
              </a:spcBef>
              <a:buClr>
                <a:schemeClr val="tx2"/>
              </a:buClr>
              <a:defRPr/>
            </a:pPr>
            <a:endParaRPr lang="en-US" sz="1400" dirty="0" smtClean="0"/>
          </a:p>
          <a:p>
            <a:pPr>
              <a:lnSpc>
                <a:spcPct val="80000"/>
              </a:lnSpc>
              <a:spcBef>
                <a:spcPct val="0"/>
              </a:spcBef>
              <a:buClr>
                <a:schemeClr val="tx2"/>
              </a:buClr>
              <a:defRPr/>
            </a:pPr>
            <a:endParaRPr lang="en-US" sz="1400" dirty="0" smtClean="0"/>
          </a:p>
          <a:p>
            <a:pPr marL="463550" indent="-463550">
              <a:lnSpc>
                <a:spcPct val="80000"/>
              </a:lnSpc>
              <a:buClr>
                <a:schemeClr val="tx2"/>
              </a:buClr>
              <a:buFont typeface="Times New Roman" pitchFamily="18" charset="0"/>
              <a:buChar char="•"/>
              <a:defRPr/>
            </a:pPr>
            <a:r>
              <a:rPr lang="en-US" sz="2400" dirty="0" smtClean="0"/>
              <a:t>The DLMS X12 EDI and DLMS XML provide the capability to integrate the RFID tag contents with the business data and processes in the supply chain</a:t>
            </a:r>
          </a:p>
        </p:txBody>
      </p:sp>
      <p:sp>
        <p:nvSpPr>
          <p:cNvPr id="465929" name="Text Box 9"/>
          <p:cNvSpPr txBox="1">
            <a:spLocks noChangeArrowheads="1"/>
          </p:cNvSpPr>
          <p:nvPr/>
        </p:nvSpPr>
        <p:spPr bwMode="auto">
          <a:xfrm>
            <a:off x="76200" y="5486400"/>
            <a:ext cx="8915400" cy="730250"/>
          </a:xfrm>
          <a:prstGeom prst="rect">
            <a:avLst/>
          </a:prstGeom>
          <a:solidFill>
            <a:srgbClr val="FFFF00"/>
          </a:solidFill>
          <a:ln w="28575">
            <a:solidFill>
              <a:schemeClr val="tx1"/>
            </a:solidFill>
            <a:miter lim="800000"/>
            <a:headEnd/>
            <a:tailEnd/>
          </a:ln>
          <a:effectLst>
            <a:outerShdw dist="107763" dir="2700000" algn="ctr" rotWithShape="0">
              <a:schemeClr val="tx1">
                <a:alpha val="50000"/>
              </a:schemeClr>
            </a:outerShdw>
          </a:effectLst>
        </p:spPr>
        <p:txBody>
          <a:bodyPr>
            <a:spAutoFit/>
          </a:bodyPr>
          <a:lstStyle/>
          <a:p>
            <a:pPr eaLnBrk="1" hangingPunct="1">
              <a:lnSpc>
                <a:spcPct val="100000"/>
              </a:lnSpc>
              <a:defRPr/>
            </a:pPr>
            <a:r>
              <a:rPr lang="en-US" sz="2000" dirty="0">
                <a:solidFill>
                  <a:srgbClr val="2D2DB9"/>
                </a:solidFill>
                <a:latin typeface="+mn-lt"/>
              </a:rPr>
              <a:t>IUID, RFID, and DLMS complement each other in providing </a:t>
            </a:r>
          </a:p>
          <a:p>
            <a:pPr eaLnBrk="1" hangingPunct="1">
              <a:lnSpc>
                <a:spcPct val="100000"/>
              </a:lnSpc>
              <a:defRPr/>
            </a:pPr>
            <a:r>
              <a:rPr lang="en-US" sz="2000" dirty="0">
                <a:solidFill>
                  <a:srgbClr val="2D2DB9"/>
                </a:solidFill>
                <a:latin typeface="+mn-lt"/>
              </a:rPr>
              <a:t>business event intelligence across the supply chain</a:t>
            </a:r>
          </a:p>
        </p:txBody>
      </p:sp>
      <p:sp>
        <p:nvSpPr>
          <p:cNvPr id="465930" name="Rectangle 10"/>
          <p:cNvSpPr>
            <a:spLocks noChangeArrowheads="1"/>
          </p:cNvSpPr>
          <p:nvPr/>
        </p:nvSpPr>
        <p:spPr bwMode="auto">
          <a:xfrm>
            <a:off x="1901825" y="5311775"/>
            <a:ext cx="184150" cy="366713"/>
          </a:xfrm>
          <a:prstGeom prst="rect">
            <a:avLst/>
          </a:prstGeom>
          <a:noFill/>
          <a:ln w="9525">
            <a:noFill/>
            <a:miter lim="800000"/>
            <a:headEnd/>
            <a:tailEnd/>
          </a:ln>
          <a:effectLst/>
        </p:spPr>
        <p:txBody>
          <a:bodyPr wrap="none">
            <a:spAutoFit/>
          </a:bodyPr>
          <a:lstStyle/>
          <a:p>
            <a:pPr eaLnBrk="1" hangingPunct="1">
              <a:lnSpc>
                <a:spcPct val="100000"/>
              </a:lnSpc>
              <a:defRPr/>
            </a:pPr>
            <a:endParaRPr lang="en-US" sz="1800" dirty="0">
              <a:solidFill>
                <a:srgbClr val="FF0000"/>
              </a:solidFill>
              <a:effectLst>
                <a:outerShdw blurRad="38100" dist="38100" dir="2700000" algn="tl">
                  <a:srgbClr val="000000"/>
                </a:outerShdw>
              </a:effectLst>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762000" y="304800"/>
            <a:ext cx="7772400" cy="579438"/>
          </a:xfrm>
          <a:prstGeom prst="rect">
            <a:avLst/>
          </a:prstGeom>
          <a:noFill/>
          <a:ln w="9525">
            <a:noFill/>
            <a:miter lim="800000"/>
            <a:headEnd/>
            <a:tailEnd/>
          </a:ln>
        </p:spPr>
        <p:txBody>
          <a:bodyPr/>
          <a:lstStyle/>
          <a:p>
            <a:pPr eaLnBrk="1" hangingPunct="1">
              <a:lnSpc>
                <a:spcPct val="100000"/>
              </a:lnSpc>
            </a:pPr>
            <a:endParaRPr lang="en-US" sz="3600" dirty="0"/>
          </a:p>
        </p:txBody>
      </p:sp>
      <p:grpSp>
        <p:nvGrpSpPr>
          <p:cNvPr id="22531" name="Group 3"/>
          <p:cNvGrpSpPr>
            <a:grpSpLocks/>
          </p:cNvGrpSpPr>
          <p:nvPr/>
        </p:nvGrpSpPr>
        <p:grpSpPr bwMode="auto">
          <a:xfrm>
            <a:off x="457200" y="2743200"/>
            <a:ext cx="8686800" cy="3657600"/>
            <a:chOff x="288" y="1728"/>
            <a:chExt cx="5472" cy="2304"/>
          </a:xfrm>
        </p:grpSpPr>
        <p:pic>
          <p:nvPicPr>
            <p:cNvPr id="22534" name="Picture 4" descr="mfgstorage"/>
            <p:cNvPicPr>
              <a:picLocks noChangeAspect="1" noChangeArrowheads="1"/>
            </p:cNvPicPr>
            <p:nvPr/>
          </p:nvPicPr>
          <p:blipFill>
            <a:blip r:embed="rId3" cstate="print"/>
            <a:srcRect/>
            <a:stretch>
              <a:fillRect/>
            </a:stretch>
          </p:blipFill>
          <p:spPr bwMode="auto">
            <a:xfrm>
              <a:off x="288" y="1728"/>
              <a:ext cx="2928" cy="2153"/>
            </a:xfrm>
            <a:prstGeom prst="rect">
              <a:avLst/>
            </a:prstGeom>
            <a:noFill/>
            <a:ln w="9525">
              <a:noFill/>
              <a:miter lim="800000"/>
              <a:headEnd/>
              <a:tailEnd/>
            </a:ln>
          </p:spPr>
        </p:pic>
        <p:sp>
          <p:nvSpPr>
            <p:cNvPr id="631813" name="Rectangle 5"/>
            <p:cNvSpPr>
              <a:spLocks noChangeArrowheads="1"/>
            </p:cNvSpPr>
            <p:nvPr/>
          </p:nvSpPr>
          <p:spPr bwMode="auto">
            <a:xfrm>
              <a:off x="1872" y="2112"/>
              <a:ext cx="1296" cy="1344"/>
            </a:xfrm>
            <a:prstGeom prst="rect">
              <a:avLst/>
            </a:prstGeom>
            <a:solidFill>
              <a:srgbClr val="FFE4AF"/>
            </a:solidFill>
            <a:ln w="9525">
              <a:miter lim="800000"/>
              <a:headEnd/>
              <a:tailEnd/>
            </a:ln>
            <a:effectLst/>
            <a:scene3d>
              <a:camera prst="legacyObliqueTopRight"/>
              <a:lightRig rig="legacyFlat3" dir="b"/>
            </a:scene3d>
            <a:sp3d extrusionH="277800" prstMaterial="legacyMatte">
              <a:bevelT w="13500" h="13500" prst="angle"/>
              <a:bevelB w="13500" h="13500" prst="angle"/>
              <a:extrusionClr>
                <a:srgbClr val="FFE4AF"/>
              </a:extrusionClr>
            </a:sp3d>
          </p:spPr>
          <p:txBody>
            <a:bodyPr wrap="none" anchor="ctr">
              <a:flatTx/>
            </a:bodyPr>
            <a:lstStyle/>
            <a:p>
              <a:pPr>
                <a:defRPr/>
              </a:pPr>
              <a:endParaRPr lang="en-US" dirty="0">
                <a:effectLst>
                  <a:outerShdw blurRad="38100" dist="38100" dir="2700000" algn="tl">
                    <a:srgbClr val="000000">
                      <a:alpha val="43137"/>
                    </a:srgbClr>
                  </a:outerShdw>
                </a:effectLst>
              </a:endParaRPr>
            </a:p>
          </p:txBody>
        </p:sp>
        <p:sp>
          <p:nvSpPr>
            <p:cNvPr id="631814" name="Line 6"/>
            <p:cNvSpPr>
              <a:spLocks noChangeShapeType="1"/>
            </p:cNvSpPr>
            <p:nvPr/>
          </p:nvSpPr>
          <p:spPr bwMode="auto">
            <a:xfrm>
              <a:off x="2304" y="2112"/>
              <a:ext cx="0" cy="1344"/>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631815" name="Line 7"/>
            <p:cNvSpPr>
              <a:spLocks noChangeShapeType="1"/>
            </p:cNvSpPr>
            <p:nvPr/>
          </p:nvSpPr>
          <p:spPr bwMode="auto">
            <a:xfrm>
              <a:off x="2736" y="2112"/>
              <a:ext cx="0" cy="1344"/>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631816" name="Line 8"/>
            <p:cNvSpPr>
              <a:spLocks noChangeShapeType="1"/>
            </p:cNvSpPr>
            <p:nvPr/>
          </p:nvSpPr>
          <p:spPr bwMode="auto">
            <a:xfrm flipH="1" flipV="1">
              <a:off x="1872" y="3024"/>
              <a:ext cx="1296" cy="0"/>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631817" name="Line 9"/>
            <p:cNvSpPr>
              <a:spLocks noChangeShapeType="1"/>
            </p:cNvSpPr>
            <p:nvPr/>
          </p:nvSpPr>
          <p:spPr bwMode="auto">
            <a:xfrm flipH="1" flipV="1">
              <a:off x="1872" y="2544"/>
              <a:ext cx="1296" cy="0"/>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631818" name="Line 10"/>
            <p:cNvSpPr>
              <a:spLocks noChangeShapeType="1"/>
            </p:cNvSpPr>
            <p:nvPr/>
          </p:nvSpPr>
          <p:spPr bwMode="auto">
            <a:xfrm flipV="1">
              <a:off x="3168" y="2496"/>
              <a:ext cx="48" cy="48"/>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631819" name="Line 11"/>
            <p:cNvSpPr>
              <a:spLocks noChangeShapeType="1"/>
            </p:cNvSpPr>
            <p:nvPr/>
          </p:nvSpPr>
          <p:spPr bwMode="auto">
            <a:xfrm flipV="1">
              <a:off x="3168" y="2976"/>
              <a:ext cx="48" cy="48"/>
            </a:xfrm>
            <a:prstGeom prst="line">
              <a:avLst/>
            </a:prstGeom>
            <a:noFill/>
            <a:ln w="9525">
              <a:solidFill>
                <a:srgbClr val="969696"/>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22542" name="Text Box 12"/>
            <p:cNvSpPr txBox="1">
              <a:spLocks noChangeArrowheads="1"/>
            </p:cNvSpPr>
            <p:nvPr/>
          </p:nvSpPr>
          <p:spPr bwMode="auto">
            <a:xfrm>
              <a:off x="3456" y="1824"/>
              <a:ext cx="1556" cy="213"/>
            </a:xfrm>
            <a:prstGeom prst="rect">
              <a:avLst/>
            </a:prstGeom>
            <a:noFill/>
            <a:ln w="9525">
              <a:noFill/>
              <a:miter lim="800000"/>
              <a:headEnd/>
              <a:tailEnd/>
            </a:ln>
          </p:spPr>
          <p:txBody>
            <a:bodyPr wrap="square">
              <a:spAutoFit/>
            </a:bodyPr>
            <a:lstStyle/>
            <a:p>
              <a:pPr algn="l" eaLnBrk="1" hangingPunct="1">
                <a:lnSpc>
                  <a:spcPct val="100000"/>
                </a:lnSpc>
                <a:spcBef>
                  <a:spcPct val="50000"/>
                </a:spcBef>
                <a:buClr>
                  <a:srgbClr val="CF0040"/>
                </a:buClr>
                <a:buFont typeface="Wingdings" pitchFamily="2" charset="2"/>
                <a:buNone/>
              </a:pPr>
              <a:r>
                <a:rPr lang="en-US" b="0" dirty="0">
                  <a:latin typeface="+mn-lt"/>
                </a:rPr>
                <a:t>RFID Tag (Pallet </a:t>
              </a:r>
              <a:r>
                <a:rPr lang="en-US" b="0" dirty="0" smtClean="0">
                  <a:latin typeface="+mn-lt"/>
                </a:rPr>
                <a:t>Layer)</a:t>
              </a:r>
              <a:endParaRPr lang="en-US" b="0" dirty="0">
                <a:latin typeface="+mn-lt"/>
              </a:endParaRPr>
            </a:p>
          </p:txBody>
        </p:sp>
        <p:sp>
          <p:nvSpPr>
            <p:cNvPr id="22543" name="Text Box 13"/>
            <p:cNvSpPr txBox="1">
              <a:spLocks noChangeArrowheads="1"/>
            </p:cNvSpPr>
            <p:nvPr/>
          </p:nvSpPr>
          <p:spPr bwMode="auto">
            <a:xfrm>
              <a:off x="3552" y="2208"/>
              <a:ext cx="1440" cy="212"/>
            </a:xfrm>
            <a:prstGeom prst="rect">
              <a:avLst/>
            </a:prstGeom>
            <a:noFill/>
            <a:ln w="9525">
              <a:noFill/>
              <a:miter lim="800000"/>
              <a:headEnd/>
              <a:tailEnd/>
            </a:ln>
          </p:spPr>
          <p:txBody>
            <a:bodyPr>
              <a:spAutoFit/>
            </a:bodyPr>
            <a:lstStyle/>
            <a:p>
              <a:pPr algn="l" eaLnBrk="1" hangingPunct="1">
                <a:lnSpc>
                  <a:spcPct val="100000"/>
                </a:lnSpc>
                <a:spcBef>
                  <a:spcPct val="50000"/>
                </a:spcBef>
                <a:buClr>
                  <a:srgbClr val="CF0040"/>
                </a:buClr>
                <a:buFont typeface="Wingdings" pitchFamily="2" charset="2"/>
                <a:buNone/>
              </a:pPr>
              <a:r>
                <a:rPr lang="en-US" b="0" dirty="0">
                  <a:latin typeface="+mn-lt"/>
                </a:rPr>
                <a:t>RFID Tag (Case </a:t>
              </a:r>
              <a:r>
                <a:rPr lang="en-US" b="0" dirty="0" smtClean="0">
                  <a:latin typeface="+mn-lt"/>
                </a:rPr>
                <a:t>Layer)</a:t>
              </a:r>
              <a:endParaRPr lang="en-US" b="0" dirty="0">
                <a:latin typeface="+mn-lt"/>
              </a:endParaRPr>
            </a:p>
          </p:txBody>
        </p:sp>
        <p:sp>
          <p:nvSpPr>
            <p:cNvPr id="22544" name="Text Box 14"/>
            <p:cNvSpPr txBox="1">
              <a:spLocks noChangeArrowheads="1"/>
            </p:cNvSpPr>
            <p:nvPr/>
          </p:nvSpPr>
          <p:spPr bwMode="auto">
            <a:xfrm>
              <a:off x="3648" y="2496"/>
              <a:ext cx="1968" cy="212"/>
            </a:xfrm>
            <a:prstGeom prst="rect">
              <a:avLst/>
            </a:prstGeom>
            <a:noFill/>
            <a:ln w="9525">
              <a:noFill/>
              <a:miter lim="800000"/>
              <a:headEnd/>
              <a:tailEnd/>
            </a:ln>
          </p:spPr>
          <p:txBody>
            <a:bodyPr>
              <a:spAutoFit/>
            </a:bodyPr>
            <a:lstStyle/>
            <a:p>
              <a:pPr algn="l" eaLnBrk="1" hangingPunct="1">
                <a:lnSpc>
                  <a:spcPct val="100000"/>
                </a:lnSpc>
                <a:spcBef>
                  <a:spcPct val="50000"/>
                </a:spcBef>
                <a:buClr>
                  <a:srgbClr val="CF0040"/>
                </a:buClr>
                <a:buFont typeface="Wingdings" pitchFamily="2" charset="2"/>
                <a:buNone/>
              </a:pPr>
              <a:r>
                <a:rPr lang="en-US" b="0" dirty="0">
                  <a:latin typeface="+mn-lt"/>
                </a:rPr>
                <a:t>RFID Tag (Item Package </a:t>
              </a:r>
              <a:r>
                <a:rPr lang="en-US" b="0" dirty="0" smtClean="0">
                  <a:latin typeface="+mn-lt"/>
                </a:rPr>
                <a:t>Layer)</a:t>
              </a:r>
              <a:endParaRPr lang="en-US" b="0" dirty="0">
                <a:latin typeface="+mn-lt"/>
              </a:endParaRPr>
            </a:p>
          </p:txBody>
        </p:sp>
        <p:sp>
          <p:nvSpPr>
            <p:cNvPr id="22545" name="Text Box 15"/>
            <p:cNvSpPr txBox="1">
              <a:spLocks noChangeArrowheads="1"/>
            </p:cNvSpPr>
            <p:nvPr/>
          </p:nvSpPr>
          <p:spPr bwMode="auto">
            <a:xfrm>
              <a:off x="3792" y="3456"/>
              <a:ext cx="1968" cy="212"/>
            </a:xfrm>
            <a:prstGeom prst="rect">
              <a:avLst/>
            </a:prstGeom>
            <a:noFill/>
            <a:ln w="9525">
              <a:noFill/>
              <a:miter lim="800000"/>
              <a:headEnd/>
              <a:tailEnd/>
            </a:ln>
          </p:spPr>
          <p:txBody>
            <a:bodyPr>
              <a:spAutoFit/>
            </a:bodyPr>
            <a:lstStyle/>
            <a:p>
              <a:pPr algn="l" eaLnBrk="1" hangingPunct="1">
                <a:lnSpc>
                  <a:spcPct val="100000"/>
                </a:lnSpc>
                <a:spcBef>
                  <a:spcPct val="50000"/>
                </a:spcBef>
                <a:buClr>
                  <a:srgbClr val="CF0040"/>
                </a:buClr>
                <a:buFont typeface="Wingdings" pitchFamily="2" charset="2"/>
                <a:buNone/>
              </a:pPr>
              <a:r>
                <a:rPr lang="en-US" b="0" dirty="0">
                  <a:latin typeface="+mn-lt"/>
                </a:rPr>
                <a:t>IUID Data Matrix (Item </a:t>
              </a:r>
              <a:r>
                <a:rPr lang="en-US" b="0" dirty="0" smtClean="0">
                  <a:latin typeface="+mn-lt"/>
                </a:rPr>
                <a:t>Layer)</a:t>
              </a:r>
              <a:endParaRPr lang="en-US" b="0" dirty="0">
                <a:latin typeface="+mn-lt"/>
              </a:endParaRPr>
            </a:p>
          </p:txBody>
        </p:sp>
        <p:pic>
          <p:nvPicPr>
            <p:cNvPr id="22546" name="Picture 16" descr="rfidtag"/>
            <p:cNvPicPr>
              <a:picLocks noChangeAspect="1" noChangeArrowheads="1"/>
            </p:cNvPicPr>
            <p:nvPr/>
          </p:nvPicPr>
          <p:blipFill>
            <a:blip r:embed="rId4" cstate="print"/>
            <a:srcRect/>
            <a:stretch>
              <a:fillRect/>
            </a:stretch>
          </p:blipFill>
          <p:spPr bwMode="auto">
            <a:xfrm>
              <a:off x="2928" y="2256"/>
              <a:ext cx="96" cy="95"/>
            </a:xfrm>
            <a:prstGeom prst="rect">
              <a:avLst/>
            </a:prstGeom>
            <a:noFill/>
            <a:ln w="9525">
              <a:noFill/>
              <a:miter lim="800000"/>
              <a:headEnd/>
              <a:tailEnd/>
            </a:ln>
          </p:spPr>
        </p:pic>
        <p:sp>
          <p:nvSpPr>
            <p:cNvPr id="631825" name="Line 17"/>
            <p:cNvSpPr>
              <a:spLocks noChangeShapeType="1"/>
            </p:cNvSpPr>
            <p:nvPr/>
          </p:nvSpPr>
          <p:spPr bwMode="auto">
            <a:xfrm flipV="1">
              <a:off x="3024" y="2304"/>
              <a:ext cx="576" cy="0"/>
            </a:xfrm>
            <a:prstGeom prst="line">
              <a:avLst/>
            </a:prstGeom>
            <a:noFill/>
            <a:ln w="12700">
              <a:solidFill>
                <a:srgbClr val="CF0040"/>
              </a:solidFill>
              <a:round/>
              <a:headEnd/>
              <a:tailEnd type="triangle" w="med" len="med"/>
            </a:ln>
            <a:effectLst/>
          </p:spPr>
          <p:txBody>
            <a:bodyPr/>
            <a:lstStyle/>
            <a:p>
              <a:pPr>
                <a:defRPr/>
              </a:pPr>
              <a:endParaRPr lang="en-US" dirty="0">
                <a:effectLst>
                  <a:outerShdw blurRad="38100" dist="38100" dir="2700000" algn="tl">
                    <a:srgbClr val="000000">
                      <a:alpha val="43137"/>
                    </a:srgbClr>
                  </a:outerShdw>
                </a:effectLst>
              </a:endParaRPr>
            </a:p>
          </p:txBody>
        </p:sp>
        <p:sp>
          <p:nvSpPr>
            <p:cNvPr id="631826" name="AutoShape 18"/>
            <p:cNvSpPr>
              <a:spLocks noChangeArrowheads="1"/>
            </p:cNvSpPr>
            <p:nvPr/>
          </p:nvSpPr>
          <p:spPr bwMode="auto">
            <a:xfrm>
              <a:off x="4552" y="3696"/>
              <a:ext cx="240" cy="336"/>
            </a:xfrm>
            <a:prstGeom prst="can">
              <a:avLst>
                <a:gd name="adj" fmla="val 35000"/>
              </a:avLst>
            </a:prstGeom>
            <a:solidFill>
              <a:schemeClr val="accent1"/>
            </a:solidFill>
            <a:ln w="9525">
              <a:solidFill>
                <a:schemeClr val="tx1"/>
              </a:solidFill>
              <a:round/>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pic>
          <p:nvPicPr>
            <p:cNvPr id="22549" name="Picture 19" descr="2DPNR"/>
            <p:cNvPicPr>
              <a:picLocks noChangeAspect="1" noChangeArrowheads="1"/>
            </p:cNvPicPr>
            <p:nvPr/>
          </p:nvPicPr>
          <p:blipFill>
            <a:blip r:embed="rId5" cstate="print"/>
            <a:srcRect/>
            <a:stretch>
              <a:fillRect/>
            </a:stretch>
          </p:blipFill>
          <p:spPr bwMode="auto">
            <a:xfrm>
              <a:off x="4625" y="3832"/>
              <a:ext cx="95" cy="96"/>
            </a:xfrm>
            <a:prstGeom prst="rect">
              <a:avLst/>
            </a:prstGeom>
            <a:noFill/>
            <a:ln w="9525">
              <a:noFill/>
              <a:miter lim="800000"/>
              <a:headEnd/>
              <a:tailEnd/>
            </a:ln>
          </p:spPr>
        </p:pic>
        <p:pic>
          <p:nvPicPr>
            <p:cNvPr id="22550" name="Picture 20" descr="rfidtag"/>
            <p:cNvPicPr>
              <a:picLocks noChangeAspect="1" noChangeArrowheads="1"/>
            </p:cNvPicPr>
            <p:nvPr/>
          </p:nvPicPr>
          <p:blipFill>
            <a:blip r:embed="rId4" cstate="print"/>
            <a:srcRect/>
            <a:stretch>
              <a:fillRect/>
            </a:stretch>
          </p:blipFill>
          <p:spPr bwMode="auto">
            <a:xfrm>
              <a:off x="2496" y="2256"/>
              <a:ext cx="96" cy="95"/>
            </a:xfrm>
            <a:prstGeom prst="rect">
              <a:avLst/>
            </a:prstGeom>
            <a:noFill/>
            <a:ln w="9525">
              <a:noFill/>
              <a:miter lim="800000"/>
              <a:headEnd/>
              <a:tailEnd/>
            </a:ln>
          </p:spPr>
        </p:pic>
        <p:pic>
          <p:nvPicPr>
            <p:cNvPr id="22551" name="Picture 21" descr="rfidtag"/>
            <p:cNvPicPr>
              <a:picLocks noChangeAspect="1" noChangeArrowheads="1"/>
            </p:cNvPicPr>
            <p:nvPr/>
          </p:nvPicPr>
          <p:blipFill>
            <a:blip r:embed="rId4" cstate="print"/>
            <a:srcRect/>
            <a:stretch>
              <a:fillRect/>
            </a:stretch>
          </p:blipFill>
          <p:spPr bwMode="auto">
            <a:xfrm>
              <a:off x="2064" y="2256"/>
              <a:ext cx="96" cy="95"/>
            </a:xfrm>
            <a:prstGeom prst="rect">
              <a:avLst/>
            </a:prstGeom>
            <a:noFill/>
            <a:ln w="9525">
              <a:noFill/>
              <a:miter lim="800000"/>
              <a:headEnd/>
              <a:tailEnd/>
            </a:ln>
          </p:spPr>
        </p:pic>
        <p:pic>
          <p:nvPicPr>
            <p:cNvPr id="22552" name="Picture 22" descr="rfidtag"/>
            <p:cNvPicPr>
              <a:picLocks noChangeAspect="1" noChangeArrowheads="1"/>
            </p:cNvPicPr>
            <p:nvPr/>
          </p:nvPicPr>
          <p:blipFill>
            <a:blip r:embed="rId4" cstate="print"/>
            <a:srcRect/>
            <a:stretch>
              <a:fillRect/>
            </a:stretch>
          </p:blipFill>
          <p:spPr bwMode="auto">
            <a:xfrm>
              <a:off x="2064" y="2689"/>
              <a:ext cx="96" cy="95"/>
            </a:xfrm>
            <a:prstGeom prst="rect">
              <a:avLst/>
            </a:prstGeom>
            <a:noFill/>
            <a:ln w="9525">
              <a:noFill/>
              <a:miter lim="800000"/>
              <a:headEnd/>
              <a:tailEnd/>
            </a:ln>
          </p:spPr>
        </p:pic>
        <p:pic>
          <p:nvPicPr>
            <p:cNvPr id="22553" name="Picture 23" descr="rfidtag"/>
            <p:cNvPicPr>
              <a:picLocks noChangeAspect="1" noChangeArrowheads="1"/>
            </p:cNvPicPr>
            <p:nvPr/>
          </p:nvPicPr>
          <p:blipFill>
            <a:blip r:embed="rId4" cstate="print"/>
            <a:srcRect/>
            <a:stretch>
              <a:fillRect/>
            </a:stretch>
          </p:blipFill>
          <p:spPr bwMode="auto">
            <a:xfrm>
              <a:off x="2496" y="2688"/>
              <a:ext cx="96" cy="95"/>
            </a:xfrm>
            <a:prstGeom prst="rect">
              <a:avLst/>
            </a:prstGeom>
            <a:noFill/>
            <a:ln w="9525">
              <a:noFill/>
              <a:miter lim="800000"/>
              <a:headEnd/>
              <a:tailEnd/>
            </a:ln>
          </p:spPr>
        </p:pic>
        <p:pic>
          <p:nvPicPr>
            <p:cNvPr id="22554" name="Picture 24" descr="rfidtag"/>
            <p:cNvPicPr>
              <a:picLocks noChangeAspect="1" noChangeArrowheads="1"/>
            </p:cNvPicPr>
            <p:nvPr/>
          </p:nvPicPr>
          <p:blipFill>
            <a:blip r:embed="rId4" cstate="print"/>
            <a:srcRect/>
            <a:stretch>
              <a:fillRect/>
            </a:stretch>
          </p:blipFill>
          <p:spPr bwMode="auto">
            <a:xfrm>
              <a:off x="2928" y="2688"/>
              <a:ext cx="96" cy="95"/>
            </a:xfrm>
            <a:prstGeom prst="rect">
              <a:avLst/>
            </a:prstGeom>
            <a:noFill/>
            <a:ln w="9525">
              <a:noFill/>
              <a:miter lim="800000"/>
              <a:headEnd/>
              <a:tailEnd/>
            </a:ln>
          </p:spPr>
        </p:pic>
        <p:pic>
          <p:nvPicPr>
            <p:cNvPr id="22555" name="Picture 25" descr="rfidtag"/>
            <p:cNvPicPr>
              <a:picLocks noChangeAspect="1" noChangeArrowheads="1"/>
            </p:cNvPicPr>
            <p:nvPr/>
          </p:nvPicPr>
          <p:blipFill>
            <a:blip r:embed="rId4" cstate="print"/>
            <a:srcRect/>
            <a:stretch>
              <a:fillRect/>
            </a:stretch>
          </p:blipFill>
          <p:spPr bwMode="auto">
            <a:xfrm>
              <a:off x="2928" y="3169"/>
              <a:ext cx="96" cy="95"/>
            </a:xfrm>
            <a:prstGeom prst="rect">
              <a:avLst/>
            </a:prstGeom>
            <a:noFill/>
            <a:ln w="9525">
              <a:noFill/>
              <a:miter lim="800000"/>
              <a:headEnd/>
              <a:tailEnd/>
            </a:ln>
          </p:spPr>
        </p:pic>
        <p:pic>
          <p:nvPicPr>
            <p:cNvPr id="22556" name="Picture 26" descr="rfidtag"/>
            <p:cNvPicPr>
              <a:picLocks noChangeAspect="1" noChangeArrowheads="1"/>
            </p:cNvPicPr>
            <p:nvPr/>
          </p:nvPicPr>
          <p:blipFill>
            <a:blip r:embed="rId4" cstate="print"/>
            <a:srcRect/>
            <a:stretch>
              <a:fillRect/>
            </a:stretch>
          </p:blipFill>
          <p:spPr bwMode="auto">
            <a:xfrm>
              <a:off x="2496" y="3168"/>
              <a:ext cx="96" cy="95"/>
            </a:xfrm>
            <a:prstGeom prst="rect">
              <a:avLst/>
            </a:prstGeom>
            <a:noFill/>
            <a:ln w="9525">
              <a:noFill/>
              <a:miter lim="800000"/>
              <a:headEnd/>
              <a:tailEnd/>
            </a:ln>
          </p:spPr>
        </p:pic>
        <p:pic>
          <p:nvPicPr>
            <p:cNvPr id="22557" name="Picture 27" descr="rfidtag"/>
            <p:cNvPicPr>
              <a:picLocks noChangeAspect="1" noChangeArrowheads="1"/>
            </p:cNvPicPr>
            <p:nvPr/>
          </p:nvPicPr>
          <p:blipFill>
            <a:blip r:embed="rId4" cstate="print"/>
            <a:srcRect/>
            <a:stretch>
              <a:fillRect/>
            </a:stretch>
          </p:blipFill>
          <p:spPr bwMode="auto">
            <a:xfrm>
              <a:off x="2064" y="3168"/>
              <a:ext cx="96" cy="95"/>
            </a:xfrm>
            <a:prstGeom prst="rect">
              <a:avLst/>
            </a:prstGeom>
            <a:noFill/>
            <a:ln w="9525">
              <a:noFill/>
              <a:miter lim="800000"/>
              <a:headEnd/>
              <a:tailEnd/>
            </a:ln>
          </p:spPr>
        </p:pic>
        <p:grpSp>
          <p:nvGrpSpPr>
            <p:cNvPr id="22558" name="Group 28"/>
            <p:cNvGrpSpPr>
              <a:grpSpLocks/>
            </p:cNvGrpSpPr>
            <p:nvPr/>
          </p:nvGrpSpPr>
          <p:grpSpPr bwMode="auto">
            <a:xfrm>
              <a:off x="4272" y="2688"/>
              <a:ext cx="740" cy="632"/>
              <a:chOff x="4055" y="3327"/>
              <a:chExt cx="740" cy="632"/>
            </a:xfrm>
          </p:grpSpPr>
          <p:sp>
            <p:nvSpPr>
              <p:cNvPr id="631837" name="Freeform 29"/>
              <p:cNvSpPr>
                <a:spLocks/>
              </p:cNvSpPr>
              <p:nvPr/>
            </p:nvSpPr>
            <p:spPr bwMode="auto">
              <a:xfrm>
                <a:off x="4126" y="3651"/>
                <a:ext cx="448" cy="300"/>
              </a:xfrm>
              <a:custGeom>
                <a:avLst/>
                <a:gdLst/>
                <a:ahLst/>
                <a:cxnLst>
                  <a:cxn ang="0">
                    <a:pos x="448" y="0"/>
                  </a:cxn>
                  <a:cxn ang="0">
                    <a:pos x="382" y="69"/>
                  </a:cxn>
                  <a:cxn ang="0">
                    <a:pos x="0" y="69"/>
                  </a:cxn>
                  <a:cxn ang="0">
                    <a:pos x="0" y="300"/>
                  </a:cxn>
                  <a:cxn ang="0">
                    <a:pos x="448" y="300"/>
                  </a:cxn>
                  <a:cxn ang="0">
                    <a:pos x="448" y="0"/>
                  </a:cxn>
                </a:cxnLst>
                <a:rect l="0" t="0" r="r" b="b"/>
                <a:pathLst>
                  <a:path w="448" h="300">
                    <a:moveTo>
                      <a:pt x="448" y="0"/>
                    </a:moveTo>
                    <a:lnTo>
                      <a:pt x="382" y="69"/>
                    </a:lnTo>
                    <a:lnTo>
                      <a:pt x="0" y="69"/>
                    </a:lnTo>
                    <a:lnTo>
                      <a:pt x="0" y="300"/>
                    </a:lnTo>
                    <a:lnTo>
                      <a:pt x="448" y="300"/>
                    </a:lnTo>
                    <a:lnTo>
                      <a:pt x="448" y="0"/>
                    </a:lnTo>
                    <a:close/>
                  </a:path>
                </a:pathLst>
              </a:custGeom>
              <a:solidFill>
                <a:srgbClr val="FFD98D"/>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38" name="Freeform 30"/>
              <p:cNvSpPr>
                <a:spLocks/>
              </p:cNvSpPr>
              <p:nvPr/>
            </p:nvSpPr>
            <p:spPr bwMode="auto">
              <a:xfrm>
                <a:off x="4126" y="3651"/>
                <a:ext cx="448" cy="300"/>
              </a:xfrm>
              <a:custGeom>
                <a:avLst/>
                <a:gdLst/>
                <a:ahLst/>
                <a:cxnLst>
                  <a:cxn ang="0">
                    <a:pos x="448" y="0"/>
                  </a:cxn>
                  <a:cxn ang="0">
                    <a:pos x="382" y="69"/>
                  </a:cxn>
                  <a:cxn ang="0">
                    <a:pos x="0" y="69"/>
                  </a:cxn>
                  <a:cxn ang="0">
                    <a:pos x="0" y="300"/>
                  </a:cxn>
                  <a:cxn ang="0">
                    <a:pos x="448" y="300"/>
                  </a:cxn>
                  <a:cxn ang="0">
                    <a:pos x="448" y="0"/>
                  </a:cxn>
                </a:cxnLst>
                <a:rect l="0" t="0" r="r" b="b"/>
                <a:pathLst>
                  <a:path w="448" h="300">
                    <a:moveTo>
                      <a:pt x="448" y="0"/>
                    </a:moveTo>
                    <a:lnTo>
                      <a:pt x="382" y="69"/>
                    </a:lnTo>
                    <a:lnTo>
                      <a:pt x="0" y="69"/>
                    </a:lnTo>
                    <a:lnTo>
                      <a:pt x="0" y="300"/>
                    </a:lnTo>
                    <a:lnTo>
                      <a:pt x="448" y="300"/>
                    </a:lnTo>
                    <a:lnTo>
                      <a:pt x="448"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39" name="Line 31"/>
              <p:cNvSpPr>
                <a:spLocks noChangeShapeType="1"/>
              </p:cNvSpPr>
              <p:nvPr/>
            </p:nvSpPr>
            <p:spPr bwMode="auto">
              <a:xfrm flipV="1">
                <a:off x="4569" y="3551"/>
                <a:ext cx="100" cy="69"/>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40" name="Freeform 32"/>
              <p:cNvSpPr>
                <a:spLocks/>
              </p:cNvSpPr>
              <p:nvPr/>
            </p:nvSpPr>
            <p:spPr bwMode="auto">
              <a:xfrm>
                <a:off x="4569" y="3327"/>
                <a:ext cx="226" cy="293"/>
              </a:xfrm>
              <a:custGeom>
                <a:avLst/>
                <a:gdLst/>
                <a:ahLst/>
                <a:cxnLst>
                  <a:cxn ang="0">
                    <a:pos x="130" y="101"/>
                  </a:cxn>
                  <a:cxn ang="0">
                    <a:pos x="226" y="31"/>
                  </a:cxn>
                  <a:cxn ang="0">
                    <a:pos x="100" y="224"/>
                  </a:cxn>
                  <a:cxn ang="0">
                    <a:pos x="0" y="293"/>
                  </a:cxn>
                  <a:cxn ang="0">
                    <a:pos x="196" y="0"/>
                  </a:cxn>
                  <a:cxn ang="0">
                    <a:pos x="130" y="0"/>
                  </a:cxn>
                </a:cxnLst>
                <a:rect l="0" t="0" r="r" b="b"/>
                <a:pathLst>
                  <a:path w="226" h="293">
                    <a:moveTo>
                      <a:pt x="130" y="101"/>
                    </a:moveTo>
                    <a:lnTo>
                      <a:pt x="226" y="31"/>
                    </a:lnTo>
                    <a:lnTo>
                      <a:pt x="100" y="224"/>
                    </a:lnTo>
                    <a:lnTo>
                      <a:pt x="0" y="293"/>
                    </a:lnTo>
                    <a:lnTo>
                      <a:pt x="196" y="0"/>
                    </a:lnTo>
                    <a:lnTo>
                      <a:pt x="130"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41" name="Freeform 33"/>
              <p:cNvSpPr>
                <a:spLocks/>
              </p:cNvSpPr>
              <p:nvPr/>
            </p:nvSpPr>
            <p:spPr bwMode="auto">
              <a:xfrm>
                <a:off x="4055" y="3327"/>
                <a:ext cx="453" cy="393"/>
              </a:xfrm>
              <a:custGeom>
                <a:avLst/>
                <a:gdLst/>
                <a:ahLst/>
                <a:cxnLst>
                  <a:cxn ang="0">
                    <a:pos x="322" y="0"/>
                  </a:cxn>
                  <a:cxn ang="0">
                    <a:pos x="257" y="0"/>
                  </a:cxn>
                  <a:cxn ang="0">
                    <a:pos x="0" y="393"/>
                  </a:cxn>
                  <a:cxn ang="0">
                    <a:pos x="453" y="393"/>
                  </a:cxn>
                </a:cxnLst>
                <a:rect l="0" t="0" r="r" b="b"/>
                <a:pathLst>
                  <a:path w="453" h="393">
                    <a:moveTo>
                      <a:pt x="322" y="0"/>
                    </a:moveTo>
                    <a:lnTo>
                      <a:pt x="257" y="0"/>
                    </a:lnTo>
                    <a:lnTo>
                      <a:pt x="0" y="393"/>
                    </a:lnTo>
                    <a:lnTo>
                      <a:pt x="453" y="393"/>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42" name="Freeform 34"/>
              <p:cNvSpPr>
                <a:spLocks/>
              </p:cNvSpPr>
              <p:nvPr/>
            </p:nvSpPr>
            <p:spPr bwMode="auto">
              <a:xfrm>
                <a:off x="4055" y="3335"/>
                <a:ext cx="514" cy="285"/>
              </a:xfrm>
              <a:custGeom>
                <a:avLst/>
                <a:gdLst/>
                <a:ahLst/>
                <a:cxnLst>
                  <a:cxn ang="0">
                    <a:pos x="514" y="285"/>
                  </a:cxn>
                  <a:cxn ang="0">
                    <a:pos x="66" y="285"/>
                  </a:cxn>
                  <a:cxn ang="0">
                    <a:pos x="0" y="193"/>
                  </a:cxn>
                  <a:cxn ang="0">
                    <a:pos x="131" y="0"/>
                  </a:cxn>
                  <a:cxn ang="0">
                    <a:pos x="197" y="93"/>
                  </a:cxn>
                </a:cxnLst>
                <a:rect l="0" t="0" r="r" b="b"/>
                <a:pathLst>
                  <a:path w="514" h="285">
                    <a:moveTo>
                      <a:pt x="514" y="285"/>
                    </a:moveTo>
                    <a:lnTo>
                      <a:pt x="66" y="285"/>
                    </a:lnTo>
                    <a:lnTo>
                      <a:pt x="0" y="193"/>
                    </a:lnTo>
                    <a:lnTo>
                      <a:pt x="131" y="0"/>
                    </a:lnTo>
                    <a:lnTo>
                      <a:pt x="197" y="93"/>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43" name="Freeform 35"/>
              <p:cNvSpPr>
                <a:spLocks/>
              </p:cNvSpPr>
              <p:nvPr/>
            </p:nvSpPr>
            <p:spPr bwMode="auto">
              <a:xfrm>
                <a:off x="4569" y="3505"/>
                <a:ext cx="130" cy="454"/>
              </a:xfrm>
              <a:custGeom>
                <a:avLst/>
                <a:gdLst/>
                <a:ahLst/>
                <a:cxnLst>
                  <a:cxn ang="0">
                    <a:pos x="0" y="454"/>
                  </a:cxn>
                  <a:cxn ang="0">
                    <a:pos x="130" y="300"/>
                  </a:cxn>
                  <a:cxn ang="0">
                    <a:pos x="130" y="0"/>
                  </a:cxn>
                </a:cxnLst>
                <a:rect l="0" t="0" r="r" b="b"/>
                <a:pathLst>
                  <a:path w="130" h="454">
                    <a:moveTo>
                      <a:pt x="0" y="454"/>
                    </a:moveTo>
                    <a:lnTo>
                      <a:pt x="130" y="300"/>
                    </a:lnTo>
                    <a:lnTo>
                      <a:pt x="130"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44" name="Line 36"/>
              <p:cNvSpPr>
                <a:spLocks noChangeShapeType="1"/>
              </p:cNvSpPr>
              <p:nvPr/>
            </p:nvSpPr>
            <p:spPr bwMode="auto">
              <a:xfrm>
                <a:off x="4699" y="3428"/>
                <a:ext cx="1" cy="7"/>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45" name="Freeform 37"/>
              <p:cNvSpPr>
                <a:spLocks/>
              </p:cNvSpPr>
              <p:nvPr/>
            </p:nvSpPr>
            <p:spPr bwMode="auto">
              <a:xfrm>
                <a:off x="4377" y="3474"/>
                <a:ext cx="81" cy="69"/>
              </a:xfrm>
              <a:custGeom>
                <a:avLst/>
                <a:gdLst/>
                <a:ahLst/>
                <a:cxnLst>
                  <a:cxn ang="0">
                    <a:pos x="81" y="31"/>
                  </a:cxn>
                  <a:cxn ang="0">
                    <a:pos x="81" y="23"/>
                  </a:cxn>
                  <a:cxn ang="0">
                    <a:pos x="76" y="15"/>
                  </a:cxn>
                  <a:cxn ang="0">
                    <a:pos x="71" y="15"/>
                  </a:cxn>
                  <a:cxn ang="0">
                    <a:pos x="66" y="8"/>
                  </a:cxn>
                  <a:cxn ang="0">
                    <a:pos x="56" y="0"/>
                  </a:cxn>
                  <a:cxn ang="0">
                    <a:pos x="51" y="0"/>
                  </a:cxn>
                  <a:cxn ang="0">
                    <a:pos x="41" y="0"/>
                  </a:cxn>
                  <a:cxn ang="0">
                    <a:pos x="31" y="0"/>
                  </a:cxn>
                  <a:cxn ang="0">
                    <a:pos x="20" y="0"/>
                  </a:cxn>
                  <a:cxn ang="0">
                    <a:pos x="15" y="8"/>
                  </a:cxn>
                  <a:cxn ang="0">
                    <a:pos x="10" y="8"/>
                  </a:cxn>
                  <a:cxn ang="0">
                    <a:pos x="5" y="15"/>
                  </a:cxn>
                  <a:cxn ang="0">
                    <a:pos x="0" y="23"/>
                  </a:cxn>
                  <a:cxn ang="0">
                    <a:pos x="0" y="31"/>
                  </a:cxn>
                  <a:cxn ang="0">
                    <a:pos x="0" y="38"/>
                  </a:cxn>
                  <a:cxn ang="0">
                    <a:pos x="0" y="46"/>
                  </a:cxn>
                  <a:cxn ang="0">
                    <a:pos x="5" y="54"/>
                  </a:cxn>
                  <a:cxn ang="0">
                    <a:pos x="10" y="61"/>
                  </a:cxn>
                  <a:cxn ang="0">
                    <a:pos x="20" y="61"/>
                  </a:cxn>
                  <a:cxn ang="0">
                    <a:pos x="26" y="61"/>
                  </a:cxn>
                  <a:cxn ang="0">
                    <a:pos x="36" y="69"/>
                  </a:cxn>
                  <a:cxn ang="0">
                    <a:pos x="46" y="69"/>
                  </a:cxn>
                  <a:cxn ang="0">
                    <a:pos x="56" y="61"/>
                  </a:cxn>
                  <a:cxn ang="0">
                    <a:pos x="61" y="61"/>
                  </a:cxn>
                  <a:cxn ang="0">
                    <a:pos x="66" y="54"/>
                  </a:cxn>
                  <a:cxn ang="0">
                    <a:pos x="71" y="54"/>
                  </a:cxn>
                  <a:cxn ang="0">
                    <a:pos x="76" y="46"/>
                  </a:cxn>
                  <a:cxn ang="0">
                    <a:pos x="81" y="38"/>
                  </a:cxn>
                  <a:cxn ang="0">
                    <a:pos x="81" y="31"/>
                  </a:cxn>
                </a:cxnLst>
                <a:rect l="0" t="0" r="r" b="b"/>
                <a:pathLst>
                  <a:path w="81" h="69">
                    <a:moveTo>
                      <a:pt x="81" y="31"/>
                    </a:moveTo>
                    <a:lnTo>
                      <a:pt x="81" y="23"/>
                    </a:lnTo>
                    <a:lnTo>
                      <a:pt x="76" y="15"/>
                    </a:lnTo>
                    <a:lnTo>
                      <a:pt x="71" y="15"/>
                    </a:lnTo>
                    <a:lnTo>
                      <a:pt x="66" y="8"/>
                    </a:lnTo>
                    <a:lnTo>
                      <a:pt x="56" y="0"/>
                    </a:lnTo>
                    <a:lnTo>
                      <a:pt x="51" y="0"/>
                    </a:lnTo>
                    <a:lnTo>
                      <a:pt x="41" y="0"/>
                    </a:lnTo>
                    <a:lnTo>
                      <a:pt x="31" y="0"/>
                    </a:lnTo>
                    <a:lnTo>
                      <a:pt x="20" y="0"/>
                    </a:lnTo>
                    <a:lnTo>
                      <a:pt x="15" y="8"/>
                    </a:lnTo>
                    <a:lnTo>
                      <a:pt x="10" y="8"/>
                    </a:lnTo>
                    <a:lnTo>
                      <a:pt x="5" y="15"/>
                    </a:lnTo>
                    <a:lnTo>
                      <a:pt x="0" y="23"/>
                    </a:lnTo>
                    <a:lnTo>
                      <a:pt x="0" y="31"/>
                    </a:lnTo>
                    <a:lnTo>
                      <a:pt x="0" y="38"/>
                    </a:lnTo>
                    <a:lnTo>
                      <a:pt x="0" y="46"/>
                    </a:lnTo>
                    <a:lnTo>
                      <a:pt x="5" y="54"/>
                    </a:lnTo>
                    <a:lnTo>
                      <a:pt x="10" y="61"/>
                    </a:lnTo>
                    <a:lnTo>
                      <a:pt x="20" y="61"/>
                    </a:lnTo>
                    <a:lnTo>
                      <a:pt x="26" y="61"/>
                    </a:lnTo>
                    <a:lnTo>
                      <a:pt x="36" y="69"/>
                    </a:lnTo>
                    <a:lnTo>
                      <a:pt x="46" y="69"/>
                    </a:lnTo>
                    <a:lnTo>
                      <a:pt x="56" y="61"/>
                    </a:lnTo>
                    <a:lnTo>
                      <a:pt x="61" y="61"/>
                    </a:lnTo>
                    <a:lnTo>
                      <a:pt x="66" y="54"/>
                    </a:lnTo>
                    <a:lnTo>
                      <a:pt x="71" y="54"/>
                    </a:lnTo>
                    <a:lnTo>
                      <a:pt x="76" y="46"/>
                    </a:lnTo>
                    <a:lnTo>
                      <a:pt x="81" y="38"/>
                    </a:lnTo>
                    <a:lnTo>
                      <a:pt x="81" y="31"/>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46" name="Freeform 38"/>
              <p:cNvSpPr>
                <a:spLocks/>
              </p:cNvSpPr>
              <p:nvPr/>
            </p:nvSpPr>
            <p:spPr bwMode="auto">
              <a:xfrm>
                <a:off x="4242" y="3420"/>
                <a:ext cx="60" cy="54"/>
              </a:xfrm>
              <a:custGeom>
                <a:avLst/>
                <a:gdLst/>
                <a:ahLst/>
                <a:cxnLst>
                  <a:cxn ang="0">
                    <a:pos x="60" y="31"/>
                  </a:cxn>
                  <a:cxn ang="0">
                    <a:pos x="60" y="23"/>
                  </a:cxn>
                  <a:cxn ang="0">
                    <a:pos x="60" y="15"/>
                  </a:cxn>
                  <a:cxn ang="0">
                    <a:pos x="55" y="15"/>
                  </a:cxn>
                  <a:cxn ang="0">
                    <a:pos x="50" y="8"/>
                  </a:cxn>
                  <a:cxn ang="0">
                    <a:pos x="45" y="8"/>
                  </a:cxn>
                  <a:cxn ang="0">
                    <a:pos x="40" y="8"/>
                  </a:cxn>
                  <a:cxn ang="0">
                    <a:pos x="30" y="0"/>
                  </a:cxn>
                  <a:cxn ang="0">
                    <a:pos x="25" y="8"/>
                  </a:cxn>
                  <a:cxn ang="0">
                    <a:pos x="20" y="8"/>
                  </a:cxn>
                  <a:cxn ang="0">
                    <a:pos x="15" y="8"/>
                  </a:cxn>
                  <a:cxn ang="0">
                    <a:pos x="10" y="15"/>
                  </a:cxn>
                  <a:cxn ang="0">
                    <a:pos x="5" y="15"/>
                  </a:cxn>
                  <a:cxn ang="0">
                    <a:pos x="0" y="23"/>
                  </a:cxn>
                  <a:cxn ang="0">
                    <a:pos x="0" y="31"/>
                  </a:cxn>
                  <a:cxn ang="0">
                    <a:pos x="0" y="31"/>
                  </a:cxn>
                  <a:cxn ang="0">
                    <a:pos x="5" y="38"/>
                  </a:cxn>
                  <a:cxn ang="0">
                    <a:pos x="5" y="46"/>
                  </a:cxn>
                  <a:cxn ang="0">
                    <a:pos x="10" y="46"/>
                  </a:cxn>
                  <a:cxn ang="0">
                    <a:pos x="15" y="54"/>
                  </a:cxn>
                  <a:cxn ang="0">
                    <a:pos x="20" y="54"/>
                  </a:cxn>
                  <a:cxn ang="0">
                    <a:pos x="30" y="54"/>
                  </a:cxn>
                  <a:cxn ang="0">
                    <a:pos x="35" y="54"/>
                  </a:cxn>
                  <a:cxn ang="0">
                    <a:pos x="40" y="54"/>
                  </a:cxn>
                  <a:cxn ang="0">
                    <a:pos x="50" y="46"/>
                  </a:cxn>
                  <a:cxn ang="0">
                    <a:pos x="55" y="46"/>
                  </a:cxn>
                  <a:cxn ang="0">
                    <a:pos x="60" y="38"/>
                  </a:cxn>
                  <a:cxn ang="0">
                    <a:pos x="60" y="38"/>
                  </a:cxn>
                  <a:cxn ang="0">
                    <a:pos x="60" y="31"/>
                  </a:cxn>
                  <a:cxn ang="0">
                    <a:pos x="60" y="31"/>
                  </a:cxn>
                </a:cxnLst>
                <a:rect l="0" t="0" r="r" b="b"/>
                <a:pathLst>
                  <a:path w="60" h="54">
                    <a:moveTo>
                      <a:pt x="60" y="31"/>
                    </a:moveTo>
                    <a:lnTo>
                      <a:pt x="60" y="23"/>
                    </a:lnTo>
                    <a:lnTo>
                      <a:pt x="60" y="15"/>
                    </a:lnTo>
                    <a:lnTo>
                      <a:pt x="55" y="15"/>
                    </a:lnTo>
                    <a:lnTo>
                      <a:pt x="50" y="8"/>
                    </a:lnTo>
                    <a:lnTo>
                      <a:pt x="45" y="8"/>
                    </a:lnTo>
                    <a:lnTo>
                      <a:pt x="40" y="8"/>
                    </a:lnTo>
                    <a:lnTo>
                      <a:pt x="30" y="0"/>
                    </a:lnTo>
                    <a:lnTo>
                      <a:pt x="25" y="8"/>
                    </a:lnTo>
                    <a:lnTo>
                      <a:pt x="20" y="8"/>
                    </a:lnTo>
                    <a:lnTo>
                      <a:pt x="15" y="8"/>
                    </a:lnTo>
                    <a:lnTo>
                      <a:pt x="10" y="15"/>
                    </a:lnTo>
                    <a:lnTo>
                      <a:pt x="5" y="15"/>
                    </a:lnTo>
                    <a:lnTo>
                      <a:pt x="0" y="23"/>
                    </a:lnTo>
                    <a:lnTo>
                      <a:pt x="0" y="31"/>
                    </a:lnTo>
                    <a:lnTo>
                      <a:pt x="0" y="31"/>
                    </a:lnTo>
                    <a:lnTo>
                      <a:pt x="5" y="38"/>
                    </a:lnTo>
                    <a:lnTo>
                      <a:pt x="5" y="46"/>
                    </a:lnTo>
                    <a:lnTo>
                      <a:pt x="10" y="46"/>
                    </a:lnTo>
                    <a:lnTo>
                      <a:pt x="15" y="54"/>
                    </a:lnTo>
                    <a:lnTo>
                      <a:pt x="20" y="54"/>
                    </a:lnTo>
                    <a:lnTo>
                      <a:pt x="30" y="54"/>
                    </a:lnTo>
                    <a:lnTo>
                      <a:pt x="35" y="54"/>
                    </a:lnTo>
                    <a:lnTo>
                      <a:pt x="40" y="54"/>
                    </a:lnTo>
                    <a:lnTo>
                      <a:pt x="50" y="46"/>
                    </a:lnTo>
                    <a:lnTo>
                      <a:pt x="55" y="46"/>
                    </a:lnTo>
                    <a:lnTo>
                      <a:pt x="60" y="38"/>
                    </a:lnTo>
                    <a:lnTo>
                      <a:pt x="60" y="38"/>
                    </a:lnTo>
                    <a:lnTo>
                      <a:pt x="60" y="31"/>
                    </a:lnTo>
                    <a:lnTo>
                      <a:pt x="60" y="31"/>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47" name="Freeform 39"/>
              <p:cNvSpPr>
                <a:spLocks/>
              </p:cNvSpPr>
              <p:nvPr/>
            </p:nvSpPr>
            <p:spPr bwMode="auto">
              <a:xfrm>
                <a:off x="4543" y="3482"/>
                <a:ext cx="81" cy="69"/>
              </a:xfrm>
              <a:custGeom>
                <a:avLst/>
                <a:gdLst/>
                <a:ahLst/>
                <a:cxnLst>
                  <a:cxn ang="0">
                    <a:pos x="81" y="30"/>
                  </a:cxn>
                  <a:cxn ang="0">
                    <a:pos x="81" y="23"/>
                  </a:cxn>
                  <a:cxn ang="0">
                    <a:pos x="76" y="15"/>
                  </a:cxn>
                  <a:cxn ang="0">
                    <a:pos x="71" y="15"/>
                  </a:cxn>
                  <a:cxn ang="0">
                    <a:pos x="66" y="7"/>
                  </a:cxn>
                  <a:cxn ang="0">
                    <a:pos x="56" y="0"/>
                  </a:cxn>
                  <a:cxn ang="0">
                    <a:pos x="51" y="0"/>
                  </a:cxn>
                  <a:cxn ang="0">
                    <a:pos x="41" y="0"/>
                  </a:cxn>
                  <a:cxn ang="0">
                    <a:pos x="31" y="0"/>
                  </a:cxn>
                  <a:cxn ang="0">
                    <a:pos x="26" y="0"/>
                  </a:cxn>
                  <a:cxn ang="0">
                    <a:pos x="15" y="7"/>
                  </a:cxn>
                  <a:cxn ang="0">
                    <a:pos x="10" y="7"/>
                  </a:cxn>
                  <a:cxn ang="0">
                    <a:pos x="5" y="15"/>
                  </a:cxn>
                  <a:cxn ang="0">
                    <a:pos x="0" y="23"/>
                  </a:cxn>
                  <a:cxn ang="0">
                    <a:pos x="0" y="30"/>
                  </a:cxn>
                  <a:cxn ang="0">
                    <a:pos x="0" y="38"/>
                  </a:cxn>
                  <a:cxn ang="0">
                    <a:pos x="0" y="46"/>
                  </a:cxn>
                  <a:cxn ang="0">
                    <a:pos x="5" y="53"/>
                  </a:cxn>
                  <a:cxn ang="0">
                    <a:pos x="15" y="53"/>
                  </a:cxn>
                  <a:cxn ang="0">
                    <a:pos x="20" y="61"/>
                  </a:cxn>
                  <a:cxn ang="0">
                    <a:pos x="31" y="61"/>
                  </a:cxn>
                  <a:cxn ang="0">
                    <a:pos x="36" y="69"/>
                  </a:cxn>
                  <a:cxn ang="0">
                    <a:pos x="46" y="69"/>
                  </a:cxn>
                  <a:cxn ang="0">
                    <a:pos x="56" y="61"/>
                  </a:cxn>
                  <a:cxn ang="0">
                    <a:pos x="61" y="61"/>
                  </a:cxn>
                  <a:cxn ang="0">
                    <a:pos x="66" y="53"/>
                  </a:cxn>
                  <a:cxn ang="0">
                    <a:pos x="76" y="53"/>
                  </a:cxn>
                  <a:cxn ang="0">
                    <a:pos x="76" y="46"/>
                  </a:cxn>
                  <a:cxn ang="0">
                    <a:pos x="81" y="38"/>
                  </a:cxn>
                  <a:cxn ang="0">
                    <a:pos x="81" y="30"/>
                  </a:cxn>
                </a:cxnLst>
                <a:rect l="0" t="0" r="r" b="b"/>
                <a:pathLst>
                  <a:path w="81" h="69">
                    <a:moveTo>
                      <a:pt x="81" y="30"/>
                    </a:moveTo>
                    <a:lnTo>
                      <a:pt x="81" y="23"/>
                    </a:lnTo>
                    <a:lnTo>
                      <a:pt x="76" y="15"/>
                    </a:lnTo>
                    <a:lnTo>
                      <a:pt x="71" y="15"/>
                    </a:lnTo>
                    <a:lnTo>
                      <a:pt x="66" y="7"/>
                    </a:lnTo>
                    <a:lnTo>
                      <a:pt x="56" y="0"/>
                    </a:lnTo>
                    <a:lnTo>
                      <a:pt x="51" y="0"/>
                    </a:lnTo>
                    <a:lnTo>
                      <a:pt x="41" y="0"/>
                    </a:lnTo>
                    <a:lnTo>
                      <a:pt x="31" y="0"/>
                    </a:lnTo>
                    <a:lnTo>
                      <a:pt x="26" y="0"/>
                    </a:lnTo>
                    <a:lnTo>
                      <a:pt x="15" y="7"/>
                    </a:lnTo>
                    <a:lnTo>
                      <a:pt x="10" y="7"/>
                    </a:lnTo>
                    <a:lnTo>
                      <a:pt x="5" y="15"/>
                    </a:lnTo>
                    <a:lnTo>
                      <a:pt x="0" y="23"/>
                    </a:lnTo>
                    <a:lnTo>
                      <a:pt x="0" y="30"/>
                    </a:lnTo>
                    <a:lnTo>
                      <a:pt x="0" y="38"/>
                    </a:lnTo>
                    <a:lnTo>
                      <a:pt x="0" y="46"/>
                    </a:lnTo>
                    <a:lnTo>
                      <a:pt x="5" y="53"/>
                    </a:lnTo>
                    <a:lnTo>
                      <a:pt x="15" y="53"/>
                    </a:lnTo>
                    <a:lnTo>
                      <a:pt x="20" y="61"/>
                    </a:lnTo>
                    <a:lnTo>
                      <a:pt x="31" y="61"/>
                    </a:lnTo>
                    <a:lnTo>
                      <a:pt x="36" y="69"/>
                    </a:lnTo>
                    <a:lnTo>
                      <a:pt x="46" y="69"/>
                    </a:lnTo>
                    <a:lnTo>
                      <a:pt x="56" y="61"/>
                    </a:lnTo>
                    <a:lnTo>
                      <a:pt x="61" y="61"/>
                    </a:lnTo>
                    <a:lnTo>
                      <a:pt x="66" y="53"/>
                    </a:lnTo>
                    <a:lnTo>
                      <a:pt x="76" y="53"/>
                    </a:lnTo>
                    <a:lnTo>
                      <a:pt x="76" y="46"/>
                    </a:lnTo>
                    <a:lnTo>
                      <a:pt x="81" y="38"/>
                    </a:lnTo>
                    <a:lnTo>
                      <a:pt x="81" y="30"/>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48" name="Freeform 40"/>
              <p:cNvSpPr>
                <a:spLocks/>
              </p:cNvSpPr>
              <p:nvPr/>
            </p:nvSpPr>
            <p:spPr bwMode="auto">
              <a:xfrm>
                <a:off x="4242" y="3543"/>
                <a:ext cx="80" cy="69"/>
              </a:xfrm>
              <a:custGeom>
                <a:avLst/>
                <a:gdLst/>
                <a:ahLst/>
                <a:cxnLst>
                  <a:cxn ang="0">
                    <a:pos x="80" y="39"/>
                  </a:cxn>
                  <a:cxn ang="0">
                    <a:pos x="80" y="31"/>
                  </a:cxn>
                  <a:cxn ang="0">
                    <a:pos x="75" y="23"/>
                  </a:cxn>
                  <a:cxn ang="0">
                    <a:pos x="70" y="16"/>
                  </a:cxn>
                  <a:cxn ang="0">
                    <a:pos x="65" y="8"/>
                  </a:cxn>
                  <a:cxn ang="0">
                    <a:pos x="55" y="8"/>
                  </a:cxn>
                  <a:cxn ang="0">
                    <a:pos x="50" y="0"/>
                  </a:cxn>
                  <a:cxn ang="0">
                    <a:pos x="40" y="0"/>
                  </a:cxn>
                  <a:cxn ang="0">
                    <a:pos x="30" y="0"/>
                  </a:cxn>
                  <a:cxn ang="0">
                    <a:pos x="25" y="8"/>
                  </a:cxn>
                  <a:cxn ang="0">
                    <a:pos x="15" y="8"/>
                  </a:cxn>
                  <a:cxn ang="0">
                    <a:pos x="10" y="16"/>
                  </a:cxn>
                  <a:cxn ang="0">
                    <a:pos x="5" y="23"/>
                  </a:cxn>
                  <a:cxn ang="0">
                    <a:pos x="0" y="23"/>
                  </a:cxn>
                  <a:cxn ang="0">
                    <a:pos x="0" y="31"/>
                  </a:cxn>
                  <a:cxn ang="0">
                    <a:pos x="0" y="39"/>
                  </a:cxn>
                  <a:cxn ang="0">
                    <a:pos x="0" y="46"/>
                  </a:cxn>
                  <a:cxn ang="0">
                    <a:pos x="5" y="54"/>
                  </a:cxn>
                  <a:cxn ang="0">
                    <a:pos x="15" y="62"/>
                  </a:cxn>
                  <a:cxn ang="0">
                    <a:pos x="20" y="62"/>
                  </a:cxn>
                  <a:cxn ang="0">
                    <a:pos x="30" y="69"/>
                  </a:cxn>
                  <a:cxn ang="0">
                    <a:pos x="35" y="69"/>
                  </a:cxn>
                  <a:cxn ang="0">
                    <a:pos x="45" y="69"/>
                  </a:cxn>
                  <a:cxn ang="0">
                    <a:pos x="55" y="69"/>
                  </a:cxn>
                  <a:cxn ang="0">
                    <a:pos x="60" y="62"/>
                  </a:cxn>
                  <a:cxn ang="0">
                    <a:pos x="70" y="62"/>
                  </a:cxn>
                  <a:cxn ang="0">
                    <a:pos x="75" y="54"/>
                  </a:cxn>
                  <a:cxn ang="0">
                    <a:pos x="75" y="46"/>
                  </a:cxn>
                  <a:cxn ang="0">
                    <a:pos x="80" y="39"/>
                  </a:cxn>
                  <a:cxn ang="0">
                    <a:pos x="80" y="39"/>
                  </a:cxn>
                </a:cxnLst>
                <a:rect l="0" t="0" r="r" b="b"/>
                <a:pathLst>
                  <a:path w="80" h="69">
                    <a:moveTo>
                      <a:pt x="80" y="39"/>
                    </a:moveTo>
                    <a:lnTo>
                      <a:pt x="80" y="31"/>
                    </a:lnTo>
                    <a:lnTo>
                      <a:pt x="75" y="23"/>
                    </a:lnTo>
                    <a:lnTo>
                      <a:pt x="70" y="16"/>
                    </a:lnTo>
                    <a:lnTo>
                      <a:pt x="65" y="8"/>
                    </a:lnTo>
                    <a:lnTo>
                      <a:pt x="55" y="8"/>
                    </a:lnTo>
                    <a:lnTo>
                      <a:pt x="50" y="0"/>
                    </a:lnTo>
                    <a:lnTo>
                      <a:pt x="40" y="0"/>
                    </a:lnTo>
                    <a:lnTo>
                      <a:pt x="30" y="0"/>
                    </a:lnTo>
                    <a:lnTo>
                      <a:pt x="25" y="8"/>
                    </a:lnTo>
                    <a:lnTo>
                      <a:pt x="15" y="8"/>
                    </a:lnTo>
                    <a:lnTo>
                      <a:pt x="10" y="16"/>
                    </a:lnTo>
                    <a:lnTo>
                      <a:pt x="5" y="23"/>
                    </a:lnTo>
                    <a:lnTo>
                      <a:pt x="0" y="23"/>
                    </a:lnTo>
                    <a:lnTo>
                      <a:pt x="0" y="31"/>
                    </a:lnTo>
                    <a:lnTo>
                      <a:pt x="0" y="39"/>
                    </a:lnTo>
                    <a:lnTo>
                      <a:pt x="0" y="46"/>
                    </a:lnTo>
                    <a:lnTo>
                      <a:pt x="5" y="54"/>
                    </a:lnTo>
                    <a:lnTo>
                      <a:pt x="15" y="62"/>
                    </a:lnTo>
                    <a:lnTo>
                      <a:pt x="20" y="62"/>
                    </a:lnTo>
                    <a:lnTo>
                      <a:pt x="30" y="69"/>
                    </a:lnTo>
                    <a:lnTo>
                      <a:pt x="35" y="69"/>
                    </a:lnTo>
                    <a:lnTo>
                      <a:pt x="45" y="69"/>
                    </a:lnTo>
                    <a:lnTo>
                      <a:pt x="55" y="69"/>
                    </a:lnTo>
                    <a:lnTo>
                      <a:pt x="60" y="62"/>
                    </a:lnTo>
                    <a:lnTo>
                      <a:pt x="70" y="62"/>
                    </a:lnTo>
                    <a:lnTo>
                      <a:pt x="75" y="54"/>
                    </a:lnTo>
                    <a:lnTo>
                      <a:pt x="75" y="46"/>
                    </a:lnTo>
                    <a:lnTo>
                      <a:pt x="80" y="39"/>
                    </a:lnTo>
                    <a:lnTo>
                      <a:pt x="80" y="39"/>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49" name="Line 41"/>
              <p:cNvSpPr>
                <a:spLocks noChangeShapeType="1"/>
              </p:cNvSpPr>
              <p:nvPr/>
            </p:nvSpPr>
            <p:spPr bwMode="auto">
              <a:xfrm>
                <a:off x="4252" y="3420"/>
                <a:ext cx="442" cy="1"/>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50" name="Line 42"/>
              <p:cNvSpPr>
                <a:spLocks noChangeShapeType="1"/>
              </p:cNvSpPr>
              <p:nvPr/>
            </p:nvSpPr>
            <p:spPr bwMode="auto">
              <a:xfrm>
                <a:off x="4367" y="3327"/>
                <a:ext cx="332" cy="1"/>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51" name="Freeform 43"/>
              <p:cNvSpPr>
                <a:spLocks/>
              </p:cNvSpPr>
              <p:nvPr/>
            </p:nvSpPr>
            <p:spPr bwMode="auto">
              <a:xfrm>
                <a:off x="4689" y="3327"/>
                <a:ext cx="66" cy="1"/>
              </a:xfrm>
              <a:custGeom>
                <a:avLst/>
                <a:gdLst/>
                <a:ahLst/>
                <a:cxnLst>
                  <a:cxn ang="0">
                    <a:pos x="15" y="0"/>
                  </a:cxn>
                  <a:cxn ang="0">
                    <a:pos x="0" y="0"/>
                  </a:cxn>
                  <a:cxn ang="0">
                    <a:pos x="66" y="0"/>
                  </a:cxn>
                </a:cxnLst>
                <a:rect l="0" t="0" r="r" b="b"/>
                <a:pathLst>
                  <a:path w="66">
                    <a:moveTo>
                      <a:pt x="15" y="0"/>
                    </a:moveTo>
                    <a:lnTo>
                      <a:pt x="0" y="0"/>
                    </a:lnTo>
                    <a:lnTo>
                      <a:pt x="66"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52" name="Freeform 44"/>
              <p:cNvSpPr>
                <a:spLocks/>
              </p:cNvSpPr>
              <p:nvPr/>
            </p:nvSpPr>
            <p:spPr bwMode="auto">
              <a:xfrm>
                <a:off x="4463" y="3474"/>
                <a:ext cx="80" cy="69"/>
              </a:xfrm>
              <a:custGeom>
                <a:avLst/>
                <a:gdLst/>
                <a:ahLst/>
                <a:cxnLst>
                  <a:cxn ang="0">
                    <a:pos x="80" y="38"/>
                  </a:cxn>
                  <a:cxn ang="0">
                    <a:pos x="80" y="31"/>
                  </a:cxn>
                  <a:cxn ang="0">
                    <a:pos x="75" y="23"/>
                  </a:cxn>
                  <a:cxn ang="0">
                    <a:pos x="70" y="15"/>
                  </a:cxn>
                  <a:cxn ang="0">
                    <a:pos x="65" y="8"/>
                  </a:cxn>
                  <a:cxn ang="0">
                    <a:pos x="60" y="8"/>
                  </a:cxn>
                  <a:cxn ang="0">
                    <a:pos x="50" y="8"/>
                  </a:cxn>
                  <a:cxn ang="0">
                    <a:pos x="40" y="0"/>
                  </a:cxn>
                  <a:cxn ang="0">
                    <a:pos x="30" y="8"/>
                  </a:cxn>
                  <a:cxn ang="0">
                    <a:pos x="25" y="8"/>
                  </a:cxn>
                  <a:cxn ang="0">
                    <a:pos x="15" y="8"/>
                  </a:cxn>
                  <a:cxn ang="0">
                    <a:pos x="10" y="15"/>
                  </a:cxn>
                  <a:cxn ang="0">
                    <a:pos x="5" y="23"/>
                  </a:cxn>
                  <a:cxn ang="0">
                    <a:pos x="0" y="31"/>
                  </a:cxn>
                  <a:cxn ang="0">
                    <a:pos x="0" y="38"/>
                  </a:cxn>
                  <a:cxn ang="0">
                    <a:pos x="0" y="38"/>
                  </a:cxn>
                  <a:cxn ang="0">
                    <a:pos x="5" y="46"/>
                  </a:cxn>
                  <a:cxn ang="0">
                    <a:pos x="5" y="54"/>
                  </a:cxn>
                  <a:cxn ang="0">
                    <a:pos x="15" y="61"/>
                  </a:cxn>
                  <a:cxn ang="0">
                    <a:pos x="20" y="69"/>
                  </a:cxn>
                  <a:cxn ang="0">
                    <a:pos x="25" y="69"/>
                  </a:cxn>
                  <a:cxn ang="0">
                    <a:pos x="35" y="69"/>
                  </a:cxn>
                  <a:cxn ang="0">
                    <a:pos x="45" y="69"/>
                  </a:cxn>
                  <a:cxn ang="0">
                    <a:pos x="55" y="69"/>
                  </a:cxn>
                  <a:cxn ang="0">
                    <a:pos x="60" y="61"/>
                  </a:cxn>
                  <a:cxn ang="0">
                    <a:pos x="70" y="61"/>
                  </a:cxn>
                  <a:cxn ang="0">
                    <a:pos x="75" y="54"/>
                  </a:cxn>
                  <a:cxn ang="0">
                    <a:pos x="75" y="46"/>
                  </a:cxn>
                  <a:cxn ang="0">
                    <a:pos x="80" y="38"/>
                  </a:cxn>
                  <a:cxn ang="0">
                    <a:pos x="80" y="38"/>
                  </a:cxn>
                </a:cxnLst>
                <a:rect l="0" t="0" r="r" b="b"/>
                <a:pathLst>
                  <a:path w="80" h="69">
                    <a:moveTo>
                      <a:pt x="80" y="38"/>
                    </a:moveTo>
                    <a:lnTo>
                      <a:pt x="80" y="31"/>
                    </a:lnTo>
                    <a:lnTo>
                      <a:pt x="75" y="23"/>
                    </a:lnTo>
                    <a:lnTo>
                      <a:pt x="70" y="15"/>
                    </a:lnTo>
                    <a:lnTo>
                      <a:pt x="65" y="8"/>
                    </a:lnTo>
                    <a:lnTo>
                      <a:pt x="60" y="8"/>
                    </a:lnTo>
                    <a:lnTo>
                      <a:pt x="50" y="8"/>
                    </a:lnTo>
                    <a:lnTo>
                      <a:pt x="40" y="0"/>
                    </a:lnTo>
                    <a:lnTo>
                      <a:pt x="30" y="8"/>
                    </a:lnTo>
                    <a:lnTo>
                      <a:pt x="25" y="8"/>
                    </a:lnTo>
                    <a:lnTo>
                      <a:pt x="15" y="8"/>
                    </a:lnTo>
                    <a:lnTo>
                      <a:pt x="10" y="15"/>
                    </a:lnTo>
                    <a:lnTo>
                      <a:pt x="5" y="23"/>
                    </a:lnTo>
                    <a:lnTo>
                      <a:pt x="0" y="31"/>
                    </a:lnTo>
                    <a:lnTo>
                      <a:pt x="0" y="38"/>
                    </a:lnTo>
                    <a:lnTo>
                      <a:pt x="0" y="38"/>
                    </a:lnTo>
                    <a:lnTo>
                      <a:pt x="5" y="46"/>
                    </a:lnTo>
                    <a:lnTo>
                      <a:pt x="5" y="54"/>
                    </a:lnTo>
                    <a:lnTo>
                      <a:pt x="15" y="61"/>
                    </a:lnTo>
                    <a:lnTo>
                      <a:pt x="20" y="69"/>
                    </a:lnTo>
                    <a:lnTo>
                      <a:pt x="25" y="69"/>
                    </a:lnTo>
                    <a:lnTo>
                      <a:pt x="35" y="69"/>
                    </a:lnTo>
                    <a:lnTo>
                      <a:pt x="45" y="69"/>
                    </a:lnTo>
                    <a:lnTo>
                      <a:pt x="55" y="69"/>
                    </a:lnTo>
                    <a:lnTo>
                      <a:pt x="60" y="61"/>
                    </a:lnTo>
                    <a:lnTo>
                      <a:pt x="70" y="61"/>
                    </a:lnTo>
                    <a:lnTo>
                      <a:pt x="75" y="54"/>
                    </a:lnTo>
                    <a:lnTo>
                      <a:pt x="75" y="46"/>
                    </a:lnTo>
                    <a:lnTo>
                      <a:pt x="80" y="38"/>
                    </a:lnTo>
                    <a:lnTo>
                      <a:pt x="80" y="38"/>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53" name="Freeform 45"/>
              <p:cNvSpPr>
                <a:spLocks/>
              </p:cNvSpPr>
              <p:nvPr/>
            </p:nvSpPr>
            <p:spPr bwMode="auto">
              <a:xfrm>
                <a:off x="4201" y="3474"/>
                <a:ext cx="81" cy="69"/>
              </a:xfrm>
              <a:custGeom>
                <a:avLst/>
                <a:gdLst/>
                <a:ahLst/>
                <a:cxnLst>
                  <a:cxn ang="0">
                    <a:pos x="81" y="31"/>
                  </a:cxn>
                  <a:cxn ang="0">
                    <a:pos x="81" y="23"/>
                  </a:cxn>
                  <a:cxn ang="0">
                    <a:pos x="81" y="15"/>
                  </a:cxn>
                  <a:cxn ang="0">
                    <a:pos x="76" y="15"/>
                  </a:cxn>
                  <a:cxn ang="0">
                    <a:pos x="66" y="8"/>
                  </a:cxn>
                  <a:cxn ang="0">
                    <a:pos x="61" y="0"/>
                  </a:cxn>
                  <a:cxn ang="0">
                    <a:pos x="51" y="0"/>
                  </a:cxn>
                  <a:cxn ang="0">
                    <a:pos x="46" y="0"/>
                  </a:cxn>
                  <a:cxn ang="0">
                    <a:pos x="36" y="0"/>
                  </a:cxn>
                  <a:cxn ang="0">
                    <a:pos x="25" y="0"/>
                  </a:cxn>
                  <a:cxn ang="0">
                    <a:pos x="20" y="8"/>
                  </a:cxn>
                  <a:cxn ang="0">
                    <a:pos x="10" y="8"/>
                  </a:cxn>
                  <a:cxn ang="0">
                    <a:pos x="5" y="15"/>
                  </a:cxn>
                  <a:cxn ang="0">
                    <a:pos x="5" y="23"/>
                  </a:cxn>
                  <a:cxn ang="0">
                    <a:pos x="0" y="31"/>
                  </a:cxn>
                  <a:cxn ang="0">
                    <a:pos x="5" y="38"/>
                  </a:cxn>
                  <a:cxn ang="0">
                    <a:pos x="5" y="46"/>
                  </a:cxn>
                  <a:cxn ang="0">
                    <a:pos x="10" y="54"/>
                  </a:cxn>
                  <a:cxn ang="0">
                    <a:pos x="15" y="54"/>
                  </a:cxn>
                  <a:cxn ang="0">
                    <a:pos x="20" y="61"/>
                  </a:cxn>
                  <a:cxn ang="0">
                    <a:pos x="30" y="61"/>
                  </a:cxn>
                  <a:cxn ang="0">
                    <a:pos x="41" y="69"/>
                  </a:cxn>
                  <a:cxn ang="0">
                    <a:pos x="51" y="69"/>
                  </a:cxn>
                  <a:cxn ang="0">
                    <a:pos x="56" y="61"/>
                  </a:cxn>
                  <a:cxn ang="0">
                    <a:pos x="66" y="61"/>
                  </a:cxn>
                  <a:cxn ang="0">
                    <a:pos x="71" y="54"/>
                  </a:cxn>
                  <a:cxn ang="0">
                    <a:pos x="76" y="54"/>
                  </a:cxn>
                  <a:cxn ang="0">
                    <a:pos x="81" y="46"/>
                  </a:cxn>
                  <a:cxn ang="0">
                    <a:pos x="81" y="38"/>
                  </a:cxn>
                  <a:cxn ang="0">
                    <a:pos x="81" y="31"/>
                  </a:cxn>
                </a:cxnLst>
                <a:rect l="0" t="0" r="r" b="b"/>
                <a:pathLst>
                  <a:path w="81" h="69">
                    <a:moveTo>
                      <a:pt x="81" y="31"/>
                    </a:moveTo>
                    <a:lnTo>
                      <a:pt x="81" y="23"/>
                    </a:lnTo>
                    <a:lnTo>
                      <a:pt x="81" y="15"/>
                    </a:lnTo>
                    <a:lnTo>
                      <a:pt x="76" y="15"/>
                    </a:lnTo>
                    <a:lnTo>
                      <a:pt x="66" y="8"/>
                    </a:lnTo>
                    <a:lnTo>
                      <a:pt x="61" y="0"/>
                    </a:lnTo>
                    <a:lnTo>
                      <a:pt x="51" y="0"/>
                    </a:lnTo>
                    <a:lnTo>
                      <a:pt x="46" y="0"/>
                    </a:lnTo>
                    <a:lnTo>
                      <a:pt x="36" y="0"/>
                    </a:lnTo>
                    <a:lnTo>
                      <a:pt x="25" y="0"/>
                    </a:lnTo>
                    <a:lnTo>
                      <a:pt x="20" y="8"/>
                    </a:lnTo>
                    <a:lnTo>
                      <a:pt x="10" y="8"/>
                    </a:lnTo>
                    <a:lnTo>
                      <a:pt x="5" y="15"/>
                    </a:lnTo>
                    <a:lnTo>
                      <a:pt x="5" y="23"/>
                    </a:lnTo>
                    <a:lnTo>
                      <a:pt x="0" y="31"/>
                    </a:lnTo>
                    <a:lnTo>
                      <a:pt x="5" y="38"/>
                    </a:lnTo>
                    <a:lnTo>
                      <a:pt x="5" y="46"/>
                    </a:lnTo>
                    <a:lnTo>
                      <a:pt x="10" y="54"/>
                    </a:lnTo>
                    <a:lnTo>
                      <a:pt x="15" y="54"/>
                    </a:lnTo>
                    <a:lnTo>
                      <a:pt x="20" y="61"/>
                    </a:lnTo>
                    <a:lnTo>
                      <a:pt x="30" y="61"/>
                    </a:lnTo>
                    <a:lnTo>
                      <a:pt x="41" y="69"/>
                    </a:lnTo>
                    <a:lnTo>
                      <a:pt x="51" y="69"/>
                    </a:lnTo>
                    <a:lnTo>
                      <a:pt x="56" y="61"/>
                    </a:lnTo>
                    <a:lnTo>
                      <a:pt x="66" y="61"/>
                    </a:lnTo>
                    <a:lnTo>
                      <a:pt x="71" y="54"/>
                    </a:lnTo>
                    <a:lnTo>
                      <a:pt x="76" y="54"/>
                    </a:lnTo>
                    <a:lnTo>
                      <a:pt x="81" y="46"/>
                    </a:lnTo>
                    <a:lnTo>
                      <a:pt x="81" y="38"/>
                    </a:lnTo>
                    <a:lnTo>
                      <a:pt x="81" y="31"/>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54" name="Freeform 46"/>
              <p:cNvSpPr>
                <a:spLocks/>
              </p:cNvSpPr>
              <p:nvPr/>
            </p:nvSpPr>
            <p:spPr bwMode="auto">
              <a:xfrm>
                <a:off x="4287" y="3482"/>
                <a:ext cx="75" cy="69"/>
              </a:xfrm>
              <a:custGeom>
                <a:avLst/>
                <a:gdLst/>
                <a:ahLst/>
                <a:cxnLst>
                  <a:cxn ang="0">
                    <a:pos x="75" y="30"/>
                  </a:cxn>
                  <a:cxn ang="0">
                    <a:pos x="75" y="23"/>
                  </a:cxn>
                  <a:cxn ang="0">
                    <a:pos x="75" y="23"/>
                  </a:cxn>
                  <a:cxn ang="0">
                    <a:pos x="70" y="15"/>
                  </a:cxn>
                  <a:cxn ang="0">
                    <a:pos x="60" y="7"/>
                  </a:cxn>
                  <a:cxn ang="0">
                    <a:pos x="55" y="0"/>
                  </a:cxn>
                  <a:cxn ang="0">
                    <a:pos x="45" y="0"/>
                  </a:cxn>
                  <a:cxn ang="0">
                    <a:pos x="40" y="0"/>
                  </a:cxn>
                  <a:cxn ang="0">
                    <a:pos x="30" y="0"/>
                  </a:cxn>
                  <a:cxn ang="0">
                    <a:pos x="20" y="0"/>
                  </a:cxn>
                  <a:cxn ang="0">
                    <a:pos x="15" y="7"/>
                  </a:cxn>
                  <a:cxn ang="0">
                    <a:pos x="5" y="15"/>
                  </a:cxn>
                  <a:cxn ang="0">
                    <a:pos x="5" y="15"/>
                  </a:cxn>
                  <a:cxn ang="0">
                    <a:pos x="0" y="23"/>
                  </a:cxn>
                  <a:cxn ang="0">
                    <a:pos x="0" y="30"/>
                  </a:cxn>
                  <a:cxn ang="0">
                    <a:pos x="0" y="38"/>
                  </a:cxn>
                  <a:cxn ang="0">
                    <a:pos x="0" y="46"/>
                  </a:cxn>
                  <a:cxn ang="0">
                    <a:pos x="5" y="53"/>
                  </a:cxn>
                  <a:cxn ang="0">
                    <a:pos x="10" y="61"/>
                  </a:cxn>
                  <a:cxn ang="0">
                    <a:pos x="20" y="61"/>
                  </a:cxn>
                  <a:cxn ang="0">
                    <a:pos x="25" y="61"/>
                  </a:cxn>
                  <a:cxn ang="0">
                    <a:pos x="35" y="69"/>
                  </a:cxn>
                  <a:cxn ang="0">
                    <a:pos x="45" y="69"/>
                  </a:cxn>
                  <a:cxn ang="0">
                    <a:pos x="50" y="61"/>
                  </a:cxn>
                  <a:cxn ang="0">
                    <a:pos x="60" y="61"/>
                  </a:cxn>
                  <a:cxn ang="0">
                    <a:pos x="65" y="53"/>
                  </a:cxn>
                  <a:cxn ang="0">
                    <a:pos x="70" y="53"/>
                  </a:cxn>
                  <a:cxn ang="0">
                    <a:pos x="75" y="46"/>
                  </a:cxn>
                  <a:cxn ang="0">
                    <a:pos x="75" y="38"/>
                  </a:cxn>
                  <a:cxn ang="0">
                    <a:pos x="75" y="30"/>
                  </a:cxn>
                </a:cxnLst>
                <a:rect l="0" t="0" r="r" b="b"/>
                <a:pathLst>
                  <a:path w="75" h="69">
                    <a:moveTo>
                      <a:pt x="75" y="30"/>
                    </a:moveTo>
                    <a:lnTo>
                      <a:pt x="75" y="23"/>
                    </a:lnTo>
                    <a:lnTo>
                      <a:pt x="75" y="23"/>
                    </a:lnTo>
                    <a:lnTo>
                      <a:pt x="70" y="15"/>
                    </a:lnTo>
                    <a:lnTo>
                      <a:pt x="60" y="7"/>
                    </a:lnTo>
                    <a:lnTo>
                      <a:pt x="55" y="0"/>
                    </a:lnTo>
                    <a:lnTo>
                      <a:pt x="45" y="0"/>
                    </a:lnTo>
                    <a:lnTo>
                      <a:pt x="40" y="0"/>
                    </a:lnTo>
                    <a:lnTo>
                      <a:pt x="30" y="0"/>
                    </a:lnTo>
                    <a:lnTo>
                      <a:pt x="20" y="0"/>
                    </a:lnTo>
                    <a:lnTo>
                      <a:pt x="15" y="7"/>
                    </a:lnTo>
                    <a:lnTo>
                      <a:pt x="5" y="15"/>
                    </a:lnTo>
                    <a:lnTo>
                      <a:pt x="5" y="15"/>
                    </a:lnTo>
                    <a:lnTo>
                      <a:pt x="0" y="23"/>
                    </a:lnTo>
                    <a:lnTo>
                      <a:pt x="0" y="30"/>
                    </a:lnTo>
                    <a:lnTo>
                      <a:pt x="0" y="38"/>
                    </a:lnTo>
                    <a:lnTo>
                      <a:pt x="0" y="46"/>
                    </a:lnTo>
                    <a:lnTo>
                      <a:pt x="5" y="53"/>
                    </a:lnTo>
                    <a:lnTo>
                      <a:pt x="10" y="61"/>
                    </a:lnTo>
                    <a:lnTo>
                      <a:pt x="20" y="61"/>
                    </a:lnTo>
                    <a:lnTo>
                      <a:pt x="25" y="61"/>
                    </a:lnTo>
                    <a:lnTo>
                      <a:pt x="35" y="69"/>
                    </a:lnTo>
                    <a:lnTo>
                      <a:pt x="45" y="69"/>
                    </a:lnTo>
                    <a:lnTo>
                      <a:pt x="50" y="61"/>
                    </a:lnTo>
                    <a:lnTo>
                      <a:pt x="60" y="61"/>
                    </a:lnTo>
                    <a:lnTo>
                      <a:pt x="65" y="53"/>
                    </a:lnTo>
                    <a:lnTo>
                      <a:pt x="70" y="53"/>
                    </a:lnTo>
                    <a:lnTo>
                      <a:pt x="75" y="46"/>
                    </a:lnTo>
                    <a:lnTo>
                      <a:pt x="75" y="38"/>
                    </a:lnTo>
                    <a:lnTo>
                      <a:pt x="75" y="30"/>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55" name="Freeform 47"/>
              <p:cNvSpPr>
                <a:spLocks/>
              </p:cNvSpPr>
              <p:nvPr/>
            </p:nvSpPr>
            <p:spPr bwMode="auto">
              <a:xfrm>
                <a:off x="4161" y="3543"/>
                <a:ext cx="81" cy="69"/>
              </a:xfrm>
              <a:custGeom>
                <a:avLst/>
                <a:gdLst/>
                <a:ahLst/>
                <a:cxnLst>
                  <a:cxn ang="0">
                    <a:pos x="81" y="31"/>
                  </a:cxn>
                  <a:cxn ang="0">
                    <a:pos x="81" y="23"/>
                  </a:cxn>
                  <a:cxn ang="0">
                    <a:pos x="76" y="23"/>
                  </a:cxn>
                  <a:cxn ang="0">
                    <a:pos x="70" y="16"/>
                  </a:cxn>
                  <a:cxn ang="0">
                    <a:pos x="65" y="8"/>
                  </a:cxn>
                  <a:cxn ang="0">
                    <a:pos x="55" y="8"/>
                  </a:cxn>
                  <a:cxn ang="0">
                    <a:pos x="50" y="0"/>
                  </a:cxn>
                  <a:cxn ang="0">
                    <a:pos x="40" y="0"/>
                  </a:cxn>
                  <a:cxn ang="0">
                    <a:pos x="30" y="0"/>
                  </a:cxn>
                  <a:cxn ang="0">
                    <a:pos x="25" y="0"/>
                  </a:cxn>
                  <a:cxn ang="0">
                    <a:pos x="15" y="8"/>
                  </a:cxn>
                  <a:cxn ang="0">
                    <a:pos x="10" y="16"/>
                  </a:cxn>
                  <a:cxn ang="0">
                    <a:pos x="5" y="16"/>
                  </a:cxn>
                  <a:cxn ang="0">
                    <a:pos x="0" y="23"/>
                  </a:cxn>
                  <a:cxn ang="0">
                    <a:pos x="0" y="31"/>
                  </a:cxn>
                  <a:cxn ang="0">
                    <a:pos x="0" y="39"/>
                  </a:cxn>
                  <a:cxn ang="0">
                    <a:pos x="0" y="46"/>
                  </a:cxn>
                  <a:cxn ang="0">
                    <a:pos x="5" y="54"/>
                  </a:cxn>
                  <a:cxn ang="0">
                    <a:pos x="15" y="62"/>
                  </a:cxn>
                  <a:cxn ang="0">
                    <a:pos x="20" y="62"/>
                  </a:cxn>
                  <a:cxn ang="0">
                    <a:pos x="25" y="69"/>
                  </a:cxn>
                  <a:cxn ang="0">
                    <a:pos x="35" y="69"/>
                  </a:cxn>
                  <a:cxn ang="0">
                    <a:pos x="45" y="69"/>
                  </a:cxn>
                  <a:cxn ang="0">
                    <a:pos x="55" y="69"/>
                  </a:cxn>
                  <a:cxn ang="0">
                    <a:pos x="60" y="62"/>
                  </a:cxn>
                  <a:cxn ang="0">
                    <a:pos x="65" y="54"/>
                  </a:cxn>
                  <a:cxn ang="0">
                    <a:pos x="76" y="54"/>
                  </a:cxn>
                  <a:cxn ang="0">
                    <a:pos x="76" y="46"/>
                  </a:cxn>
                  <a:cxn ang="0">
                    <a:pos x="81" y="39"/>
                  </a:cxn>
                  <a:cxn ang="0">
                    <a:pos x="81" y="31"/>
                  </a:cxn>
                </a:cxnLst>
                <a:rect l="0" t="0" r="r" b="b"/>
                <a:pathLst>
                  <a:path w="81" h="69">
                    <a:moveTo>
                      <a:pt x="81" y="31"/>
                    </a:moveTo>
                    <a:lnTo>
                      <a:pt x="81" y="23"/>
                    </a:lnTo>
                    <a:lnTo>
                      <a:pt x="76" y="23"/>
                    </a:lnTo>
                    <a:lnTo>
                      <a:pt x="70" y="16"/>
                    </a:lnTo>
                    <a:lnTo>
                      <a:pt x="65" y="8"/>
                    </a:lnTo>
                    <a:lnTo>
                      <a:pt x="55" y="8"/>
                    </a:lnTo>
                    <a:lnTo>
                      <a:pt x="50" y="0"/>
                    </a:lnTo>
                    <a:lnTo>
                      <a:pt x="40" y="0"/>
                    </a:lnTo>
                    <a:lnTo>
                      <a:pt x="30" y="0"/>
                    </a:lnTo>
                    <a:lnTo>
                      <a:pt x="25" y="0"/>
                    </a:lnTo>
                    <a:lnTo>
                      <a:pt x="15" y="8"/>
                    </a:lnTo>
                    <a:lnTo>
                      <a:pt x="10" y="16"/>
                    </a:lnTo>
                    <a:lnTo>
                      <a:pt x="5" y="16"/>
                    </a:lnTo>
                    <a:lnTo>
                      <a:pt x="0" y="23"/>
                    </a:lnTo>
                    <a:lnTo>
                      <a:pt x="0" y="31"/>
                    </a:lnTo>
                    <a:lnTo>
                      <a:pt x="0" y="39"/>
                    </a:lnTo>
                    <a:lnTo>
                      <a:pt x="0" y="46"/>
                    </a:lnTo>
                    <a:lnTo>
                      <a:pt x="5" y="54"/>
                    </a:lnTo>
                    <a:lnTo>
                      <a:pt x="15" y="62"/>
                    </a:lnTo>
                    <a:lnTo>
                      <a:pt x="20" y="62"/>
                    </a:lnTo>
                    <a:lnTo>
                      <a:pt x="25" y="69"/>
                    </a:lnTo>
                    <a:lnTo>
                      <a:pt x="35" y="69"/>
                    </a:lnTo>
                    <a:lnTo>
                      <a:pt x="45" y="69"/>
                    </a:lnTo>
                    <a:lnTo>
                      <a:pt x="55" y="69"/>
                    </a:lnTo>
                    <a:lnTo>
                      <a:pt x="60" y="62"/>
                    </a:lnTo>
                    <a:lnTo>
                      <a:pt x="65" y="54"/>
                    </a:lnTo>
                    <a:lnTo>
                      <a:pt x="76" y="54"/>
                    </a:lnTo>
                    <a:lnTo>
                      <a:pt x="76" y="46"/>
                    </a:lnTo>
                    <a:lnTo>
                      <a:pt x="81" y="39"/>
                    </a:lnTo>
                    <a:lnTo>
                      <a:pt x="81" y="31"/>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56" name="Freeform 48"/>
              <p:cNvSpPr>
                <a:spLocks/>
              </p:cNvSpPr>
              <p:nvPr/>
            </p:nvSpPr>
            <p:spPr bwMode="auto">
              <a:xfrm>
                <a:off x="4322" y="3551"/>
                <a:ext cx="81" cy="61"/>
              </a:xfrm>
              <a:custGeom>
                <a:avLst/>
                <a:gdLst/>
                <a:ahLst/>
                <a:cxnLst>
                  <a:cxn ang="0">
                    <a:pos x="81" y="31"/>
                  </a:cxn>
                  <a:cxn ang="0">
                    <a:pos x="81" y="23"/>
                  </a:cxn>
                  <a:cxn ang="0">
                    <a:pos x="81" y="15"/>
                  </a:cxn>
                  <a:cxn ang="0">
                    <a:pos x="75" y="8"/>
                  </a:cxn>
                  <a:cxn ang="0">
                    <a:pos x="65" y="8"/>
                  </a:cxn>
                  <a:cxn ang="0">
                    <a:pos x="60" y="0"/>
                  </a:cxn>
                  <a:cxn ang="0">
                    <a:pos x="50" y="0"/>
                  </a:cxn>
                  <a:cxn ang="0">
                    <a:pos x="45" y="0"/>
                  </a:cxn>
                  <a:cxn ang="0">
                    <a:pos x="35" y="0"/>
                  </a:cxn>
                  <a:cxn ang="0">
                    <a:pos x="25" y="0"/>
                  </a:cxn>
                  <a:cxn ang="0">
                    <a:pos x="20" y="0"/>
                  </a:cxn>
                  <a:cxn ang="0">
                    <a:pos x="10" y="8"/>
                  </a:cxn>
                  <a:cxn ang="0">
                    <a:pos x="5" y="15"/>
                  </a:cxn>
                  <a:cxn ang="0">
                    <a:pos x="5" y="23"/>
                  </a:cxn>
                  <a:cxn ang="0">
                    <a:pos x="0" y="31"/>
                  </a:cxn>
                  <a:cxn ang="0">
                    <a:pos x="5" y="38"/>
                  </a:cxn>
                  <a:cxn ang="0">
                    <a:pos x="5" y="46"/>
                  </a:cxn>
                  <a:cxn ang="0">
                    <a:pos x="10" y="46"/>
                  </a:cxn>
                  <a:cxn ang="0">
                    <a:pos x="15" y="54"/>
                  </a:cxn>
                  <a:cxn ang="0">
                    <a:pos x="20" y="61"/>
                  </a:cxn>
                  <a:cxn ang="0">
                    <a:pos x="30" y="61"/>
                  </a:cxn>
                  <a:cxn ang="0">
                    <a:pos x="40" y="61"/>
                  </a:cxn>
                  <a:cxn ang="0">
                    <a:pos x="50" y="61"/>
                  </a:cxn>
                  <a:cxn ang="0">
                    <a:pos x="55" y="61"/>
                  </a:cxn>
                  <a:cxn ang="0">
                    <a:pos x="65" y="61"/>
                  </a:cxn>
                  <a:cxn ang="0">
                    <a:pos x="70" y="54"/>
                  </a:cxn>
                  <a:cxn ang="0">
                    <a:pos x="75" y="46"/>
                  </a:cxn>
                  <a:cxn ang="0">
                    <a:pos x="81" y="38"/>
                  </a:cxn>
                  <a:cxn ang="0">
                    <a:pos x="81" y="31"/>
                  </a:cxn>
                  <a:cxn ang="0">
                    <a:pos x="81" y="31"/>
                  </a:cxn>
                </a:cxnLst>
                <a:rect l="0" t="0" r="r" b="b"/>
                <a:pathLst>
                  <a:path w="81" h="61">
                    <a:moveTo>
                      <a:pt x="81" y="31"/>
                    </a:moveTo>
                    <a:lnTo>
                      <a:pt x="81" y="23"/>
                    </a:lnTo>
                    <a:lnTo>
                      <a:pt x="81" y="15"/>
                    </a:lnTo>
                    <a:lnTo>
                      <a:pt x="75" y="8"/>
                    </a:lnTo>
                    <a:lnTo>
                      <a:pt x="65" y="8"/>
                    </a:lnTo>
                    <a:lnTo>
                      <a:pt x="60" y="0"/>
                    </a:lnTo>
                    <a:lnTo>
                      <a:pt x="50" y="0"/>
                    </a:lnTo>
                    <a:lnTo>
                      <a:pt x="45" y="0"/>
                    </a:lnTo>
                    <a:lnTo>
                      <a:pt x="35" y="0"/>
                    </a:lnTo>
                    <a:lnTo>
                      <a:pt x="25" y="0"/>
                    </a:lnTo>
                    <a:lnTo>
                      <a:pt x="20" y="0"/>
                    </a:lnTo>
                    <a:lnTo>
                      <a:pt x="10" y="8"/>
                    </a:lnTo>
                    <a:lnTo>
                      <a:pt x="5" y="15"/>
                    </a:lnTo>
                    <a:lnTo>
                      <a:pt x="5" y="23"/>
                    </a:lnTo>
                    <a:lnTo>
                      <a:pt x="0" y="31"/>
                    </a:lnTo>
                    <a:lnTo>
                      <a:pt x="5" y="38"/>
                    </a:lnTo>
                    <a:lnTo>
                      <a:pt x="5" y="46"/>
                    </a:lnTo>
                    <a:lnTo>
                      <a:pt x="10" y="46"/>
                    </a:lnTo>
                    <a:lnTo>
                      <a:pt x="15" y="54"/>
                    </a:lnTo>
                    <a:lnTo>
                      <a:pt x="20" y="61"/>
                    </a:lnTo>
                    <a:lnTo>
                      <a:pt x="30" y="61"/>
                    </a:lnTo>
                    <a:lnTo>
                      <a:pt x="40" y="61"/>
                    </a:lnTo>
                    <a:lnTo>
                      <a:pt x="50" y="61"/>
                    </a:lnTo>
                    <a:lnTo>
                      <a:pt x="55" y="61"/>
                    </a:lnTo>
                    <a:lnTo>
                      <a:pt x="65" y="61"/>
                    </a:lnTo>
                    <a:lnTo>
                      <a:pt x="70" y="54"/>
                    </a:lnTo>
                    <a:lnTo>
                      <a:pt x="75" y="46"/>
                    </a:lnTo>
                    <a:lnTo>
                      <a:pt x="81" y="38"/>
                    </a:lnTo>
                    <a:lnTo>
                      <a:pt x="81" y="31"/>
                    </a:lnTo>
                    <a:lnTo>
                      <a:pt x="81" y="31"/>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57" name="Freeform 49"/>
              <p:cNvSpPr>
                <a:spLocks/>
              </p:cNvSpPr>
              <p:nvPr/>
            </p:nvSpPr>
            <p:spPr bwMode="auto">
              <a:xfrm>
                <a:off x="4493" y="3551"/>
                <a:ext cx="81" cy="61"/>
              </a:xfrm>
              <a:custGeom>
                <a:avLst/>
                <a:gdLst/>
                <a:ahLst/>
                <a:cxnLst>
                  <a:cxn ang="0">
                    <a:pos x="81" y="31"/>
                  </a:cxn>
                  <a:cxn ang="0">
                    <a:pos x="81" y="23"/>
                  </a:cxn>
                  <a:cxn ang="0">
                    <a:pos x="76" y="15"/>
                  </a:cxn>
                  <a:cxn ang="0">
                    <a:pos x="70" y="8"/>
                  </a:cxn>
                  <a:cxn ang="0">
                    <a:pos x="65" y="8"/>
                  </a:cxn>
                  <a:cxn ang="0">
                    <a:pos x="60" y="0"/>
                  </a:cxn>
                  <a:cxn ang="0">
                    <a:pos x="50" y="0"/>
                  </a:cxn>
                  <a:cxn ang="0">
                    <a:pos x="40" y="0"/>
                  </a:cxn>
                  <a:cxn ang="0">
                    <a:pos x="35" y="0"/>
                  </a:cxn>
                  <a:cxn ang="0">
                    <a:pos x="25" y="0"/>
                  </a:cxn>
                  <a:cxn ang="0">
                    <a:pos x="15" y="8"/>
                  </a:cxn>
                  <a:cxn ang="0">
                    <a:pos x="10" y="8"/>
                  </a:cxn>
                  <a:cxn ang="0">
                    <a:pos x="5" y="15"/>
                  </a:cxn>
                  <a:cxn ang="0">
                    <a:pos x="5" y="23"/>
                  </a:cxn>
                  <a:cxn ang="0">
                    <a:pos x="0" y="31"/>
                  </a:cxn>
                  <a:cxn ang="0">
                    <a:pos x="0" y="38"/>
                  </a:cxn>
                  <a:cxn ang="0">
                    <a:pos x="5" y="46"/>
                  </a:cxn>
                  <a:cxn ang="0">
                    <a:pos x="10" y="54"/>
                  </a:cxn>
                  <a:cxn ang="0">
                    <a:pos x="15" y="54"/>
                  </a:cxn>
                  <a:cxn ang="0">
                    <a:pos x="20" y="61"/>
                  </a:cxn>
                  <a:cxn ang="0">
                    <a:pos x="30" y="61"/>
                  </a:cxn>
                  <a:cxn ang="0">
                    <a:pos x="40" y="61"/>
                  </a:cxn>
                  <a:cxn ang="0">
                    <a:pos x="45" y="61"/>
                  </a:cxn>
                  <a:cxn ang="0">
                    <a:pos x="55" y="61"/>
                  </a:cxn>
                  <a:cxn ang="0">
                    <a:pos x="65" y="61"/>
                  </a:cxn>
                  <a:cxn ang="0">
                    <a:pos x="70" y="54"/>
                  </a:cxn>
                  <a:cxn ang="0">
                    <a:pos x="76" y="46"/>
                  </a:cxn>
                  <a:cxn ang="0">
                    <a:pos x="81" y="38"/>
                  </a:cxn>
                  <a:cxn ang="0">
                    <a:pos x="81" y="31"/>
                  </a:cxn>
                  <a:cxn ang="0">
                    <a:pos x="81" y="31"/>
                  </a:cxn>
                </a:cxnLst>
                <a:rect l="0" t="0" r="r" b="b"/>
                <a:pathLst>
                  <a:path w="81" h="61">
                    <a:moveTo>
                      <a:pt x="81" y="31"/>
                    </a:moveTo>
                    <a:lnTo>
                      <a:pt x="81" y="23"/>
                    </a:lnTo>
                    <a:lnTo>
                      <a:pt x="76" y="15"/>
                    </a:lnTo>
                    <a:lnTo>
                      <a:pt x="70" y="8"/>
                    </a:lnTo>
                    <a:lnTo>
                      <a:pt x="65" y="8"/>
                    </a:lnTo>
                    <a:lnTo>
                      <a:pt x="60" y="0"/>
                    </a:lnTo>
                    <a:lnTo>
                      <a:pt x="50" y="0"/>
                    </a:lnTo>
                    <a:lnTo>
                      <a:pt x="40" y="0"/>
                    </a:lnTo>
                    <a:lnTo>
                      <a:pt x="35" y="0"/>
                    </a:lnTo>
                    <a:lnTo>
                      <a:pt x="25" y="0"/>
                    </a:lnTo>
                    <a:lnTo>
                      <a:pt x="15" y="8"/>
                    </a:lnTo>
                    <a:lnTo>
                      <a:pt x="10" y="8"/>
                    </a:lnTo>
                    <a:lnTo>
                      <a:pt x="5" y="15"/>
                    </a:lnTo>
                    <a:lnTo>
                      <a:pt x="5" y="23"/>
                    </a:lnTo>
                    <a:lnTo>
                      <a:pt x="0" y="31"/>
                    </a:lnTo>
                    <a:lnTo>
                      <a:pt x="0" y="38"/>
                    </a:lnTo>
                    <a:lnTo>
                      <a:pt x="5" y="46"/>
                    </a:lnTo>
                    <a:lnTo>
                      <a:pt x="10" y="54"/>
                    </a:lnTo>
                    <a:lnTo>
                      <a:pt x="15" y="54"/>
                    </a:lnTo>
                    <a:lnTo>
                      <a:pt x="20" y="61"/>
                    </a:lnTo>
                    <a:lnTo>
                      <a:pt x="30" y="61"/>
                    </a:lnTo>
                    <a:lnTo>
                      <a:pt x="40" y="61"/>
                    </a:lnTo>
                    <a:lnTo>
                      <a:pt x="45" y="61"/>
                    </a:lnTo>
                    <a:lnTo>
                      <a:pt x="55" y="61"/>
                    </a:lnTo>
                    <a:lnTo>
                      <a:pt x="65" y="61"/>
                    </a:lnTo>
                    <a:lnTo>
                      <a:pt x="70" y="54"/>
                    </a:lnTo>
                    <a:lnTo>
                      <a:pt x="76" y="46"/>
                    </a:lnTo>
                    <a:lnTo>
                      <a:pt x="81" y="38"/>
                    </a:lnTo>
                    <a:lnTo>
                      <a:pt x="81" y="31"/>
                    </a:lnTo>
                    <a:lnTo>
                      <a:pt x="81" y="31"/>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58" name="Freeform 50"/>
              <p:cNvSpPr>
                <a:spLocks/>
              </p:cNvSpPr>
              <p:nvPr/>
            </p:nvSpPr>
            <p:spPr bwMode="auto">
              <a:xfrm>
                <a:off x="4408" y="3551"/>
                <a:ext cx="80" cy="61"/>
              </a:xfrm>
              <a:custGeom>
                <a:avLst/>
                <a:gdLst/>
                <a:ahLst/>
                <a:cxnLst>
                  <a:cxn ang="0">
                    <a:pos x="80" y="31"/>
                  </a:cxn>
                  <a:cxn ang="0">
                    <a:pos x="80" y="23"/>
                  </a:cxn>
                  <a:cxn ang="0">
                    <a:pos x="75" y="15"/>
                  </a:cxn>
                  <a:cxn ang="0">
                    <a:pos x="70" y="8"/>
                  </a:cxn>
                  <a:cxn ang="0">
                    <a:pos x="65" y="8"/>
                  </a:cxn>
                  <a:cxn ang="0">
                    <a:pos x="60" y="0"/>
                  </a:cxn>
                  <a:cxn ang="0">
                    <a:pos x="50" y="0"/>
                  </a:cxn>
                  <a:cxn ang="0">
                    <a:pos x="40" y="0"/>
                  </a:cxn>
                  <a:cxn ang="0">
                    <a:pos x="35" y="0"/>
                  </a:cxn>
                  <a:cxn ang="0">
                    <a:pos x="25" y="0"/>
                  </a:cxn>
                  <a:cxn ang="0">
                    <a:pos x="15" y="8"/>
                  </a:cxn>
                  <a:cxn ang="0">
                    <a:pos x="10" y="8"/>
                  </a:cxn>
                  <a:cxn ang="0">
                    <a:pos x="5" y="15"/>
                  </a:cxn>
                  <a:cxn ang="0">
                    <a:pos x="0" y="23"/>
                  </a:cxn>
                  <a:cxn ang="0">
                    <a:pos x="0" y="31"/>
                  </a:cxn>
                  <a:cxn ang="0">
                    <a:pos x="0" y="38"/>
                  </a:cxn>
                  <a:cxn ang="0">
                    <a:pos x="5" y="46"/>
                  </a:cxn>
                  <a:cxn ang="0">
                    <a:pos x="5" y="54"/>
                  </a:cxn>
                  <a:cxn ang="0">
                    <a:pos x="15" y="54"/>
                  </a:cxn>
                  <a:cxn ang="0">
                    <a:pos x="20" y="61"/>
                  </a:cxn>
                  <a:cxn ang="0">
                    <a:pos x="30" y="61"/>
                  </a:cxn>
                  <a:cxn ang="0">
                    <a:pos x="35" y="61"/>
                  </a:cxn>
                  <a:cxn ang="0">
                    <a:pos x="45" y="61"/>
                  </a:cxn>
                  <a:cxn ang="0">
                    <a:pos x="55" y="61"/>
                  </a:cxn>
                  <a:cxn ang="0">
                    <a:pos x="65" y="61"/>
                  </a:cxn>
                  <a:cxn ang="0">
                    <a:pos x="70" y="54"/>
                  </a:cxn>
                  <a:cxn ang="0">
                    <a:pos x="75" y="46"/>
                  </a:cxn>
                  <a:cxn ang="0">
                    <a:pos x="80" y="38"/>
                  </a:cxn>
                  <a:cxn ang="0">
                    <a:pos x="80" y="31"/>
                  </a:cxn>
                  <a:cxn ang="0">
                    <a:pos x="80" y="31"/>
                  </a:cxn>
                </a:cxnLst>
                <a:rect l="0" t="0" r="r" b="b"/>
                <a:pathLst>
                  <a:path w="80" h="61">
                    <a:moveTo>
                      <a:pt x="80" y="31"/>
                    </a:moveTo>
                    <a:lnTo>
                      <a:pt x="80" y="23"/>
                    </a:lnTo>
                    <a:lnTo>
                      <a:pt x="75" y="15"/>
                    </a:lnTo>
                    <a:lnTo>
                      <a:pt x="70" y="8"/>
                    </a:lnTo>
                    <a:lnTo>
                      <a:pt x="65" y="8"/>
                    </a:lnTo>
                    <a:lnTo>
                      <a:pt x="60" y="0"/>
                    </a:lnTo>
                    <a:lnTo>
                      <a:pt x="50" y="0"/>
                    </a:lnTo>
                    <a:lnTo>
                      <a:pt x="40" y="0"/>
                    </a:lnTo>
                    <a:lnTo>
                      <a:pt x="35" y="0"/>
                    </a:lnTo>
                    <a:lnTo>
                      <a:pt x="25" y="0"/>
                    </a:lnTo>
                    <a:lnTo>
                      <a:pt x="15" y="8"/>
                    </a:lnTo>
                    <a:lnTo>
                      <a:pt x="10" y="8"/>
                    </a:lnTo>
                    <a:lnTo>
                      <a:pt x="5" y="15"/>
                    </a:lnTo>
                    <a:lnTo>
                      <a:pt x="0" y="23"/>
                    </a:lnTo>
                    <a:lnTo>
                      <a:pt x="0" y="31"/>
                    </a:lnTo>
                    <a:lnTo>
                      <a:pt x="0" y="38"/>
                    </a:lnTo>
                    <a:lnTo>
                      <a:pt x="5" y="46"/>
                    </a:lnTo>
                    <a:lnTo>
                      <a:pt x="5" y="54"/>
                    </a:lnTo>
                    <a:lnTo>
                      <a:pt x="15" y="54"/>
                    </a:lnTo>
                    <a:lnTo>
                      <a:pt x="20" y="61"/>
                    </a:lnTo>
                    <a:lnTo>
                      <a:pt x="30" y="61"/>
                    </a:lnTo>
                    <a:lnTo>
                      <a:pt x="35" y="61"/>
                    </a:lnTo>
                    <a:lnTo>
                      <a:pt x="45" y="61"/>
                    </a:lnTo>
                    <a:lnTo>
                      <a:pt x="55" y="61"/>
                    </a:lnTo>
                    <a:lnTo>
                      <a:pt x="65" y="61"/>
                    </a:lnTo>
                    <a:lnTo>
                      <a:pt x="70" y="54"/>
                    </a:lnTo>
                    <a:lnTo>
                      <a:pt x="75" y="46"/>
                    </a:lnTo>
                    <a:lnTo>
                      <a:pt x="80" y="38"/>
                    </a:lnTo>
                    <a:lnTo>
                      <a:pt x="80" y="31"/>
                    </a:lnTo>
                    <a:lnTo>
                      <a:pt x="80" y="31"/>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59" name="Freeform 51"/>
              <p:cNvSpPr>
                <a:spLocks/>
              </p:cNvSpPr>
              <p:nvPr/>
            </p:nvSpPr>
            <p:spPr bwMode="auto">
              <a:xfrm>
                <a:off x="4307" y="3420"/>
                <a:ext cx="70" cy="62"/>
              </a:xfrm>
              <a:custGeom>
                <a:avLst/>
                <a:gdLst/>
                <a:ahLst/>
                <a:cxnLst>
                  <a:cxn ang="0">
                    <a:pos x="70" y="31"/>
                  </a:cxn>
                  <a:cxn ang="0">
                    <a:pos x="70" y="23"/>
                  </a:cxn>
                  <a:cxn ang="0">
                    <a:pos x="70" y="23"/>
                  </a:cxn>
                  <a:cxn ang="0">
                    <a:pos x="65" y="15"/>
                  </a:cxn>
                  <a:cxn ang="0">
                    <a:pos x="60" y="8"/>
                  </a:cxn>
                  <a:cxn ang="0">
                    <a:pos x="55" y="8"/>
                  </a:cxn>
                  <a:cxn ang="0">
                    <a:pos x="45" y="8"/>
                  </a:cxn>
                  <a:cxn ang="0">
                    <a:pos x="40" y="0"/>
                  </a:cxn>
                  <a:cxn ang="0">
                    <a:pos x="30" y="8"/>
                  </a:cxn>
                  <a:cxn ang="0">
                    <a:pos x="20" y="8"/>
                  </a:cxn>
                  <a:cxn ang="0">
                    <a:pos x="15" y="8"/>
                  </a:cxn>
                  <a:cxn ang="0">
                    <a:pos x="10" y="15"/>
                  </a:cxn>
                  <a:cxn ang="0">
                    <a:pos x="5" y="15"/>
                  </a:cxn>
                  <a:cxn ang="0">
                    <a:pos x="5" y="23"/>
                  </a:cxn>
                  <a:cxn ang="0">
                    <a:pos x="0" y="31"/>
                  </a:cxn>
                  <a:cxn ang="0">
                    <a:pos x="0" y="38"/>
                  </a:cxn>
                  <a:cxn ang="0">
                    <a:pos x="5" y="46"/>
                  </a:cxn>
                  <a:cxn ang="0">
                    <a:pos x="10" y="46"/>
                  </a:cxn>
                  <a:cxn ang="0">
                    <a:pos x="15" y="54"/>
                  </a:cxn>
                  <a:cxn ang="0">
                    <a:pos x="20" y="62"/>
                  </a:cxn>
                  <a:cxn ang="0">
                    <a:pos x="25" y="62"/>
                  </a:cxn>
                  <a:cxn ang="0">
                    <a:pos x="35" y="62"/>
                  </a:cxn>
                  <a:cxn ang="0">
                    <a:pos x="40" y="62"/>
                  </a:cxn>
                  <a:cxn ang="0">
                    <a:pos x="50" y="62"/>
                  </a:cxn>
                  <a:cxn ang="0">
                    <a:pos x="55" y="54"/>
                  </a:cxn>
                  <a:cxn ang="0">
                    <a:pos x="60" y="54"/>
                  </a:cxn>
                  <a:cxn ang="0">
                    <a:pos x="65" y="46"/>
                  </a:cxn>
                  <a:cxn ang="0">
                    <a:pos x="70" y="38"/>
                  </a:cxn>
                  <a:cxn ang="0">
                    <a:pos x="70" y="38"/>
                  </a:cxn>
                  <a:cxn ang="0">
                    <a:pos x="70" y="31"/>
                  </a:cxn>
                </a:cxnLst>
                <a:rect l="0" t="0" r="r" b="b"/>
                <a:pathLst>
                  <a:path w="70" h="62">
                    <a:moveTo>
                      <a:pt x="70" y="31"/>
                    </a:moveTo>
                    <a:lnTo>
                      <a:pt x="70" y="23"/>
                    </a:lnTo>
                    <a:lnTo>
                      <a:pt x="70" y="23"/>
                    </a:lnTo>
                    <a:lnTo>
                      <a:pt x="65" y="15"/>
                    </a:lnTo>
                    <a:lnTo>
                      <a:pt x="60" y="8"/>
                    </a:lnTo>
                    <a:lnTo>
                      <a:pt x="55" y="8"/>
                    </a:lnTo>
                    <a:lnTo>
                      <a:pt x="45" y="8"/>
                    </a:lnTo>
                    <a:lnTo>
                      <a:pt x="40" y="0"/>
                    </a:lnTo>
                    <a:lnTo>
                      <a:pt x="30" y="8"/>
                    </a:lnTo>
                    <a:lnTo>
                      <a:pt x="20" y="8"/>
                    </a:lnTo>
                    <a:lnTo>
                      <a:pt x="15" y="8"/>
                    </a:lnTo>
                    <a:lnTo>
                      <a:pt x="10" y="15"/>
                    </a:lnTo>
                    <a:lnTo>
                      <a:pt x="5" y="15"/>
                    </a:lnTo>
                    <a:lnTo>
                      <a:pt x="5" y="23"/>
                    </a:lnTo>
                    <a:lnTo>
                      <a:pt x="0" y="31"/>
                    </a:lnTo>
                    <a:lnTo>
                      <a:pt x="0" y="38"/>
                    </a:lnTo>
                    <a:lnTo>
                      <a:pt x="5" y="46"/>
                    </a:lnTo>
                    <a:lnTo>
                      <a:pt x="10" y="46"/>
                    </a:lnTo>
                    <a:lnTo>
                      <a:pt x="15" y="54"/>
                    </a:lnTo>
                    <a:lnTo>
                      <a:pt x="20" y="62"/>
                    </a:lnTo>
                    <a:lnTo>
                      <a:pt x="25" y="62"/>
                    </a:lnTo>
                    <a:lnTo>
                      <a:pt x="35" y="62"/>
                    </a:lnTo>
                    <a:lnTo>
                      <a:pt x="40" y="62"/>
                    </a:lnTo>
                    <a:lnTo>
                      <a:pt x="50" y="62"/>
                    </a:lnTo>
                    <a:lnTo>
                      <a:pt x="55" y="54"/>
                    </a:lnTo>
                    <a:lnTo>
                      <a:pt x="60" y="54"/>
                    </a:lnTo>
                    <a:lnTo>
                      <a:pt x="65" y="46"/>
                    </a:lnTo>
                    <a:lnTo>
                      <a:pt x="70" y="38"/>
                    </a:lnTo>
                    <a:lnTo>
                      <a:pt x="70" y="38"/>
                    </a:lnTo>
                    <a:lnTo>
                      <a:pt x="70" y="31"/>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60" name="Freeform 52"/>
              <p:cNvSpPr>
                <a:spLocks/>
              </p:cNvSpPr>
              <p:nvPr/>
            </p:nvSpPr>
            <p:spPr bwMode="auto">
              <a:xfrm>
                <a:off x="4403" y="3420"/>
                <a:ext cx="70" cy="54"/>
              </a:xfrm>
              <a:custGeom>
                <a:avLst/>
                <a:gdLst/>
                <a:ahLst/>
                <a:cxnLst>
                  <a:cxn ang="0">
                    <a:pos x="70" y="31"/>
                  </a:cxn>
                  <a:cxn ang="0">
                    <a:pos x="70" y="23"/>
                  </a:cxn>
                  <a:cxn ang="0">
                    <a:pos x="65" y="15"/>
                  </a:cxn>
                  <a:cxn ang="0">
                    <a:pos x="60" y="8"/>
                  </a:cxn>
                  <a:cxn ang="0">
                    <a:pos x="55" y="8"/>
                  </a:cxn>
                  <a:cxn ang="0">
                    <a:pos x="50" y="0"/>
                  </a:cxn>
                  <a:cxn ang="0">
                    <a:pos x="40" y="0"/>
                  </a:cxn>
                  <a:cxn ang="0">
                    <a:pos x="35" y="0"/>
                  </a:cxn>
                  <a:cxn ang="0">
                    <a:pos x="25" y="0"/>
                  </a:cxn>
                  <a:cxn ang="0">
                    <a:pos x="20" y="0"/>
                  </a:cxn>
                  <a:cxn ang="0">
                    <a:pos x="15" y="8"/>
                  </a:cxn>
                  <a:cxn ang="0">
                    <a:pos x="5" y="8"/>
                  </a:cxn>
                  <a:cxn ang="0">
                    <a:pos x="0" y="15"/>
                  </a:cxn>
                  <a:cxn ang="0">
                    <a:pos x="0" y="23"/>
                  </a:cxn>
                  <a:cxn ang="0">
                    <a:pos x="0" y="23"/>
                  </a:cxn>
                  <a:cxn ang="0">
                    <a:pos x="0" y="31"/>
                  </a:cxn>
                  <a:cxn ang="0">
                    <a:pos x="0" y="38"/>
                  </a:cxn>
                  <a:cxn ang="0">
                    <a:pos x="5" y="46"/>
                  </a:cxn>
                  <a:cxn ang="0">
                    <a:pos x="10" y="46"/>
                  </a:cxn>
                  <a:cxn ang="0">
                    <a:pos x="15" y="54"/>
                  </a:cxn>
                  <a:cxn ang="0">
                    <a:pos x="25" y="54"/>
                  </a:cxn>
                  <a:cxn ang="0">
                    <a:pos x="30" y="54"/>
                  </a:cxn>
                  <a:cxn ang="0">
                    <a:pos x="40" y="54"/>
                  </a:cxn>
                  <a:cxn ang="0">
                    <a:pos x="45" y="54"/>
                  </a:cxn>
                  <a:cxn ang="0">
                    <a:pos x="55" y="54"/>
                  </a:cxn>
                  <a:cxn ang="0">
                    <a:pos x="60" y="46"/>
                  </a:cxn>
                  <a:cxn ang="0">
                    <a:pos x="65" y="46"/>
                  </a:cxn>
                  <a:cxn ang="0">
                    <a:pos x="65" y="38"/>
                  </a:cxn>
                  <a:cxn ang="0">
                    <a:pos x="70" y="31"/>
                  </a:cxn>
                  <a:cxn ang="0">
                    <a:pos x="70" y="31"/>
                  </a:cxn>
                </a:cxnLst>
                <a:rect l="0" t="0" r="r" b="b"/>
                <a:pathLst>
                  <a:path w="70" h="54">
                    <a:moveTo>
                      <a:pt x="70" y="31"/>
                    </a:moveTo>
                    <a:lnTo>
                      <a:pt x="70" y="23"/>
                    </a:lnTo>
                    <a:lnTo>
                      <a:pt x="65" y="15"/>
                    </a:lnTo>
                    <a:lnTo>
                      <a:pt x="60" y="8"/>
                    </a:lnTo>
                    <a:lnTo>
                      <a:pt x="55" y="8"/>
                    </a:lnTo>
                    <a:lnTo>
                      <a:pt x="50" y="0"/>
                    </a:lnTo>
                    <a:lnTo>
                      <a:pt x="40" y="0"/>
                    </a:lnTo>
                    <a:lnTo>
                      <a:pt x="35" y="0"/>
                    </a:lnTo>
                    <a:lnTo>
                      <a:pt x="25" y="0"/>
                    </a:lnTo>
                    <a:lnTo>
                      <a:pt x="20" y="0"/>
                    </a:lnTo>
                    <a:lnTo>
                      <a:pt x="15" y="8"/>
                    </a:lnTo>
                    <a:lnTo>
                      <a:pt x="5" y="8"/>
                    </a:lnTo>
                    <a:lnTo>
                      <a:pt x="0" y="15"/>
                    </a:lnTo>
                    <a:lnTo>
                      <a:pt x="0" y="23"/>
                    </a:lnTo>
                    <a:lnTo>
                      <a:pt x="0" y="23"/>
                    </a:lnTo>
                    <a:lnTo>
                      <a:pt x="0" y="31"/>
                    </a:lnTo>
                    <a:lnTo>
                      <a:pt x="0" y="38"/>
                    </a:lnTo>
                    <a:lnTo>
                      <a:pt x="5" y="46"/>
                    </a:lnTo>
                    <a:lnTo>
                      <a:pt x="10" y="46"/>
                    </a:lnTo>
                    <a:lnTo>
                      <a:pt x="15" y="54"/>
                    </a:lnTo>
                    <a:lnTo>
                      <a:pt x="25" y="54"/>
                    </a:lnTo>
                    <a:lnTo>
                      <a:pt x="30" y="54"/>
                    </a:lnTo>
                    <a:lnTo>
                      <a:pt x="40" y="54"/>
                    </a:lnTo>
                    <a:lnTo>
                      <a:pt x="45" y="54"/>
                    </a:lnTo>
                    <a:lnTo>
                      <a:pt x="55" y="54"/>
                    </a:lnTo>
                    <a:lnTo>
                      <a:pt x="60" y="46"/>
                    </a:lnTo>
                    <a:lnTo>
                      <a:pt x="65" y="46"/>
                    </a:lnTo>
                    <a:lnTo>
                      <a:pt x="65" y="38"/>
                    </a:lnTo>
                    <a:lnTo>
                      <a:pt x="70" y="31"/>
                    </a:lnTo>
                    <a:lnTo>
                      <a:pt x="70" y="31"/>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61" name="Freeform 53"/>
              <p:cNvSpPr>
                <a:spLocks/>
              </p:cNvSpPr>
              <p:nvPr/>
            </p:nvSpPr>
            <p:spPr bwMode="auto">
              <a:xfrm>
                <a:off x="4589" y="3428"/>
                <a:ext cx="70" cy="61"/>
              </a:xfrm>
              <a:custGeom>
                <a:avLst/>
                <a:gdLst/>
                <a:ahLst/>
                <a:cxnLst>
                  <a:cxn ang="0">
                    <a:pos x="70" y="30"/>
                  </a:cxn>
                  <a:cxn ang="0">
                    <a:pos x="70" y="23"/>
                  </a:cxn>
                  <a:cxn ang="0">
                    <a:pos x="70" y="15"/>
                  </a:cxn>
                  <a:cxn ang="0">
                    <a:pos x="65" y="15"/>
                  </a:cxn>
                  <a:cxn ang="0">
                    <a:pos x="60" y="7"/>
                  </a:cxn>
                  <a:cxn ang="0">
                    <a:pos x="55" y="0"/>
                  </a:cxn>
                  <a:cxn ang="0">
                    <a:pos x="45" y="0"/>
                  </a:cxn>
                  <a:cxn ang="0">
                    <a:pos x="40" y="0"/>
                  </a:cxn>
                  <a:cxn ang="0">
                    <a:pos x="30" y="0"/>
                  </a:cxn>
                  <a:cxn ang="0">
                    <a:pos x="25" y="0"/>
                  </a:cxn>
                  <a:cxn ang="0">
                    <a:pos x="15" y="7"/>
                  </a:cxn>
                  <a:cxn ang="0">
                    <a:pos x="10" y="7"/>
                  </a:cxn>
                  <a:cxn ang="0">
                    <a:pos x="5" y="15"/>
                  </a:cxn>
                  <a:cxn ang="0">
                    <a:pos x="5" y="23"/>
                  </a:cxn>
                  <a:cxn ang="0">
                    <a:pos x="0" y="30"/>
                  </a:cxn>
                  <a:cxn ang="0">
                    <a:pos x="5" y="38"/>
                  </a:cxn>
                  <a:cxn ang="0">
                    <a:pos x="5" y="38"/>
                  </a:cxn>
                  <a:cxn ang="0">
                    <a:pos x="10" y="46"/>
                  </a:cxn>
                  <a:cxn ang="0">
                    <a:pos x="15" y="54"/>
                  </a:cxn>
                  <a:cxn ang="0">
                    <a:pos x="20" y="54"/>
                  </a:cxn>
                  <a:cxn ang="0">
                    <a:pos x="25" y="54"/>
                  </a:cxn>
                  <a:cxn ang="0">
                    <a:pos x="35" y="61"/>
                  </a:cxn>
                  <a:cxn ang="0">
                    <a:pos x="40" y="61"/>
                  </a:cxn>
                  <a:cxn ang="0">
                    <a:pos x="50" y="54"/>
                  </a:cxn>
                  <a:cxn ang="0">
                    <a:pos x="55" y="54"/>
                  </a:cxn>
                  <a:cxn ang="0">
                    <a:pos x="65" y="46"/>
                  </a:cxn>
                  <a:cxn ang="0">
                    <a:pos x="65" y="46"/>
                  </a:cxn>
                  <a:cxn ang="0">
                    <a:pos x="70" y="38"/>
                  </a:cxn>
                  <a:cxn ang="0">
                    <a:pos x="70" y="30"/>
                  </a:cxn>
                  <a:cxn ang="0">
                    <a:pos x="70" y="30"/>
                  </a:cxn>
                </a:cxnLst>
                <a:rect l="0" t="0" r="r" b="b"/>
                <a:pathLst>
                  <a:path w="70" h="61">
                    <a:moveTo>
                      <a:pt x="70" y="30"/>
                    </a:moveTo>
                    <a:lnTo>
                      <a:pt x="70" y="23"/>
                    </a:lnTo>
                    <a:lnTo>
                      <a:pt x="70" y="15"/>
                    </a:lnTo>
                    <a:lnTo>
                      <a:pt x="65" y="15"/>
                    </a:lnTo>
                    <a:lnTo>
                      <a:pt x="60" y="7"/>
                    </a:lnTo>
                    <a:lnTo>
                      <a:pt x="55" y="0"/>
                    </a:lnTo>
                    <a:lnTo>
                      <a:pt x="45" y="0"/>
                    </a:lnTo>
                    <a:lnTo>
                      <a:pt x="40" y="0"/>
                    </a:lnTo>
                    <a:lnTo>
                      <a:pt x="30" y="0"/>
                    </a:lnTo>
                    <a:lnTo>
                      <a:pt x="25" y="0"/>
                    </a:lnTo>
                    <a:lnTo>
                      <a:pt x="15" y="7"/>
                    </a:lnTo>
                    <a:lnTo>
                      <a:pt x="10" y="7"/>
                    </a:lnTo>
                    <a:lnTo>
                      <a:pt x="5" y="15"/>
                    </a:lnTo>
                    <a:lnTo>
                      <a:pt x="5" y="23"/>
                    </a:lnTo>
                    <a:lnTo>
                      <a:pt x="0" y="30"/>
                    </a:lnTo>
                    <a:lnTo>
                      <a:pt x="5" y="38"/>
                    </a:lnTo>
                    <a:lnTo>
                      <a:pt x="5" y="38"/>
                    </a:lnTo>
                    <a:lnTo>
                      <a:pt x="10" y="46"/>
                    </a:lnTo>
                    <a:lnTo>
                      <a:pt x="15" y="54"/>
                    </a:lnTo>
                    <a:lnTo>
                      <a:pt x="20" y="54"/>
                    </a:lnTo>
                    <a:lnTo>
                      <a:pt x="25" y="54"/>
                    </a:lnTo>
                    <a:lnTo>
                      <a:pt x="35" y="61"/>
                    </a:lnTo>
                    <a:lnTo>
                      <a:pt x="40" y="61"/>
                    </a:lnTo>
                    <a:lnTo>
                      <a:pt x="50" y="54"/>
                    </a:lnTo>
                    <a:lnTo>
                      <a:pt x="55" y="54"/>
                    </a:lnTo>
                    <a:lnTo>
                      <a:pt x="65" y="46"/>
                    </a:lnTo>
                    <a:lnTo>
                      <a:pt x="65" y="46"/>
                    </a:lnTo>
                    <a:lnTo>
                      <a:pt x="70" y="38"/>
                    </a:lnTo>
                    <a:lnTo>
                      <a:pt x="70" y="30"/>
                    </a:lnTo>
                    <a:lnTo>
                      <a:pt x="70" y="30"/>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62" name="Freeform 54"/>
              <p:cNvSpPr>
                <a:spLocks/>
              </p:cNvSpPr>
              <p:nvPr/>
            </p:nvSpPr>
            <p:spPr bwMode="auto">
              <a:xfrm>
                <a:off x="4498" y="3420"/>
                <a:ext cx="71" cy="62"/>
              </a:xfrm>
              <a:custGeom>
                <a:avLst/>
                <a:gdLst/>
                <a:ahLst/>
                <a:cxnLst>
                  <a:cxn ang="0">
                    <a:pos x="71" y="31"/>
                  </a:cxn>
                  <a:cxn ang="0">
                    <a:pos x="71" y="23"/>
                  </a:cxn>
                  <a:cxn ang="0">
                    <a:pos x="65" y="23"/>
                  </a:cxn>
                  <a:cxn ang="0">
                    <a:pos x="60" y="15"/>
                  </a:cxn>
                  <a:cxn ang="0">
                    <a:pos x="55" y="8"/>
                  </a:cxn>
                  <a:cxn ang="0">
                    <a:pos x="50" y="8"/>
                  </a:cxn>
                  <a:cxn ang="0">
                    <a:pos x="40" y="8"/>
                  </a:cxn>
                  <a:cxn ang="0">
                    <a:pos x="35" y="0"/>
                  </a:cxn>
                  <a:cxn ang="0">
                    <a:pos x="25" y="8"/>
                  </a:cxn>
                  <a:cxn ang="0">
                    <a:pos x="20" y="8"/>
                  </a:cxn>
                  <a:cxn ang="0">
                    <a:pos x="10" y="8"/>
                  </a:cxn>
                  <a:cxn ang="0">
                    <a:pos x="5" y="15"/>
                  </a:cxn>
                  <a:cxn ang="0">
                    <a:pos x="0" y="15"/>
                  </a:cxn>
                  <a:cxn ang="0">
                    <a:pos x="0" y="23"/>
                  </a:cxn>
                  <a:cxn ang="0">
                    <a:pos x="0" y="31"/>
                  </a:cxn>
                  <a:cxn ang="0">
                    <a:pos x="0" y="38"/>
                  </a:cxn>
                  <a:cxn ang="0">
                    <a:pos x="0" y="46"/>
                  </a:cxn>
                  <a:cxn ang="0">
                    <a:pos x="5" y="46"/>
                  </a:cxn>
                  <a:cxn ang="0">
                    <a:pos x="10" y="54"/>
                  </a:cxn>
                  <a:cxn ang="0">
                    <a:pos x="15" y="62"/>
                  </a:cxn>
                  <a:cxn ang="0">
                    <a:pos x="20" y="62"/>
                  </a:cxn>
                  <a:cxn ang="0">
                    <a:pos x="30" y="62"/>
                  </a:cxn>
                  <a:cxn ang="0">
                    <a:pos x="40" y="62"/>
                  </a:cxn>
                  <a:cxn ang="0">
                    <a:pos x="45" y="62"/>
                  </a:cxn>
                  <a:cxn ang="0">
                    <a:pos x="50" y="54"/>
                  </a:cxn>
                  <a:cxn ang="0">
                    <a:pos x="60" y="54"/>
                  </a:cxn>
                  <a:cxn ang="0">
                    <a:pos x="65" y="46"/>
                  </a:cxn>
                  <a:cxn ang="0">
                    <a:pos x="65" y="38"/>
                  </a:cxn>
                  <a:cxn ang="0">
                    <a:pos x="71" y="38"/>
                  </a:cxn>
                  <a:cxn ang="0">
                    <a:pos x="71" y="31"/>
                  </a:cxn>
                </a:cxnLst>
                <a:rect l="0" t="0" r="r" b="b"/>
                <a:pathLst>
                  <a:path w="71" h="62">
                    <a:moveTo>
                      <a:pt x="71" y="31"/>
                    </a:moveTo>
                    <a:lnTo>
                      <a:pt x="71" y="23"/>
                    </a:lnTo>
                    <a:lnTo>
                      <a:pt x="65" y="23"/>
                    </a:lnTo>
                    <a:lnTo>
                      <a:pt x="60" y="15"/>
                    </a:lnTo>
                    <a:lnTo>
                      <a:pt x="55" y="8"/>
                    </a:lnTo>
                    <a:lnTo>
                      <a:pt x="50" y="8"/>
                    </a:lnTo>
                    <a:lnTo>
                      <a:pt x="40" y="8"/>
                    </a:lnTo>
                    <a:lnTo>
                      <a:pt x="35" y="0"/>
                    </a:lnTo>
                    <a:lnTo>
                      <a:pt x="25" y="8"/>
                    </a:lnTo>
                    <a:lnTo>
                      <a:pt x="20" y="8"/>
                    </a:lnTo>
                    <a:lnTo>
                      <a:pt x="10" y="8"/>
                    </a:lnTo>
                    <a:lnTo>
                      <a:pt x="5" y="15"/>
                    </a:lnTo>
                    <a:lnTo>
                      <a:pt x="0" y="15"/>
                    </a:lnTo>
                    <a:lnTo>
                      <a:pt x="0" y="23"/>
                    </a:lnTo>
                    <a:lnTo>
                      <a:pt x="0" y="31"/>
                    </a:lnTo>
                    <a:lnTo>
                      <a:pt x="0" y="38"/>
                    </a:lnTo>
                    <a:lnTo>
                      <a:pt x="0" y="46"/>
                    </a:lnTo>
                    <a:lnTo>
                      <a:pt x="5" y="46"/>
                    </a:lnTo>
                    <a:lnTo>
                      <a:pt x="10" y="54"/>
                    </a:lnTo>
                    <a:lnTo>
                      <a:pt x="15" y="62"/>
                    </a:lnTo>
                    <a:lnTo>
                      <a:pt x="20" y="62"/>
                    </a:lnTo>
                    <a:lnTo>
                      <a:pt x="30" y="62"/>
                    </a:lnTo>
                    <a:lnTo>
                      <a:pt x="40" y="62"/>
                    </a:lnTo>
                    <a:lnTo>
                      <a:pt x="45" y="62"/>
                    </a:lnTo>
                    <a:lnTo>
                      <a:pt x="50" y="54"/>
                    </a:lnTo>
                    <a:lnTo>
                      <a:pt x="60" y="54"/>
                    </a:lnTo>
                    <a:lnTo>
                      <a:pt x="65" y="46"/>
                    </a:lnTo>
                    <a:lnTo>
                      <a:pt x="65" y="38"/>
                    </a:lnTo>
                    <a:lnTo>
                      <a:pt x="71" y="38"/>
                    </a:lnTo>
                    <a:lnTo>
                      <a:pt x="71" y="31"/>
                    </a:lnTo>
                    <a:close/>
                  </a:path>
                </a:pathLst>
              </a:custGeom>
              <a:solidFill>
                <a:srgbClr val="000000"/>
              </a:solidFill>
              <a:ln w="9525">
                <a:no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63" name="Freeform 55"/>
              <p:cNvSpPr>
                <a:spLocks/>
              </p:cNvSpPr>
              <p:nvPr/>
            </p:nvSpPr>
            <p:spPr bwMode="auto">
              <a:xfrm>
                <a:off x="4231" y="3574"/>
                <a:ext cx="6" cy="46"/>
              </a:xfrm>
              <a:custGeom>
                <a:avLst/>
                <a:gdLst/>
                <a:ahLst/>
                <a:cxnLst>
                  <a:cxn ang="0">
                    <a:pos x="6" y="0"/>
                  </a:cxn>
                  <a:cxn ang="0">
                    <a:pos x="6" y="46"/>
                  </a:cxn>
                  <a:cxn ang="0">
                    <a:pos x="0" y="46"/>
                  </a:cxn>
                </a:cxnLst>
                <a:rect l="0" t="0" r="r" b="b"/>
                <a:pathLst>
                  <a:path w="6" h="46">
                    <a:moveTo>
                      <a:pt x="6" y="0"/>
                    </a:moveTo>
                    <a:lnTo>
                      <a:pt x="6" y="46"/>
                    </a:lnTo>
                    <a:lnTo>
                      <a:pt x="0" y="46"/>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64" name="Line 56"/>
              <p:cNvSpPr>
                <a:spLocks noChangeShapeType="1"/>
              </p:cNvSpPr>
              <p:nvPr/>
            </p:nvSpPr>
            <p:spPr bwMode="auto">
              <a:xfrm>
                <a:off x="4156" y="3566"/>
                <a:ext cx="1" cy="54"/>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65" name="Freeform 57"/>
              <p:cNvSpPr>
                <a:spLocks/>
              </p:cNvSpPr>
              <p:nvPr/>
            </p:nvSpPr>
            <p:spPr bwMode="auto">
              <a:xfrm>
                <a:off x="4156" y="3620"/>
                <a:ext cx="1" cy="1"/>
              </a:xfrm>
              <a:custGeom>
                <a:avLst/>
                <a:gdLst/>
                <a:ahLst/>
                <a:cxnLst>
                  <a:cxn ang="0">
                    <a:pos x="0" y="0"/>
                  </a:cxn>
                  <a:cxn ang="0">
                    <a:pos x="0" y="0"/>
                  </a:cxn>
                  <a:cxn ang="0">
                    <a:pos x="0" y="0"/>
                  </a:cxn>
                </a:cxnLst>
                <a:rect l="0" t="0" r="r" b="b"/>
                <a:pathLst>
                  <a:path>
                    <a:moveTo>
                      <a:pt x="0" y="0"/>
                    </a:moveTo>
                    <a:lnTo>
                      <a:pt x="0" y="0"/>
                    </a:lnTo>
                    <a:lnTo>
                      <a:pt x="0"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66" name="Freeform 58"/>
              <p:cNvSpPr>
                <a:spLocks/>
              </p:cNvSpPr>
              <p:nvPr/>
            </p:nvSpPr>
            <p:spPr bwMode="auto">
              <a:xfrm>
                <a:off x="4156" y="3620"/>
                <a:ext cx="5" cy="8"/>
              </a:xfrm>
              <a:custGeom>
                <a:avLst/>
                <a:gdLst/>
                <a:ahLst/>
                <a:cxnLst>
                  <a:cxn ang="0">
                    <a:pos x="5" y="0"/>
                  </a:cxn>
                  <a:cxn ang="0">
                    <a:pos x="0" y="8"/>
                  </a:cxn>
                  <a:cxn ang="0">
                    <a:pos x="0" y="0"/>
                  </a:cxn>
                </a:cxnLst>
                <a:rect l="0" t="0" r="r" b="b"/>
                <a:pathLst>
                  <a:path w="5" h="8">
                    <a:moveTo>
                      <a:pt x="5" y="0"/>
                    </a:moveTo>
                    <a:lnTo>
                      <a:pt x="0" y="8"/>
                    </a:lnTo>
                    <a:lnTo>
                      <a:pt x="0"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67" name="Line 59"/>
              <p:cNvSpPr>
                <a:spLocks noChangeShapeType="1"/>
              </p:cNvSpPr>
              <p:nvPr/>
            </p:nvSpPr>
            <p:spPr bwMode="auto">
              <a:xfrm>
                <a:off x="4317" y="3582"/>
                <a:ext cx="1" cy="38"/>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68" name="Line 60"/>
              <p:cNvSpPr>
                <a:spLocks noChangeShapeType="1"/>
              </p:cNvSpPr>
              <p:nvPr/>
            </p:nvSpPr>
            <p:spPr bwMode="auto">
              <a:xfrm>
                <a:off x="4403" y="3582"/>
                <a:ext cx="1" cy="38"/>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69" name="Line 61"/>
              <p:cNvSpPr>
                <a:spLocks noChangeShapeType="1"/>
              </p:cNvSpPr>
              <p:nvPr/>
            </p:nvSpPr>
            <p:spPr bwMode="auto">
              <a:xfrm flipH="1">
                <a:off x="4397" y="3620"/>
                <a:ext cx="6" cy="1"/>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70" name="Line 62"/>
              <p:cNvSpPr>
                <a:spLocks noChangeShapeType="1"/>
              </p:cNvSpPr>
              <p:nvPr/>
            </p:nvSpPr>
            <p:spPr bwMode="auto">
              <a:xfrm>
                <a:off x="4488" y="3582"/>
                <a:ext cx="1" cy="38"/>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71" name="Freeform 63"/>
              <p:cNvSpPr>
                <a:spLocks/>
              </p:cNvSpPr>
              <p:nvPr/>
            </p:nvSpPr>
            <p:spPr bwMode="auto">
              <a:xfrm>
                <a:off x="4563" y="3589"/>
                <a:ext cx="11" cy="31"/>
              </a:xfrm>
              <a:custGeom>
                <a:avLst/>
                <a:gdLst/>
                <a:ahLst/>
                <a:cxnLst>
                  <a:cxn ang="0">
                    <a:pos x="11" y="0"/>
                  </a:cxn>
                  <a:cxn ang="0">
                    <a:pos x="11" y="31"/>
                  </a:cxn>
                  <a:cxn ang="0">
                    <a:pos x="6" y="31"/>
                  </a:cxn>
                  <a:cxn ang="0">
                    <a:pos x="0" y="31"/>
                  </a:cxn>
                </a:cxnLst>
                <a:rect l="0" t="0" r="r" b="b"/>
                <a:pathLst>
                  <a:path w="11" h="31">
                    <a:moveTo>
                      <a:pt x="11" y="0"/>
                    </a:moveTo>
                    <a:lnTo>
                      <a:pt x="11" y="31"/>
                    </a:lnTo>
                    <a:lnTo>
                      <a:pt x="6" y="31"/>
                    </a:lnTo>
                    <a:lnTo>
                      <a:pt x="0" y="31"/>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72" name="Freeform 64"/>
              <p:cNvSpPr>
                <a:spLocks/>
              </p:cNvSpPr>
              <p:nvPr/>
            </p:nvSpPr>
            <p:spPr bwMode="auto">
              <a:xfrm>
                <a:off x="4543" y="3528"/>
                <a:ext cx="1" cy="23"/>
              </a:xfrm>
              <a:custGeom>
                <a:avLst/>
                <a:gdLst/>
                <a:ahLst/>
                <a:cxnLst>
                  <a:cxn ang="0">
                    <a:pos x="0" y="0"/>
                  </a:cxn>
                  <a:cxn ang="0">
                    <a:pos x="0" y="23"/>
                  </a:cxn>
                  <a:cxn ang="0">
                    <a:pos x="0" y="23"/>
                  </a:cxn>
                  <a:cxn ang="0">
                    <a:pos x="0" y="23"/>
                  </a:cxn>
                </a:cxnLst>
                <a:rect l="0" t="0" r="r" b="b"/>
                <a:pathLst>
                  <a:path h="23">
                    <a:moveTo>
                      <a:pt x="0" y="0"/>
                    </a:moveTo>
                    <a:lnTo>
                      <a:pt x="0" y="23"/>
                    </a:lnTo>
                    <a:lnTo>
                      <a:pt x="0" y="23"/>
                    </a:lnTo>
                    <a:lnTo>
                      <a:pt x="0" y="23"/>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73" name="Freeform 65"/>
              <p:cNvSpPr>
                <a:spLocks/>
              </p:cNvSpPr>
              <p:nvPr/>
            </p:nvSpPr>
            <p:spPr bwMode="auto">
              <a:xfrm>
                <a:off x="4619" y="3528"/>
                <a:ext cx="1" cy="23"/>
              </a:xfrm>
              <a:custGeom>
                <a:avLst/>
                <a:gdLst/>
                <a:ahLst/>
                <a:cxnLst>
                  <a:cxn ang="0">
                    <a:pos x="0" y="0"/>
                  </a:cxn>
                  <a:cxn ang="0">
                    <a:pos x="0" y="15"/>
                  </a:cxn>
                  <a:cxn ang="0">
                    <a:pos x="0" y="23"/>
                  </a:cxn>
                </a:cxnLst>
                <a:rect l="0" t="0" r="r" b="b"/>
                <a:pathLst>
                  <a:path h="23">
                    <a:moveTo>
                      <a:pt x="0" y="0"/>
                    </a:moveTo>
                    <a:lnTo>
                      <a:pt x="0" y="15"/>
                    </a:lnTo>
                    <a:lnTo>
                      <a:pt x="0" y="23"/>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74" name="Line 66"/>
              <p:cNvSpPr>
                <a:spLocks noChangeShapeType="1"/>
              </p:cNvSpPr>
              <p:nvPr/>
            </p:nvSpPr>
            <p:spPr bwMode="auto">
              <a:xfrm>
                <a:off x="4463" y="3512"/>
                <a:ext cx="1" cy="39"/>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75" name="Freeform 67"/>
              <p:cNvSpPr>
                <a:spLocks/>
              </p:cNvSpPr>
              <p:nvPr/>
            </p:nvSpPr>
            <p:spPr bwMode="auto">
              <a:xfrm>
                <a:off x="4458" y="3543"/>
                <a:ext cx="5" cy="8"/>
              </a:xfrm>
              <a:custGeom>
                <a:avLst/>
                <a:gdLst/>
                <a:ahLst/>
                <a:cxnLst>
                  <a:cxn ang="0">
                    <a:pos x="5" y="8"/>
                  </a:cxn>
                  <a:cxn ang="0">
                    <a:pos x="5" y="0"/>
                  </a:cxn>
                  <a:cxn ang="0">
                    <a:pos x="0" y="0"/>
                  </a:cxn>
                </a:cxnLst>
                <a:rect l="0" t="0" r="r" b="b"/>
                <a:pathLst>
                  <a:path w="5" h="8">
                    <a:moveTo>
                      <a:pt x="5" y="8"/>
                    </a:moveTo>
                    <a:lnTo>
                      <a:pt x="5" y="0"/>
                    </a:lnTo>
                    <a:lnTo>
                      <a:pt x="0"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76" name="Line 68"/>
              <p:cNvSpPr>
                <a:spLocks noChangeShapeType="1"/>
              </p:cNvSpPr>
              <p:nvPr/>
            </p:nvSpPr>
            <p:spPr bwMode="auto">
              <a:xfrm>
                <a:off x="4453" y="3512"/>
                <a:ext cx="1" cy="39"/>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77" name="Line 69"/>
              <p:cNvSpPr>
                <a:spLocks noChangeShapeType="1"/>
              </p:cNvSpPr>
              <p:nvPr/>
            </p:nvSpPr>
            <p:spPr bwMode="auto">
              <a:xfrm>
                <a:off x="4453" y="3551"/>
                <a:ext cx="1" cy="8"/>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78" name="Freeform 70"/>
              <p:cNvSpPr>
                <a:spLocks/>
              </p:cNvSpPr>
              <p:nvPr/>
            </p:nvSpPr>
            <p:spPr bwMode="auto">
              <a:xfrm>
                <a:off x="4453" y="3559"/>
                <a:ext cx="5" cy="7"/>
              </a:xfrm>
              <a:custGeom>
                <a:avLst/>
                <a:gdLst/>
                <a:ahLst/>
                <a:cxnLst>
                  <a:cxn ang="0">
                    <a:pos x="0" y="0"/>
                  </a:cxn>
                  <a:cxn ang="0">
                    <a:pos x="5" y="7"/>
                  </a:cxn>
                  <a:cxn ang="0">
                    <a:pos x="5" y="0"/>
                  </a:cxn>
                </a:cxnLst>
                <a:rect l="0" t="0" r="r" b="b"/>
                <a:pathLst>
                  <a:path w="5" h="7">
                    <a:moveTo>
                      <a:pt x="0" y="0"/>
                    </a:moveTo>
                    <a:lnTo>
                      <a:pt x="5" y="7"/>
                    </a:lnTo>
                    <a:lnTo>
                      <a:pt x="5"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79" name="Line 71"/>
              <p:cNvSpPr>
                <a:spLocks noChangeShapeType="1"/>
              </p:cNvSpPr>
              <p:nvPr/>
            </p:nvSpPr>
            <p:spPr bwMode="auto">
              <a:xfrm>
                <a:off x="4377" y="3505"/>
                <a:ext cx="1" cy="38"/>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80" name="Line 72"/>
              <p:cNvSpPr>
                <a:spLocks noChangeShapeType="1"/>
              </p:cNvSpPr>
              <p:nvPr/>
            </p:nvSpPr>
            <p:spPr bwMode="auto">
              <a:xfrm>
                <a:off x="4357" y="3512"/>
                <a:ext cx="1" cy="39"/>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81" name="Line 73"/>
              <p:cNvSpPr>
                <a:spLocks noChangeShapeType="1"/>
              </p:cNvSpPr>
              <p:nvPr/>
            </p:nvSpPr>
            <p:spPr bwMode="auto">
              <a:xfrm flipH="1">
                <a:off x="4282" y="3512"/>
                <a:ext cx="5" cy="31"/>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82" name="Freeform 74"/>
              <p:cNvSpPr>
                <a:spLocks/>
              </p:cNvSpPr>
              <p:nvPr/>
            </p:nvSpPr>
            <p:spPr bwMode="auto">
              <a:xfrm>
                <a:off x="4272" y="3512"/>
                <a:ext cx="5" cy="31"/>
              </a:xfrm>
              <a:custGeom>
                <a:avLst/>
                <a:gdLst/>
                <a:ahLst/>
                <a:cxnLst>
                  <a:cxn ang="0">
                    <a:pos x="5" y="0"/>
                  </a:cxn>
                  <a:cxn ang="0">
                    <a:pos x="0" y="31"/>
                  </a:cxn>
                  <a:cxn ang="0">
                    <a:pos x="5" y="23"/>
                  </a:cxn>
                </a:cxnLst>
                <a:rect l="0" t="0" r="r" b="b"/>
                <a:pathLst>
                  <a:path w="5" h="31">
                    <a:moveTo>
                      <a:pt x="5" y="0"/>
                    </a:moveTo>
                    <a:lnTo>
                      <a:pt x="0" y="31"/>
                    </a:lnTo>
                    <a:lnTo>
                      <a:pt x="5" y="23"/>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83" name="Line 75"/>
              <p:cNvSpPr>
                <a:spLocks noChangeShapeType="1"/>
              </p:cNvSpPr>
              <p:nvPr/>
            </p:nvSpPr>
            <p:spPr bwMode="auto">
              <a:xfrm>
                <a:off x="4297" y="3443"/>
                <a:ext cx="1" cy="39"/>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84" name="Line 76"/>
              <p:cNvSpPr>
                <a:spLocks noChangeShapeType="1"/>
              </p:cNvSpPr>
              <p:nvPr/>
            </p:nvSpPr>
            <p:spPr bwMode="auto">
              <a:xfrm>
                <a:off x="4372" y="3458"/>
                <a:ext cx="1" cy="85"/>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85" name="Line 77"/>
              <p:cNvSpPr>
                <a:spLocks noChangeShapeType="1"/>
              </p:cNvSpPr>
              <p:nvPr/>
            </p:nvSpPr>
            <p:spPr bwMode="auto">
              <a:xfrm>
                <a:off x="4372" y="3543"/>
                <a:ext cx="1" cy="1"/>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86" name="Line 78"/>
              <p:cNvSpPr>
                <a:spLocks noChangeShapeType="1"/>
              </p:cNvSpPr>
              <p:nvPr/>
            </p:nvSpPr>
            <p:spPr bwMode="auto">
              <a:xfrm>
                <a:off x="4372" y="3543"/>
                <a:ext cx="1" cy="1"/>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87" name="Line 79"/>
              <p:cNvSpPr>
                <a:spLocks noChangeShapeType="1"/>
              </p:cNvSpPr>
              <p:nvPr/>
            </p:nvSpPr>
            <p:spPr bwMode="auto">
              <a:xfrm>
                <a:off x="4397" y="3443"/>
                <a:ext cx="1" cy="31"/>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88" name="Line 80"/>
              <p:cNvSpPr>
                <a:spLocks noChangeShapeType="1"/>
              </p:cNvSpPr>
              <p:nvPr/>
            </p:nvSpPr>
            <p:spPr bwMode="auto">
              <a:xfrm flipH="1">
                <a:off x="4458" y="3458"/>
                <a:ext cx="5" cy="54"/>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89" name="Line 81"/>
              <p:cNvSpPr>
                <a:spLocks noChangeShapeType="1"/>
              </p:cNvSpPr>
              <p:nvPr/>
            </p:nvSpPr>
            <p:spPr bwMode="auto">
              <a:xfrm>
                <a:off x="4458" y="3512"/>
                <a:ext cx="25" cy="1"/>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90" name="Freeform 82"/>
              <p:cNvSpPr>
                <a:spLocks/>
              </p:cNvSpPr>
              <p:nvPr/>
            </p:nvSpPr>
            <p:spPr bwMode="auto">
              <a:xfrm>
                <a:off x="4488" y="3512"/>
                <a:ext cx="15" cy="8"/>
              </a:xfrm>
              <a:custGeom>
                <a:avLst/>
                <a:gdLst/>
                <a:ahLst/>
                <a:cxnLst>
                  <a:cxn ang="0">
                    <a:pos x="0" y="0"/>
                  </a:cxn>
                  <a:cxn ang="0">
                    <a:pos x="15" y="8"/>
                  </a:cxn>
                  <a:cxn ang="0">
                    <a:pos x="10" y="0"/>
                  </a:cxn>
                </a:cxnLst>
                <a:rect l="0" t="0" r="r" b="b"/>
                <a:pathLst>
                  <a:path w="15" h="8">
                    <a:moveTo>
                      <a:pt x="0" y="0"/>
                    </a:moveTo>
                    <a:lnTo>
                      <a:pt x="15" y="8"/>
                    </a:lnTo>
                    <a:lnTo>
                      <a:pt x="10"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91" name="Freeform 83"/>
              <p:cNvSpPr>
                <a:spLocks/>
              </p:cNvSpPr>
              <p:nvPr/>
            </p:nvSpPr>
            <p:spPr bwMode="auto">
              <a:xfrm>
                <a:off x="4493" y="3512"/>
                <a:ext cx="10" cy="1"/>
              </a:xfrm>
              <a:custGeom>
                <a:avLst/>
                <a:gdLst/>
                <a:ahLst/>
                <a:cxnLst>
                  <a:cxn ang="0">
                    <a:pos x="10" y="0"/>
                  </a:cxn>
                  <a:cxn ang="0">
                    <a:pos x="0" y="0"/>
                  </a:cxn>
                  <a:cxn ang="0">
                    <a:pos x="0" y="0"/>
                  </a:cxn>
                </a:cxnLst>
                <a:rect l="0" t="0" r="r" b="b"/>
                <a:pathLst>
                  <a:path w="10">
                    <a:moveTo>
                      <a:pt x="10" y="0"/>
                    </a:moveTo>
                    <a:lnTo>
                      <a:pt x="0" y="0"/>
                    </a:lnTo>
                    <a:lnTo>
                      <a:pt x="0"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92" name="Line 84"/>
              <p:cNvSpPr>
                <a:spLocks noChangeShapeType="1"/>
              </p:cNvSpPr>
              <p:nvPr/>
            </p:nvSpPr>
            <p:spPr bwMode="auto">
              <a:xfrm flipH="1">
                <a:off x="4488" y="3505"/>
                <a:ext cx="5" cy="7"/>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93" name="Freeform 85"/>
              <p:cNvSpPr>
                <a:spLocks/>
              </p:cNvSpPr>
              <p:nvPr/>
            </p:nvSpPr>
            <p:spPr bwMode="auto">
              <a:xfrm>
                <a:off x="4488" y="3505"/>
                <a:ext cx="10" cy="7"/>
              </a:xfrm>
              <a:custGeom>
                <a:avLst/>
                <a:gdLst/>
                <a:ahLst/>
                <a:cxnLst>
                  <a:cxn ang="0">
                    <a:pos x="0" y="7"/>
                  </a:cxn>
                  <a:cxn ang="0">
                    <a:pos x="10" y="0"/>
                  </a:cxn>
                  <a:cxn ang="0">
                    <a:pos x="10" y="7"/>
                  </a:cxn>
                </a:cxnLst>
                <a:rect l="0" t="0" r="r" b="b"/>
                <a:pathLst>
                  <a:path w="10" h="7">
                    <a:moveTo>
                      <a:pt x="0" y="7"/>
                    </a:moveTo>
                    <a:lnTo>
                      <a:pt x="10" y="0"/>
                    </a:lnTo>
                    <a:lnTo>
                      <a:pt x="10" y="7"/>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94" name="Freeform 86"/>
              <p:cNvSpPr>
                <a:spLocks/>
              </p:cNvSpPr>
              <p:nvPr/>
            </p:nvSpPr>
            <p:spPr bwMode="auto">
              <a:xfrm>
                <a:off x="4488" y="3505"/>
                <a:ext cx="25" cy="7"/>
              </a:xfrm>
              <a:custGeom>
                <a:avLst/>
                <a:gdLst/>
                <a:ahLst/>
                <a:cxnLst>
                  <a:cxn ang="0">
                    <a:pos x="10" y="7"/>
                  </a:cxn>
                  <a:cxn ang="0">
                    <a:pos x="0" y="0"/>
                  </a:cxn>
                  <a:cxn ang="0">
                    <a:pos x="25" y="0"/>
                  </a:cxn>
                </a:cxnLst>
                <a:rect l="0" t="0" r="r" b="b"/>
                <a:pathLst>
                  <a:path w="25" h="7">
                    <a:moveTo>
                      <a:pt x="10" y="7"/>
                    </a:moveTo>
                    <a:lnTo>
                      <a:pt x="0" y="0"/>
                    </a:lnTo>
                    <a:lnTo>
                      <a:pt x="25" y="0"/>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95" name="Line 87"/>
              <p:cNvSpPr>
                <a:spLocks noChangeShapeType="1"/>
              </p:cNvSpPr>
              <p:nvPr/>
            </p:nvSpPr>
            <p:spPr bwMode="auto">
              <a:xfrm>
                <a:off x="4563" y="3451"/>
                <a:ext cx="1" cy="38"/>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96" name="Line 88"/>
              <p:cNvSpPr>
                <a:spLocks noChangeShapeType="1"/>
              </p:cNvSpPr>
              <p:nvPr/>
            </p:nvSpPr>
            <p:spPr bwMode="auto">
              <a:xfrm>
                <a:off x="4589" y="3451"/>
                <a:ext cx="1" cy="46"/>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97" name="Line 89"/>
              <p:cNvSpPr>
                <a:spLocks noChangeShapeType="1"/>
              </p:cNvSpPr>
              <p:nvPr/>
            </p:nvSpPr>
            <p:spPr bwMode="auto">
              <a:xfrm>
                <a:off x="4493" y="3451"/>
                <a:ext cx="1" cy="31"/>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98" name="Line 90"/>
              <p:cNvSpPr>
                <a:spLocks noChangeShapeType="1"/>
              </p:cNvSpPr>
              <p:nvPr/>
            </p:nvSpPr>
            <p:spPr bwMode="auto">
              <a:xfrm flipH="1">
                <a:off x="4659" y="3458"/>
                <a:ext cx="5" cy="31"/>
              </a:xfrm>
              <a:prstGeom prst="line">
                <a:avLst/>
              </a:prstGeom>
              <a:noFill/>
              <a:ln w="0">
                <a:solidFill>
                  <a:srgbClr val="000000"/>
                </a:solidFill>
                <a:round/>
                <a:headEnd/>
                <a:tailEnd/>
              </a:ln>
            </p:spPr>
            <p:txBody>
              <a:bodyPr/>
              <a:lstStyle/>
              <a:p>
                <a:pPr>
                  <a:defRPr/>
                </a:pPr>
                <a:endParaRPr lang="en-US" dirty="0">
                  <a:effectLst>
                    <a:outerShdw blurRad="38100" dist="38100" dir="2700000" algn="tl">
                      <a:srgbClr val="000000">
                        <a:alpha val="43137"/>
                      </a:srgbClr>
                    </a:outerShdw>
                  </a:effectLst>
                </a:endParaRPr>
              </a:p>
            </p:txBody>
          </p:sp>
          <p:sp>
            <p:nvSpPr>
              <p:cNvPr id="631899" name="Freeform 91"/>
              <p:cNvSpPr>
                <a:spLocks/>
              </p:cNvSpPr>
              <p:nvPr/>
            </p:nvSpPr>
            <p:spPr bwMode="auto">
              <a:xfrm>
                <a:off x="4574" y="3505"/>
                <a:ext cx="125" cy="446"/>
              </a:xfrm>
              <a:custGeom>
                <a:avLst/>
                <a:gdLst/>
                <a:ahLst/>
                <a:cxnLst>
                  <a:cxn ang="0">
                    <a:pos x="0" y="115"/>
                  </a:cxn>
                  <a:cxn ang="0">
                    <a:pos x="0" y="446"/>
                  </a:cxn>
                  <a:cxn ang="0">
                    <a:pos x="125" y="300"/>
                  </a:cxn>
                  <a:cxn ang="0">
                    <a:pos x="120" y="0"/>
                  </a:cxn>
                  <a:cxn ang="0">
                    <a:pos x="95" y="46"/>
                  </a:cxn>
                  <a:cxn ang="0">
                    <a:pos x="0" y="115"/>
                  </a:cxn>
                  <a:cxn ang="0">
                    <a:pos x="0" y="115"/>
                  </a:cxn>
                  <a:cxn ang="0">
                    <a:pos x="5" y="107"/>
                  </a:cxn>
                </a:cxnLst>
                <a:rect l="0" t="0" r="r" b="b"/>
                <a:pathLst>
                  <a:path w="125" h="446">
                    <a:moveTo>
                      <a:pt x="0" y="115"/>
                    </a:moveTo>
                    <a:lnTo>
                      <a:pt x="0" y="446"/>
                    </a:lnTo>
                    <a:lnTo>
                      <a:pt x="125" y="300"/>
                    </a:lnTo>
                    <a:lnTo>
                      <a:pt x="120" y="0"/>
                    </a:lnTo>
                    <a:lnTo>
                      <a:pt x="95" y="46"/>
                    </a:lnTo>
                    <a:lnTo>
                      <a:pt x="0" y="115"/>
                    </a:lnTo>
                    <a:lnTo>
                      <a:pt x="0" y="115"/>
                    </a:lnTo>
                    <a:lnTo>
                      <a:pt x="5" y="107"/>
                    </a:lnTo>
                  </a:path>
                </a:pathLst>
              </a:custGeom>
              <a:noFill/>
              <a:ln w="0">
                <a:solidFill>
                  <a:srgbClr val="000000"/>
                </a:solidFill>
                <a:prstDash val="solid"/>
                <a:round/>
                <a:headEnd/>
                <a:tailEnd/>
              </a:ln>
            </p:spPr>
            <p:txBody>
              <a:bodyPr/>
              <a:lstStyle/>
              <a:p>
                <a:pPr>
                  <a:defRPr/>
                </a:pPr>
                <a:endParaRPr lang="en-US" dirty="0">
                  <a:effectLst>
                    <a:outerShdw blurRad="38100" dist="38100" dir="2700000" algn="tl">
                      <a:srgbClr val="000000">
                        <a:alpha val="43137"/>
                      </a:srgbClr>
                    </a:outerShdw>
                  </a:effectLst>
                </a:endParaRPr>
              </a:p>
            </p:txBody>
          </p:sp>
          <p:pic>
            <p:nvPicPr>
              <p:cNvPr id="22628" name="Picture 92" descr="rfidtag"/>
              <p:cNvPicPr>
                <a:picLocks noChangeAspect="1" noChangeArrowheads="1"/>
              </p:cNvPicPr>
              <p:nvPr/>
            </p:nvPicPr>
            <p:blipFill>
              <a:blip r:embed="rId4" cstate="print"/>
              <a:srcRect/>
              <a:stretch>
                <a:fillRect/>
              </a:stretch>
            </p:blipFill>
            <p:spPr bwMode="auto">
              <a:xfrm>
                <a:off x="4176" y="3840"/>
                <a:ext cx="96" cy="95"/>
              </a:xfrm>
              <a:prstGeom prst="rect">
                <a:avLst/>
              </a:prstGeom>
              <a:noFill/>
              <a:ln w="9525">
                <a:noFill/>
                <a:miter lim="800000"/>
                <a:headEnd/>
                <a:tailEnd/>
              </a:ln>
            </p:spPr>
          </p:pic>
        </p:grpSp>
        <p:sp>
          <p:nvSpPr>
            <p:cNvPr id="631901" name="Line 93"/>
            <p:cNvSpPr>
              <a:spLocks noChangeShapeType="1"/>
            </p:cNvSpPr>
            <p:nvPr/>
          </p:nvSpPr>
          <p:spPr bwMode="auto">
            <a:xfrm>
              <a:off x="3888" y="2688"/>
              <a:ext cx="0" cy="576"/>
            </a:xfrm>
            <a:prstGeom prst="line">
              <a:avLst/>
            </a:prstGeom>
            <a:noFill/>
            <a:ln w="9525">
              <a:solidFill>
                <a:srgbClr val="CF0040"/>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631902" name="Line 94"/>
            <p:cNvSpPr>
              <a:spLocks noChangeShapeType="1"/>
            </p:cNvSpPr>
            <p:nvPr/>
          </p:nvSpPr>
          <p:spPr bwMode="auto">
            <a:xfrm flipH="1">
              <a:off x="3888" y="3264"/>
              <a:ext cx="480" cy="0"/>
            </a:xfrm>
            <a:prstGeom prst="line">
              <a:avLst/>
            </a:prstGeom>
            <a:noFill/>
            <a:ln w="9525">
              <a:solidFill>
                <a:srgbClr val="CF0040"/>
              </a:solidFill>
              <a:round/>
              <a:headEnd type="triangle" w="med" len="me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631903" name="Line 95"/>
            <p:cNvSpPr>
              <a:spLocks noChangeShapeType="1"/>
            </p:cNvSpPr>
            <p:nvPr/>
          </p:nvSpPr>
          <p:spPr bwMode="auto">
            <a:xfrm>
              <a:off x="4128" y="3648"/>
              <a:ext cx="0" cy="240"/>
            </a:xfrm>
            <a:prstGeom prst="line">
              <a:avLst/>
            </a:prstGeom>
            <a:noFill/>
            <a:ln w="9525">
              <a:solidFill>
                <a:srgbClr val="CF0040"/>
              </a:solidFill>
              <a:round/>
              <a:headEnd/>
              <a:tailEnd/>
            </a:ln>
            <a:effectLst/>
          </p:spPr>
          <p:txBody>
            <a:bodyPr/>
            <a:lstStyle/>
            <a:p>
              <a:pPr>
                <a:defRPr/>
              </a:pPr>
              <a:endParaRPr lang="en-US" dirty="0">
                <a:effectLst>
                  <a:outerShdw blurRad="38100" dist="38100" dir="2700000" algn="tl">
                    <a:srgbClr val="000000">
                      <a:alpha val="43137"/>
                    </a:srgbClr>
                  </a:outerShdw>
                </a:effectLst>
              </a:endParaRPr>
            </a:p>
          </p:txBody>
        </p:sp>
        <p:sp>
          <p:nvSpPr>
            <p:cNvPr id="631904" name="Line 96"/>
            <p:cNvSpPr>
              <a:spLocks noChangeShapeType="1"/>
            </p:cNvSpPr>
            <p:nvPr/>
          </p:nvSpPr>
          <p:spPr bwMode="auto">
            <a:xfrm flipH="1">
              <a:off x="4128" y="3888"/>
              <a:ext cx="480" cy="0"/>
            </a:xfrm>
            <a:prstGeom prst="line">
              <a:avLst/>
            </a:prstGeom>
            <a:noFill/>
            <a:ln w="9525">
              <a:solidFill>
                <a:srgbClr val="CF0040"/>
              </a:solidFill>
              <a:round/>
              <a:headEnd type="triangle" w="med" len="med"/>
              <a:tailEnd/>
            </a:ln>
            <a:effectLst/>
          </p:spPr>
          <p:txBody>
            <a:bodyPr/>
            <a:lstStyle/>
            <a:p>
              <a:pPr>
                <a:defRPr/>
              </a:pPr>
              <a:endParaRPr lang="en-US" dirty="0">
                <a:effectLst>
                  <a:outerShdw blurRad="38100" dist="38100" dir="2700000" algn="tl">
                    <a:srgbClr val="000000">
                      <a:alpha val="43137"/>
                    </a:srgbClr>
                  </a:outerShdw>
                </a:effectLst>
              </a:endParaRPr>
            </a:p>
          </p:txBody>
        </p:sp>
        <p:cxnSp>
          <p:nvCxnSpPr>
            <p:cNvPr id="22563" name="AutoShape 97"/>
            <p:cNvCxnSpPr>
              <a:cxnSpLocks noChangeShapeType="1"/>
            </p:cNvCxnSpPr>
            <p:nvPr/>
          </p:nvCxnSpPr>
          <p:spPr bwMode="auto">
            <a:xfrm rot="-5400000">
              <a:off x="2892" y="1548"/>
              <a:ext cx="192" cy="936"/>
            </a:xfrm>
            <a:prstGeom prst="bentConnector2">
              <a:avLst/>
            </a:prstGeom>
            <a:noFill/>
            <a:ln w="9525">
              <a:solidFill>
                <a:srgbClr val="CF0040"/>
              </a:solidFill>
              <a:miter lim="800000"/>
              <a:headEnd/>
              <a:tailEnd type="triangle" w="med" len="med"/>
            </a:ln>
          </p:spPr>
        </p:cxnSp>
        <p:sp>
          <p:nvSpPr>
            <p:cNvPr id="631906" name="Rectangle 98"/>
            <p:cNvSpPr>
              <a:spLocks noChangeArrowheads="1"/>
            </p:cNvSpPr>
            <p:nvPr/>
          </p:nvSpPr>
          <p:spPr bwMode="auto">
            <a:xfrm>
              <a:off x="1872" y="2112"/>
              <a:ext cx="1296" cy="1344"/>
            </a:xfrm>
            <a:prstGeom prst="rect">
              <a:avLst/>
            </a:prstGeom>
            <a:noFill/>
            <a:ln w="19050">
              <a:solidFill>
                <a:srgbClr val="CF0040"/>
              </a:solidFill>
              <a:miter lim="800000"/>
              <a:headEnd/>
              <a:tailEnd/>
            </a:ln>
            <a:effectLst/>
          </p:spPr>
          <p:txBody>
            <a:bodyPr wrap="none" anchor="ctr"/>
            <a:lstStyle/>
            <a:p>
              <a:pPr>
                <a:defRPr/>
              </a:pPr>
              <a:endParaRPr lang="en-US" dirty="0">
                <a:effectLst>
                  <a:outerShdw blurRad="38100" dist="38100" dir="2700000" algn="tl">
                    <a:srgbClr val="000000">
                      <a:alpha val="43137"/>
                    </a:srgbClr>
                  </a:outerShdw>
                </a:effectLst>
              </a:endParaRPr>
            </a:p>
          </p:txBody>
        </p:sp>
      </p:grpSp>
      <p:sp>
        <p:nvSpPr>
          <p:cNvPr id="22532" name="Rectangle 100"/>
          <p:cNvSpPr>
            <a:spLocks noGrp="1" noChangeArrowheads="1"/>
          </p:cNvSpPr>
          <p:nvPr>
            <p:ph idx="1"/>
          </p:nvPr>
        </p:nvSpPr>
        <p:spPr>
          <a:xfrm>
            <a:off x="685800" y="1447800"/>
            <a:ext cx="8077200" cy="1219200"/>
          </a:xfrm>
        </p:spPr>
        <p:txBody>
          <a:bodyPr/>
          <a:lstStyle/>
          <a:p>
            <a:pPr>
              <a:lnSpc>
                <a:spcPct val="80000"/>
              </a:lnSpc>
              <a:buClr>
                <a:schemeClr val="tx2"/>
              </a:buClr>
            </a:pPr>
            <a:r>
              <a:rPr lang="en-US" sz="1800" dirty="0" smtClean="0"/>
              <a:t>Where required:  Passive RFID tags applied at the case, pallet and package layers</a:t>
            </a:r>
          </a:p>
          <a:p>
            <a:pPr>
              <a:lnSpc>
                <a:spcPct val="80000"/>
              </a:lnSpc>
              <a:buClr>
                <a:schemeClr val="tx2"/>
              </a:buClr>
            </a:pPr>
            <a:r>
              <a:rPr lang="en-US" sz="1800" dirty="0" smtClean="0"/>
              <a:t>Where required:  IUID attached or directly marked on items using a data matrix to carry the IUID data elements</a:t>
            </a:r>
          </a:p>
          <a:p>
            <a:pPr>
              <a:lnSpc>
                <a:spcPct val="80000"/>
              </a:lnSpc>
            </a:pPr>
            <a:endParaRPr lang="en-US" sz="1800" dirty="0" smtClean="0"/>
          </a:p>
        </p:txBody>
      </p:sp>
      <p:sp>
        <p:nvSpPr>
          <p:cNvPr id="22533" name="Title 101"/>
          <p:cNvSpPr>
            <a:spLocks noGrp="1"/>
          </p:cNvSpPr>
          <p:nvPr>
            <p:ph type="title"/>
          </p:nvPr>
        </p:nvSpPr>
        <p:spPr>
          <a:xfrm>
            <a:off x="685800" y="381000"/>
            <a:ext cx="7772400" cy="762000"/>
          </a:xfrm>
        </p:spPr>
        <p:txBody>
          <a:bodyPr/>
          <a:lstStyle/>
          <a:p>
            <a:r>
              <a:rPr lang="en-US" sz="4000" dirty="0" smtClean="0"/>
              <a:t>IUID-RFID Policy Relationship</a:t>
            </a:r>
            <a:br>
              <a:rPr lang="en-US" sz="4000" dirty="0" smtClean="0"/>
            </a:br>
            <a:r>
              <a:rPr lang="en-US" sz="2000" dirty="0" smtClean="0"/>
              <a:t>(Example)</a:t>
            </a:r>
            <a:endParaRPr lang="en-US" sz="4000" dirty="0" smtClean="0"/>
          </a:p>
        </p:txBody>
      </p:sp>
      <p:sp>
        <p:nvSpPr>
          <p:cNvPr id="102" name="Rectangle 101"/>
          <p:cNvSpPr/>
          <p:nvPr/>
        </p:nvSpPr>
        <p:spPr>
          <a:xfrm>
            <a:off x="-46538" y="6172200"/>
            <a:ext cx="6837899" cy="313932"/>
          </a:xfrm>
          <a:prstGeom prst="rect">
            <a:avLst/>
          </a:prstGeom>
        </p:spPr>
        <p:txBody>
          <a:bodyPr wrap="none">
            <a:spAutoFit/>
          </a:bodyPr>
          <a:lstStyle/>
          <a:p>
            <a:r>
              <a:rPr lang="en-US" dirty="0"/>
              <a:t>DOD AIT CONOPS:  </a:t>
            </a:r>
            <a:r>
              <a:rPr lang="en-US" dirty="0" smtClean="0"/>
              <a:t>https://www.ustranscom.mil/cmd/associated/ait/</a:t>
            </a:r>
            <a:endParaRPr lang="en-US" dirty="0">
              <a:latin typeface="+mn-lt"/>
            </a:endParaRP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ctrTitle"/>
          </p:nvPr>
        </p:nvSpPr>
        <p:spPr>
          <a:xfrm>
            <a:off x="685800" y="2590800"/>
            <a:ext cx="7772400" cy="1143000"/>
          </a:xfrm>
          <a:noFill/>
        </p:spPr>
        <p:txBody>
          <a:bodyPr/>
          <a:lstStyle/>
          <a:p>
            <a:r>
              <a:rPr lang="en-US" sz="4000" dirty="0" smtClean="0"/>
              <a:t>Unique Identification (IUID)</a:t>
            </a:r>
            <a:br>
              <a:rPr lang="en-US" sz="4000" dirty="0" smtClean="0"/>
            </a:br>
            <a:r>
              <a:rPr lang="en-US" sz="4000" dirty="0" smtClean="0"/>
              <a:t>of Tangible Items</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ext Box 3"/>
          <p:cNvSpPr>
            <a:spLocks noGrp="1" noChangeArrowheads="1"/>
          </p:cNvSpPr>
          <p:nvPr>
            <p:ph type="title"/>
          </p:nvPr>
        </p:nvSpPr>
        <p:spPr>
          <a:xfrm>
            <a:off x="838200" y="365125"/>
            <a:ext cx="7467600" cy="701675"/>
          </a:xfrm>
          <a:noFill/>
        </p:spPr>
        <p:txBody>
          <a:bodyPr anchor="t">
            <a:spAutoFit/>
          </a:bodyPr>
          <a:lstStyle/>
          <a:p>
            <a:r>
              <a:rPr lang="en-US" sz="4000" dirty="0" smtClean="0"/>
              <a:t>DOD Vision for IUID</a:t>
            </a:r>
          </a:p>
        </p:txBody>
      </p:sp>
      <p:sp>
        <p:nvSpPr>
          <p:cNvPr id="2" name="Text Box 2"/>
          <p:cNvSpPr>
            <a:spLocks noGrp="1" noChangeArrowheads="1"/>
          </p:cNvSpPr>
          <p:nvPr>
            <p:ph idx="1"/>
          </p:nvPr>
        </p:nvSpPr>
        <p:spPr>
          <a:xfrm>
            <a:off x="381000" y="1295400"/>
            <a:ext cx="8458200" cy="5181600"/>
          </a:xfrm>
        </p:spPr>
        <p:txBody>
          <a:bodyPr/>
          <a:lstStyle/>
          <a:p>
            <a:pPr marL="463550" indent="-463550">
              <a:lnSpc>
                <a:spcPct val="80000"/>
              </a:lnSpc>
              <a:buClr>
                <a:schemeClr val="tx2"/>
              </a:buClr>
              <a:buFont typeface="Arial" pitchFamily="34" charset="0"/>
              <a:buChar char="•"/>
              <a:defRPr/>
            </a:pPr>
            <a:r>
              <a:rPr lang="en-US" sz="2400" dirty="0" smtClean="0"/>
              <a:t>Establish a strategic imperative for uniquely identifying tangible items relying to the maximum extent practical on international standards and commercial item markings, while not imposing unique government data requirements.</a:t>
            </a:r>
          </a:p>
          <a:p>
            <a:pPr marL="463550" indent="-463550">
              <a:lnSpc>
                <a:spcPct val="80000"/>
              </a:lnSpc>
              <a:buClr>
                <a:schemeClr val="tx2"/>
              </a:buClr>
              <a:defRPr/>
            </a:pPr>
            <a:endParaRPr lang="en-US" sz="800" dirty="0" smtClean="0"/>
          </a:p>
          <a:p>
            <a:pPr marL="463550" indent="-463550">
              <a:lnSpc>
                <a:spcPct val="80000"/>
              </a:lnSpc>
              <a:buClr>
                <a:schemeClr val="tx2"/>
              </a:buClr>
              <a:buFont typeface="Arial" pitchFamily="34" charset="0"/>
              <a:buChar char="•"/>
              <a:defRPr/>
            </a:pPr>
            <a:r>
              <a:rPr lang="en-US" sz="2400" dirty="0" smtClean="0"/>
              <a:t>Unique identification of tangible items will improve:</a:t>
            </a:r>
          </a:p>
          <a:p>
            <a:pPr marL="863600" lvl="1" indent="-463550">
              <a:lnSpc>
                <a:spcPct val="80000"/>
              </a:lnSpc>
              <a:buClr>
                <a:schemeClr val="tx2"/>
              </a:buClr>
              <a:buFont typeface="Wingdings" panose="05000000000000000000" pitchFamily="2" charset="2"/>
              <a:buChar char="ü"/>
              <a:defRPr/>
            </a:pPr>
            <a:r>
              <a:rPr lang="en-US" sz="2400" b="0" dirty="0" smtClean="0"/>
              <a:t>Item visibility and tracking across the DOD enterprise</a:t>
            </a:r>
          </a:p>
          <a:p>
            <a:pPr marL="863600" lvl="1" indent="-463550">
              <a:lnSpc>
                <a:spcPct val="80000"/>
              </a:lnSpc>
              <a:buClr>
                <a:schemeClr val="tx2"/>
              </a:buClr>
              <a:buFont typeface="Wingdings" panose="05000000000000000000" pitchFamily="2" charset="2"/>
              <a:buChar char="ü"/>
              <a:defRPr/>
            </a:pPr>
            <a:r>
              <a:rPr lang="en-US" sz="2400" b="0" dirty="0" smtClean="0">
                <a:solidFill>
                  <a:schemeClr val="tx1"/>
                </a:solidFill>
              </a:rPr>
              <a:t>Product life-cycle item management</a:t>
            </a:r>
          </a:p>
          <a:p>
            <a:pPr marL="863600" lvl="1" indent="-463550">
              <a:lnSpc>
                <a:spcPct val="80000"/>
              </a:lnSpc>
              <a:buClr>
                <a:schemeClr val="tx2"/>
              </a:buClr>
              <a:buFont typeface="Wingdings" panose="05000000000000000000" pitchFamily="2" charset="2"/>
              <a:buChar char="ü"/>
              <a:defRPr/>
            </a:pPr>
            <a:r>
              <a:rPr lang="en-US" sz="2400" b="0" dirty="0" smtClean="0">
                <a:solidFill>
                  <a:schemeClr val="tx1"/>
                </a:solidFill>
              </a:rPr>
              <a:t>Financial Accountability and valuation of assets</a:t>
            </a:r>
          </a:p>
          <a:p>
            <a:pPr marL="863600" lvl="1" indent="-463550">
              <a:lnSpc>
                <a:spcPct val="80000"/>
              </a:lnSpc>
              <a:buClr>
                <a:schemeClr val="tx2"/>
              </a:buClr>
              <a:buFont typeface="Wingdings" panose="05000000000000000000" pitchFamily="2" charset="2"/>
              <a:buChar char="ü"/>
              <a:defRPr/>
            </a:pPr>
            <a:r>
              <a:rPr lang="en-US" sz="2400" b="0" dirty="0" smtClean="0">
                <a:cs typeface="Arial" charset="0"/>
              </a:rPr>
              <a:t>Clean Audit Opinions on Property, Plant Equipment, and Operating </a:t>
            </a:r>
            <a:r>
              <a:rPr lang="en-US" sz="2400" b="0" dirty="0" err="1" smtClean="0">
                <a:cs typeface="Arial" charset="0"/>
              </a:rPr>
              <a:t>Materiels</a:t>
            </a:r>
            <a:r>
              <a:rPr lang="en-US" sz="2400" b="0" dirty="0" smtClean="0">
                <a:cs typeface="Arial" charset="0"/>
              </a:rPr>
              <a:t> and Supplies</a:t>
            </a:r>
            <a:endParaRPr lang="en-US" sz="2400" b="0" dirty="0" smtClean="0">
              <a:solidFill>
                <a:schemeClr val="tx1"/>
              </a:solidFill>
            </a:endParaRPr>
          </a:p>
          <a:p>
            <a:pPr marL="863600" lvl="1" indent="-463550">
              <a:lnSpc>
                <a:spcPct val="80000"/>
              </a:lnSpc>
              <a:buClr>
                <a:schemeClr val="tx2"/>
              </a:buClr>
              <a:buFont typeface="Wingdings" panose="05000000000000000000" pitchFamily="2" charset="2"/>
              <a:buChar char="ü"/>
              <a:defRPr/>
            </a:pPr>
            <a:r>
              <a:rPr lang="en-US" sz="2400" b="0" dirty="0" smtClean="0">
                <a:solidFill>
                  <a:schemeClr val="tx1"/>
                </a:solidFill>
              </a:rPr>
              <a:t>Data quality and interoperability</a:t>
            </a:r>
          </a:p>
          <a:p>
            <a:pPr marL="863600" lvl="1" indent="-463550">
              <a:lnSpc>
                <a:spcPct val="80000"/>
              </a:lnSpc>
              <a:buClr>
                <a:schemeClr val="tx2"/>
              </a:buClr>
              <a:buFont typeface="Arial" pitchFamily="34" charset="0"/>
              <a:buChar char="•"/>
              <a:defRPr/>
            </a:pPr>
            <a:endParaRPr lang="en-US" sz="800" dirty="0" smtClean="0">
              <a:latin typeface="Arial Narrow"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Blank Presentatio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lank Presentat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solidFill>
            <a:srgbClr val="C0C0C0"/>
          </a:solidFill>
          <a:prstDash val="solid"/>
          <a:round/>
          <a:headEnd type="none" w="med" len="med"/>
          <a:tailEnd type="none" w="med" len="med"/>
        </a:ln>
        <a:effectLst>
          <a:outerShdw dist="35921" dir="2700000" algn="ctr" rotWithShape="0">
            <a:srgbClr val="808080"/>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solidFill>
            <a:srgbClr val="C0C0C0"/>
          </a:solidFill>
          <a:prstDash val="solid"/>
          <a:round/>
          <a:headEnd type="none" w="med" len="med"/>
          <a:tailEnd type="none" w="med" len="med"/>
        </a:ln>
        <a:effectLst>
          <a:outerShdw dist="35921" dir="2700000" algn="ctr" rotWithShape="0">
            <a:srgbClr val="808080"/>
          </a:outerShdw>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50000"/>
          </a:spcBef>
          <a:spcAft>
            <a:spcPct val="0"/>
          </a:spcAft>
          <a:buClrTx/>
          <a:buSzTx/>
          <a:buFontTx/>
          <a:buNone/>
          <a:tabLst/>
          <a:defRPr kumimoji="0" lang="en-US" sz="1600" b="1" i="0" u="none" strike="noStrike" cap="none" normalizeH="0" baseline="0" smtClean="0">
            <a:ln>
              <a:noFill/>
            </a:ln>
            <a:solidFill>
              <a:schemeClr val="tx1"/>
            </a:solidFill>
            <a:effectLst/>
            <a:latin typeface="Times New Roman" pitchFamily="18" charset="0"/>
          </a:defRPr>
        </a:defPPr>
      </a:lstStyle>
    </a:lnDef>
    <a:txDef>
      <a:spPr bwMode="auto">
        <a:noFill/>
        <a:ln w="9525" algn="ctr">
          <a:noFill/>
          <a:miter lim="800000"/>
          <a:headEnd/>
          <a:tailEnd/>
        </a:ln>
      </a:spPr>
      <a:bodyPr>
        <a:spAutoFit/>
      </a:bodyPr>
      <a:lstStyle>
        <a:defPPr>
          <a:spcBef>
            <a:spcPts val="0"/>
          </a:spcBef>
          <a:defRPr sz="2000" dirty="0">
            <a:solidFill>
              <a:srgbClr val="FF0000"/>
            </a:solidFill>
            <a:latin typeface="Arial Narrow" pitchFamily="34" charset="0"/>
            <a:cs typeface="Arial" charset="0"/>
          </a:defRPr>
        </a:defPPr>
      </a:lstStyle>
    </a:txDef>
  </a:objectDefaults>
  <a:extraClrSchemeLst>
    <a:extraClrScheme>
      <a:clrScheme name="Blank Presentatio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Blank Presentat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Blank Presentatio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Blank Presentatio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Blank Presentatio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Blank Presentatio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Blank Presentatio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18671</TotalTime>
  <Words>8034</Words>
  <Application>Microsoft Office PowerPoint</Application>
  <PresentationFormat>On-screen Show (4:3)</PresentationFormat>
  <Paragraphs>669</Paragraphs>
  <Slides>29</Slides>
  <Notes>29</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29</vt:i4>
      </vt:variant>
    </vt:vector>
  </HeadingPairs>
  <TitlesOfParts>
    <vt:vector size="37" baseType="lpstr">
      <vt:lpstr>Arial</vt:lpstr>
      <vt:lpstr>Arial Narrow</vt:lpstr>
      <vt:lpstr>Calibri</vt:lpstr>
      <vt:lpstr>Cambria Math</vt:lpstr>
      <vt:lpstr>Times New Roman</vt:lpstr>
      <vt:lpstr>Wingdings</vt:lpstr>
      <vt:lpstr>1_Blank Presentation</vt:lpstr>
      <vt:lpstr>Clip</vt:lpstr>
      <vt:lpstr>Defense Logistics Management Standards (DLMS) Introductory Training</vt:lpstr>
      <vt:lpstr>DLMS Training Catalog</vt:lpstr>
      <vt:lpstr>PowerPoint Presentation</vt:lpstr>
      <vt:lpstr>PowerPoint Presentation</vt:lpstr>
      <vt:lpstr>Unique Item Identification (IUID),  Radio Frequency Identification (RFID),  &amp; DLMS</vt:lpstr>
      <vt:lpstr>IUID, RFID, &amp; DLMS Relationship</vt:lpstr>
      <vt:lpstr>IUID-RFID Policy Relationship (Example)</vt:lpstr>
      <vt:lpstr>Unique Identification (IUID) of Tangible Items</vt:lpstr>
      <vt:lpstr>DOD Vision for IUID</vt:lpstr>
      <vt:lpstr>IUID Policy Overview</vt:lpstr>
      <vt:lpstr>PowerPoint Presentation</vt:lpstr>
      <vt:lpstr>PowerPoint Presentation</vt:lpstr>
      <vt:lpstr>pRFID - Optimize the Supply Chain</vt:lpstr>
      <vt:lpstr>Nodal Asset Visibility</vt:lpstr>
      <vt:lpstr>Nodal Asset Visibility</vt:lpstr>
      <vt:lpstr>pRFID &amp; DLMS (Enhanced Receiving)</vt:lpstr>
      <vt:lpstr>pRFID &amp; In-Transit Visibility</vt:lpstr>
      <vt:lpstr>PowerPoint Presentation</vt:lpstr>
      <vt:lpstr>PowerPoint Presentation</vt:lpstr>
      <vt:lpstr>PowerPoint Presentation</vt:lpstr>
      <vt:lpstr>  Example of Providing In The Box Visibility via 856 ASN</vt:lpstr>
      <vt:lpstr> Illustrative Example of IUID and pRFID Transmissions via 856 ASN</vt:lpstr>
      <vt:lpstr>IUID and RFID in 856 ASN</vt:lpstr>
      <vt:lpstr>Multiple CLINs in Multiple Cases with Multiple CLINs per Case and Multiple Cases per CLIN on a Pallet</vt:lpstr>
      <vt:lpstr>Multiple CLINs in Multiple Cases with Multiple CLINs per Case and Multiple Cases per CLIN on a Pallet</vt:lpstr>
      <vt:lpstr>Multiple CLINs in Multiple Cases with Multiple CLINs per Case and Multiple Cases per CLIN on a Pallet</vt:lpstr>
      <vt:lpstr>Multiple CLINs in Multiple Cases with Multiple CLINs per Case and Multiple Cases per CLIN on a Pallet</vt:lpstr>
      <vt:lpstr>Module 5 Quiz</vt:lpstr>
      <vt:lpstr>End of Module 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Defense Logistics Management System</dc:title>
  <dc:creator>Yeakel, Dale C DLA CTR INFORMATION OPERATIONS;Larry.Tanner.ctr@dla.mil</dc:creator>
  <cp:lastModifiedBy>Williams, Sylvia CIV DLA INFO OPERATIONS (US)</cp:lastModifiedBy>
  <cp:revision>659</cp:revision>
  <cp:lastPrinted>2009-07-16T18:32:22Z</cp:lastPrinted>
  <dcterms:created xsi:type="dcterms:W3CDTF">2000-03-21T18:54:24Z</dcterms:created>
  <dcterms:modified xsi:type="dcterms:W3CDTF">2018-10-09T16:01:49Z</dcterms:modified>
  <cp:category>Training</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ies>
</file>