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2.xml" ContentType="application/vnd.openxmlformats-officedocument.theme+xml"/>
  <Override PartName="/ppt/slideLayouts/slideLayout7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3" r:id="rId2"/>
    <p:sldMasterId id="2147483669" r:id="rId3"/>
  </p:sldMasterIdLst>
  <p:notesMasterIdLst>
    <p:notesMasterId r:id="rId80"/>
  </p:notesMasterIdLst>
  <p:sldIdLst>
    <p:sldId id="256" r:id="rId4"/>
    <p:sldId id="389" r:id="rId5"/>
    <p:sldId id="390" r:id="rId6"/>
    <p:sldId id="318" r:id="rId7"/>
    <p:sldId id="319" r:id="rId8"/>
    <p:sldId id="320" r:id="rId9"/>
    <p:sldId id="321" r:id="rId10"/>
    <p:sldId id="322" r:id="rId11"/>
    <p:sldId id="323" r:id="rId12"/>
    <p:sldId id="329" r:id="rId13"/>
    <p:sldId id="331" r:id="rId14"/>
    <p:sldId id="332" r:id="rId15"/>
    <p:sldId id="333" r:id="rId16"/>
    <p:sldId id="334" r:id="rId17"/>
    <p:sldId id="335" r:id="rId18"/>
    <p:sldId id="336" r:id="rId19"/>
    <p:sldId id="337" r:id="rId20"/>
    <p:sldId id="339" r:id="rId21"/>
    <p:sldId id="340" r:id="rId22"/>
    <p:sldId id="342" r:id="rId23"/>
    <p:sldId id="343" r:id="rId24"/>
    <p:sldId id="344" r:id="rId25"/>
    <p:sldId id="345" r:id="rId26"/>
    <p:sldId id="346" r:id="rId27"/>
    <p:sldId id="347" r:id="rId28"/>
    <p:sldId id="348" r:id="rId29"/>
    <p:sldId id="349" r:id="rId30"/>
    <p:sldId id="350" r:id="rId31"/>
    <p:sldId id="351" r:id="rId32"/>
    <p:sldId id="352" r:id="rId33"/>
    <p:sldId id="353" r:id="rId34"/>
    <p:sldId id="354" r:id="rId35"/>
    <p:sldId id="355" r:id="rId36"/>
    <p:sldId id="356" r:id="rId37"/>
    <p:sldId id="357" r:id="rId38"/>
    <p:sldId id="358" r:id="rId39"/>
    <p:sldId id="359" r:id="rId40"/>
    <p:sldId id="360" r:id="rId41"/>
    <p:sldId id="361" r:id="rId42"/>
    <p:sldId id="362" r:id="rId43"/>
    <p:sldId id="363" r:id="rId44"/>
    <p:sldId id="364" r:id="rId45"/>
    <p:sldId id="365" r:id="rId46"/>
    <p:sldId id="366" r:id="rId47"/>
    <p:sldId id="367" r:id="rId48"/>
    <p:sldId id="368" r:id="rId49"/>
    <p:sldId id="369" r:id="rId50"/>
    <p:sldId id="298" r:id="rId51"/>
    <p:sldId id="370" r:id="rId52"/>
    <p:sldId id="371" r:id="rId53"/>
    <p:sldId id="372" r:id="rId54"/>
    <p:sldId id="373" r:id="rId55"/>
    <p:sldId id="374" r:id="rId56"/>
    <p:sldId id="375" r:id="rId57"/>
    <p:sldId id="376" r:id="rId58"/>
    <p:sldId id="377" r:id="rId59"/>
    <p:sldId id="378" r:id="rId60"/>
    <p:sldId id="379" r:id="rId61"/>
    <p:sldId id="380" r:id="rId62"/>
    <p:sldId id="381" r:id="rId63"/>
    <p:sldId id="382" r:id="rId64"/>
    <p:sldId id="383" r:id="rId65"/>
    <p:sldId id="384" r:id="rId66"/>
    <p:sldId id="385" r:id="rId67"/>
    <p:sldId id="395" r:id="rId68"/>
    <p:sldId id="396" r:id="rId69"/>
    <p:sldId id="397" r:id="rId70"/>
    <p:sldId id="398" r:id="rId71"/>
    <p:sldId id="399" r:id="rId72"/>
    <p:sldId id="400" r:id="rId73"/>
    <p:sldId id="387" r:id="rId74"/>
    <p:sldId id="391" r:id="rId75"/>
    <p:sldId id="392" r:id="rId76"/>
    <p:sldId id="393" r:id="rId77"/>
    <p:sldId id="394" r:id="rId78"/>
    <p:sldId id="388" r:id="rId7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0" d="100"/>
          <a:sy n="80" d="100"/>
        </p:scale>
        <p:origin x="1450" y="53"/>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slide" Target="slides/slide60.xml"/><Relationship Id="rId68" Type="http://schemas.openxmlformats.org/officeDocument/2006/relationships/slide" Target="slides/slide65.xml"/><Relationship Id="rId76" Type="http://schemas.openxmlformats.org/officeDocument/2006/relationships/slide" Target="slides/slide73.xml"/><Relationship Id="rId84" Type="http://schemas.openxmlformats.org/officeDocument/2006/relationships/tableStyles" Target="tableStyles.xml"/><Relationship Id="rId7" Type="http://schemas.openxmlformats.org/officeDocument/2006/relationships/slide" Target="slides/slide4.xml"/><Relationship Id="rId71" Type="http://schemas.openxmlformats.org/officeDocument/2006/relationships/slide" Target="slides/slide68.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74" Type="http://schemas.openxmlformats.org/officeDocument/2006/relationships/slide" Target="slides/slide71.xml"/><Relationship Id="rId79" Type="http://schemas.openxmlformats.org/officeDocument/2006/relationships/slide" Target="slides/slide76.xml"/><Relationship Id="rId5" Type="http://schemas.openxmlformats.org/officeDocument/2006/relationships/slide" Target="slides/slide2.xml"/><Relationship Id="rId61" Type="http://schemas.openxmlformats.org/officeDocument/2006/relationships/slide" Target="slides/slide58.xml"/><Relationship Id="rId82"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slide" Target="slides/slide74.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notesMaster" Target="notesMasters/notesMaster1.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988F708-C0AE-4D69-AD89-819977EE0C5A}" type="datetimeFigureOut">
              <a:rPr lang="en-US" smtClean="0"/>
              <a:t>2/21/2017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9DCEA15-D925-4C62-83CE-14E0A026CC7D}" type="slidenum">
              <a:rPr lang="en-US" smtClean="0"/>
              <a:t>‹#›</a:t>
            </a:fld>
            <a:endParaRPr lang="en-US"/>
          </a:p>
        </p:txBody>
      </p:sp>
    </p:spTree>
    <p:extLst>
      <p:ext uri="{BB962C8B-B14F-4D97-AF65-F5344CB8AC3E}">
        <p14:creationId xmlns:p14="http://schemas.microsoft.com/office/powerpoint/2010/main" val="30384653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xfrm>
            <a:off x="2694438" y="8688049"/>
            <a:ext cx="1469128" cy="455951"/>
          </a:xfrm>
          <a:prstGeom prst="rect">
            <a:avLst/>
          </a:prstGeom>
          <a:noFill/>
        </p:spPr>
        <p:txBody>
          <a:bodyPr/>
          <a:lstStyle/>
          <a:p>
            <a:fld id="{F36D2322-777A-4EA9-806D-63FBE53D993F}" type="slidenum">
              <a:rPr lang="en-US" smtClean="0"/>
              <a:pPr/>
              <a:t>2</a:t>
            </a:fld>
            <a:endParaRPr lang="en-US" smtClean="0"/>
          </a:p>
        </p:txBody>
      </p:sp>
      <p:sp>
        <p:nvSpPr>
          <p:cNvPr id="53251" name="Rectangle 2"/>
          <p:cNvSpPr>
            <a:spLocks noGrp="1" noRot="1" noChangeAspect="1" noChangeArrowheads="1" noTextEdit="1"/>
          </p:cNvSpPr>
          <p:nvPr>
            <p:ph type="sldImg"/>
          </p:nvPr>
        </p:nvSpPr>
        <p:spPr>
          <a:xfrm>
            <a:off x="138113" y="149225"/>
            <a:ext cx="3597275" cy="2698750"/>
          </a:xfrm>
          <a:ln/>
        </p:spPr>
      </p:sp>
      <p:sp>
        <p:nvSpPr>
          <p:cNvPr id="53252" name="Rectangle 3"/>
          <p:cNvSpPr>
            <a:spLocks noGrp="1" noChangeArrowheads="1"/>
          </p:cNvSpPr>
          <p:nvPr>
            <p:ph type="body" idx="1"/>
          </p:nvPr>
        </p:nvSpPr>
        <p:spPr>
          <a:xfrm>
            <a:off x="149090" y="2923082"/>
            <a:ext cx="6261651" cy="5696262"/>
          </a:xfrm>
          <a:noFill/>
          <a:ln/>
        </p:spPr>
        <p:txBody>
          <a:bodyPr/>
          <a:lstStyle/>
          <a:p>
            <a:r>
              <a:rPr lang="en-US" b="1" dirty="0"/>
              <a:t>Narrator:</a:t>
            </a:r>
            <a:r>
              <a:rPr lang="en-US" dirty="0"/>
              <a:t>  </a:t>
            </a:r>
          </a:p>
          <a:p>
            <a:pPr marL="168195" indent="-168195">
              <a:buFont typeface="Arial" panose="020B0604020202020204" pitchFamily="34" charset="0"/>
              <a:buChar char="•"/>
            </a:pPr>
            <a:r>
              <a:rPr lang="en-US" dirty="0"/>
              <a:t>The developers of MILS in the 1960s were brilliant in conveying essential data within the 80 record position punch card technology limitations that </a:t>
            </a:r>
            <a:r>
              <a:rPr lang="en-US" dirty="0" smtClean="0"/>
              <a:t>existed </a:t>
            </a:r>
            <a:r>
              <a:rPr lang="en-US" dirty="0"/>
              <a:t>at the time. Key to this success is the single character signal code that identifies both the bill-to activity and the ship-to activity in a requisition, which can be the </a:t>
            </a:r>
            <a:r>
              <a:rPr lang="en-US" dirty="0" err="1"/>
              <a:t>requisitioner</a:t>
            </a:r>
            <a:r>
              <a:rPr lang="en-US" dirty="0"/>
              <a:t> in </a:t>
            </a:r>
            <a:r>
              <a:rPr lang="en-US" dirty="0" smtClean="0"/>
              <a:t>legacy MILS </a:t>
            </a:r>
            <a:r>
              <a:rPr lang="en-US" dirty="0"/>
              <a:t>record positions 30 through 35 or the supplementary address in </a:t>
            </a:r>
            <a:r>
              <a:rPr lang="en-US" dirty="0" smtClean="0"/>
              <a:t>legacy MILS </a:t>
            </a:r>
            <a:r>
              <a:rPr lang="en-US" dirty="0"/>
              <a:t>record positions 45 through 50. </a:t>
            </a:r>
          </a:p>
          <a:p>
            <a:pPr marL="168195" indent="-168195">
              <a:buFont typeface="Arial" panose="020B0604020202020204" pitchFamily="34" charset="0"/>
              <a:buChar char="•"/>
            </a:pPr>
            <a:r>
              <a:rPr lang="en-US" dirty="0"/>
              <a:t>The MILS developers also enabled the capability to designate a third party (typically a DFAS Center) as the bill-to party by having the fund code do double duty. We call this </a:t>
            </a:r>
            <a:r>
              <a:rPr lang="en-US" dirty="0" smtClean="0"/>
              <a:t>“third </a:t>
            </a:r>
            <a:r>
              <a:rPr lang="en-US" dirty="0"/>
              <a:t>party billing</a:t>
            </a:r>
            <a:r>
              <a:rPr lang="en-US" dirty="0" smtClean="0"/>
              <a:t>.” </a:t>
            </a:r>
            <a:r>
              <a:rPr lang="en-US" dirty="0"/>
              <a:t>In the case of </a:t>
            </a:r>
            <a:r>
              <a:rPr lang="en-US" dirty="0" smtClean="0"/>
              <a:t>Signal </a:t>
            </a:r>
            <a:r>
              <a:rPr lang="en-US" dirty="0"/>
              <a:t>C</a:t>
            </a:r>
            <a:r>
              <a:rPr lang="en-US" dirty="0" smtClean="0"/>
              <a:t>odes </a:t>
            </a:r>
            <a:r>
              <a:rPr lang="en-US" dirty="0"/>
              <a:t>C and L shown here, the </a:t>
            </a:r>
            <a:r>
              <a:rPr lang="en-US" dirty="0" smtClean="0"/>
              <a:t>Fund </a:t>
            </a:r>
            <a:r>
              <a:rPr lang="en-US" dirty="0"/>
              <a:t>C</a:t>
            </a:r>
            <a:r>
              <a:rPr lang="en-US" dirty="0" smtClean="0"/>
              <a:t>ode </a:t>
            </a:r>
            <a:r>
              <a:rPr lang="en-US" dirty="0"/>
              <a:t>determines both the chargeable appropriation and the bill-to party. It is the service code of the </a:t>
            </a:r>
            <a:r>
              <a:rPr lang="en-US" dirty="0" err="1"/>
              <a:t>requisitioner</a:t>
            </a:r>
            <a:r>
              <a:rPr lang="en-US" dirty="0"/>
              <a:t> that determines the correct portion of the table to use to identify the bill-to party and the service code of the bill-to party that determines the appropriation. </a:t>
            </a:r>
          </a:p>
          <a:p>
            <a:pPr marL="168195" indent="-168195">
              <a:buFont typeface="Arial" panose="020B0604020202020204" pitchFamily="34" charset="0"/>
              <a:buChar char="•"/>
            </a:pPr>
            <a:r>
              <a:rPr lang="en-US" dirty="0"/>
              <a:t>Of course in DLMS, we are able to designate the </a:t>
            </a:r>
            <a:r>
              <a:rPr lang="en-US" dirty="0" err="1"/>
              <a:t>requisitioner</a:t>
            </a:r>
            <a:r>
              <a:rPr lang="en-US" dirty="0"/>
              <a:t>, bill-to party, ship-to party and line of accounting as discrete data elements without relying on the signal </a:t>
            </a:r>
            <a:r>
              <a:rPr lang="en-US" dirty="0" smtClean="0"/>
              <a:t>code and Fund Code. </a:t>
            </a:r>
            <a:r>
              <a:rPr lang="en-US" dirty="0"/>
              <a:t>Let’s see how this works using a MILS format </a:t>
            </a:r>
            <a:r>
              <a:rPr lang="en-US" dirty="0" smtClean="0"/>
              <a:t>example.</a:t>
            </a:r>
          </a:p>
          <a:p>
            <a:pPr marL="168195" indent="-168195">
              <a:buFont typeface="Arial" panose="020B0604020202020204" pitchFamily="34" charset="0"/>
              <a:buChar char="•"/>
            </a:pPr>
            <a:r>
              <a:rPr lang="en-US" dirty="0" smtClean="0"/>
              <a:t>Here</a:t>
            </a:r>
            <a:r>
              <a:rPr lang="en-US" dirty="0"/>
              <a:t>, we have an Army </a:t>
            </a:r>
            <a:r>
              <a:rPr lang="en-US" dirty="0" err="1"/>
              <a:t>requisitioner</a:t>
            </a:r>
            <a:r>
              <a:rPr lang="en-US" dirty="0"/>
              <a:t> identified in MILS record positions 30-35, with Signal Code C, which says to ship the materiel to the </a:t>
            </a:r>
            <a:r>
              <a:rPr lang="en-US" dirty="0" err="1"/>
              <a:t>requisitioner</a:t>
            </a:r>
            <a:r>
              <a:rPr lang="en-US" dirty="0"/>
              <a:t> and determine the bill-to party billing using fund code 21 in the Army portion of the Fund Code to Billed </a:t>
            </a:r>
            <a:r>
              <a:rPr lang="en-US" dirty="0" err="1"/>
              <a:t>DoDAAC</a:t>
            </a:r>
            <a:r>
              <a:rPr lang="en-US" dirty="0"/>
              <a:t> Table for Army Service Code W.  Fund Code 21 will also give us the appropriation chargeable, but we first need to determine the bill-to party.</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Narrator:</a:t>
            </a:r>
            <a:r>
              <a:rPr lang="en-US" b="0" baseline="0" dirty="0" smtClean="0"/>
              <a:t> </a:t>
            </a:r>
            <a:r>
              <a:rPr lang="en-US" b="0" kern="1200" baseline="0" dirty="0" smtClean="0">
                <a:solidFill>
                  <a:schemeClr val="tx1"/>
                </a:solidFill>
                <a:effectLst/>
              </a:rPr>
              <a:t> </a:t>
            </a:r>
          </a:p>
          <a:p>
            <a:pPr marL="168195" indent="-168195">
              <a:buFont typeface="Arial" panose="020B0604020202020204" pitchFamily="34" charset="0"/>
              <a:buChar char="•"/>
            </a:pPr>
            <a:r>
              <a:rPr lang="en-US" kern="1200" dirty="0" smtClean="0">
                <a:solidFill>
                  <a:schemeClr val="tx1"/>
                </a:solidFill>
                <a:effectLst/>
              </a:rPr>
              <a:t>The Fund Code to Fund Account Conversion Table, or MILSBILLS Appendix 1.1, is grouped by billed service code group and by signal code group within each service code. </a:t>
            </a:r>
          </a:p>
          <a:p>
            <a:pPr marL="168195" indent="-168195">
              <a:buFont typeface="Arial" panose="020B0604020202020204" pitchFamily="34" charset="0"/>
              <a:buChar char="•"/>
            </a:pPr>
            <a:r>
              <a:rPr lang="en-US" kern="1200" dirty="0" smtClean="0">
                <a:solidFill>
                  <a:schemeClr val="tx1"/>
                </a:solidFill>
                <a:effectLst/>
              </a:rPr>
              <a:t>Here are the two examples discussed earlier for fund code 21 and 2P.</a:t>
            </a:r>
          </a:p>
          <a:p>
            <a:pPr marL="168195" indent="-168195">
              <a:buFont typeface="Arial" panose="020B0604020202020204" pitchFamily="34" charset="0"/>
              <a:buChar char="•"/>
            </a:pPr>
            <a:r>
              <a:rPr lang="en-US" kern="1200" dirty="0" smtClean="0">
                <a:solidFill>
                  <a:schemeClr val="tx1"/>
                </a:solidFill>
                <a:effectLst/>
              </a:rPr>
              <a:t>On the table following the Army billed service codes under AP1.1.A, the table moves to Air Force billed service codes under AP1.1.F.</a:t>
            </a:r>
          </a:p>
          <a:p>
            <a:pPr marL="168195" indent="-168195">
              <a:buFont typeface="Arial" panose="020B0604020202020204" pitchFamily="34" charset="0"/>
              <a:buChar char="•"/>
            </a:pPr>
            <a:endParaRPr lang="en-US" dirty="0"/>
          </a:p>
        </p:txBody>
      </p:sp>
      <p:sp>
        <p:nvSpPr>
          <p:cNvPr id="4" name="Slide Number Placeholder 3"/>
          <p:cNvSpPr>
            <a:spLocks noGrp="1"/>
          </p:cNvSpPr>
          <p:nvPr>
            <p:ph type="sldNum" sz="quarter" idx="10"/>
          </p:nvPr>
        </p:nvSpPr>
        <p:spPr>
          <a:xfrm>
            <a:off x="2694438" y="8688049"/>
            <a:ext cx="1469128" cy="455951"/>
          </a:xfrm>
          <a:prstGeom prst="rect">
            <a:avLst/>
          </a:prstGeom>
        </p:spPr>
        <p:txBody>
          <a:bodyPr/>
          <a:lstStyle/>
          <a:p>
            <a:pPr>
              <a:defRPr/>
            </a:pPr>
            <a:fld id="{38A046AC-9528-4127-8FD7-3E5F5C130649}" type="slidenum">
              <a:rPr lang="en-US" smtClean="0"/>
              <a:pPr>
                <a:defRPr/>
              </a:pPr>
              <a:t>11</a:t>
            </a:fld>
            <a:endParaRPr lang="en-US" dirty="0"/>
          </a:p>
        </p:txBody>
      </p:sp>
    </p:spTree>
    <p:extLst>
      <p:ext uri="{BB962C8B-B14F-4D97-AF65-F5344CB8AC3E}">
        <p14:creationId xmlns:p14="http://schemas.microsoft.com/office/powerpoint/2010/main" val="29393418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4313" y="225425"/>
            <a:ext cx="3519487" cy="2641600"/>
          </a:xfrm>
        </p:spPr>
      </p:sp>
      <p:sp>
        <p:nvSpPr>
          <p:cNvPr id="3" name="Notes Placeholder 2"/>
          <p:cNvSpPr>
            <a:spLocks noGrp="1"/>
          </p:cNvSpPr>
          <p:nvPr>
            <p:ph type="body" idx="1"/>
          </p:nvPr>
        </p:nvSpPr>
        <p:spPr/>
        <p:txBody>
          <a:bodyPr/>
          <a:lstStyle/>
          <a:p>
            <a:r>
              <a:rPr lang="en-US" b="1" dirty="0" smtClean="0"/>
              <a:t>Narrator:</a:t>
            </a:r>
            <a:r>
              <a:rPr lang="en-US" b="0" baseline="0" dirty="0" smtClean="0"/>
              <a:t> </a:t>
            </a:r>
            <a:r>
              <a:rPr lang="en-US" b="0" kern="1200" baseline="0" dirty="0" smtClean="0">
                <a:solidFill>
                  <a:schemeClr val="tx1"/>
                </a:solidFill>
                <a:effectLst/>
              </a:rPr>
              <a:t> </a:t>
            </a:r>
          </a:p>
          <a:p>
            <a:pPr marL="168195" indent="-168195">
              <a:buFont typeface="Arial" panose="020B0604020202020204" pitchFamily="34" charset="0"/>
              <a:buChar char="•"/>
            </a:pPr>
            <a:r>
              <a:rPr lang="en-US" kern="1200" dirty="0" smtClean="0">
                <a:solidFill>
                  <a:schemeClr val="tx1"/>
                </a:solidFill>
                <a:effectLst/>
              </a:rPr>
              <a:t>In the case of signal codes C or L the fund code does double duty, also providing the bill-to party of the requisitioning Service Code.</a:t>
            </a:r>
          </a:p>
          <a:p>
            <a:pPr marL="168195" indent="-168195">
              <a:buFont typeface="Arial" panose="020B0604020202020204" pitchFamily="34" charset="0"/>
              <a:buChar char="•"/>
            </a:pPr>
            <a:r>
              <a:rPr lang="en-US" kern="1200" dirty="0" smtClean="0">
                <a:solidFill>
                  <a:schemeClr val="tx1"/>
                </a:solidFill>
                <a:effectLst/>
              </a:rPr>
              <a:t>In both examples here the </a:t>
            </a:r>
            <a:r>
              <a:rPr lang="en-US" kern="1200" dirty="0" err="1" smtClean="0">
                <a:solidFill>
                  <a:schemeClr val="tx1"/>
                </a:solidFill>
                <a:effectLst/>
              </a:rPr>
              <a:t>requisitioner</a:t>
            </a:r>
            <a:r>
              <a:rPr lang="en-US" kern="1200" dirty="0" smtClean="0">
                <a:solidFill>
                  <a:schemeClr val="tx1"/>
                </a:solidFill>
                <a:effectLst/>
              </a:rPr>
              <a:t> was Army Service Code W and the bill-to party is DFAS Columbus with </a:t>
            </a:r>
            <a:r>
              <a:rPr lang="en-US" kern="1200" dirty="0" err="1" smtClean="0">
                <a:solidFill>
                  <a:schemeClr val="tx1"/>
                </a:solidFill>
                <a:effectLst/>
              </a:rPr>
              <a:t>DoDAAC</a:t>
            </a:r>
            <a:r>
              <a:rPr lang="en-US" kern="1200" dirty="0" smtClean="0">
                <a:solidFill>
                  <a:schemeClr val="tx1"/>
                </a:solidFill>
                <a:effectLst/>
              </a:rPr>
              <a:t> W58RG0, which is also an Army Service Code.</a:t>
            </a:r>
          </a:p>
          <a:p>
            <a:pPr marL="168195" indent="-168195">
              <a:buFont typeface="Arial" panose="020B0604020202020204" pitchFamily="34" charset="0"/>
              <a:buChar char="•"/>
            </a:pPr>
            <a:r>
              <a:rPr lang="en-US" kern="1200" dirty="0" smtClean="0">
                <a:solidFill>
                  <a:schemeClr val="tx1"/>
                </a:solidFill>
                <a:effectLst/>
              </a:rPr>
              <a:t>We would use MILSBILLS Appendix 1.1 with Army bill-to Service Code W to determine the line of accounting or non-</a:t>
            </a:r>
            <a:r>
              <a:rPr lang="en-US" kern="1200" dirty="0" err="1" smtClean="0">
                <a:solidFill>
                  <a:schemeClr val="tx1"/>
                </a:solidFill>
                <a:effectLst/>
              </a:rPr>
              <a:t>interfund</a:t>
            </a:r>
            <a:r>
              <a:rPr lang="en-US" kern="1200" dirty="0" smtClean="0">
                <a:solidFill>
                  <a:schemeClr val="tx1"/>
                </a:solidFill>
                <a:effectLst/>
              </a:rPr>
              <a:t> billing.</a:t>
            </a:r>
            <a:endParaRPr lang="en-US" kern="1200" dirty="0">
              <a:solidFill>
                <a:schemeClr val="tx1"/>
              </a:solidFill>
              <a:effectLst/>
            </a:endParaRPr>
          </a:p>
        </p:txBody>
      </p:sp>
      <p:sp>
        <p:nvSpPr>
          <p:cNvPr id="4" name="Slide Number Placeholder 3"/>
          <p:cNvSpPr>
            <a:spLocks noGrp="1"/>
          </p:cNvSpPr>
          <p:nvPr>
            <p:ph type="sldNum" sz="quarter" idx="10"/>
          </p:nvPr>
        </p:nvSpPr>
        <p:spPr>
          <a:xfrm>
            <a:off x="2694438" y="8688049"/>
            <a:ext cx="1469128" cy="455951"/>
          </a:xfrm>
          <a:prstGeom prst="rect">
            <a:avLst/>
          </a:prstGeom>
        </p:spPr>
        <p:txBody>
          <a:bodyPr/>
          <a:lstStyle/>
          <a:p>
            <a:pPr>
              <a:defRPr/>
            </a:pPr>
            <a:fld id="{38A046AC-9528-4127-8FD7-3E5F5C130649}" type="slidenum">
              <a:rPr lang="en-US" smtClean="0"/>
              <a:pPr>
                <a:defRPr/>
              </a:pPr>
              <a:t>12</a:t>
            </a:fld>
            <a:endParaRPr lang="en-US" dirty="0"/>
          </a:p>
        </p:txBody>
      </p:sp>
    </p:spTree>
    <p:extLst>
      <p:ext uri="{BB962C8B-B14F-4D97-AF65-F5344CB8AC3E}">
        <p14:creationId xmlns:p14="http://schemas.microsoft.com/office/powerpoint/2010/main" val="21234383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4313" y="225425"/>
            <a:ext cx="3519487" cy="2641600"/>
          </a:xfrm>
        </p:spPr>
      </p:sp>
      <p:sp>
        <p:nvSpPr>
          <p:cNvPr id="3" name="Notes Placeholder 2"/>
          <p:cNvSpPr>
            <a:spLocks noGrp="1"/>
          </p:cNvSpPr>
          <p:nvPr>
            <p:ph type="body" idx="1"/>
          </p:nvPr>
        </p:nvSpPr>
        <p:spPr/>
        <p:txBody>
          <a:bodyPr/>
          <a:lstStyle/>
          <a:p>
            <a:r>
              <a:rPr lang="en-US" b="1" dirty="0" smtClean="0"/>
              <a:t>Narrator:</a:t>
            </a:r>
          </a:p>
          <a:p>
            <a:pPr marL="168244" indent="-168244">
              <a:buFont typeface="Arial" panose="020B0604020202020204" pitchFamily="34" charset="0"/>
              <a:buChar char="•"/>
            </a:pPr>
            <a:r>
              <a:rPr lang="en-US" dirty="0"/>
              <a:t>The fund code table may cite # (use - </a:t>
            </a:r>
            <a:r>
              <a:rPr lang="en-US" dirty="0" smtClean="0"/>
              <a:t>Requisition </a:t>
            </a:r>
            <a:r>
              <a:rPr lang="en-US" dirty="0"/>
              <a:t>date) </a:t>
            </a:r>
            <a:r>
              <a:rPr lang="en-US" dirty="0" smtClean="0"/>
              <a:t>or </a:t>
            </a:r>
            <a:r>
              <a:rPr lang="en-US" dirty="0"/>
              <a:t>* (use - Bill date) to compute beginning and ending periods of </a:t>
            </a:r>
            <a:r>
              <a:rPr lang="en-US" dirty="0" smtClean="0"/>
              <a:t>availability.</a:t>
            </a:r>
            <a:endParaRPr lang="en-US" dirty="0"/>
          </a:p>
          <a:p>
            <a:pPr marL="168244" indent="-168244">
              <a:buFont typeface="Arial" panose="020B0604020202020204" pitchFamily="34" charset="0"/>
              <a:buChar char="•"/>
            </a:pPr>
            <a:r>
              <a:rPr lang="en-US" dirty="0"/>
              <a:t>Since the fund code is only two characters in length, there are only 1296 possible fund code combinations for each service code. </a:t>
            </a:r>
            <a:r>
              <a:rPr lang="en-US" dirty="0" smtClean="0"/>
              <a:t>Using the hash tag or asterisk </a:t>
            </a:r>
            <a:r>
              <a:rPr lang="en-US" dirty="0"/>
              <a:t>allows the same fund code to be reused each </a:t>
            </a:r>
            <a:r>
              <a:rPr lang="en-US" dirty="0" smtClean="0"/>
              <a:t>year so that Components do not exhaust the number of available fund codes. </a:t>
            </a:r>
            <a:endParaRPr lang="en-US" dirty="0"/>
          </a:p>
          <a:p>
            <a:pPr marL="168244" indent="-168244">
              <a:buFont typeface="Arial" panose="020B0604020202020204" pitchFamily="34" charset="0"/>
              <a:buChar char="•"/>
            </a:pPr>
            <a:r>
              <a:rPr lang="en-US" dirty="0" smtClean="0"/>
              <a:t>This convention works </a:t>
            </a:r>
            <a:r>
              <a:rPr lang="en-US" dirty="0"/>
              <a:t>well for a single year appropriation where the beginning and </a:t>
            </a:r>
            <a:r>
              <a:rPr lang="en-US" dirty="0" smtClean="0"/>
              <a:t>ending Periods of Availability are </a:t>
            </a:r>
            <a:r>
              <a:rPr lang="en-US" dirty="0"/>
              <a:t>the same fiscal </a:t>
            </a:r>
            <a:r>
              <a:rPr lang="en-US" dirty="0" smtClean="0"/>
              <a:t>year.</a:t>
            </a:r>
            <a:endParaRPr lang="en-US" dirty="0"/>
          </a:p>
          <a:p>
            <a:pPr marL="168244" indent="-168244">
              <a:buFont typeface="Arial" panose="020B0604020202020204" pitchFamily="34" charset="0"/>
              <a:buChar char="•"/>
            </a:pPr>
            <a:r>
              <a:rPr lang="en-US" dirty="0" smtClean="0"/>
              <a:t>However, this convention is prone </a:t>
            </a:r>
            <a:r>
              <a:rPr lang="en-US" dirty="0"/>
              <a:t>to error for multi-year </a:t>
            </a:r>
            <a:r>
              <a:rPr lang="en-US" dirty="0" smtClean="0"/>
              <a:t>appropriations. In the case of the hash tag (#), the Seller’s billing system will select the current fiscal year as the beginning period of availability and ending period of availability is determined by the length of the appropriation for the Treasury appropriation main account. DAAS is unable to determine the correct periods of availability for editing or populating them from legacy MILS transactions into discrete DLMS data elements.</a:t>
            </a:r>
            <a:endParaRPr lang="en-US" dirty="0"/>
          </a:p>
          <a:p>
            <a:pPr marL="168244" indent="-168244">
              <a:spcAft>
                <a:spcPts val="589"/>
              </a:spcAft>
              <a:buFont typeface="Arial" panose="020B0604020202020204" pitchFamily="34" charset="0"/>
              <a:buChar char="•"/>
            </a:pPr>
            <a:r>
              <a:rPr lang="en-US" dirty="0" smtClean="0"/>
              <a:t>Thus, the Seller </a:t>
            </a:r>
            <a:r>
              <a:rPr lang="en-US" dirty="0"/>
              <a:t>may report </a:t>
            </a:r>
            <a:r>
              <a:rPr lang="en-US" dirty="0" smtClean="0"/>
              <a:t>the beginning and ending periods of availability for the main account incorrectly. The Buyer’s Central Accounts Office </a:t>
            </a:r>
            <a:r>
              <a:rPr lang="en-US" dirty="0"/>
              <a:t>must </a:t>
            </a:r>
            <a:r>
              <a:rPr lang="en-US" dirty="0" smtClean="0"/>
              <a:t>then adjust </a:t>
            </a:r>
            <a:r>
              <a:rPr lang="en-US" dirty="0"/>
              <a:t>the beginning period of availability and ending period of availability </a:t>
            </a:r>
            <a:r>
              <a:rPr lang="en-US" dirty="0" smtClean="0"/>
              <a:t>associated with funds </a:t>
            </a:r>
            <a:r>
              <a:rPr lang="en-US" dirty="0"/>
              <a:t>transfer </a:t>
            </a:r>
            <a:r>
              <a:rPr lang="en-US" dirty="0" smtClean="0"/>
              <a:t>at Treasury.</a:t>
            </a:r>
            <a:endParaRPr lang="en-US" dirty="0"/>
          </a:p>
          <a:p>
            <a:pPr marL="168244" indent="-168244">
              <a:buFont typeface="Arial" panose="020B0604020202020204" pitchFamily="34" charset="0"/>
              <a:buChar char="•"/>
            </a:pPr>
            <a:r>
              <a:rPr lang="en-US" dirty="0" smtClean="0"/>
              <a:t>To identify which fund codes using the hashtag or asterisk are multi-year appropriations Web </a:t>
            </a:r>
            <a:r>
              <a:rPr lang="en-US" dirty="0"/>
              <a:t>Fund Code has a Multi-year to Indicator identify applicable fund codes as </a:t>
            </a:r>
            <a:r>
              <a:rPr lang="en-US" dirty="0" smtClean="0"/>
              <a:t>Multi-year either </a:t>
            </a:r>
            <a:r>
              <a:rPr lang="en-US" dirty="0">
                <a:solidFill>
                  <a:srgbClr val="0000FF"/>
                </a:solidFill>
              </a:rPr>
              <a:t>T</a:t>
            </a:r>
            <a:r>
              <a:rPr lang="en-US" dirty="0"/>
              <a:t>rue or </a:t>
            </a:r>
            <a:r>
              <a:rPr lang="en-US" dirty="0" smtClean="0">
                <a:solidFill>
                  <a:srgbClr val="0000FF"/>
                </a:solidFill>
              </a:rPr>
              <a:t>F</a:t>
            </a:r>
            <a:r>
              <a:rPr lang="en-US" dirty="0" smtClean="0"/>
              <a:t>alse.</a:t>
            </a:r>
            <a:endParaRPr lang="en-US" dirty="0"/>
          </a:p>
          <a:p>
            <a:pPr marL="168244" indent="-168244">
              <a:buFont typeface="Arial" panose="020B0604020202020204" pitchFamily="34" charset="0"/>
              <a:buChar char="•"/>
            </a:pPr>
            <a:r>
              <a:rPr lang="en-US" dirty="0" smtClean="0"/>
              <a:t>Since the beginning and ending periods of availability are discrete data elements in DLMS, full </a:t>
            </a:r>
            <a:r>
              <a:rPr lang="en-US" dirty="0"/>
              <a:t>DLMS implementation of SLOA </a:t>
            </a:r>
            <a:r>
              <a:rPr lang="en-US" dirty="0" smtClean="0"/>
              <a:t>by all DoD trading partners will </a:t>
            </a:r>
            <a:r>
              <a:rPr lang="en-US" dirty="0"/>
              <a:t>resolve </a:t>
            </a:r>
            <a:r>
              <a:rPr lang="en-US" dirty="0" smtClean="0"/>
              <a:t>this.</a:t>
            </a:r>
            <a:endParaRPr lang="en-US" dirty="0"/>
          </a:p>
          <a:p>
            <a:r>
              <a:rPr lang="en-US" b="0" baseline="0" dirty="0" smtClean="0"/>
              <a:t> </a:t>
            </a:r>
            <a:r>
              <a:rPr lang="en-US" b="0" kern="1200" baseline="0" dirty="0" smtClean="0">
                <a:solidFill>
                  <a:schemeClr val="tx1"/>
                </a:solidFill>
                <a:effectLst/>
              </a:rPr>
              <a:t> </a:t>
            </a:r>
          </a:p>
        </p:txBody>
      </p:sp>
      <p:sp>
        <p:nvSpPr>
          <p:cNvPr id="4" name="Slide Number Placeholder 3"/>
          <p:cNvSpPr>
            <a:spLocks noGrp="1"/>
          </p:cNvSpPr>
          <p:nvPr>
            <p:ph type="sldNum" sz="quarter" idx="10"/>
          </p:nvPr>
        </p:nvSpPr>
        <p:spPr>
          <a:xfrm>
            <a:off x="2694438" y="8688049"/>
            <a:ext cx="1469128" cy="455951"/>
          </a:xfrm>
          <a:prstGeom prst="rect">
            <a:avLst/>
          </a:prstGeom>
        </p:spPr>
        <p:txBody>
          <a:bodyPr/>
          <a:lstStyle/>
          <a:p>
            <a:pPr>
              <a:defRPr/>
            </a:pPr>
            <a:fld id="{38A046AC-9528-4127-8FD7-3E5F5C130649}" type="slidenum">
              <a:rPr lang="en-US" smtClean="0"/>
              <a:pPr>
                <a:defRPr/>
              </a:pPr>
              <a:t>13</a:t>
            </a:fld>
            <a:endParaRPr lang="en-US" dirty="0"/>
          </a:p>
        </p:txBody>
      </p:sp>
    </p:spTree>
    <p:extLst>
      <p:ext uri="{BB962C8B-B14F-4D97-AF65-F5344CB8AC3E}">
        <p14:creationId xmlns:p14="http://schemas.microsoft.com/office/powerpoint/2010/main" val="21234383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4313" y="225425"/>
            <a:ext cx="3519487" cy="2641600"/>
          </a:xfrm>
        </p:spPr>
      </p:sp>
      <p:sp>
        <p:nvSpPr>
          <p:cNvPr id="3" name="Notes Placeholder 2"/>
          <p:cNvSpPr>
            <a:spLocks noGrp="1"/>
          </p:cNvSpPr>
          <p:nvPr>
            <p:ph type="body" idx="1"/>
          </p:nvPr>
        </p:nvSpPr>
        <p:spPr/>
        <p:txBody>
          <a:bodyPr/>
          <a:lstStyle/>
          <a:p>
            <a:r>
              <a:rPr lang="en-US" b="1" dirty="0" smtClean="0"/>
              <a:t>Narrator:</a:t>
            </a:r>
            <a:r>
              <a:rPr lang="en-US" b="0" baseline="0" dirty="0" smtClean="0"/>
              <a:t> </a:t>
            </a:r>
            <a:r>
              <a:rPr lang="en-US" b="0" kern="1200" baseline="0" dirty="0" smtClean="0">
                <a:solidFill>
                  <a:schemeClr val="tx1"/>
                </a:solidFill>
                <a:effectLst/>
              </a:rPr>
              <a:t> </a:t>
            </a:r>
          </a:p>
          <a:p>
            <a:pPr marL="168244" indent="-168244">
              <a:buFont typeface="Arial" panose="020B0604020202020204" pitchFamily="34" charset="0"/>
              <a:buChar char="•"/>
            </a:pPr>
            <a:r>
              <a:rPr lang="en-US" dirty="0" smtClean="0"/>
              <a:t>Let’s look at a</a:t>
            </a:r>
            <a:r>
              <a:rPr lang="en-US" baseline="0" dirty="0" smtClean="0"/>
              <a:t> notional</a:t>
            </a:r>
            <a:r>
              <a:rPr lang="en-US" dirty="0" smtClean="0"/>
              <a:t> example of a central accounts office correcting the Buyer side funds transfer at Treasury.</a:t>
            </a:r>
          </a:p>
          <a:p>
            <a:pPr marL="168244" indent="-168244">
              <a:buFont typeface="Arial" panose="020B0604020202020204" pitchFamily="34" charset="0"/>
              <a:buChar char="•"/>
            </a:pPr>
            <a:r>
              <a:rPr lang="en-US" b="0" kern="1200" baseline="0" dirty="0" smtClean="0">
                <a:solidFill>
                  <a:schemeClr val="tx1"/>
                </a:solidFill>
                <a:effectLst/>
              </a:rPr>
              <a:t>We</a:t>
            </a:r>
            <a:r>
              <a:rPr lang="en-US" b="0" kern="1200" dirty="0" smtClean="0">
                <a:solidFill>
                  <a:schemeClr val="tx1"/>
                </a:solidFill>
                <a:effectLst/>
              </a:rPr>
              <a:t> see that if Army fund code 2C is used, the hashtag is entered as the fiscal year indicator. So, the beginning period of availability will be computed by the Seller’s billing system from the Julian date of the requisitions. There are no entries in the Fund Code Appropriation Table for beginning and ending periods of availability and the legacy fiscal year indicator is T or True to note that this is a multi-year appropriation. </a:t>
            </a:r>
          </a:p>
          <a:p>
            <a:pPr marL="168244" indent="-168244">
              <a:buFont typeface="Arial" panose="020B0604020202020204" pitchFamily="34" charset="0"/>
              <a:buChar char="•"/>
            </a:pPr>
            <a:r>
              <a:rPr lang="en-US" b="0" kern="1200" dirty="0" smtClean="0">
                <a:solidFill>
                  <a:schemeClr val="tx1"/>
                </a:solidFill>
                <a:effectLst/>
              </a:rPr>
              <a:t>DAAS will be unable to validate any periods of availability entered as discrete data elements in an incoming DLMS transaction or to populate the beginning and ending periods from an incoming MILS transaction that is being passed to a DLMS trading partner. If the Buyer requisition is submitted as a DLMS transaction with the correct beginning and ending periods of availability as discrete data elements, and if the Seller’s bill perpetuates the Buyer’s beginning and ending periods of availability</a:t>
            </a:r>
            <a:r>
              <a:rPr lang="en-US" dirty="0" smtClean="0"/>
              <a:t>, funds transfer at Treasury will be reported correctly.</a:t>
            </a:r>
          </a:p>
          <a:p>
            <a:pPr marL="168244" indent="-168244">
              <a:buFont typeface="Arial" panose="020B0604020202020204" pitchFamily="34" charset="0"/>
              <a:buChar char="•"/>
            </a:pPr>
            <a:r>
              <a:rPr lang="en-US" b="0" kern="1200" baseline="0" dirty="0" smtClean="0">
                <a:solidFill>
                  <a:schemeClr val="tx1"/>
                </a:solidFill>
                <a:effectLst/>
              </a:rPr>
              <a:t>In</a:t>
            </a:r>
            <a:r>
              <a:rPr lang="en-US" b="0" kern="1200" dirty="0" smtClean="0">
                <a:solidFill>
                  <a:schemeClr val="tx1"/>
                </a:solidFill>
                <a:effectLst/>
              </a:rPr>
              <a:t> the notional example shown here, the Army Central Accounts Office is adjusting the beginning and ending period of availability</a:t>
            </a:r>
            <a:r>
              <a:rPr lang="en-US" dirty="0" smtClean="0"/>
              <a:t> at Treasury for main account 2035 that were incorrectly reported to Treasury by the Seller’s CAO.</a:t>
            </a:r>
            <a:endParaRPr lang="en-US" dirty="0"/>
          </a:p>
          <a:p>
            <a:pPr marL="168244" indent="-168244">
              <a:buFont typeface="Arial" panose="020B0604020202020204" pitchFamily="34" charset="0"/>
              <a:buChar char="•"/>
            </a:pPr>
            <a:r>
              <a:rPr lang="en-US" dirty="0" smtClean="0"/>
              <a:t>DLMS implementation by all trading partners and DFAS centers will resolve this issue. In the interim, Components may consider if there are sufficient fund codes to assign a unique fund code for each new multi-year appropriation. Thus, there would be one fund code for 2005-2007 and a different fund code for 2007 to 2009, etc.</a:t>
            </a:r>
            <a:endParaRPr lang="en-US" b="0" kern="1200" baseline="0" dirty="0">
              <a:solidFill>
                <a:schemeClr val="tx1"/>
              </a:solidFill>
              <a:effectLst/>
            </a:endParaRPr>
          </a:p>
        </p:txBody>
      </p:sp>
      <p:sp>
        <p:nvSpPr>
          <p:cNvPr id="4" name="Slide Number Placeholder 3"/>
          <p:cNvSpPr>
            <a:spLocks noGrp="1"/>
          </p:cNvSpPr>
          <p:nvPr>
            <p:ph type="sldNum" sz="quarter" idx="10"/>
          </p:nvPr>
        </p:nvSpPr>
        <p:spPr>
          <a:xfrm>
            <a:off x="2694438" y="8688049"/>
            <a:ext cx="1469128" cy="455951"/>
          </a:xfrm>
          <a:prstGeom prst="rect">
            <a:avLst/>
          </a:prstGeom>
        </p:spPr>
        <p:txBody>
          <a:bodyPr/>
          <a:lstStyle/>
          <a:p>
            <a:pPr>
              <a:defRPr/>
            </a:pPr>
            <a:fld id="{38A046AC-9528-4127-8FD7-3E5F5C130649}" type="slidenum">
              <a:rPr lang="en-US" smtClean="0"/>
              <a:pPr>
                <a:defRPr/>
              </a:pPr>
              <a:t>14</a:t>
            </a:fld>
            <a:endParaRPr lang="en-US" dirty="0"/>
          </a:p>
        </p:txBody>
      </p:sp>
    </p:spTree>
    <p:extLst>
      <p:ext uri="{BB962C8B-B14F-4D97-AF65-F5344CB8AC3E}">
        <p14:creationId xmlns:p14="http://schemas.microsoft.com/office/powerpoint/2010/main" val="21234383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2725" y="149225"/>
            <a:ext cx="3522663" cy="2643188"/>
          </a:xfrm>
        </p:spPr>
      </p:sp>
      <p:sp>
        <p:nvSpPr>
          <p:cNvPr id="3" name="Notes Placeholder 2"/>
          <p:cNvSpPr>
            <a:spLocks noGrp="1"/>
          </p:cNvSpPr>
          <p:nvPr>
            <p:ph type="body" idx="1"/>
          </p:nvPr>
        </p:nvSpPr>
        <p:spPr/>
        <p:txBody>
          <a:bodyPr/>
          <a:lstStyle/>
          <a:p>
            <a:r>
              <a:rPr lang="en-US" b="1" dirty="0" smtClean="0"/>
              <a:t>Narrator:</a:t>
            </a:r>
            <a:r>
              <a:rPr lang="en-US" b="0" baseline="0" dirty="0" smtClean="0"/>
              <a:t> </a:t>
            </a:r>
            <a:r>
              <a:rPr lang="en-US" b="0" kern="1200" baseline="0" dirty="0" smtClean="0">
                <a:solidFill>
                  <a:schemeClr val="tx1"/>
                </a:solidFill>
                <a:effectLst/>
              </a:rPr>
              <a:t> </a:t>
            </a:r>
          </a:p>
          <a:p>
            <a:pPr marL="168195" indent="-168195">
              <a:buFont typeface="Arial" panose="020B0604020202020204" pitchFamily="34" charset="0"/>
              <a:buChar char="•"/>
            </a:pPr>
            <a:r>
              <a:rPr lang="en-US" kern="1200" dirty="0" smtClean="0">
                <a:solidFill>
                  <a:schemeClr val="tx1"/>
                </a:solidFill>
                <a:effectLst/>
              </a:rPr>
              <a:t>This shows an excerpt of MILSBILLS Appendix 1.3 for H Series </a:t>
            </a:r>
            <a:r>
              <a:rPr lang="en-US" kern="1200" dirty="0" err="1" smtClean="0">
                <a:solidFill>
                  <a:schemeClr val="tx1"/>
                </a:solidFill>
                <a:effectLst/>
              </a:rPr>
              <a:t>DoDAACs</a:t>
            </a:r>
            <a:r>
              <a:rPr lang="en-US" kern="1200" dirty="0" smtClean="0">
                <a:solidFill>
                  <a:schemeClr val="tx1"/>
                </a:solidFill>
                <a:effectLst/>
              </a:rPr>
              <a:t> that are authorized to use </a:t>
            </a:r>
            <a:r>
              <a:rPr lang="en-US" kern="1200" dirty="0" err="1" smtClean="0">
                <a:solidFill>
                  <a:schemeClr val="tx1"/>
                </a:solidFill>
                <a:effectLst/>
              </a:rPr>
              <a:t>interfund</a:t>
            </a:r>
            <a:r>
              <a:rPr lang="en-US" kern="1200" dirty="0" smtClean="0">
                <a:solidFill>
                  <a:schemeClr val="tx1"/>
                </a:solidFill>
                <a:effectLst/>
              </a:rPr>
              <a:t> billing</a:t>
            </a:r>
          </a:p>
          <a:p>
            <a:pPr marL="168195" indent="-168195">
              <a:buFont typeface="Arial" panose="020B0604020202020204" pitchFamily="34" charset="0"/>
              <a:buChar char="•"/>
            </a:pPr>
            <a:r>
              <a:rPr lang="en-US" kern="1200" dirty="0" smtClean="0">
                <a:solidFill>
                  <a:schemeClr val="tx1"/>
                </a:solidFill>
                <a:effectLst/>
              </a:rPr>
              <a:t>Requisitions and bills citing </a:t>
            </a:r>
            <a:r>
              <a:rPr lang="en-US" kern="1200" dirty="0" err="1" smtClean="0">
                <a:solidFill>
                  <a:schemeClr val="tx1"/>
                </a:solidFill>
                <a:effectLst/>
              </a:rPr>
              <a:t>interfund</a:t>
            </a:r>
            <a:r>
              <a:rPr lang="en-US" kern="1200" dirty="0" smtClean="0">
                <a:solidFill>
                  <a:schemeClr val="tx1"/>
                </a:solidFill>
                <a:effectLst/>
              </a:rPr>
              <a:t> billing for H Series Defense Agency </a:t>
            </a:r>
            <a:r>
              <a:rPr lang="en-US" kern="1200" dirty="0" err="1" smtClean="0">
                <a:solidFill>
                  <a:schemeClr val="tx1"/>
                </a:solidFill>
                <a:effectLst/>
              </a:rPr>
              <a:t>DoDAACs</a:t>
            </a:r>
            <a:r>
              <a:rPr lang="en-US" kern="1200" dirty="0" smtClean="0">
                <a:solidFill>
                  <a:schemeClr val="tx1"/>
                </a:solidFill>
                <a:effectLst/>
              </a:rPr>
              <a:t> that are not listed in this table will be rejected by DAAS edits.</a:t>
            </a:r>
            <a:endParaRPr lang="en-US" kern="1200" dirty="0">
              <a:solidFill>
                <a:schemeClr val="tx1"/>
              </a:solidFill>
              <a:effectLst/>
            </a:endParaRPr>
          </a:p>
        </p:txBody>
      </p:sp>
      <p:sp>
        <p:nvSpPr>
          <p:cNvPr id="4" name="Slide Number Placeholder 3"/>
          <p:cNvSpPr>
            <a:spLocks noGrp="1"/>
          </p:cNvSpPr>
          <p:nvPr>
            <p:ph type="sldNum" sz="quarter" idx="10"/>
          </p:nvPr>
        </p:nvSpPr>
        <p:spPr>
          <a:xfrm>
            <a:off x="2694438" y="8688049"/>
            <a:ext cx="1469128" cy="455951"/>
          </a:xfrm>
          <a:prstGeom prst="rect">
            <a:avLst/>
          </a:prstGeom>
        </p:spPr>
        <p:txBody>
          <a:bodyPr/>
          <a:lstStyle/>
          <a:p>
            <a:pPr>
              <a:defRPr/>
            </a:pPr>
            <a:fld id="{38A046AC-9528-4127-8FD7-3E5F5C130649}" type="slidenum">
              <a:rPr lang="en-US" smtClean="0"/>
              <a:pPr>
                <a:defRPr/>
              </a:pPr>
              <a:t>15</a:t>
            </a:fld>
            <a:endParaRPr lang="en-US" dirty="0"/>
          </a:p>
        </p:txBody>
      </p:sp>
    </p:spTree>
    <p:extLst>
      <p:ext uri="{BB962C8B-B14F-4D97-AF65-F5344CB8AC3E}">
        <p14:creationId xmlns:p14="http://schemas.microsoft.com/office/powerpoint/2010/main" val="23691946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2725" y="149225"/>
            <a:ext cx="3522663" cy="2643188"/>
          </a:xfrm>
        </p:spPr>
      </p:sp>
      <p:sp>
        <p:nvSpPr>
          <p:cNvPr id="3" name="Notes Placeholder 2"/>
          <p:cNvSpPr>
            <a:spLocks noGrp="1"/>
          </p:cNvSpPr>
          <p:nvPr>
            <p:ph type="body" idx="1"/>
          </p:nvPr>
        </p:nvSpPr>
        <p:spPr/>
        <p:txBody>
          <a:bodyPr/>
          <a:lstStyle/>
          <a:p>
            <a:r>
              <a:rPr lang="en-US" b="1" dirty="0" smtClean="0"/>
              <a:t>Narrator:</a:t>
            </a:r>
            <a:r>
              <a:rPr lang="en-US" b="0" baseline="0" dirty="0" smtClean="0"/>
              <a:t> </a:t>
            </a:r>
            <a:r>
              <a:rPr lang="en-US" b="0" kern="1200" baseline="0" dirty="0" smtClean="0">
                <a:solidFill>
                  <a:schemeClr val="tx1"/>
                </a:solidFill>
                <a:effectLst/>
              </a:rPr>
              <a:t> </a:t>
            </a:r>
          </a:p>
          <a:p>
            <a:pPr marL="168195" indent="-168195">
              <a:buFont typeface="Arial" panose="020B0604020202020204" pitchFamily="34" charset="0"/>
              <a:buChar char="•"/>
            </a:pPr>
            <a:r>
              <a:rPr lang="en-US" kern="1200" dirty="0" smtClean="0">
                <a:solidFill>
                  <a:schemeClr val="tx1"/>
                </a:solidFill>
                <a:effectLst/>
              </a:rPr>
              <a:t>Logistics transactions with Signal Code C or L that do not have a fund code on the Fund Code to Billed Office </a:t>
            </a:r>
            <a:r>
              <a:rPr lang="en-US" kern="1200" dirty="0" err="1" smtClean="0">
                <a:solidFill>
                  <a:schemeClr val="tx1"/>
                </a:solidFill>
                <a:effectLst/>
              </a:rPr>
              <a:t>DoDAAC</a:t>
            </a:r>
            <a:r>
              <a:rPr lang="en-US" kern="1200" dirty="0" smtClean="0">
                <a:solidFill>
                  <a:schemeClr val="tx1"/>
                </a:solidFill>
                <a:effectLst/>
              </a:rPr>
              <a:t> Conversion table for a Service have</a:t>
            </a:r>
            <a:r>
              <a:rPr lang="en-US" kern="1200" baseline="0" dirty="0" smtClean="0">
                <a:solidFill>
                  <a:schemeClr val="tx1"/>
                </a:solidFill>
                <a:effectLst/>
              </a:rPr>
              <a:t> always been</a:t>
            </a:r>
            <a:r>
              <a:rPr lang="en-US" kern="1200" dirty="0" smtClean="0">
                <a:solidFill>
                  <a:schemeClr val="tx1"/>
                </a:solidFill>
                <a:effectLst/>
              </a:rPr>
              <a:t> rejected, because DAAS is unable to determine the bill-to party in order to route the bills.</a:t>
            </a:r>
          </a:p>
          <a:p>
            <a:pPr marL="168195" indent="-168195">
              <a:buFont typeface="Arial" panose="020B0604020202020204" pitchFamily="34" charset="0"/>
              <a:buChar char="•"/>
            </a:pPr>
            <a:r>
              <a:rPr lang="en-US" kern="1200" dirty="0" smtClean="0">
                <a:solidFill>
                  <a:schemeClr val="tx1"/>
                </a:solidFill>
                <a:effectLst/>
              </a:rPr>
              <a:t>A new edit will validate the fund code on the SFIS Fund</a:t>
            </a:r>
            <a:r>
              <a:rPr lang="en-US" kern="1200" baseline="0" dirty="0" smtClean="0">
                <a:solidFill>
                  <a:schemeClr val="tx1"/>
                </a:solidFill>
                <a:effectLst/>
              </a:rPr>
              <a:t> Code to Fund Account Conversion table for Signal Codes </a:t>
            </a:r>
            <a:r>
              <a:rPr lang="en-US" kern="1200" dirty="0" smtClean="0">
                <a:solidFill>
                  <a:schemeClr val="tx1"/>
                </a:solidFill>
                <a:effectLst/>
              </a:rPr>
              <a:t>A, B, J, and K, as well as C and L.  </a:t>
            </a:r>
          </a:p>
          <a:p>
            <a:pPr marL="168195" indent="-168195">
              <a:buFont typeface="Arial" panose="020B0604020202020204" pitchFamily="34" charset="0"/>
              <a:buChar char="•"/>
            </a:pPr>
            <a:r>
              <a:rPr lang="en-US" kern="1200" dirty="0" smtClean="0">
                <a:solidFill>
                  <a:schemeClr val="tx1"/>
                </a:solidFill>
                <a:effectLst/>
              </a:rPr>
              <a:t>Since all MILS transactions and many DLMS transactions are not currently SLOA compliant, SLOA data will be inserted where it is missing from the Fund Code to Fund Account Conversion Table into select DLMS transactions during</a:t>
            </a:r>
            <a:r>
              <a:rPr lang="en-US" kern="1200" baseline="0" dirty="0" smtClean="0">
                <a:solidFill>
                  <a:schemeClr val="tx1"/>
                </a:solidFill>
                <a:effectLst/>
              </a:rPr>
              <a:t> DAAS processing</a:t>
            </a:r>
            <a:r>
              <a:rPr lang="en-US" kern="1200" dirty="0" smtClean="0">
                <a:solidFill>
                  <a:schemeClr val="tx1"/>
                </a:solidFill>
                <a:effectLst/>
              </a:rPr>
              <a:t>.  Additionally, DLMS transactions containing SLOA data that does not match the fund code in the transaction will fail DAAS edits and be rejected back to the transmitter. As part of this edit, a fund code that is not valid on the SFIS Fund Code to Fund Account Table for the bill-to Service Code will reject. Note that DAAS edits cannot determine if the correct fund code is used in the transaction, only that it is a valid fund code for the Component.</a:t>
            </a:r>
          </a:p>
          <a:p>
            <a:pPr marL="168195" indent="-168195">
              <a:buFont typeface="Arial" panose="020B0604020202020204" pitchFamily="34" charset="0"/>
              <a:buChar char="•"/>
            </a:pPr>
            <a:r>
              <a:rPr lang="en-US" kern="1200" dirty="0" smtClean="0">
                <a:solidFill>
                  <a:schemeClr val="tx1"/>
                </a:solidFill>
                <a:effectLst/>
              </a:rPr>
              <a:t>Transactions for H series Service Codes that are not authorized Interfund billing as identified on the Table of H Series </a:t>
            </a:r>
            <a:r>
              <a:rPr lang="en-US" kern="1200" dirty="0" err="1" smtClean="0">
                <a:solidFill>
                  <a:schemeClr val="tx1"/>
                </a:solidFill>
                <a:effectLst/>
              </a:rPr>
              <a:t>DoDAACs</a:t>
            </a:r>
            <a:r>
              <a:rPr lang="en-US" kern="1200" dirty="0" smtClean="0">
                <a:solidFill>
                  <a:schemeClr val="tx1"/>
                </a:solidFill>
                <a:effectLst/>
              </a:rPr>
              <a:t> Authorized Interfund Billing will reject if</a:t>
            </a:r>
            <a:r>
              <a:rPr lang="en-US" kern="1200" baseline="0" dirty="0" smtClean="0">
                <a:solidFill>
                  <a:schemeClr val="tx1"/>
                </a:solidFill>
                <a:effectLst/>
              </a:rPr>
              <a:t> a fund code citing </a:t>
            </a:r>
            <a:r>
              <a:rPr lang="en-US" kern="1200" baseline="0" dirty="0" err="1" smtClean="0">
                <a:solidFill>
                  <a:schemeClr val="tx1"/>
                </a:solidFill>
                <a:effectLst/>
              </a:rPr>
              <a:t>interfund</a:t>
            </a:r>
            <a:r>
              <a:rPr lang="en-US" kern="1200" baseline="0" dirty="0" smtClean="0">
                <a:solidFill>
                  <a:schemeClr val="tx1"/>
                </a:solidFill>
                <a:effectLst/>
              </a:rPr>
              <a:t> billing is used</a:t>
            </a:r>
            <a:r>
              <a:rPr lang="en-US" kern="1200" dirty="0" smtClean="0">
                <a:solidFill>
                  <a:schemeClr val="tx1"/>
                </a:solidFill>
                <a:effectLst/>
              </a:rPr>
              <a:t>. The only fund code currently authorized for non-Interfund billing by Defense Agencies is  “XP”.</a:t>
            </a:r>
            <a:endParaRPr lang="en-US" dirty="0"/>
          </a:p>
        </p:txBody>
      </p:sp>
      <p:sp>
        <p:nvSpPr>
          <p:cNvPr id="4" name="Slide Number Placeholder 3"/>
          <p:cNvSpPr>
            <a:spLocks noGrp="1"/>
          </p:cNvSpPr>
          <p:nvPr>
            <p:ph type="sldNum" sz="quarter" idx="10"/>
          </p:nvPr>
        </p:nvSpPr>
        <p:spPr>
          <a:xfrm>
            <a:off x="2694438" y="8688049"/>
            <a:ext cx="1469128" cy="455951"/>
          </a:xfrm>
          <a:prstGeom prst="rect">
            <a:avLst/>
          </a:prstGeom>
        </p:spPr>
        <p:txBody>
          <a:bodyPr/>
          <a:lstStyle/>
          <a:p>
            <a:pPr>
              <a:defRPr/>
            </a:pPr>
            <a:fld id="{38A046AC-9528-4127-8FD7-3E5F5C130649}" type="slidenum">
              <a:rPr lang="en-US" smtClean="0"/>
              <a:pPr>
                <a:defRPr/>
              </a:pPr>
              <a:t>16</a:t>
            </a:fld>
            <a:endParaRPr lang="en-US" dirty="0"/>
          </a:p>
        </p:txBody>
      </p:sp>
    </p:spTree>
    <p:extLst>
      <p:ext uri="{BB962C8B-B14F-4D97-AF65-F5344CB8AC3E}">
        <p14:creationId xmlns:p14="http://schemas.microsoft.com/office/powerpoint/2010/main" val="2092308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Narrator:</a:t>
            </a:r>
            <a:r>
              <a:rPr lang="en-US" b="0" baseline="0" dirty="0" smtClean="0"/>
              <a:t> </a:t>
            </a:r>
            <a:r>
              <a:rPr lang="en-US" b="0" kern="1200" baseline="0" dirty="0" smtClean="0">
                <a:solidFill>
                  <a:schemeClr val="tx1"/>
                </a:solidFill>
                <a:effectLst/>
              </a:rPr>
              <a:t> </a:t>
            </a:r>
          </a:p>
          <a:p>
            <a:pPr marL="168195" indent="-168195">
              <a:buFont typeface="Arial" panose="020B0604020202020204" pitchFamily="34" charset="0"/>
              <a:buChar char="•"/>
            </a:pPr>
            <a:r>
              <a:rPr lang="en-US" kern="1200" dirty="0" smtClean="0">
                <a:solidFill>
                  <a:schemeClr val="tx1"/>
                </a:solidFill>
                <a:effectLst/>
              </a:rPr>
              <a:t>The web application used by Component Fund Code Monitors allows changes to fund codes in near real time.  The application facilitates legacy and future processing, providing key SFIS/SLOA data elements needed for billing and Treasury reporting.</a:t>
            </a:r>
          </a:p>
          <a:p>
            <a:pPr marL="168195" indent="-168195">
              <a:buFont typeface="Arial" panose="020B0604020202020204" pitchFamily="34" charset="0"/>
              <a:buChar char="•"/>
            </a:pPr>
            <a:r>
              <a:rPr lang="en-US" kern="1200" dirty="0" smtClean="0">
                <a:solidFill>
                  <a:schemeClr val="tx1"/>
                </a:solidFill>
                <a:effectLst/>
              </a:rPr>
              <a:t>The application also improves financial process, facilitates additional edits to improve data accuracy and enhance audit readiness.  The system supports future effective dates, so changes can be added into the database that will not go into effect until a certain date is reached. This is particularly useful at the start of a new fiscal year.</a:t>
            </a:r>
          </a:p>
          <a:p>
            <a:pPr marL="168195" indent="-168195">
              <a:buFont typeface="Arial" panose="020B0604020202020204" pitchFamily="34" charset="0"/>
              <a:buChar char="•"/>
            </a:pPr>
            <a:r>
              <a:rPr lang="en-US" kern="1200" dirty="0" smtClean="0">
                <a:solidFill>
                  <a:schemeClr val="tx1"/>
                </a:solidFill>
                <a:effectLst/>
              </a:rPr>
              <a:t>The fund code</a:t>
            </a:r>
            <a:r>
              <a:rPr lang="en-US" kern="1200" baseline="0" dirty="0" smtClean="0">
                <a:solidFill>
                  <a:schemeClr val="tx1"/>
                </a:solidFill>
                <a:effectLst/>
              </a:rPr>
              <a:t> database is</a:t>
            </a:r>
            <a:r>
              <a:rPr lang="en-US" kern="1200" dirty="0" smtClean="0">
                <a:solidFill>
                  <a:schemeClr val="tx1"/>
                </a:solidFill>
                <a:effectLst/>
              </a:rPr>
              <a:t> available for system-to-system synchronization, replacing the need to email updates to the users of the data.</a:t>
            </a:r>
            <a:endParaRPr lang="en-US" kern="1200" dirty="0">
              <a:solidFill>
                <a:schemeClr val="tx1"/>
              </a:solidFill>
              <a:effectLst/>
            </a:endParaRPr>
          </a:p>
        </p:txBody>
      </p:sp>
      <p:sp>
        <p:nvSpPr>
          <p:cNvPr id="4" name="Slide Number Placeholder 3"/>
          <p:cNvSpPr>
            <a:spLocks noGrp="1"/>
          </p:cNvSpPr>
          <p:nvPr>
            <p:ph type="sldNum" sz="quarter" idx="10"/>
          </p:nvPr>
        </p:nvSpPr>
        <p:spPr>
          <a:xfrm>
            <a:off x="2694438" y="8688049"/>
            <a:ext cx="1469128" cy="455951"/>
          </a:xfrm>
          <a:prstGeom prst="rect">
            <a:avLst/>
          </a:prstGeom>
        </p:spPr>
        <p:txBody>
          <a:bodyPr/>
          <a:lstStyle/>
          <a:p>
            <a:pPr>
              <a:defRPr/>
            </a:pPr>
            <a:fld id="{38A046AC-9528-4127-8FD7-3E5F5C130649}" type="slidenum">
              <a:rPr lang="en-US" smtClean="0"/>
              <a:pPr>
                <a:defRPr/>
              </a:pPr>
              <a:t>17</a:t>
            </a:fld>
            <a:endParaRPr lang="en-US" dirty="0"/>
          </a:p>
        </p:txBody>
      </p:sp>
    </p:spTree>
    <p:extLst>
      <p:ext uri="{BB962C8B-B14F-4D97-AF65-F5344CB8AC3E}">
        <p14:creationId xmlns:p14="http://schemas.microsoft.com/office/powerpoint/2010/main" val="6119219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Narrator:</a:t>
            </a:r>
            <a:r>
              <a:rPr lang="en-US" b="0" baseline="0" dirty="0" smtClean="0"/>
              <a:t> </a:t>
            </a:r>
            <a:r>
              <a:rPr lang="en-US" b="0" kern="1200" baseline="0" dirty="0" smtClean="0">
                <a:solidFill>
                  <a:schemeClr val="tx1"/>
                </a:solidFill>
                <a:effectLst/>
              </a:rPr>
              <a:t> </a:t>
            </a:r>
          </a:p>
          <a:p>
            <a:pPr marL="168195" indent="-168195">
              <a:buFont typeface="Arial" panose="020B0604020202020204" pitchFamily="34" charset="0"/>
              <a:buChar char="•"/>
            </a:pPr>
            <a:r>
              <a:rPr lang="en-US" kern="1200" dirty="0" smtClean="0">
                <a:solidFill>
                  <a:schemeClr val="tx1"/>
                </a:solidFill>
                <a:effectLst/>
              </a:rPr>
              <a:t>The web application used by Component Fund Code Monitors allows changes to fund codes in near real time.  The application facilitates legacy and future processing, providing key SFIS/SLOA data elements needed for billing and Treasury reporting.</a:t>
            </a:r>
          </a:p>
          <a:p>
            <a:pPr marL="168195" indent="-168195">
              <a:buFont typeface="Arial" panose="020B0604020202020204" pitchFamily="34" charset="0"/>
              <a:buChar char="•"/>
            </a:pPr>
            <a:r>
              <a:rPr lang="en-US" kern="1200" dirty="0" smtClean="0">
                <a:solidFill>
                  <a:schemeClr val="tx1"/>
                </a:solidFill>
                <a:effectLst/>
              </a:rPr>
              <a:t>The application also improves financial process, facilitates additional edits to improve data accuracy and enhance audit readiness.  The system supports future effective dates, so changes can be added into the database that will not go into effect until a certain date is reached. This is particularly useful at the start of a new fiscal year.</a:t>
            </a:r>
          </a:p>
          <a:p>
            <a:pPr marL="168195" indent="-168195">
              <a:buFont typeface="Arial" panose="020B0604020202020204" pitchFamily="34" charset="0"/>
              <a:buChar char="•"/>
            </a:pPr>
            <a:r>
              <a:rPr lang="en-US" kern="1200" dirty="0" smtClean="0">
                <a:solidFill>
                  <a:schemeClr val="tx1"/>
                </a:solidFill>
                <a:effectLst/>
              </a:rPr>
              <a:t>The fund code</a:t>
            </a:r>
            <a:r>
              <a:rPr lang="en-US" kern="1200" baseline="0" dirty="0" smtClean="0">
                <a:solidFill>
                  <a:schemeClr val="tx1"/>
                </a:solidFill>
                <a:effectLst/>
              </a:rPr>
              <a:t> database is</a:t>
            </a:r>
            <a:r>
              <a:rPr lang="en-US" kern="1200" dirty="0" smtClean="0">
                <a:solidFill>
                  <a:schemeClr val="tx1"/>
                </a:solidFill>
                <a:effectLst/>
              </a:rPr>
              <a:t> available for system-to-system synchronization, replacing the need to email updates to the users of the data.</a:t>
            </a:r>
            <a:endParaRPr lang="en-US" kern="1200" dirty="0">
              <a:solidFill>
                <a:schemeClr val="tx1"/>
              </a:solidFill>
              <a:effectLst/>
            </a:endParaRPr>
          </a:p>
        </p:txBody>
      </p:sp>
      <p:sp>
        <p:nvSpPr>
          <p:cNvPr id="4" name="Slide Number Placeholder 3"/>
          <p:cNvSpPr>
            <a:spLocks noGrp="1"/>
          </p:cNvSpPr>
          <p:nvPr>
            <p:ph type="sldNum" sz="quarter" idx="10"/>
          </p:nvPr>
        </p:nvSpPr>
        <p:spPr>
          <a:xfrm>
            <a:off x="2694438" y="8688049"/>
            <a:ext cx="1469128" cy="455951"/>
          </a:xfrm>
          <a:prstGeom prst="rect">
            <a:avLst/>
          </a:prstGeom>
        </p:spPr>
        <p:txBody>
          <a:bodyPr/>
          <a:lstStyle/>
          <a:p>
            <a:pPr>
              <a:defRPr/>
            </a:pPr>
            <a:fld id="{38A046AC-9528-4127-8FD7-3E5F5C130649}" type="slidenum">
              <a:rPr lang="en-US" smtClean="0"/>
              <a:pPr>
                <a:defRPr/>
              </a:pPr>
              <a:t>18</a:t>
            </a:fld>
            <a:endParaRPr lang="en-US" dirty="0"/>
          </a:p>
        </p:txBody>
      </p:sp>
    </p:spTree>
    <p:extLst>
      <p:ext uri="{BB962C8B-B14F-4D97-AF65-F5344CB8AC3E}">
        <p14:creationId xmlns:p14="http://schemas.microsoft.com/office/powerpoint/2010/main" val="61192199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Narrator:</a:t>
            </a:r>
            <a:r>
              <a:rPr lang="en-US" b="0" baseline="0" dirty="0" smtClean="0"/>
              <a:t> </a:t>
            </a:r>
            <a:r>
              <a:rPr lang="en-US" b="0" kern="1200" baseline="0" dirty="0" smtClean="0">
                <a:solidFill>
                  <a:schemeClr val="tx1"/>
                </a:solidFill>
                <a:effectLst/>
              </a:rPr>
              <a:t> </a:t>
            </a:r>
          </a:p>
          <a:p>
            <a:pPr marL="168195" indent="-168195">
              <a:buFont typeface="Arial" panose="020B0604020202020204" pitchFamily="34" charset="0"/>
              <a:buChar char="•"/>
            </a:pPr>
            <a:r>
              <a:rPr lang="en-US" kern="1200" dirty="0" smtClean="0">
                <a:solidFill>
                  <a:schemeClr val="tx1"/>
                </a:solidFill>
                <a:effectLst/>
              </a:rPr>
              <a:t>The web application used by Component Fund Code Monitors allows changes to fund codes in near real time.  The application facilitates legacy and future processing, providing key SFIS/SLOA data elements needed for billing and Treasury reporting.</a:t>
            </a:r>
          </a:p>
          <a:p>
            <a:pPr marL="168195" indent="-168195">
              <a:buFont typeface="Arial" panose="020B0604020202020204" pitchFamily="34" charset="0"/>
              <a:buChar char="•"/>
            </a:pPr>
            <a:r>
              <a:rPr lang="en-US" kern="1200" dirty="0" smtClean="0">
                <a:solidFill>
                  <a:schemeClr val="tx1"/>
                </a:solidFill>
                <a:effectLst/>
              </a:rPr>
              <a:t>The application also improves financial process, facilitates additional edits to improve data accuracy and enhance audit readiness.  The system supports future effective dates, so changes can be added into the database that will not go into effect until a certain date is reached. This is particularly useful at the start of a new fiscal year.</a:t>
            </a:r>
          </a:p>
          <a:p>
            <a:pPr marL="168195" indent="-168195">
              <a:buFont typeface="Arial" panose="020B0604020202020204" pitchFamily="34" charset="0"/>
              <a:buChar char="•"/>
            </a:pPr>
            <a:r>
              <a:rPr lang="en-US" kern="1200" dirty="0" smtClean="0">
                <a:solidFill>
                  <a:schemeClr val="tx1"/>
                </a:solidFill>
                <a:effectLst/>
              </a:rPr>
              <a:t>The fund code</a:t>
            </a:r>
            <a:r>
              <a:rPr lang="en-US" kern="1200" baseline="0" dirty="0" smtClean="0">
                <a:solidFill>
                  <a:schemeClr val="tx1"/>
                </a:solidFill>
                <a:effectLst/>
              </a:rPr>
              <a:t> database is</a:t>
            </a:r>
            <a:r>
              <a:rPr lang="en-US" kern="1200" dirty="0" smtClean="0">
                <a:solidFill>
                  <a:schemeClr val="tx1"/>
                </a:solidFill>
                <a:effectLst/>
              </a:rPr>
              <a:t> available for system-to-system synchronization, replacing the need to email updates to the users of the data.</a:t>
            </a:r>
            <a:endParaRPr lang="en-US" kern="1200" dirty="0">
              <a:solidFill>
                <a:schemeClr val="tx1"/>
              </a:solidFill>
              <a:effectLst/>
            </a:endParaRPr>
          </a:p>
        </p:txBody>
      </p:sp>
      <p:sp>
        <p:nvSpPr>
          <p:cNvPr id="4" name="Slide Number Placeholder 3"/>
          <p:cNvSpPr>
            <a:spLocks noGrp="1"/>
          </p:cNvSpPr>
          <p:nvPr>
            <p:ph type="sldNum" sz="quarter" idx="10"/>
          </p:nvPr>
        </p:nvSpPr>
        <p:spPr>
          <a:xfrm>
            <a:off x="2694438" y="8688049"/>
            <a:ext cx="1469128" cy="455951"/>
          </a:xfrm>
          <a:prstGeom prst="rect">
            <a:avLst/>
          </a:prstGeom>
        </p:spPr>
        <p:txBody>
          <a:bodyPr/>
          <a:lstStyle/>
          <a:p>
            <a:pPr>
              <a:defRPr/>
            </a:pPr>
            <a:fld id="{38A046AC-9528-4127-8FD7-3E5F5C130649}" type="slidenum">
              <a:rPr lang="en-US" smtClean="0"/>
              <a:pPr>
                <a:defRPr/>
              </a:pPr>
              <a:t>19</a:t>
            </a:fld>
            <a:endParaRPr lang="en-US" dirty="0"/>
          </a:p>
        </p:txBody>
      </p:sp>
    </p:spTree>
    <p:extLst>
      <p:ext uri="{BB962C8B-B14F-4D97-AF65-F5344CB8AC3E}">
        <p14:creationId xmlns:p14="http://schemas.microsoft.com/office/powerpoint/2010/main" val="61192199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Narrator:</a:t>
            </a:r>
            <a:r>
              <a:rPr lang="en-US" b="0" baseline="0" dirty="0" smtClean="0"/>
              <a:t> </a:t>
            </a:r>
            <a:r>
              <a:rPr lang="en-US" b="0" kern="1200" baseline="0" dirty="0" smtClean="0">
                <a:solidFill>
                  <a:schemeClr val="tx1"/>
                </a:solidFill>
                <a:effectLst/>
              </a:rPr>
              <a:t> </a:t>
            </a:r>
          </a:p>
          <a:p>
            <a:pPr marL="168195" indent="-168195">
              <a:buFont typeface="Arial" panose="020B0604020202020204" pitchFamily="34" charset="0"/>
              <a:buChar char="•"/>
            </a:pPr>
            <a:r>
              <a:rPr lang="en-US" kern="1200" dirty="0" smtClean="0">
                <a:solidFill>
                  <a:schemeClr val="tx1"/>
                </a:solidFill>
                <a:effectLst/>
              </a:rPr>
              <a:t>The web application used by Component Fund Code Monitors allows changes to fund codes in near real time.  The application facilitates legacy and future processing, providing key SFIS/SLOA data elements needed for billing and Treasury reporting.</a:t>
            </a:r>
          </a:p>
          <a:p>
            <a:pPr marL="168195" indent="-168195">
              <a:buFont typeface="Arial" panose="020B0604020202020204" pitchFamily="34" charset="0"/>
              <a:buChar char="•"/>
            </a:pPr>
            <a:r>
              <a:rPr lang="en-US" kern="1200" dirty="0" smtClean="0">
                <a:solidFill>
                  <a:schemeClr val="tx1"/>
                </a:solidFill>
                <a:effectLst/>
              </a:rPr>
              <a:t>The application also improves financial process, facilitates additional edits to improve data accuracy and enhance audit readiness.  The system supports future effective dates, so changes can be added into the database that will not go into effect until a certain date is reached. This is particularly useful at the start of a new fiscal year.</a:t>
            </a:r>
          </a:p>
          <a:p>
            <a:pPr marL="168195" indent="-168195">
              <a:buFont typeface="Arial" panose="020B0604020202020204" pitchFamily="34" charset="0"/>
              <a:buChar char="•"/>
            </a:pPr>
            <a:r>
              <a:rPr lang="en-US" kern="1200" dirty="0" smtClean="0">
                <a:solidFill>
                  <a:schemeClr val="tx1"/>
                </a:solidFill>
                <a:effectLst/>
              </a:rPr>
              <a:t>The fund code</a:t>
            </a:r>
            <a:r>
              <a:rPr lang="en-US" kern="1200" baseline="0" dirty="0" smtClean="0">
                <a:solidFill>
                  <a:schemeClr val="tx1"/>
                </a:solidFill>
                <a:effectLst/>
              </a:rPr>
              <a:t> database is</a:t>
            </a:r>
            <a:r>
              <a:rPr lang="en-US" kern="1200" dirty="0" smtClean="0">
                <a:solidFill>
                  <a:schemeClr val="tx1"/>
                </a:solidFill>
                <a:effectLst/>
              </a:rPr>
              <a:t> available for system-to-system synchronization, replacing the need to email updates to the users of the data.</a:t>
            </a:r>
            <a:endParaRPr lang="en-US" kern="1200" dirty="0">
              <a:solidFill>
                <a:schemeClr val="tx1"/>
              </a:solidFill>
              <a:effectLst/>
            </a:endParaRPr>
          </a:p>
        </p:txBody>
      </p:sp>
      <p:sp>
        <p:nvSpPr>
          <p:cNvPr id="4" name="Slide Number Placeholder 3"/>
          <p:cNvSpPr>
            <a:spLocks noGrp="1"/>
          </p:cNvSpPr>
          <p:nvPr>
            <p:ph type="sldNum" sz="quarter" idx="10"/>
          </p:nvPr>
        </p:nvSpPr>
        <p:spPr>
          <a:xfrm>
            <a:off x="2694438" y="8688049"/>
            <a:ext cx="1469128" cy="455951"/>
          </a:xfrm>
          <a:prstGeom prst="rect">
            <a:avLst/>
          </a:prstGeom>
        </p:spPr>
        <p:txBody>
          <a:bodyPr/>
          <a:lstStyle/>
          <a:p>
            <a:pPr>
              <a:defRPr/>
            </a:pPr>
            <a:fld id="{38A046AC-9528-4127-8FD7-3E5F5C130649}" type="slidenum">
              <a:rPr lang="en-US" smtClean="0"/>
              <a:pPr>
                <a:defRPr/>
              </a:pPr>
              <a:t>20</a:t>
            </a:fld>
            <a:endParaRPr lang="en-US" dirty="0"/>
          </a:p>
        </p:txBody>
      </p:sp>
    </p:spTree>
    <p:extLst>
      <p:ext uri="{BB962C8B-B14F-4D97-AF65-F5344CB8AC3E}">
        <p14:creationId xmlns:p14="http://schemas.microsoft.com/office/powerpoint/2010/main" val="6119219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xfrm>
            <a:off x="2754314" y="8832850"/>
            <a:ext cx="1501775" cy="463550"/>
          </a:xfrm>
          <a:prstGeom prst="rect">
            <a:avLst/>
          </a:prstGeom>
          <a:noFill/>
        </p:spPr>
        <p:txBody>
          <a:bodyPr/>
          <a:lstStyle/>
          <a:p>
            <a:fld id="{A831A886-6084-4D55-AF31-7AB4F3AB2527}" type="slidenum">
              <a:rPr lang="en-US" smtClean="0"/>
              <a:pPr/>
              <a:t>3</a:t>
            </a:fld>
            <a:endParaRPr lang="en-US" smtClean="0"/>
          </a:p>
        </p:txBody>
      </p:sp>
      <p:sp>
        <p:nvSpPr>
          <p:cNvPr id="45059" name="Rectangle 2"/>
          <p:cNvSpPr>
            <a:spLocks noGrp="1" noRot="1" noChangeAspect="1" noChangeArrowheads="1" noTextEdit="1"/>
          </p:cNvSpPr>
          <p:nvPr>
            <p:ph type="sldImg"/>
          </p:nvPr>
        </p:nvSpPr>
        <p:spPr>
          <a:xfrm>
            <a:off x="228600" y="152400"/>
            <a:ext cx="3556000" cy="2667000"/>
          </a:xfrm>
          <a:ln/>
        </p:spPr>
      </p:sp>
      <p:sp>
        <p:nvSpPr>
          <p:cNvPr id="45060" name="Rectangle 4"/>
          <p:cNvSpPr>
            <a:spLocks noGrp="1" noChangeArrowheads="1"/>
          </p:cNvSpPr>
          <p:nvPr>
            <p:ph type="body" idx="1"/>
          </p:nvPr>
        </p:nvSpPr>
        <p:spPr>
          <a:noFill/>
          <a:ln/>
        </p:spPr>
        <p:txBody>
          <a:bodyPr/>
          <a:lstStyle/>
          <a:p>
            <a:pPr lvl="0"/>
            <a:r>
              <a:rPr lang="en-US" b="1" dirty="0"/>
              <a:t>Narrator</a:t>
            </a:r>
            <a:r>
              <a:rPr lang="en-US" b="1" dirty="0" smtClean="0"/>
              <a:t>:</a:t>
            </a:r>
            <a:r>
              <a:rPr lang="en-US" dirty="0" smtClean="0"/>
              <a:t> </a:t>
            </a:r>
          </a:p>
          <a:p>
            <a:pPr marL="171450" lvl="0" indent="-171450">
              <a:buFont typeface="Arial" pitchFamily="34" charset="0"/>
              <a:buChar char="•"/>
            </a:pPr>
            <a:r>
              <a:rPr lang="en-US" dirty="0" smtClean="0"/>
              <a:t>This module starts with an overview of DLMS Governance and a review of the three DLMS financial transactions</a:t>
            </a:r>
          </a:p>
          <a:p>
            <a:pPr marL="171450" lvl="0" indent="-171450">
              <a:buFont typeface="Arial" pitchFamily="34" charset="0"/>
              <a:buChar char="•"/>
            </a:pPr>
            <a:r>
              <a:rPr lang="en-US" dirty="0" smtClean="0"/>
              <a:t>The </a:t>
            </a:r>
            <a:r>
              <a:rPr lang="en-US" dirty="0"/>
              <a:t>Finance </a:t>
            </a:r>
            <a:r>
              <a:rPr lang="en-US" dirty="0" smtClean="0"/>
              <a:t>concepts </a:t>
            </a:r>
            <a:r>
              <a:rPr lang="en-US" dirty="0"/>
              <a:t>begin with a discussion of financial relevant events </a:t>
            </a:r>
            <a:r>
              <a:rPr lang="en-US" dirty="0" smtClean="0"/>
              <a:t>in the </a:t>
            </a:r>
            <a:r>
              <a:rPr lang="en-US" dirty="0"/>
              <a:t>requisition lifecycle which concludes with </a:t>
            </a:r>
            <a:r>
              <a:rPr lang="en-US" dirty="0" smtClean="0"/>
              <a:t>bill payment.  Then we will take a closer </a:t>
            </a:r>
            <a:r>
              <a:rPr lang="en-US" dirty="0"/>
              <a:t>look at the DLMS </a:t>
            </a:r>
            <a:r>
              <a:rPr lang="en-US" dirty="0" smtClean="0"/>
              <a:t>810L billing </a:t>
            </a:r>
            <a:r>
              <a:rPr lang="en-US" dirty="0"/>
              <a:t>transaction flow, and the billing adjustment flows using the DLMS 812R and </a:t>
            </a:r>
            <a:r>
              <a:rPr lang="en-US" dirty="0" smtClean="0"/>
              <a:t>812L.</a:t>
            </a:r>
          </a:p>
          <a:p>
            <a:pPr marL="171450" lvl="0" indent="-171450">
              <a:buFont typeface="Arial" pitchFamily="34" charset="0"/>
              <a:buChar char="•"/>
            </a:pPr>
            <a:r>
              <a:rPr lang="en-US" dirty="0" smtClean="0"/>
              <a:t>We will see how DLMS </a:t>
            </a:r>
            <a:r>
              <a:rPr lang="en-US" dirty="0"/>
              <a:t>supports </a:t>
            </a:r>
            <a:r>
              <a:rPr lang="en-US" dirty="0" smtClean="0"/>
              <a:t>auditability, business process improvement, and DOD strategic initiatives, </a:t>
            </a:r>
            <a:r>
              <a:rPr lang="en-US" dirty="0"/>
              <a:t>including Standard Financial Information </a:t>
            </a:r>
            <a:r>
              <a:rPr lang="en-US" dirty="0" smtClean="0"/>
              <a:t>Structure, </a:t>
            </a:r>
            <a:r>
              <a:rPr lang="en-US" dirty="0"/>
              <a:t>or </a:t>
            </a:r>
            <a:r>
              <a:rPr lang="en-US" dirty="0" smtClean="0"/>
              <a:t>SFIS, </a:t>
            </a:r>
            <a:r>
              <a:rPr lang="en-US" dirty="0"/>
              <a:t>and Standard Line of Accounting, or </a:t>
            </a:r>
            <a:r>
              <a:rPr lang="en-US" dirty="0" smtClean="0"/>
              <a:t>SLOA,</a:t>
            </a:r>
            <a:r>
              <a:rPr lang="en-US" baseline="0" dirty="0" smtClean="0"/>
              <a:t> which cannot be done in a MILS 80 record position transaction.</a:t>
            </a:r>
            <a:endParaRPr lang="en-US" dirty="0" smtClean="0"/>
          </a:p>
          <a:p>
            <a:pPr marL="171450" lvl="0" indent="-171450">
              <a:buFont typeface="Arial" pitchFamily="34" charset="0"/>
              <a:buChar char="•"/>
            </a:pPr>
            <a:r>
              <a:rPr lang="en-US" dirty="0" smtClean="0"/>
              <a:t>Next we will see how two </a:t>
            </a:r>
            <a:r>
              <a:rPr lang="en-US" dirty="0"/>
              <a:t>DLMS coded elements, the Signal Code and Fund Code, </a:t>
            </a:r>
            <a:r>
              <a:rPr lang="en-US" dirty="0" smtClean="0"/>
              <a:t>work together with the bill-to party </a:t>
            </a:r>
            <a:r>
              <a:rPr lang="en-US" dirty="0" err="1" smtClean="0"/>
              <a:t>DoDAAC</a:t>
            </a:r>
            <a:r>
              <a:rPr lang="en-US" dirty="0" smtClean="0"/>
              <a:t>, </a:t>
            </a:r>
            <a:r>
              <a:rPr lang="en-US" dirty="0"/>
              <a:t>enabling legacy MILS implementations to exchange line of accounting data and achieve a minimum level of </a:t>
            </a:r>
            <a:r>
              <a:rPr lang="en-US" dirty="0" smtClean="0"/>
              <a:t>auditability.</a:t>
            </a:r>
          </a:p>
          <a:p>
            <a:pPr marL="171450" lvl="0" indent="-171450">
              <a:buFont typeface="Arial" pitchFamily="34" charset="0"/>
              <a:buChar char="•"/>
            </a:pPr>
            <a:r>
              <a:rPr lang="en-US" dirty="0" smtClean="0"/>
              <a:t>This is followed by an overview </a:t>
            </a:r>
            <a:r>
              <a:rPr lang="en-US" dirty="0"/>
              <a:t>of the Web Fund Code </a:t>
            </a:r>
            <a:r>
              <a:rPr lang="en-US" dirty="0" smtClean="0"/>
              <a:t>Application, </a:t>
            </a:r>
            <a:r>
              <a:rPr lang="en-US" dirty="0"/>
              <a:t>which automates fund code maintenance and improves the timeliness and </a:t>
            </a:r>
            <a:r>
              <a:rPr lang="en-US" dirty="0" smtClean="0"/>
              <a:t>accuracy of appropriation </a:t>
            </a:r>
            <a:r>
              <a:rPr lang="en-US" dirty="0"/>
              <a:t>data in </a:t>
            </a:r>
            <a:r>
              <a:rPr lang="en-US" dirty="0" smtClean="0"/>
              <a:t>transactions.</a:t>
            </a:r>
          </a:p>
          <a:p>
            <a:pPr marL="171450" lvl="0" indent="-171450">
              <a:buFont typeface="Arial" pitchFamily="34" charset="0"/>
              <a:buChar char="•"/>
            </a:pPr>
            <a:r>
              <a:rPr lang="en-US" dirty="0" smtClean="0"/>
              <a:t>Next is an explanation of DoDAAC authority codes and routing rules and how they impact billing,</a:t>
            </a:r>
            <a:r>
              <a:rPr lang="en-US" baseline="0" dirty="0" smtClean="0"/>
              <a:t> f</a:t>
            </a:r>
            <a:r>
              <a:rPr lang="en-US" dirty="0" smtClean="0"/>
              <a:t>ollowed by</a:t>
            </a:r>
            <a:r>
              <a:rPr lang="en-US" baseline="0" dirty="0" smtClean="0"/>
              <a:t> short</a:t>
            </a:r>
            <a:r>
              <a:rPr lang="en-US" dirty="0" smtClean="0"/>
              <a:t> overview of Select </a:t>
            </a:r>
            <a:r>
              <a:rPr lang="en-US" dirty="0" smtClean="0"/>
              <a:t>DAAS</a:t>
            </a:r>
            <a:r>
              <a:rPr lang="en-US" baseline="0" dirty="0" smtClean="0"/>
              <a:t> </a:t>
            </a:r>
            <a:r>
              <a:rPr lang="en-US" baseline="0" dirty="0" smtClean="0"/>
              <a:t>Web-Enabled Applications that provide information that is germane to DLMS financial transactions</a:t>
            </a:r>
          </a:p>
          <a:p>
            <a:pPr marL="171450" lvl="0" indent="-171450">
              <a:buFont typeface="Arial" pitchFamily="34" charset="0"/>
              <a:buChar char="•"/>
            </a:pPr>
            <a:r>
              <a:rPr lang="en-US" dirty="0" smtClean="0"/>
              <a:t>Then, there is a brief overview of DLMS Electronic Data Interchange Concepts followed by a detailed review of the 810L Logistic Bill to tie everything together.</a:t>
            </a:r>
          </a:p>
          <a:p>
            <a:pPr marL="171450" lvl="0" indent="-171450">
              <a:buFont typeface="Arial" pitchFamily="34" charset="0"/>
              <a:buChar char="•"/>
            </a:pPr>
            <a:r>
              <a:rPr lang="en-US" dirty="0" smtClean="0"/>
              <a:t>Finally, there is a short quiz to refresh what we have learned.</a:t>
            </a:r>
            <a:endParaRPr lang="en-US" dirty="0"/>
          </a:p>
          <a:p>
            <a:endParaRPr lang="en-US" dirty="0" smtClean="0"/>
          </a:p>
        </p:txBody>
      </p:sp>
    </p:spTree>
    <p:extLst>
      <p:ext uri="{BB962C8B-B14F-4D97-AF65-F5344CB8AC3E}">
        <p14:creationId xmlns:p14="http://schemas.microsoft.com/office/powerpoint/2010/main" val="8633370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Narrator:</a:t>
            </a:r>
            <a:r>
              <a:rPr lang="en-US" b="0" baseline="0" dirty="0" smtClean="0"/>
              <a:t> </a:t>
            </a:r>
            <a:r>
              <a:rPr lang="en-US" b="0" kern="1200" baseline="0" dirty="0" smtClean="0">
                <a:solidFill>
                  <a:schemeClr val="tx1"/>
                </a:solidFill>
                <a:effectLst/>
              </a:rPr>
              <a:t> </a:t>
            </a:r>
          </a:p>
          <a:p>
            <a:pPr marL="168195" indent="-168195">
              <a:buFont typeface="Arial" panose="020B0604020202020204" pitchFamily="34" charset="0"/>
              <a:buChar char="•"/>
            </a:pPr>
            <a:r>
              <a:rPr lang="en-US" kern="1200" dirty="0" smtClean="0">
                <a:solidFill>
                  <a:schemeClr val="tx1"/>
                </a:solidFill>
                <a:effectLst/>
              </a:rPr>
              <a:t>The web application used by Component Fund Code Monitors allows changes to fund codes in near real time.  The application facilitates legacy and future processing, providing key SFIS/SLOA data elements needed for billing and Treasury reporting.</a:t>
            </a:r>
          </a:p>
          <a:p>
            <a:pPr marL="168195" indent="-168195">
              <a:buFont typeface="Arial" panose="020B0604020202020204" pitchFamily="34" charset="0"/>
              <a:buChar char="•"/>
            </a:pPr>
            <a:r>
              <a:rPr lang="en-US" kern="1200" dirty="0" smtClean="0">
                <a:solidFill>
                  <a:schemeClr val="tx1"/>
                </a:solidFill>
                <a:effectLst/>
              </a:rPr>
              <a:t>The application also improves financial process, facilitates additional edits to improve data accuracy and enhance audit readiness.  The system supports future effective dates, so changes can be added into the database that will not go into effect until a certain date is reached. This is particularly useful at the start of a new fiscal year.</a:t>
            </a:r>
          </a:p>
          <a:p>
            <a:pPr marL="168195" indent="-168195">
              <a:buFont typeface="Arial" panose="020B0604020202020204" pitchFamily="34" charset="0"/>
              <a:buChar char="•"/>
            </a:pPr>
            <a:r>
              <a:rPr lang="en-US" kern="1200" dirty="0" smtClean="0">
                <a:solidFill>
                  <a:schemeClr val="tx1"/>
                </a:solidFill>
                <a:effectLst/>
              </a:rPr>
              <a:t>The fund code</a:t>
            </a:r>
            <a:r>
              <a:rPr lang="en-US" kern="1200" baseline="0" dirty="0" smtClean="0">
                <a:solidFill>
                  <a:schemeClr val="tx1"/>
                </a:solidFill>
                <a:effectLst/>
              </a:rPr>
              <a:t> database is</a:t>
            </a:r>
            <a:r>
              <a:rPr lang="en-US" kern="1200" dirty="0" smtClean="0">
                <a:solidFill>
                  <a:schemeClr val="tx1"/>
                </a:solidFill>
                <a:effectLst/>
              </a:rPr>
              <a:t> available for system-to-system synchronization, replacing the need to email updates to the users of the data.</a:t>
            </a:r>
            <a:endParaRPr lang="en-US" kern="1200" dirty="0">
              <a:solidFill>
                <a:schemeClr val="tx1"/>
              </a:solidFill>
              <a:effectLst/>
            </a:endParaRPr>
          </a:p>
        </p:txBody>
      </p:sp>
      <p:sp>
        <p:nvSpPr>
          <p:cNvPr id="4" name="Slide Number Placeholder 3"/>
          <p:cNvSpPr>
            <a:spLocks noGrp="1"/>
          </p:cNvSpPr>
          <p:nvPr>
            <p:ph type="sldNum" sz="quarter" idx="10"/>
          </p:nvPr>
        </p:nvSpPr>
        <p:spPr>
          <a:xfrm>
            <a:off x="2694438" y="8688049"/>
            <a:ext cx="1469128" cy="455951"/>
          </a:xfrm>
          <a:prstGeom prst="rect">
            <a:avLst/>
          </a:prstGeom>
        </p:spPr>
        <p:txBody>
          <a:bodyPr/>
          <a:lstStyle/>
          <a:p>
            <a:pPr>
              <a:defRPr/>
            </a:pPr>
            <a:fld id="{38A046AC-9528-4127-8FD7-3E5F5C130649}" type="slidenum">
              <a:rPr lang="en-US" smtClean="0"/>
              <a:pPr>
                <a:defRPr/>
              </a:pPr>
              <a:t>21</a:t>
            </a:fld>
            <a:endParaRPr lang="en-US" dirty="0"/>
          </a:p>
        </p:txBody>
      </p:sp>
    </p:spTree>
    <p:extLst>
      <p:ext uri="{BB962C8B-B14F-4D97-AF65-F5344CB8AC3E}">
        <p14:creationId xmlns:p14="http://schemas.microsoft.com/office/powerpoint/2010/main" val="61192199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Narrator:</a:t>
            </a:r>
            <a:r>
              <a:rPr lang="en-US" b="0" baseline="0" dirty="0" smtClean="0"/>
              <a:t> </a:t>
            </a:r>
            <a:r>
              <a:rPr lang="en-US" b="0" kern="1200" baseline="0" dirty="0" smtClean="0">
                <a:solidFill>
                  <a:schemeClr val="tx1"/>
                </a:solidFill>
                <a:effectLst/>
              </a:rPr>
              <a:t> </a:t>
            </a:r>
          </a:p>
          <a:p>
            <a:pPr marL="168195" indent="-168195">
              <a:buFont typeface="Arial" panose="020B0604020202020204" pitchFamily="34" charset="0"/>
              <a:buChar char="•"/>
            </a:pPr>
            <a:r>
              <a:rPr lang="en-US" kern="1200" dirty="0" smtClean="0">
                <a:solidFill>
                  <a:schemeClr val="tx1"/>
                </a:solidFill>
                <a:effectLst/>
              </a:rPr>
              <a:t>The web application used by Component Fund Code Monitors allows changes to fund codes in near real time.  The application facilitates legacy and future processing, providing key SFIS/SLOA data elements needed for billing and Treasury reporting.</a:t>
            </a:r>
          </a:p>
          <a:p>
            <a:pPr marL="168195" indent="-168195">
              <a:buFont typeface="Arial" panose="020B0604020202020204" pitchFamily="34" charset="0"/>
              <a:buChar char="•"/>
            </a:pPr>
            <a:r>
              <a:rPr lang="en-US" kern="1200" dirty="0" smtClean="0">
                <a:solidFill>
                  <a:schemeClr val="tx1"/>
                </a:solidFill>
                <a:effectLst/>
              </a:rPr>
              <a:t>The application also improves financial process, facilitates additional edits to improve data accuracy and enhance audit readiness.  The system supports future effective dates, so changes can be added into the database that will not go into effect until a certain date is reached. This is particularly useful at the start of a new fiscal year.</a:t>
            </a:r>
          </a:p>
          <a:p>
            <a:pPr marL="168195" indent="-168195">
              <a:buFont typeface="Arial" panose="020B0604020202020204" pitchFamily="34" charset="0"/>
              <a:buChar char="•"/>
            </a:pPr>
            <a:r>
              <a:rPr lang="en-US" kern="1200" dirty="0" smtClean="0">
                <a:solidFill>
                  <a:schemeClr val="tx1"/>
                </a:solidFill>
                <a:effectLst/>
              </a:rPr>
              <a:t>The fund code</a:t>
            </a:r>
            <a:r>
              <a:rPr lang="en-US" kern="1200" baseline="0" dirty="0" smtClean="0">
                <a:solidFill>
                  <a:schemeClr val="tx1"/>
                </a:solidFill>
                <a:effectLst/>
              </a:rPr>
              <a:t> database is</a:t>
            </a:r>
            <a:r>
              <a:rPr lang="en-US" kern="1200" dirty="0" smtClean="0">
                <a:solidFill>
                  <a:schemeClr val="tx1"/>
                </a:solidFill>
                <a:effectLst/>
              </a:rPr>
              <a:t> available for system-to-system synchronization, replacing the need to email updates to the users of the data.</a:t>
            </a:r>
            <a:endParaRPr lang="en-US" kern="1200" dirty="0">
              <a:solidFill>
                <a:schemeClr val="tx1"/>
              </a:solidFill>
              <a:effectLst/>
            </a:endParaRPr>
          </a:p>
        </p:txBody>
      </p:sp>
      <p:sp>
        <p:nvSpPr>
          <p:cNvPr id="4" name="Slide Number Placeholder 3"/>
          <p:cNvSpPr>
            <a:spLocks noGrp="1"/>
          </p:cNvSpPr>
          <p:nvPr>
            <p:ph type="sldNum" sz="quarter" idx="10"/>
          </p:nvPr>
        </p:nvSpPr>
        <p:spPr>
          <a:xfrm>
            <a:off x="2694438" y="8688049"/>
            <a:ext cx="1469128" cy="455951"/>
          </a:xfrm>
          <a:prstGeom prst="rect">
            <a:avLst/>
          </a:prstGeom>
        </p:spPr>
        <p:txBody>
          <a:bodyPr/>
          <a:lstStyle/>
          <a:p>
            <a:pPr>
              <a:defRPr/>
            </a:pPr>
            <a:fld id="{38A046AC-9528-4127-8FD7-3E5F5C130649}" type="slidenum">
              <a:rPr lang="en-US" smtClean="0"/>
              <a:pPr>
                <a:defRPr/>
              </a:pPr>
              <a:t>22</a:t>
            </a:fld>
            <a:endParaRPr lang="en-US" dirty="0"/>
          </a:p>
        </p:txBody>
      </p:sp>
    </p:spTree>
    <p:extLst>
      <p:ext uri="{BB962C8B-B14F-4D97-AF65-F5344CB8AC3E}">
        <p14:creationId xmlns:p14="http://schemas.microsoft.com/office/powerpoint/2010/main" val="61192199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Narrator:</a:t>
            </a:r>
            <a:r>
              <a:rPr lang="en-US" b="0" baseline="0" dirty="0" smtClean="0"/>
              <a:t> </a:t>
            </a:r>
            <a:r>
              <a:rPr lang="en-US" b="0" kern="1200" baseline="0" dirty="0" smtClean="0">
                <a:solidFill>
                  <a:schemeClr val="tx1"/>
                </a:solidFill>
                <a:effectLst/>
              </a:rPr>
              <a:t> </a:t>
            </a:r>
          </a:p>
          <a:p>
            <a:pPr marL="168195" indent="-168195">
              <a:buFont typeface="Arial" panose="020B0604020202020204" pitchFamily="34" charset="0"/>
              <a:buChar char="•"/>
            </a:pPr>
            <a:r>
              <a:rPr lang="en-US" kern="1200" dirty="0" smtClean="0">
                <a:solidFill>
                  <a:schemeClr val="tx1"/>
                </a:solidFill>
                <a:effectLst/>
              </a:rPr>
              <a:t>The web application used by Component Fund Code Monitors allows changes to fund codes in near real time.  The application facilitates legacy and future processing, providing key SFIS/SLOA data elements needed for billing and Treasury reporting.</a:t>
            </a:r>
          </a:p>
          <a:p>
            <a:pPr marL="168195" indent="-168195">
              <a:buFont typeface="Arial" panose="020B0604020202020204" pitchFamily="34" charset="0"/>
              <a:buChar char="•"/>
            </a:pPr>
            <a:r>
              <a:rPr lang="en-US" kern="1200" dirty="0" smtClean="0">
                <a:solidFill>
                  <a:schemeClr val="tx1"/>
                </a:solidFill>
                <a:effectLst/>
              </a:rPr>
              <a:t>The application also improves financial process, facilitates additional edits to improve data accuracy and enhance audit readiness.  The system supports future effective dates, so changes can be added into the database that will not go into effect until a certain date is reached. This is particularly useful at the start of a new fiscal year.</a:t>
            </a:r>
          </a:p>
          <a:p>
            <a:pPr marL="168195" indent="-168195">
              <a:buFont typeface="Arial" panose="020B0604020202020204" pitchFamily="34" charset="0"/>
              <a:buChar char="•"/>
            </a:pPr>
            <a:r>
              <a:rPr lang="en-US" kern="1200" dirty="0" smtClean="0">
                <a:solidFill>
                  <a:schemeClr val="tx1"/>
                </a:solidFill>
                <a:effectLst/>
              </a:rPr>
              <a:t>The fund code</a:t>
            </a:r>
            <a:r>
              <a:rPr lang="en-US" kern="1200" baseline="0" dirty="0" smtClean="0">
                <a:solidFill>
                  <a:schemeClr val="tx1"/>
                </a:solidFill>
                <a:effectLst/>
              </a:rPr>
              <a:t> database is</a:t>
            </a:r>
            <a:r>
              <a:rPr lang="en-US" kern="1200" dirty="0" smtClean="0">
                <a:solidFill>
                  <a:schemeClr val="tx1"/>
                </a:solidFill>
                <a:effectLst/>
              </a:rPr>
              <a:t> available for system-to-system synchronization, replacing the need to email updates to the users of the data.</a:t>
            </a:r>
            <a:endParaRPr lang="en-US" kern="1200" dirty="0">
              <a:solidFill>
                <a:schemeClr val="tx1"/>
              </a:solidFill>
              <a:effectLst/>
            </a:endParaRPr>
          </a:p>
        </p:txBody>
      </p:sp>
      <p:sp>
        <p:nvSpPr>
          <p:cNvPr id="4" name="Slide Number Placeholder 3"/>
          <p:cNvSpPr>
            <a:spLocks noGrp="1"/>
          </p:cNvSpPr>
          <p:nvPr>
            <p:ph type="sldNum" sz="quarter" idx="10"/>
          </p:nvPr>
        </p:nvSpPr>
        <p:spPr>
          <a:xfrm>
            <a:off x="2694438" y="8688049"/>
            <a:ext cx="1469128" cy="455951"/>
          </a:xfrm>
          <a:prstGeom prst="rect">
            <a:avLst/>
          </a:prstGeom>
        </p:spPr>
        <p:txBody>
          <a:bodyPr/>
          <a:lstStyle/>
          <a:p>
            <a:pPr>
              <a:defRPr/>
            </a:pPr>
            <a:fld id="{38A046AC-9528-4127-8FD7-3E5F5C130649}" type="slidenum">
              <a:rPr lang="en-US" smtClean="0"/>
              <a:pPr>
                <a:defRPr/>
              </a:pPr>
              <a:t>23</a:t>
            </a:fld>
            <a:endParaRPr lang="en-US" dirty="0"/>
          </a:p>
        </p:txBody>
      </p:sp>
    </p:spTree>
    <p:extLst>
      <p:ext uri="{BB962C8B-B14F-4D97-AF65-F5344CB8AC3E}">
        <p14:creationId xmlns:p14="http://schemas.microsoft.com/office/powerpoint/2010/main" val="61192199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Narrator:</a:t>
            </a:r>
            <a:r>
              <a:rPr lang="en-US" b="0" baseline="0" dirty="0" smtClean="0"/>
              <a:t> </a:t>
            </a:r>
            <a:r>
              <a:rPr lang="en-US" b="0" kern="1200" baseline="0" dirty="0" smtClean="0">
                <a:solidFill>
                  <a:schemeClr val="tx1"/>
                </a:solidFill>
                <a:effectLst/>
              </a:rPr>
              <a:t> </a:t>
            </a:r>
          </a:p>
          <a:p>
            <a:pPr marL="168195" indent="-168195">
              <a:buFont typeface="Arial" panose="020B0604020202020204" pitchFamily="34" charset="0"/>
              <a:buChar char="•"/>
            </a:pPr>
            <a:r>
              <a:rPr lang="en-US" kern="1200" dirty="0" smtClean="0">
                <a:solidFill>
                  <a:schemeClr val="tx1"/>
                </a:solidFill>
                <a:effectLst/>
              </a:rPr>
              <a:t>The web application used by Component Fund Code Monitors allows changes to fund codes in near real time.  The application facilitates legacy and future processing, providing key SFIS/SLOA data elements needed for billing and Treasury reporting.</a:t>
            </a:r>
          </a:p>
          <a:p>
            <a:pPr marL="168195" indent="-168195">
              <a:buFont typeface="Arial" panose="020B0604020202020204" pitchFamily="34" charset="0"/>
              <a:buChar char="•"/>
            </a:pPr>
            <a:r>
              <a:rPr lang="en-US" kern="1200" dirty="0" smtClean="0">
                <a:solidFill>
                  <a:schemeClr val="tx1"/>
                </a:solidFill>
                <a:effectLst/>
              </a:rPr>
              <a:t>The application also improves financial process, facilitates additional edits to improve data accuracy and enhance audit readiness.  The system supports future effective dates, so changes can be added into the database that will not go into effect until a certain date is reached. This is particularly useful at the start of a new fiscal year.</a:t>
            </a:r>
          </a:p>
          <a:p>
            <a:pPr marL="168195" indent="-168195">
              <a:buFont typeface="Arial" panose="020B0604020202020204" pitchFamily="34" charset="0"/>
              <a:buChar char="•"/>
            </a:pPr>
            <a:r>
              <a:rPr lang="en-US" kern="1200" dirty="0" smtClean="0">
                <a:solidFill>
                  <a:schemeClr val="tx1"/>
                </a:solidFill>
                <a:effectLst/>
              </a:rPr>
              <a:t>The fund code</a:t>
            </a:r>
            <a:r>
              <a:rPr lang="en-US" kern="1200" baseline="0" dirty="0" smtClean="0">
                <a:solidFill>
                  <a:schemeClr val="tx1"/>
                </a:solidFill>
                <a:effectLst/>
              </a:rPr>
              <a:t> database is</a:t>
            </a:r>
            <a:r>
              <a:rPr lang="en-US" kern="1200" dirty="0" smtClean="0">
                <a:solidFill>
                  <a:schemeClr val="tx1"/>
                </a:solidFill>
                <a:effectLst/>
              </a:rPr>
              <a:t> available for system-to-system synchronization, replacing the need to email updates to the users of the data.</a:t>
            </a:r>
            <a:endParaRPr lang="en-US" kern="1200" dirty="0">
              <a:solidFill>
                <a:schemeClr val="tx1"/>
              </a:solidFill>
              <a:effectLst/>
            </a:endParaRPr>
          </a:p>
        </p:txBody>
      </p:sp>
      <p:sp>
        <p:nvSpPr>
          <p:cNvPr id="4" name="Slide Number Placeholder 3"/>
          <p:cNvSpPr>
            <a:spLocks noGrp="1"/>
          </p:cNvSpPr>
          <p:nvPr>
            <p:ph type="sldNum" sz="quarter" idx="10"/>
          </p:nvPr>
        </p:nvSpPr>
        <p:spPr>
          <a:xfrm>
            <a:off x="2694438" y="8688049"/>
            <a:ext cx="1469128" cy="455951"/>
          </a:xfrm>
          <a:prstGeom prst="rect">
            <a:avLst/>
          </a:prstGeom>
        </p:spPr>
        <p:txBody>
          <a:bodyPr/>
          <a:lstStyle/>
          <a:p>
            <a:pPr>
              <a:defRPr/>
            </a:pPr>
            <a:fld id="{38A046AC-9528-4127-8FD7-3E5F5C130649}" type="slidenum">
              <a:rPr lang="en-US" smtClean="0"/>
              <a:pPr>
                <a:defRPr/>
              </a:pPr>
              <a:t>24</a:t>
            </a:fld>
            <a:endParaRPr lang="en-US" dirty="0"/>
          </a:p>
        </p:txBody>
      </p:sp>
    </p:spTree>
    <p:extLst>
      <p:ext uri="{BB962C8B-B14F-4D97-AF65-F5344CB8AC3E}">
        <p14:creationId xmlns:p14="http://schemas.microsoft.com/office/powerpoint/2010/main" val="61192199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Narrator:</a:t>
            </a:r>
            <a:r>
              <a:rPr lang="en-US" b="0" baseline="0" dirty="0" smtClean="0"/>
              <a:t> </a:t>
            </a:r>
            <a:r>
              <a:rPr lang="en-US" b="0" kern="1200" baseline="0" dirty="0" smtClean="0">
                <a:solidFill>
                  <a:schemeClr val="tx1"/>
                </a:solidFill>
                <a:effectLst/>
              </a:rPr>
              <a:t> </a:t>
            </a:r>
          </a:p>
          <a:p>
            <a:pPr marL="168195" indent="-168195">
              <a:buFont typeface="Arial" panose="020B0604020202020204" pitchFamily="34" charset="0"/>
              <a:buChar char="•"/>
            </a:pPr>
            <a:r>
              <a:rPr lang="en-US" kern="1200" dirty="0" smtClean="0">
                <a:solidFill>
                  <a:schemeClr val="tx1"/>
                </a:solidFill>
                <a:effectLst/>
              </a:rPr>
              <a:t>The web application used by Component Fund Code Monitors allows changes to fund codes in near real time.  The application facilitates legacy and future processing, providing key SFIS/SLOA data elements needed for billing and Treasury reporting.</a:t>
            </a:r>
          </a:p>
          <a:p>
            <a:pPr marL="168195" indent="-168195">
              <a:buFont typeface="Arial" panose="020B0604020202020204" pitchFamily="34" charset="0"/>
              <a:buChar char="•"/>
            </a:pPr>
            <a:r>
              <a:rPr lang="en-US" kern="1200" dirty="0" smtClean="0">
                <a:solidFill>
                  <a:schemeClr val="tx1"/>
                </a:solidFill>
                <a:effectLst/>
              </a:rPr>
              <a:t>The application also improves financial process, facilitates additional edits to improve data accuracy and enhance audit readiness.  The system supports future effective dates, so changes can be added into the database that will not go into effect until a certain date is reached. This is particularly useful at the start of a new fiscal year.</a:t>
            </a:r>
          </a:p>
          <a:p>
            <a:pPr marL="168195" indent="-168195">
              <a:buFont typeface="Arial" panose="020B0604020202020204" pitchFamily="34" charset="0"/>
              <a:buChar char="•"/>
            </a:pPr>
            <a:r>
              <a:rPr lang="en-US" kern="1200" dirty="0" smtClean="0">
                <a:solidFill>
                  <a:schemeClr val="tx1"/>
                </a:solidFill>
                <a:effectLst/>
              </a:rPr>
              <a:t>The fund code</a:t>
            </a:r>
            <a:r>
              <a:rPr lang="en-US" kern="1200" baseline="0" dirty="0" smtClean="0">
                <a:solidFill>
                  <a:schemeClr val="tx1"/>
                </a:solidFill>
                <a:effectLst/>
              </a:rPr>
              <a:t> database is</a:t>
            </a:r>
            <a:r>
              <a:rPr lang="en-US" kern="1200" dirty="0" smtClean="0">
                <a:solidFill>
                  <a:schemeClr val="tx1"/>
                </a:solidFill>
                <a:effectLst/>
              </a:rPr>
              <a:t> available for system-to-system synchronization, replacing the need to email updates to the users of the data.</a:t>
            </a:r>
            <a:endParaRPr lang="en-US" kern="1200" dirty="0">
              <a:solidFill>
                <a:schemeClr val="tx1"/>
              </a:solidFill>
              <a:effectLst/>
            </a:endParaRPr>
          </a:p>
        </p:txBody>
      </p:sp>
      <p:sp>
        <p:nvSpPr>
          <p:cNvPr id="4" name="Slide Number Placeholder 3"/>
          <p:cNvSpPr>
            <a:spLocks noGrp="1"/>
          </p:cNvSpPr>
          <p:nvPr>
            <p:ph type="sldNum" sz="quarter" idx="10"/>
          </p:nvPr>
        </p:nvSpPr>
        <p:spPr>
          <a:xfrm>
            <a:off x="2694438" y="8688049"/>
            <a:ext cx="1469128" cy="455951"/>
          </a:xfrm>
          <a:prstGeom prst="rect">
            <a:avLst/>
          </a:prstGeom>
        </p:spPr>
        <p:txBody>
          <a:bodyPr/>
          <a:lstStyle/>
          <a:p>
            <a:pPr>
              <a:defRPr/>
            </a:pPr>
            <a:fld id="{38A046AC-9528-4127-8FD7-3E5F5C130649}" type="slidenum">
              <a:rPr lang="en-US" smtClean="0"/>
              <a:pPr>
                <a:defRPr/>
              </a:pPr>
              <a:t>25</a:t>
            </a:fld>
            <a:endParaRPr lang="en-US" dirty="0"/>
          </a:p>
        </p:txBody>
      </p:sp>
    </p:spTree>
    <p:extLst>
      <p:ext uri="{BB962C8B-B14F-4D97-AF65-F5344CB8AC3E}">
        <p14:creationId xmlns:p14="http://schemas.microsoft.com/office/powerpoint/2010/main" val="61192199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Narrator:</a:t>
            </a:r>
            <a:r>
              <a:rPr lang="en-US" b="0" baseline="0" dirty="0" smtClean="0"/>
              <a:t> </a:t>
            </a:r>
            <a:r>
              <a:rPr lang="en-US" b="0" kern="1200" baseline="0" dirty="0" smtClean="0">
                <a:solidFill>
                  <a:schemeClr val="tx1"/>
                </a:solidFill>
                <a:effectLst/>
              </a:rPr>
              <a:t> </a:t>
            </a:r>
          </a:p>
          <a:p>
            <a:pPr marL="168195" indent="-168195">
              <a:buFont typeface="Arial" panose="020B0604020202020204" pitchFamily="34" charset="0"/>
              <a:buChar char="•"/>
            </a:pPr>
            <a:r>
              <a:rPr lang="en-US" kern="1200" dirty="0" smtClean="0">
                <a:solidFill>
                  <a:schemeClr val="tx1"/>
                </a:solidFill>
                <a:effectLst/>
              </a:rPr>
              <a:t>The web application used by Component Fund Code Monitors allows changes to fund codes in near real time.  The application facilitates legacy and future processing, providing key SFIS/SLOA data elements needed for billing and Treasury reporting.</a:t>
            </a:r>
          </a:p>
          <a:p>
            <a:pPr marL="168195" indent="-168195">
              <a:buFont typeface="Arial" panose="020B0604020202020204" pitchFamily="34" charset="0"/>
              <a:buChar char="•"/>
            </a:pPr>
            <a:r>
              <a:rPr lang="en-US" kern="1200" dirty="0" smtClean="0">
                <a:solidFill>
                  <a:schemeClr val="tx1"/>
                </a:solidFill>
                <a:effectLst/>
              </a:rPr>
              <a:t>The application also improves financial process, facilitates additional edits to improve data accuracy and enhance audit readiness.  The system supports future effective dates, so changes can be added into the database that will not go into effect until a certain date is reached. This is particularly useful at the start of a new fiscal year.</a:t>
            </a:r>
          </a:p>
          <a:p>
            <a:pPr marL="168195" indent="-168195">
              <a:buFont typeface="Arial" panose="020B0604020202020204" pitchFamily="34" charset="0"/>
              <a:buChar char="•"/>
            </a:pPr>
            <a:r>
              <a:rPr lang="en-US" kern="1200" dirty="0" smtClean="0">
                <a:solidFill>
                  <a:schemeClr val="tx1"/>
                </a:solidFill>
                <a:effectLst/>
              </a:rPr>
              <a:t>The fund code</a:t>
            </a:r>
            <a:r>
              <a:rPr lang="en-US" kern="1200" baseline="0" dirty="0" smtClean="0">
                <a:solidFill>
                  <a:schemeClr val="tx1"/>
                </a:solidFill>
                <a:effectLst/>
              </a:rPr>
              <a:t> database is</a:t>
            </a:r>
            <a:r>
              <a:rPr lang="en-US" kern="1200" dirty="0" smtClean="0">
                <a:solidFill>
                  <a:schemeClr val="tx1"/>
                </a:solidFill>
                <a:effectLst/>
              </a:rPr>
              <a:t> available for system-to-system synchronization, replacing the need to email updates to the users of the data.</a:t>
            </a:r>
            <a:endParaRPr lang="en-US" kern="1200" dirty="0">
              <a:solidFill>
                <a:schemeClr val="tx1"/>
              </a:solidFill>
              <a:effectLst/>
            </a:endParaRPr>
          </a:p>
        </p:txBody>
      </p:sp>
      <p:sp>
        <p:nvSpPr>
          <p:cNvPr id="4" name="Slide Number Placeholder 3"/>
          <p:cNvSpPr>
            <a:spLocks noGrp="1"/>
          </p:cNvSpPr>
          <p:nvPr>
            <p:ph type="sldNum" sz="quarter" idx="10"/>
          </p:nvPr>
        </p:nvSpPr>
        <p:spPr>
          <a:xfrm>
            <a:off x="2694438" y="8688049"/>
            <a:ext cx="1469128" cy="455951"/>
          </a:xfrm>
          <a:prstGeom prst="rect">
            <a:avLst/>
          </a:prstGeom>
        </p:spPr>
        <p:txBody>
          <a:bodyPr/>
          <a:lstStyle/>
          <a:p>
            <a:pPr>
              <a:defRPr/>
            </a:pPr>
            <a:fld id="{38A046AC-9528-4127-8FD7-3E5F5C130649}" type="slidenum">
              <a:rPr lang="en-US" smtClean="0"/>
              <a:pPr>
                <a:defRPr/>
              </a:pPr>
              <a:t>26</a:t>
            </a:fld>
            <a:endParaRPr lang="en-US" dirty="0"/>
          </a:p>
        </p:txBody>
      </p:sp>
    </p:spTree>
    <p:extLst>
      <p:ext uri="{BB962C8B-B14F-4D97-AF65-F5344CB8AC3E}">
        <p14:creationId xmlns:p14="http://schemas.microsoft.com/office/powerpoint/2010/main" val="61192199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Narrator:</a:t>
            </a:r>
            <a:r>
              <a:rPr lang="en-US" b="0" baseline="0" dirty="0" smtClean="0"/>
              <a:t> </a:t>
            </a:r>
            <a:r>
              <a:rPr lang="en-US" b="0" kern="1200" baseline="0" dirty="0" smtClean="0">
                <a:solidFill>
                  <a:schemeClr val="tx1"/>
                </a:solidFill>
                <a:effectLst/>
              </a:rPr>
              <a:t> </a:t>
            </a:r>
          </a:p>
          <a:p>
            <a:pPr marL="168195" indent="-168195">
              <a:buFont typeface="Arial" panose="020B0604020202020204" pitchFamily="34" charset="0"/>
              <a:buChar char="•"/>
            </a:pPr>
            <a:r>
              <a:rPr lang="en-US" kern="1200" dirty="0" smtClean="0">
                <a:solidFill>
                  <a:schemeClr val="tx1"/>
                </a:solidFill>
                <a:effectLst/>
              </a:rPr>
              <a:t>The web application used by Component Fund Code Monitors allows changes to fund codes in near real time.  The application facilitates legacy and future processing, providing key SFIS/SLOA data elements needed for billing and Treasury reporting.</a:t>
            </a:r>
          </a:p>
          <a:p>
            <a:pPr marL="168195" indent="-168195">
              <a:buFont typeface="Arial" panose="020B0604020202020204" pitchFamily="34" charset="0"/>
              <a:buChar char="•"/>
            </a:pPr>
            <a:r>
              <a:rPr lang="en-US" kern="1200" dirty="0" smtClean="0">
                <a:solidFill>
                  <a:schemeClr val="tx1"/>
                </a:solidFill>
                <a:effectLst/>
              </a:rPr>
              <a:t>The application also improves financial process, facilitates additional edits to improve data accuracy and enhance audit readiness.  The system supports future effective dates, so changes can be added into the database that will not go into effect until a certain date is reached. This is particularly useful at the start of a new fiscal year.</a:t>
            </a:r>
          </a:p>
          <a:p>
            <a:pPr marL="168195" indent="-168195">
              <a:buFont typeface="Arial" panose="020B0604020202020204" pitchFamily="34" charset="0"/>
              <a:buChar char="•"/>
            </a:pPr>
            <a:r>
              <a:rPr lang="en-US" kern="1200" dirty="0" smtClean="0">
                <a:solidFill>
                  <a:schemeClr val="tx1"/>
                </a:solidFill>
                <a:effectLst/>
              </a:rPr>
              <a:t>The fund code</a:t>
            </a:r>
            <a:r>
              <a:rPr lang="en-US" kern="1200" baseline="0" dirty="0" smtClean="0">
                <a:solidFill>
                  <a:schemeClr val="tx1"/>
                </a:solidFill>
                <a:effectLst/>
              </a:rPr>
              <a:t> database is</a:t>
            </a:r>
            <a:r>
              <a:rPr lang="en-US" kern="1200" dirty="0" smtClean="0">
                <a:solidFill>
                  <a:schemeClr val="tx1"/>
                </a:solidFill>
                <a:effectLst/>
              </a:rPr>
              <a:t> available for system-to-system synchronization, replacing the need to email updates to the users of the data.</a:t>
            </a:r>
            <a:endParaRPr lang="en-US" kern="1200" dirty="0">
              <a:solidFill>
                <a:schemeClr val="tx1"/>
              </a:solidFill>
              <a:effectLst/>
            </a:endParaRPr>
          </a:p>
        </p:txBody>
      </p:sp>
      <p:sp>
        <p:nvSpPr>
          <p:cNvPr id="4" name="Slide Number Placeholder 3"/>
          <p:cNvSpPr>
            <a:spLocks noGrp="1"/>
          </p:cNvSpPr>
          <p:nvPr>
            <p:ph type="sldNum" sz="quarter" idx="10"/>
          </p:nvPr>
        </p:nvSpPr>
        <p:spPr>
          <a:xfrm>
            <a:off x="2694438" y="8688049"/>
            <a:ext cx="1469128" cy="455951"/>
          </a:xfrm>
          <a:prstGeom prst="rect">
            <a:avLst/>
          </a:prstGeom>
        </p:spPr>
        <p:txBody>
          <a:bodyPr/>
          <a:lstStyle/>
          <a:p>
            <a:pPr>
              <a:defRPr/>
            </a:pPr>
            <a:fld id="{38A046AC-9528-4127-8FD7-3E5F5C130649}" type="slidenum">
              <a:rPr lang="en-US" smtClean="0"/>
              <a:pPr>
                <a:defRPr/>
              </a:pPr>
              <a:t>27</a:t>
            </a:fld>
            <a:endParaRPr lang="en-US" dirty="0"/>
          </a:p>
        </p:txBody>
      </p:sp>
    </p:spTree>
    <p:extLst>
      <p:ext uri="{BB962C8B-B14F-4D97-AF65-F5344CB8AC3E}">
        <p14:creationId xmlns:p14="http://schemas.microsoft.com/office/powerpoint/2010/main" val="61192199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Narrator:</a:t>
            </a:r>
            <a:r>
              <a:rPr lang="en-US" b="0" baseline="0" dirty="0" smtClean="0"/>
              <a:t> </a:t>
            </a:r>
            <a:r>
              <a:rPr lang="en-US" b="0" kern="1200" baseline="0" dirty="0" smtClean="0">
                <a:solidFill>
                  <a:schemeClr val="tx1"/>
                </a:solidFill>
                <a:effectLst/>
              </a:rPr>
              <a:t> </a:t>
            </a:r>
          </a:p>
          <a:p>
            <a:pPr marL="168195" indent="-168195">
              <a:buFont typeface="Arial" panose="020B0604020202020204" pitchFamily="34" charset="0"/>
              <a:buChar char="•"/>
            </a:pPr>
            <a:r>
              <a:rPr lang="en-US" kern="1200" dirty="0" smtClean="0">
                <a:solidFill>
                  <a:schemeClr val="tx1"/>
                </a:solidFill>
                <a:effectLst/>
              </a:rPr>
              <a:t>The web application used by Component Fund Code Monitors allows changes to fund codes in near real time.  The application facilitates legacy and future processing, providing key SFIS/SLOA data elements needed for billing and Treasury reporting.</a:t>
            </a:r>
          </a:p>
          <a:p>
            <a:pPr marL="168195" indent="-168195">
              <a:buFont typeface="Arial" panose="020B0604020202020204" pitchFamily="34" charset="0"/>
              <a:buChar char="•"/>
            </a:pPr>
            <a:r>
              <a:rPr lang="en-US" kern="1200" dirty="0" smtClean="0">
                <a:solidFill>
                  <a:schemeClr val="tx1"/>
                </a:solidFill>
                <a:effectLst/>
              </a:rPr>
              <a:t>The application also improves financial process, facilitates additional edits to improve data accuracy and enhance audit readiness.  The system supports future effective dates, so changes can be added into the database that will not go into effect until a certain date is reached. This is particularly useful at the start of a new fiscal year.</a:t>
            </a:r>
          </a:p>
          <a:p>
            <a:pPr marL="168195" indent="-168195">
              <a:buFont typeface="Arial" panose="020B0604020202020204" pitchFamily="34" charset="0"/>
              <a:buChar char="•"/>
            </a:pPr>
            <a:r>
              <a:rPr lang="en-US" kern="1200" dirty="0" smtClean="0">
                <a:solidFill>
                  <a:schemeClr val="tx1"/>
                </a:solidFill>
                <a:effectLst/>
              </a:rPr>
              <a:t>The fund code</a:t>
            </a:r>
            <a:r>
              <a:rPr lang="en-US" kern="1200" baseline="0" dirty="0" smtClean="0">
                <a:solidFill>
                  <a:schemeClr val="tx1"/>
                </a:solidFill>
                <a:effectLst/>
              </a:rPr>
              <a:t> database is</a:t>
            </a:r>
            <a:r>
              <a:rPr lang="en-US" kern="1200" dirty="0" smtClean="0">
                <a:solidFill>
                  <a:schemeClr val="tx1"/>
                </a:solidFill>
                <a:effectLst/>
              </a:rPr>
              <a:t> available for system-to-system synchronization, replacing the need to email updates to the users of the data.</a:t>
            </a:r>
            <a:endParaRPr lang="en-US" kern="1200" dirty="0">
              <a:solidFill>
                <a:schemeClr val="tx1"/>
              </a:solidFill>
              <a:effectLst/>
            </a:endParaRPr>
          </a:p>
        </p:txBody>
      </p:sp>
      <p:sp>
        <p:nvSpPr>
          <p:cNvPr id="4" name="Slide Number Placeholder 3"/>
          <p:cNvSpPr>
            <a:spLocks noGrp="1"/>
          </p:cNvSpPr>
          <p:nvPr>
            <p:ph type="sldNum" sz="quarter" idx="10"/>
          </p:nvPr>
        </p:nvSpPr>
        <p:spPr>
          <a:xfrm>
            <a:off x="2694438" y="8688049"/>
            <a:ext cx="1469128" cy="455951"/>
          </a:xfrm>
          <a:prstGeom prst="rect">
            <a:avLst/>
          </a:prstGeom>
        </p:spPr>
        <p:txBody>
          <a:bodyPr/>
          <a:lstStyle/>
          <a:p>
            <a:pPr>
              <a:defRPr/>
            </a:pPr>
            <a:fld id="{38A046AC-9528-4127-8FD7-3E5F5C130649}" type="slidenum">
              <a:rPr lang="en-US" smtClean="0"/>
              <a:pPr>
                <a:defRPr/>
              </a:pPr>
              <a:t>28</a:t>
            </a:fld>
            <a:endParaRPr lang="en-US" dirty="0"/>
          </a:p>
        </p:txBody>
      </p:sp>
    </p:spTree>
    <p:extLst>
      <p:ext uri="{BB962C8B-B14F-4D97-AF65-F5344CB8AC3E}">
        <p14:creationId xmlns:p14="http://schemas.microsoft.com/office/powerpoint/2010/main" val="61192199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Narrator:</a:t>
            </a:r>
            <a:r>
              <a:rPr lang="en-US" b="0" baseline="0" dirty="0" smtClean="0"/>
              <a:t> </a:t>
            </a:r>
            <a:r>
              <a:rPr lang="en-US" b="0" kern="1200" baseline="0" dirty="0" smtClean="0">
                <a:solidFill>
                  <a:schemeClr val="tx1"/>
                </a:solidFill>
                <a:effectLst/>
              </a:rPr>
              <a:t> </a:t>
            </a:r>
          </a:p>
          <a:p>
            <a:pPr marL="168195" indent="-168195">
              <a:buFont typeface="Arial" panose="020B0604020202020204" pitchFamily="34" charset="0"/>
              <a:buChar char="•"/>
            </a:pPr>
            <a:r>
              <a:rPr lang="en-US" kern="1200" dirty="0" smtClean="0">
                <a:solidFill>
                  <a:schemeClr val="tx1"/>
                </a:solidFill>
                <a:effectLst/>
              </a:rPr>
              <a:t>The web application used by Component Fund Code Monitors allows changes to fund codes in near real time.  The application facilitates legacy and future processing, providing key SFIS/SLOA data elements needed for billing and Treasury reporting.</a:t>
            </a:r>
          </a:p>
          <a:p>
            <a:pPr marL="168195" indent="-168195">
              <a:buFont typeface="Arial" panose="020B0604020202020204" pitchFamily="34" charset="0"/>
              <a:buChar char="•"/>
            </a:pPr>
            <a:r>
              <a:rPr lang="en-US" kern="1200" dirty="0" smtClean="0">
                <a:solidFill>
                  <a:schemeClr val="tx1"/>
                </a:solidFill>
                <a:effectLst/>
              </a:rPr>
              <a:t>The application also improves financial process, facilitates additional edits to improve data accuracy and enhance audit readiness.  The system supports future effective dates, so changes can be added into the database that will not go into effect until a certain date is reached. This is particularly useful at the start of a new fiscal year.</a:t>
            </a:r>
          </a:p>
          <a:p>
            <a:pPr marL="168195" indent="-168195">
              <a:buFont typeface="Arial" panose="020B0604020202020204" pitchFamily="34" charset="0"/>
              <a:buChar char="•"/>
            </a:pPr>
            <a:r>
              <a:rPr lang="en-US" kern="1200" dirty="0" smtClean="0">
                <a:solidFill>
                  <a:schemeClr val="tx1"/>
                </a:solidFill>
                <a:effectLst/>
              </a:rPr>
              <a:t>The fund code</a:t>
            </a:r>
            <a:r>
              <a:rPr lang="en-US" kern="1200" baseline="0" dirty="0" smtClean="0">
                <a:solidFill>
                  <a:schemeClr val="tx1"/>
                </a:solidFill>
                <a:effectLst/>
              </a:rPr>
              <a:t> database is</a:t>
            </a:r>
            <a:r>
              <a:rPr lang="en-US" kern="1200" dirty="0" smtClean="0">
                <a:solidFill>
                  <a:schemeClr val="tx1"/>
                </a:solidFill>
                <a:effectLst/>
              </a:rPr>
              <a:t> available for system-to-system synchronization, replacing the need to email updates to the users of the data.</a:t>
            </a:r>
            <a:endParaRPr lang="en-US" kern="1200" dirty="0">
              <a:solidFill>
                <a:schemeClr val="tx1"/>
              </a:solidFill>
              <a:effectLst/>
            </a:endParaRPr>
          </a:p>
        </p:txBody>
      </p:sp>
      <p:sp>
        <p:nvSpPr>
          <p:cNvPr id="4" name="Slide Number Placeholder 3"/>
          <p:cNvSpPr>
            <a:spLocks noGrp="1"/>
          </p:cNvSpPr>
          <p:nvPr>
            <p:ph type="sldNum" sz="quarter" idx="10"/>
          </p:nvPr>
        </p:nvSpPr>
        <p:spPr>
          <a:xfrm>
            <a:off x="2694438" y="8688049"/>
            <a:ext cx="1469128" cy="455951"/>
          </a:xfrm>
          <a:prstGeom prst="rect">
            <a:avLst/>
          </a:prstGeom>
        </p:spPr>
        <p:txBody>
          <a:bodyPr/>
          <a:lstStyle/>
          <a:p>
            <a:pPr>
              <a:defRPr/>
            </a:pPr>
            <a:fld id="{38A046AC-9528-4127-8FD7-3E5F5C130649}" type="slidenum">
              <a:rPr lang="en-US" smtClean="0"/>
              <a:pPr>
                <a:defRPr/>
              </a:pPr>
              <a:t>29</a:t>
            </a:fld>
            <a:endParaRPr lang="en-US" dirty="0"/>
          </a:p>
        </p:txBody>
      </p:sp>
    </p:spTree>
    <p:extLst>
      <p:ext uri="{BB962C8B-B14F-4D97-AF65-F5344CB8AC3E}">
        <p14:creationId xmlns:p14="http://schemas.microsoft.com/office/powerpoint/2010/main" val="61192199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Narrator:</a:t>
            </a:r>
            <a:r>
              <a:rPr lang="en-US" b="0" baseline="0" dirty="0" smtClean="0"/>
              <a:t> </a:t>
            </a:r>
            <a:r>
              <a:rPr lang="en-US" b="0" kern="1200" baseline="0" dirty="0" smtClean="0">
                <a:solidFill>
                  <a:schemeClr val="tx1"/>
                </a:solidFill>
                <a:effectLst/>
              </a:rPr>
              <a:t> </a:t>
            </a:r>
          </a:p>
          <a:p>
            <a:pPr marL="168195" indent="-168195">
              <a:buFont typeface="Arial" panose="020B0604020202020204" pitchFamily="34" charset="0"/>
              <a:buChar char="•"/>
            </a:pPr>
            <a:r>
              <a:rPr lang="en-US" kern="1200" dirty="0" smtClean="0">
                <a:solidFill>
                  <a:schemeClr val="tx1"/>
                </a:solidFill>
                <a:effectLst/>
              </a:rPr>
              <a:t>The web application used by Component Fund Code Monitors allows changes to fund codes in near real time.  The application facilitates legacy and future processing, providing key SFIS/SLOA data elements needed for billing and Treasury reporting.</a:t>
            </a:r>
          </a:p>
          <a:p>
            <a:pPr marL="168195" indent="-168195">
              <a:buFont typeface="Arial" panose="020B0604020202020204" pitchFamily="34" charset="0"/>
              <a:buChar char="•"/>
            </a:pPr>
            <a:r>
              <a:rPr lang="en-US" kern="1200" dirty="0" smtClean="0">
                <a:solidFill>
                  <a:schemeClr val="tx1"/>
                </a:solidFill>
                <a:effectLst/>
              </a:rPr>
              <a:t>The application also improves financial process, facilitates additional edits to improve data accuracy and enhance audit readiness.  The system supports future effective dates, so changes can be added into the database that will not go into effect until a certain date is reached. This is particularly useful at the start of a new fiscal year.</a:t>
            </a:r>
          </a:p>
          <a:p>
            <a:pPr marL="168195" indent="-168195">
              <a:buFont typeface="Arial" panose="020B0604020202020204" pitchFamily="34" charset="0"/>
              <a:buChar char="•"/>
            </a:pPr>
            <a:r>
              <a:rPr lang="en-US" kern="1200" dirty="0" smtClean="0">
                <a:solidFill>
                  <a:schemeClr val="tx1"/>
                </a:solidFill>
                <a:effectLst/>
              </a:rPr>
              <a:t>The fund code</a:t>
            </a:r>
            <a:r>
              <a:rPr lang="en-US" kern="1200" baseline="0" dirty="0" smtClean="0">
                <a:solidFill>
                  <a:schemeClr val="tx1"/>
                </a:solidFill>
                <a:effectLst/>
              </a:rPr>
              <a:t> database is</a:t>
            </a:r>
            <a:r>
              <a:rPr lang="en-US" kern="1200" dirty="0" smtClean="0">
                <a:solidFill>
                  <a:schemeClr val="tx1"/>
                </a:solidFill>
                <a:effectLst/>
              </a:rPr>
              <a:t> available for system-to-system synchronization, replacing the need to email updates to the users of the data.</a:t>
            </a:r>
            <a:endParaRPr lang="en-US" kern="1200" dirty="0">
              <a:solidFill>
                <a:schemeClr val="tx1"/>
              </a:solidFill>
              <a:effectLst/>
            </a:endParaRPr>
          </a:p>
        </p:txBody>
      </p:sp>
      <p:sp>
        <p:nvSpPr>
          <p:cNvPr id="4" name="Slide Number Placeholder 3"/>
          <p:cNvSpPr>
            <a:spLocks noGrp="1"/>
          </p:cNvSpPr>
          <p:nvPr>
            <p:ph type="sldNum" sz="quarter" idx="10"/>
          </p:nvPr>
        </p:nvSpPr>
        <p:spPr>
          <a:xfrm>
            <a:off x="2694438" y="8688049"/>
            <a:ext cx="1469128" cy="455951"/>
          </a:xfrm>
          <a:prstGeom prst="rect">
            <a:avLst/>
          </a:prstGeom>
        </p:spPr>
        <p:txBody>
          <a:bodyPr/>
          <a:lstStyle/>
          <a:p>
            <a:pPr>
              <a:defRPr/>
            </a:pPr>
            <a:fld id="{38A046AC-9528-4127-8FD7-3E5F5C130649}" type="slidenum">
              <a:rPr lang="en-US" smtClean="0"/>
              <a:pPr>
                <a:defRPr/>
              </a:pPr>
              <a:t>30</a:t>
            </a:fld>
            <a:endParaRPr lang="en-US" dirty="0"/>
          </a:p>
        </p:txBody>
      </p:sp>
    </p:spTree>
    <p:extLst>
      <p:ext uri="{BB962C8B-B14F-4D97-AF65-F5344CB8AC3E}">
        <p14:creationId xmlns:p14="http://schemas.microsoft.com/office/powerpoint/2010/main" val="6119219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xfrm>
            <a:off x="2694438" y="8688049"/>
            <a:ext cx="1469128" cy="455951"/>
          </a:xfrm>
          <a:prstGeom prst="rect">
            <a:avLst/>
          </a:prstGeom>
          <a:noFill/>
        </p:spPr>
        <p:txBody>
          <a:bodyPr/>
          <a:lstStyle/>
          <a:p>
            <a:fld id="{BC4E5F26-E5A8-463E-97FA-140F1212D2A2}" type="slidenum">
              <a:rPr lang="en-US" smtClean="0"/>
              <a:pPr/>
              <a:t>4</a:t>
            </a:fld>
            <a:endParaRPr lang="en-US" smtClean="0"/>
          </a:p>
        </p:txBody>
      </p:sp>
      <p:sp>
        <p:nvSpPr>
          <p:cNvPr id="63491" name="Rectangle 2"/>
          <p:cNvSpPr>
            <a:spLocks noGrp="1" noRot="1" noChangeAspect="1" noChangeArrowheads="1" noTextEdit="1"/>
          </p:cNvSpPr>
          <p:nvPr>
            <p:ph type="sldImg"/>
          </p:nvPr>
        </p:nvSpPr>
        <p:spPr>
          <a:ln/>
        </p:spPr>
      </p:sp>
      <p:sp>
        <p:nvSpPr>
          <p:cNvPr id="63492" name="Rectangle 4"/>
          <p:cNvSpPr>
            <a:spLocks noGrp="1" noChangeArrowheads="1"/>
          </p:cNvSpPr>
          <p:nvPr>
            <p:ph type="body" idx="1"/>
          </p:nvPr>
        </p:nvSpPr>
        <p:spPr>
          <a:noFill/>
          <a:ln/>
        </p:spPr>
        <p:txBody>
          <a:bodyPr/>
          <a:lstStyle/>
          <a:p>
            <a:r>
              <a:rPr lang="en-US" b="1" dirty="0" smtClean="0"/>
              <a:t>Narrator:</a:t>
            </a:r>
            <a:r>
              <a:rPr lang="en-US" b="0" baseline="0" dirty="0" smtClean="0"/>
              <a:t> </a:t>
            </a:r>
            <a:endParaRPr lang="en-US" kern="1200" dirty="0" smtClean="0">
              <a:solidFill>
                <a:schemeClr val="tx1"/>
              </a:solidFill>
              <a:effectLst/>
            </a:endParaRPr>
          </a:p>
          <a:p>
            <a:pPr marL="168195" indent="-168195">
              <a:buFont typeface="Arial" panose="020B0604020202020204" pitchFamily="34" charset="0"/>
              <a:buChar char="•"/>
            </a:pPr>
            <a:r>
              <a:rPr lang="en-US" kern="1200" dirty="0" smtClean="0">
                <a:solidFill>
                  <a:schemeClr val="tx1"/>
                </a:solidFill>
                <a:effectLst/>
              </a:rPr>
              <a:t>The Standard Financial Information Structure is the common business language that DOD has developed to support the information and data requirements needed to perform budgeting, financial accounting, cost/performance management, and external reporting across the enterprise:</a:t>
            </a:r>
          </a:p>
          <a:p>
            <a:pPr marL="168195" indent="-168195">
              <a:buFont typeface="Arial" panose="020B0604020202020204" pitchFamily="34" charset="0"/>
              <a:buChar char="•"/>
            </a:pPr>
            <a:r>
              <a:rPr lang="en-US" kern="1200" dirty="0" smtClean="0">
                <a:solidFill>
                  <a:schemeClr val="tx1"/>
                </a:solidFill>
                <a:effectLst/>
              </a:rPr>
              <a:t>The SFIS standardizes financial reporting across DOD, establishing the standard terms, definitions, data elements and codes to be used for financial reporting.</a:t>
            </a:r>
          </a:p>
          <a:p>
            <a:pPr marL="168195" indent="-168195">
              <a:buFont typeface="Arial" panose="020B0604020202020204" pitchFamily="34" charset="0"/>
              <a:buChar char="•"/>
            </a:pPr>
            <a:r>
              <a:rPr lang="en-US" kern="1200" dirty="0" smtClean="0">
                <a:solidFill>
                  <a:schemeClr val="tx1"/>
                </a:solidFill>
                <a:effectLst/>
              </a:rPr>
              <a:t>The implementation of SFIS also allows revenues and expenses to be reported by programs that align with major goals, rather than just by appropriation categories. </a:t>
            </a:r>
          </a:p>
          <a:p>
            <a:pPr marL="168195" indent="-168195">
              <a:buFont typeface="Arial" panose="020B0604020202020204" pitchFamily="34" charset="0"/>
              <a:buChar char="•"/>
            </a:pPr>
            <a:r>
              <a:rPr lang="en-US" kern="1200" dirty="0" smtClean="0">
                <a:solidFill>
                  <a:schemeClr val="tx1"/>
                </a:solidFill>
                <a:effectLst/>
              </a:rPr>
              <a:t>Decision-makers are empowered with information to efficiently compare programs and their associated activities and costs across DOD. </a:t>
            </a:r>
          </a:p>
          <a:p>
            <a:pPr marL="168195" indent="-168195">
              <a:buFont typeface="Arial" panose="020B0604020202020204" pitchFamily="34" charset="0"/>
              <a:buChar char="•"/>
            </a:pPr>
            <a:r>
              <a:rPr lang="en-US" kern="1200" dirty="0" smtClean="0">
                <a:solidFill>
                  <a:schemeClr val="tx1"/>
                </a:solidFill>
                <a:effectLst/>
              </a:rPr>
              <a:t>Lastly, SFIS provides a basis for common valuation of DOD programs, assets, and liabilities.</a:t>
            </a:r>
          </a:p>
          <a:p>
            <a:pPr marL="168195" indent="-168195">
              <a:buFont typeface="Arial" panose="020B0604020202020204" pitchFamily="34" charset="0"/>
              <a:buChar char="•"/>
            </a:pPr>
            <a:endParaRPr lang="en-US" dirty="0"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Narrator:</a:t>
            </a:r>
            <a:r>
              <a:rPr lang="en-US" b="0" baseline="0" dirty="0" smtClean="0"/>
              <a:t> </a:t>
            </a:r>
            <a:r>
              <a:rPr lang="en-US" b="0" kern="1200" baseline="0" dirty="0" smtClean="0">
                <a:solidFill>
                  <a:schemeClr val="tx1"/>
                </a:solidFill>
                <a:effectLst/>
              </a:rPr>
              <a:t> </a:t>
            </a:r>
          </a:p>
          <a:p>
            <a:pPr marL="168195" indent="-168195">
              <a:buFont typeface="Arial" panose="020B0604020202020204" pitchFamily="34" charset="0"/>
              <a:buChar char="•"/>
            </a:pPr>
            <a:r>
              <a:rPr lang="en-US" kern="1200" dirty="0" smtClean="0">
                <a:solidFill>
                  <a:schemeClr val="tx1"/>
                </a:solidFill>
                <a:effectLst/>
              </a:rPr>
              <a:t>The web application used by Component Fund Code Monitors allows changes to fund codes in near real time.  The application facilitates legacy and future processing, providing key SFIS/SLOA data elements needed for billing and Treasury reporting.</a:t>
            </a:r>
          </a:p>
          <a:p>
            <a:pPr marL="168195" indent="-168195">
              <a:buFont typeface="Arial" panose="020B0604020202020204" pitchFamily="34" charset="0"/>
              <a:buChar char="•"/>
            </a:pPr>
            <a:r>
              <a:rPr lang="en-US" kern="1200" dirty="0" smtClean="0">
                <a:solidFill>
                  <a:schemeClr val="tx1"/>
                </a:solidFill>
                <a:effectLst/>
              </a:rPr>
              <a:t>The application also improves financial process, facilitates additional edits to improve data accuracy and enhance audit readiness.  The system supports future effective dates, so changes can be added into the database that will not go into effect until a certain date is reached. This is particularly useful at the start of a new fiscal year.</a:t>
            </a:r>
          </a:p>
          <a:p>
            <a:pPr marL="168195" indent="-168195">
              <a:buFont typeface="Arial" panose="020B0604020202020204" pitchFamily="34" charset="0"/>
              <a:buChar char="•"/>
            </a:pPr>
            <a:r>
              <a:rPr lang="en-US" kern="1200" dirty="0" smtClean="0">
                <a:solidFill>
                  <a:schemeClr val="tx1"/>
                </a:solidFill>
                <a:effectLst/>
              </a:rPr>
              <a:t>The fund code</a:t>
            </a:r>
            <a:r>
              <a:rPr lang="en-US" kern="1200" baseline="0" dirty="0" smtClean="0">
                <a:solidFill>
                  <a:schemeClr val="tx1"/>
                </a:solidFill>
                <a:effectLst/>
              </a:rPr>
              <a:t> database is</a:t>
            </a:r>
            <a:r>
              <a:rPr lang="en-US" kern="1200" dirty="0" smtClean="0">
                <a:solidFill>
                  <a:schemeClr val="tx1"/>
                </a:solidFill>
                <a:effectLst/>
              </a:rPr>
              <a:t> available for system-to-system synchronization, replacing the need to email updates to the users of the data.</a:t>
            </a:r>
            <a:endParaRPr lang="en-US" kern="1200" dirty="0">
              <a:solidFill>
                <a:schemeClr val="tx1"/>
              </a:solidFill>
              <a:effectLst/>
            </a:endParaRPr>
          </a:p>
        </p:txBody>
      </p:sp>
      <p:sp>
        <p:nvSpPr>
          <p:cNvPr id="4" name="Slide Number Placeholder 3"/>
          <p:cNvSpPr>
            <a:spLocks noGrp="1"/>
          </p:cNvSpPr>
          <p:nvPr>
            <p:ph type="sldNum" sz="quarter" idx="10"/>
          </p:nvPr>
        </p:nvSpPr>
        <p:spPr>
          <a:xfrm>
            <a:off x="2694438" y="8688049"/>
            <a:ext cx="1469128" cy="455951"/>
          </a:xfrm>
          <a:prstGeom prst="rect">
            <a:avLst/>
          </a:prstGeom>
        </p:spPr>
        <p:txBody>
          <a:bodyPr/>
          <a:lstStyle/>
          <a:p>
            <a:pPr>
              <a:defRPr/>
            </a:pPr>
            <a:fld id="{38A046AC-9528-4127-8FD7-3E5F5C130649}" type="slidenum">
              <a:rPr lang="en-US" smtClean="0"/>
              <a:pPr>
                <a:defRPr/>
              </a:pPr>
              <a:t>31</a:t>
            </a:fld>
            <a:endParaRPr lang="en-US" dirty="0"/>
          </a:p>
        </p:txBody>
      </p:sp>
    </p:spTree>
    <p:extLst>
      <p:ext uri="{BB962C8B-B14F-4D97-AF65-F5344CB8AC3E}">
        <p14:creationId xmlns:p14="http://schemas.microsoft.com/office/powerpoint/2010/main" val="61192199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Narrator:</a:t>
            </a:r>
            <a:r>
              <a:rPr lang="en-US" b="0" baseline="0" dirty="0" smtClean="0"/>
              <a:t> </a:t>
            </a:r>
            <a:r>
              <a:rPr lang="en-US" b="0" kern="1200" baseline="0" dirty="0" smtClean="0">
                <a:solidFill>
                  <a:schemeClr val="tx1"/>
                </a:solidFill>
                <a:effectLst/>
              </a:rPr>
              <a:t> </a:t>
            </a:r>
          </a:p>
          <a:p>
            <a:pPr marL="168195" indent="-168195">
              <a:buFont typeface="Arial" panose="020B0604020202020204" pitchFamily="34" charset="0"/>
              <a:buChar char="•"/>
            </a:pPr>
            <a:r>
              <a:rPr lang="en-US" kern="1200" dirty="0" smtClean="0">
                <a:solidFill>
                  <a:schemeClr val="tx1"/>
                </a:solidFill>
                <a:effectLst/>
              </a:rPr>
              <a:t>The web application used by Component Fund Code Monitors allows changes to fund codes in near real time.  The application facilitates legacy and future processing, providing key SFIS/SLOA data elements needed for billing and Treasury reporting.</a:t>
            </a:r>
          </a:p>
          <a:p>
            <a:pPr marL="168195" indent="-168195">
              <a:buFont typeface="Arial" panose="020B0604020202020204" pitchFamily="34" charset="0"/>
              <a:buChar char="•"/>
            </a:pPr>
            <a:r>
              <a:rPr lang="en-US" kern="1200" dirty="0" smtClean="0">
                <a:solidFill>
                  <a:schemeClr val="tx1"/>
                </a:solidFill>
                <a:effectLst/>
              </a:rPr>
              <a:t>The application also improves financial process, facilitates additional edits to improve data accuracy and enhance audit readiness.  The system supports future effective dates, so changes can be added into the database that will not go into effect until a certain date is reached. This is particularly useful at the start of a new fiscal year.</a:t>
            </a:r>
          </a:p>
          <a:p>
            <a:pPr marL="168195" indent="-168195">
              <a:buFont typeface="Arial" panose="020B0604020202020204" pitchFamily="34" charset="0"/>
              <a:buChar char="•"/>
            </a:pPr>
            <a:r>
              <a:rPr lang="en-US" kern="1200" dirty="0" smtClean="0">
                <a:solidFill>
                  <a:schemeClr val="tx1"/>
                </a:solidFill>
                <a:effectLst/>
              </a:rPr>
              <a:t>The fund code</a:t>
            </a:r>
            <a:r>
              <a:rPr lang="en-US" kern="1200" baseline="0" dirty="0" smtClean="0">
                <a:solidFill>
                  <a:schemeClr val="tx1"/>
                </a:solidFill>
                <a:effectLst/>
              </a:rPr>
              <a:t> database is</a:t>
            </a:r>
            <a:r>
              <a:rPr lang="en-US" kern="1200" dirty="0" smtClean="0">
                <a:solidFill>
                  <a:schemeClr val="tx1"/>
                </a:solidFill>
                <a:effectLst/>
              </a:rPr>
              <a:t> available for system-to-system synchronization, replacing the need to email updates to the users of the data.</a:t>
            </a:r>
            <a:endParaRPr lang="en-US" kern="1200" dirty="0">
              <a:solidFill>
                <a:schemeClr val="tx1"/>
              </a:solidFill>
              <a:effectLst/>
            </a:endParaRPr>
          </a:p>
        </p:txBody>
      </p:sp>
      <p:sp>
        <p:nvSpPr>
          <p:cNvPr id="4" name="Slide Number Placeholder 3"/>
          <p:cNvSpPr>
            <a:spLocks noGrp="1"/>
          </p:cNvSpPr>
          <p:nvPr>
            <p:ph type="sldNum" sz="quarter" idx="10"/>
          </p:nvPr>
        </p:nvSpPr>
        <p:spPr>
          <a:xfrm>
            <a:off x="2694438" y="8688049"/>
            <a:ext cx="1469128" cy="455951"/>
          </a:xfrm>
          <a:prstGeom prst="rect">
            <a:avLst/>
          </a:prstGeom>
        </p:spPr>
        <p:txBody>
          <a:bodyPr/>
          <a:lstStyle/>
          <a:p>
            <a:pPr>
              <a:defRPr/>
            </a:pPr>
            <a:fld id="{38A046AC-9528-4127-8FD7-3E5F5C130649}" type="slidenum">
              <a:rPr lang="en-US" smtClean="0"/>
              <a:pPr>
                <a:defRPr/>
              </a:pPr>
              <a:t>32</a:t>
            </a:fld>
            <a:endParaRPr lang="en-US" dirty="0"/>
          </a:p>
        </p:txBody>
      </p:sp>
    </p:spTree>
    <p:extLst>
      <p:ext uri="{BB962C8B-B14F-4D97-AF65-F5344CB8AC3E}">
        <p14:creationId xmlns:p14="http://schemas.microsoft.com/office/powerpoint/2010/main" val="61192199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Narrator:</a:t>
            </a:r>
            <a:r>
              <a:rPr lang="en-US" b="0" baseline="0" dirty="0" smtClean="0"/>
              <a:t> </a:t>
            </a:r>
            <a:r>
              <a:rPr lang="en-US" b="0" kern="1200" baseline="0" dirty="0" smtClean="0">
                <a:solidFill>
                  <a:schemeClr val="tx1"/>
                </a:solidFill>
                <a:effectLst/>
              </a:rPr>
              <a:t> </a:t>
            </a:r>
          </a:p>
          <a:p>
            <a:pPr marL="168195" indent="-168195">
              <a:buFont typeface="Arial" panose="020B0604020202020204" pitchFamily="34" charset="0"/>
              <a:buChar char="•"/>
            </a:pPr>
            <a:r>
              <a:rPr lang="en-US" kern="1200" dirty="0" smtClean="0">
                <a:solidFill>
                  <a:schemeClr val="tx1"/>
                </a:solidFill>
                <a:effectLst/>
              </a:rPr>
              <a:t>The web application used by Component Fund Code Monitors allows changes to fund codes in near real time.  The application facilitates legacy and future processing, providing key SFIS/SLOA data elements needed for billing and Treasury reporting.</a:t>
            </a:r>
          </a:p>
          <a:p>
            <a:pPr marL="168195" indent="-168195">
              <a:buFont typeface="Arial" panose="020B0604020202020204" pitchFamily="34" charset="0"/>
              <a:buChar char="•"/>
            </a:pPr>
            <a:r>
              <a:rPr lang="en-US" kern="1200" dirty="0" smtClean="0">
                <a:solidFill>
                  <a:schemeClr val="tx1"/>
                </a:solidFill>
                <a:effectLst/>
              </a:rPr>
              <a:t>The application also improves financial process, facilitates additional edits to improve data accuracy and enhance audit readiness.  The system supports future effective dates, so changes can be added into the database that will not go into effect until a certain date is reached. This is particularly useful at the start of a new fiscal year.</a:t>
            </a:r>
          </a:p>
          <a:p>
            <a:pPr marL="168195" indent="-168195">
              <a:buFont typeface="Arial" panose="020B0604020202020204" pitchFamily="34" charset="0"/>
              <a:buChar char="•"/>
            </a:pPr>
            <a:r>
              <a:rPr lang="en-US" kern="1200" dirty="0" smtClean="0">
                <a:solidFill>
                  <a:schemeClr val="tx1"/>
                </a:solidFill>
                <a:effectLst/>
              </a:rPr>
              <a:t>The fund code</a:t>
            </a:r>
            <a:r>
              <a:rPr lang="en-US" kern="1200" baseline="0" dirty="0" smtClean="0">
                <a:solidFill>
                  <a:schemeClr val="tx1"/>
                </a:solidFill>
                <a:effectLst/>
              </a:rPr>
              <a:t> database is</a:t>
            </a:r>
            <a:r>
              <a:rPr lang="en-US" kern="1200" dirty="0" smtClean="0">
                <a:solidFill>
                  <a:schemeClr val="tx1"/>
                </a:solidFill>
                <a:effectLst/>
              </a:rPr>
              <a:t> available for system-to-system synchronization, replacing the need to email updates to the users of the data.</a:t>
            </a:r>
            <a:endParaRPr lang="en-US" kern="1200" dirty="0">
              <a:solidFill>
                <a:schemeClr val="tx1"/>
              </a:solidFill>
              <a:effectLst/>
            </a:endParaRPr>
          </a:p>
        </p:txBody>
      </p:sp>
      <p:sp>
        <p:nvSpPr>
          <p:cNvPr id="4" name="Slide Number Placeholder 3"/>
          <p:cNvSpPr>
            <a:spLocks noGrp="1"/>
          </p:cNvSpPr>
          <p:nvPr>
            <p:ph type="sldNum" sz="quarter" idx="10"/>
          </p:nvPr>
        </p:nvSpPr>
        <p:spPr>
          <a:xfrm>
            <a:off x="2694438" y="8688049"/>
            <a:ext cx="1469128" cy="455951"/>
          </a:xfrm>
          <a:prstGeom prst="rect">
            <a:avLst/>
          </a:prstGeom>
        </p:spPr>
        <p:txBody>
          <a:bodyPr/>
          <a:lstStyle/>
          <a:p>
            <a:pPr>
              <a:defRPr/>
            </a:pPr>
            <a:fld id="{38A046AC-9528-4127-8FD7-3E5F5C130649}" type="slidenum">
              <a:rPr lang="en-US" smtClean="0"/>
              <a:pPr>
                <a:defRPr/>
              </a:pPr>
              <a:t>33</a:t>
            </a:fld>
            <a:endParaRPr lang="en-US" dirty="0"/>
          </a:p>
        </p:txBody>
      </p:sp>
    </p:spTree>
    <p:extLst>
      <p:ext uri="{BB962C8B-B14F-4D97-AF65-F5344CB8AC3E}">
        <p14:creationId xmlns:p14="http://schemas.microsoft.com/office/powerpoint/2010/main" val="61192199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Narrator:</a:t>
            </a:r>
            <a:r>
              <a:rPr lang="en-US" b="0" baseline="0" dirty="0" smtClean="0"/>
              <a:t> </a:t>
            </a:r>
            <a:r>
              <a:rPr lang="en-US" b="0" kern="1200" baseline="0" dirty="0" smtClean="0">
                <a:solidFill>
                  <a:schemeClr val="tx1"/>
                </a:solidFill>
                <a:effectLst/>
              </a:rPr>
              <a:t> </a:t>
            </a:r>
          </a:p>
          <a:p>
            <a:pPr marL="168195" indent="-168195">
              <a:buFont typeface="Arial" panose="020B0604020202020204" pitchFamily="34" charset="0"/>
              <a:buChar char="•"/>
            </a:pPr>
            <a:r>
              <a:rPr lang="en-US" kern="1200" dirty="0" smtClean="0">
                <a:solidFill>
                  <a:schemeClr val="tx1"/>
                </a:solidFill>
                <a:effectLst/>
              </a:rPr>
              <a:t>The web application used by Component Fund Code Monitors allows changes to fund codes in near real time.  The application facilitates legacy and future processing, providing key SFIS/SLOA data elements needed for billing and Treasury reporting.</a:t>
            </a:r>
          </a:p>
          <a:p>
            <a:pPr marL="168195" indent="-168195">
              <a:buFont typeface="Arial" panose="020B0604020202020204" pitchFamily="34" charset="0"/>
              <a:buChar char="•"/>
            </a:pPr>
            <a:r>
              <a:rPr lang="en-US" kern="1200" dirty="0" smtClean="0">
                <a:solidFill>
                  <a:schemeClr val="tx1"/>
                </a:solidFill>
                <a:effectLst/>
              </a:rPr>
              <a:t>The application also improves financial process, facilitates additional edits to improve data accuracy and enhance audit readiness.  The system supports future effective dates, so changes can be added into the database that will not go into effect until a certain date is reached. This is particularly useful at the start of a new fiscal year.</a:t>
            </a:r>
          </a:p>
          <a:p>
            <a:pPr marL="168195" indent="-168195">
              <a:buFont typeface="Arial" panose="020B0604020202020204" pitchFamily="34" charset="0"/>
              <a:buChar char="•"/>
            </a:pPr>
            <a:r>
              <a:rPr lang="en-US" kern="1200" dirty="0" smtClean="0">
                <a:solidFill>
                  <a:schemeClr val="tx1"/>
                </a:solidFill>
                <a:effectLst/>
              </a:rPr>
              <a:t>The fund code</a:t>
            </a:r>
            <a:r>
              <a:rPr lang="en-US" kern="1200" baseline="0" dirty="0" smtClean="0">
                <a:solidFill>
                  <a:schemeClr val="tx1"/>
                </a:solidFill>
                <a:effectLst/>
              </a:rPr>
              <a:t> database is</a:t>
            </a:r>
            <a:r>
              <a:rPr lang="en-US" kern="1200" dirty="0" smtClean="0">
                <a:solidFill>
                  <a:schemeClr val="tx1"/>
                </a:solidFill>
                <a:effectLst/>
              </a:rPr>
              <a:t> available for system-to-system synchronization, replacing the need to email updates to the users of the data.</a:t>
            </a:r>
            <a:endParaRPr lang="en-US" kern="1200" dirty="0">
              <a:solidFill>
                <a:schemeClr val="tx1"/>
              </a:solidFill>
              <a:effectLst/>
            </a:endParaRPr>
          </a:p>
        </p:txBody>
      </p:sp>
      <p:sp>
        <p:nvSpPr>
          <p:cNvPr id="4" name="Slide Number Placeholder 3"/>
          <p:cNvSpPr>
            <a:spLocks noGrp="1"/>
          </p:cNvSpPr>
          <p:nvPr>
            <p:ph type="sldNum" sz="quarter" idx="10"/>
          </p:nvPr>
        </p:nvSpPr>
        <p:spPr>
          <a:xfrm>
            <a:off x="2694438" y="8688049"/>
            <a:ext cx="1469128" cy="455951"/>
          </a:xfrm>
          <a:prstGeom prst="rect">
            <a:avLst/>
          </a:prstGeom>
        </p:spPr>
        <p:txBody>
          <a:bodyPr/>
          <a:lstStyle/>
          <a:p>
            <a:pPr>
              <a:defRPr/>
            </a:pPr>
            <a:fld id="{38A046AC-9528-4127-8FD7-3E5F5C130649}" type="slidenum">
              <a:rPr lang="en-US" smtClean="0"/>
              <a:pPr>
                <a:defRPr/>
              </a:pPr>
              <a:t>34</a:t>
            </a:fld>
            <a:endParaRPr lang="en-US" dirty="0"/>
          </a:p>
        </p:txBody>
      </p:sp>
    </p:spTree>
    <p:extLst>
      <p:ext uri="{BB962C8B-B14F-4D97-AF65-F5344CB8AC3E}">
        <p14:creationId xmlns:p14="http://schemas.microsoft.com/office/powerpoint/2010/main" val="61192199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Narrator:</a:t>
            </a:r>
            <a:r>
              <a:rPr lang="en-US" b="0" baseline="0" dirty="0" smtClean="0"/>
              <a:t> </a:t>
            </a:r>
            <a:r>
              <a:rPr lang="en-US" b="0" kern="1200" baseline="0" dirty="0" smtClean="0">
                <a:solidFill>
                  <a:schemeClr val="tx1"/>
                </a:solidFill>
                <a:effectLst/>
              </a:rPr>
              <a:t> </a:t>
            </a:r>
          </a:p>
          <a:p>
            <a:pPr marL="168195" indent="-168195">
              <a:buFont typeface="Arial" panose="020B0604020202020204" pitchFamily="34" charset="0"/>
              <a:buChar char="•"/>
            </a:pPr>
            <a:r>
              <a:rPr lang="en-US" kern="1200" dirty="0" smtClean="0">
                <a:solidFill>
                  <a:schemeClr val="tx1"/>
                </a:solidFill>
                <a:effectLst/>
              </a:rPr>
              <a:t>The web application used by Component Fund Code Monitors allows changes to fund codes in near real time.  The application facilitates legacy and future processing, providing key SFIS/SLOA data elements needed for billing and Treasury reporting.</a:t>
            </a:r>
          </a:p>
          <a:p>
            <a:pPr marL="168195" indent="-168195">
              <a:buFont typeface="Arial" panose="020B0604020202020204" pitchFamily="34" charset="0"/>
              <a:buChar char="•"/>
            </a:pPr>
            <a:r>
              <a:rPr lang="en-US" kern="1200" dirty="0" smtClean="0">
                <a:solidFill>
                  <a:schemeClr val="tx1"/>
                </a:solidFill>
                <a:effectLst/>
              </a:rPr>
              <a:t>The application also improves financial process, facilitates additional edits to improve data accuracy and enhance audit readiness.  The system supports future effective dates, so changes can be added into the database that will not go into effect until a certain date is reached. This is particularly useful at the start of a new fiscal year.</a:t>
            </a:r>
          </a:p>
          <a:p>
            <a:pPr marL="168195" indent="-168195">
              <a:buFont typeface="Arial" panose="020B0604020202020204" pitchFamily="34" charset="0"/>
              <a:buChar char="•"/>
            </a:pPr>
            <a:r>
              <a:rPr lang="en-US" kern="1200" dirty="0" smtClean="0">
                <a:solidFill>
                  <a:schemeClr val="tx1"/>
                </a:solidFill>
                <a:effectLst/>
              </a:rPr>
              <a:t>The fund code</a:t>
            </a:r>
            <a:r>
              <a:rPr lang="en-US" kern="1200" baseline="0" dirty="0" smtClean="0">
                <a:solidFill>
                  <a:schemeClr val="tx1"/>
                </a:solidFill>
                <a:effectLst/>
              </a:rPr>
              <a:t> database is</a:t>
            </a:r>
            <a:r>
              <a:rPr lang="en-US" kern="1200" dirty="0" smtClean="0">
                <a:solidFill>
                  <a:schemeClr val="tx1"/>
                </a:solidFill>
                <a:effectLst/>
              </a:rPr>
              <a:t> available for system-to-system synchronization, replacing the need to email updates to the users of the data.</a:t>
            </a:r>
            <a:endParaRPr lang="en-US" kern="1200" dirty="0">
              <a:solidFill>
                <a:schemeClr val="tx1"/>
              </a:solidFill>
              <a:effectLst/>
            </a:endParaRPr>
          </a:p>
        </p:txBody>
      </p:sp>
      <p:sp>
        <p:nvSpPr>
          <p:cNvPr id="4" name="Slide Number Placeholder 3"/>
          <p:cNvSpPr>
            <a:spLocks noGrp="1"/>
          </p:cNvSpPr>
          <p:nvPr>
            <p:ph type="sldNum" sz="quarter" idx="10"/>
          </p:nvPr>
        </p:nvSpPr>
        <p:spPr>
          <a:xfrm>
            <a:off x="2694438" y="8688049"/>
            <a:ext cx="1469128" cy="455951"/>
          </a:xfrm>
          <a:prstGeom prst="rect">
            <a:avLst/>
          </a:prstGeom>
        </p:spPr>
        <p:txBody>
          <a:bodyPr/>
          <a:lstStyle/>
          <a:p>
            <a:pPr>
              <a:defRPr/>
            </a:pPr>
            <a:fld id="{38A046AC-9528-4127-8FD7-3E5F5C130649}" type="slidenum">
              <a:rPr lang="en-US" smtClean="0"/>
              <a:pPr>
                <a:defRPr/>
              </a:pPr>
              <a:t>35</a:t>
            </a:fld>
            <a:endParaRPr lang="en-US" dirty="0"/>
          </a:p>
        </p:txBody>
      </p:sp>
    </p:spTree>
    <p:extLst>
      <p:ext uri="{BB962C8B-B14F-4D97-AF65-F5344CB8AC3E}">
        <p14:creationId xmlns:p14="http://schemas.microsoft.com/office/powerpoint/2010/main" val="61192199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Narrator:</a:t>
            </a:r>
            <a:r>
              <a:rPr lang="en-US" b="0" baseline="0" dirty="0" smtClean="0"/>
              <a:t> </a:t>
            </a:r>
            <a:r>
              <a:rPr lang="en-US" b="0" kern="1200" baseline="0" dirty="0" smtClean="0">
                <a:solidFill>
                  <a:schemeClr val="tx1"/>
                </a:solidFill>
                <a:effectLst/>
              </a:rPr>
              <a:t> </a:t>
            </a:r>
          </a:p>
          <a:p>
            <a:pPr marL="168195" indent="-168195">
              <a:buFont typeface="Arial" panose="020B0604020202020204" pitchFamily="34" charset="0"/>
              <a:buChar char="•"/>
            </a:pPr>
            <a:r>
              <a:rPr lang="en-US" kern="1200" dirty="0" smtClean="0">
                <a:solidFill>
                  <a:schemeClr val="tx1"/>
                </a:solidFill>
                <a:effectLst/>
              </a:rPr>
              <a:t>The web application used by Component Fund Code Monitors allows changes to fund codes in near real time.  The application facilitates legacy and future processing, providing key SFIS/SLOA data elements needed for billing and Treasury reporting.</a:t>
            </a:r>
          </a:p>
          <a:p>
            <a:pPr marL="168195" indent="-168195">
              <a:buFont typeface="Arial" panose="020B0604020202020204" pitchFamily="34" charset="0"/>
              <a:buChar char="•"/>
            </a:pPr>
            <a:r>
              <a:rPr lang="en-US" kern="1200" dirty="0" smtClean="0">
                <a:solidFill>
                  <a:schemeClr val="tx1"/>
                </a:solidFill>
                <a:effectLst/>
              </a:rPr>
              <a:t>The application also improves financial process, facilitates additional edits to improve data accuracy and enhance audit readiness.  The system supports future effective dates, so changes can be added into the database that will not go into effect until a certain date is reached. This is particularly useful at the start of a new fiscal year.</a:t>
            </a:r>
          </a:p>
          <a:p>
            <a:pPr marL="168195" indent="-168195">
              <a:buFont typeface="Arial" panose="020B0604020202020204" pitchFamily="34" charset="0"/>
              <a:buChar char="•"/>
            </a:pPr>
            <a:r>
              <a:rPr lang="en-US" kern="1200" dirty="0" smtClean="0">
                <a:solidFill>
                  <a:schemeClr val="tx1"/>
                </a:solidFill>
                <a:effectLst/>
              </a:rPr>
              <a:t>The fund code</a:t>
            </a:r>
            <a:r>
              <a:rPr lang="en-US" kern="1200" baseline="0" dirty="0" smtClean="0">
                <a:solidFill>
                  <a:schemeClr val="tx1"/>
                </a:solidFill>
                <a:effectLst/>
              </a:rPr>
              <a:t> database is</a:t>
            </a:r>
            <a:r>
              <a:rPr lang="en-US" kern="1200" dirty="0" smtClean="0">
                <a:solidFill>
                  <a:schemeClr val="tx1"/>
                </a:solidFill>
                <a:effectLst/>
              </a:rPr>
              <a:t> available for system-to-system synchronization, replacing the need to email updates to the users of the data.</a:t>
            </a:r>
            <a:endParaRPr lang="en-US" kern="1200" dirty="0">
              <a:solidFill>
                <a:schemeClr val="tx1"/>
              </a:solidFill>
              <a:effectLst/>
            </a:endParaRPr>
          </a:p>
        </p:txBody>
      </p:sp>
      <p:sp>
        <p:nvSpPr>
          <p:cNvPr id="4" name="Slide Number Placeholder 3"/>
          <p:cNvSpPr>
            <a:spLocks noGrp="1"/>
          </p:cNvSpPr>
          <p:nvPr>
            <p:ph type="sldNum" sz="quarter" idx="10"/>
          </p:nvPr>
        </p:nvSpPr>
        <p:spPr>
          <a:xfrm>
            <a:off x="2694438" y="8688049"/>
            <a:ext cx="1469128" cy="455951"/>
          </a:xfrm>
          <a:prstGeom prst="rect">
            <a:avLst/>
          </a:prstGeom>
        </p:spPr>
        <p:txBody>
          <a:bodyPr/>
          <a:lstStyle/>
          <a:p>
            <a:pPr>
              <a:defRPr/>
            </a:pPr>
            <a:fld id="{38A046AC-9528-4127-8FD7-3E5F5C130649}" type="slidenum">
              <a:rPr lang="en-US" smtClean="0"/>
              <a:pPr>
                <a:defRPr/>
              </a:pPr>
              <a:t>36</a:t>
            </a:fld>
            <a:endParaRPr lang="en-US" dirty="0"/>
          </a:p>
        </p:txBody>
      </p:sp>
    </p:spTree>
    <p:extLst>
      <p:ext uri="{BB962C8B-B14F-4D97-AF65-F5344CB8AC3E}">
        <p14:creationId xmlns:p14="http://schemas.microsoft.com/office/powerpoint/2010/main" val="61192199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Narrator:</a:t>
            </a:r>
            <a:r>
              <a:rPr lang="en-US" b="0" baseline="0" dirty="0" smtClean="0"/>
              <a:t> </a:t>
            </a:r>
            <a:r>
              <a:rPr lang="en-US" b="0" kern="1200" baseline="0" dirty="0" smtClean="0">
                <a:solidFill>
                  <a:schemeClr val="tx1"/>
                </a:solidFill>
                <a:effectLst/>
              </a:rPr>
              <a:t> </a:t>
            </a:r>
          </a:p>
          <a:p>
            <a:pPr marL="168195" indent="-168195">
              <a:buFont typeface="Arial" panose="020B0604020202020204" pitchFamily="34" charset="0"/>
              <a:buChar char="•"/>
            </a:pPr>
            <a:r>
              <a:rPr lang="en-US" kern="1200" dirty="0" smtClean="0">
                <a:solidFill>
                  <a:schemeClr val="tx1"/>
                </a:solidFill>
                <a:effectLst/>
              </a:rPr>
              <a:t>The web application used by Component Fund Code Monitors allows changes to fund codes in near real time.  The application facilitates legacy and future processing, providing key SFIS/SLOA data elements needed for billing and Treasury reporting.</a:t>
            </a:r>
          </a:p>
          <a:p>
            <a:pPr marL="168195" indent="-168195">
              <a:buFont typeface="Arial" panose="020B0604020202020204" pitchFamily="34" charset="0"/>
              <a:buChar char="•"/>
            </a:pPr>
            <a:r>
              <a:rPr lang="en-US" kern="1200" dirty="0" smtClean="0">
                <a:solidFill>
                  <a:schemeClr val="tx1"/>
                </a:solidFill>
                <a:effectLst/>
              </a:rPr>
              <a:t>The application also improves financial process, facilitates additional edits to improve data accuracy and enhance audit readiness.  The system supports future effective dates, so changes can be added into the database that will not go into effect until a certain date is reached. This is particularly useful at the start of a new fiscal year.</a:t>
            </a:r>
          </a:p>
          <a:p>
            <a:pPr marL="168195" indent="-168195">
              <a:buFont typeface="Arial" panose="020B0604020202020204" pitchFamily="34" charset="0"/>
              <a:buChar char="•"/>
            </a:pPr>
            <a:r>
              <a:rPr lang="en-US" kern="1200" dirty="0" smtClean="0">
                <a:solidFill>
                  <a:schemeClr val="tx1"/>
                </a:solidFill>
                <a:effectLst/>
              </a:rPr>
              <a:t>The fund code</a:t>
            </a:r>
            <a:r>
              <a:rPr lang="en-US" kern="1200" baseline="0" dirty="0" smtClean="0">
                <a:solidFill>
                  <a:schemeClr val="tx1"/>
                </a:solidFill>
                <a:effectLst/>
              </a:rPr>
              <a:t> database is</a:t>
            </a:r>
            <a:r>
              <a:rPr lang="en-US" kern="1200" dirty="0" smtClean="0">
                <a:solidFill>
                  <a:schemeClr val="tx1"/>
                </a:solidFill>
                <a:effectLst/>
              </a:rPr>
              <a:t> available for system-to-system synchronization, replacing the need to email updates to the users of the data.</a:t>
            </a:r>
            <a:endParaRPr lang="en-US" kern="1200" dirty="0">
              <a:solidFill>
                <a:schemeClr val="tx1"/>
              </a:solidFill>
              <a:effectLst/>
            </a:endParaRPr>
          </a:p>
        </p:txBody>
      </p:sp>
      <p:sp>
        <p:nvSpPr>
          <p:cNvPr id="4" name="Slide Number Placeholder 3"/>
          <p:cNvSpPr>
            <a:spLocks noGrp="1"/>
          </p:cNvSpPr>
          <p:nvPr>
            <p:ph type="sldNum" sz="quarter" idx="10"/>
          </p:nvPr>
        </p:nvSpPr>
        <p:spPr>
          <a:xfrm>
            <a:off x="2694438" y="8688049"/>
            <a:ext cx="1469128" cy="455951"/>
          </a:xfrm>
          <a:prstGeom prst="rect">
            <a:avLst/>
          </a:prstGeom>
        </p:spPr>
        <p:txBody>
          <a:bodyPr/>
          <a:lstStyle/>
          <a:p>
            <a:pPr>
              <a:defRPr/>
            </a:pPr>
            <a:fld id="{38A046AC-9528-4127-8FD7-3E5F5C130649}" type="slidenum">
              <a:rPr lang="en-US" smtClean="0"/>
              <a:pPr>
                <a:defRPr/>
              </a:pPr>
              <a:t>37</a:t>
            </a:fld>
            <a:endParaRPr lang="en-US" dirty="0"/>
          </a:p>
        </p:txBody>
      </p:sp>
    </p:spTree>
    <p:extLst>
      <p:ext uri="{BB962C8B-B14F-4D97-AF65-F5344CB8AC3E}">
        <p14:creationId xmlns:p14="http://schemas.microsoft.com/office/powerpoint/2010/main" val="61192199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Narrator:</a:t>
            </a:r>
            <a:r>
              <a:rPr lang="en-US" b="0" baseline="0" dirty="0" smtClean="0"/>
              <a:t> </a:t>
            </a:r>
            <a:r>
              <a:rPr lang="en-US" b="0" kern="1200" baseline="0" dirty="0" smtClean="0">
                <a:solidFill>
                  <a:schemeClr val="tx1"/>
                </a:solidFill>
                <a:effectLst/>
              </a:rPr>
              <a:t> </a:t>
            </a:r>
          </a:p>
          <a:p>
            <a:pPr marL="168195" indent="-168195">
              <a:buFont typeface="Arial" panose="020B0604020202020204" pitchFamily="34" charset="0"/>
              <a:buChar char="•"/>
            </a:pPr>
            <a:r>
              <a:rPr lang="en-US" kern="1200" dirty="0" smtClean="0">
                <a:solidFill>
                  <a:schemeClr val="tx1"/>
                </a:solidFill>
                <a:effectLst/>
              </a:rPr>
              <a:t>The web application used by Component Fund Code Monitors allows changes to fund codes in near real time.  The application facilitates legacy and future processing, providing key SFIS/SLOA data elements needed for billing and Treasury reporting.</a:t>
            </a:r>
          </a:p>
          <a:p>
            <a:pPr marL="168195" indent="-168195">
              <a:buFont typeface="Arial" panose="020B0604020202020204" pitchFamily="34" charset="0"/>
              <a:buChar char="•"/>
            </a:pPr>
            <a:r>
              <a:rPr lang="en-US" kern="1200" dirty="0" smtClean="0">
                <a:solidFill>
                  <a:schemeClr val="tx1"/>
                </a:solidFill>
                <a:effectLst/>
              </a:rPr>
              <a:t>The application also improves financial process, facilitates additional edits to improve data accuracy and enhance audit readiness.  The system supports future effective dates, so changes can be added into the database that will not go into effect until a certain date is reached. This is particularly useful at the start of a new fiscal year.</a:t>
            </a:r>
          </a:p>
          <a:p>
            <a:pPr marL="168195" indent="-168195">
              <a:buFont typeface="Arial" panose="020B0604020202020204" pitchFamily="34" charset="0"/>
              <a:buChar char="•"/>
            </a:pPr>
            <a:r>
              <a:rPr lang="en-US" kern="1200" dirty="0" smtClean="0">
                <a:solidFill>
                  <a:schemeClr val="tx1"/>
                </a:solidFill>
                <a:effectLst/>
              </a:rPr>
              <a:t>The fund code</a:t>
            </a:r>
            <a:r>
              <a:rPr lang="en-US" kern="1200" baseline="0" dirty="0" smtClean="0">
                <a:solidFill>
                  <a:schemeClr val="tx1"/>
                </a:solidFill>
                <a:effectLst/>
              </a:rPr>
              <a:t> database is</a:t>
            </a:r>
            <a:r>
              <a:rPr lang="en-US" kern="1200" dirty="0" smtClean="0">
                <a:solidFill>
                  <a:schemeClr val="tx1"/>
                </a:solidFill>
                <a:effectLst/>
              </a:rPr>
              <a:t> available for system-to-system synchronization, replacing the need to email updates to the users of the data.</a:t>
            </a:r>
            <a:endParaRPr lang="en-US" kern="1200" dirty="0">
              <a:solidFill>
                <a:schemeClr val="tx1"/>
              </a:solidFill>
              <a:effectLst/>
            </a:endParaRPr>
          </a:p>
        </p:txBody>
      </p:sp>
      <p:sp>
        <p:nvSpPr>
          <p:cNvPr id="4" name="Slide Number Placeholder 3"/>
          <p:cNvSpPr>
            <a:spLocks noGrp="1"/>
          </p:cNvSpPr>
          <p:nvPr>
            <p:ph type="sldNum" sz="quarter" idx="10"/>
          </p:nvPr>
        </p:nvSpPr>
        <p:spPr>
          <a:xfrm>
            <a:off x="2694438" y="8688049"/>
            <a:ext cx="1469128" cy="455951"/>
          </a:xfrm>
          <a:prstGeom prst="rect">
            <a:avLst/>
          </a:prstGeom>
        </p:spPr>
        <p:txBody>
          <a:bodyPr/>
          <a:lstStyle/>
          <a:p>
            <a:pPr>
              <a:defRPr/>
            </a:pPr>
            <a:fld id="{38A046AC-9528-4127-8FD7-3E5F5C130649}" type="slidenum">
              <a:rPr lang="en-US" smtClean="0"/>
              <a:pPr>
                <a:defRPr/>
              </a:pPr>
              <a:t>38</a:t>
            </a:fld>
            <a:endParaRPr lang="en-US" dirty="0"/>
          </a:p>
        </p:txBody>
      </p:sp>
    </p:spTree>
    <p:extLst>
      <p:ext uri="{BB962C8B-B14F-4D97-AF65-F5344CB8AC3E}">
        <p14:creationId xmlns:p14="http://schemas.microsoft.com/office/powerpoint/2010/main" val="61192199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Narrator:</a:t>
            </a:r>
            <a:r>
              <a:rPr lang="en-US" b="0" baseline="0" dirty="0" smtClean="0"/>
              <a:t> </a:t>
            </a:r>
            <a:r>
              <a:rPr lang="en-US" b="0" kern="1200" baseline="0" dirty="0" smtClean="0">
                <a:solidFill>
                  <a:schemeClr val="tx1"/>
                </a:solidFill>
                <a:effectLst/>
              </a:rPr>
              <a:t> </a:t>
            </a:r>
          </a:p>
          <a:p>
            <a:pPr marL="168195" indent="-168195">
              <a:buFont typeface="Arial" panose="020B0604020202020204" pitchFamily="34" charset="0"/>
              <a:buChar char="•"/>
            </a:pPr>
            <a:r>
              <a:rPr lang="en-US" kern="1200" dirty="0" smtClean="0">
                <a:solidFill>
                  <a:schemeClr val="tx1"/>
                </a:solidFill>
                <a:effectLst/>
              </a:rPr>
              <a:t>The web application used by Component Fund Code Monitors allows changes to fund codes in near real time.  The application facilitates legacy and future processing, providing key SFIS/SLOA data elements needed for billing and Treasury reporting.</a:t>
            </a:r>
          </a:p>
          <a:p>
            <a:pPr marL="168195" indent="-168195">
              <a:buFont typeface="Arial" panose="020B0604020202020204" pitchFamily="34" charset="0"/>
              <a:buChar char="•"/>
            </a:pPr>
            <a:r>
              <a:rPr lang="en-US" kern="1200" dirty="0" smtClean="0">
                <a:solidFill>
                  <a:schemeClr val="tx1"/>
                </a:solidFill>
                <a:effectLst/>
              </a:rPr>
              <a:t>The application also improves financial process, facilitates additional edits to improve data accuracy and enhance audit readiness.  The system supports future effective dates, so changes can be added into the database that will not go into effect until a certain date is reached. This is particularly useful at the start of a new fiscal year.</a:t>
            </a:r>
          </a:p>
          <a:p>
            <a:pPr marL="168195" indent="-168195">
              <a:buFont typeface="Arial" panose="020B0604020202020204" pitchFamily="34" charset="0"/>
              <a:buChar char="•"/>
            </a:pPr>
            <a:r>
              <a:rPr lang="en-US" kern="1200" dirty="0" smtClean="0">
                <a:solidFill>
                  <a:schemeClr val="tx1"/>
                </a:solidFill>
                <a:effectLst/>
              </a:rPr>
              <a:t>The fund code</a:t>
            </a:r>
            <a:r>
              <a:rPr lang="en-US" kern="1200" baseline="0" dirty="0" smtClean="0">
                <a:solidFill>
                  <a:schemeClr val="tx1"/>
                </a:solidFill>
                <a:effectLst/>
              </a:rPr>
              <a:t> database is</a:t>
            </a:r>
            <a:r>
              <a:rPr lang="en-US" kern="1200" dirty="0" smtClean="0">
                <a:solidFill>
                  <a:schemeClr val="tx1"/>
                </a:solidFill>
                <a:effectLst/>
              </a:rPr>
              <a:t> available for system-to-system synchronization, replacing the need to email updates to the users of the data.</a:t>
            </a:r>
            <a:endParaRPr lang="en-US" kern="1200" dirty="0">
              <a:solidFill>
                <a:schemeClr val="tx1"/>
              </a:solidFill>
              <a:effectLst/>
            </a:endParaRPr>
          </a:p>
        </p:txBody>
      </p:sp>
      <p:sp>
        <p:nvSpPr>
          <p:cNvPr id="4" name="Slide Number Placeholder 3"/>
          <p:cNvSpPr>
            <a:spLocks noGrp="1"/>
          </p:cNvSpPr>
          <p:nvPr>
            <p:ph type="sldNum" sz="quarter" idx="10"/>
          </p:nvPr>
        </p:nvSpPr>
        <p:spPr>
          <a:xfrm>
            <a:off x="2694438" y="8688049"/>
            <a:ext cx="1469128" cy="455951"/>
          </a:xfrm>
          <a:prstGeom prst="rect">
            <a:avLst/>
          </a:prstGeom>
        </p:spPr>
        <p:txBody>
          <a:bodyPr/>
          <a:lstStyle/>
          <a:p>
            <a:pPr>
              <a:defRPr/>
            </a:pPr>
            <a:fld id="{38A046AC-9528-4127-8FD7-3E5F5C130649}" type="slidenum">
              <a:rPr lang="en-US" smtClean="0"/>
              <a:pPr>
                <a:defRPr/>
              </a:pPr>
              <a:t>39</a:t>
            </a:fld>
            <a:endParaRPr lang="en-US" dirty="0"/>
          </a:p>
        </p:txBody>
      </p:sp>
    </p:spTree>
    <p:extLst>
      <p:ext uri="{BB962C8B-B14F-4D97-AF65-F5344CB8AC3E}">
        <p14:creationId xmlns:p14="http://schemas.microsoft.com/office/powerpoint/2010/main" val="61192199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Narrator:</a:t>
            </a:r>
            <a:r>
              <a:rPr lang="en-US" b="0" baseline="0" dirty="0" smtClean="0"/>
              <a:t> </a:t>
            </a:r>
            <a:r>
              <a:rPr lang="en-US" b="0" kern="1200" baseline="0" dirty="0" smtClean="0">
                <a:solidFill>
                  <a:schemeClr val="tx1"/>
                </a:solidFill>
                <a:effectLst/>
              </a:rPr>
              <a:t> </a:t>
            </a:r>
          </a:p>
          <a:p>
            <a:pPr marL="168195" indent="-168195">
              <a:buFont typeface="Arial" panose="020B0604020202020204" pitchFamily="34" charset="0"/>
              <a:buChar char="•"/>
            </a:pPr>
            <a:r>
              <a:rPr lang="en-US" kern="1200" dirty="0" smtClean="0">
                <a:solidFill>
                  <a:schemeClr val="tx1"/>
                </a:solidFill>
                <a:effectLst/>
              </a:rPr>
              <a:t>The web application used by Component Fund Code Monitors allows changes to fund codes in near real time.  The application facilitates legacy and future processing, providing key SFIS/SLOA data elements needed for billing and Treasury reporting.</a:t>
            </a:r>
          </a:p>
          <a:p>
            <a:pPr marL="168195" indent="-168195">
              <a:buFont typeface="Arial" panose="020B0604020202020204" pitchFamily="34" charset="0"/>
              <a:buChar char="•"/>
            </a:pPr>
            <a:r>
              <a:rPr lang="en-US" kern="1200" dirty="0" smtClean="0">
                <a:solidFill>
                  <a:schemeClr val="tx1"/>
                </a:solidFill>
                <a:effectLst/>
              </a:rPr>
              <a:t>The application also improves financial process, facilitates additional edits to improve data accuracy and enhance audit readiness.  The system supports future effective dates, so changes can be added into the database that will not go into effect until a certain date is reached. This is particularly useful at the start of a new fiscal year.</a:t>
            </a:r>
          </a:p>
          <a:p>
            <a:pPr marL="168195" indent="-168195">
              <a:buFont typeface="Arial" panose="020B0604020202020204" pitchFamily="34" charset="0"/>
              <a:buChar char="•"/>
            </a:pPr>
            <a:r>
              <a:rPr lang="en-US" kern="1200" dirty="0" smtClean="0">
                <a:solidFill>
                  <a:schemeClr val="tx1"/>
                </a:solidFill>
                <a:effectLst/>
              </a:rPr>
              <a:t>The fund code</a:t>
            </a:r>
            <a:r>
              <a:rPr lang="en-US" kern="1200" baseline="0" dirty="0" smtClean="0">
                <a:solidFill>
                  <a:schemeClr val="tx1"/>
                </a:solidFill>
                <a:effectLst/>
              </a:rPr>
              <a:t> database is</a:t>
            </a:r>
            <a:r>
              <a:rPr lang="en-US" kern="1200" dirty="0" smtClean="0">
                <a:solidFill>
                  <a:schemeClr val="tx1"/>
                </a:solidFill>
                <a:effectLst/>
              </a:rPr>
              <a:t> available for system-to-system synchronization, replacing the need to email updates to the users of the data.</a:t>
            </a:r>
            <a:endParaRPr lang="en-US" kern="1200" dirty="0">
              <a:solidFill>
                <a:schemeClr val="tx1"/>
              </a:solidFill>
              <a:effectLst/>
            </a:endParaRPr>
          </a:p>
        </p:txBody>
      </p:sp>
      <p:sp>
        <p:nvSpPr>
          <p:cNvPr id="4" name="Slide Number Placeholder 3"/>
          <p:cNvSpPr>
            <a:spLocks noGrp="1"/>
          </p:cNvSpPr>
          <p:nvPr>
            <p:ph type="sldNum" sz="quarter" idx="10"/>
          </p:nvPr>
        </p:nvSpPr>
        <p:spPr>
          <a:xfrm>
            <a:off x="2694438" y="8688049"/>
            <a:ext cx="1469128" cy="455951"/>
          </a:xfrm>
          <a:prstGeom prst="rect">
            <a:avLst/>
          </a:prstGeom>
        </p:spPr>
        <p:txBody>
          <a:bodyPr/>
          <a:lstStyle/>
          <a:p>
            <a:pPr>
              <a:defRPr/>
            </a:pPr>
            <a:fld id="{38A046AC-9528-4127-8FD7-3E5F5C130649}" type="slidenum">
              <a:rPr lang="en-US" smtClean="0"/>
              <a:pPr>
                <a:defRPr/>
              </a:pPr>
              <a:t>40</a:t>
            </a:fld>
            <a:endParaRPr lang="en-US" dirty="0"/>
          </a:p>
        </p:txBody>
      </p:sp>
    </p:spTree>
    <p:extLst>
      <p:ext uri="{BB962C8B-B14F-4D97-AF65-F5344CB8AC3E}">
        <p14:creationId xmlns:p14="http://schemas.microsoft.com/office/powerpoint/2010/main" val="6119219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xfrm>
            <a:off x="2694438" y="8688049"/>
            <a:ext cx="1469128" cy="455951"/>
          </a:xfrm>
          <a:prstGeom prst="rect">
            <a:avLst/>
          </a:prstGeom>
          <a:noFill/>
        </p:spPr>
        <p:txBody>
          <a:bodyPr/>
          <a:lstStyle/>
          <a:p>
            <a:fld id="{BC4E5F26-E5A8-463E-97FA-140F1212D2A2}" type="slidenum">
              <a:rPr lang="en-US" smtClean="0"/>
              <a:pPr/>
              <a:t>5</a:t>
            </a:fld>
            <a:endParaRPr lang="en-US" smtClean="0"/>
          </a:p>
        </p:txBody>
      </p:sp>
      <p:sp>
        <p:nvSpPr>
          <p:cNvPr id="63491" name="Rectangle 2"/>
          <p:cNvSpPr>
            <a:spLocks noGrp="1" noRot="1" noChangeAspect="1" noChangeArrowheads="1" noTextEdit="1"/>
          </p:cNvSpPr>
          <p:nvPr>
            <p:ph type="sldImg"/>
          </p:nvPr>
        </p:nvSpPr>
        <p:spPr>
          <a:ln/>
        </p:spPr>
      </p:sp>
      <p:sp>
        <p:nvSpPr>
          <p:cNvPr id="63492" name="Rectangle 4"/>
          <p:cNvSpPr>
            <a:spLocks noGrp="1" noChangeArrowheads="1"/>
          </p:cNvSpPr>
          <p:nvPr>
            <p:ph type="body" idx="1"/>
          </p:nvPr>
        </p:nvSpPr>
        <p:spPr>
          <a:noFill/>
          <a:ln/>
        </p:spPr>
        <p:txBody>
          <a:bodyPr/>
          <a:lstStyle/>
          <a:p>
            <a:r>
              <a:rPr lang="en-US" b="1" dirty="0" smtClean="0"/>
              <a:t>Narrator:</a:t>
            </a:r>
            <a:r>
              <a:rPr lang="en-US" b="0" baseline="0" dirty="0" smtClean="0"/>
              <a:t> </a:t>
            </a:r>
            <a:endParaRPr lang="en-US" kern="1200" dirty="0" smtClean="0">
              <a:solidFill>
                <a:schemeClr val="tx1"/>
              </a:solidFill>
              <a:effectLst/>
            </a:endParaRPr>
          </a:p>
          <a:p>
            <a:pPr marL="168195" indent="-168195">
              <a:buFont typeface="Arial" panose="020B0604020202020204" pitchFamily="34" charset="0"/>
              <a:buChar char="•"/>
            </a:pPr>
            <a:r>
              <a:rPr lang="en-US" kern="1200" dirty="0" smtClean="0">
                <a:solidFill>
                  <a:schemeClr val="tx1"/>
                </a:solidFill>
                <a:effectLst/>
              </a:rPr>
              <a:t>The SFIS (like the DLMS) is an enterprise standard within the DOD Business Enterprise Architecture (or BEA) managed by Office of Deputy Chief Management Office (or DCMO).</a:t>
            </a:r>
          </a:p>
          <a:p>
            <a:pPr marL="168195" indent="-168195">
              <a:buFont typeface="Arial" panose="020B0604020202020204" pitchFamily="34" charset="0"/>
              <a:buChar char="•"/>
            </a:pPr>
            <a:r>
              <a:rPr lang="en-US" kern="1200" dirty="0" smtClean="0">
                <a:solidFill>
                  <a:schemeClr val="tx1"/>
                </a:solidFill>
                <a:effectLst/>
              </a:rPr>
              <a:t>The Investment Review Board ensures compliance as part of program milestone decision and funding approval for major systems. SFIS is applicable to target systems, which include both Enterprise Resource Systems and feeder systems with financial implications.</a:t>
            </a:r>
          </a:p>
          <a:p>
            <a:pPr marL="168195" indent="-168195">
              <a:buFont typeface="Arial" panose="020B0604020202020204" pitchFamily="34" charset="0"/>
              <a:buChar char="•"/>
            </a:pPr>
            <a:r>
              <a:rPr lang="en-US" kern="1200" dirty="0" smtClean="0">
                <a:solidFill>
                  <a:schemeClr val="tx1"/>
                </a:solidFill>
                <a:effectLst/>
              </a:rPr>
              <a:t>Additional SFIS resources &amp; information is available on the DCMO website.</a:t>
            </a:r>
            <a:endParaRPr lang="en-US" dirty="0"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Narrator:</a:t>
            </a:r>
            <a:r>
              <a:rPr lang="en-US" b="0" baseline="0" dirty="0" smtClean="0"/>
              <a:t> </a:t>
            </a:r>
            <a:r>
              <a:rPr lang="en-US" b="0" kern="1200" baseline="0" dirty="0" smtClean="0">
                <a:solidFill>
                  <a:schemeClr val="tx1"/>
                </a:solidFill>
                <a:effectLst/>
              </a:rPr>
              <a:t> </a:t>
            </a:r>
          </a:p>
          <a:p>
            <a:pPr marL="168195" indent="-168195">
              <a:buFont typeface="Arial" panose="020B0604020202020204" pitchFamily="34" charset="0"/>
              <a:buChar char="•"/>
            </a:pPr>
            <a:r>
              <a:rPr lang="en-US" kern="1200" dirty="0" smtClean="0">
                <a:solidFill>
                  <a:schemeClr val="tx1"/>
                </a:solidFill>
                <a:effectLst/>
              </a:rPr>
              <a:t>The web application used by Component Fund Code Monitors allows changes to fund codes in near real time.  The application facilitates legacy and future processing, providing key SFIS/SLOA data elements needed for billing and Treasury reporting.</a:t>
            </a:r>
          </a:p>
          <a:p>
            <a:pPr marL="168195" indent="-168195">
              <a:buFont typeface="Arial" panose="020B0604020202020204" pitchFamily="34" charset="0"/>
              <a:buChar char="•"/>
            </a:pPr>
            <a:r>
              <a:rPr lang="en-US" kern="1200" dirty="0" smtClean="0">
                <a:solidFill>
                  <a:schemeClr val="tx1"/>
                </a:solidFill>
                <a:effectLst/>
              </a:rPr>
              <a:t>The application also improves financial process, facilitates additional edits to improve data accuracy and enhance audit readiness.  The system supports future effective dates, so changes can be added into the database that will not go into effect until a certain date is reached. This is particularly useful at the start of a new fiscal year.</a:t>
            </a:r>
          </a:p>
          <a:p>
            <a:pPr marL="168195" indent="-168195">
              <a:buFont typeface="Arial" panose="020B0604020202020204" pitchFamily="34" charset="0"/>
              <a:buChar char="•"/>
            </a:pPr>
            <a:r>
              <a:rPr lang="en-US" kern="1200" dirty="0" smtClean="0">
                <a:solidFill>
                  <a:schemeClr val="tx1"/>
                </a:solidFill>
                <a:effectLst/>
              </a:rPr>
              <a:t>The fund code</a:t>
            </a:r>
            <a:r>
              <a:rPr lang="en-US" kern="1200" baseline="0" dirty="0" smtClean="0">
                <a:solidFill>
                  <a:schemeClr val="tx1"/>
                </a:solidFill>
                <a:effectLst/>
              </a:rPr>
              <a:t> database is</a:t>
            </a:r>
            <a:r>
              <a:rPr lang="en-US" kern="1200" dirty="0" smtClean="0">
                <a:solidFill>
                  <a:schemeClr val="tx1"/>
                </a:solidFill>
                <a:effectLst/>
              </a:rPr>
              <a:t> available for system-to-system synchronization, replacing the need to email updates to the users of the data.</a:t>
            </a:r>
            <a:endParaRPr lang="en-US" kern="1200" dirty="0">
              <a:solidFill>
                <a:schemeClr val="tx1"/>
              </a:solidFill>
              <a:effectLst/>
            </a:endParaRPr>
          </a:p>
        </p:txBody>
      </p:sp>
      <p:sp>
        <p:nvSpPr>
          <p:cNvPr id="4" name="Slide Number Placeholder 3"/>
          <p:cNvSpPr>
            <a:spLocks noGrp="1"/>
          </p:cNvSpPr>
          <p:nvPr>
            <p:ph type="sldNum" sz="quarter" idx="10"/>
          </p:nvPr>
        </p:nvSpPr>
        <p:spPr>
          <a:xfrm>
            <a:off x="2694438" y="8688049"/>
            <a:ext cx="1469128" cy="455951"/>
          </a:xfrm>
          <a:prstGeom prst="rect">
            <a:avLst/>
          </a:prstGeom>
        </p:spPr>
        <p:txBody>
          <a:bodyPr/>
          <a:lstStyle/>
          <a:p>
            <a:pPr>
              <a:defRPr/>
            </a:pPr>
            <a:fld id="{38A046AC-9528-4127-8FD7-3E5F5C130649}" type="slidenum">
              <a:rPr lang="en-US" smtClean="0"/>
              <a:pPr>
                <a:defRPr/>
              </a:pPr>
              <a:t>41</a:t>
            </a:fld>
            <a:endParaRPr lang="en-US" dirty="0"/>
          </a:p>
        </p:txBody>
      </p:sp>
    </p:spTree>
    <p:extLst>
      <p:ext uri="{BB962C8B-B14F-4D97-AF65-F5344CB8AC3E}">
        <p14:creationId xmlns:p14="http://schemas.microsoft.com/office/powerpoint/2010/main" val="61192199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Narrator:</a:t>
            </a:r>
            <a:r>
              <a:rPr lang="en-US" b="0" baseline="0" dirty="0" smtClean="0"/>
              <a:t> </a:t>
            </a:r>
            <a:r>
              <a:rPr lang="en-US" b="0" kern="1200" baseline="0" dirty="0" smtClean="0">
                <a:solidFill>
                  <a:schemeClr val="tx1"/>
                </a:solidFill>
                <a:effectLst/>
              </a:rPr>
              <a:t> </a:t>
            </a:r>
          </a:p>
          <a:p>
            <a:pPr marL="168195" indent="-168195">
              <a:buFont typeface="Arial" panose="020B0604020202020204" pitchFamily="34" charset="0"/>
              <a:buChar char="•"/>
            </a:pPr>
            <a:r>
              <a:rPr lang="en-US" kern="1200" dirty="0" smtClean="0">
                <a:solidFill>
                  <a:schemeClr val="tx1"/>
                </a:solidFill>
                <a:effectLst/>
              </a:rPr>
              <a:t>The web application used by Component Fund Code Monitors allows changes to fund codes in near real time.  The application facilitates legacy and future processing, providing key SFIS/SLOA data elements needed for billing and Treasury reporting.</a:t>
            </a:r>
          </a:p>
          <a:p>
            <a:pPr marL="168195" indent="-168195">
              <a:buFont typeface="Arial" panose="020B0604020202020204" pitchFamily="34" charset="0"/>
              <a:buChar char="•"/>
            </a:pPr>
            <a:r>
              <a:rPr lang="en-US" kern="1200" dirty="0" smtClean="0">
                <a:solidFill>
                  <a:schemeClr val="tx1"/>
                </a:solidFill>
                <a:effectLst/>
              </a:rPr>
              <a:t>The application also improves financial process, facilitates additional edits to improve data accuracy and enhance audit readiness.  The system supports future effective dates, so changes can be added into the database that will not go into effect until a certain date is reached. This is particularly useful at the start of a new fiscal year.</a:t>
            </a:r>
          </a:p>
          <a:p>
            <a:pPr marL="168195" indent="-168195">
              <a:buFont typeface="Arial" panose="020B0604020202020204" pitchFamily="34" charset="0"/>
              <a:buChar char="•"/>
            </a:pPr>
            <a:r>
              <a:rPr lang="en-US" kern="1200" dirty="0" smtClean="0">
                <a:solidFill>
                  <a:schemeClr val="tx1"/>
                </a:solidFill>
                <a:effectLst/>
              </a:rPr>
              <a:t>The fund code</a:t>
            </a:r>
            <a:r>
              <a:rPr lang="en-US" kern="1200" baseline="0" dirty="0" smtClean="0">
                <a:solidFill>
                  <a:schemeClr val="tx1"/>
                </a:solidFill>
                <a:effectLst/>
              </a:rPr>
              <a:t> database is</a:t>
            </a:r>
            <a:r>
              <a:rPr lang="en-US" kern="1200" dirty="0" smtClean="0">
                <a:solidFill>
                  <a:schemeClr val="tx1"/>
                </a:solidFill>
                <a:effectLst/>
              </a:rPr>
              <a:t> available for system-to-system synchronization, replacing the need to email updates to the users of the data.</a:t>
            </a:r>
            <a:endParaRPr lang="en-US" kern="1200" dirty="0">
              <a:solidFill>
                <a:schemeClr val="tx1"/>
              </a:solidFill>
              <a:effectLst/>
            </a:endParaRPr>
          </a:p>
        </p:txBody>
      </p:sp>
      <p:sp>
        <p:nvSpPr>
          <p:cNvPr id="4" name="Slide Number Placeholder 3"/>
          <p:cNvSpPr>
            <a:spLocks noGrp="1"/>
          </p:cNvSpPr>
          <p:nvPr>
            <p:ph type="sldNum" sz="quarter" idx="10"/>
          </p:nvPr>
        </p:nvSpPr>
        <p:spPr>
          <a:xfrm>
            <a:off x="2694438" y="8688049"/>
            <a:ext cx="1469128" cy="455951"/>
          </a:xfrm>
          <a:prstGeom prst="rect">
            <a:avLst/>
          </a:prstGeom>
        </p:spPr>
        <p:txBody>
          <a:bodyPr/>
          <a:lstStyle/>
          <a:p>
            <a:pPr>
              <a:defRPr/>
            </a:pPr>
            <a:fld id="{38A046AC-9528-4127-8FD7-3E5F5C130649}" type="slidenum">
              <a:rPr lang="en-US" smtClean="0"/>
              <a:pPr>
                <a:defRPr/>
              </a:pPr>
              <a:t>42</a:t>
            </a:fld>
            <a:endParaRPr lang="en-US" dirty="0"/>
          </a:p>
        </p:txBody>
      </p:sp>
    </p:spTree>
    <p:extLst>
      <p:ext uri="{BB962C8B-B14F-4D97-AF65-F5344CB8AC3E}">
        <p14:creationId xmlns:p14="http://schemas.microsoft.com/office/powerpoint/2010/main" val="61192199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Narrator:</a:t>
            </a:r>
            <a:r>
              <a:rPr lang="en-US" b="0" baseline="0" dirty="0" smtClean="0"/>
              <a:t> </a:t>
            </a:r>
            <a:r>
              <a:rPr lang="en-US" b="0" kern="1200" baseline="0" dirty="0" smtClean="0">
                <a:solidFill>
                  <a:schemeClr val="tx1"/>
                </a:solidFill>
                <a:effectLst/>
              </a:rPr>
              <a:t> </a:t>
            </a:r>
          </a:p>
          <a:p>
            <a:pPr marL="168195" indent="-168195">
              <a:buFont typeface="Arial" panose="020B0604020202020204" pitchFamily="34" charset="0"/>
              <a:buChar char="•"/>
            </a:pPr>
            <a:r>
              <a:rPr lang="en-US" kern="1200" dirty="0" smtClean="0">
                <a:solidFill>
                  <a:schemeClr val="tx1"/>
                </a:solidFill>
                <a:effectLst/>
              </a:rPr>
              <a:t>The web application used by Component Fund Code Monitors allows changes to fund codes in near real time.  The application facilitates legacy and future processing, providing key SFIS/SLOA data elements needed for billing and Treasury reporting.</a:t>
            </a:r>
          </a:p>
          <a:p>
            <a:pPr marL="168195" indent="-168195">
              <a:buFont typeface="Arial" panose="020B0604020202020204" pitchFamily="34" charset="0"/>
              <a:buChar char="•"/>
            </a:pPr>
            <a:r>
              <a:rPr lang="en-US" kern="1200" dirty="0" smtClean="0">
                <a:solidFill>
                  <a:schemeClr val="tx1"/>
                </a:solidFill>
                <a:effectLst/>
              </a:rPr>
              <a:t>The application also improves financial process, facilitates additional edits to improve data accuracy and enhance audit readiness.  The system supports future effective dates, so changes can be added into the database that will not go into effect until a certain date is reached. This is particularly useful at the start of a new fiscal year.</a:t>
            </a:r>
          </a:p>
          <a:p>
            <a:pPr marL="168195" indent="-168195">
              <a:buFont typeface="Arial" panose="020B0604020202020204" pitchFamily="34" charset="0"/>
              <a:buChar char="•"/>
            </a:pPr>
            <a:r>
              <a:rPr lang="en-US" kern="1200" dirty="0" smtClean="0">
                <a:solidFill>
                  <a:schemeClr val="tx1"/>
                </a:solidFill>
                <a:effectLst/>
              </a:rPr>
              <a:t>The fund code</a:t>
            </a:r>
            <a:r>
              <a:rPr lang="en-US" kern="1200" baseline="0" dirty="0" smtClean="0">
                <a:solidFill>
                  <a:schemeClr val="tx1"/>
                </a:solidFill>
                <a:effectLst/>
              </a:rPr>
              <a:t> database is</a:t>
            </a:r>
            <a:r>
              <a:rPr lang="en-US" kern="1200" dirty="0" smtClean="0">
                <a:solidFill>
                  <a:schemeClr val="tx1"/>
                </a:solidFill>
                <a:effectLst/>
              </a:rPr>
              <a:t> available for system-to-system synchronization, replacing the need to email updates to the users of the data.</a:t>
            </a:r>
            <a:endParaRPr lang="en-US" kern="1200" dirty="0">
              <a:solidFill>
                <a:schemeClr val="tx1"/>
              </a:solidFill>
              <a:effectLst/>
            </a:endParaRPr>
          </a:p>
        </p:txBody>
      </p:sp>
      <p:sp>
        <p:nvSpPr>
          <p:cNvPr id="4" name="Slide Number Placeholder 3"/>
          <p:cNvSpPr>
            <a:spLocks noGrp="1"/>
          </p:cNvSpPr>
          <p:nvPr>
            <p:ph type="sldNum" sz="quarter" idx="10"/>
          </p:nvPr>
        </p:nvSpPr>
        <p:spPr>
          <a:xfrm>
            <a:off x="2694438" y="8688049"/>
            <a:ext cx="1469128" cy="455951"/>
          </a:xfrm>
          <a:prstGeom prst="rect">
            <a:avLst/>
          </a:prstGeom>
        </p:spPr>
        <p:txBody>
          <a:bodyPr/>
          <a:lstStyle/>
          <a:p>
            <a:pPr>
              <a:defRPr/>
            </a:pPr>
            <a:fld id="{38A046AC-9528-4127-8FD7-3E5F5C130649}" type="slidenum">
              <a:rPr lang="en-US" smtClean="0"/>
              <a:pPr>
                <a:defRPr/>
              </a:pPr>
              <a:t>43</a:t>
            </a:fld>
            <a:endParaRPr lang="en-US" dirty="0"/>
          </a:p>
        </p:txBody>
      </p:sp>
    </p:spTree>
    <p:extLst>
      <p:ext uri="{BB962C8B-B14F-4D97-AF65-F5344CB8AC3E}">
        <p14:creationId xmlns:p14="http://schemas.microsoft.com/office/powerpoint/2010/main" val="61192199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Narrator:</a:t>
            </a:r>
            <a:r>
              <a:rPr lang="en-US" b="0" baseline="0" dirty="0" smtClean="0"/>
              <a:t> </a:t>
            </a:r>
            <a:r>
              <a:rPr lang="en-US" b="0" kern="1200" baseline="0" dirty="0" smtClean="0">
                <a:solidFill>
                  <a:schemeClr val="tx1"/>
                </a:solidFill>
                <a:effectLst/>
              </a:rPr>
              <a:t> </a:t>
            </a:r>
          </a:p>
          <a:p>
            <a:pPr marL="168195" indent="-168195">
              <a:buFont typeface="Arial" panose="020B0604020202020204" pitchFamily="34" charset="0"/>
              <a:buChar char="•"/>
            </a:pPr>
            <a:r>
              <a:rPr lang="en-US" kern="1200" dirty="0" smtClean="0">
                <a:solidFill>
                  <a:schemeClr val="tx1"/>
                </a:solidFill>
                <a:effectLst/>
              </a:rPr>
              <a:t>The web application used by Component Fund Code Monitors allows changes to fund codes in near real time.  The application facilitates legacy and future processing, providing key SFIS/SLOA data elements needed for billing and Treasury reporting.</a:t>
            </a:r>
          </a:p>
          <a:p>
            <a:pPr marL="168195" indent="-168195">
              <a:buFont typeface="Arial" panose="020B0604020202020204" pitchFamily="34" charset="0"/>
              <a:buChar char="•"/>
            </a:pPr>
            <a:r>
              <a:rPr lang="en-US" kern="1200" dirty="0" smtClean="0">
                <a:solidFill>
                  <a:schemeClr val="tx1"/>
                </a:solidFill>
                <a:effectLst/>
              </a:rPr>
              <a:t>The application also improves financial process, facilitates additional edits to improve data accuracy and enhance audit readiness.  The system supports future effective dates, so changes can be added into the database that will not go into effect until a certain date is reached. This is particularly useful at the start of a new fiscal year.</a:t>
            </a:r>
          </a:p>
          <a:p>
            <a:pPr marL="168195" indent="-168195">
              <a:buFont typeface="Arial" panose="020B0604020202020204" pitchFamily="34" charset="0"/>
              <a:buChar char="•"/>
            </a:pPr>
            <a:r>
              <a:rPr lang="en-US" kern="1200" dirty="0" smtClean="0">
                <a:solidFill>
                  <a:schemeClr val="tx1"/>
                </a:solidFill>
                <a:effectLst/>
              </a:rPr>
              <a:t>The fund code</a:t>
            </a:r>
            <a:r>
              <a:rPr lang="en-US" kern="1200" baseline="0" dirty="0" smtClean="0">
                <a:solidFill>
                  <a:schemeClr val="tx1"/>
                </a:solidFill>
                <a:effectLst/>
              </a:rPr>
              <a:t> database is</a:t>
            </a:r>
            <a:r>
              <a:rPr lang="en-US" kern="1200" dirty="0" smtClean="0">
                <a:solidFill>
                  <a:schemeClr val="tx1"/>
                </a:solidFill>
                <a:effectLst/>
              </a:rPr>
              <a:t> available for system-to-system synchronization, replacing the need to email updates to the users of the data.</a:t>
            </a:r>
            <a:endParaRPr lang="en-US" kern="1200" dirty="0">
              <a:solidFill>
                <a:schemeClr val="tx1"/>
              </a:solidFill>
              <a:effectLst/>
            </a:endParaRPr>
          </a:p>
        </p:txBody>
      </p:sp>
      <p:sp>
        <p:nvSpPr>
          <p:cNvPr id="4" name="Slide Number Placeholder 3"/>
          <p:cNvSpPr>
            <a:spLocks noGrp="1"/>
          </p:cNvSpPr>
          <p:nvPr>
            <p:ph type="sldNum" sz="quarter" idx="10"/>
          </p:nvPr>
        </p:nvSpPr>
        <p:spPr>
          <a:xfrm>
            <a:off x="2694438" y="8688049"/>
            <a:ext cx="1469128" cy="455951"/>
          </a:xfrm>
          <a:prstGeom prst="rect">
            <a:avLst/>
          </a:prstGeom>
        </p:spPr>
        <p:txBody>
          <a:bodyPr/>
          <a:lstStyle/>
          <a:p>
            <a:pPr>
              <a:defRPr/>
            </a:pPr>
            <a:fld id="{38A046AC-9528-4127-8FD7-3E5F5C130649}" type="slidenum">
              <a:rPr lang="en-US" smtClean="0"/>
              <a:pPr>
                <a:defRPr/>
              </a:pPr>
              <a:t>44</a:t>
            </a:fld>
            <a:endParaRPr lang="en-US" dirty="0"/>
          </a:p>
        </p:txBody>
      </p:sp>
    </p:spTree>
    <p:extLst>
      <p:ext uri="{BB962C8B-B14F-4D97-AF65-F5344CB8AC3E}">
        <p14:creationId xmlns:p14="http://schemas.microsoft.com/office/powerpoint/2010/main" val="61192199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Narrator:</a:t>
            </a:r>
            <a:r>
              <a:rPr lang="en-US" b="0" baseline="0" dirty="0" smtClean="0"/>
              <a:t> </a:t>
            </a:r>
            <a:r>
              <a:rPr lang="en-US" b="0" kern="1200" baseline="0" dirty="0" smtClean="0">
                <a:solidFill>
                  <a:schemeClr val="tx1"/>
                </a:solidFill>
                <a:effectLst/>
              </a:rPr>
              <a:t> </a:t>
            </a:r>
          </a:p>
          <a:p>
            <a:pPr marL="168195" indent="-168195">
              <a:buFont typeface="Arial" panose="020B0604020202020204" pitchFamily="34" charset="0"/>
              <a:buChar char="•"/>
            </a:pPr>
            <a:r>
              <a:rPr lang="en-US" kern="1200" dirty="0" smtClean="0">
                <a:solidFill>
                  <a:schemeClr val="tx1"/>
                </a:solidFill>
                <a:effectLst/>
              </a:rPr>
              <a:t>The web application used by Component Fund Code Monitors allows changes to fund codes in near real time.  The application facilitates legacy and future processing, providing key SFIS/SLOA data elements needed for billing and Treasury reporting.</a:t>
            </a:r>
          </a:p>
          <a:p>
            <a:pPr marL="168195" indent="-168195">
              <a:buFont typeface="Arial" panose="020B0604020202020204" pitchFamily="34" charset="0"/>
              <a:buChar char="•"/>
            </a:pPr>
            <a:r>
              <a:rPr lang="en-US" kern="1200" dirty="0" smtClean="0">
                <a:solidFill>
                  <a:schemeClr val="tx1"/>
                </a:solidFill>
                <a:effectLst/>
              </a:rPr>
              <a:t>The application also improves financial process, facilitates additional edits to improve data accuracy and enhance audit readiness.  The system supports future effective dates, so changes can be added into the database that will not go into effect until a certain date is reached. This is particularly useful at the start of a new fiscal year.</a:t>
            </a:r>
          </a:p>
          <a:p>
            <a:pPr marL="168195" indent="-168195">
              <a:buFont typeface="Arial" panose="020B0604020202020204" pitchFamily="34" charset="0"/>
              <a:buChar char="•"/>
            </a:pPr>
            <a:r>
              <a:rPr lang="en-US" kern="1200" dirty="0" smtClean="0">
                <a:solidFill>
                  <a:schemeClr val="tx1"/>
                </a:solidFill>
                <a:effectLst/>
              </a:rPr>
              <a:t>The fund code</a:t>
            </a:r>
            <a:r>
              <a:rPr lang="en-US" kern="1200" baseline="0" dirty="0" smtClean="0">
                <a:solidFill>
                  <a:schemeClr val="tx1"/>
                </a:solidFill>
                <a:effectLst/>
              </a:rPr>
              <a:t> database is</a:t>
            </a:r>
            <a:r>
              <a:rPr lang="en-US" kern="1200" dirty="0" smtClean="0">
                <a:solidFill>
                  <a:schemeClr val="tx1"/>
                </a:solidFill>
                <a:effectLst/>
              </a:rPr>
              <a:t> available for system-to-system synchronization, replacing the need to email updates to the users of the data.</a:t>
            </a:r>
            <a:endParaRPr lang="en-US" kern="1200" dirty="0">
              <a:solidFill>
                <a:schemeClr val="tx1"/>
              </a:solidFill>
              <a:effectLst/>
            </a:endParaRPr>
          </a:p>
        </p:txBody>
      </p:sp>
      <p:sp>
        <p:nvSpPr>
          <p:cNvPr id="4" name="Slide Number Placeholder 3"/>
          <p:cNvSpPr>
            <a:spLocks noGrp="1"/>
          </p:cNvSpPr>
          <p:nvPr>
            <p:ph type="sldNum" sz="quarter" idx="10"/>
          </p:nvPr>
        </p:nvSpPr>
        <p:spPr>
          <a:xfrm>
            <a:off x="2694438" y="8688049"/>
            <a:ext cx="1469128" cy="455951"/>
          </a:xfrm>
          <a:prstGeom prst="rect">
            <a:avLst/>
          </a:prstGeom>
        </p:spPr>
        <p:txBody>
          <a:bodyPr/>
          <a:lstStyle/>
          <a:p>
            <a:pPr>
              <a:defRPr/>
            </a:pPr>
            <a:fld id="{38A046AC-9528-4127-8FD7-3E5F5C130649}" type="slidenum">
              <a:rPr lang="en-US" smtClean="0"/>
              <a:pPr>
                <a:defRPr/>
              </a:pPr>
              <a:t>45</a:t>
            </a:fld>
            <a:endParaRPr lang="en-US" dirty="0"/>
          </a:p>
        </p:txBody>
      </p:sp>
    </p:spTree>
    <p:extLst>
      <p:ext uri="{BB962C8B-B14F-4D97-AF65-F5344CB8AC3E}">
        <p14:creationId xmlns:p14="http://schemas.microsoft.com/office/powerpoint/2010/main" val="61192199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Narrator:</a:t>
            </a:r>
            <a:r>
              <a:rPr lang="en-US" b="0" baseline="0" dirty="0" smtClean="0"/>
              <a:t> </a:t>
            </a:r>
            <a:r>
              <a:rPr lang="en-US" b="0" kern="1200" baseline="0" dirty="0" smtClean="0">
                <a:solidFill>
                  <a:schemeClr val="tx1"/>
                </a:solidFill>
                <a:effectLst/>
              </a:rPr>
              <a:t> </a:t>
            </a:r>
          </a:p>
          <a:p>
            <a:pPr marL="168195" indent="-168195">
              <a:buFont typeface="Arial" panose="020B0604020202020204" pitchFamily="34" charset="0"/>
              <a:buChar char="•"/>
            </a:pPr>
            <a:r>
              <a:rPr lang="en-US" kern="1200" dirty="0" smtClean="0">
                <a:solidFill>
                  <a:schemeClr val="tx1"/>
                </a:solidFill>
                <a:effectLst/>
              </a:rPr>
              <a:t>The web application used by Component Fund Code Monitors allows changes to fund codes in near real time.  The application facilitates legacy and future processing, providing key SFIS/SLOA data elements needed for billing and Treasury reporting.</a:t>
            </a:r>
          </a:p>
          <a:p>
            <a:pPr marL="168195" indent="-168195">
              <a:buFont typeface="Arial" panose="020B0604020202020204" pitchFamily="34" charset="0"/>
              <a:buChar char="•"/>
            </a:pPr>
            <a:r>
              <a:rPr lang="en-US" kern="1200" dirty="0" smtClean="0">
                <a:solidFill>
                  <a:schemeClr val="tx1"/>
                </a:solidFill>
                <a:effectLst/>
              </a:rPr>
              <a:t>The application also improves financial process, facilitates additional edits to improve data accuracy and enhance audit readiness.  The system supports future effective dates, so changes can be added into the database that will not go into effect until a certain date is reached. This is particularly useful at the start of a new fiscal year.</a:t>
            </a:r>
          </a:p>
          <a:p>
            <a:pPr marL="168195" indent="-168195">
              <a:buFont typeface="Arial" panose="020B0604020202020204" pitchFamily="34" charset="0"/>
              <a:buChar char="•"/>
            </a:pPr>
            <a:r>
              <a:rPr lang="en-US" kern="1200" dirty="0" smtClean="0">
                <a:solidFill>
                  <a:schemeClr val="tx1"/>
                </a:solidFill>
                <a:effectLst/>
              </a:rPr>
              <a:t>The fund code</a:t>
            </a:r>
            <a:r>
              <a:rPr lang="en-US" kern="1200" baseline="0" dirty="0" smtClean="0">
                <a:solidFill>
                  <a:schemeClr val="tx1"/>
                </a:solidFill>
                <a:effectLst/>
              </a:rPr>
              <a:t> database is</a:t>
            </a:r>
            <a:r>
              <a:rPr lang="en-US" kern="1200" dirty="0" smtClean="0">
                <a:solidFill>
                  <a:schemeClr val="tx1"/>
                </a:solidFill>
                <a:effectLst/>
              </a:rPr>
              <a:t> available for system-to-system synchronization, replacing the need to email updates to the users of the data.</a:t>
            </a:r>
            <a:endParaRPr lang="en-US" kern="1200" dirty="0">
              <a:solidFill>
                <a:schemeClr val="tx1"/>
              </a:solidFill>
              <a:effectLst/>
            </a:endParaRPr>
          </a:p>
        </p:txBody>
      </p:sp>
      <p:sp>
        <p:nvSpPr>
          <p:cNvPr id="4" name="Slide Number Placeholder 3"/>
          <p:cNvSpPr>
            <a:spLocks noGrp="1"/>
          </p:cNvSpPr>
          <p:nvPr>
            <p:ph type="sldNum" sz="quarter" idx="10"/>
          </p:nvPr>
        </p:nvSpPr>
        <p:spPr>
          <a:xfrm>
            <a:off x="2694438" y="8688049"/>
            <a:ext cx="1469128" cy="455951"/>
          </a:xfrm>
          <a:prstGeom prst="rect">
            <a:avLst/>
          </a:prstGeom>
        </p:spPr>
        <p:txBody>
          <a:bodyPr/>
          <a:lstStyle/>
          <a:p>
            <a:pPr>
              <a:defRPr/>
            </a:pPr>
            <a:fld id="{38A046AC-9528-4127-8FD7-3E5F5C130649}" type="slidenum">
              <a:rPr lang="en-US" smtClean="0"/>
              <a:pPr>
                <a:defRPr/>
              </a:pPr>
              <a:t>46</a:t>
            </a:fld>
            <a:endParaRPr lang="en-US" dirty="0"/>
          </a:p>
        </p:txBody>
      </p:sp>
    </p:spTree>
    <p:extLst>
      <p:ext uri="{BB962C8B-B14F-4D97-AF65-F5344CB8AC3E}">
        <p14:creationId xmlns:p14="http://schemas.microsoft.com/office/powerpoint/2010/main" val="61192199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Narrator:</a:t>
            </a:r>
            <a:r>
              <a:rPr lang="en-US" b="0" baseline="0" dirty="0" smtClean="0"/>
              <a:t> </a:t>
            </a:r>
            <a:r>
              <a:rPr lang="en-US" b="0" kern="1200" baseline="0" dirty="0" smtClean="0">
                <a:solidFill>
                  <a:schemeClr val="tx1"/>
                </a:solidFill>
                <a:effectLst/>
              </a:rPr>
              <a:t> </a:t>
            </a:r>
          </a:p>
          <a:p>
            <a:pPr marL="168195" indent="-168195">
              <a:buFont typeface="Arial" panose="020B0604020202020204" pitchFamily="34" charset="0"/>
              <a:buChar char="•"/>
            </a:pPr>
            <a:r>
              <a:rPr lang="en-US" kern="1200" dirty="0" smtClean="0">
                <a:solidFill>
                  <a:schemeClr val="tx1"/>
                </a:solidFill>
                <a:effectLst/>
              </a:rPr>
              <a:t>The web application used by Component Fund Code Monitors allows changes to fund codes in near real time.  The application facilitates legacy and future processing, providing key SFIS/SLOA data elements needed for billing and Treasury reporting.</a:t>
            </a:r>
          </a:p>
          <a:p>
            <a:pPr marL="168195" indent="-168195">
              <a:buFont typeface="Arial" panose="020B0604020202020204" pitchFamily="34" charset="0"/>
              <a:buChar char="•"/>
            </a:pPr>
            <a:r>
              <a:rPr lang="en-US" kern="1200" dirty="0" smtClean="0">
                <a:solidFill>
                  <a:schemeClr val="tx1"/>
                </a:solidFill>
                <a:effectLst/>
              </a:rPr>
              <a:t>The application also improves financial process, facilitates additional edits to improve data accuracy and enhance audit readiness.  The system supports future effective dates, so changes can be added into the database that will not go into effect until a certain date is reached. This is particularly useful at the start of a new fiscal year.</a:t>
            </a:r>
          </a:p>
          <a:p>
            <a:pPr marL="168195" indent="-168195">
              <a:buFont typeface="Arial" panose="020B0604020202020204" pitchFamily="34" charset="0"/>
              <a:buChar char="•"/>
            </a:pPr>
            <a:r>
              <a:rPr lang="en-US" kern="1200" dirty="0" smtClean="0">
                <a:solidFill>
                  <a:schemeClr val="tx1"/>
                </a:solidFill>
                <a:effectLst/>
              </a:rPr>
              <a:t>The fund code</a:t>
            </a:r>
            <a:r>
              <a:rPr lang="en-US" kern="1200" baseline="0" dirty="0" smtClean="0">
                <a:solidFill>
                  <a:schemeClr val="tx1"/>
                </a:solidFill>
                <a:effectLst/>
              </a:rPr>
              <a:t> database is</a:t>
            </a:r>
            <a:r>
              <a:rPr lang="en-US" kern="1200" dirty="0" smtClean="0">
                <a:solidFill>
                  <a:schemeClr val="tx1"/>
                </a:solidFill>
                <a:effectLst/>
              </a:rPr>
              <a:t> available for system-to-system synchronization, replacing the need to email updates to the users of the data.</a:t>
            </a:r>
            <a:endParaRPr lang="en-US" kern="1200" dirty="0">
              <a:solidFill>
                <a:schemeClr val="tx1"/>
              </a:solidFill>
              <a:effectLst/>
            </a:endParaRPr>
          </a:p>
        </p:txBody>
      </p:sp>
      <p:sp>
        <p:nvSpPr>
          <p:cNvPr id="4" name="Slide Number Placeholder 3"/>
          <p:cNvSpPr>
            <a:spLocks noGrp="1"/>
          </p:cNvSpPr>
          <p:nvPr>
            <p:ph type="sldNum" sz="quarter" idx="10"/>
          </p:nvPr>
        </p:nvSpPr>
        <p:spPr>
          <a:xfrm>
            <a:off x="2694438" y="8688049"/>
            <a:ext cx="1469128" cy="455951"/>
          </a:xfrm>
          <a:prstGeom prst="rect">
            <a:avLst/>
          </a:prstGeom>
        </p:spPr>
        <p:txBody>
          <a:bodyPr/>
          <a:lstStyle/>
          <a:p>
            <a:pPr>
              <a:defRPr/>
            </a:pPr>
            <a:fld id="{38A046AC-9528-4127-8FD7-3E5F5C130649}" type="slidenum">
              <a:rPr lang="en-US" smtClean="0"/>
              <a:pPr>
                <a:defRPr/>
              </a:pPr>
              <a:t>47</a:t>
            </a:fld>
            <a:endParaRPr lang="en-US" dirty="0"/>
          </a:p>
        </p:txBody>
      </p:sp>
    </p:spTree>
    <p:extLst>
      <p:ext uri="{BB962C8B-B14F-4D97-AF65-F5344CB8AC3E}">
        <p14:creationId xmlns:p14="http://schemas.microsoft.com/office/powerpoint/2010/main" val="61192199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Narrator:</a:t>
            </a:r>
            <a:r>
              <a:rPr lang="en-US" b="0" baseline="0" dirty="0" smtClean="0"/>
              <a:t> </a:t>
            </a:r>
            <a:r>
              <a:rPr lang="en-US" b="0" kern="1200" baseline="0" dirty="0" smtClean="0">
                <a:solidFill>
                  <a:schemeClr val="tx1"/>
                </a:solidFill>
                <a:effectLst/>
              </a:rPr>
              <a:t> </a:t>
            </a:r>
          </a:p>
          <a:p>
            <a:pPr marL="168195" indent="-168195">
              <a:buFont typeface="Arial" panose="020B0604020202020204" pitchFamily="34" charset="0"/>
              <a:buChar char="•"/>
            </a:pPr>
            <a:r>
              <a:rPr lang="en-US" kern="1200" dirty="0" smtClean="0">
                <a:solidFill>
                  <a:schemeClr val="tx1"/>
                </a:solidFill>
                <a:effectLst/>
              </a:rPr>
              <a:t>The web application used by Component Fund Code Monitors allows changes to fund codes in near real time.  The application facilitates legacy and future processing, providing key SFIS/SLOA data elements needed for billing and Treasury reporting.</a:t>
            </a:r>
          </a:p>
          <a:p>
            <a:pPr marL="168195" indent="-168195">
              <a:buFont typeface="Arial" panose="020B0604020202020204" pitchFamily="34" charset="0"/>
              <a:buChar char="•"/>
            </a:pPr>
            <a:r>
              <a:rPr lang="en-US" kern="1200" dirty="0" smtClean="0">
                <a:solidFill>
                  <a:schemeClr val="tx1"/>
                </a:solidFill>
                <a:effectLst/>
              </a:rPr>
              <a:t>The application also improves financial process, facilitates additional edits to improve data accuracy and enhance audit readiness.  The system supports future effective dates, so changes can be added into the database that will not go into effect until a certain date is reached. This is particularly useful at the start of a new fiscal year.</a:t>
            </a:r>
          </a:p>
          <a:p>
            <a:pPr marL="168195" indent="-168195">
              <a:buFont typeface="Arial" panose="020B0604020202020204" pitchFamily="34" charset="0"/>
              <a:buChar char="•"/>
            </a:pPr>
            <a:r>
              <a:rPr lang="en-US" kern="1200" dirty="0" smtClean="0">
                <a:solidFill>
                  <a:schemeClr val="tx1"/>
                </a:solidFill>
                <a:effectLst/>
              </a:rPr>
              <a:t>The fund code</a:t>
            </a:r>
            <a:r>
              <a:rPr lang="en-US" kern="1200" baseline="0" dirty="0" smtClean="0">
                <a:solidFill>
                  <a:schemeClr val="tx1"/>
                </a:solidFill>
                <a:effectLst/>
              </a:rPr>
              <a:t> database is</a:t>
            </a:r>
            <a:r>
              <a:rPr lang="en-US" kern="1200" dirty="0" smtClean="0">
                <a:solidFill>
                  <a:schemeClr val="tx1"/>
                </a:solidFill>
                <a:effectLst/>
              </a:rPr>
              <a:t> available for system-to-system synchronization, replacing the need to email updates to the users of the data.</a:t>
            </a:r>
            <a:endParaRPr lang="en-US" kern="1200" dirty="0">
              <a:solidFill>
                <a:schemeClr val="tx1"/>
              </a:solidFill>
              <a:effectLst/>
            </a:endParaRPr>
          </a:p>
        </p:txBody>
      </p:sp>
      <p:sp>
        <p:nvSpPr>
          <p:cNvPr id="4" name="Slide Number Placeholder 3"/>
          <p:cNvSpPr>
            <a:spLocks noGrp="1"/>
          </p:cNvSpPr>
          <p:nvPr>
            <p:ph type="sldNum" sz="quarter" idx="10"/>
          </p:nvPr>
        </p:nvSpPr>
        <p:spPr>
          <a:xfrm>
            <a:off x="2694438" y="8688049"/>
            <a:ext cx="1469128" cy="455951"/>
          </a:xfrm>
          <a:prstGeom prst="rect">
            <a:avLst/>
          </a:prstGeom>
        </p:spPr>
        <p:txBody>
          <a:bodyPr/>
          <a:lstStyle/>
          <a:p>
            <a:pPr>
              <a:defRPr/>
            </a:pPr>
            <a:fld id="{38A046AC-9528-4127-8FD7-3E5F5C130649}" type="slidenum">
              <a:rPr lang="en-US" smtClean="0"/>
              <a:pPr>
                <a:defRPr/>
              </a:pPr>
              <a:t>49</a:t>
            </a:fld>
            <a:endParaRPr lang="en-US" dirty="0"/>
          </a:p>
        </p:txBody>
      </p:sp>
    </p:spTree>
    <p:extLst>
      <p:ext uri="{BB962C8B-B14F-4D97-AF65-F5344CB8AC3E}">
        <p14:creationId xmlns:p14="http://schemas.microsoft.com/office/powerpoint/2010/main" val="61192199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Narrator:</a:t>
            </a:r>
            <a:r>
              <a:rPr lang="en-US" b="0" baseline="0" dirty="0" smtClean="0"/>
              <a:t> </a:t>
            </a:r>
            <a:r>
              <a:rPr lang="en-US" b="0" kern="1200" baseline="0" dirty="0" smtClean="0">
                <a:solidFill>
                  <a:schemeClr val="tx1"/>
                </a:solidFill>
                <a:effectLst/>
              </a:rPr>
              <a:t> </a:t>
            </a:r>
          </a:p>
          <a:p>
            <a:pPr marL="168195" indent="-168195">
              <a:buFont typeface="Arial" panose="020B0604020202020204" pitchFamily="34" charset="0"/>
              <a:buChar char="•"/>
            </a:pPr>
            <a:r>
              <a:rPr lang="en-US" kern="1200" dirty="0" smtClean="0">
                <a:solidFill>
                  <a:schemeClr val="tx1"/>
                </a:solidFill>
                <a:effectLst/>
              </a:rPr>
              <a:t>The web application used by Component Fund Code Monitors allows changes to fund codes in near real time.  The application facilitates legacy and future processing, providing key SFIS/SLOA data elements needed for billing and Treasury reporting.</a:t>
            </a:r>
          </a:p>
          <a:p>
            <a:pPr marL="168195" indent="-168195">
              <a:buFont typeface="Arial" panose="020B0604020202020204" pitchFamily="34" charset="0"/>
              <a:buChar char="•"/>
            </a:pPr>
            <a:r>
              <a:rPr lang="en-US" kern="1200" dirty="0" smtClean="0">
                <a:solidFill>
                  <a:schemeClr val="tx1"/>
                </a:solidFill>
                <a:effectLst/>
              </a:rPr>
              <a:t>The application also improves financial process, facilitates additional edits to improve data accuracy and enhance audit readiness.  The system supports future effective dates, so changes can be added into the database that will not go into effect until a certain date is reached. This is particularly useful at the start of a new fiscal year.</a:t>
            </a:r>
          </a:p>
          <a:p>
            <a:pPr marL="168195" indent="-168195">
              <a:buFont typeface="Arial" panose="020B0604020202020204" pitchFamily="34" charset="0"/>
              <a:buChar char="•"/>
            </a:pPr>
            <a:r>
              <a:rPr lang="en-US" kern="1200" dirty="0" smtClean="0">
                <a:solidFill>
                  <a:schemeClr val="tx1"/>
                </a:solidFill>
                <a:effectLst/>
              </a:rPr>
              <a:t>The fund code</a:t>
            </a:r>
            <a:r>
              <a:rPr lang="en-US" kern="1200" baseline="0" dirty="0" smtClean="0">
                <a:solidFill>
                  <a:schemeClr val="tx1"/>
                </a:solidFill>
                <a:effectLst/>
              </a:rPr>
              <a:t> database is</a:t>
            </a:r>
            <a:r>
              <a:rPr lang="en-US" kern="1200" dirty="0" smtClean="0">
                <a:solidFill>
                  <a:schemeClr val="tx1"/>
                </a:solidFill>
                <a:effectLst/>
              </a:rPr>
              <a:t> available for system-to-system synchronization, replacing the need to email updates to the users of the data.</a:t>
            </a:r>
            <a:endParaRPr lang="en-US" kern="1200" dirty="0">
              <a:solidFill>
                <a:schemeClr val="tx1"/>
              </a:solidFill>
              <a:effectLst/>
            </a:endParaRPr>
          </a:p>
        </p:txBody>
      </p:sp>
      <p:sp>
        <p:nvSpPr>
          <p:cNvPr id="4" name="Slide Number Placeholder 3"/>
          <p:cNvSpPr>
            <a:spLocks noGrp="1"/>
          </p:cNvSpPr>
          <p:nvPr>
            <p:ph type="sldNum" sz="quarter" idx="10"/>
          </p:nvPr>
        </p:nvSpPr>
        <p:spPr>
          <a:xfrm>
            <a:off x="2694438" y="8688049"/>
            <a:ext cx="1469128" cy="455951"/>
          </a:xfrm>
          <a:prstGeom prst="rect">
            <a:avLst/>
          </a:prstGeom>
        </p:spPr>
        <p:txBody>
          <a:bodyPr/>
          <a:lstStyle/>
          <a:p>
            <a:pPr>
              <a:defRPr/>
            </a:pPr>
            <a:fld id="{38A046AC-9528-4127-8FD7-3E5F5C130649}" type="slidenum">
              <a:rPr lang="en-US" smtClean="0"/>
              <a:pPr>
                <a:defRPr/>
              </a:pPr>
              <a:t>50</a:t>
            </a:fld>
            <a:endParaRPr lang="en-US" dirty="0"/>
          </a:p>
        </p:txBody>
      </p:sp>
    </p:spTree>
    <p:extLst>
      <p:ext uri="{BB962C8B-B14F-4D97-AF65-F5344CB8AC3E}">
        <p14:creationId xmlns:p14="http://schemas.microsoft.com/office/powerpoint/2010/main" val="61192199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Narrator:</a:t>
            </a:r>
            <a:r>
              <a:rPr lang="en-US" b="0" baseline="0" dirty="0" smtClean="0"/>
              <a:t> </a:t>
            </a:r>
            <a:r>
              <a:rPr lang="en-US" b="0" kern="1200" baseline="0" dirty="0" smtClean="0">
                <a:solidFill>
                  <a:schemeClr val="tx1"/>
                </a:solidFill>
                <a:effectLst/>
              </a:rPr>
              <a:t> </a:t>
            </a:r>
          </a:p>
          <a:p>
            <a:pPr marL="168195" indent="-168195">
              <a:buFont typeface="Arial" panose="020B0604020202020204" pitchFamily="34" charset="0"/>
              <a:buChar char="•"/>
            </a:pPr>
            <a:r>
              <a:rPr lang="en-US" kern="1200" dirty="0" smtClean="0">
                <a:solidFill>
                  <a:schemeClr val="tx1"/>
                </a:solidFill>
                <a:effectLst/>
              </a:rPr>
              <a:t>The web application used by Component Fund Code Monitors allows changes to fund codes in near real time.  The application facilitates legacy and future processing, providing key SFIS/SLOA data elements needed for billing and Treasury reporting.</a:t>
            </a:r>
          </a:p>
          <a:p>
            <a:pPr marL="168195" indent="-168195">
              <a:buFont typeface="Arial" panose="020B0604020202020204" pitchFamily="34" charset="0"/>
              <a:buChar char="•"/>
            </a:pPr>
            <a:r>
              <a:rPr lang="en-US" kern="1200" dirty="0" smtClean="0">
                <a:solidFill>
                  <a:schemeClr val="tx1"/>
                </a:solidFill>
                <a:effectLst/>
              </a:rPr>
              <a:t>The application also improves financial process, facilitates additional edits to improve data accuracy and enhance audit readiness.  The system supports future effective dates, so changes can be added into the database that will not go into effect until a certain date is reached. This is particularly useful at the start of a new fiscal year.</a:t>
            </a:r>
          </a:p>
          <a:p>
            <a:pPr marL="168195" indent="-168195">
              <a:buFont typeface="Arial" panose="020B0604020202020204" pitchFamily="34" charset="0"/>
              <a:buChar char="•"/>
            </a:pPr>
            <a:r>
              <a:rPr lang="en-US" kern="1200" dirty="0" smtClean="0">
                <a:solidFill>
                  <a:schemeClr val="tx1"/>
                </a:solidFill>
                <a:effectLst/>
              </a:rPr>
              <a:t>The fund code</a:t>
            </a:r>
            <a:r>
              <a:rPr lang="en-US" kern="1200" baseline="0" dirty="0" smtClean="0">
                <a:solidFill>
                  <a:schemeClr val="tx1"/>
                </a:solidFill>
                <a:effectLst/>
              </a:rPr>
              <a:t> database is</a:t>
            </a:r>
            <a:r>
              <a:rPr lang="en-US" kern="1200" dirty="0" smtClean="0">
                <a:solidFill>
                  <a:schemeClr val="tx1"/>
                </a:solidFill>
                <a:effectLst/>
              </a:rPr>
              <a:t> available for system-to-system synchronization, replacing the need to email updates to the users of the data.</a:t>
            </a:r>
            <a:endParaRPr lang="en-US" kern="1200" dirty="0">
              <a:solidFill>
                <a:schemeClr val="tx1"/>
              </a:solidFill>
              <a:effectLst/>
            </a:endParaRPr>
          </a:p>
        </p:txBody>
      </p:sp>
      <p:sp>
        <p:nvSpPr>
          <p:cNvPr id="4" name="Slide Number Placeholder 3"/>
          <p:cNvSpPr>
            <a:spLocks noGrp="1"/>
          </p:cNvSpPr>
          <p:nvPr>
            <p:ph type="sldNum" sz="quarter" idx="10"/>
          </p:nvPr>
        </p:nvSpPr>
        <p:spPr>
          <a:xfrm>
            <a:off x="2694438" y="8688049"/>
            <a:ext cx="1469128" cy="455951"/>
          </a:xfrm>
          <a:prstGeom prst="rect">
            <a:avLst/>
          </a:prstGeom>
        </p:spPr>
        <p:txBody>
          <a:bodyPr/>
          <a:lstStyle/>
          <a:p>
            <a:pPr>
              <a:defRPr/>
            </a:pPr>
            <a:fld id="{38A046AC-9528-4127-8FD7-3E5F5C130649}" type="slidenum">
              <a:rPr lang="en-US" smtClean="0"/>
              <a:pPr>
                <a:defRPr/>
              </a:pPr>
              <a:t>51</a:t>
            </a:fld>
            <a:endParaRPr lang="en-US" dirty="0"/>
          </a:p>
        </p:txBody>
      </p:sp>
    </p:spTree>
    <p:extLst>
      <p:ext uri="{BB962C8B-B14F-4D97-AF65-F5344CB8AC3E}">
        <p14:creationId xmlns:p14="http://schemas.microsoft.com/office/powerpoint/2010/main" val="6119219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xfrm>
            <a:off x="2694438" y="8688049"/>
            <a:ext cx="1469128" cy="455951"/>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018">
              <a:defRPr sz="1600">
                <a:solidFill>
                  <a:schemeClr val="tx1"/>
                </a:solidFill>
                <a:latin typeface="Arial Narrow" pitchFamily="34" charset="0"/>
              </a:defRPr>
            </a:lvl1pPr>
            <a:lvl2pPr marL="728721" indent="-280278" defTabSz="914018">
              <a:defRPr sz="1600">
                <a:solidFill>
                  <a:schemeClr val="tx1"/>
                </a:solidFill>
                <a:latin typeface="Arial Narrow" pitchFamily="34" charset="0"/>
              </a:defRPr>
            </a:lvl2pPr>
            <a:lvl3pPr marL="1121111" indent="-224221" defTabSz="914018">
              <a:defRPr sz="1600">
                <a:solidFill>
                  <a:schemeClr val="tx1"/>
                </a:solidFill>
                <a:latin typeface="Arial Narrow" pitchFamily="34" charset="0"/>
              </a:defRPr>
            </a:lvl3pPr>
            <a:lvl4pPr marL="1569556" indent="-224221" defTabSz="914018">
              <a:defRPr sz="1600">
                <a:solidFill>
                  <a:schemeClr val="tx1"/>
                </a:solidFill>
                <a:latin typeface="Arial Narrow" pitchFamily="34" charset="0"/>
              </a:defRPr>
            </a:lvl4pPr>
            <a:lvl5pPr marL="2017999" indent="-224221" defTabSz="914018">
              <a:defRPr sz="1600">
                <a:solidFill>
                  <a:schemeClr val="tx1"/>
                </a:solidFill>
                <a:latin typeface="Arial Narrow" pitchFamily="34" charset="0"/>
              </a:defRPr>
            </a:lvl5pPr>
            <a:lvl6pPr marL="2466443" indent="-224221" algn="ctr" defTabSz="914018" eaLnBrk="0" fontAlgn="base" hangingPunct="0">
              <a:spcBef>
                <a:spcPct val="50000"/>
              </a:spcBef>
              <a:spcAft>
                <a:spcPct val="0"/>
              </a:spcAft>
              <a:defRPr sz="1600">
                <a:solidFill>
                  <a:schemeClr val="tx1"/>
                </a:solidFill>
                <a:latin typeface="Arial Narrow" pitchFamily="34" charset="0"/>
              </a:defRPr>
            </a:lvl6pPr>
            <a:lvl7pPr marL="2914888" indent="-224221" algn="ctr" defTabSz="914018" eaLnBrk="0" fontAlgn="base" hangingPunct="0">
              <a:spcBef>
                <a:spcPct val="50000"/>
              </a:spcBef>
              <a:spcAft>
                <a:spcPct val="0"/>
              </a:spcAft>
              <a:defRPr sz="1600">
                <a:solidFill>
                  <a:schemeClr val="tx1"/>
                </a:solidFill>
                <a:latin typeface="Arial Narrow" pitchFamily="34" charset="0"/>
              </a:defRPr>
            </a:lvl7pPr>
            <a:lvl8pPr marL="3363331" indent="-224221" algn="ctr" defTabSz="914018" eaLnBrk="0" fontAlgn="base" hangingPunct="0">
              <a:spcBef>
                <a:spcPct val="50000"/>
              </a:spcBef>
              <a:spcAft>
                <a:spcPct val="0"/>
              </a:spcAft>
              <a:defRPr sz="1600">
                <a:solidFill>
                  <a:schemeClr val="tx1"/>
                </a:solidFill>
                <a:latin typeface="Arial Narrow" pitchFamily="34" charset="0"/>
              </a:defRPr>
            </a:lvl8pPr>
            <a:lvl9pPr marL="3811776" indent="-224221" algn="ctr" defTabSz="914018" eaLnBrk="0" fontAlgn="base" hangingPunct="0">
              <a:spcBef>
                <a:spcPct val="50000"/>
              </a:spcBef>
              <a:spcAft>
                <a:spcPct val="0"/>
              </a:spcAft>
              <a:defRPr sz="1600">
                <a:solidFill>
                  <a:schemeClr val="tx1"/>
                </a:solidFill>
                <a:latin typeface="Arial Narrow" pitchFamily="34" charset="0"/>
              </a:defRPr>
            </a:lvl9pPr>
          </a:lstStyle>
          <a:p>
            <a:fld id="{BC06437C-C921-4772-B1E0-E3603B954AC5}" type="slidenum">
              <a:rPr lang="en-US" altLang="en-US" sz="1200">
                <a:solidFill>
                  <a:srgbClr val="000000"/>
                </a:solidFill>
                <a:latin typeface="Times New Roman" pitchFamily="18" charset="0"/>
              </a:rPr>
              <a:pPr/>
              <a:t>6</a:t>
            </a:fld>
            <a:endParaRPr lang="en-US" altLang="en-US" sz="1200">
              <a:solidFill>
                <a:srgbClr val="000000"/>
              </a:solidFill>
              <a:latin typeface="Times New Roman" pitchFamily="18" charset="0"/>
            </a:endParaRPr>
          </a:p>
        </p:txBody>
      </p:sp>
      <p:sp>
        <p:nvSpPr>
          <p:cNvPr id="18435" name="Rectangle 2"/>
          <p:cNvSpPr>
            <a:spLocks noGrp="1" noRot="1" noChangeAspect="1" noChangeArrowheads="1" noTextEdit="1"/>
          </p:cNvSpPr>
          <p:nvPr>
            <p:ph type="sldImg"/>
          </p:nvPr>
        </p:nvSpPr>
        <p:spPr>
          <a:xfrm>
            <a:off x="212725" y="149225"/>
            <a:ext cx="3597275" cy="2698750"/>
          </a:xfrm>
          <a:ln/>
        </p:spPr>
      </p:sp>
      <p:sp>
        <p:nvSpPr>
          <p:cNvPr id="18436" name="Rectangle 4"/>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dirty="0"/>
              <a:t>Narrator:</a:t>
            </a:r>
            <a:r>
              <a:rPr lang="en-US" dirty="0"/>
              <a:t> </a:t>
            </a:r>
          </a:p>
          <a:p>
            <a:pPr marL="168195" indent="-168195">
              <a:buFont typeface="Arial" panose="020B0604020202020204" pitchFamily="34" charset="0"/>
              <a:buChar char="•"/>
            </a:pPr>
            <a:r>
              <a:rPr lang="en-US" dirty="0"/>
              <a:t>The Standard Line of Accounting, or SLOA as it is more commonly known, was mandated in a memorandum issued on September 14, 2012.  The SLOA prescribes specific SFIS data elements used for the line of accounting.</a:t>
            </a:r>
          </a:p>
          <a:p>
            <a:pPr marL="168195" indent="-168195">
              <a:buFont typeface="Arial" panose="020B0604020202020204" pitchFamily="34" charset="0"/>
              <a:buChar char="•"/>
            </a:pPr>
            <a:r>
              <a:rPr lang="en-US" dirty="0"/>
              <a:t>Full SLOA implementation can only be achieved by using DLMS.  The old MILS based transactions cannot carry all the information.  The DLMS variable length transactions can carry the additional information needed to meet the goals set by SLOA, which include:</a:t>
            </a:r>
          </a:p>
          <a:p>
            <a:pPr marL="616714" lvl="1" indent="-168195">
              <a:buFont typeface="Arial" panose="020B0604020202020204" pitchFamily="34" charset="0"/>
              <a:buChar char="•"/>
            </a:pPr>
            <a:r>
              <a:rPr lang="en-US" dirty="0"/>
              <a:t>Improved finance information</a:t>
            </a:r>
          </a:p>
          <a:p>
            <a:pPr marL="616714" lvl="1" indent="-168195">
              <a:buFont typeface="Arial" panose="020B0604020202020204" pitchFamily="34" charset="0"/>
              <a:buChar char="•"/>
            </a:pPr>
            <a:r>
              <a:rPr lang="en-US" dirty="0"/>
              <a:t>Improved interoperability between business systems</a:t>
            </a:r>
          </a:p>
          <a:p>
            <a:pPr marL="616714" lvl="1" indent="-168195">
              <a:buFont typeface="Arial" panose="020B0604020202020204" pitchFamily="34" charset="0"/>
              <a:buChar char="•"/>
            </a:pPr>
            <a:r>
              <a:rPr lang="en-US" dirty="0"/>
              <a:t>Better end-to-end funds tractability</a:t>
            </a:r>
          </a:p>
          <a:p>
            <a:pPr marL="616714" lvl="1" indent="-168195">
              <a:buFont typeface="Arial" panose="020B0604020202020204" pitchFamily="34" charset="0"/>
              <a:buChar char="•"/>
            </a:pPr>
            <a:r>
              <a:rPr lang="en-US" dirty="0"/>
              <a:t>Improved linkage between budget and expenditures</a:t>
            </a:r>
          </a:p>
          <a:p>
            <a:pPr marL="616714" lvl="1" indent="-168195">
              <a:buFont typeface="Arial" panose="020B0604020202020204" pitchFamily="34" charset="0"/>
              <a:buChar char="•"/>
            </a:pPr>
            <a:r>
              <a:rPr lang="en-US" dirty="0"/>
              <a:t>Compliance with new Treasury requirement, and</a:t>
            </a:r>
          </a:p>
          <a:p>
            <a:pPr marL="616714" lvl="1" indent="-168195">
              <a:buFont typeface="Arial" panose="020B0604020202020204" pitchFamily="34" charset="0"/>
              <a:buChar char="•"/>
            </a:pPr>
            <a:r>
              <a:rPr lang="en-US" dirty="0"/>
              <a:t>Achieving Audit Readiness through business process reengineering.</a:t>
            </a: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Narrator:</a:t>
            </a:r>
            <a:r>
              <a:rPr lang="en-US" b="0" baseline="0" dirty="0" smtClean="0"/>
              <a:t> </a:t>
            </a:r>
            <a:r>
              <a:rPr lang="en-US" b="0" kern="1200" baseline="0" dirty="0" smtClean="0">
                <a:solidFill>
                  <a:schemeClr val="tx1"/>
                </a:solidFill>
                <a:effectLst/>
              </a:rPr>
              <a:t> </a:t>
            </a:r>
          </a:p>
          <a:p>
            <a:pPr marL="168195" indent="-168195">
              <a:buFont typeface="Arial" panose="020B0604020202020204" pitchFamily="34" charset="0"/>
              <a:buChar char="•"/>
            </a:pPr>
            <a:r>
              <a:rPr lang="en-US" kern="1200" dirty="0" smtClean="0">
                <a:solidFill>
                  <a:schemeClr val="tx1"/>
                </a:solidFill>
                <a:effectLst/>
              </a:rPr>
              <a:t>The web application used by Component Fund Code Monitors allows changes to fund codes in near real time.  The application facilitates legacy and future processing, providing key SFIS/SLOA data elements needed for billing and Treasury reporting.</a:t>
            </a:r>
          </a:p>
          <a:p>
            <a:pPr marL="168195" indent="-168195">
              <a:buFont typeface="Arial" panose="020B0604020202020204" pitchFamily="34" charset="0"/>
              <a:buChar char="•"/>
            </a:pPr>
            <a:r>
              <a:rPr lang="en-US" kern="1200" dirty="0" smtClean="0">
                <a:solidFill>
                  <a:schemeClr val="tx1"/>
                </a:solidFill>
                <a:effectLst/>
              </a:rPr>
              <a:t>The application also improves financial process, facilitates additional edits to improve data accuracy and enhance audit readiness.  The system supports future effective dates, so changes can be added into the database that will not go into effect until a certain date is reached. This is particularly useful at the start of a new fiscal year.</a:t>
            </a:r>
          </a:p>
          <a:p>
            <a:pPr marL="168195" indent="-168195">
              <a:buFont typeface="Arial" panose="020B0604020202020204" pitchFamily="34" charset="0"/>
              <a:buChar char="•"/>
            </a:pPr>
            <a:r>
              <a:rPr lang="en-US" kern="1200" dirty="0" smtClean="0">
                <a:solidFill>
                  <a:schemeClr val="tx1"/>
                </a:solidFill>
                <a:effectLst/>
              </a:rPr>
              <a:t>The fund code</a:t>
            </a:r>
            <a:r>
              <a:rPr lang="en-US" kern="1200" baseline="0" dirty="0" smtClean="0">
                <a:solidFill>
                  <a:schemeClr val="tx1"/>
                </a:solidFill>
                <a:effectLst/>
              </a:rPr>
              <a:t> database is</a:t>
            </a:r>
            <a:r>
              <a:rPr lang="en-US" kern="1200" dirty="0" smtClean="0">
                <a:solidFill>
                  <a:schemeClr val="tx1"/>
                </a:solidFill>
                <a:effectLst/>
              </a:rPr>
              <a:t> available for system-to-system synchronization, replacing the need to email updates to the users of the data.</a:t>
            </a:r>
            <a:endParaRPr lang="en-US" kern="1200" dirty="0">
              <a:solidFill>
                <a:schemeClr val="tx1"/>
              </a:solidFill>
              <a:effectLst/>
            </a:endParaRPr>
          </a:p>
        </p:txBody>
      </p:sp>
      <p:sp>
        <p:nvSpPr>
          <p:cNvPr id="4" name="Slide Number Placeholder 3"/>
          <p:cNvSpPr>
            <a:spLocks noGrp="1"/>
          </p:cNvSpPr>
          <p:nvPr>
            <p:ph type="sldNum" sz="quarter" idx="10"/>
          </p:nvPr>
        </p:nvSpPr>
        <p:spPr>
          <a:xfrm>
            <a:off x="2694438" y="8688049"/>
            <a:ext cx="1469128" cy="455951"/>
          </a:xfrm>
          <a:prstGeom prst="rect">
            <a:avLst/>
          </a:prstGeom>
        </p:spPr>
        <p:txBody>
          <a:bodyPr/>
          <a:lstStyle/>
          <a:p>
            <a:pPr>
              <a:defRPr/>
            </a:pPr>
            <a:fld id="{38A046AC-9528-4127-8FD7-3E5F5C130649}" type="slidenum">
              <a:rPr lang="en-US" smtClean="0"/>
              <a:pPr>
                <a:defRPr/>
              </a:pPr>
              <a:t>52</a:t>
            </a:fld>
            <a:endParaRPr lang="en-US" dirty="0"/>
          </a:p>
        </p:txBody>
      </p:sp>
    </p:spTree>
    <p:extLst>
      <p:ext uri="{BB962C8B-B14F-4D97-AF65-F5344CB8AC3E}">
        <p14:creationId xmlns:p14="http://schemas.microsoft.com/office/powerpoint/2010/main" val="61192199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Narrator:</a:t>
            </a:r>
            <a:r>
              <a:rPr lang="en-US" b="0" baseline="0" dirty="0" smtClean="0"/>
              <a:t> </a:t>
            </a:r>
            <a:r>
              <a:rPr lang="en-US" b="0" kern="1200" baseline="0" dirty="0" smtClean="0">
                <a:solidFill>
                  <a:schemeClr val="tx1"/>
                </a:solidFill>
                <a:effectLst/>
              </a:rPr>
              <a:t> </a:t>
            </a:r>
          </a:p>
          <a:p>
            <a:pPr marL="168195" indent="-168195">
              <a:buFont typeface="Arial" panose="020B0604020202020204" pitchFamily="34" charset="0"/>
              <a:buChar char="•"/>
            </a:pPr>
            <a:r>
              <a:rPr lang="en-US" kern="1200" dirty="0" smtClean="0">
                <a:solidFill>
                  <a:schemeClr val="tx1"/>
                </a:solidFill>
                <a:effectLst/>
              </a:rPr>
              <a:t>The web application used by Component Fund Code Monitors allows changes to fund codes in near real time.  The application facilitates legacy and future processing, providing key SFIS/SLOA data elements needed for billing and Treasury reporting.</a:t>
            </a:r>
          </a:p>
          <a:p>
            <a:pPr marL="168195" indent="-168195">
              <a:buFont typeface="Arial" panose="020B0604020202020204" pitchFamily="34" charset="0"/>
              <a:buChar char="•"/>
            </a:pPr>
            <a:r>
              <a:rPr lang="en-US" kern="1200" dirty="0" smtClean="0">
                <a:solidFill>
                  <a:schemeClr val="tx1"/>
                </a:solidFill>
                <a:effectLst/>
              </a:rPr>
              <a:t>The application also improves financial process, facilitates additional edits to improve data accuracy and enhance audit readiness.  The system supports future effective dates, so changes can be added into the database that will not go into effect until a certain date is reached. This is particularly useful at the start of a new fiscal year.</a:t>
            </a:r>
          </a:p>
          <a:p>
            <a:pPr marL="168195" indent="-168195">
              <a:buFont typeface="Arial" panose="020B0604020202020204" pitchFamily="34" charset="0"/>
              <a:buChar char="•"/>
            </a:pPr>
            <a:r>
              <a:rPr lang="en-US" kern="1200" dirty="0" smtClean="0">
                <a:solidFill>
                  <a:schemeClr val="tx1"/>
                </a:solidFill>
                <a:effectLst/>
              </a:rPr>
              <a:t>The fund code</a:t>
            </a:r>
            <a:r>
              <a:rPr lang="en-US" kern="1200" baseline="0" dirty="0" smtClean="0">
                <a:solidFill>
                  <a:schemeClr val="tx1"/>
                </a:solidFill>
                <a:effectLst/>
              </a:rPr>
              <a:t> database is</a:t>
            </a:r>
            <a:r>
              <a:rPr lang="en-US" kern="1200" dirty="0" smtClean="0">
                <a:solidFill>
                  <a:schemeClr val="tx1"/>
                </a:solidFill>
                <a:effectLst/>
              </a:rPr>
              <a:t> available for system-to-system synchronization, replacing the need to email updates to the users of the data.</a:t>
            </a:r>
            <a:endParaRPr lang="en-US" kern="1200" dirty="0">
              <a:solidFill>
                <a:schemeClr val="tx1"/>
              </a:solidFill>
              <a:effectLst/>
            </a:endParaRPr>
          </a:p>
        </p:txBody>
      </p:sp>
      <p:sp>
        <p:nvSpPr>
          <p:cNvPr id="4" name="Slide Number Placeholder 3"/>
          <p:cNvSpPr>
            <a:spLocks noGrp="1"/>
          </p:cNvSpPr>
          <p:nvPr>
            <p:ph type="sldNum" sz="quarter" idx="10"/>
          </p:nvPr>
        </p:nvSpPr>
        <p:spPr>
          <a:xfrm>
            <a:off x="2694438" y="8688049"/>
            <a:ext cx="1469128" cy="455951"/>
          </a:xfrm>
          <a:prstGeom prst="rect">
            <a:avLst/>
          </a:prstGeom>
        </p:spPr>
        <p:txBody>
          <a:bodyPr/>
          <a:lstStyle/>
          <a:p>
            <a:pPr>
              <a:defRPr/>
            </a:pPr>
            <a:fld id="{38A046AC-9528-4127-8FD7-3E5F5C130649}" type="slidenum">
              <a:rPr lang="en-US" smtClean="0"/>
              <a:pPr>
                <a:defRPr/>
              </a:pPr>
              <a:t>53</a:t>
            </a:fld>
            <a:endParaRPr lang="en-US" dirty="0"/>
          </a:p>
        </p:txBody>
      </p:sp>
    </p:spTree>
    <p:extLst>
      <p:ext uri="{BB962C8B-B14F-4D97-AF65-F5344CB8AC3E}">
        <p14:creationId xmlns:p14="http://schemas.microsoft.com/office/powerpoint/2010/main" val="61192199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Narrator:</a:t>
            </a:r>
            <a:r>
              <a:rPr lang="en-US" b="0" baseline="0" dirty="0" smtClean="0"/>
              <a:t> </a:t>
            </a:r>
            <a:r>
              <a:rPr lang="en-US" b="0" kern="1200" baseline="0" dirty="0" smtClean="0">
                <a:solidFill>
                  <a:schemeClr val="tx1"/>
                </a:solidFill>
                <a:effectLst/>
              </a:rPr>
              <a:t> </a:t>
            </a:r>
          </a:p>
          <a:p>
            <a:pPr marL="168195" indent="-168195">
              <a:buFont typeface="Arial" panose="020B0604020202020204" pitchFamily="34" charset="0"/>
              <a:buChar char="•"/>
            </a:pPr>
            <a:r>
              <a:rPr lang="en-US" kern="1200" dirty="0" smtClean="0">
                <a:solidFill>
                  <a:schemeClr val="tx1"/>
                </a:solidFill>
                <a:effectLst/>
              </a:rPr>
              <a:t>The web application used by Component Fund Code Monitors allows changes to fund codes in near real time.  The application facilitates legacy and future processing, providing key SFIS/SLOA data elements needed for billing and Treasury reporting.</a:t>
            </a:r>
          </a:p>
          <a:p>
            <a:pPr marL="168195" indent="-168195">
              <a:buFont typeface="Arial" panose="020B0604020202020204" pitchFamily="34" charset="0"/>
              <a:buChar char="•"/>
            </a:pPr>
            <a:r>
              <a:rPr lang="en-US" kern="1200" dirty="0" smtClean="0">
                <a:solidFill>
                  <a:schemeClr val="tx1"/>
                </a:solidFill>
                <a:effectLst/>
              </a:rPr>
              <a:t>The application also improves financial process, facilitates additional edits to improve data accuracy and enhance audit readiness.  The system supports future effective dates, so changes can be added into the database that will not go into effect until a certain date is reached. This is particularly useful at the start of a new fiscal year.</a:t>
            </a:r>
          </a:p>
          <a:p>
            <a:pPr marL="168195" indent="-168195">
              <a:buFont typeface="Arial" panose="020B0604020202020204" pitchFamily="34" charset="0"/>
              <a:buChar char="•"/>
            </a:pPr>
            <a:r>
              <a:rPr lang="en-US" kern="1200" dirty="0" smtClean="0">
                <a:solidFill>
                  <a:schemeClr val="tx1"/>
                </a:solidFill>
                <a:effectLst/>
              </a:rPr>
              <a:t>The fund code</a:t>
            </a:r>
            <a:r>
              <a:rPr lang="en-US" kern="1200" baseline="0" dirty="0" smtClean="0">
                <a:solidFill>
                  <a:schemeClr val="tx1"/>
                </a:solidFill>
                <a:effectLst/>
              </a:rPr>
              <a:t> database is</a:t>
            </a:r>
            <a:r>
              <a:rPr lang="en-US" kern="1200" dirty="0" smtClean="0">
                <a:solidFill>
                  <a:schemeClr val="tx1"/>
                </a:solidFill>
                <a:effectLst/>
              </a:rPr>
              <a:t> available for system-to-system synchronization, replacing the need to email updates to the users of the data.</a:t>
            </a:r>
            <a:endParaRPr lang="en-US" kern="1200" dirty="0">
              <a:solidFill>
                <a:schemeClr val="tx1"/>
              </a:solidFill>
              <a:effectLst/>
            </a:endParaRPr>
          </a:p>
        </p:txBody>
      </p:sp>
      <p:sp>
        <p:nvSpPr>
          <p:cNvPr id="4" name="Slide Number Placeholder 3"/>
          <p:cNvSpPr>
            <a:spLocks noGrp="1"/>
          </p:cNvSpPr>
          <p:nvPr>
            <p:ph type="sldNum" sz="quarter" idx="10"/>
          </p:nvPr>
        </p:nvSpPr>
        <p:spPr>
          <a:xfrm>
            <a:off x="2694438" y="8688049"/>
            <a:ext cx="1469128" cy="455951"/>
          </a:xfrm>
          <a:prstGeom prst="rect">
            <a:avLst/>
          </a:prstGeom>
        </p:spPr>
        <p:txBody>
          <a:bodyPr/>
          <a:lstStyle/>
          <a:p>
            <a:pPr>
              <a:defRPr/>
            </a:pPr>
            <a:fld id="{38A046AC-9528-4127-8FD7-3E5F5C130649}" type="slidenum">
              <a:rPr lang="en-US" smtClean="0"/>
              <a:pPr>
                <a:defRPr/>
              </a:pPr>
              <a:t>54</a:t>
            </a:fld>
            <a:endParaRPr lang="en-US" dirty="0"/>
          </a:p>
        </p:txBody>
      </p:sp>
    </p:spTree>
    <p:extLst>
      <p:ext uri="{BB962C8B-B14F-4D97-AF65-F5344CB8AC3E}">
        <p14:creationId xmlns:p14="http://schemas.microsoft.com/office/powerpoint/2010/main" val="61192199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Narrator:</a:t>
            </a:r>
            <a:r>
              <a:rPr lang="en-US" b="0" baseline="0" dirty="0" smtClean="0"/>
              <a:t> </a:t>
            </a:r>
            <a:r>
              <a:rPr lang="en-US" b="0" kern="1200" baseline="0" dirty="0" smtClean="0">
                <a:solidFill>
                  <a:schemeClr val="tx1"/>
                </a:solidFill>
                <a:effectLst/>
              </a:rPr>
              <a:t> </a:t>
            </a:r>
          </a:p>
          <a:p>
            <a:pPr marL="168195" indent="-168195">
              <a:buFont typeface="Arial" panose="020B0604020202020204" pitchFamily="34" charset="0"/>
              <a:buChar char="•"/>
            </a:pPr>
            <a:r>
              <a:rPr lang="en-US" kern="1200" dirty="0" smtClean="0">
                <a:solidFill>
                  <a:schemeClr val="tx1"/>
                </a:solidFill>
                <a:effectLst/>
              </a:rPr>
              <a:t>The web application used by Component Fund Code Monitors allows changes to fund codes in near real time.  The application facilitates legacy and future processing, providing key SFIS/SLOA data elements needed for billing and Treasury reporting.</a:t>
            </a:r>
          </a:p>
          <a:p>
            <a:pPr marL="168195" indent="-168195">
              <a:buFont typeface="Arial" panose="020B0604020202020204" pitchFamily="34" charset="0"/>
              <a:buChar char="•"/>
            </a:pPr>
            <a:r>
              <a:rPr lang="en-US" kern="1200" dirty="0" smtClean="0">
                <a:solidFill>
                  <a:schemeClr val="tx1"/>
                </a:solidFill>
                <a:effectLst/>
              </a:rPr>
              <a:t>The application also improves financial process, facilitates additional edits to improve data accuracy and enhance audit readiness.  The system supports future effective dates, so changes can be added into the database that will not go into effect until a certain date is reached. This is particularly useful at the start of a new fiscal year.</a:t>
            </a:r>
          </a:p>
          <a:p>
            <a:pPr marL="168195" indent="-168195">
              <a:buFont typeface="Arial" panose="020B0604020202020204" pitchFamily="34" charset="0"/>
              <a:buChar char="•"/>
            </a:pPr>
            <a:r>
              <a:rPr lang="en-US" kern="1200" dirty="0" smtClean="0">
                <a:solidFill>
                  <a:schemeClr val="tx1"/>
                </a:solidFill>
                <a:effectLst/>
              </a:rPr>
              <a:t>The fund code</a:t>
            </a:r>
            <a:r>
              <a:rPr lang="en-US" kern="1200" baseline="0" dirty="0" smtClean="0">
                <a:solidFill>
                  <a:schemeClr val="tx1"/>
                </a:solidFill>
                <a:effectLst/>
              </a:rPr>
              <a:t> database is</a:t>
            </a:r>
            <a:r>
              <a:rPr lang="en-US" kern="1200" dirty="0" smtClean="0">
                <a:solidFill>
                  <a:schemeClr val="tx1"/>
                </a:solidFill>
                <a:effectLst/>
              </a:rPr>
              <a:t> available for system-to-system synchronization, replacing the need to email updates to the users of the data.</a:t>
            </a:r>
            <a:endParaRPr lang="en-US" kern="1200" dirty="0">
              <a:solidFill>
                <a:schemeClr val="tx1"/>
              </a:solidFill>
              <a:effectLst/>
            </a:endParaRPr>
          </a:p>
        </p:txBody>
      </p:sp>
      <p:sp>
        <p:nvSpPr>
          <p:cNvPr id="4" name="Slide Number Placeholder 3"/>
          <p:cNvSpPr>
            <a:spLocks noGrp="1"/>
          </p:cNvSpPr>
          <p:nvPr>
            <p:ph type="sldNum" sz="quarter" idx="10"/>
          </p:nvPr>
        </p:nvSpPr>
        <p:spPr>
          <a:xfrm>
            <a:off x="2694438" y="8688049"/>
            <a:ext cx="1469128" cy="455951"/>
          </a:xfrm>
          <a:prstGeom prst="rect">
            <a:avLst/>
          </a:prstGeom>
        </p:spPr>
        <p:txBody>
          <a:bodyPr/>
          <a:lstStyle/>
          <a:p>
            <a:pPr>
              <a:defRPr/>
            </a:pPr>
            <a:fld id="{38A046AC-9528-4127-8FD7-3E5F5C130649}" type="slidenum">
              <a:rPr lang="en-US" smtClean="0"/>
              <a:pPr>
                <a:defRPr/>
              </a:pPr>
              <a:t>55</a:t>
            </a:fld>
            <a:endParaRPr lang="en-US" dirty="0"/>
          </a:p>
        </p:txBody>
      </p:sp>
    </p:spTree>
    <p:extLst>
      <p:ext uri="{BB962C8B-B14F-4D97-AF65-F5344CB8AC3E}">
        <p14:creationId xmlns:p14="http://schemas.microsoft.com/office/powerpoint/2010/main" val="61192199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Narrator:</a:t>
            </a:r>
            <a:r>
              <a:rPr lang="en-US" b="0" baseline="0" dirty="0" smtClean="0"/>
              <a:t> </a:t>
            </a:r>
            <a:r>
              <a:rPr lang="en-US" b="0" kern="1200" baseline="0" dirty="0" smtClean="0">
                <a:solidFill>
                  <a:schemeClr val="tx1"/>
                </a:solidFill>
                <a:effectLst/>
              </a:rPr>
              <a:t> </a:t>
            </a:r>
          </a:p>
          <a:p>
            <a:pPr marL="168195" indent="-168195">
              <a:buFont typeface="Arial" panose="020B0604020202020204" pitchFamily="34" charset="0"/>
              <a:buChar char="•"/>
            </a:pPr>
            <a:r>
              <a:rPr lang="en-US" kern="1200" dirty="0" smtClean="0">
                <a:solidFill>
                  <a:schemeClr val="tx1"/>
                </a:solidFill>
                <a:effectLst/>
              </a:rPr>
              <a:t>The web application used by Component Fund Code Monitors allows changes to fund codes in near real time.  The application facilitates legacy and future processing, providing key SFIS/SLOA data elements needed for billing and Treasury reporting.</a:t>
            </a:r>
          </a:p>
          <a:p>
            <a:pPr marL="168195" indent="-168195">
              <a:buFont typeface="Arial" panose="020B0604020202020204" pitchFamily="34" charset="0"/>
              <a:buChar char="•"/>
            </a:pPr>
            <a:r>
              <a:rPr lang="en-US" kern="1200" dirty="0" smtClean="0">
                <a:solidFill>
                  <a:schemeClr val="tx1"/>
                </a:solidFill>
                <a:effectLst/>
              </a:rPr>
              <a:t>The application also improves financial process, facilitates additional edits to improve data accuracy and enhance audit readiness.  The system supports future effective dates, so changes can be added into the database that will not go into effect until a certain date is reached. This is particularly useful at the start of a new fiscal year.</a:t>
            </a:r>
          </a:p>
          <a:p>
            <a:pPr marL="168195" indent="-168195">
              <a:buFont typeface="Arial" panose="020B0604020202020204" pitchFamily="34" charset="0"/>
              <a:buChar char="•"/>
            </a:pPr>
            <a:r>
              <a:rPr lang="en-US" kern="1200" dirty="0" smtClean="0">
                <a:solidFill>
                  <a:schemeClr val="tx1"/>
                </a:solidFill>
                <a:effectLst/>
              </a:rPr>
              <a:t>The fund code</a:t>
            </a:r>
            <a:r>
              <a:rPr lang="en-US" kern="1200" baseline="0" dirty="0" smtClean="0">
                <a:solidFill>
                  <a:schemeClr val="tx1"/>
                </a:solidFill>
                <a:effectLst/>
              </a:rPr>
              <a:t> database is</a:t>
            </a:r>
            <a:r>
              <a:rPr lang="en-US" kern="1200" dirty="0" smtClean="0">
                <a:solidFill>
                  <a:schemeClr val="tx1"/>
                </a:solidFill>
                <a:effectLst/>
              </a:rPr>
              <a:t> available for system-to-system synchronization, replacing the need to email updates to the users of the data.</a:t>
            </a:r>
            <a:endParaRPr lang="en-US" kern="1200" dirty="0">
              <a:solidFill>
                <a:schemeClr val="tx1"/>
              </a:solidFill>
              <a:effectLst/>
            </a:endParaRPr>
          </a:p>
        </p:txBody>
      </p:sp>
      <p:sp>
        <p:nvSpPr>
          <p:cNvPr id="4" name="Slide Number Placeholder 3"/>
          <p:cNvSpPr>
            <a:spLocks noGrp="1"/>
          </p:cNvSpPr>
          <p:nvPr>
            <p:ph type="sldNum" sz="quarter" idx="10"/>
          </p:nvPr>
        </p:nvSpPr>
        <p:spPr>
          <a:xfrm>
            <a:off x="2694438" y="8688049"/>
            <a:ext cx="1469128" cy="455951"/>
          </a:xfrm>
          <a:prstGeom prst="rect">
            <a:avLst/>
          </a:prstGeom>
        </p:spPr>
        <p:txBody>
          <a:bodyPr/>
          <a:lstStyle/>
          <a:p>
            <a:pPr>
              <a:defRPr/>
            </a:pPr>
            <a:fld id="{38A046AC-9528-4127-8FD7-3E5F5C130649}" type="slidenum">
              <a:rPr lang="en-US" smtClean="0"/>
              <a:pPr>
                <a:defRPr/>
              </a:pPr>
              <a:t>56</a:t>
            </a:fld>
            <a:endParaRPr lang="en-US" dirty="0"/>
          </a:p>
        </p:txBody>
      </p:sp>
    </p:spTree>
    <p:extLst>
      <p:ext uri="{BB962C8B-B14F-4D97-AF65-F5344CB8AC3E}">
        <p14:creationId xmlns:p14="http://schemas.microsoft.com/office/powerpoint/2010/main" val="61192199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Narrator:</a:t>
            </a:r>
            <a:r>
              <a:rPr lang="en-US" b="0" baseline="0" dirty="0" smtClean="0"/>
              <a:t> </a:t>
            </a:r>
            <a:r>
              <a:rPr lang="en-US" b="0" kern="1200" baseline="0" dirty="0" smtClean="0">
                <a:solidFill>
                  <a:schemeClr val="tx1"/>
                </a:solidFill>
                <a:effectLst/>
              </a:rPr>
              <a:t> </a:t>
            </a:r>
          </a:p>
          <a:p>
            <a:pPr marL="168195" indent="-168195">
              <a:buFont typeface="Arial" panose="020B0604020202020204" pitchFamily="34" charset="0"/>
              <a:buChar char="•"/>
            </a:pPr>
            <a:r>
              <a:rPr lang="en-US" kern="1200" dirty="0" smtClean="0">
                <a:solidFill>
                  <a:schemeClr val="tx1"/>
                </a:solidFill>
                <a:effectLst/>
              </a:rPr>
              <a:t>The web application used by Component Fund Code Monitors allows changes to fund codes in near real time.  The application facilitates legacy and future processing, providing key SFIS/SLOA data elements needed for billing and Treasury reporting.</a:t>
            </a:r>
          </a:p>
          <a:p>
            <a:pPr marL="168195" indent="-168195">
              <a:buFont typeface="Arial" panose="020B0604020202020204" pitchFamily="34" charset="0"/>
              <a:buChar char="•"/>
            </a:pPr>
            <a:r>
              <a:rPr lang="en-US" kern="1200" dirty="0" smtClean="0">
                <a:solidFill>
                  <a:schemeClr val="tx1"/>
                </a:solidFill>
                <a:effectLst/>
              </a:rPr>
              <a:t>The application also improves financial process, facilitates additional edits to improve data accuracy and enhance audit readiness.  The system supports future effective dates, so changes can be added into the database that will not go into effect until a certain date is reached. This is particularly useful at the start of a new fiscal year.</a:t>
            </a:r>
          </a:p>
          <a:p>
            <a:pPr marL="168195" indent="-168195">
              <a:buFont typeface="Arial" panose="020B0604020202020204" pitchFamily="34" charset="0"/>
              <a:buChar char="•"/>
            </a:pPr>
            <a:r>
              <a:rPr lang="en-US" kern="1200" dirty="0" smtClean="0">
                <a:solidFill>
                  <a:schemeClr val="tx1"/>
                </a:solidFill>
                <a:effectLst/>
              </a:rPr>
              <a:t>The fund code</a:t>
            </a:r>
            <a:r>
              <a:rPr lang="en-US" kern="1200" baseline="0" dirty="0" smtClean="0">
                <a:solidFill>
                  <a:schemeClr val="tx1"/>
                </a:solidFill>
                <a:effectLst/>
              </a:rPr>
              <a:t> database is</a:t>
            </a:r>
            <a:r>
              <a:rPr lang="en-US" kern="1200" dirty="0" smtClean="0">
                <a:solidFill>
                  <a:schemeClr val="tx1"/>
                </a:solidFill>
                <a:effectLst/>
              </a:rPr>
              <a:t> available for system-to-system synchronization, replacing the need to email updates to the users of the data.</a:t>
            </a:r>
            <a:endParaRPr lang="en-US" kern="1200" dirty="0">
              <a:solidFill>
                <a:schemeClr val="tx1"/>
              </a:solidFill>
              <a:effectLst/>
            </a:endParaRPr>
          </a:p>
        </p:txBody>
      </p:sp>
      <p:sp>
        <p:nvSpPr>
          <p:cNvPr id="4" name="Slide Number Placeholder 3"/>
          <p:cNvSpPr>
            <a:spLocks noGrp="1"/>
          </p:cNvSpPr>
          <p:nvPr>
            <p:ph type="sldNum" sz="quarter" idx="10"/>
          </p:nvPr>
        </p:nvSpPr>
        <p:spPr>
          <a:xfrm>
            <a:off x="2694438" y="8688049"/>
            <a:ext cx="1469128" cy="455951"/>
          </a:xfrm>
          <a:prstGeom prst="rect">
            <a:avLst/>
          </a:prstGeom>
        </p:spPr>
        <p:txBody>
          <a:bodyPr/>
          <a:lstStyle/>
          <a:p>
            <a:pPr>
              <a:defRPr/>
            </a:pPr>
            <a:fld id="{38A046AC-9528-4127-8FD7-3E5F5C130649}" type="slidenum">
              <a:rPr lang="en-US" smtClean="0"/>
              <a:pPr>
                <a:defRPr/>
              </a:pPr>
              <a:t>57</a:t>
            </a:fld>
            <a:endParaRPr lang="en-US" dirty="0"/>
          </a:p>
        </p:txBody>
      </p:sp>
    </p:spTree>
    <p:extLst>
      <p:ext uri="{BB962C8B-B14F-4D97-AF65-F5344CB8AC3E}">
        <p14:creationId xmlns:p14="http://schemas.microsoft.com/office/powerpoint/2010/main" val="61192199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Narrator:</a:t>
            </a:r>
            <a:r>
              <a:rPr lang="en-US" b="0" baseline="0" dirty="0" smtClean="0"/>
              <a:t> </a:t>
            </a:r>
            <a:r>
              <a:rPr lang="en-US" b="0" kern="1200" baseline="0" dirty="0" smtClean="0">
                <a:solidFill>
                  <a:schemeClr val="tx1"/>
                </a:solidFill>
                <a:effectLst/>
              </a:rPr>
              <a:t> </a:t>
            </a:r>
          </a:p>
          <a:p>
            <a:pPr marL="168195" indent="-168195">
              <a:buFont typeface="Arial" panose="020B0604020202020204" pitchFamily="34" charset="0"/>
              <a:buChar char="•"/>
            </a:pPr>
            <a:r>
              <a:rPr lang="en-US" kern="1200" dirty="0" smtClean="0">
                <a:solidFill>
                  <a:schemeClr val="tx1"/>
                </a:solidFill>
                <a:effectLst/>
              </a:rPr>
              <a:t>The web application used by Component Fund Code Monitors allows changes to fund codes in near real time.  The application facilitates legacy and future processing, providing key SFIS/SLOA data elements needed for billing and Treasury reporting.</a:t>
            </a:r>
          </a:p>
          <a:p>
            <a:pPr marL="168195" indent="-168195">
              <a:buFont typeface="Arial" panose="020B0604020202020204" pitchFamily="34" charset="0"/>
              <a:buChar char="•"/>
            </a:pPr>
            <a:r>
              <a:rPr lang="en-US" kern="1200" dirty="0" smtClean="0">
                <a:solidFill>
                  <a:schemeClr val="tx1"/>
                </a:solidFill>
                <a:effectLst/>
              </a:rPr>
              <a:t>The application also improves financial process, facilitates additional edits to improve data accuracy and enhance audit readiness.  The system supports future effective dates, so changes can be added into the database that will not go into effect until a certain date is reached. This is particularly useful at the start of a new fiscal year.</a:t>
            </a:r>
          </a:p>
          <a:p>
            <a:pPr marL="168195" indent="-168195">
              <a:buFont typeface="Arial" panose="020B0604020202020204" pitchFamily="34" charset="0"/>
              <a:buChar char="•"/>
            </a:pPr>
            <a:r>
              <a:rPr lang="en-US" kern="1200" dirty="0" smtClean="0">
                <a:solidFill>
                  <a:schemeClr val="tx1"/>
                </a:solidFill>
                <a:effectLst/>
              </a:rPr>
              <a:t>The fund code</a:t>
            </a:r>
            <a:r>
              <a:rPr lang="en-US" kern="1200" baseline="0" dirty="0" smtClean="0">
                <a:solidFill>
                  <a:schemeClr val="tx1"/>
                </a:solidFill>
                <a:effectLst/>
              </a:rPr>
              <a:t> database is</a:t>
            </a:r>
            <a:r>
              <a:rPr lang="en-US" kern="1200" dirty="0" smtClean="0">
                <a:solidFill>
                  <a:schemeClr val="tx1"/>
                </a:solidFill>
                <a:effectLst/>
              </a:rPr>
              <a:t> available for system-to-system synchronization, replacing the need to email updates to the users of the data.</a:t>
            </a:r>
            <a:endParaRPr lang="en-US" kern="1200" dirty="0">
              <a:solidFill>
                <a:schemeClr val="tx1"/>
              </a:solidFill>
              <a:effectLst/>
            </a:endParaRPr>
          </a:p>
        </p:txBody>
      </p:sp>
      <p:sp>
        <p:nvSpPr>
          <p:cNvPr id="4" name="Slide Number Placeholder 3"/>
          <p:cNvSpPr>
            <a:spLocks noGrp="1"/>
          </p:cNvSpPr>
          <p:nvPr>
            <p:ph type="sldNum" sz="quarter" idx="10"/>
          </p:nvPr>
        </p:nvSpPr>
        <p:spPr>
          <a:xfrm>
            <a:off x="2694438" y="8688049"/>
            <a:ext cx="1469128" cy="455951"/>
          </a:xfrm>
          <a:prstGeom prst="rect">
            <a:avLst/>
          </a:prstGeom>
        </p:spPr>
        <p:txBody>
          <a:bodyPr/>
          <a:lstStyle/>
          <a:p>
            <a:pPr>
              <a:defRPr/>
            </a:pPr>
            <a:fld id="{38A046AC-9528-4127-8FD7-3E5F5C130649}" type="slidenum">
              <a:rPr lang="en-US" smtClean="0"/>
              <a:pPr>
                <a:defRPr/>
              </a:pPr>
              <a:t>58</a:t>
            </a:fld>
            <a:endParaRPr lang="en-US" dirty="0"/>
          </a:p>
        </p:txBody>
      </p:sp>
    </p:spTree>
    <p:extLst>
      <p:ext uri="{BB962C8B-B14F-4D97-AF65-F5344CB8AC3E}">
        <p14:creationId xmlns:p14="http://schemas.microsoft.com/office/powerpoint/2010/main" val="61192199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Narrator:</a:t>
            </a:r>
            <a:r>
              <a:rPr lang="en-US" b="0" baseline="0" dirty="0" smtClean="0"/>
              <a:t> </a:t>
            </a:r>
            <a:r>
              <a:rPr lang="en-US" b="0" kern="1200" baseline="0" dirty="0" smtClean="0">
                <a:solidFill>
                  <a:schemeClr val="tx1"/>
                </a:solidFill>
                <a:effectLst/>
              </a:rPr>
              <a:t> </a:t>
            </a:r>
          </a:p>
          <a:p>
            <a:pPr marL="168195" indent="-168195">
              <a:buFont typeface="Arial" panose="020B0604020202020204" pitchFamily="34" charset="0"/>
              <a:buChar char="•"/>
            </a:pPr>
            <a:r>
              <a:rPr lang="en-US" kern="1200" dirty="0" smtClean="0">
                <a:solidFill>
                  <a:schemeClr val="tx1"/>
                </a:solidFill>
                <a:effectLst/>
              </a:rPr>
              <a:t>The web application used by Component Fund Code Monitors allows changes to fund codes in near real time.  The application facilitates legacy and future processing, providing key SFIS/SLOA data elements needed for billing and Treasury reporting.</a:t>
            </a:r>
          </a:p>
          <a:p>
            <a:pPr marL="168195" indent="-168195">
              <a:buFont typeface="Arial" panose="020B0604020202020204" pitchFamily="34" charset="0"/>
              <a:buChar char="•"/>
            </a:pPr>
            <a:r>
              <a:rPr lang="en-US" kern="1200" dirty="0" smtClean="0">
                <a:solidFill>
                  <a:schemeClr val="tx1"/>
                </a:solidFill>
                <a:effectLst/>
              </a:rPr>
              <a:t>The application also improves financial process, facilitates additional edits to improve data accuracy and enhance audit readiness.  The system supports future effective dates, so changes can be added into the database that will not go into effect until a certain date is reached. This is particularly useful at the start of a new fiscal year.</a:t>
            </a:r>
          </a:p>
          <a:p>
            <a:pPr marL="168195" indent="-168195">
              <a:buFont typeface="Arial" panose="020B0604020202020204" pitchFamily="34" charset="0"/>
              <a:buChar char="•"/>
            </a:pPr>
            <a:r>
              <a:rPr lang="en-US" kern="1200" dirty="0" smtClean="0">
                <a:solidFill>
                  <a:schemeClr val="tx1"/>
                </a:solidFill>
                <a:effectLst/>
              </a:rPr>
              <a:t>The fund code</a:t>
            </a:r>
            <a:r>
              <a:rPr lang="en-US" kern="1200" baseline="0" dirty="0" smtClean="0">
                <a:solidFill>
                  <a:schemeClr val="tx1"/>
                </a:solidFill>
                <a:effectLst/>
              </a:rPr>
              <a:t> database is</a:t>
            </a:r>
            <a:r>
              <a:rPr lang="en-US" kern="1200" dirty="0" smtClean="0">
                <a:solidFill>
                  <a:schemeClr val="tx1"/>
                </a:solidFill>
                <a:effectLst/>
              </a:rPr>
              <a:t> available for system-to-system synchronization, replacing the need to email updates to the users of the data.</a:t>
            </a:r>
            <a:endParaRPr lang="en-US" kern="1200" dirty="0">
              <a:solidFill>
                <a:schemeClr val="tx1"/>
              </a:solidFill>
              <a:effectLst/>
            </a:endParaRPr>
          </a:p>
        </p:txBody>
      </p:sp>
      <p:sp>
        <p:nvSpPr>
          <p:cNvPr id="4" name="Slide Number Placeholder 3"/>
          <p:cNvSpPr>
            <a:spLocks noGrp="1"/>
          </p:cNvSpPr>
          <p:nvPr>
            <p:ph type="sldNum" sz="quarter" idx="10"/>
          </p:nvPr>
        </p:nvSpPr>
        <p:spPr>
          <a:xfrm>
            <a:off x="2694438" y="8688049"/>
            <a:ext cx="1469128" cy="455951"/>
          </a:xfrm>
          <a:prstGeom prst="rect">
            <a:avLst/>
          </a:prstGeom>
        </p:spPr>
        <p:txBody>
          <a:bodyPr/>
          <a:lstStyle/>
          <a:p>
            <a:pPr>
              <a:defRPr/>
            </a:pPr>
            <a:fld id="{38A046AC-9528-4127-8FD7-3E5F5C130649}" type="slidenum">
              <a:rPr lang="en-US" smtClean="0"/>
              <a:pPr>
                <a:defRPr/>
              </a:pPr>
              <a:t>59</a:t>
            </a:fld>
            <a:endParaRPr lang="en-US" dirty="0"/>
          </a:p>
        </p:txBody>
      </p:sp>
    </p:spTree>
    <p:extLst>
      <p:ext uri="{BB962C8B-B14F-4D97-AF65-F5344CB8AC3E}">
        <p14:creationId xmlns:p14="http://schemas.microsoft.com/office/powerpoint/2010/main" val="611921996"/>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Narrator:</a:t>
            </a:r>
            <a:r>
              <a:rPr lang="en-US" b="0" baseline="0" dirty="0" smtClean="0"/>
              <a:t> </a:t>
            </a:r>
            <a:r>
              <a:rPr lang="en-US" b="0" kern="1200" baseline="0" dirty="0" smtClean="0">
                <a:solidFill>
                  <a:schemeClr val="tx1"/>
                </a:solidFill>
                <a:effectLst/>
              </a:rPr>
              <a:t> </a:t>
            </a:r>
          </a:p>
          <a:p>
            <a:pPr marL="168195" indent="-168195">
              <a:buFont typeface="Arial" panose="020B0604020202020204" pitchFamily="34" charset="0"/>
              <a:buChar char="•"/>
            </a:pPr>
            <a:r>
              <a:rPr lang="en-US" kern="1200" dirty="0" smtClean="0">
                <a:solidFill>
                  <a:schemeClr val="tx1"/>
                </a:solidFill>
                <a:effectLst/>
              </a:rPr>
              <a:t>The web application used by Component Fund Code Monitors allows changes to fund codes in near real time.  The application facilitates legacy and future processing, providing key SFIS/SLOA data elements needed for billing and Treasury reporting.</a:t>
            </a:r>
          </a:p>
          <a:p>
            <a:pPr marL="168195" indent="-168195">
              <a:buFont typeface="Arial" panose="020B0604020202020204" pitchFamily="34" charset="0"/>
              <a:buChar char="•"/>
            </a:pPr>
            <a:r>
              <a:rPr lang="en-US" kern="1200" dirty="0" smtClean="0">
                <a:solidFill>
                  <a:schemeClr val="tx1"/>
                </a:solidFill>
                <a:effectLst/>
              </a:rPr>
              <a:t>The application also improves financial process, facilitates additional edits to improve data accuracy and enhance audit readiness.  The system supports future effective dates, so changes can be added into the database that will not go into effect until a certain date is reached. This is particularly useful at the start of a new fiscal year.</a:t>
            </a:r>
          </a:p>
          <a:p>
            <a:pPr marL="168195" indent="-168195">
              <a:buFont typeface="Arial" panose="020B0604020202020204" pitchFamily="34" charset="0"/>
              <a:buChar char="•"/>
            </a:pPr>
            <a:r>
              <a:rPr lang="en-US" kern="1200" dirty="0" smtClean="0">
                <a:solidFill>
                  <a:schemeClr val="tx1"/>
                </a:solidFill>
                <a:effectLst/>
              </a:rPr>
              <a:t>The fund code</a:t>
            </a:r>
            <a:r>
              <a:rPr lang="en-US" kern="1200" baseline="0" dirty="0" smtClean="0">
                <a:solidFill>
                  <a:schemeClr val="tx1"/>
                </a:solidFill>
                <a:effectLst/>
              </a:rPr>
              <a:t> database is</a:t>
            </a:r>
            <a:r>
              <a:rPr lang="en-US" kern="1200" dirty="0" smtClean="0">
                <a:solidFill>
                  <a:schemeClr val="tx1"/>
                </a:solidFill>
                <a:effectLst/>
              </a:rPr>
              <a:t> available for system-to-system synchronization, replacing the need to email updates to the users of the data.</a:t>
            </a:r>
            <a:endParaRPr lang="en-US" kern="1200" dirty="0">
              <a:solidFill>
                <a:schemeClr val="tx1"/>
              </a:solidFill>
              <a:effectLst/>
            </a:endParaRPr>
          </a:p>
        </p:txBody>
      </p:sp>
      <p:sp>
        <p:nvSpPr>
          <p:cNvPr id="4" name="Slide Number Placeholder 3"/>
          <p:cNvSpPr>
            <a:spLocks noGrp="1"/>
          </p:cNvSpPr>
          <p:nvPr>
            <p:ph type="sldNum" sz="quarter" idx="10"/>
          </p:nvPr>
        </p:nvSpPr>
        <p:spPr>
          <a:xfrm>
            <a:off x="2694438" y="8688049"/>
            <a:ext cx="1469128" cy="455951"/>
          </a:xfrm>
          <a:prstGeom prst="rect">
            <a:avLst/>
          </a:prstGeom>
        </p:spPr>
        <p:txBody>
          <a:bodyPr/>
          <a:lstStyle/>
          <a:p>
            <a:pPr>
              <a:defRPr/>
            </a:pPr>
            <a:fld id="{38A046AC-9528-4127-8FD7-3E5F5C130649}" type="slidenum">
              <a:rPr lang="en-US" smtClean="0"/>
              <a:pPr>
                <a:defRPr/>
              </a:pPr>
              <a:t>60</a:t>
            </a:fld>
            <a:endParaRPr lang="en-US" dirty="0"/>
          </a:p>
        </p:txBody>
      </p:sp>
    </p:spTree>
    <p:extLst>
      <p:ext uri="{BB962C8B-B14F-4D97-AF65-F5344CB8AC3E}">
        <p14:creationId xmlns:p14="http://schemas.microsoft.com/office/powerpoint/2010/main" val="611921996"/>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Narrator:</a:t>
            </a:r>
            <a:r>
              <a:rPr lang="en-US" b="0" baseline="0" dirty="0" smtClean="0"/>
              <a:t> </a:t>
            </a:r>
            <a:r>
              <a:rPr lang="en-US" b="0" kern="1200" baseline="0" dirty="0" smtClean="0">
                <a:solidFill>
                  <a:schemeClr val="tx1"/>
                </a:solidFill>
                <a:effectLst/>
              </a:rPr>
              <a:t> </a:t>
            </a:r>
          </a:p>
          <a:p>
            <a:pPr marL="168195" indent="-168195">
              <a:buFont typeface="Arial" panose="020B0604020202020204" pitchFamily="34" charset="0"/>
              <a:buChar char="•"/>
            </a:pPr>
            <a:r>
              <a:rPr lang="en-US" kern="1200" dirty="0" smtClean="0">
                <a:solidFill>
                  <a:schemeClr val="tx1"/>
                </a:solidFill>
                <a:effectLst/>
              </a:rPr>
              <a:t>The web application used by Component Fund Code Monitors allows changes to fund codes in near real time.  The application facilitates legacy and future processing, providing key SFIS/SLOA data elements needed for billing and Treasury reporting.</a:t>
            </a:r>
          </a:p>
          <a:p>
            <a:pPr marL="168195" indent="-168195">
              <a:buFont typeface="Arial" panose="020B0604020202020204" pitchFamily="34" charset="0"/>
              <a:buChar char="•"/>
            </a:pPr>
            <a:r>
              <a:rPr lang="en-US" kern="1200" dirty="0" smtClean="0">
                <a:solidFill>
                  <a:schemeClr val="tx1"/>
                </a:solidFill>
                <a:effectLst/>
              </a:rPr>
              <a:t>The application also improves financial process, facilitates additional edits to improve data accuracy and enhance audit readiness.  The system supports future effective dates, so changes can be added into the database that will not go into effect until a certain date is reached. This is particularly useful at the start of a new fiscal year.</a:t>
            </a:r>
          </a:p>
          <a:p>
            <a:pPr marL="168195" indent="-168195">
              <a:buFont typeface="Arial" panose="020B0604020202020204" pitchFamily="34" charset="0"/>
              <a:buChar char="•"/>
            </a:pPr>
            <a:r>
              <a:rPr lang="en-US" kern="1200" dirty="0" smtClean="0">
                <a:solidFill>
                  <a:schemeClr val="tx1"/>
                </a:solidFill>
                <a:effectLst/>
              </a:rPr>
              <a:t>The fund code</a:t>
            </a:r>
            <a:r>
              <a:rPr lang="en-US" kern="1200" baseline="0" dirty="0" smtClean="0">
                <a:solidFill>
                  <a:schemeClr val="tx1"/>
                </a:solidFill>
                <a:effectLst/>
              </a:rPr>
              <a:t> database is</a:t>
            </a:r>
            <a:r>
              <a:rPr lang="en-US" kern="1200" dirty="0" smtClean="0">
                <a:solidFill>
                  <a:schemeClr val="tx1"/>
                </a:solidFill>
                <a:effectLst/>
              </a:rPr>
              <a:t> available for system-to-system synchronization, replacing the need to email updates to the users of the data.</a:t>
            </a:r>
            <a:endParaRPr lang="en-US" kern="1200" dirty="0">
              <a:solidFill>
                <a:schemeClr val="tx1"/>
              </a:solidFill>
              <a:effectLst/>
            </a:endParaRPr>
          </a:p>
        </p:txBody>
      </p:sp>
      <p:sp>
        <p:nvSpPr>
          <p:cNvPr id="4" name="Slide Number Placeholder 3"/>
          <p:cNvSpPr>
            <a:spLocks noGrp="1"/>
          </p:cNvSpPr>
          <p:nvPr>
            <p:ph type="sldNum" sz="quarter" idx="10"/>
          </p:nvPr>
        </p:nvSpPr>
        <p:spPr>
          <a:xfrm>
            <a:off x="2694438" y="8688049"/>
            <a:ext cx="1469128" cy="455951"/>
          </a:xfrm>
          <a:prstGeom prst="rect">
            <a:avLst/>
          </a:prstGeom>
        </p:spPr>
        <p:txBody>
          <a:bodyPr/>
          <a:lstStyle/>
          <a:p>
            <a:pPr>
              <a:defRPr/>
            </a:pPr>
            <a:fld id="{38A046AC-9528-4127-8FD7-3E5F5C130649}" type="slidenum">
              <a:rPr lang="en-US" smtClean="0"/>
              <a:pPr>
                <a:defRPr/>
              </a:pPr>
              <a:t>61</a:t>
            </a:fld>
            <a:endParaRPr lang="en-US" dirty="0"/>
          </a:p>
        </p:txBody>
      </p:sp>
    </p:spTree>
    <p:extLst>
      <p:ext uri="{BB962C8B-B14F-4D97-AF65-F5344CB8AC3E}">
        <p14:creationId xmlns:p14="http://schemas.microsoft.com/office/powerpoint/2010/main" val="6119219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xfrm>
            <a:off x="2694438" y="8688049"/>
            <a:ext cx="1469128" cy="455951"/>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018">
              <a:defRPr sz="1600">
                <a:solidFill>
                  <a:schemeClr val="tx1"/>
                </a:solidFill>
                <a:latin typeface="Arial Narrow" pitchFamily="34" charset="0"/>
              </a:defRPr>
            </a:lvl1pPr>
            <a:lvl2pPr marL="728721" indent="-280278" defTabSz="914018">
              <a:defRPr sz="1600">
                <a:solidFill>
                  <a:schemeClr val="tx1"/>
                </a:solidFill>
                <a:latin typeface="Arial Narrow" pitchFamily="34" charset="0"/>
              </a:defRPr>
            </a:lvl2pPr>
            <a:lvl3pPr marL="1121111" indent="-224221" defTabSz="914018">
              <a:defRPr sz="1600">
                <a:solidFill>
                  <a:schemeClr val="tx1"/>
                </a:solidFill>
                <a:latin typeface="Arial Narrow" pitchFamily="34" charset="0"/>
              </a:defRPr>
            </a:lvl3pPr>
            <a:lvl4pPr marL="1569556" indent="-224221" defTabSz="914018">
              <a:defRPr sz="1600">
                <a:solidFill>
                  <a:schemeClr val="tx1"/>
                </a:solidFill>
                <a:latin typeface="Arial Narrow" pitchFamily="34" charset="0"/>
              </a:defRPr>
            </a:lvl4pPr>
            <a:lvl5pPr marL="2017999" indent="-224221" defTabSz="914018">
              <a:defRPr sz="1600">
                <a:solidFill>
                  <a:schemeClr val="tx1"/>
                </a:solidFill>
                <a:latin typeface="Arial Narrow" pitchFamily="34" charset="0"/>
              </a:defRPr>
            </a:lvl5pPr>
            <a:lvl6pPr marL="2466443" indent="-224221" algn="ctr" defTabSz="914018" eaLnBrk="0" fontAlgn="base" hangingPunct="0">
              <a:spcBef>
                <a:spcPct val="50000"/>
              </a:spcBef>
              <a:spcAft>
                <a:spcPct val="0"/>
              </a:spcAft>
              <a:defRPr sz="1600">
                <a:solidFill>
                  <a:schemeClr val="tx1"/>
                </a:solidFill>
                <a:latin typeface="Arial Narrow" pitchFamily="34" charset="0"/>
              </a:defRPr>
            </a:lvl6pPr>
            <a:lvl7pPr marL="2914888" indent="-224221" algn="ctr" defTabSz="914018" eaLnBrk="0" fontAlgn="base" hangingPunct="0">
              <a:spcBef>
                <a:spcPct val="50000"/>
              </a:spcBef>
              <a:spcAft>
                <a:spcPct val="0"/>
              </a:spcAft>
              <a:defRPr sz="1600">
                <a:solidFill>
                  <a:schemeClr val="tx1"/>
                </a:solidFill>
                <a:latin typeface="Arial Narrow" pitchFamily="34" charset="0"/>
              </a:defRPr>
            </a:lvl7pPr>
            <a:lvl8pPr marL="3363331" indent="-224221" algn="ctr" defTabSz="914018" eaLnBrk="0" fontAlgn="base" hangingPunct="0">
              <a:spcBef>
                <a:spcPct val="50000"/>
              </a:spcBef>
              <a:spcAft>
                <a:spcPct val="0"/>
              </a:spcAft>
              <a:defRPr sz="1600">
                <a:solidFill>
                  <a:schemeClr val="tx1"/>
                </a:solidFill>
                <a:latin typeface="Arial Narrow" pitchFamily="34" charset="0"/>
              </a:defRPr>
            </a:lvl8pPr>
            <a:lvl9pPr marL="3811776" indent="-224221" algn="ctr" defTabSz="914018" eaLnBrk="0" fontAlgn="base" hangingPunct="0">
              <a:spcBef>
                <a:spcPct val="50000"/>
              </a:spcBef>
              <a:spcAft>
                <a:spcPct val="0"/>
              </a:spcAft>
              <a:defRPr sz="1600">
                <a:solidFill>
                  <a:schemeClr val="tx1"/>
                </a:solidFill>
                <a:latin typeface="Arial Narrow" pitchFamily="34" charset="0"/>
              </a:defRPr>
            </a:lvl9pPr>
          </a:lstStyle>
          <a:p>
            <a:fld id="{9D5252F0-D527-4910-8415-B99BEE4A87CC}" type="slidenum">
              <a:rPr lang="en-US" altLang="en-US" sz="1200">
                <a:solidFill>
                  <a:srgbClr val="000000"/>
                </a:solidFill>
                <a:latin typeface="Times New Roman" pitchFamily="18" charset="0"/>
              </a:rPr>
              <a:pPr/>
              <a:t>7</a:t>
            </a:fld>
            <a:endParaRPr lang="en-US" altLang="en-US" sz="1200">
              <a:solidFill>
                <a:srgbClr val="000000"/>
              </a:solidFill>
              <a:latin typeface="Times New Roman" pitchFamily="18" charset="0"/>
            </a:endParaRPr>
          </a:p>
        </p:txBody>
      </p:sp>
      <p:sp>
        <p:nvSpPr>
          <p:cNvPr id="19459" name="Rectangle 2"/>
          <p:cNvSpPr>
            <a:spLocks noGrp="1" noRot="1" noChangeAspect="1" noChangeArrowheads="1" noTextEdit="1"/>
          </p:cNvSpPr>
          <p:nvPr>
            <p:ph type="sldImg"/>
          </p:nvPr>
        </p:nvSpPr>
        <p:spPr>
          <a:xfrm>
            <a:off x="138113" y="149225"/>
            <a:ext cx="3597275" cy="2698750"/>
          </a:xfrm>
          <a:ln/>
        </p:spPr>
      </p:sp>
      <p:sp>
        <p:nvSpPr>
          <p:cNvPr id="19460" name="Rectangle 4"/>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dirty="0"/>
              <a:t>Narrator:</a:t>
            </a:r>
            <a:r>
              <a:rPr lang="en-US" dirty="0"/>
              <a:t>  Most logistics business events have financial implications.  SLOA and SFIS support the exchange of discrete data elements, which supports the collection of costs across the department for the purchasing of products and services, thereby improving financial management tracking.  </a:t>
            </a:r>
            <a:r>
              <a:rPr lang="en-US" dirty="0" smtClean="0"/>
              <a:t>But, </a:t>
            </a:r>
            <a:r>
              <a:rPr lang="en-US" dirty="0"/>
              <a:t>major process and system changes are required to both logistics and financial </a:t>
            </a:r>
            <a:r>
              <a:rPr lang="en-US" dirty="0" smtClean="0"/>
              <a:t>systems in </a:t>
            </a:r>
            <a:r>
              <a:rPr lang="en-US" dirty="0"/>
              <a:t>order to reap the benefits.</a:t>
            </a: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Narrator:</a:t>
            </a:r>
            <a:r>
              <a:rPr lang="en-US" b="0" baseline="0" dirty="0" smtClean="0"/>
              <a:t> </a:t>
            </a:r>
            <a:r>
              <a:rPr lang="en-US" b="0" kern="1200" baseline="0" dirty="0" smtClean="0">
                <a:solidFill>
                  <a:schemeClr val="tx1"/>
                </a:solidFill>
                <a:effectLst/>
              </a:rPr>
              <a:t> </a:t>
            </a:r>
          </a:p>
          <a:p>
            <a:pPr marL="168195" indent="-168195">
              <a:buFont typeface="Arial" panose="020B0604020202020204" pitchFamily="34" charset="0"/>
              <a:buChar char="•"/>
            </a:pPr>
            <a:r>
              <a:rPr lang="en-US" kern="1200" dirty="0" smtClean="0">
                <a:solidFill>
                  <a:schemeClr val="tx1"/>
                </a:solidFill>
                <a:effectLst/>
              </a:rPr>
              <a:t>The web application used by Component Fund Code Monitors allows changes to fund codes in near real time.  The application facilitates legacy and future processing, providing key SFIS/SLOA data elements needed for billing and Treasury reporting.</a:t>
            </a:r>
          </a:p>
          <a:p>
            <a:pPr marL="168195" indent="-168195">
              <a:buFont typeface="Arial" panose="020B0604020202020204" pitchFamily="34" charset="0"/>
              <a:buChar char="•"/>
            </a:pPr>
            <a:r>
              <a:rPr lang="en-US" kern="1200" dirty="0" smtClean="0">
                <a:solidFill>
                  <a:schemeClr val="tx1"/>
                </a:solidFill>
                <a:effectLst/>
              </a:rPr>
              <a:t>The application also improves financial process, facilitates additional edits to improve data accuracy and enhance audit readiness.  The system supports future effective dates, so changes can be added into the database that will not go into effect until a certain date is reached. This is particularly useful at the start of a new fiscal year.</a:t>
            </a:r>
          </a:p>
          <a:p>
            <a:pPr marL="168195" indent="-168195">
              <a:buFont typeface="Arial" panose="020B0604020202020204" pitchFamily="34" charset="0"/>
              <a:buChar char="•"/>
            </a:pPr>
            <a:r>
              <a:rPr lang="en-US" kern="1200" dirty="0" smtClean="0">
                <a:solidFill>
                  <a:schemeClr val="tx1"/>
                </a:solidFill>
                <a:effectLst/>
              </a:rPr>
              <a:t>The fund code</a:t>
            </a:r>
            <a:r>
              <a:rPr lang="en-US" kern="1200" baseline="0" dirty="0" smtClean="0">
                <a:solidFill>
                  <a:schemeClr val="tx1"/>
                </a:solidFill>
                <a:effectLst/>
              </a:rPr>
              <a:t> database is</a:t>
            </a:r>
            <a:r>
              <a:rPr lang="en-US" kern="1200" dirty="0" smtClean="0">
                <a:solidFill>
                  <a:schemeClr val="tx1"/>
                </a:solidFill>
                <a:effectLst/>
              </a:rPr>
              <a:t> available for system-to-system synchronization, replacing the need to email updates to the users of the data.</a:t>
            </a:r>
            <a:endParaRPr lang="en-US" kern="1200" dirty="0">
              <a:solidFill>
                <a:schemeClr val="tx1"/>
              </a:solidFill>
              <a:effectLst/>
            </a:endParaRPr>
          </a:p>
        </p:txBody>
      </p:sp>
      <p:sp>
        <p:nvSpPr>
          <p:cNvPr id="4" name="Slide Number Placeholder 3"/>
          <p:cNvSpPr>
            <a:spLocks noGrp="1"/>
          </p:cNvSpPr>
          <p:nvPr>
            <p:ph type="sldNum" sz="quarter" idx="10"/>
          </p:nvPr>
        </p:nvSpPr>
        <p:spPr>
          <a:xfrm>
            <a:off x="2694438" y="8688049"/>
            <a:ext cx="1469128" cy="455951"/>
          </a:xfrm>
          <a:prstGeom prst="rect">
            <a:avLst/>
          </a:prstGeom>
        </p:spPr>
        <p:txBody>
          <a:bodyPr/>
          <a:lstStyle/>
          <a:p>
            <a:pPr>
              <a:defRPr/>
            </a:pPr>
            <a:fld id="{38A046AC-9528-4127-8FD7-3E5F5C130649}" type="slidenum">
              <a:rPr lang="en-US" smtClean="0"/>
              <a:pPr>
                <a:defRPr/>
              </a:pPr>
              <a:t>62</a:t>
            </a:fld>
            <a:endParaRPr lang="en-US" dirty="0"/>
          </a:p>
        </p:txBody>
      </p:sp>
    </p:spTree>
    <p:extLst>
      <p:ext uri="{BB962C8B-B14F-4D97-AF65-F5344CB8AC3E}">
        <p14:creationId xmlns:p14="http://schemas.microsoft.com/office/powerpoint/2010/main" val="611921996"/>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Narrator:</a:t>
            </a:r>
            <a:r>
              <a:rPr lang="en-US" b="0" baseline="0" dirty="0" smtClean="0"/>
              <a:t> </a:t>
            </a:r>
            <a:r>
              <a:rPr lang="en-US" b="0" kern="1200" baseline="0" dirty="0" smtClean="0">
                <a:solidFill>
                  <a:schemeClr val="tx1"/>
                </a:solidFill>
                <a:effectLst/>
              </a:rPr>
              <a:t> </a:t>
            </a:r>
          </a:p>
          <a:p>
            <a:pPr marL="168195" indent="-168195">
              <a:buFont typeface="Arial" panose="020B0604020202020204" pitchFamily="34" charset="0"/>
              <a:buChar char="•"/>
            </a:pPr>
            <a:r>
              <a:rPr lang="en-US" kern="1200" dirty="0" smtClean="0">
                <a:solidFill>
                  <a:schemeClr val="tx1"/>
                </a:solidFill>
                <a:effectLst/>
              </a:rPr>
              <a:t>The web application used by Component Fund Code Monitors allows changes to fund codes in near real time.  The application facilitates legacy and future processing, providing key SFIS/SLOA data elements needed for billing and Treasury reporting.</a:t>
            </a:r>
          </a:p>
          <a:p>
            <a:pPr marL="168195" indent="-168195">
              <a:buFont typeface="Arial" panose="020B0604020202020204" pitchFamily="34" charset="0"/>
              <a:buChar char="•"/>
            </a:pPr>
            <a:r>
              <a:rPr lang="en-US" kern="1200" dirty="0" smtClean="0">
                <a:solidFill>
                  <a:schemeClr val="tx1"/>
                </a:solidFill>
                <a:effectLst/>
              </a:rPr>
              <a:t>The application also improves financial process, facilitates additional edits to improve data accuracy and enhance audit readiness.  The system supports future effective dates, so changes can be added into the database that will not go into effect until a certain date is reached. This is particularly useful at the start of a new fiscal year.</a:t>
            </a:r>
          </a:p>
          <a:p>
            <a:pPr marL="168195" indent="-168195">
              <a:buFont typeface="Arial" panose="020B0604020202020204" pitchFamily="34" charset="0"/>
              <a:buChar char="•"/>
            </a:pPr>
            <a:r>
              <a:rPr lang="en-US" kern="1200" dirty="0" smtClean="0">
                <a:solidFill>
                  <a:schemeClr val="tx1"/>
                </a:solidFill>
                <a:effectLst/>
              </a:rPr>
              <a:t>The fund code</a:t>
            </a:r>
            <a:r>
              <a:rPr lang="en-US" kern="1200" baseline="0" dirty="0" smtClean="0">
                <a:solidFill>
                  <a:schemeClr val="tx1"/>
                </a:solidFill>
                <a:effectLst/>
              </a:rPr>
              <a:t> database is</a:t>
            </a:r>
            <a:r>
              <a:rPr lang="en-US" kern="1200" dirty="0" smtClean="0">
                <a:solidFill>
                  <a:schemeClr val="tx1"/>
                </a:solidFill>
                <a:effectLst/>
              </a:rPr>
              <a:t> available for system-to-system synchronization, replacing the need to email updates to the users of the data.</a:t>
            </a:r>
            <a:endParaRPr lang="en-US" kern="1200" dirty="0">
              <a:solidFill>
                <a:schemeClr val="tx1"/>
              </a:solidFill>
              <a:effectLst/>
            </a:endParaRPr>
          </a:p>
        </p:txBody>
      </p:sp>
      <p:sp>
        <p:nvSpPr>
          <p:cNvPr id="4" name="Slide Number Placeholder 3"/>
          <p:cNvSpPr>
            <a:spLocks noGrp="1"/>
          </p:cNvSpPr>
          <p:nvPr>
            <p:ph type="sldNum" sz="quarter" idx="10"/>
          </p:nvPr>
        </p:nvSpPr>
        <p:spPr>
          <a:xfrm>
            <a:off x="2694438" y="8688049"/>
            <a:ext cx="1469128" cy="455951"/>
          </a:xfrm>
          <a:prstGeom prst="rect">
            <a:avLst/>
          </a:prstGeom>
        </p:spPr>
        <p:txBody>
          <a:bodyPr/>
          <a:lstStyle/>
          <a:p>
            <a:pPr>
              <a:defRPr/>
            </a:pPr>
            <a:fld id="{38A046AC-9528-4127-8FD7-3E5F5C130649}" type="slidenum">
              <a:rPr lang="en-US" smtClean="0"/>
              <a:pPr>
                <a:defRPr/>
              </a:pPr>
              <a:t>63</a:t>
            </a:fld>
            <a:endParaRPr lang="en-US" dirty="0"/>
          </a:p>
        </p:txBody>
      </p:sp>
    </p:spTree>
    <p:extLst>
      <p:ext uri="{BB962C8B-B14F-4D97-AF65-F5344CB8AC3E}">
        <p14:creationId xmlns:p14="http://schemas.microsoft.com/office/powerpoint/2010/main" val="611921996"/>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Narrator:</a:t>
            </a:r>
            <a:r>
              <a:rPr lang="en-US" b="0" baseline="0" dirty="0" smtClean="0"/>
              <a:t> </a:t>
            </a:r>
            <a:r>
              <a:rPr lang="en-US" b="0" kern="1200" baseline="0" dirty="0" smtClean="0">
                <a:solidFill>
                  <a:schemeClr val="tx1"/>
                </a:solidFill>
                <a:effectLst/>
              </a:rPr>
              <a:t> </a:t>
            </a:r>
          </a:p>
          <a:p>
            <a:pPr marL="168195" indent="-168195">
              <a:buFont typeface="Arial" panose="020B0604020202020204" pitchFamily="34" charset="0"/>
              <a:buChar char="•"/>
            </a:pPr>
            <a:r>
              <a:rPr lang="en-US" kern="1200" dirty="0" smtClean="0">
                <a:solidFill>
                  <a:schemeClr val="tx1"/>
                </a:solidFill>
                <a:effectLst/>
              </a:rPr>
              <a:t>The web application used by Component Fund Code Monitors allows changes to fund codes in near real time.  The application facilitates legacy and future processing, providing key SFIS/SLOA data elements needed for billing and Treasury reporting.</a:t>
            </a:r>
          </a:p>
          <a:p>
            <a:pPr marL="168195" indent="-168195">
              <a:buFont typeface="Arial" panose="020B0604020202020204" pitchFamily="34" charset="0"/>
              <a:buChar char="•"/>
            </a:pPr>
            <a:r>
              <a:rPr lang="en-US" kern="1200" dirty="0" smtClean="0">
                <a:solidFill>
                  <a:schemeClr val="tx1"/>
                </a:solidFill>
                <a:effectLst/>
              </a:rPr>
              <a:t>The application also improves financial process, facilitates additional edits to improve data accuracy and enhance audit readiness.  The system supports future effective dates, so changes can be added into the database that will not go into effect until a certain date is reached. This is particularly useful at the start of a new fiscal year.</a:t>
            </a:r>
          </a:p>
          <a:p>
            <a:pPr marL="168195" indent="-168195">
              <a:buFont typeface="Arial" panose="020B0604020202020204" pitchFamily="34" charset="0"/>
              <a:buChar char="•"/>
            </a:pPr>
            <a:r>
              <a:rPr lang="en-US" kern="1200" dirty="0" smtClean="0">
                <a:solidFill>
                  <a:schemeClr val="tx1"/>
                </a:solidFill>
                <a:effectLst/>
              </a:rPr>
              <a:t>The fund code</a:t>
            </a:r>
            <a:r>
              <a:rPr lang="en-US" kern="1200" baseline="0" dirty="0" smtClean="0">
                <a:solidFill>
                  <a:schemeClr val="tx1"/>
                </a:solidFill>
                <a:effectLst/>
              </a:rPr>
              <a:t> database is</a:t>
            </a:r>
            <a:r>
              <a:rPr lang="en-US" kern="1200" dirty="0" smtClean="0">
                <a:solidFill>
                  <a:schemeClr val="tx1"/>
                </a:solidFill>
                <a:effectLst/>
              </a:rPr>
              <a:t> available for system-to-system synchronization, replacing the need to email updates to the users of the data.</a:t>
            </a:r>
            <a:endParaRPr lang="en-US" kern="1200" dirty="0">
              <a:solidFill>
                <a:schemeClr val="tx1"/>
              </a:solidFill>
              <a:effectLst/>
            </a:endParaRPr>
          </a:p>
        </p:txBody>
      </p:sp>
      <p:sp>
        <p:nvSpPr>
          <p:cNvPr id="4" name="Slide Number Placeholder 3"/>
          <p:cNvSpPr>
            <a:spLocks noGrp="1"/>
          </p:cNvSpPr>
          <p:nvPr>
            <p:ph type="sldNum" sz="quarter" idx="10"/>
          </p:nvPr>
        </p:nvSpPr>
        <p:spPr>
          <a:xfrm>
            <a:off x="2694438" y="8688049"/>
            <a:ext cx="1469128" cy="455951"/>
          </a:xfrm>
          <a:prstGeom prst="rect">
            <a:avLst/>
          </a:prstGeom>
        </p:spPr>
        <p:txBody>
          <a:bodyPr/>
          <a:lstStyle/>
          <a:p>
            <a:pPr>
              <a:defRPr/>
            </a:pPr>
            <a:fld id="{38A046AC-9528-4127-8FD7-3E5F5C130649}" type="slidenum">
              <a:rPr lang="en-US" smtClean="0"/>
              <a:pPr>
                <a:defRPr/>
              </a:pPr>
              <a:t>64</a:t>
            </a:fld>
            <a:endParaRPr lang="en-US" dirty="0"/>
          </a:p>
        </p:txBody>
      </p:sp>
    </p:spTree>
    <p:extLst>
      <p:ext uri="{BB962C8B-B14F-4D97-AF65-F5344CB8AC3E}">
        <p14:creationId xmlns:p14="http://schemas.microsoft.com/office/powerpoint/2010/main" val="611921996"/>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Narrator:</a:t>
            </a:r>
            <a:r>
              <a:rPr lang="en-US" b="0" baseline="0" dirty="0" smtClean="0"/>
              <a:t> </a:t>
            </a:r>
            <a:r>
              <a:rPr lang="en-US" b="0" kern="1200" baseline="0" dirty="0" smtClean="0">
                <a:solidFill>
                  <a:schemeClr val="tx1"/>
                </a:solidFill>
                <a:effectLst/>
              </a:rPr>
              <a:t> </a:t>
            </a:r>
          </a:p>
          <a:p>
            <a:pPr marL="168195" indent="-168195">
              <a:buFont typeface="Arial" panose="020B0604020202020204" pitchFamily="34" charset="0"/>
              <a:buChar char="•"/>
            </a:pPr>
            <a:r>
              <a:rPr lang="en-US" kern="1200" dirty="0" smtClean="0">
                <a:solidFill>
                  <a:schemeClr val="tx1"/>
                </a:solidFill>
                <a:effectLst/>
              </a:rPr>
              <a:t>The web application used by Component Fund Code Monitors allows changes to fund codes in near real time.  The application facilitates legacy and future processing, providing key SFIS/SLOA data elements needed for billing and Treasury reporting.</a:t>
            </a:r>
          </a:p>
          <a:p>
            <a:pPr marL="168195" indent="-168195">
              <a:buFont typeface="Arial" panose="020B0604020202020204" pitchFamily="34" charset="0"/>
              <a:buChar char="•"/>
            </a:pPr>
            <a:r>
              <a:rPr lang="en-US" kern="1200" dirty="0" smtClean="0">
                <a:solidFill>
                  <a:schemeClr val="tx1"/>
                </a:solidFill>
                <a:effectLst/>
              </a:rPr>
              <a:t>The application also improves financial process, facilitates additional edits to improve data accuracy and enhance audit readiness.  The system supports future effective dates, so changes can be added into the database that will not go into effect until a certain date is reached. This is particularly useful at the start of a new fiscal year.</a:t>
            </a:r>
          </a:p>
          <a:p>
            <a:pPr marL="168195" indent="-168195">
              <a:buFont typeface="Arial" panose="020B0604020202020204" pitchFamily="34" charset="0"/>
              <a:buChar char="•"/>
            </a:pPr>
            <a:r>
              <a:rPr lang="en-US" kern="1200" dirty="0" smtClean="0">
                <a:solidFill>
                  <a:schemeClr val="tx1"/>
                </a:solidFill>
                <a:effectLst/>
              </a:rPr>
              <a:t>The fund code</a:t>
            </a:r>
            <a:r>
              <a:rPr lang="en-US" kern="1200" baseline="0" dirty="0" smtClean="0">
                <a:solidFill>
                  <a:schemeClr val="tx1"/>
                </a:solidFill>
                <a:effectLst/>
              </a:rPr>
              <a:t> database is</a:t>
            </a:r>
            <a:r>
              <a:rPr lang="en-US" kern="1200" dirty="0" smtClean="0">
                <a:solidFill>
                  <a:schemeClr val="tx1"/>
                </a:solidFill>
                <a:effectLst/>
              </a:rPr>
              <a:t> available for system-to-system synchronization, replacing the need to email updates to the users of the data.</a:t>
            </a:r>
            <a:endParaRPr lang="en-US" kern="1200" dirty="0">
              <a:solidFill>
                <a:schemeClr val="tx1"/>
              </a:solidFill>
              <a:effectLst/>
            </a:endParaRPr>
          </a:p>
        </p:txBody>
      </p:sp>
      <p:sp>
        <p:nvSpPr>
          <p:cNvPr id="4" name="Slide Number Placeholder 3"/>
          <p:cNvSpPr>
            <a:spLocks noGrp="1"/>
          </p:cNvSpPr>
          <p:nvPr>
            <p:ph type="sldNum" sz="quarter" idx="10"/>
          </p:nvPr>
        </p:nvSpPr>
        <p:spPr>
          <a:xfrm>
            <a:off x="2694438" y="8688049"/>
            <a:ext cx="1469128" cy="455951"/>
          </a:xfrm>
          <a:prstGeom prst="rect">
            <a:avLst/>
          </a:prstGeom>
        </p:spPr>
        <p:txBody>
          <a:bodyPr/>
          <a:lstStyle/>
          <a:p>
            <a:pPr>
              <a:defRPr/>
            </a:pPr>
            <a:fld id="{38A046AC-9528-4127-8FD7-3E5F5C130649}" type="slidenum">
              <a:rPr lang="en-US" smtClean="0"/>
              <a:pPr>
                <a:defRPr/>
              </a:pPr>
              <a:t>65</a:t>
            </a:fld>
            <a:endParaRPr lang="en-US" dirty="0"/>
          </a:p>
        </p:txBody>
      </p:sp>
    </p:spTree>
    <p:extLst>
      <p:ext uri="{BB962C8B-B14F-4D97-AF65-F5344CB8AC3E}">
        <p14:creationId xmlns:p14="http://schemas.microsoft.com/office/powerpoint/2010/main" val="611921996"/>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Narrator:</a:t>
            </a:r>
            <a:r>
              <a:rPr lang="en-US" b="0" baseline="0" dirty="0" smtClean="0"/>
              <a:t> </a:t>
            </a:r>
            <a:r>
              <a:rPr lang="en-US" b="0" kern="1200" baseline="0" dirty="0" smtClean="0">
                <a:solidFill>
                  <a:schemeClr val="tx1"/>
                </a:solidFill>
                <a:effectLst/>
              </a:rPr>
              <a:t> </a:t>
            </a:r>
          </a:p>
          <a:p>
            <a:pPr marL="168195" indent="-168195">
              <a:buFont typeface="Arial" panose="020B0604020202020204" pitchFamily="34" charset="0"/>
              <a:buChar char="•"/>
            </a:pPr>
            <a:r>
              <a:rPr lang="en-US" kern="1200" dirty="0" smtClean="0">
                <a:solidFill>
                  <a:schemeClr val="tx1"/>
                </a:solidFill>
                <a:effectLst/>
              </a:rPr>
              <a:t>The web application used by Component Fund Code Monitors allows changes to fund codes in near real time.  The application facilitates legacy and future processing, providing key SFIS/SLOA data elements needed for billing and Treasury reporting.</a:t>
            </a:r>
          </a:p>
          <a:p>
            <a:pPr marL="168195" indent="-168195">
              <a:buFont typeface="Arial" panose="020B0604020202020204" pitchFamily="34" charset="0"/>
              <a:buChar char="•"/>
            </a:pPr>
            <a:r>
              <a:rPr lang="en-US" kern="1200" dirty="0" smtClean="0">
                <a:solidFill>
                  <a:schemeClr val="tx1"/>
                </a:solidFill>
                <a:effectLst/>
              </a:rPr>
              <a:t>The application also improves financial process, facilitates additional edits to improve data accuracy and enhance audit readiness.  The system supports future effective dates, so changes can be added into the database that will not go into effect until a certain date is reached. This is particularly useful at the start of a new fiscal year.</a:t>
            </a:r>
          </a:p>
          <a:p>
            <a:pPr marL="168195" indent="-168195">
              <a:buFont typeface="Arial" panose="020B0604020202020204" pitchFamily="34" charset="0"/>
              <a:buChar char="•"/>
            </a:pPr>
            <a:r>
              <a:rPr lang="en-US" kern="1200" dirty="0" smtClean="0">
                <a:solidFill>
                  <a:schemeClr val="tx1"/>
                </a:solidFill>
                <a:effectLst/>
              </a:rPr>
              <a:t>The fund code</a:t>
            </a:r>
            <a:r>
              <a:rPr lang="en-US" kern="1200" baseline="0" dirty="0" smtClean="0">
                <a:solidFill>
                  <a:schemeClr val="tx1"/>
                </a:solidFill>
                <a:effectLst/>
              </a:rPr>
              <a:t> database is</a:t>
            </a:r>
            <a:r>
              <a:rPr lang="en-US" kern="1200" dirty="0" smtClean="0">
                <a:solidFill>
                  <a:schemeClr val="tx1"/>
                </a:solidFill>
                <a:effectLst/>
              </a:rPr>
              <a:t> available for system-to-system synchronization, replacing the need to email updates to the users of the data.</a:t>
            </a:r>
            <a:endParaRPr lang="en-US" kern="1200" dirty="0">
              <a:solidFill>
                <a:schemeClr val="tx1"/>
              </a:solidFill>
              <a:effectLst/>
            </a:endParaRPr>
          </a:p>
        </p:txBody>
      </p:sp>
      <p:sp>
        <p:nvSpPr>
          <p:cNvPr id="4" name="Slide Number Placeholder 3"/>
          <p:cNvSpPr>
            <a:spLocks noGrp="1"/>
          </p:cNvSpPr>
          <p:nvPr>
            <p:ph type="sldNum" sz="quarter" idx="10"/>
          </p:nvPr>
        </p:nvSpPr>
        <p:spPr>
          <a:xfrm>
            <a:off x="2694438" y="8688049"/>
            <a:ext cx="1469128" cy="455951"/>
          </a:xfrm>
          <a:prstGeom prst="rect">
            <a:avLst/>
          </a:prstGeom>
        </p:spPr>
        <p:txBody>
          <a:bodyPr/>
          <a:lstStyle/>
          <a:p>
            <a:pPr>
              <a:defRPr/>
            </a:pPr>
            <a:fld id="{38A046AC-9528-4127-8FD7-3E5F5C130649}" type="slidenum">
              <a:rPr lang="en-US" smtClean="0"/>
              <a:pPr>
                <a:defRPr/>
              </a:pPr>
              <a:t>66</a:t>
            </a:fld>
            <a:endParaRPr lang="en-US" dirty="0"/>
          </a:p>
        </p:txBody>
      </p:sp>
    </p:spTree>
    <p:extLst>
      <p:ext uri="{BB962C8B-B14F-4D97-AF65-F5344CB8AC3E}">
        <p14:creationId xmlns:p14="http://schemas.microsoft.com/office/powerpoint/2010/main" val="611921996"/>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Narrator:</a:t>
            </a:r>
            <a:r>
              <a:rPr lang="en-US" b="0" baseline="0" dirty="0" smtClean="0"/>
              <a:t> </a:t>
            </a:r>
            <a:r>
              <a:rPr lang="en-US" b="0" kern="1200" baseline="0" dirty="0" smtClean="0">
                <a:solidFill>
                  <a:schemeClr val="tx1"/>
                </a:solidFill>
                <a:effectLst/>
              </a:rPr>
              <a:t> </a:t>
            </a:r>
          </a:p>
          <a:p>
            <a:pPr marL="168195" indent="-168195">
              <a:buFont typeface="Arial" panose="020B0604020202020204" pitchFamily="34" charset="0"/>
              <a:buChar char="•"/>
            </a:pPr>
            <a:r>
              <a:rPr lang="en-US" kern="1200" dirty="0" smtClean="0">
                <a:solidFill>
                  <a:schemeClr val="tx1"/>
                </a:solidFill>
                <a:effectLst/>
              </a:rPr>
              <a:t>The web application used by Component Fund Code Monitors allows changes to fund codes in near real time.  The application facilitates legacy and future processing, providing key SFIS/SLOA data elements needed for billing and Treasury reporting.</a:t>
            </a:r>
          </a:p>
          <a:p>
            <a:pPr marL="168195" indent="-168195">
              <a:buFont typeface="Arial" panose="020B0604020202020204" pitchFamily="34" charset="0"/>
              <a:buChar char="•"/>
            </a:pPr>
            <a:r>
              <a:rPr lang="en-US" kern="1200" dirty="0" smtClean="0">
                <a:solidFill>
                  <a:schemeClr val="tx1"/>
                </a:solidFill>
                <a:effectLst/>
              </a:rPr>
              <a:t>The application also improves financial process, facilitates additional edits to improve data accuracy and enhance audit readiness.  The system supports future effective dates, so changes can be added into the database that will not go into effect until a certain date is reached. This is particularly useful at the start of a new fiscal year.</a:t>
            </a:r>
          </a:p>
          <a:p>
            <a:pPr marL="168195" indent="-168195">
              <a:buFont typeface="Arial" panose="020B0604020202020204" pitchFamily="34" charset="0"/>
              <a:buChar char="•"/>
            </a:pPr>
            <a:r>
              <a:rPr lang="en-US" kern="1200" dirty="0" smtClean="0">
                <a:solidFill>
                  <a:schemeClr val="tx1"/>
                </a:solidFill>
                <a:effectLst/>
              </a:rPr>
              <a:t>The fund code</a:t>
            </a:r>
            <a:r>
              <a:rPr lang="en-US" kern="1200" baseline="0" dirty="0" smtClean="0">
                <a:solidFill>
                  <a:schemeClr val="tx1"/>
                </a:solidFill>
                <a:effectLst/>
              </a:rPr>
              <a:t> database is</a:t>
            </a:r>
            <a:r>
              <a:rPr lang="en-US" kern="1200" dirty="0" smtClean="0">
                <a:solidFill>
                  <a:schemeClr val="tx1"/>
                </a:solidFill>
                <a:effectLst/>
              </a:rPr>
              <a:t> available for system-to-system synchronization, replacing the need to email updates to the users of the data.</a:t>
            </a:r>
            <a:endParaRPr lang="en-US" kern="1200" dirty="0">
              <a:solidFill>
                <a:schemeClr val="tx1"/>
              </a:solidFill>
              <a:effectLst/>
            </a:endParaRPr>
          </a:p>
        </p:txBody>
      </p:sp>
      <p:sp>
        <p:nvSpPr>
          <p:cNvPr id="4" name="Slide Number Placeholder 3"/>
          <p:cNvSpPr>
            <a:spLocks noGrp="1"/>
          </p:cNvSpPr>
          <p:nvPr>
            <p:ph type="sldNum" sz="quarter" idx="10"/>
          </p:nvPr>
        </p:nvSpPr>
        <p:spPr>
          <a:xfrm>
            <a:off x="2694438" y="8688049"/>
            <a:ext cx="1469128" cy="455951"/>
          </a:xfrm>
          <a:prstGeom prst="rect">
            <a:avLst/>
          </a:prstGeom>
        </p:spPr>
        <p:txBody>
          <a:bodyPr/>
          <a:lstStyle/>
          <a:p>
            <a:pPr>
              <a:defRPr/>
            </a:pPr>
            <a:fld id="{38A046AC-9528-4127-8FD7-3E5F5C130649}" type="slidenum">
              <a:rPr lang="en-US" smtClean="0"/>
              <a:pPr>
                <a:defRPr/>
              </a:pPr>
              <a:t>67</a:t>
            </a:fld>
            <a:endParaRPr lang="en-US" dirty="0"/>
          </a:p>
        </p:txBody>
      </p:sp>
    </p:spTree>
    <p:extLst>
      <p:ext uri="{BB962C8B-B14F-4D97-AF65-F5344CB8AC3E}">
        <p14:creationId xmlns:p14="http://schemas.microsoft.com/office/powerpoint/2010/main" val="611921996"/>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Narrator:</a:t>
            </a:r>
            <a:r>
              <a:rPr lang="en-US" b="0" baseline="0" dirty="0" smtClean="0"/>
              <a:t> </a:t>
            </a:r>
            <a:r>
              <a:rPr lang="en-US" b="0" kern="1200" baseline="0" dirty="0" smtClean="0">
                <a:solidFill>
                  <a:schemeClr val="tx1"/>
                </a:solidFill>
                <a:effectLst/>
              </a:rPr>
              <a:t> </a:t>
            </a:r>
          </a:p>
          <a:p>
            <a:pPr marL="168195" indent="-168195">
              <a:buFont typeface="Arial" panose="020B0604020202020204" pitchFamily="34" charset="0"/>
              <a:buChar char="•"/>
            </a:pPr>
            <a:r>
              <a:rPr lang="en-US" kern="1200" dirty="0" smtClean="0">
                <a:solidFill>
                  <a:schemeClr val="tx1"/>
                </a:solidFill>
                <a:effectLst/>
              </a:rPr>
              <a:t>The web application used by Component Fund Code Monitors allows changes to fund codes in near real time.  The application facilitates legacy and future processing, providing key SFIS/SLOA data elements needed for billing and Treasury reporting.</a:t>
            </a:r>
          </a:p>
          <a:p>
            <a:pPr marL="168195" indent="-168195">
              <a:buFont typeface="Arial" panose="020B0604020202020204" pitchFamily="34" charset="0"/>
              <a:buChar char="•"/>
            </a:pPr>
            <a:r>
              <a:rPr lang="en-US" kern="1200" dirty="0" smtClean="0">
                <a:solidFill>
                  <a:schemeClr val="tx1"/>
                </a:solidFill>
                <a:effectLst/>
              </a:rPr>
              <a:t>The application also improves financial process, facilitates additional edits to improve data accuracy and enhance audit readiness.  The system supports future effective dates, so changes can be added into the database that will not go into effect until a certain date is reached. This is particularly useful at the start of a new fiscal year.</a:t>
            </a:r>
          </a:p>
          <a:p>
            <a:pPr marL="168195" indent="-168195">
              <a:buFont typeface="Arial" panose="020B0604020202020204" pitchFamily="34" charset="0"/>
              <a:buChar char="•"/>
            </a:pPr>
            <a:r>
              <a:rPr lang="en-US" kern="1200" dirty="0" smtClean="0">
                <a:solidFill>
                  <a:schemeClr val="tx1"/>
                </a:solidFill>
                <a:effectLst/>
              </a:rPr>
              <a:t>The fund code</a:t>
            </a:r>
            <a:r>
              <a:rPr lang="en-US" kern="1200" baseline="0" dirty="0" smtClean="0">
                <a:solidFill>
                  <a:schemeClr val="tx1"/>
                </a:solidFill>
                <a:effectLst/>
              </a:rPr>
              <a:t> database is</a:t>
            </a:r>
            <a:r>
              <a:rPr lang="en-US" kern="1200" dirty="0" smtClean="0">
                <a:solidFill>
                  <a:schemeClr val="tx1"/>
                </a:solidFill>
                <a:effectLst/>
              </a:rPr>
              <a:t> available for system-to-system synchronization, replacing the need to email updates to the users of the data.</a:t>
            </a:r>
            <a:endParaRPr lang="en-US" kern="1200" dirty="0">
              <a:solidFill>
                <a:schemeClr val="tx1"/>
              </a:solidFill>
              <a:effectLst/>
            </a:endParaRPr>
          </a:p>
        </p:txBody>
      </p:sp>
      <p:sp>
        <p:nvSpPr>
          <p:cNvPr id="4" name="Slide Number Placeholder 3"/>
          <p:cNvSpPr>
            <a:spLocks noGrp="1"/>
          </p:cNvSpPr>
          <p:nvPr>
            <p:ph type="sldNum" sz="quarter" idx="10"/>
          </p:nvPr>
        </p:nvSpPr>
        <p:spPr>
          <a:xfrm>
            <a:off x="2694438" y="8688049"/>
            <a:ext cx="1469128" cy="455951"/>
          </a:xfrm>
          <a:prstGeom prst="rect">
            <a:avLst/>
          </a:prstGeom>
        </p:spPr>
        <p:txBody>
          <a:bodyPr/>
          <a:lstStyle/>
          <a:p>
            <a:pPr>
              <a:defRPr/>
            </a:pPr>
            <a:fld id="{38A046AC-9528-4127-8FD7-3E5F5C130649}" type="slidenum">
              <a:rPr lang="en-US" smtClean="0"/>
              <a:pPr>
                <a:defRPr/>
              </a:pPr>
              <a:t>68</a:t>
            </a:fld>
            <a:endParaRPr lang="en-US" dirty="0"/>
          </a:p>
        </p:txBody>
      </p:sp>
    </p:spTree>
    <p:extLst>
      <p:ext uri="{BB962C8B-B14F-4D97-AF65-F5344CB8AC3E}">
        <p14:creationId xmlns:p14="http://schemas.microsoft.com/office/powerpoint/2010/main" val="611921996"/>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Narrator:</a:t>
            </a:r>
            <a:r>
              <a:rPr lang="en-US" b="0" baseline="0" dirty="0" smtClean="0"/>
              <a:t> </a:t>
            </a:r>
            <a:r>
              <a:rPr lang="en-US" b="0" kern="1200" baseline="0" dirty="0" smtClean="0">
                <a:solidFill>
                  <a:schemeClr val="tx1"/>
                </a:solidFill>
                <a:effectLst/>
              </a:rPr>
              <a:t> </a:t>
            </a:r>
          </a:p>
          <a:p>
            <a:pPr marL="168195" indent="-168195">
              <a:buFont typeface="Arial" panose="020B0604020202020204" pitchFamily="34" charset="0"/>
              <a:buChar char="•"/>
            </a:pPr>
            <a:r>
              <a:rPr lang="en-US" kern="1200" dirty="0" smtClean="0">
                <a:solidFill>
                  <a:schemeClr val="tx1"/>
                </a:solidFill>
                <a:effectLst/>
              </a:rPr>
              <a:t>The web application used by Component Fund Code Monitors allows changes to fund codes in near real time.  The application facilitates legacy and future processing, providing key SFIS/SLOA data elements needed for billing and Treasury reporting.</a:t>
            </a:r>
          </a:p>
          <a:p>
            <a:pPr marL="168195" indent="-168195">
              <a:buFont typeface="Arial" panose="020B0604020202020204" pitchFamily="34" charset="0"/>
              <a:buChar char="•"/>
            </a:pPr>
            <a:r>
              <a:rPr lang="en-US" kern="1200" dirty="0" smtClean="0">
                <a:solidFill>
                  <a:schemeClr val="tx1"/>
                </a:solidFill>
                <a:effectLst/>
              </a:rPr>
              <a:t>The application also improves financial process, facilitates additional edits to improve data accuracy and enhance audit readiness.  The system supports future effective dates, so changes can be added into the database that will not go into effect until a certain date is reached. This is particularly useful at the start of a new fiscal year.</a:t>
            </a:r>
          </a:p>
          <a:p>
            <a:pPr marL="168195" indent="-168195">
              <a:buFont typeface="Arial" panose="020B0604020202020204" pitchFamily="34" charset="0"/>
              <a:buChar char="•"/>
            </a:pPr>
            <a:r>
              <a:rPr lang="en-US" kern="1200" dirty="0" smtClean="0">
                <a:solidFill>
                  <a:schemeClr val="tx1"/>
                </a:solidFill>
                <a:effectLst/>
              </a:rPr>
              <a:t>The fund code</a:t>
            </a:r>
            <a:r>
              <a:rPr lang="en-US" kern="1200" baseline="0" dirty="0" smtClean="0">
                <a:solidFill>
                  <a:schemeClr val="tx1"/>
                </a:solidFill>
                <a:effectLst/>
              </a:rPr>
              <a:t> database is</a:t>
            </a:r>
            <a:r>
              <a:rPr lang="en-US" kern="1200" dirty="0" smtClean="0">
                <a:solidFill>
                  <a:schemeClr val="tx1"/>
                </a:solidFill>
                <a:effectLst/>
              </a:rPr>
              <a:t> available for system-to-system synchronization, replacing the need to email updates to the users of the data.</a:t>
            </a:r>
            <a:endParaRPr lang="en-US" kern="1200" dirty="0">
              <a:solidFill>
                <a:schemeClr val="tx1"/>
              </a:solidFill>
              <a:effectLst/>
            </a:endParaRPr>
          </a:p>
        </p:txBody>
      </p:sp>
      <p:sp>
        <p:nvSpPr>
          <p:cNvPr id="4" name="Slide Number Placeholder 3"/>
          <p:cNvSpPr>
            <a:spLocks noGrp="1"/>
          </p:cNvSpPr>
          <p:nvPr>
            <p:ph type="sldNum" sz="quarter" idx="10"/>
          </p:nvPr>
        </p:nvSpPr>
        <p:spPr>
          <a:xfrm>
            <a:off x="2694438" y="8688049"/>
            <a:ext cx="1469128" cy="455951"/>
          </a:xfrm>
          <a:prstGeom prst="rect">
            <a:avLst/>
          </a:prstGeom>
        </p:spPr>
        <p:txBody>
          <a:bodyPr/>
          <a:lstStyle/>
          <a:p>
            <a:pPr>
              <a:defRPr/>
            </a:pPr>
            <a:fld id="{38A046AC-9528-4127-8FD7-3E5F5C130649}" type="slidenum">
              <a:rPr lang="en-US" smtClean="0"/>
              <a:pPr>
                <a:defRPr/>
              </a:pPr>
              <a:t>69</a:t>
            </a:fld>
            <a:endParaRPr lang="en-US" dirty="0"/>
          </a:p>
        </p:txBody>
      </p:sp>
    </p:spTree>
    <p:extLst>
      <p:ext uri="{BB962C8B-B14F-4D97-AF65-F5344CB8AC3E}">
        <p14:creationId xmlns:p14="http://schemas.microsoft.com/office/powerpoint/2010/main" val="611921996"/>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Narrator:</a:t>
            </a:r>
            <a:r>
              <a:rPr lang="en-US" b="0" baseline="0" dirty="0" smtClean="0"/>
              <a:t> </a:t>
            </a:r>
            <a:r>
              <a:rPr lang="en-US" b="0" kern="1200" baseline="0" dirty="0" smtClean="0">
                <a:solidFill>
                  <a:schemeClr val="tx1"/>
                </a:solidFill>
                <a:effectLst/>
              </a:rPr>
              <a:t> </a:t>
            </a:r>
          </a:p>
          <a:p>
            <a:pPr marL="168195" indent="-168195">
              <a:buFont typeface="Arial" panose="020B0604020202020204" pitchFamily="34" charset="0"/>
              <a:buChar char="•"/>
            </a:pPr>
            <a:r>
              <a:rPr lang="en-US" kern="1200" dirty="0" smtClean="0">
                <a:solidFill>
                  <a:schemeClr val="tx1"/>
                </a:solidFill>
                <a:effectLst/>
              </a:rPr>
              <a:t>The web application used by Component Fund Code Monitors allows changes to fund codes in near real time.  The application facilitates legacy and future processing, providing key SFIS/SLOA data elements needed for billing and Treasury reporting.</a:t>
            </a:r>
          </a:p>
          <a:p>
            <a:pPr marL="168195" indent="-168195">
              <a:buFont typeface="Arial" panose="020B0604020202020204" pitchFamily="34" charset="0"/>
              <a:buChar char="•"/>
            </a:pPr>
            <a:r>
              <a:rPr lang="en-US" kern="1200" dirty="0" smtClean="0">
                <a:solidFill>
                  <a:schemeClr val="tx1"/>
                </a:solidFill>
                <a:effectLst/>
              </a:rPr>
              <a:t>The application also improves financial process, facilitates additional edits to improve data accuracy and enhance audit readiness.  The system supports future effective dates, so changes can be added into the database that will not go into effect until a certain date is reached. This is particularly useful at the start of a new fiscal year.</a:t>
            </a:r>
          </a:p>
          <a:p>
            <a:pPr marL="168195" indent="-168195">
              <a:buFont typeface="Arial" panose="020B0604020202020204" pitchFamily="34" charset="0"/>
              <a:buChar char="•"/>
            </a:pPr>
            <a:r>
              <a:rPr lang="en-US" kern="1200" dirty="0" smtClean="0">
                <a:solidFill>
                  <a:schemeClr val="tx1"/>
                </a:solidFill>
                <a:effectLst/>
              </a:rPr>
              <a:t>The fund code</a:t>
            </a:r>
            <a:r>
              <a:rPr lang="en-US" kern="1200" baseline="0" dirty="0" smtClean="0">
                <a:solidFill>
                  <a:schemeClr val="tx1"/>
                </a:solidFill>
                <a:effectLst/>
              </a:rPr>
              <a:t> database is</a:t>
            </a:r>
            <a:r>
              <a:rPr lang="en-US" kern="1200" dirty="0" smtClean="0">
                <a:solidFill>
                  <a:schemeClr val="tx1"/>
                </a:solidFill>
                <a:effectLst/>
              </a:rPr>
              <a:t> available for system-to-system synchronization, replacing the need to email updates to the users of the data.</a:t>
            </a:r>
            <a:endParaRPr lang="en-US" kern="1200" dirty="0">
              <a:solidFill>
                <a:schemeClr val="tx1"/>
              </a:solidFill>
              <a:effectLst/>
            </a:endParaRPr>
          </a:p>
        </p:txBody>
      </p:sp>
      <p:sp>
        <p:nvSpPr>
          <p:cNvPr id="4" name="Slide Number Placeholder 3"/>
          <p:cNvSpPr>
            <a:spLocks noGrp="1"/>
          </p:cNvSpPr>
          <p:nvPr>
            <p:ph type="sldNum" sz="quarter" idx="10"/>
          </p:nvPr>
        </p:nvSpPr>
        <p:spPr>
          <a:xfrm>
            <a:off x="2694438" y="8688049"/>
            <a:ext cx="1469128" cy="455951"/>
          </a:xfrm>
          <a:prstGeom prst="rect">
            <a:avLst/>
          </a:prstGeom>
        </p:spPr>
        <p:txBody>
          <a:bodyPr/>
          <a:lstStyle/>
          <a:p>
            <a:pPr>
              <a:defRPr/>
            </a:pPr>
            <a:fld id="{38A046AC-9528-4127-8FD7-3E5F5C130649}" type="slidenum">
              <a:rPr lang="en-US" smtClean="0"/>
              <a:pPr>
                <a:defRPr/>
              </a:pPr>
              <a:t>70</a:t>
            </a:fld>
            <a:endParaRPr lang="en-US" dirty="0"/>
          </a:p>
        </p:txBody>
      </p:sp>
    </p:spTree>
    <p:extLst>
      <p:ext uri="{BB962C8B-B14F-4D97-AF65-F5344CB8AC3E}">
        <p14:creationId xmlns:p14="http://schemas.microsoft.com/office/powerpoint/2010/main" val="611921996"/>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Narrator:</a:t>
            </a:r>
            <a:r>
              <a:rPr lang="en-US" b="0" baseline="0" dirty="0" smtClean="0"/>
              <a:t> </a:t>
            </a:r>
            <a:r>
              <a:rPr lang="en-US" b="0" kern="1200" baseline="0" dirty="0" smtClean="0">
                <a:solidFill>
                  <a:schemeClr val="tx1"/>
                </a:solidFill>
                <a:effectLst/>
              </a:rPr>
              <a:t> </a:t>
            </a:r>
          </a:p>
          <a:p>
            <a:pPr marL="168195" indent="-168195">
              <a:buFont typeface="Arial" panose="020B0604020202020204" pitchFamily="34" charset="0"/>
              <a:buChar char="•"/>
            </a:pPr>
            <a:r>
              <a:rPr lang="en-US" kern="1200" dirty="0" smtClean="0">
                <a:solidFill>
                  <a:schemeClr val="tx1"/>
                </a:solidFill>
                <a:effectLst/>
              </a:rPr>
              <a:t>The web application used by Component Fund Code Monitors allows changes to fund codes in near real time.  The application facilitates legacy and future processing, providing key SFIS/SLOA data elements needed for billing and Treasury reporting.</a:t>
            </a:r>
          </a:p>
          <a:p>
            <a:pPr marL="168195" indent="-168195">
              <a:buFont typeface="Arial" panose="020B0604020202020204" pitchFamily="34" charset="0"/>
              <a:buChar char="•"/>
            </a:pPr>
            <a:r>
              <a:rPr lang="en-US" kern="1200" dirty="0" smtClean="0">
                <a:solidFill>
                  <a:schemeClr val="tx1"/>
                </a:solidFill>
                <a:effectLst/>
              </a:rPr>
              <a:t>The application also improves financial process, facilitates additional edits to improve data accuracy and enhance audit readiness.  The system supports future effective dates, so changes can be added into the database that will not go into effect until a certain date is reached. This is particularly useful at the start of a new fiscal year.</a:t>
            </a:r>
          </a:p>
          <a:p>
            <a:pPr marL="168195" indent="-168195">
              <a:buFont typeface="Arial" panose="020B0604020202020204" pitchFamily="34" charset="0"/>
              <a:buChar char="•"/>
            </a:pPr>
            <a:r>
              <a:rPr lang="en-US" kern="1200" dirty="0" smtClean="0">
                <a:solidFill>
                  <a:schemeClr val="tx1"/>
                </a:solidFill>
                <a:effectLst/>
              </a:rPr>
              <a:t>The fund code</a:t>
            </a:r>
            <a:r>
              <a:rPr lang="en-US" kern="1200" baseline="0" dirty="0" smtClean="0">
                <a:solidFill>
                  <a:schemeClr val="tx1"/>
                </a:solidFill>
                <a:effectLst/>
              </a:rPr>
              <a:t> database is</a:t>
            </a:r>
            <a:r>
              <a:rPr lang="en-US" kern="1200" dirty="0" smtClean="0">
                <a:solidFill>
                  <a:schemeClr val="tx1"/>
                </a:solidFill>
                <a:effectLst/>
              </a:rPr>
              <a:t> available for system-to-system synchronization, replacing the need to email updates to the users of the data.</a:t>
            </a:r>
            <a:endParaRPr lang="en-US" kern="1200" dirty="0">
              <a:solidFill>
                <a:schemeClr val="tx1"/>
              </a:solidFill>
              <a:effectLst/>
            </a:endParaRPr>
          </a:p>
        </p:txBody>
      </p:sp>
      <p:sp>
        <p:nvSpPr>
          <p:cNvPr id="4" name="Slide Number Placeholder 3"/>
          <p:cNvSpPr>
            <a:spLocks noGrp="1"/>
          </p:cNvSpPr>
          <p:nvPr>
            <p:ph type="sldNum" sz="quarter" idx="10"/>
          </p:nvPr>
        </p:nvSpPr>
        <p:spPr>
          <a:xfrm>
            <a:off x="2694438" y="8688049"/>
            <a:ext cx="1469128" cy="455951"/>
          </a:xfrm>
          <a:prstGeom prst="rect">
            <a:avLst/>
          </a:prstGeom>
        </p:spPr>
        <p:txBody>
          <a:bodyPr/>
          <a:lstStyle/>
          <a:p>
            <a:pPr>
              <a:defRPr/>
            </a:pPr>
            <a:fld id="{38A046AC-9528-4127-8FD7-3E5F5C130649}" type="slidenum">
              <a:rPr lang="en-US" smtClean="0"/>
              <a:pPr>
                <a:defRPr/>
              </a:pPr>
              <a:t>71</a:t>
            </a:fld>
            <a:endParaRPr lang="en-US" dirty="0"/>
          </a:p>
        </p:txBody>
      </p:sp>
    </p:spTree>
    <p:extLst>
      <p:ext uri="{BB962C8B-B14F-4D97-AF65-F5344CB8AC3E}">
        <p14:creationId xmlns:p14="http://schemas.microsoft.com/office/powerpoint/2010/main" val="6119219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ln/>
        </p:spPr>
      </p:sp>
      <p:sp>
        <p:nvSpPr>
          <p:cNvPr id="563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dirty="0" smtClean="0"/>
              <a:t>Narrator:</a:t>
            </a:r>
            <a:r>
              <a:rPr lang="en-US" b="0" baseline="0" dirty="0" smtClean="0"/>
              <a:t> </a:t>
            </a:r>
            <a:r>
              <a:rPr lang="en-US" b="0" kern="1200" baseline="0" dirty="0" smtClean="0">
                <a:solidFill>
                  <a:schemeClr val="tx1"/>
                </a:solidFill>
                <a:effectLst/>
              </a:rPr>
              <a:t> </a:t>
            </a:r>
            <a:r>
              <a:rPr lang="en-US" kern="1200" dirty="0" smtClean="0">
                <a:solidFill>
                  <a:schemeClr val="tx1"/>
                </a:solidFill>
                <a:effectLst/>
              </a:rPr>
              <a:t>The SLOA data elements are shown here. Highlighted data elements are available referentially from the SFIS Fund Code to Fund Account Conversion Table, enabling exchange of the minimum date elements essential for Interfund billing and Treasury reporting in both a legacy 80 record position MILS environment and in DLMS. Let’s take a look at how the fund code process works.</a:t>
            </a:r>
            <a:endParaRPr lang="en-US" altLang="en-US" dirty="0" smtClean="0"/>
          </a:p>
        </p:txBody>
      </p:sp>
      <p:sp>
        <p:nvSpPr>
          <p:cNvPr id="56324" name="Slide Number Placeholder 3"/>
          <p:cNvSpPr>
            <a:spLocks noGrp="1"/>
          </p:cNvSpPr>
          <p:nvPr>
            <p:ph type="sldNum" sz="quarter" idx="5"/>
          </p:nvPr>
        </p:nvSpPr>
        <p:spPr>
          <a:xfrm>
            <a:off x="2694438" y="8688049"/>
            <a:ext cx="1469128" cy="455951"/>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018">
              <a:defRPr sz="1600">
                <a:solidFill>
                  <a:schemeClr val="tx1"/>
                </a:solidFill>
                <a:latin typeface="Arial Narrow" pitchFamily="34" charset="0"/>
              </a:defRPr>
            </a:lvl1pPr>
            <a:lvl2pPr marL="728721" indent="-280278" defTabSz="914018">
              <a:defRPr sz="1600">
                <a:solidFill>
                  <a:schemeClr val="tx1"/>
                </a:solidFill>
                <a:latin typeface="Arial Narrow" pitchFamily="34" charset="0"/>
              </a:defRPr>
            </a:lvl2pPr>
            <a:lvl3pPr marL="1121111" indent="-224221" defTabSz="914018">
              <a:defRPr sz="1600">
                <a:solidFill>
                  <a:schemeClr val="tx1"/>
                </a:solidFill>
                <a:latin typeface="Arial Narrow" pitchFamily="34" charset="0"/>
              </a:defRPr>
            </a:lvl3pPr>
            <a:lvl4pPr marL="1569556" indent="-224221" defTabSz="914018">
              <a:defRPr sz="1600">
                <a:solidFill>
                  <a:schemeClr val="tx1"/>
                </a:solidFill>
                <a:latin typeface="Arial Narrow" pitchFamily="34" charset="0"/>
              </a:defRPr>
            </a:lvl4pPr>
            <a:lvl5pPr marL="2017999" indent="-224221" defTabSz="914018">
              <a:defRPr sz="1600">
                <a:solidFill>
                  <a:schemeClr val="tx1"/>
                </a:solidFill>
                <a:latin typeface="Arial Narrow" pitchFamily="34" charset="0"/>
              </a:defRPr>
            </a:lvl5pPr>
            <a:lvl6pPr marL="2466443" indent="-224221" algn="ctr" defTabSz="914018" eaLnBrk="0" fontAlgn="base" hangingPunct="0">
              <a:spcBef>
                <a:spcPct val="50000"/>
              </a:spcBef>
              <a:spcAft>
                <a:spcPct val="0"/>
              </a:spcAft>
              <a:defRPr sz="1600">
                <a:solidFill>
                  <a:schemeClr val="tx1"/>
                </a:solidFill>
                <a:latin typeface="Arial Narrow" pitchFamily="34" charset="0"/>
              </a:defRPr>
            </a:lvl6pPr>
            <a:lvl7pPr marL="2914888" indent="-224221" algn="ctr" defTabSz="914018" eaLnBrk="0" fontAlgn="base" hangingPunct="0">
              <a:spcBef>
                <a:spcPct val="50000"/>
              </a:spcBef>
              <a:spcAft>
                <a:spcPct val="0"/>
              </a:spcAft>
              <a:defRPr sz="1600">
                <a:solidFill>
                  <a:schemeClr val="tx1"/>
                </a:solidFill>
                <a:latin typeface="Arial Narrow" pitchFamily="34" charset="0"/>
              </a:defRPr>
            </a:lvl7pPr>
            <a:lvl8pPr marL="3363331" indent="-224221" algn="ctr" defTabSz="914018" eaLnBrk="0" fontAlgn="base" hangingPunct="0">
              <a:spcBef>
                <a:spcPct val="50000"/>
              </a:spcBef>
              <a:spcAft>
                <a:spcPct val="0"/>
              </a:spcAft>
              <a:defRPr sz="1600">
                <a:solidFill>
                  <a:schemeClr val="tx1"/>
                </a:solidFill>
                <a:latin typeface="Arial Narrow" pitchFamily="34" charset="0"/>
              </a:defRPr>
            </a:lvl8pPr>
            <a:lvl9pPr marL="3811776" indent="-224221" algn="ctr" defTabSz="914018" eaLnBrk="0" fontAlgn="base" hangingPunct="0">
              <a:spcBef>
                <a:spcPct val="50000"/>
              </a:spcBef>
              <a:spcAft>
                <a:spcPct val="0"/>
              </a:spcAft>
              <a:defRPr sz="1600">
                <a:solidFill>
                  <a:schemeClr val="tx1"/>
                </a:solidFill>
                <a:latin typeface="Arial Narrow" pitchFamily="34" charset="0"/>
              </a:defRPr>
            </a:lvl9pPr>
          </a:lstStyle>
          <a:p>
            <a:fld id="{22A74EAD-AF49-4754-8CA0-2115CEC23D2D}" type="slidenum">
              <a:rPr lang="en-US" altLang="en-US" sz="1200">
                <a:latin typeface="Times New Roman" pitchFamily="18" charset="0"/>
              </a:rPr>
              <a:pPr/>
              <a:t>8</a:t>
            </a:fld>
            <a:endParaRPr lang="en-US" altLang="en-US" sz="1200">
              <a:latin typeface="Times New Roman" pitchFamily="18" charset="0"/>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xfrm>
            <a:off x="2754314" y="8832850"/>
            <a:ext cx="1501775" cy="463550"/>
          </a:xfrm>
          <a:prstGeom prst="rect">
            <a:avLst/>
          </a:prstGeom>
          <a:noFill/>
        </p:spPr>
        <p:txBody>
          <a:bodyPr/>
          <a:lstStyle/>
          <a:p>
            <a:fld id="{87D141F7-8CC6-4C3A-A822-D704B2526624}" type="slidenum">
              <a:rPr lang="en-US" smtClean="0"/>
              <a:pPr/>
              <a:t>72</a:t>
            </a:fld>
            <a:endParaRPr lang="en-US" smtClean="0"/>
          </a:p>
        </p:txBody>
      </p:sp>
      <p:sp>
        <p:nvSpPr>
          <p:cNvPr id="78851" name="Rectangle 2"/>
          <p:cNvSpPr>
            <a:spLocks noGrp="1" noRot="1" noChangeAspect="1" noChangeArrowheads="1" noTextEdit="1"/>
          </p:cNvSpPr>
          <p:nvPr>
            <p:ph type="sldImg"/>
          </p:nvPr>
        </p:nvSpPr>
        <p:spPr>
          <a:xfrm>
            <a:off x="227013" y="152400"/>
            <a:ext cx="3657600" cy="2743200"/>
          </a:xfrm>
          <a:ln/>
        </p:spPr>
      </p:sp>
      <p:sp>
        <p:nvSpPr>
          <p:cNvPr id="78852" name="Rectangle 3"/>
          <p:cNvSpPr>
            <a:spLocks noGrp="1" noChangeArrowheads="1"/>
          </p:cNvSpPr>
          <p:nvPr>
            <p:ph type="body" idx="1"/>
          </p:nvPr>
        </p:nvSpPr>
        <p:spPr>
          <a:xfrm>
            <a:off x="228601" y="3048000"/>
            <a:ext cx="4724400" cy="5638800"/>
          </a:xfrm>
          <a:noFill/>
          <a:ln/>
        </p:spPr>
        <p:txBody>
          <a:bodyPr/>
          <a:lstStyle/>
          <a:p>
            <a:endParaRPr lang="en-US" dirty="0" smtClean="0"/>
          </a:p>
        </p:txBody>
      </p:sp>
    </p:spTree>
    <p:extLst>
      <p:ext uri="{BB962C8B-B14F-4D97-AF65-F5344CB8AC3E}">
        <p14:creationId xmlns:p14="http://schemas.microsoft.com/office/powerpoint/2010/main" val="1220789837"/>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xfrm>
            <a:off x="2754314" y="8832850"/>
            <a:ext cx="1501775" cy="463550"/>
          </a:xfrm>
          <a:prstGeom prst="rect">
            <a:avLst/>
          </a:prstGeom>
          <a:noFill/>
        </p:spPr>
        <p:txBody>
          <a:bodyPr/>
          <a:lstStyle/>
          <a:p>
            <a:fld id="{87D141F7-8CC6-4C3A-A822-D704B2526624}" type="slidenum">
              <a:rPr lang="en-US" smtClean="0"/>
              <a:pPr/>
              <a:t>73</a:t>
            </a:fld>
            <a:endParaRPr lang="en-US" smtClean="0"/>
          </a:p>
        </p:txBody>
      </p:sp>
      <p:sp>
        <p:nvSpPr>
          <p:cNvPr id="78851" name="Rectangle 2"/>
          <p:cNvSpPr>
            <a:spLocks noGrp="1" noRot="1" noChangeAspect="1" noChangeArrowheads="1" noTextEdit="1"/>
          </p:cNvSpPr>
          <p:nvPr>
            <p:ph type="sldImg"/>
          </p:nvPr>
        </p:nvSpPr>
        <p:spPr>
          <a:xfrm>
            <a:off x="227013" y="152400"/>
            <a:ext cx="3657600" cy="2743200"/>
          </a:xfrm>
          <a:ln/>
        </p:spPr>
      </p:sp>
      <p:sp>
        <p:nvSpPr>
          <p:cNvPr id="78852" name="Rectangle 3"/>
          <p:cNvSpPr>
            <a:spLocks noGrp="1" noChangeArrowheads="1"/>
          </p:cNvSpPr>
          <p:nvPr>
            <p:ph type="body" idx="1"/>
          </p:nvPr>
        </p:nvSpPr>
        <p:spPr>
          <a:xfrm>
            <a:off x="228601" y="3048000"/>
            <a:ext cx="4724400" cy="5638800"/>
          </a:xfrm>
          <a:noFill/>
          <a:ln/>
        </p:spPr>
        <p:txBody>
          <a:bodyPr/>
          <a:lstStyle/>
          <a:p>
            <a:endParaRPr lang="en-US" dirty="0" smtClean="0"/>
          </a:p>
        </p:txBody>
      </p:sp>
    </p:spTree>
    <p:extLst>
      <p:ext uri="{BB962C8B-B14F-4D97-AF65-F5344CB8AC3E}">
        <p14:creationId xmlns:p14="http://schemas.microsoft.com/office/powerpoint/2010/main" val="171735947"/>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xfrm>
            <a:off x="2754314" y="8832850"/>
            <a:ext cx="1501775" cy="463550"/>
          </a:xfrm>
          <a:prstGeom prst="rect">
            <a:avLst/>
          </a:prstGeom>
          <a:noFill/>
        </p:spPr>
        <p:txBody>
          <a:bodyPr/>
          <a:lstStyle/>
          <a:p>
            <a:fld id="{87D141F7-8CC6-4C3A-A822-D704B2526624}" type="slidenum">
              <a:rPr lang="en-US" smtClean="0"/>
              <a:pPr/>
              <a:t>74</a:t>
            </a:fld>
            <a:endParaRPr lang="en-US" smtClean="0"/>
          </a:p>
        </p:txBody>
      </p:sp>
      <p:sp>
        <p:nvSpPr>
          <p:cNvPr id="78851" name="Rectangle 2"/>
          <p:cNvSpPr>
            <a:spLocks noGrp="1" noRot="1" noChangeAspect="1" noChangeArrowheads="1" noTextEdit="1"/>
          </p:cNvSpPr>
          <p:nvPr>
            <p:ph type="sldImg"/>
          </p:nvPr>
        </p:nvSpPr>
        <p:spPr>
          <a:xfrm>
            <a:off x="227013" y="152400"/>
            <a:ext cx="3657600" cy="2743200"/>
          </a:xfrm>
          <a:ln/>
        </p:spPr>
      </p:sp>
      <p:sp>
        <p:nvSpPr>
          <p:cNvPr id="78852" name="Rectangle 3"/>
          <p:cNvSpPr>
            <a:spLocks noGrp="1" noChangeArrowheads="1"/>
          </p:cNvSpPr>
          <p:nvPr>
            <p:ph type="body" idx="1"/>
          </p:nvPr>
        </p:nvSpPr>
        <p:spPr>
          <a:xfrm>
            <a:off x="228601" y="3048000"/>
            <a:ext cx="4724400" cy="5638800"/>
          </a:xfrm>
          <a:noFill/>
          <a:ln/>
        </p:spPr>
        <p:txBody>
          <a:bodyPr/>
          <a:lstStyle/>
          <a:p>
            <a:endParaRPr lang="en-US" dirty="0" smtClean="0"/>
          </a:p>
        </p:txBody>
      </p:sp>
    </p:spTree>
    <p:extLst>
      <p:ext uri="{BB962C8B-B14F-4D97-AF65-F5344CB8AC3E}">
        <p14:creationId xmlns:p14="http://schemas.microsoft.com/office/powerpoint/2010/main" val="383686384"/>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xfrm>
            <a:off x="2754314" y="8832850"/>
            <a:ext cx="1501775" cy="463550"/>
          </a:xfrm>
          <a:prstGeom prst="rect">
            <a:avLst/>
          </a:prstGeom>
          <a:noFill/>
        </p:spPr>
        <p:txBody>
          <a:bodyPr/>
          <a:lstStyle/>
          <a:p>
            <a:fld id="{87D141F7-8CC6-4C3A-A822-D704B2526624}" type="slidenum">
              <a:rPr lang="en-US" smtClean="0"/>
              <a:pPr/>
              <a:t>75</a:t>
            </a:fld>
            <a:endParaRPr lang="en-US" smtClean="0"/>
          </a:p>
        </p:txBody>
      </p:sp>
      <p:sp>
        <p:nvSpPr>
          <p:cNvPr id="78851" name="Rectangle 2"/>
          <p:cNvSpPr>
            <a:spLocks noGrp="1" noRot="1" noChangeAspect="1" noChangeArrowheads="1" noTextEdit="1"/>
          </p:cNvSpPr>
          <p:nvPr>
            <p:ph type="sldImg"/>
          </p:nvPr>
        </p:nvSpPr>
        <p:spPr>
          <a:xfrm>
            <a:off x="227013" y="152400"/>
            <a:ext cx="3657600" cy="2743200"/>
          </a:xfrm>
          <a:ln/>
        </p:spPr>
      </p:sp>
      <p:sp>
        <p:nvSpPr>
          <p:cNvPr id="78852" name="Rectangle 3"/>
          <p:cNvSpPr>
            <a:spLocks noGrp="1" noChangeArrowheads="1"/>
          </p:cNvSpPr>
          <p:nvPr>
            <p:ph type="body" idx="1"/>
          </p:nvPr>
        </p:nvSpPr>
        <p:spPr>
          <a:xfrm>
            <a:off x="228601" y="3048000"/>
            <a:ext cx="4724400" cy="5638800"/>
          </a:xfrm>
          <a:noFill/>
          <a:ln/>
        </p:spPr>
        <p:txBody>
          <a:bodyPr/>
          <a:lstStyle/>
          <a:p>
            <a:endParaRPr lang="en-US" dirty="0" smtClean="0"/>
          </a:p>
        </p:txBody>
      </p:sp>
    </p:spTree>
    <p:extLst>
      <p:ext uri="{BB962C8B-B14F-4D97-AF65-F5344CB8AC3E}">
        <p14:creationId xmlns:p14="http://schemas.microsoft.com/office/powerpoint/2010/main" val="2879356645"/>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Narrator:</a:t>
            </a:r>
            <a:r>
              <a:rPr lang="en-US" b="0" baseline="0" dirty="0" smtClean="0"/>
              <a:t> </a:t>
            </a:r>
            <a:r>
              <a:rPr lang="en-US" b="0" kern="1200" baseline="0" dirty="0" smtClean="0">
                <a:solidFill>
                  <a:schemeClr val="tx1"/>
                </a:solidFill>
                <a:effectLst/>
              </a:rPr>
              <a:t> </a:t>
            </a:r>
          </a:p>
          <a:p>
            <a:pPr marL="168195" indent="-168195">
              <a:buFont typeface="Arial" panose="020B0604020202020204" pitchFamily="34" charset="0"/>
              <a:buChar char="•"/>
            </a:pPr>
            <a:r>
              <a:rPr lang="en-US" kern="1200" dirty="0" smtClean="0">
                <a:solidFill>
                  <a:schemeClr val="tx1"/>
                </a:solidFill>
                <a:effectLst/>
              </a:rPr>
              <a:t>The web application used by Component Fund Code Monitors allows changes to fund codes in near real time.  The application facilitates legacy and future processing, providing key SFIS/SLOA data elements needed for billing and Treasury reporting.</a:t>
            </a:r>
          </a:p>
          <a:p>
            <a:pPr marL="168195" indent="-168195">
              <a:buFont typeface="Arial" panose="020B0604020202020204" pitchFamily="34" charset="0"/>
              <a:buChar char="•"/>
            </a:pPr>
            <a:r>
              <a:rPr lang="en-US" kern="1200" dirty="0" smtClean="0">
                <a:solidFill>
                  <a:schemeClr val="tx1"/>
                </a:solidFill>
                <a:effectLst/>
              </a:rPr>
              <a:t>The application also improves financial process, facilitates additional edits to improve data accuracy and enhance audit readiness.  The system supports future effective dates, so changes can be added into the database that will not go into effect until a certain date is reached. This is particularly useful at the start of a new fiscal year.</a:t>
            </a:r>
          </a:p>
          <a:p>
            <a:pPr marL="168195" indent="-168195">
              <a:buFont typeface="Arial" panose="020B0604020202020204" pitchFamily="34" charset="0"/>
              <a:buChar char="•"/>
            </a:pPr>
            <a:r>
              <a:rPr lang="en-US" kern="1200" dirty="0" smtClean="0">
                <a:solidFill>
                  <a:schemeClr val="tx1"/>
                </a:solidFill>
                <a:effectLst/>
              </a:rPr>
              <a:t>The fund code</a:t>
            </a:r>
            <a:r>
              <a:rPr lang="en-US" kern="1200" baseline="0" dirty="0" smtClean="0">
                <a:solidFill>
                  <a:schemeClr val="tx1"/>
                </a:solidFill>
                <a:effectLst/>
              </a:rPr>
              <a:t> database is</a:t>
            </a:r>
            <a:r>
              <a:rPr lang="en-US" kern="1200" dirty="0" smtClean="0">
                <a:solidFill>
                  <a:schemeClr val="tx1"/>
                </a:solidFill>
                <a:effectLst/>
              </a:rPr>
              <a:t> available for system-to-system synchronization, replacing the need to email updates to the users of the data.</a:t>
            </a:r>
            <a:endParaRPr lang="en-US" kern="1200" dirty="0">
              <a:solidFill>
                <a:schemeClr val="tx1"/>
              </a:solidFill>
              <a:effectLst/>
            </a:endParaRPr>
          </a:p>
        </p:txBody>
      </p:sp>
      <p:sp>
        <p:nvSpPr>
          <p:cNvPr id="4" name="Slide Number Placeholder 3"/>
          <p:cNvSpPr>
            <a:spLocks noGrp="1"/>
          </p:cNvSpPr>
          <p:nvPr>
            <p:ph type="sldNum" sz="quarter" idx="10"/>
          </p:nvPr>
        </p:nvSpPr>
        <p:spPr>
          <a:xfrm>
            <a:off x="2694438" y="8688049"/>
            <a:ext cx="1469128" cy="455951"/>
          </a:xfrm>
          <a:prstGeom prst="rect">
            <a:avLst/>
          </a:prstGeom>
        </p:spPr>
        <p:txBody>
          <a:bodyPr/>
          <a:lstStyle/>
          <a:p>
            <a:pPr>
              <a:defRPr/>
            </a:pPr>
            <a:fld id="{38A046AC-9528-4127-8FD7-3E5F5C130649}" type="slidenum">
              <a:rPr lang="en-US" smtClean="0"/>
              <a:pPr>
                <a:defRPr/>
              </a:pPr>
              <a:t>76</a:t>
            </a:fld>
            <a:endParaRPr lang="en-US" dirty="0"/>
          </a:p>
        </p:txBody>
      </p:sp>
    </p:spTree>
    <p:extLst>
      <p:ext uri="{BB962C8B-B14F-4D97-AF65-F5344CB8AC3E}">
        <p14:creationId xmlns:p14="http://schemas.microsoft.com/office/powerpoint/2010/main" val="6119219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xfrm>
            <a:off x="2694438" y="8688049"/>
            <a:ext cx="1469128" cy="455951"/>
          </a:xfrm>
          <a:prstGeom prst="rect">
            <a:avLst/>
          </a:prstGeom>
          <a:noFill/>
        </p:spPr>
        <p:txBody>
          <a:bodyPr/>
          <a:lstStyle/>
          <a:p>
            <a:fld id="{A5F3CBAB-AB60-46C4-8C85-EAA9FD967DB9}" type="slidenum">
              <a:rPr lang="en-US" smtClean="0"/>
              <a:pPr/>
              <a:t>9</a:t>
            </a:fld>
            <a:endParaRPr lang="en-US" smtClean="0"/>
          </a:p>
        </p:txBody>
      </p:sp>
      <p:sp>
        <p:nvSpPr>
          <p:cNvPr id="52227" name="Rectangle 2"/>
          <p:cNvSpPr>
            <a:spLocks noGrp="1" noRot="1" noChangeAspect="1" noChangeArrowheads="1" noTextEdit="1"/>
          </p:cNvSpPr>
          <p:nvPr>
            <p:ph type="sldImg"/>
          </p:nvPr>
        </p:nvSpPr>
        <p:spPr>
          <a:xfrm>
            <a:off x="138113" y="149225"/>
            <a:ext cx="3597275" cy="2698750"/>
          </a:xfrm>
          <a:ln/>
        </p:spPr>
      </p:sp>
      <p:sp>
        <p:nvSpPr>
          <p:cNvPr id="52228" name="Rectangle 4"/>
          <p:cNvSpPr>
            <a:spLocks noGrp="1" noChangeArrowheads="1"/>
          </p:cNvSpPr>
          <p:nvPr>
            <p:ph type="body" idx="1"/>
          </p:nvPr>
        </p:nvSpPr>
        <p:spPr>
          <a:xfrm>
            <a:off x="149089" y="2923082"/>
            <a:ext cx="6336196" cy="6071016"/>
          </a:xfrm>
          <a:noFill/>
          <a:ln/>
        </p:spPr>
        <p:txBody>
          <a:bodyPr/>
          <a:lstStyle/>
          <a:p>
            <a:r>
              <a:rPr lang="en-US" b="1" dirty="0"/>
              <a:t>Narrator:</a:t>
            </a:r>
            <a:r>
              <a:rPr lang="en-US" dirty="0"/>
              <a:t>  The two record position Fund Code identifies the chargeable appropriation for the bill-to party in a logistics transaction. The service code, (or first position) of the bill-to </a:t>
            </a:r>
            <a:r>
              <a:rPr lang="en-US" dirty="0" err="1"/>
              <a:t>DoDAAC</a:t>
            </a:r>
            <a:r>
              <a:rPr lang="en-US" dirty="0"/>
              <a:t>, determines the correct section of the SFIS Fund Code to Fund Account Conversion table to use.  In addition, the fund code may also designate the bill-to </a:t>
            </a:r>
            <a:r>
              <a:rPr lang="en-US" dirty="0" err="1"/>
              <a:t>DoDAAC</a:t>
            </a:r>
            <a:r>
              <a:rPr lang="en-US" dirty="0"/>
              <a:t> based on the service code of the </a:t>
            </a:r>
            <a:r>
              <a:rPr lang="en-US" dirty="0" err="1"/>
              <a:t>requisitioner</a:t>
            </a:r>
            <a:r>
              <a:rPr lang="en-US" dirty="0" smtClean="0"/>
              <a:t>.  Only a limited number of Federal agency </a:t>
            </a:r>
            <a:r>
              <a:rPr lang="en-US" dirty="0" err="1" smtClean="0"/>
              <a:t>DoDAACs</a:t>
            </a:r>
            <a:r>
              <a:rPr lang="en-US" dirty="0" smtClean="0"/>
              <a:t> are authorized to use </a:t>
            </a:r>
            <a:r>
              <a:rPr lang="en-US" dirty="0" err="1" smtClean="0"/>
              <a:t>interfund</a:t>
            </a:r>
            <a:r>
              <a:rPr lang="en-US" dirty="0" smtClean="0"/>
              <a:t> billing. </a:t>
            </a:r>
            <a:r>
              <a:rPr lang="en-US" dirty="0"/>
              <a:t>Each Service and Agency has appointed fund code monitors to establish and maintain their fund codes using a </a:t>
            </a:r>
            <a:r>
              <a:rPr lang="en-US" dirty="0" smtClean="0"/>
              <a:t>controlled, </a:t>
            </a:r>
            <a:r>
              <a:rPr lang="en-US" dirty="0"/>
              <a:t>web application at </a:t>
            </a:r>
            <a:r>
              <a:rPr lang="en-US" dirty="0" smtClean="0"/>
              <a:t>DAAS.  </a:t>
            </a:r>
            <a:r>
              <a:rPr lang="en-US" dirty="0"/>
              <a:t>Let’s see how this works.</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2725" y="149225"/>
            <a:ext cx="3522663" cy="2643188"/>
          </a:xfrm>
        </p:spPr>
      </p:sp>
      <p:sp>
        <p:nvSpPr>
          <p:cNvPr id="3" name="Notes Placeholder 2"/>
          <p:cNvSpPr>
            <a:spLocks noGrp="1"/>
          </p:cNvSpPr>
          <p:nvPr>
            <p:ph type="body" idx="1"/>
          </p:nvPr>
        </p:nvSpPr>
        <p:spPr/>
        <p:txBody>
          <a:bodyPr/>
          <a:lstStyle/>
          <a:p>
            <a:r>
              <a:rPr lang="en-US" b="1" dirty="0"/>
              <a:t>Narrator:</a:t>
            </a:r>
            <a:r>
              <a:rPr lang="en-US" dirty="0"/>
              <a:t>  </a:t>
            </a:r>
          </a:p>
          <a:p>
            <a:pPr marL="168195" indent="-168195">
              <a:buFont typeface="Arial" panose="020B0604020202020204" pitchFamily="34" charset="0"/>
              <a:buChar char="•"/>
            </a:pPr>
            <a:r>
              <a:rPr lang="en-US" dirty="0"/>
              <a:t>Let’s review what we have learned about fund </a:t>
            </a:r>
            <a:r>
              <a:rPr lang="en-US" dirty="0" smtClean="0"/>
              <a:t>codes and introduce one more table.</a:t>
            </a:r>
            <a:endParaRPr lang="en-US" dirty="0"/>
          </a:p>
          <a:p>
            <a:pPr marL="168195" indent="-168195">
              <a:buFont typeface="Arial" panose="020B0604020202020204" pitchFamily="34" charset="0"/>
              <a:buChar char="•"/>
            </a:pPr>
            <a:r>
              <a:rPr lang="en-US" dirty="0"/>
              <a:t>First, in a DLMS variable length transaction we can identify the </a:t>
            </a:r>
            <a:r>
              <a:rPr lang="en-US" dirty="0" err="1"/>
              <a:t>requisitioner</a:t>
            </a:r>
            <a:r>
              <a:rPr lang="en-US" dirty="0"/>
              <a:t>, ship-to party and bill-to party as discrete data elements and we can also identify the discrete data elements for the </a:t>
            </a:r>
            <a:r>
              <a:rPr lang="en-US" dirty="0" smtClean="0"/>
              <a:t>line </a:t>
            </a:r>
            <a:r>
              <a:rPr lang="en-US" dirty="0"/>
              <a:t>of accounting.</a:t>
            </a:r>
          </a:p>
          <a:p>
            <a:pPr marL="168195" indent="-168195">
              <a:buFont typeface="Arial" panose="020B0604020202020204" pitchFamily="34" charset="0"/>
              <a:buChar char="•"/>
            </a:pPr>
            <a:r>
              <a:rPr lang="en-US" dirty="0"/>
              <a:t>In </a:t>
            </a:r>
            <a:r>
              <a:rPr lang="en-US" dirty="0" smtClean="0"/>
              <a:t>MILS, </a:t>
            </a:r>
            <a:r>
              <a:rPr lang="en-US" dirty="0"/>
              <a:t>the combination of Signal Code, </a:t>
            </a:r>
            <a:r>
              <a:rPr lang="en-US" dirty="0" err="1"/>
              <a:t>DoDAAC</a:t>
            </a:r>
            <a:r>
              <a:rPr lang="en-US" dirty="0"/>
              <a:t> and Fund Code:</a:t>
            </a:r>
          </a:p>
          <a:p>
            <a:pPr marL="616714" lvl="1" indent="-168195">
              <a:buFont typeface="Arial" panose="020B0604020202020204" pitchFamily="34" charset="0"/>
              <a:buChar char="•"/>
            </a:pPr>
            <a:r>
              <a:rPr lang="en-US" b="1" dirty="0"/>
              <a:t>Identifies a line of accounting for </a:t>
            </a:r>
            <a:r>
              <a:rPr lang="en-US" b="1" dirty="0" err="1"/>
              <a:t>interfund</a:t>
            </a:r>
            <a:r>
              <a:rPr lang="en-US" b="1" dirty="0"/>
              <a:t> billing or specifies non-</a:t>
            </a:r>
            <a:r>
              <a:rPr lang="en-US" b="1" dirty="0" err="1"/>
              <a:t>interfund</a:t>
            </a:r>
            <a:r>
              <a:rPr lang="en-US" b="1" dirty="0"/>
              <a:t> billing;</a:t>
            </a:r>
            <a:endParaRPr lang="en-US" dirty="0"/>
          </a:p>
          <a:p>
            <a:pPr marL="616714" lvl="1" indent="-168195">
              <a:buFont typeface="Arial" panose="020B0604020202020204" pitchFamily="34" charset="0"/>
              <a:buChar char="•"/>
            </a:pPr>
            <a:r>
              <a:rPr lang="en-US" b="1" dirty="0" smtClean="0"/>
              <a:t>Identifies  </a:t>
            </a:r>
            <a:r>
              <a:rPr lang="en-US" b="1" dirty="0"/>
              <a:t>the  bill-to party</a:t>
            </a:r>
            <a:endParaRPr lang="en-US" dirty="0"/>
          </a:p>
          <a:p>
            <a:pPr marL="168195" indent="-168195">
              <a:buFont typeface="Arial" panose="020B0604020202020204" pitchFamily="34" charset="0"/>
              <a:buChar char="•"/>
            </a:pPr>
            <a:r>
              <a:rPr lang="en-US" dirty="0"/>
              <a:t>The Signal Code:</a:t>
            </a:r>
          </a:p>
          <a:p>
            <a:pPr marL="616714" lvl="1" indent="-168195">
              <a:buFont typeface="Arial" panose="020B0604020202020204" pitchFamily="34" charset="0"/>
              <a:buChar char="•"/>
            </a:pPr>
            <a:r>
              <a:rPr lang="en-US" b="1" dirty="0"/>
              <a:t>Identifies both the ship-to party and the bill to party</a:t>
            </a:r>
            <a:endParaRPr lang="en-US" dirty="0"/>
          </a:p>
          <a:p>
            <a:pPr marL="168195" indent="-168195">
              <a:buFont typeface="Arial" panose="020B0604020202020204" pitchFamily="34" charset="0"/>
              <a:buChar char="•"/>
            </a:pPr>
            <a:r>
              <a:rPr lang="en-US" dirty="0"/>
              <a:t>The bill-to party may be: </a:t>
            </a:r>
          </a:p>
          <a:p>
            <a:pPr marL="616714" lvl="1" indent="-168195">
              <a:buFont typeface="Arial" panose="020B0604020202020204" pitchFamily="34" charset="0"/>
              <a:buChar char="•"/>
            </a:pPr>
            <a:r>
              <a:rPr lang="en-US" b="1" dirty="0"/>
              <a:t>The Requisitioning </a:t>
            </a:r>
            <a:r>
              <a:rPr lang="en-US" b="1" dirty="0" err="1"/>
              <a:t>DoDAAC</a:t>
            </a:r>
            <a:r>
              <a:rPr lang="en-US" b="1" dirty="0"/>
              <a:t> (Signal Code A or J);</a:t>
            </a:r>
            <a:endParaRPr lang="en-US" dirty="0"/>
          </a:p>
          <a:p>
            <a:pPr marL="616714" lvl="1" indent="-168195">
              <a:buFont typeface="Arial" panose="020B0604020202020204" pitchFamily="34" charset="0"/>
              <a:buChar char="•"/>
            </a:pPr>
            <a:r>
              <a:rPr lang="en-US" b="1" dirty="0"/>
              <a:t>The </a:t>
            </a:r>
            <a:r>
              <a:rPr lang="en-US" b="1" dirty="0" err="1"/>
              <a:t>DoDAAC</a:t>
            </a:r>
            <a:r>
              <a:rPr lang="en-US" b="1" dirty="0"/>
              <a:t> in the Supplementary Address (Signal Code B or K); or</a:t>
            </a:r>
            <a:endParaRPr lang="en-US" dirty="0"/>
          </a:p>
          <a:p>
            <a:pPr marL="616714" lvl="1" indent="-168195">
              <a:buFont typeface="Arial" panose="020B0604020202020204" pitchFamily="34" charset="0"/>
              <a:buChar char="•"/>
            </a:pPr>
            <a:r>
              <a:rPr lang="en-US" b="1" dirty="0"/>
              <a:t>The </a:t>
            </a:r>
            <a:r>
              <a:rPr lang="en-US" b="1" dirty="0" err="1"/>
              <a:t>DoDAAC</a:t>
            </a:r>
            <a:r>
              <a:rPr lang="en-US" b="1" dirty="0"/>
              <a:t> identified by the Fund Code (Signal Code C or L)</a:t>
            </a:r>
            <a:endParaRPr lang="en-US" dirty="0"/>
          </a:p>
          <a:p>
            <a:pPr marL="168195" indent="-168195">
              <a:buFont typeface="Arial" panose="020B0604020202020204" pitchFamily="34" charset="0"/>
              <a:buChar char="•"/>
            </a:pPr>
            <a:r>
              <a:rPr lang="en-US" dirty="0"/>
              <a:t>There are three Fund Code Tables:</a:t>
            </a:r>
          </a:p>
          <a:p>
            <a:pPr marL="616714" lvl="1" indent="-168195">
              <a:buFont typeface="Arial" panose="020B0604020202020204" pitchFamily="34" charset="0"/>
              <a:buChar char="•"/>
            </a:pPr>
            <a:r>
              <a:rPr lang="en-US" b="1" dirty="0"/>
              <a:t>Fund Code to Fund Account Conversion Table (MILSBILLS APP 1.1)</a:t>
            </a:r>
            <a:endParaRPr lang="en-US" dirty="0"/>
          </a:p>
          <a:p>
            <a:pPr marL="616714" lvl="1" indent="-168195">
              <a:buFont typeface="Arial" panose="020B0604020202020204" pitchFamily="34" charset="0"/>
              <a:buChar char="•"/>
            </a:pPr>
            <a:r>
              <a:rPr lang="en-US" b="1" dirty="0"/>
              <a:t>Fund Code to Billed Office </a:t>
            </a:r>
            <a:r>
              <a:rPr lang="en-US" b="1" dirty="0" err="1"/>
              <a:t>DoDAAC</a:t>
            </a:r>
            <a:r>
              <a:rPr lang="en-US" b="1" dirty="0"/>
              <a:t> Conversion Table (MILSBILLS APP 1.2)</a:t>
            </a:r>
            <a:endParaRPr lang="en-US" dirty="0"/>
          </a:p>
          <a:p>
            <a:pPr marL="616714" lvl="1" indent="-168195">
              <a:buFont typeface="Arial" panose="020B0604020202020204" pitchFamily="34" charset="0"/>
              <a:buChar char="•"/>
            </a:pPr>
            <a:r>
              <a:rPr lang="en-US" b="1" dirty="0"/>
              <a:t>Table of H Series </a:t>
            </a:r>
            <a:r>
              <a:rPr lang="en-US" b="1" dirty="0" err="1"/>
              <a:t>DoDAACs</a:t>
            </a:r>
            <a:r>
              <a:rPr lang="en-US" b="1" dirty="0"/>
              <a:t> Authorized </a:t>
            </a:r>
            <a:r>
              <a:rPr lang="en-US" b="1" dirty="0" err="1"/>
              <a:t>Interfund</a:t>
            </a:r>
            <a:r>
              <a:rPr lang="en-US" b="1" dirty="0"/>
              <a:t> Billing (MILSBILLS APP 1.3)</a:t>
            </a:r>
            <a:endParaRPr lang="en-US" dirty="0"/>
          </a:p>
        </p:txBody>
      </p:sp>
      <p:sp>
        <p:nvSpPr>
          <p:cNvPr id="4" name="Slide Number Placeholder 3"/>
          <p:cNvSpPr>
            <a:spLocks noGrp="1"/>
          </p:cNvSpPr>
          <p:nvPr>
            <p:ph type="sldNum" sz="quarter" idx="10"/>
          </p:nvPr>
        </p:nvSpPr>
        <p:spPr>
          <a:xfrm>
            <a:off x="2694438" y="8688049"/>
            <a:ext cx="1469128" cy="455951"/>
          </a:xfrm>
          <a:prstGeom prst="rect">
            <a:avLst/>
          </a:prstGeom>
        </p:spPr>
        <p:txBody>
          <a:bodyPr/>
          <a:lstStyle/>
          <a:p>
            <a:pPr>
              <a:defRPr/>
            </a:pPr>
            <a:fld id="{38A046AC-9528-4127-8FD7-3E5F5C130649}" type="slidenum">
              <a:rPr lang="en-US" smtClean="0"/>
              <a:pPr>
                <a:defRPr/>
              </a:pPr>
              <a:t>10</a:t>
            </a:fld>
            <a:endParaRPr lang="en-US" dirty="0"/>
          </a:p>
        </p:txBody>
      </p:sp>
    </p:spTree>
    <p:extLst>
      <p:ext uri="{BB962C8B-B14F-4D97-AF65-F5344CB8AC3E}">
        <p14:creationId xmlns:p14="http://schemas.microsoft.com/office/powerpoint/2010/main" val="23435551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393381397"/>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
        <p:nvSpPr>
          <p:cNvPr id="4" name="Rectangle 3"/>
          <p:cNvSpPr/>
          <p:nvPr userDrawn="1"/>
        </p:nvSpPr>
        <p:spPr>
          <a:xfrm>
            <a:off x="0" y="0"/>
            <a:ext cx="9144000" cy="333375"/>
          </a:xfrm>
          <a:prstGeom prst="rect">
            <a:avLst/>
          </a:prstGeom>
          <a:solidFill>
            <a:srgbClr val="005A9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fontAlgn="auto">
              <a:spcBef>
                <a:spcPts val="0"/>
              </a:spcBef>
              <a:spcAft>
                <a:spcPts val="0"/>
              </a:spcAft>
              <a:defRPr/>
            </a:pPr>
            <a:endParaRPr lang="en-US" sz="2000" dirty="0">
              <a:solidFill>
                <a:srgbClr val="92D050"/>
              </a:solidFill>
            </a:endParaRPr>
          </a:p>
        </p:txBody>
      </p:sp>
      <p:pic>
        <p:nvPicPr>
          <p:cNvPr id="7" name="Picture 5" descr="Q:\DR\Administrative\Photos for Briefs\DLA Logos\DLA-Logo-Clear.gif"/>
          <p:cNvPicPr>
            <a:picLocks noChangeAspect="1" noChangeArrowheads="1"/>
          </p:cNvPicPr>
          <p:nvPr userDrawn="1"/>
        </p:nvPicPr>
        <p:blipFill>
          <a:blip r:embed="rId2" cstate="print"/>
          <a:srcRect/>
          <a:stretch>
            <a:fillRect/>
          </a:stretch>
        </p:blipFill>
        <p:spPr bwMode="auto">
          <a:xfrm>
            <a:off x="19050" y="19050"/>
            <a:ext cx="692150" cy="819150"/>
          </a:xfrm>
          <a:prstGeom prst="rect">
            <a:avLst/>
          </a:prstGeom>
          <a:noFill/>
          <a:ln w="9525">
            <a:noFill/>
            <a:miter lim="800000"/>
            <a:headEnd/>
            <a:tailEnd/>
          </a:ln>
        </p:spPr>
      </p:pic>
      <p:sp>
        <p:nvSpPr>
          <p:cNvPr id="8" name="Slide Number Placeholder 5"/>
          <p:cNvSpPr txBox="1">
            <a:spLocks/>
          </p:cNvSpPr>
          <p:nvPr userDrawn="1"/>
        </p:nvSpPr>
        <p:spPr>
          <a:xfrm>
            <a:off x="7010400" y="6492874"/>
            <a:ext cx="2133600" cy="365125"/>
          </a:xfrm>
          <a:prstGeom prst="rect">
            <a:avLst/>
          </a:prstGeom>
        </p:spPr>
        <p:txBody>
          <a:bodyPr anchor="ctr"/>
          <a:lstStyle>
            <a:lvl1pPr>
              <a:defRPr/>
            </a:lvl1pPr>
          </a:lstStyle>
          <a:p>
            <a:pPr algn="r" fontAlgn="auto">
              <a:spcBef>
                <a:spcPts val="0"/>
              </a:spcBef>
              <a:spcAft>
                <a:spcPts val="0"/>
              </a:spcAft>
              <a:defRPr/>
            </a:pPr>
            <a:fld id="{1405757A-EBA4-4DE9-A0AF-46CB59C5552D}" type="slidenum">
              <a:rPr lang="en-US" sz="1400" b="1" smtClean="0">
                <a:solidFill>
                  <a:schemeClr val="bg1"/>
                </a:solidFill>
                <a:latin typeface="+mn-lt"/>
              </a:rPr>
              <a:pPr algn="r" fontAlgn="auto">
                <a:spcBef>
                  <a:spcPts val="0"/>
                </a:spcBef>
                <a:spcAft>
                  <a:spcPts val="0"/>
                </a:spcAft>
                <a:defRPr/>
              </a:pPr>
              <a:t>‹#›</a:t>
            </a:fld>
            <a:endParaRPr lang="en-US" sz="1400" b="1" dirty="0">
              <a:solidFill>
                <a:schemeClr val="bg1"/>
              </a:solidFill>
              <a:latin typeface="+mn-lt"/>
            </a:endParaRPr>
          </a:p>
        </p:txBody>
      </p:sp>
      <p:sp>
        <p:nvSpPr>
          <p:cNvPr id="3" name="Content Placeholder 2"/>
          <p:cNvSpPr>
            <a:spLocks noGrp="1"/>
          </p:cNvSpPr>
          <p:nvPr>
            <p:ph idx="1"/>
          </p:nvPr>
        </p:nvSpPr>
        <p:spPr>
          <a:xfrm>
            <a:off x="457200" y="1600200"/>
            <a:ext cx="8229600" cy="4525963"/>
          </a:xfrm>
          <a:prstGeom prst="rect">
            <a:avLst/>
          </a:prstGeom>
        </p:spPr>
        <p:txBody>
          <a:bodyPr/>
          <a:lstStyle>
            <a:lvl1pPr marL="231775" indent="-231775">
              <a:defRPr sz="2800"/>
            </a:lvl1pPr>
            <a:lvl2pPr marL="633413" indent="-292100">
              <a:defRPr sz="2400"/>
            </a:lvl2pPr>
            <a:lvl3pPr marL="974725" indent="-231775">
              <a:defRPr sz="2200"/>
            </a:lvl3pPr>
            <a:lvl4pPr marL="1255713" indent="-230188">
              <a:defRPr/>
            </a:lvl4pPr>
            <a:lvl5pPr marL="1544638" indent="-228600">
              <a:buFont typeface="Arial" pitchFamily="34" charset="0"/>
              <a:buChar cha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Title 1"/>
          <p:cNvSpPr>
            <a:spLocks noGrp="1"/>
          </p:cNvSpPr>
          <p:nvPr>
            <p:ph type="title" idx="4294967295" hasCustomPrompt="1"/>
          </p:nvPr>
        </p:nvSpPr>
        <p:spPr>
          <a:xfrm>
            <a:off x="711200" y="19050"/>
            <a:ext cx="8432800" cy="409575"/>
          </a:xfrm>
          <a:prstGeom prst="rect">
            <a:avLst/>
          </a:prstGeom>
        </p:spPr>
        <p:txBody>
          <a:bodyPr/>
          <a:lstStyle>
            <a:lvl1pPr algn="r">
              <a:defRPr sz="2000">
                <a:solidFill>
                  <a:srgbClr val="92D050"/>
                </a:solidFill>
              </a:defRPr>
            </a:lvl1pPr>
          </a:lstStyle>
          <a:p>
            <a:r>
              <a:rPr lang="en-US" dirty="0" smtClean="0"/>
              <a:t/>
            </a:r>
            <a:br>
              <a:rPr lang="en-US" dirty="0" smtClean="0"/>
            </a:br>
            <a:endParaRPr lang="en-US" dirty="0" smtClean="0"/>
          </a:p>
        </p:txBody>
      </p:sp>
    </p:spTree>
    <p:extLst>
      <p:ext uri="{BB962C8B-B14F-4D97-AF65-F5344CB8AC3E}">
        <p14:creationId xmlns:p14="http://schemas.microsoft.com/office/powerpoint/2010/main" val="3248889466"/>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sp>
        <p:nvSpPr>
          <p:cNvPr id="4" name="Rectangle 3"/>
          <p:cNvSpPr/>
          <p:nvPr userDrawn="1"/>
        </p:nvSpPr>
        <p:spPr>
          <a:xfrm>
            <a:off x="0" y="0"/>
            <a:ext cx="9144000" cy="333375"/>
          </a:xfrm>
          <a:prstGeom prst="rect">
            <a:avLst/>
          </a:prstGeom>
          <a:solidFill>
            <a:srgbClr val="005A9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fontAlgn="auto">
              <a:spcBef>
                <a:spcPts val="0"/>
              </a:spcBef>
              <a:spcAft>
                <a:spcPts val="0"/>
              </a:spcAft>
              <a:defRPr/>
            </a:pPr>
            <a:endParaRPr lang="en-US" sz="2000" dirty="0">
              <a:solidFill>
                <a:srgbClr val="92D050"/>
              </a:solidFill>
            </a:endParaRPr>
          </a:p>
        </p:txBody>
      </p:sp>
      <p:pic>
        <p:nvPicPr>
          <p:cNvPr id="7" name="Picture 5" descr="Q:\DR\Administrative\Photos for Briefs\DLA Logos\DLA-Logo-Clear.gif"/>
          <p:cNvPicPr>
            <a:picLocks noChangeAspect="1" noChangeArrowheads="1"/>
          </p:cNvPicPr>
          <p:nvPr userDrawn="1"/>
        </p:nvPicPr>
        <p:blipFill>
          <a:blip r:embed="rId2" cstate="print"/>
          <a:srcRect/>
          <a:stretch>
            <a:fillRect/>
          </a:stretch>
        </p:blipFill>
        <p:spPr bwMode="auto">
          <a:xfrm>
            <a:off x="19050" y="19050"/>
            <a:ext cx="692150" cy="819150"/>
          </a:xfrm>
          <a:prstGeom prst="rect">
            <a:avLst/>
          </a:prstGeom>
          <a:noFill/>
          <a:ln w="9525">
            <a:noFill/>
            <a:miter lim="800000"/>
            <a:headEnd/>
            <a:tailEnd/>
          </a:ln>
        </p:spPr>
      </p:pic>
      <p:sp>
        <p:nvSpPr>
          <p:cNvPr id="8" name="Slide Number Placeholder 5"/>
          <p:cNvSpPr txBox="1">
            <a:spLocks/>
          </p:cNvSpPr>
          <p:nvPr userDrawn="1"/>
        </p:nvSpPr>
        <p:spPr>
          <a:xfrm>
            <a:off x="7010400" y="6492874"/>
            <a:ext cx="2133600" cy="365125"/>
          </a:xfrm>
          <a:prstGeom prst="rect">
            <a:avLst/>
          </a:prstGeom>
        </p:spPr>
        <p:txBody>
          <a:bodyPr anchor="ctr"/>
          <a:lstStyle>
            <a:lvl1pPr>
              <a:defRPr/>
            </a:lvl1pPr>
          </a:lstStyle>
          <a:p>
            <a:pPr algn="r" fontAlgn="auto">
              <a:spcBef>
                <a:spcPts val="0"/>
              </a:spcBef>
              <a:spcAft>
                <a:spcPts val="0"/>
              </a:spcAft>
              <a:defRPr/>
            </a:pPr>
            <a:fld id="{1405757A-EBA4-4DE9-A0AF-46CB59C5552D}" type="slidenum">
              <a:rPr lang="en-US" sz="1400" b="1" smtClean="0">
                <a:solidFill>
                  <a:schemeClr val="bg1"/>
                </a:solidFill>
                <a:latin typeface="+mn-lt"/>
              </a:rPr>
              <a:pPr algn="r" fontAlgn="auto">
                <a:spcBef>
                  <a:spcPts val="0"/>
                </a:spcBef>
                <a:spcAft>
                  <a:spcPts val="0"/>
                </a:spcAft>
                <a:defRPr/>
              </a:pPr>
              <a:t>‹#›</a:t>
            </a:fld>
            <a:endParaRPr lang="en-US" sz="1400" b="1" dirty="0">
              <a:solidFill>
                <a:schemeClr val="bg1"/>
              </a:solidFill>
              <a:latin typeface="+mn-lt"/>
            </a:endParaRPr>
          </a:p>
        </p:txBody>
      </p:sp>
      <p:sp>
        <p:nvSpPr>
          <p:cNvPr id="3" name="Content Placeholder 2"/>
          <p:cNvSpPr>
            <a:spLocks noGrp="1"/>
          </p:cNvSpPr>
          <p:nvPr>
            <p:ph idx="1"/>
          </p:nvPr>
        </p:nvSpPr>
        <p:spPr>
          <a:xfrm>
            <a:off x="457200" y="1600200"/>
            <a:ext cx="8229600" cy="4525963"/>
          </a:xfrm>
          <a:prstGeom prst="rect">
            <a:avLst/>
          </a:prstGeom>
        </p:spPr>
        <p:txBody>
          <a:bodyPr/>
          <a:lstStyle>
            <a:lvl1pPr marL="231775" indent="-231775">
              <a:defRPr sz="2800"/>
            </a:lvl1pPr>
            <a:lvl2pPr marL="633413" indent="-292100">
              <a:defRPr sz="2400"/>
            </a:lvl2pPr>
            <a:lvl3pPr marL="974725" indent="-231775">
              <a:defRPr sz="2200"/>
            </a:lvl3pPr>
            <a:lvl4pPr marL="1255713" indent="-230188">
              <a:defRPr/>
            </a:lvl4pPr>
            <a:lvl5pPr marL="1544638" indent="-228600">
              <a:buFont typeface="Arial" pitchFamily="34" charset="0"/>
              <a:buChar cha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Title 1"/>
          <p:cNvSpPr>
            <a:spLocks noGrp="1"/>
          </p:cNvSpPr>
          <p:nvPr>
            <p:ph type="title" idx="4294967295" hasCustomPrompt="1"/>
          </p:nvPr>
        </p:nvSpPr>
        <p:spPr>
          <a:xfrm>
            <a:off x="711200" y="19050"/>
            <a:ext cx="8432800" cy="409575"/>
          </a:xfrm>
          <a:prstGeom prst="rect">
            <a:avLst/>
          </a:prstGeom>
        </p:spPr>
        <p:txBody>
          <a:bodyPr/>
          <a:lstStyle>
            <a:lvl1pPr algn="r">
              <a:defRPr sz="2000">
                <a:solidFill>
                  <a:srgbClr val="92D050"/>
                </a:solidFill>
              </a:defRPr>
            </a:lvl1pPr>
          </a:lstStyle>
          <a:p>
            <a:r>
              <a:rPr lang="en-US" dirty="0" smtClean="0"/>
              <a:t/>
            </a:r>
            <a:br>
              <a:rPr lang="en-US" dirty="0" smtClean="0"/>
            </a:br>
            <a:endParaRPr lang="en-US" dirty="0" smtClean="0"/>
          </a:p>
        </p:txBody>
      </p:sp>
    </p:spTree>
    <p:extLst>
      <p:ext uri="{BB962C8B-B14F-4D97-AF65-F5344CB8AC3E}">
        <p14:creationId xmlns:p14="http://schemas.microsoft.com/office/powerpoint/2010/main" val="1624011050"/>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9_Title and Content">
    <p:spTree>
      <p:nvGrpSpPr>
        <p:cNvPr id="1" name=""/>
        <p:cNvGrpSpPr/>
        <p:nvPr/>
      </p:nvGrpSpPr>
      <p:grpSpPr>
        <a:xfrm>
          <a:off x="0" y="0"/>
          <a:ext cx="0" cy="0"/>
          <a:chOff x="0" y="0"/>
          <a:chExt cx="0" cy="0"/>
        </a:xfrm>
      </p:grpSpPr>
      <p:sp>
        <p:nvSpPr>
          <p:cNvPr id="4" name="Rectangle 3"/>
          <p:cNvSpPr/>
          <p:nvPr userDrawn="1"/>
        </p:nvSpPr>
        <p:spPr>
          <a:xfrm>
            <a:off x="0" y="0"/>
            <a:ext cx="9144000" cy="333375"/>
          </a:xfrm>
          <a:prstGeom prst="rect">
            <a:avLst/>
          </a:prstGeom>
          <a:solidFill>
            <a:srgbClr val="005A9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fontAlgn="auto">
              <a:spcBef>
                <a:spcPts val="0"/>
              </a:spcBef>
              <a:spcAft>
                <a:spcPts val="0"/>
              </a:spcAft>
              <a:defRPr/>
            </a:pPr>
            <a:endParaRPr lang="en-US" sz="2000" dirty="0">
              <a:solidFill>
                <a:srgbClr val="92D050"/>
              </a:solidFill>
            </a:endParaRPr>
          </a:p>
        </p:txBody>
      </p:sp>
      <p:pic>
        <p:nvPicPr>
          <p:cNvPr id="7" name="Picture 5" descr="Q:\DR\Administrative\Photos for Briefs\DLA Logos\DLA-Logo-Clear.gif"/>
          <p:cNvPicPr>
            <a:picLocks noChangeAspect="1" noChangeArrowheads="1"/>
          </p:cNvPicPr>
          <p:nvPr userDrawn="1"/>
        </p:nvPicPr>
        <p:blipFill>
          <a:blip r:embed="rId2" cstate="print"/>
          <a:srcRect/>
          <a:stretch>
            <a:fillRect/>
          </a:stretch>
        </p:blipFill>
        <p:spPr bwMode="auto">
          <a:xfrm>
            <a:off x="19050" y="19050"/>
            <a:ext cx="692150" cy="819150"/>
          </a:xfrm>
          <a:prstGeom prst="rect">
            <a:avLst/>
          </a:prstGeom>
          <a:noFill/>
          <a:ln w="9525">
            <a:noFill/>
            <a:miter lim="800000"/>
            <a:headEnd/>
            <a:tailEnd/>
          </a:ln>
        </p:spPr>
      </p:pic>
      <p:sp>
        <p:nvSpPr>
          <p:cNvPr id="8" name="Slide Number Placeholder 5"/>
          <p:cNvSpPr txBox="1">
            <a:spLocks/>
          </p:cNvSpPr>
          <p:nvPr userDrawn="1"/>
        </p:nvSpPr>
        <p:spPr>
          <a:xfrm>
            <a:off x="7010400" y="6492874"/>
            <a:ext cx="2133600" cy="365125"/>
          </a:xfrm>
          <a:prstGeom prst="rect">
            <a:avLst/>
          </a:prstGeom>
        </p:spPr>
        <p:txBody>
          <a:bodyPr anchor="ctr"/>
          <a:lstStyle>
            <a:lvl1pPr>
              <a:defRPr/>
            </a:lvl1pPr>
          </a:lstStyle>
          <a:p>
            <a:pPr algn="r" fontAlgn="auto">
              <a:spcBef>
                <a:spcPts val="0"/>
              </a:spcBef>
              <a:spcAft>
                <a:spcPts val="0"/>
              </a:spcAft>
              <a:defRPr/>
            </a:pPr>
            <a:fld id="{1405757A-EBA4-4DE9-A0AF-46CB59C5552D}" type="slidenum">
              <a:rPr lang="en-US" sz="1400" b="1" smtClean="0">
                <a:solidFill>
                  <a:schemeClr val="bg1"/>
                </a:solidFill>
                <a:latin typeface="+mn-lt"/>
              </a:rPr>
              <a:pPr algn="r" fontAlgn="auto">
                <a:spcBef>
                  <a:spcPts val="0"/>
                </a:spcBef>
                <a:spcAft>
                  <a:spcPts val="0"/>
                </a:spcAft>
                <a:defRPr/>
              </a:pPr>
              <a:t>‹#›</a:t>
            </a:fld>
            <a:endParaRPr lang="en-US" sz="1400" b="1" dirty="0">
              <a:solidFill>
                <a:schemeClr val="bg1"/>
              </a:solidFill>
              <a:latin typeface="+mn-lt"/>
            </a:endParaRPr>
          </a:p>
        </p:txBody>
      </p:sp>
      <p:sp>
        <p:nvSpPr>
          <p:cNvPr id="3" name="Content Placeholder 2"/>
          <p:cNvSpPr>
            <a:spLocks noGrp="1"/>
          </p:cNvSpPr>
          <p:nvPr>
            <p:ph idx="1"/>
          </p:nvPr>
        </p:nvSpPr>
        <p:spPr>
          <a:xfrm>
            <a:off x="457200" y="1600200"/>
            <a:ext cx="8229600" cy="4525963"/>
          </a:xfrm>
          <a:prstGeom prst="rect">
            <a:avLst/>
          </a:prstGeom>
        </p:spPr>
        <p:txBody>
          <a:bodyPr/>
          <a:lstStyle>
            <a:lvl1pPr marL="231775" indent="-231775">
              <a:defRPr sz="2800"/>
            </a:lvl1pPr>
            <a:lvl2pPr marL="633413" indent="-292100">
              <a:defRPr sz="2400"/>
            </a:lvl2pPr>
            <a:lvl3pPr marL="974725" indent="-231775">
              <a:defRPr sz="2200"/>
            </a:lvl3pPr>
            <a:lvl4pPr marL="1255713" indent="-230188">
              <a:defRPr/>
            </a:lvl4pPr>
            <a:lvl5pPr marL="1544638" indent="-228600">
              <a:buFont typeface="Arial" pitchFamily="34" charset="0"/>
              <a:buChar cha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Title 1"/>
          <p:cNvSpPr>
            <a:spLocks noGrp="1"/>
          </p:cNvSpPr>
          <p:nvPr>
            <p:ph type="title" idx="4294967295" hasCustomPrompt="1"/>
          </p:nvPr>
        </p:nvSpPr>
        <p:spPr>
          <a:xfrm>
            <a:off x="711200" y="19050"/>
            <a:ext cx="8432800" cy="409575"/>
          </a:xfrm>
          <a:prstGeom prst="rect">
            <a:avLst/>
          </a:prstGeom>
        </p:spPr>
        <p:txBody>
          <a:bodyPr/>
          <a:lstStyle>
            <a:lvl1pPr algn="r">
              <a:defRPr sz="2000">
                <a:solidFill>
                  <a:srgbClr val="92D050"/>
                </a:solidFill>
              </a:defRPr>
            </a:lvl1pPr>
          </a:lstStyle>
          <a:p>
            <a:r>
              <a:rPr lang="en-US" dirty="0" smtClean="0"/>
              <a:t/>
            </a:r>
            <a:br>
              <a:rPr lang="en-US" dirty="0" smtClean="0"/>
            </a:br>
            <a:endParaRPr lang="en-US" dirty="0" smtClean="0"/>
          </a:p>
        </p:txBody>
      </p:sp>
    </p:spTree>
    <p:extLst>
      <p:ext uri="{BB962C8B-B14F-4D97-AF65-F5344CB8AC3E}">
        <p14:creationId xmlns:p14="http://schemas.microsoft.com/office/powerpoint/2010/main" val="3865447484"/>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0_Title and Content">
    <p:spTree>
      <p:nvGrpSpPr>
        <p:cNvPr id="1" name=""/>
        <p:cNvGrpSpPr/>
        <p:nvPr/>
      </p:nvGrpSpPr>
      <p:grpSpPr>
        <a:xfrm>
          <a:off x="0" y="0"/>
          <a:ext cx="0" cy="0"/>
          <a:chOff x="0" y="0"/>
          <a:chExt cx="0" cy="0"/>
        </a:xfrm>
      </p:grpSpPr>
      <p:sp>
        <p:nvSpPr>
          <p:cNvPr id="4" name="Rectangle 3"/>
          <p:cNvSpPr/>
          <p:nvPr userDrawn="1"/>
        </p:nvSpPr>
        <p:spPr>
          <a:xfrm>
            <a:off x="0" y="0"/>
            <a:ext cx="9144000" cy="333375"/>
          </a:xfrm>
          <a:prstGeom prst="rect">
            <a:avLst/>
          </a:prstGeom>
          <a:solidFill>
            <a:srgbClr val="005A9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fontAlgn="auto">
              <a:spcBef>
                <a:spcPts val="0"/>
              </a:spcBef>
              <a:spcAft>
                <a:spcPts val="0"/>
              </a:spcAft>
              <a:defRPr/>
            </a:pPr>
            <a:endParaRPr lang="en-US" sz="2000" dirty="0">
              <a:solidFill>
                <a:srgbClr val="92D050"/>
              </a:solidFill>
            </a:endParaRPr>
          </a:p>
        </p:txBody>
      </p:sp>
      <p:pic>
        <p:nvPicPr>
          <p:cNvPr id="7" name="Picture 5" descr="Q:\DR\Administrative\Photos for Briefs\DLA Logos\DLA-Logo-Clear.gif"/>
          <p:cNvPicPr>
            <a:picLocks noChangeAspect="1" noChangeArrowheads="1"/>
          </p:cNvPicPr>
          <p:nvPr userDrawn="1"/>
        </p:nvPicPr>
        <p:blipFill>
          <a:blip r:embed="rId2" cstate="print"/>
          <a:srcRect/>
          <a:stretch>
            <a:fillRect/>
          </a:stretch>
        </p:blipFill>
        <p:spPr bwMode="auto">
          <a:xfrm>
            <a:off x="19050" y="19050"/>
            <a:ext cx="692150" cy="819150"/>
          </a:xfrm>
          <a:prstGeom prst="rect">
            <a:avLst/>
          </a:prstGeom>
          <a:noFill/>
          <a:ln w="9525">
            <a:noFill/>
            <a:miter lim="800000"/>
            <a:headEnd/>
            <a:tailEnd/>
          </a:ln>
        </p:spPr>
      </p:pic>
      <p:sp>
        <p:nvSpPr>
          <p:cNvPr id="8" name="Slide Number Placeholder 5"/>
          <p:cNvSpPr txBox="1">
            <a:spLocks/>
          </p:cNvSpPr>
          <p:nvPr userDrawn="1"/>
        </p:nvSpPr>
        <p:spPr>
          <a:xfrm>
            <a:off x="7010400" y="6492874"/>
            <a:ext cx="2133600" cy="365125"/>
          </a:xfrm>
          <a:prstGeom prst="rect">
            <a:avLst/>
          </a:prstGeom>
        </p:spPr>
        <p:txBody>
          <a:bodyPr anchor="ctr"/>
          <a:lstStyle>
            <a:lvl1pPr>
              <a:defRPr/>
            </a:lvl1pPr>
          </a:lstStyle>
          <a:p>
            <a:pPr algn="r" fontAlgn="auto">
              <a:spcBef>
                <a:spcPts val="0"/>
              </a:spcBef>
              <a:spcAft>
                <a:spcPts val="0"/>
              </a:spcAft>
              <a:defRPr/>
            </a:pPr>
            <a:fld id="{1405757A-EBA4-4DE9-A0AF-46CB59C5552D}" type="slidenum">
              <a:rPr lang="en-US" sz="1400" b="1" smtClean="0">
                <a:solidFill>
                  <a:schemeClr val="bg1"/>
                </a:solidFill>
                <a:latin typeface="+mn-lt"/>
              </a:rPr>
              <a:pPr algn="r" fontAlgn="auto">
                <a:spcBef>
                  <a:spcPts val="0"/>
                </a:spcBef>
                <a:spcAft>
                  <a:spcPts val="0"/>
                </a:spcAft>
                <a:defRPr/>
              </a:pPr>
              <a:t>‹#›</a:t>
            </a:fld>
            <a:endParaRPr lang="en-US" sz="1400" b="1" dirty="0">
              <a:solidFill>
                <a:schemeClr val="bg1"/>
              </a:solidFill>
              <a:latin typeface="+mn-lt"/>
            </a:endParaRPr>
          </a:p>
        </p:txBody>
      </p:sp>
      <p:sp>
        <p:nvSpPr>
          <p:cNvPr id="3" name="Content Placeholder 2"/>
          <p:cNvSpPr>
            <a:spLocks noGrp="1"/>
          </p:cNvSpPr>
          <p:nvPr>
            <p:ph idx="1"/>
          </p:nvPr>
        </p:nvSpPr>
        <p:spPr>
          <a:xfrm>
            <a:off x="457200" y="1600200"/>
            <a:ext cx="8229600" cy="4525963"/>
          </a:xfrm>
          <a:prstGeom prst="rect">
            <a:avLst/>
          </a:prstGeom>
        </p:spPr>
        <p:txBody>
          <a:bodyPr/>
          <a:lstStyle>
            <a:lvl1pPr marL="231775" indent="-231775">
              <a:defRPr sz="2800"/>
            </a:lvl1pPr>
            <a:lvl2pPr marL="633413" indent="-292100">
              <a:defRPr sz="2400"/>
            </a:lvl2pPr>
            <a:lvl3pPr marL="974725" indent="-231775">
              <a:defRPr sz="2200"/>
            </a:lvl3pPr>
            <a:lvl4pPr marL="1255713" indent="-230188">
              <a:defRPr/>
            </a:lvl4pPr>
            <a:lvl5pPr marL="1544638" indent="-228600">
              <a:buFont typeface="Arial" pitchFamily="34" charset="0"/>
              <a:buChar cha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Title 1"/>
          <p:cNvSpPr>
            <a:spLocks noGrp="1"/>
          </p:cNvSpPr>
          <p:nvPr>
            <p:ph type="title" idx="4294967295" hasCustomPrompt="1"/>
          </p:nvPr>
        </p:nvSpPr>
        <p:spPr>
          <a:xfrm>
            <a:off x="711200" y="19050"/>
            <a:ext cx="8432800" cy="409575"/>
          </a:xfrm>
          <a:prstGeom prst="rect">
            <a:avLst/>
          </a:prstGeom>
        </p:spPr>
        <p:txBody>
          <a:bodyPr/>
          <a:lstStyle>
            <a:lvl1pPr algn="r">
              <a:defRPr sz="2000">
                <a:solidFill>
                  <a:srgbClr val="92D050"/>
                </a:solidFill>
              </a:defRPr>
            </a:lvl1pPr>
          </a:lstStyle>
          <a:p>
            <a:r>
              <a:rPr lang="en-US" dirty="0" smtClean="0"/>
              <a:t/>
            </a:r>
            <a:br>
              <a:rPr lang="en-US" dirty="0" smtClean="0"/>
            </a:br>
            <a:endParaRPr lang="en-US" dirty="0" smtClean="0"/>
          </a:p>
        </p:txBody>
      </p:sp>
    </p:spTree>
    <p:extLst>
      <p:ext uri="{BB962C8B-B14F-4D97-AF65-F5344CB8AC3E}">
        <p14:creationId xmlns:p14="http://schemas.microsoft.com/office/powerpoint/2010/main" val="54781743"/>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1_Title and Content">
    <p:spTree>
      <p:nvGrpSpPr>
        <p:cNvPr id="1" name=""/>
        <p:cNvGrpSpPr/>
        <p:nvPr/>
      </p:nvGrpSpPr>
      <p:grpSpPr>
        <a:xfrm>
          <a:off x="0" y="0"/>
          <a:ext cx="0" cy="0"/>
          <a:chOff x="0" y="0"/>
          <a:chExt cx="0" cy="0"/>
        </a:xfrm>
      </p:grpSpPr>
      <p:sp>
        <p:nvSpPr>
          <p:cNvPr id="4" name="Rectangle 3"/>
          <p:cNvSpPr/>
          <p:nvPr userDrawn="1"/>
        </p:nvSpPr>
        <p:spPr>
          <a:xfrm>
            <a:off x="0" y="0"/>
            <a:ext cx="9144000" cy="333375"/>
          </a:xfrm>
          <a:prstGeom prst="rect">
            <a:avLst/>
          </a:prstGeom>
          <a:solidFill>
            <a:srgbClr val="005A9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fontAlgn="auto">
              <a:spcBef>
                <a:spcPts val="0"/>
              </a:spcBef>
              <a:spcAft>
                <a:spcPts val="0"/>
              </a:spcAft>
              <a:defRPr/>
            </a:pPr>
            <a:endParaRPr lang="en-US" sz="2000" dirty="0">
              <a:solidFill>
                <a:srgbClr val="92D050"/>
              </a:solidFill>
            </a:endParaRPr>
          </a:p>
        </p:txBody>
      </p:sp>
      <p:pic>
        <p:nvPicPr>
          <p:cNvPr id="7" name="Picture 5" descr="Q:\DR\Administrative\Photos for Briefs\DLA Logos\DLA-Logo-Clear.gif"/>
          <p:cNvPicPr>
            <a:picLocks noChangeAspect="1" noChangeArrowheads="1"/>
          </p:cNvPicPr>
          <p:nvPr userDrawn="1"/>
        </p:nvPicPr>
        <p:blipFill>
          <a:blip r:embed="rId2" cstate="print"/>
          <a:srcRect/>
          <a:stretch>
            <a:fillRect/>
          </a:stretch>
        </p:blipFill>
        <p:spPr bwMode="auto">
          <a:xfrm>
            <a:off x="19050" y="19050"/>
            <a:ext cx="692150" cy="819150"/>
          </a:xfrm>
          <a:prstGeom prst="rect">
            <a:avLst/>
          </a:prstGeom>
          <a:noFill/>
          <a:ln w="9525">
            <a:noFill/>
            <a:miter lim="800000"/>
            <a:headEnd/>
            <a:tailEnd/>
          </a:ln>
        </p:spPr>
      </p:pic>
      <p:sp>
        <p:nvSpPr>
          <p:cNvPr id="8" name="Slide Number Placeholder 5"/>
          <p:cNvSpPr txBox="1">
            <a:spLocks/>
          </p:cNvSpPr>
          <p:nvPr userDrawn="1"/>
        </p:nvSpPr>
        <p:spPr>
          <a:xfrm>
            <a:off x="7010400" y="6492874"/>
            <a:ext cx="2133600" cy="365125"/>
          </a:xfrm>
          <a:prstGeom prst="rect">
            <a:avLst/>
          </a:prstGeom>
        </p:spPr>
        <p:txBody>
          <a:bodyPr anchor="ctr"/>
          <a:lstStyle>
            <a:lvl1pPr>
              <a:defRPr/>
            </a:lvl1pPr>
          </a:lstStyle>
          <a:p>
            <a:pPr algn="r" fontAlgn="auto">
              <a:spcBef>
                <a:spcPts val="0"/>
              </a:spcBef>
              <a:spcAft>
                <a:spcPts val="0"/>
              </a:spcAft>
              <a:defRPr/>
            </a:pPr>
            <a:fld id="{1405757A-EBA4-4DE9-A0AF-46CB59C5552D}" type="slidenum">
              <a:rPr lang="en-US" sz="1400" b="1" smtClean="0">
                <a:solidFill>
                  <a:schemeClr val="bg1"/>
                </a:solidFill>
                <a:latin typeface="+mn-lt"/>
              </a:rPr>
              <a:pPr algn="r" fontAlgn="auto">
                <a:spcBef>
                  <a:spcPts val="0"/>
                </a:spcBef>
                <a:spcAft>
                  <a:spcPts val="0"/>
                </a:spcAft>
                <a:defRPr/>
              </a:pPr>
              <a:t>‹#›</a:t>
            </a:fld>
            <a:endParaRPr lang="en-US" sz="1400" b="1" dirty="0">
              <a:solidFill>
                <a:schemeClr val="bg1"/>
              </a:solidFill>
              <a:latin typeface="+mn-lt"/>
            </a:endParaRPr>
          </a:p>
        </p:txBody>
      </p:sp>
      <p:sp>
        <p:nvSpPr>
          <p:cNvPr id="3" name="Content Placeholder 2"/>
          <p:cNvSpPr>
            <a:spLocks noGrp="1"/>
          </p:cNvSpPr>
          <p:nvPr>
            <p:ph idx="1"/>
          </p:nvPr>
        </p:nvSpPr>
        <p:spPr>
          <a:xfrm>
            <a:off x="457200" y="1600200"/>
            <a:ext cx="8229600" cy="4525963"/>
          </a:xfrm>
          <a:prstGeom prst="rect">
            <a:avLst/>
          </a:prstGeom>
        </p:spPr>
        <p:txBody>
          <a:bodyPr/>
          <a:lstStyle>
            <a:lvl1pPr marL="231775" indent="-231775">
              <a:defRPr sz="2800"/>
            </a:lvl1pPr>
            <a:lvl2pPr marL="633413" indent="-292100">
              <a:defRPr sz="2400"/>
            </a:lvl2pPr>
            <a:lvl3pPr marL="974725" indent="-231775">
              <a:defRPr sz="2200"/>
            </a:lvl3pPr>
            <a:lvl4pPr marL="1255713" indent="-230188">
              <a:defRPr/>
            </a:lvl4pPr>
            <a:lvl5pPr marL="1544638" indent="-228600">
              <a:buFont typeface="Arial" pitchFamily="34" charset="0"/>
              <a:buChar cha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Title 1"/>
          <p:cNvSpPr>
            <a:spLocks noGrp="1"/>
          </p:cNvSpPr>
          <p:nvPr>
            <p:ph type="title" idx="4294967295" hasCustomPrompt="1"/>
          </p:nvPr>
        </p:nvSpPr>
        <p:spPr>
          <a:xfrm>
            <a:off x="711200" y="19050"/>
            <a:ext cx="8432800" cy="409575"/>
          </a:xfrm>
          <a:prstGeom prst="rect">
            <a:avLst/>
          </a:prstGeom>
        </p:spPr>
        <p:txBody>
          <a:bodyPr/>
          <a:lstStyle>
            <a:lvl1pPr algn="r">
              <a:defRPr sz="2000">
                <a:solidFill>
                  <a:srgbClr val="92D050"/>
                </a:solidFill>
              </a:defRPr>
            </a:lvl1pPr>
          </a:lstStyle>
          <a:p>
            <a:r>
              <a:rPr lang="en-US" dirty="0" smtClean="0"/>
              <a:t/>
            </a:r>
            <a:br>
              <a:rPr lang="en-US" dirty="0" smtClean="0"/>
            </a:br>
            <a:endParaRPr lang="en-US" dirty="0" smtClean="0"/>
          </a:p>
        </p:txBody>
      </p:sp>
    </p:spTree>
    <p:extLst>
      <p:ext uri="{BB962C8B-B14F-4D97-AF65-F5344CB8AC3E}">
        <p14:creationId xmlns:p14="http://schemas.microsoft.com/office/powerpoint/2010/main" val="3994052343"/>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2_Title and Content">
    <p:spTree>
      <p:nvGrpSpPr>
        <p:cNvPr id="1" name=""/>
        <p:cNvGrpSpPr/>
        <p:nvPr/>
      </p:nvGrpSpPr>
      <p:grpSpPr>
        <a:xfrm>
          <a:off x="0" y="0"/>
          <a:ext cx="0" cy="0"/>
          <a:chOff x="0" y="0"/>
          <a:chExt cx="0" cy="0"/>
        </a:xfrm>
      </p:grpSpPr>
      <p:sp>
        <p:nvSpPr>
          <p:cNvPr id="4" name="Rectangle 3"/>
          <p:cNvSpPr/>
          <p:nvPr userDrawn="1"/>
        </p:nvSpPr>
        <p:spPr>
          <a:xfrm>
            <a:off x="0" y="0"/>
            <a:ext cx="9144000" cy="333375"/>
          </a:xfrm>
          <a:prstGeom prst="rect">
            <a:avLst/>
          </a:prstGeom>
          <a:solidFill>
            <a:srgbClr val="005A9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fontAlgn="auto">
              <a:spcBef>
                <a:spcPts val="0"/>
              </a:spcBef>
              <a:spcAft>
                <a:spcPts val="0"/>
              </a:spcAft>
              <a:defRPr/>
            </a:pPr>
            <a:endParaRPr lang="en-US" sz="2000" dirty="0">
              <a:solidFill>
                <a:srgbClr val="92D050"/>
              </a:solidFill>
            </a:endParaRPr>
          </a:p>
        </p:txBody>
      </p:sp>
      <p:pic>
        <p:nvPicPr>
          <p:cNvPr id="7" name="Picture 5" descr="Q:\DR\Administrative\Photos for Briefs\DLA Logos\DLA-Logo-Clear.gif"/>
          <p:cNvPicPr>
            <a:picLocks noChangeAspect="1" noChangeArrowheads="1"/>
          </p:cNvPicPr>
          <p:nvPr userDrawn="1"/>
        </p:nvPicPr>
        <p:blipFill>
          <a:blip r:embed="rId2" cstate="print"/>
          <a:srcRect/>
          <a:stretch>
            <a:fillRect/>
          </a:stretch>
        </p:blipFill>
        <p:spPr bwMode="auto">
          <a:xfrm>
            <a:off x="19050" y="19050"/>
            <a:ext cx="692150" cy="819150"/>
          </a:xfrm>
          <a:prstGeom prst="rect">
            <a:avLst/>
          </a:prstGeom>
          <a:noFill/>
          <a:ln w="9525">
            <a:noFill/>
            <a:miter lim="800000"/>
            <a:headEnd/>
            <a:tailEnd/>
          </a:ln>
        </p:spPr>
      </p:pic>
      <p:sp>
        <p:nvSpPr>
          <p:cNvPr id="8" name="Slide Number Placeholder 5"/>
          <p:cNvSpPr txBox="1">
            <a:spLocks/>
          </p:cNvSpPr>
          <p:nvPr userDrawn="1"/>
        </p:nvSpPr>
        <p:spPr>
          <a:xfrm>
            <a:off x="7010400" y="6492874"/>
            <a:ext cx="2133600" cy="365125"/>
          </a:xfrm>
          <a:prstGeom prst="rect">
            <a:avLst/>
          </a:prstGeom>
        </p:spPr>
        <p:txBody>
          <a:bodyPr anchor="ctr"/>
          <a:lstStyle>
            <a:lvl1pPr>
              <a:defRPr/>
            </a:lvl1pPr>
          </a:lstStyle>
          <a:p>
            <a:pPr algn="r" fontAlgn="auto">
              <a:spcBef>
                <a:spcPts val="0"/>
              </a:spcBef>
              <a:spcAft>
                <a:spcPts val="0"/>
              </a:spcAft>
              <a:defRPr/>
            </a:pPr>
            <a:fld id="{1405757A-EBA4-4DE9-A0AF-46CB59C5552D}" type="slidenum">
              <a:rPr lang="en-US" sz="1400" b="1" smtClean="0">
                <a:solidFill>
                  <a:schemeClr val="bg1"/>
                </a:solidFill>
                <a:latin typeface="+mn-lt"/>
              </a:rPr>
              <a:pPr algn="r" fontAlgn="auto">
                <a:spcBef>
                  <a:spcPts val="0"/>
                </a:spcBef>
                <a:spcAft>
                  <a:spcPts val="0"/>
                </a:spcAft>
                <a:defRPr/>
              </a:pPr>
              <a:t>‹#›</a:t>
            </a:fld>
            <a:endParaRPr lang="en-US" sz="1400" b="1" dirty="0">
              <a:solidFill>
                <a:schemeClr val="bg1"/>
              </a:solidFill>
              <a:latin typeface="+mn-lt"/>
            </a:endParaRPr>
          </a:p>
        </p:txBody>
      </p:sp>
      <p:sp>
        <p:nvSpPr>
          <p:cNvPr id="3" name="Content Placeholder 2"/>
          <p:cNvSpPr>
            <a:spLocks noGrp="1"/>
          </p:cNvSpPr>
          <p:nvPr>
            <p:ph idx="1"/>
          </p:nvPr>
        </p:nvSpPr>
        <p:spPr>
          <a:xfrm>
            <a:off x="457200" y="1600200"/>
            <a:ext cx="8229600" cy="4525963"/>
          </a:xfrm>
          <a:prstGeom prst="rect">
            <a:avLst/>
          </a:prstGeom>
        </p:spPr>
        <p:txBody>
          <a:bodyPr/>
          <a:lstStyle>
            <a:lvl1pPr marL="231775" indent="-231775">
              <a:defRPr sz="2800"/>
            </a:lvl1pPr>
            <a:lvl2pPr marL="633413" indent="-292100">
              <a:defRPr sz="2400"/>
            </a:lvl2pPr>
            <a:lvl3pPr marL="974725" indent="-231775">
              <a:defRPr sz="2200"/>
            </a:lvl3pPr>
            <a:lvl4pPr marL="1255713" indent="-230188">
              <a:defRPr/>
            </a:lvl4pPr>
            <a:lvl5pPr marL="1544638" indent="-228600">
              <a:buFont typeface="Arial" pitchFamily="34" charset="0"/>
              <a:buChar cha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Title 1"/>
          <p:cNvSpPr>
            <a:spLocks noGrp="1"/>
          </p:cNvSpPr>
          <p:nvPr>
            <p:ph type="title" idx="4294967295" hasCustomPrompt="1"/>
          </p:nvPr>
        </p:nvSpPr>
        <p:spPr>
          <a:xfrm>
            <a:off x="711200" y="19050"/>
            <a:ext cx="8432800" cy="409575"/>
          </a:xfrm>
          <a:prstGeom prst="rect">
            <a:avLst/>
          </a:prstGeom>
        </p:spPr>
        <p:txBody>
          <a:bodyPr/>
          <a:lstStyle>
            <a:lvl1pPr algn="r">
              <a:defRPr sz="2000">
                <a:solidFill>
                  <a:srgbClr val="92D050"/>
                </a:solidFill>
              </a:defRPr>
            </a:lvl1pPr>
          </a:lstStyle>
          <a:p>
            <a:r>
              <a:rPr lang="en-US" dirty="0" smtClean="0"/>
              <a:t/>
            </a:r>
            <a:br>
              <a:rPr lang="en-US" dirty="0" smtClean="0"/>
            </a:br>
            <a:endParaRPr lang="en-US" dirty="0" smtClean="0"/>
          </a:p>
        </p:txBody>
      </p:sp>
    </p:spTree>
    <p:extLst>
      <p:ext uri="{BB962C8B-B14F-4D97-AF65-F5344CB8AC3E}">
        <p14:creationId xmlns:p14="http://schemas.microsoft.com/office/powerpoint/2010/main" val="2981503773"/>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3_Title and Content">
    <p:spTree>
      <p:nvGrpSpPr>
        <p:cNvPr id="1" name=""/>
        <p:cNvGrpSpPr/>
        <p:nvPr/>
      </p:nvGrpSpPr>
      <p:grpSpPr>
        <a:xfrm>
          <a:off x="0" y="0"/>
          <a:ext cx="0" cy="0"/>
          <a:chOff x="0" y="0"/>
          <a:chExt cx="0" cy="0"/>
        </a:xfrm>
      </p:grpSpPr>
      <p:sp>
        <p:nvSpPr>
          <p:cNvPr id="4" name="Rectangle 3"/>
          <p:cNvSpPr/>
          <p:nvPr userDrawn="1"/>
        </p:nvSpPr>
        <p:spPr>
          <a:xfrm>
            <a:off x="0" y="0"/>
            <a:ext cx="9144000" cy="333375"/>
          </a:xfrm>
          <a:prstGeom prst="rect">
            <a:avLst/>
          </a:prstGeom>
          <a:solidFill>
            <a:srgbClr val="005A9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fontAlgn="auto">
              <a:spcBef>
                <a:spcPts val="0"/>
              </a:spcBef>
              <a:spcAft>
                <a:spcPts val="0"/>
              </a:spcAft>
              <a:defRPr/>
            </a:pPr>
            <a:endParaRPr lang="en-US" sz="2000" dirty="0">
              <a:solidFill>
                <a:srgbClr val="92D050"/>
              </a:solidFill>
            </a:endParaRPr>
          </a:p>
        </p:txBody>
      </p:sp>
      <p:pic>
        <p:nvPicPr>
          <p:cNvPr id="7" name="Picture 5" descr="Q:\DR\Administrative\Photos for Briefs\DLA Logos\DLA-Logo-Clear.gif"/>
          <p:cNvPicPr>
            <a:picLocks noChangeAspect="1" noChangeArrowheads="1"/>
          </p:cNvPicPr>
          <p:nvPr userDrawn="1"/>
        </p:nvPicPr>
        <p:blipFill>
          <a:blip r:embed="rId2" cstate="print"/>
          <a:srcRect/>
          <a:stretch>
            <a:fillRect/>
          </a:stretch>
        </p:blipFill>
        <p:spPr bwMode="auto">
          <a:xfrm>
            <a:off x="19050" y="19050"/>
            <a:ext cx="692150" cy="819150"/>
          </a:xfrm>
          <a:prstGeom prst="rect">
            <a:avLst/>
          </a:prstGeom>
          <a:noFill/>
          <a:ln w="9525">
            <a:noFill/>
            <a:miter lim="800000"/>
            <a:headEnd/>
            <a:tailEnd/>
          </a:ln>
        </p:spPr>
      </p:pic>
      <p:sp>
        <p:nvSpPr>
          <p:cNvPr id="8" name="Slide Number Placeholder 5"/>
          <p:cNvSpPr txBox="1">
            <a:spLocks/>
          </p:cNvSpPr>
          <p:nvPr userDrawn="1"/>
        </p:nvSpPr>
        <p:spPr>
          <a:xfrm>
            <a:off x="7010400" y="6492874"/>
            <a:ext cx="2133600" cy="365125"/>
          </a:xfrm>
          <a:prstGeom prst="rect">
            <a:avLst/>
          </a:prstGeom>
        </p:spPr>
        <p:txBody>
          <a:bodyPr anchor="ctr"/>
          <a:lstStyle>
            <a:lvl1pPr>
              <a:defRPr/>
            </a:lvl1pPr>
          </a:lstStyle>
          <a:p>
            <a:pPr algn="r" fontAlgn="auto">
              <a:spcBef>
                <a:spcPts val="0"/>
              </a:spcBef>
              <a:spcAft>
                <a:spcPts val="0"/>
              </a:spcAft>
              <a:defRPr/>
            </a:pPr>
            <a:fld id="{1405757A-EBA4-4DE9-A0AF-46CB59C5552D}" type="slidenum">
              <a:rPr lang="en-US" sz="1400" b="1" smtClean="0">
                <a:solidFill>
                  <a:schemeClr val="bg1"/>
                </a:solidFill>
                <a:latin typeface="+mn-lt"/>
              </a:rPr>
              <a:pPr algn="r" fontAlgn="auto">
                <a:spcBef>
                  <a:spcPts val="0"/>
                </a:spcBef>
                <a:spcAft>
                  <a:spcPts val="0"/>
                </a:spcAft>
                <a:defRPr/>
              </a:pPr>
              <a:t>‹#›</a:t>
            </a:fld>
            <a:endParaRPr lang="en-US" sz="1400" b="1" dirty="0">
              <a:solidFill>
                <a:schemeClr val="bg1"/>
              </a:solidFill>
              <a:latin typeface="+mn-lt"/>
            </a:endParaRPr>
          </a:p>
        </p:txBody>
      </p:sp>
      <p:sp>
        <p:nvSpPr>
          <p:cNvPr id="3" name="Content Placeholder 2"/>
          <p:cNvSpPr>
            <a:spLocks noGrp="1"/>
          </p:cNvSpPr>
          <p:nvPr>
            <p:ph idx="1"/>
          </p:nvPr>
        </p:nvSpPr>
        <p:spPr>
          <a:xfrm>
            <a:off x="457200" y="1600200"/>
            <a:ext cx="8229600" cy="4525963"/>
          </a:xfrm>
          <a:prstGeom prst="rect">
            <a:avLst/>
          </a:prstGeom>
        </p:spPr>
        <p:txBody>
          <a:bodyPr/>
          <a:lstStyle>
            <a:lvl1pPr marL="231775" indent="-231775">
              <a:defRPr sz="2800"/>
            </a:lvl1pPr>
            <a:lvl2pPr marL="633413" indent="-292100">
              <a:defRPr sz="2400"/>
            </a:lvl2pPr>
            <a:lvl3pPr marL="974725" indent="-231775">
              <a:defRPr sz="2200"/>
            </a:lvl3pPr>
            <a:lvl4pPr marL="1255713" indent="-230188">
              <a:defRPr/>
            </a:lvl4pPr>
            <a:lvl5pPr marL="1544638" indent="-228600">
              <a:buFont typeface="Arial" pitchFamily="34" charset="0"/>
              <a:buChar cha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Title 1"/>
          <p:cNvSpPr>
            <a:spLocks noGrp="1"/>
          </p:cNvSpPr>
          <p:nvPr>
            <p:ph type="title" idx="4294967295" hasCustomPrompt="1"/>
          </p:nvPr>
        </p:nvSpPr>
        <p:spPr>
          <a:xfrm>
            <a:off x="711200" y="19050"/>
            <a:ext cx="8432800" cy="409575"/>
          </a:xfrm>
          <a:prstGeom prst="rect">
            <a:avLst/>
          </a:prstGeom>
        </p:spPr>
        <p:txBody>
          <a:bodyPr/>
          <a:lstStyle>
            <a:lvl1pPr algn="r">
              <a:defRPr sz="2000">
                <a:solidFill>
                  <a:srgbClr val="92D050"/>
                </a:solidFill>
              </a:defRPr>
            </a:lvl1pPr>
          </a:lstStyle>
          <a:p>
            <a:r>
              <a:rPr lang="en-US" dirty="0" smtClean="0"/>
              <a:t/>
            </a:r>
            <a:br>
              <a:rPr lang="en-US" dirty="0" smtClean="0"/>
            </a:br>
            <a:endParaRPr lang="en-US" dirty="0" smtClean="0"/>
          </a:p>
        </p:txBody>
      </p:sp>
    </p:spTree>
    <p:extLst>
      <p:ext uri="{BB962C8B-B14F-4D97-AF65-F5344CB8AC3E}">
        <p14:creationId xmlns:p14="http://schemas.microsoft.com/office/powerpoint/2010/main" val="1178453210"/>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4_Title and Content">
    <p:spTree>
      <p:nvGrpSpPr>
        <p:cNvPr id="1" name=""/>
        <p:cNvGrpSpPr/>
        <p:nvPr/>
      </p:nvGrpSpPr>
      <p:grpSpPr>
        <a:xfrm>
          <a:off x="0" y="0"/>
          <a:ext cx="0" cy="0"/>
          <a:chOff x="0" y="0"/>
          <a:chExt cx="0" cy="0"/>
        </a:xfrm>
      </p:grpSpPr>
      <p:sp>
        <p:nvSpPr>
          <p:cNvPr id="4" name="Rectangle 3"/>
          <p:cNvSpPr/>
          <p:nvPr userDrawn="1"/>
        </p:nvSpPr>
        <p:spPr>
          <a:xfrm>
            <a:off x="0" y="0"/>
            <a:ext cx="9144000" cy="333375"/>
          </a:xfrm>
          <a:prstGeom prst="rect">
            <a:avLst/>
          </a:prstGeom>
          <a:solidFill>
            <a:srgbClr val="005A9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fontAlgn="auto">
              <a:spcBef>
                <a:spcPts val="0"/>
              </a:spcBef>
              <a:spcAft>
                <a:spcPts val="0"/>
              </a:spcAft>
              <a:defRPr/>
            </a:pPr>
            <a:endParaRPr lang="en-US" sz="2000" dirty="0">
              <a:solidFill>
                <a:srgbClr val="92D050"/>
              </a:solidFill>
            </a:endParaRPr>
          </a:p>
        </p:txBody>
      </p:sp>
      <p:pic>
        <p:nvPicPr>
          <p:cNvPr id="7" name="Picture 5" descr="Q:\DR\Administrative\Photos for Briefs\DLA Logos\DLA-Logo-Clear.gif"/>
          <p:cNvPicPr>
            <a:picLocks noChangeAspect="1" noChangeArrowheads="1"/>
          </p:cNvPicPr>
          <p:nvPr userDrawn="1"/>
        </p:nvPicPr>
        <p:blipFill>
          <a:blip r:embed="rId2" cstate="print"/>
          <a:srcRect/>
          <a:stretch>
            <a:fillRect/>
          </a:stretch>
        </p:blipFill>
        <p:spPr bwMode="auto">
          <a:xfrm>
            <a:off x="19050" y="19050"/>
            <a:ext cx="692150" cy="819150"/>
          </a:xfrm>
          <a:prstGeom prst="rect">
            <a:avLst/>
          </a:prstGeom>
          <a:noFill/>
          <a:ln w="9525">
            <a:noFill/>
            <a:miter lim="800000"/>
            <a:headEnd/>
            <a:tailEnd/>
          </a:ln>
        </p:spPr>
      </p:pic>
      <p:sp>
        <p:nvSpPr>
          <p:cNvPr id="8" name="Slide Number Placeholder 5"/>
          <p:cNvSpPr txBox="1">
            <a:spLocks/>
          </p:cNvSpPr>
          <p:nvPr userDrawn="1"/>
        </p:nvSpPr>
        <p:spPr>
          <a:xfrm>
            <a:off x="7010400" y="6492874"/>
            <a:ext cx="2133600" cy="365125"/>
          </a:xfrm>
          <a:prstGeom prst="rect">
            <a:avLst/>
          </a:prstGeom>
        </p:spPr>
        <p:txBody>
          <a:bodyPr anchor="ctr"/>
          <a:lstStyle>
            <a:lvl1pPr>
              <a:defRPr/>
            </a:lvl1pPr>
          </a:lstStyle>
          <a:p>
            <a:pPr algn="r" fontAlgn="auto">
              <a:spcBef>
                <a:spcPts val="0"/>
              </a:spcBef>
              <a:spcAft>
                <a:spcPts val="0"/>
              </a:spcAft>
              <a:defRPr/>
            </a:pPr>
            <a:fld id="{1405757A-EBA4-4DE9-A0AF-46CB59C5552D}" type="slidenum">
              <a:rPr lang="en-US" sz="1400" b="1" smtClean="0">
                <a:solidFill>
                  <a:schemeClr val="bg1"/>
                </a:solidFill>
                <a:latin typeface="+mn-lt"/>
              </a:rPr>
              <a:pPr algn="r" fontAlgn="auto">
                <a:spcBef>
                  <a:spcPts val="0"/>
                </a:spcBef>
                <a:spcAft>
                  <a:spcPts val="0"/>
                </a:spcAft>
                <a:defRPr/>
              </a:pPr>
              <a:t>‹#›</a:t>
            </a:fld>
            <a:endParaRPr lang="en-US" sz="1400" b="1" dirty="0">
              <a:solidFill>
                <a:schemeClr val="bg1"/>
              </a:solidFill>
              <a:latin typeface="+mn-lt"/>
            </a:endParaRPr>
          </a:p>
        </p:txBody>
      </p:sp>
      <p:sp>
        <p:nvSpPr>
          <p:cNvPr id="3" name="Content Placeholder 2"/>
          <p:cNvSpPr>
            <a:spLocks noGrp="1"/>
          </p:cNvSpPr>
          <p:nvPr>
            <p:ph idx="1"/>
          </p:nvPr>
        </p:nvSpPr>
        <p:spPr>
          <a:xfrm>
            <a:off x="457200" y="1600200"/>
            <a:ext cx="8229600" cy="4525963"/>
          </a:xfrm>
          <a:prstGeom prst="rect">
            <a:avLst/>
          </a:prstGeom>
        </p:spPr>
        <p:txBody>
          <a:bodyPr/>
          <a:lstStyle>
            <a:lvl1pPr marL="231775" indent="-231775">
              <a:defRPr sz="2800"/>
            </a:lvl1pPr>
            <a:lvl2pPr marL="633413" indent="-292100">
              <a:defRPr sz="2400"/>
            </a:lvl2pPr>
            <a:lvl3pPr marL="974725" indent="-231775">
              <a:defRPr sz="2200"/>
            </a:lvl3pPr>
            <a:lvl4pPr marL="1255713" indent="-230188">
              <a:defRPr/>
            </a:lvl4pPr>
            <a:lvl5pPr marL="1544638" indent="-228600">
              <a:buFont typeface="Arial" pitchFamily="34" charset="0"/>
              <a:buChar cha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Title 1"/>
          <p:cNvSpPr>
            <a:spLocks noGrp="1"/>
          </p:cNvSpPr>
          <p:nvPr>
            <p:ph type="title" idx="4294967295" hasCustomPrompt="1"/>
          </p:nvPr>
        </p:nvSpPr>
        <p:spPr>
          <a:xfrm>
            <a:off x="711200" y="19050"/>
            <a:ext cx="8432800" cy="409575"/>
          </a:xfrm>
          <a:prstGeom prst="rect">
            <a:avLst/>
          </a:prstGeom>
        </p:spPr>
        <p:txBody>
          <a:bodyPr/>
          <a:lstStyle>
            <a:lvl1pPr algn="r">
              <a:defRPr sz="2000">
                <a:solidFill>
                  <a:srgbClr val="92D050"/>
                </a:solidFill>
              </a:defRPr>
            </a:lvl1pPr>
          </a:lstStyle>
          <a:p>
            <a:r>
              <a:rPr lang="en-US" dirty="0" smtClean="0"/>
              <a:t/>
            </a:r>
            <a:br>
              <a:rPr lang="en-US" dirty="0" smtClean="0"/>
            </a:br>
            <a:endParaRPr lang="en-US" dirty="0" smtClean="0"/>
          </a:p>
        </p:txBody>
      </p:sp>
    </p:spTree>
    <p:extLst>
      <p:ext uri="{BB962C8B-B14F-4D97-AF65-F5344CB8AC3E}">
        <p14:creationId xmlns:p14="http://schemas.microsoft.com/office/powerpoint/2010/main" val="3537751579"/>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5_Title and Content">
    <p:spTree>
      <p:nvGrpSpPr>
        <p:cNvPr id="1" name=""/>
        <p:cNvGrpSpPr/>
        <p:nvPr/>
      </p:nvGrpSpPr>
      <p:grpSpPr>
        <a:xfrm>
          <a:off x="0" y="0"/>
          <a:ext cx="0" cy="0"/>
          <a:chOff x="0" y="0"/>
          <a:chExt cx="0" cy="0"/>
        </a:xfrm>
      </p:grpSpPr>
      <p:sp>
        <p:nvSpPr>
          <p:cNvPr id="4" name="Rectangle 3"/>
          <p:cNvSpPr/>
          <p:nvPr userDrawn="1"/>
        </p:nvSpPr>
        <p:spPr>
          <a:xfrm>
            <a:off x="0" y="0"/>
            <a:ext cx="9144000" cy="333375"/>
          </a:xfrm>
          <a:prstGeom prst="rect">
            <a:avLst/>
          </a:prstGeom>
          <a:solidFill>
            <a:srgbClr val="005A9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fontAlgn="auto">
              <a:spcBef>
                <a:spcPts val="0"/>
              </a:spcBef>
              <a:spcAft>
                <a:spcPts val="0"/>
              </a:spcAft>
              <a:defRPr/>
            </a:pPr>
            <a:endParaRPr lang="en-US" sz="2000" dirty="0">
              <a:solidFill>
                <a:srgbClr val="92D050"/>
              </a:solidFill>
            </a:endParaRPr>
          </a:p>
        </p:txBody>
      </p:sp>
      <p:pic>
        <p:nvPicPr>
          <p:cNvPr id="7" name="Picture 5" descr="Q:\DR\Administrative\Photos for Briefs\DLA Logos\DLA-Logo-Clear.gif"/>
          <p:cNvPicPr>
            <a:picLocks noChangeAspect="1" noChangeArrowheads="1"/>
          </p:cNvPicPr>
          <p:nvPr userDrawn="1"/>
        </p:nvPicPr>
        <p:blipFill>
          <a:blip r:embed="rId2" cstate="print"/>
          <a:srcRect/>
          <a:stretch>
            <a:fillRect/>
          </a:stretch>
        </p:blipFill>
        <p:spPr bwMode="auto">
          <a:xfrm>
            <a:off x="19050" y="19050"/>
            <a:ext cx="692150" cy="819150"/>
          </a:xfrm>
          <a:prstGeom prst="rect">
            <a:avLst/>
          </a:prstGeom>
          <a:noFill/>
          <a:ln w="9525">
            <a:noFill/>
            <a:miter lim="800000"/>
            <a:headEnd/>
            <a:tailEnd/>
          </a:ln>
        </p:spPr>
      </p:pic>
      <p:sp>
        <p:nvSpPr>
          <p:cNvPr id="8" name="Slide Number Placeholder 5"/>
          <p:cNvSpPr txBox="1">
            <a:spLocks/>
          </p:cNvSpPr>
          <p:nvPr userDrawn="1"/>
        </p:nvSpPr>
        <p:spPr>
          <a:xfrm>
            <a:off x="7010400" y="6492874"/>
            <a:ext cx="2133600" cy="365125"/>
          </a:xfrm>
          <a:prstGeom prst="rect">
            <a:avLst/>
          </a:prstGeom>
        </p:spPr>
        <p:txBody>
          <a:bodyPr anchor="ctr"/>
          <a:lstStyle>
            <a:lvl1pPr>
              <a:defRPr/>
            </a:lvl1pPr>
          </a:lstStyle>
          <a:p>
            <a:pPr algn="r" fontAlgn="auto">
              <a:spcBef>
                <a:spcPts val="0"/>
              </a:spcBef>
              <a:spcAft>
                <a:spcPts val="0"/>
              </a:spcAft>
              <a:defRPr/>
            </a:pPr>
            <a:fld id="{1405757A-EBA4-4DE9-A0AF-46CB59C5552D}" type="slidenum">
              <a:rPr lang="en-US" sz="1400" b="1" smtClean="0">
                <a:solidFill>
                  <a:schemeClr val="bg1"/>
                </a:solidFill>
                <a:latin typeface="+mn-lt"/>
              </a:rPr>
              <a:pPr algn="r" fontAlgn="auto">
                <a:spcBef>
                  <a:spcPts val="0"/>
                </a:spcBef>
                <a:spcAft>
                  <a:spcPts val="0"/>
                </a:spcAft>
                <a:defRPr/>
              </a:pPr>
              <a:t>‹#›</a:t>
            </a:fld>
            <a:endParaRPr lang="en-US" sz="1400" b="1" dirty="0">
              <a:solidFill>
                <a:schemeClr val="bg1"/>
              </a:solidFill>
              <a:latin typeface="+mn-lt"/>
            </a:endParaRPr>
          </a:p>
        </p:txBody>
      </p:sp>
      <p:sp>
        <p:nvSpPr>
          <p:cNvPr id="3" name="Content Placeholder 2"/>
          <p:cNvSpPr>
            <a:spLocks noGrp="1"/>
          </p:cNvSpPr>
          <p:nvPr>
            <p:ph idx="1"/>
          </p:nvPr>
        </p:nvSpPr>
        <p:spPr>
          <a:xfrm>
            <a:off x="457200" y="1600200"/>
            <a:ext cx="8229600" cy="4525963"/>
          </a:xfrm>
          <a:prstGeom prst="rect">
            <a:avLst/>
          </a:prstGeom>
        </p:spPr>
        <p:txBody>
          <a:bodyPr/>
          <a:lstStyle>
            <a:lvl1pPr marL="231775" indent="-231775">
              <a:defRPr sz="2800"/>
            </a:lvl1pPr>
            <a:lvl2pPr marL="633413" indent="-292100">
              <a:defRPr sz="2400"/>
            </a:lvl2pPr>
            <a:lvl3pPr marL="974725" indent="-231775">
              <a:defRPr sz="2200"/>
            </a:lvl3pPr>
            <a:lvl4pPr marL="1255713" indent="-230188">
              <a:defRPr/>
            </a:lvl4pPr>
            <a:lvl5pPr marL="1544638" indent="-228600">
              <a:buFont typeface="Arial" pitchFamily="34" charset="0"/>
              <a:buChar cha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Title 1"/>
          <p:cNvSpPr>
            <a:spLocks noGrp="1"/>
          </p:cNvSpPr>
          <p:nvPr>
            <p:ph type="title" idx="4294967295" hasCustomPrompt="1"/>
          </p:nvPr>
        </p:nvSpPr>
        <p:spPr>
          <a:xfrm>
            <a:off x="711200" y="19050"/>
            <a:ext cx="8432800" cy="409575"/>
          </a:xfrm>
          <a:prstGeom prst="rect">
            <a:avLst/>
          </a:prstGeom>
        </p:spPr>
        <p:txBody>
          <a:bodyPr/>
          <a:lstStyle>
            <a:lvl1pPr algn="r">
              <a:defRPr sz="2000">
                <a:solidFill>
                  <a:srgbClr val="92D050"/>
                </a:solidFill>
              </a:defRPr>
            </a:lvl1pPr>
          </a:lstStyle>
          <a:p>
            <a:r>
              <a:rPr lang="en-US" dirty="0" smtClean="0"/>
              <a:t/>
            </a:r>
            <a:br>
              <a:rPr lang="en-US" dirty="0" smtClean="0"/>
            </a:br>
            <a:endParaRPr lang="en-US" dirty="0" smtClean="0"/>
          </a:p>
        </p:txBody>
      </p:sp>
    </p:spTree>
    <p:extLst>
      <p:ext uri="{BB962C8B-B14F-4D97-AF65-F5344CB8AC3E}">
        <p14:creationId xmlns:p14="http://schemas.microsoft.com/office/powerpoint/2010/main" val="1166920664"/>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6_Title and Content">
    <p:spTree>
      <p:nvGrpSpPr>
        <p:cNvPr id="1" name=""/>
        <p:cNvGrpSpPr/>
        <p:nvPr/>
      </p:nvGrpSpPr>
      <p:grpSpPr>
        <a:xfrm>
          <a:off x="0" y="0"/>
          <a:ext cx="0" cy="0"/>
          <a:chOff x="0" y="0"/>
          <a:chExt cx="0" cy="0"/>
        </a:xfrm>
      </p:grpSpPr>
      <p:sp>
        <p:nvSpPr>
          <p:cNvPr id="4" name="Rectangle 3"/>
          <p:cNvSpPr/>
          <p:nvPr userDrawn="1"/>
        </p:nvSpPr>
        <p:spPr>
          <a:xfrm>
            <a:off x="0" y="0"/>
            <a:ext cx="9144000" cy="333375"/>
          </a:xfrm>
          <a:prstGeom prst="rect">
            <a:avLst/>
          </a:prstGeom>
          <a:solidFill>
            <a:srgbClr val="005A9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fontAlgn="auto">
              <a:spcBef>
                <a:spcPts val="0"/>
              </a:spcBef>
              <a:spcAft>
                <a:spcPts val="0"/>
              </a:spcAft>
              <a:defRPr/>
            </a:pPr>
            <a:endParaRPr lang="en-US" sz="2000" dirty="0">
              <a:solidFill>
                <a:srgbClr val="92D050"/>
              </a:solidFill>
            </a:endParaRPr>
          </a:p>
        </p:txBody>
      </p:sp>
      <p:pic>
        <p:nvPicPr>
          <p:cNvPr id="7" name="Picture 5" descr="Q:\DR\Administrative\Photos for Briefs\DLA Logos\DLA-Logo-Clear.gif"/>
          <p:cNvPicPr>
            <a:picLocks noChangeAspect="1" noChangeArrowheads="1"/>
          </p:cNvPicPr>
          <p:nvPr userDrawn="1"/>
        </p:nvPicPr>
        <p:blipFill>
          <a:blip r:embed="rId2" cstate="print"/>
          <a:srcRect/>
          <a:stretch>
            <a:fillRect/>
          </a:stretch>
        </p:blipFill>
        <p:spPr bwMode="auto">
          <a:xfrm>
            <a:off x="19050" y="19050"/>
            <a:ext cx="692150" cy="819150"/>
          </a:xfrm>
          <a:prstGeom prst="rect">
            <a:avLst/>
          </a:prstGeom>
          <a:noFill/>
          <a:ln w="9525">
            <a:noFill/>
            <a:miter lim="800000"/>
            <a:headEnd/>
            <a:tailEnd/>
          </a:ln>
        </p:spPr>
      </p:pic>
      <p:sp>
        <p:nvSpPr>
          <p:cNvPr id="8" name="Slide Number Placeholder 5"/>
          <p:cNvSpPr txBox="1">
            <a:spLocks/>
          </p:cNvSpPr>
          <p:nvPr userDrawn="1"/>
        </p:nvSpPr>
        <p:spPr>
          <a:xfrm>
            <a:off x="7010400" y="6492874"/>
            <a:ext cx="2133600" cy="365125"/>
          </a:xfrm>
          <a:prstGeom prst="rect">
            <a:avLst/>
          </a:prstGeom>
        </p:spPr>
        <p:txBody>
          <a:bodyPr anchor="ctr"/>
          <a:lstStyle>
            <a:lvl1pPr>
              <a:defRPr/>
            </a:lvl1pPr>
          </a:lstStyle>
          <a:p>
            <a:pPr algn="r" fontAlgn="auto">
              <a:spcBef>
                <a:spcPts val="0"/>
              </a:spcBef>
              <a:spcAft>
                <a:spcPts val="0"/>
              </a:spcAft>
              <a:defRPr/>
            </a:pPr>
            <a:fld id="{1405757A-EBA4-4DE9-A0AF-46CB59C5552D}" type="slidenum">
              <a:rPr lang="en-US" sz="1400" b="1" smtClean="0">
                <a:solidFill>
                  <a:schemeClr val="bg1"/>
                </a:solidFill>
                <a:latin typeface="+mn-lt"/>
              </a:rPr>
              <a:pPr algn="r" fontAlgn="auto">
                <a:spcBef>
                  <a:spcPts val="0"/>
                </a:spcBef>
                <a:spcAft>
                  <a:spcPts val="0"/>
                </a:spcAft>
                <a:defRPr/>
              </a:pPr>
              <a:t>‹#›</a:t>
            </a:fld>
            <a:endParaRPr lang="en-US" sz="1400" b="1" dirty="0">
              <a:solidFill>
                <a:schemeClr val="bg1"/>
              </a:solidFill>
              <a:latin typeface="+mn-lt"/>
            </a:endParaRPr>
          </a:p>
        </p:txBody>
      </p:sp>
      <p:sp>
        <p:nvSpPr>
          <p:cNvPr id="3" name="Content Placeholder 2"/>
          <p:cNvSpPr>
            <a:spLocks noGrp="1"/>
          </p:cNvSpPr>
          <p:nvPr>
            <p:ph idx="1"/>
          </p:nvPr>
        </p:nvSpPr>
        <p:spPr>
          <a:xfrm>
            <a:off x="457200" y="1600200"/>
            <a:ext cx="8229600" cy="4525963"/>
          </a:xfrm>
          <a:prstGeom prst="rect">
            <a:avLst/>
          </a:prstGeom>
        </p:spPr>
        <p:txBody>
          <a:bodyPr/>
          <a:lstStyle>
            <a:lvl1pPr marL="231775" indent="-231775">
              <a:defRPr sz="2800"/>
            </a:lvl1pPr>
            <a:lvl2pPr marL="633413" indent="-292100">
              <a:defRPr sz="2400"/>
            </a:lvl2pPr>
            <a:lvl3pPr marL="974725" indent="-231775">
              <a:defRPr sz="2200"/>
            </a:lvl3pPr>
            <a:lvl4pPr marL="1255713" indent="-230188">
              <a:defRPr/>
            </a:lvl4pPr>
            <a:lvl5pPr marL="1544638" indent="-228600">
              <a:buFont typeface="Arial" pitchFamily="34" charset="0"/>
              <a:buChar cha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Title 1"/>
          <p:cNvSpPr>
            <a:spLocks noGrp="1"/>
          </p:cNvSpPr>
          <p:nvPr>
            <p:ph type="title" idx="4294967295" hasCustomPrompt="1"/>
          </p:nvPr>
        </p:nvSpPr>
        <p:spPr>
          <a:xfrm>
            <a:off x="711200" y="19050"/>
            <a:ext cx="8432800" cy="409575"/>
          </a:xfrm>
          <a:prstGeom prst="rect">
            <a:avLst/>
          </a:prstGeom>
        </p:spPr>
        <p:txBody>
          <a:bodyPr/>
          <a:lstStyle>
            <a:lvl1pPr algn="r">
              <a:defRPr sz="2000">
                <a:solidFill>
                  <a:srgbClr val="92D050"/>
                </a:solidFill>
              </a:defRPr>
            </a:lvl1pPr>
          </a:lstStyle>
          <a:p>
            <a:r>
              <a:rPr lang="en-US" dirty="0" smtClean="0"/>
              <a:t/>
            </a:r>
            <a:br>
              <a:rPr lang="en-US" dirty="0" smtClean="0"/>
            </a:br>
            <a:endParaRPr lang="en-US" dirty="0" smtClean="0"/>
          </a:p>
        </p:txBody>
      </p:sp>
    </p:spTree>
    <p:extLst>
      <p:ext uri="{BB962C8B-B14F-4D97-AF65-F5344CB8AC3E}">
        <p14:creationId xmlns:p14="http://schemas.microsoft.com/office/powerpoint/2010/main" val="44995347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30D498F-73B6-43D4-A4CF-04706FBAFB70}" type="datetimeFigureOut">
              <a:rPr lang="en-US" smtClean="0"/>
              <a:t>2/21/2017</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4D3539C3-7943-4DB6-B966-FC88A57EBB12}" type="slidenum">
              <a:rPr lang="en-US" smtClean="0"/>
              <a:t>‹#›</a:t>
            </a:fld>
            <a:endParaRPr lang="en-US"/>
          </a:p>
        </p:txBody>
      </p:sp>
    </p:spTree>
    <p:extLst>
      <p:ext uri="{BB962C8B-B14F-4D97-AF65-F5344CB8AC3E}">
        <p14:creationId xmlns:p14="http://schemas.microsoft.com/office/powerpoint/2010/main" val="38015877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7_Title and Content">
    <p:spTree>
      <p:nvGrpSpPr>
        <p:cNvPr id="1" name=""/>
        <p:cNvGrpSpPr/>
        <p:nvPr/>
      </p:nvGrpSpPr>
      <p:grpSpPr>
        <a:xfrm>
          <a:off x="0" y="0"/>
          <a:ext cx="0" cy="0"/>
          <a:chOff x="0" y="0"/>
          <a:chExt cx="0" cy="0"/>
        </a:xfrm>
      </p:grpSpPr>
      <p:sp>
        <p:nvSpPr>
          <p:cNvPr id="4" name="Rectangle 3"/>
          <p:cNvSpPr/>
          <p:nvPr userDrawn="1"/>
        </p:nvSpPr>
        <p:spPr>
          <a:xfrm>
            <a:off x="0" y="0"/>
            <a:ext cx="9144000" cy="333375"/>
          </a:xfrm>
          <a:prstGeom prst="rect">
            <a:avLst/>
          </a:prstGeom>
          <a:solidFill>
            <a:srgbClr val="005A9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fontAlgn="auto">
              <a:spcBef>
                <a:spcPts val="0"/>
              </a:spcBef>
              <a:spcAft>
                <a:spcPts val="0"/>
              </a:spcAft>
              <a:defRPr/>
            </a:pPr>
            <a:endParaRPr lang="en-US" sz="2000" dirty="0">
              <a:solidFill>
                <a:srgbClr val="92D050"/>
              </a:solidFill>
            </a:endParaRPr>
          </a:p>
        </p:txBody>
      </p:sp>
      <p:pic>
        <p:nvPicPr>
          <p:cNvPr id="7" name="Picture 5" descr="Q:\DR\Administrative\Photos for Briefs\DLA Logos\DLA-Logo-Clear.gif"/>
          <p:cNvPicPr>
            <a:picLocks noChangeAspect="1" noChangeArrowheads="1"/>
          </p:cNvPicPr>
          <p:nvPr userDrawn="1"/>
        </p:nvPicPr>
        <p:blipFill>
          <a:blip r:embed="rId2" cstate="print"/>
          <a:srcRect/>
          <a:stretch>
            <a:fillRect/>
          </a:stretch>
        </p:blipFill>
        <p:spPr bwMode="auto">
          <a:xfrm>
            <a:off x="19050" y="19050"/>
            <a:ext cx="692150" cy="819150"/>
          </a:xfrm>
          <a:prstGeom prst="rect">
            <a:avLst/>
          </a:prstGeom>
          <a:noFill/>
          <a:ln w="9525">
            <a:noFill/>
            <a:miter lim="800000"/>
            <a:headEnd/>
            <a:tailEnd/>
          </a:ln>
        </p:spPr>
      </p:pic>
      <p:sp>
        <p:nvSpPr>
          <p:cNvPr id="8" name="Slide Number Placeholder 5"/>
          <p:cNvSpPr txBox="1">
            <a:spLocks/>
          </p:cNvSpPr>
          <p:nvPr userDrawn="1"/>
        </p:nvSpPr>
        <p:spPr>
          <a:xfrm>
            <a:off x="7010400" y="6492874"/>
            <a:ext cx="2133600" cy="365125"/>
          </a:xfrm>
          <a:prstGeom prst="rect">
            <a:avLst/>
          </a:prstGeom>
        </p:spPr>
        <p:txBody>
          <a:bodyPr anchor="ctr"/>
          <a:lstStyle>
            <a:lvl1pPr>
              <a:defRPr/>
            </a:lvl1pPr>
          </a:lstStyle>
          <a:p>
            <a:pPr algn="r" fontAlgn="auto">
              <a:spcBef>
                <a:spcPts val="0"/>
              </a:spcBef>
              <a:spcAft>
                <a:spcPts val="0"/>
              </a:spcAft>
              <a:defRPr/>
            </a:pPr>
            <a:fld id="{1405757A-EBA4-4DE9-A0AF-46CB59C5552D}" type="slidenum">
              <a:rPr lang="en-US" sz="1400" b="1" smtClean="0">
                <a:solidFill>
                  <a:schemeClr val="bg1"/>
                </a:solidFill>
                <a:latin typeface="+mn-lt"/>
              </a:rPr>
              <a:pPr algn="r" fontAlgn="auto">
                <a:spcBef>
                  <a:spcPts val="0"/>
                </a:spcBef>
                <a:spcAft>
                  <a:spcPts val="0"/>
                </a:spcAft>
                <a:defRPr/>
              </a:pPr>
              <a:t>‹#›</a:t>
            </a:fld>
            <a:endParaRPr lang="en-US" sz="1400" b="1" dirty="0">
              <a:solidFill>
                <a:schemeClr val="bg1"/>
              </a:solidFill>
              <a:latin typeface="+mn-lt"/>
            </a:endParaRPr>
          </a:p>
        </p:txBody>
      </p:sp>
      <p:sp>
        <p:nvSpPr>
          <p:cNvPr id="3" name="Content Placeholder 2"/>
          <p:cNvSpPr>
            <a:spLocks noGrp="1"/>
          </p:cNvSpPr>
          <p:nvPr>
            <p:ph idx="1"/>
          </p:nvPr>
        </p:nvSpPr>
        <p:spPr>
          <a:xfrm>
            <a:off x="457200" y="1600200"/>
            <a:ext cx="8229600" cy="4525963"/>
          </a:xfrm>
          <a:prstGeom prst="rect">
            <a:avLst/>
          </a:prstGeom>
        </p:spPr>
        <p:txBody>
          <a:bodyPr/>
          <a:lstStyle>
            <a:lvl1pPr marL="231775" indent="-231775">
              <a:defRPr sz="2800"/>
            </a:lvl1pPr>
            <a:lvl2pPr marL="633413" indent="-292100">
              <a:defRPr sz="2400"/>
            </a:lvl2pPr>
            <a:lvl3pPr marL="974725" indent="-231775">
              <a:defRPr sz="2200"/>
            </a:lvl3pPr>
            <a:lvl4pPr marL="1255713" indent="-230188">
              <a:defRPr/>
            </a:lvl4pPr>
            <a:lvl5pPr marL="1544638" indent="-228600">
              <a:buFont typeface="Arial" pitchFamily="34" charset="0"/>
              <a:buChar cha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Title 1"/>
          <p:cNvSpPr>
            <a:spLocks noGrp="1"/>
          </p:cNvSpPr>
          <p:nvPr>
            <p:ph type="title" idx="4294967295" hasCustomPrompt="1"/>
          </p:nvPr>
        </p:nvSpPr>
        <p:spPr>
          <a:xfrm>
            <a:off x="711200" y="19050"/>
            <a:ext cx="8432800" cy="409575"/>
          </a:xfrm>
          <a:prstGeom prst="rect">
            <a:avLst/>
          </a:prstGeom>
        </p:spPr>
        <p:txBody>
          <a:bodyPr/>
          <a:lstStyle>
            <a:lvl1pPr algn="r">
              <a:defRPr sz="2000">
                <a:solidFill>
                  <a:srgbClr val="92D050"/>
                </a:solidFill>
              </a:defRPr>
            </a:lvl1pPr>
          </a:lstStyle>
          <a:p>
            <a:r>
              <a:rPr lang="en-US" dirty="0" smtClean="0"/>
              <a:t/>
            </a:r>
            <a:br>
              <a:rPr lang="en-US" dirty="0" smtClean="0"/>
            </a:br>
            <a:endParaRPr lang="en-US" dirty="0" smtClean="0"/>
          </a:p>
        </p:txBody>
      </p:sp>
    </p:spTree>
    <p:extLst>
      <p:ext uri="{BB962C8B-B14F-4D97-AF65-F5344CB8AC3E}">
        <p14:creationId xmlns:p14="http://schemas.microsoft.com/office/powerpoint/2010/main" val="4053400877"/>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8_Title and Content">
    <p:spTree>
      <p:nvGrpSpPr>
        <p:cNvPr id="1" name=""/>
        <p:cNvGrpSpPr/>
        <p:nvPr/>
      </p:nvGrpSpPr>
      <p:grpSpPr>
        <a:xfrm>
          <a:off x="0" y="0"/>
          <a:ext cx="0" cy="0"/>
          <a:chOff x="0" y="0"/>
          <a:chExt cx="0" cy="0"/>
        </a:xfrm>
      </p:grpSpPr>
      <p:sp>
        <p:nvSpPr>
          <p:cNvPr id="4" name="Rectangle 3"/>
          <p:cNvSpPr/>
          <p:nvPr userDrawn="1"/>
        </p:nvSpPr>
        <p:spPr>
          <a:xfrm>
            <a:off x="0" y="0"/>
            <a:ext cx="9144000" cy="333375"/>
          </a:xfrm>
          <a:prstGeom prst="rect">
            <a:avLst/>
          </a:prstGeom>
          <a:solidFill>
            <a:srgbClr val="005A9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fontAlgn="auto">
              <a:spcBef>
                <a:spcPts val="0"/>
              </a:spcBef>
              <a:spcAft>
                <a:spcPts val="0"/>
              </a:spcAft>
              <a:defRPr/>
            </a:pPr>
            <a:endParaRPr lang="en-US" sz="2000" dirty="0">
              <a:solidFill>
                <a:srgbClr val="92D050"/>
              </a:solidFill>
            </a:endParaRPr>
          </a:p>
        </p:txBody>
      </p:sp>
      <p:pic>
        <p:nvPicPr>
          <p:cNvPr id="7" name="Picture 5" descr="Q:\DR\Administrative\Photos for Briefs\DLA Logos\DLA-Logo-Clear.gif"/>
          <p:cNvPicPr>
            <a:picLocks noChangeAspect="1" noChangeArrowheads="1"/>
          </p:cNvPicPr>
          <p:nvPr userDrawn="1"/>
        </p:nvPicPr>
        <p:blipFill>
          <a:blip r:embed="rId2" cstate="print"/>
          <a:srcRect/>
          <a:stretch>
            <a:fillRect/>
          </a:stretch>
        </p:blipFill>
        <p:spPr bwMode="auto">
          <a:xfrm>
            <a:off x="19050" y="19050"/>
            <a:ext cx="692150" cy="819150"/>
          </a:xfrm>
          <a:prstGeom prst="rect">
            <a:avLst/>
          </a:prstGeom>
          <a:noFill/>
          <a:ln w="9525">
            <a:noFill/>
            <a:miter lim="800000"/>
            <a:headEnd/>
            <a:tailEnd/>
          </a:ln>
        </p:spPr>
      </p:pic>
      <p:sp>
        <p:nvSpPr>
          <p:cNvPr id="8" name="Slide Number Placeholder 5"/>
          <p:cNvSpPr txBox="1">
            <a:spLocks/>
          </p:cNvSpPr>
          <p:nvPr userDrawn="1"/>
        </p:nvSpPr>
        <p:spPr>
          <a:xfrm>
            <a:off x="7010400" y="6492874"/>
            <a:ext cx="2133600" cy="365125"/>
          </a:xfrm>
          <a:prstGeom prst="rect">
            <a:avLst/>
          </a:prstGeom>
        </p:spPr>
        <p:txBody>
          <a:bodyPr anchor="ctr"/>
          <a:lstStyle>
            <a:lvl1pPr>
              <a:defRPr/>
            </a:lvl1pPr>
          </a:lstStyle>
          <a:p>
            <a:pPr algn="r" fontAlgn="auto">
              <a:spcBef>
                <a:spcPts val="0"/>
              </a:spcBef>
              <a:spcAft>
                <a:spcPts val="0"/>
              </a:spcAft>
              <a:defRPr/>
            </a:pPr>
            <a:fld id="{1405757A-EBA4-4DE9-A0AF-46CB59C5552D}" type="slidenum">
              <a:rPr lang="en-US" sz="1400" b="1" smtClean="0">
                <a:solidFill>
                  <a:schemeClr val="bg1"/>
                </a:solidFill>
                <a:latin typeface="+mn-lt"/>
              </a:rPr>
              <a:pPr algn="r" fontAlgn="auto">
                <a:spcBef>
                  <a:spcPts val="0"/>
                </a:spcBef>
                <a:spcAft>
                  <a:spcPts val="0"/>
                </a:spcAft>
                <a:defRPr/>
              </a:pPr>
              <a:t>‹#›</a:t>
            </a:fld>
            <a:endParaRPr lang="en-US" sz="1400" b="1" dirty="0">
              <a:solidFill>
                <a:schemeClr val="bg1"/>
              </a:solidFill>
              <a:latin typeface="+mn-lt"/>
            </a:endParaRPr>
          </a:p>
        </p:txBody>
      </p:sp>
      <p:sp>
        <p:nvSpPr>
          <p:cNvPr id="3" name="Content Placeholder 2"/>
          <p:cNvSpPr>
            <a:spLocks noGrp="1"/>
          </p:cNvSpPr>
          <p:nvPr>
            <p:ph idx="1"/>
          </p:nvPr>
        </p:nvSpPr>
        <p:spPr>
          <a:xfrm>
            <a:off x="457200" y="1600200"/>
            <a:ext cx="8229600" cy="4525963"/>
          </a:xfrm>
          <a:prstGeom prst="rect">
            <a:avLst/>
          </a:prstGeom>
        </p:spPr>
        <p:txBody>
          <a:bodyPr/>
          <a:lstStyle>
            <a:lvl1pPr marL="231775" indent="-231775">
              <a:defRPr sz="2800"/>
            </a:lvl1pPr>
            <a:lvl2pPr marL="633413" indent="-292100">
              <a:defRPr sz="2400"/>
            </a:lvl2pPr>
            <a:lvl3pPr marL="974725" indent="-231775">
              <a:defRPr sz="2200"/>
            </a:lvl3pPr>
            <a:lvl4pPr marL="1255713" indent="-230188">
              <a:defRPr/>
            </a:lvl4pPr>
            <a:lvl5pPr marL="1544638" indent="-228600">
              <a:buFont typeface="Arial" pitchFamily="34" charset="0"/>
              <a:buChar cha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Title 1"/>
          <p:cNvSpPr>
            <a:spLocks noGrp="1"/>
          </p:cNvSpPr>
          <p:nvPr>
            <p:ph type="title" idx="4294967295" hasCustomPrompt="1"/>
          </p:nvPr>
        </p:nvSpPr>
        <p:spPr>
          <a:xfrm>
            <a:off x="711200" y="19050"/>
            <a:ext cx="8432800" cy="409575"/>
          </a:xfrm>
          <a:prstGeom prst="rect">
            <a:avLst/>
          </a:prstGeom>
        </p:spPr>
        <p:txBody>
          <a:bodyPr/>
          <a:lstStyle>
            <a:lvl1pPr algn="r">
              <a:defRPr sz="2000">
                <a:solidFill>
                  <a:srgbClr val="92D050"/>
                </a:solidFill>
              </a:defRPr>
            </a:lvl1pPr>
          </a:lstStyle>
          <a:p>
            <a:r>
              <a:rPr lang="en-US" dirty="0" smtClean="0"/>
              <a:t/>
            </a:r>
            <a:br>
              <a:rPr lang="en-US" dirty="0" smtClean="0"/>
            </a:br>
            <a:endParaRPr lang="en-US" dirty="0" smtClean="0"/>
          </a:p>
        </p:txBody>
      </p:sp>
    </p:spTree>
    <p:extLst>
      <p:ext uri="{BB962C8B-B14F-4D97-AF65-F5344CB8AC3E}">
        <p14:creationId xmlns:p14="http://schemas.microsoft.com/office/powerpoint/2010/main" val="3002725560"/>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9_Title and Content">
    <p:spTree>
      <p:nvGrpSpPr>
        <p:cNvPr id="1" name=""/>
        <p:cNvGrpSpPr/>
        <p:nvPr/>
      </p:nvGrpSpPr>
      <p:grpSpPr>
        <a:xfrm>
          <a:off x="0" y="0"/>
          <a:ext cx="0" cy="0"/>
          <a:chOff x="0" y="0"/>
          <a:chExt cx="0" cy="0"/>
        </a:xfrm>
      </p:grpSpPr>
      <p:sp>
        <p:nvSpPr>
          <p:cNvPr id="4" name="Rectangle 3"/>
          <p:cNvSpPr/>
          <p:nvPr userDrawn="1"/>
        </p:nvSpPr>
        <p:spPr>
          <a:xfrm>
            <a:off x="0" y="0"/>
            <a:ext cx="9144000" cy="333375"/>
          </a:xfrm>
          <a:prstGeom prst="rect">
            <a:avLst/>
          </a:prstGeom>
          <a:solidFill>
            <a:srgbClr val="005A9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fontAlgn="auto">
              <a:spcBef>
                <a:spcPts val="0"/>
              </a:spcBef>
              <a:spcAft>
                <a:spcPts val="0"/>
              </a:spcAft>
              <a:defRPr/>
            </a:pPr>
            <a:endParaRPr lang="en-US" sz="2000" dirty="0">
              <a:solidFill>
                <a:srgbClr val="92D050"/>
              </a:solidFill>
            </a:endParaRPr>
          </a:p>
        </p:txBody>
      </p:sp>
      <p:pic>
        <p:nvPicPr>
          <p:cNvPr id="7" name="Picture 5" descr="Q:\DR\Administrative\Photos for Briefs\DLA Logos\DLA-Logo-Clear.gif"/>
          <p:cNvPicPr>
            <a:picLocks noChangeAspect="1" noChangeArrowheads="1"/>
          </p:cNvPicPr>
          <p:nvPr userDrawn="1"/>
        </p:nvPicPr>
        <p:blipFill>
          <a:blip r:embed="rId2" cstate="print"/>
          <a:srcRect/>
          <a:stretch>
            <a:fillRect/>
          </a:stretch>
        </p:blipFill>
        <p:spPr bwMode="auto">
          <a:xfrm>
            <a:off x="19050" y="19050"/>
            <a:ext cx="692150" cy="819150"/>
          </a:xfrm>
          <a:prstGeom prst="rect">
            <a:avLst/>
          </a:prstGeom>
          <a:noFill/>
          <a:ln w="9525">
            <a:noFill/>
            <a:miter lim="800000"/>
            <a:headEnd/>
            <a:tailEnd/>
          </a:ln>
        </p:spPr>
      </p:pic>
      <p:sp>
        <p:nvSpPr>
          <p:cNvPr id="8" name="Slide Number Placeholder 5"/>
          <p:cNvSpPr txBox="1">
            <a:spLocks/>
          </p:cNvSpPr>
          <p:nvPr userDrawn="1"/>
        </p:nvSpPr>
        <p:spPr>
          <a:xfrm>
            <a:off x="7010400" y="6492874"/>
            <a:ext cx="2133600" cy="365125"/>
          </a:xfrm>
          <a:prstGeom prst="rect">
            <a:avLst/>
          </a:prstGeom>
        </p:spPr>
        <p:txBody>
          <a:bodyPr anchor="ctr"/>
          <a:lstStyle>
            <a:lvl1pPr>
              <a:defRPr/>
            </a:lvl1pPr>
          </a:lstStyle>
          <a:p>
            <a:pPr algn="r" fontAlgn="auto">
              <a:spcBef>
                <a:spcPts val="0"/>
              </a:spcBef>
              <a:spcAft>
                <a:spcPts val="0"/>
              </a:spcAft>
              <a:defRPr/>
            </a:pPr>
            <a:fld id="{1405757A-EBA4-4DE9-A0AF-46CB59C5552D}" type="slidenum">
              <a:rPr lang="en-US" sz="1400" b="1" smtClean="0">
                <a:solidFill>
                  <a:schemeClr val="bg1"/>
                </a:solidFill>
                <a:latin typeface="+mn-lt"/>
              </a:rPr>
              <a:pPr algn="r" fontAlgn="auto">
                <a:spcBef>
                  <a:spcPts val="0"/>
                </a:spcBef>
                <a:spcAft>
                  <a:spcPts val="0"/>
                </a:spcAft>
                <a:defRPr/>
              </a:pPr>
              <a:t>‹#›</a:t>
            </a:fld>
            <a:endParaRPr lang="en-US" sz="1400" b="1" dirty="0">
              <a:solidFill>
                <a:schemeClr val="bg1"/>
              </a:solidFill>
              <a:latin typeface="+mn-lt"/>
            </a:endParaRPr>
          </a:p>
        </p:txBody>
      </p:sp>
      <p:sp>
        <p:nvSpPr>
          <p:cNvPr id="3" name="Content Placeholder 2"/>
          <p:cNvSpPr>
            <a:spLocks noGrp="1"/>
          </p:cNvSpPr>
          <p:nvPr>
            <p:ph idx="1"/>
          </p:nvPr>
        </p:nvSpPr>
        <p:spPr>
          <a:xfrm>
            <a:off x="457200" y="1600200"/>
            <a:ext cx="8229600" cy="4525963"/>
          </a:xfrm>
          <a:prstGeom prst="rect">
            <a:avLst/>
          </a:prstGeom>
        </p:spPr>
        <p:txBody>
          <a:bodyPr/>
          <a:lstStyle>
            <a:lvl1pPr marL="231775" indent="-231775">
              <a:defRPr sz="2800"/>
            </a:lvl1pPr>
            <a:lvl2pPr marL="633413" indent="-292100">
              <a:defRPr sz="2400"/>
            </a:lvl2pPr>
            <a:lvl3pPr marL="974725" indent="-231775">
              <a:defRPr sz="2200"/>
            </a:lvl3pPr>
            <a:lvl4pPr marL="1255713" indent="-230188">
              <a:defRPr/>
            </a:lvl4pPr>
            <a:lvl5pPr marL="1544638" indent="-228600">
              <a:buFont typeface="Arial" pitchFamily="34" charset="0"/>
              <a:buChar cha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Title 1"/>
          <p:cNvSpPr>
            <a:spLocks noGrp="1"/>
          </p:cNvSpPr>
          <p:nvPr>
            <p:ph type="title" idx="4294967295" hasCustomPrompt="1"/>
          </p:nvPr>
        </p:nvSpPr>
        <p:spPr>
          <a:xfrm>
            <a:off x="711200" y="19050"/>
            <a:ext cx="8432800" cy="409575"/>
          </a:xfrm>
          <a:prstGeom prst="rect">
            <a:avLst/>
          </a:prstGeom>
        </p:spPr>
        <p:txBody>
          <a:bodyPr/>
          <a:lstStyle>
            <a:lvl1pPr algn="r">
              <a:defRPr sz="2000">
                <a:solidFill>
                  <a:srgbClr val="92D050"/>
                </a:solidFill>
              </a:defRPr>
            </a:lvl1pPr>
          </a:lstStyle>
          <a:p>
            <a:r>
              <a:rPr lang="en-US" dirty="0" smtClean="0"/>
              <a:t/>
            </a:r>
            <a:br>
              <a:rPr lang="en-US" dirty="0" smtClean="0"/>
            </a:br>
            <a:endParaRPr lang="en-US" dirty="0" smtClean="0"/>
          </a:p>
        </p:txBody>
      </p:sp>
    </p:spTree>
    <p:extLst>
      <p:ext uri="{BB962C8B-B14F-4D97-AF65-F5344CB8AC3E}">
        <p14:creationId xmlns:p14="http://schemas.microsoft.com/office/powerpoint/2010/main" val="1002472373"/>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20_Title and Content">
    <p:spTree>
      <p:nvGrpSpPr>
        <p:cNvPr id="1" name=""/>
        <p:cNvGrpSpPr/>
        <p:nvPr/>
      </p:nvGrpSpPr>
      <p:grpSpPr>
        <a:xfrm>
          <a:off x="0" y="0"/>
          <a:ext cx="0" cy="0"/>
          <a:chOff x="0" y="0"/>
          <a:chExt cx="0" cy="0"/>
        </a:xfrm>
      </p:grpSpPr>
      <p:sp>
        <p:nvSpPr>
          <p:cNvPr id="4" name="Rectangle 3"/>
          <p:cNvSpPr/>
          <p:nvPr userDrawn="1"/>
        </p:nvSpPr>
        <p:spPr>
          <a:xfrm>
            <a:off x="0" y="0"/>
            <a:ext cx="9144000" cy="333375"/>
          </a:xfrm>
          <a:prstGeom prst="rect">
            <a:avLst/>
          </a:prstGeom>
          <a:solidFill>
            <a:srgbClr val="005A9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fontAlgn="auto">
              <a:spcBef>
                <a:spcPts val="0"/>
              </a:spcBef>
              <a:spcAft>
                <a:spcPts val="0"/>
              </a:spcAft>
              <a:defRPr/>
            </a:pPr>
            <a:endParaRPr lang="en-US" sz="2000" dirty="0">
              <a:solidFill>
                <a:srgbClr val="92D050"/>
              </a:solidFill>
            </a:endParaRPr>
          </a:p>
        </p:txBody>
      </p:sp>
      <p:pic>
        <p:nvPicPr>
          <p:cNvPr id="7" name="Picture 5" descr="Q:\DR\Administrative\Photos for Briefs\DLA Logos\DLA-Logo-Clear.gif"/>
          <p:cNvPicPr>
            <a:picLocks noChangeAspect="1" noChangeArrowheads="1"/>
          </p:cNvPicPr>
          <p:nvPr userDrawn="1"/>
        </p:nvPicPr>
        <p:blipFill>
          <a:blip r:embed="rId2" cstate="print"/>
          <a:srcRect/>
          <a:stretch>
            <a:fillRect/>
          </a:stretch>
        </p:blipFill>
        <p:spPr bwMode="auto">
          <a:xfrm>
            <a:off x="19050" y="19050"/>
            <a:ext cx="692150" cy="819150"/>
          </a:xfrm>
          <a:prstGeom prst="rect">
            <a:avLst/>
          </a:prstGeom>
          <a:noFill/>
          <a:ln w="9525">
            <a:noFill/>
            <a:miter lim="800000"/>
            <a:headEnd/>
            <a:tailEnd/>
          </a:ln>
        </p:spPr>
      </p:pic>
      <p:sp>
        <p:nvSpPr>
          <p:cNvPr id="8" name="Slide Number Placeholder 5"/>
          <p:cNvSpPr txBox="1">
            <a:spLocks/>
          </p:cNvSpPr>
          <p:nvPr userDrawn="1"/>
        </p:nvSpPr>
        <p:spPr>
          <a:xfrm>
            <a:off x="7010400" y="6492874"/>
            <a:ext cx="2133600" cy="365125"/>
          </a:xfrm>
          <a:prstGeom prst="rect">
            <a:avLst/>
          </a:prstGeom>
        </p:spPr>
        <p:txBody>
          <a:bodyPr anchor="ctr"/>
          <a:lstStyle>
            <a:lvl1pPr>
              <a:defRPr/>
            </a:lvl1pPr>
          </a:lstStyle>
          <a:p>
            <a:pPr algn="r" fontAlgn="auto">
              <a:spcBef>
                <a:spcPts val="0"/>
              </a:spcBef>
              <a:spcAft>
                <a:spcPts val="0"/>
              </a:spcAft>
              <a:defRPr/>
            </a:pPr>
            <a:fld id="{1405757A-EBA4-4DE9-A0AF-46CB59C5552D}" type="slidenum">
              <a:rPr lang="en-US" sz="1400" b="1" smtClean="0">
                <a:solidFill>
                  <a:schemeClr val="bg1"/>
                </a:solidFill>
                <a:latin typeface="+mn-lt"/>
              </a:rPr>
              <a:pPr algn="r" fontAlgn="auto">
                <a:spcBef>
                  <a:spcPts val="0"/>
                </a:spcBef>
                <a:spcAft>
                  <a:spcPts val="0"/>
                </a:spcAft>
                <a:defRPr/>
              </a:pPr>
              <a:t>‹#›</a:t>
            </a:fld>
            <a:endParaRPr lang="en-US" sz="1400" b="1" dirty="0">
              <a:solidFill>
                <a:schemeClr val="bg1"/>
              </a:solidFill>
              <a:latin typeface="+mn-lt"/>
            </a:endParaRPr>
          </a:p>
        </p:txBody>
      </p:sp>
      <p:sp>
        <p:nvSpPr>
          <p:cNvPr id="3" name="Content Placeholder 2"/>
          <p:cNvSpPr>
            <a:spLocks noGrp="1"/>
          </p:cNvSpPr>
          <p:nvPr>
            <p:ph idx="1"/>
          </p:nvPr>
        </p:nvSpPr>
        <p:spPr>
          <a:xfrm>
            <a:off x="457200" y="1600200"/>
            <a:ext cx="8229600" cy="4525963"/>
          </a:xfrm>
          <a:prstGeom prst="rect">
            <a:avLst/>
          </a:prstGeom>
        </p:spPr>
        <p:txBody>
          <a:bodyPr/>
          <a:lstStyle>
            <a:lvl1pPr marL="231775" indent="-231775">
              <a:defRPr sz="2800"/>
            </a:lvl1pPr>
            <a:lvl2pPr marL="633413" indent="-292100">
              <a:defRPr sz="2400"/>
            </a:lvl2pPr>
            <a:lvl3pPr marL="974725" indent="-231775">
              <a:defRPr sz="2200"/>
            </a:lvl3pPr>
            <a:lvl4pPr marL="1255713" indent="-230188">
              <a:defRPr/>
            </a:lvl4pPr>
            <a:lvl5pPr marL="1544638" indent="-228600">
              <a:buFont typeface="Arial" pitchFamily="34" charset="0"/>
              <a:buChar cha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Title 1"/>
          <p:cNvSpPr>
            <a:spLocks noGrp="1"/>
          </p:cNvSpPr>
          <p:nvPr>
            <p:ph type="title" idx="4294967295" hasCustomPrompt="1"/>
          </p:nvPr>
        </p:nvSpPr>
        <p:spPr>
          <a:xfrm>
            <a:off x="711200" y="19050"/>
            <a:ext cx="8432800" cy="409575"/>
          </a:xfrm>
          <a:prstGeom prst="rect">
            <a:avLst/>
          </a:prstGeom>
        </p:spPr>
        <p:txBody>
          <a:bodyPr/>
          <a:lstStyle>
            <a:lvl1pPr algn="r">
              <a:defRPr sz="2000">
                <a:solidFill>
                  <a:srgbClr val="92D050"/>
                </a:solidFill>
              </a:defRPr>
            </a:lvl1pPr>
          </a:lstStyle>
          <a:p>
            <a:r>
              <a:rPr lang="en-US" dirty="0" smtClean="0"/>
              <a:t/>
            </a:r>
            <a:br>
              <a:rPr lang="en-US" dirty="0" smtClean="0"/>
            </a:br>
            <a:endParaRPr lang="en-US" dirty="0" smtClean="0"/>
          </a:p>
        </p:txBody>
      </p:sp>
    </p:spTree>
    <p:extLst>
      <p:ext uri="{BB962C8B-B14F-4D97-AF65-F5344CB8AC3E}">
        <p14:creationId xmlns:p14="http://schemas.microsoft.com/office/powerpoint/2010/main" val="1534923419"/>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21_Title and Content">
    <p:spTree>
      <p:nvGrpSpPr>
        <p:cNvPr id="1" name=""/>
        <p:cNvGrpSpPr/>
        <p:nvPr/>
      </p:nvGrpSpPr>
      <p:grpSpPr>
        <a:xfrm>
          <a:off x="0" y="0"/>
          <a:ext cx="0" cy="0"/>
          <a:chOff x="0" y="0"/>
          <a:chExt cx="0" cy="0"/>
        </a:xfrm>
      </p:grpSpPr>
      <p:sp>
        <p:nvSpPr>
          <p:cNvPr id="4" name="Rectangle 3"/>
          <p:cNvSpPr/>
          <p:nvPr userDrawn="1"/>
        </p:nvSpPr>
        <p:spPr>
          <a:xfrm>
            <a:off x="0" y="0"/>
            <a:ext cx="9144000" cy="333375"/>
          </a:xfrm>
          <a:prstGeom prst="rect">
            <a:avLst/>
          </a:prstGeom>
          <a:solidFill>
            <a:srgbClr val="005A9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fontAlgn="auto">
              <a:spcBef>
                <a:spcPts val="0"/>
              </a:spcBef>
              <a:spcAft>
                <a:spcPts val="0"/>
              </a:spcAft>
              <a:defRPr/>
            </a:pPr>
            <a:endParaRPr lang="en-US" sz="2000" dirty="0">
              <a:solidFill>
                <a:srgbClr val="92D050"/>
              </a:solidFill>
            </a:endParaRPr>
          </a:p>
        </p:txBody>
      </p:sp>
      <p:pic>
        <p:nvPicPr>
          <p:cNvPr id="7" name="Picture 5" descr="Q:\DR\Administrative\Photos for Briefs\DLA Logos\DLA-Logo-Clear.gif"/>
          <p:cNvPicPr>
            <a:picLocks noChangeAspect="1" noChangeArrowheads="1"/>
          </p:cNvPicPr>
          <p:nvPr userDrawn="1"/>
        </p:nvPicPr>
        <p:blipFill>
          <a:blip r:embed="rId2" cstate="print"/>
          <a:srcRect/>
          <a:stretch>
            <a:fillRect/>
          </a:stretch>
        </p:blipFill>
        <p:spPr bwMode="auto">
          <a:xfrm>
            <a:off x="19050" y="19050"/>
            <a:ext cx="692150" cy="819150"/>
          </a:xfrm>
          <a:prstGeom prst="rect">
            <a:avLst/>
          </a:prstGeom>
          <a:noFill/>
          <a:ln w="9525">
            <a:noFill/>
            <a:miter lim="800000"/>
            <a:headEnd/>
            <a:tailEnd/>
          </a:ln>
        </p:spPr>
      </p:pic>
      <p:sp>
        <p:nvSpPr>
          <p:cNvPr id="8" name="Slide Number Placeholder 5"/>
          <p:cNvSpPr txBox="1">
            <a:spLocks/>
          </p:cNvSpPr>
          <p:nvPr userDrawn="1"/>
        </p:nvSpPr>
        <p:spPr>
          <a:xfrm>
            <a:off x="7010400" y="6492874"/>
            <a:ext cx="2133600" cy="365125"/>
          </a:xfrm>
          <a:prstGeom prst="rect">
            <a:avLst/>
          </a:prstGeom>
        </p:spPr>
        <p:txBody>
          <a:bodyPr anchor="ctr"/>
          <a:lstStyle>
            <a:lvl1pPr>
              <a:defRPr/>
            </a:lvl1pPr>
          </a:lstStyle>
          <a:p>
            <a:pPr algn="r" fontAlgn="auto">
              <a:spcBef>
                <a:spcPts val="0"/>
              </a:spcBef>
              <a:spcAft>
                <a:spcPts val="0"/>
              </a:spcAft>
              <a:defRPr/>
            </a:pPr>
            <a:fld id="{1405757A-EBA4-4DE9-A0AF-46CB59C5552D}" type="slidenum">
              <a:rPr lang="en-US" sz="1400" b="1" smtClean="0">
                <a:solidFill>
                  <a:schemeClr val="bg1"/>
                </a:solidFill>
                <a:latin typeface="+mn-lt"/>
              </a:rPr>
              <a:pPr algn="r" fontAlgn="auto">
                <a:spcBef>
                  <a:spcPts val="0"/>
                </a:spcBef>
                <a:spcAft>
                  <a:spcPts val="0"/>
                </a:spcAft>
                <a:defRPr/>
              </a:pPr>
              <a:t>‹#›</a:t>
            </a:fld>
            <a:endParaRPr lang="en-US" sz="1400" b="1" dirty="0">
              <a:solidFill>
                <a:schemeClr val="bg1"/>
              </a:solidFill>
              <a:latin typeface="+mn-lt"/>
            </a:endParaRPr>
          </a:p>
        </p:txBody>
      </p:sp>
      <p:sp>
        <p:nvSpPr>
          <p:cNvPr id="3" name="Content Placeholder 2"/>
          <p:cNvSpPr>
            <a:spLocks noGrp="1"/>
          </p:cNvSpPr>
          <p:nvPr>
            <p:ph idx="1"/>
          </p:nvPr>
        </p:nvSpPr>
        <p:spPr>
          <a:xfrm>
            <a:off x="457200" y="1600200"/>
            <a:ext cx="8229600" cy="4525963"/>
          </a:xfrm>
          <a:prstGeom prst="rect">
            <a:avLst/>
          </a:prstGeom>
        </p:spPr>
        <p:txBody>
          <a:bodyPr/>
          <a:lstStyle>
            <a:lvl1pPr marL="231775" indent="-231775">
              <a:defRPr sz="2800"/>
            </a:lvl1pPr>
            <a:lvl2pPr marL="633413" indent="-292100">
              <a:defRPr sz="2400"/>
            </a:lvl2pPr>
            <a:lvl3pPr marL="974725" indent="-231775">
              <a:defRPr sz="2200"/>
            </a:lvl3pPr>
            <a:lvl4pPr marL="1255713" indent="-230188">
              <a:defRPr/>
            </a:lvl4pPr>
            <a:lvl5pPr marL="1544638" indent="-228600">
              <a:buFont typeface="Arial" pitchFamily="34" charset="0"/>
              <a:buChar cha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Title 1"/>
          <p:cNvSpPr>
            <a:spLocks noGrp="1"/>
          </p:cNvSpPr>
          <p:nvPr>
            <p:ph type="title" idx="4294967295" hasCustomPrompt="1"/>
          </p:nvPr>
        </p:nvSpPr>
        <p:spPr>
          <a:xfrm>
            <a:off x="711200" y="19050"/>
            <a:ext cx="8432800" cy="409575"/>
          </a:xfrm>
          <a:prstGeom prst="rect">
            <a:avLst/>
          </a:prstGeom>
        </p:spPr>
        <p:txBody>
          <a:bodyPr/>
          <a:lstStyle>
            <a:lvl1pPr algn="r">
              <a:defRPr sz="2000">
                <a:solidFill>
                  <a:srgbClr val="92D050"/>
                </a:solidFill>
              </a:defRPr>
            </a:lvl1pPr>
          </a:lstStyle>
          <a:p>
            <a:r>
              <a:rPr lang="en-US" dirty="0" smtClean="0"/>
              <a:t/>
            </a:r>
            <a:br>
              <a:rPr lang="en-US" dirty="0" smtClean="0"/>
            </a:br>
            <a:endParaRPr lang="en-US" dirty="0" smtClean="0"/>
          </a:p>
        </p:txBody>
      </p:sp>
    </p:spTree>
    <p:extLst>
      <p:ext uri="{BB962C8B-B14F-4D97-AF65-F5344CB8AC3E}">
        <p14:creationId xmlns:p14="http://schemas.microsoft.com/office/powerpoint/2010/main" val="2739183391"/>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22_Title and Content">
    <p:spTree>
      <p:nvGrpSpPr>
        <p:cNvPr id="1" name=""/>
        <p:cNvGrpSpPr/>
        <p:nvPr/>
      </p:nvGrpSpPr>
      <p:grpSpPr>
        <a:xfrm>
          <a:off x="0" y="0"/>
          <a:ext cx="0" cy="0"/>
          <a:chOff x="0" y="0"/>
          <a:chExt cx="0" cy="0"/>
        </a:xfrm>
      </p:grpSpPr>
      <p:sp>
        <p:nvSpPr>
          <p:cNvPr id="4" name="Rectangle 3"/>
          <p:cNvSpPr/>
          <p:nvPr userDrawn="1"/>
        </p:nvSpPr>
        <p:spPr>
          <a:xfrm>
            <a:off x="0" y="0"/>
            <a:ext cx="9144000" cy="333375"/>
          </a:xfrm>
          <a:prstGeom prst="rect">
            <a:avLst/>
          </a:prstGeom>
          <a:solidFill>
            <a:srgbClr val="005A9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fontAlgn="auto">
              <a:spcBef>
                <a:spcPts val="0"/>
              </a:spcBef>
              <a:spcAft>
                <a:spcPts val="0"/>
              </a:spcAft>
              <a:defRPr/>
            </a:pPr>
            <a:endParaRPr lang="en-US" sz="2000" dirty="0">
              <a:solidFill>
                <a:srgbClr val="92D050"/>
              </a:solidFill>
            </a:endParaRPr>
          </a:p>
        </p:txBody>
      </p:sp>
      <p:pic>
        <p:nvPicPr>
          <p:cNvPr id="7" name="Picture 5" descr="Q:\DR\Administrative\Photos for Briefs\DLA Logos\DLA-Logo-Clear.gif"/>
          <p:cNvPicPr>
            <a:picLocks noChangeAspect="1" noChangeArrowheads="1"/>
          </p:cNvPicPr>
          <p:nvPr userDrawn="1"/>
        </p:nvPicPr>
        <p:blipFill>
          <a:blip r:embed="rId2" cstate="print"/>
          <a:srcRect/>
          <a:stretch>
            <a:fillRect/>
          </a:stretch>
        </p:blipFill>
        <p:spPr bwMode="auto">
          <a:xfrm>
            <a:off x="19050" y="19050"/>
            <a:ext cx="692150" cy="819150"/>
          </a:xfrm>
          <a:prstGeom prst="rect">
            <a:avLst/>
          </a:prstGeom>
          <a:noFill/>
          <a:ln w="9525">
            <a:noFill/>
            <a:miter lim="800000"/>
            <a:headEnd/>
            <a:tailEnd/>
          </a:ln>
        </p:spPr>
      </p:pic>
      <p:sp>
        <p:nvSpPr>
          <p:cNvPr id="8" name="Slide Number Placeholder 5"/>
          <p:cNvSpPr txBox="1">
            <a:spLocks/>
          </p:cNvSpPr>
          <p:nvPr userDrawn="1"/>
        </p:nvSpPr>
        <p:spPr>
          <a:xfrm>
            <a:off x="7010400" y="6492874"/>
            <a:ext cx="2133600" cy="365125"/>
          </a:xfrm>
          <a:prstGeom prst="rect">
            <a:avLst/>
          </a:prstGeom>
        </p:spPr>
        <p:txBody>
          <a:bodyPr anchor="ctr"/>
          <a:lstStyle>
            <a:lvl1pPr>
              <a:defRPr/>
            </a:lvl1pPr>
          </a:lstStyle>
          <a:p>
            <a:pPr algn="r" fontAlgn="auto">
              <a:spcBef>
                <a:spcPts val="0"/>
              </a:spcBef>
              <a:spcAft>
                <a:spcPts val="0"/>
              </a:spcAft>
              <a:defRPr/>
            </a:pPr>
            <a:fld id="{1405757A-EBA4-4DE9-A0AF-46CB59C5552D}" type="slidenum">
              <a:rPr lang="en-US" sz="1400" b="1" smtClean="0">
                <a:solidFill>
                  <a:schemeClr val="bg1"/>
                </a:solidFill>
                <a:latin typeface="+mn-lt"/>
              </a:rPr>
              <a:pPr algn="r" fontAlgn="auto">
                <a:spcBef>
                  <a:spcPts val="0"/>
                </a:spcBef>
                <a:spcAft>
                  <a:spcPts val="0"/>
                </a:spcAft>
                <a:defRPr/>
              </a:pPr>
              <a:t>‹#›</a:t>
            </a:fld>
            <a:endParaRPr lang="en-US" sz="1400" b="1" dirty="0">
              <a:solidFill>
                <a:schemeClr val="bg1"/>
              </a:solidFill>
              <a:latin typeface="+mn-lt"/>
            </a:endParaRPr>
          </a:p>
        </p:txBody>
      </p:sp>
      <p:sp>
        <p:nvSpPr>
          <p:cNvPr id="3" name="Content Placeholder 2"/>
          <p:cNvSpPr>
            <a:spLocks noGrp="1"/>
          </p:cNvSpPr>
          <p:nvPr>
            <p:ph idx="1"/>
          </p:nvPr>
        </p:nvSpPr>
        <p:spPr>
          <a:xfrm>
            <a:off x="457200" y="1600200"/>
            <a:ext cx="8229600" cy="4525963"/>
          </a:xfrm>
          <a:prstGeom prst="rect">
            <a:avLst/>
          </a:prstGeom>
        </p:spPr>
        <p:txBody>
          <a:bodyPr/>
          <a:lstStyle>
            <a:lvl1pPr marL="231775" indent="-231775">
              <a:defRPr sz="2800"/>
            </a:lvl1pPr>
            <a:lvl2pPr marL="633413" indent="-292100">
              <a:defRPr sz="2400"/>
            </a:lvl2pPr>
            <a:lvl3pPr marL="974725" indent="-231775">
              <a:defRPr sz="2200"/>
            </a:lvl3pPr>
            <a:lvl4pPr marL="1255713" indent="-230188">
              <a:defRPr/>
            </a:lvl4pPr>
            <a:lvl5pPr marL="1544638" indent="-228600">
              <a:buFont typeface="Arial" pitchFamily="34" charset="0"/>
              <a:buChar cha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Title 1"/>
          <p:cNvSpPr>
            <a:spLocks noGrp="1"/>
          </p:cNvSpPr>
          <p:nvPr>
            <p:ph type="title" idx="4294967295" hasCustomPrompt="1"/>
          </p:nvPr>
        </p:nvSpPr>
        <p:spPr>
          <a:xfrm>
            <a:off x="711200" y="19050"/>
            <a:ext cx="8432800" cy="409575"/>
          </a:xfrm>
          <a:prstGeom prst="rect">
            <a:avLst/>
          </a:prstGeom>
        </p:spPr>
        <p:txBody>
          <a:bodyPr/>
          <a:lstStyle>
            <a:lvl1pPr algn="r">
              <a:defRPr sz="2000">
                <a:solidFill>
                  <a:srgbClr val="92D050"/>
                </a:solidFill>
              </a:defRPr>
            </a:lvl1pPr>
          </a:lstStyle>
          <a:p>
            <a:r>
              <a:rPr lang="en-US" dirty="0" smtClean="0"/>
              <a:t/>
            </a:r>
            <a:br>
              <a:rPr lang="en-US" dirty="0" smtClean="0"/>
            </a:br>
            <a:endParaRPr lang="en-US" dirty="0" smtClean="0"/>
          </a:p>
        </p:txBody>
      </p:sp>
    </p:spTree>
    <p:extLst>
      <p:ext uri="{BB962C8B-B14F-4D97-AF65-F5344CB8AC3E}">
        <p14:creationId xmlns:p14="http://schemas.microsoft.com/office/powerpoint/2010/main" val="2016259205"/>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23_Title and Content">
    <p:spTree>
      <p:nvGrpSpPr>
        <p:cNvPr id="1" name=""/>
        <p:cNvGrpSpPr/>
        <p:nvPr/>
      </p:nvGrpSpPr>
      <p:grpSpPr>
        <a:xfrm>
          <a:off x="0" y="0"/>
          <a:ext cx="0" cy="0"/>
          <a:chOff x="0" y="0"/>
          <a:chExt cx="0" cy="0"/>
        </a:xfrm>
      </p:grpSpPr>
      <p:sp>
        <p:nvSpPr>
          <p:cNvPr id="4" name="Rectangle 3"/>
          <p:cNvSpPr/>
          <p:nvPr userDrawn="1"/>
        </p:nvSpPr>
        <p:spPr>
          <a:xfrm>
            <a:off x="0" y="0"/>
            <a:ext cx="9144000" cy="333375"/>
          </a:xfrm>
          <a:prstGeom prst="rect">
            <a:avLst/>
          </a:prstGeom>
          <a:solidFill>
            <a:srgbClr val="005A9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fontAlgn="auto">
              <a:spcBef>
                <a:spcPts val="0"/>
              </a:spcBef>
              <a:spcAft>
                <a:spcPts val="0"/>
              </a:spcAft>
              <a:defRPr/>
            </a:pPr>
            <a:endParaRPr lang="en-US" sz="2000" dirty="0">
              <a:solidFill>
                <a:srgbClr val="92D050"/>
              </a:solidFill>
            </a:endParaRPr>
          </a:p>
        </p:txBody>
      </p:sp>
      <p:pic>
        <p:nvPicPr>
          <p:cNvPr id="7" name="Picture 5" descr="Q:\DR\Administrative\Photos for Briefs\DLA Logos\DLA-Logo-Clear.gif"/>
          <p:cNvPicPr>
            <a:picLocks noChangeAspect="1" noChangeArrowheads="1"/>
          </p:cNvPicPr>
          <p:nvPr userDrawn="1"/>
        </p:nvPicPr>
        <p:blipFill>
          <a:blip r:embed="rId2" cstate="print"/>
          <a:srcRect/>
          <a:stretch>
            <a:fillRect/>
          </a:stretch>
        </p:blipFill>
        <p:spPr bwMode="auto">
          <a:xfrm>
            <a:off x="19050" y="19050"/>
            <a:ext cx="692150" cy="819150"/>
          </a:xfrm>
          <a:prstGeom prst="rect">
            <a:avLst/>
          </a:prstGeom>
          <a:noFill/>
          <a:ln w="9525">
            <a:noFill/>
            <a:miter lim="800000"/>
            <a:headEnd/>
            <a:tailEnd/>
          </a:ln>
        </p:spPr>
      </p:pic>
      <p:sp>
        <p:nvSpPr>
          <p:cNvPr id="8" name="Slide Number Placeholder 5"/>
          <p:cNvSpPr txBox="1">
            <a:spLocks/>
          </p:cNvSpPr>
          <p:nvPr userDrawn="1"/>
        </p:nvSpPr>
        <p:spPr>
          <a:xfrm>
            <a:off x="7010400" y="6492874"/>
            <a:ext cx="2133600" cy="365125"/>
          </a:xfrm>
          <a:prstGeom prst="rect">
            <a:avLst/>
          </a:prstGeom>
        </p:spPr>
        <p:txBody>
          <a:bodyPr anchor="ctr"/>
          <a:lstStyle>
            <a:lvl1pPr>
              <a:defRPr/>
            </a:lvl1pPr>
          </a:lstStyle>
          <a:p>
            <a:pPr algn="r" fontAlgn="auto">
              <a:spcBef>
                <a:spcPts val="0"/>
              </a:spcBef>
              <a:spcAft>
                <a:spcPts val="0"/>
              </a:spcAft>
              <a:defRPr/>
            </a:pPr>
            <a:fld id="{1405757A-EBA4-4DE9-A0AF-46CB59C5552D}" type="slidenum">
              <a:rPr lang="en-US" sz="1400" b="1" smtClean="0">
                <a:solidFill>
                  <a:schemeClr val="bg1"/>
                </a:solidFill>
                <a:latin typeface="+mn-lt"/>
              </a:rPr>
              <a:pPr algn="r" fontAlgn="auto">
                <a:spcBef>
                  <a:spcPts val="0"/>
                </a:spcBef>
                <a:spcAft>
                  <a:spcPts val="0"/>
                </a:spcAft>
                <a:defRPr/>
              </a:pPr>
              <a:t>‹#›</a:t>
            </a:fld>
            <a:endParaRPr lang="en-US" sz="1400" b="1" dirty="0">
              <a:solidFill>
                <a:schemeClr val="bg1"/>
              </a:solidFill>
              <a:latin typeface="+mn-lt"/>
            </a:endParaRPr>
          </a:p>
        </p:txBody>
      </p:sp>
      <p:sp>
        <p:nvSpPr>
          <p:cNvPr id="3" name="Content Placeholder 2"/>
          <p:cNvSpPr>
            <a:spLocks noGrp="1"/>
          </p:cNvSpPr>
          <p:nvPr>
            <p:ph idx="1"/>
          </p:nvPr>
        </p:nvSpPr>
        <p:spPr>
          <a:xfrm>
            <a:off x="457200" y="1600200"/>
            <a:ext cx="8229600" cy="4525963"/>
          </a:xfrm>
          <a:prstGeom prst="rect">
            <a:avLst/>
          </a:prstGeom>
        </p:spPr>
        <p:txBody>
          <a:bodyPr/>
          <a:lstStyle>
            <a:lvl1pPr marL="231775" indent="-231775">
              <a:defRPr sz="2800"/>
            </a:lvl1pPr>
            <a:lvl2pPr marL="633413" indent="-292100">
              <a:defRPr sz="2400"/>
            </a:lvl2pPr>
            <a:lvl3pPr marL="974725" indent="-231775">
              <a:defRPr sz="2200"/>
            </a:lvl3pPr>
            <a:lvl4pPr marL="1255713" indent="-230188">
              <a:defRPr/>
            </a:lvl4pPr>
            <a:lvl5pPr marL="1544638" indent="-228600">
              <a:buFont typeface="Arial" pitchFamily="34" charset="0"/>
              <a:buChar cha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Title 1"/>
          <p:cNvSpPr>
            <a:spLocks noGrp="1"/>
          </p:cNvSpPr>
          <p:nvPr>
            <p:ph type="title" idx="4294967295" hasCustomPrompt="1"/>
          </p:nvPr>
        </p:nvSpPr>
        <p:spPr>
          <a:xfrm>
            <a:off x="711200" y="19050"/>
            <a:ext cx="8432800" cy="409575"/>
          </a:xfrm>
          <a:prstGeom prst="rect">
            <a:avLst/>
          </a:prstGeom>
        </p:spPr>
        <p:txBody>
          <a:bodyPr/>
          <a:lstStyle>
            <a:lvl1pPr algn="r">
              <a:defRPr sz="2000">
                <a:solidFill>
                  <a:srgbClr val="92D050"/>
                </a:solidFill>
              </a:defRPr>
            </a:lvl1pPr>
          </a:lstStyle>
          <a:p>
            <a:r>
              <a:rPr lang="en-US" dirty="0" smtClean="0"/>
              <a:t/>
            </a:r>
            <a:br>
              <a:rPr lang="en-US" dirty="0" smtClean="0"/>
            </a:br>
            <a:endParaRPr lang="en-US" dirty="0" smtClean="0"/>
          </a:p>
        </p:txBody>
      </p:sp>
    </p:spTree>
    <p:extLst>
      <p:ext uri="{BB962C8B-B14F-4D97-AF65-F5344CB8AC3E}">
        <p14:creationId xmlns:p14="http://schemas.microsoft.com/office/powerpoint/2010/main" val="379520283"/>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24_Title and Content">
    <p:spTree>
      <p:nvGrpSpPr>
        <p:cNvPr id="1" name=""/>
        <p:cNvGrpSpPr/>
        <p:nvPr/>
      </p:nvGrpSpPr>
      <p:grpSpPr>
        <a:xfrm>
          <a:off x="0" y="0"/>
          <a:ext cx="0" cy="0"/>
          <a:chOff x="0" y="0"/>
          <a:chExt cx="0" cy="0"/>
        </a:xfrm>
      </p:grpSpPr>
      <p:sp>
        <p:nvSpPr>
          <p:cNvPr id="4" name="Rectangle 3"/>
          <p:cNvSpPr/>
          <p:nvPr userDrawn="1"/>
        </p:nvSpPr>
        <p:spPr>
          <a:xfrm>
            <a:off x="0" y="0"/>
            <a:ext cx="9144000" cy="333375"/>
          </a:xfrm>
          <a:prstGeom prst="rect">
            <a:avLst/>
          </a:prstGeom>
          <a:solidFill>
            <a:srgbClr val="005A9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fontAlgn="auto">
              <a:spcBef>
                <a:spcPts val="0"/>
              </a:spcBef>
              <a:spcAft>
                <a:spcPts val="0"/>
              </a:spcAft>
              <a:defRPr/>
            </a:pPr>
            <a:endParaRPr lang="en-US" sz="2000" dirty="0">
              <a:solidFill>
                <a:srgbClr val="92D050"/>
              </a:solidFill>
            </a:endParaRPr>
          </a:p>
        </p:txBody>
      </p:sp>
      <p:pic>
        <p:nvPicPr>
          <p:cNvPr id="7" name="Picture 5" descr="Q:\DR\Administrative\Photos for Briefs\DLA Logos\DLA-Logo-Clear.gif"/>
          <p:cNvPicPr>
            <a:picLocks noChangeAspect="1" noChangeArrowheads="1"/>
          </p:cNvPicPr>
          <p:nvPr userDrawn="1"/>
        </p:nvPicPr>
        <p:blipFill>
          <a:blip r:embed="rId2" cstate="print"/>
          <a:srcRect/>
          <a:stretch>
            <a:fillRect/>
          </a:stretch>
        </p:blipFill>
        <p:spPr bwMode="auto">
          <a:xfrm>
            <a:off x="19050" y="19050"/>
            <a:ext cx="692150" cy="819150"/>
          </a:xfrm>
          <a:prstGeom prst="rect">
            <a:avLst/>
          </a:prstGeom>
          <a:noFill/>
          <a:ln w="9525">
            <a:noFill/>
            <a:miter lim="800000"/>
            <a:headEnd/>
            <a:tailEnd/>
          </a:ln>
        </p:spPr>
      </p:pic>
      <p:sp>
        <p:nvSpPr>
          <p:cNvPr id="8" name="Slide Number Placeholder 5"/>
          <p:cNvSpPr txBox="1">
            <a:spLocks/>
          </p:cNvSpPr>
          <p:nvPr userDrawn="1"/>
        </p:nvSpPr>
        <p:spPr>
          <a:xfrm>
            <a:off x="7010400" y="6492874"/>
            <a:ext cx="2133600" cy="365125"/>
          </a:xfrm>
          <a:prstGeom prst="rect">
            <a:avLst/>
          </a:prstGeom>
        </p:spPr>
        <p:txBody>
          <a:bodyPr anchor="ctr"/>
          <a:lstStyle>
            <a:lvl1pPr>
              <a:defRPr/>
            </a:lvl1pPr>
          </a:lstStyle>
          <a:p>
            <a:pPr algn="r" fontAlgn="auto">
              <a:spcBef>
                <a:spcPts val="0"/>
              </a:spcBef>
              <a:spcAft>
                <a:spcPts val="0"/>
              </a:spcAft>
              <a:defRPr/>
            </a:pPr>
            <a:fld id="{1405757A-EBA4-4DE9-A0AF-46CB59C5552D}" type="slidenum">
              <a:rPr lang="en-US" sz="1400" b="1" smtClean="0">
                <a:solidFill>
                  <a:schemeClr val="bg1"/>
                </a:solidFill>
                <a:latin typeface="+mn-lt"/>
              </a:rPr>
              <a:pPr algn="r" fontAlgn="auto">
                <a:spcBef>
                  <a:spcPts val="0"/>
                </a:spcBef>
                <a:spcAft>
                  <a:spcPts val="0"/>
                </a:spcAft>
                <a:defRPr/>
              </a:pPr>
              <a:t>‹#›</a:t>
            </a:fld>
            <a:endParaRPr lang="en-US" sz="1400" b="1" dirty="0">
              <a:solidFill>
                <a:schemeClr val="bg1"/>
              </a:solidFill>
              <a:latin typeface="+mn-lt"/>
            </a:endParaRPr>
          </a:p>
        </p:txBody>
      </p:sp>
      <p:sp>
        <p:nvSpPr>
          <p:cNvPr id="3" name="Content Placeholder 2"/>
          <p:cNvSpPr>
            <a:spLocks noGrp="1"/>
          </p:cNvSpPr>
          <p:nvPr>
            <p:ph idx="1"/>
          </p:nvPr>
        </p:nvSpPr>
        <p:spPr>
          <a:xfrm>
            <a:off x="457200" y="1600200"/>
            <a:ext cx="8229600" cy="4525963"/>
          </a:xfrm>
          <a:prstGeom prst="rect">
            <a:avLst/>
          </a:prstGeom>
        </p:spPr>
        <p:txBody>
          <a:bodyPr/>
          <a:lstStyle>
            <a:lvl1pPr marL="231775" indent="-231775">
              <a:defRPr sz="2800"/>
            </a:lvl1pPr>
            <a:lvl2pPr marL="633413" indent="-292100">
              <a:defRPr sz="2400"/>
            </a:lvl2pPr>
            <a:lvl3pPr marL="974725" indent="-231775">
              <a:defRPr sz="2200"/>
            </a:lvl3pPr>
            <a:lvl4pPr marL="1255713" indent="-230188">
              <a:defRPr/>
            </a:lvl4pPr>
            <a:lvl5pPr marL="1544638" indent="-228600">
              <a:buFont typeface="Arial" pitchFamily="34" charset="0"/>
              <a:buChar cha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Title 1"/>
          <p:cNvSpPr>
            <a:spLocks noGrp="1"/>
          </p:cNvSpPr>
          <p:nvPr>
            <p:ph type="title" idx="4294967295" hasCustomPrompt="1"/>
          </p:nvPr>
        </p:nvSpPr>
        <p:spPr>
          <a:xfrm>
            <a:off x="711200" y="19050"/>
            <a:ext cx="8432800" cy="409575"/>
          </a:xfrm>
          <a:prstGeom prst="rect">
            <a:avLst/>
          </a:prstGeom>
        </p:spPr>
        <p:txBody>
          <a:bodyPr/>
          <a:lstStyle>
            <a:lvl1pPr algn="r">
              <a:defRPr sz="2000">
                <a:solidFill>
                  <a:srgbClr val="92D050"/>
                </a:solidFill>
              </a:defRPr>
            </a:lvl1pPr>
          </a:lstStyle>
          <a:p>
            <a:r>
              <a:rPr lang="en-US" dirty="0" smtClean="0"/>
              <a:t/>
            </a:r>
            <a:br>
              <a:rPr lang="en-US" dirty="0" smtClean="0"/>
            </a:br>
            <a:endParaRPr lang="en-US" dirty="0" smtClean="0"/>
          </a:p>
        </p:txBody>
      </p:sp>
    </p:spTree>
    <p:extLst>
      <p:ext uri="{BB962C8B-B14F-4D97-AF65-F5344CB8AC3E}">
        <p14:creationId xmlns:p14="http://schemas.microsoft.com/office/powerpoint/2010/main" val="509235954"/>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25_Title and Content">
    <p:spTree>
      <p:nvGrpSpPr>
        <p:cNvPr id="1" name=""/>
        <p:cNvGrpSpPr/>
        <p:nvPr/>
      </p:nvGrpSpPr>
      <p:grpSpPr>
        <a:xfrm>
          <a:off x="0" y="0"/>
          <a:ext cx="0" cy="0"/>
          <a:chOff x="0" y="0"/>
          <a:chExt cx="0" cy="0"/>
        </a:xfrm>
      </p:grpSpPr>
      <p:sp>
        <p:nvSpPr>
          <p:cNvPr id="4" name="Rectangle 3"/>
          <p:cNvSpPr/>
          <p:nvPr userDrawn="1"/>
        </p:nvSpPr>
        <p:spPr>
          <a:xfrm>
            <a:off x="0" y="0"/>
            <a:ext cx="9144000" cy="333375"/>
          </a:xfrm>
          <a:prstGeom prst="rect">
            <a:avLst/>
          </a:prstGeom>
          <a:solidFill>
            <a:srgbClr val="005A9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fontAlgn="auto">
              <a:spcBef>
                <a:spcPts val="0"/>
              </a:spcBef>
              <a:spcAft>
                <a:spcPts val="0"/>
              </a:spcAft>
              <a:defRPr/>
            </a:pPr>
            <a:endParaRPr lang="en-US" sz="2000" dirty="0">
              <a:solidFill>
                <a:srgbClr val="92D050"/>
              </a:solidFill>
            </a:endParaRPr>
          </a:p>
        </p:txBody>
      </p:sp>
      <p:pic>
        <p:nvPicPr>
          <p:cNvPr id="7" name="Picture 5" descr="Q:\DR\Administrative\Photos for Briefs\DLA Logos\DLA-Logo-Clear.gif"/>
          <p:cNvPicPr>
            <a:picLocks noChangeAspect="1" noChangeArrowheads="1"/>
          </p:cNvPicPr>
          <p:nvPr userDrawn="1"/>
        </p:nvPicPr>
        <p:blipFill>
          <a:blip r:embed="rId2" cstate="print"/>
          <a:srcRect/>
          <a:stretch>
            <a:fillRect/>
          </a:stretch>
        </p:blipFill>
        <p:spPr bwMode="auto">
          <a:xfrm>
            <a:off x="19050" y="19050"/>
            <a:ext cx="692150" cy="819150"/>
          </a:xfrm>
          <a:prstGeom prst="rect">
            <a:avLst/>
          </a:prstGeom>
          <a:noFill/>
          <a:ln w="9525">
            <a:noFill/>
            <a:miter lim="800000"/>
            <a:headEnd/>
            <a:tailEnd/>
          </a:ln>
        </p:spPr>
      </p:pic>
      <p:sp>
        <p:nvSpPr>
          <p:cNvPr id="8" name="Slide Number Placeholder 5"/>
          <p:cNvSpPr txBox="1">
            <a:spLocks/>
          </p:cNvSpPr>
          <p:nvPr userDrawn="1"/>
        </p:nvSpPr>
        <p:spPr>
          <a:xfrm>
            <a:off x="7010400" y="6492874"/>
            <a:ext cx="2133600" cy="365125"/>
          </a:xfrm>
          <a:prstGeom prst="rect">
            <a:avLst/>
          </a:prstGeom>
        </p:spPr>
        <p:txBody>
          <a:bodyPr anchor="ctr"/>
          <a:lstStyle>
            <a:lvl1pPr>
              <a:defRPr/>
            </a:lvl1pPr>
          </a:lstStyle>
          <a:p>
            <a:pPr algn="r" fontAlgn="auto">
              <a:spcBef>
                <a:spcPts val="0"/>
              </a:spcBef>
              <a:spcAft>
                <a:spcPts val="0"/>
              </a:spcAft>
              <a:defRPr/>
            </a:pPr>
            <a:fld id="{1405757A-EBA4-4DE9-A0AF-46CB59C5552D}" type="slidenum">
              <a:rPr lang="en-US" sz="1400" b="1" smtClean="0">
                <a:solidFill>
                  <a:schemeClr val="bg1"/>
                </a:solidFill>
                <a:latin typeface="+mn-lt"/>
              </a:rPr>
              <a:pPr algn="r" fontAlgn="auto">
                <a:spcBef>
                  <a:spcPts val="0"/>
                </a:spcBef>
                <a:spcAft>
                  <a:spcPts val="0"/>
                </a:spcAft>
                <a:defRPr/>
              </a:pPr>
              <a:t>‹#›</a:t>
            </a:fld>
            <a:endParaRPr lang="en-US" sz="1400" b="1" dirty="0">
              <a:solidFill>
                <a:schemeClr val="bg1"/>
              </a:solidFill>
              <a:latin typeface="+mn-lt"/>
            </a:endParaRPr>
          </a:p>
        </p:txBody>
      </p:sp>
      <p:sp>
        <p:nvSpPr>
          <p:cNvPr id="3" name="Content Placeholder 2"/>
          <p:cNvSpPr>
            <a:spLocks noGrp="1"/>
          </p:cNvSpPr>
          <p:nvPr>
            <p:ph idx="1"/>
          </p:nvPr>
        </p:nvSpPr>
        <p:spPr>
          <a:xfrm>
            <a:off x="457200" y="1600200"/>
            <a:ext cx="8229600" cy="4525963"/>
          </a:xfrm>
          <a:prstGeom prst="rect">
            <a:avLst/>
          </a:prstGeom>
        </p:spPr>
        <p:txBody>
          <a:bodyPr/>
          <a:lstStyle>
            <a:lvl1pPr marL="231775" indent="-231775">
              <a:defRPr sz="2800"/>
            </a:lvl1pPr>
            <a:lvl2pPr marL="633413" indent="-292100">
              <a:defRPr sz="2400"/>
            </a:lvl2pPr>
            <a:lvl3pPr marL="974725" indent="-231775">
              <a:defRPr sz="2200"/>
            </a:lvl3pPr>
            <a:lvl4pPr marL="1255713" indent="-230188">
              <a:defRPr/>
            </a:lvl4pPr>
            <a:lvl5pPr marL="1544638" indent="-228600">
              <a:buFont typeface="Arial" pitchFamily="34" charset="0"/>
              <a:buChar cha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Title 1"/>
          <p:cNvSpPr>
            <a:spLocks noGrp="1"/>
          </p:cNvSpPr>
          <p:nvPr>
            <p:ph type="title" idx="4294967295" hasCustomPrompt="1"/>
          </p:nvPr>
        </p:nvSpPr>
        <p:spPr>
          <a:xfrm>
            <a:off x="711200" y="19050"/>
            <a:ext cx="8432800" cy="409575"/>
          </a:xfrm>
          <a:prstGeom prst="rect">
            <a:avLst/>
          </a:prstGeom>
        </p:spPr>
        <p:txBody>
          <a:bodyPr/>
          <a:lstStyle>
            <a:lvl1pPr algn="r">
              <a:defRPr sz="2000">
                <a:solidFill>
                  <a:srgbClr val="92D050"/>
                </a:solidFill>
              </a:defRPr>
            </a:lvl1pPr>
          </a:lstStyle>
          <a:p>
            <a:r>
              <a:rPr lang="en-US" dirty="0" smtClean="0"/>
              <a:t/>
            </a:r>
            <a:br>
              <a:rPr lang="en-US" dirty="0" smtClean="0"/>
            </a:br>
            <a:endParaRPr lang="en-US" dirty="0" smtClean="0"/>
          </a:p>
        </p:txBody>
      </p:sp>
    </p:spTree>
    <p:extLst>
      <p:ext uri="{BB962C8B-B14F-4D97-AF65-F5344CB8AC3E}">
        <p14:creationId xmlns:p14="http://schemas.microsoft.com/office/powerpoint/2010/main" val="3382609506"/>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26_Title and Content">
    <p:spTree>
      <p:nvGrpSpPr>
        <p:cNvPr id="1" name=""/>
        <p:cNvGrpSpPr/>
        <p:nvPr/>
      </p:nvGrpSpPr>
      <p:grpSpPr>
        <a:xfrm>
          <a:off x="0" y="0"/>
          <a:ext cx="0" cy="0"/>
          <a:chOff x="0" y="0"/>
          <a:chExt cx="0" cy="0"/>
        </a:xfrm>
      </p:grpSpPr>
      <p:sp>
        <p:nvSpPr>
          <p:cNvPr id="4" name="Rectangle 3"/>
          <p:cNvSpPr/>
          <p:nvPr userDrawn="1"/>
        </p:nvSpPr>
        <p:spPr>
          <a:xfrm>
            <a:off x="0" y="0"/>
            <a:ext cx="9144000" cy="333375"/>
          </a:xfrm>
          <a:prstGeom prst="rect">
            <a:avLst/>
          </a:prstGeom>
          <a:solidFill>
            <a:srgbClr val="005A9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fontAlgn="auto">
              <a:spcBef>
                <a:spcPts val="0"/>
              </a:spcBef>
              <a:spcAft>
                <a:spcPts val="0"/>
              </a:spcAft>
              <a:defRPr/>
            </a:pPr>
            <a:endParaRPr lang="en-US" sz="2000" dirty="0">
              <a:solidFill>
                <a:srgbClr val="92D050"/>
              </a:solidFill>
            </a:endParaRPr>
          </a:p>
        </p:txBody>
      </p:sp>
      <p:pic>
        <p:nvPicPr>
          <p:cNvPr id="7" name="Picture 5" descr="Q:\DR\Administrative\Photos for Briefs\DLA Logos\DLA-Logo-Clear.gif"/>
          <p:cNvPicPr>
            <a:picLocks noChangeAspect="1" noChangeArrowheads="1"/>
          </p:cNvPicPr>
          <p:nvPr userDrawn="1"/>
        </p:nvPicPr>
        <p:blipFill>
          <a:blip r:embed="rId2" cstate="print"/>
          <a:srcRect/>
          <a:stretch>
            <a:fillRect/>
          </a:stretch>
        </p:blipFill>
        <p:spPr bwMode="auto">
          <a:xfrm>
            <a:off x="19050" y="19050"/>
            <a:ext cx="692150" cy="819150"/>
          </a:xfrm>
          <a:prstGeom prst="rect">
            <a:avLst/>
          </a:prstGeom>
          <a:noFill/>
          <a:ln w="9525">
            <a:noFill/>
            <a:miter lim="800000"/>
            <a:headEnd/>
            <a:tailEnd/>
          </a:ln>
        </p:spPr>
      </p:pic>
      <p:sp>
        <p:nvSpPr>
          <p:cNvPr id="8" name="Slide Number Placeholder 5"/>
          <p:cNvSpPr txBox="1">
            <a:spLocks/>
          </p:cNvSpPr>
          <p:nvPr userDrawn="1"/>
        </p:nvSpPr>
        <p:spPr>
          <a:xfrm>
            <a:off x="7010400" y="6492874"/>
            <a:ext cx="2133600" cy="365125"/>
          </a:xfrm>
          <a:prstGeom prst="rect">
            <a:avLst/>
          </a:prstGeom>
        </p:spPr>
        <p:txBody>
          <a:bodyPr anchor="ctr"/>
          <a:lstStyle>
            <a:lvl1pPr>
              <a:defRPr/>
            </a:lvl1pPr>
          </a:lstStyle>
          <a:p>
            <a:pPr algn="r" fontAlgn="auto">
              <a:spcBef>
                <a:spcPts val="0"/>
              </a:spcBef>
              <a:spcAft>
                <a:spcPts val="0"/>
              </a:spcAft>
              <a:defRPr/>
            </a:pPr>
            <a:fld id="{1405757A-EBA4-4DE9-A0AF-46CB59C5552D}" type="slidenum">
              <a:rPr lang="en-US" sz="1400" b="1" smtClean="0">
                <a:solidFill>
                  <a:schemeClr val="bg1"/>
                </a:solidFill>
                <a:latin typeface="+mn-lt"/>
              </a:rPr>
              <a:pPr algn="r" fontAlgn="auto">
                <a:spcBef>
                  <a:spcPts val="0"/>
                </a:spcBef>
                <a:spcAft>
                  <a:spcPts val="0"/>
                </a:spcAft>
                <a:defRPr/>
              </a:pPr>
              <a:t>‹#›</a:t>
            </a:fld>
            <a:endParaRPr lang="en-US" sz="1400" b="1" dirty="0">
              <a:solidFill>
                <a:schemeClr val="bg1"/>
              </a:solidFill>
              <a:latin typeface="+mn-lt"/>
            </a:endParaRPr>
          </a:p>
        </p:txBody>
      </p:sp>
      <p:sp>
        <p:nvSpPr>
          <p:cNvPr id="3" name="Content Placeholder 2"/>
          <p:cNvSpPr>
            <a:spLocks noGrp="1"/>
          </p:cNvSpPr>
          <p:nvPr>
            <p:ph idx="1"/>
          </p:nvPr>
        </p:nvSpPr>
        <p:spPr>
          <a:xfrm>
            <a:off x="457200" y="1600200"/>
            <a:ext cx="8229600" cy="4525963"/>
          </a:xfrm>
          <a:prstGeom prst="rect">
            <a:avLst/>
          </a:prstGeom>
        </p:spPr>
        <p:txBody>
          <a:bodyPr/>
          <a:lstStyle>
            <a:lvl1pPr marL="231775" indent="-231775">
              <a:defRPr sz="2800"/>
            </a:lvl1pPr>
            <a:lvl2pPr marL="633413" indent="-292100">
              <a:defRPr sz="2400"/>
            </a:lvl2pPr>
            <a:lvl3pPr marL="974725" indent="-231775">
              <a:defRPr sz="2200"/>
            </a:lvl3pPr>
            <a:lvl4pPr marL="1255713" indent="-230188">
              <a:defRPr/>
            </a:lvl4pPr>
            <a:lvl5pPr marL="1544638" indent="-228600">
              <a:buFont typeface="Arial" pitchFamily="34" charset="0"/>
              <a:buChar cha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Title 1"/>
          <p:cNvSpPr>
            <a:spLocks noGrp="1"/>
          </p:cNvSpPr>
          <p:nvPr>
            <p:ph type="title" idx="4294967295" hasCustomPrompt="1"/>
          </p:nvPr>
        </p:nvSpPr>
        <p:spPr>
          <a:xfrm>
            <a:off x="711200" y="19050"/>
            <a:ext cx="8432800" cy="409575"/>
          </a:xfrm>
          <a:prstGeom prst="rect">
            <a:avLst/>
          </a:prstGeom>
        </p:spPr>
        <p:txBody>
          <a:bodyPr/>
          <a:lstStyle>
            <a:lvl1pPr algn="r">
              <a:defRPr sz="2000">
                <a:solidFill>
                  <a:srgbClr val="92D050"/>
                </a:solidFill>
              </a:defRPr>
            </a:lvl1pPr>
          </a:lstStyle>
          <a:p>
            <a:r>
              <a:rPr lang="en-US" dirty="0" smtClean="0"/>
              <a:t/>
            </a:r>
            <a:br>
              <a:rPr lang="en-US" dirty="0" smtClean="0"/>
            </a:br>
            <a:endParaRPr lang="en-US" dirty="0" smtClean="0"/>
          </a:p>
        </p:txBody>
      </p:sp>
    </p:spTree>
    <p:extLst>
      <p:ext uri="{BB962C8B-B14F-4D97-AF65-F5344CB8AC3E}">
        <p14:creationId xmlns:p14="http://schemas.microsoft.com/office/powerpoint/2010/main" val="95602696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2" name="Rectangle 1"/>
          <p:cNvSpPr/>
          <p:nvPr userDrawn="1"/>
        </p:nvSpPr>
        <p:spPr>
          <a:xfrm>
            <a:off x="0" y="0"/>
            <a:ext cx="9144000" cy="6858000"/>
          </a:xfrm>
          <a:prstGeom prst="rect">
            <a:avLst/>
          </a:prstGeom>
          <a:solidFill>
            <a:schemeClr val="accent1">
              <a:lumMod val="20000"/>
              <a:lumOff val="80000"/>
              <a:alpha val="72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3" name="Picture 11" descr="Picture1.jpg"/>
          <p:cNvPicPr>
            <a:picLocks noChangeAspect="1"/>
          </p:cNvPicPr>
          <p:nvPr userDrawn="1"/>
        </p:nvPicPr>
        <p:blipFill>
          <a:blip r:embed="rId2" cstate="print"/>
          <a:srcRect/>
          <a:stretch>
            <a:fillRect/>
          </a:stretch>
        </p:blipFill>
        <p:spPr bwMode="auto">
          <a:xfrm>
            <a:off x="0" y="900113"/>
            <a:ext cx="9144000" cy="5500687"/>
          </a:xfrm>
          <a:prstGeom prst="rect">
            <a:avLst/>
          </a:prstGeom>
          <a:noFill/>
          <a:ln w="9525">
            <a:noFill/>
            <a:miter lim="800000"/>
            <a:headEnd/>
            <a:tailEnd/>
          </a:ln>
        </p:spPr>
      </p:pic>
      <p:sp>
        <p:nvSpPr>
          <p:cNvPr id="4" name="Rectangle 3"/>
          <p:cNvSpPr/>
          <p:nvPr userDrawn="1"/>
        </p:nvSpPr>
        <p:spPr>
          <a:xfrm>
            <a:off x="0" y="0"/>
            <a:ext cx="9144000" cy="990600"/>
          </a:xfrm>
          <a:prstGeom prst="rect">
            <a:avLst/>
          </a:prstGeom>
          <a:solidFill>
            <a:schemeClr val="tx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 name="Rectangle 4"/>
          <p:cNvSpPr/>
          <p:nvPr userDrawn="1"/>
        </p:nvSpPr>
        <p:spPr>
          <a:xfrm>
            <a:off x="0" y="248194"/>
            <a:ext cx="9144000" cy="385353"/>
          </a:xfrm>
          <a:prstGeom prst="rect">
            <a:avLst/>
          </a:prstGeom>
          <a:solidFill>
            <a:schemeClr val="accent1">
              <a:lumMod val="75000"/>
            </a:schemeClr>
          </a:solidFill>
          <a:ln>
            <a:noFill/>
          </a:ln>
          <a:effectLst>
            <a:glow rad="139700">
              <a:schemeClr val="accent1">
                <a:satMod val="175000"/>
                <a:alpha val="40000"/>
              </a:schemeClr>
            </a:glow>
            <a:outerShdw dist="50800" sx="1000" sy="1000" algn="ctr" rotWithShape="0">
              <a:srgbClr val="000000"/>
            </a:outerShdw>
            <a:softEdge rad="635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TextBox 5"/>
          <p:cNvSpPr txBox="1"/>
          <p:nvPr userDrawn="1"/>
        </p:nvSpPr>
        <p:spPr>
          <a:xfrm>
            <a:off x="1557338" y="69850"/>
            <a:ext cx="6203950" cy="738188"/>
          </a:xfrm>
          <a:prstGeom prst="rect">
            <a:avLst/>
          </a:prstGeom>
          <a:noFill/>
          <a:effectLst>
            <a:outerShdw blurRad="50800" dist="38100" dir="5400000" algn="t" rotWithShape="0">
              <a:prstClr val="black">
                <a:alpha val="88000"/>
              </a:prstClr>
            </a:outerShdw>
          </a:effectLst>
        </p:spPr>
        <p:txBody>
          <a:bodyPr wrap="none">
            <a:spAutoFit/>
          </a:bodyPr>
          <a:lstStyle/>
          <a:p>
            <a:pPr algn="ctr" fontAlgn="auto">
              <a:spcBef>
                <a:spcPts val="0"/>
              </a:spcBef>
              <a:spcAft>
                <a:spcPts val="0"/>
              </a:spcAft>
              <a:defRPr/>
            </a:pPr>
            <a:r>
              <a:rPr lang="en-US" sz="2800" dirty="0">
                <a:solidFill>
                  <a:schemeClr val="bg1"/>
                </a:solidFill>
                <a:latin typeface="Copperplate Gothic Bold" pitchFamily="34" charset="0"/>
                <a:ea typeface="Cambria Math" pitchFamily="18" charset="0"/>
              </a:rPr>
              <a:t>DEFENSE LOGISTICS AGENCY</a:t>
            </a:r>
          </a:p>
          <a:p>
            <a:pPr algn="ctr" fontAlgn="auto">
              <a:spcBef>
                <a:spcPts val="0"/>
              </a:spcBef>
              <a:spcAft>
                <a:spcPts val="0"/>
              </a:spcAft>
              <a:defRPr/>
            </a:pPr>
            <a:r>
              <a:rPr lang="en-US" sz="1400" dirty="0">
                <a:solidFill>
                  <a:schemeClr val="bg1"/>
                </a:solidFill>
                <a:latin typeface="Copperplate Gothic Bold" pitchFamily="34" charset="0"/>
                <a:ea typeface="Cambria Math" pitchFamily="18" charset="0"/>
              </a:rPr>
              <a:t>AMERICA’S COMBAT LOGISTICS SUPPORT AGENCY</a:t>
            </a:r>
          </a:p>
        </p:txBody>
      </p:sp>
      <p:sp>
        <p:nvSpPr>
          <p:cNvPr id="7" name="Rectangle 6"/>
          <p:cNvSpPr/>
          <p:nvPr userDrawn="1"/>
        </p:nvSpPr>
        <p:spPr>
          <a:xfrm>
            <a:off x="0" y="6400800"/>
            <a:ext cx="9144000" cy="457200"/>
          </a:xfrm>
          <a:prstGeom prst="rect">
            <a:avLst/>
          </a:prstGeom>
          <a:solidFill>
            <a:schemeClr val="tx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8" name="Rectangle 7"/>
          <p:cNvSpPr/>
          <p:nvPr userDrawn="1"/>
        </p:nvSpPr>
        <p:spPr>
          <a:xfrm>
            <a:off x="0" y="6553199"/>
            <a:ext cx="9144000" cy="207816"/>
          </a:xfrm>
          <a:prstGeom prst="rect">
            <a:avLst/>
          </a:prstGeom>
          <a:solidFill>
            <a:schemeClr val="accent1">
              <a:lumMod val="75000"/>
            </a:schemeClr>
          </a:solidFill>
          <a:ln>
            <a:noFill/>
          </a:ln>
          <a:effectLst>
            <a:glow rad="139700">
              <a:schemeClr val="accent1">
                <a:satMod val="175000"/>
                <a:alpha val="40000"/>
              </a:schemeClr>
            </a:glow>
            <a:outerShdw dist="50800" sx="1000" sy="1000" algn="ctr" rotWithShape="0">
              <a:srgbClr val="000000"/>
            </a:outerShdw>
            <a:softEdge rad="635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9" name="TextBox 8"/>
          <p:cNvSpPr txBox="1"/>
          <p:nvPr userDrawn="1"/>
        </p:nvSpPr>
        <p:spPr>
          <a:xfrm>
            <a:off x="201613" y="6524625"/>
            <a:ext cx="8712200" cy="246063"/>
          </a:xfrm>
          <a:prstGeom prst="rect">
            <a:avLst/>
          </a:prstGeom>
          <a:noFill/>
          <a:effectLst>
            <a:outerShdw blurRad="50800" dist="38100" dir="5400000" algn="t" rotWithShape="0">
              <a:prstClr val="black">
                <a:alpha val="88000"/>
              </a:prstClr>
            </a:outerShdw>
          </a:effectLst>
        </p:spPr>
        <p:txBody>
          <a:bodyPr wrap="none">
            <a:spAutoFit/>
          </a:bodyPr>
          <a:lstStyle/>
          <a:p>
            <a:pPr algn="ctr" fontAlgn="auto">
              <a:spcBef>
                <a:spcPts val="0"/>
              </a:spcBef>
              <a:spcAft>
                <a:spcPts val="0"/>
              </a:spcAft>
              <a:defRPr/>
            </a:pPr>
            <a:r>
              <a:rPr lang="en-US" sz="1000" dirty="0">
                <a:solidFill>
                  <a:schemeClr val="bg1"/>
                </a:solidFill>
                <a:latin typeface="Copperplate Gothic Bold" pitchFamily="34" charset="0"/>
                <a:ea typeface="Cambria Math" pitchFamily="18" charset="0"/>
              </a:rPr>
              <a:t>WARFIGHTER SUPPORT ENHANCEMENT                    STEWARDSHIP EXCELLENCE                       WORKFORCE DEVELOPMENT</a:t>
            </a:r>
          </a:p>
        </p:txBody>
      </p:sp>
      <p:pic>
        <p:nvPicPr>
          <p:cNvPr id="10" name="Picture 5" descr="Q:\DR\Administrative\Photos for Briefs\DLA Logos\DLA-Logo-Clear.gif"/>
          <p:cNvPicPr>
            <a:picLocks noChangeAspect="1" noChangeArrowheads="1"/>
          </p:cNvPicPr>
          <p:nvPr userDrawn="1"/>
        </p:nvPicPr>
        <p:blipFill>
          <a:blip r:embed="rId3" cstate="print"/>
          <a:srcRect/>
          <a:stretch>
            <a:fillRect/>
          </a:stretch>
        </p:blipFill>
        <p:spPr bwMode="auto">
          <a:xfrm>
            <a:off x="19050" y="19050"/>
            <a:ext cx="1076325" cy="1273175"/>
          </a:xfrm>
          <a:prstGeom prst="rect">
            <a:avLst/>
          </a:prstGeom>
          <a:noFill/>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92984181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27_Title and Content">
    <p:spTree>
      <p:nvGrpSpPr>
        <p:cNvPr id="1" name=""/>
        <p:cNvGrpSpPr/>
        <p:nvPr/>
      </p:nvGrpSpPr>
      <p:grpSpPr>
        <a:xfrm>
          <a:off x="0" y="0"/>
          <a:ext cx="0" cy="0"/>
          <a:chOff x="0" y="0"/>
          <a:chExt cx="0" cy="0"/>
        </a:xfrm>
      </p:grpSpPr>
      <p:sp>
        <p:nvSpPr>
          <p:cNvPr id="4" name="Rectangle 3"/>
          <p:cNvSpPr/>
          <p:nvPr userDrawn="1"/>
        </p:nvSpPr>
        <p:spPr>
          <a:xfrm>
            <a:off x="0" y="0"/>
            <a:ext cx="9144000" cy="333375"/>
          </a:xfrm>
          <a:prstGeom prst="rect">
            <a:avLst/>
          </a:prstGeom>
          <a:solidFill>
            <a:srgbClr val="005A9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fontAlgn="auto">
              <a:spcBef>
                <a:spcPts val="0"/>
              </a:spcBef>
              <a:spcAft>
                <a:spcPts val="0"/>
              </a:spcAft>
              <a:defRPr/>
            </a:pPr>
            <a:endParaRPr lang="en-US" sz="2000" dirty="0">
              <a:solidFill>
                <a:srgbClr val="92D050"/>
              </a:solidFill>
            </a:endParaRPr>
          </a:p>
        </p:txBody>
      </p:sp>
      <p:pic>
        <p:nvPicPr>
          <p:cNvPr id="7" name="Picture 5" descr="Q:\DR\Administrative\Photos for Briefs\DLA Logos\DLA-Logo-Clear.gif"/>
          <p:cNvPicPr>
            <a:picLocks noChangeAspect="1" noChangeArrowheads="1"/>
          </p:cNvPicPr>
          <p:nvPr userDrawn="1"/>
        </p:nvPicPr>
        <p:blipFill>
          <a:blip r:embed="rId2" cstate="print"/>
          <a:srcRect/>
          <a:stretch>
            <a:fillRect/>
          </a:stretch>
        </p:blipFill>
        <p:spPr bwMode="auto">
          <a:xfrm>
            <a:off x="19050" y="19050"/>
            <a:ext cx="692150" cy="819150"/>
          </a:xfrm>
          <a:prstGeom prst="rect">
            <a:avLst/>
          </a:prstGeom>
          <a:noFill/>
          <a:ln w="9525">
            <a:noFill/>
            <a:miter lim="800000"/>
            <a:headEnd/>
            <a:tailEnd/>
          </a:ln>
        </p:spPr>
      </p:pic>
      <p:sp>
        <p:nvSpPr>
          <p:cNvPr id="8" name="Slide Number Placeholder 5"/>
          <p:cNvSpPr txBox="1">
            <a:spLocks/>
          </p:cNvSpPr>
          <p:nvPr userDrawn="1"/>
        </p:nvSpPr>
        <p:spPr>
          <a:xfrm>
            <a:off x="7010400" y="6492874"/>
            <a:ext cx="2133600" cy="365125"/>
          </a:xfrm>
          <a:prstGeom prst="rect">
            <a:avLst/>
          </a:prstGeom>
        </p:spPr>
        <p:txBody>
          <a:bodyPr anchor="ctr"/>
          <a:lstStyle>
            <a:lvl1pPr>
              <a:defRPr/>
            </a:lvl1pPr>
          </a:lstStyle>
          <a:p>
            <a:pPr algn="r" fontAlgn="auto">
              <a:spcBef>
                <a:spcPts val="0"/>
              </a:spcBef>
              <a:spcAft>
                <a:spcPts val="0"/>
              </a:spcAft>
              <a:defRPr/>
            </a:pPr>
            <a:fld id="{1405757A-EBA4-4DE9-A0AF-46CB59C5552D}" type="slidenum">
              <a:rPr lang="en-US" sz="1400" b="1" smtClean="0">
                <a:solidFill>
                  <a:schemeClr val="bg1"/>
                </a:solidFill>
                <a:latin typeface="+mn-lt"/>
              </a:rPr>
              <a:pPr algn="r" fontAlgn="auto">
                <a:spcBef>
                  <a:spcPts val="0"/>
                </a:spcBef>
                <a:spcAft>
                  <a:spcPts val="0"/>
                </a:spcAft>
                <a:defRPr/>
              </a:pPr>
              <a:t>‹#›</a:t>
            </a:fld>
            <a:endParaRPr lang="en-US" sz="1400" b="1" dirty="0">
              <a:solidFill>
                <a:schemeClr val="bg1"/>
              </a:solidFill>
              <a:latin typeface="+mn-lt"/>
            </a:endParaRPr>
          </a:p>
        </p:txBody>
      </p:sp>
      <p:sp>
        <p:nvSpPr>
          <p:cNvPr id="3" name="Content Placeholder 2"/>
          <p:cNvSpPr>
            <a:spLocks noGrp="1"/>
          </p:cNvSpPr>
          <p:nvPr>
            <p:ph idx="1"/>
          </p:nvPr>
        </p:nvSpPr>
        <p:spPr>
          <a:xfrm>
            <a:off x="457200" y="1600200"/>
            <a:ext cx="8229600" cy="4525963"/>
          </a:xfrm>
          <a:prstGeom prst="rect">
            <a:avLst/>
          </a:prstGeom>
        </p:spPr>
        <p:txBody>
          <a:bodyPr/>
          <a:lstStyle>
            <a:lvl1pPr marL="231775" indent="-231775">
              <a:defRPr sz="2800"/>
            </a:lvl1pPr>
            <a:lvl2pPr marL="633413" indent="-292100">
              <a:defRPr sz="2400"/>
            </a:lvl2pPr>
            <a:lvl3pPr marL="974725" indent="-231775">
              <a:defRPr sz="2200"/>
            </a:lvl3pPr>
            <a:lvl4pPr marL="1255713" indent="-230188">
              <a:defRPr/>
            </a:lvl4pPr>
            <a:lvl5pPr marL="1544638" indent="-228600">
              <a:buFont typeface="Arial" pitchFamily="34" charset="0"/>
              <a:buChar cha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Title 1"/>
          <p:cNvSpPr>
            <a:spLocks noGrp="1"/>
          </p:cNvSpPr>
          <p:nvPr>
            <p:ph type="title" idx="4294967295" hasCustomPrompt="1"/>
          </p:nvPr>
        </p:nvSpPr>
        <p:spPr>
          <a:xfrm>
            <a:off x="711200" y="19050"/>
            <a:ext cx="8432800" cy="409575"/>
          </a:xfrm>
          <a:prstGeom prst="rect">
            <a:avLst/>
          </a:prstGeom>
        </p:spPr>
        <p:txBody>
          <a:bodyPr/>
          <a:lstStyle>
            <a:lvl1pPr algn="r">
              <a:defRPr sz="2000">
                <a:solidFill>
                  <a:srgbClr val="92D050"/>
                </a:solidFill>
              </a:defRPr>
            </a:lvl1pPr>
          </a:lstStyle>
          <a:p>
            <a:r>
              <a:rPr lang="en-US" dirty="0" smtClean="0"/>
              <a:t/>
            </a:r>
            <a:br>
              <a:rPr lang="en-US" dirty="0" smtClean="0"/>
            </a:br>
            <a:endParaRPr lang="en-US" dirty="0" smtClean="0"/>
          </a:p>
        </p:txBody>
      </p:sp>
    </p:spTree>
    <p:extLst>
      <p:ext uri="{BB962C8B-B14F-4D97-AF65-F5344CB8AC3E}">
        <p14:creationId xmlns:p14="http://schemas.microsoft.com/office/powerpoint/2010/main" val="2164754100"/>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28_Title and Content">
    <p:spTree>
      <p:nvGrpSpPr>
        <p:cNvPr id="1" name=""/>
        <p:cNvGrpSpPr/>
        <p:nvPr/>
      </p:nvGrpSpPr>
      <p:grpSpPr>
        <a:xfrm>
          <a:off x="0" y="0"/>
          <a:ext cx="0" cy="0"/>
          <a:chOff x="0" y="0"/>
          <a:chExt cx="0" cy="0"/>
        </a:xfrm>
      </p:grpSpPr>
      <p:sp>
        <p:nvSpPr>
          <p:cNvPr id="4" name="Rectangle 3"/>
          <p:cNvSpPr/>
          <p:nvPr userDrawn="1"/>
        </p:nvSpPr>
        <p:spPr>
          <a:xfrm>
            <a:off x="0" y="0"/>
            <a:ext cx="9144000" cy="333375"/>
          </a:xfrm>
          <a:prstGeom prst="rect">
            <a:avLst/>
          </a:prstGeom>
          <a:solidFill>
            <a:srgbClr val="005A9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fontAlgn="auto">
              <a:spcBef>
                <a:spcPts val="0"/>
              </a:spcBef>
              <a:spcAft>
                <a:spcPts val="0"/>
              </a:spcAft>
              <a:defRPr/>
            </a:pPr>
            <a:endParaRPr lang="en-US" sz="2000" dirty="0">
              <a:solidFill>
                <a:srgbClr val="92D050"/>
              </a:solidFill>
            </a:endParaRPr>
          </a:p>
        </p:txBody>
      </p:sp>
      <p:pic>
        <p:nvPicPr>
          <p:cNvPr id="7" name="Picture 5" descr="Q:\DR\Administrative\Photos for Briefs\DLA Logos\DLA-Logo-Clear.gif"/>
          <p:cNvPicPr>
            <a:picLocks noChangeAspect="1" noChangeArrowheads="1"/>
          </p:cNvPicPr>
          <p:nvPr userDrawn="1"/>
        </p:nvPicPr>
        <p:blipFill>
          <a:blip r:embed="rId2" cstate="print"/>
          <a:srcRect/>
          <a:stretch>
            <a:fillRect/>
          </a:stretch>
        </p:blipFill>
        <p:spPr bwMode="auto">
          <a:xfrm>
            <a:off x="19050" y="19050"/>
            <a:ext cx="692150" cy="819150"/>
          </a:xfrm>
          <a:prstGeom prst="rect">
            <a:avLst/>
          </a:prstGeom>
          <a:noFill/>
          <a:ln w="9525">
            <a:noFill/>
            <a:miter lim="800000"/>
            <a:headEnd/>
            <a:tailEnd/>
          </a:ln>
        </p:spPr>
      </p:pic>
      <p:sp>
        <p:nvSpPr>
          <p:cNvPr id="8" name="Slide Number Placeholder 5"/>
          <p:cNvSpPr txBox="1">
            <a:spLocks/>
          </p:cNvSpPr>
          <p:nvPr userDrawn="1"/>
        </p:nvSpPr>
        <p:spPr>
          <a:xfrm>
            <a:off x="7010400" y="6492874"/>
            <a:ext cx="2133600" cy="365125"/>
          </a:xfrm>
          <a:prstGeom prst="rect">
            <a:avLst/>
          </a:prstGeom>
        </p:spPr>
        <p:txBody>
          <a:bodyPr anchor="ctr"/>
          <a:lstStyle>
            <a:lvl1pPr>
              <a:defRPr/>
            </a:lvl1pPr>
          </a:lstStyle>
          <a:p>
            <a:pPr algn="r" fontAlgn="auto">
              <a:spcBef>
                <a:spcPts val="0"/>
              </a:spcBef>
              <a:spcAft>
                <a:spcPts val="0"/>
              </a:spcAft>
              <a:defRPr/>
            </a:pPr>
            <a:fld id="{1405757A-EBA4-4DE9-A0AF-46CB59C5552D}" type="slidenum">
              <a:rPr lang="en-US" sz="1400" b="1" smtClean="0">
                <a:solidFill>
                  <a:schemeClr val="bg1"/>
                </a:solidFill>
                <a:latin typeface="+mn-lt"/>
              </a:rPr>
              <a:pPr algn="r" fontAlgn="auto">
                <a:spcBef>
                  <a:spcPts val="0"/>
                </a:spcBef>
                <a:spcAft>
                  <a:spcPts val="0"/>
                </a:spcAft>
                <a:defRPr/>
              </a:pPr>
              <a:t>‹#›</a:t>
            </a:fld>
            <a:endParaRPr lang="en-US" sz="1400" b="1" dirty="0">
              <a:solidFill>
                <a:schemeClr val="bg1"/>
              </a:solidFill>
              <a:latin typeface="+mn-lt"/>
            </a:endParaRPr>
          </a:p>
        </p:txBody>
      </p:sp>
      <p:sp>
        <p:nvSpPr>
          <p:cNvPr id="3" name="Content Placeholder 2"/>
          <p:cNvSpPr>
            <a:spLocks noGrp="1"/>
          </p:cNvSpPr>
          <p:nvPr>
            <p:ph idx="1"/>
          </p:nvPr>
        </p:nvSpPr>
        <p:spPr>
          <a:xfrm>
            <a:off x="457200" y="1600200"/>
            <a:ext cx="8229600" cy="4525963"/>
          </a:xfrm>
          <a:prstGeom prst="rect">
            <a:avLst/>
          </a:prstGeom>
        </p:spPr>
        <p:txBody>
          <a:bodyPr/>
          <a:lstStyle>
            <a:lvl1pPr marL="231775" indent="-231775">
              <a:defRPr sz="2800"/>
            </a:lvl1pPr>
            <a:lvl2pPr marL="633413" indent="-292100">
              <a:defRPr sz="2400"/>
            </a:lvl2pPr>
            <a:lvl3pPr marL="974725" indent="-231775">
              <a:defRPr sz="2200"/>
            </a:lvl3pPr>
            <a:lvl4pPr marL="1255713" indent="-230188">
              <a:defRPr/>
            </a:lvl4pPr>
            <a:lvl5pPr marL="1544638" indent="-228600">
              <a:buFont typeface="Arial" pitchFamily="34" charset="0"/>
              <a:buChar cha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Title 1"/>
          <p:cNvSpPr>
            <a:spLocks noGrp="1"/>
          </p:cNvSpPr>
          <p:nvPr>
            <p:ph type="title" idx="4294967295" hasCustomPrompt="1"/>
          </p:nvPr>
        </p:nvSpPr>
        <p:spPr>
          <a:xfrm>
            <a:off x="711200" y="19050"/>
            <a:ext cx="8432800" cy="409575"/>
          </a:xfrm>
          <a:prstGeom prst="rect">
            <a:avLst/>
          </a:prstGeom>
        </p:spPr>
        <p:txBody>
          <a:bodyPr/>
          <a:lstStyle>
            <a:lvl1pPr algn="r">
              <a:defRPr sz="2000">
                <a:solidFill>
                  <a:srgbClr val="92D050"/>
                </a:solidFill>
              </a:defRPr>
            </a:lvl1pPr>
          </a:lstStyle>
          <a:p>
            <a:r>
              <a:rPr lang="en-US" dirty="0" smtClean="0"/>
              <a:t/>
            </a:r>
            <a:br>
              <a:rPr lang="en-US" dirty="0" smtClean="0"/>
            </a:br>
            <a:endParaRPr lang="en-US" dirty="0" smtClean="0"/>
          </a:p>
        </p:txBody>
      </p:sp>
    </p:spTree>
    <p:extLst>
      <p:ext uri="{BB962C8B-B14F-4D97-AF65-F5344CB8AC3E}">
        <p14:creationId xmlns:p14="http://schemas.microsoft.com/office/powerpoint/2010/main" val="294815361"/>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29_Title and Content">
    <p:spTree>
      <p:nvGrpSpPr>
        <p:cNvPr id="1" name=""/>
        <p:cNvGrpSpPr/>
        <p:nvPr/>
      </p:nvGrpSpPr>
      <p:grpSpPr>
        <a:xfrm>
          <a:off x="0" y="0"/>
          <a:ext cx="0" cy="0"/>
          <a:chOff x="0" y="0"/>
          <a:chExt cx="0" cy="0"/>
        </a:xfrm>
      </p:grpSpPr>
      <p:sp>
        <p:nvSpPr>
          <p:cNvPr id="4" name="Rectangle 3"/>
          <p:cNvSpPr/>
          <p:nvPr userDrawn="1"/>
        </p:nvSpPr>
        <p:spPr>
          <a:xfrm>
            <a:off x="0" y="0"/>
            <a:ext cx="9144000" cy="333375"/>
          </a:xfrm>
          <a:prstGeom prst="rect">
            <a:avLst/>
          </a:prstGeom>
          <a:solidFill>
            <a:srgbClr val="005A9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fontAlgn="auto">
              <a:spcBef>
                <a:spcPts val="0"/>
              </a:spcBef>
              <a:spcAft>
                <a:spcPts val="0"/>
              </a:spcAft>
              <a:defRPr/>
            </a:pPr>
            <a:endParaRPr lang="en-US" sz="2000" dirty="0">
              <a:solidFill>
                <a:srgbClr val="92D050"/>
              </a:solidFill>
            </a:endParaRPr>
          </a:p>
        </p:txBody>
      </p:sp>
      <p:pic>
        <p:nvPicPr>
          <p:cNvPr id="7" name="Picture 5" descr="Q:\DR\Administrative\Photos for Briefs\DLA Logos\DLA-Logo-Clear.gif"/>
          <p:cNvPicPr>
            <a:picLocks noChangeAspect="1" noChangeArrowheads="1"/>
          </p:cNvPicPr>
          <p:nvPr userDrawn="1"/>
        </p:nvPicPr>
        <p:blipFill>
          <a:blip r:embed="rId2" cstate="print"/>
          <a:srcRect/>
          <a:stretch>
            <a:fillRect/>
          </a:stretch>
        </p:blipFill>
        <p:spPr bwMode="auto">
          <a:xfrm>
            <a:off x="19050" y="19050"/>
            <a:ext cx="692150" cy="819150"/>
          </a:xfrm>
          <a:prstGeom prst="rect">
            <a:avLst/>
          </a:prstGeom>
          <a:noFill/>
          <a:ln w="9525">
            <a:noFill/>
            <a:miter lim="800000"/>
            <a:headEnd/>
            <a:tailEnd/>
          </a:ln>
        </p:spPr>
      </p:pic>
      <p:sp>
        <p:nvSpPr>
          <p:cNvPr id="8" name="Slide Number Placeholder 5"/>
          <p:cNvSpPr txBox="1">
            <a:spLocks/>
          </p:cNvSpPr>
          <p:nvPr userDrawn="1"/>
        </p:nvSpPr>
        <p:spPr>
          <a:xfrm>
            <a:off x="7010400" y="6492874"/>
            <a:ext cx="2133600" cy="365125"/>
          </a:xfrm>
          <a:prstGeom prst="rect">
            <a:avLst/>
          </a:prstGeom>
        </p:spPr>
        <p:txBody>
          <a:bodyPr anchor="ctr"/>
          <a:lstStyle>
            <a:lvl1pPr>
              <a:defRPr/>
            </a:lvl1pPr>
          </a:lstStyle>
          <a:p>
            <a:pPr algn="r" fontAlgn="auto">
              <a:spcBef>
                <a:spcPts val="0"/>
              </a:spcBef>
              <a:spcAft>
                <a:spcPts val="0"/>
              </a:spcAft>
              <a:defRPr/>
            </a:pPr>
            <a:fld id="{1405757A-EBA4-4DE9-A0AF-46CB59C5552D}" type="slidenum">
              <a:rPr lang="en-US" sz="1400" b="1" smtClean="0">
                <a:solidFill>
                  <a:schemeClr val="bg1"/>
                </a:solidFill>
                <a:latin typeface="+mn-lt"/>
              </a:rPr>
              <a:pPr algn="r" fontAlgn="auto">
                <a:spcBef>
                  <a:spcPts val="0"/>
                </a:spcBef>
                <a:spcAft>
                  <a:spcPts val="0"/>
                </a:spcAft>
                <a:defRPr/>
              </a:pPr>
              <a:t>‹#›</a:t>
            </a:fld>
            <a:endParaRPr lang="en-US" sz="1400" b="1" dirty="0">
              <a:solidFill>
                <a:schemeClr val="bg1"/>
              </a:solidFill>
              <a:latin typeface="+mn-lt"/>
            </a:endParaRPr>
          </a:p>
        </p:txBody>
      </p:sp>
      <p:sp>
        <p:nvSpPr>
          <p:cNvPr id="3" name="Content Placeholder 2"/>
          <p:cNvSpPr>
            <a:spLocks noGrp="1"/>
          </p:cNvSpPr>
          <p:nvPr>
            <p:ph idx="1"/>
          </p:nvPr>
        </p:nvSpPr>
        <p:spPr>
          <a:xfrm>
            <a:off x="457200" y="1600200"/>
            <a:ext cx="8229600" cy="4525963"/>
          </a:xfrm>
          <a:prstGeom prst="rect">
            <a:avLst/>
          </a:prstGeom>
        </p:spPr>
        <p:txBody>
          <a:bodyPr/>
          <a:lstStyle>
            <a:lvl1pPr marL="231775" indent="-231775">
              <a:defRPr sz="2800"/>
            </a:lvl1pPr>
            <a:lvl2pPr marL="633413" indent="-292100">
              <a:defRPr sz="2400"/>
            </a:lvl2pPr>
            <a:lvl3pPr marL="974725" indent="-231775">
              <a:defRPr sz="2200"/>
            </a:lvl3pPr>
            <a:lvl4pPr marL="1255713" indent="-230188">
              <a:defRPr/>
            </a:lvl4pPr>
            <a:lvl5pPr marL="1544638" indent="-228600">
              <a:buFont typeface="Arial" pitchFamily="34" charset="0"/>
              <a:buChar cha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Title 1"/>
          <p:cNvSpPr>
            <a:spLocks noGrp="1"/>
          </p:cNvSpPr>
          <p:nvPr>
            <p:ph type="title" idx="4294967295" hasCustomPrompt="1"/>
          </p:nvPr>
        </p:nvSpPr>
        <p:spPr>
          <a:xfrm>
            <a:off x="711200" y="19050"/>
            <a:ext cx="8432800" cy="409575"/>
          </a:xfrm>
          <a:prstGeom prst="rect">
            <a:avLst/>
          </a:prstGeom>
        </p:spPr>
        <p:txBody>
          <a:bodyPr/>
          <a:lstStyle>
            <a:lvl1pPr algn="r">
              <a:defRPr sz="2000">
                <a:solidFill>
                  <a:srgbClr val="92D050"/>
                </a:solidFill>
              </a:defRPr>
            </a:lvl1pPr>
          </a:lstStyle>
          <a:p>
            <a:r>
              <a:rPr lang="en-US" dirty="0" smtClean="0"/>
              <a:t/>
            </a:r>
            <a:br>
              <a:rPr lang="en-US" dirty="0" smtClean="0"/>
            </a:br>
            <a:endParaRPr lang="en-US" dirty="0" smtClean="0"/>
          </a:p>
        </p:txBody>
      </p:sp>
    </p:spTree>
    <p:extLst>
      <p:ext uri="{BB962C8B-B14F-4D97-AF65-F5344CB8AC3E}">
        <p14:creationId xmlns:p14="http://schemas.microsoft.com/office/powerpoint/2010/main" val="2090882334"/>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30_Title and Content">
    <p:spTree>
      <p:nvGrpSpPr>
        <p:cNvPr id="1" name=""/>
        <p:cNvGrpSpPr/>
        <p:nvPr/>
      </p:nvGrpSpPr>
      <p:grpSpPr>
        <a:xfrm>
          <a:off x="0" y="0"/>
          <a:ext cx="0" cy="0"/>
          <a:chOff x="0" y="0"/>
          <a:chExt cx="0" cy="0"/>
        </a:xfrm>
      </p:grpSpPr>
      <p:sp>
        <p:nvSpPr>
          <p:cNvPr id="4" name="Rectangle 3"/>
          <p:cNvSpPr/>
          <p:nvPr userDrawn="1"/>
        </p:nvSpPr>
        <p:spPr>
          <a:xfrm>
            <a:off x="0" y="0"/>
            <a:ext cx="9144000" cy="333375"/>
          </a:xfrm>
          <a:prstGeom prst="rect">
            <a:avLst/>
          </a:prstGeom>
          <a:solidFill>
            <a:srgbClr val="005A9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fontAlgn="auto">
              <a:spcBef>
                <a:spcPts val="0"/>
              </a:spcBef>
              <a:spcAft>
                <a:spcPts val="0"/>
              </a:spcAft>
              <a:defRPr/>
            </a:pPr>
            <a:endParaRPr lang="en-US" sz="2000" dirty="0">
              <a:solidFill>
                <a:srgbClr val="92D050"/>
              </a:solidFill>
            </a:endParaRPr>
          </a:p>
        </p:txBody>
      </p:sp>
      <p:pic>
        <p:nvPicPr>
          <p:cNvPr id="7" name="Picture 5" descr="Q:\DR\Administrative\Photos for Briefs\DLA Logos\DLA-Logo-Clear.gif"/>
          <p:cNvPicPr>
            <a:picLocks noChangeAspect="1" noChangeArrowheads="1"/>
          </p:cNvPicPr>
          <p:nvPr userDrawn="1"/>
        </p:nvPicPr>
        <p:blipFill>
          <a:blip r:embed="rId2" cstate="print"/>
          <a:srcRect/>
          <a:stretch>
            <a:fillRect/>
          </a:stretch>
        </p:blipFill>
        <p:spPr bwMode="auto">
          <a:xfrm>
            <a:off x="19050" y="19050"/>
            <a:ext cx="692150" cy="819150"/>
          </a:xfrm>
          <a:prstGeom prst="rect">
            <a:avLst/>
          </a:prstGeom>
          <a:noFill/>
          <a:ln w="9525">
            <a:noFill/>
            <a:miter lim="800000"/>
            <a:headEnd/>
            <a:tailEnd/>
          </a:ln>
        </p:spPr>
      </p:pic>
      <p:sp>
        <p:nvSpPr>
          <p:cNvPr id="8" name="Slide Number Placeholder 5"/>
          <p:cNvSpPr txBox="1">
            <a:spLocks/>
          </p:cNvSpPr>
          <p:nvPr userDrawn="1"/>
        </p:nvSpPr>
        <p:spPr>
          <a:xfrm>
            <a:off x="7010400" y="6492874"/>
            <a:ext cx="2133600" cy="365125"/>
          </a:xfrm>
          <a:prstGeom prst="rect">
            <a:avLst/>
          </a:prstGeom>
        </p:spPr>
        <p:txBody>
          <a:bodyPr anchor="ctr"/>
          <a:lstStyle>
            <a:lvl1pPr>
              <a:defRPr/>
            </a:lvl1pPr>
          </a:lstStyle>
          <a:p>
            <a:pPr algn="r" fontAlgn="auto">
              <a:spcBef>
                <a:spcPts val="0"/>
              </a:spcBef>
              <a:spcAft>
                <a:spcPts val="0"/>
              </a:spcAft>
              <a:defRPr/>
            </a:pPr>
            <a:fld id="{1405757A-EBA4-4DE9-A0AF-46CB59C5552D}" type="slidenum">
              <a:rPr lang="en-US" sz="1400" b="1" smtClean="0">
                <a:solidFill>
                  <a:schemeClr val="bg1"/>
                </a:solidFill>
                <a:latin typeface="+mn-lt"/>
              </a:rPr>
              <a:pPr algn="r" fontAlgn="auto">
                <a:spcBef>
                  <a:spcPts val="0"/>
                </a:spcBef>
                <a:spcAft>
                  <a:spcPts val="0"/>
                </a:spcAft>
                <a:defRPr/>
              </a:pPr>
              <a:t>‹#›</a:t>
            </a:fld>
            <a:endParaRPr lang="en-US" sz="1400" b="1" dirty="0">
              <a:solidFill>
                <a:schemeClr val="bg1"/>
              </a:solidFill>
              <a:latin typeface="+mn-lt"/>
            </a:endParaRPr>
          </a:p>
        </p:txBody>
      </p:sp>
      <p:sp>
        <p:nvSpPr>
          <p:cNvPr id="3" name="Content Placeholder 2"/>
          <p:cNvSpPr>
            <a:spLocks noGrp="1"/>
          </p:cNvSpPr>
          <p:nvPr>
            <p:ph idx="1"/>
          </p:nvPr>
        </p:nvSpPr>
        <p:spPr>
          <a:xfrm>
            <a:off x="457200" y="1600200"/>
            <a:ext cx="8229600" cy="4525963"/>
          </a:xfrm>
          <a:prstGeom prst="rect">
            <a:avLst/>
          </a:prstGeom>
        </p:spPr>
        <p:txBody>
          <a:bodyPr/>
          <a:lstStyle>
            <a:lvl1pPr marL="231775" indent="-231775">
              <a:defRPr sz="2800"/>
            </a:lvl1pPr>
            <a:lvl2pPr marL="633413" indent="-292100">
              <a:defRPr sz="2400"/>
            </a:lvl2pPr>
            <a:lvl3pPr marL="974725" indent="-231775">
              <a:defRPr sz="2200"/>
            </a:lvl3pPr>
            <a:lvl4pPr marL="1255713" indent="-230188">
              <a:defRPr/>
            </a:lvl4pPr>
            <a:lvl5pPr marL="1544638" indent="-228600">
              <a:buFont typeface="Arial" pitchFamily="34" charset="0"/>
              <a:buChar cha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Title 1"/>
          <p:cNvSpPr>
            <a:spLocks noGrp="1"/>
          </p:cNvSpPr>
          <p:nvPr>
            <p:ph type="title" idx="4294967295" hasCustomPrompt="1"/>
          </p:nvPr>
        </p:nvSpPr>
        <p:spPr>
          <a:xfrm>
            <a:off x="711200" y="19050"/>
            <a:ext cx="8432800" cy="409575"/>
          </a:xfrm>
          <a:prstGeom prst="rect">
            <a:avLst/>
          </a:prstGeom>
        </p:spPr>
        <p:txBody>
          <a:bodyPr/>
          <a:lstStyle>
            <a:lvl1pPr algn="r">
              <a:defRPr sz="2000">
                <a:solidFill>
                  <a:srgbClr val="92D050"/>
                </a:solidFill>
              </a:defRPr>
            </a:lvl1pPr>
          </a:lstStyle>
          <a:p>
            <a:r>
              <a:rPr lang="en-US" dirty="0" smtClean="0"/>
              <a:t/>
            </a:r>
            <a:br>
              <a:rPr lang="en-US" dirty="0" smtClean="0"/>
            </a:br>
            <a:endParaRPr lang="en-US" dirty="0" smtClean="0"/>
          </a:p>
        </p:txBody>
      </p:sp>
    </p:spTree>
    <p:extLst>
      <p:ext uri="{BB962C8B-B14F-4D97-AF65-F5344CB8AC3E}">
        <p14:creationId xmlns:p14="http://schemas.microsoft.com/office/powerpoint/2010/main" val="3555437640"/>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31_Title and Content">
    <p:spTree>
      <p:nvGrpSpPr>
        <p:cNvPr id="1" name=""/>
        <p:cNvGrpSpPr/>
        <p:nvPr/>
      </p:nvGrpSpPr>
      <p:grpSpPr>
        <a:xfrm>
          <a:off x="0" y="0"/>
          <a:ext cx="0" cy="0"/>
          <a:chOff x="0" y="0"/>
          <a:chExt cx="0" cy="0"/>
        </a:xfrm>
      </p:grpSpPr>
      <p:sp>
        <p:nvSpPr>
          <p:cNvPr id="4" name="Rectangle 3"/>
          <p:cNvSpPr/>
          <p:nvPr userDrawn="1"/>
        </p:nvSpPr>
        <p:spPr>
          <a:xfrm>
            <a:off x="0" y="0"/>
            <a:ext cx="9144000" cy="333375"/>
          </a:xfrm>
          <a:prstGeom prst="rect">
            <a:avLst/>
          </a:prstGeom>
          <a:solidFill>
            <a:srgbClr val="005A9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fontAlgn="auto">
              <a:spcBef>
                <a:spcPts val="0"/>
              </a:spcBef>
              <a:spcAft>
                <a:spcPts val="0"/>
              </a:spcAft>
              <a:defRPr/>
            </a:pPr>
            <a:endParaRPr lang="en-US" sz="2000" dirty="0">
              <a:solidFill>
                <a:srgbClr val="92D050"/>
              </a:solidFill>
            </a:endParaRPr>
          </a:p>
        </p:txBody>
      </p:sp>
      <p:pic>
        <p:nvPicPr>
          <p:cNvPr id="7" name="Picture 5" descr="Q:\DR\Administrative\Photos for Briefs\DLA Logos\DLA-Logo-Clear.gif"/>
          <p:cNvPicPr>
            <a:picLocks noChangeAspect="1" noChangeArrowheads="1"/>
          </p:cNvPicPr>
          <p:nvPr userDrawn="1"/>
        </p:nvPicPr>
        <p:blipFill>
          <a:blip r:embed="rId2" cstate="print"/>
          <a:srcRect/>
          <a:stretch>
            <a:fillRect/>
          </a:stretch>
        </p:blipFill>
        <p:spPr bwMode="auto">
          <a:xfrm>
            <a:off x="19050" y="19050"/>
            <a:ext cx="692150" cy="819150"/>
          </a:xfrm>
          <a:prstGeom prst="rect">
            <a:avLst/>
          </a:prstGeom>
          <a:noFill/>
          <a:ln w="9525">
            <a:noFill/>
            <a:miter lim="800000"/>
            <a:headEnd/>
            <a:tailEnd/>
          </a:ln>
        </p:spPr>
      </p:pic>
      <p:sp>
        <p:nvSpPr>
          <p:cNvPr id="8" name="Slide Number Placeholder 5"/>
          <p:cNvSpPr txBox="1">
            <a:spLocks/>
          </p:cNvSpPr>
          <p:nvPr userDrawn="1"/>
        </p:nvSpPr>
        <p:spPr>
          <a:xfrm>
            <a:off x="7010400" y="6492874"/>
            <a:ext cx="2133600" cy="365125"/>
          </a:xfrm>
          <a:prstGeom prst="rect">
            <a:avLst/>
          </a:prstGeom>
        </p:spPr>
        <p:txBody>
          <a:bodyPr anchor="ctr"/>
          <a:lstStyle>
            <a:lvl1pPr>
              <a:defRPr/>
            </a:lvl1pPr>
          </a:lstStyle>
          <a:p>
            <a:pPr algn="r" fontAlgn="auto">
              <a:spcBef>
                <a:spcPts val="0"/>
              </a:spcBef>
              <a:spcAft>
                <a:spcPts val="0"/>
              </a:spcAft>
              <a:defRPr/>
            </a:pPr>
            <a:fld id="{1405757A-EBA4-4DE9-A0AF-46CB59C5552D}" type="slidenum">
              <a:rPr lang="en-US" sz="1400" b="1" smtClean="0">
                <a:solidFill>
                  <a:schemeClr val="bg1"/>
                </a:solidFill>
                <a:latin typeface="+mn-lt"/>
              </a:rPr>
              <a:pPr algn="r" fontAlgn="auto">
                <a:spcBef>
                  <a:spcPts val="0"/>
                </a:spcBef>
                <a:spcAft>
                  <a:spcPts val="0"/>
                </a:spcAft>
                <a:defRPr/>
              </a:pPr>
              <a:t>‹#›</a:t>
            </a:fld>
            <a:endParaRPr lang="en-US" sz="1400" b="1" dirty="0">
              <a:solidFill>
                <a:schemeClr val="bg1"/>
              </a:solidFill>
              <a:latin typeface="+mn-lt"/>
            </a:endParaRPr>
          </a:p>
        </p:txBody>
      </p:sp>
      <p:sp>
        <p:nvSpPr>
          <p:cNvPr id="3" name="Content Placeholder 2"/>
          <p:cNvSpPr>
            <a:spLocks noGrp="1"/>
          </p:cNvSpPr>
          <p:nvPr>
            <p:ph idx="1"/>
          </p:nvPr>
        </p:nvSpPr>
        <p:spPr>
          <a:xfrm>
            <a:off x="457200" y="1600200"/>
            <a:ext cx="8229600" cy="4525963"/>
          </a:xfrm>
          <a:prstGeom prst="rect">
            <a:avLst/>
          </a:prstGeom>
        </p:spPr>
        <p:txBody>
          <a:bodyPr/>
          <a:lstStyle>
            <a:lvl1pPr marL="231775" indent="-231775">
              <a:defRPr sz="2800"/>
            </a:lvl1pPr>
            <a:lvl2pPr marL="633413" indent="-292100">
              <a:defRPr sz="2400"/>
            </a:lvl2pPr>
            <a:lvl3pPr marL="974725" indent="-231775">
              <a:defRPr sz="2200"/>
            </a:lvl3pPr>
            <a:lvl4pPr marL="1255713" indent="-230188">
              <a:defRPr/>
            </a:lvl4pPr>
            <a:lvl5pPr marL="1544638" indent="-228600">
              <a:buFont typeface="Arial" pitchFamily="34" charset="0"/>
              <a:buChar cha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Title 1"/>
          <p:cNvSpPr>
            <a:spLocks noGrp="1"/>
          </p:cNvSpPr>
          <p:nvPr>
            <p:ph type="title" idx="4294967295" hasCustomPrompt="1"/>
          </p:nvPr>
        </p:nvSpPr>
        <p:spPr>
          <a:xfrm>
            <a:off x="711200" y="19050"/>
            <a:ext cx="8432800" cy="409575"/>
          </a:xfrm>
          <a:prstGeom prst="rect">
            <a:avLst/>
          </a:prstGeom>
        </p:spPr>
        <p:txBody>
          <a:bodyPr/>
          <a:lstStyle>
            <a:lvl1pPr algn="r">
              <a:defRPr sz="2000">
                <a:solidFill>
                  <a:srgbClr val="92D050"/>
                </a:solidFill>
              </a:defRPr>
            </a:lvl1pPr>
          </a:lstStyle>
          <a:p>
            <a:r>
              <a:rPr lang="en-US" dirty="0" smtClean="0"/>
              <a:t/>
            </a:r>
            <a:br>
              <a:rPr lang="en-US" dirty="0" smtClean="0"/>
            </a:br>
            <a:endParaRPr lang="en-US" dirty="0" smtClean="0"/>
          </a:p>
        </p:txBody>
      </p:sp>
    </p:spTree>
    <p:extLst>
      <p:ext uri="{BB962C8B-B14F-4D97-AF65-F5344CB8AC3E}">
        <p14:creationId xmlns:p14="http://schemas.microsoft.com/office/powerpoint/2010/main" val="3142809971"/>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32_Title and Content">
    <p:spTree>
      <p:nvGrpSpPr>
        <p:cNvPr id="1" name=""/>
        <p:cNvGrpSpPr/>
        <p:nvPr/>
      </p:nvGrpSpPr>
      <p:grpSpPr>
        <a:xfrm>
          <a:off x="0" y="0"/>
          <a:ext cx="0" cy="0"/>
          <a:chOff x="0" y="0"/>
          <a:chExt cx="0" cy="0"/>
        </a:xfrm>
      </p:grpSpPr>
      <p:sp>
        <p:nvSpPr>
          <p:cNvPr id="4" name="Rectangle 3"/>
          <p:cNvSpPr/>
          <p:nvPr userDrawn="1"/>
        </p:nvSpPr>
        <p:spPr>
          <a:xfrm>
            <a:off x="0" y="0"/>
            <a:ext cx="9144000" cy="333375"/>
          </a:xfrm>
          <a:prstGeom prst="rect">
            <a:avLst/>
          </a:prstGeom>
          <a:solidFill>
            <a:srgbClr val="005A9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fontAlgn="auto">
              <a:spcBef>
                <a:spcPts val="0"/>
              </a:spcBef>
              <a:spcAft>
                <a:spcPts val="0"/>
              </a:spcAft>
              <a:defRPr/>
            </a:pPr>
            <a:endParaRPr lang="en-US" sz="2000" dirty="0">
              <a:solidFill>
                <a:srgbClr val="92D050"/>
              </a:solidFill>
            </a:endParaRPr>
          </a:p>
        </p:txBody>
      </p:sp>
      <p:pic>
        <p:nvPicPr>
          <p:cNvPr id="7" name="Picture 5" descr="Q:\DR\Administrative\Photos for Briefs\DLA Logos\DLA-Logo-Clear.gif"/>
          <p:cNvPicPr>
            <a:picLocks noChangeAspect="1" noChangeArrowheads="1"/>
          </p:cNvPicPr>
          <p:nvPr userDrawn="1"/>
        </p:nvPicPr>
        <p:blipFill>
          <a:blip r:embed="rId2" cstate="print"/>
          <a:srcRect/>
          <a:stretch>
            <a:fillRect/>
          </a:stretch>
        </p:blipFill>
        <p:spPr bwMode="auto">
          <a:xfrm>
            <a:off x="19050" y="19050"/>
            <a:ext cx="692150" cy="819150"/>
          </a:xfrm>
          <a:prstGeom prst="rect">
            <a:avLst/>
          </a:prstGeom>
          <a:noFill/>
          <a:ln w="9525">
            <a:noFill/>
            <a:miter lim="800000"/>
            <a:headEnd/>
            <a:tailEnd/>
          </a:ln>
        </p:spPr>
      </p:pic>
      <p:sp>
        <p:nvSpPr>
          <p:cNvPr id="8" name="Slide Number Placeholder 5"/>
          <p:cNvSpPr txBox="1">
            <a:spLocks/>
          </p:cNvSpPr>
          <p:nvPr userDrawn="1"/>
        </p:nvSpPr>
        <p:spPr>
          <a:xfrm>
            <a:off x="7010400" y="6492874"/>
            <a:ext cx="2133600" cy="365125"/>
          </a:xfrm>
          <a:prstGeom prst="rect">
            <a:avLst/>
          </a:prstGeom>
        </p:spPr>
        <p:txBody>
          <a:bodyPr anchor="ctr"/>
          <a:lstStyle>
            <a:lvl1pPr>
              <a:defRPr/>
            </a:lvl1pPr>
          </a:lstStyle>
          <a:p>
            <a:pPr algn="r" fontAlgn="auto">
              <a:spcBef>
                <a:spcPts val="0"/>
              </a:spcBef>
              <a:spcAft>
                <a:spcPts val="0"/>
              </a:spcAft>
              <a:defRPr/>
            </a:pPr>
            <a:fld id="{1405757A-EBA4-4DE9-A0AF-46CB59C5552D}" type="slidenum">
              <a:rPr lang="en-US" sz="1400" b="1" smtClean="0">
                <a:solidFill>
                  <a:schemeClr val="bg1"/>
                </a:solidFill>
                <a:latin typeface="+mn-lt"/>
              </a:rPr>
              <a:pPr algn="r" fontAlgn="auto">
                <a:spcBef>
                  <a:spcPts val="0"/>
                </a:spcBef>
                <a:spcAft>
                  <a:spcPts val="0"/>
                </a:spcAft>
                <a:defRPr/>
              </a:pPr>
              <a:t>‹#›</a:t>
            </a:fld>
            <a:endParaRPr lang="en-US" sz="1400" b="1" dirty="0">
              <a:solidFill>
                <a:schemeClr val="bg1"/>
              </a:solidFill>
              <a:latin typeface="+mn-lt"/>
            </a:endParaRPr>
          </a:p>
        </p:txBody>
      </p:sp>
      <p:sp>
        <p:nvSpPr>
          <p:cNvPr id="3" name="Content Placeholder 2"/>
          <p:cNvSpPr>
            <a:spLocks noGrp="1"/>
          </p:cNvSpPr>
          <p:nvPr>
            <p:ph idx="1"/>
          </p:nvPr>
        </p:nvSpPr>
        <p:spPr>
          <a:xfrm>
            <a:off x="457200" y="1600200"/>
            <a:ext cx="8229600" cy="4525963"/>
          </a:xfrm>
          <a:prstGeom prst="rect">
            <a:avLst/>
          </a:prstGeom>
        </p:spPr>
        <p:txBody>
          <a:bodyPr/>
          <a:lstStyle>
            <a:lvl1pPr marL="231775" indent="-231775">
              <a:defRPr sz="2800"/>
            </a:lvl1pPr>
            <a:lvl2pPr marL="633413" indent="-292100">
              <a:defRPr sz="2400"/>
            </a:lvl2pPr>
            <a:lvl3pPr marL="974725" indent="-231775">
              <a:defRPr sz="2200"/>
            </a:lvl3pPr>
            <a:lvl4pPr marL="1255713" indent="-230188">
              <a:defRPr/>
            </a:lvl4pPr>
            <a:lvl5pPr marL="1544638" indent="-228600">
              <a:buFont typeface="Arial" pitchFamily="34" charset="0"/>
              <a:buChar cha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Title 1"/>
          <p:cNvSpPr>
            <a:spLocks noGrp="1"/>
          </p:cNvSpPr>
          <p:nvPr>
            <p:ph type="title" idx="4294967295" hasCustomPrompt="1"/>
          </p:nvPr>
        </p:nvSpPr>
        <p:spPr>
          <a:xfrm>
            <a:off x="711200" y="19050"/>
            <a:ext cx="8432800" cy="409575"/>
          </a:xfrm>
          <a:prstGeom prst="rect">
            <a:avLst/>
          </a:prstGeom>
        </p:spPr>
        <p:txBody>
          <a:bodyPr/>
          <a:lstStyle>
            <a:lvl1pPr algn="r">
              <a:defRPr sz="2000">
                <a:solidFill>
                  <a:srgbClr val="92D050"/>
                </a:solidFill>
              </a:defRPr>
            </a:lvl1pPr>
          </a:lstStyle>
          <a:p>
            <a:r>
              <a:rPr lang="en-US" dirty="0" smtClean="0"/>
              <a:t/>
            </a:r>
            <a:br>
              <a:rPr lang="en-US" dirty="0" smtClean="0"/>
            </a:br>
            <a:endParaRPr lang="en-US" dirty="0" smtClean="0"/>
          </a:p>
        </p:txBody>
      </p:sp>
    </p:spTree>
    <p:extLst>
      <p:ext uri="{BB962C8B-B14F-4D97-AF65-F5344CB8AC3E}">
        <p14:creationId xmlns:p14="http://schemas.microsoft.com/office/powerpoint/2010/main" val="329127978"/>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33_Title and Content">
    <p:spTree>
      <p:nvGrpSpPr>
        <p:cNvPr id="1" name=""/>
        <p:cNvGrpSpPr/>
        <p:nvPr/>
      </p:nvGrpSpPr>
      <p:grpSpPr>
        <a:xfrm>
          <a:off x="0" y="0"/>
          <a:ext cx="0" cy="0"/>
          <a:chOff x="0" y="0"/>
          <a:chExt cx="0" cy="0"/>
        </a:xfrm>
      </p:grpSpPr>
      <p:sp>
        <p:nvSpPr>
          <p:cNvPr id="4" name="Rectangle 3"/>
          <p:cNvSpPr/>
          <p:nvPr userDrawn="1"/>
        </p:nvSpPr>
        <p:spPr>
          <a:xfrm>
            <a:off x="0" y="0"/>
            <a:ext cx="9144000" cy="333375"/>
          </a:xfrm>
          <a:prstGeom prst="rect">
            <a:avLst/>
          </a:prstGeom>
          <a:solidFill>
            <a:srgbClr val="005A9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fontAlgn="auto">
              <a:spcBef>
                <a:spcPts val="0"/>
              </a:spcBef>
              <a:spcAft>
                <a:spcPts val="0"/>
              </a:spcAft>
              <a:defRPr/>
            </a:pPr>
            <a:endParaRPr lang="en-US" sz="2000" dirty="0">
              <a:solidFill>
                <a:srgbClr val="92D050"/>
              </a:solidFill>
            </a:endParaRPr>
          </a:p>
        </p:txBody>
      </p:sp>
      <p:pic>
        <p:nvPicPr>
          <p:cNvPr id="7" name="Picture 5" descr="Q:\DR\Administrative\Photos for Briefs\DLA Logos\DLA-Logo-Clear.gif"/>
          <p:cNvPicPr>
            <a:picLocks noChangeAspect="1" noChangeArrowheads="1"/>
          </p:cNvPicPr>
          <p:nvPr userDrawn="1"/>
        </p:nvPicPr>
        <p:blipFill>
          <a:blip r:embed="rId2" cstate="print"/>
          <a:srcRect/>
          <a:stretch>
            <a:fillRect/>
          </a:stretch>
        </p:blipFill>
        <p:spPr bwMode="auto">
          <a:xfrm>
            <a:off x="19050" y="19050"/>
            <a:ext cx="692150" cy="819150"/>
          </a:xfrm>
          <a:prstGeom prst="rect">
            <a:avLst/>
          </a:prstGeom>
          <a:noFill/>
          <a:ln w="9525">
            <a:noFill/>
            <a:miter lim="800000"/>
            <a:headEnd/>
            <a:tailEnd/>
          </a:ln>
        </p:spPr>
      </p:pic>
      <p:sp>
        <p:nvSpPr>
          <p:cNvPr id="8" name="Slide Number Placeholder 5"/>
          <p:cNvSpPr txBox="1">
            <a:spLocks/>
          </p:cNvSpPr>
          <p:nvPr userDrawn="1"/>
        </p:nvSpPr>
        <p:spPr>
          <a:xfrm>
            <a:off x="7010400" y="6492874"/>
            <a:ext cx="2133600" cy="365125"/>
          </a:xfrm>
          <a:prstGeom prst="rect">
            <a:avLst/>
          </a:prstGeom>
        </p:spPr>
        <p:txBody>
          <a:bodyPr anchor="ctr"/>
          <a:lstStyle>
            <a:lvl1pPr>
              <a:defRPr/>
            </a:lvl1pPr>
          </a:lstStyle>
          <a:p>
            <a:pPr algn="r" fontAlgn="auto">
              <a:spcBef>
                <a:spcPts val="0"/>
              </a:spcBef>
              <a:spcAft>
                <a:spcPts val="0"/>
              </a:spcAft>
              <a:defRPr/>
            </a:pPr>
            <a:fld id="{1405757A-EBA4-4DE9-A0AF-46CB59C5552D}" type="slidenum">
              <a:rPr lang="en-US" sz="1400" b="1" smtClean="0">
                <a:solidFill>
                  <a:schemeClr val="bg1"/>
                </a:solidFill>
                <a:latin typeface="+mn-lt"/>
              </a:rPr>
              <a:pPr algn="r" fontAlgn="auto">
                <a:spcBef>
                  <a:spcPts val="0"/>
                </a:spcBef>
                <a:spcAft>
                  <a:spcPts val="0"/>
                </a:spcAft>
                <a:defRPr/>
              </a:pPr>
              <a:t>‹#›</a:t>
            </a:fld>
            <a:endParaRPr lang="en-US" sz="1400" b="1" dirty="0">
              <a:solidFill>
                <a:schemeClr val="bg1"/>
              </a:solidFill>
              <a:latin typeface="+mn-lt"/>
            </a:endParaRPr>
          </a:p>
        </p:txBody>
      </p:sp>
      <p:sp>
        <p:nvSpPr>
          <p:cNvPr id="3" name="Content Placeholder 2"/>
          <p:cNvSpPr>
            <a:spLocks noGrp="1"/>
          </p:cNvSpPr>
          <p:nvPr>
            <p:ph idx="1"/>
          </p:nvPr>
        </p:nvSpPr>
        <p:spPr>
          <a:xfrm>
            <a:off x="457200" y="1600200"/>
            <a:ext cx="8229600" cy="4525963"/>
          </a:xfrm>
          <a:prstGeom prst="rect">
            <a:avLst/>
          </a:prstGeom>
        </p:spPr>
        <p:txBody>
          <a:bodyPr/>
          <a:lstStyle>
            <a:lvl1pPr marL="231775" indent="-231775">
              <a:defRPr sz="2800"/>
            </a:lvl1pPr>
            <a:lvl2pPr marL="633413" indent="-292100">
              <a:defRPr sz="2400"/>
            </a:lvl2pPr>
            <a:lvl3pPr marL="974725" indent="-231775">
              <a:defRPr sz="2200"/>
            </a:lvl3pPr>
            <a:lvl4pPr marL="1255713" indent="-230188">
              <a:defRPr/>
            </a:lvl4pPr>
            <a:lvl5pPr marL="1544638" indent="-228600">
              <a:buFont typeface="Arial" pitchFamily="34" charset="0"/>
              <a:buChar cha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Title 1"/>
          <p:cNvSpPr>
            <a:spLocks noGrp="1"/>
          </p:cNvSpPr>
          <p:nvPr>
            <p:ph type="title" idx="4294967295" hasCustomPrompt="1"/>
          </p:nvPr>
        </p:nvSpPr>
        <p:spPr>
          <a:xfrm>
            <a:off x="711200" y="19050"/>
            <a:ext cx="8432800" cy="409575"/>
          </a:xfrm>
          <a:prstGeom prst="rect">
            <a:avLst/>
          </a:prstGeom>
        </p:spPr>
        <p:txBody>
          <a:bodyPr/>
          <a:lstStyle>
            <a:lvl1pPr algn="r">
              <a:defRPr sz="2000">
                <a:solidFill>
                  <a:srgbClr val="92D050"/>
                </a:solidFill>
              </a:defRPr>
            </a:lvl1pPr>
          </a:lstStyle>
          <a:p>
            <a:r>
              <a:rPr lang="en-US" dirty="0" smtClean="0"/>
              <a:t/>
            </a:r>
            <a:br>
              <a:rPr lang="en-US" dirty="0" smtClean="0"/>
            </a:br>
            <a:endParaRPr lang="en-US" dirty="0" smtClean="0"/>
          </a:p>
        </p:txBody>
      </p:sp>
    </p:spTree>
    <p:extLst>
      <p:ext uri="{BB962C8B-B14F-4D97-AF65-F5344CB8AC3E}">
        <p14:creationId xmlns:p14="http://schemas.microsoft.com/office/powerpoint/2010/main" val="3744505949"/>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34_Title and Content">
    <p:spTree>
      <p:nvGrpSpPr>
        <p:cNvPr id="1" name=""/>
        <p:cNvGrpSpPr/>
        <p:nvPr/>
      </p:nvGrpSpPr>
      <p:grpSpPr>
        <a:xfrm>
          <a:off x="0" y="0"/>
          <a:ext cx="0" cy="0"/>
          <a:chOff x="0" y="0"/>
          <a:chExt cx="0" cy="0"/>
        </a:xfrm>
      </p:grpSpPr>
      <p:sp>
        <p:nvSpPr>
          <p:cNvPr id="4" name="Rectangle 3"/>
          <p:cNvSpPr/>
          <p:nvPr userDrawn="1"/>
        </p:nvSpPr>
        <p:spPr>
          <a:xfrm>
            <a:off x="0" y="0"/>
            <a:ext cx="9144000" cy="333375"/>
          </a:xfrm>
          <a:prstGeom prst="rect">
            <a:avLst/>
          </a:prstGeom>
          <a:solidFill>
            <a:srgbClr val="005A9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fontAlgn="auto">
              <a:spcBef>
                <a:spcPts val="0"/>
              </a:spcBef>
              <a:spcAft>
                <a:spcPts val="0"/>
              </a:spcAft>
              <a:defRPr/>
            </a:pPr>
            <a:endParaRPr lang="en-US" sz="2000" dirty="0">
              <a:solidFill>
                <a:srgbClr val="92D050"/>
              </a:solidFill>
            </a:endParaRPr>
          </a:p>
        </p:txBody>
      </p:sp>
      <p:pic>
        <p:nvPicPr>
          <p:cNvPr id="7" name="Picture 5" descr="Q:\DR\Administrative\Photos for Briefs\DLA Logos\DLA-Logo-Clear.gif"/>
          <p:cNvPicPr>
            <a:picLocks noChangeAspect="1" noChangeArrowheads="1"/>
          </p:cNvPicPr>
          <p:nvPr userDrawn="1"/>
        </p:nvPicPr>
        <p:blipFill>
          <a:blip r:embed="rId2" cstate="print"/>
          <a:srcRect/>
          <a:stretch>
            <a:fillRect/>
          </a:stretch>
        </p:blipFill>
        <p:spPr bwMode="auto">
          <a:xfrm>
            <a:off x="19050" y="19050"/>
            <a:ext cx="692150" cy="819150"/>
          </a:xfrm>
          <a:prstGeom prst="rect">
            <a:avLst/>
          </a:prstGeom>
          <a:noFill/>
          <a:ln w="9525">
            <a:noFill/>
            <a:miter lim="800000"/>
            <a:headEnd/>
            <a:tailEnd/>
          </a:ln>
        </p:spPr>
      </p:pic>
      <p:sp>
        <p:nvSpPr>
          <p:cNvPr id="8" name="Slide Number Placeholder 5"/>
          <p:cNvSpPr txBox="1">
            <a:spLocks/>
          </p:cNvSpPr>
          <p:nvPr userDrawn="1"/>
        </p:nvSpPr>
        <p:spPr>
          <a:xfrm>
            <a:off x="7010400" y="6492874"/>
            <a:ext cx="2133600" cy="365125"/>
          </a:xfrm>
          <a:prstGeom prst="rect">
            <a:avLst/>
          </a:prstGeom>
        </p:spPr>
        <p:txBody>
          <a:bodyPr anchor="ctr"/>
          <a:lstStyle>
            <a:lvl1pPr>
              <a:defRPr/>
            </a:lvl1pPr>
          </a:lstStyle>
          <a:p>
            <a:pPr algn="r" fontAlgn="auto">
              <a:spcBef>
                <a:spcPts val="0"/>
              </a:spcBef>
              <a:spcAft>
                <a:spcPts val="0"/>
              </a:spcAft>
              <a:defRPr/>
            </a:pPr>
            <a:fld id="{1405757A-EBA4-4DE9-A0AF-46CB59C5552D}" type="slidenum">
              <a:rPr lang="en-US" sz="1400" b="1" smtClean="0">
                <a:solidFill>
                  <a:schemeClr val="bg1"/>
                </a:solidFill>
                <a:latin typeface="+mn-lt"/>
              </a:rPr>
              <a:pPr algn="r" fontAlgn="auto">
                <a:spcBef>
                  <a:spcPts val="0"/>
                </a:spcBef>
                <a:spcAft>
                  <a:spcPts val="0"/>
                </a:spcAft>
                <a:defRPr/>
              </a:pPr>
              <a:t>‹#›</a:t>
            </a:fld>
            <a:endParaRPr lang="en-US" sz="1400" b="1" dirty="0">
              <a:solidFill>
                <a:schemeClr val="bg1"/>
              </a:solidFill>
              <a:latin typeface="+mn-lt"/>
            </a:endParaRPr>
          </a:p>
        </p:txBody>
      </p:sp>
      <p:sp>
        <p:nvSpPr>
          <p:cNvPr id="3" name="Content Placeholder 2"/>
          <p:cNvSpPr>
            <a:spLocks noGrp="1"/>
          </p:cNvSpPr>
          <p:nvPr>
            <p:ph idx="1"/>
          </p:nvPr>
        </p:nvSpPr>
        <p:spPr>
          <a:xfrm>
            <a:off x="457200" y="1600200"/>
            <a:ext cx="8229600" cy="4525963"/>
          </a:xfrm>
          <a:prstGeom prst="rect">
            <a:avLst/>
          </a:prstGeom>
        </p:spPr>
        <p:txBody>
          <a:bodyPr/>
          <a:lstStyle>
            <a:lvl1pPr marL="231775" indent="-231775">
              <a:defRPr sz="2800"/>
            </a:lvl1pPr>
            <a:lvl2pPr marL="633413" indent="-292100">
              <a:defRPr sz="2400"/>
            </a:lvl2pPr>
            <a:lvl3pPr marL="974725" indent="-231775">
              <a:defRPr sz="2200"/>
            </a:lvl3pPr>
            <a:lvl4pPr marL="1255713" indent="-230188">
              <a:defRPr/>
            </a:lvl4pPr>
            <a:lvl5pPr marL="1544638" indent="-228600">
              <a:buFont typeface="Arial" pitchFamily="34" charset="0"/>
              <a:buChar cha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Title 1"/>
          <p:cNvSpPr>
            <a:spLocks noGrp="1"/>
          </p:cNvSpPr>
          <p:nvPr>
            <p:ph type="title" idx="4294967295" hasCustomPrompt="1"/>
          </p:nvPr>
        </p:nvSpPr>
        <p:spPr>
          <a:xfrm>
            <a:off x="711200" y="19050"/>
            <a:ext cx="8432800" cy="409575"/>
          </a:xfrm>
          <a:prstGeom prst="rect">
            <a:avLst/>
          </a:prstGeom>
        </p:spPr>
        <p:txBody>
          <a:bodyPr/>
          <a:lstStyle>
            <a:lvl1pPr algn="r">
              <a:defRPr sz="2000">
                <a:solidFill>
                  <a:srgbClr val="92D050"/>
                </a:solidFill>
              </a:defRPr>
            </a:lvl1pPr>
          </a:lstStyle>
          <a:p>
            <a:r>
              <a:rPr lang="en-US" dirty="0" smtClean="0"/>
              <a:t/>
            </a:r>
            <a:br>
              <a:rPr lang="en-US" dirty="0" smtClean="0"/>
            </a:br>
            <a:endParaRPr lang="en-US" dirty="0" smtClean="0"/>
          </a:p>
        </p:txBody>
      </p:sp>
    </p:spTree>
    <p:extLst>
      <p:ext uri="{BB962C8B-B14F-4D97-AF65-F5344CB8AC3E}">
        <p14:creationId xmlns:p14="http://schemas.microsoft.com/office/powerpoint/2010/main" val="3653745919"/>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35_Title and Content">
    <p:spTree>
      <p:nvGrpSpPr>
        <p:cNvPr id="1" name=""/>
        <p:cNvGrpSpPr/>
        <p:nvPr/>
      </p:nvGrpSpPr>
      <p:grpSpPr>
        <a:xfrm>
          <a:off x="0" y="0"/>
          <a:ext cx="0" cy="0"/>
          <a:chOff x="0" y="0"/>
          <a:chExt cx="0" cy="0"/>
        </a:xfrm>
      </p:grpSpPr>
      <p:sp>
        <p:nvSpPr>
          <p:cNvPr id="4" name="Rectangle 3"/>
          <p:cNvSpPr/>
          <p:nvPr userDrawn="1"/>
        </p:nvSpPr>
        <p:spPr>
          <a:xfrm>
            <a:off x="0" y="0"/>
            <a:ext cx="9144000" cy="333375"/>
          </a:xfrm>
          <a:prstGeom prst="rect">
            <a:avLst/>
          </a:prstGeom>
          <a:solidFill>
            <a:srgbClr val="005A9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fontAlgn="auto">
              <a:spcBef>
                <a:spcPts val="0"/>
              </a:spcBef>
              <a:spcAft>
                <a:spcPts val="0"/>
              </a:spcAft>
              <a:defRPr/>
            </a:pPr>
            <a:endParaRPr lang="en-US" sz="2000" dirty="0">
              <a:solidFill>
                <a:srgbClr val="92D050"/>
              </a:solidFill>
            </a:endParaRPr>
          </a:p>
        </p:txBody>
      </p:sp>
      <p:pic>
        <p:nvPicPr>
          <p:cNvPr id="7" name="Picture 5" descr="Q:\DR\Administrative\Photos for Briefs\DLA Logos\DLA-Logo-Clear.gif"/>
          <p:cNvPicPr>
            <a:picLocks noChangeAspect="1" noChangeArrowheads="1"/>
          </p:cNvPicPr>
          <p:nvPr userDrawn="1"/>
        </p:nvPicPr>
        <p:blipFill>
          <a:blip r:embed="rId2" cstate="print"/>
          <a:srcRect/>
          <a:stretch>
            <a:fillRect/>
          </a:stretch>
        </p:blipFill>
        <p:spPr bwMode="auto">
          <a:xfrm>
            <a:off x="19050" y="19050"/>
            <a:ext cx="692150" cy="819150"/>
          </a:xfrm>
          <a:prstGeom prst="rect">
            <a:avLst/>
          </a:prstGeom>
          <a:noFill/>
          <a:ln w="9525">
            <a:noFill/>
            <a:miter lim="800000"/>
            <a:headEnd/>
            <a:tailEnd/>
          </a:ln>
        </p:spPr>
      </p:pic>
      <p:sp>
        <p:nvSpPr>
          <p:cNvPr id="8" name="Slide Number Placeholder 5"/>
          <p:cNvSpPr txBox="1">
            <a:spLocks/>
          </p:cNvSpPr>
          <p:nvPr userDrawn="1"/>
        </p:nvSpPr>
        <p:spPr>
          <a:xfrm>
            <a:off x="7010400" y="6492874"/>
            <a:ext cx="2133600" cy="365125"/>
          </a:xfrm>
          <a:prstGeom prst="rect">
            <a:avLst/>
          </a:prstGeom>
        </p:spPr>
        <p:txBody>
          <a:bodyPr anchor="ctr"/>
          <a:lstStyle>
            <a:lvl1pPr>
              <a:defRPr/>
            </a:lvl1pPr>
          </a:lstStyle>
          <a:p>
            <a:pPr algn="r" fontAlgn="auto">
              <a:spcBef>
                <a:spcPts val="0"/>
              </a:spcBef>
              <a:spcAft>
                <a:spcPts val="0"/>
              </a:spcAft>
              <a:defRPr/>
            </a:pPr>
            <a:fld id="{1405757A-EBA4-4DE9-A0AF-46CB59C5552D}" type="slidenum">
              <a:rPr lang="en-US" sz="1400" b="1" smtClean="0">
                <a:solidFill>
                  <a:schemeClr val="bg1"/>
                </a:solidFill>
                <a:latin typeface="+mn-lt"/>
              </a:rPr>
              <a:pPr algn="r" fontAlgn="auto">
                <a:spcBef>
                  <a:spcPts val="0"/>
                </a:spcBef>
                <a:spcAft>
                  <a:spcPts val="0"/>
                </a:spcAft>
                <a:defRPr/>
              </a:pPr>
              <a:t>‹#›</a:t>
            </a:fld>
            <a:endParaRPr lang="en-US" sz="1400" b="1" dirty="0">
              <a:solidFill>
                <a:schemeClr val="bg1"/>
              </a:solidFill>
              <a:latin typeface="+mn-lt"/>
            </a:endParaRPr>
          </a:p>
        </p:txBody>
      </p:sp>
      <p:sp>
        <p:nvSpPr>
          <p:cNvPr id="3" name="Content Placeholder 2"/>
          <p:cNvSpPr>
            <a:spLocks noGrp="1"/>
          </p:cNvSpPr>
          <p:nvPr>
            <p:ph idx="1"/>
          </p:nvPr>
        </p:nvSpPr>
        <p:spPr>
          <a:xfrm>
            <a:off x="457200" y="1600200"/>
            <a:ext cx="8229600" cy="4525963"/>
          </a:xfrm>
          <a:prstGeom prst="rect">
            <a:avLst/>
          </a:prstGeom>
        </p:spPr>
        <p:txBody>
          <a:bodyPr/>
          <a:lstStyle>
            <a:lvl1pPr marL="231775" indent="-231775">
              <a:defRPr sz="2800"/>
            </a:lvl1pPr>
            <a:lvl2pPr marL="633413" indent="-292100">
              <a:defRPr sz="2400"/>
            </a:lvl2pPr>
            <a:lvl3pPr marL="974725" indent="-231775">
              <a:defRPr sz="2200"/>
            </a:lvl3pPr>
            <a:lvl4pPr marL="1255713" indent="-230188">
              <a:defRPr/>
            </a:lvl4pPr>
            <a:lvl5pPr marL="1544638" indent="-228600">
              <a:buFont typeface="Arial" pitchFamily="34" charset="0"/>
              <a:buChar cha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Title 1"/>
          <p:cNvSpPr>
            <a:spLocks noGrp="1"/>
          </p:cNvSpPr>
          <p:nvPr>
            <p:ph type="title" idx="4294967295" hasCustomPrompt="1"/>
          </p:nvPr>
        </p:nvSpPr>
        <p:spPr>
          <a:xfrm>
            <a:off x="711200" y="19050"/>
            <a:ext cx="8432800" cy="409575"/>
          </a:xfrm>
          <a:prstGeom prst="rect">
            <a:avLst/>
          </a:prstGeom>
        </p:spPr>
        <p:txBody>
          <a:bodyPr/>
          <a:lstStyle>
            <a:lvl1pPr algn="r">
              <a:defRPr sz="2000">
                <a:solidFill>
                  <a:srgbClr val="92D050"/>
                </a:solidFill>
              </a:defRPr>
            </a:lvl1pPr>
          </a:lstStyle>
          <a:p>
            <a:r>
              <a:rPr lang="en-US" dirty="0" smtClean="0"/>
              <a:t/>
            </a:r>
            <a:br>
              <a:rPr lang="en-US" dirty="0" smtClean="0"/>
            </a:br>
            <a:endParaRPr lang="en-US" dirty="0" smtClean="0"/>
          </a:p>
        </p:txBody>
      </p:sp>
    </p:spTree>
    <p:extLst>
      <p:ext uri="{BB962C8B-B14F-4D97-AF65-F5344CB8AC3E}">
        <p14:creationId xmlns:p14="http://schemas.microsoft.com/office/powerpoint/2010/main" val="890554671"/>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36_Title and Content">
    <p:spTree>
      <p:nvGrpSpPr>
        <p:cNvPr id="1" name=""/>
        <p:cNvGrpSpPr/>
        <p:nvPr/>
      </p:nvGrpSpPr>
      <p:grpSpPr>
        <a:xfrm>
          <a:off x="0" y="0"/>
          <a:ext cx="0" cy="0"/>
          <a:chOff x="0" y="0"/>
          <a:chExt cx="0" cy="0"/>
        </a:xfrm>
      </p:grpSpPr>
      <p:sp>
        <p:nvSpPr>
          <p:cNvPr id="4" name="Rectangle 3"/>
          <p:cNvSpPr/>
          <p:nvPr userDrawn="1"/>
        </p:nvSpPr>
        <p:spPr>
          <a:xfrm>
            <a:off x="0" y="0"/>
            <a:ext cx="9144000" cy="333375"/>
          </a:xfrm>
          <a:prstGeom prst="rect">
            <a:avLst/>
          </a:prstGeom>
          <a:solidFill>
            <a:srgbClr val="005A9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fontAlgn="auto">
              <a:spcBef>
                <a:spcPts val="0"/>
              </a:spcBef>
              <a:spcAft>
                <a:spcPts val="0"/>
              </a:spcAft>
              <a:defRPr/>
            </a:pPr>
            <a:endParaRPr lang="en-US" sz="2000" dirty="0">
              <a:solidFill>
                <a:srgbClr val="92D050"/>
              </a:solidFill>
            </a:endParaRPr>
          </a:p>
        </p:txBody>
      </p:sp>
      <p:pic>
        <p:nvPicPr>
          <p:cNvPr id="7" name="Picture 5" descr="Q:\DR\Administrative\Photos for Briefs\DLA Logos\DLA-Logo-Clear.gif"/>
          <p:cNvPicPr>
            <a:picLocks noChangeAspect="1" noChangeArrowheads="1"/>
          </p:cNvPicPr>
          <p:nvPr userDrawn="1"/>
        </p:nvPicPr>
        <p:blipFill>
          <a:blip r:embed="rId2" cstate="print"/>
          <a:srcRect/>
          <a:stretch>
            <a:fillRect/>
          </a:stretch>
        </p:blipFill>
        <p:spPr bwMode="auto">
          <a:xfrm>
            <a:off x="19050" y="19050"/>
            <a:ext cx="692150" cy="819150"/>
          </a:xfrm>
          <a:prstGeom prst="rect">
            <a:avLst/>
          </a:prstGeom>
          <a:noFill/>
          <a:ln w="9525">
            <a:noFill/>
            <a:miter lim="800000"/>
            <a:headEnd/>
            <a:tailEnd/>
          </a:ln>
        </p:spPr>
      </p:pic>
      <p:sp>
        <p:nvSpPr>
          <p:cNvPr id="8" name="Slide Number Placeholder 5"/>
          <p:cNvSpPr txBox="1">
            <a:spLocks/>
          </p:cNvSpPr>
          <p:nvPr userDrawn="1"/>
        </p:nvSpPr>
        <p:spPr>
          <a:xfrm>
            <a:off x="7010400" y="6492874"/>
            <a:ext cx="2133600" cy="365125"/>
          </a:xfrm>
          <a:prstGeom prst="rect">
            <a:avLst/>
          </a:prstGeom>
        </p:spPr>
        <p:txBody>
          <a:bodyPr anchor="ctr"/>
          <a:lstStyle>
            <a:lvl1pPr>
              <a:defRPr/>
            </a:lvl1pPr>
          </a:lstStyle>
          <a:p>
            <a:pPr algn="r" fontAlgn="auto">
              <a:spcBef>
                <a:spcPts val="0"/>
              </a:spcBef>
              <a:spcAft>
                <a:spcPts val="0"/>
              </a:spcAft>
              <a:defRPr/>
            </a:pPr>
            <a:fld id="{1405757A-EBA4-4DE9-A0AF-46CB59C5552D}" type="slidenum">
              <a:rPr lang="en-US" sz="1400" b="1" smtClean="0">
                <a:solidFill>
                  <a:schemeClr val="bg1"/>
                </a:solidFill>
                <a:latin typeface="+mn-lt"/>
              </a:rPr>
              <a:pPr algn="r" fontAlgn="auto">
                <a:spcBef>
                  <a:spcPts val="0"/>
                </a:spcBef>
                <a:spcAft>
                  <a:spcPts val="0"/>
                </a:spcAft>
                <a:defRPr/>
              </a:pPr>
              <a:t>‹#›</a:t>
            </a:fld>
            <a:endParaRPr lang="en-US" sz="1400" b="1" dirty="0">
              <a:solidFill>
                <a:schemeClr val="bg1"/>
              </a:solidFill>
              <a:latin typeface="+mn-lt"/>
            </a:endParaRPr>
          </a:p>
        </p:txBody>
      </p:sp>
      <p:sp>
        <p:nvSpPr>
          <p:cNvPr id="3" name="Content Placeholder 2"/>
          <p:cNvSpPr>
            <a:spLocks noGrp="1"/>
          </p:cNvSpPr>
          <p:nvPr>
            <p:ph idx="1"/>
          </p:nvPr>
        </p:nvSpPr>
        <p:spPr>
          <a:xfrm>
            <a:off x="457200" y="1600200"/>
            <a:ext cx="8229600" cy="4525963"/>
          </a:xfrm>
          <a:prstGeom prst="rect">
            <a:avLst/>
          </a:prstGeom>
        </p:spPr>
        <p:txBody>
          <a:bodyPr/>
          <a:lstStyle>
            <a:lvl1pPr marL="231775" indent="-231775">
              <a:defRPr sz="2800"/>
            </a:lvl1pPr>
            <a:lvl2pPr marL="633413" indent="-292100">
              <a:defRPr sz="2400"/>
            </a:lvl2pPr>
            <a:lvl3pPr marL="974725" indent="-231775">
              <a:defRPr sz="2200"/>
            </a:lvl3pPr>
            <a:lvl4pPr marL="1255713" indent="-230188">
              <a:defRPr/>
            </a:lvl4pPr>
            <a:lvl5pPr marL="1544638" indent="-228600">
              <a:buFont typeface="Arial" pitchFamily="34" charset="0"/>
              <a:buChar cha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Title 1"/>
          <p:cNvSpPr>
            <a:spLocks noGrp="1"/>
          </p:cNvSpPr>
          <p:nvPr>
            <p:ph type="title" idx="4294967295" hasCustomPrompt="1"/>
          </p:nvPr>
        </p:nvSpPr>
        <p:spPr>
          <a:xfrm>
            <a:off x="711200" y="19050"/>
            <a:ext cx="8432800" cy="409575"/>
          </a:xfrm>
          <a:prstGeom prst="rect">
            <a:avLst/>
          </a:prstGeom>
        </p:spPr>
        <p:txBody>
          <a:bodyPr/>
          <a:lstStyle>
            <a:lvl1pPr algn="r">
              <a:defRPr sz="2000">
                <a:solidFill>
                  <a:srgbClr val="92D050"/>
                </a:solidFill>
              </a:defRPr>
            </a:lvl1pPr>
          </a:lstStyle>
          <a:p>
            <a:r>
              <a:rPr lang="en-US" dirty="0" smtClean="0"/>
              <a:t/>
            </a:r>
            <a:br>
              <a:rPr lang="en-US" dirty="0" smtClean="0"/>
            </a:br>
            <a:endParaRPr lang="en-US" dirty="0" smtClean="0"/>
          </a:p>
        </p:txBody>
      </p:sp>
    </p:spTree>
    <p:extLst>
      <p:ext uri="{BB962C8B-B14F-4D97-AF65-F5344CB8AC3E}">
        <p14:creationId xmlns:p14="http://schemas.microsoft.com/office/powerpoint/2010/main" val="277157600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4" name="Rectangle 3"/>
          <p:cNvSpPr/>
          <p:nvPr userDrawn="1"/>
        </p:nvSpPr>
        <p:spPr>
          <a:xfrm>
            <a:off x="0" y="0"/>
            <a:ext cx="9144000" cy="333375"/>
          </a:xfrm>
          <a:prstGeom prst="rect">
            <a:avLst/>
          </a:prstGeom>
          <a:solidFill>
            <a:srgbClr val="005A9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fontAlgn="auto">
              <a:spcBef>
                <a:spcPts val="0"/>
              </a:spcBef>
              <a:spcAft>
                <a:spcPts val="0"/>
              </a:spcAft>
              <a:defRPr/>
            </a:pPr>
            <a:endParaRPr lang="en-US" sz="2000" dirty="0">
              <a:solidFill>
                <a:srgbClr val="92D050"/>
              </a:solidFill>
            </a:endParaRPr>
          </a:p>
        </p:txBody>
      </p:sp>
      <p:pic>
        <p:nvPicPr>
          <p:cNvPr id="7" name="Picture 5" descr="Q:\DR\Administrative\Photos for Briefs\DLA Logos\DLA-Logo-Clear.gif"/>
          <p:cNvPicPr>
            <a:picLocks noChangeAspect="1" noChangeArrowheads="1"/>
          </p:cNvPicPr>
          <p:nvPr userDrawn="1"/>
        </p:nvPicPr>
        <p:blipFill>
          <a:blip r:embed="rId2" cstate="print"/>
          <a:srcRect/>
          <a:stretch>
            <a:fillRect/>
          </a:stretch>
        </p:blipFill>
        <p:spPr bwMode="auto">
          <a:xfrm>
            <a:off x="19050" y="19050"/>
            <a:ext cx="692150" cy="819150"/>
          </a:xfrm>
          <a:prstGeom prst="rect">
            <a:avLst/>
          </a:prstGeom>
          <a:noFill/>
          <a:ln w="9525">
            <a:noFill/>
            <a:miter lim="800000"/>
            <a:headEnd/>
            <a:tailEnd/>
          </a:ln>
        </p:spPr>
      </p:pic>
      <p:sp>
        <p:nvSpPr>
          <p:cNvPr id="8" name="Slide Number Placeholder 5"/>
          <p:cNvSpPr txBox="1">
            <a:spLocks/>
          </p:cNvSpPr>
          <p:nvPr userDrawn="1"/>
        </p:nvSpPr>
        <p:spPr>
          <a:xfrm>
            <a:off x="7010400" y="6492874"/>
            <a:ext cx="2133600" cy="365125"/>
          </a:xfrm>
          <a:prstGeom prst="rect">
            <a:avLst/>
          </a:prstGeom>
        </p:spPr>
        <p:txBody>
          <a:bodyPr anchor="ctr"/>
          <a:lstStyle>
            <a:lvl1pPr>
              <a:defRPr/>
            </a:lvl1pPr>
          </a:lstStyle>
          <a:p>
            <a:pPr algn="r" fontAlgn="auto">
              <a:spcBef>
                <a:spcPts val="0"/>
              </a:spcBef>
              <a:spcAft>
                <a:spcPts val="0"/>
              </a:spcAft>
              <a:defRPr/>
            </a:pPr>
            <a:fld id="{1405757A-EBA4-4DE9-A0AF-46CB59C5552D}" type="slidenum">
              <a:rPr lang="en-US" sz="1400" b="1" smtClean="0">
                <a:solidFill>
                  <a:schemeClr val="bg1"/>
                </a:solidFill>
                <a:latin typeface="+mn-lt"/>
              </a:rPr>
              <a:pPr algn="r" fontAlgn="auto">
                <a:spcBef>
                  <a:spcPts val="0"/>
                </a:spcBef>
                <a:spcAft>
                  <a:spcPts val="0"/>
                </a:spcAft>
                <a:defRPr/>
              </a:pPr>
              <a:t>‹#›</a:t>
            </a:fld>
            <a:endParaRPr lang="en-US" sz="1400" b="1" dirty="0">
              <a:solidFill>
                <a:schemeClr val="bg1"/>
              </a:solidFill>
              <a:latin typeface="+mn-lt"/>
            </a:endParaRPr>
          </a:p>
        </p:txBody>
      </p:sp>
      <p:sp>
        <p:nvSpPr>
          <p:cNvPr id="3" name="Content Placeholder 2"/>
          <p:cNvSpPr>
            <a:spLocks noGrp="1"/>
          </p:cNvSpPr>
          <p:nvPr>
            <p:ph idx="1"/>
          </p:nvPr>
        </p:nvSpPr>
        <p:spPr>
          <a:xfrm>
            <a:off x="457200" y="1600200"/>
            <a:ext cx="8229600" cy="4525963"/>
          </a:xfrm>
          <a:prstGeom prst="rect">
            <a:avLst/>
          </a:prstGeom>
        </p:spPr>
        <p:txBody>
          <a:bodyPr/>
          <a:lstStyle>
            <a:lvl1pPr marL="231775" indent="-231775">
              <a:defRPr sz="2800"/>
            </a:lvl1pPr>
            <a:lvl2pPr marL="633413" indent="-292100">
              <a:defRPr sz="2400"/>
            </a:lvl2pPr>
            <a:lvl3pPr marL="974725" indent="-231775">
              <a:defRPr sz="2200"/>
            </a:lvl3pPr>
            <a:lvl4pPr marL="1255713" indent="-230188">
              <a:defRPr/>
            </a:lvl4pPr>
            <a:lvl5pPr marL="1544638" indent="-228600">
              <a:buFont typeface="Arial" pitchFamily="34" charset="0"/>
              <a:buChar cha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Title 1"/>
          <p:cNvSpPr>
            <a:spLocks noGrp="1"/>
          </p:cNvSpPr>
          <p:nvPr>
            <p:ph type="title" idx="4294967295" hasCustomPrompt="1"/>
          </p:nvPr>
        </p:nvSpPr>
        <p:spPr>
          <a:xfrm>
            <a:off x="711200" y="19050"/>
            <a:ext cx="8432800" cy="409575"/>
          </a:xfrm>
          <a:prstGeom prst="rect">
            <a:avLst/>
          </a:prstGeom>
        </p:spPr>
        <p:txBody>
          <a:bodyPr/>
          <a:lstStyle>
            <a:lvl1pPr algn="r">
              <a:defRPr sz="2000">
                <a:solidFill>
                  <a:srgbClr val="92D050"/>
                </a:solidFill>
              </a:defRPr>
            </a:lvl1pPr>
          </a:lstStyle>
          <a:p>
            <a:r>
              <a:rPr lang="en-US" dirty="0" smtClean="0"/>
              <a:t/>
            </a:r>
            <a:br>
              <a:rPr lang="en-US" dirty="0" smtClean="0"/>
            </a:br>
            <a:endParaRPr lang="en-US" dirty="0" smtClean="0"/>
          </a:p>
        </p:txBody>
      </p:sp>
    </p:spTree>
    <p:extLst>
      <p:ext uri="{BB962C8B-B14F-4D97-AF65-F5344CB8AC3E}">
        <p14:creationId xmlns:p14="http://schemas.microsoft.com/office/powerpoint/2010/main" val="1768483578"/>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37_Title and Content">
    <p:spTree>
      <p:nvGrpSpPr>
        <p:cNvPr id="1" name=""/>
        <p:cNvGrpSpPr/>
        <p:nvPr/>
      </p:nvGrpSpPr>
      <p:grpSpPr>
        <a:xfrm>
          <a:off x="0" y="0"/>
          <a:ext cx="0" cy="0"/>
          <a:chOff x="0" y="0"/>
          <a:chExt cx="0" cy="0"/>
        </a:xfrm>
      </p:grpSpPr>
      <p:sp>
        <p:nvSpPr>
          <p:cNvPr id="4" name="Rectangle 3"/>
          <p:cNvSpPr/>
          <p:nvPr userDrawn="1"/>
        </p:nvSpPr>
        <p:spPr>
          <a:xfrm>
            <a:off x="0" y="0"/>
            <a:ext cx="9144000" cy="333375"/>
          </a:xfrm>
          <a:prstGeom prst="rect">
            <a:avLst/>
          </a:prstGeom>
          <a:solidFill>
            <a:srgbClr val="005A9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fontAlgn="auto">
              <a:spcBef>
                <a:spcPts val="0"/>
              </a:spcBef>
              <a:spcAft>
                <a:spcPts val="0"/>
              </a:spcAft>
              <a:defRPr/>
            </a:pPr>
            <a:endParaRPr lang="en-US" sz="2000" dirty="0">
              <a:solidFill>
                <a:srgbClr val="92D050"/>
              </a:solidFill>
            </a:endParaRPr>
          </a:p>
        </p:txBody>
      </p:sp>
      <p:pic>
        <p:nvPicPr>
          <p:cNvPr id="7" name="Picture 5" descr="Q:\DR\Administrative\Photos for Briefs\DLA Logos\DLA-Logo-Clear.gif"/>
          <p:cNvPicPr>
            <a:picLocks noChangeAspect="1" noChangeArrowheads="1"/>
          </p:cNvPicPr>
          <p:nvPr userDrawn="1"/>
        </p:nvPicPr>
        <p:blipFill>
          <a:blip r:embed="rId2" cstate="print"/>
          <a:srcRect/>
          <a:stretch>
            <a:fillRect/>
          </a:stretch>
        </p:blipFill>
        <p:spPr bwMode="auto">
          <a:xfrm>
            <a:off x="19050" y="19050"/>
            <a:ext cx="692150" cy="819150"/>
          </a:xfrm>
          <a:prstGeom prst="rect">
            <a:avLst/>
          </a:prstGeom>
          <a:noFill/>
          <a:ln w="9525">
            <a:noFill/>
            <a:miter lim="800000"/>
            <a:headEnd/>
            <a:tailEnd/>
          </a:ln>
        </p:spPr>
      </p:pic>
      <p:sp>
        <p:nvSpPr>
          <p:cNvPr id="8" name="Slide Number Placeholder 5"/>
          <p:cNvSpPr txBox="1">
            <a:spLocks/>
          </p:cNvSpPr>
          <p:nvPr userDrawn="1"/>
        </p:nvSpPr>
        <p:spPr>
          <a:xfrm>
            <a:off x="7010400" y="6492874"/>
            <a:ext cx="2133600" cy="365125"/>
          </a:xfrm>
          <a:prstGeom prst="rect">
            <a:avLst/>
          </a:prstGeom>
        </p:spPr>
        <p:txBody>
          <a:bodyPr anchor="ctr"/>
          <a:lstStyle>
            <a:lvl1pPr>
              <a:defRPr/>
            </a:lvl1pPr>
          </a:lstStyle>
          <a:p>
            <a:pPr algn="r" fontAlgn="auto">
              <a:spcBef>
                <a:spcPts val="0"/>
              </a:spcBef>
              <a:spcAft>
                <a:spcPts val="0"/>
              </a:spcAft>
              <a:defRPr/>
            </a:pPr>
            <a:fld id="{1405757A-EBA4-4DE9-A0AF-46CB59C5552D}" type="slidenum">
              <a:rPr lang="en-US" sz="1400" b="1" smtClean="0">
                <a:solidFill>
                  <a:schemeClr val="bg1"/>
                </a:solidFill>
                <a:latin typeface="+mn-lt"/>
              </a:rPr>
              <a:pPr algn="r" fontAlgn="auto">
                <a:spcBef>
                  <a:spcPts val="0"/>
                </a:spcBef>
                <a:spcAft>
                  <a:spcPts val="0"/>
                </a:spcAft>
                <a:defRPr/>
              </a:pPr>
              <a:t>‹#›</a:t>
            </a:fld>
            <a:endParaRPr lang="en-US" sz="1400" b="1" dirty="0">
              <a:solidFill>
                <a:schemeClr val="bg1"/>
              </a:solidFill>
              <a:latin typeface="+mn-lt"/>
            </a:endParaRPr>
          </a:p>
        </p:txBody>
      </p:sp>
      <p:sp>
        <p:nvSpPr>
          <p:cNvPr id="3" name="Content Placeholder 2"/>
          <p:cNvSpPr>
            <a:spLocks noGrp="1"/>
          </p:cNvSpPr>
          <p:nvPr>
            <p:ph idx="1"/>
          </p:nvPr>
        </p:nvSpPr>
        <p:spPr>
          <a:xfrm>
            <a:off x="457200" y="1600200"/>
            <a:ext cx="8229600" cy="4525963"/>
          </a:xfrm>
          <a:prstGeom prst="rect">
            <a:avLst/>
          </a:prstGeom>
        </p:spPr>
        <p:txBody>
          <a:bodyPr/>
          <a:lstStyle>
            <a:lvl1pPr marL="231775" indent="-231775">
              <a:defRPr sz="2800"/>
            </a:lvl1pPr>
            <a:lvl2pPr marL="633413" indent="-292100">
              <a:defRPr sz="2400"/>
            </a:lvl2pPr>
            <a:lvl3pPr marL="974725" indent="-231775">
              <a:defRPr sz="2200"/>
            </a:lvl3pPr>
            <a:lvl4pPr marL="1255713" indent="-230188">
              <a:defRPr/>
            </a:lvl4pPr>
            <a:lvl5pPr marL="1544638" indent="-228600">
              <a:buFont typeface="Arial" pitchFamily="34" charset="0"/>
              <a:buChar cha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Title 1"/>
          <p:cNvSpPr>
            <a:spLocks noGrp="1"/>
          </p:cNvSpPr>
          <p:nvPr>
            <p:ph type="title" idx="4294967295" hasCustomPrompt="1"/>
          </p:nvPr>
        </p:nvSpPr>
        <p:spPr>
          <a:xfrm>
            <a:off x="711200" y="19050"/>
            <a:ext cx="8432800" cy="409575"/>
          </a:xfrm>
          <a:prstGeom prst="rect">
            <a:avLst/>
          </a:prstGeom>
        </p:spPr>
        <p:txBody>
          <a:bodyPr/>
          <a:lstStyle>
            <a:lvl1pPr algn="r">
              <a:defRPr sz="2000">
                <a:solidFill>
                  <a:srgbClr val="92D050"/>
                </a:solidFill>
              </a:defRPr>
            </a:lvl1pPr>
          </a:lstStyle>
          <a:p>
            <a:r>
              <a:rPr lang="en-US" dirty="0" smtClean="0"/>
              <a:t/>
            </a:r>
            <a:br>
              <a:rPr lang="en-US" dirty="0" smtClean="0"/>
            </a:br>
            <a:endParaRPr lang="en-US" dirty="0" smtClean="0"/>
          </a:p>
        </p:txBody>
      </p:sp>
    </p:spTree>
    <p:extLst>
      <p:ext uri="{BB962C8B-B14F-4D97-AF65-F5344CB8AC3E}">
        <p14:creationId xmlns:p14="http://schemas.microsoft.com/office/powerpoint/2010/main" val="1374865255"/>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38_Title and Content">
    <p:spTree>
      <p:nvGrpSpPr>
        <p:cNvPr id="1" name=""/>
        <p:cNvGrpSpPr/>
        <p:nvPr/>
      </p:nvGrpSpPr>
      <p:grpSpPr>
        <a:xfrm>
          <a:off x="0" y="0"/>
          <a:ext cx="0" cy="0"/>
          <a:chOff x="0" y="0"/>
          <a:chExt cx="0" cy="0"/>
        </a:xfrm>
      </p:grpSpPr>
      <p:sp>
        <p:nvSpPr>
          <p:cNvPr id="4" name="Rectangle 3"/>
          <p:cNvSpPr/>
          <p:nvPr userDrawn="1"/>
        </p:nvSpPr>
        <p:spPr>
          <a:xfrm>
            <a:off x="0" y="0"/>
            <a:ext cx="9144000" cy="333375"/>
          </a:xfrm>
          <a:prstGeom prst="rect">
            <a:avLst/>
          </a:prstGeom>
          <a:solidFill>
            <a:srgbClr val="005A9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fontAlgn="auto">
              <a:spcBef>
                <a:spcPts val="0"/>
              </a:spcBef>
              <a:spcAft>
                <a:spcPts val="0"/>
              </a:spcAft>
              <a:defRPr/>
            </a:pPr>
            <a:endParaRPr lang="en-US" sz="2000" dirty="0">
              <a:solidFill>
                <a:srgbClr val="92D050"/>
              </a:solidFill>
            </a:endParaRPr>
          </a:p>
        </p:txBody>
      </p:sp>
      <p:pic>
        <p:nvPicPr>
          <p:cNvPr id="7" name="Picture 5" descr="Q:\DR\Administrative\Photos for Briefs\DLA Logos\DLA-Logo-Clear.gif"/>
          <p:cNvPicPr>
            <a:picLocks noChangeAspect="1" noChangeArrowheads="1"/>
          </p:cNvPicPr>
          <p:nvPr userDrawn="1"/>
        </p:nvPicPr>
        <p:blipFill>
          <a:blip r:embed="rId2" cstate="print"/>
          <a:srcRect/>
          <a:stretch>
            <a:fillRect/>
          </a:stretch>
        </p:blipFill>
        <p:spPr bwMode="auto">
          <a:xfrm>
            <a:off x="19050" y="19050"/>
            <a:ext cx="692150" cy="819150"/>
          </a:xfrm>
          <a:prstGeom prst="rect">
            <a:avLst/>
          </a:prstGeom>
          <a:noFill/>
          <a:ln w="9525">
            <a:noFill/>
            <a:miter lim="800000"/>
            <a:headEnd/>
            <a:tailEnd/>
          </a:ln>
        </p:spPr>
      </p:pic>
      <p:sp>
        <p:nvSpPr>
          <p:cNvPr id="8" name="Slide Number Placeholder 5"/>
          <p:cNvSpPr txBox="1">
            <a:spLocks/>
          </p:cNvSpPr>
          <p:nvPr userDrawn="1"/>
        </p:nvSpPr>
        <p:spPr>
          <a:xfrm>
            <a:off x="7010400" y="6492874"/>
            <a:ext cx="2133600" cy="365125"/>
          </a:xfrm>
          <a:prstGeom prst="rect">
            <a:avLst/>
          </a:prstGeom>
        </p:spPr>
        <p:txBody>
          <a:bodyPr anchor="ctr"/>
          <a:lstStyle>
            <a:lvl1pPr>
              <a:defRPr/>
            </a:lvl1pPr>
          </a:lstStyle>
          <a:p>
            <a:pPr algn="r" fontAlgn="auto">
              <a:spcBef>
                <a:spcPts val="0"/>
              </a:spcBef>
              <a:spcAft>
                <a:spcPts val="0"/>
              </a:spcAft>
              <a:defRPr/>
            </a:pPr>
            <a:fld id="{1405757A-EBA4-4DE9-A0AF-46CB59C5552D}" type="slidenum">
              <a:rPr lang="en-US" sz="1400" b="1" smtClean="0">
                <a:solidFill>
                  <a:schemeClr val="bg1"/>
                </a:solidFill>
                <a:latin typeface="+mn-lt"/>
              </a:rPr>
              <a:pPr algn="r" fontAlgn="auto">
                <a:spcBef>
                  <a:spcPts val="0"/>
                </a:spcBef>
                <a:spcAft>
                  <a:spcPts val="0"/>
                </a:spcAft>
                <a:defRPr/>
              </a:pPr>
              <a:t>‹#›</a:t>
            </a:fld>
            <a:endParaRPr lang="en-US" sz="1400" b="1" dirty="0">
              <a:solidFill>
                <a:schemeClr val="bg1"/>
              </a:solidFill>
              <a:latin typeface="+mn-lt"/>
            </a:endParaRPr>
          </a:p>
        </p:txBody>
      </p:sp>
      <p:sp>
        <p:nvSpPr>
          <p:cNvPr id="3" name="Content Placeholder 2"/>
          <p:cNvSpPr>
            <a:spLocks noGrp="1"/>
          </p:cNvSpPr>
          <p:nvPr>
            <p:ph idx="1"/>
          </p:nvPr>
        </p:nvSpPr>
        <p:spPr>
          <a:xfrm>
            <a:off x="457200" y="1600200"/>
            <a:ext cx="8229600" cy="4525963"/>
          </a:xfrm>
          <a:prstGeom prst="rect">
            <a:avLst/>
          </a:prstGeom>
        </p:spPr>
        <p:txBody>
          <a:bodyPr/>
          <a:lstStyle>
            <a:lvl1pPr marL="231775" indent="-231775">
              <a:defRPr sz="2800"/>
            </a:lvl1pPr>
            <a:lvl2pPr marL="633413" indent="-292100">
              <a:defRPr sz="2400"/>
            </a:lvl2pPr>
            <a:lvl3pPr marL="974725" indent="-231775">
              <a:defRPr sz="2200"/>
            </a:lvl3pPr>
            <a:lvl4pPr marL="1255713" indent="-230188">
              <a:defRPr/>
            </a:lvl4pPr>
            <a:lvl5pPr marL="1544638" indent="-228600">
              <a:buFont typeface="Arial" pitchFamily="34" charset="0"/>
              <a:buChar cha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Title 1"/>
          <p:cNvSpPr>
            <a:spLocks noGrp="1"/>
          </p:cNvSpPr>
          <p:nvPr>
            <p:ph type="title" idx="4294967295" hasCustomPrompt="1"/>
          </p:nvPr>
        </p:nvSpPr>
        <p:spPr>
          <a:xfrm>
            <a:off x="711200" y="19050"/>
            <a:ext cx="8432800" cy="409575"/>
          </a:xfrm>
          <a:prstGeom prst="rect">
            <a:avLst/>
          </a:prstGeom>
        </p:spPr>
        <p:txBody>
          <a:bodyPr/>
          <a:lstStyle>
            <a:lvl1pPr algn="r">
              <a:defRPr sz="2000">
                <a:solidFill>
                  <a:srgbClr val="92D050"/>
                </a:solidFill>
              </a:defRPr>
            </a:lvl1pPr>
          </a:lstStyle>
          <a:p>
            <a:r>
              <a:rPr lang="en-US" dirty="0" smtClean="0"/>
              <a:t/>
            </a:r>
            <a:br>
              <a:rPr lang="en-US" dirty="0" smtClean="0"/>
            </a:br>
            <a:endParaRPr lang="en-US" dirty="0" smtClean="0"/>
          </a:p>
        </p:txBody>
      </p:sp>
    </p:spTree>
    <p:extLst>
      <p:ext uri="{BB962C8B-B14F-4D97-AF65-F5344CB8AC3E}">
        <p14:creationId xmlns:p14="http://schemas.microsoft.com/office/powerpoint/2010/main" val="2929244985"/>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39_Title and Content">
    <p:spTree>
      <p:nvGrpSpPr>
        <p:cNvPr id="1" name=""/>
        <p:cNvGrpSpPr/>
        <p:nvPr/>
      </p:nvGrpSpPr>
      <p:grpSpPr>
        <a:xfrm>
          <a:off x="0" y="0"/>
          <a:ext cx="0" cy="0"/>
          <a:chOff x="0" y="0"/>
          <a:chExt cx="0" cy="0"/>
        </a:xfrm>
      </p:grpSpPr>
      <p:sp>
        <p:nvSpPr>
          <p:cNvPr id="4" name="Rectangle 3"/>
          <p:cNvSpPr/>
          <p:nvPr userDrawn="1"/>
        </p:nvSpPr>
        <p:spPr>
          <a:xfrm>
            <a:off x="0" y="0"/>
            <a:ext cx="9144000" cy="333375"/>
          </a:xfrm>
          <a:prstGeom prst="rect">
            <a:avLst/>
          </a:prstGeom>
          <a:solidFill>
            <a:srgbClr val="005A9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fontAlgn="auto">
              <a:spcBef>
                <a:spcPts val="0"/>
              </a:spcBef>
              <a:spcAft>
                <a:spcPts val="0"/>
              </a:spcAft>
              <a:defRPr/>
            </a:pPr>
            <a:endParaRPr lang="en-US" sz="2000" dirty="0">
              <a:solidFill>
                <a:srgbClr val="92D050"/>
              </a:solidFill>
            </a:endParaRPr>
          </a:p>
        </p:txBody>
      </p:sp>
      <p:pic>
        <p:nvPicPr>
          <p:cNvPr id="7" name="Picture 5" descr="Q:\DR\Administrative\Photos for Briefs\DLA Logos\DLA-Logo-Clear.gif"/>
          <p:cNvPicPr>
            <a:picLocks noChangeAspect="1" noChangeArrowheads="1"/>
          </p:cNvPicPr>
          <p:nvPr userDrawn="1"/>
        </p:nvPicPr>
        <p:blipFill>
          <a:blip r:embed="rId2" cstate="print"/>
          <a:srcRect/>
          <a:stretch>
            <a:fillRect/>
          </a:stretch>
        </p:blipFill>
        <p:spPr bwMode="auto">
          <a:xfrm>
            <a:off x="19050" y="19050"/>
            <a:ext cx="692150" cy="819150"/>
          </a:xfrm>
          <a:prstGeom prst="rect">
            <a:avLst/>
          </a:prstGeom>
          <a:noFill/>
          <a:ln w="9525">
            <a:noFill/>
            <a:miter lim="800000"/>
            <a:headEnd/>
            <a:tailEnd/>
          </a:ln>
        </p:spPr>
      </p:pic>
      <p:sp>
        <p:nvSpPr>
          <p:cNvPr id="8" name="Slide Number Placeholder 5"/>
          <p:cNvSpPr txBox="1">
            <a:spLocks/>
          </p:cNvSpPr>
          <p:nvPr userDrawn="1"/>
        </p:nvSpPr>
        <p:spPr>
          <a:xfrm>
            <a:off x="7010400" y="6492874"/>
            <a:ext cx="2133600" cy="365125"/>
          </a:xfrm>
          <a:prstGeom prst="rect">
            <a:avLst/>
          </a:prstGeom>
        </p:spPr>
        <p:txBody>
          <a:bodyPr anchor="ctr"/>
          <a:lstStyle>
            <a:lvl1pPr>
              <a:defRPr/>
            </a:lvl1pPr>
          </a:lstStyle>
          <a:p>
            <a:pPr algn="r" fontAlgn="auto">
              <a:spcBef>
                <a:spcPts val="0"/>
              </a:spcBef>
              <a:spcAft>
                <a:spcPts val="0"/>
              </a:spcAft>
              <a:defRPr/>
            </a:pPr>
            <a:fld id="{1405757A-EBA4-4DE9-A0AF-46CB59C5552D}" type="slidenum">
              <a:rPr lang="en-US" sz="1400" b="1" smtClean="0">
                <a:solidFill>
                  <a:schemeClr val="bg1"/>
                </a:solidFill>
                <a:latin typeface="+mn-lt"/>
              </a:rPr>
              <a:pPr algn="r" fontAlgn="auto">
                <a:spcBef>
                  <a:spcPts val="0"/>
                </a:spcBef>
                <a:spcAft>
                  <a:spcPts val="0"/>
                </a:spcAft>
                <a:defRPr/>
              </a:pPr>
              <a:t>‹#›</a:t>
            </a:fld>
            <a:endParaRPr lang="en-US" sz="1400" b="1" dirty="0">
              <a:solidFill>
                <a:schemeClr val="bg1"/>
              </a:solidFill>
              <a:latin typeface="+mn-lt"/>
            </a:endParaRPr>
          </a:p>
        </p:txBody>
      </p:sp>
      <p:sp>
        <p:nvSpPr>
          <p:cNvPr id="3" name="Content Placeholder 2"/>
          <p:cNvSpPr>
            <a:spLocks noGrp="1"/>
          </p:cNvSpPr>
          <p:nvPr>
            <p:ph idx="1"/>
          </p:nvPr>
        </p:nvSpPr>
        <p:spPr>
          <a:xfrm>
            <a:off x="457200" y="1600200"/>
            <a:ext cx="8229600" cy="4525963"/>
          </a:xfrm>
          <a:prstGeom prst="rect">
            <a:avLst/>
          </a:prstGeom>
        </p:spPr>
        <p:txBody>
          <a:bodyPr/>
          <a:lstStyle>
            <a:lvl1pPr marL="231775" indent="-231775">
              <a:defRPr sz="2800"/>
            </a:lvl1pPr>
            <a:lvl2pPr marL="633413" indent="-292100">
              <a:defRPr sz="2400"/>
            </a:lvl2pPr>
            <a:lvl3pPr marL="974725" indent="-231775">
              <a:defRPr sz="2200"/>
            </a:lvl3pPr>
            <a:lvl4pPr marL="1255713" indent="-230188">
              <a:defRPr/>
            </a:lvl4pPr>
            <a:lvl5pPr marL="1544638" indent="-228600">
              <a:buFont typeface="Arial" pitchFamily="34" charset="0"/>
              <a:buChar cha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Title 1"/>
          <p:cNvSpPr>
            <a:spLocks noGrp="1"/>
          </p:cNvSpPr>
          <p:nvPr>
            <p:ph type="title" idx="4294967295" hasCustomPrompt="1"/>
          </p:nvPr>
        </p:nvSpPr>
        <p:spPr>
          <a:xfrm>
            <a:off x="711200" y="19050"/>
            <a:ext cx="8432800" cy="409575"/>
          </a:xfrm>
          <a:prstGeom prst="rect">
            <a:avLst/>
          </a:prstGeom>
        </p:spPr>
        <p:txBody>
          <a:bodyPr/>
          <a:lstStyle>
            <a:lvl1pPr algn="r">
              <a:defRPr sz="2000">
                <a:solidFill>
                  <a:srgbClr val="92D050"/>
                </a:solidFill>
              </a:defRPr>
            </a:lvl1pPr>
          </a:lstStyle>
          <a:p>
            <a:r>
              <a:rPr lang="en-US" dirty="0" smtClean="0"/>
              <a:t/>
            </a:r>
            <a:br>
              <a:rPr lang="en-US" dirty="0" smtClean="0"/>
            </a:br>
            <a:endParaRPr lang="en-US" dirty="0" smtClean="0"/>
          </a:p>
        </p:txBody>
      </p:sp>
    </p:spTree>
    <p:extLst>
      <p:ext uri="{BB962C8B-B14F-4D97-AF65-F5344CB8AC3E}">
        <p14:creationId xmlns:p14="http://schemas.microsoft.com/office/powerpoint/2010/main" val="1132563533"/>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40_Title and Content">
    <p:spTree>
      <p:nvGrpSpPr>
        <p:cNvPr id="1" name=""/>
        <p:cNvGrpSpPr/>
        <p:nvPr/>
      </p:nvGrpSpPr>
      <p:grpSpPr>
        <a:xfrm>
          <a:off x="0" y="0"/>
          <a:ext cx="0" cy="0"/>
          <a:chOff x="0" y="0"/>
          <a:chExt cx="0" cy="0"/>
        </a:xfrm>
      </p:grpSpPr>
      <p:sp>
        <p:nvSpPr>
          <p:cNvPr id="4" name="Rectangle 3"/>
          <p:cNvSpPr/>
          <p:nvPr userDrawn="1"/>
        </p:nvSpPr>
        <p:spPr>
          <a:xfrm>
            <a:off x="0" y="0"/>
            <a:ext cx="9144000" cy="333375"/>
          </a:xfrm>
          <a:prstGeom prst="rect">
            <a:avLst/>
          </a:prstGeom>
          <a:solidFill>
            <a:srgbClr val="005A9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fontAlgn="auto">
              <a:spcBef>
                <a:spcPts val="0"/>
              </a:spcBef>
              <a:spcAft>
                <a:spcPts val="0"/>
              </a:spcAft>
              <a:defRPr/>
            </a:pPr>
            <a:endParaRPr lang="en-US" sz="2000" dirty="0">
              <a:solidFill>
                <a:srgbClr val="92D050"/>
              </a:solidFill>
            </a:endParaRPr>
          </a:p>
        </p:txBody>
      </p:sp>
      <p:pic>
        <p:nvPicPr>
          <p:cNvPr id="7" name="Picture 5" descr="Q:\DR\Administrative\Photos for Briefs\DLA Logos\DLA-Logo-Clear.gif"/>
          <p:cNvPicPr>
            <a:picLocks noChangeAspect="1" noChangeArrowheads="1"/>
          </p:cNvPicPr>
          <p:nvPr userDrawn="1"/>
        </p:nvPicPr>
        <p:blipFill>
          <a:blip r:embed="rId2" cstate="print"/>
          <a:srcRect/>
          <a:stretch>
            <a:fillRect/>
          </a:stretch>
        </p:blipFill>
        <p:spPr bwMode="auto">
          <a:xfrm>
            <a:off x="19050" y="19050"/>
            <a:ext cx="692150" cy="819150"/>
          </a:xfrm>
          <a:prstGeom prst="rect">
            <a:avLst/>
          </a:prstGeom>
          <a:noFill/>
          <a:ln w="9525">
            <a:noFill/>
            <a:miter lim="800000"/>
            <a:headEnd/>
            <a:tailEnd/>
          </a:ln>
        </p:spPr>
      </p:pic>
      <p:sp>
        <p:nvSpPr>
          <p:cNvPr id="8" name="Slide Number Placeholder 5"/>
          <p:cNvSpPr txBox="1">
            <a:spLocks/>
          </p:cNvSpPr>
          <p:nvPr userDrawn="1"/>
        </p:nvSpPr>
        <p:spPr>
          <a:xfrm>
            <a:off x="7010400" y="6492874"/>
            <a:ext cx="2133600" cy="365125"/>
          </a:xfrm>
          <a:prstGeom prst="rect">
            <a:avLst/>
          </a:prstGeom>
        </p:spPr>
        <p:txBody>
          <a:bodyPr anchor="ctr"/>
          <a:lstStyle>
            <a:lvl1pPr>
              <a:defRPr/>
            </a:lvl1pPr>
          </a:lstStyle>
          <a:p>
            <a:pPr algn="r" fontAlgn="auto">
              <a:spcBef>
                <a:spcPts val="0"/>
              </a:spcBef>
              <a:spcAft>
                <a:spcPts val="0"/>
              </a:spcAft>
              <a:defRPr/>
            </a:pPr>
            <a:fld id="{1405757A-EBA4-4DE9-A0AF-46CB59C5552D}" type="slidenum">
              <a:rPr lang="en-US" sz="1400" b="1" smtClean="0">
                <a:solidFill>
                  <a:schemeClr val="bg1"/>
                </a:solidFill>
                <a:latin typeface="+mn-lt"/>
              </a:rPr>
              <a:pPr algn="r" fontAlgn="auto">
                <a:spcBef>
                  <a:spcPts val="0"/>
                </a:spcBef>
                <a:spcAft>
                  <a:spcPts val="0"/>
                </a:spcAft>
                <a:defRPr/>
              </a:pPr>
              <a:t>‹#›</a:t>
            </a:fld>
            <a:endParaRPr lang="en-US" sz="1400" b="1" dirty="0">
              <a:solidFill>
                <a:schemeClr val="bg1"/>
              </a:solidFill>
              <a:latin typeface="+mn-lt"/>
            </a:endParaRPr>
          </a:p>
        </p:txBody>
      </p:sp>
      <p:sp>
        <p:nvSpPr>
          <p:cNvPr id="3" name="Content Placeholder 2"/>
          <p:cNvSpPr>
            <a:spLocks noGrp="1"/>
          </p:cNvSpPr>
          <p:nvPr>
            <p:ph idx="1"/>
          </p:nvPr>
        </p:nvSpPr>
        <p:spPr>
          <a:xfrm>
            <a:off x="457200" y="1600200"/>
            <a:ext cx="8229600" cy="4525963"/>
          </a:xfrm>
          <a:prstGeom prst="rect">
            <a:avLst/>
          </a:prstGeom>
        </p:spPr>
        <p:txBody>
          <a:bodyPr/>
          <a:lstStyle>
            <a:lvl1pPr marL="231775" indent="-231775">
              <a:defRPr sz="2800"/>
            </a:lvl1pPr>
            <a:lvl2pPr marL="633413" indent="-292100">
              <a:defRPr sz="2400"/>
            </a:lvl2pPr>
            <a:lvl3pPr marL="974725" indent="-231775">
              <a:defRPr sz="2200"/>
            </a:lvl3pPr>
            <a:lvl4pPr marL="1255713" indent="-230188">
              <a:defRPr/>
            </a:lvl4pPr>
            <a:lvl5pPr marL="1544638" indent="-228600">
              <a:buFont typeface="Arial" pitchFamily="34" charset="0"/>
              <a:buChar cha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Title 1"/>
          <p:cNvSpPr>
            <a:spLocks noGrp="1"/>
          </p:cNvSpPr>
          <p:nvPr>
            <p:ph type="title" idx="4294967295" hasCustomPrompt="1"/>
          </p:nvPr>
        </p:nvSpPr>
        <p:spPr>
          <a:xfrm>
            <a:off x="711200" y="19050"/>
            <a:ext cx="8432800" cy="409575"/>
          </a:xfrm>
          <a:prstGeom prst="rect">
            <a:avLst/>
          </a:prstGeom>
        </p:spPr>
        <p:txBody>
          <a:bodyPr/>
          <a:lstStyle>
            <a:lvl1pPr algn="r">
              <a:defRPr sz="2000">
                <a:solidFill>
                  <a:srgbClr val="92D050"/>
                </a:solidFill>
              </a:defRPr>
            </a:lvl1pPr>
          </a:lstStyle>
          <a:p>
            <a:r>
              <a:rPr lang="en-US" dirty="0" smtClean="0"/>
              <a:t/>
            </a:r>
            <a:br>
              <a:rPr lang="en-US" dirty="0" smtClean="0"/>
            </a:br>
            <a:endParaRPr lang="en-US" dirty="0" smtClean="0"/>
          </a:p>
        </p:txBody>
      </p:sp>
    </p:spTree>
    <p:extLst>
      <p:ext uri="{BB962C8B-B14F-4D97-AF65-F5344CB8AC3E}">
        <p14:creationId xmlns:p14="http://schemas.microsoft.com/office/powerpoint/2010/main" val="1610983866"/>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41_Title and Content">
    <p:spTree>
      <p:nvGrpSpPr>
        <p:cNvPr id="1" name=""/>
        <p:cNvGrpSpPr/>
        <p:nvPr/>
      </p:nvGrpSpPr>
      <p:grpSpPr>
        <a:xfrm>
          <a:off x="0" y="0"/>
          <a:ext cx="0" cy="0"/>
          <a:chOff x="0" y="0"/>
          <a:chExt cx="0" cy="0"/>
        </a:xfrm>
      </p:grpSpPr>
      <p:sp>
        <p:nvSpPr>
          <p:cNvPr id="4" name="Rectangle 3"/>
          <p:cNvSpPr/>
          <p:nvPr userDrawn="1"/>
        </p:nvSpPr>
        <p:spPr>
          <a:xfrm>
            <a:off x="0" y="0"/>
            <a:ext cx="9144000" cy="333375"/>
          </a:xfrm>
          <a:prstGeom prst="rect">
            <a:avLst/>
          </a:prstGeom>
          <a:solidFill>
            <a:srgbClr val="005A9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fontAlgn="auto">
              <a:spcBef>
                <a:spcPts val="0"/>
              </a:spcBef>
              <a:spcAft>
                <a:spcPts val="0"/>
              </a:spcAft>
              <a:defRPr/>
            </a:pPr>
            <a:endParaRPr lang="en-US" sz="2000" dirty="0">
              <a:solidFill>
                <a:srgbClr val="92D050"/>
              </a:solidFill>
            </a:endParaRPr>
          </a:p>
        </p:txBody>
      </p:sp>
      <p:pic>
        <p:nvPicPr>
          <p:cNvPr id="7" name="Picture 5" descr="Q:\DR\Administrative\Photos for Briefs\DLA Logos\DLA-Logo-Clear.gif"/>
          <p:cNvPicPr>
            <a:picLocks noChangeAspect="1" noChangeArrowheads="1"/>
          </p:cNvPicPr>
          <p:nvPr userDrawn="1"/>
        </p:nvPicPr>
        <p:blipFill>
          <a:blip r:embed="rId2" cstate="print"/>
          <a:srcRect/>
          <a:stretch>
            <a:fillRect/>
          </a:stretch>
        </p:blipFill>
        <p:spPr bwMode="auto">
          <a:xfrm>
            <a:off x="19050" y="19050"/>
            <a:ext cx="692150" cy="819150"/>
          </a:xfrm>
          <a:prstGeom prst="rect">
            <a:avLst/>
          </a:prstGeom>
          <a:noFill/>
          <a:ln w="9525">
            <a:noFill/>
            <a:miter lim="800000"/>
            <a:headEnd/>
            <a:tailEnd/>
          </a:ln>
        </p:spPr>
      </p:pic>
      <p:sp>
        <p:nvSpPr>
          <p:cNvPr id="8" name="Slide Number Placeholder 5"/>
          <p:cNvSpPr txBox="1">
            <a:spLocks/>
          </p:cNvSpPr>
          <p:nvPr userDrawn="1"/>
        </p:nvSpPr>
        <p:spPr>
          <a:xfrm>
            <a:off x="7010400" y="6492874"/>
            <a:ext cx="2133600" cy="365125"/>
          </a:xfrm>
          <a:prstGeom prst="rect">
            <a:avLst/>
          </a:prstGeom>
        </p:spPr>
        <p:txBody>
          <a:bodyPr anchor="ctr"/>
          <a:lstStyle>
            <a:lvl1pPr>
              <a:defRPr/>
            </a:lvl1pPr>
          </a:lstStyle>
          <a:p>
            <a:pPr algn="r" fontAlgn="auto">
              <a:spcBef>
                <a:spcPts val="0"/>
              </a:spcBef>
              <a:spcAft>
                <a:spcPts val="0"/>
              </a:spcAft>
              <a:defRPr/>
            </a:pPr>
            <a:fld id="{1405757A-EBA4-4DE9-A0AF-46CB59C5552D}" type="slidenum">
              <a:rPr lang="en-US" sz="1400" b="1" smtClean="0">
                <a:solidFill>
                  <a:schemeClr val="bg1"/>
                </a:solidFill>
                <a:latin typeface="+mn-lt"/>
              </a:rPr>
              <a:pPr algn="r" fontAlgn="auto">
                <a:spcBef>
                  <a:spcPts val="0"/>
                </a:spcBef>
                <a:spcAft>
                  <a:spcPts val="0"/>
                </a:spcAft>
                <a:defRPr/>
              </a:pPr>
              <a:t>‹#›</a:t>
            </a:fld>
            <a:endParaRPr lang="en-US" sz="1400" b="1" dirty="0">
              <a:solidFill>
                <a:schemeClr val="bg1"/>
              </a:solidFill>
              <a:latin typeface="+mn-lt"/>
            </a:endParaRPr>
          </a:p>
        </p:txBody>
      </p:sp>
      <p:sp>
        <p:nvSpPr>
          <p:cNvPr id="3" name="Content Placeholder 2"/>
          <p:cNvSpPr>
            <a:spLocks noGrp="1"/>
          </p:cNvSpPr>
          <p:nvPr>
            <p:ph idx="1"/>
          </p:nvPr>
        </p:nvSpPr>
        <p:spPr>
          <a:xfrm>
            <a:off x="457200" y="1600200"/>
            <a:ext cx="8229600" cy="4525963"/>
          </a:xfrm>
          <a:prstGeom prst="rect">
            <a:avLst/>
          </a:prstGeom>
        </p:spPr>
        <p:txBody>
          <a:bodyPr/>
          <a:lstStyle>
            <a:lvl1pPr marL="231775" indent="-231775">
              <a:defRPr sz="2800"/>
            </a:lvl1pPr>
            <a:lvl2pPr marL="633413" indent="-292100">
              <a:defRPr sz="2400"/>
            </a:lvl2pPr>
            <a:lvl3pPr marL="974725" indent="-231775">
              <a:defRPr sz="2200"/>
            </a:lvl3pPr>
            <a:lvl4pPr marL="1255713" indent="-230188">
              <a:defRPr/>
            </a:lvl4pPr>
            <a:lvl5pPr marL="1544638" indent="-228600">
              <a:buFont typeface="Arial" pitchFamily="34" charset="0"/>
              <a:buChar cha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Title 1"/>
          <p:cNvSpPr>
            <a:spLocks noGrp="1"/>
          </p:cNvSpPr>
          <p:nvPr>
            <p:ph type="title" idx="4294967295" hasCustomPrompt="1"/>
          </p:nvPr>
        </p:nvSpPr>
        <p:spPr>
          <a:xfrm>
            <a:off x="711200" y="19050"/>
            <a:ext cx="8432800" cy="409575"/>
          </a:xfrm>
          <a:prstGeom prst="rect">
            <a:avLst/>
          </a:prstGeom>
        </p:spPr>
        <p:txBody>
          <a:bodyPr/>
          <a:lstStyle>
            <a:lvl1pPr algn="r">
              <a:defRPr sz="2000">
                <a:solidFill>
                  <a:srgbClr val="92D050"/>
                </a:solidFill>
              </a:defRPr>
            </a:lvl1pPr>
          </a:lstStyle>
          <a:p>
            <a:r>
              <a:rPr lang="en-US" dirty="0" smtClean="0"/>
              <a:t/>
            </a:r>
            <a:br>
              <a:rPr lang="en-US" dirty="0" smtClean="0"/>
            </a:br>
            <a:endParaRPr lang="en-US" dirty="0" smtClean="0"/>
          </a:p>
        </p:txBody>
      </p:sp>
    </p:spTree>
    <p:extLst>
      <p:ext uri="{BB962C8B-B14F-4D97-AF65-F5344CB8AC3E}">
        <p14:creationId xmlns:p14="http://schemas.microsoft.com/office/powerpoint/2010/main" val="4091803667"/>
      </p:ext>
    </p:extLst>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42_Title and Content">
    <p:spTree>
      <p:nvGrpSpPr>
        <p:cNvPr id="1" name=""/>
        <p:cNvGrpSpPr/>
        <p:nvPr/>
      </p:nvGrpSpPr>
      <p:grpSpPr>
        <a:xfrm>
          <a:off x="0" y="0"/>
          <a:ext cx="0" cy="0"/>
          <a:chOff x="0" y="0"/>
          <a:chExt cx="0" cy="0"/>
        </a:xfrm>
      </p:grpSpPr>
      <p:sp>
        <p:nvSpPr>
          <p:cNvPr id="4" name="Rectangle 3"/>
          <p:cNvSpPr/>
          <p:nvPr userDrawn="1"/>
        </p:nvSpPr>
        <p:spPr>
          <a:xfrm>
            <a:off x="0" y="0"/>
            <a:ext cx="9144000" cy="333375"/>
          </a:xfrm>
          <a:prstGeom prst="rect">
            <a:avLst/>
          </a:prstGeom>
          <a:solidFill>
            <a:srgbClr val="005A9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fontAlgn="auto">
              <a:spcBef>
                <a:spcPts val="0"/>
              </a:spcBef>
              <a:spcAft>
                <a:spcPts val="0"/>
              </a:spcAft>
              <a:defRPr/>
            </a:pPr>
            <a:endParaRPr lang="en-US" sz="2000" dirty="0">
              <a:solidFill>
                <a:srgbClr val="92D050"/>
              </a:solidFill>
            </a:endParaRPr>
          </a:p>
        </p:txBody>
      </p:sp>
      <p:pic>
        <p:nvPicPr>
          <p:cNvPr id="7" name="Picture 5" descr="Q:\DR\Administrative\Photos for Briefs\DLA Logos\DLA-Logo-Clear.gif"/>
          <p:cNvPicPr>
            <a:picLocks noChangeAspect="1" noChangeArrowheads="1"/>
          </p:cNvPicPr>
          <p:nvPr userDrawn="1"/>
        </p:nvPicPr>
        <p:blipFill>
          <a:blip r:embed="rId2" cstate="print"/>
          <a:srcRect/>
          <a:stretch>
            <a:fillRect/>
          </a:stretch>
        </p:blipFill>
        <p:spPr bwMode="auto">
          <a:xfrm>
            <a:off x="19050" y="19050"/>
            <a:ext cx="692150" cy="819150"/>
          </a:xfrm>
          <a:prstGeom prst="rect">
            <a:avLst/>
          </a:prstGeom>
          <a:noFill/>
          <a:ln w="9525">
            <a:noFill/>
            <a:miter lim="800000"/>
            <a:headEnd/>
            <a:tailEnd/>
          </a:ln>
        </p:spPr>
      </p:pic>
      <p:sp>
        <p:nvSpPr>
          <p:cNvPr id="8" name="Slide Number Placeholder 5"/>
          <p:cNvSpPr txBox="1">
            <a:spLocks/>
          </p:cNvSpPr>
          <p:nvPr userDrawn="1"/>
        </p:nvSpPr>
        <p:spPr>
          <a:xfrm>
            <a:off x="7010400" y="6492874"/>
            <a:ext cx="2133600" cy="365125"/>
          </a:xfrm>
          <a:prstGeom prst="rect">
            <a:avLst/>
          </a:prstGeom>
        </p:spPr>
        <p:txBody>
          <a:bodyPr anchor="ctr"/>
          <a:lstStyle>
            <a:lvl1pPr>
              <a:defRPr/>
            </a:lvl1pPr>
          </a:lstStyle>
          <a:p>
            <a:pPr algn="r" fontAlgn="auto">
              <a:spcBef>
                <a:spcPts val="0"/>
              </a:spcBef>
              <a:spcAft>
                <a:spcPts val="0"/>
              </a:spcAft>
              <a:defRPr/>
            </a:pPr>
            <a:fld id="{1405757A-EBA4-4DE9-A0AF-46CB59C5552D}" type="slidenum">
              <a:rPr lang="en-US" sz="1400" b="1" smtClean="0">
                <a:solidFill>
                  <a:schemeClr val="bg1"/>
                </a:solidFill>
                <a:latin typeface="+mn-lt"/>
              </a:rPr>
              <a:pPr algn="r" fontAlgn="auto">
                <a:spcBef>
                  <a:spcPts val="0"/>
                </a:spcBef>
                <a:spcAft>
                  <a:spcPts val="0"/>
                </a:spcAft>
                <a:defRPr/>
              </a:pPr>
              <a:t>‹#›</a:t>
            </a:fld>
            <a:endParaRPr lang="en-US" sz="1400" b="1" dirty="0">
              <a:solidFill>
                <a:schemeClr val="bg1"/>
              </a:solidFill>
              <a:latin typeface="+mn-lt"/>
            </a:endParaRPr>
          </a:p>
        </p:txBody>
      </p:sp>
      <p:sp>
        <p:nvSpPr>
          <p:cNvPr id="3" name="Content Placeholder 2"/>
          <p:cNvSpPr>
            <a:spLocks noGrp="1"/>
          </p:cNvSpPr>
          <p:nvPr>
            <p:ph idx="1"/>
          </p:nvPr>
        </p:nvSpPr>
        <p:spPr>
          <a:xfrm>
            <a:off x="457200" y="1600200"/>
            <a:ext cx="8229600" cy="4525963"/>
          </a:xfrm>
          <a:prstGeom prst="rect">
            <a:avLst/>
          </a:prstGeom>
        </p:spPr>
        <p:txBody>
          <a:bodyPr/>
          <a:lstStyle>
            <a:lvl1pPr marL="231775" indent="-231775">
              <a:defRPr sz="2800"/>
            </a:lvl1pPr>
            <a:lvl2pPr marL="633413" indent="-292100">
              <a:defRPr sz="2400"/>
            </a:lvl2pPr>
            <a:lvl3pPr marL="974725" indent="-231775">
              <a:defRPr sz="2200"/>
            </a:lvl3pPr>
            <a:lvl4pPr marL="1255713" indent="-230188">
              <a:defRPr/>
            </a:lvl4pPr>
            <a:lvl5pPr marL="1544638" indent="-228600">
              <a:buFont typeface="Arial" pitchFamily="34" charset="0"/>
              <a:buChar cha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Title 1"/>
          <p:cNvSpPr>
            <a:spLocks noGrp="1"/>
          </p:cNvSpPr>
          <p:nvPr>
            <p:ph type="title" idx="4294967295" hasCustomPrompt="1"/>
          </p:nvPr>
        </p:nvSpPr>
        <p:spPr>
          <a:xfrm>
            <a:off x="711200" y="19050"/>
            <a:ext cx="8432800" cy="409575"/>
          </a:xfrm>
          <a:prstGeom prst="rect">
            <a:avLst/>
          </a:prstGeom>
        </p:spPr>
        <p:txBody>
          <a:bodyPr/>
          <a:lstStyle>
            <a:lvl1pPr algn="r">
              <a:defRPr sz="2000">
                <a:solidFill>
                  <a:srgbClr val="92D050"/>
                </a:solidFill>
              </a:defRPr>
            </a:lvl1pPr>
          </a:lstStyle>
          <a:p>
            <a:r>
              <a:rPr lang="en-US" dirty="0" smtClean="0"/>
              <a:t/>
            </a:r>
            <a:br>
              <a:rPr lang="en-US" dirty="0" smtClean="0"/>
            </a:br>
            <a:endParaRPr lang="en-US" dirty="0" smtClean="0"/>
          </a:p>
        </p:txBody>
      </p:sp>
    </p:spTree>
    <p:extLst>
      <p:ext uri="{BB962C8B-B14F-4D97-AF65-F5344CB8AC3E}">
        <p14:creationId xmlns:p14="http://schemas.microsoft.com/office/powerpoint/2010/main" val="4159049757"/>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43_Title and Content">
    <p:spTree>
      <p:nvGrpSpPr>
        <p:cNvPr id="1" name=""/>
        <p:cNvGrpSpPr/>
        <p:nvPr/>
      </p:nvGrpSpPr>
      <p:grpSpPr>
        <a:xfrm>
          <a:off x="0" y="0"/>
          <a:ext cx="0" cy="0"/>
          <a:chOff x="0" y="0"/>
          <a:chExt cx="0" cy="0"/>
        </a:xfrm>
      </p:grpSpPr>
      <p:sp>
        <p:nvSpPr>
          <p:cNvPr id="4" name="Rectangle 3"/>
          <p:cNvSpPr/>
          <p:nvPr userDrawn="1"/>
        </p:nvSpPr>
        <p:spPr>
          <a:xfrm>
            <a:off x="0" y="0"/>
            <a:ext cx="9144000" cy="333375"/>
          </a:xfrm>
          <a:prstGeom prst="rect">
            <a:avLst/>
          </a:prstGeom>
          <a:solidFill>
            <a:srgbClr val="005A9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fontAlgn="auto">
              <a:spcBef>
                <a:spcPts val="0"/>
              </a:spcBef>
              <a:spcAft>
                <a:spcPts val="0"/>
              </a:spcAft>
              <a:defRPr/>
            </a:pPr>
            <a:endParaRPr lang="en-US" sz="2000" dirty="0">
              <a:solidFill>
                <a:srgbClr val="92D050"/>
              </a:solidFill>
            </a:endParaRPr>
          </a:p>
        </p:txBody>
      </p:sp>
      <p:pic>
        <p:nvPicPr>
          <p:cNvPr id="7" name="Picture 5" descr="Q:\DR\Administrative\Photos for Briefs\DLA Logos\DLA-Logo-Clear.gif"/>
          <p:cNvPicPr>
            <a:picLocks noChangeAspect="1" noChangeArrowheads="1"/>
          </p:cNvPicPr>
          <p:nvPr userDrawn="1"/>
        </p:nvPicPr>
        <p:blipFill>
          <a:blip r:embed="rId2" cstate="print"/>
          <a:srcRect/>
          <a:stretch>
            <a:fillRect/>
          </a:stretch>
        </p:blipFill>
        <p:spPr bwMode="auto">
          <a:xfrm>
            <a:off x="19050" y="19050"/>
            <a:ext cx="692150" cy="819150"/>
          </a:xfrm>
          <a:prstGeom prst="rect">
            <a:avLst/>
          </a:prstGeom>
          <a:noFill/>
          <a:ln w="9525">
            <a:noFill/>
            <a:miter lim="800000"/>
            <a:headEnd/>
            <a:tailEnd/>
          </a:ln>
        </p:spPr>
      </p:pic>
      <p:sp>
        <p:nvSpPr>
          <p:cNvPr id="8" name="Slide Number Placeholder 5"/>
          <p:cNvSpPr txBox="1">
            <a:spLocks/>
          </p:cNvSpPr>
          <p:nvPr userDrawn="1"/>
        </p:nvSpPr>
        <p:spPr>
          <a:xfrm>
            <a:off x="7010400" y="6492874"/>
            <a:ext cx="2133600" cy="365125"/>
          </a:xfrm>
          <a:prstGeom prst="rect">
            <a:avLst/>
          </a:prstGeom>
        </p:spPr>
        <p:txBody>
          <a:bodyPr anchor="ctr"/>
          <a:lstStyle>
            <a:lvl1pPr>
              <a:defRPr/>
            </a:lvl1pPr>
          </a:lstStyle>
          <a:p>
            <a:pPr algn="r" fontAlgn="auto">
              <a:spcBef>
                <a:spcPts val="0"/>
              </a:spcBef>
              <a:spcAft>
                <a:spcPts val="0"/>
              </a:spcAft>
              <a:defRPr/>
            </a:pPr>
            <a:fld id="{1405757A-EBA4-4DE9-A0AF-46CB59C5552D}" type="slidenum">
              <a:rPr lang="en-US" sz="1400" b="1" smtClean="0">
                <a:solidFill>
                  <a:schemeClr val="bg1"/>
                </a:solidFill>
                <a:latin typeface="+mn-lt"/>
              </a:rPr>
              <a:pPr algn="r" fontAlgn="auto">
                <a:spcBef>
                  <a:spcPts val="0"/>
                </a:spcBef>
                <a:spcAft>
                  <a:spcPts val="0"/>
                </a:spcAft>
                <a:defRPr/>
              </a:pPr>
              <a:t>‹#›</a:t>
            </a:fld>
            <a:endParaRPr lang="en-US" sz="1400" b="1" dirty="0">
              <a:solidFill>
                <a:schemeClr val="bg1"/>
              </a:solidFill>
              <a:latin typeface="+mn-lt"/>
            </a:endParaRPr>
          </a:p>
        </p:txBody>
      </p:sp>
      <p:sp>
        <p:nvSpPr>
          <p:cNvPr id="3" name="Content Placeholder 2"/>
          <p:cNvSpPr>
            <a:spLocks noGrp="1"/>
          </p:cNvSpPr>
          <p:nvPr>
            <p:ph idx="1"/>
          </p:nvPr>
        </p:nvSpPr>
        <p:spPr>
          <a:xfrm>
            <a:off x="457200" y="1600200"/>
            <a:ext cx="8229600" cy="4525963"/>
          </a:xfrm>
          <a:prstGeom prst="rect">
            <a:avLst/>
          </a:prstGeom>
        </p:spPr>
        <p:txBody>
          <a:bodyPr/>
          <a:lstStyle>
            <a:lvl1pPr marL="231775" indent="-231775">
              <a:defRPr sz="2800"/>
            </a:lvl1pPr>
            <a:lvl2pPr marL="633413" indent="-292100">
              <a:defRPr sz="2400"/>
            </a:lvl2pPr>
            <a:lvl3pPr marL="974725" indent="-231775">
              <a:defRPr sz="2200"/>
            </a:lvl3pPr>
            <a:lvl4pPr marL="1255713" indent="-230188">
              <a:defRPr/>
            </a:lvl4pPr>
            <a:lvl5pPr marL="1544638" indent="-228600">
              <a:buFont typeface="Arial" pitchFamily="34" charset="0"/>
              <a:buChar cha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Title 1"/>
          <p:cNvSpPr>
            <a:spLocks noGrp="1"/>
          </p:cNvSpPr>
          <p:nvPr>
            <p:ph type="title" idx="4294967295" hasCustomPrompt="1"/>
          </p:nvPr>
        </p:nvSpPr>
        <p:spPr>
          <a:xfrm>
            <a:off x="711200" y="19050"/>
            <a:ext cx="8432800" cy="409575"/>
          </a:xfrm>
          <a:prstGeom prst="rect">
            <a:avLst/>
          </a:prstGeom>
        </p:spPr>
        <p:txBody>
          <a:bodyPr/>
          <a:lstStyle>
            <a:lvl1pPr algn="r">
              <a:defRPr sz="2000">
                <a:solidFill>
                  <a:srgbClr val="92D050"/>
                </a:solidFill>
              </a:defRPr>
            </a:lvl1pPr>
          </a:lstStyle>
          <a:p>
            <a:r>
              <a:rPr lang="en-US" dirty="0" smtClean="0"/>
              <a:t/>
            </a:r>
            <a:br>
              <a:rPr lang="en-US" dirty="0" smtClean="0"/>
            </a:br>
            <a:endParaRPr lang="en-US" dirty="0" smtClean="0"/>
          </a:p>
        </p:txBody>
      </p:sp>
    </p:spTree>
    <p:extLst>
      <p:ext uri="{BB962C8B-B14F-4D97-AF65-F5344CB8AC3E}">
        <p14:creationId xmlns:p14="http://schemas.microsoft.com/office/powerpoint/2010/main" val="424165873"/>
      </p:ext>
    </p:extLst>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44_Title and Content">
    <p:spTree>
      <p:nvGrpSpPr>
        <p:cNvPr id="1" name=""/>
        <p:cNvGrpSpPr/>
        <p:nvPr/>
      </p:nvGrpSpPr>
      <p:grpSpPr>
        <a:xfrm>
          <a:off x="0" y="0"/>
          <a:ext cx="0" cy="0"/>
          <a:chOff x="0" y="0"/>
          <a:chExt cx="0" cy="0"/>
        </a:xfrm>
      </p:grpSpPr>
      <p:sp>
        <p:nvSpPr>
          <p:cNvPr id="4" name="Rectangle 3"/>
          <p:cNvSpPr/>
          <p:nvPr userDrawn="1"/>
        </p:nvSpPr>
        <p:spPr>
          <a:xfrm>
            <a:off x="0" y="0"/>
            <a:ext cx="9144000" cy="333375"/>
          </a:xfrm>
          <a:prstGeom prst="rect">
            <a:avLst/>
          </a:prstGeom>
          <a:solidFill>
            <a:srgbClr val="005A9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fontAlgn="auto">
              <a:spcBef>
                <a:spcPts val="0"/>
              </a:spcBef>
              <a:spcAft>
                <a:spcPts val="0"/>
              </a:spcAft>
              <a:defRPr/>
            </a:pPr>
            <a:endParaRPr lang="en-US" sz="2000" dirty="0">
              <a:solidFill>
                <a:srgbClr val="92D050"/>
              </a:solidFill>
            </a:endParaRPr>
          </a:p>
        </p:txBody>
      </p:sp>
      <p:pic>
        <p:nvPicPr>
          <p:cNvPr id="7" name="Picture 5" descr="Q:\DR\Administrative\Photos for Briefs\DLA Logos\DLA-Logo-Clear.gif"/>
          <p:cNvPicPr>
            <a:picLocks noChangeAspect="1" noChangeArrowheads="1"/>
          </p:cNvPicPr>
          <p:nvPr userDrawn="1"/>
        </p:nvPicPr>
        <p:blipFill>
          <a:blip r:embed="rId2" cstate="print"/>
          <a:srcRect/>
          <a:stretch>
            <a:fillRect/>
          </a:stretch>
        </p:blipFill>
        <p:spPr bwMode="auto">
          <a:xfrm>
            <a:off x="19050" y="19050"/>
            <a:ext cx="692150" cy="819150"/>
          </a:xfrm>
          <a:prstGeom prst="rect">
            <a:avLst/>
          </a:prstGeom>
          <a:noFill/>
          <a:ln w="9525">
            <a:noFill/>
            <a:miter lim="800000"/>
            <a:headEnd/>
            <a:tailEnd/>
          </a:ln>
        </p:spPr>
      </p:pic>
      <p:sp>
        <p:nvSpPr>
          <p:cNvPr id="8" name="Slide Number Placeholder 5"/>
          <p:cNvSpPr txBox="1">
            <a:spLocks/>
          </p:cNvSpPr>
          <p:nvPr userDrawn="1"/>
        </p:nvSpPr>
        <p:spPr>
          <a:xfrm>
            <a:off x="7010400" y="6492874"/>
            <a:ext cx="2133600" cy="365125"/>
          </a:xfrm>
          <a:prstGeom prst="rect">
            <a:avLst/>
          </a:prstGeom>
        </p:spPr>
        <p:txBody>
          <a:bodyPr anchor="ctr"/>
          <a:lstStyle>
            <a:lvl1pPr>
              <a:defRPr/>
            </a:lvl1pPr>
          </a:lstStyle>
          <a:p>
            <a:pPr algn="r" fontAlgn="auto">
              <a:spcBef>
                <a:spcPts val="0"/>
              </a:spcBef>
              <a:spcAft>
                <a:spcPts val="0"/>
              </a:spcAft>
              <a:defRPr/>
            </a:pPr>
            <a:fld id="{1405757A-EBA4-4DE9-A0AF-46CB59C5552D}" type="slidenum">
              <a:rPr lang="en-US" sz="1400" b="1" smtClean="0">
                <a:solidFill>
                  <a:schemeClr val="bg1"/>
                </a:solidFill>
                <a:latin typeface="+mn-lt"/>
              </a:rPr>
              <a:pPr algn="r" fontAlgn="auto">
                <a:spcBef>
                  <a:spcPts val="0"/>
                </a:spcBef>
                <a:spcAft>
                  <a:spcPts val="0"/>
                </a:spcAft>
                <a:defRPr/>
              </a:pPr>
              <a:t>‹#›</a:t>
            </a:fld>
            <a:endParaRPr lang="en-US" sz="1400" b="1" dirty="0">
              <a:solidFill>
                <a:schemeClr val="bg1"/>
              </a:solidFill>
              <a:latin typeface="+mn-lt"/>
            </a:endParaRPr>
          </a:p>
        </p:txBody>
      </p:sp>
      <p:sp>
        <p:nvSpPr>
          <p:cNvPr id="3" name="Content Placeholder 2"/>
          <p:cNvSpPr>
            <a:spLocks noGrp="1"/>
          </p:cNvSpPr>
          <p:nvPr>
            <p:ph idx="1"/>
          </p:nvPr>
        </p:nvSpPr>
        <p:spPr>
          <a:xfrm>
            <a:off x="457200" y="1600200"/>
            <a:ext cx="8229600" cy="4525963"/>
          </a:xfrm>
          <a:prstGeom prst="rect">
            <a:avLst/>
          </a:prstGeom>
        </p:spPr>
        <p:txBody>
          <a:bodyPr/>
          <a:lstStyle>
            <a:lvl1pPr marL="231775" indent="-231775">
              <a:defRPr sz="2800"/>
            </a:lvl1pPr>
            <a:lvl2pPr marL="633413" indent="-292100">
              <a:defRPr sz="2400"/>
            </a:lvl2pPr>
            <a:lvl3pPr marL="974725" indent="-231775">
              <a:defRPr sz="2200"/>
            </a:lvl3pPr>
            <a:lvl4pPr marL="1255713" indent="-230188">
              <a:defRPr/>
            </a:lvl4pPr>
            <a:lvl5pPr marL="1544638" indent="-228600">
              <a:buFont typeface="Arial" pitchFamily="34" charset="0"/>
              <a:buChar cha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Title 1"/>
          <p:cNvSpPr>
            <a:spLocks noGrp="1"/>
          </p:cNvSpPr>
          <p:nvPr>
            <p:ph type="title" idx="4294967295" hasCustomPrompt="1"/>
          </p:nvPr>
        </p:nvSpPr>
        <p:spPr>
          <a:xfrm>
            <a:off x="711200" y="19050"/>
            <a:ext cx="8432800" cy="409575"/>
          </a:xfrm>
          <a:prstGeom prst="rect">
            <a:avLst/>
          </a:prstGeom>
        </p:spPr>
        <p:txBody>
          <a:bodyPr/>
          <a:lstStyle>
            <a:lvl1pPr algn="r">
              <a:defRPr sz="2000">
                <a:solidFill>
                  <a:srgbClr val="92D050"/>
                </a:solidFill>
              </a:defRPr>
            </a:lvl1pPr>
          </a:lstStyle>
          <a:p>
            <a:r>
              <a:rPr lang="en-US" dirty="0" smtClean="0"/>
              <a:t/>
            </a:r>
            <a:br>
              <a:rPr lang="en-US" dirty="0" smtClean="0"/>
            </a:br>
            <a:endParaRPr lang="en-US" dirty="0" smtClean="0"/>
          </a:p>
        </p:txBody>
      </p:sp>
    </p:spTree>
    <p:extLst>
      <p:ext uri="{BB962C8B-B14F-4D97-AF65-F5344CB8AC3E}">
        <p14:creationId xmlns:p14="http://schemas.microsoft.com/office/powerpoint/2010/main" val="1960427650"/>
      </p:ext>
    </p:extLst>
  </p:cSld>
  <p:clrMapOvr>
    <a:masterClrMapping/>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45_Title and Content">
    <p:spTree>
      <p:nvGrpSpPr>
        <p:cNvPr id="1" name=""/>
        <p:cNvGrpSpPr/>
        <p:nvPr/>
      </p:nvGrpSpPr>
      <p:grpSpPr>
        <a:xfrm>
          <a:off x="0" y="0"/>
          <a:ext cx="0" cy="0"/>
          <a:chOff x="0" y="0"/>
          <a:chExt cx="0" cy="0"/>
        </a:xfrm>
      </p:grpSpPr>
      <p:sp>
        <p:nvSpPr>
          <p:cNvPr id="4" name="Rectangle 3"/>
          <p:cNvSpPr/>
          <p:nvPr userDrawn="1"/>
        </p:nvSpPr>
        <p:spPr>
          <a:xfrm>
            <a:off x="0" y="0"/>
            <a:ext cx="9144000" cy="333375"/>
          </a:xfrm>
          <a:prstGeom prst="rect">
            <a:avLst/>
          </a:prstGeom>
          <a:solidFill>
            <a:srgbClr val="005A9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fontAlgn="auto">
              <a:spcBef>
                <a:spcPts val="0"/>
              </a:spcBef>
              <a:spcAft>
                <a:spcPts val="0"/>
              </a:spcAft>
              <a:defRPr/>
            </a:pPr>
            <a:endParaRPr lang="en-US" sz="2000" dirty="0">
              <a:solidFill>
                <a:srgbClr val="92D050"/>
              </a:solidFill>
            </a:endParaRPr>
          </a:p>
        </p:txBody>
      </p:sp>
      <p:pic>
        <p:nvPicPr>
          <p:cNvPr id="7" name="Picture 5" descr="Q:\DR\Administrative\Photos for Briefs\DLA Logos\DLA-Logo-Clear.gif"/>
          <p:cNvPicPr>
            <a:picLocks noChangeAspect="1" noChangeArrowheads="1"/>
          </p:cNvPicPr>
          <p:nvPr userDrawn="1"/>
        </p:nvPicPr>
        <p:blipFill>
          <a:blip r:embed="rId2" cstate="print"/>
          <a:srcRect/>
          <a:stretch>
            <a:fillRect/>
          </a:stretch>
        </p:blipFill>
        <p:spPr bwMode="auto">
          <a:xfrm>
            <a:off x="19050" y="19050"/>
            <a:ext cx="692150" cy="819150"/>
          </a:xfrm>
          <a:prstGeom prst="rect">
            <a:avLst/>
          </a:prstGeom>
          <a:noFill/>
          <a:ln w="9525">
            <a:noFill/>
            <a:miter lim="800000"/>
            <a:headEnd/>
            <a:tailEnd/>
          </a:ln>
        </p:spPr>
      </p:pic>
      <p:sp>
        <p:nvSpPr>
          <p:cNvPr id="8" name="Slide Number Placeholder 5"/>
          <p:cNvSpPr txBox="1">
            <a:spLocks/>
          </p:cNvSpPr>
          <p:nvPr userDrawn="1"/>
        </p:nvSpPr>
        <p:spPr>
          <a:xfrm>
            <a:off x="7010400" y="6492874"/>
            <a:ext cx="2133600" cy="365125"/>
          </a:xfrm>
          <a:prstGeom prst="rect">
            <a:avLst/>
          </a:prstGeom>
        </p:spPr>
        <p:txBody>
          <a:bodyPr anchor="ctr"/>
          <a:lstStyle>
            <a:lvl1pPr>
              <a:defRPr/>
            </a:lvl1pPr>
          </a:lstStyle>
          <a:p>
            <a:pPr algn="r" fontAlgn="auto">
              <a:spcBef>
                <a:spcPts val="0"/>
              </a:spcBef>
              <a:spcAft>
                <a:spcPts val="0"/>
              </a:spcAft>
              <a:defRPr/>
            </a:pPr>
            <a:fld id="{1405757A-EBA4-4DE9-A0AF-46CB59C5552D}" type="slidenum">
              <a:rPr lang="en-US" sz="1400" b="1" smtClean="0">
                <a:solidFill>
                  <a:schemeClr val="bg1"/>
                </a:solidFill>
                <a:latin typeface="+mn-lt"/>
              </a:rPr>
              <a:pPr algn="r" fontAlgn="auto">
                <a:spcBef>
                  <a:spcPts val="0"/>
                </a:spcBef>
                <a:spcAft>
                  <a:spcPts val="0"/>
                </a:spcAft>
                <a:defRPr/>
              </a:pPr>
              <a:t>‹#›</a:t>
            </a:fld>
            <a:endParaRPr lang="en-US" sz="1400" b="1" dirty="0">
              <a:solidFill>
                <a:schemeClr val="bg1"/>
              </a:solidFill>
              <a:latin typeface="+mn-lt"/>
            </a:endParaRPr>
          </a:p>
        </p:txBody>
      </p:sp>
      <p:sp>
        <p:nvSpPr>
          <p:cNvPr id="3" name="Content Placeholder 2"/>
          <p:cNvSpPr>
            <a:spLocks noGrp="1"/>
          </p:cNvSpPr>
          <p:nvPr>
            <p:ph idx="1"/>
          </p:nvPr>
        </p:nvSpPr>
        <p:spPr>
          <a:xfrm>
            <a:off x="457200" y="1600200"/>
            <a:ext cx="8229600" cy="4525963"/>
          </a:xfrm>
          <a:prstGeom prst="rect">
            <a:avLst/>
          </a:prstGeom>
        </p:spPr>
        <p:txBody>
          <a:bodyPr/>
          <a:lstStyle>
            <a:lvl1pPr marL="231775" indent="-231775">
              <a:defRPr sz="2800"/>
            </a:lvl1pPr>
            <a:lvl2pPr marL="633413" indent="-292100">
              <a:defRPr sz="2400"/>
            </a:lvl2pPr>
            <a:lvl3pPr marL="974725" indent="-231775">
              <a:defRPr sz="2200"/>
            </a:lvl3pPr>
            <a:lvl4pPr marL="1255713" indent="-230188">
              <a:defRPr/>
            </a:lvl4pPr>
            <a:lvl5pPr marL="1544638" indent="-228600">
              <a:buFont typeface="Arial" pitchFamily="34" charset="0"/>
              <a:buChar cha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Title 1"/>
          <p:cNvSpPr>
            <a:spLocks noGrp="1"/>
          </p:cNvSpPr>
          <p:nvPr>
            <p:ph type="title" idx="4294967295" hasCustomPrompt="1"/>
          </p:nvPr>
        </p:nvSpPr>
        <p:spPr>
          <a:xfrm>
            <a:off x="711200" y="19050"/>
            <a:ext cx="8432800" cy="409575"/>
          </a:xfrm>
          <a:prstGeom prst="rect">
            <a:avLst/>
          </a:prstGeom>
        </p:spPr>
        <p:txBody>
          <a:bodyPr/>
          <a:lstStyle>
            <a:lvl1pPr algn="r">
              <a:defRPr sz="2000">
                <a:solidFill>
                  <a:srgbClr val="92D050"/>
                </a:solidFill>
              </a:defRPr>
            </a:lvl1pPr>
          </a:lstStyle>
          <a:p>
            <a:r>
              <a:rPr lang="en-US" dirty="0" smtClean="0"/>
              <a:t/>
            </a:r>
            <a:br>
              <a:rPr lang="en-US" dirty="0" smtClean="0"/>
            </a:br>
            <a:endParaRPr lang="en-US" dirty="0" smtClean="0"/>
          </a:p>
        </p:txBody>
      </p:sp>
    </p:spTree>
    <p:extLst>
      <p:ext uri="{BB962C8B-B14F-4D97-AF65-F5344CB8AC3E}">
        <p14:creationId xmlns:p14="http://schemas.microsoft.com/office/powerpoint/2010/main" val="3041461155"/>
      </p:ext>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46_Title and Content">
    <p:spTree>
      <p:nvGrpSpPr>
        <p:cNvPr id="1" name=""/>
        <p:cNvGrpSpPr/>
        <p:nvPr/>
      </p:nvGrpSpPr>
      <p:grpSpPr>
        <a:xfrm>
          <a:off x="0" y="0"/>
          <a:ext cx="0" cy="0"/>
          <a:chOff x="0" y="0"/>
          <a:chExt cx="0" cy="0"/>
        </a:xfrm>
      </p:grpSpPr>
      <p:sp>
        <p:nvSpPr>
          <p:cNvPr id="4" name="Rectangle 3"/>
          <p:cNvSpPr/>
          <p:nvPr userDrawn="1"/>
        </p:nvSpPr>
        <p:spPr>
          <a:xfrm>
            <a:off x="0" y="0"/>
            <a:ext cx="9144000" cy="333375"/>
          </a:xfrm>
          <a:prstGeom prst="rect">
            <a:avLst/>
          </a:prstGeom>
          <a:solidFill>
            <a:srgbClr val="005A9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fontAlgn="auto">
              <a:spcBef>
                <a:spcPts val="0"/>
              </a:spcBef>
              <a:spcAft>
                <a:spcPts val="0"/>
              </a:spcAft>
              <a:defRPr/>
            </a:pPr>
            <a:endParaRPr lang="en-US" sz="2000" dirty="0">
              <a:solidFill>
                <a:srgbClr val="92D050"/>
              </a:solidFill>
            </a:endParaRPr>
          </a:p>
        </p:txBody>
      </p:sp>
      <p:pic>
        <p:nvPicPr>
          <p:cNvPr id="7" name="Picture 5" descr="Q:\DR\Administrative\Photos for Briefs\DLA Logos\DLA-Logo-Clear.gif"/>
          <p:cNvPicPr>
            <a:picLocks noChangeAspect="1" noChangeArrowheads="1"/>
          </p:cNvPicPr>
          <p:nvPr userDrawn="1"/>
        </p:nvPicPr>
        <p:blipFill>
          <a:blip r:embed="rId2" cstate="print"/>
          <a:srcRect/>
          <a:stretch>
            <a:fillRect/>
          </a:stretch>
        </p:blipFill>
        <p:spPr bwMode="auto">
          <a:xfrm>
            <a:off x="19050" y="19050"/>
            <a:ext cx="692150" cy="819150"/>
          </a:xfrm>
          <a:prstGeom prst="rect">
            <a:avLst/>
          </a:prstGeom>
          <a:noFill/>
          <a:ln w="9525">
            <a:noFill/>
            <a:miter lim="800000"/>
            <a:headEnd/>
            <a:tailEnd/>
          </a:ln>
        </p:spPr>
      </p:pic>
      <p:sp>
        <p:nvSpPr>
          <p:cNvPr id="8" name="Slide Number Placeholder 5"/>
          <p:cNvSpPr txBox="1">
            <a:spLocks/>
          </p:cNvSpPr>
          <p:nvPr userDrawn="1"/>
        </p:nvSpPr>
        <p:spPr>
          <a:xfrm>
            <a:off x="7010400" y="6492874"/>
            <a:ext cx="2133600" cy="365125"/>
          </a:xfrm>
          <a:prstGeom prst="rect">
            <a:avLst/>
          </a:prstGeom>
        </p:spPr>
        <p:txBody>
          <a:bodyPr anchor="ctr"/>
          <a:lstStyle>
            <a:lvl1pPr>
              <a:defRPr/>
            </a:lvl1pPr>
          </a:lstStyle>
          <a:p>
            <a:pPr algn="r" fontAlgn="auto">
              <a:spcBef>
                <a:spcPts val="0"/>
              </a:spcBef>
              <a:spcAft>
                <a:spcPts val="0"/>
              </a:spcAft>
              <a:defRPr/>
            </a:pPr>
            <a:fld id="{1405757A-EBA4-4DE9-A0AF-46CB59C5552D}" type="slidenum">
              <a:rPr lang="en-US" sz="1400" b="1" smtClean="0">
                <a:solidFill>
                  <a:schemeClr val="bg1"/>
                </a:solidFill>
                <a:latin typeface="+mn-lt"/>
              </a:rPr>
              <a:pPr algn="r" fontAlgn="auto">
                <a:spcBef>
                  <a:spcPts val="0"/>
                </a:spcBef>
                <a:spcAft>
                  <a:spcPts val="0"/>
                </a:spcAft>
                <a:defRPr/>
              </a:pPr>
              <a:t>‹#›</a:t>
            </a:fld>
            <a:endParaRPr lang="en-US" sz="1400" b="1" dirty="0">
              <a:solidFill>
                <a:schemeClr val="bg1"/>
              </a:solidFill>
              <a:latin typeface="+mn-lt"/>
            </a:endParaRPr>
          </a:p>
        </p:txBody>
      </p:sp>
      <p:sp>
        <p:nvSpPr>
          <p:cNvPr id="3" name="Content Placeholder 2"/>
          <p:cNvSpPr>
            <a:spLocks noGrp="1"/>
          </p:cNvSpPr>
          <p:nvPr>
            <p:ph idx="1"/>
          </p:nvPr>
        </p:nvSpPr>
        <p:spPr>
          <a:xfrm>
            <a:off x="457200" y="1600200"/>
            <a:ext cx="8229600" cy="4525963"/>
          </a:xfrm>
          <a:prstGeom prst="rect">
            <a:avLst/>
          </a:prstGeom>
        </p:spPr>
        <p:txBody>
          <a:bodyPr/>
          <a:lstStyle>
            <a:lvl1pPr marL="231775" indent="-231775">
              <a:defRPr sz="2800"/>
            </a:lvl1pPr>
            <a:lvl2pPr marL="633413" indent="-292100">
              <a:defRPr sz="2400"/>
            </a:lvl2pPr>
            <a:lvl3pPr marL="974725" indent="-231775">
              <a:defRPr sz="2200"/>
            </a:lvl3pPr>
            <a:lvl4pPr marL="1255713" indent="-230188">
              <a:defRPr/>
            </a:lvl4pPr>
            <a:lvl5pPr marL="1544638" indent="-228600">
              <a:buFont typeface="Arial" pitchFamily="34" charset="0"/>
              <a:buChar cha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Title 1"/>
          <p:cNvSpPr>
            <a:spLocks noGrp="1"/>
          </p:cNvSpPr>
          <p:nvPr>
            <p:ph type="title" idx="4294967295" hasCustomPrompt="1"/>
          </p:nvPr>
        </p:nvSpPr>
        <p:spPr>
          <a:xfrm>
            <a:off x="711200" y="19050"/>
            <a:ext cx="8432800" cy="409575"/>
          </a:xfrm>
          <a:prstGeom prst="rect">
            <a:avLst/>
          </a:prstGeom>
        </p:spPr>
        <p:txBody>
          <a:bodyPr/>
          <a:lstStyle>
            <a:lvl1pPr algn="r">
              <a:defRPr sz="2000">
                <a:solidFill>
                  <a:srgbClr val="92D050"/>
                </a:solidFill>
              </a:defRPr>
            </a:lvl1pPr>
          </a:lstStyle>
          <a:p>
            <a:r>
              <a:rPr lang="en-US" dirty="0" smtClean="0"/>
              <a:t/>
            </a:r>
            <a:br>
              <a:rPr lang="en-US" dirty="0" smtClean="0"/>
            </a:br>
            <a:endParaRPr lang="en-US" dirty="0" smtClean="0"/>
          </a:p>
        </p:txBody>
      </p:sp>
    </p:spTree>
    <p:extLst>
      <p:ext uri="{BB962C8B-B14F-4D97-AF65-F5344CB8AC3E}">
        <p14:creationId xmlns:p14="http://schemas.microsoft.com/office/powerpoint/2010/main" val="211345987"/>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4" name="Rectangle 3"/>
          <p:cNvSpPr/>
          <p:nvPr userDrawn="1"/>
        </p:nvSpPr>
        <p:spPr>
          <a:xfrm>
            <a:off x="0" y="0"/>
            <a:ext cx="9144000" cy="333375"/>
          </a:xfrm>
          <a:prstGeom prst="rect">
            <a:avLst/>
          </a:prstGeom>
          <a:solidFill>
            <a:srgbClr val="005A9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fontAlgn="auto">
              <a:spcBef>
                <a:spcPts val="0"/>
              </a:spcBef>
              <a:spcAft>
                <a:spcPts val="0"/>
              </a:spcAft>
              <a:defRPr/>
            </a:pPr>
            <a:endParaRPr lang="en-US" sz="2000" dirty="0">
              <a:solidFill>
                <a:srgbClr val="92D050"/>
              </a:solidFill>
            </a:endParaRPr>
          </a:p>
        </p:txBody>
      </p:sp>
      <p:pic>
        <p:nvPicPr>
          <p:cNvPr id="7" name="Picture 5" descr="Q:\DR\Administrative\Photos for Briefs\DLA Logos\DLA-Logo-Clear.gif"/>
          <p:cNvPicPr>
            <a:picLocks noChangeAspect="1" noChangeArrowheads="1"/>
          </p:cNvPicPr>
          <p:nvPr userDrawn="1"/>
        </p:nvPicPr>
        <p:blipFill>
          <a:blip r:embed="rId2" cstate="print"/>
          <a:srcRect/>
          <a:stretch>
            <a:fillRect/>
          </a:stretch>
        </p:blipFill>
        <p:spPr bwMode="auto">
          <a:xfrm>
            <a:off x="19050" y="19050"/>
            <a:ext cx="692150" cy="819150"/>
          </a:xfrm>
          <a:prstGeom prst="rect">
            <a:avLst/>
          </a:prstGeom>
          <a:noFill/>
          <a:ln w="9525">
            <a:noFill/>
            <a:miter lim="800000"/>
            <a:headEnd/>
            <a:tailEnd/>
          </a:ln>
        </p:spPr>
      </p:pic>
      <p:sp>
        <p:nvSpPr>
          <p:cNvPr id="8" name="Slide Number Placeholder 5"/>
          <p:cNvSpPr txBox="1">
            <a:spLocks/>
          </p:cNvSpPr>
          <p:nvPr userDrawn="1"/>
        </p:nvSpPr>
        <p:spPr>
          <a:xfrm>
            <a:off x="7010400" y="6492874"/>
            <a:ext cx="2133600" cy="365125"/>
          </a:xfrm>
          <a:prstGeom prst="rect">
            <a:avLst/>
          </a:prstGeom>
        </p:spPr>
        <p:txBody>
          <a:bodyPr anchor="ctr"/>
          <a:lstStyle>
            <a:lvl1pPr>
              <a:defRPr/>
            </a:lvl1pPr>
          </a:lstStyle>
          <a:p>
            <a:pPr algn="r" fontAlgn="auto">
              <a:spcBef>
                <a:spcPts val="0"/>
              </a:spcBef>
              <a:spcAft>
                <a:spcPts val="0"/>
              </a:spcAft>
              <a:defRPr/>
            </a:pPr>
            <a:fld id="{1405757A-EBA4-4DE9-A0AF-46CB59C5552D}" type="slidenum">
              <a:rPr lang="en-US" sz="1400" b="1" smtClean="0">
                <a:solidFill>
                  <a:schemeClr val="bg1"/>
                </a:solidFill>
                <a:latin typeface="+mn-lt"/>
              </a:rPr>
              <a:pPr algn="r" fontAlgn="auto">
                <a:spcBef>
                  <a:spcPts val="0"/>
                </a:spcBef>
                <a:spcAft>
                  <a:spcPts val="0"/>
                </a:spcAft>
                <a:defRPr/>
              </a:pPr>
              <a:t>‹#›</a:t>
            </a:fld>
            <a:endParaRPr lang="en-US" sz="1400" b="1" dirty="0">
              <a:solidFill>
                <a:schemeClr val="bg1"/>
              </a:solidFill>
              <a:latin typeface="+mn-lt"/>
            </a:endParaRPr>
          </a:p>
        </p:txBody>
      </p:sp>
      <p:sp>
        <p:nvSpPr>
          <p:cNvPr id="3" name="Content Placeholder 2"/>
          <p:cNvSpPr>
            <a:spLocks noGrp="1"/>
          </p:cNvSpPr>
          <p:nvPr>
            <p:ph idx="1"/>
          </p:nvPr>
        </p:nvSpPr>
        <p:spPr>
          <a:xfrm>
            <a:off x="457200" y="1600200"/>
            <a:ext cx="8229600" cy="4525963"/>
          </a:xfrm>
          <a:prstGeom prst="rect">
            <a:avLst/>
          </a:prstGeom>
        </p:spPr>
        <p:txBody>
          <a:bodyPr/>
          <a:lstStyle>
            <a:lvl1pPr marL="231775" indent="-231775">
              <a:defRPr sz="2800"/>
            </a:lvl1pPr>
            <a:lvl2pPr marL="633413" indent="-292100">
              <a:defRPr sz="2400"/>
            </a:lvl2pPr>
            <a:lvl3pPr marL="974725" indent="-231775">
              <a:defRPr sz="2200"/>
            </a:lvl3pPr>
            <a:lvl4pPr marL="1255713" indent="-230188">
              <a:defRPr/>
            </a:lvl4pPr>
            <a:lvl5pPr marL="1544638" indent="-228600">
              <a:buFont typeface="Arial" pitchFamily="34" charset="0"/>
              <a:buChar cha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Title 1"/>
          <p:cNvSpPr>
            <a:spLocks noGrp="1"/>
          </p:cNvSpPr>
          <p:nvPr>
            <p:ph type="title" idx="4294967295" hasCustomPrompt="1"/>
          </p:nvPr>
        </p:nvSpPr>
        <p:spPr>
          <a:xfrm>
            <a:off x="711200" y="19050"/>
            <a:ext cx="8432800" cy="409575"/>
          </a:xfrm>
          <a:prstGeom prst="rect">
            <a:avLst/>
          </a:prstGeom>
        </p:spPr>
        <p:txBody>
          <a:bodyPr/>
          <a:lstStyle>
            <a:lvl1pPr algn="r">
              <a:defRPr sz="2000">
                <a:solidFill>
                  <a:srgbClr val="92D050"/>
                </a:solidFill>
              </a:defRPr>
            </a:lvl1pPr>
          </a:lstStyle>
          <a:p>
            <a:r>
              <a:rPr lang="en-US" dirty="0" smtClean="0"/>
              <a:t/>
            </a:r>
            <a:br>
              <a:rPr lang="en-US" dirty="0" smtClean="0"/>
            </a:br>
            <a:endParaRPr lang="en-US" dirty="0" smtClean="0"/>
          </a:p>
        </p:txBody>
      </p:sp>
    </p:spTree>
    <p:extLst>
      <p:ext uri="{BB962C8B-B14F-4D97-AF65-F5344CB8AC3E}">
        <p14:creationId xmlns:p14="http://schemas.microsoft.com/office/powerpoint/2010/main" val="2652728981"/>
      </p:ext>
    </p:extLst>
  </p:cSld>
  <p:clrMapOvr>
    <a:masterClrMapping/>
  </p:clrMapOvr>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47_Title and Content">
    <p:spTree>
      <p:nvGrpSpPr>
        <p:cNvPr id="1" name=""/>
        <p:cNvGrpSpPr/>
        <p:nvPr/>
      </p:nvGrpSpPr>
      <p:grpSpPr>
        <a:xfrm>
          <a:off x="0" y="0"/>
          <a:ext cx="0" cy="0"/>
          <a:chOff x="0" y="0"/>
          <a:chExt cx="0" cy="0"/>
        </a:xfrm>
      </p:grpSpPr>
      <p:sp>
        <p:nvSpPr>
          <p:cNvPr id="4" name="Rectangle 3"/>
          <p:cNvSpPr/>
          <p:nvPr userDrawn="1"/>
        </p:nvSpPr>
        <p:spPr>
          <a:xfrm>
            <a:off x="0" y="0"/>
            <a:ext cx="9144000" cy="333375"/>
          </a:xfrm>
          <a:prstGeom prst="rect">
            <a:avLst/>
          </a:prstGeom>
          <a:solidFill>
            <a:srgbClr val="005A9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fontAlgn="auto">
              <a:spcBef>
                <a:spcPts val="0"/>
              </a:spcBef>
              <a:spcAft>
                <a:spcPts val="0"/>
              </a:spcAft>
              <a:defRPr/>
            </a:pPr>
            <a:endParaRPr lang="en-US" sz="2000" dirty="0">
              <a:solidFill>
                <a:srgbClr val="92D050"/>
              </a:solidFill>
            </a:endParaRPr>
          </a:p>
        </p:txBody>
      </p:sp>
      <p:pic>
        <p:nvPicPr>
          <p:cNvPr id="7" name="Picture 5" descr="Q:\DR\Administrative\Photos for Briefs\DLA Logos\DLA-Logo-Clear.gif"/>
          <p:cNvPicPr>
            <a:picLocks noChangeAspect="1" noChangeArrowheads="1"/>
          </p:cNvPicPr>
          <p:nvPr userDrawn="1"/>
        </p:nvPicPr>
        <p:blipFill>
          <a:blip r:embed="rId2" cstate="print"/>
          <a:srcRect/>
          <a:stretch>
            <a:fillRect/>
          </a:stretch>
        </p:blipFill>
        <p:spPr bwMode="auto">
          <a:xfrm>
            <a:off x="19050" y="19050"/>
            <a:ext cx="692150" cy="819150"/>
          </a:xfrm>
          <a:prstGeom prst="rect">
            <a:avLst/>
          </a:prstGeom>
          <a:noFill/>
          <a:ln w="9525">
            <a:noFill/>
            <a:miter lim="800000"/>
            <a:headEnd/>
            <a:tailEnd/>
          </a:ln>
        </p:spPr>
      </p:pic>
      <p:sp>
        <p:nvSpPr>
          <p:cNvPr id="8" name="Slide Number Placeholder 5"/>
          <p:cNvSpPr txBox="1">
            <a:spLocks/>
          </p:cNvSpPr>
          <p:nvPr userDrawn="1"/>
        </p:nvSpPr>
        <p:spPr>
          <a:xfrm>
            <a:off x="7010400" y="6492874"/>
            <a:ext cx="2133600" cy="365125"/>
          </a:xfrm>
          <a:prstGeom prst="rect">
            <a:avLst/>
          </a:prstGeom>
        </p:spPr>
        <p:txBody>
          <a:bodyPr anchor="ctr"/>
          <a:lstStyle>
            <a:lvl1pPr>
              <a:defRPr/>
            </a:lvl1pPr>
          </a:lstStyle>
          <a:p>
            <a:pPr algn="r" fontAlgn="auto">
              <a:spcBef>
                <a:spcPts val="0"/>
              </a:spcBef>
              <a:spcAft>
                <a:spcPts val="0"/>
              </a:spcAft>
              <a:defRPr/>
            </a:pPr>
            <a:fld id="{1405757A-EBA4-4DE9-A0AF-46CB59C5552D}" type="slidenum">
              <a:rPr lang="en-US" sz="1400" b="1" smtClean="0">
                <a:solidFill>
                  <a:schemeClr val="bg1"/>
                </a:solidFill>
                <a:latin typeface="+mn-lt"/>
              </a:rPr>
              <a:pPr algn="r" fontAlgn="auto">
                <a:spcBef>
                  <a:spcPts val="0"/>
                </a:spcBef>
                <a:spcAft>
                  <a:spcPts val="0"/>
                </a:spcAft>
                <a:defRPr/>
              </a:pPr>
              <a:t>‹#›</a:t>
            </a:fld>
            <a:endParaRPr lang="en-US" sz="1400" b="1" dirty="0">
              <a:solidFill>
                <a:schemeClr val="bg1"/>
              </a:solidFill>
              <a:latin typeface="+mn-lt"/>
            </a:endParaRPr>
          </a:p>
        </p:txBody>
      </p:sp>
      <p:sp>
        <p:nvSpPr>
          <p:cNvPr id="3" name="Content Placeholder 2"/>
          <p:cNvSpPr>
            <a:spLocks noGrp="1"/>
          </p:cNvSpPr>
          <p:nvPr>
            <p:ph idx="1"/>
          </p:nvPr>
        </p:nvSpPr>
        <p:spPr>
          <a:xfrm>
            <a:off x="457200" y="1600200"/>
            <a:ext cx="8229600" cy="4525963"/>
          </a:xfrm>
          <a:prstGeom prst="rect">
            <a:avLst/>
          </a:prstGeom>
        </p:spPr>
        <p:txBody>
          <a:bodyPr/>
          <a:lstStyle>
            <a:lvl1pPr marL="231775" indent="-231775">
              <a:defRPr sz="2800"/>
            </a:lvl1pPr>
            <a:lvl2pPr marL="633413" indent="-292100">
              <a:defRPr sz="2400"/>
            </a:lvl2pPr>
            <a:lvl3pPr marL="974725" indent="-231775">
              <a:defRPr sz="2200"/>
            </a:lvl3pPr>
            <a:lvl4pPr marL="1255713" indent="-230188">
              <a:defRPr/>
            </a:lvl4pPr>
            <a:lvl5pPr marL="1544638" indent="-228600">
              <a:buFont typeface="Arial" pitchFamily="34" charset="0"/>
              <a:buChar cha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Title 1"/>
          <p:cNvSpPr>
            <a:spLocks noGrp="1"/>
          </p:cNvSpPr>
          <p:nvPr>
            <p:ph type="title" idx="4294967295" hasCustomPrompt="1"/>
          </p:nvPr>
        </p:nvSpPr>
        <p:spPr>
          <a:xfrm>
            <a:off x="711200" y="19050"/>
            <a:ext cx="8432800" cy="409575"/>
          </a:xfrm>
          <a:prstGeom prst="rect">
            <a:avLst/>
          </a:prstGeom>
        </p:spPr>
        <p:txBody>
          <a:bodyPr/>
          <a:lstStyle>
            <a:lvl1pPr algn="r">
              <a:defRPr sz="2000">
                <a:solidFill>
                  <a:srgbClr val="92D050"/>
                </a:solidFill>
              </a:defRPr>
            </a:lvl1pPr>
          </a:lstStyle>
          <a:p>
            <a:r>
              <a:rPr lang="en-US" dirty="0" smtClean="0"/>
              <a:t/>
            </a:r>
            <a:br>
              <a:rPr lang="en-US" dirty="0" smtClean="0"/>
            </a:br>
            <a:endParaRPr lang="en-US" dirty="0" smtClean="0"/>
          </a:p>
        </p:txBody>
      </p:sp>
    </p:spTree>
    <p:extLst>
      <p:ext uri="{BB962C8B-B14F-4D97-AF65-F5344CB8AC3E}">
        <p14:creationId xmlns:p14="http://schemas.microsoft.com/office/powerpoint/2010/main" val="4257817363"/>
      </p:ext>
    </p:extLst>
  </p:cSld>
  <p:clrMapOvr>
    <a:masterClrMapping/>
  </p:clrMapOvr>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48_Title and Content">
    <p:spTree>
      <p:nvGrpSpPr>
        <p:cNvPr id="1" name=""/>
        <p:cNvGrpSpPr/>
        <p:nvPr/>
      </p:nvGrpSpPr>
      <p:grpSpPr>
        <a:xfrm>
          <a:off x="0" y="0"/>
          <a:ext cx="0" cy="0"/>
          <a:chOff x="0" y="0"/>
          <a:chExt cx="0" cy="0"/>
        </a:xfrm>
      </p:grpSpPr>
      <p:sp>
        <p:nvSpPr>
          <p:cNvPr id="4" name="Rectangle 3"/>
          <p:cNvSpPr/>
          <p:nvPr userDrawn="1"/>
        </p:nvSpPr>
        <p:spPr>
          <a:xfrm>
            <a:off x="0" y="0"/>
            <a:ext cx="9144000" cy="333375"/>
          </a:xfrm>
          <a:prstGeom prst="rect">
            <a:avLst/>
          </a:prstGeom>
          <a:solidFill>
            <a:srgbClr val="005A9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fontAlgn="auto">
              <a:spcBef>
                <a:spcPts val="0"/>
              </a:spcBef>
              <a:spcAft>
                <a:spcPts val="0"/>
              </a:spcAft>
              <a:defRPr/>
            </a:pPr>
            <a:endParaRPr lang="en-US" sz="2000" dirty="0">
              <a:solidFill>
                <a:srgbClr val="92D050"/>
              </a:solidFill>
            </a:endParaRPr>
          </a:p>
        </p:txBody>
      </p:sp>
      <p:pic>
        <p:nvPicPr>
          <p:cNvPr id="7" name="Picture 5" descr="Q:\DR\Administrative\Photos for Briefs\DLA Logos\DLA-Logo-Clear.gif"/>
          <p:cNvPicPr>
            <a:picLocks noChangeAspect="1" noChangeArrowheads="1"/>
          </p:cNvPicPr>
          <p:nvPr userDrawn="1"/>
        </p:nvPicPr>
        <p:blipFill>
          <a:blip r:embed="rId2" cstate="print"/>
          <a:srcRect/>
          <a:stretch>
            <a:fillRect/>
          </a:stretch>
        </p:blipFill>
        <p:spPr bwMode="auto">
          <a:xfrm>
            <a:off x="19050" y="19050"/>
            <a:ext cx="692150" cy="819150"/>
          </a:xfrm>
          <a:prstGeom prst="rect">
            <a:avLst/>
          </a:prstGeom>
          <a:noFill/>
          <a:ln w="9525">
            <a:noFill/>
            <a:miter lim="800000"/>
            <a:headEnd/>
            <a:tailEnd/>
          </a:ln>
        </p:spPr>
      </p:pic>
      <p:sp>
        <p:nvSpPr>
          <p:cNvPr id="8" name="Slide Number Placeholder 5"/>
          <p:cNvSpPr txBox="1">
            <a:spLocks/>
          </p:cNvSpPr>
          <p:nvPr userDrawn="1"/>
        </p:nvSpPr>
        <p:spPr>
          <a:xfrm>
            <a:off x="7010400" y="6492874"/>
            <a:ext cx="2133600" cy="365125"/>
          </a:xfrm>
          <a:prstGeom prst="rect">
            <a:avLst/>
          </a:prstGeom>
        </p:spPr>
        <p:txBody>
          <a:bodyPr anchor="ctr"/>
          <a:lstStyle>
            <a:lvl1pPr>
              <a:defRPr/>
            </a:lvl1pPr>
          </a:lstStyle>
          <a:p>
            <a:pPr algn="r" fontAlgn="auto">
              <a:spcBef>
                <a:spcPts val="0"/>
              </a:spcBef>
              <a:spcAft>
                <a:spcPts val="0"/>
              </a:spcAft>
              <a:defRPr/>
            </a:pPr>
            <a:fld id="{1405757A-EBA4-4DE9-A0AF-46CB59C5552D}" type="slidenum">
              <a:rPr lang="en-US" sz="1400" b="1" smtClean="0">
                <a:solidFill>
                  <a:schemeClr val="bg1"/>
                </a:solidFill>
                <a:latin typeface="+mn-lt"/>
              </a:rPr>
              <a:pPr algn="r" fontAlgn="auto">
                <a:spcBef>
                  <a:spcPts val="0"/>
                </a:spcBef>
                <a:spcAft>
                  <a:spcPts val="0"/>
                </a:spcAft>
                <a:defRPr/>
              </a:pPr>
              <a:t>‹#›</a:t>
            </a:fld>
            <a:endParaRPr lang="en-US" sz="1400" b="1" dirty="0">
              <a:solidFill>
                <a:schemeClr val="bg1"/>
              </a:solidFill>
              <a:latin typeface="+mn-lt"/>
            </a:endParaRPr>
          </a:p>
        </p:txBody>
      </p:sp>
      <p:sp>
        <p:nvSpPr>
          <p:cNvPr id="3" name="Content Placeholder 2"/>
          <p:cNvSpPr>
            <a:spLocks noGrp="1"/>
          </p:cNvSpPr>
          <p:nvPr>
            <p:ph idx="1"/>
          </p:nvPr>
        </p:nvSpPr>
        <p:spPr>
          <a:xfrm>
            <a:off x="457200" y="1600200"/>
            <a:ext cx="8229600" cy="4525963"/>
          </a:xfrm>
          <a:prstGeom prst="rect">
            <a:avLst/>
          </a:prstGeom>
        </p:spPr>
        <p:txBody>
          <a:bodyPr/>
          <a:lstStyle>
            <a:lvl1pPr marL="231775" indent="-231775">
              <a:defRPr sz="2800"/>
            </a:lvl1pPr>
            <a:lvl2pPr marL="633413" indent="-292100">
              <a:defRPr sz="2400"/>
            </a:lvl2pPr>
            <a:lvl3pPr marL="974725" indent="-231775">
              <a:defRPr sz="2200"/>
            </a:lvl3pPr>
            <a:lvl4pPr marL="1255713" indent="-230188">
              <a:defRPr/>
            </a:lvl4pPr>
            <a:lvl5pPr marL="1544638" indent="-228600">
              <a:buFont typeface="Arial" pitchFamily="34" charset="0"/>
              <a:buChar cha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Title 1"/>
          <p:cNvSpPr>
            <a:spLocks noGrp="1"/>
          </p:cNvSpPr>
          <p:nvPr>
            <p:ph type="title" idx="4294967295" hasCustomPrompt="1"/>
          </p:nvPr>
        </p:nvSpPr>
        <p:spPr>
          <a:xfrm>
            <a:off x="711200" y="19050"/>
            <a:ext cx="8432800" cy="409575"/>
          </a:xfrm>
          <a:prstGeom prst="rect">
            <a:avLst/>
          </a:prstGeom>
        </p:spPr>
        <p:txBody>
          <a:bodyPr/>
          <a:lstStyle>
            <a:lvl1pPr algn="r">
              <a:defRPr sz="2000">
                <a:solidFill>
                  <a:srgbClr val="92D050"/>
                </a:solidFill>
              </a:defRPr>
            </a:lvl1pPr>
          </a:lstStyle>
          <a:p>
            <a:r>
              <a:rPr lang="en-US" dirty="0" smtClean="0"/>
              <a:t/>
            </a:r>
            <a:br>
              <a:rPr lang="en-US" dirty="0" smtClean="0"/>
            </a:br>
            <a:endParaRPr lang="en-US" dirty="0" smtClean="0"/>
          </a:p>
        </p:txBody>
      </p:sp>
    </p:spTree>
    <p:extLst>
      <p:ext uri="{BB962C8B-B14F-4D97-AF65-F5344CB8AC3E}">
        <p14:creationId xmlns:p14="http://schemas.microsoft.com/office/powerpoint/2010/main" val="3409316277"/>
      </p:ext>
    </p:extLst>
  </p:cSld>
  <p:clrMapOvr>
    <a:masterClrMapping/>
  </p:clrMapOvr>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49_Title and Content">
    <p:spTree>
      <p:nvGrpSpPr>
        <p:cNvPr id="1" name=""/>
        <p:cNvGrpSpPr/>
        <p:nvPr/>
      </p:nvGrpSpPr>
      <p:grpSpPr>
        <a:xfrm>
          <a:off x="0" y="0"/>
          <a:ext cx="0" cy="0"/>
          <a:chOff x="0" y="0"/>
          <a:chExt cx="0" cy="0"/>
        </a:xfrm>
      </p:grpSpPr>
      <p:sp>
        <p:nvSpPr>
          <p:cNvPr id="4" name="Rectangle 3"/>
          <p:cNvSpPr/>
          <p:nvPr userDrawn="1"/>
        </p:nvSpPr>
        <p:spPr>
          <a:xfrm>
            <a:off x="0" y="0"/>
            <a:ext cx="9144000" cy="333375"/>
          </a:xfrm>
          <a:prstGeom prst="rect">
            <a:avLst/>
          </a:prstGeom>
          <a:solidFill>
            <a:srgbClr val="005A9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fontAlgn="auto">
              <a:spcBef>
                <a:spcPts val="0"/>
              </a:spcBef>
              <a:spcAft>
                <a:spcPts val="0"/>
              </a:spcAft>
              <a:defRPr/>
            </a:pPr>
            <a:endParaRPr lang="en-US" sz="2000" dirty="0">
              <a:solidFill>
                <a:srgbClr val="92D050"/>
              </a:solidFill>
            </a:endParaRPr>
          </a:p>
        </p:txBody>
      </p:sp>
      <p:pic>
        <p:nvPicPr>
          <p:cNvPr id="7" name="Picture 5" descr="Q:\DR\Administrative\Photos for Briefs\DLA Logos\DLA-Logo-Clear.gif"/>
          <p:cNvPicPr>
            <a:picLocks noChangeAspect="1" noChangeArrowheads="1"/>
          </p:cNvPicPr>
          <p:nvPr userDrawn="1"/>
        </p:nvPicPr>
        <p:blipFill>
          <a:blip r:embed="rId2" cstate="print"/>
          <a:srcRect/>
          <a:stretch>
            <a:fillRect/>
          </a:stretch>
        </p:blipFill>
        <p:spPr bwMode="auto">
          <a:xfrm>
            <a:off x="19050" y="19050"/>
            <a:ext cx="692150" cy="819150"/>
          </a:xfrm>
          <a:prstGeom prst="rect">
            <a:avLst/>
          </a:prstGeom>
          <a:noFill/>
          <a:ln w="9525">
            <a:noFill/>
            <a:miter lim="800000"/>
            <a:headEnd/>
            <a:tailEnd/>
          </a:ln>
        </p:spPr>
      </p:pic>
      <p:sp>
        <p:nvSpPr>
          <p:cNvPr id="8" name="Slide Number Placeholder 5"/>
          <p:cNvSpPr txBox="1">
            <a:spLocks/>
          </p:cNvSpPr>
          <p:nvPr userDrawn="1"/>
        </p:nvSpPr>
        <p:spPr>
          <a:xfrm>
            <a:off x="7010400" y="6492874"/>
            <a:ext cx="2133600" cy="365125"/>
          </a:xfrm>
          <a:prstGeom prst="rect">
            <a:avLst/>
          </a:prstGeom>
        </p:spPr>
        <p:txBody>
          <a:bodyPr anchor="ctr"/>
          <a:lstStyle>
            <a:lvl1pPr>
              <a:defRPr/>
            </a:lvl1pPr>
          </a:lstStyle>
          <a:p>
            <a:pPr algn="r" fontAlgn="auto">
              <a:spcBef>
                <a:spcPts val="0"/>
              </a:spcBef>
              <a:spcAft>
                <a:spcPts val="0"/>
              </a:spcAft>
              <a:defRPr/>
            </a:pPr>
            <a:fld id="{1405757A-EBA4-4DE9-A0AF-46CB59C5552D}" type="slidenum">
              <a:rPr lang="en-US" sz="1400" b="1" smtClean="0">
                <a:solidFill>
                  <a:schemeClr val="bg1"/>
                </a:solidFill>
                <a:latin typeface="+mn-lt"/>
              </a:rPr>
              <a:pPr algn="r" fontAlgn="auto">
                <a:spcBef>
                  <a:spcPts val="0"/>
                </a:spcBef>
                <a:spcAft>
                  <a:spcPts val="0"/>
                </a:spcAft>
                <a:defRPr/>
              </a:pPr>
              <a:t>‹#›</a:t>
            </a:fld>
            <a:endParaRPr lang="en-US" sz="1400" b="1" dirty="0">
              <a:solidFill>
                <a:schemeClr val="bg1"/>
              </a:solidFill>
              <a:latin typeface="+mn-lt"/>
            </a:endParaRPr>
          </a:p>
        </p:txBody>
      </p:sp>
      <p:sp>
        <p:nvSpPr>
          <p:cNvPr id="3" name="Content Placeholder 2"/>
          <p:cNvSpPr>
            <a:spLocks noGrp="1"/>
          </p:cNvSpPr>
          <p:nvPr>
            <p:ph idx="1"/>
          </p:nvPr>
        </p:nvSpPr>
        <p:spPr>
          <a:xfrm>
            <a:off x="457200" y="1600200"/>
            <a:ext cx="8229600" cy="4525963"/>
          </a:xfrm>
          <a:prstGeom prst="rect">
            <a:avLst/>
          </a:prstGeom>
        </p:spPr>
        <p:txBody>
          <a:bodyPr/>
          <a:lstStyle>
            <a:lvl1pPr marL="231775" indent="-231775">
              <a:defRPr sz="2800"/>
            </a:lvl1pPr>
            <a:lvl2pPr marL="633413" indent="-292100">
              <a:defRPr sz="2400"/>
            </a:lvl2pPr>
            <a:lvl3pPr marL="974725" indent="-231775">
              <a:defRPr sz="2200"/>
            </a:lvl3pPr>
            <a:lvl4pPr marL="1255713" indent="-230188">
              <a:defRPr/>
            </a:lvl4pPr>
            <a:lvl5pPr marL="1544638" indent="-228600">
              <a:buFont typeface="Arial" pitchFamily="34" charset="0"/>
              <a:buChar cha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Title 1"/>
          <p:cNvSpPr>
            <a:spLocks noGrp="1"/>
          </p:cNvSpPr>
          <p:nvPr>
            <p:ph type="title" idx="4294967295" hasCustomPrompt="1"/>
          </p:nvPr>
        </p:nvSpPr>
        <p:spPr>
          <a:xfrm>
            <a:off x="711200" y="19050"/>
            <a:ext cx="8432800" cy="409575"/>
          </a:xfrm>
          <a:prstGeom prst="rect">
            <a:avLst/>
          </a:prstGeom>
        </p:spPr>
        <p:txBody>
          <a:bodyPr/>
          <a:lstStyle>
            <a:lvl1pPr algn="r">
              <a:defRPr sz="2000">
                <a:solidFill>
                  <a:srgbClr val="92D050"/>
                </a:solidFill>
              </a:defRPr>
            </a:lvl1pPr>
          </a:lstStyle>
          <a:p>
            <a:r>
              <a:rPr lang="en-US" dirty="0" smtClean="0"/>
              <a:t/>
            </a:r>
            <a:br>
              <a:rPr lang="en-US" dirty="0" smtClean="0"/>
            </a:br>
            <a:endParaRPr lang="en-US" dirty="0" smtClean="0"/>
          </a:p>
        </p:txBody>
      </p:sp>
    </p:spTree>
    <p:extLst>
      <p:ext uri="{BB962C8B-B14F-4D97-AF65-F5344CB8AC3E}">
        <p14:creationId xmlns:p14="http://schemas.microsoft.com/office/powerpoint/2010/main" val="1017098825"/>
      </p:ext>
    </p:extLst>
  </p:cSld>
  <p:clrMapOvr>
    <a:masterClrMapping/>
  </p:clrMapOvr>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50_Title and Content">
    <p:spTree>
      <p:nvGrpSpPr>
        <p:cNvPr id="1" name=""/>
        <p:cNvGrpSpPr/>
        <p:nvPr/>
      </p:nvGrpSpPr>
      <p:grpSpPr>
        <a:xfrm>
          <a:off x="0" y="0"/>
          <a:ext cx="0" cy="0"/>
          <a:chOff x="0" y="0"/>
          <a:chExt cx="0" cy="0"/>
        </a:xfrm>
      </p:grpSpPr>
      <p:sp>
        <p:nvSpPr>
          <p:cNvPr id="4" name="Rectangle 3"/>
          <p:cNvSpPr/>
          <p:nvPr userDrawn="1"/>
        </p:nvSpPr>
        <p:spPr>
          <a:xfrm>
            <a:off x="0" y="0"/>
            <a:ext cx="9144000" cy="333375"/>
          </a:xfrm>
          <a:prstGeom prst="rect">
            <a:avLst/>
          </a:prstGeom>
          <a:solidFill>
            <a:srgbClr val="005A9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fontAlgn="auto">
              <a:spcBef>
                <a:spcPts val="0"/>
              </a:spcBef>
              <a:spcAft>
                <a:spcPts val="0"/>
              </a:spcAft>
              <a:defRPr/>
            </a:pPr>
            <a:endParaRPr lang="en-US" sz="2000" dirty="0">
              <a:solidFill>
                <a:srgbClr val="92D050"/>
              </a:solidFill>
            </a:endParaRPr>
          </a:p>
        </p:txBody>
      </p:sp>
      <p:pic>
        <p:nvPicPr>
          <p:cNvPr id="7" name="Picture 5" descr="Q:\DR\Administrative\Photos for Briefs\DLA Logos\DLA-Logo-Clear.gif"/>
          <p:cNvPicPr>
            <a:picLocks noChangeAspect="1" noChangeArrowheads="1"/>
          </p:cNvPicPr>
          <p:nvPr userDrawn="1"/>
        </p:nvPicPr>
        <p:blipFill>
          <a:blip r:embed="rId2" cstate="print"/>
          <a:srcRect/>
          <a:stretch>
            <a:fillRect/>
          </a:stretch>
        </p:blipFill>
        <p:spPr bwMode="auto">
          <a:xfrm>
            <a:off x="19050" y="19050"/>
            <a:ext cx="692150" cy="819150"/>
          </a:xfrm>
          <a:prstGeom prst="rect">
            <a:avLst/>
          </a:prstGeom>
          <a:noFill/>
          <a:ln w="9525">
            <a:noFill/>
            <a:miter lim="800000"/>
            <a:headEnd/>
            <a:tailEnd/>
          </a:ln>
        </p:spPr>
      </p:pic>
      <p:sp>
        <p:nvSpPr>
          <p:cNvPr id="8" name="Slide Number Placeholder 5"/>
          <p:cNvSpPr txBox="1">
            <a:spLocks/>
          </p:cNvSpPr>
          <p:nvPr userDrawn="1"/>
        </p:nvSpPr>
        <p:spPr>
          <a:xfrm>
            <a:off x="7010400" y="6492874"/>
            <a:ext cx="2133600" cy="365125"/>
          </a:xfrm>
          <a:prstGeom prst="rect">
            <a:avLst/>
          </a:prstGeom>
        </p:spPr>
        <p:txBody>
          <a:bodyPr anchor="ctr"/>
          <a:lstStyle>
            <a:lvl1pPr>
              <a:defRPr/>
            </a:lvl1pPr>
          </a:lstStyle>
          <a:p>
            <a:pPr algn="r" fontAlgn="auto">
              <a:spcBef>
                <a:spcPts val="0"/>
              </a:spcBef>
              <a:spcAft>
                <a:spcPts val="0"/>
              </a:spcAft>
              <a:defRPr/>
            </a:pPr>
            <a:fld id="{1405757A-EBA4-4DE9-A0AF-46CB59C5552D}" type="slidenum">
              <a:rPr lang="en-US" sz="1400" b="1" smtClean="0">
                <a:solidFill>
                  <a:schemeClr val="bg1"/>
                </a:solidFill>
                <a:latin typeface="+mn-lt"/>
              </a:rPr>
              <a:pPr algn="r" fontAlgn="auto">
                <a:spcBef>
                  <a:spcPts val="0"/>
                </a:spcBef>
                <a:spcAft>
                  <a:spcPts val="0"/>
                </a:spcAft>
                <a:defRPr/>
              </a:pPr>
              <a:t>‹#›</a:t>
            </a:fld>
            <a:endParaRPr lang="en-US" sz="1400" b="1" dirty="0">
              <a:solidFill>
                <a:schemeClr val="bg1"/>
              </a:solidFill>
              <a:latin typeface="+mn-lt"/>
            </a:endParaRPr>
          </a:p>
        </p:txBody>
      </p:sp>
      <p:sp>
        <p:nvSpPr>
          <p:cNvPr id="3" name="Content Placeholder 2"/>
          <p:cNvSpPr>
            <a:spLocks noGrp="1"/>
          </p:cNvSpPr>
          <p:nvPr>
            <p:ph idx="1"/>
          </p:nvPr>
        </p:nvSpPr>
        <p:spPr>
          <a:xfrm>
            <a:off x="457200" y="1600200"/>
            <a:ext cx="8229600" cy="4525963"/>
          </a:xfrm>
          <a:prstGeom prst="rect">
            <a:avLst/>
          </a:prstGeom>
        </p:spPr>
        <p:txBody>
          <a:bodyPr/>
          <a:lstStyle>
            <a:lvl1pPr marL="231775" indent="-231775">
              <a:defRPr sz="2800"/>
            </a:lvl1pPr>
            <a:lvl2pPr marL="633413" indent="-292100">
              <a:defRPr sz="2400"/>
            </a:lvl2pPr>
            <a:lvl3pPr marL="974725" indent="-231775">
              <a:defRPr sz="2200"/>
            </a:lvl3pPr>
            <a:lvl4pPr marL="1255713" indent="-230188">
              <a:defRPr/>
            </a:lvl4pPr>
            <a:lvl5pPr marL="1544638" indent="-228600">
              <a:buFont typeface="Arial" pitchFamily="34" charset="0"/>
              <a:buChar cha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Title 1"/>
          <p:cNvSpPr>
            <a:spLocks noGrp="1"/>
          </p:cNvSpPr>
          <p:nvPr>
            <p:ph type="title" idx="4294967295" hasCustomPrompt="1"/>
          </p:nvPr>
        </p:nvSpPr>
        <p:spPr>
          <a:xfrm>
            <a:off x="711200" y="19050"/>
            <a:ext cx="8432800" cy="409575"/>
          </a:xfrm>
          <a:prstGeom prst="rect">
            <a:avLst/>
          </a:prstGeom>
        </p:spPr>
        <p:txBody>
          <a:bodyPr/>
          <a:lstStyle>
            <a:lvl1pPr algn="r">
              <a:defRPr sz="2000">
                <a:solidFill>
                  <a:srgbClr val="92D050"/>
                </a:solidFill>
              </a:defRPr>
            </a:lvl1pPr>
          </a:lstStyle>
          <a:p>
            <a:r>
              <a:rPr lang="en-US" dirty="0" smtClean="0"/>
              <a:t/>
            </a:r>
            <a:br>
              <a:rPr lang="en-US" dirty="0" smtClean="0"/>
            </a:br>
            <a:endParaRPr lang="en-US" dirty="0" smtClean="0"/>
          </a:p>
        </p:txBody>
      </p:sp>
    </p:spTree>
    <p:extLst>
      <p:ext uri="{BB962C8B-B14F-4D97-AF65-F5344CB8AC3E}">
        <p14:creationId xmlns:p14="http://schemas.microsoft.com/office/powerpoint/2010/main" val="139896388"/>
      </p:ext>
    </p:extLst>
  </p:cSld>
  <p:clrMapOvr>
    <a:masterClrMapping/>
  </p:clrMapOvr>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51_Title and Content">
    <p:spTree>
      <p:nvGrpSpPr>
        <p:cNvPr id="1" name=""/>
        <p:cNvGrpSpPr/>
        <p:nvPr/>
      </p:nvGrpSpPr>
      <p:grpSpPr>
        <a:xfrm>
          <a:off x="0" y="0"/>
          <a:ext cx="0" cy="0"/>
          <a:chOff x="0" y="0"/>
          <a:chExt cx="0" cy="0"/>
        </a:xfrm>
      </p:grpSpPr>
      <p:sp>
        <p:nvSpPr>
          <p:cNvPr id="4" name="Rectangle 3"/>
          <p:cNvSpPr/>
          <p:nvPr userDrawn="1"/>
        </p:nvSpPr>
        <p:spPr>
          <a:xfrm>
            <a:off x="0" y="0"/>
            <a:ext cx="9144000" cy="333375"/>
          </a:xfrm>
          <a:prstGeom prst="rect">
            <a:avLst/>
          </a:prstGeom>
          <a:solidFill>
            <a:srgbClr val="005A9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fontAlgn="auto">
              <a:spcBef>
                <a:spcPts val="0"/>
              </a:spcBef>
              <a:spcAft>
                <a:spcPts val="0"/>
              </a:spcAft>
              <a:defRPr/>
            </a:pPr>
            <a:endParaRPr lang="en-US" sz="2000" dirty="0">
              <a:solidFill>
                <a:srgbClr val="92D050"/>
              </a:solidFill>
            </a:endParaRPr>
          </a:p>
        </p:txBody>
      </p:sp>
      <p:pic>
        <p:nvPicPr>
          <p:cNvPr id="7" name="Picture 5" descr="Q:\DR\Administrative\Photos for Briefs\DLA Logos\DLA-Logo-Clear.gif"/>
          <p:cNvPicPr>
            <a:picLocks noChangeAspect="1" noChangeArrowheads="1"/>
          </p:cNvPicPr>
          <p:nvPr userDrawn="1"/>
        </p:nvPicPr>
        <p:blipFill>
          <a:blip r:embed="rId2" cstate="print"/>
          <a:srcRect/>
          <a:stretch>
            <a:fillRect/>
          </a:stretch>
        </p:blipFill>
        <p:spPr bwMode="auto">
          <a:xfrm>
            <a:off x="19050" y="19050"/>
            <a:ext cx="692150" cy="819150"/>
          </a:xfrm>
          <a:prstGeom prst="rect">
            <a:avLst/>
          </a:prstGeom>
          <a:noFill/>
          <a:ln w="9525">
            <a:noFill/>
            <a:miter lim="800000"/>
            <a:headEnd/>
            <a:tailEnd/>
          </a:ln>
        </p:spPr>
      </p:pic>
      <p:sp>
        <p:nvSpPr>
          <p:cNvPr id="8" name="Slide Number Placeholder 5"/>
          <p:cNvSpPr txBox="1">
            <a:spLocks/>
          </p:cNvSpPr>
          <p:nvPr userDrawn="1"/>
        </p:nvSpPr>
        <p:spPr>
          <a:xfrm>
            <a:off x="7010400" y="6492874"/>
            <a:ext cx="2133600" cy="365125"/>
          </a:xfrm>
          <a:prstGeom prst="rect">
            <a:avLst/>
          </a:prstGeom>
        </p:spPr>
        <p:txBody>
          <a:bodyPr anchor="ctr"/>
          <a:lstStyle>
            <a:lvl1pPr>
              <a:defRPr/>
            </a:lvl1pPr>
          </a:lstStyle>
          <a:p>
            <a:pPr algn="r" fontAlgn="auto">
              <a:spcBef>
                <a:spcPts val="0"/>
              </a:spcBef>
              <a:spcAft>
                <a:spcPts val="0"/>
              </a:spcAft>
              <a:defRPr/>
            </a:pPr>
            <a:fld id="{1405757A-EBA4-4DE9-A0AF-46CB59C5552D}" type="slidenum">
              <a:rPr lang="en-US" sz="1400" b="1" smtClean="0">
                <a:solidFill>
                  <a:schemeClr val="bg1"/>
                </a:solidFill>
                <a:latin typeface="+mn-lt"/>
              </a:rPr>
              <a:pPr algn="r" fontAlgn="auto">
                <a:spcBef>
                  <a:spcPts val="0"/>
                </a:spcBef>
                <a:spcAft>
                  <a:spcPts val="0"/>
                </a:spcAft>
                <a:defRPr/>
              </a:pPr>
              <a:t>‹#›</a:t>
            </a:fld>
            <a:endParaRPr lang="en-US" sz="1400" b="1" dirty="0">
              <a:solidFill>
                <a:schemeClr val="bg1"/>
              </a:solidFill>
              <a:latin typeface="+mn-lt"/>
            </a:endParaRPr>
          </a:p>
        </p:txBody>
      </p:sp>
      <p:sp>
        <p:nvSpPr>
          <p:cNvPr id="3" name="Content Placeholder 2"/>
          <p:cNvSpPr>
            <a:spLocks noGrp="1"/>
          </p:cNvSpPr>
          <p:nvPr>
            <p:ph idx="1"/>
          </p:nvPr>
        </p:nvSpPr>
        <p:spPr>
          <a:xfrm>
            <a:off x="457200" y="1600200"/>
            <a:ext cx="8229600" cy="4525963"/>
          </a:xfrm>
          <a:prstGeom prst="rect">
            <a:avLst/>
          </a:prstGeom>
        </p:spPr>
        <p:txBody>
          <a:bodyPr/>
          <a:lstStyle>
            <a:lvl1pPr marL="231775" indent="-231775">
              <a:defRPr sz="2800"/>
            </a:lvl1pPr>
            <a:lvl2pPr marL="633413" indent="-292100">
              <a:defRPr sz="2400"/>
            </a:lvl2pPr>
            <a:lvl3pPr marL="974725" indent="-231775">
              <a:defRPr sz="2200"/>
            </a:lvl3pPr>
            <a:lvl4pPr marL="1255713" indent="-230188">
              <a:defRPr/>
            </a:lvl4pPr>
            <a:lvl5pPr marL="1544638" indent="-228600">
              <a:buFont typeface="Arial" pitchFamily="34" charset="0"/>
              <a:buChar cha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Title 1"/>
          <p:cNvSpPr>
            <a:spLocks noGrp="1"/>
          </p:cNvSpPr>
          <p:nvPr>
            <p:ph type="title" idx="4294967295" hasCustomPrompt="1"/>
          </p:nvPr>
        </p:nvSpPr>
        <p:spPr>
          <a:xfrm>
            <a:off x="711200" y="19050"/>
            <a:ext cx="8432800" cy="409575"/>
          </a:xfrm>
          <a:prstGeom prst="rect">
            <a:avLst/>
          </a:prstGeom>
        </p:spPr>
        <p:txBody>
          <a:bodyPr/>
          <a:lstStyle>
            <a:lvl1pPr algn="r">
              <a:defRPr sz="2000">
                <a:solidFill>
                  <a:srgbClr val="92D050"/>
                </a:solidFill>
              </a:defRPr>
            </a:lvl1pPr>
          </a:lstStyle>
          <a:p>
            <a:r>
              <a:rPr lang="en-US" dirty="0" smtClean="0"/>
              <a:t/>
            </a:r>
            <a:br>
              <a:rPr lang="en-US" dirty="0" smtClean="0"/>
            </a:br>
            <a:endParaRPr lang="en-US" dirty="0" smtClean="0"/>
          </a:p>
        </p:txBody>
      </p:sp>
    </p:spTree>
    <p:extLst>
      <p:ext uri="{BB962C8B-B14F-4D97-AF65-F5344CB8AC3E}">
        <p14:creationId xmlns:p14="http://schemas.microsoft.com/office/powerpoint/2010/main" val="517900644"/>
      </p:ext>
    </p:extLst>
  </p:cSld>
  <p:clrMapOvr>
    <a:masterClrMapping/>
  </p:clrMapOvr>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52_Title and Content">
    <p:spTree>
      <p:nvGrpSpPr>
        <p:cNvPr id="1" name=""/>
        <p:cNvGrpSpPr/>
        <p:nvPr/>
      </p:nvGrpSpPr>
      <p:grpSpPr>
        <a:xfrm>
          <a:off x="0" y="0"/>
          <a:ext cx="0" cy="0"/>
          <a:chOff x="0" y="0"/>
          <a:chExt cx="0" cy="0"/>
        </a:xfrm>
      </p:grpSpPr>
      <p:sp>
        <p:nvSpPr>
          <p:cNvPr id="4" name="Rectangle 3"/>
          <p:cNvSpPr/>
          <p:nvPr userDrawn="1"/>
        </p:nvSpPr>
        <p:spPr>
          <a:xfrm>
            <a:off x="0" y="0"/>
            <a:ext cx="9144000" cy="333375"/>
          </a:xfrm>
          <a:prstGeom prst="rect">
            <a:avLst/>
          </a:prstGeom>
          <a:solidFill>
            <a:srgbClr val="005A9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fontAlgn="auto">
              <a:spcBef>
                <a:spcPts val="0"/>
              </a:spcBef>
              <a:spcAft>
                <a:spcPts val="0"/>
              </a:spcAft>
              <a:defRPr/>
            </a:pPr>
            <a:endParaRPr lang="en-US" sz="2000" dirty="0">
              <a:solidFill>
                <a:srgbClr val="92D050"/>
              </a:solidFill>
            </a:endParaRPr>
          </a:p>
        </p:txBody>
      </p:sp>
      <p:pic>
        <p:nvPicPr>
          <p:cNvPr id="7" name="Picture 5" descr="Q:\DR\Administrative\Photos for Briefs\DLA Logos\DLA-Logo-Clear.gif"/>
          <p:cNvPicPr>
            <a:picLocks noChangeAspect="1" noChangeArrowheads="1"/>
          </p:cNvPicPr>
          <p:nvPr userDrawn="1"/>
        </p:nvPicPr>
        <p:blipFill>
          <a:blip r:embed="rId2" cstate="print"/>
          <a:srcRect/>
          <a:stretch>
            <a:fillRect/>
          </a:stretch>
        </p:blipFill>
        <p:spPr bwMode="auto">
          <a:xfrm>
            <a:off x="19050" y="19050"/>
            <a:ext cx="692150" cy="819150"/>
          </a:xfrm>
          <a:prstGeom prst="rect">
            <a:avLst/>
          </a:prstGeom>
          <a:noFill/>
          <a:ln w="9525">
            <a:noFill/>
            <a:miter lim="800000"/>
            <a:headEnd/>
            <a:tailEnd/>
          </a:ln>
        </p:spPr>
      </p:pic>
      <p:sp>
        <p:nvSpPr>
          <p:cNvPr id="8" name="Slide Number Placeholder 5"/>
          <p:cNvSpPr txBox="1">
            <a:spLocks/>
          </p:cNvSpPr>
          <p:nvPr userDrawn="1"/>
        </p:nvSpPr>
        <p:spPr>
          <a:xfrm>
            <a:off x="7010400" y="6492874"/>
            <a:ext cx="2133600" cy="365125"/>
          </a:xfrm>
          <a:prstGeom prst="rect">
            <a:avLst/>
          </a:prstGeom>
        </p:spPr>
        <p:txBody>
          <a:bodyPr anchor="ctr"/>
          <a:lstStyle>
            <a:lvl1pPr>
              <a:defRPr/>
            </a:lvl1pPr>
          </a:lstStyle>
          <a:p>
            <a:pPr algn="r" fontAlgn="auto">
              <a:spcBef>
                <a:spcPts val="0"/>
              </a:spcBef>
              <a:spcAft>
                <a:spcPts val="0"/>
              </a:spcAft>
              <a:defRPr/>
            </a:pPr>
            <a:fld id="{1405757A-EBA4-4DE9-A0AF-46CB59C5552D}" type="slidenum">
              <a:rPr lang="en-US" sz="1400" b="1" smtClean="0">
                <a:solidFill>
                  <a:schemeClr val="bg1"/>
                </a:solidFill>
                <a:latin typeface="+mn-lt"/>
              </a:rPr>
              <a:pPr algn="r" fontAlgn="auto">
                <a:spcBef>
                  <a:spcPts val="0"/>
                </a:spcBef>
                <a:spcAft>
                  <a:spcPts val="0"/>
                </a:spcAft>
                <a:defRPr/>
              </a:pPr>
              <a:t>‹#›</a:t>
            </a:fld>
            <a:endParaRPr lang="en-US" sz="1400" b="1" dirty="0">
              <a:solidFill>
                <a:schemeClr val="bg1"/>
              </a:solidFill>
              <a:latin typeface="+mn-lt"/>
            </a:endParaRPr>
          </a:p>
        </p:txBody>
      </p:sp>
      <p:sp>
        <p:nvSpPr>
          <p:cNvPr id="3" name="Content Placeholder 2"/>
          <p:cNvSpPr>
            <a:spLocks noGrp="1"/>
          </p:cNvSpPr>
          <p:nvPr>
            <p:ph idx="1"/>
          </p:nvPr>
        </p:nvSpPr>
        <p:spPr>
          <a:xfrm>
            <a:off x="457200" y="1600200"/>
            <a:ext cx="8229600" cy="4525963"/>
          </a:xfrm>
          <a:prstGeom prst="rect">
            <a:avLst/>
          </a:prstGeom>
        </p:spPr>
        <p:txBody>
          <a:bodyPr/>
          <a:lstStyle>
            <a:lvl1pPr marL="231775" indent="-231775">
              <a:defRPr sz="2800"/>
            </a:lvl1pPr>
            <a:lvl2pPr marL="633413" indent="-292100">
              <a:defRPr sz="2400"/>
            </a:lvl2pPr>
            <a:lvl3pPr marL="974725" indent="-231775">
              <a:defRPr sz="2200"/>
            </a:lvl3pPr>
            <a:lvl4pPr marL="1255713" indent="-230188">
              <a:defRPr/>
            </a:lvl4pPr>
            <a:lvl5pPr marL="1544638" indent="-228600">
              <a:buFont typeface="Arial" pitchFamily="34" charset="0"/>
              <a:buChar cha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Title 1"/>
          <p:cNvSpPr>
            <a:spLocks noGrp="1"/>
          </p:cNvSpPr>
          <p:nvPr>
            <p:ph type="title" idx="4294967295" hasCustomPrompt="1"/>
          </p:nvPr>
        </p:nvSpPr>
        <p:spPr>
          <a:xfrm>
            <a:off x="711200" y="19050"/>
            <a:ext cx="8432800" cy="409575"/>
          </a:xfrm>
          <a:prstGeom prst="rect">
            <a:avLst/>
          </a:prstGeom>
        </p:spPr>
        <p:txBody>
          <a:bodyPr/>
          <a:lstStyle>
            <a:lvl1pPr algn="r">
              <a:defRPr sz="2000">
                <a:solidFill>
                  <a:srgbClr val="92D050"/>
                </a:solidFill>
              </a:defRPr>
            </a:lvl1pPr>
          </a:lstStyle>
          <a:p>
            <a:r>
              <a:rPr lang="en-US" dirty="0" smtClean="0"/>
              <a:t/>
            </a:r>
            <a:br>
              <a:rPr lang="en-US" dirty="0" smtClean="0"/>
            </a:br>
            <a:endParaRPr lang="en-US" dirty="0" smtClean="0"/>
          </a:p>
        </p:txBody>
      </p:sp>
    </p:spTree>
    <p:extLst>
      <p:ext uri="{BB962C8B-B14F-4D97-AF65-F5344CB8AC3E}">
        <p14:creationId xmlns:p14="http://schemas.microsoft.com/office/powerpoint/2010/main" val="3514006938"/>
      </p:ext>
    </p:extLst>
  </p:cSld>
  <p:clrMapOvr>
    <a:masterClrMapping/>
  </p:clrMapOvr>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53_Title and Content">
    <p:spTree>
      <p:nvGrpSpPr>
        <p:cNvPr id="1" name=""/>
        <p:cNvGrpSpPr/>
        <p:nvPr/>
      </p:nvGrpSpPr>
      <p:grpSpPr>
        <a:xfrm>
          <a:off x="0" y="0"/>
          <a:ext cx="0" cy="0"/>
          <a:chOff x="0" y="0"/>
          <a:chExt cx="0" cy="0"/>
        </a:xfrm>
      </p:grpSpPr>
      <p:sp>
        <p:nvSpPr>
          <p:cNvPr id="4" name="Rectangle 3"/>
          <p:cNvSpPr/>
          <p:nvPr userDrawn="1"/>
        </p:nvSpPr>
        <p:spPr>
          <a:xfrm>
            <a:off x="0" y="0"/>
            <a:ext cx="9144000" cy="333375"/>
          </a:xfrm>
          <a:prstGeom prst="rect">
            <a:avLst/>
          </a:prstGeom>
          <a:solidFill>
            <a:srgbClr val="005A9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fontAlgn="auto">
              <a:spcBef>
                <a:spcPts val="0"/>
              </a:spcBef>
              <a:spcAft>
                <a:spcPts val="0"/>
              </a:spcAft>
              <a:defRPr/>
            </a:pPr>
            <a:endParaRPr lang="en-US" sz="2000" dirty="0">
              <a:solidFill>
                <a:srgbClr val="92D050"/>
              </a:solidFill>
            </a:endParaRPr>
          </a:p>
        </p:txBody>
      </p:sp>
      <p:pic>
        <p:nvPicPr>
          <p:cNvPr id="7" name="Picture 5" descr="Q:\DR\Administrative\Photos for Briefs\DLA Logos\DLA-Logo-Clear.gif"/>
          <p:cNvPicPr>
            <a:picLocks noChangeAspect="1" noChangeArrowheads="1"/>
          </p:cNvPicPr>
          <p:nvPr userDrawn="1"/>
        </p:nvPicPr>
        <p:blipFill>
          <a:blip r:embed="rId2" cstate="print"/>
          <a:srcRect/>
          <a:stretch>
            <a:fillRect/>
          </a:stretch>
        </p:blipFill>
        <p:spPr bwMode="auto">
          <a:xfrm>
            <a:off x="19050" y="19050"/>
            <a:ext cx="692150" cy="819150"/>
          </a:xfrm>
          <a:prstGeom prst="rect">
            <a:avLst/>
          </a:prstGeom>
          <a:noFill/>
          <a:ln w="9525">
            <a:noFill/>
            <a:miter lim="800000"/>
            <a:headEnd/>
            <a:tailEnd/>
          </a:ln>
        </p:spPr>
      </p:pic>
      <p:sp>
        <p:nvSpPr>
          <p:cNvPr id="8" name="Slide Number Placeholder 5"/>
          <p:cNvSpPr txBox="1">
            <a:spLocks/>
          </p:cNvSpPr>
          <p:nvPr userDrawn="1"/>
        </p:nvSpPr>
        <p:spPr>
          <a:xfrm>
            <a:off x="7010400" y="6492874"/>
            <a:ext cx="2133600" cy="365125"/>
          </a:xfrm>
          <a:prstGeom prst="rect">
            <a:avLst/>
          </a:prstGeom>
        </p:spPr>
        <p:txBody>
          <a:bodyPr anchor="ctr"/>
          <a:lstStyle>
            <a:lvl1pPr>
              <a:defRPr/>
            </a:lvl1pPr>
          </a:lstStyle>
          <a:p>
            <a:pPr algn="r" fontAlgn="auto">
              <a:spcBef>
                <a:spcPts val="0"/>
              </a:spcBef>
              <a:spcAft>
                <a:spcPts val="0"/>
              </a:spcAft>
              <a:defRPr/>
            </a:pPr>
            <a:fld id="{1405757A-EBA4-4DE9-A0AF-46CB59C5552D}" type="slidenum">
              <a:rPr lang="en-US" sz="1400" b="1" smtClean="0">
                <a:solidFill>
                  <a:schemeClr val="bg1"/>
                </a:solidFill>
                <a:latin typeface="+mn-lt"/>
              </a:rPr>
              <a:pPr algn="r" fontAlgn="auto">
                <a:spcBef>
                  <a:spcPts val="0"/>
                </a:spcBef>
                <a:spcAft>
                  <a:spcPts val="0"/>
                </a:spcAft>
                <a:defRPr/>
              </a:pPr>
              <a:t>‹#›</a:t>
            </a:fld>
            <a:endParaRPr lang="en-US" sz="1400" b="1" dirty="0">
              <a:solidFill>
                <a:schemeClr val="bg1"/>
              </a:solidFill>
              <a:latin typeface="+mn-lt"/>
            </a:endParaRPr>
          </a:p>
        </p:txBody>
      </p:sp>
      <p:sp>
        <p:nvSpPr>
          <p:cNvPr id="3" name="Content Placeholder 2"/>
          <p:cNvSpPr>
            <a:spLocks noGrp="1"/>
          </p:cNvSpPr>
          <p:nvPr>
            <p:ph idx="1"/>
          </p:nvPr>
        </p:nvSpPr>
        <p:spPr>
          <a:xfrm>
            <a:off x="457200" y="1600200"/>
            <a:ext cx="8229600" cy="4525963"/>
          </a:xfrm>
          <a:prstGeom prst="rect">
            <a:avLst/>
          </a:prstGeom>
        </p:spPr>
        <p:txBody>
          <a:bodyPr/>
          <a:lstStyle>
            <a:lvl1pPr marL="231775" indent="-231775">
              <a:defRPr sz="2800"/>
            </a:lvl1pPr>
            <a:lvl2pPr marL="633413" indent="-292100">
              <a:defRPr sz="2400"/>
            </a:lvl2pPr>
            <a:lvl3pPr marL="974725" indent="-231775">
              <a:defRPr sz="2200"/>
            </a:lvl3pPr>
            <a:lvl4pPr marL="1255713" indent="-230188">
              <a:defRPr/>
            </a:lvl4pPr>
            <a:lvl5pPr marL="1544638" indent="-228600">
              <a:buFont typeface="Arial" pitchFamily="34" charset="0"/>
              <a:buChar cha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Title 1"/>
          <p:cNvSpPr>
            <a:spLocks noGrp="1"/>
          </p:cNvSpPr>
          <p:nvPr>
            <p:ph type="title" idx="4294967295" hasCustomPrompt="1"/>
          </p:nvPr>
        </p:nvSpPr>
        <p:spPr>
          <a:xfrm>
            <a:off x="711200" y="19050"/>
            <a:ext cx="8432800" cy="409575"/>
          </a:xfrm>
          <a:prstGeom prst="rect">
            <a:avLst/>
          </a:prstGeom>
        </p:spPr>
        <p:txBody>
          <a:bodyPr/>
          <a:lstStyle>
            <a:lvl1pPr algn="r">
              <a:defRPr sz="2000">
                <a:solidFill>
                  <a:srgbClr val="92D050"/>
                </a:solidFill>
              </a:defRPr>
            </a:lvl1pPr>
          </a:lstStyle>
          <a:p>
            <a:r>
              <a:rPr lang="en-US" dirty="0" smtClean="0"/>
              <a:t/>
            </a:r>
            <a:br>
              <a:rPr lang="en-US" dirty="0" smtClean="0"/>
            </a:br>
            <a:endParaRPr lang="en-US" dirty="0" smtClean="0"/>
          </a:p>
        </p:txBody>
      </p:sp>
    </p:spTree>
    <p:extLst>
      <p:ext uri="{BB962C8B-B14F-4D97-AF65-F5344CB8AC3E}">
        <p14:creationId xmlns:p14="http://schemas.microsoft.com/office/powerpoint/2010/main" val="1977761080"/>
      </p:ext>
    </p:extLst>
  </p:cSld>
  <p:clrMapOvr>
    <a:masterClrMapping/>
  </p:clrMapOvr>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54_Title and Content">
    <p:spTree>
      <p:nvGrpSpPr>
        <p:cNvPr id="1" name=""/>
        <p:cNvGrpSpPr/>
        <p:nvPr/>
      </p:nvGrpSpPr>
      <p:grpSpPr>
        <a:xfrm>
          <a:off x="0" y="0"/>
          <a:ext cx="0" cy="0"/>
          <a:chOff x="0" y="0"/>
          <a:chExt cx="0" cy="0"/>
        </a:xfrm>
      </p:grpSpPr>
      <p:sp>
        <p:nvSpPr>
          <p:cNvPr id="4" name="Rectangle 3"/>
          <p:cNvSpPr/>
          <p:nvPr userDrawn="1"/>
        </p:nvSpPr>
        <p:spPr>
          <a:xfrm>
            <a:off x="0" y="0"/>
            <a:ext cx="9144000" cy="333375"/>
          </a:xfrm>
          <a:prstGeom prst="rect">
            <a:avLst/>
          </a:prstGeom>
          <a:solidFill>
            <a:srgbClr val="005A9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fontAlgn="auto">
              <a:spcBef>
                <a:spcPts val="0"/>
              </a:spcBef>
              <a:spcAft>
                <a:spcPts val="0"/>
              </a:spcAft>
              <a:defRPr/>
            </a:pPr>
            <a:endParaRPr lang="en-US" sz="2000" dirty="0">
              <a:solidFill>
                <a:srgbClr val="92D050"/>
              </a:solidFill>
            </a:endParaRPr>
          </a:p>
        </p:txBody>
      </p:sp>
      <p:pic>
        <p:nvPicPr>
          <p:cNvPr id="7" name="Picture 5" descr="Q:\DR\Administrative\Photos for Briefs\DLA Logos\DLA-Logo-Clear.gif"/>
          <p:cNvPicPr>
            <a:picLocks noChangeAspect="1" noChangeArrowheads="1"/>
          </p:cNvPicPr>
          <p:nvPr userDrawn="1"/>
        </p:nvPicPr>
        <p:blipFill>
          <a:blip r:embed="rId2" cstate="print"/>
          <a:srcRect/>
          <a:stretch>
            <a:fillRect/>
          </a:stretch>
        </p:blipFill>
        <p:spPr bwMode="auto">
          <a:xfrm>
            <a:off x="19050" y="19050"/>
            <a:ext cx="692150" cy="819150"/>
          </a:xfrm>
          <a:prstGeom prst="rect">
            <a:avLst/>
          </a:prstGeom>
          <a:noFill/>
          <a:ln w="9525">
            <a:noFill/>
            <a:miter lim="800000"/>
            <a:headEnd/>
            <a:tailEnd/>
          </a:ln>
        </p:spPr>
      </p:pic>
      <p:sp>
        <p:nvSpPr>
          <p:cNvPr id="8" name="Slide Number Placeholder 5"/>
          <p:cNvSpPr txBox="1">
            <a:spLocks/>
          </p:cNvSpPr>
          <p:nvPr userDrawn="1"/>
        </p:nvSpPr>
        <p:spPr>
          <a:xfrm>
            <a:off x="7010400" y="6492874"/>
            <a:ext cx="2133600" cy="365125"/>
          </a:xfrm>
          <a:prstGeom prst="rect">
            <a:avLst/>
          </a:prstGeom>
        </p:spPr>
        <p:txBody>
          <a:bodyPr anchor="ctr"/>
          <a:lstStyle>
            <a:lvl1pPr>
              <a:defRPr/>
            </a:lvl1pPr>
          </a:lstStyle>
          <a:p>
            <a:pPr algn="r" fontAlgn="auto">
              <a:spcBef>
                <a:spcPts val="0"/>
              </a:spcBef>
              <a:spcAft>
                <a:spcPts val="0"/>
              </a:spcAft>
              <a:defRPr/>
            </a:pPr>
            <a:fld id="{1405757A-EBA4-4DE9-A0AF-46CB59C5552D}" type="slidenum">
              <a:rPr lang="en-US" sz="1400" b="1" smtClean="0">
                <a:solidFill>
                  <a:schemeClr val="bg1"/>
                </a:solidFill>
                <a:latin typeface="+mn-lt"/>
              </a:rPr>
              <a:pPr algn="r" fontAlgn="auto">
                <a:spcBef>
                  <a:spcPts val="0"/>
                </a:spcBef>
                <a:spcAft>
                  <a:spcPts val="0"/>
                </a:spcAft>
                <a:defRPr/>
              </a:pPr>
              <a:t>‹#›</a:t>
            </a:fld>
            <a:endParaRPr lang="en-US" sz="1400" b="1" dirty="0">
              <a:solidFill>
                <a:schemeClr val="bg1"/>
              </a:solidFill>
              <a:latin typeface="+mn-lt"/>
            </a:endParaRPr>
          </a:p>
        </p:txBody>
      </p:sp>
      <p:sp>
        <p:nvSpPr>
          <p:cNvPr id="3" name="Content Placeholder 2"/>
          <p:cNvSpPr>
            <a:spLocks noGrp="1"/>
          </p:cNvSpPr>
          <p:nvPr>
            <p:ph idx="1"/>
          </p:nvPr>
        </p:nvSpPr>
        <p:spPr>
          <a:xfrm>
            <a:off x="457200" y="1600200"/>
            <a:ext cx="8229600" cy="4525963"/>
          </a:xfrm>
          <a:prstGeom prst="rect">
            <a:avLst/>
          </a:prstGeom>
        </p:spPr>
        <p:txBody>
          <a:bodyPr/>
          <a:lstStyle>
            <a:lvl1pPr marL="231775" indent="-231775">
              <a:defRPr sz="2800"/>
            </a:lvl1pPr>
            <a:lvl2pPr marL="633413" indent="-292100">
              <a:defRPr sz="2400"/>
            </a:lvl2pPr>
            <a:lvl3pPr marL="974725" indent="-231775">
              <a:defRPr sz="2200"/>
            </a:lvl3pPr>
            <a:lvl4pPr marL="1255713" indent="-230188">
              <a:defRPr/>
            </a:lvl4pPr>
            <a:lvl5pPr marL="1544638" indent="-228600">
              <a:buFont typeface="Arial" pitchFamily="34" charset="0"/>
              <a:buChar cha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Title 1"/>
          <p:cNvSpPr>
            <a:spLocks noGrp="1"/>
          </p:cNvSpPr>
          <p:nvPr>
            <p:ph type="title" idx="4294967295" hasCustomPrompt="1"/>
          </p:nvPr>
        </p:nvSpPr>
        <p:spPr>
          <a:xfrm>
            <a:off x="711200" y="19050"/>
            <a:ext cx="8432800" cy="409575"/>
          </a:xfrm>
          <a:prstGeom prst="rect">
            <a:avLst/>
          </a:prstGeom>
        </p:spPr>
        <p:txBody>
          <a:bodyPr/>
          <a:lstStyle>
            <a:lvl1pPr algn="r">
              <a:defRPr sz="2000">
                <a:solidFill>
                  <a:srgbClr val="92D050"/>
                </a:solidFill>
              </a:defRPr>
            </a:lvl1pPr>
          </a:lstStyle>
          <a:p>
            <a:r>
              <a:rPr lang="en-US" dirty="0" smtClean="0"/>
              <a:t/>
            </a:r>
            <a:br>
              <a:rPr lang="en-US" dirty="0" smtClean="0"/>
            </a:br>
            <a:endParaRPr lang="en-US" dirty="0" smtClean="0"/>
          </a:p>
        </p:txBody>
      </p:sp>
    </p:spTree>
    <p:extLst>
      <p:ext uri="{BB962C8B-B14F-4D97-AF65-F5344CB8AC3E}">
        <p14:creationId xmlns:p14="http://schemas.microsoft.com/office/powerpoint/2010/main" val="2317954942"/>
      </p:ext>
    </p:extLst>
  </p:cSld>
  <p:clrMapOvr>
    <a:masterClrMapping/>
  </p:clrMapOvr>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55_Title and Content">
    <p:spTree>
      <p:nvGrpSpPr>
        <p:cNvPr id="1" name=""/>
        <p:cNvGrpSpPr/>
        <p:nvPr/>
      </p:nvGrpSpPr>
      <p:grpSpPr>
        <a:xfrm>
          <a:off x="0" y="0"/>
          <a:ext cx="0" cy="0"/>
          <a:chOff x="0" y="0"/>
          <a:chExt cx="0" cy="0"/>
        </a:xfrm>
      </p:grpSpPr>
      <p:sp>
        <p:nvSpPr>
          <p:cNvPr id="4" name="Rectangle 3"/>
          <p:cNvSpPr/>
          <p:nvPr userDrawn="1"/>
        </p:nvSpPr>
        <p:spPr>
          <a:xfrm>
            <a:off x="0" y="0"/>
            <a:ext cx="9144000" cy="333375"/>
          </a:xfrm>
          <a:prstGeom prst="rect">
            <a:avLst/>
          </a:prstGeom>
          <a:solidFill>
            <a:srgbClr val="005A9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fontAlgn="auto">
              <a:spcBef>
                <a:spcPts val="0"/>
              </a:spcBef>
              <a:spcAft>
                <a:spcPts val="0"/>
              </a:spcAft>
              <a:defRPr/>
            </a:pPr>
            <a:endParaRPr lang="en-US" sz="2000" dirty="0">
              <a:solidFill>
                <a:srgbClr val="92D050"/>
              </a:solidFill>
            </a:endParaRPr>
          </a:p>
        </p:txBody>
      </p:sp>
      <p:pic>
        <p:nvPicPr>
          <p:cNvPr id="7" name="Picture 5" descr="Q:\DR\Administrative\Photos for Briefs\DLA Logos\DLA-Logo-Clear.gif"/>
          <p:cNvPicPr>
            <a:picLocks noChangeAspect="1" noChangeArrowheads="1"/>
          </p:cNvPicPr>
          <p:nvPr userDrawn="1"/>
        </p:nvPicPr>
        <p:blipFill>
          <a:blip r:embed="rId2" cstate="print"/>
          <a:srcRect/>
          <a:stretch>
            <a:fillRect/>
          </a:stretch>
        </p:blipFill>
        <p:spPr bwMode="auto">
          <a:xfrm>
            <a:off x="19050" y="19050"/>
            <a:ext cx="692150" cy="819150"/>
          </a:xfrm>
          <a:prstGeom prst="rect">
            <a:avLst/>
          </a:prstGeom>
          <a:noFill/>
          <a:ln w="9525">
            <a:noFill/>
            <a:miter lim="800000"/>
            <a:headEnd/>
            <a:tailEnd/>
          </a:ln>
        </p:spPr>
      </p:pic>
      <p:sp>
        <p:nvSpPr>
          <p:cNvPr id="8" name="Slide Number Placeholder 5"/>
          <p:cNvSpPr txBox="1">
            <a:spLocks/>
          </p:cNvSpPr>
          <p:nvPr userDrawn="1"/>
        </p:nvSpPr>
        <p:spPr>
          <a:xfrm>
            <a:off x="7010400" y="6492874"/>
            <a:ext cx="2133600" cy="365125"/>
          </a:xfrm>
          <a:prstGeom prst="rect">
            <a:avLst/>
          </a:prstGeom>
        </p:spPr>
        <p:txBody>
          <a:bodyPr anchor="ctr"/>
          <a:lstStyle>
            <a:lvl1pPr>
              <a:defRPr/>
            </a:lvl1pPr>
          </a:lstStyle>
          <a:p>
            <a:pPr algn="r" fontAlgn="auto">
              <a:spcBef>
                <a:spcPts val="0"/>
              </a:spcBef>
              <a:spcAft>
                <a:spcPts val="0"/>
              </a:spcAft>
              <a:defRPr/>
            </a:pPr>
            <a:fld id="{1405757A-EBA4-4DE9-A0AF-46CB59C5552D}" type="slidenum">
              <a:rPr lang="en-US" sz="1400" b="1" smtClean="0">
                <a:solidFill>
                  <a:schemeClr val="bg1"/>
                </a:solidFill>
                <a:latin typeface="+mn-lt"/>
              </a:rPr>
              <a:pPr algn="r" fontAlgn="auto">
                <a:spcBef>
                  <a:spcPts val="0"/>
                </a:spcBef>
                <a:spcAft>
                  <a:spcPts val="0"/>
                </a:spcAft>
                <a:defRPr/>
              </a:pPr>
              <a:t>‹#›</a:t>
            </a:fld>
            <a:endParaRPr lang="en-US" sz="1400" b="1" dirty="0">
              <a:solidFill>
                <a:schemeClr val="bg1"/>
              </a:solidFill>
              <a:latin typeface="+mn-lt"/>
            </a:endParaRPr>
          </a:p>
        </p:txBody>
      </p:sp>
      <p:sp>
        <p:nvSpPr>
          <p:cNvPr id="3" name="Content Placeholder 2"/>
          <p:cNvSpPr>
            <a:spLocks noGrp="1"/>
          </p:cNvSpPr>
          <p:nvPr>
            <p:ph idx="1"/>
          </p:nvPr>
        </p:nvSpPr>
        <p:spPr>
          <a:xfrm>
            <a:off x="457200" y="1600200"/>
            <a:ext cx="8229600" cy="4525963"/>
          </a:xfrm>
          <a:prstGeom prst="rect">
            <a:avLst/>
          </a:prstGeom>
        </p:spPr>
        <p:txBody>
          <a:bodyPr/>
          <a:lstStyle>
            <a:lvl1pPr marL="231775" indent="-231775">
              <a:defRPr sz="2800"/>
            </a:lvl1pPr>
            <a:lvl2pPr marL="633413" indent="-292100">
              <a:defRPr sz="2400"/>
            </a:lvl2pPr>
            <a:lvl3pPr marL="974725" indent="-231775">
              <a:defRPr sz="2200"/>
            </a:lvl3pPr>
            <a:lvl4pPr marL="1255713" indent="-230188">
              <a:defRPr/>
            </a:lvl4pPr>
            <a:lvl5pPr marL="1544638" indent="-228600">
              <a:buFont typeface="Arial" pitchFamily="34" charset="0"/>
              <a:buChar cha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Title 1"/>
          <p:cNvSpPr>
            <a:spLocks noGrp="1"/>
          </p:cNvSpPr>
          <p:nvPr>
            <p:ph type="title" idx="4294967295" hasCustomPrompt="1"/>
          </p:nvPr>
        </p:nvSpPr>
        <p:spPr>
          <a:xfrm>
            <a:off x="711200" y="19050"/>
            <a:ext cx="8432800" cy="409575"/>
          </a:xfrm>
          <a:prstGeom prst="rect">
            <a:avLst/>
          </a:prstGeom>
        </p:spPr>
        <p:txBody>
          <a:bodyPr/>
          <a:lstStyle>
            <a:lvl1pPr algn="r">
              <a:defRPr sz="2000">
                <a:solidFill>
                  <a:srgbClr val="92D050"/>
                </a:solidFill>
              </a:defRPr>
            </a:lvl1pPr>
          </a:lstStyle>
          <a:p>
            <a:r>
              <a:rPr lang="en-US" dirty="0" smtClean="0"/>
              <a:t/>
            </a:r>
            <a:br>
              <a:rPr lang="en-US" dirty="0" smtClean="0"/>
            </a:br>
            <a:endParaRPr lang="en-US" dirty="0" smtClean="0"/>
          </a:p>
        </p:txBody>
      </p:sp>
    </p:spTree>
    <p:extLst>
      <p:ext uri="{BB962C8B-B14F-4D97-AF65-F5344CB8AC3E}">
        <p14:creationId xmlns:p14="http://schemas.microsoft.com/office/powerpoint/2010/main" val="2740652048"/>
      </p:ext>
    </p:extLst>
  </p:cSld>
  <p:clrMapOvr>
    <a:masterClrMapping/>
  </p:clrMapOvr>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56_Title and Content">
    <p:spTree>
      <p:nvGrpSpPr>
        <p:cNvPr id="1" name=""/>
        <p:cNvGrpSpPr/>
        <p:nvPr/>
      </p:nvGrpSpPr>
      <p:grpSpPr>
        <a:xfrm>
          <a:off x="0" y="0"/>
          <a:ext cx="0" cy="0"/>
          <a:chOff x="0" y="0"/>
          <a:chExt cx="0" cy="0"/>
        </a:xfrm>
      </p:grpSpPr>
      <p:sp>
        <p:nvSpPr>
          <p:cNvPr id="4" name="Rectangle 3"/>
          <p:cNvSpPr/>
          <p:nvPr userDrawn="1"/>
        </p:nvSpPr>
        <p:spPr>
          <a:xfrm>
            <a:off x="0" y="0"/>
            <a:ext cx="9144000" cy="333375"/>
          </a:xfrm>
          <a:prstGeom prst="rect">
            <a:avLst/>
          </a:prstGeom>
          <a:solidFill>
            <a:srgbClr val="005A9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fontAlgn="auto">
              <a:spcBef>
                <a:spcPts val="0"/>
              </a:spcBef>
              <a:spcAft>
                <a:spcPts val="0"/>
              </a:spcAft>
              <a:defRPr/>
            </a:pPr>
            <a:endParaRPr lang="en-US" sz="2000" dirty="0">
              <a:solidFill>
                <a:srgbClr val="92D050"/>
              </a:solidFill>
            </a:endParaRPr>
          </a:p>
        </p:txBody>
      </p:sp>
      <p:pic>
        <p:nvPicPr>
          <p:cNvPr id="7" name="Picture 5" descr="Q:\DR\Administrative\Photos for Briefs\DLA Logos\DLA-Logo-Clear.gif"/>
          <p:cNvPicPr>
            <a:picLocks noChangeAspect="1" noChangeArrowheads="1"/>
          </p:cNvPicPr>
          <p:nvPr userDrawn="1"/>
        </p:nvPicPr>
        <p:blipFill>
          <a:blip r:embed="rId2" cstate="print"/>
          <a:srcRect/>
          <a:stretch>
            <a:fillRect/>
          </a:stretch>
        </p:blipFill>
        <p:spPr bwMode="auto">
          <a:xfrm>
            <a:off x="19050" y="19050"/>
            <a:ext cx="692150" cy="819150"/>
          </a:xfrm>
          <a:prstGeom prst="rect">
            <a:avLst/>
          </a:prstGeom>
          <a:noFill/>
          <a:ln w="9525">
            <a:noFill/>
            <a:miter lim="800000"/>
            <a:headEnd/>
            <a:tailEnd/>
          </a:ln>
        </p:spPr>
      </p:pic>
      <p:sp>
        <p:nvSpPr>
          <p:cNvPr id="8" name="Slide Number Placeholder 5"/>
          <p:cNvSpPr txBox="1">
            <a:spLocks/>
          </p:cNvSpPr>
          <p:nvPr userDrawn="1"/>
        </p:nvSpPr>
        <p:spPr>
          <a:xfrm>
            <a:off x="7010400" y="6492874"/>
            <a:ext cx="2133600" cy="365125"/>
          </a:xfrm>
          <a:prstGeom prst="rect">
            <a:avLst/>
          </a:prstGeom>
        </p:spPr>
        <p:txBody>
          <a:bodyPr anchor="ctr"/>
          <a:lstStyle>
            <a:lvl1pPr>
              <a:defRPr/>
            </a:lvl1pPr>
          </a:lstStyle>
          <a:p>
            <a:pPr algn="r" fontAlgn="auto">
              <a:spcBef>
                <a:spcPts val="0"/>
              </a:spcBef>
              <a:spcAft>
                <a:spcPts val="0"/>
              </a:spcAft>
              <a:defRPr/>
            </a:pPr>
            <a:fld id="{1405757A-EBA4-4DE9-A0AF-46CB59C5552D}" type="slidenum">
              <a:rPr lang="en-US" sz="1400" b="1" smtClean="0">
                <a:solidFill>
                  <a:schemeClr val="bg1"/>
                </a:solidFill>
                <a:latin typeface="+mn-lt"/>
              </a:rPr>
              <a:pPr algn="r" fontAlgn="auto">
                <a:spcBef>
                  <a:spcPts val="0"/>
                </a:spcBef>
                <a:spcAft>
                  <a:spcPts val="0"/>
                </a:spcAft>
                <a:defRPr/>
              </a:pPr>
              <a:t>‹#›</a:t>
            </a:fld>
            <a:endParaRPr lang="en-US" sz="1400" b="1" dirty="0">
              <a:solidFill>
                <a:schemeClr val="bg1"/>
              </a:solidFill>
              <a:latin typeface="+mn-lt"/>
            </a:endParaRPr>
          </a:p>
        </p:txBody>
      </p:sp>
      <p:sp>
        <p:nvSpPr>
          <p:cNvPr id="3" name="Content Placeholder 2"/>
          <p:cNvSpPr>
            <a:spLocks noGrp="1"/>
          </p:cNvSpPr>
          <p:nvPr>
            <p:ph idx="1"/>
          </p:nvPr>
        </p:nvSpPr>
        <p:spPr>
          <a:xfrm>
            <a:off x="457200" y="1600200"/>
            <a:ext cx="8229600" cy="4525963"/>
          </a:xfrm>
          <a:prstGeom prst="rect">
            <a:avLst/>
          </a:prstGeom>
        </p:spPr>
        <p:txBody>
          <a:bodyPr/>
          <a:lstStyle>
            <a:lvl1pPr marL="231775" indent="-231775">
              <a:defRPr sz="2800"/>
            </a:lvl1pPr>
            <a:lvl2pPr marL="633413" indent="-292100">
              <a:defRPr sz="2400"/>
            </a:lvl2pPr>
            <a:lvl3pPr marL="974725" indent="-231775">
              <a:defRPr sz="2200"/>
            </a:lvl3pPr>
            <a:lvl4pPr marL="1255713" indent="-230188">
              <a:defRPr/>
            </a:lvl4pPr>
            <a:lvl5pPr marL="1544638" indent="-228600">
              <a:buFont typeface="Arial" pitchFamily="34" charset="0"/>
              <a:buChar cha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Title 1"/>
          <p:cNvSpPr>
            <a:spLocks noGrp="1"/>
          </p:cNvSpPr>
          <p:nvPr>
            <p:ph type="title" idx="4294967295" hasCustomPrompt="1"/>
          </p:nvPr>
        </p:nvSpPr>
        <p:spPr>
          <a:xfrm>
            <a:off x="711200" y="19050"/>
            <a:ext cx="8432800" cy="409575"/>
          </a:xfrm>
          <a:prstGeom prst="rect">
            <a:avLst/>
          </a:prstGeom>
        </p:spPr>
        <p:txBody>
          <a:bodyPr/>
          <a:lstStyle>
            <a:lvl1pPr algn="r">
              <a:defRPr sz="2000">
                <a:solidFill>
                  <a:srgbClr val="92D050"/>
                </a:solidFill>
              </a:defRPr>
            </a:lvl1pPr>
          </a:lstStyle>
          <a:p>
            <a:r>
              <a:rPr lang="en-US" dirty="0" smtClean="0"/>
              <a:t/>
            </a:r>
            <a:br>
              <a:rPr lang="en-US" dirty="0" smtClean="0"/>
            </a:br>
            <a:endParaRPr lang="en-US" dirty="0" smtClean="0"/>
          </a:p>
        </p:txBody>
      </p:sp>
    </p:spTree>
    <p:extLst>
      <p:ext uri="{BB962C8B-B14F-4D97-AF65-F5344CB8AC3E}">
        <p14:creationId xmlns:p14="http://schemas.microsoft.com/office/powerpoint/2010/main" val="1177549858"/>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4" name="Rectangle 3"/>
          <p:cNvSpPr/>
          <p:nvPr userDrawn="1"/>
        </p:nvSpPr>
        <p:spPr>
          <a:xfrm>
            <a:off x="0" y="0"/>
            <a:ext cx="9144000" cy="333375"/>
          </a:xfrm>
          <a:prstGeom prst="rect">
            <a:avLst/>
          </a:prstGeom>
          <a:solidFill>
            <a:srgbClr val="005A9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fontAlgn="auto">
              <a:spcBef>
                <a:spcPts val="0"/>
              </a:spcBef>
              <a:spcAft>
                <a:spcPts val="0"/>
              </a:spcAft>
              <a:defRPr/>
            </a:pPr>
            <a:endParaRPr lang="en-US" sz="2000" dirty="0">
              <a:solidFill>
                <a:srgbClr val="92D050"/>
              </a:solidFill>
            </a:endParaRPr>
          </a:p>
        </p:txBody>
      </p:sp>
      <p:pic>
        <p:nvPicPr>
          <p:cNvPr id="7" name="Picture 5" descr="Q:\DR\Administrative\Photos for Briefs\DLA Logos\DLA-Logo-Clear.gif"/>
          <p:cNvPicPr>
            <a:picLocks noChangeAspect="1" noChangeArrowheads="1"/>
          </p:cNvPicPr>
          <p:nvPr userDrawn="1"/>
        </p:nvPicPr>
        <p:blipFill>
          <a:blip r:embed="rId2" cstate="print"/>
          <a:srcRect/>
          <a:stretch>
            <a:fillRect/>
          </a:stretch>
        </p:blipFill>
        <p:spPr bwMode="auto">
          <a:xfrm>
            <a:off x="19050" y="19050"/>
            <a:ext cx="692150" cy="819150"/>
          </a:xfrm>
          <a:prstGeom prst="rect">
            <a:avLst/>
          </a:prstGeom>
          <a:noFill/>
          <a:ln w="9525">
            <a:noFill/>
            <a:miter lim="800000"/>
            <a:headEnd/>
            <a:tailEnd/>
          </a:ln>
        </p:spPr>
      </p:pic>
      <p:sp>
        <p:nvSpPr>
          <p:cNvPr id="8" name="Slide Number Placeholder 5"/>
          <p:cNvSpPr txBox="1">
            <a:spLocks/>
          </p:cNvSpPr>
          <p:nvPr userDrawn="1"/>
        </p:nvSpPr>
        <p:spPr>
          <a:xfrm>
            <a:off x="7010400" y="6492874"/>
            <a:ext cx="2133600" cy="365125"/>
          </a:xfrm>
          <a:prstGeom prst="rect">
            <a:avLst/>
          </a:prstGeom>
        </p:spPr>
        <p:txBody>
          <a:bodyPr anchor="ctr"/>
          <a:lstStyle>
            <a:lvl1pPr>
              <a:defRPr/>
            </a:lvl1pPr>
          </a:lstStyle>
          <a:p>
            <a:pPr algn="r" fontAlgn="auto">
              <a:spcBef>
                <a:spcPts val="0"/>
              </a:spcBef>
              <a:spcAft>
                <a:spcPts val="0"/>
              </a:spcAft>
              <a:defRPr/>
            </a:pPr>
            <a:fld id="{1405757A-EBA4-4DE9-A0AF-46CB59C5552D}" type="slidenum">
              <a:rPr lang="en-US" sz="1400" b="1" smtClean="0">
                <a:solidFill>
                  <a:schemeClr val="bg1"/>
                </a:solidFill>
                <a:latin typeface="+mn-lt"/>
              </a:rPr>
              <a:pPr algn="r" fontAlgn="auto">
                <a:spcBef>
                  <a:spcPts val="0"/>
                </a:spcBef>
                <a:spcAft>
                  <a:spcPts val="0"/>
                </a:spcAft>
                <a:defRPr/>
              </a:pPr>
              <a:t>‹#›</a:t>
            </a:fld>
            <a:endParaRPr lang="en-US" sz="1400" b="1" dirty="0">
              <a:solidFill>
                <a:schemeClr val="bg1"/>
              </a:solidFill>
              <a:latin typeface="+mn-lt"/>
            </a:endParaRPr>
          </a:p>
        </p:txBody>
      </p:sp>
      <p:sp>
        <p:nvSpPr>
          <p:cNvPr id="3" name="Content Placeholder 2"/>
          <p:cNvSpPr>
            <a:spLocks noGrp="1"/>
          </p:cNvSpPr>
          <p:nvPr>
            <p:ph idx="1"/>
          </p:nvPr>
        </p:nvSpPr>
        <p:spPr>
          <a:xfrm>
            <a:off x="457200" y="1600200"/>
            <a:ext cx="8229600" cy="4525963"/>
          </a:xfrm>
          <a:prstGeom prst="rect">
            <a:avLst/>
          </a:prstGeom>
        </p:spPr>
        <p:txBody>
          <a:bodyPr/>
          <a:lstStyle>
            <a:lvl1pPr marL="231775" indent="-231775">
              <a:defRPr sz="2800"/>
            </a:lvl1pPr>
            <a:lvl2pPr marL="633413" indent="-292100">
              <a:defRPr sz="2400"/>
            </a:lvl2pPr>
            <a:lvl3pPr marL="974725" indent="-231775">
              <a:defRPr sz="2200"/>
            </a:lvl3pPr>
            <a:lvl4pPr marL="1255713" indent="-230188">
              <a:defRPr/>
            </a:lvl4pPr>
            <a:lvl5pPr marL="1544638" indent="-228600">
              <a:buFont typeface="Arial" pitchFamily="34" charset="0"/>
              <a:buChar cha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Title 1"/>
          <p:cNvSpPr>
            <a:spLocks noGrp="1"/>
          </p:cNvSpPr>
          <p:nvPr>
            <p:ph type="title" idx="4294967295" hasCustomPrompt="1"/>
          </p:nvPr>
        </p:nvSpPr>
        <p:spPr>
          <a:xfrm>
            <a:off x="711200" y="19050"/>
            <a:ext cx="8432800" cy="409575"/>
          </a:xfrm>
          <a:prstGeom prst="rect">
            <a:avLst/>
          </a:prstGeom>
        </p:spPr>
        <p:txBody>
          <a:bodyPr/>
          <a:lstStyle>
            <a:lvl1pPr algn="r">
              <a:defRPr sz="2000">
                <a:solidFill>
                  <a:srgbClr val="92D050"/>
                </a:solidFill>
              </a:defRPr>
            </a:lvl1pPr>
          </a:lstStyle>
          <a:p>
            <a:r>
              <a:rPr lang="en-US" dirty="0" smtClean="0"/>
              <a:t/>
            </a:r>
            <a:br>
              <a:rPr lang="en-US" dirty="0" smtClean="0"/>
            </a:br>
            <a:endParaRPr lang="en-US" dirty="0" smtClean="0"/>
          </a:p>
        </p:txBody>
      </p:sp>
    </p:spTree>
    <p:extLst>
      <p:ext uri="{BB962C8B-B14F-4D97-AF65-F5344CB8AC3E}">
        <p14:creationId xmlns:p14="http://schemas.microsoft.com/office/powerpoint/2010/main" val="363878095"/>
      </p:ext>
    </p:extLst>
  </p:cSld>
  <p:clrMapOvr>
    <a:masterClrMapping/>
  </p:clrMapOvr>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57_Title and Content">
    <p:spTree>
      <p:nvGrpSpPr>
        <p:cNvPr id="1" name=""/>
        <p:cNvGrpSpPr/>
        <p:nvPr/>
      </p:nvGrpSpPr>
      <p:grpSpPr>
        <a:xfrm>
          <a:off x="0" y="0"/>
          <a:ext cx="0" cy="0"/>
          <a:chOff x="0" y="0"/>
          <a:chExt cx="0" cy="0"/>
        </a:xfrm>
      </p:grpSpPr>
      <p:sp>
        <p:nvSpPr>
          <p:cNvPr id="4" name="Rectangle 3"/>
          <p:cNvSpPr/>
          <p:nvPr userDrawn="1"/>
        </p:nvSpPr>
        <p:spPr>
          <a:xfrm>
            <a:off x="0" y="0"/>
            <a:ext cx="9144000" cy="333375"/>
          </a:xfrm>
          <a:prstGeom prst="rect">
            <a:avLst/>
          </a:prstGeom>
          <a:solidFill>
            <a:srgbClr val="005A9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fontAlgn="auto">
              <a:spcBef>
                <a:spcPts val="0"/>
              </a:spcBef>
              <a:spcAft>
                <a:spcPts val="0"/>
              </a:spcAft>
              <a:defRPr/>
            </a:pPr>
            <a:endParaRPr lang="en-US" sz="2000" dirty="0">
              <a:solidFill>
                <a:srgbClr val="92D050"/>
              </a:solidFill>
            </a:endParaRPr>
          </a:p>
        </p:txBody>
      </p:sp>
      <p:pic>
        <p:nvPicPr>
          <p:cNvPr id="7" name="Picture 5" descr="Q:\DR\Administrative\Photos for Briefs\DLA Logos\DLA-Logo-Clear.gif"/>
          <p:cNvPicPr>
            <a:picLocks noChangeAspect="1" noChangeArrowheads="1"/>
          </p:cNvPicPr>
          <p:nvPr userDrawn="1"/>
        </p:nvPicPr>
        <p:blipFill>
          <a:blip r:embed="rId2" cstate="print"/>
          <a:srcRect/>
          <a:stretch>
            <a:fillRect/>
          </a:stretch>
        </p:blipFill>
        <p:spPr bwMode="auto">
          <a:xfrm>
            <a:off x="19050" y="19050"/>
            <a:ext cx="692150" cy="819150"/>
          </a:xfrm>
          <a:prstGeom prst="rect">
            <a:avLst/>
          </a:prstGeom>
          <a:noFill/>
          <a:ln w="9525">
            <a:noFill/>
            <a:miter lim="800000"/>
            <a:headEnd/>
            <a:tailEnd/>
          </a:ln>
        </p:spPr>
      </p:pic>
      <p:sp>
        <p:nvSpPr>
          <p:cNvPr id="8" name="Slide Number Placeholder 5"/>
          <p:cNvSpPr txBox="1">
            <a:spLocks/>
          </p:cNvSpPr>
          <p:nvPr userDrawn="1"/>
        </p:nvSpPr>
        <p:spPr>
          <a:xfrm>
            <a:off x="7010400" y="6492874"/>
            <a:ext cx="2133600" cy="365125"/>
          </a:xfrm>
          <a:prstGeom prst="rect">
            <a:avLst/>
          </a:prstGeom>
        </p:spPr>
        <p:txBody>
          <a:bodyPr anchor="ctr"/>
          <a:lstStyle>
            <a:lvl1pPr>
              <a:defRPr/>
            </a:lvl1pPr>
          </a:lstStyle>
          <a:p>
            <a:pPr algn="r" fontAlgn="auto">
              <a:spcBef>
                <a:spcPts val="0"/>
              </a:spcBef>
              <a:spcAft>
                <a:spcPts val="0"/>
              </a:spcAft>
              <a:defRPr/>
            </a:pPr>
            <a:fld id="{1405757A-EBA4-4DE9-A0AF-46CB59C5552D}" type="slidenum">
              <a:rPr lang="en-US" sz="1400" b="1" smtClean="0">
                <a:solidFill>
                  <a:schemeClr val="bg1"/>
                </a:solidFill>
                <a:latin typeface="+mn-lt"/>
              </a:rPr>
              <a:pPr algn="r" fontAlgn="auto">
                <a:spcBef>
                  <a:spcPts val="0"/>
                </a:spcBef>
                <a:spcAft>
                  <a:spcPts val="0"/>
                </a:spcAft>
                <a:defRPr/>
              </a:pPr>
              <a:t>‹#›</a:t>
            </a:fld>
            <a:endParaRPr lang="en-US" sz="1400" b="1" dirty="0">
              <a:solidFill>
                <a:schemeClr val="bg1"/>
              </a:solidFill>
              <a:latin typeface="+mn-lt"/>
            </a:endParaRPr>
          </a:p>
        </p:txBody>
      </p:sp>
      <p:sp>
        <p:nvSpPr>
          <p:cNvPr id="3" name="Content Placeholder 2"/>
          <p:cNvSpPr>
            <a:spLocks noGrp="1"/>
          </p:cNvSpPr>
          <p:nvPr>
            <p:ph idx="1"/>
          </p:nvPr>
        </p:nvSpPr>
        <p:spPr>
          <a:xfrm>
            <a:off x="457200" y="1600200"/>
            <a:ext cx="8229600" cy="4525963"/>
          </a:xfrm>
          <a:prstGeom prst="rect">
            <a:avLst/>
          </a:prstGeom>
        </p:spPr>
        <p:txBody>
          <a:bodyPr/>
          <a:lstStyle>
            <a:lvl1pPr marL="231775" indent="-231775">
              <a:defRPr sz="2800"/>
            </a:lvl1pPr>
            <a:lvl2pPr marL="633413" indent="-292100">
              <a:defRPr sz="2400"/>
            </a:lvl2pPr>
            <a:lvl3pPr marL="974725" indent="-231775">
              <a:defRPr sz="2200"/>
            </a:lvl3pPr>
            <a:lvl4pPr marL="1255713" indent="-230188">
              <a:defRPr/>
            </a:lvl4pPr>
            <a:lvl5pPr marL="1544638" indent="-228600">
              <a:buFont typeface="Arial" pitchFamily="34" charset="0"/>
              <a:buChar cha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Title 1"/>
          <p:cNvSpPr>
            <a:spLocks noGrp="1"/>
          </p:cNvSpPr>
          <p:nvPr>
            <p:ph type="title" idx="4294967295" hasCustomPrompt="1"/>
          </p:nvPr>
        </p:nvSpPr>
        <p:spPr>
          <a:xfrm>
            <a:off x="711200" y="19050"/>
            <a:ext cx="8432800" cy="409575"/>
          </a:xfrm>
          <a:prstGeom prst="rect">
            <a:avLst/>
          </a:prstGeom>
        </p:spPr>
        <p:txBody>
          <a:bodyPr/>
          <a:lstStyle>
            <a:lvl1pPr algn="r">
              <a:defRPr sz="2000">
                <a:solidFill>
                  <a:srgbClr val="92D050"/>
                </a:solidFill>
              </a:defRPr>
            </a:lvl1pPr>
          </a:lstStyle>
          <a:p>
            <a:r>
              <a:rPr lang="en-US" dirty="0" smtClean="0"/>
              <a:t/>
            </a:r>
            <a:br>
              <a:rPr lang="en-US" dirty="0" smtClean="0"/>
            </a:br>
            <a:endParaRPr lang="en-US" dirty="0" smtClean="0"/>
          </a:p>
        </p:txBody>
      </p:sp>
    </p:spTree>
    <p:extLst>
      <p:ext uri="{BB962C8B-B14F-4D97-AF65-F5344CB8AC3E}">
        <p14:creationId xmlns:p14="http://schemas.microsoft.com/office/powerpoint/2010/main" val="1906313193"/>
      </p:ext>
    </p:extLst>
  </p:cSld>
  <p:clrMapOvr>
    <a:masterClrMapping/>
  </p:clrMapOvr>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58_Title and Content">
    <p:spTree>
      <p:nvGrpSpPr>
        <p:cNvPr id="1" name=""/>
        <p:cNvGrpSpPr/>
        <p:nvPr/>
      </p:nvGrpSpPr>
      <p:grpSpPr>
        <a:xfrm>
          <a:off x="0" y="0"/>
          <a:ext cx="0" cy="0"/>
          <a:chOff x="0" y="0"/>
          <a:chExt cx="0" cy="0"/>
        </a:xfrm>
      </p:grpSpPr>
      <p:sp>
        <p:nvSpPr>
          <p:cNvPr id="4" name="Rectangle 3"/>
          <p:cNvSpPr/>
          <p:nvPr userDrawn="1"/>
        </p:nvSpPr>
        <p:spPr>
          <a:xfrm>
            <a:off x="0" y="0"/>
            <a:ext cx="9144000" cy="333375"/>
          </a:xfrm>
          <a:prstGeom prst="rect">
            <a:avLst/>
          </a:prstGeom>
          <a:solidFill>
            <a:srgbClr val="005A9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fontAlgn="auto">
              <a:spcBef>
                <a:spcPts val="0"/>
              </a:spcBef>
              <a:spcAft>
                <a:spcPts val="0"/>
              </a:spcAft>
              <a:defRPr/>
            </a:pPr>
            <a:endParaRPr lang="en-US" sz="2000" dirty="0">
              <a:solidFill>
                <a:srgbClr val="92D050"/>
              </a:solidFill>
            </a:endParaRPr>
          </a:p>
        </p:txBody>
      </p:sp>
      <p:pic>
        <p:nvPicPr>
          <p:cNvPr id="7" name="Picture 5" descr="Q:\DR\Administrative\Photos for Briefs\DLA Logos\DLA-Logo-Clear.gif"/>
          <p:cNvPicPr>
            <a:picLocks noChangeAspect="1" noChangeArrowheads="1"/>
          </p:cNvPicPr>
          <p:nvPr userDrawn="1"/>
        </p:nvPicPr>
        <p:blipFill>
          <a:blip r:embed="rId2" cstate="print"/>
          <a:srcRect/>
          <a:stretch>
            <a:fillRect/>
          </a:stretch>
        </p:blipFill>
        <p:spPr bwMode="auto">
          <a:xfrm>
            <a:off x="19050" y="19050"/>
            <a:ext cx="692150" cy="819150"/>
          </a:xfrm>
          <a:prstGeom prst="rect">
            <a:avLst/>
          </a:prstGeom>
          <a:noFill/>
          <a:ln w="9525">
            <a:noFill/>
            <a:miter lim="800000"/>
            <a:headEnd/>
            <a:tailEnd/>
          </a:ln>
        </p:spPr>
      </p:pic>
      <p:sp>
        <p:nvSpPr>
          <p:cNvPr id="8" name="Slide Number Placeholder 5"/>
          <p:cNvSpPr txBox="1">
            <a:spLocks/>
          </p:cNvSpPr>
          <p:nvPr userDrawn="1"/>
        </p:nvSpPr>
        <p:spPr>
          <a:xfrm>
            <a:off x="7010400" y="6492874"/>
            <a:ext cx="2133600" cy="365125"/>
          </a:xfrm>
          <a:prstGeom prst="rect">
            <a:avLst/>
          </a:prstGeom>
        </p:spPr>
        <p:txBody>
          <a:bodyPr anchor="ctr"/>
          <a:lstStyle>
            <a:lvl1pPr>
              <a:defRPr/>
            </a:lvl1pPr>
          </a:lstStyle>
          <a:p>
            <a:pPr algn="r" fontAlgn="auto">
              <a:spcBef>
                <a:spcPts val="0"/>
              </a:spcBef>
              <a:spcAft>
                <a:spcPts val="0"/>
              </a:spcAft>
              <a:defRPr/>
            </a:pPr>
            <a:fld id="{1405757A-EBA4-4DE9-A0AF-46CB59C5552D}" type="slidenum">
              <a:rPr lang="en-US" sz="1400" b="1" smtClean="0">
                <a:solidFill>
                  <a:schemeClr val="bg1"/>
                </a:solidFill>
                <a:latin typeface="+mn-lt"/>
              </a:rPr>
              <a:pPr algn="r" fontAlgn="auto">
                <a:spcBef>
                  <a:spcPts val="0"/>
                </a:spcBef>
                <a:spcAft>
                  <a:spcPts val="0"/>
                </a:spcAft>
                <a:defRPr/>
              </a:pPr>
              <a:t>‹#›</a:t>
            </a:fld>
            <a:endParaRPr lang="en-US" sz="1400" b="1" dirty="0">
              <a:solidFill>
                <a:schemeClr val="bg1"/>
              </a:solidFill>
              <a:latin typeface="+mn-lt"/>
            </a:endParaRPr>
          </a:p>
        </p:txBody>
      </p:sp>
      <p:sp>
        <p:nvSpPr>
          <p:cNvPr id="3" name="Content Placeholder 2"/>
          <p:cNvSpPr>
            <a:spLocks noGrp="1"/>
          </p:cNvSpPr>
          <p:nvPr>
            <p:ph idx="1"/>
          </p:nvPr>
        </p:nvSpPr>
        <p:spPr>
          <a:xfrm>
            <a:off x="457200" y="1600200"/>
            <a:ext cx="8229600" cy="4525963"/>
          </a:xfrm>
          <a:prstGeom prst="rect">
            <a:avLst/>
          </a:prstGeom>
        </p:spPr>
        <p:txBody>
          <a:bodyPr/>
          <a:lstStyle>
            <a:lvl1pPr marL="231775" indent="-231775">
              <a:defRPr sz="2800"/>
            </a:lvl1pPr>
            <a:lvl2pPr marL="633413" indent="-292100">
              <a:defRPr sz="2400"/>
            </a:lvl2pPr>
            <a:lvl3pPr marL="974725" indent="-231775">
              <a:defRPr sz="2200"/>
            </a:lvl3pPr>
            <a:lvl4pPr marL="1255713" indent="-230188">
              <a:defRPr/>
            </a:lvl4pPr>
            <a:lvl5pPr marL="1544638" indent="-228600">
              <a:buFont typeface="Arial" pitchFamily="34" charset="0"/>
              <a:buChar cha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Title 1"/>
          <p:cNvSpPr>
            <a:spLocks noGrp="1"/>
          </p:cNvSpPr>
          <p:nvPr>
            <p:ph type="title" idx="4294967295" hasCustomPrompt="1"/>
          </p:nvPr>
        </p:nvSpPr>
        <p:spPr>
          <a:xfrm>
            <a:off x="711200" y="19050"/>
            <a:ext cx="8432800" cy="409575"/>
          </a:xfrm>
          <a:prstGeom prst="rect">
            <a:avLst/>
          </a:prstGeom>
        </p:spPr>
        <p:txBody>
          <a:bodyPr/>
          <a:lstStyle>
            <a:lvl1pPr algn="r">
              <a:defRPr sz="2000">
                <a:solidFill>
                  <a:srgbClr val="92D050"/>
                </a:solidFill>
              </a:defRPr>
            </a:lvl1pPr>
          </a:lstStyle>
          <a:p>
            <a:r>
              <a:rPr lang="en-US" dirty="0" smtClean="0"/>
              <a:t/>
            </a:r>
            <a:br>
              <a:rPr lang="en-US" dirty="0" smtClean="0"/>
            </a:br>
            <a:endParaRPr lang="en-US" dirty="0" smtClean="0"/>
          </a:p>
        </p:txBody>
      </p:sp>
    </p:spTree>
    <p:extLst>
      <p:ext uri="{BB962C8B-B14F-4D97-AF65-F5344CB8AC3E}">
        <p14:creationId xmlns:p14="http://schemas.microsoft.com/office/powerpoint/2010/main" val="3843404004"/>
      </p:ext>
    </p:extLst>
  </p:cSld>
  <p:clrMapOvr>
    <a:masterClrMapping/>
  </p:clrMapOvr>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59_Title and Content">
    <p:spTree>
      <p:nvGrpSpPr>
        <p:cNvPr id="1" name=""/>
        <p:cNvGrpSpPr/>
        <p:nvPr/>
      </p:nvGrpSpPr>
      <p:grpSpPr>
        <a:xfrm>
          <a:off x="0" y="0"/>
          <a:ext cx="0" cy="0"/>
          <a:chOff x="0" y="0"/>
          <a:chExt cx="0" cy="0"/>
        </a:xfrm>
      </p:grpSpPr>
      <p:sp>
        <p:nvSpPr>
          <p:cNvPr id="4" name="Rectangle 3"/>
          <p:cNvSpPr/>
          <p:nvPr userDrawn="1"/>
        </p:nvSpPr>
        <p:spPr>
          <a:xfrm>
            <a:off x="0" y="0"/>
            <a:ext cx="9144000" cy="333375"/>
          </a:xfrm>
          <a:prstGeom prst="rect">
            <a:avLst/>
          </a:prstGeom>
          <a:solidFill>
            <a:srgbClr val="005A9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fontAlgn="auto">
              <a:spcBef>
                <a:spcPts val="0"/>
              </a:spcBef>
              <a:spcAft>
                <a:spcPts val="0"/>
              </a:spcAft>
              <a:defRPr/>
            </a:pPr>
            <a:endParaRPr lang="en-US" sz="2000" dirty="0">
              <a:solidFill>
                <a:srgbClr val="92D050"/>
              </a:solidFill>
            </a:endParaRPr>
          </a:p>
        </p:txBody>
      </p:sp>
      <p:pic>
        <p:nvPicPr>
          <p:cNvPr id="7" name="Picture 5" descr="Q:\DR\Administrative\Photos for Briefs\DLA Logos\DLA-Logo-Clear.gif"/>
          <p:cNvPicPr>
            <a:picLocks noChangeAspect="1" noChangeArrowheads="1"/>
          </p:cNvPicPr>
          <p:nvPr userDrawn="1"/>
        </p:nvPicPr>
        <p:blipFill>
          <a:blip r:embed="rId2" cstate="print"/>
          <a:srcRect/>
          <a:stretch>
            <a:fillRect/>
          </a:stretch>
        </p:blipFill>
        <p:spPr bwMode="auto">
          <a:xfrm>
            <a:off x="19050" y="19050"/>
            <a:ext cx="692150" cy="819150"/>
          </a:xfrm>
          <a:prstGeom prst="rect">
            <a:avLst/>
          </a:prstGeom>
          <a:noFill/>
          <a:ln w="9525">
            <a:noFill/>
            <a:miter lim="800000"/>
            <a:headEnd/>
            <a:tailEnd/>
          </a:ln>
        </p:spPr>
      </p:pic>
      <p:sp>
        <p:nvSpPr>
          <p:cNvPr id="8" name="Slide Number Placeholder 5"/>
          <p:cNvSpPr txBox="1">
            <a:spLocks/>
          </p:cNvSpPr>
          <p:nvPr userDrawn="1"/>
        </p:nvSpPr>
        <p:spPr>
          <a:xfrm>
            <a:off x="7010400" y="6492874"/>
            <a:ext cx="2133600" cy="365125"/>
          </a:xfrm>
          <a:prstGeom prst="rect">
            <a:avLst/>
          </a:prstGeom>
        </p:spPr>
        <p:txBody>
          <a:bodyPr anchor="ctr"/>
          <a:lstStyle>
            <a:lvl1pPr>
              <a:defRPr/>
            </a:lvl1pPr>
          </a:lstStyle>
          <a:p>
            <a:pPr algn="r" fontAlgn="auto">
              <a:spcBef>
                <a:spcPts val="0"/>
              </a:spcBef>
              <a:spcAft>
                <a:spcPts val="0"/>
              </a:spcAft>
              <a:defRPr/>
            </a:pPr>
            <a:fld id="{1405757A-EBA4-4DE9-A0AF-46CB59C5552D}" type="slidenum">
              <a:rPr lang="en-US" sz="1400" b="1" smtClean="0">
                <a:solidFill>
                  <a:schemeClr val="bg1"/>
                </a:solidFill>
                <a:latin typeface="+mn-lt"/>
              </a:rPr>
              <a:pPr algn="r" fontAlgn="auto">
                <a:spcBef>
                  <a:spcPts val="0"/>
                </a:spcBef>
                <a:spcAft>
                  <a:spcPts val="0"/>
                </a:spcAft>
                <a:defRPr/>
              </a:pPr>
              <a:t>‹#›</a:t>
            </a:fld>
            <a:endParaRPr lang="en-US" sz="1400" b="1" dirty="0">
              <a:solidFill>
                <a:schemeClr val="bg1"/>
              </a:solidFill>
              <a:latin typeface="+mn-lt"/>
            </a:endParaRPr>
          </a:p>
        </p:txBody>
      </p:sp>
      <p:sp>
        <p:nvSpPr>
          <p:cNvPr id="3" name="Content Placeholder 2"/>
          <p:cNvSpPr>
            <a:spLocks noGrp="1"/>
          </p:cNvSpPr>
          <p:nvPr>
            <p:ph idx="1"/>
          </p:nvPr>
        </p:nvSpPr>
        <p:spPr>
          <a:xfrm>
            <a:off x="457200" y="1600200"/>
            <a:ext cx="8229600" cy="4525963"/>
          </a:xfrm>
          <a:prstGeom prst="rect">
            <a:avLst/>
          </a:prstGeom>
        </p:spPr>
        <p:txBody>
          <a:bodyPr/>
          <a:lstStyle>
            <a:lvl1pPr marL="231775" indent="-231775">
              <a:defRPr sz="2800"/>
            </a:lvl1pPr>
            <a:lvl2pPr marL="633413" indent="-292100">
              <a:defRPr sz="2400"/>
            </a:lvl2pPr>
            <a:lvl3pPr marL="974725" indent="-231775">
              <a:defRPr sz="2200"/>
            </a:lvl3pPr>
            <a:lvl4pPr marL="1255713" indent="-230188">
              <a:defRPr/>
            </a:lvl4pPr>
            <a:lvl5pPr marL="1544638" indent="-228600">
              <a:buFont typeface="Arial" pitchFamily="34" charset="0"/>
              <a:buChar cha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Title 1"/>
          <p:cNvSpPr>
            <a:spLocks noGrp="1"/>
          </p:cNvSpPr>
          <p:nvPr>
            <p:ph type="title" idx="4294967295" hasCustomPrompt="1"/>
          </p:nvPr>
        </p:nvSpPr>
        <p:spPr>
          <a:xfrm>
            <a:off x="711200" y="19050"/>
            <a:ext cx="8432800" cy="409575"/>
          </a:xfrm>
          <a:prstGeom prst="rect">
            <a:avLst/>
          </a:prstGeom>
        </p:spPr>
        <p:txBody>
          <a:bodyPr/>
          <a:lstStyle>
            <a:lvl1pPr algn="r">
              <a:defRPr sz="2000">
                <a:solidFill>
                  <a:srgbClr val="92D050"/>
                </a:solidFill>
              </a:defRPr>
            </a:lvl1pPr>
          </a:lstStyle>
          <a:p>
            <a:r>
              <a:rPr lang="en-US" dirty="0" smtClean="0"/>
              <a:t/>
            </a:r>
            <a:br>
              <a:rPr lang="en-US" dirty="0" smtClean="0"/>
            </a:br>
            <a:endParaRPr lang="en-US" dirty="0" smtClean="0"/>
          </a:p>
        </p:txBody>
      </p:sp>
    </p:spTree>
    <p:extLst>
      <p:ext uri="{BB962C8B-B14F-4D97-AF65-F5344CB8AC3E}">
        <p14:creationId xmlns:p14="http://schemas.microsoft.com/office/powerpoint/2010/main" val="460931232"/>
      </p:ext>
    </p:extLst>
  </p:cSld>
  <p:clrMapOvr>
    <a:masterClrMapping/>
  </p:clrMapOvr>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115509765"/>
      </p:ext>
    </p:extLst>
  </p:cSld>
  <p:clrMapOvr>
    <a:masterClrMapping/>
  </p:clrMapOvr>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Slide Number Placeholder 5"/>
          <p:cNvSpPr txBox="1">
            <a:spLocks/>
          </p:cNvSpPr>
          <p:nvPr userDrawn="1"/>
        </p:nvSpPr>
        <p:spPr>
          <a:xfrm>
            <a:off x="7010400" y="6096000"/>
            <a:ext cx="2133600" cy="365125"/>
          </a:xfrm>
          <a:prstGeom prst="rect">
            <a:avLst/>
          </a:prstGeom>
        </p:spPr>
        <p:txBody>
          <a:bodyPr anchor="ctr"/>
          <a:lstStyle>
            <a:lvl1pPr>
              <a:defRPr/>
            </a:lvl1pPr>
          </a:lstStyle>
          <a:p>
            <a:pPr algn="r" fontAlgn="auto">
              <a:spcBef>
                <a:spcPts val="0"/>
              </a:spcBef>
              <a:spcAft>
                <a:spcPts val="0"/>
              </a:spcAft>
              <a:defRPr/>
            </a:pPr>
            <a:fld id="{9617C365-3B53-441C-944C-75888483A2AB}" type="slidenum">
              <a:rPr lang="en-US" sz="1200" smtClean="0">
                <a:solidFill>
                  <a:schemeClr val="tx1">
                    <a:tint val="75000"/>
                  </a:schemeClr>
                </a:solidFill>
                <a:latin typeface="+mn-lt"/>
              </a:rPr>
              <a:pPr algn="r" fontAlgn="auto">
                <a:spcBef>
                  <a:spcPts val="0"/>
                </a:spcBef>
                <a:spcAft>
                  <a:spcPts val="0"/>
                </a:spcAft>
                <a:defRPr/>
              </a:pPr>
              <a:t>‹#›</a:t>
            </a:fld>
            <a:endParaRPr lang="en-US" sz="1200" dirty="0">
              <a:solidFill>
                <a:schemeClr val="tx1">
                  <a:tint val="75000"/>
                </a:schemeClr>
              </a:solidFill>
              <a:latin typeface="+mn-lt"/>
            </a:endParaRPr>
          </a:p>
        </p:txBody>
      </p:sp>
    </p:spTree>
    <p:extLst>
      <p:ext uri="{BB962C8B-B14F-4D97-AF65-F5344CB8AC3E}">
        <p14:creationId xmlns:p14="http://schemas.microsoft.com/office/powerpoint/2010/main" val="258637295"/>
      </p:ext>
    </p:extLst>
  </p:cSld>
  <p:clrMapOvr>
    <a:masterClrMapping/>
  </p:clrMapOvr>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350838"/>
            <a:ext cx="7848600" cy="563562"/>
          </a:xfrm>
          <a:prstGeom prst="rect">
            <a:avLst/>
          </a:prstGeom>
        </p:spPr>
        <p:txBody>
          <a:bodyPr/>
          <a:lstStyle>
            <a:lvl1pPr>
              <a:defRPr sz="3200"/>
            </a:lvl1p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4038600" cy="4525963"/>
          </a:xfrm>
          <a:prstGeom prst="rect">
            <a:avLst/>
          </a:prstGeom>
        </p:spPr>
        <p:txBody>
          <a:bodyPr/>
          <a:lstStyle>
            <a:lvl1pPr marL="231775" indent="-231775">
              <a:defRPr sz="2400"/>
            </a:lvl1pPr>
            <a:lvl2pPr marL="573088" indent="-292100">
              <a:defRPr sz="2200"/>
            </a:lvl2pPr>
            <a:lvl3pPr marL="854075" indent="-220663">
              <a:defRPr sz="2000"/>
            </a:lvl3pPr>
            <a:lvl4pPr marL="1195388" indent="-280988">
              <a:defRPr sz="1800"/>
            </a:lvl4pPr>
            <a:lvl5pPr marL="1547813" indent="-292100">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0"/>
            <a:ext cx="4038600" cy="4525963"/>
          </a:xfrm>
          <a:prstGeom prst="rect">
            <a:avLst/>
          </a:prstGeom>
        </p:spPr>
        <p:txBody>
          <a:bodyPr/>
          <a:lstStyle>
            <a:lvl1pPr marL="231775" indent="-231775">
              <a:defRPr sz="2400"/>
            </a:lvl1pPr>
            <a:lvl2pPr marL="573088" indent="-292100">
              <a:defRPr sz="2200"/>
            </a:lvl2pPr>
            <a:lvl3pPr marL="854075" indent="-220663">
              <a:defRPr sz="2000"/>
            </a:lvl3pPr>
            <a:lvl4pPr marL="1146175" indent="-231775">
              <a:defRPr sz="1800"/>
            </a:lvl4pPr>
            <a:lvl5pPr marL="1427163" indent="-231775">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494778395"/>
      </p:ext>
    </p:extLst>
  </p:cSld>
  <p:clrMapOvr>
    <a:masterClrMapping/>
  </p:clrMapOvr>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85800" y="350838"/>
            <a:ext cx="7772400" cy="639762"/>
          </a:xfrm>
          <a:prstGeom prst="rect">
            <a:avLst/>
          </a:prstGeom>
        </p:spPr>
        <p:txBody>
          <a:bodyPr/>
          <a:lstStyle>
            <a:lvl1pPr>
              <a:defRPr sz="3200"/>
            </a:lvl1pPr>
          </a:lstStyle>
          <a:p>
            <a:r>
              <a:rPr lang="en-US" smtClean="0"/>
              <a:t>Click to edit Master title style</a:t>
            </a:r>
            <a:endParaRPr lang="en-US"/>
          </a:p>
        </p:txBody>
      </p:sp>
    </p:spTree>
    <p:extLst>
      <p:ext uri="{BB962C8B-B14F-4D97-AF65-F5344CB8AC3E}">
        <p14:creationId xmlns:p14="http://schemas.microsoft.com/office/powerpoint/2010/main" val="2559345876"/>
      </p:ext>
    </p:extLst>
  </p:cSld>
  <p:clrMapOvr>
    <a:masterClrMapping/>
  </p:clrMapOvr>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581645650"/>
      </p:ext>
    </p:extLst>
  </p:cSld>
  <p:clrMapOvr>
    <a:masterClrMapping/>
  </p:clrMapOvr>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30D498F-73B6-43D4-A4CF-04706FBAFB70}" type="datetimeFigureOut">
              <a:rPr lang="en-US" smtClean="0"/>
              <a:t>2/21/2017</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4D3539C3-7943-4DB6-B966-FC88A57EBB12}" type="slidenum">
              <a:rPr lang="en-US" smtClean="0"/>
              <a:t>‹#›</a:t>
            </a:fld>
            <a:endParaRPr lang="en-US"/>
          </a:p>
        </p:txBody>
      </p:sp>
    </p:spTree>
    <p:extLst>
      <p:ext uri="{BB962C8B-B14F-4D97-AF65-F5344CB8AC3E}">
        <p14:creationId xmlns:p14="http://schemas.microsoft.com/office/powerpoint/2010/main" val="38015877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userDrawn="1">
  <p:cSld name="40_Title and Content">
    <p:spTree>
      <p:nvGrpSpPr>
        <p:cNvPr id="1" name=""/>
        <p:cNvGrpSpPr/>
        <p:nvPr/>
      </p:nvGrpSpPr>
      <p:grpSpPr>
        <a:xfrm>
          <a:off x="0" y="0"/>
          <a:ext cx="0" cy="0"/>
          <a:chOff x="0" y="0"/>
          <a:chExt cx="0" cy="0"/>
        </a:xfrm>
      </p:grpSpPr>
      <p:sp>
        <p:nvSpPr>
          <p:cNvPr id="4" name="Rectangle 3"/>
          <p:cNvSpPr/>
          <p:nvPr userDrawn="1"/>
        </p:nvSpPr>
        <p:spPr>
          <a:xfrm>
            <a:off x="0" y="0"/>
            <a:ext cx="9144000" cy="333375"/>
          </a:xfrm>
          <a:prstGeom prst="rect">
            <a:avLst/>
          </a:prstGeom>
          <a:solidFill>
            <a:srgbClr val="005A9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fontAlgn="auto">
              <a:spcBef>
                <a:spcPts val="0"/>
              </a:spcBef>
              <a:spcAft>
                <a:spcPts val="0"/>
              </a:spcAft>
              <a:defRPr/>
            </a:pPr>
            <a:endParaRPr lang="en-US" sz="2000" dirty="0">
              <a:solidFill>
                <a:srgbClr val="92D050"/>
              </a:solidFill>
            </a:endParaRPr>
          </a:p>
        </p:txBody>
      </p:sp>
      <p:pic>
        <p:nvPicPr>
          <p:cNvPr id="7" name="Picture 5" descr="Q:\DR\Administrative\Photos for Briefs\DLA Logos\DLA-Logo-Clear.gif"/>
          <p:cNvPicPr>
            <a:picLocks noChangeAspect="1" noChangeArrowheads="1"/>
          </p:cNvPicPr>
          <p:nvPr userDrawn="1"/>
        </p:nvPicPr>
        <p:blipFill>
          <a:blip r:embed="rId2" cstate="print"/>
          <a:srcRect/>
          <a:stretch>
            <a:fillRect/>
          </a:stretch>
        </p:blipFill>
        <p:spPr bwMode="auto">
          <a:xfrm>
            <a:off x="19050" y="19050"/>
            <a:ext cx="692150" cy="819150"/>
          </a:xfrm>
          <a:prstGeom prst="rect">
            <a:avLst/>
          </a:prstGeom>
          <a:noFill/>
          <a:ln w="9525">
            <a:noFill/>
            <a:miter lim="800000"/>
            <a:headEnd/>
            <a:tailEnd/>
          </a:ln>
        </p:spPr>
      </p:pic>
      <p:sp>
        <p:nvSpPr>
          <p:cNvPr id="8" name="Slide Number Placeholder 5"/>
          <p:cNvSpPr txBox="1">
            <a:spLocks/>
          </p:cNvSpPr>
          <p:nvPr userDrawn="1"/>
        </p:nvSpPr>
        <p:spPr>
          <a:xfrm>
            <a:off x="7010400" y="6492874"/>
            <a:ext cx="2133600" cy="365125"/>
          </a:xfrm>
          <a:prstGeom prst="rect">
            <a:avLst/>
          </a:prstGeom>
        </p:spPr>
        <p:txBody>
          <a:bodyPr anchor="ctr"/>
          <a:lstStyle>
            <a:lvl1pPr>
              <a:defRPr/>
            </a:lvl1pPr>
          </a:lstStyle>
          <a:p>
            <a:pPr algn="r" fontAlgn="auto">
              <a:spcBef>
                <a:spcPts val="0"/>
              </a:spcBef>
              <a:spcAft>
                <a:spcPts val="0"/>
              </a:spcAft>
              <a:defRPr/>
            </a:pPr>
            <a:fld id="{1405757A-EBA4-4DE9-A0AF-46CB59C5552D}" type="slidenum">
              <a:rPr lang="en-US" sz="1400" b="1" smtClean="0">
                <a:solidFill>
                  <a:schemeClr val="bg1"/>
                </a:solidFill>
                <a:latin typeface="+mn-lt"/>
              </a:rPr>
              <a:pPr algn="r" fontAlgn="auto">
                <a:spcBef>
                  <a:spcPts val="0"/>
                </a:spcBef>
                <a:spcAft>
                  <a:spcPts val="0"/>
                </a:spcAft>
                <a:defRPr/>
              </a:pPr>
              <a:t>‹#›</a:t>
            </a:fld>
            <a:endParaRPr lang="en-US" sz="1400" b="1" dirty="0">
              <a:solidFill>
                <a:schemeClr val="bg1"/>
              </a:solidFill>
              <a:latin typeface="+mn-lt"/>
            </a:endParaRPr>
          </a:p>
        </p:txBody>
      </p:sp>
      <p:sp>
        <p:nvSpPr>
          <p:cNvPr id="3" name="Content Placeholder 2"/>
          <p:cNvSpPr>
            <a:spLocks noGrp="1"/>
          </p:cNvSpPr>
          <p:nvPr>
            <p:ph idx="1"/>
          </p:nvPr>
        </p:nvSpPr>
        <p:spPr>
          <a:xfrm>
            <a:off x="457200" y="1600200"/>
            <a:ext cx="8229600" cy="4525963"/>
          </a:xfrm>
          <a:prstGeom prst="rect">
            <a:avLst/>
          </a:prstGeom>
        </p:spPr>
        <p:txBody>
          <a:bodyPr/>
          <a:lstStyle>
            <a:lvl1pPr marL="231775" indent="-231775">
              <a:defRPr sz="2800"/>
            </a:lvl1pPr>
            <a:lvl2pPr marL="633413" indent="-292100">
              <a:defRPr sz="2400"/>
            </a:lvl2pPr>
            <a:lvl3pPr marL="974725" indent="-231775">
              <a:defRPr sz="2200"/>
            </a:lvl3pPr>
            <a:lvl4pPr marL="1255713" indent="-230188">
              <a:defRPr/>
            </a:lvl4pPr>
            <a:lvl5pPr marL="1544638" indent="-228600">
              <a:buFont typeface="Arial" pitchFamily="34" charset="0"/>
              <a:buChar cha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Title 1"/>
          <p:cNvSpPr>
            <a:spLocks noGrp="1"/>
          </p:cNvSpPr>
          <p:nvPr>
            <p:ph type="title" idx="4294967295" hasCustomPrompt="1"/>
          </p:nvPr>
        </p:nvSpPr>
        <p:spPr>
          <a:xfrm>
            <a:off x="711200" y="19050"/>
            <a:ext cx="8432800" cy="409575"/>
          </a:xfrm>
          <a:prstGeom prst="rect">
            <a:avLst/>
          </a:prstGeom>
        </p:spPr>
        <p:txBody>
          <a:bodyPr/>
          <a:lstStyle>
            <a:lvl1pPr algn="r">
              <a:defRPr sz="2000">
                <a:solidFill>
                  <a:srgbClr val="92D050"/>
                </a:solidFill>
              </a:defRPr>
            </a:lvl1pPr>
          </a:lstStyle>
          <a:p>
            <a:r>
              <a:rPr lang="en-US" dirty="0" smtClean="0"/>
              <a:t/>
            </a:r>
            <a:br>
              <a:rPr lang="en-US" dirty="0" smtClean="0"/>
            </a:br>
            <a:endParaRPr lang="en-US" dirty="0" smtClean="0"/>
          </a:p>
        </p:txBody>
      </p:sp>
    </p:spTree>
    <p:extLst>
      <p:ext uri="{BB962C8B-B14F-4D97-AF65-F5344CB8AC3E}">
        <p14:creationId xmlns:p14="http://schemas.microsoft.com/office/powerpoint/2010/main" val="1610983866"/>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4" name="Rectangle 3"/>
          <p:cNvSpPr/>
          <p:nvPr userDrawn="1"/>
        </p:nvSpPr>
        <p:spPr>
          <a:xfrm>
            <a:off x="0" y="0"/>
            <a:ext cx="9144000" cy="333375"/>
          </a:xfrm>
          <a:prstGeom prst="rect">
            <a:avLst/>
          </a:prstGeom>
          <a:solidFill>
            <a:srgbClr val="005A9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fontAlgn="auto">
              <a:spcBef>
                <a:spcPts val="0"/>
              </a:spcBef>
              <a:spcAft>
                <a:spcPts val="0"/>
              </a:spcAft>
              <a:defRPr/>
            </a:pPr>
            <a:endParaRPr lang="en-US" sz="2000" dirty="0">
              <a:solidFill>
                <a:srgbClr val="92D050"/>
              </a:solidFill>
            </a:endParaRPr>
          </a:p>
        </p:txBody>
      </p:sp>
      <p:pic>
        <p:nvPicPr>
          <p:cNvPr id="7" name="Picture 5" descr="Q:\DR\Administrative\Photos for Briefs\DLA Logos\DLA-Logo-Clear.gif"/>
          <p:cNvPicPr>
            <a:picLocks noChangeAspect="1" noChangeArrowheads="1"/>
          </p:cNvPicPr>
          <p:nvPr userDrawn="1"/>
        </p:nvPicPr>
        <p:blipFill>
          <a:blip r:embed="rId2" cstate="print"/>
          <a:srcRect/>
          <a:stretch>
            <a:fillRect/>
          </a:stretch>
        </p:blipFill>
        <p:spPr bwMode="auto">
          <a:xfrm>
            <a:off x="19050" y="19050"/>
            <a:ext cx="692150" cy="819150"/>
          </a:xfrm>
          <a:prstGeom prst="rect">
            <a:avLst/>
          </a:prstGeom>
          <a:noFill/>
          <a:ln w="9525">
            <a:noFill/>
            <a:miter lim="800000"/>
            <a:headEnd/>
            <a:tailEnd/>
          </a:ln>
        </p:spPr>
      </p:pic>
      <p:sp>
        <p:nvSpPr>
          <p:cNvPr id="8" name="Slide Number Placeholder 5"/>
          <p:cNvSpPr txBox="1">
            <a:spLocks/>
          </p:cNvSpPr>
          <p:nvPr userDrawn="1"/>
        </p:nvSpPr>
        <p:spPr>
          <a:xfrm>
            <a:off x="7010400" y="6492874"/>
            <a:ext cx="2133600" cy="365125"/>
          </a:xfrm>
          <a:prstGeom prst="rect">
            <a:avLst/>
          </a:prstGeom>
        </p:spPr>
        <p:txBody>
          <a:bodyPr anchor="ctr"/>
          <a:lstStyle>
            <a:lvl1pPr>
              <a:defRPr/>
            </a:lvl1pPr>
          </a:lstStyle>
          <a:p>
            <a:pPr algn="r" fontAlgn="auto">
              <a:spcBef>
                <a:spcPts val="0"/>
              </a:spcBef>
              <a:spcAft>
                <a:spcPts val="0"/>
              </a:spcAft>
              <a:defRPr/>
            </a:pPr>
            <a:fld id="{1405757A-EBA4-4DE9-A0AF-46CB59C5552D}" type="slidenum">
              <a:rPr lang="en-US" sz="1400" b="1" smtClean="0">
                <a:solidFill>
                  <a:schemeClr val="bg1"/>
                </a:solidFill>
                <a:latin typeface="+mn-lt"/>
              </a:rPr>
              <a:pPr algn="r" fontAlgn="auto">
                <a:spcBef>
                  <a:spcPts val="0"/>
                </a:spcBef>
                <a:spcAft>
                  <a:spcPts val="0"/>
                </a:spcAft>
                <a:defRPr/>
              </a:pPr>
              <a:t>‹#›</a:t>
            </a:fld>
            <a:endParaRPr lang="en-US" sz="1400" b="1" dirty="0">
              <a:solidFill>
                <a:schemeClr val="bg1"/>
              </a:solidFill>
              <a:latin typeface="+mn-lt"/>
            </a:endParaRPr>
          </a:p>
        </p:txBody>
      </p:sp>
      <p:sp>
        <p:nvSpPr>
          <p:cNvPr id="3" name="Content Placeholder 2"/>
          <p:cNvSpPr>
            <a:spLocks noGrp="1"/>
          </p:cNvSpPr>
          <p:nvPr>
            <p:ph idx="1"/>
          </p:nvPr>
        </p:nvSpPr>
        <p:spPr>
          <a:xfrm>
            <a:off x="457200" y="1600200"/>
            <a:ext cx="8229600" cy="4525963"/>
          </a:xfrm>
          <a:prstGeom prst="rect">
            <a:avLst/>
          </a:prstGeom>
        </p:spPr>
        <p:txBody>
          <a:bodyPr/>
          <a:lstStyle>
            <a:lvl1pPr marL="231775" indent="-231775">
              <a:defRPr sz="2800"/>
            </a:lvl1pPr>
            <a:lvl2pPr marL="633413" indent="-292100">
              <a:defRPr sz="2400"/>
            </a:lvl2pPr>
            <a:lvl3pPr marL="974725" indent="-231775">
              <a:defRPr sz="2200"/>
            </a:lvl3pPr>
            <a:lvl4pPr marL="1255713" indent="-230188">
              <a:defRPr/>
            </a:lvl4pPr>
            <a:lvl5pPr marL="1544638" indent="-228600">
              <a:buFont typeface="Arial" pitchFamily="34" charset="0"/>
              <a:buChar cha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Title 1"/>
          <p:cNvSpPr>
            <a:spLocks noGrp="1"/>
          </p:cNvSpPr>
          <p:nvPr>
            <p:ph type="title" idx="4294967295" hasCustomPrompt="1"/>
          </p:nvPr>
        </p:nvSpPr>
        <p:spPr>
          <a:xfrm>
            <a:off x="711200" y="19050"/>
            <a:ext cx="8432800" cy="409575"/>
          </a:xfrm>
          <a:prstGeom prst="rect">
            <a:avLst/>
          </a:prstGeom>
        </p:spPr>
        <p:txBody>
          <a:bodyPr/>
          <a:lstStyle>
            <a:lvl1pPr algn="r">
              <a:defRPr sz="2000">
                <a:solidFill>
                  <a:srgbClr val="92D050"/>
                </a:solidFill>
              </a:defRPr>
            </a:lvl1pPr>
          </a:lstStyle>
          <a:p>
            <a:r>
              <a:rPr lang="en-US" dirty="0" smtClean="0"/>
              <a:t/>
            </a:r>
            <a:br>
              <a:rPr lang="en-US" dirty="0" smtClean="0"/>
            </a:br>
            <a:endParaRPr lang="en-US" dirty="0" smtClean="0"/>
          </a:p>
        </p:txBody>
      </p:sp>
    </p:spTree>
    <p:extLst>
      <p:ext uri="{BB962C8B-B14F-4D97-AF65-F5344CB8AC3E}">
        <p14:creationId xmlns:p14="http://schemas.microsoft.com/office/powerpoint/2010/main" val="522677525"/>
      </p:ext>
    </p:extLst>
  </p:cSld>
  <p:clrMapOvr>
    <a:masterClrMapping/>
  </p:clrMapOvr>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457200"/>
            <a:ext cx="7772400" cy="1143000"/>
          </a:xfrm>
          <a:prstGeom prst="rect">
            <a:avLst/>
          </a:prstGeo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685800" y="1981200"/>
            <a:ext cx="7772400" cy="4114800"/>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517349392"/>
      </p:ext>
    </p:extLst>
  </p:cSld>
  <p:clrMapOvr>
    <a:masterClrMapping/>
  </p:clrMapOvr>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457200"/>
            <a:ext cx="7772400" cy="1143000"/>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8577651"/>
      </p:ext>
    </p:extLst>
  </p:cSld>
  <p:clrMapOvr>
    <a:masterClrMapping/>
  </p:clrMapOvr>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70002032"/>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4" name="Rectangle 3"/>
          <p:cNvSpPr/>
          <p:nvPr userDrawn="1"/>
        </p:nvSpPr>
        <p:spPr>
          <a:xfrm>
            <a:off x="0" y="0"/>
            <a:ext cx="9144000" cy="333375"/>
          </a:xfrm>
          <a:prstGeom prst="rect">
            <a:avLst/>
          </a:prstGeom>
          <a:solidFill>
            <a:srgbClr val="005A9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fontAlgn="auto">
              <a:spcBef>
                <a:spcPts val="0"/>
              </a:spcBef>
              <a:spcAft>
                <a:spcPts val="0"/>
              </a:spcAft>
              <a:defRPr/>
            </a:pPr>
            <a:endParaRPr lang="en-US" sz="2000" dirty="0">
              <a:solidFill>
                <a:srgbClr val="92D050"/>
              </a:solidFill>
            </a:endParaRPr>
          </a:p>
        </p:txBody>
      </p:sp>
      <p:pic>
        <p:nvPicPr>
          <p:cNvPr id="7" name="Picture 5" descr="Q:\DR\Administrative\Photos for Briefs\DLA Logos\DLA-Logo-Clear.gif"/>
          <p:cNvPicPr>
            <a:picLocks noChangeAspect="1" noChangeArrowheads="1"/>
          </p:cNvPicPr>
          <p:nvPr userDrawn="1"/>
        </p:nvPicPr>
        <p:blipFill>
          <a:blip r:embed="rId2" cstate="print"/>
          <a:srcRect/>
          <a:stretch>
            <a:fillRect/>
          </a:stretch>
        </p:blipFill>
        <p:spPr bwMode="auto">
          <a:xfrm>
            <a:off x="19050" y="19050"/>
            <a:ext cx="692150" cy="819150"/>
          </a:xfrm>
          <a:prstGeom prst="rect">
            <a:avLst/>
          </a:prstGeom>
          <a:noFill/>
          <a:ln w="9525">
            <a:noFill/>
            <a:miter lim="800000"/>
            <a:headEnd/>
            <a:tailEnd/>
          </a:ln>
        </p:spPr>
      </p:pic>
      <p:sp>
        <p:nvSpPr>
          <p:cNvPr id="8" name="Slide Number Placeholder 5"/>
          <p:cNvSpPr txBox="1">
            <a:spLocks/>
          </p:cNvSpPr>
          <p:nvPr userDrawn="1"/>
        </p:nvSpPr>
        <p:spPr>
          <a:xfrm>
            <a:off x="7010400" y="6492874"/>
            <a:ext cx="2133600" cy="365125"/>
          </a:xfrm>
          <a:prstGeom prst="rect">
            <a:avLst/>
          </a:prstGeom>
        </p:spPr>
        <p:txBody>
          <a:bodyPr anchor="ctr"/>
          <a:lstStyle>
            <a:lvl1pPr>
              <a:defRPr/>
            </a:lvl1pPr>
          </a:lstStyle>
          <a:p>
            <a:pPr algn="r" fontAlgn="auto">
              <a:spcBef>
                <a:spcPts val="0"/>
              </a:spcBef>
              <a:spcAft>
                <a:spcPts val="0"/>
              </a:spcAft>
              <a:defRPr/>
            </a:pPr>
            <a:fld id="{1405757A-EBA4-4DE9-A0AF-46CB59C5552D}" type="slidenum">
              <a:rPr lang="en-US" sz="1400" b="1" smtClean="0">
                <a:solidFill>
                  <a:schemeClr val="bg1"/>
                </a:solidFill>
                <a:latin typeface="+mn-lt"/>
              </a:rPr>
              <a:pPr algn="r" fontAlgn="auto">
                <a:spcBef>
                  <a:spcPts val="0"/>
                </a:spcBef>
                <a:spcAft>
                  <a:spcPts val="0"/>
                </a:spcAft>
                <a:defRPr/>
              </a:pPr>
              <a:t>‹#›</a:t>
            </a:fld>
            <a:endParaRPr lang="en-US" sz="1400" b="1" dirty="0">
              <a:solidFill>
                <a:schemeClr val="bg1"/>
              </a:solidFill>
              <a:latin typeface="+mn-lt"/>
            </a:endParaRPr>
          </a:p>
        </p:txBody>
      </p:sp>
      <p:sp>
        <p:nvSpPr>
          <p:cNvPr id="3" name="Content Placeholder 2"/>
          <p:cNvSpPr>
            <a:spLocks noGrp="1"/>
          </p:cNvSpPr>
          <p:nvPr>
            <p:ph idx="1"/>
          </p:nvPr>
        </p:nvSpPr>
        <p:spPr>
          <a:xfrm>
            <a:off x="457200" y="1600200"/>
            <a:ext cx="8229600" cy="4525963"/>
          </a:xfrm>
          <a:prstGeom prst="rect">
            <a:avLst/>
          </a:prstGeom>
        </p:spPr>
        <p:txBody>
          <a:bodyPr/>
          <a:lstStyle>
            <a:lvl1pPr marL="231775" indent="-231775">
              <a:defRPr sz="2800"/>
            </a:lvl1pPr>
            <a:lvl2pPr marL="633413" indent="-292100">
              <a:defRPr sz="2400"/>
            </a:lvl2pPr>
            <a:lvl3pPr marL="974725" indent="-231775">
              <a:defRPr sz="2200"/>
            </a:lvl3pPr>
            <a:lvl4pPr marL="1255713" indent="-230188">
              <a:defRPr/>
            </a:lvl4pPr>
            <a:lvl5pPr marL="1544638" indent="-228600">
              <a:buFont typeface="Arial" pitchFamily="34" charset="0"/>
              <a:buChar cha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Title 1"/>
          <p:cNvSpPr>
            <a:spLocks noGrp="1"/>
          </p:cNvSpPr>
          <p:nvPr>
            <p:ph type="title" idx="4294967295" hasCustomPrompt="1"/>
          </p:nvPr>
        </p:nvSpPr>
        <p:spPr>
          <a:xfrm>
            <a:off x="711200" y="19050"/>
            <a:ext cx="8432800" cy="409575"/>
          </a:xfrm>
          <a:prstGeom prst="rect">
            <a:avLst/>
          </a:prstGeom>
        </p:spPr>
        <p:txBody>
          <a:bodyPr/>
          <a:lstStyle>
            <a:lvl1pPr algn="r">
              <a:defRPr sz="2000">
                <a:solidFill>
                  <a:srgbClr val="92D050"/>
                </a:solidFill>
              </a:defRPr>
            </a:lvl1pPr>
          </a:lstStyle>
          <a:p>
            <a:r>
              <a:rPr lang="en-US" dirty="0" smtClean="0"/>
              <a:t/>
            </a:r>
            <a:br>
              <a:rPr lang="en-US" dirty="0" smtClean="0"/>
            </a:br>
            <a:endParaRPr lang="en-US" dirty="0" smtClean="0"/>
          </a:p>
        </p:txBody>
      </p:sp>
    </p:spTree>
    <p:extLst>
      <p:ext uri="{BB962C8B-B14F-4D97-AF65-F5344CB8AC3E}">
        <p14:creationId xmlns:p14="http://schemas.microsoft.com/office/powerpoint/2010/main" val="1532996666"/>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4" name="Rectangle 3"/>
          <p:cNvSpPr/>
          <p:nvPr userDrawn="1"/>
        </p:nvSpPr>
        <p:spPr>
          <a:xfrm>
            <a:off x="0" y="0"/>
            <a:ext cx="9144000" cy="333375"/>
          </a:xfrm>
          <a:prstGeom prst="rect">
            <a:avLst/>
          </a:prstGeom>
          <a:solidFill>
            <a:srgbClr val="005A9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fontAlgn="auto">
              <a:spcBef>
                <a:spcPts val="0"/>
              </a:spcBef>
              <a:spcAft>
                <a:spcPts val="0"/>
              </a:spcAft>
              <a:defRPr/>
            </a:pPr>
            <a:endParaRPr lang="en-US" sz="2000" dirty="0">
              <a:solidFill>
                <a:srgbClr val="92D050"/>
              </a:solidFill>
            </a:endParaRPr>
          </a:p>
        </p:txBody>
      </p:sp>
      <p:pic>
        <p:nvPicPr>
          <p:cNvPr id="7" name="Picture 5" descr="Q:\DR\Administrative\Photos for Briefs\DLA Logos\DLA-Logo-Clear.gif"/>
          <p:cNvPicPr>
            <a:picLocks noChangeAspect="1" noChangeArrowheads="1"/>
          </p:cNvPicPr>
          <p:nvPr userDrawn="1"/>
        </p:nvPicPr>
        <p:blipFill>
          <a:blip r:embed="rId2" cstate="print"/>
          <a:srcRect/>
          <a:stretch>
            <a:fillRect/>
          </a:stretch>
        </p:blipFill>
        <p:spPr bwMode="auto">
          <a:xfrm>
            <a:off x="19050" y="19050"/>
            <a:ext cx="692150" cy="819150"/>
          </a:xfrm>
          <a:prstGeom prst="rect">
            <a:avLst/>
          </a:prstGeom>
          <a:noFill/>
          <a:ln w="9525">
            <a:noFill/>
            <a:miter lim="800000"/>
            <a:headEnd/>
            <a:tailEnd/>
          </a:ln>
        </p:spPr>
      </p:pic>
      <p:sp>
        <p:nvSpPr>
          <p:cNvPr id="8" name="Slide Number Placeholder 5"/>
          <p:cNvSpPr txBox="1">
            <a:spLocks/>
          </p:cNvSpPr>
          <p:nvPr userDrawn="1"/>
        </p:nvSpPr>
        <p:spPr>
          <a:xfrm>
            <a:off x="7010400" y="6492874"/>
            <a:ext cx="2133600" cy="365125"/>
          </a:xfrm>
          <a:prstGeom prst="rect">
            <a:avLst/>
          </a:prstGeom>
        </p:spPr>
        <p:txBody>
          <a:bodyPr anchor="ctr"/>
          <a:lstStyle>
            <a:lvl1pPr>
              <a:defRPr/>
            </a:lvl1pPr>
          </a:lstStyle>
          <a:p>
            <a:pPr algn="r" fontAlgn="auto">
              <a:spcBef>
                <a:spcPts val="0"/>
              </a:spcBef>
              <a:spcAft>
                <a:spcPts val="0"/>
              </a:spcAft>
              <a:defRPr/>
            </a:pPr>
            <a:fld id="{1405757A-EBA4-4DE9-A0AF-46CB59C5552D}" type="slidenum">
              <a:rPr lang="en-US" sz="1400" b="1" smtClean="0">
                <a:solidFill>
                  <a:schemeClr val="bg1"/>
                </a:solidFill>
                <a:latin typeface="+mn-lt"/>
              </a:rPr>
              <a:pPr algn="r" fontAlgn="auto">
                <a:spcBef>
                  <a:spcPts val="0"/>
                </a:spcBef>
                <a:spcAft>
                  <a:spcPts val="0"/>
                </a:spcAft>
                <a:defRPr/>
              </a:pPr>
              <a:t>‹#›</a:t>
            </a:fld>
            <a:endParaRPr lang="en-US" sz="1400" b="1" dirty="0">
              <a:solidFill>
                <a:schemeClr val="bg1"/>
              </a:solidFill>
              <a:latin typeface="+mn-lt"/>
            </a:endParaRPr>
          </a:p>
        </p:txBody>
      </p:sp>
      <p:sp>
        <p:nvSpPr>
          <p:cNvPr id="3" name="Content Placeholder 2"/>
          <p:cNvSpPr>
            <a:spLocks noGrp="1"/>
          </p:cNvSpPr>
          <p:nvPr>
            <p:ph idx="1"/>
          </p:nvPr>
        </p:nvSpPr>
        <p:spPr>
          <a:xfrm>
            <a:off x="457200" y="1600200"/>
            <a:ext cx="8229600" cy="4525963"/>
          </a:xfrm>
          <a:prstGeom prst="rect">
            <a:avLst/>
          </a:prstGeom>
        </p:spPr>
        <p:txBody>
          <a:bodyPr/>
          <a:lstStyle>
            <a:lvl1pPr marL="231775" indent="-231775">
              <a:defRPr sz="2800"/>
            </a:lvl1pPr>
            <a:lvl2pPr marL="633413" indent="-292100">
              <a:defRPr sz="2400"/>
            </a:lvl2pPr>
            <a:lvl3pPr marL="974725" indent="-231775">
              <a:defRPr sz="2200"/>
            </a:lvl3pPr>
            <a:lvl4pPr marL="1255713" indent="-230188">
              <a:defRPr/>
            </a:lvl4pPr>
            <a:lvl5pPr marL="1544638" indent="-228600">
              <a:buFont typeface="Arial" pitchFamily="34" charset="0"/>
              <a:buChar cha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Title 1"/>
          <p:cNvSpPr>
            <a:spLocks noGrp="1"/>
          </p:cNvSpPr>
          <p:nvPr>
            <p:ph type="title" idx="4294967295" hasCustomPrompt="1"/>
          </p:nvPr>
        </p:nvSpPr>
        <p:spPr>
          <a:xfrm>
            <a:off x="711200" y="19050"/>
            <a:ext cx="8432800" cy="409575"/>
          </a:xfrm>
          <a:prstGeom prst="rect">
            <a:avLst/>
          </a:prstGeom>
        </p:spPr>
        <p:txBody>
          <a:bodyPr/>
          <a:lstStyle>
            <a:lvl1pPr algn="r">
              <a:defRPr sz="2000">
                <a:solidFill>
                  <a:srgbClr val="92D050"/>
                </a:solidFill>
              </a:defRPr>
            </a:lvl1pPr>
          </a:lstStyle>
          <a:p>
            <a:r>
              <a:rPr lang="en-US" dirty="0" smtClean="0"/>
              <a:t/>
            </a:r>
            <a:br>
              <a:rPr lang="en-US" dirty="0" smtClean="0"/>
            </a:br>
            <a:endParaRPr lang="en-US" dirty="0" smtClean="0"/>
          </a:p>
        </p:txBody>
      </p:sp>
    </p:spTree>
    <p:extLst>
      <p:ext uri="{BB962C8B-B14F-4D97-AF65-F5344CB8AC3E}">
        <p14:creationId xmlns:p14="http://schemas.microsoft.com/office/powerpoint/2010/main" val="3225760459"/>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63" Type="http://schemas.openxmlformats.org/officeDocument/2006/relationships/theme" Target="../theme/theme1.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61" Type="http://schemas.openxmlformats.org/officeDocument/2006/relationships/slideLayout" Target="../slideLayouts/slideLayout6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image" Target="../media/image1.jpeg"/><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70.xml"/><Relationship Id="rId3" Type="http://schemas.openxmlformats.org/officeDocument/2006/relationships/slideLayout" Target="../slideLayouts/slideLayout65.xml"/><Relationship Id="rId7" Type="http://schemas.openxmlformats.org/officeDocument/2006/relationships/slideLayout" Target="../slideLayouts/slideLayout69.xml"/><Relationship Id="rId2" Type="http://schemas.openxmlformats.org/officeDocument/2006/relationships/slideLayout" Target="../slideLayouts/slideLayout64.xml"/><Relationship Id="rId1" Type="http://schemas.openxmlformats.org/officeDocument/2006/relationships/slideLayout" Target="../slideLayouts/slideLayout63.xml"/><Relationship Id="rId6" Type="http://schemas.openxmlformats.org/officeDocument/2006/relationships/slideLayout" Target="../slideLayouts/slideLayout68.xml"/><Relationship Id="rId11" Type="http://schemas.openxmlformats.org/officeDocument/2006/relationships/image" Target="../media/image6.png"/><Relationship Id="rId5" Type="http://schemas.openxmlformats.org/officeDocument/2006/relationships/slideLayout" Target="../slideLayouts/slideLayout67.xml"/><Relationship Id="rId10" Type="http://schemas.openxmlformats.org/officeDocument/2006/relationships/theme" Target="../theme/theme2.xml"/><Relationship Id="rId4" Type="http://schemas.openxmlformats.org/officeDocument/2006/relationships/slideLayout" Target="../slideLayouts/slideLayout66.xml"/><Relationship Id="rId9" Type="http://schemas.openxmlformats.org/officeDocument/2006/relationships/slideLayout" Target="../slideLayouts/slideLayout71.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theme" Target="../theme/theme3.xml"/><Relationship Id="rId1" Type="http://schemas.openxmlformats.org/officeDocument/2006/relationships/slideLayout" Target="../slideLayouts/slideLayout72.xml"/><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 name="Rectangle 19"/>
          <p:cNvSpPr/>
          <p:nvPr/>
        </p:nvSpPr>
        <p:spPr>
          <a:xfrm>
            <a:off x="-38100" y="6409267"/>
            <a:ext cx="9220200" cy="457200"/>
          </a:xfrm>
          <a:prstGeom prst="rect">
            <a:avLst/>
          </a:prstGeom>
          <a:gradFill flip="none" rotWithShape="1">
            <a:gsLst>
              <a:gs pos="20000">
                <a:schemeClr val="tx2">
                  <a:lumMod val="75000"/>
                </a:schemeClr>
              </a:gs>
              <a:gs pos="100000">
                <a:schemeClr val="accent1">
                  <a:lumMod val="75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3" name="Rectangle 12"/>
          <p:cNvSpPr/>
          <p:nvPr/>
        </p:nvSpPr>
        <p:spPr>
          <a:xfrm>
            <a:off x="-25400" y="0"/>
            <a:ext cx="9220200" cy="990600"/>
          </a:xfrm>
          <a:prstGeom prst="rect">
            <a:avLst/>
          </a:prstGeom>
          <a:gradFill flip="none" rotWithShape="1">
            <a:gsLst>
              <a:gs pos="20000">
                <a:schemeClr val="tx2">
                  <a:lumMod val="75000"/>
                </a:schemeClr>
              </a:gs>
              <a:gs pos="100000">
                <a:schemeClr val="accent1">
                  <a:lumMod val="75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13316" name="Picture 6"/>
          <p:cNvPicPr>
            <a:picLocks noChangeAspect="1"/>
          </p:cNvPicPr>
          <p:nvPr/>
        </p:nvPicPr>
        <p:blipFill>
          <a:blip r:embed="rId64" cstate="email">
            <a:extLst>
              <a:ext uri="{28A0092B-C50C-407E-A947-70E740481C1C}">
                <a14:useLocalDpi xmlns:a14="http://schemas.microsoft.com/office/drawing/2010/main"/>
              </a:ext>
            </a:extLst>
          </a:blip>
          <a:stretch>
            <a:fillRect/>
          </a:stretch>
        </p:blipFill>
        <p:spPr bwMode="auto">
          <a:xfrm>
            <a:off x="-16129" y="960945"/>
            <a:ext cx="9182608" cy="5510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p:cNvSpPr txBox="1">
            <a:spLocks noChangeArrowheads="1"/>
          </p:cNvSpPr>
          <p:nvPr/>
        </p:nvSpPr>
        <p:spPr bwMode="auto">
          <a:xfrm>
            <a:off x="1371600" y="100013"/>
            <a:ext cx="6934200" cy="738187"/>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defRPr/>
            </a:pPr>
            <a:r>
              <a:rPr lang="en-US" sz="2800" dirty="0" smtClean="0">
                <a:solidFill>
                  <a:schemeClr val="bg1"/>
                </a:solidFill>
                <a:latin typeface="Copperplate Gothic Bold" charset="0"/>
                <a:cs typeface="Cambria Math" charset="0"/>
              </a:rPr>
              <a:t>DEFENSE LOGISTICS AGENCY</a:t>
            </a:r>
          </a:p>
          <a:p>
            <a:pPr algn="ctr" eaLnBrk="1" hangingPunct="1">
              <a:defRPr/>
            </a:pPr>
            <a:r>
              <a:rPr lang="en-US" sz="1400" dirty="0" smtClean="0">
                <a:solidFill>
                  <a:schemeClr val="bg1"/>
                </a:solidFill>
                <a:latin typeface="Copperplate Gothic Bold" charset="0"/>
                <a:cs typeface="Cambria Math" charset="0"/>
              </a:rPr>
              <a:t>AMERICA</a:t>
            </a:r>
            <a:r>
              <a:rPr lang="ja-JP" altLang="en-US" sz="1400" dirty="0" smtClean="0">
                <a:solidFill>
                  <a:schemeClr val="bg1"/>
                </a:solidFill>
                <a:latin typeface="Copperplate Gothic Bold" charset="0"/>
                <a:cs typeface="Cambria Math" charset="0"/>
              </a:rPr>
              <a:t>’</a:t>
            </a:r>
            <a:r>
              <a:rPr lang="en-US" sz="1400" dirty="0" smtClean="0">
                <a:solidFill>
                  <a:schemeClr val="bg1"/>
                </a:solidFill>
                <a:latin typeface="Copperplate Gothic Bold" charset="0"/>
                <a:cs typeface="Cambria Math" charset="0"/>
              </a:rPr>
              <a:t>S COMBAT LOGISTICS SUPPORT AGENCY</a:t>
            </a:r>
          </a:p>
        </p:txBody>
      </p:sp>
      <p:pic>
        <p:nvPicPr>
          <p:cNvPr id="13319" name="Picture 5"/>
          <p:cNvPicPr>
            <a:picLocks noChangeAspect="1" noChangeArrowheads="1"/>
          </p:cNvPicPr>
          <p:nvPr/>
        </p:nvPicPr>
        <p:blipFill>
          <a:blip r:embed="rId65" cstate="email">
            <a:extLst>
              <a:ext uri="{28A0092B-C50C-407E-A947-70E740481C1C}">
                <a14:useLocalDpi xmlns:a14="http://schemas.microsoft.com/office/drawing/2010/main"/>
              </a:ext>
            </a:extLst>
          </a:blip>
          <a:stretch>
            <a:fillRect/>
          </a:stretch>
        </p:blipFill>
        <p:spPr bwMode="auto">
          <a:xfrm>
            <a:off x="228600" y="42513"/>
            <a:ext cx="1263969" cy="1471821"/>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Box 14"/>
          <p:cNvSpPr txBox="1"/>
          <p:nvPr/>
        </p:nvSpPr>
        <p:spPr bwMode="auto">
          <a:xfrm>
            <a:off x="0" y="6514320"/>
            <a:ext cx="9144000" cy="238527"/>
          </a:xfrm>
          <a:prstGeom prst="rect">
            <a:avLst/>
          </a:prstGeom>
          <a:noFill/>
          <a:effectLst>
            <a:outerShdw blurRad="50800" dist="38100" dir="5400000" algn="t" rotWithShape="0">
              <a:prstClr val="black">
                <a:alpha val="88000"/>
              </a:prstClr>
            </a:outerShdw>
          </a:effectLst>
        </p:spPr>
        <p:txBody>
          <a:bodyPr>
            <a:spAutoFit/>
          </a:bodyPr>
          <a:lstStyle/>
          <a:p>
            <a:pPr algn="ctr" fontAlgn="auto">
              <a:spcBef>
                <a:spcPts val="0"/>
              </a:spcBef>
              <a:spcAft>
                <a:spcPts val="0"/>
              </a:spcAft>
              <a:defRPr/>
            </a:pPr>
            <a:r>
              <a:rPr lang="en-US" sz="950" dirty="0">
                <a:solidFill>
                  <a:srgbClr val="FFFFFF"/>
                </a:solidFill>
                <a:latin typeface="Copperplate Gothic Bold" pitchFamily="34" charset="0"/>
                <a:ea typeface="Cambria Math" pitchFamily="18" charset="0"/>
              </a:rPr>
              <a:t>WARFIGHTER </a:t>
            </a:r>
            <a:r>
              <a:rPr lang="en-US" sz="950" dirty="0" smtClean="0">
                <a:solidFill>
                  <a:srgbClr val="FFFFFF"/>
                </a:solidFill>
                <a:latin typeface="Copperplate Gothic Bold" pitchFamily="34" charset="0"/>
                <a:ea typeface="Cambria Math" pitchFamily="18" charset="0"/>
              </a:rPr>
              <a:t>FIRST  -  PEOPLE </a:t>
            </a:r>
            <a:r>
              <a:rPr lang="en-US" sz="950" dirty="0">
                <a:solidFill>
                  <a:srgbClr val="FFFFFF"/>
                </a:solidFill>
                <a:latin typeface="Copperplate Gothic Bold" pitchFamily="34" charset="0"/>
                <a:ea typeface="Cambria Math" pitchFamily="18" charset="0"/>
              </a:rPr>
              <a:t>&amp; CULTURE </a:t>
            </a:r>
            <a:r>
              <a:rPr lang="en-US" sz="950" dirty="0" smtClean="0">
                <a:solidFill>
                  <a:srgbClr val="FFFFFF"/>
                </a:solidFill>
                <a:latin typeface="Copperplate Gothic Bold" pitchFamily="34" charset="0"/>
                <a:ea typeface="Cambria Math" pitchFamily="18" charset="0"/>
              </a:rPr>
              <a:t>  -  STRATEGIC ENGAGEMENT -  FINANCIAL </a:t>
            </a:r>
            <a:r>
              <a:rPr lang="en-US" sz="950" dirty="0">
                <a:solidFill>
                  <a:srgbClr val="FFFFFF"/>
                </a:solidFill>
                <a:latin typeface="Copperplate Gothic Bold" pitchFamily="34" charset="0"/>
                <a:ea typeface="Cambria Math" pitchFamily="18" charset="0"/>
              </a:rPr>
              <a:t>STEWARDSHIP </a:t>
            </a:r>
            <a:r>
              <a:rPr lang="en-US" sz="950" dirty="0" smtClean="0">
                <a:solidFill>
                  <a:srgbClr val="FFFFFF"/>
                </a:solidFill>
                <a:latin typeface="Copperplate Gothic Bold" pitchFamily="34" charset="0"/>
                <a:ea typeface="Cambria Math" pitchFamily="18" charset="0"/>
              </a:rPr>
              <a:t> -  PROCESS </a:t>
            </a:r>
            <a:r>
              <a:rPr lang="en-US" sz="950" dirty="0">
                <a:solidFill>
                  <a:srgbClr val="FFFFFF"/>
                </a:solidFill>
                <a:latin typeface="Copperplate Gothic Bold" pitchFamily="34" charset="0"/>
                <a:ea typeface="Cambria Math" pitchFamily="18" charset="0"/>
              </a:rPr>
              <a:t>EXCELLENCE</a:t>
            </a:r>
          </a:p>
        </p:txBody>
      </p:sp>
    </p:spTree>
    <p:extLst>
      <p:ext uri="{BB962C8B-B14F-4D97-AF65-F5344CB8AC3E}">
        <p14:creationId xmlns:p14="http://schemas.microsoft.com/office/powerpoint/2010/main" val="408049376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 id="2147483689" r:id="rId13"/>
    <p:sldLayoutId id="2147483690" r:id="rId14"/>
    <p:sldLayoutId id="2147483691" r:id="rId15"/>
    <p:sldLayoutId id="2147483692" r:id="rId16"/>
    <p:sldLayoutId id="2147483693" r:id="rId17"/>
    <p:sldLayoutId id="2147483694" r:id="rId18"/>
    <p:sldLayoutId id="2147483695" r:id="rId19"/>
    <p:sldLayoutId id="2147483696" r:id="rId20"/>
    <p:sldLayoutId id="2147483697" r:id="rId21"/>
    <p:sldLayoutId id="2147483698" r:id="rId22"/>
    <p:sldLayoutId id="2147483699" r:id="rId23"/>
    <p:sldLayoutId id="2147483700" r:id="rId24"/>
    <p:sldLayoutId id="2147483701" r:id="rId25"/>
    <p:sldLayoutId id="2147483702" r:id="rId26"/>
    <p:sldLayoutId id="2147483703" r:id="rId27"/>
    <p:sldLayoutId id="2147483704" r:id="rId28"/>
    <p:sldLayoutId id="2147483705" r:id="rId29"/>
    <p:sldLayoutId id="2147483706" r:id="rId30"/>
    <p:sldLayoutId id="2147483707" r:id="rId31"/>
    <p:sldLayoutId id="2147483708" r:id="rId32"/>
    <p:sldLayoutId id="2147483709" r:id="rId33"/>
    <p:sldLayoutId id="2147483710" r:id="rId34"/>
    <p:sldLayoutId id="2147483711" r:id="rId35"/>
    <p:sldLayoutId id="2147483712" r:id="rId36"/>
    <p:sldLayoutId id="2147483713" r:id="rId37"/>
    <p:sldLayoutId id="2147483714" r:id="rId38"/>
    <p:sldLayoutId id="2147483715" r:id="rId39"/>
    <p:sldLayoutId id="2147483716" r:id="rId40"/>
    <p:sldLayoutId id="2147483717" r:id="rId41"/>
    <p:sldLayoutId id="2147483718" r:id="rId42"/>
    <p:sldLayoutId id="2147483719" r:id="rId43"/>
    <p:sldLayoutId id="2147483720" r:id="rId44"/>
    <p:sldLayoutId id="2147483721" r:id="rId45"/>
    <p:sldLayoutId id="2147483722" r:id="rId46"/>
    <p:sldLayoutId id="2147483723" r:id="rId47"/>
    <p:sldLayoutId id="2147483724" r:id="rId48"/>
    <p:sldLayoutId id="2147483725" r:id="rId49"/>
    <p:sldLayoutId id="2147483726" r:id="rId50"/>
    <p:sldLayoutId id="2147483727" r:id="rId51"/>
    <p:sldLayoutId id="2147483728" r:id="rId52"/>
    <p:sldLayoutId id="2147483729" r:id="rId53"/>
    <p:sldLayoutId id="2147483730" r:id="rId54"/>
    <p:sldLayoutId id="2147483731" r:id="rId55"/>
    <p:sldLayoutId id="2147483732" r:id="rId56"/>
    <p:sldLayoutId id="2147483733" r:id="rId57"/>
    <p:sldLayoutId id="2147483734" r:id="rId58"/>
    <p:sldLayoutId id="2147483735" r:id="rId59"/>
    <p:sldLayoutId id="2147483736" r:id="rId60"/>
    <p:sldLayoutId id="2147483737" r:id="rId61"/>
    <p:sldLayoutId id="2147483738" r:id="rId62"/>
  </p:sldLayoutIdLst>
  <p:timing>
    <p:tnLst>
      <p:par>
        <p:cTn id="1" dur="indefinite" restart="never" nodeType="tmRoot"/>
      </p:par>
    </p:tnLst>
  </p:timing>
  <p:txStyles>
    <p:titleStyle>
      <a:lvl1pPr algn="ctr" defTabSz="457200" rtl="0" eaLnBrk="1" fontAlgn="base" hangingPunct="1">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3" name="Rectangle 22"/>
          <p:cNvSpPr/>
          <p:nvPr/>
        </p:nvSpPr>
        <p:spPr>
          <a:xfrm>
            <a:off x="-42332" y="0"/>
            <a:ext cx="9220200" cy="389467"/>
          </a:xfrm>
          <a:prstGeom prst="rect">
            <a:avLst/>
          </a:prstGeom>
          <a:gradFill flip="none" rotWithShape="1">
            <a:gsLst>
              <a:gs pos="20000">
                <a:schemeClr val="tx2">
                  <a:lumMod val="75000"/>
                </a:schemeClr>
              </a:gs>
              <a:gs pos="100000">
                <a:schemeClr val="accent1">
                  <a:lumMod val="75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 name="TextBox 9"/>
          <p:cNvSpPr txBox="1"/>
          <p:nvPr/>
        </p:nvSpPr>
        <p:spPr>
          <a:xfrm>
            <a:off x="838200" y="16934"/>
            <a:ext cx="7772400" cy="276225"/>
          </a:xfrm>
          <a:prstGeom prst="rect">
            <a:avLst/>
          </a:prstGeom>
          <a:noFill/>
          <a:effectLst>
            <a:outerShdw blurRad="50800" dist="38100" dir="5400000" algn="t" rotWithShape="0">
              <a:prstClr val="black">
                <a:alpha val="88000"/>
              </a:prstClr>
            </a:outerShdw>
          </a:effectLst>
        </p:spPr>
        <p:txBody>
          <a:bodyPr wrap="square">
            <a:spAutoFit/>
          </a:bodyPr>
          <a:lstStyle/>
          <a:p>
            <a:pPr algn="ctr" fontAlgn="auto">
              <a:spcBef>
                <a:spcPts val="0"/>
              </a:spcBef>
              <a:spcAft>
                <a:spcPts val="0"/>
              </a:spcAft>
              <a:defRPr/>
            </a:pPr>
            <a:r>
              <a:rPr lang="en-US" sz="1200" dirty="0">
                <a:solidFill>
                  <a:schemeClr val="bg1"/>
                </a:solidFill>
                <a:latin typeface="Copperplate Gothic Bold" pitchFamily="34" charset="0"/>
                <a:ea typeface="Cambria Math" pitchFamily="18" charset="0"/>
              </a:rPr>
              <a:t>Deliver the right solution on time, every time</a:t>
            </a:r>
          </a:p>
        </p:txBody>
      </p:sp>
      <p:pic>
        <p:nvPicPr>
          <p:cNvPr id="19" name="Picture 5"/>
          <p:cNvPicPr>
            <a:picLocks noChangeAspect="1" noChangeArrowheads="1"/>
          </p:cNvPicPr>
          <p:nvPr/>
        </p:nvPicPr>
        <p:blipFill>
          <a:blip r:embed="rId11" cstate="email">
            <a:extLst>
              <a:ext uri="{28A0092B-C50C-407E-A947-70E740481C1C}">
                <a14:useLocalDpi xmlns:a14="http://schemas.microsoft.com/office/drawing/2010/main"/>
              </a:ext>
            </a:extLst>
          </a:blip>
          <a:stretch>
            <a:fillRect/>
          </a:stretch>
        </p:blipFill>
        <p:spPr bwMode="auto">
          <a:xfrm>
            <a:off x="76200" y="42513"/>
            <a:ext cx="748758" cy="871887"/>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p:nvPr/>
        </p:nvSpPr>
        <p:spPr>
          <a:xfrm>
            <a:off x="-38100" y="6409267"/>
            <a:ext cx="9220200" cy="457200"/>
          </a:xfrm>
          <a:prstGeom prst="rect">
            <a:avLst/>
          </a:prstGeom>
          <a:gradFill flip="none" rotWithShape="1">
            <a:gsLst>
              <a:gs pos="20000">
                <a:schemeClr val="tx2">
                  <a:lumMod val="75000"/>
                </a:schemeClr>
              </a:gs>
              <a:gs pos="100000">
                <a:schemeClr val="accent1">
                  <a:lumMod val="75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1" name="TextBox 10"/>
          <p:cNvSpPr txBox="1"/>
          <p:nvPr/>
        </p:nvSpPr>
        <p:spPr bwMode="auto">
          <a:xfrm>
            <a:off x="0" y="6514320"/>
            <a:ext cx="9144000" cy="238527"/>
          </a:xfrm>
          <a:prstGeom prst="rect">
            <a:avLst/>
          </a:prstGeom>
          <a:noFill/>
          <a:effectLst>
            <a:outerShdw blurRad="50800" dist="38100" dir="5400000" algn="t" rotWithShape="0">
              <a:prstClr val="black">
                <a:alpha val="88000"/>
              </a:prstClr>
            </a:outerShdw>
          </a:effectLst>
        </p:spPr>
        <p:txBody>
          <a:bodyPr>
            <a:spAutoFit/>
          </a:bodyPr>
          <a:lstStyle/>
          <a:p>
            <a:pPr algn="ctr" fontAlgn="auto">
              <a:spcBef>
                <a:spcPts val="0"/>
              </a:spcBef>
              <a:spcAft>
                <a:spcPts val="0"/>
              </a:spcAft>
              <a:defRPr/>
            </a:pPr>
            <a:r>
              <a:rPr lang="en-US" sz="950" dirty="0">
                <a:solidFill>
                  <a:srgbClr val="FFFFFF"/>
                </a:solidFill>
                <a:latin typeface="Copperplate Gothic Bold" pitchFamily="34" charset="0"/>
                <a:ea typeface="Cambria Math" pitchFamily="18" charset="0"/>
              </a:rPr>
              <a:t>WARFIGHTER </a:t>
            </a:r>
            <a:r>
              <a:rPr lang="en-US" sz="950" dirty="0" smtClean="0">
                <a:solidFill>
                  <a:srgbClr val="FFFFFF"/>
                </a:solidFill>
                <a:latin typeface="Copperplate Gothic Bold" pitchFamily="34" charset="0"/>
                <a:ea typeface="Cambria Math" pitchFamily="18" charset="0"/>
              </a:rPr>
              <a:t>FIRST  -  PEOPLE </a:t>
            </a:r>
            <a:r>
              <a:rPr lang="en-US" sz="950" dirty="0">
                <a:solidFill>
                  <a:srgbClr val="FFFFFF"/>
                </a:solidFill>
                <a:latin typeface="Copperplate Gothic Bold" pitchFamily="34" charset="0"/>
                <a:ea typeface="Cambria Math" pitchFamily="18" charset="0"/>
              </a:rPr>
              <a:t>&amp; CULTURE </a:t>
            </a:r>
            <a:r>
              <a:rPr lang="en-US" sz="950" dirty="0" smtClean="0">
                <a:solidFill>
                  <a:srgbClr val="FFFFFF"/>
                </a:solidFill>
                <a:latin typeface="Copperplate Gothic Bold" pitchFamily="34" charset="0"/>
                <a:ea typeface="Cambria Math" pitchFamily="18" charset="0"/>
              </a:rPr>
              <a:t>  -  STRATEGIC ENGAGEMENT -  FINANCIAL </a:t>
            </a:r>
            <a:r>
              <a:rPr lang="en-US" sz="950" dirty="0">
                <a:solidFill>
                  <a:srgbClr val="FFFFFF"/>
                </a:solidFill>
                <a:latin typeface="Copperplate Gothic Bold" pitchFamily="34" charset="0"/>
                <a:ea typeface="Cambria Math" pitchFamily="18" charset="0"/>
              </a:rPr>
              <a:t>STEWARDSHIP </a:t>
            </a:r>
            <a:r>
              <a:rPr lang="en-US" sz="950" dirty="0" smtClean="0">
                <a:solidFill>
                  <a:srgbClr val="FFFFFF"/>
                </a:solidFill>
                <a:latin typeface="Copperplate Gothic Bold" pitchFamily="34" charset="0"/>
                <a:ea typeface="Cambria Math" pitchFamily="18" charset="0"/>
              </a:rPr>
              <a:t> -  PROCESS </a:t>
            </a:r>
            <a:r>
              <a:rPr lang="en-US" sz="950" dirty="0">
                <a:solidFill>
                  <a:srgbClr val="FFFFFF"/>
                </a:solidFill>
                <a:latin typeface="Copperplate Gothic Bold" pitchFamily="34" charset="0"/>
                <a:ea typeface="Cambria Math" pitchFamily="18" charset="0"/>
              </a:rPr>
              <a:t>EXCELLENCE</a:t>
            </a:r>
          </a:p>
        </p:txBody>
      </p:sp>
    </p:spTree>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78" r:id="rId6"/>
    <p:sldLayoutId id="2147483779" r:id="rId7"/>
    <p:sldLayoutId id="2147483799" r:id="rId8"/>
    <p:sldLayoutId id="2147483800" r:id="rId9"/>
  </p:sldLayoutIdLst>
  <p:timing>
    <p:tnLst>
      <p:par>
        <p:cTn id="1" dur="indefinite" restart="never" nodeType="tmRoot"/>
      </p:par>
    </p:tnLst>
  </p:timing>
  <p:hf hdr="0" ftr="0" dt="0"/>
  <p:txStyles>
    <p:titleStyle>
      <a:lvl1pPr algn="ctr" rtl="0" eaLnBrk="1" fontAlgn="base" hangingPunct="1">
        <a:spcBef>
          <a:spcPct val="0"/>
        </a:spcBef>
        <a:spcAft>
          <a:spcPct val="0"/>
        </a:spcAft>
        <a:defRPr sz="3600" b="1" kern="1200">
          <a:solidFill>
            <a:schemeClr val="tx1"/>
          </a:solidFill>
          <a:latin typeface="Arial" pitchFamily="34" charset="0"/>
          <a:ea typeface="+mj-ea"/>
          <a:cs typeface="Arial" pitchFamily="34" charset="0"/>
        </a:defRPr>
      </a:lvl1pPr>
      <a:lvl2pPr algn="ctr" rtl="0" eaLnBrk="1" fontAlgn="base" hangingPunct="1">
        <a:spcBef>
          <a:spcPct val="0"/>
        </a:spcBef>
        <a:spcAft>
          <a:spcPct val="0"/>
        </a:spcAft>
        <a:defRPr sz="3600" b="1">
          <a:solidFill>
            <a:schemeClr val="tx1"/>
          </a:solidFill>
          <a:latin typeface="Arial" pitchFamily="34" charset="0"/>
          <a:cs typeface="Arial" pitchFamily="34" charset="0"/>
        </a:defRPr>
      </a:lvl2pPr>
      <a:lvl3pPr algn="ctr" rtl="0" eaLnBrk="1" fontAlgn="base" hangingPunct="1">
        <a:spcBef>
          <a:spcPct val="0"/>
        </a:spcBef>
        <a:spcAft>
          <a:spcPct val="0"/>
        </a:spcAft>
        <a:defRPr sz="3600" b="1">
          <a:solidFill>
            <a:schemeClr val="tx1"/>
          </a:solidFill>
          <a:latin typeface="Arial" pitchFamily="34" charset="0"/>
          <a:cs typeface="Arial" pitchFamily="34" charset="0"/>
        </a:defRPr>
      </a:lvl3pPr>
      <a:lvl4pPr algn="ctr" rtl="0" eaLnBrk="1" fontAlgn="base" hangingPunct="1">
        <a:spcBef>
          <a:spcPct val="0"/>
        </a:spcBef>
        <a:spcAft>
          <a:spcPct val="0"/>
        </a:spcAft>
        <a:defRPr sz="3600" b="1">
          <a:solidFill>
            <a:schemeClr val="tx1"/>
          </a:solidFill>
          <a:latin typeface="Arial" pitchFamily="34" charset="0"/>
          <a:cs typeface="Arial" pitchFamily="34" charset="0"/>
        </a:defRPr>
      </a:lvl4pPr>
      <a:lvl5pPr algn="ctr" rtl="0" eaLnBrk="1" fontAlgn="base" hangingPunct="1">
        <a:spcBef>
          <a:spcPct val="0"/>
        </a:spcBef>
        <a:spcAft>
          <a:spcPct val="0"/>
        </a:spcAft>
        <a:defRPr sz="3600" b="1">
          <a:solidFill>
            <a:schemeClr val="tx1"/>
          </a:solidFill>
          <a:latin typeface="Arial" pitchFamily="34" charset="0"/>
          <a:cs typeface="Arial"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Arial" pitchFamily="34" charset="0"/>
          <a:ea typeface="+mn-ea"/>
          <a:cs typeface="Arial" pitchFamily="34" charset="0"/>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Arial" pitchFamily="34" charset="0"/>
          <a:ea typeface="+mn-ea"/>
          <a:cs typeface="Arial" pitchFamily="34" charset="0"/>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Arial" pitchFamily="34" charset="0"/>
          <a:ea typeface="+mn-ea"/>
          <a:cs typeface="Arial" pitchFamily="34" charset="0"/>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Picture 8" descr="Ending Slide Flag Logo1.jpg"/>
          <p:cNvPicPr>
            <a:picLocks noChangeAspect="1"/>
          </p:cNvPicPr>
          <p:nvPr/>
        </p:nvPicPr>
        <p:blipFill rotWithShape="1">
          <a:blip r:embed="rId3" cstate="email">
            <a:extLst>
              <a:ext uri="{28A0092B-C50C-407E-A947-70E740481C1C}">
                <a14:useLocalDpi xmlns:a14="http://schemas.microsoft.com/office/drawing/2010/main"/>
              </a:ext>
            </a:extLst>
          </a:blip>
          <a:srcRect b="-2"/>
          <a:stretch/>
        </p:blipFill>
        <p:spPr>
          <a:xfrm>
            <a:off x="-38879" y="0"/>
            <a:ext cx="9233093" cy="6858000"/>
          </a:xfrm>
          <a:prstGeom prst="rect">
            <a:avLst/>
          </a:prstGeom>
        </p:spPr>
      </p:pic>
      <p:sp>
        <p:nvSpPr>
          <p:cNvPr id="10" name="Rectangle 9"/>
          <p:cNvSpPr/>
          <p:nvPr/>
        </p:nvSpPr>
        <p:spPr>
          <a:xfrm>
            <a:off x="-33868" y="0"/>
            <a:ext cx="9220200" cy="990600"/>
          </a:xfrm>
          <a:prstGeom prst="rect">
            <a:avLst/>
          </a:prstGeom>
          <a:gradFill flip="none" rotWithShape="1">
            <a:gsLst>
              <a:gs pos="20000">
                <a:schemeClr val="tx2">
                  <a:lumMod val="75000"/>
                </a:schemeClr>
              </a:gs>
              <a:gs pos="100000">
                <a:schemeClr val="accent1">
                  <a:lumMod val="75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1" name="TextBox 10"/>
          <p:cNvSpPr txBox="1">
            <a:spLocks noChangeArrowheads="1"/>
          </p:cNvSpPr>
          <p:nvPr/>
        </p:nvSpPr>
        <p:spPr bwMode="auto">
          <a:xfrm>
            <a:off x="1371600" y="100013"/>
            <a:ext cx="6934200" cy="738187"/>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defRPr/>
            </a:pPr>
            <a:r>
              <a:rPr lang="en-US" sz="2800" dirty="0" smtClean="0">
                <a:solidFill>
                  <a:schemeClr val="bg1"/>
                </a:solidFill>
                <a:latin typeface="Copperplate Gothic Bold" charset="0"/>
                <a:cs typeface="Cambria Math" charset="0"/>
              </a:rPr>
              <a:t>DEFENSE LOGISTICS AGENCY</a:t>
            </a:r>
          </a:p>
          <a:p>
            <a:pPr algn="ctr" eaLnBrk="1" hangingPunct="1">
              <a:defRPr/>
            </a:pPr>
            <a:r>
              <a:rPr lang="en-US" sz="1400" dirty="0" smtClean="0">
                <a:solidFill>
                  <a:schemeClr val="bg1"/>
                </a:solidFill>
                <a:latin typeface="Copperplate Gothic Bold" charset="0"/>
                <a:cs typeface="Cambria Math" charset="0"/>
              </a:rPr>
              <a:t>AMERICA</a:t>
            </a:r>
            <a:r>
              <a:rPr lang="ja-JP" altLang="en-US" sz="1400" dirty="0" smtClean="0">
                <a:solidFill>
                  <a:schemeClr val="bg1"/>
                </a:solidFill>
                <a:latin typeface="Copperplate Gothic Bold" charset="0"/>
                <a:cs typeface="Cambria Math" charset="0"/>
              </a:rPr>
              <a:t>’</a:t>
            </a:r>
            <a:r>
              <a:rPr lang="en-US" sz="1400" dirty="0" smtClean="0">
                <a:solidFill>
                  <a:schemeClr val="bg1"/>
                </a:solidFill>
                <a:latin typeface="Copperplate Gothic Bold" charset="0"/>
                <a:cs typeface="Cambria Math" charset="0"/>
              </a:rPr>
              <a:t>S COMBAT LOGISTICS SUPPORT AGENCY</a:t>
            </a:r>
          </a:p>
        </p:txBody>
      </p:sp>
      <p:pic>
        <p:nvPicPr>
          <p:cNvPr id="12" name="Picture 5"/>
          <p:cNvPicPr>
            <a:picLocks noChangeAspect="1" noChangeArrowheads="1"/>
          </p:cNvPicPr>
          <p:nvPr/>
        </p:nvPicPr>
        <p:blipFill>
          <a:blip r:embed="rId4" cstate="email">
            <a:extLst>
              <a:ext uri="{28A0092B-C50C-407E-A947-70E740481C1C}">
                <a14:useLocalDpi xmlns:a14="http://schemas.microsoft.com/office/drawing/2010/main"/>
              </a:ext>
            </a:extLst>
          </a:blip>
          <a:stretch>
            <a:fillRect/>
          </a:stretch>
        </p:blipFill>
        <p:spPr bwMode="auto">
          <a:xfrm>
            <a:off x="228600" y="42513"/>
            <a:ext cx="1263969" cy="1471821"/>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38100" y="6409267"/>
            <a:ext cx="9220200" cy="457200"/>
          </a:xfrm>
          <a:prstGeom prst="rect">
            <a:avLst/>
          </a:prstGeom>
          <a:gradFill flip="none" rotWithShape="1">
            <a:gsLst>
              <a:gs pos="20000">
                <a:schemeClr val="tx2">
                  <a:lumMod val="75000"/>
                </a:schemeClr>
              </a:gs>
              <a:gs pos="100000">
                <a:schemeClr val="accent1">
                  <a:lumMod val="75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8" name="TextBox 7"/>
          <p:cNvSpPr txBox="1"/>
          <p:nvPr/>
        </p:nvSpPr>
        <p:spPr bwMode="auto">
          <a:xfrm>
            <a:off x="0" y="6514320"/>
            <a:ext cx="9144000" cy="238527"/>
          </a:xfrm>
          <a:prstGeom prst="rect">
            <a:avLst/>
          </a:prstGeom>
          <a:noFill/>
          <a:effectLst>
            <a:outerShdw blurRad="50800" dist="38100" dir="5400000" algn="t" rotWithShape="0">
              <a:prstClr val="black">
                <a:alpha val="88000"/>
              </a:prstClr>
            </a:outerShdw>
          </a:effectLst>
        </p:spPr>
        <p:txBody>
          <a:bodyPr>
            <a:spAutoFit/>
          </a:bodyPr>
          <a:lstStyle/>
          <a:p>
            <a:pPr algn="ctr" fontAlgn="auto">
              <a:spcBef>
                <a:spcPts val="0"/>
              </a:spcBef>
              <a:spcAft>
                <a:spcPts val="0"/>
              </a:spcAft>
              <a:defRPr/>
            </a:pPr>
            <a:r>
              <a:rPr lang="en-US" sz="950" dirty="0">
                <a:solidFill>
                  <a:srgbClr val="FFFFFF"/>
                </a:solidFill>
                <a:latin typeface="Copperplate Gothic Bold" pitchFamily="34" charset="0"/>
                <a:ea typeface="Cambria Math" pitchFamily="18" charset="0"/>
              </a:rPr>
              <a:t>WARFIGHTER </a:t>
            </a:r>
            <a:r>
              <a:rPr lang="en-US" sz="950" dirty="0" smtClean="0">
                <a:solidFill>
                  <a:srgbClr val="FFFFFF"/>
                </a:solidFill>
                <a:latin typeface="Copperplate Gothic Bold" pitchFamily="34" charset="0"/>
                <a:ea typeface="Cambria Math" pitchFamily="18" charset="0"/>
              </a:rPr>
              <a:t>FIRST  -  PEOPLE </a:t>
            </a:r>
            <a:r>
              <a:rPr lang="en-US" sz="950" dirty="0">
                <a:solidFill>
                  <a:srgbClr val="FFFFFF"/>
                </a:solidFill>
                <a:latin typeface="Copperplate Gothic Bold" pitchFamily="34" charset="0"/>
                <a:ea typeface="Cambria Math" pitchFamily="18" charset="0"/>
              </a:rPr>
              <a:t>&amp; CULTURE </a:t>
            </a:r>
            <a:r>
              <a:rPr lang="en-US" sz="950" dirty="0" smtClean="0">
                <a:solidFill>
                  <a:srgbClr val="FFFFFF"/>
                </a:solidFill>
                <a:latin typeface="Copperplate Gothic Bold" pitchFamily="34" charset="0"/>
                <a:ea typeface="Cambria Math" pitchFamily="18" charset="0"/>
              </a:rPr>
              <a:t>  -  STRATEGIC ENGAGEMENT -  FINANCIAL </a:t>
            </a:r>
            <a:r>
              <a:rPr lang="en-US" sz="950" dirty="0">
                <a:solidFill>
                  <a:srgbClr val="FFFFFF"/>
                </a:solidFill>
                <a:latin typeface="Copperplate Gothic Bold" pitchFamily="34" charset="0"/>
                <a:ea typeface="Cambria Math" pitchFamily="18" charset="0"/>
              </a:rPr>
              <a:t>STEWARDSHIP </a:t>
            </a:r>
            <a:r>
              <a:rPr lang="en-US" sz="950" dirty="0" smtClean="0">
                <a:solidFill>
                  <a:srgbClr val="FFFFFF"/>
                </a:solidFill>
                <a:latin typeface="Copperplate Gothic Bold" pitchFamily="34" charset="0"/>
                <a:ea typeface="Cambria Math" pitchFamily="18" charset="0"/>
              </a:rPr>
              <a:t> -  PROCESS </a:t>
            </a:r>
            <a:r>
              <a:rPr lang="en-US" sz="950" dirty="0">
                <a:solidFill>
                  <a:srgbClr val="FFFFFF"/>
                </a:solidFill>
                <a:latin typeface="Copperplate Gothic Bold" pitchFamily="34" charset="0"/>
                <a:ea typeface="Cambria Math" pitchFamily="18" charset="0"/>
              </a:rPr>
              <a:t>EXCELLENCE</a:t>
            </a:r>
          </a:p>
        </p:txBody>
      </p:sp>
    </p:spTree>
    <p:extLst>
      <p:ext uri="{BB962C8B-B14F-4D97-AF65-F5344CB8AC3E}">
        <p14:creationId xmlns:p14="http://schemas.microsoft.com/office/powerpoint/2010/main" val="3844352785"/>
      </p:ext>
    </p:extLst>
  </p:cSld>
  <p:clrMap bg1="lt1" tx1="dk1" bg2="lt2" tx2="dk2" accent1="accent1" accent2="accent2" accent3="accent3" accent4="accent4" accent5="accent5" accent6="accent6" hlink="hlink" folHlink="folHlink"/>
  <p:sldLayoutIdLst>
    <p:sldLayoutId id="2147483670" r:id="rId1"/>
  </p:sldLayoutIdLst>
  <p:timing>
    <p:tnLst>
      <p:par>
        <p:cTn id="1" dur="indefinite" restart="never" nodeType="tmRoot"/>
      </p:par>
    </p:tnLst>
  </p:timing>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Robert.hammond@dla.mil" TargetMode="Externa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0.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0.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0.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70.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7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0.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70.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0.xml"/><Relationship Id="rId1" Type="http://schemas.openxmlformats.org/officeDocument/2006/relationships/slideLayout" Target="../slideLayouts/slideLayout70.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1.xml"/><Relationship Id="rId1" Type="http://schemas.openxmlformats.org/officeDocument/2006/relationships/slideLayout" Target="../slideLayouts/slideLayout70.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2.xml"/><Relationship Id="rId1" Type="http://schemas.openxmlformats.org/officeDocument/2006/relationships/slideLayout" Target="../slideLayouts/slideLayout70.xml"/></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3.xml"/><Relationship Id="rId1" Type="http://schemas.openxmlformats.org/officeDocument/2006/relationships/slideLayout" Target="../slideLayouts/slideLayout70.xml"/></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4.xml"/><Relationship Id="rId1" Type="http://schemas.openxmlformats.org/officeDocument/2006/relationships/slideLayout" Target="../slideLayouts/slideLayout70.xml"/></Relationships>
</file>

<file path=ppt/slides/_rels/slide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5.xml"/><Relationship Id="rId1" Type="http://schemas.openxmlformats.org/officeDocument/2006/relationships/slideLayout" Target="../slideLayouts/slideLayout70.xml"/></Relationships>
</file>

<file path=ppt/slides/_rels/slide2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6.xml"/><Relationship Id="rId1" Type="http://schemas.openxmlformats.org/officeDocument/2006/relationships/slideLayout" Target="../slideLayouts/slideLayout70.xml"/></Relationships>
</file>

<file path=ppt/slides/_rels/slide2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7.xml"/><Relationship Id="rId1" Type="http://schemas.openxmlformats.org/officeDocument/2006/relationships/slideLayout" Target="../slideLayouts/slideLayout70.xml"/></Relationships>
</file>

<file path=ppt/slides/_rels/slide2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8.xml"/><Relationship Id="rId1" Type="http://schemas.openxmlformats.org/officeDocument/2006/relationships/slideLayout" Target="../slideLayouts/slideLayout7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0.xml"/></Relationships>
</file>

<file path=ppt/slides/_rels/slide3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9.xml"/><Relationship Id="rId1" Type="http://schemas.openxmlformats.org/officeDocument/2006/relationships/slideLayout" Target="../slideLayouts/slideLayout70.xml"/></Relationships>
</file>

<file path=ppt/slides/_rels/slide3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0.xml"/><Relationship Id="rId1" Type="http://schemas.openxmlformats.org/officeDocument/2006/relationships/slideLayout" Target="../slideLayouts/slideLayout70.xml"/></Relationships>
</file>

<file path=ppt/slides/_rels/slide3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1.xml"/><Relationship Id="rId1" Type="http://schemas.openxmlformats.org/officeDocument/2006/relationships/slideLayout" Target="../slideLayouts/slideLayout70.xml"/></Relationships>
</file>

<file path=ppt/slides/_rels/slide3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2.xml"/><Relationship Id="rId1" Type="http://schemas.openxmlformats.org/officeDocument/2006/relationships/slideLayout" Target="../slideLayouts/slideLayout70.xml"/></Relationships>
</file>

<file path=ppt/slides/_rels/slide3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3.xml"/><Relationship Id="rId1" Type="http://schemas.openxmlformats.org/officeDocument/2006/relationships/slideLayout" Target="../slideLayouts/slideLayout70.xml"/></Relationships>
</file>

<file path=ppt/slides/_rels/slide3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4.xml"/><Relationship Id="rId1" Type="http://schemas.openxmlformats.org/officeDocument/2006/relationships/slideLayout" Target="../slideLayouts/slideLayout70.xml"/></Relationships>
</file>

<file path=ppt/slides/_rels/slide3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5.xml"/><Relationship Id="rId1" Type="http://schemas.openxmlformats.org/officeDocument/2006/relationships/slideLayout" Target="../slideLayouts/slideLayout70.xml"/></Relationships>
</file>

<file path=ppt/slides/_rels/slide3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6.xml"/><Relationship Id="rId1" Type="http://schemas.openxmlformats.org/officeDocument/2006/relationships/slideLayout" Target="../slideLayouts/slideLayout70.xml"/></Relationships>
</file>

<file path=ppt/slides/_rels/slide3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7.xml"/><Relationship Id="rId1" Type="http://schemas.openxmlformats.org/officeDocument/2006/relationships/slideLayout" Target="../slideLayouts/slideLayout70.xml"/></Relationships>
</file>

<file path=ppt/slides/_rels/slide3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8.xml"/><Relationship Id="rId1" Type="http://schemas.openxmlformats.org/officeDocument/2006/relationships/slideLayout" Target="../slideLayouts/slideLayout7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0.xml"/></Relationships>
</file>

<file path=ppt/slides/_rels/slide4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9.xml"/><Relationship Id="rId1" Type="http://schemas.openxmlformats.org/officeDocument/2006/relationships/slideLayout" Target="../slideLayouts/slideLayout70.xml"/></Relationships>
</file>

<file path=ppt/slides/_rels/slide4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0.xml"/><Relationship Id="rId1" Type="http://schemas.openxmlformats.org/officeDocument/2006/relationships/slideLayout" Target="../slideLayouts/slideLayout70.xml"/></Relationships>
</file>

<file path=ppt/slides/_rels/slide4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1.xml"/><Relationship Id="rId1" Type="http://schemas.openxmlformats.org/officeDocument/2006/relationships/slideLayout" Target="../slideLayouts/slideLayout70.xml"/></Relationships>
</file>

<file path=ppt/slides/_rels/slide4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2.xml"/><Relationship Id="rId1" Type="http://schemas.openxmlformats.org/officeDocument/2006/relationships/slideLayout" Target="../slideLayouts/slideLayout70.xml"/></Relationships>
</file>

<file path=ppt/slides/_rels/slide4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3.xml"/><Relationship Id="rId1" Type="http://schemas.openxmlformats.org/officeDocument/2006/relationships/slideLayout" Target="../slideLayouts/slideLayout70.xml"/></Relationships>
</file>

<file path=ppt/slides/_rels/slide4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4.xml"/><Relationship Id="rId1" Type="http://schemas.openxmlformats.org/officeDocument/2006/relationships/slideLayout" Target="../slideLayouts/slideLayout70.xml"/></Relationships>
</file>

<file path=ppt/slides/_rels/slide4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5.xml"/><Relationship Id="rId1" Type="http://schemas.openxmlformats.org/officeDocument/2006/relationships/slideLayout" Target="../slideLayouts/slideLayout70.xml"/></Relationships>
</file>

<file path=ppt/slides/_rels/slide4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6.xml"/><Relationship Id="rId1" Type="http://schemas.openxmlformats.org/officeDocument/2006/relationships/slideLayout" Target="../slideLayouts/slideLayout70.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9.xml"/></Relationships>
</file>

<file path=ppt/slides/_rels/slide4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7.xml"/><Relationship Id="rId1" Type="http://schemas.openxmlformats.org/officeDocument/2006/relationships/slideLayout" Target="../slideLayouts/slideLayout70.xml"/></Relationships>
</file>

<file path=ppt/slides/_rels/slide5.xml.rels><?xml version="1.0" encoding="UTF-8" standalone="yes"?>
<Relationships xmlns="http://schemas.openxmlformats.org/package/2006/relationships"><Relationship Id="rId3" Type="http://schemas.openxmlformats.org/officeDocument/2006/relationships/hyperlink" Target="http://dcmo.defense.gov/products-and-services/standard-financial-information-structure/" TargetMode="External"/><Relationship Id="rId2" Type="http://schemas.openxmlformats.org/officeDocument/2006/relationships/notesSlide" Target="../notesSlides/notesSlide4.xml"/><Relationship Id="rId1" Type="http://schemas.openxmlformats.org/officeDocument/2006/relationships/slideLayout" Target="../slideLayouts/slideLayout70.xml"/></Relationships>
</file>

<file path=ppt/slides/_rels/slide5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8.xml"/><Relationship Id="rId1" Type="http://schemas.openxmlformats.org/officeDocument/2006/relationships/slideLayout" Target="../slideLayouts/slideLayout70.xml"/></Relationships>
</file>

<file path=ppt/slides/_rels/slide5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9.xml"/><Relationship Id="rId1" Type="http://schemas.openxmlformats.org/officeDocument/2006/relationships/slideLayout" Target="../slideLayouts/slideLayout70.xml"/></Relationships>
</file>

<file path=ppt/slides/_rels/slide5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50.xml"/><Relationship Id="rId1" Type="http://schemas.openxmlformats.org/officeDocument/2006/relationships/slideLayout" Target="../slideLayouts/slideLayout70.xml"/></Relationships>
</file>

<file path=ppt/slides/_rels/slide5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51.xml"/><Relationship Id="rId1" Type="http://schemas.openxmlformats.org/officeDocument/2006/relationships/slideLayout" Target="../slideLayouts/slideLayout70.xml"/></Relationships>
</file>

<file path=ppt/slides/_rels/slide5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52.xml"/><Relationship Id="rId1" Type="http://schemas.openxmlformats.org/officeDocument/2006/relationships/slideLayout" Target="../slideLayouts/slideLayout70.xml"/></Relationships>
</file>

<file path=ppt/slides/_rels/slide5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53.xml"/><Relationship Id="rId1" Type="http://schemas.openxmlformats.org/officeDocument/2006/relationships/slideLayout" Target="../slideLayouts/slideLayout70.xml"/></Relationships>
</file>

<file path=ppt/slides/_rels/slide5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54.xml"/><Relationship Id="rId1" Type="http://schemas.openxmlformats.org/officeDocument/2006/relationships/slideLayout" Target="../slideLayouts/slideLayout70.xml"/></Relationships>
</file>

<file path=ppt/slides/_rels/slide5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55.xml"/><Relationship Id="rId1" Type="http://schemas.openxmlformats.org/officeDocument/2006/relationships/slideLayout" Target="../slideLayouts/slideLayout70.xml"/></Relationships>
</file>

<file path=ppt/slides/_rels/slide5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56.xml"/><Relationship Id="rId1" Type="http://schemas.openxmlformats.org/officeDocument/2006/relationships/slideLayout" Target="../slideLayouts/slideLayout70.xml"/></Relationships>
</file>

<file path=ppt/slides/_rels/slide59.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57.xml"/><Relationship Id="rId1" Type="http://schemas.openxmlformats.org/officeDocument/2006/relationships/slideLayout" Target="../slideLayouts/slideLayout7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1.xml"/></Relationships>
</file>

<file path=ppt/slides/_rels/slide60.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58.xml"/><Relationship Id="rId1" Type="http://schemas.openxmlformats.org/officeDocument/2006/relationships/slideLayout" Target="../slideLayouts/slideLayout70.xml"/></Relationships>
</file>

<file path=ppt/slides/_rels/slide61.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59.xml"/><Relationship Id="rId1" Type="http://schemas.openxmlformats.org/officeDocument/2006/relationships/slideLayout" Target="../slideLayouts/slideLayout70.xml"/></Relationships>
</file>

<file path=ppt/slides/_rels/slide62.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60.xml"/><Relationship Id="rId1" Type="http://schemas.openxmlformats.org/officeDocument/2006/relationships/slideLayout" Target="../slideLayouts/slideLayout70.xml"/></Relationships>
</file>

<file path=ppt/slides/_rels/slide63.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61.xml"/><Relationship Id="rId1" Type="http://schemas.openxmlformats.org/officeDocument/2006/relationships/slideLayout" Target="../slideLayouts/slideLayout70.xml"/></Relationships>
</file>

<file path=ppt/slides/_rels/slide64.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62.xml"/><Relationship Id="rId1" Type="http://schemas.openxmlformats.org/officeDocument/2006/relationships/slideLayout" Target="../slideLayouts/slideLayout70.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70.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70.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70.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70.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7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1.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70.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70.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66.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66.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66.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66.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7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22"/>
          <p:cNvSpPr txBox="1">
            <a:spLocks noChangeArrowheads="1"/>
          </p:cNvSpPr>
          <p:nvPr/>
        </p:nvSpPr>
        <p:spPr bwMode="auto">
          <a:xfrm>
            <a:off x="4419600" y="3352800"/>
            <a:ext cx="4572000" cy="2185214"/>
          </a:xfrm>
          <a:prstGeom prst="rect">
            <a:avLst/>
          </a:prstGeom>
          <a:noFill/>
          <a:ln w="9525">
            <a:noFill/>
            <a:miter lim="800000"/>
            <a:headEnd/>
            <a:tailEnd/>
          </a:ln>
        </p:spPr>
        <p:txBody>
          <a:bodyPr>
            <a:spAutoFit/>
          </a:bodyPr>
          <a:lstStyle/>
          <a:p>
            <a:pPr algn="ctr">
              <a:defRPr/>
            </a:pPr>
            <a:r>
              <a:rPr lang="en-US" sz="3600" b="1" dirty="0" smtClean="0">
                <a:solidFill>
                  <a:srgbClr val="002060"/>
                </a:solidFill>
                <a:cs typeface="Arial" charset="0"/>
              </a:rPr>
              <a:t>Web Fund Code</a:t>
            </a:r>
            <a:endParaRPr lang="en-US" sz="3600" b="1" dirty="0">
              <a:solidFill>
                <a:srgbClr val="002060"/>
              </a:solidFill>
              <a:cs typeface="Arial" charset="0"/>
            </a:endParaRPr>
          </a:p>
          <a:p>
            <a:pPr algn="ctr">
              <a:defRPr/>
            </a:pPr>
            <a:endParaRPr lang="en-US" sz="3600" b="1" dirty="0">
              <a:solidFill>
                <a:srgbClr val="002060"/>
              </a:solidFill>
              <a:cs typeface="Arial" charset="0"/>
            </a:endParaRPr>
          </a:p>
          <a:p>
            <a:pPr algn="ctr"/>
            <a:r>
              <a:rPr lang="en-US" altLang="en-US" sz="2000" dirty="0">
                <a:solidFill>
                  <a:srgbClr val="002060"/>
                </a:solidFill>
                <a:latin typeface="Arial Narrow" pitchFamily="34" charset="0"/>
                <a:cs typeface="Arial" charset="0"/>
              </a:rPr>
              <a:t>b</a:t>
            </a:r>
            <a:r>
              <a:rPr lang="en-US" altLang="en-US" sz="2000" dirty="0" smtClean="0">
                <a:solidFill>
                  <a:srgbClr val="002060"/>
                </a:solidFill>
                <a:latin typeface="Arial Narrow" pitchFamily="34" charset="0"/>
                <a:cs typeface="Arial" charset="0"/>
              </a:rPr>
              <a:t>y </a:t>
            </a:r>
            <a:r>
              <a:rPr lang="en-US" altLang="en-US" sz="2000" dirty="0">
                <a:solidFill>
                  <a:srgbClr val="002060"/>
                </a:solidFill>
                <a:latin typeface="Arial Narrow" pitchFamily="34" charset="0"/>
                <a:cs typeface="Arial" charset="0"/>
              </a:rPr>
              <a:t>Bob Hammond</a:t>
            </a:r>
          </a:p>
          <a:p>
            <a:pPr algn="ctr"/>
            <a:r>
              <a:rPr lang="en-US" altLang="en-US" sz="1600" dirty="0">
                <a:solidFill>
                  <a:srgbClr val="002060"/>
                </a:solidFill>
                <a:latin typeface="Arial Narrow" pitchFamily="34" charset="0"/>
                <a:cs typeface="Arial" charset="0"/>
              </a:rPr>
              <a:t>Chair, Finance Process Review Committee</a:t>
            </a:r>
          </a:p>
          <a:p>
            <a:pPr algn="ctr"/>
            <a:r>
              <a:rPr lang="en-US" altLang="en-US" sz="1600" dirty="0">
                <a:solidFill>
                  <a:srgbClr val="002060"/>
                </a:solidFill>
                <a:latin typeface="Arial Narrow" pitchFamily="34" charset="0"/>
                <a:cs typeface="Arial" charset="0"/>
                <a:hlinkClick r:id="rId2"/>
              </a:rPr>
              <a:t>Robert.hammond@dla.mil</a:t>
            </a:r>
            <a:r>
              <a:rPr lang="en-US" altLang="en-US" sz="1600" dirty="0">
                <a:solidFill>
                  <a:srgbClr val="002060"/>
                </a:solidFill>
                <a:latin typeface="Arial Narrow" pitchFamily="34" charset="0"/>
                <a:cs typeface="Arial" charset="0"/>
              </a:rPr>
              <a:t>                          703-767-21171</a:t>
            </a:r>
          </a:p>
          <a:p>
            <a:pPr algn="ctr">
              <a:defRPr/>
            </a:pPr>
            <a:endParaRPr lang="en-US" sz="1200" dirty="0" smtClean="0">
              <a:cs typeface="Arial" charset="0"/>
            </a:endParaRPr>
          </a:p>
        </p:txBody>
      </p:sp>
    </p:spTree>
    <p:extLst>
      <p:ext uri="{BB962C8B-B14F-4D97-AF65-F5344CB8AC3E}">
        <p14:creationId xmlns:p14="http://schemas.microsoft.com/office/powerpoint/2010/main" val="91266645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Title 2"/>
          <p:cNvSpPr>
            <a:spLocks noGrp="1"/>
          </p:cNvSpPr>
          <p:nvPr>
            <p:ph type="title" idx="4294967295"/>
          </p:nvPr>
        </p:nvSpPr>
        <p:spPr bwMode="auto">
          <a:xfrm>
            <a:off x="457200" y="0"/>
            <a:ext cx="8229600" cy="563562"/>
          </a:xfrm>
          <a:prstGeom prst="rect">
            <a:avLst/>
          </a:prstGeom>
          <a:extLst/>
        </p:spPr>
        <p:txBody>
          <a:bodyPr/>
          <a:lstStyle/>
          <a:p>
            <a:pPr algn="r"/>
            <a:r>
              <a:rPr lang="en-US" sz="2000" dirty="0"/>
              <a:t/>
            </a:r>
            <a:br>
              <a:rPr lang="en-US" sz="2000" dirty="0"/>
            </a:br>
            <a:endParaRPr lang="en-US" sz="2000" dirty="0"/>
          </a:p>
        </p:txBody>
      </p:sp>
      <p:sp>
        <p:nvSpPr>
          <p:cNvPr id="5" name="Content Placeholder 1"/>
          <p:cNvSpPr>
            <a:spLocks noGrp="1"/>
          </p:cNvSpPr>
          <p:nvPr>
            <p:ph idx="1"/>
          </p:nvPr>
        </p:nvSpPr>
        <p:spPr>
          <a:xfrm>
            <a:off x="381000" y="1708225"/>
            <a:ext cx="8541656" cy="4768775"/>
          </a:xfrm>
        </p:spPr>
        <p:txBody>
          <a:bodyPr/>
          <a:lstStyle/>
          <a:p>
            <a:pPr marL="457200" lvl="1" indent="-241300">
              <a:lnSpc>
                <a:spcPct val="80000"/>
              </a:lnSpc>
              <a:spcBef>
                <a:spcPts val="1000"/>
              </a:spcBef>
              <a:buClr>
                <a:schemeClr val="tx2"/>
              </a:buClr>
              <a:buSzPct val="150000"/>
              <a:buFontTx/>
              <a:buChar char="•"/>
              <a:defRPr/>
            </a:pPr>
            <a:r>
              <a:rPr lang="en-US" sz="2000" dirty="0"/>
              <a:t> </a:t>
            </a:r>
            <a:r>
              <a:rPr lang="en-US" sz="2400" dirty="0"/>
              <a:t>Concept</a:t>
            </a:r>
          </a:p>
          <a:p>
            <a:pPr marL="857250" lvl="2" indent="-241300">
              <a:lnSpc>
                <a:spcPct val="80000"/>
              </a:lnSpc>
              <a:spcBef>
                <a:spcPts val="1000"/>
              </a:spcBef>
              <a:buClr>
                <a:schemeClr val="tx2"/>
              </a:buClr>
              <a:buSzPct val="150000"/>
              <a:buFontTx/>
              <a:buChar char="•"/>
              <a:defRPr/>
            </a:pPr>
            <a:r>
              <a:rPr lang="en-US" sz="1600" kern="1200" dirty="0">
                <a:ea typeface="+mn-ea"/>
                <a:cs typeface="+mn-cs"/>
              </a:rPr>
              <a:t>Combination of Signal Code, DoDAAC and Fund Code provides:</a:t>
            </a:r>
          </a:p>
          <a:p>
            <a:pPr marL="1371600" lvl="3">
              <a:buClr>
                <a:schemeClr val="tx2"/>
              </a:buClr>
            </a:pPr>
            <a:r>
              <a:rPr lang="en-US" sz="1600" b="0" dirty="0"/>
              <a:t>A</a:t>
            </a:r>
            <a:r>
              <a:rPr lang="en-US" sz="1600" b="0" dirty="0" smtClean="0"/>
              <a:t> line of accounting for </a:t>
            </a:r>
            <a:r>
              <a:rPr lang="en-US" sz="1600" b="0" dirty="0" err="1"/>
              <a:t>i</a:t>
            </a:r>
            <a:r>
              <a:rPr lang="en-US" sz="1600" b="0" dirty="0" err="1" smtClean="0"/>
              <a:t>nterfund</a:t>
            </a:r>
            <a:r>
              <a:rPr lang="en-US" sz="1600" b="0" dirty="0" smtClean="0"/>
              <a:t> billing</a:t>
            </a:r>
          </a:p>
          <a:p>
            <a:pPr marL="1371600" lvl="3">
              <a:buClr>
                <a:schemeClr val="tx2"/>
              </a:buClr>
            </a:pPr>
            <a:r>
              <a:rPr lang="en-US" sz="1600" b="0" dirty="0" smtClean="0"/>
              <a:t>Identity of a bill-to party</a:t>
            </a:r>
          </a:p>
          <a:p>
            <a:pPr marL="457200" lvl="1" indent="-241300">
              <a:lnSpc>
                <a:spcPct val="80000"/>
              </a:lnSpc>
              <a:spcBef>
                <a:spcPts val="1000"/>
              </a:spcBef>
              <a:buClr>
                <a:schemeClr val="tx2"/>
              </a:buClr>
              <a:buSzPct val="150000"/>
              <a:buFontTx/>
              <a:buChar char="•"/>
              <a:defRPr/>
            </a:pPr>
            <a:r>
              <a:rPr lang="en-US" sz="2400" dirty="0"/>
              <a:t>Signal Code</a:t>
            </a:r>
          </a:p>
          <a:p>
            <a:pPr marL="857250" lvl="2" indent="-241300">
              <a:lnSpc>
                <a:spcPct val="80000"/>
              </a:lnSpc>
              <a:spcBef>
                <a:spcPts val="1000"/>
              </a:spcBef>
              <a:buClr>
                <a:schemeClr val="tx2"/>
              </a:buClr>
              <a:buSzPct val="150000"/>
              <a:buFontTx/>
              <a:buChar char="•"/>
              <a:defRPr/>
            </a:pPr>
            <a:r>
              <a:rPr lang="en-US" sz="1600" kern="1200" dirty="0">
                <a:ea typeface="+mn-ea"/>
                <a:cs typeface="+mn-cs"/>
              </a:rPr>
              <a:t>Identifies both the ship-to party and the bill to party</a:t>
            </a:r>
          </a:p>
          <a:p>
            <a:pPr marL="857250" lvl="2" indent="-241300">
              <a:lnSpc>
                <a:spcPct val="80000"/>
              </a:lnSpc>
              <a:spcBef>
                <a:spcPts val="1000"/>
              </a:spcBef>
              <a:buClr>
                <a:schemeClr val="tx2"/>
              </a:buClr>
              <a:buSzPct val="150000"/>
              <a:buFontTx/>
              <a:buChar char="•"/>
              <a:defRPr/>
            </a:pPr>
            <a:r>
              <a:rPr lang="en-US" sz="1600" kern="1200" dirty="0">
                <a:ea typeface="+mn-ea"/>
                <a:cs typeface="+mn-cs"/>
              </a:rPr>
              <a:t>Bill-to party may be:</a:t>
            </a:r>
          </a:p>
          <a:p>
            <a:pPr marL="1371600" lvl="3">
              <a:buClr>
                <a:schemeClr val="tx2"/>
              </a:buClr>
            </a:pPr>
            <a:r>
              <a:rPr lang="en-US" sz="1600" b="0" dirty="0" smtClean="0"/>
              <a:t>Requisitioning DoDAAC (Signal Code </a:t>
            </a:r>
            <a:r>
              <a:rPr lang="en-US" sz="1600" dirty="0" smtClean="0">
                <a:solidFill>
                  <a:srgbClr val="0000FF"/>
                </a:solidFill>
              </a:rPr>
              <a:t>A</a:t>
            </a:r>
            <a:r>
              <a:rPr lang="en-US" sz="1600" b="0" dirty="0" smtClean="0"/>
              <a:t> or </a:t>
            </a:r>
            <a:r>
              <a:rPr lang="en-US" sz="1600" dirty="0" smtClean="0">
                <a:solidFill>
                  <a:srgbClr val="0000FF"/>
                </a:solidFill>
              </a:rPr>
              <a:t>J</a:t>
            </a:r>
            <a:r>
              <a:rPr lang="en-US" sz="1600" b="0" dirty="0" smtClean="0"/>
              <a:t>)</a:t>
            </a:r>
          </a:p>
          <a:p>
            <a:pPr marL="1371600" lvl="3">
              <a:buClr>
                <a:schemeClr val="tx2"/>
              </a:buClr>
            </a:pPr>
            <a:r>
              <a:rPr lang="en-US" sz="1600" b="0" dirty="0" smtClean="0"/>
              <a:t>SUPPAD DoDAAC (Signal Code </a:t>
            </a:r>
            <a:r>
              <a:rPr lang="en-US" sz="1600" dirty="0" smtClean="0">
                <a:solidFill>
                  <a:srgbClr val="0000FF"/>
                </a:solidFill>
              </a:rPr>
              <a:t>B</a:t>
            </a:r>
            <a:r>
              <a:rPr lang="en-US" sz="1600" b="0" dirty="0" smtClean="0"/>
              <a:t> or </a:t>
            </a:r>
            <a:r>
              <a:rPr lang="en-US" sz="1600" dirty="0" smtClean="0">
                <a:solidFill>
                  <a:srgbClr val="0000FF"/>
                </a:solidFill>
              </a:rPr>
              <a:t>K</a:t>
            </a:r>
            <a:r>
              <a:rPr lang="en-US" sz="1600" b="0" dirty="0" smtClean="0"/>
              <a:t>)</a:t>
            </a:r>
          </a:p>
          <a:p>
            <a:pPr marL="1371600" lvl="3">
              <a:buClr>
                <a:schemeClr val="tx2"/>
              </a:buClr>
            </a:pPr>
            <a:r>
              <a:rPr lang="en-US" sz="1600" b="0" dirty="0" smtClean="0"/>
              <a:t>DoDAAC </a:t>
            </a:r>
            <a:r>
              <a:rPr lang="en-US" sz="1600" b="0" dirty="0"/>
              <a:t>I</a:t>
            </a:r>
            <a:r>
              <a:rPr lang="en-US" sz="1600" b="0" dirty="0" smtClean="0"/>
              <a:t>dentified by the Fund Code (Signal Code</a:t>
            </a:r>
            <a:r>
              <a:rPr lang="en-US" sz="1600" b="0" dirty="0" smtClean="0">
                <a:solidFill>
                  <a:srgbClr val="FF0000"/>
                </a:solidFill>
              </a:rPr>
              <a:t> </a:t>
            </a:r>
            <a:r>
              <a:rPr lang="en-US" sz="1600" dirty="0" smtClean="0">
                <a:solidFill>
                  <a:srgbClr val="FF0000"/>
                </a:solidFill>
              </a:rPr>
              <a:t>C</a:t>
            </a:r>
            <a:r>
              <a:rPr lang="en-US" sz="1600" b="0" dirty="0">
                <a:solidFill>
                  <a:srgbClr val="FF0000"/>
                </a:solidFill>
              </a:rPr>
              <a:t> </a:t>
            </a:r>
            <a:r>
              <a:rPr lang="en-US" sz="1600" b="0" dirty="0" smtClean="0"/>
              <a:t>or </a:t>
            </a:r>
            <a:r>
              <a:rPr lang="en-US" sz="1600" dirty="0" smtClean="0">
                <a:solidFill>
                  <a:srgbClr val="FF0000"/>
                </a:solidFill>
              </a:rPr>
              <a:t>L</a:t>
            </a:r>
            <a:r>
              <a:rPr lang="en-US" sz="1400" dirty="0" smtClean="0"/>
              <a:t>)</a:t>
            </a:r>
          </a:p>
          <a:p>
            <a:pPr marL="457200" lvl="1" indent="-241300">
              <a:lnSpc>
                <a:spcPct val="80000"/>
              </a:lnSpc>
              <a:spcBef>
                <a:spcPts val="1000"/>
              </a:spcBef>
              <a:buClr>
                <a:schemeClr val="tx2"/>
              </a:buClr>
              <a:buSzPct val="150000"/>
              <a:buFontTx/>
              <a:buChar char="•"/>
              <a:defRPr/>
            </a:pPr>
            <a:r>
              <a:rPr lang="en-US" sz="2400" dirty="0"/>
              <a:t>Fund Code Tables</a:t>
            </a:r>
          </a:p>
          <a:p>
            <a:pPr marL="857250" lvl="2" indent="-241300">
              <a:lnSpc>
                <a:spcPct val="80000"/>
              </a:lnSpc>
              <a:spcBef>
                <a:spcPts val="1000"/>
              </a:spcBef>
              <a:buClr>
                <a:schemeClr val="tx2"/>
              </a:buClr>
              <a:buSzPct val="150000"/>
              <a:buFontTx/>
              <a:buChar char="•"/>
              <a:defRPr/>
            </a:pPr>
            <a:r>
              <a:rPr lang="en-US" sz="1600" kern="1200" dirty="0">
                <a:ea typeface="+mn-ea"/>
                <a:cs typeface="+mn-cs"/>
              </a:rPr>
              <a:t>Fund Code to Fund Account Conversion Table</a:t>
            </a:r>
          </a:p>
          <a:p>
            <a:pPr marL="857250" lvl="2" indent="-241300">
              <a:lnSpc>
                <a:spcPct val="80000"/>
              </a:lnSpc>
              <a:spcBef>
                <a:spcPts val="1000"/>
              </a:spcBef>
              <a:buClr>
                <a:schemeClr val="tx2"/>
              </a:buClr>
              <a:buSzPct val="150000"/>
              <a:buFontTx/>
              <a:buChar char="•"/>
              <a:defRPr/>
            </a:pPr>
            <a:r>
              <a:rPr lang="en-US" sz="1600" kern="1200" dirty="0">
                <a:solidFill>
                  <a:srgbClr val="FF0000"/>
                </a:solidFill>
                <a:ea typeface="+mn-ea"/>
                <a:cs typeface="+mn-cs"/>
              </a:rPr>
              <a:t>Fund Code to Billed Office DoDAAC Conversion Table</a:t>
            </a:r>
          </a:p>
          <a:p>
            <a:pPr marL="857250" lvl="2" indent="-241300">
              <a:lnSpc>
                <a:spcPct val="80000"/>
              </a:lnSpc>
              <a:spcBef>
                <a:spcPts val="1000"/>
              </a:spcBef>
              <a:buClr>
                <a:schemeClr val="tx2"/>
              </a:buClr>
              <a:buSzPct val="150000"/>
              <a:buFontTx/>
              <a:buChar char="•"/>
              <a:defRPr/>
            </a:pPr>
            <a:r>
              <a:rPr lang="en-US" sz="1600" kern="1200" dirty="0">
                <a:ea typeface="+mn-ea"/>
                <a:cs typeface="+mn-cs"/>
              </a:rPr>
              <a:t>Table of H Series DoDAACs Authorized Interfund Billing</a:t>
            </a:r>
          </a:p>
          <a:p>
            <a:pPr marL="341313" lvl="1" indent="0">
              <a:buNone/>
            </a:pPr>
            <a:endParaRPr lang="en-US" sz="2000" dirty="0" smtClean="0"/>
          </a:p>
          <a:p>
            <a:pPr lvl="1"/>
            <a:endParaRPr lang="en-US" sz="2000" dirty="0" smtClean="0"/>
          </a:p>
          <a:p>
            <a:endParaRPr lang="en-US" sz="2400" dirty="0" smtClean="0"/>
          </a:p>
          <a:p>
            <a:pPr lvl="1"/>
            <a:endParaRPr lang="en-US" sz="1800" dirty="0" smtClean="0"/>
          </a:p>
          <a:p>
            <a:pPr marL="0" indent="0">
              <a:buNone/>
            </a:pPr>
            <a:endParaRPr lang="en-US" sz="2000" dirty="0" smtClean="0"/>
          </a:p>
          <a:p>
            <a:pPr lvl="3"/>
            <a:endParaRPr lang="en-US" sz="1200" dirty="0"/>
          </a:p>
        </p:txBody>
      </p:sp>
      <p:sp>
        <p:nvSpPr>
          <p:cNvPr id="3" name="Curved Left Arrow 2"/>
          <p:cNvSpPr/>
          <p:nvPr/>
        </p:nvSpPr>
        <p:spPr bwMode="auto">
          <a:xfrm>
            <a:off x="7162800" y="4724400"/>
            <a:ext cx="493486" cy="1143000"/>
          </a:xfrm>
          <a:prstGeom prst="curvedLeftArrow">
            <a:avLst/>
          </a:prstGeom>
          <a:noFill/>
          <a:ln w="38100">
            <a:solidFill>
              <a:srgbClr val="FF0000"/>
            </a:solidFill>
            <a:round/>
            <a:headEnd/>
            <a:tailEnd/>
          </a:ln>
        </p:spPr>
        <p:txBody>
          <a:bodyPr rtlCol="0" anchor="ctr"/>
          <a:lstStyle/>
          <a:p>
            <a:pPr algn="ctr"/>
            <a:endParaRPr lang="en-US" dirty="0"/>
          </a:p>
        </p:txBody>
      </p:sp>
      <p:sp>
        <p:nvSpPr>
          <p:cNvPr id="6" name="Rectangle 2"/>
          <p:cNvSpPr>
            <a:spLocks noGrp="1" noChangeArrowheads="1"/>
          </p:cNvSpPr>
          <p:nvPr>
            <p:ph type="title"/>
          </p:nvPr>
        </p:nvSpPr>
        <p:spPr>
          <a:xfrm>
            <a:off x="533400" y="429225"/>
            <a:ext cx="8077200" cy="381000"/>
          </a:xfrm>
        </p:spPr>
        <p:txBody>
          <a:bodyPr/>
          <a:lstStyle/>
          <a:p>
            <a:r>
              <a:rPr lang="en-US" dirty="0">
                <a:solidFill>
                  <a:srgbClr val="0070C0"/>
                </a:solidFill>
              </a:rPr>
              <a:t>Financial </a:t>
            </a:r>
            <a:r>
              <a:rPr lang="en-US" dirty="0" smtClean="0">
                <a:solidFill>
                  <a:srgbClr val="0070C0"/>
                </a:solidFill>
              </a:rPr>
              <a:t>Concepts</a:t>
            </a:r>
            <a:br>
              <a:rPr lang="en-US" dirty="0" smtClean="0">
                <a:solidFill>
                  <a:srgbClr val="0070C0"/>
                </a:solidFill>
              </a:rPr>
            </a:br>
            <a:r>
              <a:rPr lang="en-US" dirty="0" smtClean="0">
                <a:solidFill>
                  <a:srgbClr val="0070C0"/>
                </a:solidFill>
              </a:rPr>
              <a:t>Fund </a:t>
            </a:r>
            <a:r>
              <a:rPr lang="en-US" dirty="0">
                <a:solidFill>
                  <a:srgbClr val="0070C0"/>
                </a:solidFill>
              </a:rPr>
              <a:t>Code</a:t>
            </a:r>
            <a:endParaRPr lang="en-US" sz="3600" dirty="0" smtClean="0">
              <a:solidFill>
                <a:srgbClr val="0070C0"/>
              </a:solidFill>
            </a:endParaRPr>
          </a:p>
        </p:txBody>
      </p:sp>
    </p:spTree>
    <p:extLst>
      <p:ext uri="{BB962C8B-B14F-4D97-AF65-F5344CB8AC3E}">
        <p14:creationId xmlns:p14="http://schemas.microsoft.com/office/powerpoint/2010/main" val="95563607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1"/>
          <p:cNvSpPr>
            <a:spLocks noGrp="1"/>
          </p:cNvSpPr>
          <p:nvPr>
            <p:ph idx="1"/>
          </p:nvPr>
        </p:nvSpPr>
        <p:spPr>
          <a:xfrm>
            <a:off x="290286" y="1133901"/>
            <a:ext cx="8708573" cy="5190699"/>
          </a:xfrm>
        </p:spPr>
        <p:txBody>
          <a:bodyPr/>
          <a:lstStyle/>
          <a:p>
            <a:pPr marL="0" indent="0">
              <a:buNone/>
            </a:pPr>
            <a:r>
              <a:rPr lang="en-US" sz="1400" b="1" dirty="0" smtClean="0">
                <a:solidFill>
                  <a:srgbClr val="C00000"/>
                </a:solidFill>
                <a:latin typeface="Courier New" panose="02070309020205020404" pitchFamily="49" charset="0"/>
                <a:cs typeface="Courier New" panose="02070309020205020404" pitchFamily="49" charset="0"/>
              </a:rPr>
              <a:t>APPENDIX AP1.1.</a:t>
            </a:r>
            <a:r>
              <a:rPr lang="en-US" sz="1800" b="1" u="sng" dirty="0" smtClean="0">
                <a:solidFill>
                  <a:srgbClr val="C00000"/>
                </a:solidFill>
                <a:latin typeface="Courier New" panose="02070309020205020404" pitchFamily="49" charset="0"/>
                <a:cs typeface="Courier New" panose="02070309020205020404" pitchFamily="49" charset="0"/>
              </a:rPr>
              <a:t>A</a:t>
            </a:r>
          </a:p>
          <a:p>
            <a:pPr marL="0" indent="0">
              <a:buNone/>
            </a:pPr>
            <a:r>
              <a:rPr lang="en-US" sz="1400" b="1" dirty="0" smtClean="0">
                <a:solidFill>
                  <a:srgbClr val="C00000"/>
                </a:solidFill>
                <a:latin typeface="Courier New" panose="02070309020205020404" pitchFamily="49" charset="0"/>
                <a:cs typeface="Courier New" panose="02070309020205020404" pitchFamily="49" charset="0"/>
              </a:rPr>
              <a:t>   </a:t>
            </a:r>
            <a:r>
              <a:rPr lang="en-US" sz="1600" b="1" dirty="0" smtClean="0">
                <a:solidFill>
                  <a:srgbClr val="C00000"/>
                </a:solidFill>
                <a:latin typeface="Courier New" panose="02070309020205020404" pitchFamily="49" charset="0"/>
                <a:cs typeface="Courier New" panose="02070309020205020404" pitchFamily="49" charset="0"/>
              </a:rPr>
              <a:t>BILLED</a:t>
            </a:r>
            <a:r>
              <a:rPr lang="en-US" sz="1400" b="1" dirty="0" smtClean="0">
                <a:solidFill>
                  <a:srgbClr val="C00000"/>
                </a:solidFill>
                <a:latin typeface="Courier New" panose="02070309020205020404" pitchFamily="49" charset="0"/>
                <a:cs typeface="Courier New" panose="02070309020205020404" pitchFamily="49" charset="0"/>
              </a:rPr>
              <a:t> SERVICE CODE = A,C,W (ARMY)</a:t>
            </a:r>
          </a:p>
          <a:p>
            <a:pPr marL="0" indent="0">
              <a:buNone/>
            </a:pPr>
            <a:r>
              <a:rPr lang="en-US" sz="1400" b="1" dirty="0" smtClean="0">
                <a:latin typeface="Courier New" panose="02070309020205020404" pitchFamily="49" charset="0"/>
                <a:cs typeface="Courier New" panose="02070309020205020404" pitchFamily="49" charset="0"/>
              </a:rPr>
              <a:t>1. SIGNAL CODE IS A, B, J, OR K:</a:t>
            </a:r>
          </a:p>
          <a:p>
            <a:pPr marL="0" indent="0">
              <a:buNone/>
            </a:pPr>
            <a:r>
              <a:rPr lang="en-US" sz="1400" b="1" dirty="0" smtClean="0">
                <a:solidFill>
                  <a:srgbClr val="0000FF"/>
                </a:solidFill>
                <a:latin typeface="Courier New" panose="02070309020205020404" pitchFamily="49" charset="0"/>
                <a:cs typeface="Courier New" panose="02070309020205020404" pitchFamily="49" charset="0"/>
              </a:rPr>
              <a:t>FUND  </a:t>
            </a:r>
            <a:r>
              <a:rPr lang="en-US" sz="1400" b="1" dirty="0">
                <a:solidFill>
                  <a:srgbClr val="0000FF"/>
                </a:solidFill>
                <a:latin typeface="Courier New" panose="02070309020205020404" pitchFamily="49" charset="0"/>
                <a:cs typeface="Courier New" panose="02070309020205020404" pitchFamily="49" charset="0"/>
              </a:rPr>
              <a:t>DPT F MAIN APP  DPT SUB TRY BEG  END  L A AGENCY NARRATIVE     EFF     ACT</a:t>
            </a:r>
          </a:p>
          <a:p>
            <a:pPr marL="0" indent="0">
              <a:buNone/>
            </a:pPr>
            <a:r>
              <a:rPr lang="en-US" sz="1400" b="1" dirty="0">
                <a:solidFill>
                  <a:srgbClr val="0000FF"/>
                </a:solidFill>
                <a:latin typeface="Courier New" panose="02070309020205020404" pitchFamily="49" charset="0"/>
                <a:cs typeface="Courier New" panose="02070309020205020404" pitchFamily="49" charset="0"/>
              </a:rPr>
              <a:t>CODE  REG Y ACCT LIM  TRN ACT SUB POA  </a:t>
            </a:r>
            <a:r>
              <a:rPr lang="en-US" sz="1400" b="1" dirty="0" err="1">
                <a:solidFill>
                  <a:srgbClr val="0000FF"/>
                </a:solidFill>
                <a:latin typeface="Courier New" panose="02070309020205020404" pitchFamily="49" charset="0"/>
                <a:cs typeface="Courier New" panose="02070309020205020404" pitchFamily="49" charset="0"/>
              </a:rPr>
              <a:t>POA</a:t>
            </a:r>
            <a:r>
              <a:rPr lang="en-US" sz="1400" b="1" dirty="0">
                <a:solidFill>
                  <a:srgbClr val="0000FF"/>
                </a:solidFill>
                <a:latin typeface="Courier New" panose="02070309020205020404" pitchFamily="49" charset="0"/>
                <a:cs typeface="Courier New" panose="02070309020205020404" pitchFamily="49" charset="0"/>
              </a:rPr>
              <a:t>  E T                      DATE    CDE</a:t>
            </a:r>
          </a:p>
          <a:p>
            <a:pPr marL="0" indent="0">
              <a:buNone/>
            </a:pPr>
            <a:r>
              <a:rPr lang="en-US" sz="1400" b="1" dirty="0">
                <a:solidFill>
                  <a:srgbClr val="0000FF"/>
                </a:solidFill>
                <a:latin typeface="Courier New" panose="02070309020205020404" pitchFamily="49" charset="0"/>
                <a:cs typeface="Courier New" panose="02070309020205020404" pitchFamily="49" charset="0"/>
              </a:rPr>
              <a:t>      CDE R CODE SUB  CDE </a:t>
            </a:r>
            <a:r>
              <a:rPr lang="en-US" sz="1400" b="1" dirty="0" err="1">
                <a:solidFill>
                  <a:srgbClr val="0000FF"/>
                </a:solidFill>
                <a:latin typeface="Courier New" panose="02070309020205020404" pitchFamily="49" charset="0"/>
                <a:cs typeface="Courier New" panose="02070309020205020404" pitchFamily="49" charset="0"/>
              </a:rPr>
              <a:t>CDE</a:t>
            </a:r>
            <a:r>
              <a:rPr lang="en-US" sz="1400" b="1" dirty="0">
                <a:solidFill>
                  <a:srgbClr val="0000FF"/>
                </a:solidFill>
                <a:latin typeface="Courier New" panose="02070309020205020404" pitchFamily="49" charset="0"/>
                <a:cs typeface="Courier New" panose="02070309020205020404" pitchFamily="49" charset="0"/>
              </a:rPr>
              <a:t> CLS YEAR </a:t>
            </a:r>
            <a:r>
              <a:rPr lang="en-US" sz="1400" b="1" dirty="0" err="1">
                <a:solidFill>
                  <a:srgbClr val="0000FF"/>
                </a:solidFill>
                <a:latin typeface="Courier New" panose="02070309020205020404" pitchFamily="49" charset="0"/>
                <a:cs typeface="Courier New" panose="02070309020205020404" pitchFamily="49" charset="0"/>
              </a:rPr>
              <a:t>YEAR</a:t>
            </a:r>
            <a:r>
              <a:rPr lang="en-US" sz="1400" b="1" dirty="0">
                <a:solidFill>
                  <a:srgbClr val="0000FF"/>
                </a:solidFill>
                <a:latin typeface="Courier New" panose="02070309020205020404" pitchFamily="49" charset="0"/>
                <a:cs typeface="Courier New" panose="02070309020205020404" pitchFamily="49" charset="0"/>
              </a:rPr>
              <a:t> G C </a:t>
            </a:r>
            <a:endParaRPr lang="en-US" sz="1400" b="1" dirty="0" smtClean="0">
              <a:solidFill>
                <a:srgbClr val="0000FF"/>
              </a:solidFill>
              <a:latin typeface="Courier New" panose="02070309020205020404" pitchFamily="49" charset="0"/>
              <a:cs typeface="Courier New" panose="02070309020205020404" pitchFamily="49" charset="0"/>
            </a:endParaRPr>
          </a:p>
          <a:p>
            <a:pPr marL="0" indent="0">
              <a:buNone/>
            </a:pPr>
            <a:r>
              <a:rPr lang="en-US" sz="1400" b="1" dirty="0" smtClean="0">
                <a:latin typeface="Courier New" panose="02070309020205020404" pitchFamily="49" charset="0"/>
                <a:cs typeface="Courier New" panose="02070309020205020404" pitchFamily="49" charset="0"/>
              </a:rPr>
              <a:t>  01  021 # 2020          000               F                        2014066 CHG</a:t>
            </a:r>
          </a:p>
          <a:p>
            <a:pPr marL="0" indent="0">
              <a:buNone/>
            </a:pPr>
            <a:r>
              <a:rPr lang="en-US" sz="1400" b="1" dirty="0" smtClean="0">
                <a:latin typeface="Courier New" panose="02070309020205020404" pitchFamily="49" charset="0"/>
                <a:cs typeface="Courier New" panose="02070309020205020404" pitchFamily="49" charset="0"/>
              </a:rPr>
              <a:t>  03  021 0 2040          000     2010 2011 F                        1986314 ADD</a:t>
            </a:r>
          </a:p>
          <a:p>
            <a:pPr marL="0" indent="0">
              <a:buNone/>
            </a:pPr>
            <a:r>
              <a:rPr lang="en-US" sz="1400" b="1" dirty="0" smtClean="0">
                <a:latin typeface="Courier New" panose="02070309020205020404" pitchFamily="49" charset="0"/>
                <a:cs typeface="Courier New" panose="02070309020205020404" pitchFamily="49" charset="0"/>
              </a:rPr>
              <a:t>  DD  097 X 1030 18E1 019 000               F X                      2014037 ADD</a:t>
            </a:r>
          </a:p>
          <a:p>
            <a:pPr marL="0" indent="0">
              <a:buNone/>
            </a:pPr>
            <a:endParaRPr lang="en-US" sz="1400" b="1" dirty="0" smtClean="0">
              <a:latin typeface="Courier New" panose="02070309020205020404" pitchFamily="49" charset="0"/>
              <a:cs typeface="Courier New" panose="02070309020205020404" pitchFamily="49" charset="0"/>
            </a:endParaRPr>
          </a:p>
          <a:p>
            <a:pPr marL="0" indent="0">
              <a:buNone/>
            </a:pPr>
            <a:r>
              <a:rPr lang="en-US" sz="1400" b="1" dirty="0" smtClean="0">
                <a:latin typeface="Courier New" panose="02070309020205020404" pitchFamily="49" charset="0"/>
                <a:cs typeface="Courier New" panose="02070309020205020404" pitchFamily="49" charset="0"/>
              </a:rPr>
              <a:t>2. SIGNAL CODE IS C OR L:</a:t>
            </a:r>
          </a:p>
          <a:p>
            <a:pPr marL="0" indent="0">
              <a:buNone/>
            </a:pPr>
            <a:r>
              <a:rPr lang="en-US" sz="1400" b="1" dirty="0" smtClean="0">
                <a:latin typeface="Courier New" panose="02070309020205020404" pitchFamily="49" charset="0"/>
                <a:cs typeface="Courier New" panose="02070309020205020404" pitchFamily="49" charset="0"/>
              </a:rPr>
              <a:t>  </a:t>
            </a:r>
            <a:r>
              <a:rPr lang="en-US" sz="1400" b="1" dirty="0" smtClean="0">
                <a:solidFill>
                  <a:srgbClr val="C00000"/>
                </a:solidFill>
                <a:latin typeface="Courier New" panose="02070309020205020404" pitchFamily="49" charset="0"/>
                <a:cs typeface="Courier New" panose="02070309020205020404" pitchFamily="49" charset="0"/>
              </a:rPr>
              <a:t>2P BILL VIA NONINTERFUND </a:t>
            </a:r>
            <a:r>
              <a:rPr lang="en-US" sz="1400" b="1" dirty="0" smtClean="0">
                <a:latin typeface="Courier New" panose="02070309020205020404" pitchFamily="49" charset="0"/>
                <a:cs typeface="Courier New" panose="02070309020205020404" pitchFamily="49" charset="0"/>
              </a:rPr>
              <a:t>					</a:t>
            </a:r>
            <a:r>
              <a:rPr lang="en-US" sz="1400" b="1" dirty="0" smtClean="0">
                <a:solidFill>
                  <a:srgbClr val="C00000"/>
                </a:solidFill>
                <a:latin typeface="Courier New" panose="02070309020205020404" pitchFamily="49" charset="0"/>
                <a:cs typeface="Courier New" panose="02070309020205020404" pitchFamily="49" charset="0"/>
              </a:rPr>
              <a:t>2010181 ADD</a:t>
            </a:r>
          </a:p>
          <a:p>
            <a:pPr marL="0" indent="0">
              <a:buNone/>
            </a:pPr>
            <a:r>
              <a:rPr lang="en-US" sz="1400" b="1" dirty="0" smtClean="0">
                <a:latin typeface="Courier New" panose="02070309020205020404" pitchFamily="49" charset="0"/>
                <a:cs typeface="Courier New" panose="02070309020205020404" pitchFamily="49" charset="0"/>
              </a:rPr>
              <a:t>  2C  021 # 2035          000               T                        </a:t>
            </a:r>
            <a:r>
              <a:rPr lang="en-US" sz="1400" dirty="0">
                <a:latin typeface="Courier New" panose="02070309020205020404" pitchFamily="49" charset="0"/>
                <a:cs typeface="Courier New" panose="02070309020205020404" pitchFamily="49" charset="0"/>
              </a:rPr>
              <a:t>1986314 </a:t>
            </a:r>
            <a:r>
              <a:rPr lang="en-US" sz="1400" b="1" dirty="0" smtClean="0">
                <a:latin typeface="Courier New" panose="02070309020205020404" pitchFamily="49" charset="0"/>
                <a:cs typeface="Courier New" panose="02070309020205020404" pitchFamily="49" charset="0"/>
              </a:rPr>
              <a:t>ADD</a:t>
            </a:r>
          </a:p>
          <a:p>
            <a:pPr marL="0" indent="0">
              <a:buNone/>
            </a:pPr>
            <a:r>
              <a:rPr lang="en-US" sz="1400" b="1" dirty="0" smtClean="0">
                <a:solidFill>
                  <a:srgbClr val="FF0000"/>
                </a:solidFill>
                <a:latin typeface="Courier New" panose="02070309020205020404" pitchFamily="49" charset="0"/>
                <a:cs typeface="Courier New" panose="02070309020205020404" pitchFamily="49" charset="0"/>
              </a:rPr>
              <a:t>  </a:t>
            </a:r>
            <a:r>
              <a:rPr lang="en-US" sz="1400" b="1" dirty="0" smtClean="0">
                <a:solidFill>
                  <a:srgbClr val="C00000"/>
                </a:solidFill>
                <a:latin typeface="Courier New" panose="02070309020205020404" pitchFamily="49" charset="0"/>
                <a:cs typeface="Courier New" panose="02070309020205020404" pitchFamily="49" charset="0"/>
              </a:rPr>
              <a:t>21  021 # 2020          000               F                        2014066 CHG</a:t>
            </a:r>
          </a:p>
          <a:p>
            <a:pPr marL="0" indent="0">
              <a:buNone/>
            </a:pPr>
            <a:r>
              <a:rPr lang="en-US" sz="1400" b="1" dirty="0" smtClean="0">
                <a:latin typeface="Courier New" panose="02070309020205020404" pitchFamily="49" charset="0"/>
                <a:cs typeface="Courier New" panose="02070309020205020404" pitchFamily="49" charset="0"/>
              </a:rPr>
              <a:t>  YT  021 # 1082      011 000               F                        2014108 CHG</a:t>
            </a:r>
          </a:p>
          <a:p>
            <a:pPr marL="0" indent="0">
              <a:buNone/>
            </a:pPr>
            <a:endParaRPr lang="en-US" sz="1400" b="1" dirty="0" smtClean="0">
              <a:latin typeface="Courier New" panose="02070309020205020404" pitchFamily="49" charset="0"/>
              <a:cs typeface="Courier New" panose="02070309020205020404" pitchFamily="49" charset="0"/>
            </a:endParaRPr>
          </a:p>
          <a:p>
            <a:pPr marL="0" indent="0">
              <a:buNone/>
            </a:pPr>
            <a:r>
              <a:rPr lang="en-US" sz="1400" b="1" dirty="0" smtClean="0">
                <a:solidFill>
                  <a:srgbClr val="C00000"/>
                </a:solidFill>
                <a:latin typeface="Courier New" panose="02070309020205020404" pitchFamily="49" charset="0"/>
                <a:cs typeface="Courier New" panose="02070309020205020404" pitchFamily="49" charset="0"/>
              </a:rPr>
              <a:t>APPENDIX AP1.1.</a:t>
            </a:r>
            <a:r>
              <a:rPr lang="en-US" sz="1800" b="1" u="sng" dirty="0" smtClean="0">
                <a:solidFill>
                  <a:srgbClr val="C00000"/>
                </a:solidFill>
                <a:latin typeface="Courier New" panose="02070309020205020404" pitchFamily="49" charset="0"/>
                <a:cs typeface="Courier New" panose="02070309020205020404" pitchFamily="49" charset="0"/>
              </a:rPr>
              <a:t>F</a:t>
            </a:r>
            <a:r>
              <a:rPr lang="en-US" sz="1400" b="1" dirty="0" smtClean="0">
                <a:solidFill>
                  <a:srgbClr val="C00000"/>
                </a:solidFill>
                <a:latin typeface="Courier New" panose="02070309020205020404" pitchFamily="49" charset="0"/>
                <a:cs typeface="Courier New" panose="02070309020205020404" pitchFamily="49" charset="0"/>
              </a:rPr>
              <a:t>   </a:t>
            </a:r>
          </a:p>
          <a:p>
            <a:pPr marL="0" indent="0">
              <a:buNone/>
            </a:pPr>
            <a:r>
              <a:rPr lang="en-US" sz="1400" b="1" dirty="0" smtClean="0">
                <a:solidFill>
                  <a:srgbClr val="C00000"/>
                </a:solidFill>
                <a:latin typeface="Courier New" panose="02070309020205020404" pitchFamily="49" charset="0"/>
                <a:cs typeface="Courier New" panose="02070309020205020404" pitchFamily="49" charset="0"/>
              </a:rPr>
              <a:t>BILLED SERVICE CODE =  D,E,F (AIR FORCE)</a:t>
            </a:r>
          </a:p>
          <a:p>
            <a:pPr marL="0" indent="0">
              <a:buNone/>
            </a:pPr>
            <a:r>
              <a:rPr lang="en-US" sz="1400" b="1" smtClean="0">
                <a:latin typeface="Courier New" panose="02070309020205020404" pitchFamily="49" charset="0"/>
                <a:cs typeface="Courier New" panose="02070309020205020404" pitchFamily="49" charset="0"/>
              </a:rPr>
              <a:t>1</a:t>
            </a:r>
            <a:r>
              <a:rPr lang="en-US" sz="1400" b="1" dirty="0" smtClean="0">
                <a:latin typeface="Courier New" panose="02070309020205020404" pitchFamily="49" charset="0"/>
                <a:cs typeface="Courier New" panose="02070309020205020404" pitchFamily="49" charset="0"/>
              </a:rPr>
              <a:t>. SIGNAL CODE IS A, B, J, OR K:</a:t>
            </a:r>
            <a:endParaRPr lang="en-US" sz="1600" b="1" dirty="0" smtClean="0"/>
          </a:p>
        </p:txBody>
      </p:sp>
      <p:cxnSp>
        <p:nvCxnSpPr>
          <p:cNvPr id="3" name="Straight Arrow Connector 2"/>
          <p:cNvCxnSpPr/>
          <p:nvPr/>
        </p:nvCxnSpPr>
        <p:spPr>
          <a:xfrm flipV="1">
            <a:off x="174173" y="4689064"/>
            <a:ext cx="319314" cy="145143"/>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flipV="1">
            <a:off x="173719" y="4155960"/>
            <a:ext cx="319314" cy="145143"/>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7" name="Rectangle 2"/>
          <p:cNvSpPr>
            <a:spLocks noGrp="1" noChangeArrowheads="1"/>
          </p:cNvSpPr>
          <p:nvPr>
            <p:ph type="title" idx="4294967295"/>
          </p:nvPr>
        </p:nvSpPr>
        <p:spPr>
          <a:xfrm>
            <a:off x="533400" y="304800"/>
            <a:ext cx="8229600" cy="381000"/>
          </a:xfrm>
          <a:prstGeom prst="rect">
            <a:avLst/>
          </a:prstGeom>
        </p:spPr>
        <p:txBody>
          <a:bodyPr/>
          <a:lstStyle/>
          <a:p>
            <a:r>
              <a:rPr lang="en-US" dirty="0">
                <a:solidFill>
                  <a:srgbClr val="0070C0"/>
                </a:solidFill>
              </a:rPr>
              <a:t>Financial Concepts</a:t>
            </a:r>
            <a:br>
              <a:rPr lang="en-US" dirty="0">
                <a:solidFill>
                  <a:srgbClr val="0070C0"/>
                </a:solidFill>
              </a:rPr>
            </a:br>
            <a:r>
              <a:rPr lang="en-US" sz="3600" dirty="0" smtClean="0">
                <a:solidFill>
                  <a:srgbClr val="0070C0"/>
                </a:solidFill>
              </a:rPr>
              <a:t>Fund Code</a:t>
            </a:r>
          </a:p>
        </p:txBody>
      </p:sp>
      <p:sp>
        <p:nvSpPr>
          <p:cNvPr id="8" name="Rectangle 7"/>
          <p:cNvSpPr/>
          <p:nvPr/>
        </p:nvSpPr>
        <p:spPr bwMode="auto">
          <a:xfrm>
            <a:off x="609600" y="1504160"/>
            <a:ext cx="860704" cy="228600"/>
          </a:xfrm>
          <a:prstGeom prst="rect">
            <a:avLst/>
          </a:prstGeom>
          <a:noFill/>
          <a:ln w="25400" algn="ctr">
            <a:solidFill>
              <a:srgbClr val="FF5050"/>
            </a:solidFill>
            <a:miter lim="800000"/>
            <a:headEnd/>
            <a:tailEnd/>
          </a:ln>
          <a:effectLst/>
        </p:spPr>
        <p:txBody>
          <a:bodyPr wrap="none" lIns="0" tIns="0" rIns="0" bIns="0" rtlCol="0" anchor="ctr"/>
          <a:lstStyle/>
          <a:p>
            <a:pPr algn="ctr" eaLnBrk="0" hangingPunct="0">
              <a:lnSpc>
                <a:spcPct val="90000"/>
              </a:lnSpc>
            </a:pPr>
            <a:endParaRPr lang="en-US" dirty="0">
              <a:solidFill>
                <a:srgbClr val="C0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45977791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heel(1)">
                                      <p:cBhvr>
                                        <p:cTn id="7" dur="1500"/>
                                        <p:tgtEl>
                                          <p:spTgt spid="8"/>
                                        </p:tgtEl>
                                      </p:cBhvr>
                                    </p:animEffect>
                                  </p:childTnLst>
                                </p:cTn>
                              </p:par>
                            </p:childTnLst>
                          </p:cTn>
                        </p:par>
                        <p:par>
                          <p:cTn id="8" fill="hold">
                            <p:stCondLst>
                              <p:cond delay="1500"/>
                            </p:stCondLst>
                            <p:childTnLst>
                              <p:par>
                                <p:cTn id="9" presetID="2" presetClass="entr" presetSubtype="8" fill="hold" nodeType="afterEffect">
                                  <p:stCondLst>
                                    <p:cond delay="50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0-#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0-#ppt_w/2"/>
                                          </p:val>
                                        </p:tav>
                                        <p:tav tm="100000">
                                          <p:val>
                                            <p:strVal val="#ppt_x"/>
                                          </p:val>
                                        </p:tav>
                                      </p:tavLst>
                                    </p:anim>
                                    <p:anim calcmode="lin" valueType="num">
                                      <p:cBhvr additive="base">
                                        <p:cTn id="16"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Title 2"/>
          <p:cNvSpPr>
            <a:spLocks noGrp="1"/>
          </p:cNvSpPr>
          <p:nvPr>
            <p:ph type="title" idx="4294967295"/>
          </p:nvPr>
        </p:nvSpPr>
        <p:spPr bwMode="auto">
          <a:xfrm>
            <a:off x="457200" y="0"/>
            <a:ext cx="8229600" cy="381000"/>
          </a:xfrm>
          <a:prstGeom prst="rect">
            <a:avLst/>
          </a:prstGeom>
          <a:extLst/>
        </p:spPr>
        <p:txBody>
          <a:bodyPr/>
          <a:lstStyle/>
          <a:p>
            <a:pPr algn="r"/>
            <a:endParaRPr lang="en-US" sz="2000" dirty="0"/>
          </a:p>
        </p:txBody>
      </p:sp>
      <p:sp>
        <p:nvSpPr>
          <p:cNvPr id="6" name="Content Placeholder 1"/>
          <p:cNvSpPr>
            <a:spLocks noGrp="1"/>
          </p:cNvSpPr>
          <p:nvPr>
            <p:ph idx="1"/>
          </p:nvPr>
        </p:nvSpPr>
        <p:spPr>
          <a:xfrm>
            <a:off x="449943" y="1083895"/>
            <a:ext cx="8236857" cy="4524972"/>
          </a:xfrm>
        </p:spPr>
        <p:txBody>
          <a:bodyPr/>
          <a:lstStyle/>
          <a:p>
            <a:pPr marL="0" indent="0">
              <a:buNone/>
            </a:pPr>
            <a:r>
              <a:rPr lang="en-US" sz="1600" b="1" u="sng" dirty="0"/>
              <a:t>AP1.2 APPENDIX 1.2.</a:t>
            </a:r>
            <a:endParaRPr lang="en-US" sz="1600" b="1" dirty="0"/>
          </a:p>
          <a:p>
            <a:pPr marL="0" indent="0">
              <a:buNone/>
            </a:pPr>
            <a:r>
              <a:rPr lang="en-US" sz="1600" b="1" u="sng" dirty="0"/>
              <a:t>FUND CODE TO BILLED OFFICE DODAAC CONVERSION TABLE (as of May 1, 2014) FUND (The authoritative source table is located at the DAAS)</a:t>
            </a:r>
            <a:r>
              <a:rPr lang="en-US" sz="1600" b="1" dirty="0"/>
              <a:t>  </a:t>
            </a:r>
            <a:endParaRPr lang="en-US" sz="1600" b="1" dirty="0" smtClean="0"/>
          </a:p>
          <a:p>
            <a:pPr marL="0" indent="0">
              <a:buNone/>
            </a:pPr>
            <a:endParaRPr lang="en-US" sz="1200" b="1" dirty="0"/>
          </a:p>
          <a:p>
            <a:pPr marL="0" indent="0">
              <a:buNone/>
            </a:pPr>
            <a:r>
              <a:rPr lang="en-US" sz="1200" b="1" u="sng" dirty="0"/>
              <a:t>Fund Code</a:t>
            </a:r>
            <a:r>
              <a:rPr lang="en-US" sz="1200" b="1" dirty="0"/>
              <a:t>	</a:t>
            </a:r>
            <a:r>
              <a:rPr lang="en-US" sz="1200" b="1" u="sng" dirty="0"/>
              <a:t>Billing Address</a:t>
            </a:r>
            <a:r>
              <a:rPr lang="en-US" sz="1200" b="1" dirty="0"/>
              <a:t>	</a:t>
            </a:r>
            <a:r>
              <a:rPr lang="en-US" sz="1200" b="1" u="sng" dirty="0"/>
              <a:t>DoDAAC</a:t>
            </a:r>
            <a:r>
              <a:rPr lang="en-US" sz="1200" b="1" dirty="0"/>
              <a:t>	</a:t>
            </a:r>
            <a:r>
              <a:rPr lang="en-US" sz="1200" b="1" u="sng" dirty="0"/>
              <a:t>Eff Date/Action</a:t>
            </a:r>
            <a:endParaRPr lang="en-US" sz="1200" b="1" dirty="0"/>
          </a:p>
          <a:p>
            <a:pPr marL="0" indent="0">
              <a:buNone/>
            </a:pPr>
            <a:r>
              <a:rPr lang="en-US" sz="1200" b="1" dirty="0"/>
              <a:t>APPENDIX AP1.2.A</a:t>
            </a:r>
          </a:p>
          <a:p>
            <a:pPr marL="0" indent="0">
              <a:buNone/>
            </a:pPr>
            <a:r>
              <a:rPr lang="en-US" sz="1200" b="1" dirty="0"/>
              <a:t>   </a:t>
            </a:r>
            <a:r>
              <a:rPr lang="en-US" sz="1200" b="1" dirty="0" smtClean="0"/>
              <a:t>REQUISITIONIN</a:t>
            </a:r>
            <a:r>
              <a:rPr lang="en-US" sz="1200" dirty="0"/>
              <a:t>G</a:t>
            </a:r>
            <a:r>
              <a:rPr lang="en-US" sz="1200" b="1" dirty="0" smtClean="0"/>
              <a:t> </a:t>
            </a:r>
            <a:r>
              <a:rPr lang="en-US" sz="1200" b="1" dirty="0"/>
              <a:t>SERVICE CODE</a:t>
            </a:r>
            <a:r>
              <a:rPr lang="en-US" sz="1200" b="0" dirty="0"/>
              <a:t> </a:t>
            </a:r>
            <a:r>
              <a:rPr lang="en-US" sz="1200" b="1" dirty="0" smtClean="0"/>
              <a:t>= </a:t>
            </a:r>
            <a:r>
              <a:rPr lang="en-US" sz="1200" b="1" dirty="0"/>
              <a:t>A,C,W (ARMY)</a:t>
            </a:r>
          </a:p>
          <a:p>
            <a:pPr marL="0" indent="0">
              <a:buNone/>
            </a:pPr>
            <a:r>
              <a:rPr lang="en-US" sz="1200" b="1" dirty="0"/>
              <a:t>  </a:t>
            </a:r>
          </a:p>
          <a:p>
            <a:pPr marL="0" indent="0">
              <a:buNone/>
            </a:pPr>
            <a:r>
              <a:rPr lang="en-US" sz="1200" b="1" dirty="0"/>
              <a:t>   FUND   BILLING</a:t>
            </a:r>
          </a:p>
          <a:p>
            <a:pPr marL="0" indent="0">
              <a:buNone/>
            </a:pPr>
            <a:r>
              <a:rPr lang="en-US" sz="1200" b="1" dirty="0"/>
              <a:t>   CODE   ADDRESS                               </a:t>
            </a:r>
            <a:r>
              <a:rPr lang="en-US" sz="1200" b="1" dirty="0" smtClean="0"/>
              <a:t>DODAAC</a:t>
            </a:r>
          </a:p>
          <a:p>
            <a:pPr marL="0" indent="0">
              <a:buNone/>
            </a:pPr>
            <a:r>
              <a:rPr lang="en-US" sz="1200" dirty="0" smtClean="0"/>
              <a:t>     </a:t>
            </a:r>
            <a:r>
              <a:rPr lang="en-US" sz="1200" b="1" dirty="0" smtClean="0"/>
              <a:t>2P   DFAS COLUMBUS                 23204   W58RG0       1989121 ADD</a:t>
            </a:r>
          </a:p>
          <a:p>
            <a:pPr marL="0" indent="0">
              <a:buNone/>
            </a:pPr>
            <a:r>
              <a:rPr lang="en-US" sz="1200" b="1" dirty="0" smtClean="0"/>
              <a:t>             DFAS </a:t>
            </a:r>
            <a:r>
              <a:rPr lang="en-US" sz="1200" b="1" dirty="0"/>
              <a:t>JDCBB CO</a:t>
            </a:r>
          </a:p>
          <a:p>
            <a:pPr marL="0" indent="0">
              <a:buNone/>
            </a:pPr>
            <a:r>
              <a:rPr lang="en-US" sz="1200" b="1" dirty="0"/>
              <a:t>          </a:t>
            </a:r>
            <a:r>
              <a:rPr lang="en-US" sz="1200" b="1" dirty="0" smtClean="0"/>
              <a:t>   PO </a:t>
            </a:r>
            <a:r>
              <a:rPr lang="en-US" sz="1200" b="1" dirty="0"/>
              <a:t>BOX 182559</a:t>
            </a:r>
          </a:p>
          <a:p>
            <a:pPr marL="0" indent="0">
              <a:buNone/>
            </a:pPr>
            <a:r>
              <a:rPr lang="en-US" sz="1200" b="1" dirty="0" smtClean="0"/>
              <a:t>             </a:t>
            </a:r>
            <a:r>
              <a:rPr lang="en-US" sz="1200" b="1" dirty="0"/>
              <a:t>COLUMBUS              OH </a:t>
            </a:r>
            <a:r>
              <a:rPr lang="en-US" sz="1200" b="1" dirty="0" smtClean="0"/>
              <a:t>43218-2316</a:t>
            </a:r>
          </a:p>
          <a:p>
            <a:pPr marL="0" indent="0">
              <a:buNone/>
            </a:pPr>
            <a:endParaRPr lang="en-US" sz="1200" b="1" dirty="0"/>
          </a:p>
          <a:p>
            <a:pPr marL="0" indent="0">
              <a:buNone/>
            </a:pPr>
            <a:r>
              <a:rPr lang="en-US" sz="1200" b="1" dirty="0" smtClean="0"/>
              <a:t>FUND   </a:t>
            </a:r>
            <a:r>
              <a:rPr lang="en-US" sz="1200" b="1" dirty="0"/>
              <a:t>BILLING</a:t>
            </a:r>
          </a:p>
          <a:p>
            <a:pPr marL="0" indent="0">
              <a:buNone/>
            </a:pPr>
            <a:r>
              <a:rPr lang="en-US" sz="1200" b="1" dirty="0"/>
              <a:t>   CODE   ADDRESS                               DODAAC</a:t>
            </a:r>
          </a:p>
          <a:p>
            <a:pPr marL="0" indent="0">
              <a:buNone/>
            </a:pPr>
            <a:r>
              <a:rPr lang="en-US" sz="1200" b="1" dirty="0"/>
              <a:t>     21   DFAS COLUMBUS                 23204   W58RG0       2010242 ADD</a:t>
            </a:r>
          </a:p>
          <a:p>
            <a:pPr marL="0" indent="0">
              <a:buNone/>
            </a:pPr>
            <a:r>
              <a:rPr lang="en-US" sz="1200" b="1" dirty="0"/>
              <a:t>            DFAS JDCBB CO</a:t>
            </a:r>
          </a:p>
          <a:p>
            <a:pPr marL="0" indent="0">
              <a:buNone/>
            </a:pPr>
            <a:r>
              <a:rPr lang="en-US" sz="1200" b="1" dirty="0"/>
              <a:t>            PO BOX 182559</a:t>
            </a:r>
          </a:p>
          <a:p>
            <a:pPr marL="0" indent="0">
              <a:buNone/>
            </a:pPr>
            <a:r>
              <a:rPr lang="en-US" sz="1200" b="1" dirty="0"/>
              <a:t>            COLUMBUS              OH 43218-2559</a:t>
            </a:r>
          </a:p>
          <a:p>
            <a:pPr marL="0" indent="0">
              <a:buNone/>
            </a:pPr>
            <a:r>
              <a:rPr lang="en-US" sz="1200" b="1" dirty="0"/>
              <a:t>APPENDIX AP1.2.B</a:t>
            </a:r>
          </a:p>
          <a:p>
            <a:pPr marL="0" indent="0">
              <a:buNone/>
            </a:pPr>
            <a:r>
              <a:rPr lang="en-US" sz="1200" b="1" dirty="0"/>
              <a:t>   REQUISITIONING SERVICE CODE =</a:t>
            </a:r>
            <a:r>
              <a:rPr lang="en-US" sz="1600" b="1" dirty="0"/>
              <a:t> B </a:t>
            </a:r>
            <a:r>
              <a:rPr lang="en-US" sz="1200" b="1" dirty="0"/>
              <a:t>(ARMY)</a:t>
            </a:r>
          </a:p>
          <a:p>
            <a:pPr marL="0" indent="0">
              <a:buNone/>
            </a:pPr>
            <a:endParaRPr lang="en-US" sz="1200" b="1" dirty="0"/>
          </a:p>
          <a:p>
            <a:pPr marL="0" indent="0">
              <a:buNone/>
            </a:pPr>
            <a:endParaRPr lang="en-US" b="1" dirty="0"/>
          </a:p>
        </p:txBody>
      </p:sp>
      <p:cxnSp>
        <p:nvCxnSpPr>
          <p:cNvPr id="4" name="Straight Arrow Connector 3"/>
          <p:cNvCxnSpPr/>
          <p:nvPr/>
        </p:nvCxnSpPr>
        <p:spPr>
          <a:xfrm flipV="1">
            <a:off x="290286" y="3669820"/>
            <a:ext cx="319314" cy="145143"/>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5943600" y="3189000"/>
            <a:ext cx="2895600" cy="2569934"/>
          </a:xfrm>
          <a:prstGeom prst="rect">
            <a:avLst/>
          </a:prstGeom>
          <a:noFill/>
          <a:ln w="25400">
            <a:solidFill>
              <a:schemeClr val="tx1"/>
            </a:solidFill>
          </a:ln>
        </p:spPr>
        <p:txBody>
          <a:bodyPr wrap="square" rtlCol="0">
            <a:spAutoFit/>
          </a:bodyPr>
          <a:lstStyle/>
          <a:p>
            <a:pPr>
              <a:spcAft>
                <a:spcPts val="600"/>
              </a:spcAft>
            </a:pPr>
            <a:r>
              <a:rPr lang="en-US" sz="2400" b="1" dirty="0" smtClean="0"/>
              <a:t>How it works:</a:t>
            </a:r>
          </a:p>
          <a:p>
            <a:pPr marL="285750" indent="-285750">
              <a:spcAft>
                <a:spcPts val="600"/>
              </a:spcAft>
              <a:buFont typeface="Arial" panose="020B0604020202020204" pitchFamily="34" charset="0"/>
              <a:buChar char="•"/>
            </a:pPr>
            <a:r>
              <a:rPr lang="en-US" dirty="0" smtClean="0"/>
              <a:t>Send bill to DFAS</a:t>
            </a:r>
          </a:p>
          <a:p>
            <a:pPr marL="285750" indent="-285750">
              <a:spcAft>
                <a:spcPts val="600"/>
              </a:spcAft>
              <a:buFont typeface="Arial" panose="020B0604020202020204" pitchFamily="34" charset="0"/>
              <a:buChar char="•"/>
            </a:pPr>
            <a:r>
              <a:rPr lang="en-US" dirty="0" smtClean="0"/>
              <a:t>Get DFAS DoDAAC</a:t>
            </a:r>
          </a:p>
          <a:p>
            <a:pPr marL="285750" indent="-285750">
              <a:spcAft>
                <a:spcPts val="600"/>
              </a:spcAft>
              <a:buFont typeface="Arial" panose="020B0604020202020204" pitchFamily="34" charset="0"/>
              <a:buChar char="•"/>
            </a:pPr>
            <a:r>
              <a:rPr lang="en-US" dirty="0"/>
              <a:t>Use LOA from </a:t>
            </a:r>
            <a:r>
              <a:rPr lang="en-US" dirty="0" smtClean="0"/>
              <a:t>AP1.1</a:t>
            </a:r>
          </a:p>
          <a:p>
            <a:pPr marL="228600" lvl="1" indent="114300">
              <a:spcAft>
                <a:spcPts val="600"/>
              </a:spcAft>
              <a:buFont typeface="Arial" panose="020B0604020202020204" pitchFamily="34" charset="0"/>
              <a:buChar char="•"/>
            </a:pPr>
            <a:r>
              <a:rPr lang="en-US" sz="2000" b="1" dirty="0">
                <a:solidFill>
                  <a:srgbClr val="FF0000"/>
                </a:solidFill>
                <a:latin typeface="Arial" panose="020B0604020202020204" pitchFamily="34" charset="0"/>
                <a:cs typeface="Arial" panose="020B0604020202020204" pitchFamily="34" charset="0"/>
              </a:rPr>
              <a:t>2</a:t>
            </a:r>
            <a:r>
              <a:rPr lang="en-US" sz="2000" b="1" dirty="0" smtClean="0">
                <a:solidFill>
                  <a:srgbClr val="FF0000"/>
                </a:solidFill>
                <a:latin typeface="Arial" panose="020B0604020202020204" pitchFamily="34" charset="0"/>
                <a:cs typeface="Arial" panose="020B0604020202020204" pitchFamily="34" charset="0"/>
              </a:rPr>
              <a:t>P</a:t>
            </a:r>
            <a:r>
              <a:rPr lang="en-US" b="1" dirty="0" smtClean="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BILL </a:t>
            </a:r>
            <a:r>
              <a:rPr lang="en-US" dirty="0">
                <a:latin typeface="Arial" panose="020B0604020202020204" pitchFamily="34" charset="0"/>
                <a:cs typeface="Arial" panose="020B0604020202020204" pitchFamily="34" charset="0"/>
              </a:rPr>
              <a:t>VIA </a:t>
            </a:r>
            <a:r>
              <a:rPr lang="en-US" dirty="0" smtClean="0">
                <a:latin typeface="Arial" panose="020B0604020202020204" pitchFamily="34" charset="0"/>
                <a:cs typeface="Arial" panose="020B0604020202020204" pitchFamily="34" charset="0"/>
              </a:rPr>
              <a:t>NON-INTERFUND</a:t>
            </a:r>
          </a:p>
          <a:p>
            <a:pPr marL="228600" lvl="1" indent="114300">
              <a:spcAft>
                <a:spcPts val="0"/>
              </a:spcAft>
              <a:buFont typeface="Arial" panose="020B0604020202020204" pitchFamily="34" charset="0"/>
              <a:buChar char="•"/>
            </a:pPr>
            <a:r>
              <a:rPr lang="en-US" sz="2000" b="1" dirty="0" smtClean="0">
                <a:solidFill>
                  <a:srgbClr val="FF0000"/>
                </a:solidFill>
                <a:latin typeface="Arial" panose="020B0604020202020204" pitchFamily="34" charset="0"/>
                <a:cs typeface="Arial" panose="020B0604020202020204" pitchFamily="34" charset="0"/>
              </a:rPr>
              <a:t>21  021 </a:t>
            </a:r>
            <a:r>
              <a:rPr lang="en-US" sz="2000" b="1" dirty="0">
                <a:solidFill>
                  <a:srgbClr val="FF0000"/>
                </a:solidFill>
                <a:latin typeface="Arial" panose="020B0604020202020204" pitchFamily="34" charset="0"/>
                <a:cs typeface="Arial" panose="020B0604020202020204" pitchFamily="34" charset="0"/>
              </a:rPr>
              <a:t># </a:t>
            </a:r>
            <a:r>
              <a:rPr lang="en-US" sz="2000" b="1" dirty="0" smtClean="0">
                <a:solidFill>
                  <a:srgbClr val="FF0000"/>
                </a:solidFill>
                <a:latin typeface="Arial" panose="020B0604020202020204" pitchFamily="34" charset="0"/>
                <a:cs typeface="Arial" panose="020B0604020202020204" pitchFamily="34" charset="0"/>
              </a:rPr>
              <a:t>2020</a:t>
            </a:r>
            <a:endParaRPr lang="en-US" sz="2000" b="1" dirty="0">
              <a:solidFill>
                <a:srgbClr val="FF0000"/>
              </a:solidFill>
              <a:latin typeface="Arial" panose="020B0604020202020204" pitchFamily="34" charset="0"/>
              <a:cs typeface="Arial" panose="020B0604020202020204" pitchFamily="34" charset="0"/>
            </a:endParaRPr>
          </a:p>
        </p:txBody>
      </p:sp>
      <p:cxnSp>
        <p:nvCxnSpPr>
          <p:cNvPr id="7" name="Straight Arrow Connector 6"/>
          <p:cNvCxnSpPr/>
          <p:nvPr/>
        </p:nvCxnSpPr>
        <p:spPr>
          <a:xfrm flipV="1">
            <a:off x="283029" y="5246009"/>
            <a:ext cx="319314" cy="145143"/>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bwMode="auto">
          <a:xfrm>
            <a:off x="609600" y="2555148"/>
            <a:ext cx="1345344" cy="228600"/>
          </a:xfrm>
          <a:prstGeom prst="rect">
            <a:avLst/>
          </a:prstGeom>
          <a:noFill/>
          <a:ln w="25400" algn="ctr">
            <a:solidFill>
              <a:srgbClr val="FF5050"/>
            </a:solidFill>
            <a:miter lim="800000"/>
            <a:headEnd/>
            <a:tailEnd/>
          </a:ln>
          <a:effectLst/>
        </p:spPr>
        <p:txBody>
          <a:bodyPr wrap="none" lIns="0" tIns="0" rIns="0" bIns="0" rtlCol="0" anchor="ctr"/>
          <a:lstStyle/>
          <a:p>
            <a:pPr algn="ctr" eaLnBrk="0" hangingPunct="0">
              <a:lnSpc>
                <a:spcPct val="90000"/>
              </a:lnSpc>
            </a:pPr>
            <a:endParaRPr lang="en-US" dirty="0">
              <a:solidFill>
                <a:srgbClr val="C00000"/>
              </a:solidFill>
              <a:effectLst>
                <a:outerShdw blurRad="38100" dist="38100" dir="2700000" algn="tl">
                  <a:srgbClr val="000000">
                    <a:alpha val="43137"/>
                  </a:srgbClr>
                </a:outerShdw>
              </a:effectLst>
            </a:endParaRPr>
          </a:p>
        </p:txBody>
      </p:sp>
      <p:sp>
        <p:nvSpPr>
          <p:cNvPr id="11" name="Rectangle 2"/>
          <p:cNvSpPr>
            <a:spLocks noGrp="1" noChangeArrowheads="1"/>
          </p:cNvSpPr>
          <p:nvPr>
            <p:ph type="title" idx="4294967295"/>
          </p:nvPr>
        </p:nvSpPr>
        <p:spPr>
          <a:xfrm>
            <a:off x="533400" y="304800"/>
            <a:ext cx="8229600" cy="381000"/>
          </a:xfrm>
          <a:prstGeom prst="rect">
            <a:avLst/>
          </a:prstGeom>
        </p:spPr>
        <p:txBody>
          <a:bodyPr/>
          <a:lstStyle/>
          <a:p>
            <a:r>
              <a:rPr lang="en-US" dirty="0">
                <a:solidFill>
                  <a:srgbClr val="0070C0"/>
                </a:solidFill>
              </a:rPr>
              <a:t>Financial Concepts</a:t>
            </a:r>
            <a:br>
              <a:rPr lang="en-US" dirty="0">
                <a:solidFill>
                  <a:srgbClr val="0070C0"/>
                </a:solidFill>
              </a:rPr>
            </a:br>
            <a:r>
              <a:rPr lang="en-US" sz="3600" dirty="0" smtClean="0">
                <a:solidFill>
                  <a:srgbClr val="0070C0"/>
                </a:solidFill>
              </a:rPr>
              <a:t>Fund Code</a:t>
            </a:r>
          </a:p>
        </p:txBody>
      </p:sp>
    </p:spTree>
    <p:extLst>
      <p:ext uri="{BB962C8B-B14F-4D97-AF65-F5344CB8AC3E}">
        <p14:creationId xmlns:p14="http://schemas.microsoft.com/office/powerpoint/2010/main" val="236138874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heel(1)">
                                      <p:cBhvr>
                                        <p:cTn id="7" dur="1500"/>
                                        <p:tgtEl>
                                          <p:spTgt spid="10"/>
                                        </p:tgtEl>
                                      </p:cBhvr>
                                    </p:animEffect>
                                  </p:childTnLst>
                                </p:cTn>
                              </p:par>
                            </p:childTnLst>
                          </p:cTn>
                        </p:par>
                        <p:par>
                          <p:cTn id="8" fill="hold">
                            <p:stCondLst>
                              <p:cond delay="1500"/>
                            </p:stCondLst>
                            <p:childTnLst>
                              <p:par>
                                <p:cTn id="9" presetID="2" presetClass="entr" presetSubtype="8" fill="hold" nodeType="afterEffect">
                                  <p:stCondLst>
                                    <p:cond delay="50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0-#ppt_w/2"/>
                                          </p:val>
                                        </p:tav>
                                        <p:tav tm="100000">
                                          <p:val>
                                            <p:strVal val="#ppt_x"/>
                                          </p:val>
                                        </p:tav>
                                      </p:tavLst>
                                    </p:anim>
                                    <p:anim calcmode="lin" valueType="num">
                                      <p:cBhvr additive="base">
                                        <p:cTn id="16"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1"/>
          <p:cNvSpPr>
            <a:spLocks noGrp="1"/>
          </p:cNvSpPr>
          <p:nvPr>
            <p:ph idx="1"/>
          </p:nvPr>
        </p:nvSpPr>
        <p:spPr>
          <a:xfrm>
            <a:off x="113312" y="1647228"/>
            <a:ext cx="8723520" cy="4524972"/>
          </a:xfrm>
        </p:spPr>
        <p:txBody>
          <a:bodyPr/>
          <a:lstStyle/>
          <a:p>
            <a:pPr marL="274320" lvl="1" indent="-241300">
              <a:lnSpc>
                <a:spcPct val="80000"/>
              </a:lnSpc>
              <a:spcBef>
                <a:spcPts val="1000"/>
              </a:spcBef>
              <a:spcAft>
                <a:spcPts val="1000"/>
              </a:spcAft>
              <a:buClr>
                <a:schemeClr val="tx2"/>
              </a:buClr>
              <a:buSzPct val="150000"/>
              <a:buFontTx/>
              <a:buChar char="•"/>
              <a:defRPr/>
            </a:pPr>
            <a:r>
              <a:rPr lang="en-US" sz="2000" b="0" kern="1200" dirty="0">
                <a:ea typeface="+mn-ea"/>
                <a:cs typeface="+mn-cs"/>
              </a:rPr>
              <a:t>The fund code table may cite # (use - </a:t>
            </a:r>
            <a:r>
              <a:rPr lang="en-US" sz="2000" b="0" kern="1200" dirty="0" err="1">
                <a:ea typeface="+mn-ea"/>
                <a:cs typeface="+mn-cs"/>
              </a:rPr>
              <a:t>Req’n</a:t>
            </a:r>
            <a:r>
              <a:rPr lang="en-US" sz="2000" b="0" kern="1200" dirty="0">
                <a:ea typeface="+mn-ea"/>
                <a:cs typeface="+mn-cs"/>
              </a:rPr>
              <a:t> date) or * (use - Bill date) to compute beginning and ending periods of availability</a:t>
            </a:r>
          </a:p>
          <a:p>
            <a:pPr marL="274320" lvl="1" indent="-241300">
              <a:lnSpc>
                <a:spcPct val="80000"/>
              </a:lnSpc>
              <a:spcBef>
                <a:spcPts val="1000"/>
              </a:spcBef>
              <a:spcAft>
                <a:spcPts val="1000"/>
              </a:spcAft>
              <a:buClr>
                <a:schemeClr val="tx2"/>
              </a:buClr>
              <a:buSzPct val="150000"/>
              <a:buFontTx/>
              <a:buChar char="•"/>
              <a:defRPr/>
            </a:pPr>
            <a:r>
              <a:rPr lang="en-US" sz="2000" b="0" kern="1200" dirty="0">
                <a:ea typeface="+mn-ea"/>
                <a:cs typeface="+mn-cs"/>
              </a:rPr>
              <a:t>This allows the same fund code to be reused each year</a:t>
            </a:r>
          </a:p>
          <a:p>
            <a:pPr marL="274320" lvl="1" indent="-241300">
              <a:lnSpc>
                <a:spcPct val="80000"/>
              </a:lnSpc>
              <a:spcBef>
                <a:spcPts val="1000"/>
              </a:spcBef>
              <a:spcAft>
                <a:spcPts val="1000"/>
              </a:spcAft>
              <a:buClr>
                <a:schemeClr val="tx2"/>
              </a:buClr>
              <a:buSzPct val="150000"/>
              <a:buFontTx/>
              <a:buChar char="•"/>
              <a:defRPr/>
            </a:pPr>
            <a:r>
              <a:rPr lang="en-US" sz="2000" b="0" kern="1200" dirty="0">
                <a:ea typeface="+mn-ea"/>
                <a:cs typeface="+mn-cs"/>
              </a:rPr>
              <a:t>Works well for a single year appropriation where the beginning and ending POA are the same fiscal year</a:t>
            </a:r>
          </a:p>
          <a:p>
            <a:pPr marL="274320" lvl="1" indent="-241300">
              <a:lnSpc>
                <a:spcPct val="80000"/>
              </a:lnSpc>
              <a:spcBef>
                <a:spcPts val="1000"/>
              </a:spcBef>
              <a:spcAft>
                <a:spcPts val="1000"/>
              </a:spcAft>
              <a:buClr>
                <a:schemeClr val="tx2"/>
              </a:buClr>
              <a:buSzPct val="150000"/>
              <a:buFontTx/>
              <a:buChar char="•"/>
              <a:defRPr/>
            </a:pPr>
            <a:r>
              <a:rPr lang="en-US" sz="2000" b="0" kern="1200" dirty="0">
                <a:ea typeface="+mn-ea"/>
                <a:cs typeface="+mn-cs"/>
              </a:rPr>
              <a:t>Prone to error for multi-year appropriations</a:t>
            </a:r>
          </a:p>
          <a:p>
            <a:pPr marL="274320" lvl="1" indent="-241300">
              <a:lnSpc>
                <a:spcPct val="80000"/>
              </a:lnSpc>
              <a:spcBef>
                <a:spcPts val="1000"/>
              </a:spcBef>
              <a:spcAft>
                <a:spcPts val="1000"/>
              </a:spcAft>
              <a:buClr>
                <a:schemeClr val="tx2"/>
              </a:buClr>
              <a:buSzPct val="150000"/>
              <a:buFontTx/>
              <a:buChar char="•"/>
              <a:defRPr/>
            </a:pPr>
            <a:r>
              <a:rPr lang="en-US" sz="2000" b="0" kern="1200" dirty="0">
                <a:ea typeface="+mn-ea"/>
                <a:cs typeface="+mn-cs"/>
              </a:rPr>
              <a:t>DAAS is unable to validate or populate from MILS to DLMS</a:t>
            </a:r>
          </a:p>
          <a:p>
            <a:pPr marL="274320" lvl="1" indent="-241300">
              <a:lnSpc>
                <a:spcPct val="80000"/>
              </a:lnSpc>
              <a:spcBef>
                <a:spcPts val="1000"/>
              </a:spcBef>
              <a:spcAft>
                <a:spcPts val="1000"/>
              </a:spcAft>
              <a:buClr>
                <a:schemeClr val="tx2"/>
              </a:buClr>
              <a:buSzPct val="150000"/>
              <a:buFontTx/>
              <a:buChar char="•"/>
              <a:defRPr/>
            </a:pPr>
            <a:r>
              <a:rPr lang="en-US" sz="2000" b="0" kern="1200" dirty="0">
                <a:ea typeface="+mn-ea"/>
                <a:cs typeface="+mn-cs"/>
              </a:rPr>
              <a:t>Seller may report POA incorrectly; Buyer must adjust his funds transfer LOA at Treasury</a:t>
            </a:r>
          </a:p>
          <a:p>
            <a:pPr marL="274320" lvl="1" indent="-241300">
              <a:lnSpc>
                <a:spcPct val="80000"/>
              </a:lnSpc>
              <a:spcBef>
                <a:spcPts val="1000"/>
              </a:spcBef>
              <a:spcAft>
                <a:spcPts val="1000"/>
              </a:spcAft>
              <a:buClr>
                <a:schemeClr val="tx2"/>
              </a:buClr>
              <a:buSzPct val="150000"/>
              <a:buFontTx/>
              <a:buChar char="•"/>
              <a:defRPr/>
            </a:pPr>
            <a:r>
              <a:rPr lang="en-US" sz="2000" b="0" kern="1200" dirty="0">
                <a:ea typeface="+mn-ea"/>
                <a:cs typeface="+mn-cs"/>
              </a:rPr>
              <a:t>Web Fund Code has a Multi-year to Indicator identify applicable fund codes as Multi-year: </a:t>
            </a:r>
            <a:r>
              <a:rPr lang="en-US" sz="2000" b="0" kern="1200" dirty="0">
                <a:solidFill>
                  <a:srgbClr val="0000FF"/>
                </a:solidFill>
                <a:ea typeface="+mn-ea"/>
                <a:cs typeface="+mn-cs"/>
              </a:rPr>
              <a:t>T</a:t>
            </a:r>
            <a:r>
              <a:rPr lang="en-US" sz="2000" b="0" kern="1200" dirty="0">
                <a:ea typeface="+mn-ea"/>
                <a:cs typeface="+mn-cs"/>
              </a:rPr>
              <a:t>rue or </a:t>
            </a:r>
            <a:r>
              <a:rPr lang="en-US" sz="2000" b="0" kern="1200" dirty="0">
                <a:solidFill>
                  <a:srgbClr val="0000FF"/>
                </a:solidFill>
                <a:ea typeface="+mn-ea"/>
                <a:cs typeface="+mn-cs"/>
              </a:rPr>
              <a:t>F</a:t>
            </a:r>
            <a:r>
              <a:rPr lang="en-US" sz="2000" b="0" kern="1200" dirty="0">
                <a:ea typeface="+mn-ea"/>
                <a:cs typeface="+mn-cs"/>
              </a:rPr>
              <a:t>alse</a:t>
            </a:r>
          </a:p>
          <a:p>
            <a:pPr marL="274320" lvl="1" indent="-241300">
              <a:lnSpc>
                <a:spcPct val="80000"/>
              </a:lnSpc>
              <a:spcBef>
                <a:spcPts val="1000"/>
              </a:spcBef>
              <a:spcAft>
                <a:spcPts val="1000"/>
              </a:spcAft>
              <a:buClr>
                <a:schemeClr val="tx2"/>
              </a:buClr>
              <a:buSzPct val="150000"/>
              <a:buFontTx/>
              <a:buChar char="•"/>
              <a:defRPr/>
            </a:pPr>
            <a:r>
              <a:rPr lang="en-US" sz="2000" b="0" kern="1200" dirty="0">
                <a:ea typeface="+mn-ea"/>
                <a:cs typeface="+mn-cs"/>
              </a:rPr>
              <a:t>Full DLMS implementation of SLOA by all will resolve this</a:t>
            </a:r>
          </a:p>
        </p:txBody>
      </p:sp>
      <p:sp>
        <p:nvSpPr>
          <p:cNvPr id="9" name="Rectangle 2"/>
          <p:cNvSpPr>
            <a:spLocks noGrp="1" noChangeArrowheads="1"/>
          </p:cNvSpPr>
          <p:nvPr>
            <p:ph type="title" idx="4294967295"/>
          </p:nvPr>
        </p:nvSpPr>
        <p:spPr>
          <a:xfrm>
            <a:off x="533400" y="457200"/>
            <a:ext cx="8153400" cy="762000"/>
          </a:xfrm>
          <a:prstGeom prst="rect">
            <a:avLst/>
          </a:prstGeom>
        </p:spPr>
        <p:txBody>
          <a:bodyPr/>
          <a:lstStyle/>
          <a:p>
            <a:r>
              <a:rPr lang="en-US" dirty="0">
                <a:solidFill>
                  <a:srgbClr val="0070C0"/>
                </a:solidFill>
              </a:rPr>
              <a:t>Financial Concepts</a:t>
            </a:r>
            <a:r>
              <a:rPr lang="en-US" sz="3600" dirty="0" smtClean="0">
                <a:solidFill>
                  <a:srgbClr val="0070C0"/>
                </a:solidFill>
              </a:rPr>
              <a:t/>
            </a:r>
            <a:br>
              <a:rPr lang="en-US" sz="3600" dirty="0" smtClean="0">
                <a:solidFill>
                  <a:srgbClr val="0070C0"/>
                </a:solidFill>
              </a:rPr>
            </a:br>
            <a:r>
              <a:rPr lang="en-US" sz="3600" dirty="0" smtClean="0">
                <a:solidFill>
                  <a:srgbClr val="0070C0"/>
                </a:solidFill>
              </a:rPr>
              <a:t>Multi-year Appropriations</a:t>
            </a:r>
          </a:p>
        </p:txBody>
      </p:sp>
    </p:spTree>
    <p:extLst>
      <p:ext uri="{BB962C8B-B14F-4D97-AF65-F5344CB8AC3E}">
        <p14:creationId xmlns:p14="http://schemas.microsoft.com/office/powerpoint/2010/main" val="3041618844"/>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p:cNvSpPr>
            <a:spLocks noGrp="1" noChangeArrowheads="1"/>
          </p:cNvSpPr>
          <p:nvPr>
            <p:ph type="title" idx="4294967295"/>
          </p:nvPr>
        </p:nvSpPr>
        <p:spPr>
          <a:xfrm>
            <a:off x="533400" y="457200"/>
            <a:ext cx="8153400" cy="762000"/>
          </a:xfrm>
          <a:prstGeom prst="rect">
            <a:avLst/>
          </a:prstGeom>
        </p:spPr>
        <p:txBody>
          <a:bodyPr/>
          <a:lstStyle/>
          <a:p>
            <a:r>
              <a:rPr lang="en-US" dirty="0">
                <a:solidFill>
                  <a:srgbClr val="0070C0"/>
                </a:solidFill>
              </a:rPr>
              <a:t>Financial Concepts</a:t>
            </a:r>
            <a:r>
              <a:rPr lang="en-US" sz="3600" dirty="0" smtClean="0">
                <a:solidFill>
                  <a:srgbClr val="0070C0"/>
                </a:solidFill>
              </a:rPr>
              <a:t/>
            </a:r>
            <a:br>
              <a:rPr lang="en-US" sz="3600" dirty="0" smtClean="0">
                <a:solidFill>
                  <a:srgbClr val="0070C0"/>
                </a:solidFill>
              </a:rPr>
            </a:br>
            <a:r>
              <a:rPr lang="en-US" sz="3600" dirty="0" smtClean="0">
                <a:solidFill>
                  <a:srgbClr val="0070C0"/>
                </a:solidFill>
              </a:rPr>
              <a:t>Multi-year Appropriation Adjustment</a:t>
            </a:r>
          </a:p>
        </p:txBody>
      </p:sp>
      <p:sp>
        <p:nvSpPr>
          <p:cNvPr id="3" name="Rounded Rectangle 2"/>
          <p:cNvSpPr/>
          <p:nvPr/>
        </p:nvSpPr>
        <p:spPr bwMode="auto">
          <a:xfrm>
            <a:off x="1319212" y="4800600"/>
            <a:ext cx="457200" cy="228600"/>
          </a:xfrm>
          <a:prstGeom prst="roundRect">
            <a:avLst/>
          </a:prstGeom>
          <a:noFill/>
          <a:ln w="19050" algn="ctr">
            <a:solidFill>
              <a:srgbClr val="FF5050"/>
            </a:solidFill>
            <a:miter lim="800000"/>
            <a:headEnd/>
            <a:tailEnd/>
          </a:ln>
          <a:effectLst/>
        </p:spPr>
        <p:txBody>
          <a:bodyPr wrap="none" lIns="0" tIns="0" rIns="0" bIns="0" rtlCol="0" anchor="ctr"/>
          <a:lstStyle/>
          <a:p>
            <a:pPr algn="ctr" eaLnBrk="0" hangingPunct="0">
              <a:lnSpc>
                <a:spcPct val="90000"/>
              </a:lnSpc>
            </a:pPr>
            <a:endParaRPr lang="en-US" dirty="0">
              <a:effectLst>
                <a:outerShdw blurRad="38100" dist="38100" dir="2700000" algn="tl">
                  <a:srgbClr val="000000">
                    <a:alpha val="43137"/>
                  </a:srgbClr>
                </a:outerShdw>
              </a:effectLst>
            </a:endParaRPr>
          </a:p>
        </p:txBody>
      </p:sp>
      <p:sp>
        <p:nvSpPr>
          <p:cNvPr id="8" name="Rounded Rectangle 7"/>
          <p:cNvSpPr/>
          <p:nvPr/>
        </p:nvSpPr>
        <p:spPr bwMode="auto">
          <a:xfrm>
            <a:off x="914400" y="5029200"/>
            <a:ext cx="457200" cy="228600"/>
          </a:xfrm>
          <a:prstGeom prst="roundRect">
            <a:avLst/>
          </a:prstGeom>
          <a:noFill/>
          <a:ln w="19050" algn="ctr">
            <a:solidFill>
              <a:srgbClr val="FF5050"/>
            </a:solidFill>
            <a:miter lim="800000"/>
            <a:headEnd/>
            <a:tailEnd/>
          </a:ln>
          <a:effectLst/>
        </p:spPr>
        <p:txBody>
          <a:bodyPr wrap="none" lIns="0" tIns="0" rIns="0" bIns="0" rtlCol="0" anchor="ctr"/>
          <a:lstStyle/>
          <a:p>
            <a:pPr algn="ctr" eaLnBrk="0" hangingPunct="0">
              <a:lnSpc>
                <a:spcPct val="90000"/>
              </a:lnSpc>
            </a:pPr>
            <a:endParaRPr lang="en-US" dirty="0">
              <a:effectLst>
                <a:outerShdw blurRad="38100" dist="38100" dir="2700000" algn="tl">
                  <a:srgbClr val="000000">
                    <a:alpha val="43137"/>
                  </a:srgbClr>
                </a:outerShdw>
              </a:effectLst>
            </a:endParaRPr>
          </a:p>
        </p:txBody>
      </p:sp>
      <p:sp>
        <p:nvSpPr>
          <p:cNvPr id="2" name="TextBox 1"/>
          <p:cNvSpPr txBox="1"/>
          <p:nvPr/>
        </p:nvSpPr>
        <p:spPr bwMode="auto">
          <a:xfrm>
            <a:off x="161925" y="1295400"/>
            <a:ext cx="8776762" cy="1815882"/>
          </a:xfrm>
          <a:prstGeom prst="rect">
            <a:avLst/>
          </a:prstGeom>
          <a:noFill/>
          <a:ln w="9525" algn="ctr">
            <a:noFill/>
            <a:miter lim="800000"/>
            <a:headEnd/>
            <a:tailEnd/>
          </a:ln>
        </p:spPr>
        <p:txBody>
          <a:bodyPr wrap="none" rtlCol="0">
            <a:spAutoFit/>
          </a:bodyPr>
          <a:lstStyle/>
          <a:p>
            <a:pPr marL="0" indent="0" algn="ctr">
              <a:spcBef>
                <a:spcPts val="0"/>
              </a:spcBef>
              <a:buNone/>
            </a:pPr>
            <a:r>
              <a:rPr lang="en-US" sz="1400" dirty="0"/>
              <a:t>	</a:t>
            </a:r>
          </a:p>
          <a:p>
            <a:pPr marL="0" indent="0">
              <a:spcBef>
                <a:spcPts val="0"/>
              </a:spcBef>
              <a:buNone/>
            </a:pPr>
            <a:r>
              <a:rPr lang="en-US" sz="1400" dirty="0"/>
              <a:t>   BILLED SERVICE CODE =  A,C,W (ARMY)</a:t>
            </a:r>
          </a:p>
          <a:p>
            <a:pPr marL="0" indent="0">
              <a:spcBef>
                <a:spcPts val="0"/>
              </a:spcBef>
              <a:buNone/>
            </a:pPr>
            <a:r>
              <a:rPr lang="en-US" sz="1400" dirty="0"/>
              <a:t>   1. SIGNAL CODE IS C, L:</a:t>
            </a:r>
          </a:p>
          <a:p>
            <a:pPr marL="0" indent="0">
              <a:buNone/>
            </a:pPr>
            <a:r>
              <a:rPr lang="en-US" sz="1400" dirty="0" smtClean="0">
                <a:solidFill>
                  <a:srgbClr val="0000FF"/>
                </a:solidFill>
                <a:latin typeface="Courier New" panose="02070309020205020404" pitchFamily="49" charset="0"/>
                <a:cs typeface="Courier New" panose="02070309020205020404" pitchFamily="49" charset="0"/>
              </a:rPr>
              <a:t>      *</a:t>
            </a:r>
            <a:r>
              <a:rPr lang="en-US" sz="1400" dirty="0">
                <a:solidFill>
                  <a:srgbClr val="0000FF"/>
                </a:solidFill>
                <a:latin typeface="Courier New" panose="02070309020205020404" pitchFamily="49" charset="0"/>
                <a:cs typeface="Courier New" panose="02070309020205020404" pitchFamily="49" charset="0"/>
              </a:rPr>
              <a:t>FUND ACCOUNT*</a:t>
            </a:r>
          </a:p>
          <a:p>
            <a:pPr marL="0" indent="0">
              <a:buNone/>
            </a:pPr>
            <a:r>
              <a:rPr lang="en-US" sz="1400" dirty="0">
                <a:solidFill>
                  <a:srgbClr val="0000FF"/>
                </a:solidFill>
                <a:latin typeface="Courier New" panose="02070309020205020404" pitchFamily="49" charset="0"/>
                <a:cs typeface="Courier New" panose="02070309020205020404" pitchFamily="49" charset="0"/>
              </a:rPr>
              <a:t>FUND  DPT F MAIN APP  DPT SUB TRY BEG  END  L A AGENCY NARRATIVE     EFF     ACT</a:t>
            </a:r>
          </a:p>
          <a:p>
            <a:pPr marL="0" indent="0">
              <a:buNone/>
            </a:pPr>
            <a:r>
              <a:rPr lang="en-US" sz="1400" dirty="0">
                <a:solidFill>
                  <a:srgbClr val="0000FF"/>
                </a:solidFill>
                <a:latin typeface="Courier New" panose="02070309020205020404" pitchFamily="49" charset="0"/>
                <a:cs typeface="Courier New" panose="02070309020205020404" pitchFamily="49" charset="0"/>
              </a:rPr>
              <a:t>CODE  REG Y ACCT LIM  TRN ACT SUB POA  </a:t>
            </a:r>
            <a:r>
              <a:rPr lang="en-US" sz="1400" dirty="0" err="1">
                <a:solidFill>
                  <a:srgbClr val="0000FF"/>
                </a:solidFill>
                <a:latin typeface="Courier New" panose="02070309020205020404" pitchFamily="49" charset="0"/>
                <a:cs typeface="Courier New" panose="02070309020205020404" pitchFamily="49" charset="0"/>
              </a:rPr>
              <a:t>POA</a:t>
            </a:r>
            <a:r>
              <a:rPr lang="en-US" sz="1400" dirty="0">
                <a:solidFill>
                  <a:srgbClr val="0000FF"/>
                </a:solidFill>
                <a:latin typeface="Courier New" panose="02070309020205020404" pitchFamily="49" charset="0"/>
                <a:cs typeface="Courier New" panose="02070309020205020404" pitchFamily="49" charset="0"/>
              </a:rPr>
              <a:t>  E T                      DATE    CDE</a:t>
            </a:r>
          </a:p>
          <a:p>
            <a:pPr marL="0" indent="0">
              <a:buNone/>
            </a:pPr>
            <a:r>
              <a:rPr lang="en-US" sz="1400" dirty="0">
                <a:solidFill>
                  <a:srgbClr val="0000FF"/>
                </a:solidFill>
                <a:latin typeface="Courier New" panose="02070309020205020404" pitchFamily="49" charset="0"/>
                <a:cs typeface="Courier New" panose="02070309020205020404" pitchFamily="49" charset="0"/>
              </a:rPr>
              <a:t>      CDE R CODE SUB  CDE </a:t>
            </a:r>
            <a:r>
              <a:rPr lang="en-US" sz="1400" dirty="0" err="1">
                <a:solidFill>
                  <a:srgbClr val="0000FF"/>
                </a:solidFill>
                <a:latin typeface="Courier New" panose="02070309020205020404" pitchFamily="49" charset="0"/>
                <a:cs typeface="Courier New" panose="02070309020205020404" pitchFamily="49" charset="0"/>
              </a:rPr>
              <a:t>CDE</a:t>
            </a:r>
            <a:r>
              <a:rPr lang="en-US" sz="1400" dirty="0">
                <a:solidFill>
                  <a:srgbClr val="0000FF"/>
                </a:solidFill>
                <a:latin typeface="Courier New" panose="02070309020205020404" pitchFamily="49" charset="0"/>
                <a:cs typeface="Courier New" panose="02070309020205020404" pitchFamily="49" charset="0"/>
              </a:rPr>
              <a:t> CLS YEAR </a:t>
            </a:r>
            <a:r>
              <a:rPr lang="en-US" sz="1400" dirty="0" err="1">
                <a:solidFill>
                  <a:srgbClr val="0000FF"/>
                </a:solidFill>
                <a:latin typeface="Courier New" panose="02070309020205020404" pitchFamily="49" charset="0"/>
                <a:cs typeface="Courier New" panose="02070309020205020404" pitchFamily="49" charset="0"/>
              </a:rPr>
              <a:t>YEAR</a:t>
            </a:r>
            <a:r>
              <a:rPr lang="en-US" sz="1400" dirty="0">
                <a:solidFill>
                  <a:srgbClr val="0000FF"/>
                </a:solidFill>
                <a:latin typeface="Courier New" panose="02070309020205020404" pitchFamily="49" charset="0"/>
                <a:cs typeface="Courier New" panose="02070309020205020404" pitchFamily="49" charset="0"/>
              </a:rPr>
              <a:t> </a:t>
            </a:r>
            <a:r>
              <a:rPr lang="en-US" sz="1400" dirty="0" smtClean="0">
                <a:solidFill>
                  <a:srgbClr val="0000FF"/>
                </a:solidFill>
                <a:latin typeface="Courier New" panose="02070309020205020404" pitchFamily="49" charset="0"/>
                <a:cs typeface="Courier New" panose="02070309020205020404" pitchFamily="49" charset="0"/>
              </a:rPr>
              <a:t>G</a:t>
            </a:r>
          </a:p>
          <a:p>
            <a:pPr marL="0" indent="0">
              <a:buNone/>
            </a:pPr>
            <a:r>
              <a:rPr lang="en-US" sz="1400" dirty="0" smtClean="0">
                <a:latin typeface="Courier New" panose="02070309020205020404" pitchFamily="49" charset="0"/>
                <a:cs typeface="Courier New" panose="02070309020205020404" pitchFamily="49" charset="0"/>
              </a:rPr>
              <a:t> </a:t>
            </a:r>
            <a:r>
              <a:rPr lang="en-US" sz="1400" dirty="0">
                <a:latin typeface="Courier New" panose="02070309020205020404" pitchFamily="49" charset="0"/>
                <a:cs typeface="Courier New" panose="02070309020205020404" pitchFamily="49" charset="0"/>
              </a:rPr>
              <a:t> 2C  021 # 2035          000               T                        1986314 </a:t>
            </a:r>
            <a:r>
              <a:rPr lang="en-US" sz="1400" dirty="0" smtClean="0">
                <a:latin typeface="Courier New" panose="02070309020205020404" pitchFamily="49" charset="0"/>
                <a:cs typeface="Courier New" panose="02070309020205020404" pitchFamily="49" charset="0"/>
              </a:rPr>
              <a:t>ADD</a:t>
            </a:r>
            <a:endParaRPr lang="en-US" sz="1400" dirty="0">
              <a:solidFill>
                <a:srgbClr val="FF0000"/>
              </a:solidFill>
              <a:latin typeface="Arial Narrow" pitchFamily="34" charset="0"/>
              <a:cs typeface="Arial" charset="0"/>
            </a:endParaRPr>
          </a:p>
        </p:txBody>
      </p:sp>
      <p:sp>
        <p:nvSpPr>
          <p:cNvPr id="10" name="Content Placeholder 1"/>
          <p:cNvSpPr>
            <a:spLocks noGrp="1"/>
          </p:cNvSpPr>
          <p:nvPr>
            <p:ph idx="1"/>
          </p:nvPr>
        </p:nvSpPr>
        <p:spPr>
          <a:xfrm>
            <a:off x="838200" y="3200400"/>
            <a:ext cx="7391400" cy="3276600"/>
          </a:xfrm>
          <a:solidFill>
            <a:srgbClr val="FFFF00"/>
          </a:solidFill>
          <a:ln w="34925">
            <a:solidFill>
              <a:schemeClr val="tx1"/>
            </a:solidFill>
          </a:ln>
        </p:spPr>
        <p:txBody>
          <a:bodyPr/>
          <a:lstStyle/>
          <a:p>
            <a:pPr marL="0" indent="0" algn="ctr">
              <a:buNone/>
            </a:pPr>
            <a:r>
              <a:rPr lang="en-US" sz="2400" b="1" u="sng" dirty="0" smtClean="0">
                <a:solidFill>
                  <a:srgbClr val="C00000"/>
                </a:solidFill>
              </a:rPr>
              <a:t>Notional Billing Adjustment at Treasury </a:t>
            </a:r>
          </a:p>
          <a:p>
            <a:pPr marL="0" indent="0" algn="ctr">
              <a:buNone/>
            </a:pPr>
            <a:r>
              <a:rPr lang="en-US" sz="2400" b="1" u="sng" dirty="0" smtClean="0">
                <a:solidFill>
                  <a:srgbClr val="C00000"/>
                </a:solidFill>
              </a:rPr>
              <a:t>(Department Code 021)</a:t>
            </a:r>
            <a:endParaRPr lang="en-US" sz="2400" b="1" u="sng" dirty="0">
              <a:solidFill>
                <a:srgbClr val="C00000"/>
              </a:solidFill>
            </a:endParaRPr>
          </a:p>
          <a:p>
            <a:pPr marL="0" indent="0">
              <a:buNone/>
            </a:pPr>
            <a:r>
              <a:rPr lang="en-US" sz="1600" dirty="0" smtClean="0"/>
              <a:t>         Appropriation                    Reimbursements        	Disbursements</a:t>
            </a:r>
            <a:endParaRPr lang="en-US" sz="1600" dirty="0"/>
          </a:p>
          <a:p>
            <a:pPr marL="0" indent="0">
              <a:buNone/>
            </a:pPr>
            <a:r>
              <a:rPr lang="en-US" sz="1600" dirty="0" smtClean="0"/>
              <a:t>21    </a:t>
            </a:r>
            <a:r>
              <a:rPr lang="en-US" sz="1600" dirty="0">
                <a:solidFill>
                  <a:srgbClr val="0000FF"/>
                </a:solidFill>
              </a:rPr>
              <a:t>2005 </a:t>
            </a:r>
            <a:r>
              <a:rPr lang="en-US" sz="1600" b="1" dirty="0">
                <a:solidFill>
                  <a:srgbClr val="0000FF"/>
                </a:solidFill>
              </a:rPr>
              <a:t>2007</a:t>
            </a:r>
            <a:r>
              <a:rPr lang="en-US" sz="1600" dirty="0">
                <a:solidFill>
                  <a:srgbClr val="0000FF"/>
                </a:solidFill>
              </a:rPr>
              <a:t> </a:t>
            </a:r>
            <a:r>
              <a:rPr lang="en-US" sz="1600" dirty="0" smtClean="0"/>
              <a:t>2035 </a:t>
            </a:r>
            <a:r>
              <a:rPr lang="en-US" sz="1600" dirty="0"/>
              <a:t>000      </a:t>
            </a:r>
            <a:r>
              <a:rPr lang="en-US" sz="1600" dirty="0" smtClean="0"/>
              <a:t>   .</a:t>
            </a:r>
            <a:r>
              <a:rPr lang="en-US" sz="1600" dirty="0"/>
              <a:t>00          </a:t>
            </a:r>
            <a:r>
              <a:rPr lang="en-US" sz="1600" dirty="0" smtClean="0"/>
              <a:t>		 -</a:t>
            </a:r>
            <a:r>
              <a:rPr lang="en-US" sz="1600" dirty="0"/>
              <a:t>143,216.28</a:t>
            </a:r>
          </a:p>
          <a:p>
            <a:pPr marL="0" indent="0">
              <a:buNone/>
            </a:pPr>
            <a:r>
              <a:rPr lang="en-US" sz="1600" dirty="0" smtClean="0"/>
              <a:t>21    </a:t>
            </a:r>
            <a:r>
              <a:rPr lang="en-US" sz="1600" b="1" dirty="0">
                <a:solidFill>
                  <a:srgbClr val="0000FF"/>
                </a:solidFill>
              </a:rPr>
              <a:t>2007</a:t>
            </a:r>
            <a:r>
              <a:rPr lang="en-US" sz="1600" dirty="0">
                <a:solidFill>
                  <a:srgbClr val="0000FF"/>
                </a:solidFill>
              </a:rPr>
              <a:t> 2009 </a:t>
            </a:r>
            <a:r>
              <a:rPr lang="en-US" sz="1600" dirty="0" smtClean="0"/>
              <a:t>2035 </a:t>
            </a:r>
            <a:r>
              <a:rPr lang="en-US" sz="1600" dirty="0"/>
              <a:t>000          </a:t>
            </a:r>
            <a:r>
              <a:rPr lang="en-US" sz="1600" dirty="0" smtClean="0"/>
              <a:t>00           		    55,848.27</a:t>
            </a:r>
            <a:endParaRPr lang="en-US" sz="1600" dirty="0"/>
          </a:p>
          <a:p>
            <a:pPr marL="0" indent="0">
              <a:buNone/>
            </a:pPr>
            <a:r>
              <a:rPr lang="en-US" sz="1600" dirty="0" smtClean="0"/>
              <a:t>21    </a:t>
            </a:r>
            <a:r>
              <a:rPr lang="en-US" sz="1600" dirty="0"/>
              <a:t>2008 2010 </a:t>
            </a:r>
            <a:r>
              <a:rPr lang="en-US" sz="1600" dirty="0" smtClean="0"/>
              <a:t>2035 </a:t>
            </a:r>
            <a:r>
              <a:rPr lang="en-US" sz="1600" dirty="0"/>
              <a:t>000          </a:t>
            </a:r>
            <a:r>
              <a:rPr lang="en-US" sz="1600" dirty="0" smtClean="0"/>
              <a:t>00           		  191,193.53</a:t>
            </a:r>
            <a:endParaRPr lang="en-US" sz="1600" dirty="0"/>
          </a:p>
          <a:p>
            <a:pPr marL="0" indent="0">
              <a:buNone/>
            </a:pPr>
            <a:r>
              <a:rPr lang="en-US" sz="1600" dirty="0" smtClean="0"/>
              <a:t>21    </a:t>
            </a:r>
            <a:r>
              <a:rPr lang="en-US" sz="1600" dirty="0"/>
              <a:t>2009 2011 </a:t>
            </a:r>
            <a:r>
              <a:rPr lang="en-US" sz="1600" dirty="0" smtClean="0"/>
              <a:t>2035 </a:t>
            </a:r>
            <a:r>
              <a:rPr lang="en-US" sz="1600" dirty="0"/>
              <a:t>000          </a:t>
            </a:r>
            <a:r>
              <a:rPr lang="en-US" sz="1600" dirty="0" smtClean="0"/>
              <a:t>00           		  364,775.27</a:t>
            </a:r>
            <a:endParaRPr lang="en-US" sz="1600" dirty="0"/>
          </a:p>
          <a:p>
            <a:pPr marL="0" indent="0">
              <a:buNone/>
            </a:pPr>
            <a:r>
              <a:rPr lang="en-US" sz="1600" dirty="0" smtClean="0"/>
              <a:t>21    </a:t>
            </a:r>
            <a:r>
              <a:rPr lang="en-US" sz="1600" dirty="0"/>
              <a:t>2010 2012 </a:t>
            </a:r>
            <a:r>
              <a:rPr lang="en-US" sz="1600" dirty="0" smtClean="0"/>
              <a:t>2035 </a:t>
            </a:r>
            <a:r>
              <a:rPr lang="en-US" sz="1600" dirty="0"/>
              <a:t>000          </a:t>
            </a:r>
            <a:r>
              <a:rPr lang="en-US" sz="1600" dirty="0" smtClean="0"/>
              <a:t>00         	                               1,387,974.05</a:t>
            </a:r>
            <a:endParaRPr lang="en-US" sz="1600" dirty="0"/>
          </a:p>
          <a:p>
            <a:pPr marL="0" indent="0">
              <a:buNone/>
            </a:pPr>
            <a:r>
              <a:rPr lang="en-US" sz="1600" dirty="0" smtClean="0"/>
              <a:t>21    </a:t>
            </a:r>
            <a:r>
              <a:rPr lang="en-US" sz="1600" dirty="0"/>
              <a:t>2011 2013 </a:t>
            </a:r>
            <a:r>
              <a:rPr lang="en-US" sz="1600" dirty="0" smtClean="0"/>
              <a:t>2035 </a:t>
            </a:r>
            <a:r>
              <a:rPr lang="en-US" sz="1600" dirty="0"/>
              <a:t>000          </a:t>
            </a:r>
            <a:r>
              <a:rPr lang="en-US" sz="1600" dirty="0" smtClean="0"/>
              <a:t>00        	                              -2,682,147.90</a:t>
            </a:r>
            <a:endParaRPr lang="en-US" sz="1600" dirty="0"/>
          </a:p>
        </p:txBody>
      </p:sp>
      <p:sp>
        <p:nvSpPr>
          <p:cNvPr id="11" name="Rounded Rectangle 10"/>
          <p:cNvSpPr/>
          <p:nvPr/>
        </p:nvSpPr>
        <p:spPr bwMode="auto">
          <a:xfrm>
            <a:off x="1868313" y="4368800"/>
            <a:ext cx="522515" cy="246743"/>
          </a:xfrm>
          <a:prstGeom prst="roundRect">
            <a:avLst/>
          </a:prstGeom>
          <a:noFill/>
          <a:ln w="38100">
            <a:solidFill>
              <a:srgbClr val="0000FF"/>
            </a:solidFill>
            <a:round/>
            <a:headEnd/>
            <a:tailEnd/>
          </a:ln>
        </p:spPr>
        <p:txBody>
          <a:bodyPr rtlCol="0" anchor="ctr"/>
          <a:lstStyle/>
          <a:p>
            <a:pPr algn="ctr"/>
            <a:endParaRPr lang="en-US" dirty="0"/>
          </a:p>
        </p:txBody>
      </p:sp>
      <p:sp>
        <p:nvSpPr>
          <p:cNvPr id="12" name="Rounded Rectangle 11"/>
          <p:cNvSpPr/>
          <p:nvPr/>
        </p:nvSpPr>
        <p:spPr bwMode="auto">
          <a:xfrm>
            <a:off x="1359354" y="4677228"/>
            <a:ext cx="522515" cy="246743"/>
          </a:xfrm>
          <a:prstGeom prst="roundRect">
            <a:avLst/>
          </a:prstGeom>
          <a:noFill/>
          <a:ln w="38100">
            <a:solidFill>
              <a:srgbClr val="0000FF"/>
            </a:solidFill>
            <a:round/>
            <a:headEnd/>
            <a:tailEnd/>
          </a:ln>
        </p:spPr>
        <p:txBody>
          <a:bodyPr rtlCol="0" anchor="ctr"/>
          <a:lstStyle/>
          <a:p>
            <a:pPr algn="ctr"/>
            <a:endParaRPr lang="en-US" dirty="0"/>
          </a:p>
        </p:txBody>
      </p:sp>
      <p:cxnSp>
        <p:nvCxnSpPr>
          <p:cNvPr id="13" name="Straight Arrow Connector 12"/>
          <p:cNvCxnSpPr/>
          <p:nvPr/>
        </p:nvCxnSpPr>
        <p:spPr>
          <a:xfrm flipV="1">
            <a:off x="161776" y="3037820"/>
            <a:ext cx="290784" cy="146032"/>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983343" y="3038709"/>
            <a:ext cx="319314" cy="145143"/>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V="1">
            <a:off x="4550306" y="3006741"/>
            <a:ext cx="319314" cy="145143"/>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bwMode="auto">
          <a:xfrm>
            <a:off x="914400" y="6094520"/>
            <a:ext cx="6160661" cy="400110"/>
          </a:xfrm>
          <a:prstGeom prst="rect">
            <a:avLst/>
          </a:prstGeom>
          <a:noFill/>
          <a:ln w="9525" algn="ctr">
            <a:noFill/>
            <a:miter lim="800000"/>
            <a:headEnd/>
            <a:tailEnd/>
          </a:ln>
        </p:spPr>
        <p:txBody>
          <a:bodyPr wrap="none" rtlCol="0">
            <a:spAutoFit/>
          </a:bodyPr>
          <a:lstStyle/>
          <a:p>
            <a:pPr>
              <a:spcBef>
                <a:spcPts val="0"/>
              </a:spcBef>
            </a:pPr>
            <a:r>
              <a:rPr lang="en-US" sz="2000" dirty="0">
                <a:solidFill>
                  <a:srgbClr val="0000FF"/>
                </a:solidFill>
              </a:rPr>
              <a:t>** For a bill in 2007, which appropriation applies</a:t>
            </a:r>
            <a:r>
              <a:rPr lang="en-US" sz="2000" dirty="0" smtClean="0">
                <a:solidFill>
                  <a:srgbClr val="0000FF"/>
                </a:solidFill>
              </a:rPr>
              <a:t>?</a:t>
            </a:r>
            <a:endParaRPr lang="en-US" sz="2000" dirty="0">
              <a:solidFill>
                <a:srgbClr val="0000FF"/>
              </a:solidFill>
            </a:endParaRPr>
          </a:p>
        </p:txBody>
      </p:sp>
    </p:spTree>
    <p:extLst>
      <p:ext uri="{BB962C8B-B14F-4D97-AF65-F5344CB8AC3E}">
        <p14:creationId xmlns:p14="http://schemas.microsoft.com/office/powerpoint/2010/main" val="355268994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0-#ppt_w/2"/>
                                          </p:val>
                                        </p:tav>
                                        <p:tav tm="100000">
                                          <p:val>
                                            <p:strVal val="#ppt_x"/>
                                          </p:val>
                                        </p:tav>
                                      </p:tavLst>
                                    </p:anim>
                                    <p:anim calcmode="lin" valueType="num">
                                      <p:cBhvr additive="base">
                                        <p:cTn id="8" dur="500" fill="hold"/>
                                        <p:tgtEl>
                                          <p:spTgt spid="13"/>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0-#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0-#ppt_w/2"/>
                                          </p:val>
                                        </p:tav>
                                        <p:tav tm="100000">
                                          <p:val>
                                            <p:strVal val="#ppt_x"/>
                                          </p:val>
                                        </p:tav>
                                      </p:tavLst>
                                    </p:anim>
                                    <p:anim calcmode="lin" valueType="num">
                                      <p:cBhvr additive="base">
                                        <p:cTn id="16" dur="500" fill="hold"/>
                                        <p:tgtEl>
                                          <p:spTgt spid="15"/>
                                        </p:tgtEl>
                                        <p:attrNameLst>
                                          <p:attrName>ppt_y</p:attrName>
                                        </p:attrNameLst>
                                      </p:cBhvr>
                                      <p:tavLst>
                                        <p:tav tm="0">
                                          <p:val>
                                            <p:strVal val="#ppt_y"/>
                                          </p:val>
                                        </p:tav>
                                        <p:tav tm="100000">
                                          <p:val>
                                            <p:strVal val="#ppt_y"/>
                                          </p:val>
                                        </p:tav>
                                      </p:tavLst>
                                    </p:anim>
                                  </p:childTnLst>
                                </p:cTn>
                              </p:par>
                            </p:childTnLst>
                          </p:cTn>
                        </p:par>
                        <p:par>
                          <p:cTn id="17" fill="hold">
                            <p:stCondLst>
                              <p:cond delay="500"/>
                            </p:stCondLst>
                            <p:childTnLst>
                              <p:par>
                                <p:cTn id="18" presetID="21" presetClass="entr" presetSubtype="1" fill="hold" grpId="0" nodeType="afterEffect">
                                  <p:stCondLst>
                                    <p:cond delay="500"/>
                                  </p:stCondLst>
                                  <p:childTnLst>
                                    <p:set>
                                      <p:cBhvr>
                                        <p:cTn id="19" dur="1" fill="hold">
                                          <p:stCondLst>
                                            <p:cond delay="0"/>
                                          </p:stCondLst>
                                        </p:cTn>
                                        <p:tgtEl>
                                          <p:spTgt spid="12"/>
                                        </p:tgtEl>
                                        <p:attrNameLst>
                                          <p:attrName>style.visibility</p:attrName>
                                        </p:attrNameLst>
                                      </p:cBhvr>
                                      <p:to>
                                        <p:strVal val="visible"/>
                                      </p:to>
                                    </p:set>
                                    <p:animEffect transition="in" filter="wheel(1)">
                                      <p:cBhvr>
                                        <p:cTn id="20" dur="1000"/>
                                        <p:tgtEl>
                                          <p:spTgt spid="12"/>
                                        </p:tgtEl>
                                      </p:cBhvr>
                                    </p:animEffect>
                                  </p:childTnLst>
                                </p:cTn>
                              </p:par>
                              <p:par>
                                <p:cTn id="21" presetID="21" presetClass="entr" presetSubtype="1" fill="hold" grpId="0" nodeType="withEffect">
                                  <p:stCondLst>
                                    <p:cond delay="500"/>
                                  </p:stCondLst>
                                  <p:childTnLst>
                                    <p:set>
                                      <p:cBhvr>
                                        <p:cTn id="22" dur="1" fill="hold">
                                          <p:stCondLst>
                                            <p:cond delay="0"/>
                                          </p:stCondLst>
                                        </p:cTn>
                                        <p:tgtEl>
                                          <p:spTgt spid="11"/>
                                        </p:tgtEl>
                                        <p:attrNameLst>
                                          <p:attrName>style.visibility</p:attrName>
                                        </p:attrNameLst>
                                      </p:cBhvr>
                                      <p:to>
                                        <p:strVal val="visible"/>
                                      </p:to>
                                    </p:set>
                                    <p:animEffect transition="in" filter="wheel(1)">
                                      <p:cBhvr>
                                        <p:cTn id="23" dur="1000"/>
                                        <p:tgtEl>
                                          <p:spTgt spid="11"/>
                                        </p:tgtEl>
                                      </p:cBhvr>
                                    </p:animEffect>
                                  </p:childTnLst>
                                </p:cTn>
                              </p:par>
                            </p:childTnLst>
                          </p:cTn>
                        </p:par>
                        <p:par>
                          <p:cTn id="24" fill="hold">
                            <p:stCondLst>
                              <p:cond delay="2000"/>
                            </p:stCondLst>
                            <p:childTnLst>
                              <p:par>
                                <p:cTn id="25" presetID="42" presetClass="entr" presetSubtype="0" fill="hold" grpId="0" nodeType="afterEffect">
                                  <p:stCondLst>
                                    <p:cond delay="100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1000"/>
                                        <p:tgtEl>
                                          <p:spTgt spid="4"/>
                                        </p:tgtEl>
                                      </p:cBhvr>
                                    </p:animEffect>
                                    <p:anim calcmode="lin" valueType="num">
                                      <p:cBhvr>
                                        <p:cTn id="28" dur="1000" fill="hold"/>
                                        <p:tgtEl>
                                          <p:spTgt spid="4"/>
                                        </p:tgtEl>
                                        <p:attrNameLst>
                                          <p:attrName>ppt_x</p:attrName>
                                        </p:attrNameLst>
                                      </p:cBhvr>
                                      <p:tavLst>
                                        <p:tav tm="0">
                                          <p:val>
                                            <p:strVal val="#ppt_x"/>
                                          </p:val>
                                        </p:tav>
                                        <p:tav tm="100000">
                                          <p:val>
                                            <p:strVal val="#ppt_x"/>
                                          </p:val>
                                        </p:tav>
                                      </p:tavLst>
                                    </p:anim>
                                    <p:anim calcmode="lin" valueType="num">
                                      <p:cBhvr>
                                        <p:cTn id="2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1"/>
          <p:cNvSpPr>
            <a:spLocks noGrp="1"/>
          </p:cNvSpPr>
          <p:nvPr>
            <p:ph idx="1"/>
          </p:nvPr>
        </p:nvSpPr>
        <p:spPr>
          <a:xfrm>
            <a:off x="457200" y="1295400"/>
            <a:ext cx="8229600" cy="4800600"/>
          </a:xfrm>
          <a:ln>
            <a:noFill/>
          </a:ln>
        </p:spPr>
        <p:txBody>
          <a:bodyPr/>
          <a:lstStyle/>
          <a:p>
            <a:pPr marL="0" indent="0">
              <a:buNone/>
            </a:pPr>
            <a:r>
              <a:rPr lang="en-US" sz="2000" b="1" u="sng" dirty="0"/>
              <a:t>AP1.3 APPENDIX 1.3</a:t>
            </a:r>
            <a:endParaRPr lang="en-US" sz="2000" b="1" dirty="0"/>
          </a:p>
          <a:p>
            <a:pPr marL="0" indent="0">
              <a:buNone/>
            </a:pPr>
            <a:r>
              <a:rPr lang="en-US" sz="2000" b="1" u="sng" dirty="0"/>
              <a:t>TABLE OF H SERIES </a:t>
            </a:r>
            <a:r>
              <a:rPr lang="en-US" sz="2000" b="1" u="sng" dirty="0" err="1" smtClean="0"/>
              <a:t>DoDAACS</a:t>
            </a:r>
            <a:r>
              <a:rPr lang="en-US" sz="2000" b="1" u="sng" dirty="0" smtClean="0"/>
              <a:t> </a:t>
            </a:r>
            <a:r>
              <a:rPr lang="en-US" sz="2000" b="1" u="sng" dirty="0"/>
              <a:t>AUTHORIZED INTERFUND BILLING (as of May 1, 2014)</a:t>
            </a:r>
            <a:endParaRPr lang="en-US" sz="2000" b="1" dirty="0"/>
          </a:p>
          <a:p>
            <a:pPr marL="0" indent="0">
              <a:buNone/>
            </a:pPr>
            <a:r>
              <a:rPr lang="en-US" sz="2000" b="1" dirty="0"/>
              <a:t>(The authoritative source table is located at the DAAS</a:t>
            </a:r>
            <a:r>
              <a:rPr lang="en-US" sz="2000" b="1" dirty="0" smtClean="0"/>
              <a:t>)</a:t>
            </a:r>
          </a:p>
          <a:p>
            <a:pPr marL="0" indent="0">
              <a:buNone/>
            </a:pPr>
            <a:endParaRPr lang="en-US" sz="1800" b="1" dirty="0"/>
          </a:p>
          <a:p>
            <a:pPr marL="0" indent="0">
              <a:buNone/>
            </a:pPr>
            <a:r>
              <a:rPr lang="en-US" sz="1800" b="1" dirty="0"/>
              <a:t>     </a:t>
            </a:r>
            <a:r>
              <a:rPr lang="en-US" sz="1800" b="1" dirty="0" smtClean="0"/>
              <a:t>	</a:t>
            </a:r>
            <a:r>
              <a:rPr lang="en-US" sz="1800" b="1" u="sng" dirty="0" smtClean="0"/>
              <a:t>DODAAC</a:t>
            </a:r>
            <a:r>
              <a:rPr lang="en-US" sz="1800" b="1" dirty="0"/>
              <a:t>	</a:t>
            </a:r>
            <a:r>
              <a:rPr lang="en-US" sz="1800" b="1" u="sng" dirty="0"/>
              <a:t>BILL-TO ADDRESS</a:t>
            </a:r>
            <a:endParaRPr lang="en-US" sz="1800" b="1" dirty="0"/>
          </a:p>
          <a:p>
            <a:pPr marL="0" indent="0">
              <a:buNone/>
            </a:pPr>
            <a:r>
              <a:rPr lang="en-US" sz="1800" b="1" dirty="0" smtClean="0"/>
              <a:t>	H91253   	FINANCE </a:t>
            </a:r>
            <a:r>
              <a:rPr lang="en-US" sz="1800" b="1" dirty="0"/>
              <a:t>AND ACCOUNTING OFFICE</a:t>
            </a:r>
          </a:p>
          <a:p>
            <a:pPr marL="0" indent="0">
              <a:buNone/>
            </a:pPr>
            <a:r>
              <a:rPr lang="en-US" sz="1800" b="1" dirty="0"/>
              <a:t>            </a:t>
            </a:r>
            <a:r>
              <a:rPr lang="en-US" sz="1800" b="1" dirty="0" smtClean="0"/>
              <a:t>			MENWITH </a:t>
            </a:r>
            <a:r>
              <a:rPr lang="en-US" sz="1800" b="1" dirty="0"/>
              <a:t>STATION</a:t>
            </a:r>
          </a:p>
          <a:p>
            <a:pPr marL="0" indent="0">
              <a:buNone/>
            </a:pPr>
            <a:r>
              <a:rPr lang="en-US" sz="1800" b="1" dirty="0"/>
              <a:t>            </a:t>
            </a:r>
            <a:r>
              <a:rPr lang="en-US" sz="1800" b="1" dirty="0" smtClean="0"/>
              <a:t>			APO                   </a:t>
            </a:r>
            <a:r>
              <a:rPr lang="en-US" sz="1800" b="1" dirty="0"/>
              <a:t>AE 09468</a:t>
            </a:r>
          </a:p>
          <a:p>
            <a:pPr marL="0" indent="0">
              <a:buNone/>
            </a:pPr>
            <a:r>
              <a:rPr lang="en-US" sz="1800" b="1" dirty="0"/>
              <a:t> </a:t>
            </a:r>
          </a:p>
          <a:p>
            <a:pPr marL="0" indent="0">
              <a:buNone/>
            </a:pPr>
            <a:r>
              <a:rPr lang="en-US" sz="1800" b="1" dirty="0"/>
              <a:t>   </a:t>
            </a:r>
            <a:r>
              <a:rPr lang="en-US" sz="1800" b="1" dirty="0" smtClean="0"/>
              <a:t>	H98230   	FINANCE </a:t>
            </a:r>
            <a:r>
              <a:rPr lang="en-US" sz="1800" b="1" dirty="0"/>
              <a:t>AND ACCOUNTING OFFICE</a:t>
            </a:r>
          </a:p>
          <a:p>
            <a:pPr marL="0" indent="0">
              <a:buNone/>
            </a:pPr>
            <a:r>
              <a:rPr lang="en-US" sz="1800" b="1" dirty="0"/>
              <a:t>            </a:t>
            </a:r>
            <a:r>
              <a:rPr lang="en-US" sz="1800" b="1" dirty="0" smtClean="0"/>
              <a:t>			9800 </a:t>
            </a:r>
            <a:r>
              <a:rPr lang="en-US" sz="1800" b="1" dirty="0"/>
              <a:t>SAVAGE ROAD</a:t>
            </a:r>
          </a:p>
          <a:p>
            <a:pPr marL="0" indent="0">
              <a:buNone/>
            </a:pPr>
            <a:r>
              <a:rPr lang="en-US" sz="1800" b="1" dirty="0"/>
              <a:t>            </a:t>
            </a:r>
            <a:r>
              <a:rPr lang="en-US" sz="1800" b="1" dirty="0" smtClean="0"/>
              <a:t>			ATTN </a:t>
            </a:r>
            <a:r>
              <a:rPr lang="en-US" sz="1800" b="1" dirty="0"/>
              <a:t>BF211</a:t>
            </a:r>
          </a:p>
          <a:p>
            <a:pPr marL="0" indent="0">
              <a:buNone/>
            </a:pPr>
            <a:r>
              <a:rPr lang="en-US" sz="1800" b="1" dirty="0"/>
              <a:t>            </a:t>
            </a:r>
            <a:r>
              <a:rPr lang="en-US" sz="1800" b="1" dirty="0" smtClean="0"/>
              <a:t>			FORT </a:t>
            </a:r>
            <a:r>
              <a:rPr lang="en-US" sz="1800" b="1" dirty="0"/>
              <a:t>MEADE            MD 20755-6000</a:t>
            </a:r>
          </a:p>
        </p:txBody>
      </p:sp>
      <p:sp>
        <p:nvSpPr>
          <p:cNvPr id="2" name="TextBox 1"/>
          <p:cNvSpPr txBox="1"/>
          <p:nvPr/>
        </p:nvSpPr>
        <p:spPr>
          <a:xfrm>
            <a:off x="304800" y="6000690"/>
            <a:ext cx="8458200" cy="400110"/>
          </a:xfrm>
          <a:prstGeom prst="rect">
            <a:avLst/>
          </a:prstGeom>
          <a:solidFill>
            <a:srgbClr val="FFFF00"/>
          </a:solidFill>
          <a:ln w="25400">
            <a:solidFill>
              <a:schemeClr val="tx1"/>
            </a:solidFill>
          </a:ln>
        </p:spPr>
        <p:txBody>
          <a:bodyPr wrap="square" rtlCol="0">
            <a:spAutoFit/>
          </a:bodyPr>
          <a:lstStyle/>
          <a:p>
            <a:r>
              <a:rPr lang="en-US" sz="2000" b="1" dirty="0" smtClean="0">
                <a:latin typeface="+mj-lt"/>
              </a:rPr>
              <a:t>DAAS edits prevent </a:t>
            </a:r>
            <a:r>
              <a:rPr lang="en-US" sz="2000" dirty="0">
                <a:latin typeface="+mj-lt"/>
              </a:rPr>
              <a:t>I</a:t>
            </a:r>
            <a:r>
              <a:rPr lang="en-US" sz="2000" b="1" dirty="0" smtClean="0">
                <a:latin typeface="+mj-lt"/>
              </a:rPr>
              <a:t>nterfund billing to unauthorized </a:t>
            </a:r>
            <a:r>
              <a:rPr lang="en-US" sz="2000" b="1" dirty="0" err="1" smtClean="0">
                <a:latin typeface="+mj-lt"/>
              </a:rPr>
              <a:t>DoDAACs</a:t>
            </a:r>
            <a:r>
              <a:rPr lang="en-US" sz="2000" b="1" dirty="0" smtClean="0">
                <a:latin typeface="+mj-lt"/>
              </a:rPr>
              <a:t>.</a:t>
            </a:r>
            <a:endParaRPr lang="en-US" sz="2000" b="1" dirty="0">
              <a:latin typeface="+mj-lt"/>
            </a:endParaRPr>
          </a:p>
        </p:txBody>
      </p:sp>
      <p:sp>
        <p:nvSpPr>
          <p:cNvPr id="7" name="Rectangle 2"/>
          <p:cNvSpPr>
            <a:spLocks noGrp="1" noChangeArrowheads="1"/>
          </p:cNvSpPr>
          <p:nvPr>
            <p:ph type="title" idx="4294967295"/>
          </p:nvPr>
        </p:nvSpPr>
        <p:spPr>
          <a:xfrm>
            <a:off x="533400" y="304800"/>
            <a:ext cx="8229600" cy="381000"/>
          </a:xfrm>
          <a:prstGeom prst="rect">
            <a:avLst/>
          </a:prstGeom>
        </p:spPr>
        <p:txBody>
          <a:bodyPr/>
          <a:lstStyle/>
          <a:p>
            <a:r>
              <a:rPr lang="en-US" dirty="0">
                <a:solidFill>
                  <a:srgbClr val="0070C0"/>
                </a:solidFill>
              </a:rPr>
              <a:t>Financial Concepts</a:t>
            </a:r>
            <a:br>
              <a:rPr lang="en-US" dirty="0">
                <a:solidFill>
                  <a:srgbClr val="0070C0"/>
                </a:solidFill>
              </a:rPr>
            </a:br>
            <a:r>
              <a:rPr lang="en-US" dirty="0" smtClean="0">
                <a:solidFill>
                  <a:srgbClr val="0070C0"/>
                </a:solidFill>
              </a:rPr>
              <a:t>DoD Agency </a:t>
            </a:r>
            <a:r>
              <a:rPr lang="en-US" sz="3600" dirty="0" smtClean="0">
                <a:solidFill>
                  <a:srgbClr val="0070C0"/>
                </a:solidFill>
              </a:rPr>
              <a:t>Fund Codes</a:t>
            </a:r>
          </a:p>
        </p:txBody>
      </p:sp>
    </p:spTree>
    <p:extLst>
      <p:ext uri="{BB962C8B-B14F-4D97-AF65-F5344CB8AC3E}">
        <p14:creationId xmlns:p14="http://schemas.microsoft.com/office/powerpoint/2010/main" val="190671308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1"/>
          <p:cNvSpPr>
            <a:spLocks noGrp="1"/>
          </p:cNvSpPr>
          <p:nvPr>
            <p:ph idx="1"/>
          </p:nvPr>
        </p:nvSpPr>
        <p:spPr>
          <a:xfrm>
            <a:off x="136312" y="1613624"/>
            <a:ext cx="8458200" cy="4939576"/>
          </a:xfrm>
        </p:spPr>
        <p:txBody>
          <a:bodyPr/>
          <a:lstStyle/>
          <a:p>
            <a:pPr marL="274320" lvl="1" indent="-241300">
              <a:lnSpc>
                <a:spcPct val="80000"/>
              </a:lnSpc>
              <a:spcBef>
                <a:spcPts val="1000"/>
              </a:spcBef>
              <a:spcAft>
                <a:spcPts val="1800"/>
              </a:spcAft>
              <a:buClr>
                <a:schemeClr val="tx2"/>
              </a:buClr>
              <a:buSzPct val="150000"/>
              <a:buFontTx/>
              <a:buChar char="•"/>
              <a:defRPr/>
            </a:pPr>
            <a:r>
              <a:rPr lang="en-US" sz="2000" b="0" kern="1200" dirty="0">
                <a:cs typeface="+mn-cs"/>
              </a:rPr>
              <a:t>Transactions with Signal Code C/L that do not have a fund code on the Fund Code to Billed Office DoDAAC Conversion Table for that Service Code will reject</a:t>
            </a:r>
          </a:p>
          <a:p>
            <a:pPr marL="274320" lvl="1" indent="-241300">
              <a:lnSpc>
                <a:spcPct val="80000"/>
              </a:lnSpc>
              <a:spcBef>
                <a:spcPts val="1000"/>
              </a:spcBef>
              <a:spcAft>
                <a:spcPts val="1800"/>
              </a:spcAft>
              <a:buClr>
                <a:schemeClr val="tx2"/>
              </a:buClr>
              <a:buSzPct val="150000"/>
              <a:buFontTx/>
              <a:buChar char="•"/>
              <a:defRPr/>
            </a:pPr>
            <a:r>
              <a:rPr lang="en-US" sz="2000" b="0" kern="1200" dirty="0">
                <a:cs typeface="+mn-cs"/>
              </a:rPr>
              <a:t>Under Standard Line of Accounting (SLOA) ADC 1043 Series, SLOA data will be inserted from the Fund Code to Fund Account Conversion Table into select DLMS transactions where it is missing; transactions containing SLOA data that does not match fund code data will reject</a:t>
            </a:r>
          </a:p>
          <a:p>
            <a:pPr lvl="1">
              <a:spcAft>
                <a:spcPts val="1800"/>
              </a:spcAft>
              <a:buClr>
                <a:schemeClr val="tx2"/>
              </a:buClr>
              <a:buSzPct val="100000"/>
              <a:buFont typeface="Wingdings" panose="05000000000000000000" pitchFamily="2" charset="2"/>
              <a:buChar char="ü"/>
            </a:pPr>
            <a:r>
              <a:rPr lang="en-US" sz="2000" u="sng" dirty="0" smtClean="0">
                <a:solidFill>
                  <a:srgbClr val="0000FF"/>
                </a:solidFill>
              </a:rPr>
              <a:t>Transactions </a:t>
            </a:r>
            <a:r>
              <a:rPr lang="en-US" sz="2000" u="sng" dirty="0">
                <a:solidFill>
                  <a:srgbClr val="0000FF"/>
                </a:solidFill>
              </a:rPr>
              <a:t>citing an invalid </a:t>
            </a:r>
            <a:r>
              <a:rPr lang="en-US" sz="2000" u="sng" dirty="0" smtClean="0">
                <a:solidFill>
                  <a:srgbClr val="0000FF"/>
                </a:solidFill>
              </a:rPr>
              <a:t>fund </a:t>
            </a:r>
            <a:r>
              <a:rPr lang="en-US" sz="2000" u="sng" dirty="0">
                <a:solidFill>
                  <a:srgbClr val="0000FF"/>
                </a:solidFill>
              </a:rPr>
              <a:t>c</a:t>
            </a:r>
            <a:r>
              <a:rPr lang="en-US" sz="2000" u="sng" dirty="0" smtClean="0">
                <a:solidFill>
                  <a:srgbClr val="0000FF"/>
                </a:solidFill>
              </a:rPr>
              <a:t>ode  </a:t>
            </a:r>
            <a:r>
              <a:rPr lang="en-US" sz="2000" u="sng" dirty="0">
                <a:solidFill>
                  <a:srgbClr val="0000FF"/>
                </a:solidFill>
              </a:rPr>
              <a:t>for Signal Codes  A, B, J, K were not previously edited, but will now fail SLOA edits</a:t>
            </a:r>
          </a:p>
          <a:p>
            <a:pPr marL="274320" lvl="1" indent="-241300">
              <a:lnSpc>
                <a:spcPct val="80000"/>
              </a:lnSpc>
              <a:spcBef>
                <a:spcPts val="1000"/>
              </a:spcBef>
              <a:spcAft>
                <a:spcPts val="1800"/>
              </a:spcAft>
              <a:buClr>
                <a:schemeClr val="tx2"/>
              </a:buClr>
              <a:buSzPct val="150000"/>
              <a:buFontTx/>
              <a:buChar char="•"/>
              <a:defRPr/>
            </a:pPr>
            <a:r>
              <a:rPr lang="en-US" sz="2000" b="0" kern="1200" dirty="0">
                <a:cs typeface="+mn-cs"/>
              </a:rPr>
              <a:t>Transactions for H Series bill-to DoDAACs not on the Table of H Series DoDAACs Authorized Interfund Billing citing other than Fund Code XP (non-</a:t>
            </a:r>
            <a:r>
              <a:rPr lang="en-US" sz="2000" b="0" kern="1200" dirty="0" err="1">
                <a:cs typeface="+mn-cs"/>
              </a:rPr>
              <a:t>interfund</a:t>
            </a:r>
            <a:r>
              <a:rPr lang="en-US" sz="2000" b="0" kern="1200" dirty="0">
                <a:cs typeface="+mn-cs"/>
              </a:rPr>
              <a:t>) will reject</a:t>
            </a:r>
          </a:p>
        </p:txBody>
      </p:sp>
      <p:sp>
        <p:nvSpPr>
          <p:cNvPr id="4" name="Rectangle 2"/>
          <p:cNvSpPr>
            <a:spLocks noGrp="1" noChangeArrowheads="1"/>
          </p:cNvSpPr>
          <p:nvPr>
            <p:ph type="title" idx="4294967295"/>
          </p:nvPr>
        </p:nvSpPr>
        <p:spPr>
          <a:xfrm>
            <a:off x="533400" y="304800"/>
            <a:ext cx="8229600" cy="381000"/>
          </a:xfrm>
          <a:prstGeom prst="rect">
            <a:avLst/>
          </a:prstGeom>
        </p:spPr>
        <p:txBody>
          <a:bodyPr/>
          <a:lstStyle/>
          <a:p>
            <a:r>
              <a:rPr lang="en-US" dirty="0">
                <a:solidFill>
                  <a:srgbClr val="0070C0"/>
                </a:solidFill>
              </a:rPr>
              <a:t>Financial Concepts</a:t>
            </a:r>
            <a:br>
              <a:rPr lang="en-US" dirty="0">
                <a:solidFill>
                  <a:srgbClr val="0070C0"/>
                </a:solidFill>
              </a:rPr>
            </a:br>
            <a:r>
              <a:rPr lang="en-US" dirty="0" smtClean="0">
                <a:solidFill>
                  <a:srgbClr val="0070C0"/>
                </a:solidFill>
              </a:rPr>
              <a:t>DAAS Fund Code Edits</a:t>
            </a:r>
            <a:endParaRPr lang="en-US" sz="3600" dirty="0" smtClean="0">
              <a:solidFill>
                <a:srgbClr val="0070C0"/>
              </a:solidFill>
            </a:endParaRPr>
          </a:p>
        </p:txBody>
      </p:sp>
    </p:spTree>
    <p:extLst>
      <p:ext uri="{BB962C8B-B14F-4D97-AF65-F5344CB8AC3E}">
        <p14:creationId xmlns:p14="http://schemas.microsoft.com/office/powerpoint/2010/main" val="4221135167"/>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Content Placeholder 1"/>
          <p:cNvSpPr>
            <a:spLocks noGrp="1"/>
          </p:cNvSpPr>
          <p:nvPr>
            <p:ph idx="1"/>
          </p:nvPr>
        </p:nvSpPr>
        <p:spPr bwMode="auto">
          <a:xfrm>
            <a:off x="152400" y="1371600"/>
            <a:ext cx="8498114" cy="422426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274320" lvl="1" indent="-241300">
              <a:lnSpc>
                <a:spcPct val="80000"/>
              </a:lnSpc>
              <a:spcBef>
                <a:spcPts val="1000"/>
              </a:spcBef>
              <a:spcAft>
                <a:spcPts val="1200"/>
              </a:spcAft>
              <a:buClr>
                <a:schemeClr val="tx2"/>
              </a:buClr>
              <a:buSzPct val="150000"/>
              <a:buFontTx/>
              <a:buChar char="•"/>
              <a:defRPr/>
            </a:pPr>
            <a:r>
              <a:rPr lang="en-US" sz="2400" dirty="0">
                <a:cs typeface="+mn-cs"/>
              </a:rPr>
              <a:t>Web Application used by Component Fund Code Monitors appointed in writing to maintain fund codes in real time</a:t>
            </a:r>
          </a:p>
          <a:p>
            <a:pPr marL="674370" lvl="2" indent="-241300">
              <a:lnSpc>
                <a:spcPct val="80000"/>
              </a:lnSpc>
              <a:spcBef>
                <a:spcPts val="1800"/>
              </a:spcBef>
              <a:spcAft>
                <a:spcPts val="1200"/>
              </a:spcAft>
              <a:buClr>
                <a:schemeClr val="tx2"/>
              </a:buClr>
              <a:buSzPct val="150000"/>
              <a:buFontTx/>
              <a:buChar char="•"/>
              <a:defRPr/>
            </a:pPr>
            <a:r>
              <a:rPr lang="en-US" sz="2000" dirty="0">
                <a:cs typeface="+mn-cs"/>
              </a:rPr>
              <a:t>Facilitates legacy and future processes </a:t>
            </a:r>
          </a:p>
          <a:p>
            <a:pPr marL="674370" lvl="2" indent="-241300">
              <a:lnSpc>
                <a:spcPct val="80000"/>
              </a:lnSpc>
              <a:spcBef>
                <a:spcPts val="1800"/>
              </a:spcBef>
              <a:spcAft>
                <a:spcPts val="1200"/>
              </a:spcAft>
              <a:buClr>
                <a:schemeClr val="tx2"/>
              </a:buClr>
              <a:buSzPct val="150000"/>
              <a:buFontTx/>
              <a:buChar char="•"/>
              <a:defRPr/>
            </a:pPr>
            <a:r>
              <a:rPr lang="en-US" sz="2000" b="0" kern="1200" dirty="0">
                <a:ea typeface="+mn-ea"/>
                <a:cs typeface="+mn-cs"/>
              </a:rPr>
              <a:t>Supports Treasury Account Symbol (TAS) &amp; SFIS/SLOA for key data elements added to SFIS Fund Code to Fund Account Conversion Table</a:t>
            </a:r>
          </a:p>
          <a:p>
            <a:pPr marL="674370" lvl="2" indent="-241300">
              <a:lnSpc>
                <a:spcPct val="80000"/>
              </a:lnSpc>
              <a:spcBef>
                <a:spcPts val="1800"/>
              </a:spcBef>
              <a:spcAft>
                <a:spcPts val="1200"/>
              </a:spcAft>
              <a:buClr>
                <a:schemeClr val="tx2"/>
              </a:buClr>
              <a:buSzPct val="150000"/>
              <a:buFontTx/>
              <a:buChar char="•"/>
              <a:defRPr/>
            </a:pPr>
            <a:r>
              <a:rPr lang="en-US" sz="2000" b="0" kern="1200" dirty="0">
                <a:ea typeface="+mn-ea"/>
                <a:cs typeface="+mn-cs"/>
              </a:rPr>
              <a:t>Enhances edits to improve financial processes and audit readiness</a:t>
            </a:r>
          </a:p>
          <a:p>
            <a:pPr marL="674370" lvl="2" indent="-241300">
              <a:lnSpc>
                <a:spcPct val="80000"/>
              </a:lnSpc>
              <a:spcBef>
                <a:spcPts val="1800"/>
              </a:spcBef>
              <a:spcAft>
                <a:spcPts val="1200"/>
              </a:spcAft>
              <a:buClr>
                <a:schemeClr val="tx2"/>
              </a:buClr>
              <a:buSzPct val="150000"/>
              <a:buFontTx/>
              <a:buChar char="•"/>
              <a:defRPr/>
            </a:pPr>
            <a:r>
              <a:rPr lang="en-US" sz="2000" b="0" kern="1200" dirty="0">
                <a:ea typeface="+mn-ea"/>
                <a:cs typeface="+mn-cs"/>
              </a:rPr>
              <a:t>Allows for staging fund codes for future effective dates</a:t>
            </a:r>
          </a:p>
          <a:p>
            <a:pPr marL="674370" lvl="2" indent="-241300">
              <a:lnSpc>
                <a:spcPct val="80000"/>
              </a:lnSpc>
              <a:spcBef>
                <a:spcPts val="1800"/>
              </a:spcBef>
              <a:spcAft>
                <a:spcPts val="1200"/>
              </a:spcAft>
              <a:buClr>
                <a:schemeClr val="tx2"/>
              </a:buClr>
              <a:buSzPct val="150000"/>
              <a:buFontTx/>
              <a:buChar char="•"/>
              <a:defRPr/>
            </a:pPr>
            <a:r>
              <a:rPr lang="en-US" sz="2000" b="0" kern="1200" dirty="0">
                <a:ea typeface="+mn-ea"/>
                <a:cs typeface="+mn-cs"/>
              </a:rPr>
              <a:t>Facilitates replacing email distribution of fund code updates with near real-time system-to-system synchronization</a:t>
            </a:r>
          </a:p>
          <a:p>
            <a:pPr>
              <a:spcBef>
                <a:spcPts val="600"/>
              </a:spcBef>
              <a:spcAft>
                <a:spcPts val="600"/>
              </a:spcAft>
            </a:pPr>
            <a:endParaRPr lang="en-US" sz="2000" dirty="0"/>
          </a:p>
        </p:txBody>
      </p:sp>
      <p:sp>
        <p:nvSpPr>
          <p:cNvPr id="4" name="Rectangle 2"/>
          <p:cNvSpPr>
            <a:spLocks noGrp="1" noChangeArrowheads="1"/>
          </p:cNvSpPr>
          <p:nvPr>
            <p:ph type="title" idx="4294967295"/>
          </p:nvPr>
        </p:nvSpPr>
        <p:spPr>
          <a:xfrm>
            <a:off x="533400" y="457200"/>
            <a:ext cx="8229600" cy="381000"/>
          </a:xfrm>
          <a:prstGeom prst="rect">
            <a:avLst/>
          </a:prstGeom>
        </p:spPr>
        <p:txBody>
          <a:bodyPr/>
          <a:lstStyle/>
          <a:p>
            <a:r>
              <a:rPr lang="en-US" sz="3600" dirty="0" smtClean="0">
                <a:solidFill>
                  <a:srgbClr val="0070C0"/>
                </a:solidFill>
              </a:rPr>
              <a:t>Web Fund Code</a:t>
            </a:r>
          </a:p>
        </p:txBody>
      </p:sp>
    </p:spTree>
    <p:extLst>
      <p:ext uri="{BB962C8B-B14F-4D97-AF65-F5344CB8AC3E}">
        <p14:creationId xmlns:p14="http://schemas.microsoft.com/office/powerpoint/2010/main" val="754867714"/>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idx="4294967295"/>
          </p:nvPr>
        </p:nvSpPr>
        <p:spPr>
          <a:xfrm>
            <a:off x="533400" y="304800"/>
            <a:ext cx="8229600" cy="381000"/>
          </a:xfrm>
          <a:prstGeom prst="rect">
            <a:avLst/>
          </a:prstGeom>
        </p:spPr>
        <p:txBody>
          <a:bodyPr/>
          <a:lstStyle/>
          <a:p>
            <a:r>
              <a:rPr lang="en-US" sz="3600" dirty="0" smtClean="0">
                <a:solidFill>
                  <a:srgbClr val="0070C0"/>
                </a:solidFill>
              </a:rPr>
              <a:t>Main FCA Page</a:t>
            </a: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4878" y="990600"/>
            <a:ext cx="8492657" cy="5181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75744988"/>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idx="4294967295"/>
          </p:nvPr>
        </p:nvSpPr>
        <p:spPr>
          <a:xfrm>
            <a:off x="533400" y="304800"/>
            <a:ext cx="8229600" cy="381000"/>
          </a:xfrm>
          <a:prstGeom prst="rect">
            <a:avLst/>
          </a:prstGeom>
        </p:spPr>
        <p:txBody>
          <a:bodyPr/>
          <a:lstStyle/>
          <a:p>
            <a:r>
              <a:rPr lang="en-US" dirty="0">
                <a:solidFill>
                  <a:srgbClr val="0070C0"/>
                </a:solidFill>
              </a:rPr>
              <a:t>FCA – Service Code</a:t>
            </a:r>
            <a:endParaRPr lang="en-US" sz="3600" dirty="0" smtClean="0">
              <a:solidFill>
                <a:srgbClr val="0070C0"/>
              </a:solidFill>
            </a:endParaRPr>
          </a:p>
        </p:txBody>
      </p:sp>
      <p:pic>
        <p:nvPicPr>
          <p:cNvPr id="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13950" r="37291" b="36687"/>
          <a:stretch/>
        </p:blipFill>
        <p:spPr bwMode="auto">
          <a:xfrm>
            <a:off x="304800" y="990600"/>
            <a:ext cx="8476422" cy="5181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04657001"/>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457200" y="418760"/>
            <a:ext cx="8077200" cy="571839"/>
          </a:xfrm>
        </p:spPr>
        <p:txBody>
          <a:bodyPr/>
          <a:lstStyle/>
          <a:p>
            <a:r>
              <a:rPr lang="en-US" sz="3600" dirty="0" smtClean="0">
                <a:solidFill>
                  <a:srgbClr val="0070C0"/>
                </a:solidFill>
              </a:rPr>
              <a:t>Web Fund Code Purpose</a:t>
            </a:r>
          </a:p>
        </p:txBody>
      </p:sp>
      <p:sp>
        <p:nvSpPr>
          <p:cNvPr id="8" name="Content Placeholder 1"/>
          <p:cNvSpPr>
            <a:spLocks noGrp="1"/>
          </p:cNvSpPr>
          <p:nvPr>
            <p:ph idx="1"/>
          </p:nvPr>
        </p:nvSpPr>
        <p:spPr bwMode="auto">
          <a:xfrm>
            <a:off x="457200" y="1219200"/>
            <a:ext cx="8498114" cy="5181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spcBef>
                <a:spcPts val="600"/>
              </a:spcBef>
              <a:spcAft>
                <a:spcPts val="1800"/>
              </a:spcAft>
            </a:pPr>
            <a:r>
              <a:rPr lang="en-US" sz="2000" dirty="0" smtClean="0"/>
              <a:t>Facilitate legacy and future processes </a:t>
            </a:r>
          </a:p>
          <a:p>
            <a:pPr>
              <a:spcBef>
                <a:spcPts val="600"/>
              </a:spcBef>
              <a:spcAft>
                <a:spcPts val="1800"/>
              </a:spcAft>
            </a:pPr>
            <a:r>
              <a:rPr lang="en-US" sz="2000" dirty="0" smtClean="0"/>
              <a:t>Support Treasury Account Symbol (TAS) &amp; SFIS/SLOA; add key data elements to SFIS Fund Code to Fund Account Conversion Table</a:t>
            </a:r>
          </a:p>
          <a:p>
            <a:pPr>
              <a:spcBef>
                <a:spcPts val="600"/>
              </a:spcBef>
              <a:spcAft>
                <a:spcPts val="1800"/>
              </a:spcAft>
            </a:pPr>
            <a:r>
              <a:rPr lang="en-US" sz="2000" dirty="0" smtClean="0"/>
              <a:t>Enhance edits to improve financial processes; improve audit readiness</a:t>
            </a:r>
          </a:p>
          <a:p>
            <a:pPr>
              <a:spcBef>
                <a:spcPts val="600"/>
              </a:spcBef>
              <a:spcAft>
                <a:spcPts val="1800"/>
              </a:spcAft>
            </a:pPr>
            <a:r>
              <a:rPr lang="en-US" sz="2000" dirty="0" smtClean="0"/>
              <a:t>Facilitate real time update of fund codes by Fund Code Monitors </a:t>
            </a:r>
          </a:p>
          <a:p>
            <a:pPr>
              <a:spcBef>
                <a:spcPts val="600"/>
              </a:spcBef>
              <a:spcAft>
                <a:spcPts val="1800"/>
              </a:spcAft>
            </a:pPr>
            <a:r>
              <a:rPr lang="en-US" sz="2000" dirty="0" smtClean="0"/>
              <a:t>Allow for staging fund codes for future effective dates</a:t>
            </a:r>
          </a:p>
          <a:p>
            <a:pPr>
              <a:spcBef>
                <a:spcPts val="600"/>
              </a:spcBef>
              <a:spcAft>
                <a:spcPts val="1800"/>
              </a:spcAft>
            </a:pPr>
            <a:r>
              <a:rPr lang="en-US" sz="2000" dirty="0" smtClean="0"/>
              <a:t>Replace email distribution of fund code updates with system-to-system synchronization</a:t>
            </a:r>
          </a:p>
          <a:p>
            <a:pPr lvl="1">
              <a:spcBef>
                <a:spcPts val="600"/>
              </a:spcBef>
              <a:spcAft>
                <a:spcPts val="1800"/>
              </a:spcAft>
            </a:pPr>
            <a:r>
              <a:rPr lang="en-US" sz="1800" b="1" dirty="0" smtClean="0">
                <a:solidFill>
                  <a:srgbClr val="0000FF"/>
                </a:solidFill>
              </a:rPr>
              <a:t>DLA has completed this; working with other Components &amp; Agencies</a:t>
            </a:r>
          </a:p>
          <a:p>
            <a:pPr>
              <a:spcBef>
                <a:spcPts val="600"/>
              </a:spcBef>
              <a:spcAft>
                <a:spcPts val="600"/>
              </a:spcAft>
            </a:pPr>
            <a:endParaRPr lang="en-US" sz="2000" dirty="0"/>
          </a:p>
        </p:txBody>
      </p:sp>
    </p:spTree>
    <p:extLst>
      <p:ext uri="{BB962C8B-B14F-4D97-AF65-F5344CB8AC3E}">
        <p14:creationId xmlns:p14="http://schemas.microsoft.com/office/powerpoint/2010/main" val="4174153613"/>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idx="4294967295"/>
          </p:nvPr>
        </p:nvSpPr>
        <p:spPr>
          <a:xfrm>
            <a:off x="533400" y="304800"/>
            <a:ext cx="8229600" cy="381000"/>
          </a:xfrm>
          <a:prstGeom prst="rect">
            <a:avLst/>
          </a:prstGeom>
        </p:spPr>
        <p:txBody>
          <a:bodyPr/>
          <a:lstStyle/>
          <a:p>
            <a:r>
              <a:rPr lang="en-US" dirty="0">
                <a:solidFill>
                  <a:srgbClr val="0070C0"/>
                </a:solidFill>
              </a:rPr>
              <a:t>FCA - Action Code</a:t>
            </a:r>
            <a:endParaRPr lang="en-US" sz="3600" dirty="0" smtClean="0">
              <a:solidFill>
                <a:srgbClr val="0070C0"/>
              </a:solidFill>
            </a:endParaRPr>
          </a:p>
        </p:txBody>
      </p:sp>
      <p:pic>
        <p:nvPicPr>
          <p:cNvPr id="3"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14353" r="37396" b="36821"/>
          <a:stretch/>
        </p:blipFill>
        <p:spPr bwMode="auto">
          <a:xfrm>
            <a:off x="292100" y="990600"/>
            <a:ext cx="8555334" cy="5181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7190823"/>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idx="4294967295"/>
          </p:nvPr>
        </p:nvSpPr>
        <p:spPr>
          <a:xfrm>
            <a:off x="533400" y="304800"/>
            <a:ext cx="8229600" cy="381000"/>
          </a:xfrm>
          <a:prstGeom prst="rect">
            <a:avLst/>
          </a:prstGeom>
        </p:spPr>
        <p:txBody>
          <a:bodyPr/>
          <a:lstStyle/>
          <a:p>
            <a:r>
              <a:rPr lang="en-US" dirty="0">
                <a:solidFill>
                  <a:srgbClr val="0070C0"/>
                </a:solidFill>
              </a:rPr>
              <a:t>FCA - Signal Code</a:t>
            </a:r>
            <a:endParaRPr lang="en-US" sz="3600" dirty="0" smtClean="0">
              <a:solidFill>
                <a:srgbClr val="0070C0"/>
              </a:solidFill>
            </a:endParaRPr>
          </a:p>
        </p:txBody>
      </p:sp>
      <p:pic>
        <p:nvPicPr>
          <p:cNvPr id="3"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14353" r="37291" b="36821"/>
          <a:stretch/>
        </p:blipFill>
        <p:spPr bwMode="auto">
          <a:xfrm>
            <a:off x="304799" y="990600"/>
            <a:ext cx="8534401" cy="51603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7190823"/>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idx="4294967295"/>
          </p:nvPr>
        </p:nvSpPr>
        <p:spPr>
          <a:xfrm>
            <a:off x="533400" y="304800"/>
            <a:ext cx="8229600" cy="381000"/>
          </a:xfrm>
          <a:prstGeom prst="rect">
            <a:avLst/>
          </a:prstGeom>
        </p:spPr>
        <p:txBody>
          <a:bodyPr/>
          <a:lstStyle/>
          <a:p>
            <a:r>
              <a:rPr lang="en-US" sz="3200" dirty="0">
                <a:solidFill>
                  <a:srgbClr val="0070C0"/>
                </a:solidFill>
              </a:rPr>
              <a:t>FCA – Add (Legacy Multi-Year </a:t>
            </a:r>
            <a:r>
              <a:rPr lang="en-US" sz="3200" dirty="0" smtClean="0">
                <a:solidFill>
                  <a:srgbClr val="0070C0"/>
                </a:solidFill>
              </a:rPr>
              <a:t>Indicator)</a:t>
            </a:r>
          </a:p>
        </p:txBody>
      </p:sp>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1" y="978351"/>
            <a:ext cx="8512734" cy="51938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7190823"/>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idx="4294967295"/>
          </p:nvPr>
        </p:nvSpPr>
        <p:spPr>
          <a:xfrm>
            <a:off x="533400" y="304800"/>
            <a:ext cx="8229600" cy="381000"/>
          </a:xfrm>
          <a:prstGeom prst="rect">
            <a:avLst/>
          </a:prstGeom>
        </p:spPr>
        <p:txBody>
          <a:bodyPr/>
          <a:lstStyle/>
          <a:p>
            <a:r>
              <a:rPr lang="en-US" sz="2400" dirty="0">
                <a:solidFill>
                  <a:srgbClr val="0070C0"/>
                </a:solidFill>
              </a:rPr>
              <a:t>FCA – Add Successful (Legacy Multi-Year </a:t>
            </a:r>
            <a:r>
              <a:rPr lang="en-US" sz="2400" dirty="0" smtClean="0">
                <a:solidFill>
                  <a:srgbClr val="0070C0"/>
                </a:solidFill>
              </a:rPr>
              <a:t>Indicator)</a:t>
            </a: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952500"/>
            <a:ext cx="7618413" cy="5372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7190823"/>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idx="4294967295"/>
          </p:nvPr>
        </p:nvSpPr>
        <p:spPr>
          <a:xfrm>
            <a:off x="533400" y="304800"/>
            <a:ext cx="8229600" cy="381000"/>
          </a:xfrm>
          <a:prstGeom prst="rect">
            <a:avLst/>
          </a:prstGeom>
        </p:spPr>
        <p:txBody>
          <a:bodyPr/>
          <a:lstStyle/>
          <a:p>
            <a:r>
              <a:rPr lang="en-US" sz="2400" dirty="0">
                <a:solidFill>
                  <a:srgbClr val="0070C0"/>
                </a:solidFill>
              </a:rPr>
              <a:t>FCA – Add Successful (Legacy Multi-Year Indicator</a:t>
            </a:r>
            <a:r>
              <a:rPr lang="en-US" sz="2400" dirty="0" smtClean="0">
                <a:solidFill>
                  <a:srgbClr val="0070C0"/>
                </a:solidFill>
              </a:rPr>
              <a:t>)</a:t>
            </a:r>
          </a:p>
        </p:txBody>
      </p:sp>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86544" y="914400"/>
            <a:ext cx="6638256" cy="5486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7190823"/>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idx="4294967295"/>
          </p:nvPr>
        </p:nvSpPr>
        <p:spPr>
          <a:xfrm>
            <a:off x="533400" y="304800"/>
            <a:ext cx="8229600" cy="381000"/>
          </a:xfrm>
          <a:prstGeom prst="rect">
            <a:avLst/>
          </a:prstGeom>
        </p:spPr>
        <p:txBody>
          <a:bodyPr/>
          <a:lstStyle/>
          <a:p>
            <a:r>
              <a:rPr lang="en-US" sz="3200" dirty="0">
                <a:solidFill>
                  <a:srgbClr val="0070C0"/>
                </a:solidFill>
              </a:rPr>
              <a:t>FCA – Add (Availability Type Code “X”)</a:t>
            </a:r>
            <a:endParaRPr lang="en-US" sz="3200" dirty="0" smtClean="0">
              <a:solidFill>
                <a:srgbClr val="0070C0"/>
              </a:solidFill>
            </a:endParaRPr>
          </a:p>
        </p:txBody>
      </p:sp>
      <p:pic>
        <p:nvPicPr>
          <p:cNvPr id="3"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13802" r="37396" b="38542"/>
          <a:stretch/>
        </p:blipFill>
        <p:spPr bwMode="auto">
          <a:xfrm>
            <a:off x="304800" y="990600"/>
            <a:ext cx="8508584" cy="5181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7190823"/>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idx="4294967295"/>
          </p:nvPr>
        </p:nvSpPr>
        <p:spPr>
          <a:xfrm>
            <a:off x="533400" y="304800"/>
            <a:ext cx="8229600" cy="381000"/>
          </a:xfrm>
          <a:prstGeom prst="rect">
            <a:avLst/>
          </a:prstGeom>
        </p:spPr>
        <p:txBody>
          <a:bodyPr/>
          <a:lstStyle/>
          <a:p>
            <a:r>
              <a:rPr lang="en-US" sz="2400" dirty="0">
                <a:solidFill>
                  <a:srgbClr val="0070C0"/>
                </a:solidFill>
              </a:rPr>
              <a:t>FCA – Add Confirmation (Availability Type Code “X”)</a:t>
            </a:r>
            <a:endParaRPr lang="en-US" sz="2400" dirty="0" smtClean="0">
              <a:solidFill>
                <a:srgbClr val="0070C0"/>
              </a:solidFill>
            </a:endParaRPr>
          </a:p>
        </p:txBody>
      </p:sp>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962025"/>
            <a:ext cx="7618413" cy="5362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7190823"/>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idx="4294967295"/>
          </p:nvPr>
        </p:nvSpPr>
        <p:spPr>
          <a:xfrm>
            <a:off x="533400" y="304800"/>
            <a:ext cx="8229600" cy="381000"/>
          </a:xfrm>
          <a:prstGeom prst="rect">
            <a:avLst/>
          </a:prstGeom>
        </p:spPr>
        <p:txBody>
          <a:bodyPr/>
          <a:lstStyle/>
          <a:p>
            <a:r>
              <a:rPr lang="en-US" sz="2400" dirty="0">
                <a:solidFill>
                  <a:srgbClr val="0070C0"/>
                </a:solidFill>
              </a:rPr>
              <a:t>FCA – Add Successful (Availability Type Code “X”)</a:t>
            </a:r>
            <a:endParaRPr lang="en-US" sz="2400" dirty="0" smtClean="0">
              <a:solidFill>
                <a:srgbClr val="0070C0"/>
              </a:solidFill>
            </a:endParaRPr>
          </a:p>
        </p:txBody>
      </p:sp>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846768"/>
            <a:ext cx="6705600" cy="55420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7190823"/>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idx="4294967295"/>
          </p:nvPr>
        </p:nvSpPr>
        <p:spPr>
          <a:xfrm>
            <a:off x="533400" y="304800"/>
            <a:ext cx="8229600" cy="381000"/>
          </a:xfrm>
          <a:prstGeom prst="rect">
            <a:avLst/>
          </a:prstGeom>
        </p:spPr>
        <p:txBody>
          <a:bodyPr/>
          <a:lstStyle/>
          <a:p>
            <a:r>
              <a:rPr lang="en-US" sz="3200" dirty="0">
                <a:solidFill>
                  <a:srgbClr val="0070C0"/>
                </a:solidFill>
              </a:rPr>
              <a:t>FCA – Add (Beg &amp; End Availability Dates)</a:t>
            </a:r>
            <a:endParaRPr lang="en-US" sz="3200" dirty="0" smtClean="0">
              <a:solidFill>
                <a:srgbClr val="0070C0"/>
              </a:solidFill>
            </a:endParaRPr>
          </a:p>
        </p:txBody>
      </p:sp>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4878" y="994165"/>
            <a:ext cx="8486814" cy="51780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7190823"/>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idx="4294967295"/>
          </p:nvPr>
        </p:nvSpPr>
        <p:spPr>
          <a:xfrm>
            <a:off x="533400" y="304800"/>
            <a:ext cx="8229600" cy="381000"/>
          </a:xfrm>
          <a:prstGeom prst="rect">
            <a:avLst/>
          </a:prstGeom>
        </p:spPr>
        <p:txBody>
          <a:bodyPr/>
          <a:lstStyle/>
          <a:p>
            <a:r>
              <a:rPr lang="en-US" sz="2400" dirty="0">
                <a:solidFill>
                  <a:srgbClr val="0070C0"/>
                </a:solidFill>
              </a:rPr>
              <a:t>FCA – Add Confirmation (Beg &amp; End Availability Dates)</a:t>
            </a:r>
            <a:endParaRPr lang="en-US" sz="2400" dirty="0" smtClean="0">
              <a:solidFill>
                <a:srgbClr val="0070C0"/>
              </a:solidFill>
            </a:endParaRPr>
          </a:p>
        </p:txBody>
      </p:sp>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952500"/>
            <a:ext cx="7618413" cy="5372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7190823"/>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762000" y="304800"/>
            <a:ext cx="7772400" cy="1143000"/>
          </a:xfrm>
        </p:spPr>
        <p:txBody>
          <a:bodyPr/>
          <a:lstStyle/>
          <a:p>
            <a:r>
              <a:rPr lang="en-US" dirty="0">
                <a:solidFill>
                  <a:srgbClr val="0070C0"/>
                </a:solidFill>
              </a:rPr>
              <a:t>Web Fund Code Module Structure</a:t>
            </a:r>
          </a:p>
        </p:txBody>
      </p:sp>
      <p:sp>
        <p:nvSpPr>
          <p:cNvPr id="8195" name="Rectangle 3"/>
          <p:cNvSpPr>
            <a:spLocks noGrp="1" noChangeArrowheads="1"/>
          </p:cNvSpPr>
          <p:nvPr>
            <p:ph idx="1"/>
          </p:nvPr>
        </p:nvSpPr>
        <p:spPr>
          <a:xfrm>
            <a:off x="458384" y="889907"/>
            <a:ext cx="8379632" cy="5257800"/>
          </a:xfrm>
        </p:spPr>
        <p:txBody>
          <a:bodyPr/>
          <a:lstStyle/>
          <a:p>
            <a:pPr marL="465138" indent="-465138">
              <a:lnSpc>
                <a:spcPct val="80000"/>
              </a:lnSpc>
              <a:buClr>
                <a:schemeClr val="tx2"/>
              </a:buClr>
              <a:buFontTx/>
              <a:buChar char="•"/>
            </a:pPr>
            <a:r>
              <a:rPr lang="en-US" sz="2800" dirty="0" smtClean="0"/>
              <a:t>Finance Concepts</a:t>
            </a:r>
          </a:p>
          <a:p>
            <a:pPr marL="865188" lvl="1" indent="-465138">
              <a:lnSpc>
                <a:spcPct val="80000"/>
              </a:lnSpc>
              <a:buClr>
                <a:schemeClr val="tx2"/>
              </a:buClr>
              <a:buFontTx/>
              <a:buChar char="•"/>
            </a:pPr>
            <a:r>
              <a:rPr lang="en-US" sz="2000" dirty="0" smtClean="0"/>
              <a:t>SFIS</a:t>
            </a:r>
          </a:p>
          <a:p>
            <a:pPr marL="865188" lvl="1" indent="-465138">
              <a:lnSpc>
                <a:spcPct val="80000"/>
              </a:lnSpc>
              <a:buClr>
                <a:schemeClr val="tx2"/>
              </a:buClr>
              <a:buFontTx/>
              <a:buChar char="•"/>
            </a:pPr>
            <a:r>
              <a:rPr lang="en-US" sz="2000" dirty="0" smtClean="0">
                <a:solidFill>
                  <a:schemeClr val="tx1"/>
                </a:solidFill>
              </a:rPr>
              <a:t>SLOA</a:t>
            </a:r>
          </a:p>
          <a:p>
            <a:pPr marL="865188" lvl="1" indent="-465138">
              <a:lnSpc>
                <a:spcPct val="80000"/>
              </a:lnSpc>
              <a:buClr>
                <a:schemeClr val="tx2"/>
              </a:buClr>
              <a:buFontTx/>
              <a:buChar char="•"/>
            </a:pPr>
            <a:r>
              <a:rPr lang="en-US" sz="2000" dirty="0" smtClean="0">
                <a:solidFill>
                  <a:schemeClr val="tx1"/>
                </a:solidFill>
              </a:rPr>
              <a:t>Fund Code</a:t>
            </a:r>
          </a:p>
          <a:p>
            <a:pPr marL="865188" lvl="1" indent="-465138">
              <a:lnSpc>
                <a:spcPct val="80000"/>
              </a:lnSpc>
              <a:buClr>
                <a:schemeClr val="tx2"/>
              </a:buClr>
              <a:buFontTx/>
              <a:buChar char="•"/>
            </a:pPr>
            <a:r>
              <a:rPr lang="en-US" sz="2000" dirty="0" smtClean="0"/>
              <a:t>Multi-year Appropriations</a:t>
            </a:r>
          </a:p>
          <a:p>
            <a:pPr marL="865188" lvl="1" indent="-465138">
              <a:lnSpc>
                <a:spcPct val="80000"/>
              </a:lnSpc>
              <a:buClr>
                <a:schemeClr val="tx2"/>
              </a:buClr>
              <a:buFontTx/>
              <a:buChar char="•"/>
            </a:pPr>
            <a:r>
              <a:rPr lang="en-US" sz="2000" dirty="0" smtClean="0"/>
              <a:t>DoD Agency Fund Codes</a:t>
            </a:r>
          </a:p>
          <a:p>
            <a:pPr marL="865188" lvl="1" indent="-465138">
              <a:lnSpc>
                <a:spcPct val="80000"/>
              </a:lnSpc>
              <a:buClr>
                <a:schemeClr val="tx2"/>
              </a:buClr>
              <a:buFontTx/>
              <a:buChar char="•"/>
            </a:pPr>
            <a:r>
              <a:rPr lang="en-US" sz="2000" dirty="0" smtClean="0"/>
              <a:t>DAAS Edits</a:t>
            </a:r>
          </a:p>
          <a:p>
            <a:pPr marL="465138" indent="-465138">
              <a:lnSpc>
                <a:spcPct val="80000"/>
              </a:lnSpc>
              <a:buClr>
                <a:schemeClr val="tx2"/>
              </a:buClr>
              <a:buFontTx/>
              <a:buChar char="•"/>
            </a:pPr>
            <a:endParaRPr lang="en-US" sz="2800" dirty="0" smtClean="0">
              <a:solidFill>
                <a:schemeClr val="tx1"/>
              </a:solidFill>
            </a:endParaRPr>
          </a:p>
          <a:p>
            <a:pPr marL="465138" indent="-465138">
              <a:lnSpc>
                <a:spcPct val="80000"/>
              </a:lnSpc>
              <a:buClr>
                <a:schemeClr val="tx2"/>
              </a:buClr>
              <a:buFontTx/>
              <a:buChar char="•"/>
            </a:pPr>
            <a:r>
              <a:rPr lang="en-US" sz="2800" dirty="0" smtClean="0">
                <a:solidFill>
                  <a:schemeClr val="tx1"/>
                </a:solidFill>
              </a:rPr>
              <a:t>Web Fund Code Entry</a:t>
            </a:r>
          </a:p>
          <a:p>
            <a:pPr marL="865188" lvl="1" indent="-465138">
              <a:lnSpc>
                <a:spcPct val="80000"/>
              </a:lnSpc>
              <a:buClr>
                <a:schemeClr val="tx2"/>
              </a:buClr>
              <a:buFontTx/>
              <a:buChar char="•"/>
            </a:pPr>
            <a:r>
              <a:rPr lang="en-US" sz="2400" dirty="0" smtClean="0">
                <a:solidFill>
                  <a:schemeClr val="tx1"/>
                </a:solidFill>
              </a:rPr>
              <a:t>FCA (Fund Code to Fund Account)</a:t>
            </a:r>
          </a:p>
          <a:p>
            <a:pPr marL="865188" lvl="1" indent="-465138">
              <a:lnSpc>
                <a:spcPct val="80000"/>
              </a:lnSpc>
              <a:buClr>
                <a:schemeClr val="tx2"/>
              </a:buClr>
              <a:buFontTx/>
              <a:buChar char="•"/>
            </a:pPr>
            <a:r>
              <a:rPr lang="en-US" sz="2400" dirty="0" smtClean="0"/>
              <a:t>FCB (Fund Code to Billed </a:t>
            </a:r>
            <a:r>
              <a:rPr lang="en-US" sz="2400" dirty="0" err="1" smtClean="0"/>
              <a:t>DoDAAC</a:t>
            </a:r>
            <a:r>
              <a:rPr lang="en-US" sz="2400" dirty="0" smtClean="0"/>
              <a:t>)</a:t>
            </a:r>
            <a:endParaRPr lang="en-US" sz="2400" dirty="0" smtClean="0">
              <a:solidFill>
                <a:schemeClr val="tx1"/>
              </a:solidFill>
            </a:endParaRPr>
          </a:p>
          <a:p>
            <a:pPr marL="465138" indent="-465138">
              <a:lnSpc>
                <a:spcPct val="80000"/>
              </a:lnSpc>
              <a:buClr>
                <a:schemeClr val="tx2"/>
              </a:buClr>
              <a:buFontTx/>
              <a:buChar char="•"/>
            </a:pPr>
            <a:endParaRPr lang="en-US" sz="2800" dirty="0" smtClean="0"/>
          </a:p>
          <a:p>
            <a:pPr marL="465138" indent="-465138">
              <a:lnSpc>
                <a:spcPct val="80000"/>
              </a:lnSpc>
              <a:buClr>
                <a:schemeClr val="tx2"/>
              </a:buClr>
              <a:buFontTx/>
              <a:buChar char="•"/>
            </a:pPr>
            <a:r>
              <a:rPr lang="en-US" sz="2800" dirty="0" smtClean="0"/>
              <a:t>Web Fund Code Business Rule Checks</a:t>
            </a:r>
          </a:p>
          <a:p>
            <a:pPr marL="465138" indent="-465138">
              <a:lnSpc>
                <a:spcPct val="80000"/>
              </a:lnSpc>
              <a:buClr>
                <a:schemeClr val="tx2"/>
              </a:buClr>
              <a:buFontTx/>
              <a:buChar char="•"/>
            </a:pPr>
            <a:endParaRPr lang="en-US" sz="2800" dirty="0" smtClean="0">
              <a:solidFill>
                <a:schemeClr val="tx1"/>
              </a:solidFill>
            </a:endParaRPr>
          </a:p>
          <a:p>
            <a:pPr marL="465138" indent="-465138">
              <a:lnSpc>
                <a:spcPct val="80000"/>
              </a:lnSpc>
              <a:buClr>
                <a:schemeClr val="tx2"/>
              </a:buClr>
              <a:buFontTx/>
              <a:buChar char="•"/>
            </a:pPr>
            <a:r>
              <a:rPr lang="en-US" sz="2800" dirty="0" smtClean="0">
                <a:solidFill>
                  <a:srgbClr val="0000FF"/>
                </a:solidFill>
              </a:rPr>
              <a:t>Quiz</a:t>
            </a:r>
            <a:endParaRPr lang="en-US" sz="2800" dirty="0">
              <a:solidFill>
                <a:srgbClr val="0000FF"/>
              </a:solidFill>
            </a:endParaRPr>
          </a:p>
        </p:txBody>
      </p:sp>
    </p:spTree>
    <p:extLst>
      <p:ext uri="{BB962C8B-B14F-4D97-AF65-F5344CB8AC3E}">
        <p14:creationId xmlns:p14="http://schemas.microsoft.com/office/powerpoint/2010/main" val="4006808452"/>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idx="4294967295"/>
          </p:nvPr>
        </p:nvSpPr>
        <p:spPr>
          <a:xfrm>
            <a:off x="533400" y="304800"/>
            <a:ext cx="8229600" cy="381000"/>
          </a:xfrm>
          <a:prstGeom prst="rect">
            <a:avLst/>
          </a:prstGeom>
        </p:spPr>
        <p:txBody>
          <a:bodyPr/>
          <a:lstStyle/>
          <a:p>
            <a:r>
              <a:rPr lang="en-US" sz="2400" dirty="0">
                <a:solidFill>
                  <a:srgbClr val="0070C0"/>
                </a:solidFill>
              </a:rPr>
              <a:t>FCA – Add Successful (Beg &amp; End Availability Dates)</a:t>
            </a:r>
            <a:endParaRPr lang="en-US" sz="2400" dirty="0" smtClean="0">
              <a:solidFill>
                <a:srgbClr val="0070C0"/>
              </a:solidFill>
            </a:endParaRPr>
          </a:p>
        </p:txBody>
      </p:sp>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8663" y="1009650"/>
            <a:ext cx="7685087" cy="5162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7190823"/>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idx="4294967295"/>
          </p:nvPr>
        </p:nvSpPr>
        <p:spPr>
          <a:xfrm>
            <a:off x="533400" y="304800"/>
            <a:ext cx="8229600" cy="381000"/>
          </a:xfrm>
          <a:prstGeom prst="rect">
            <a:avLst/>
          </a:prstGeom>
        </p:spPr>
        <p:txBody>
          <a:bodyPr/>
          <a:lstStyle/>
          <a:p>
            <a:r>
              <a:rPr lang="en-US" dirty="0">
                <a:solidFill>
                  <a:srgbClr val="0070C0"/>
                </a:solidFill>
              </a:rPr>
              <a:t>FCA - Change</a:t>
            </a:r>
            <a:endParaRPr lang="en-US" sz="3600" dirty="0" smtClean="0">
              <a:solidFill>
                <a:srgbClr val="0070C0"/>
              </a:solidFill>
            </a:endParaRPr>
          </a:p>
        </p:txBody>
      </p:sp>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093" y="996622"/>
            <a:ext cx="8420107" cy="50993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7190823"/>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idx="4294967295"/>
          </p:nvPr>
        </p:nvSpPr>
        <p:spPr>
          <a:xfrm>
            <a:off x="533400" y="304800"/>
            <a:ext cx="8229600" cy="381000"/>
          </a:xfrm>
          <a:prstGeom prst="rect">
            <a:avLst/>
          </a:prstGeom>
        </p:spPr>
        <p:txBody>
          <a:bodyPr/>
          <a:lstStyle/>
          <a:p>
            <a:r>
              <a:rPr lang="en-US" dirty="0">
                <a:solidFill>
                  <a:srgbClr val="0070C0"/>
                </a:solidFill>
              </a:rPr>
              <a:t>FCA – Confirm Change Edit</a:t>
            </a:r>
            <a:endParaRPr lang="en-US" sz="3600" dirty="0" smtClean="0">
              <a:solidFill>
                <a:srgbClr val="0070C0"/>
              </a:solidFill>
            </a:endParaRPr>
          </a:p>
        </p:txBody>
      </p:sp>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6763" y="914400"/>
            <a:ext cx="7608887" cy="5372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7190823"/>
      </p:ext>
    </p:ext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idx="4294967295"/>
          </p:nvPr>
        </p:nvSpPr>
        <p:spPr>
          <a:xfrm>
            <a:off x="533400" y="304800"/>
            <a:ext cx="8229600" cy="381000"/>
          </a:xfrm>
          <a:prstGeom prst="rect">
            <a:avLst/>
          </a:prstGeom>
        </p:spPr>
        <p:txBody>
          <a:bodyPr/>
          <a:lstStyle/>
          <a:p>
            <a:r>
              <a:rPr lang="en-US" dirty="0">
                <a:solidFill>
                  <a:srgbClr val="0070C0"/>
                </a:solidFill>
              </a:rPr>
              <a:t>FCA – Change Successful</a:t>
            </a:r>
            <a:endParaRPr lang="en-US" sz="3600" dirty="0" smtClean="0">
              <a:solidFill>
                <a:srgbClr val="0070C0"/>
              </a:solidFill>
            </a:endParaRPr>
          </a:p>
        </p:txBody>
      </p:sp>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971475"/>
            <a:ext cx="6477000" cy="5353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7190823"/>
      </p:ext>
    </p:ext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idx="4294967295"/>
          </p:nvPr>
        </p:nvSpPr>
        <p:spPr>
          <a:xfrm>
            <a:off x="533400" y="304800"/>
            <a:ext cx="8229600" cy="381000"/>
          </a:xfrm>
          <a:prstGeom prst="rect">
            <a:avLst/>
          </a:prstGeom>
        </p:spPr>
        <p:txBody>
          <a:bodyPr/>
          <a:lstStyle/>
          <a:p>
            <a:r>
              <a:rPr lang="en-US" dirty="0">
                <a:solidFill>
                  <a:srgbClr val="0070C0"/>
                </a:solidFill>
              </a:rPr>
              <a:t>FCA - Delete</a:t>
            </a:r>
            <a:endParaRPr lang="en-US" sz="3600" dirty="0" smtClean="0">
              <a:solidFill>
                <a:srgbClr val="0070C0"/>
              </a:solidFill>
            </a:endParaRPr>
          </a:p>
        </p:txBody>
      </p:sp>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4878" y="914400"/>
            <a:ext cx="8492657" cy="5181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7190823"/>
      </p:ext>
    </p:ext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idx="4294967295"/>
          </p:nvPr>
        </p:nvSpPr>
        <p:spPr>
          <a:xfrm>
            <a:off x="533400" y="304800"/>
            <a:ext cx="8229600" cy="381000"/>
          </a:xfrm>
          <a:prstGeom prst="rect">
            <a:avLst/>
          </a:prstGeom>
        </p:spPr>
        <p:txBody>
          <a:bodyPr/>
          <a:lstStyle/>
          <a:p>
            <a:r>
              <a:rPr lang="en-US" dirty="0">
                <a:solidFill>
                  <a:srgbClr val="0070C0"/>
                </a:solidFill>
              </a:rPr>
              <a:t>FCA – Confirm Delete Record</a:t>
            </a:r>
            <a:endParaRPr lang="en-US" sz="3600" dirty="0" smtClean="0">
              <a:solidFill>
                <a:srgbClr val="0070C0"/>
              </a:solidFill>
            </a:endParaRPr>
          </a:p>
        </p:txBody>
      </p:sp>
      <p:pic>
        <p:nvPicPr>
          <p:cNvPr id="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014413"/>
            <a:ext cx="8125002" cy="51502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7190823"/>
      </p:ext>
    </p:extLst>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idx="4294967295"/>
          </p:nvPr>
        </p:nvSpPr>
        <p:spPr>
          <a:xfrm>
            <a:off x="533400" y="304800"/>
            <a:ext cx="8229600" cy="381000"/>
          </a:xfrm>
          <a:prstGeom prst="rect">
            <a:avLst/>
          </a:prstGeom>
        </p:spPr>
        <p:txBody>
          <a:bodyPr/>
          <a:lstStyle/>
          <a:p>
            <a:r>
              <a:rPr lang="en-US" dirty="0">
                <a:solidFill>
                  <a:srgbClr val="0070C0"/>
                </a:solidFill>
              </a:rPr>
              <a:t>FCA – Delete Successful</a:t>
            </a:r>
            <a:endParaRPr lang="en-US" sz="3600" dirty="0" smtClean="0">
              <a:solidFill>
                <a:srgbClr val="0070C0"/>
              </a:solidFill>
            </a:endParaRPr>
          </a:p>
        </p:txBody>
      </p:sp>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63326" y="838200"/>
            <a:ext cx="6737674" cy="55685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7190823"/>
      </p:ext>
    </p:extLst>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idx="4294967295"/>
          </p:nvPr>
        </p:nvSpPr>
        <p:spPr>
          <a:xfrm>
            <a:off x="533400" y="304800"/>
            <a:ext cx="8229600" cy="381000"/>
          </a:xfrm>
          <a:prstGeom prst="rect">
            <a:avLst/>
          </a:prstGeom>
        </p:spPr>
        <p:txBody>
          <a:bodyPr/>
          <a:lstStyle/>
          <a:p>
            <a:r>
              <a:rPr lang="en-US" dirty="0">
                <a:solidFill>
                  <a:srgbClr val="0070C0"/>
                </a:solidFill>
              </a:rPr>
              <a:t>FCB - Add</a:t>
            </a:r>
            <a:endParaRPr lang="en-US" sz="3600" dirty="0" smtClean="0">
              <a:solidFill>
                <a:srgbClr val="0070C0"/>
              </a:solidFill>
            </a:endParaRPr>
          </a:p>
        </p:txBody>
      </p:sp>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5914" y="990600"/>
            <a:ext cx="8519516" cy="495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7190823"/>
      </p:ext>
    </p:extLst>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idx="4294967295"/>
          </p:nvPr>
        </p:nvSpPr>
        <p:spPr>
          <a:xfrm>
            <a:off x="533400" y="304800"/>
            <a:ext cx="8229600" cy="381000"/>
          </a:xfrm>
          <a:prstGeom prst="rect">
            <a:avLst/>
          </a:prstGeom>
        </p:spPr>
        <p:txBody>
          <a:bodyPr/>
          <a:lstStyle/>
          <a:p>
            <a:r>
              <a:rPr lang="en-US" dirty="0">
                <a:solidFill>
                  <a:srgbClr val="0070C0"/>
                </a:solidFill>
              </a:rPr>
              <a:t>FCB – Add Effective Date</a:t>
            </a:r>
            <a:endParaRPr lang="en-US" sz="3600" dirty="0" smtClean="0">
              <a:solidFill>
                <a:srgbClr val="0070C0"/>
              </a:solidFill>
            </a:endParaRPr>
          </a:p>
        </p:txBody>
      </p:sp>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7425" y="826274"/>
            <a:ext cx="7242175" cy="54983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7190823"/>
      </p:ext>
    </p:extLst>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idx="4294967295"/>
          </p:nvPr>
        </p:nvSpPr>
        <p:spPr>
          <a:xfrm>
            <a:off x="533400" y="304800"/>
            <a:ext cx="8229600" cy="381000"/>
          </a:xfrm>
          <a:prstGeom prst="rect">
            <a:avLst/>
          </a:prstGeom>
        </p:spPr>
        <p:txBody>
          <a:bodyPr/>
          <a:lstStyle/>
          <a:p>
            <a:r>
              <a:rPr lang="en-US" dirty="0">
                <a:solidFill>
                  <a:srgbClr val="0070C0"/>
                </a:solidFill>
              </a:rPr>
              <a:t>FCB - Add Confirmation</a:t>
            </a:r>
            <a:endParaRPr lang="en-US" sz="3600" dirty="0" smtClean="0">
              <a:solidFill>
                <a:srgbClr val="0070C0"/>
              </a:solidFill>
            </a:endParaRPr>
          </a:p>
        </p:txBody>
      </p:sp>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8387" y="942965"/>
            <a:ext cx="7085013" cy="53768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7190823"/>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304800" y="457200"/>
            <a:ext cx="8839200" cy="990600"/>
          </a:xfrm>
        </p:spPr>
        <p:txBody>
          <a:bodyPr/>
          <a:lstStyle/>
          <a:p>
            <a:r>
              <a:rPr lang="en-US" sz="3600" dirty="0" smtClean="0">
                <a:solidFill>
                  <a:srgbClr val="0070C0"/>
                </a:solidFill>
              </a:rPr>
              <a:t>Financial Concepts</a:t>
            </a:r>
            <a:r>
              <a:rPr lang="en-US" sz="2800" dirty="0" smtClean="0">
                <a:solidFill>
                  <a:srgbClr val="0070C0"/>
                </a:solidFill>
              </a:rPr>
              <a:t/>
            </a:r>
            <a:br>
              <a:rPr lang="en-US" sz="2800" dirty="0" smtClean="0">
                <a:solidFill>
                  <a:srgbClr val="0070C0"/>
                </a:solidFill>
              </a:rPr>
            </a:br>
            <a:r>
              <a:rPr lang="en-US" sz="2800" dirty="0" smtClean="0">
                <a:solidFill>
                  <a:srgbClr val="0070C0"/>
                </a:solidFill>
              </a:rPr>
              <a:t>Standard Financial Information Structure (SFIS)</a:t>
            </a:r>
          </a:p>
        </p:txBody>
      </p:sp>
      <p:sp>
        <p:nvSpPr>
          <p:cNvPr id="23555" name="Rectangle 3"/>
          <p:cNvSpPr>
            <a:spLocks noGrp="1" noChangeArrowheads="1"/>
          </p:cNvSpPr>
          <p:nvPr>
            <p:ph idx="1"/>
          </p:nvPr>
        </p:nvSpPr>
        <p:spPr>
          <a:xfrm>
            <a:off x="0" y="1295400"/>
            <a:ext cx="9144000" cy="5638800"/>
          </a:xfrm>
        </p:spPr>
        <p:txBody>
          <a:bodyPr/>
          <a:lstStyle/>
          <a:p>
            <a:pPr marL="740664" indent="-457200">
              <a:lnSpc>
                <a:spcPct val="90000"/>
              </a:lnSpc>
              <a:spcBef>
                <a:spcPts val="600"/>
              </a:spcBef>
              <a:buFont typeface="Arial" pitchFamily="34" charset="0"/>
              <a:buChar char="•"/>
              <a:defRPr/>
            </a:pPr>
            <a:endParaRPr lang="en-US" sz="2400" dirty="0" smtClean="0"/>
          </a:p>
          <a:p>
            <a:pPr marL="457200" lvl="1" indent="-241300">
              <a:lnSpc>
                <a:spcPct val="80000"/>
              </a:lnSpc>
              <a:spcBef>
                <a:spcPts val="1200"/>
              </a:spcBef>
              <a:spcAft>
                <a:spcPts val="1200"/>
              </a:spcAft>
              <a:buClr>
                <a:schemeClr val="tx2"/>
              </a:buClr>
              <a:buSzPct val="150000"/>
              <a:buFontTx/>
              <a:buChar char="•"/>
              <a:defRPr/>
            </a:pPr>
            <a:r>
              <a:rPr lang="en-US" sz="2400" dirty="0">
                <a:ea typeface="+mn-ea"/>
                <a:cs typeface="+mn-cs"/>
              </a:rPr>
              <a:t>Common Business Language of DOD </a:t>
            </a:r>
            <a:r>
              <a:rPr lang="en-US" sz="2400" dirty="0" smtClean="0">
                <a:ea typeface="+mn-ea"/>
                <a:cs typeface="+mn-cs"/>
              </a:rPr>
              <a:t>supporting information </a:t>
            </a:r>
            <a:r>
              <a:rPr lang="en-US" sz="2400" dirty="0">
                <a:ea typeface="+mn-ea"/>
                <a:cs typeface="+mn-cs"/>
              </a:rPr>
              <a:t>and data requirements for budgeting, financial accounting, cost/performance management, and external reporting across the enterprise:</a:t>
            </a:r>
          </a:p>
          <a:p>
            <a:pPr marL="911225" lvl="2" indent="-465138">
              <a:lnSpc>
                <a:spcPct val="80000"/>
              </a:lnSpc>
              <a:spcBef>
                <a:spcPts val="1200"/>
              </a:spcBef>
              <a:spcAft>
                <a:spcPts val="600"/>
              </a:spcAft>
              <a:buClr>
                <a:schemeClr val="tx2"/>
              </a:buClr>
              <a:defRPr/>
            </a:pPr>
            <a:r>
              <a:rPr lang="en-US" b="0" dirty="0"/>
              <a:t>Standardizes financial reporting across DOD</a:t>
            </a:r>
          </a:p>
          <a:p>
            <a:pPr marL="911225" lvl="2" indent="-465138">
              <a:lnSpc>
                <a:spcPct val="80000"/>
              </a:lnSpc>
              <a:spcBef>
                <a:spcPts val="1200"/>
              </a:spcBef>
              <a:spcAft>
                <a:spcPts val="600"/>
              </a:spcAft>
              <a:buClr>
                <a:schemeClr val="tx2"/>
              </a:buClr>
              <a:defRPr/>
            </a:pPr>
            <a:r>
              <a:rPr lang="en-US" b="0" dirty="0"/>
              <a:t>Allows revenues and expenses to be reported by programs that align with major goals versus by appropriation categories </a:t>
            </a:r>
          </a:p>
          <a:p>
            <a:pPr marL="911225" lvl="2" indent="-465138">
              <a:lnSpc>
                <a:spcPct val="80000"/>
              </a:lnSpc>
              <a:spcBef>
                <a:spcPts val="1200"/>
              </a:spcBef>
              <a:spcAft>
                <a:spcPts val="600"/>
              </a:spcAft>
              <a:buClr>
                <a:schemeClr val="tx2"/>
              </a:buClr>
              <a:defRPr/>
            </a:pPr>
            <a:r>
              <a:rPr lang="en-US" b="0" dirty="0"/>
              <a:t>Enables decision-makers to efficiently compare programs and their associated activities and costs across DOD </a:t>
            </a:r>
          </a:p>
          <a:p>
            <a:pPr marL="911225" lvl="2" indent="-465138">
              <a:lnSpc>
                <a:spcPct val="80000"/>
              </a:lnSpc>
              <a:spcBef>
                <a:spcPts val="1200"/>
              </a:spcBef>
              <a:spcAft>
                <a:spcPts val="600"/>
              </a:spcAft>
              <a:buClr>
                <a:schemeClr val="tx2"/>
              </a:buClr>
              <a:defRPr/>
            </a:pPr>
            <a:r>
              <a:rPr lang="en-US" b="0" dirty="0"/>
              <a:t>Provides a basis for common valuation of </a:t>
            </a:r>
            <a:r>
              <a:rPr lang="en-US" b="0" dirty="0" smtClean="0"/>
              <a:t>DOD </a:t>
            </a:r>
            <a:r>
              <a:rPr lang="en-US" b="0" dirty="0"/>
              <a:t>programs, assets, and liabilities</a:t>
            </a:r>
          </a:p>
        </p:txBody>
      </p:sp>
    </p:spTree>
    <p:extLst>
      <p:ext uri="{BB962C8B-B14F-4D97-AF65-F5344CB8AC3E}">
        <p14:creationId xmlns:p14="http://schemas.microsoft.com/office/powerpoint/2010/main" val="1392017656"/>
      </p:ext>
    </p:extLst>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idx="4294967295"/>
          </p:nvPr>
        </p:nvSpPr>
        <p:spPr>
          <a:xfrm>
            <a:off x="533400" y="304800"/>
            <a:ext cx="8229600" cy="381000"/>
          </a:xfrm>
          <a:prstGeom prst="rect">
            <a:avLst/>
          </a:prstGeom>
        </p:spPr>
        <p:txBody>
          <a:bodyPr/>
          <a:lstStyle/>
          <a:p>
            <a:r>
              <a:rPr lang="en-US" dirty="0">
                <a:solidFill>
                  <a:srgbClr val="0070C0"/>
                </a:solidFill>
              </a:rPr>
              <a:t>FCB – Add Successful</a:t>
            </a:r>
            <a:endParaRPr lang="en-US" sz="3600" dirty="0" smtClean="0">
              <a:solidFill>
                <a:srgbClr val="0070C0"/>
              </a:solidFill>
            </a:endParaRPr>
          </a:p>
        </p:txBody>
      </p:sp>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020102"/>
            <a:ext cx="8382000" cy="46948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7190823"/>
      </p:ext>
    </p:extLst>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idx="4294967295"/>
          </p:nvPr>
        </p:nvSpPr>
        <p:spPr>
          <a:xfrm>
            <a:off x="533400" y="304800"/>
            <a:ext cx="8229600" cy="381000"/>
          </a:xfrm>
          <a:prstGeom prst="rect">
            <a:avLst/>
          </a:prstGeom>
        </p:spPr>
        <p:txBody>
          <a:bodyPr/>
          <a:lstStyle/>
          <a:p>
            <a:r>
              <a:rPr lang="en-US" dirty="0">
                <a:solidFill>
                  <a:srgbClr val="0070C0"/>
                </a:solidFill>
              </a:rPr>
              <a:t>FCB - Change</a:t>
            </a:r>
            <a:endParaRPr lang="en-US" sz="3600" dirty="0" smtClean="0">
              <a:solidFill>
                <a:srgbClr val="0070C0"/>
              </a:solidFill>
            </a:endParaRPr>
          </a:p>
        </p:txBody>
      </p:sp>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6984" y="990600"/>
            <a:ext cx="8309816" cy="48310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Oval 4"/>
          <p:cNvSpPr/>
          <p:nvPr/>
        </p:nvSpPr>
        <p:spPr>
          <a:xfrm>
            <a:off x="5029200" y="4343400"/>
            <a:ext cx="718458" cy="25927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5791200" y="4569023"/>
            <a:ext cx="1447800" cy="307777"/>
          </a:xfrm>
          <a:prstGeom prst="rect">
            <a:avLst/>
          </a:prstGeom>
          <a:noFill/>
        </p:spPr>
        <p:txBody>
          <a:bodyPr wrap="square" rtlCol="0">
            <a:spAutoFit/>
          </a:bodyPr>
          <a:lstStyle/>
          <a:p>
            <a:r>
              <a:rPr lang="en-US" sz="1400" b="1" dirty="0" smtClean="0">
                <a:solidFill>
                  <a:srgbClr val="FF0000"/>
                </a:solidFill>
                <a:latin typeface="Arial Narrow" panose="020B0606020202030204" pitchFamily="34" charset="0"/>
              </a:rPr>
              <a:t>Current DODAAC</a:t>
            </a:r>
            <a:endParaRPr lang="en-US" sz="1400" b="1" dirty="0">
              <a:solidFill>
                <a:srgbClr val="FF0000"/>
              </a:solidFill>
              <a:latin typeface="Arial Narrow" panose="020B0606020202030204" pitchFamily="34" charset="0"/>
            </a:endParaRPr>
          </a:p>
        </p:txBody>
      </p:sp>
      <p:cxnSp>
        <p:nvCxnSpPr>
          <p:cNvPr id="7" name="Straight Connector 6"/>
          <p:cNvCxnSpPr>
            <a:endCxn id="5" idx="6"/>
          </p:cNvCxnSpPr>
          <p:nvPr/>
        </p:nvCxnSpPr>
        <p:spPr>
          <a:xfrm flipH="1" flipV="1">
            <a:off x="5747658" y="4473038"/>
            <a:ext cx="119742" cy="129637"/>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7190823"/>
      </p:ext>
    </p:extLst>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idx="4294967295"/>
          </p:nvPr>
        </p:nvSpPr>
        <p:spPr>
          <a:xfrm>
            <a:off x="533400" y="304800"/>
            <a:ext cx="8229600" cy="381000"/>
          </a:xfrm>
          <a:prstGeom prst="rect">
            <a:avLst/>
          </a:prstGeom>
        </p:spPr>
        <p:txBody>
          <a:bodyPr/>
          <a:lstStyle/>
          <a:p>
            <a:r>
              <a:rPr lang="en-US" sz="3200" dirty="0">
                <a:solidFill>
                  <a:srgbClr val="0070C0"/>
                </a:solidFill>
              </a:rPr>
              <a:t>FCB – Verify DODAAC Should Change</a:t>
            </a:r>
            <a:endParaRPr lang="en-US" sz="3200" dirty="0" smtClean="0">
              <a:solidFill>
                <a:srgbClr val="0070C0"/>
              </a:solidFill>
            </a:endParaRPr>
          </a:p>
        </p:txBody>
      </p:sp>
      <p:pic>
        <p:nvPicPr>
          <p:cNvPr id="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81583" y="838200"/>
            <a:ext cx="6390817" cy="563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Oval 4"/>
          <p:cNvSpPr/>
          <p:nvPr/>
        </p:nvSpPr>
        <p:spPr>
          <a:xfrm>
            <a:off x="5638800" y="2553192"/>
            <a:ext cx="566058" cy="25927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6477000" y="2587823"/>
            <a:ext cx="1447800" cy="307777"/>
          </a:xfrm>
          <a:prstGeom prst="rect">
            <a:avLst/>
          </a:prstGeom>
          <a:noFill/>
        </p:spPr>
        <p:txBody>
          <a:bodyPr wrap="square" rtlCol="0">
            <a:spAutoFit/>
          </a:bodyPr>
          <a:lstStyle/>
          <a:p>
            <a:r>
              <a:rPr lang="en-US" sz="1400" b="1" dirty="0" smtClean="0">
                <a:solidFill>
                  <a:srgbClr val="FF0000"/>
                </a:solidFill>
                <a:latin typeface="Arial Narrow" panose="020B0606020202030204" pitchFamily="34" charset="0"/>
              </a:rPr>
              <a:t>Edited DODAAC</a:t>
            </a:r>
            <a:endParaRPr lang="en-US" sz="1400" b="1" dirty="0">
              <a:solidFill>
                <a:srgbClr val="FF0000"/>
              </a:solidFill>
              <a:latin typeface="Arial Narrow" panose="020B0606020202030204" pitchFamily="34" charset="0"/>
            </a:endParaRPr>
          </a:p>
        </p:txBody>
      </p:sp>
      <p:cxnSp>
        <p:nvCxnSpPr>
          <p:cNvPr id="7" name="Straight Connector 6"/>
          <p:cNvCxnSpPr>
            <a:stCxn id="6" idx="1"/>
            <a:endCxn id="5" idx="6"/>
          </p:cNvCxnSpPr>
          <p:nvPr/>
        </p:nvCxnSpPr>
        <p:spPr>
          <a:xfrm flipH="1" flipV="1">
            <a:off x="6204858" y="2682830"/>
            <a:ext cx="272142" cy="58882"/>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7190823"/>
      </p:ext>
    </p:extLst>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idx="4294967295"/>
          </p:nvPr>
        </p:nvSpPr>
        <p:spPr>
          <a:xfrm>
            <a:off x="533400" y="304800"/>
            <a:ext cx="8229600" cy="381000"/>
          </a:xfrm>
          <a:prstGeom prst="rect">
            <a:avLst/>
          </a:prstGeom>
        </p:spPr>
        <p:txBody>
          <a:bodyPr/>
          <a:lstStyle/>
          <a:p>
            <a:r>
              <a:rPr lang="en-US" dirty="0">
                <a:solidFill>
                  <a:srgbClr val="0070C0"/>
                </a:solidFill>
              </a:rPr>
              <a:t>FCB – Change Confirmation</a:t>
            </a:r>
            <a:endParaRPr lang="en-US" sz="3600" dirty="0" smtClean="0">
              <a:solidFill>
                <a:srgbClr val="0070C0"/>
              </a:solidFill>
            </a:endParaRPr>
          </a:p>
        </p:txBody>
      </p:sp>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2307" y="838200"/>
            <a:ext cx="5851493" cy="563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7190823"/>
      </p:ext>
    </p:extLst>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idx="4294967295"/>
          </p:nvPr>
        </p:nvSpPr>
        <p:spPr>
          <a:xfrm>
            <a:off x="533400" y="304800"/>
            <a:ext cx="8229600" cy="381000"/>
          </a:xfrm>
          <a:prstGeom prst="rect">
            <a:avLst/>
          </a:prstGeom>
        </p:spPr>
        <p:txBody>
          <a:bodyPr/>
          <a:lstStyle/>
          <a:p>
            <a:r>
              <a:rPr lang="en-US" dirty="0">
                <a:solidFill>
                  <a:srgbClr val="0070C0"/>
                </a:solidFill>
              </a:rPr>
              <a:t>FCB – Change Successful</a:t>
            </a:r>
            <a:endParaRPr lang="en-US" sz="3600" dirty="0" smtClean="0">
              <a:solidFill>
                <a:srgbClr val="0070C0"/>
              </a:solidFill>
            </a:endParaRPr>
          </a:p>
        </p:txBody>
      </p:sp>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066800"/>
            <a:ext cx="8445216" cy="4724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7190823"/>
      </p:ext>
    </p:extLst>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idx="4294967295"/>
          </p:nvPr>
        </p:nvSpPr>
        <p:spPr>
          <a:xfrm>
            <a:off x="533400" y="304800"/>
            <a:ext cx="8229600" cy="381000"/>
          </a:xfrm>
          <a:prstGeom prst="rect">
            <a:avLst/>
          </a:prstGeom>
        </p:spPr>
        <p:txBody>
          <a:bodyPr/>
          <a:lstStyle/>
          <a:p>
            <a:r>
              <a:rPr lang="en-US" dirty="0">
                <a:solidFill>
                  <a:srgbClr val="0070C0"/>
                </a:solidFill>
              </a:rPr>
              <a:t>FCB - Delete</a:t>
            </a:r>
            <a:endParaRPr lang="en-US" sz="3600" dirty="0" smtClean="0">
              <a:solidFill>
                <a:srgbClr val="0070C0"/>
              </a:solidFill>
            </a:endParaRPr>
          </a:p>
        </p:txBody>
      </p:sp>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321" y="914400"/>
            <a:ext cx="8508863" cy="495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7190823"/>
      </p:ext>
    </p:extLst>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idx="4294967295"/>
          </p:nvPr>
        </p:nvSpPr>
        <p:spPr>
          <a:xfrm>
            <a:off x="533400" y="304800"/>
            <a:ext cx="8229600" cy="381000"/>
          </a:xfrm>
          <a:prstGeom prst="rect">
            <a:avLst/>
          </a:prstGeom>
        </p:spPr>
        <p:txBody>
          <a:bodyPr/>
          <a:lstStyle/>
          <a:p>
            <a:r>
              <a:rPr lang="en-US" dirty="0">
                <a:solidFill>
                  <a:srgbClr val="0070C0"/>
                </a:solidFill>
              </a:rPr>
              <a:t>FCB – Confirm Delete</a:t>
            </a:r>
            <a:endParaRPr lang="en-US" sz="3600" dirty="0" smtClean="0">
              <a:solidFill>
                <a:srgbClr val="0070C0"/>
              </a:solidFill>
            </a:endParaRPr>
          </a:p>
        </p:txBody>
      </p:sp>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00163" y="805694"/>
            <a:ext cx="6548437" cy="56713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7190823"/>
      </p:ext>
    </p:extLst>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idx="4294967295"/>
          </p:nvPr>
        </p:nvSpPr>
        <p:spPr>
          <a:xfrm>
            <a:off x="533400" y="304800"/>
            <a:ext cx="8229600" cy="381000"/>
          </a:xfrm>
          <a:prstGeom prst="rect">
            <a:avLst/>
          </a:prstGeom>
        </p:spPr>
        <p:txBody>
          <a:bodyPr/>
          <a:lstStyle/>
          <a:p>
            <a:r>
              <a:rPr lang="en-US" dirty="0">
                <a:solidFill>
                  <a:srgbClr val="0070C0"/>
                </a:solidFill>
              </a:rPr>
              <a:t>FCB – Delete Successful</a:t>
            </a:r>
            <a:endParaRPr lang="en-US" sz="3600" dirty="0" smtClean="0">
              <a:solidFill>
                <a:srgbClr val="0070C0"/>
              </a:solidFill>
            </a:endParaRPr>
          </a:p>
        </p:txBody>
      </p:sp>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7770" y="990600"/>
            <a:ext cx="8581430" cy="4800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7190823"/>
      </p:ext>
    </p:extLst>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838200" y="3200400"/>
            <a:ext cx="7696200" cy="487362"/>
          </a:xfrm>
        </p:spPr>
        <p:txBody>
          <a:bodyPr/>
          <a:lstStyle/>
          <a:p>
            <a:r>
              <a:rPr lang="en-US" sz="4000" dirty="0" smtClean="0">
                <a:solidFill>
                  <a:schemeClr val="tx1"/>
                </a:solidFill>
              </a:rPr>
              <a:t>Business Rule Checks</a:t>
            </a:r>
            <a:endParaRPr lang="en-US" sz="4000" dirty="0">
              <a:solidFill>
                <a:schemeClr val="tx1"/>
              </a:solidFill>
            </a:endParaRPr>
          </a:p>
        </p:txBody>
      </p:sp>
      <p:sp>
        <p:nvSpPr>
          <p:cNvPr id="4" name="Title 2"/>
          <p:cNvSpPr>
            <a:spLocks noGrp="1"/>
          </p:cNvSpPr>
          <p:nvPr>
            <p:ph type="title" idx="4294967295"/>
          </p:nvPr>
        </p:nvSpPr>
        <p:spPr bwMode="auto">
          <a:xfrm>
            <a:off x="0" y="0"/>
            <a:ext cx="8229600" cy="563563"/>
          </a:xfrm>
          <a:prstGeom prst="rect">
            <a:avLst/>
          </a:prstGeom>
          <a:extLst/>
        </p:spPr>
        <p:txBody>
          <a:bodyPr/>
          <a:lstStyle/>
          <a:p>
            <a:pPr algn="r"/>
            <a:r>
              <a:rPr lang="en-US" sz="2000" dirty="0" smtClean="0">
                <a:solidFill>
                  <a:srgbClr val="FFFF00"/>
                </a:solidFill>
              </a:rPr>
              <a:t>Web Fund Code</a:t>
            </a:r>
            <a:br>
              <a:rPr lang="en-US" sz="2000" dirty="0" smtClean="0">
                <a:solidFill>
                  <a:srgbClr val="FFFF00"/>
                </a:solidFill>
              </a:rPr>
            </a:br>
            <a:r>
              <a:rPr lang="en-US" sz="2000" dirty="0">
                <a:solidFill>
                  <a:srgbClr val="FFFF00"/>
                </a:solidFill>
              </a:rPr>
              <a:t/>
            </a:r>
            <a:br>
              <a:rPr lang="en-US" sz="2000" dirty="0">
                <a:solidFill>
                  <a:srgbClr val="FFFF00"/>
                </a:solidFill>
              </a:rPr>
            </a:br>
            <a:endParaRPr lang="en-US" sz="2000" dirty="0">
              <a:solidFill>
                <a:srgbClr val="FFFF00"/>
              </a:solidFill>
            </a:endParaRPr>
          </a:p>
        </p:txBody>
      </p:sp>
    </p:spTree>
    <p:extLst>
      <p:ext uri="{BB962C8B-B14F-4D97-AF65-F5344CB8AC3E}">
        <p14:creationId xmlns:p14="http://schemas.microsoft.com/office/powerpoint/2010/main" val="98478479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idx="4294967295"/>
          </p:nvPr>
        </p:nvSpPr>
        <p:spPr>
          <a:xfrm>
            <a:off x="533400" y="304800"/>
            <a:ext cx="8229600" cy="381000"/>
          </a:xfrm>
          <a:prstGeom prst="rect">
            <a:avLst/>
          </a:prstGeom>
        </p:spPr>
        <p:txBody>
          <a:bodyPr/>
          <a:lstStyle/>
          <a:p>
            <a:r>
              <a:rPr lang="en-US" sz="2800" dirty="0">
                <a:solidFill>
                  <a:srgbClr val="0070C0"/>
                </a:solidFill>
              </a:rPr>
              <a:t>FCA Edit Check – Duplicate Fund Code Exists</a:t>
            </a:r>
            <a:endParaRPr lang="en-US" sz="2800" dirty="0" smtClean="0">
              <a:solidFill>
                <a:srgbClr val="0070C0"/>
              </a:solidFill>
            </a:endParaRPr>
          </a:p>
        </p:txBody>
      </p:sp>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838199"/>
            <a:ext cx="6858000" cy="56161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7190823"/>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4648200"/>
            <a:ext cx="8077200" cy="685800"/>
          </a:xfrm>
          <a:prstGeom prst="rect">
            <a:avLst/>
          </a:prstGeom>
          <a:solidFill>
            <a:srgbClr val="FFFF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54" name="Rectangle 2"/>
          <p:cNvSpPr>
            <a:spLocks noGrp="1" noChangeArrowheads="1"/>
          </p:cNvSpPr>
          <p:nvPr>
            <p:ph type="title"/>
          </p:nvPr>
        </p:nvSpPr>
        <p:spPr>
          <a:xfrm>
            <a:off x="304800" y="457200"/>
            <a:ext cx="8839200" cy="990600"/>
          </a:xfrm>
        </p:spPr>
        <p:txBody>
          <a:bodyPr/>
          <a:lstStyle/>
          <a:p>
            <a:r>
              <a:rPr lang="en-US" sz="3600" dirty="0" smtClean="0">
                <a:solidFill>
                  <a:srgbClr val="0070C0"/>
                </a:solidFill>
              </a:rPr>
              <a:t>Financial Concepts</a:t>
            </a:r>
            <a:r>
              <a:rPr lang="en-US" sz="2800" dirty="0" smtClean="0">
                <a:solidFill>
                  <a:srgbClr val="0070C0"/>
                </a:solidFill>
              </a:rPr>
              <a:t/>
            </a:r>
            <a:br>
              <a:rPr lang="en-US" sz="2800" dirty="0" smtClean="0">
                <a:solidFill>
                  <a:srgbClr val="0070C0"/>
                </a:solidFill>
              </a:rPr>
            </a:br>
            <a:r>
              <a:rPr lang="en-US" sz="2800" dirty="0" smtClean="0">
                <a:solidFill>
                  <a:srgbClr val="0070C0"/>
                </a:solidFill>
              </a:rPr>
              <a:t>Enforcing SFIS</a:t>
            </a:r>
            <a:r>
              <a:rPr lang="en-US" sz="2800" dirty="0">
                <a:solidFill>
                  <a:srgbClr val="0070C0"/>
                </a:solidFill>
              </a:rPr>
              <a:t> </a:t>
            </a:r>
            <a:r>
              <a:rPr lang="en-US" sz="2800" dirty="0" smtClean="0">
                <a:solidFill>
                  <a:srgbClr val="0070C0"/>
                </a:solidFill>
              </a:rPr>
              <a:t>Through the BEA and IRB</a:t>
            </a:r>
          </a:p>
        </p:txBody>
      </p:sp>
      <p:sp>
        <p:nvSpPr>
          <p:cNvPr id="23555" name="Rectangle 3"/>
          <p:cNvSpPr>
            <a:spLocks noGrp="1" noChangeArrowheads="1"/>
          </p:cNvSpPr>
          <p:nvPr>
            <p:ph idx="1"/>
          </p:nvPr>
        </p:nvSpPr>
        <p:spPr>
          <a:xfrm>
            <a:off x="0" y="1447800"/>
            <a:ext cx="9144000" cy="5638800"/>
          </a:xfrm>
        </p:spPr>
        <p:txBody>
          <a:bodyPr/>
          <a:lstStyle/>
          <a:p>
            <a:pPr marL="740664" indent="-457200">
              <a:lnSpc>
                <a:spcPct val="90000"/>
              </a:lnSpc>
              <a:spcBef>
                <a:spcPts val="600"/>
              </a:spcBef>
              <a:buFont typeface="Arial" pitchFamily="34" charset="0"/>
              <a:buChar char="•"/>
              <a:defRPr/>
            </a:pPr>
            <a:endParaRPr lang="en-US" altLang="en-US" sz="2400" dirty="0" smtClean="0"/>
          </a:p>
          <a:p>
            <a:pPr marL="457200" lvl="1" indent="-241300">
              <a:lnSpc>
                <a:spcPct val="80000"/>
              </a:lnSpc>
              <a:spcBef>
                <a:spcPts val="1800"/>
              </a:spcBef>
              <a:buClr>
                <a:schemeClr val="tx2"/>
              </a:buClr>
              <a:buSzPct val="150000"/>
              <a:buFontTx/>
              <a:buChar char="•"/>
              <a:defRPr/>
            </a:pPr>
            <a:r>
              <a:rPr lang="en-US" altLang="en-US" sz="2400" dirty="0">
                <a:ea typeface="+mn-ea"/>
                <a:cs typeface="+mn-cs"/>
              </a:rPr>
              <a:t>Part of the </a:t>
            </a:r>
            <a:r>
              <a:rPr lang="en-US" altLang="en-US" sz="2400" dirty="0" smtClean="0">
                <a:ea typeface="+mn-ea"/>
                <a:cs typeface="+mn-cs"/>
              </a:rPr>
              <a:t>DOD </a:t>
            </a:r>
            <a:r>
              <a:rPr lang="en-US" altLang="en-US" sz="2400" dirty="0">
                <a:ea typeface="+mn-ea"/>
                <a:cs typeface="+mn-cs"/>
              </a:rPr>
              <a:t>Business Enterprise Architecture (BEA) managed by Office of Deputy Chief Management Office (ODCMO)</a:t>
            </a:r>
          </a:p>
          <a:p>
            <a:pPr marL="457200" lvl="1" indent="-241300">
              <a:lnSpc>
                <a:spcPct val="80000"/>
              </a:lnSpc>
              <a:spcBef>
                <a:spcPts val="1800"/>
              </a:spcBef>
              <a:buClr>
                <a:schemeClr val="tx2"/>
              </a:buClr>
              <a:buSzPct val="150000"/>
              <a:buFontTx/>
              <a:buChar char="•"/>
              <a:defRPr/>
            </a:pPr>
            <a:r>
              <a:rPr lang="en-US" altLang="en-US" sz="2400" dirty="0">
                <a:ea typeface="+mn-ea"/>
                <a:cs typeface="+mn-cs"/>
              </a:rPr>
              <a:t>Investment Review Board (IRB) compliance requirement for target systems (e.g. Enterprise Resource Systems and feeder systems with financial implications)</a:t>
            </a:r>
            <a:endParaRPr lang="en-US" sz="2400" dirty="0">
              <a:ea typeface="+mn-ea"/>
              <a:cs typeface="+mn-cs"/>
            </a:endParaRPr>
          </a:p>
          <a:p>
            <a:pPr marL="457200" lvl="1" indent="-241300">
              <a:lnSpc>
                <a:spcPct val="80000"/>
              </a:lnSpc>
              <a:spcBef>
                <a:spcPts val="1800"/>
              </a:spcBef>
              <a:buClr>
                <a:schemeClr val="tx2"/>
              </a:buClr>
              <a:buSzPct val="150000"/>
              <a:buFontTx/>
              <a:buChar char="•"/>
              <a:defRPr/>
            </a:pPr>
            <a:r>
              <a:rPr lang="en-US" sz="2400" dirty="0">
                <a:ea typeface="+mn-ea"/>
                <a:cs typeface="+mn-cs"/>
              </a:rPr>
              <a:t>For more SFIS resources &amp; information go to:</a:t>
            </a:r>
          </a:p>
          <a:p>
            <a:pPr marL="169863" lvl="1" indent="0">
              <a:lnSpc>
                <a:spcPct val="90000"/>
              </a:lnSpc>
              <a:spcBef>
                <a:spcPts val="1800"/>
              </a:spcBef>
              <a:buNone/>
              <a:defRPr/>
            </a:pPr>
            <a:r>
              <a:rPr lang="en-US" sz="1600" dirty="0" smtClean="0">
                <a:hlinkClick r:id="rId3"/>
              </a:rPr>
              <a:t>http</a:t>
            </a:r>
            <a:r>
              <a:rPr lang="en-US" sz="1600" dirty="0">
                <a:hlinkClick r:id="rId3"/>
              </a:rPr>
              <a:t>://</a:t>
            </a:r>
            <a:r>
              <a:rPr lang="en-US" sz="1600" dirty="0" smtClean="0">
                <a:hlinkClick r:id="rId3"/>
              </a:rPr>
              <a:t>dcmo.defense.gov/products-and-services/standard-financial-information-structure/</a:t>
            </a:r>
            <a:r>
              <a:rPr lang="en-US" sz="1600" dirty="0" smtClean="0"/>
              <a:t> </a:t>
            </a:r>
          </a:p>
        </p:txBody>
      </p:sp>
    </p:spTree>
    <p:extLst>
      <p:ext uri="{BB962C8B-B14F-4D97-AF65-F5344CB8AC3E}">
        <p14:creationId xmlns:p14="http://schemas.microsoft.com/office/powerpoint/2010/main" val="2586206698"/>
      </p:ext>
    </p:extLst>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idx="4294967295"/>
          </p:nvPr>
        </p:nvSpPr>
        <p:spPr>
          <a:xfrm>
            <a:off x="533400" y="304800"/>
            <a:ext cx="8229600" cy="381000"/>
          </a:xfrm>
          <a:prstGeom prst="rect">
            <a:avLst/>
          </a:prstGeom>
        </p:spPr>
        <p:txBody>
          <a:bodyPr/>
          <a:lstStyle/>
          <a:p>
            <a:r>
              <a:rPr lang="en-US" sz="2400" dirty="0">
                <a:solidFill>
                  <a:srgbClr val="0070C0"/>
                </a:solidFill>
              </a:rPr>
              <a:t>FCA Edit Check – Appropriation Data Dependency</a:t>
            </a:r>
            <a:endParaRPr lang="en-US" sz="2400" dirty="0" smtClean="0">
              <a:solidFill>
                <a:srgbClr val="0070C0"/>
              </a:solidFill>
            </a:endParaRPr>
          </a:p>
        </p:txBody>
      </p:sp>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914400"/>
            <a:ext cx="7888569" cy="5562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7190823"/>
      </p:ext>
    </p:extLst>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idx="4294967295"/>
          </p:nvPr>
        </p:nvSpPr>
        <p:spPr>
          <a:xfrm>
            <a:off x="533400" y="304800"/>
            <a:ext cx="8229600" cy="381000"/>
          </a:xfrm>
          <a:prstGeom prst="rect">
            <a:avLst/>
          </a:prstGeom>
        </p:spPr>
        <p:txBody>
          <a:bodyPr/>
          <a:lstStyle/>
          <a:p>
            <a:r>
              <a:rPr lang="en-US" sz="2400" dirty="0">
                <a:solidFill>
                  <a:srgbClr val="0070C0"/>
                </a:solidFill>
              </a:rPr>
              <a:t>FCA Edit Check – Department Regular Code Format</a:t>
            </a:r>
            <a:endParaRPr lang="en-US" sz="2400" dirty="0" smtClean="0">
              <a:solidFill>
                <a:srgbClr val="0070C0"/>
              </a:solidFill>
            </a:endParaRPr>
          </a:p>
        </p:txBody>
      </p:sp>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838200"/>
            <a:ext cx="7848600" cy="55344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7190823"/>
      </p:ext>
    </p:extLst>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idx="4294967295"/>
          </p:nvPr>
        </p:nvSpPr>
        <p:spPr>
          <a:xfrm>
            <a:off x="533400" y="304800"/>
            <a:ext cx="8229600" cy="381000"/>
          </a:xfrm>
          <a:prstGeom prst="rect">
            <a:avLst/>
          </a:prstGeom>
        </p:spPr>
        <p:txBody>
          <a:bodyPr/>
          <a:lstStyle/>
          <a:p>
            <a:r>
              <a:rPr lang="en-US" sz="2400" dirty="0">
                <a:solidFill>
                  <a:srgbClr val="0070C0"/>
                </a:solidFill>
              </a:rPr>
              <a:t>FCA Edit Check – Department Transfer Code Format</a:t>
            </a:r>
            <a:endParaRPr lang="en-US" sz="2400" dirty="0" smtClean="0">
              <a:solidFill>
                <a:srgbClr val="0070C0"/>
              </a:solidFill>
            </a:endParaRPr>
          </a:p>
        </p:txBody>
      </p:sp>
      <p:pic>
        <p:nvPicPr>
          <p:cNvPr id="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952500"/>
            <a:ext cx="7618413" cy="5372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7190823"/>
      </p:ext>
    </p:extLst>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idx="4294967295"/>
          </p:nvPr>
        </p:nvSpPr>
        <p:spPr>
          <a:xfrm>
            <a:off x="533400" y="304800"/>
            <a:ext cx="8229600" cy="381000"/>
          </a:xfrm>
          <a:prstGeom prst="rect">
            <a:avLst/>
          </a:prstGeom>
        </p:spPr>
        <p:txBody>
          <a:bodyPr/>
          <a:lstStyle/>
          <a:p>
            <a:r>
              <a:rPr lang="en-US" sz="3200" dirty="0">
                <a:solidFill>
                  <a:srgbClr val="0070C0"/>
                </a:solidFill>
              </a:rPr>
              <a:t>FCA Edit Check – Main Account Format</a:t>
            </a:r>
            <a:endParaRPr lang="en-US" sz="3200" dirty="0" smtClean="0">
              <a:solidFill>
                <a:srgbClr val="0070C0"/>
              </a:solidFill>
            </a:endParaRPr>
          </a:p>
        </p:txBody>
      </p:sp>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885825"/>
            <a:ext cx="7772400" cy="54778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7190823"/>
      </p:ext>
    </p:extLst>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idx="4294967295"/>
          </p:nvPr>
        </p:nvSpPr>
        <p:spPr>
          <a:xfrm>
            <a:off x="533400" y="304800"/>
            <a:ext cx="8229600" cy="381000"/>
          </a:xfrm>
          <a:prstGeom prst="rect">
            <a:avLst/>
          </a:prstGeom>
        </p:spPr>
        <p:txBody>
          <a:bodyPr/>
          <a:lstStyle/>
          <a:p>
            <a:r>
              <a:rPr lang="en-US" sz="3200" dirty="0">
                <a:solidFill>
                  <a:srgbClr val="0070C0"/>
                </a:solidFill>
              </a:rPr>
              <a:t>FCA Edit Check – Sub Account Format</a:t>
            </a:r>
            <a:endParaRPr lang="en-US" sz="3200" dirty="0" smtClean="0">
              <a:solidFill>
                <a:srgbClr val="0070C0"/>
              </a:solidFill>
            </a:endParaRPr>
          </a:p>
        </p:txBody>
      </p:sp>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942975"/>
            <a:ext cx="7618413" cy="5381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7190823"/>
      </p:ext>
    </p:extLst>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idx="4294967295"/>
          </p:nvPr>
        </p:nvSpPr>
        <p:spPr>
          <a:xfrm>
            <a:off x="533400" y="304800"/>
            <a:ext cx="8229600" cy="381000"/>
          </a:xfrm>
          <a:prstGeom prst="rect">
            <a:avLst/>
          </a:prstGeom>
        </p:spPr>
        <p:txBody>
          <a:bodyPr/>
          <a:lstStyle/>
          <a:p>
            <a:r>
              <a:rPr lang="en-US" sz="3200" dirty="0">
                <a:solidFill>
                  <a:srgbClr val="0070C0"/>
                </a:solidFill>
              </a:rPr>
              <a:t>FCA Edit Check – Limit/Subhead Format</a:t>
            </a:r>
            <a:endParaRPr lang="en-US" sz="3200" dirty="0" smtClean="0">
              <a:solidFill>
                <a:srgbClr val="0070C0"/>
              </a:solidFill>
            </a:endParaRPr>
          </a:p>
        </p:txBody>
      </p:sp>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7238" y="990600"/>
            <a:ext cx="7627937" cy="5372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7190823"/>
      </p:ext>
    </p:extLst>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idx="4294967295"/>
          </p:nvPr>
        </p:nvSpPr>
        <p:spPr>
          <a:xfrm>
            <a:off x="533400" y="304800"/>
            <a:ext cx="8229600" cy="381000"/>
          </a:xfrm>
          <a:prstGeom prst="rect">
            <a:avLst/>
          </a:prstGeom>
        </p:spPr>
        <p:txBody>
          <a:bodyPr/>
          <a:lstStyle/>
          <a:p>
            <a:r>
              <a:rPr lang="en-US" sz="2400" dirty="0">
                <a:solidFill>
                  <a:srgbClr val="0070C0"/>
                </a:solidFill>
              </a:rPr>
              <a:t>FCA Edit Check – FY Indicator Matches Beginning FY</a:t>
            </a:r>
            <a:endParaRPr lang="en-US" sz="2400" dirty="0" smtClean="0">
              <a:solidFill>
                <a:srgbClr val="0070C0"/>
              </a:solidFill>
            </a:endParaRPr>
          </a:p>
        </p:txBody>
      </p:sp>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990600"/>
            <a:ext cx="7618413" cy="5372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7190823"/>
      </p:ext>
    </p:extLst>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idx="4294967295"/>
          </p:nvPr>
        </p:nvSpPr>
        <p:spPr>
          <a:xfrm>
            <a:off x="533400" y="304800"/>
            <a:ext cx="8229600" cy="381000"/>
          </a:xfrm>
          <a:prstGeom prst="rect">
            <a:avLst/>
          </a:prstGeom>
        </p:spPr>
        <p:txBody>
          <a:bodyPr/>
          <a:lstStyle/>
          <a:p>
            <a:r>
              <a:rPr lang="en-US" sz="2400" dirty="0">
                <a:solidFill>
                  <a:srgbClr val="0070C0"/>
                </a:solidFill>
              </a:rPr>
              <a:t>FCA Edit Check – FY Indicator ‘X’ = Avail Type Code ‘X’</a:t>
            </a:r>
            <a:endParaRPr lang="en-US" sz="2400" dirty="0" smtClean="0">
              <a:solidFill>
                <a:srgbClr val="0070C0"/>
              </a:solidFill>
            </a:endParaRPr>
          </a:p>
        </p:txBody>
      </p:sp>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7238" y="952500"/>
            <a:ext cx="7627937" cy="5372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7190823"/>
      </p:ext>
    </p:extLst>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idx="4294967295"/>
          </p:nvPr>
        </p:nvSpPr>
        <p:spPr>
          <a:xfrm>
            <a:off x="533400" y="304800"/>
            <a:ext cx="8229600" cy="381000"/>
          </a:xfrm>
          <a:prstGeom prst="rect">
            <a:avLst/>
          </a:prstGeom>
        </p:spPr>
        <p:txBody>
          <a:bodyPr/>
          <a:lstStyle/>
          <a:p>
            <a:r>
              <a:rPr lang="en-US" sz="2400" dirty="0">
                <a:solidFill>
                  <a:srgbClr val="0070C0"/>
                </a:solidFill>
              </a:rPr>
              <a:t>FCA Edit Check – No Beg FY If FY Indicator = ‘#’ or ‘*’</a:t>
            </a:r>
            <a:endParaRPr lang="en-US" sz="2400" dirty="0" smtClean="0">
              <a:solidFill>
                <a:srgbClr val="0070C0"/>
              </a:solidFill>
            </a:endParaRPr>
          </a:p>
        </p:txBody>
      </p:sp>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952500"/>
            <a:ext cx="7618413" cy="5372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7190823"/>
      </p:ext>
    </p:extLst>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idx="4294967295"/>
          </p:nvPr>
        </p:nvSpPr>
        <p:spPr>
          <a:xfrm>
            <a:off x="533400" y="304800"/>
            <a:ext cx="8229600" cy="381000"/>
          </a:xfrm>
          <a:prstGeom prst="rect">
            <a:avLst/>
          </a:prstGeom>
        </p:spPr>
        <p:txBody>
          <a:bodyPr/>
          <a:lstStyle/>
          <a:p>
            <a:r>
              <a:rPr lang="en-US" sz="2400" dirty="0">
                <a:solidFill>
                  <a:srgbClr val="0070C0"/>
                </a:solidFill>
              </a:rPr>
              <a:t>FCA Edit Check – No End FY If FY Indicator = ‘#’ or ‘*’</a:t>
            </a:r>
            <a:endParaRPr lang="en-US" sz="2400" dirty="0" smtClean="0">
              <a:solidFill>
                <a:srgbClr val="0070C0"/>
              </a:solidFill>
            </a:endParaRPr>
          </a:p>
        </p:txBody>
      </p:sp>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1028700"/>
            <a:ext cx="7618413" cy="5372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7190823"/>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609600" y="457200"/>
            <a:ext cx="8534400" cy="1149237"/>
          </a:xfrm>
        </p:spPr>
        <p:txBody>
          <a:bodyPr/>
          <a:lstStyle/>
          <a:p>
            <a:r>
              <a:rPr lang="en-US" sz="3600" dirty="0" smtClean="0">
                <a:solidFill>
                  <a:srgbClr val="0070C0"/>
                </a:solidFill>
              </a:rPr>
              <a:t>Financial Concepts</a:t>
            </a:r>
            <a:br>
              <a:rPr lang="en-US" sz="3600" dirty="0" smtClean="0">
                <a:solidFill>
                  <a:srgbClr val="0070C0"/>
                </a:solidFill>
              </a:rPr>
            </a:br>
            <a:r>
              <a:rPr lang="en-US" altLang="en-US" sz="3200" dirty="0">
                <a:solidFill>
                  <a:srgbClr val="0070C0"/>
                </a:solidFill>
                <a:cs typeface="Arial" charset="0"/>
              </a:rPr>
              <a:t>Standard Line of Accounting (SLOA)</a:t>
            </a:r>
            <a:r>
              <a:rPr lang="en-US" sz="3600" b="0" dirty="0">
                <a:solidFill>
                  <a:srgbClr val="0070C0"/>
                </a:solidFill>
              </a:rPr>
              <a:t/>
            </a:r>
            <a:br>
              <a:rPr lang="en-US" sz="3600" b="0" dirty="0">
                <a:solidFill>
                  <a:srgbClr val="0070C0"/>
                </a:solidFill>
              </a:rPr>
            </a:br>
            <a:endParaRPr lang="en-US" altLang="en-US" sz="3600" dirty="0" smtClean="0">
              <a:solidFill>
                <a:srgbClr val="0070C0"/>
              </a:solidFill>
              <a:cs typeface="Arial" charset="0"/>
            </a:endParaRPr>
          </a:p>
        </p:txBody>
      </p:sp>
      <p:sp>
        <p:nvSpPr>
          <p:cNvPr id="7171" name="Rectangle 3"/>
          <p:cNvSpPr>
            <a:spLocks noGrp="1" noChangeArrowheads="1"/>
          </p:cNvSpPr>
          <p:nvPr>
            <p:ph type="body" sz="half" idx="1"/>
          </p:nvPr>
        </p:nvSpPr>
        <p:spPr>
          <a:xfrm>
            <a:off x="0" y="1564272"/>
            <a:ext cx="8763000" cy="4191000"/>
          </a:xfrm>
        </p:spPr>
        <p:txBody>
          <a:bodyPr/>
          <a:lstStyle/>
          <a:p>
            <a:pPr marL="457200" lvl="1" indent="-241300">
              <a:lnSpc>
                <a:spcPct val="80000"/>
              </a:lnSpc>
              <a:spcBef>
                <a:spcPts val="1000"/>
              </a:spcBef>
              <a:buClr>
                <a:schemeClr val="tx2"/>
              </a:buClr>
              <a:buSzPct val="150000"/>
              <a:buFontTx/>
              <a:buChar char="•"/>
              <a:defRPr/>
            </a:pPr>
            <a:r>
              <a:rPr lang="en-US" sz="2400" dirty="0" smtClean="0">
                <a:ea typeface="+mn-ea"/>
                <a:cs typeface="+mn-cs"/>
              </a:rPr>
              <a:t>Joint </a:t>
            </a:r>
            <a:r>
              <a:rPr lang="en-US" sz="2400" dirty="0">
                <a:ea typeface="+mn-ea"/>
                <a:cs typeface="+mn-cs"/>
              </a:rPr>
              <a:t>Deputy Chief Management Officer and Under Secretary of Defense (Comptroller) Chief Financial Officer memorandum issued on September 14, 2012</a:t>
            </a:r>
          </a:p>
          <a:p>
            <a:pPr marL="457200" lvl="1" indent="-241300">
              <a:lnSpc>
                <a:spcPct val="80000"/>
              </a:lnSpc>
              <a:spcBef>
                <a:spcPts val="1000"/>
              </a:spcBef>
              <a:buClr>
                <a:schemeClr val="tx2"/>
              </a:buClr>
              <a:buSzPct val="150000"/>
              <a:buFontTx/>
              <a:buChar char="•"/>
              <a:defRPr/>
            </a:pPr>
            <a:r>
              <a:rPr lang="en-US" sz="2400" dirty="0">
                <a:ea typeface="+mn-ea"/>
                <a:cs typeface="+mn-cs"/>
              </a:rPr>
              <a:t>SLOA reuses many SFIS elements, and added some new ones to BEA for SFIS compliance </a:t>
            </a:r>
          </a:p>
          <a:p>
            <a:pPr marL="457200" lvl="1" indent="-241300">
              <a:lnSpc>
                <a:spcPct val="80000"/>
              </a:lnSpc>
              <a:spcBef>
                <a:spcPts val="1000"/>
              </a:spcBef>
              <a:buClr>
                <a:schemeClr val="tx2"/>
              </a:buClr>
              <a:buSzPct val="150000"/>
              <a:buFontTx/>
              <a:buChar char="•"/>
              <a:defRPr/>
            </a:pPr>
            <a:r>
              <a:rPr lang="en-US" sz="2400" dirty="0">
                <a:solidFill>
                  <a:srgbClr val="0000CC"/>
                </a:solidFill>
                <a:ea typeface="+mn-ea"/>
                <a:cs typeface="+mn-cs"/>
              </a:rPr>
              <a:t>SLOA can only be fully achieved by using DLMS variable length transactions</a:t>
            </a:r>
          </a:p>
          <a:p>
            <a:pPr marL="457200" lvl="1" indent="-241300">
              <a:lnSpc>
                <a:spcPct val="80000"/>
              </a:lnSpc>
              <a:spcBef>
                <a:spcPts val="1000"/>
              </a:spcBef>
              <a:buClr>
                <a:schemeClr val="tx2"/>
              </a:buClr>
              <a:buSzPct val="150000"/>
              <a:buFontTx/>
              <a:buChar char="•"/>
              <a:defRPr/>
            </a:pPr>
            <a:r>
              <a:rPr lang="en-US" sz="2400" dirty="0">
                <a:ea typeface="+mn-ea"/>
                <a:cs typeface="+mn-cs"/>
              </a:rPr>
              <a:t>Goals are to:</a:t>
            </a:r>
          </a:p>
          <a:p>
            <a:pPr marL="911225" lvl="2" indent="-465138">
              <a:lnSpc>
                <a:spcPct val="80000"/>
              </a:lnSpc>
              <a:spcBef>
                <a:spcPts val="800"/>
              </a:spcBef>
              <a:buClr>
                <a:schemeClr val="tx2"/>
              </a:buClr>
              <a:defRPr/>
            </a:pPr>
            <a:r>
              <a:rPr lang="en-US" sz="1800" b="0" dirty="0"/>
              <a:t>Improve financial information </a:t>
            </a:r>
          </a:p>
          <a:p>
            <a:pPr marL="911225" lvl="2" indent="-465138">
              <a:lnSpc>
                <a:spcPct val="80000"/>
              </a:lnSpc>
              <a:spcBef>
                <a:spcPts val="800"/>
              </a:spcBef>
              <a:buClr>
                <a:schemeClr val="tx2"/>
              </a:buClr>
              <a:defRPr/>
            </a:pPr>
            <a:r>
              <a:rPr lang="en-US" sz="1800" b="0" dirty="0"/>
              <a:t>Improve interoperability between business systems</a:t>
            </a:r>
          </a:p>
          <a:p>
            <a:pPr marL="911225" lvl="2" indent="-465138">
              <a:lnSpc>
                <a:spcPct val="80000"/>
              </a:lnSpc>
              <a:spcBef>
                <a:spcPts val="800"/>
              </a:spcBef>
              <a:buClr>
                <a:schemeClr val="tx2"/>
              </a:buClr>
              <a:defRPr/>
            </a:pPr>
            <a:r>
              <a:rPr lang="en-US" sz="1800" b="0" dirty="0"/>
              <a:t>Provide better end-to-end funds traceability </a:t>
            </a:r>
          </a:p>
          <a:p>
            <a:pPr marL="911225" lvl="2" indent="-465138">
              <a:lnSpc>
                <a:spcPct val="80000"/>
              </a:lnSpc>
              <a:spcBef>
                <a:spcPts val="800"/>
              </a:spcBef>
              <a:buClr>
                <a:schemeClr val="tx2"/>
              </a:buClr>
              <a:defRPr/>
            </a:pPr>
            <a:r>
              <a:rPr lang="en-US" sz="1800" b="0" dirty="0"/>
              <a:t>Improve linkage between budget and expenditures</a:t>
            </a:r>
          </a:p>
          <a:p>
            <a:pPr marL="911225" lvl="2" indent="-465138">
              <a:lnSpc>
                <a:spcPct val="80000"/>
              </a:lnSpc>
              <a:spcBef>
                <a:spcPts val="800"/>
              </a:spcBef>
              <a:buClr>
                <a:schemeClr val="tx2"/>
              </a:buClr>
              <a:defRPr/>
            </a:pPr>
            <a:r>
              <a:rPr lang="en-US" sz="1800" b="0" dirty="0"/>
              <a:t>Comply with new Treasury requirements</a:t>
            </a:r>
          </a:p>
          <a:p>
            <a:pPr marL="911225" lvl="2" indent="-465138">
              <a:lnSpc>
                <a:spcPct val="80000"/>
              </a:lnSpc>
              <a:spcBef>
                <a:spcPts val="800"/>
              </a:spcBef>
              <a:buClr>
                <a:schemeClr val="tx2"/>
              </a:buClr>
              <a:defRPr/>
            </a:pPr>
            <a:r>
              <a:rPr lang="en-US" sz="1800" b="0" dirty="0"/>
              <a:t>Achieve audit readiness through business process reengineering </a:t>
            </a:r>
          </a:p>
        </p:txBody>
      </p:sp>
      <p:sp>
        <p:nvSpPr>
          <p:cNvPr id="10244" name="Text Box 4"/>
          <p:cNvSpPr txBox="1">
            <a:spLocks noChangeArrowheads="1"/>
          </p:cNvSpPr>
          <p:nvPr/>
        </p:nvSpPr>
        <p:spPr bwMode="auto">
          <a:xfrm>
            <a:off x="6626225" y="508000"/>
            <a:ext cx="433388" cy="328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a:defRPr sz="1600">
                <a:solidFill>
                  <a:schemeClr val="tx1"/>
                </a:solidFill>
                <a:latin typeface="Arial Narrow" pitchFamily="34" charset="0"/>
              </a:defRPr>
            </a:lvl1pPr>
            <a:lvl2pPr marL="742950" indent="-285750">
              <a:defRPr sz="1600">
                <a:solidFill>
                  <a:schemeClr val="tx1"/>
                </a:solidFill>
                <a:latin typeface="Arial Narrow" pitchFamily="34" charset="0"/>
              </a:defRPr>
            </a:lvl2pPr>
            <a:lvl3pPr marL="1143000" indent="-228600">
              <a:defRPr sz="1600">
                <a:solidFill>
                  <a:schemeClr val="tx1"/>
                </a:solidFill>
                <a:latin typeface="Arial Narrow" pitchFamily="34" charset="0"/>
              </a:defRPr>
            </a:lvl3pPr>
            <a:lvl4pPr marL="1600200" indent="-228600">
              <a:defRPr sz="1600">
                <a:solidFill>
                  <a:schemeClr val="tx1"/>
                </a:solidFill>
                <a:latin typeface="Arial Narrow" pitchFamily="34" charset="0"/>
              </a:defRPr>
            </a:lvl4pPr>
            <a:lvl5pPr marL="2057400" indent="-228600">
              <a:defRPr sz="1600">
                <a:solidFill>
                  <a:schemeClr val="tx1"/>
                </a:solidFill>
                <a:latin typeface="Arial Narrow" pitchFamily="34" charset="0"/>
              </a:defRPr>
            </a:lvl5pPr>
            <a:lvl6pPr marL="2514600" indent="-228600" algn="ctr" eaLnBrk="0" fontAlgn="base" hangingPunct="0">
              <a:spcBef>
                <a:spcPct val="50000"/>
              </a:spcBef>
              <a:spcAft>
                <a:spcPct val="0"/>
              </a:spcAft>
              <a:defRPr sz="1600">
                <a:solidFill>
                  <a:schemeClr val="tx1"/>
                </a:solidFill>
                <a:latin typeface="Arial Narrow" pitchFamily="34" charset="0"/>
              </a:defRPr>
            </a:lvl6pPr>
            <a:lvl7pPr marL="2971800" indent="-228600" algn="ctr" eaLnBrk="0" fontAlgn="base" hangingPunct="0">
              <a:spcBef>
                <a:spcPct val="50000"/>
              </a:spcBef>
              <a:spcAft>
                <a:spcPct val="0"/>
              </a:spcAft>
              <a:defRPr sz="1600">
                <a:solidFill>
                  <a:schemeClr val="tx1"/>
                </a:solidFill>
                <a:latin typeface="Arial Narrow" pitchFamily="34" charset="0"/>
              </a:defRPr>
            </a:lvl7pPr>
            <a:lvl8pPr marL="3429000" indent="-228600" algn="ctr" eaLnBrk="0" fontAlgn="base" hangingPunct="0">
              <a:spcBef>
                <a:spcPct val="50000"/>
              </a:spcBef>
              <a:spcAft>
                <a:spcPct val="0"/>
              </a:spcAft>
              <a:defRPr sz="1600">
                <a:solidFill>
                  <a:schemeClr val="tx1"/>
                </a:solidFill>
                <a:latin typeface="Arial Narrow" pitchFamily="34" charset="0"/>
              </a:defRPr>
            </a:lvl8pPr>
            <a:lvl9pPr marL="3886200" indent="-228600" algn="ctr" eaLnBrk="0" fontAlgn="base" hangingPunct="0">
              <a:spcBef>
                <a:spcPct val="50000"/>
              </a:spcBef>
              <a:spcAft>
                <a:spcPct val="0"/>
              </a:spcAft>
              <a:defRPr sz="1600">
                <a:solidFill>
                  <a:schemeClr val="tx1"/>
                </a:solidFill>
                <a:latin typeface="Arial Narrow" pitchFamily="34" charset="0"/>
              </a:defRPr>
            </a:lvl9pPr>
          </a:lstStyle>
          <a:p>
            <a:endParaRPr lang="en-US" altLang="en-US" sz="2400">
              <a:solidFill>
                <a:srgbClr val="04148C"/>
              </a:solidFill>
            </a:endParaRPr>
          </a:p>
        </p:txBody>
      </p:sp>
    </p:spTree>
    <p:extLst>
      <p:ext uri="{BB962C8B-B14F-4D97-AF65-F5344CB8AC3E}">
        <p14:creationId xmlns:p14="http://schemas.microsoft.com/office/powerpoint/2010/main" val="748340383"/>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idx="4294967295"/>
          </p:nvPr>
        </p:nvSpPr>
        <p:spPr>
          <a:xfrm>
            <a:off x="533400" y="304800"/>
            <a:ext cx="8229600" cy="381000"/>
          </a:xfrm>
          <a:prstGeom prst="rect">
            <a:avLst/>
          </a:prstGeom>
        </p:spPr>
        <p:txBody>
          <a:bodyPr/>
          <a:lstStyle/>
          <a:p>
            <a:r>
              <a:rPr lang="en-US" sz="2400" dirty="0">
                <a:solidFill>
                  <a:srgbClr val="0070C0"/>
                </a:solidFill>
              </a:rPr>
              <a:t>FCA Edit Check – If FY Indicator = ‘X’, Multi Year ≠ ‘T’</a:t>
            </a:r>
            <a:endParaRPr lang="en-US" sz="2400" dirty="0" smtClean="0">
              <a:solidFill>
                <a:srgbClr val="0070C0"/>
              </a:solidFill>
            </a:endParaRPr>
          </a:p>
        </p:txBody>
      </p:sp>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952500"/>
            <a:ext cx="7618413" cy="5372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7190823"/>
      </p:ext>
    </p:extLst>
  </p:cSld>
  <p:clrMapOvr>
    <a:masterClrMapping/>
  </p:clrMapOv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idx="4294967295"/>
          </p:nvPr>
        </p:nvSpPr>
        <p:spPr>
          <a:xfrm>
            <a:off x="533400" y="304800"/>
            <a:ext cx="8229600" cy="381000"/>
          </a:xfrm>
          <a:prstGeom prst="rect">
            <a:avLst/>
          </a:prstGeom>
        </p:spPr>
        <p:txBody>
          <a:bodyPr/>
          <a:lstStyle/>
          <a:p>
            <a:r>
              <a:rPr lang="en-US" sz="3200" dirty="0">
                <a:solidFill>
                  <a:srgbClr val="0070C0"/>
                </a:solidFill>
              </a:rPr>
              <a:t>FCA Edit Check – Change Date ≥ Today</a:t>
            </a:r>
            <a:endParaRPr lang="en-US" sz="3200" dirty="0" smtClean="0">
              <a:solidFill>
                <a:srgbClr val="0070C0"/>
              </a:solidFill>
            </a:endParaRP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962025"/>
            <a:ext cx="7618413" cy="5362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7190823"/>
      </p:ext>
    </p:extLst>
  </p:cSld>
  <p:clrMapOvr>
    <a:masterClrMapping/>
  </p:clrMapOv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idx="4294967295"/>
          </p:nvPr>
        </p:nvSpPr>
        <p:spPr>
          <a:xfrm>
            <a:off x="533400" y="304800"/>
            <a:ext cx="8229600" cy="381000"/>
          </a:xfrm>
          <a:prstGeom prst="rect">
            <a:avLst/>
          </a:prstGeom>
        </p:spPr>
        <p:txBody>
          <a:bodyPr/>
          <a:lstStyle/>
          <a:p>
            <a:r>
              <a:rPr lang="en-US" sz="2800" dirty="0">
                <a:solidFill>
                  <a:srgbClr val="0070C0"/>
                </a:solidFill>
              </a:rPr>
              <a:t>FCB Edit Check – Duplicate Fund Code Exists</a:t>
            </a:r>
            <a:endParaRPr lang="en-US" sz="2800" dirty="0" smtClean="0">
              <a:solidFill>
                <a:srgbClr val="0070C0"/>
              </a:solidFill>
            </a:endParaRPr>
          </a:p>
        </p:txBody>
      </p:sp>
      <p:pic>
        <p:nvPicPr>
          <p:cNvPr id="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2666" y="1066800"/>
            <a:ext cx="8456534" cy="50749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7190823"/>
      </p:ext>
    </p:extLst>
  </p:cSld>
  <p:clrMapOvr>
    <a:masterClrMapping/>
  </p:clrMapOv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idx="4294967295"/>
          </p:nvPr>
        </p:nvSpPr>
        <p:spPr>
          <a:xfrm>
            <a:off x="533400" y="304800"/>
            <a:ext cx="8229600" cy="381000"/>
          </a:xfrm>
          <a:prstGeom prst="rect">
            <a:avLst/>
          </a:prstGeom>
        </p:spPr>
        <p:txBody>
          <a:bodyPr/>
          <a:lstStyle/>
          <a:p>
            <a:r>
              <a:rPr lang="en-US" dirty="0">
                <a:solidFill>
                  <a:srgbClr val="0070C0"/>
                </a:solidFill>
              </a:rPr>
              <a:t>FCB Edit Check – </a:t>
            </a:r>
            <a:r>
              <a:rPr lang="en-US" dirty="0" err="1">
                <a:solidFill>
                  <a:srgbClr val="0070C0"/>
                </a:solidFill>
              </a:rPr>
              <a:t>DoDAAC</a:t>
            </a:r>
            <a:r>
              <a:rPr lang="en-US" dirty="0">
                <a:solidFill>
                  <a:srgbClr val="0070C0"/>
                </a:solidFill>
              </a:rPr>
              <a:t> Not Found</a:t>
            </a:r>
            <a:endParaRPr lang="en-US" sz="3600" dirty="0" smtClean="0">
              <a:solidFill>
                <a:srgbClr val="0070C0"/>
              </a:solidFill>
            </a:endParaRPr>
          </a:p>
        </p:txBody>
      </p:sp>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539" y="914400"/>
            <a:ext cx="8374461" cy="51053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7190823"/>
      </p:ext>
    </p:extLst>
  </p:cSld>
  <p:clrMapOvr>
    <a:masterClrMapping/>
  </p:clrMapOv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idx="4294967295"/>
          </p:nvPr>
        </p:nvSpPr>
        <p:spPr>
          <a:xfrm>
            <a:off x="533400" y="304800"/>
            <a:ext cx="8229600" cy="381000"/>
          </a:xfrm>
          <a:prstGeom prst="rect">
            <a:avLst/>
          </a:prstGeom>
        </p:spPr>
        <p:txBody>
          <a:bodyPr/>
          <a:lstStyle/>
          <a:p>
            <a:r>
              <a:rPr lang="en-US" dirty="0">
                <a:solidFill>
                  <a:srgbClr val="0070C0"/>
                </a:solidFill>
              </a:rPr>
              <a:t>FCB Edit Check – Invalid DODAAC</a:t>
            </a:r>
            <a:endParaRPr lang="en-US" sz="3600" dirty="0" smtClean="0">
              <a:solidFill>
                <a:srgbClr val="0070C0"/>
              </a:solidFill>
            </a:endParaRPr>
          </a:p>
        </p:txBody>
      </p:sp>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1" y="1002778"/>
            <a:ext cx="8095880" cy="48646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7190823"/>
      </p:ext>
    </p:extLst>
  </p:cSld>
  <p:clrMapOvr>
    <a:masterClrMapping/>
  </p:clrMapOv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idx="4294967295"/>
          </p:nvPr>
        </p:nvSpPr>
        <p:spPr>
          <a:xfrm>
            <a:off x="533400" y="304800"/>
            <a:ext cx="8229600" cy="381000"/>
          </a:xfrm>
          <a:prstGeom prst="rect">
            <a:avLst/>
          </a:prstGeom>
        </p:spPr>
        <p:txBody>
          <a:bodyPr/>
          <a:lstStyle/>
          <a:p>
            <a:r>
              <a:rPr lang="en-US" dirty="0" smtClean="0">
                <a:solidFill>
                  <a:srgbClr val="0070C0"/>
                </a:solidFill>
              </a:rPr>
              <a:t>Master File Layout</a:t>
            </a:r>
            <a:endParaRPr lang="en-US" sz="3600" dirty="0" smtClean="0">
              <a:solidFill>
                <a:srgbClr val="0070C0"/>
              </a:solidFill>
            </a:endParaRPr>
          </a:p>
        </p:txBody>
      </p:sp>
      <p:graphicFrame>
        <p:nvGraphicFramePr>
          <p:cNvPr id="2" name="Table 1"/>
          <p:cNvGraphicFramePr>
            <a:graphicFrameLocks noGrp="1"/>
          </p:cNvGraphicFramePr>
          <p:nvPr>
            <p:extLst>
              <p:ext uri="{D42A27DB-BD31-4B8C-83A1-F6EECF244321}">
                <p14:modId xmlns:p14="http://schemas.microsoft.com/office/powerpoint/2010/main" val="1914346657"/>
              </p:ext>
            </p:extLst>
          </p:nvPr>
        </p:nvGraphicFramePr>
        <p:xfrm>
          <a:off x="609598" y="914401"/>
          <a:ext cx="8077201" cy="5308376"/>
        </p:xfrm>
        <a:graphic>
          <a:graphicData uri="http://schemas.openxmlformats.org/drawingml/2006/table">
            <a:tbl>
              <a:tblPr firstRow="1" firstCol="1" lastRow="1" lastCol="1" bandRow="1" bandCol="1">
                <a:tableStyleId>{5C22544A-7EE6-4342-B048-85BDC9FD1C3A}</a:tableStyleId>
              </a:tblPr>
              <a:tblGrid>
                <a:gridCol w="1524002">
                  <a:extLst>
                    <a:ext uri="{9D8B030D-6E8A-4147-A177-3AD203B41FA5}">
                      <a16:colId xmlns:a16="http://schemas.microsoft.com/office/drawing/2014/main" val="20000"/>
                    </a:ext>
                  </a:extLst>
                </a:gridCol>
                <a:gridCol w="1219200">
                  <a:extLst>
                    <a:ext uri="{9D8B030D-6E8A-4147-A177-3AD203B41FA5}">
                      <a16:colId xmlns:a16="http://schemas.microsoft.com/office/drawing/2014/main" val="20001"/>
                    </a:ext>
                  </a:extLst>
                </a:gridCol>
                <a:gridCol w="914400">
                  <a:extLst>
                    <a:ext uri="{9D8B030D-6E8A-4147-A177-3AD203B41FA5}">
                      <a16:colId xmlns:a16="http://schemas.microsoft.com/office/drawing/2014/main" val="20002"/>
                    </a:ext>
                  </a:extLst>
                </a:gridCol>
                <a:gridCol w="2004660">
                  <a:extLst>
                    <a:ext uri="{9D8B030D-6E8A-4147-A177-3AD203B41FA5}">
                      <a16:colId xmlns:a16="http://schemas.microsoft.com/office/drawing/2014/main" val="20003"/>
                    </a:ext>
                  </a:extLst>
                </a:gridCol>
                <a:gridCol w="2414939">
                  <a:extLst>
                    <a:ext uri="{9D8B030D-6E8A-4147-A177-3AD203B41FA5}">
                      <a16:colId xmlns:a16="http://schemas.microsoft.com/office/drawing/2014/main" val="20004"/>
                    </a:ext>
                  </a:extLst>
                </a:gridCol>
              </a:tblGrid>
              <a:tr h="174704">
                <a:tc>
                  <a:txBody>
                    <a:bodyPr/>
                    <a:lstStyle/>
                    <a:p>
                      <a:pPr marL="0" marR="0">
                        <a:spcBef>
                          <a:spcPts val="0"/>
                        </a:spcBef>
                        <a:spcAft>
                          <a:spcPts val="0"/>
                        </a:spcAft>
                      </a:pPr>
                      <a:r>
                        <a:rPr lang="en-US" sz="1000" dirty="0">
                          <a:effectLst/>
                        </a:rPr>
                        <a:t>Field Name</a:t>
                      </a:r>
                      <a:endParaRPr lang="en-US" sz="1000" dirty="0">
                        <a:effectLst/>
                        <a:latin typeface="Times New Roman"/>
                        <a:ea typeface="Times New Roman"/>
                      </a:endParaRPr>
                    </a:p>
                  </a:txBody>
                  <a:tcPr marL="54324" marR="5432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1000">
                          <a:effectLst/>
                        </a:rPr>
                        <a:t>Type</a:t>
                      </a:r>
                      <a:endParaRPr lang="en-US" sz="1000">
                        <a:effectLst/>
                        <a:latin typeface="Times New Roman"/>
                        <a:ea typeface="Times New Roman"/>
                      </a:endParaRPr>
                    </a:p>
                  </a:txBody>
                  <a:tcPr marL="54324" marR="5432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spcBef>
                          <a:spcPts val="0"/>
                        </a:spcBef>
                        <a:spcAft>
                          <a:spcPts val="0"/>
                        </a:spcAft>
                      </a:pPr>
                      <a:r>
                        <a:rPr lang="en-US" sz="1000">
                          <a:effectLst/>
                        </a:rPr>
                        <a:t>Use</a:t>
                      </a:r>
                      <a:endParaRPr lang="en-US" sz="1000">
                        <a:effectLst/>
                        <a:latin typeface="Times New Roman"/>
                        <a:ea typeface="Times New Roman"/>
                      </a:endParaRPr>
                    </a:p>
                  </a:txBody>
                  <a:tcPr marL="54324" marR="5432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1000">
                          <a:effectLst/>
                        </a:rPr>
                        <a:t>Definition</a:t>
                      </a:r>
                      <a:endParaRPr lang="en-US" sz="1000">
                        <a:effectLst/>
                        <a:latin typeface="Times New Roman"/>
                        <a:ea typeface="Times New Roman"/>
                      </a:endParaRPr>
                    </a:p>
                  </a:txBody>
                  <a:tcPr marL="54324" marR="5432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1000">
                          <a:effectLst/>
                        </a:rPr>
                        <a:t>Business Rule</a:t>
                      </a:r>
                      <a:endParaRPr lang="en-US" sz="1000">
                        <a:effectLst/>
                        <a:latin typeface="Times New Roman"/>
                        <a:ea typeface="Times New Roman"/>
                      </a:endParaRPr>
                    </a:p>
                  </a:txBody>
                  <a:tcPr marL="54324" marR="5432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978341">
                <a:tc>
                  <a:txBody>
                    <a:bodyPr/>
                    <a:lstStyle/>
                    <a:p>
                      <a:pPr marL="0" marR="0">
                        <a:spcBef>
                          <a:spcPts val="0"/>
                        </a:spcBef>
                        <a:spcAft>
                          <a:spcPts val="0"/>
                        </a:spcAft>
                      </a:pPr>
                      <a:r>
                        <a:rPr lang="en-US" sz="1000" dirty="0">
                          <a:solidFill>
                            <a:sysClr val="windowText" lastClr="000000"/>
                          </a:solidFill>
                          <a:effectLst/>
                        </a:rPr>
                        <a:t>SERVICE_CODE</a:t>
                      </a:r>
                      <a:endParaRPr lang="en-US" sz="1000" dirty="0">
                        <a:solidFill>
                          <a:sysClr val="windowText" lastClr="000000"/>
                        </a:solidFill>
                        <a:effectLst/>
                        <a:latin typeface="Consolas"/>
                        <a:ea typeface="Calibri"/>
                        <a:cs typeface="Times New Roman"/>
                      </a:endParaRPr>
                    </a:p>
                  </a:txBody>
                  <a:tcPr marL="54324" marR="5432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spcBef>
                          <a:spcPts val="0"/>
                        </a:spcBef>
                        <a:spcAft>
                          <a:spcPts val="0"/>
                        </a:spcAft>
                      </a:pPr>
                      <a:r>
                        <a:rPr lang="en-US" sz="1000" b="0" dirty="0">
                          <a:solidFill>
                            <a:sysClr val="windowText" lastClr="000000"/>
                          </a:solidFill>
                          <a:effectLst/>
                        </a:rPr>
                        <a:t>VARCHA2(2)</a:t>
                      </a:r>
                      <a:endParaRPr lang="en-US" sz="1000" b="0" dirty="0">
                        <a:solidFill>
                          <a:sysClr val="windowText" lastClr="000000"/>
                        </a:solidFill>
                        <a:effectLst/>
                        <a:latin typeface="Consolas"/>
                        <a:ea typeface="Calibri"/>
                        <a:cs typeface="Times New Roman"/>
                      </a:endParaRPr>
                    </a:p>
                  </a:txBody>
                  <a:tcPr marL="54324" marR="5432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spcBef>
                          <a:spcPts val="0"/>
                        </a:spcBef>
                        <a:spcAft>
                          <a:spcPts val="0"/>
                        </a:spcAft>
                      </a:pPr>
                      <a:r>
                        <a:rPr lang="en-US" sz="1000" b="0">
                          <a:solidFill>
                            <a:sysClr val="windowText" lastClr="000000"/>
                          </a:solidFill>
                          <a:effectLst/>
                        </a:rPr>
                        <a:t>Mandatory</a:t>
                      </a:r>
                      <a:endParaRPr lang="en-US" sz="1000" b="0">
                        <a:solidFill>
                          <a:sysClr val="windowText" lastClr="000000"/>
                        </a:solidFill>
                        <a:effectLst/>
                        <a:latin typeface="Consolas"/>
                        <a:ea typeface="Calibri"/>
                        <a:cs typeface="Times New Roman"/>
                      </a:endParaRPr>
                    </a:p>
                  </a:txBody>
                  <a:tcPr marL="54324" marR="5432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spcBef>
                          <a:spcPts val="0"/>
                        </a:spcBef>
                        <a:spcAft>
                          <a:spcPts val="0"/>
                        </a:spcAft>
                      </a:pPr>
                      <a:r>
                        <a:rPr lang="en-US" sz="1000" b="0" u="sng">
                          <a:solidFill>
                            <a:sysClr val="windowText" lastClr="000000"/>
                          </a:solidFill>
                          <a:effectLst/>
                        </a:rPr>
                        <a:t>Service and Agency Code</a:t>
                      </a:r>
                      <a:r>
                        <a:rPr lang="en-US" sz="1000" b="0">
                          <a:solidFill>
                            <a:sysClr val="windowText" lastClr="000000"/>
                          </a:solidFill>
                          <a:effectLst/>
                        </a:rPr>
                        <a:t>. Designates the military service or other government element of ownership or sponsorship. The code is used to identify the service or agency monitoring the fund code.</a:t>
                      </a:r>
                      <a:endParaRPr lang="en-US" sz="1000" b="0">
                        <a:solidFill>
                          <a:sysClr val="windowText" lastClr="000000"/>
                        </a:solidFill>
                        <a:effectLst/>
                        <a:latin typeface="Consolas"/>
                        <a:ea typeface="Calibri"/>
                        <a:cs typeface="Times New Roman"/>
                      </a:endParaRPr>
                    </a:p>
                  </a:txBody>
                  <a:tcPr marL="54324" marR="5432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spcBef>
                          <a:spcPts val="0"/>
                        </a:spcBef>
                        <a:spcAft>
                          <a:spcPts val="0"/>
                        </a:spcAft>
                      </a:pPr>
                      <a:r>
                        <a:rPr lang="en-US" sz="1000" b="0" dirty="0">
                          <a:solidFill>
                            <a:sysClr val="windowText" lastClr="000000"/>
                          </a:solidFill>
                          <a:effectLst/>
                        </a:rPr>
                        <a:t>• Per MILSTRIP Appendix 2.2, the service and agency (S/A) code is a one or two character alphanumeric.</a:t>
                      </a:r>
                      <a:endParaRPr lang="en-US" sz="1000" b="0" dirty="0">
                        <a:solidFill>
                          <a:sysClr val="windowText" lastClr="000000"/>
                        </a:solidFill>
                        <a:effectLst/>
                        <a:latin typeface="Consolas"/>
                        <a:ea typeface="Calibri"/>
                        <a:cs typeface="Times New Roman"/>
                      </a:endParaRPr>
                    </a:p>
                  </a:txBody>
                  <a:tcPr marL="54324" marR="5432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725953">
                <a:tc>
                  <a:txBody>
                    <a:bodyPr/>
                    <a:lstStyle/>
                    <a:p>
                      <a:pPr marL="0" marR="0">
                        <a:spcBef>
                          <a:spcPts val="0"/>
                        </a:spcBef>
                        <a:spcAft>
                          <a:spcPts val="0"/>
                        </a:spcAft>
                      </a:pPr>
                      <a:r>
                        <a:rPr lang="en-US" sz="1000">
                          <a:solidFill>
                            <a:sysClr val="windowText" lastClr="000000"/>
                          </a:solidFill>
                          <a:effectLst/>
                        </a:rPr>
                        <a:t>SIGNAL_CODE</a:t>
                      </a:r>
                      <a:endParaRPr lang="en-US" sz="1000">
                        <a:solidFill>
                          <a:sysClr val="windowText" lastClr="000000"/>
                        </a:solidFill>
                        <a:effectLst/>
                        <a:latin typeface="Consolas"/>
                        <a:ea typeface="Calibri"/>
                        <a:cs typeface="Times New Roman"/>
                      </a:endParaRPr>
                    </a:p>
                  </a:txBody>
                  <a:tcPr marL="54324" marR="5432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spcBef>
                          <a:spcPts val="0"/>
                        </a:spcBef>
                        <a:spcAft>
                          <a:spcPts val="0"/>
                        </a:spcAft>
                      </a:pPr>
                      <a:r>
                        <a:rPr lang="en-US" sz="1000" b="0" dirty="0">
                          <a:solidFill>
                            <a:sysClr val="windowText" lastClr="000000"/>
                          </a:solidFill>
                          <a:effectLst/>
                        </a:rPr>
                        <a:t>VARCHAR2(1)</a:t>
                      </a:r>
                      <a:endParaRPr lang="en-US" sz="1000" b="0" dirty="0">
                        <a:solidFill>
                          <a:sysClr val="windowText" lastClr="000000"/>
                        </a:solidFill>
                        <a:effectLst/>
                        <a:latin typeface="Consolas"/>
                        <a:ea typeface="Calibri"/>
                        <a:cs typeface="Times New Roman"/>
                      </a:endParaRPr>
                    </a:p>
                  </a:txBody>
                  <a:tcPr marL="54324" marR="5432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spcBef>
                          <a:spcPts val="0"/>
                        </a:spcBef>
                        <a:spcAft>
                          <a:spcPts val="0"/>
                        </a:spcAft>
                      </a:pPr>
                      <a:r>
                        <a:rPr lang="en-US" sz="1000" b="0" dirty="0">
                          <a:solidFill>
                            <a:sysClr val="windowText" lastClr="000000"/>
                          </a:solidFill>
                          <a:effectLst/>
                        </a:rPr>
                        <a:t>Mandatory</a:t>
                      </a:r>
                      <a:endParaRPr lang="en-US" sz="1000" b="0" dirty="0">
                        <a:solidFill>
                          <a:sysClr val="windowText" lastClr="000000"/>
                        </a:solidFill>
                        <a:effectLst/>
                        <a:latin typeface="Consolas"/>
                        <a:ea typeface="Calibri"/>
                        <a:cs typeface="Times New Roman"/>
                      </a:endParaRPr>
                    </a:p>
                  </a:txBody>
                  <a:tcPr marL="54324" marR="5432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spcBef>
                          <a:spcPts val="0"/>
                        </a:spcBef>
                        <a:spcAft>
                          <a:spcPts val="0"/>
                        </a:spcAft>
                      </a:pPr>
                      <a:r>
                        <a:rPr lang="en-US" sz="1000" b="0" u="sng">
                          <a:solidFill>
                            <a:sysClr val="windowText" lastClr="000000"/>
                          </a:solidFill>
                          <a:effectLst/>
                        </a:rPr>
                        <a:t>Signal Code</a:t>
                      </a:r>
                      <a:r>
                        <a:rPr lang="en-US" sz="1000" b="0">
                          <a:solidFill>
                            <a:sysClr val="windowText" lastClr="000000"/>
                          </a:solidFill>
                          <a:effectLst/>
                        </a:rPr>
                        <a:t>. A code designation identifying the intended consignee and activity to receive and effect bill payment.</a:t>
                      </a:r>
                      <a:endParaRPr lang="en-US" sz="1000" b="0">
                        <a:solidFill>
                          <a:sysClr val="windowText" lastClr="000000"/>
                        </a:solidFill>
                        <a:effectLst/>
                        <a:latin typeface="Consolas"/>
                        <a:ea typeface="Calibri"/>
                        <a:cs typeface="Times New Roman"/>
                      </a:endParaRPr>
                    </a:p>
                  </a:txBody>
                  <a:tcPr marL="54324" marR="5432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spcBef>
                          <a:spcPts val="0"/>
                        </a:spcBef>
                        <a:spcAft>
                          <a:spcPts val="0"/>
                        </a:spcAft>
                      </a:pPr>
                      <a:r>
                        <a:rPr lang="en-US" sz="1000" b="0" dirty="0">
                          <a:solidFill>
                            <a:sysClr val="windowText" lastClr="000000"/>
                          </a:solidFill>
                          <a:effectLst/>
                        </a:rPr>
                        <a:t>Allowed values are A, B, C, J, K  and L</a:t>
                      </a:r>
                    </a:p>
                    <a:p>
                      <a:pPr marL="0" marR="0">
                        <a:spcBef>
                          <a:spcPts val="0"/>
                        </a:spcBef>
                        <a:spcAft>
                          <a:spcPts val="0"/>
                        </a:spcAft>
                      </a:pPr>
                      <a:r>
                        <a:rPr lang="en-US" sz="1000" b="0" dirty="0">
                          <a:solidFill>
                            <a:sysClr val="windowText" lastClr="000000"/>
                          </a:solidFill>
                          <a:effectLst/>
                        </a:rPr>
                        <a:t>Refer to MILSTRIP Appendix 2.10 for an explanation of signal code.</a:t>
                      </a:r>
                      <a:endParaRPr lang="en-US" sz="1000" b="0" dirty="0">
                        <a:solidFill>
                          <a:sysClr val="windowText" lastClr="000000"/>
                        </a:solidFill>
                        <a:effectLst/>
                        <a:latin typeface="Consolas"/>
                        <a:ea typeface="Calibri"/>
                        <a:cs typeface="Times New Roman"/>
                      </a:endParaRPr>
                    </a:p>
                  </a:txBody>
                  <a:tcPr marL="54324" marR="5432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978341">
                <a:tc>
                  <a:txBody>
                    <a:bodyPr/>
                    <a:lstStyle/>
                    <a:p>
                      <a:pPr marL="0" marR="0">
                        <a:spcBef>
                          <a:spcPts val="0"/>
                        </a:spcBef>
                        <a:spcAft>
                          <a:spcPts val="0"/>
                        </a:spcAft>
                      </a:pPr>
                      <a:r>
                        <a:rPr lang="en-US" sz="1000">
                          <a:solidFill>
                            <a:sysClr val="windowText" lastClr="000000"/>
                          </a:solidFill>
                          <a:effectLst/>
                        </a:rPr>
                        <a:t>FUND_CODE</a:t>
                      </a:r>
                      <a:endParaRPr lang="en-US" sz="1000">
                        <a:solidFill>
                          <a:sysClr val="windowText" lastClr="000000"/>
                        </a:solidFill>
                        <a:effectLst/>
                        <a:latin typeface="Consolas"/>
                        <a:ea typeface="Calibri"/>
                        <a:cs typeface="Times New Roman"/>
                      </a:endParaRPr>
                    </a:p>
                  </a:txBody>
                  <a:tcPr marL="54324" marR="5432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spcBef>
                          <a:spcPts val="0"/>
                        </a:spcBef>
                        <a:spcAft>
                          <a:spcPts val="0"/>
                        </a:spcAft>
                      </a:pPr>
                      <a:r>
                        <a:rPr lang="en-US" sz="1000" b="0">
                          <a:solidFill>
                            <a:sysClr val="windowText" lastClr="000000"/>
                          </a:solidFill>
                          <a:effectLst/>
                        </a:rPr>
                        <a:t>VARCHAR2(2)</a:t>
                      </a:r>
                      <a:endParaRPr lang="en-US" sz="1000" b="0">
                        <a:solidFill>
                          <a:sysClr val="windowText" lastClr="000000"/>
                        </a:solidFill>
                        <a:effectLst/>
                        <a:latin typeface="Consolas"/>
                        <a:ea typeface="Calibri"/>
                        <a:cs typeface="Times New Roman"/>
                      </a:endParaRPr>
                    </a:p>
                  </a:txBody>
                  <a:tcPr marL="54324" marR="5432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spcBef>
                          <a:spcPts val="0"/>
                        </a:spcBef>
                        <a:spcAft>
                          <a:spcPts val="0"/>
                        </a:spcAft>
                      </a:pPr>
                      <a:r>
                        <a:rPr lang="en-US" sz="1000" b="0" dirty="0">
                          <a:solidFill>
                            <a:sysClr val="windowText" lastClr="000000"/>
                          </a:solidFill>
                          <a:effectLst/>
                        </a:rPr>
                        <a:t>Mandatory</a:t>
                      </a:r>
                      <a:endParaRPr lang="en-US" sz="1000" b="0" dirty="0">
                        <a:solidFill>
                          <a:sysClr val="windowText" lastClr="000000"/>
                        </a:solidFill>
                        <a:effectLst/>
                        <a:latin typeface="Consolas"/>
                        <a:ea typeface="Calibri"/>
                        <a:cs typeface="Times New Roman"/>
                      </a:endParaRPr>
                    </a:p>
                  </a:txBody>
                  <a:tcPr marL="54324" marR="5432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spcBef>
                          <a:spcPts val="0"/>
                        </a:spcBef>
                        <a:spcAft>
                          <a:spcPts val="0"/>
                        </a:spcAft>
                      </a:pPr>
                      <a:r>
                        <a:rPr lang="en-US" sz="1000" b="0" u="sng" dirty="0">
                          <a:solidFill>
                            <a:sysClr val="windowText" lastClr="000000"/>
                          </a:solidFill>
                          <a:effectLst/>
                        </a:rPr>
                        <a:t>Fund Code</a:t>
                      </a:r>
                      <a:r>
                        <a:rPr lang="en-US" sz="1000" b="0" dirty="0">
                          <a:solidFill>
                            <a:sysClr val="windowText" lastClr="000000"/>
                          </a:solidFill>
                          <a:effectLst/>
                        </a:rPr>
                        <a:t>. Designation of the fund account to be charged (disbursed) or credited (refunded). When used with Signal Code C or L also designates the Billed Office </a:t>
                      </a:r>
                      <a:r>
                        <a:rPr lang="en-US" sz="1000" b="0" dirty="0" err="1">
                          <a:solidFill>
                            <a:sysClr val="windowText" lastClr="000000"/>
                          </a:solidFill>
                          <a:effectLst/>
                        </a:rPr>
                        <a:t>DoDAAC</a:t>
                      </a:r>
                      <a:r>
                        <a:rPr lang="en-US" sz="1000" b="0" dirty="0">
                          <a:solidFill>
                            <a:sysClr val="windowText" lastClr="000000"/>
                          </a:solidFill>
                          <a:effectLst/>
                        </a:rPr>
                        <a:t>.</a:t>
                      </a:r>
                      <a:endParaRPr lang="en-US" sz="1000" b="0" dirty="0">
                        <a:solidFill>
                          <a:sysClr val="windowText" lastClr="000000"/>
                        </a:solidFill>
                        <a:effectLst/>
                        <a:latin typeface="Consolas"/>
                        <a:ea typeface="Calibri"/>
                        <a:cs typeface="Times New Roman"/>
                      </a:endParaRPr>
                    </a:p>
                  </a:txBody>
                  <a:tcPr marL="54324" marR="5432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spcBef>
                          <a:spcPts val="0"/>
                        </a:spcBef>
                        <a:spcAft>
                          <a:spcPts val="0"/>
                        </a:spcAft>
                      </a:pPr>
                      <a:r>
                        <a:rPr lang="en-US" sz="1000" b="0" dirty="0">
                          <a:solidFill>
                            <a:sysClr val="windowText" lastClr="000000"/>
                          </a:solidFill>
                          <a:effectLst/>
                        </a:rPr>
                        <a:t>• Must be unique per SERVICE_CODE and SIGNAL_CODE.</a:t>
                      </a:r>
                    </a:p>
                    <a:p>
                      <a:pPr marL="0" marR="0">
                        <a:spcBef>
                          <a:spcPts val="0"/>
                        </a:spcBef>
                        <a:spcAft>
                          <a:spcPts val="0"/>
                        </a:spcAft>
                      </a:pPr>
                      <a:r>
                        <a:rPr lang="en-US" sz="1000" b="0" dirty="0">
                          <a:solidFill>
                            <a:sysClr val="windowText" lastClr="000000"/>
                          </a:solidFill>
                          <a:effectLst/>
                        </a:rPr>
                        <a:t>• A fund code of ** is an indicator of the default account. One per S/A + Signal code.</a:t>
                      </a:r>
                    </a:p>
                    <a:p>
                      <a:pPr marL="0" marR="0">
                        <a:spcBef>
                          <a:spcPts val="0"/>
                        </a:spcBef>
                        <a:spcAft>
                          <a:spcPts val="0"/>
                        </a:spcAft>
                      </a:pPr>
                      <a:r>
                        <a:rPr lang="en-US" sz="1000" b="0" dirty="0">
                          <a:solidFill>
                            <a:sysClr val="windowText" lastClr="000000"/>
                          </a:solidFill>
                          <a:effectLst/>
                        </a:rPr>
                        <a:t>*When used with Signal Code C or L an entry is required on the Fund Code to Billed Office </a:t>
                      </a:r>
                      <a:r>
                        <a:rPr lang="en-US" sz="1000" b="0" dirty="0" err="1">
                          <a:solidFill>
                            <a:sysClr val="windowText" lastClr="000000"/>
                          </a:solidFill>
                          <a:effectLst/>
                        </a:rPr>
                        <a:t>DoDAAC</a:t>
                      </a:r>
                      <a:r>
                        <a:rPr lang="en-US" sz="1000" b="0" dirty="0">
                          <a:solidFill>
                            <a:sysClr val="windowText" lastClr="000000"/>
                          </a:solidFill>
                          <a:effectLst/>
                        </a:rPr>
                        <a:t> Table. </a:t>
                      </a:r>
                      <a:endParaRPr lang="en-US" sz="1000" b="0" dirty="0">
                        <a:solidFill>
                          <a:sysClr val="windowText" lastClr="000000"/>
                        </a:solidFill>
                        <a:effectLst/>
                        <a:latin typeface="Consolas"/>
                        <a:ea typeface="Calibri"/>
                        <a:cs typeface="Times New Roman"/>
                      </a:endParaRPr>
                    </a:p>
                  </a:txBody>
                  <a:tcPr marL="54324" marR="5432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1522251">
                <a:tc>
                  <a:txBody>
                    <a:bodyPr/>
                    <a:lstStyle/>
                    <a:p>
                      <a:pPr marL="0" marR="0">
                        <a:spcBef>
                          <a:spcPts val="0"/>
                        </a:spcBef>
                        <a:spcAft>
                          <a:spcPts val="0"/>
                        </a:spcAft>
                      </a:pPr>
                      <a:r>
                        <a:rPr lang="en-US" sz="1000">
                          <a:solidFill>
                            <a:sysClr val="windowText" lastClr="000000"/>
                          </a:solidFill>
                          <a:effectLst/>
                        </a:rPr>
                        <a:t>APPROPRIATION</a:t>
                      </a:r>
                      <a:endParaRPr lang="en-US" sz="1000">
                        <a:solidFill>
                          <a:sysClr val="windowText" lastClr="000000"/>
                        </a:solidFill>
                        <a:effectLst/>
                        <a:latin typeface="Consolas"/>
                        <a:ea typeface="Calibri"/>
                        <a:cs typeface="Times New Roman"/>
                      </a:endParaRPr>
                    </a:p>
                  </a:txBody>
                  <a:tcPr marL="54324" marR="5432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spcBef>
                          <a:spcPts val="0"/>
                        </a:spcBef>
                        <a:spcAft>
                          <a:spcPts val="0"/>
                        </a:spcAft>
                      </a:pPr>
                      <a:r>
                        <a:rPr lang="en-US" sz="1000" b="0">
                          <a:solidFill>
                            <a:sysClr val="windowText" lastClr="000000"/>
                          </a:solidFill>
                          <a:effectLst/>
                        </a:rPr>
                        <a:t>VARCHAR2(11)</a:t>
                      </a:r>
                      <a:endParaRPr lang="en-US" sz="1000" b="0">
                        <a:solidFill>
                          <a:sysClr val="windowText" lastClr="000000"/>
                        </a:solidFill>
                        <a:effectLst/>
                        <a:latin typeface="Consolas"/>
                        <a:ea typeface="Calibri"/>
                        <a:cs typeface="Times New Roman"/>
                      </a:endParaRPr>
                    </a:p>
                  </a:txBody>
                  <a:tcPr marL="54324" marR="5432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spcBef>
                          <a:spcPts val="0"/>
                        </a:spcBef>
                        <a:spcAft>
                          <a:spcPts val="0"/>
                        </a:spcAft>
                      </a:pPr>
                      <a:r>
                        <a:rPr lang="en-US" sz="1000" b="0">
                          <a:solidFill>
                            <a:sysClr val="windowText" lastClr="000000"/>
                          </a:solidFill>
                          <a:effectLst/>
                        </a:rPr>
                        <a:t>Constructed/ *Conditional</a:t>
                      </a:r>
                      <a:endParaRPr lang="en-US" sz="1000" b="0">
                        <a:solidFill>
                          <a:sysClr val="windowText" lastClr="000000"/>
                        </a:solidFill>
                        <a:effectLst/>
                        <a:latin typeface="Consolas"/>
                        <a:ea typeface="Calibri"/>
                        <a:cs typeface="Times New Roman"/>
                      </a:endParaRPr>
                    </a:p>
                  </a:txBody>
                  <a:tcPr marL="54324" marR="5432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spcBef>
                          <a:spcPts val="0"/>
                        </a:spcBef>
                        <a:spcAft>
                          <a:spcPts val="0"/>
                        </a:spcAft>
                      </a:pPr>
                      <a:r>
                        <a:rPr lang="en-US" sz="1000" b="0" u="sng" dirty="0">
                          <a:solidFill>
                            <a:sysClr val="windowText" lastClr="000000"/>
                          </a:solidFill>
                          <a:effectLst/>
                        </a:rPr>
                        <a:t>Appropriation/Fund Account</a:t>
                      </a:r>
                      <a:r>
                        <a:rPr lang="en-US" sz="1000" b="0" dirty="0">
                          <a:solidFill>
                            <a:sysClr val="windowText" lastClr="000000"/>
                          </a:solidFill>
                          <a:effectLst/>
                        </a:rPr>
                        <a:t>. Constructed line of accounting</a:t>
                      </a:r>
                      <a:endParaRPr lang="en-US" sz="1000" b="0" dirty="0">
                        <a:solidFill>
                          <a:sysClr val="windowText" lastClr="000000"/>
                        </a:solidFill>
                        <a:effectLst/>
                        <a:latin typeface="Consolas"/>
                        <a:ea typeface="Calibri"/>
                        <a:cs typeface="Times New Roman"/>
                      </a:endParaRPr>
                    </a:p>
                  </a:txBody>
                  <a:tcPr marL="54324" marR="5432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spcBef>
                          <a:spcPts val="0"/>
                        </a:spcBef>
                        <a:spcAft>
                          <a:spcPts val="0"/>
                        </a:spcAft>
                      </a:pPr>
                      <a:r>
                        <a:rPr lang="en-US" sz="1000" b="0" dirty="0">
                          <a:solidFill>
                            <a:sysClr val="windowText" lastClr="000000"/>
                          </a:solidFill>
                          <a:effectLst/>
                        </a:rPr>
                        <a:t>• Constructed from: Last 2 characters of DEPARTMENT_REGULAR_CODE + FISCAL_YEAR_INDICATOR + MAIN_ACCOUNT_CODE + APPROPRIATION_LIMIT_SUBHEAD.  (NOTE that </a:t>
                      </a:r>
                      <a:r>
                        <a:rPr lang="en-US" sz="1000" b="0" dirty="0" err="1">
                          <a:solidFill>
                            <a:sysClr val="windowText" lastClr="000000"/>
                          </a:solidFill>
                          <a:effectLst/>
                        </a:rPr>
                        <a:t>DEPTARTMENT_REGULAR_Code</a:t>
                      </a:r>
                      <a:r>
                        <a:rPr lang="en-US" sz="1000" b="0" dirty="0">
                          <a:solidFill>
                            <a:sysClr val="windowText" lastClr="000000"/>
                          </a:solidFill>
                          <a:effectLst/>
                        </a:rPr>
                        <a:t> is actually 3 characters, but the leading zero is concatenated for purposes of this element.)</a:t>
                      </a:r>
                    </a:p>
                    <a:p>
                      <a:pPr marL="0" marR="0">
                        <a:spcBef>
                          <a:spcPts val="0"/>
                        </a:spcBef>
                        <a:spcAft>
                          <a:spcPts val="0"/>
                        </a:spcAft>
                      </a:pPr>
                      <a:r>
                        <a:rPr lang="en-US" sz="1000" b="0" dirty="0">
                          <a:solidFill>
                            <a:sysClr val="windowText" lastClr="000000"/>
                          </a:solidFill>
                          <a:effectLst/>
                        </a:rPr>
                        <a:t>• Blank appropriation data displays as NONINTERFUND on reports</a:t>
                      </a:r>
                      <a:endParaRPr lang="en-US" sz="1000" b="0" dirty="0">
                        <a:solidFill>
                          <a:sysClr val="windowText" lastClr="000000"/>
                        </a:solidFill>
                        <a:effectLst/>
                        <a:latin typeface="Consolas"/>
                        <a:ea typeface="Calibri"/>
                        <a:cs typeface="Times New Roman"/>
                      </a:endParaRPr>
                    </a:p>
                  </a:txBody>
                  <a:tcPr marL="54324" marR="5432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838578">
                <a:tc>
                  <a:txBody>
                    <a:bodyPr/>
                    <a:lstStyle/>
                    <a:p>
                      <a:pPr marL="0" marR="0">
                        <a:spcBef>
                          <a:spcPts val="0"/>
                        </a:spcBef>
                        <a:spcAft>
                          <a:spcPts val="0"/>
                        </a:spcAft>
                      </a:pPr>
                      <a:r>
                        <a:rPr lang="en-US" sz="1000">
                          <a:solidFill>
                            <a:sysClr val="windowText" lastClr="000000"/>
                          </a:solidFill>
                          <a:effectLst/>
                        </a:rPr>
                        <a:t>AGENCY_NARR</a:t>
                      </a:r>
                      <a:endParaRPr lang="en-US" sz="1000">
                        <a:solidFill>
                          <a:sysClr val="windowText" lastClr="000000"/>
                        </a:solidFill>
                        <a:effectLst/>
                        <a:latin typeface="Consolas"/>
                        <a:ea typeface="Calibri"/>
                        <a:cs typeface="Times New Roman"/>
                      </a:endParaRPr>
                    </a:p>
                  </a:txBody>
                  <a:tcPr marL="54324" marR="5432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spcBef>
                          <a:spcPts val="0"/>
                        </a:spcBef>
                        <a:spcAft>
                          <a:spcPts val="0"/>
                        </a:spcAft>
                      </a:pPr>
                      <a:r>
                        <a:rPr lang="en-US" sz="1000" b="0">
                          <a:solidFill>
                            <a:sysClr val="windowText" lastClr="000000"/>
                          </a:solidFill>
                          <a:effectLst/>
                        </a:rPr>
                        <a:t>VARCHAR2(20)</a:t>
                      </a:r>
                      <a:endParaRPr lang="en-US" sz="1000" b="0">
                        <a:solidFill>
                          <a:sysClr val="windowText" lastClr="000000"/>
                        </a:solidFill>
                        <a:effectLst/>
                        <a:latin typeface="Consolas"/>
                        <a:ea typeface="Calibri"/>
                        <a:cs typeface="Times New Roman"/>
                      </a:endParaRPr>
                    </a:p>
                  </a:txBody>
                  <a:tcPr marL="54324" marR="5432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spcBef>
                          <a:spcPts val="0"/>
                        </a:spcBef>
                        <a:spcAft>
                          <a:spcPts val="0"/>
                        </a:spcAft>
                      </a:pPr>
                      <a:r>
                        <a:rPr lang="en-US" sz="1000" b="0">
                          <a:solidFill>
                            <a:sysClr val="windowText" lastClr="000000"/>
                          </a:solidFill>
                          <a:effectLst/>
                        </a:rPr>
                        <a:t>Optional</a:t>
                      </a:r>
                      <a:endParaRPr lang="en-US" sz="1000" b="0">
                        <a:solidFill>
                          <a:sysClr val="windowText" lastClr="000000"/>
                        </a:solidFill>
                        <a:effectLst/>
                        <a:latin typeface="Consolas"/>
                        <a:ea typeface="Calibri"/>
                        <a:cs typeface="Times New Roman"/>
                      </a:endParaRPr>
                    </a:p>
                  </a:txBody>
                  <a:tcPr marL="54324" marR="5432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spcBef>
                          <a:spcPts val="0"/>
                        </a:spcBef>
                        <a:spcAft>
                          <a:spcPts val="0"/>
                        </a:spcAft>
                      </a:pPr>
                      <a:r>
                        <a:rPr lang="en-US" sz="1000" b="0" u="sng">
                          <a:solidFill>
                            <a:sysClr val="windowText" lastClr="000000"/>
                          </a:solidFill>
                          <a:effectLst/>
                        </a:rPr>
                        <a:t>Agency Narrative</a:t>
                      </a:r>
                      <a:r>
                        <a:rPr lang="en-US" sz="1000" b="0">
                          <a:solidFill>
                            <a:sysClr val="windowText" lastClr="000000"/>
                          </a:solidFill>
                          <a:effectLst/>
                        </a:rPr>
                        <a:t>. Name or common acronym for further agency delineation from the Service code.  Generally, a breakdown for H-series fund code assignments.</a:t>
                      </a:r>
                      <a:endParaRPr lang="en-US" sz="1000" b="0">
                        <a:solidFill>
                          <a:sysClr val="windowText" lastClr="000000"/>
                        </a:solidFill>
                        <a:effectLst/>
                        <a:latin typeface="Consolas"/>
                        <a:ea typeface="Calibri"/>
                        <a:cs typeface="Times New Roman"/>
                      </a:endParaRPr>
                    </a:p>
                  </a:txBody>
                  <a:tcPr marL="54324" marR="5432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spcBef>
                          <a:spcPts val="0"/>
                        </a:spcBef>
                        <a:spcAft>
                          <a:spcPts val="0"/>
                        </a:spcAft>
                      </a:pPr>
                      <a:r>
                        <a:rPr lang="en-US" sz="1000" b="0" dirty="0">
                          <a:solidFill>
                            <a:sysClr val="windowText" lastClr="000000"/>
                          </a:solidFill>
                          <a:effectLst/>
                        </a:rPr>
                        <a:t>Web Application input is limited to 5.This is to conform to report format limitations.</a:t>
                      </a:r>
                      <a:endParaRPr lang="en-US" sz="1000" b="0" dirty="0">
                        <a:solidFill>
                          <a:sysClr val="windowText" lastClr="000000"/>
                        </a:solidFill>
                        <a:effectLst/>
                        <a:latin typeface="Consolas"/>
                        <a:ea typeface="Calibri"/>
                        <a:cs typeface="Times New Roman"/>
                      </a:endParaRPr>
                    </a:p>
                  </a:txBody>
                  <a:tcPr marL="54324" marR="5432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bl>
          </a:graphicData>
        </a:graphic>
      </p:graphicFrame>
      <p:sp>
        <p:nvSpPr>
          <p:cNvPr id="5" name="Rectangle 4"/>
          <p:cNvSpPr/>
          <p:nvPr/>
        </p:nvSpPr>
        <p:spPr>
          <a:xfrm>
            <a:off x="609600" y="6230779"/>
            <a:ext cx="3200400" cy="246221"/>
          </a:xfrm>
          <a:prstGeom prst="rect">
            <a:avLst/>
          </a:prstGeom>
        </p:spPr>
        <p:txBody>
          <a:bodyPr wrap="square">
            <a:spAutoFit/>
          </a:bodyPr>
          <a:lstStyle/>
          <a:p>
            <a:r>
              <a:rPr lang="en-US" sz="1000" b="1" dirty="0"/>
              <a:t>*Conditional = Must use unless NONINTERFUND billing</a:t>
            </a:r>
          </a:p>
        </p:txBody>
      </p:sp>
    </p:spTree>
    <p:extLst>
      <p:ext uri="{BB962C8B-B14F-4D97-AF65-F5344CB8AC3E}">
        <p14:creationId xmlns:p14="http://schemas.microsoft.com/office/powerpoint/2010/main" val="2340413284"/>
      </p:ext>
    </p:extLst>
  </p:cSld>
  <p:clrMapOvr>
    <a:masterClrMapping/>
  </p:clrMapOvr>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idx="4294967295"/>
          </p:nvPr>
        </p:nvSpPr>
        <p:spPr>
          <a:xfrm>
            <a:off x="533400" y="304800"/>
            <a:ext cx="8229600" cy="381000"/>
          </a:xfrm>
          <a:prstGeom prst="rect">
            <a:avLst/>
          </a:prstGeom>
        </p:spPr>
        <p:txBody>
          <a:bodyPr/>
          <a:lstStyle/>
          <a:p>
            <a:r>
              <a:rPr lang="en-US" dirty="0" smtClean="0">
                <a:solidFill>
                  <a:srgbClr val="0070C0"/>
                </a:solidFill>
              </a:rPr>
              <a:t>Master File Layout</a:t>
            </a:r>
            <a:endParaRPr lang="en-US" sz="3600" dirty="0" smtClean="0">
              <a:solidFill>
                <a:srgbClr val="0070C0"/>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2910473494"/>
              </p:ext>
            </p:extLst>
          </p:nvPr>
        </p:nvGraphicFramePr>
        <p:xfrm>
          <a:off x="457200" y="990147"/>
          <a:ext cx="8229600" cy="4611886"/>
        </p:xfrm>
        <a:graphic>
          <a:graphicData uri="http://schemas.openxmlformats.org/drawingml/2006/table">
            <a:tbl>
              <a:tblPr firstRow="1" firstCol="1" lastRow="1" lastCol="1" bandRow="1" bandCol="1">
                <a:tableStyleId>{5C22544A-7EE6-4342-B048-85BDC9FD1C3A}</a:tableStyleId>
              </a:tblPr>
              <a:tblGrid>
                <a:gridCol w="1981200">
                  <a:extLst>
                    <a:ext uri="{9D8B030D-6E8A-4147-A177-3AD203B41FA5}">
                      <a16:colId xmlns:a16="http://schemas.microsoft.com/office/drawing/2014/main" val="20000"/>
                    </a:ext>
                  </a:extLst>
                </a:gridCol>
                <a:gridCol w="990600">
                  <a:extLst>
                    <a:ext uri="{9D8B030D-6E8A-4147-A177-3AD203B41FA5}">
                      <a16:colId xmlns:a16="http://schemas.microsoft.com/office/drawing/2014/main" val="20001"/>
                    </a:ext>
                  </a:extLst>
                </a:gridCol>
                <a:gridCol w="838200">
                  <a:extLst>
                    <a:ext uri="{9D8B030D-6E8A-4147-A177-3AD203B41FA5}">
                      <a16:colId xmlns:a16="http://schemas.microsoft.com/office/drawing/2014/main" val="20002"/>
                    </a:ext>
                  </a:extLst>
                </a:gridCol>
                <a:gridCol w="1959097">
                  <a:extLst>
                    <a:ext uri="{9D8B030D-6E8A-4147-A177-3AD203B41FA5}">
                      <a16:colId xmlns:a16="http://schemas.microsoft.com/office/drawing/2014/main" val="20003"/>
                    </a:ext>
                  </a:extLst>
                </a:gridCol>
                <a:gridCol w="2460503">
                  <a:extLst>
                    <a:ext uri="{9D8B030D-6E8A-4147-A177-3AD203B41FA5}">
                      <a16:colId xmlns:a16="http://schemas.microsoft.com/office/drawing/2014/main" val="20004"/>
                    </a:ext>
                  </a:extLst>
                </a:gridCol>
              </a:tblGrid>
              <a:tr h="167559">
                <a:tc>
                  <a:txBody>
                    <a:bodyPr/>
                    <a:lstStyle/>
                    <a:p>
                      <a:pPr marL="0" marR="0">
                        <a:spcBef>
                          <a:spcPts val="0"/>
                        </a:spcBef>
                        <a:spcAft>
                          <a:spcPts val="0"/>
                        </a:spcAft>
                      </a:pPr>
                      <a:r>
                        <a:rPr lang="en-US" sz="1000">
                          <a:effectLst/>
                        </a:rPr>
                        <a:t>Field Name</a:t>
                      </a:r>
                      <a:endParaRPr lang="en-US" sz="1000">
                        <a:effectLst/>
                        <a:latin typeface="Times New Roman"/>
                        <a:ea typeface="Times New Roman"/>
                      </a:endParaRPr>
                    </a:p>
                  </a:txBody>
                  <a:tcPr marL="62835" marR="628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1000">
                          <a:effectLst/>
                        </a:rPr>
                        <a:t>Type</a:t>
                      </a:r>
                      <a:endParaRPr lang="en-US" sz="1000">
                        <a:effectLst/>
                        <a:latin typeface="Times New Roman"/>
                        <a:ea typeface="Times New Roman"/>
                      </a:endParaRPr>
                    </a:p>
                  </a:txBody>
                  <a:tcPr marL="62835" marR="628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spcBef>
                          <a:spcPts val="0"/>
                        </a:spcBef>
                        <a:spcAft>
                          <a:spcPts val="0"/>
                        </a:spcAft>
                      </a:pPr>
                      <a:r>
                        <a:rPr lang="en-US" sz="1000">
                          <a:effectLst/>
                        </a:rPr>
                        <a:t>Use</a:t>
                      </a:r>
                      <a:endParaRPr lang="en-US" sz="1000">
                        <a:effectLst/>
                        <a:latin typeface="Times New Roman"/>
                        <a:ea typeface="Times New Roman"/>
                      </a:endParaRPr>
                    </a:p>
                  </a:txBody>
                  <a:tcPr marL="62835" marR="628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1000">
                          <a:effectLst/>
                        </a:rPr>
                        <a:t>Definition</a:t>
                      </a:r>
                      <a:endParaRPr lang="en-US" sz="1000">
                        <a:effectLst/>
                        <a:latin typeface="Times New Roman"/>
                        <a:ea typeface="Times New Roman"/>
                      </a:endParaRPr>
                    </a:p>
                  </a:txBody>
                  <a:tcPr marL="62835" marR="628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1000">
                          <a:effectLst/>
                        </a:rPr>
                        <a:t>Business Rule</a:t>
                      </a:r>
                      <a:endParaRPr lang="en-US" sz="1000">
                        <a:effectLst/>
                        <a:latin typeface="Times New Roman"/>
                        <a:ea typeface="Times New Roman"/>
                      </a:endParaRPr>
                    </a:p>
                  </a:txBody>
                  <a:tcPr marL="62835" marR="628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1396327">
                <a:tc>
                  <a:txBody>
                    <a:bodyPr/>
                    <a:lstStyle/>
                    <a:p>
                      <a:pPr marL="0" marR="0">
                        <a:spcBef>
                          <a:spcPts val="0"/>
                        </a:spcBef>
                        <a:spcAft>
                          <a:spcPts val="0"/>
                        </a:spcAft>
                      </a:pPr>
                      <a:r>
                        <a:rPr lang="en-US" sz="1000" dirty="0">
                          <a:solidFill>
                            <a:sysClr val="windowText" lastClr="000000"/>
                          </a:solidFill>
                          <a:effectLst/>
                        </a:rPr>
                        <a:t>DEPARTMENT_REGULAR_CODE</a:t>
                      </a:r>
                      <a:endParaRPr lang="en-US" sz="1000" dirty="0">
                        <a:solidFill>
                          <a:sysClr val="windowText" lastClr="000000"/>
                        </a:solidFill>
                        <a:effectLst/>
                        <a:latin typeface="Consolas"/>
                        <a:ea typeface="Calibri"/>
                        <a:cs typeface="Times New Roman"/>
                      </a:endParaRPr>
                    </a:p>
                  </a:txBody>
                  <a:tcPr marL="62835" marR="628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spcBef>
                          <a:spcPts val="0"/>
                        </a:spcBef>
                        <a:spcAft>
                          <a:spcPts val="0"/>
                        </a:spcAft>
                      </a:pPr>
                      <a:r>
                        <a:rPr lang="en-US" sz="1000" b="0" dirty="0">
                          <a:solidFill>
                            <a:sysClr val="windowText" lastClr="000000"/>
                          </a:solidFill>
                          <a:effectLst/>
                        </a:rPr>
                        <a:t>VARCHAR2(3)</a:t>
                      </a:r>
                      <a:endParaRPr lang="en-US" sz="1000" b="0" dirty="0">
                        <a:solidFill>
                          <a:sysClr val="windowText" lastClr="000000"/>
                        </a:solidFill>
                        <a:effectLst/>
                        <a:latin typeface="Consolas"/>
                        <a:ea typeface="Calibri"/>
                        <a:cs typeface="Times New Roman"/>
                      </a:endParaRPr>
                    </a:p>
                  </a:txBody>
                  <a:tcPr marL="62835" marR="628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spcBef>
                          <a:spcPts val="0"/>
                        </a:spcBef>
                        <a:spcAft>
                          <a:spcPts val="0"/>
                        </a:spcAft>
                      </a:pPr>
                      <a:r>
                        <a:rPr lang="en-US" sz="1000" b="0" dirty="0">
                          <a:solidFill>
                            <a:sysClr val="windowText" lastClr="000000"/>
                          </a:solidFill>
                          <a:effectLst/>
                        </a:rPr>
                        <a:t>*Conditional</a:t>
                      </a:r>
                      <a:endParaRPr lang="en-US" sz="1000" b="0" dirty="0">
                        <a:solidFill>
                          <a:sysClr val="windowText" lastClr="000000"/>
                        </a:solidFill>
                        <a:effectLst/>
                        <a:latin typeface="Consolas"/>
                        <a:ea typeface="Calibri"/>
                        <a:cs typeface="Times New Roman"/>
                      </a:endParaRPr>
                    </a:p>
                  </a:txBody>
                  <a:tcPr marL="62835" marR="628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spcBef>
                          <a:spcPts val="0"/>
                        </a:spcBef>
                        <a:spcAft>
                          <a:spcPts val="0"/>
                        </a:spcAft>
                      </a:pPr>
                      <a:r>
                        <a:rPr lang="en-US" sz="1000" b="0" u="sng" dirty="0">
                          <a:solidFill>
                            <a:sysClr val="windowText" lastClr="000000"/>
                          </a:solidFill>
                          <a:effectLst/>
                        </a:rPr>
                        <a:t>Department Regular Code</a:t>
                      </a:r>
                      <a:r>
                        <a:rPr lang="en-US" sz="1000" b="0" dirty="0">
                          <a:solidFill>
                            <a:sysClr val="windowText" lastClr="000000"/>
                          </a:solidFill>
                          <a:effectLst/>
                        </a:rPr>
                        <a:t>. US Treasury designated code representing the government agency accountable for one or more fund accounts established and maintained by the Treasury.</a:t>
                      </a:r>
                      <a:endParaRPr lang="en-US" sz="1000" b="0" dirty="0">
                        <a:solidFill>
                          <a:sysClr val="windowText" lastClr="000000"/>
                        </a:solidFill>
                        <a:effectLst/>
                        <a:latin typeface="Consolas"/>
                        <a:ea typeface="Calibri"/>
                        <a:cs typeface="Times New Roman"/>
                      </a:endParaRPr>
                    </a:p>
                  </a:txBody>
                  <a:tcPr marL="62835" marR="628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spcBef>
                          <a:spcPts val="0"/>
                        </a:spcBef>
                        <a:spcAft>
                          <a:spcPts val="0"/>
                        </a:spcAft>
                      </a:pPr>
                      <a:r>
                        <a:rPr lang="en-US" sz="1000" b="0">
                          <a:solidFill>
                            <a:sysClr val="windowText" lastClr="000000"/>
                          </a:solidFill>
                          <a:effectLst/>
                        </a:rPr>
                        <a:t>• Department Regular Code must be 3 numeric characters.  ex. 097 (NOTE: This element used to be 2 characters.  Current codes are going to be pre-fixed by a zero.)</a:t>
                      </a:r>
                    </a:p>
                    <a:p>
                      <a:pPr marL="0" marR="0">
                        <a:spcBef>
                          <a:spcPts val="0"/>
                        </a:spcBef>
                        <a:spcAft>
                          <a:spcPts val="0"/>
                        </a:spcAft>
                      </a:pPr>
                      <a:r>
                        <a:rPr lang="en-US" sz="1000" b="0">
                          <a:solidFill>
                            <a:sysClr val="windowText" lastClr="000000"/>
                          </a:solidFill>
                          <a:effectLst/>
                        </a:rPr>
                        <a:t>• If any of DEPARTMENT_REGULAR_CODE, MAIN_ACCOUNT_CODE and/or SUB_ACCOUNT_CODE are present than the others are required.</a:t>
                      </a:r>
                    </a:p>
                    <a:p>
                      <a:pPr marL="0" marR="0">
                        <a:spcBef>
                          <a:spcPts val="0"/>
                        </a:spcBef>
                        <a:spcAft>
                          <a:spcPts val="0"/>
                        </a:spcAft>
                      </a:pPr>
                      <a:r>
                        <a:rPr lang="en-US" sz="1000" b="0">
                          <a:solidFill>
                            <a:sysClr val="windowText" lastClr="000000"/>
                          </a:solidFill>
                          <a:effectLst/>
                        </a:rPr>
                        <a:t>• Blank field indicates NONINTERFUND.</a:t>
                      </a:r>
                      <a:endParaRPr lang="en-US" sz="1000" b="0">
                        <a:solidFill>
                          <a:sysClr val="windowText" lastClr="000000"/>
                        </a:solidFill>
                        <a:effectLst/>
                        <a:latin typeface="Consolas"/>
                        <a:ea typeface="Calibri"/>
                        <a:cs typeface="Times New Roman"/>
                      </a:endParaRPr>
                    </a:p>
                  </a:txBody>
                  <a:tcPr marL="62835" marR="628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1117061">
                <a:tc>
                  <a:txBody>
                    <a:bodyPr/>
                    <a:lstStyle/>
                    <a:p>
                      <a:pPr marL="0" marR="0">
                        <a:spcBef>
                          <a:spcPts val="0"/>
                        </a:spcBef>
                        <a:spcAft>
                          <a:spcPts val="0"/>
                        </a:spcAft>
                      </a:pPr>
                      <a:r>
                        <a:rPr lang="en-US" sz="1000" dirty="0">
                          <a:solidFill>
                            <a:sysClr val="windowText" lastClr="000000"/>
                          </a:solidFill>
                          <a:effectLst/>
                        </a:rPr>
                        <a:t>DEPARTMENT_TRANSFER_CODE</a:t>
                      </a:r>
                      <a:endParaRPr lang="en-US" sz="1000" dirty="0">
                        <a:solidFill>
                          <a:sysClr val="windowText" lastClr="000000"/>
                        </a:solidFill>
                        <a:effectLst/>
                        <a:latin typeface="Consolas"/>
                        <a:ea typeface="Calibri"/>
                        <a:cs typeface="Times New Roman"/>
                      </a:endParaRPr>
                    </a:p>
                  </a:txBody>
                  <a:tcPr marL="62835" marR="628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spcBef>
                          <a:spcPts val="0"/>
                        </a:spcBef>
                        <a:spcAft>
                          <a:spcPts val="0"/>
                        </a:spcAft>
                      </a:pPr>
                      <a:r>
                        <a:rPr lang="en-US" sz="1000" b="0">
                          <a:solidFill>
                            <a:sysClr val="windowText" lastClr="000000"/>
                          </a:solidFill>
                          <a:effectLst/>
                        </a:rPr>
                        <a:t>VARCHAR2(3)</a:t>
                      </a:r>
                      <a:endParaRPr lang="en-US" sz="1000" b="0">
                        <a:solidFill>
                          <a:sysClr val="windowText" lastClr="000000"/>
                        </a:solidFill>
                        <a:effectLst/>
                        <a:latin typeface="Consolas"/>
                        <a:ea typeface="Calibri"/>
                        <a:cs typeface="Times New Roman"/>
                      </a:endParaRPr>
                    </a:p>
                  </a:txBody>
                  <a:tcPr marL="62835" marR="628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spcBef>
                          <a:spcPts val="0"/>
                        </a:spcBef>
                        <a:spcAft>
                          <a:spcPts val="0"/>
                        </a:spcAft>
                      </a:pPr>
                      <a:r>
                        <a:rPr lang="en-US" sz="1000" b="0">
                          <a:solidFill>
                            <a:sysClr val="windowText" lastClr="000000"/>
                          </a:solidFill>
                          <a:effectLst/>
                        </a:rPr>
                        <a:t>Optional</a:t>
                      </a:r>
                      <a:endParaRPr lang="en-US" sz="1000" b="0">
                        <a:solidFill>
                          <a:sysClr val="windowText" lastClr="000000"/>
                        </a:solidFill>
                        <a:effectLst/>
                        <a:latin typeface="Consolas"/>
                        <a:ea typeface="Calibri"/>
                        <a:cs typeface="Times New Roman"/>
                      </a:endParaRPr>
                    </a:p>
                  </a:txBody>
                  <a:tcPr marL="62835" marR="628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spcBef>
                          <a:spcPts val="0"/>
                        </a:spcBef>
                        <a:spcAft>
                          <a:spcPts val="0"/>
                        </a:spcAft>
                      </a:pPr>
                      <a:r>
                        <a:rPr lang="en-US" sz="1000" b="0" u="sng" dirty="0">
                          <a:solidFill>
                            <a:sysClr val="windowText" lastClr="000000"/>
                          </a:solidFill>
                          <a:effectLst/>
                        </a:rPr>
                        <a:t>Department Transfer Code</a:t>
                      </a:r>
                      <a:r>
                        <a:rPr lang="en-US" sz="1000" b="0" dirty="0">
                          <a:solidFill>
                            <a:sysClr val="windowText" lastClr="000000"/>
                          </a:solidFill>
                          <a:effectLst/>
                        </a:rPr>
                        <a:t>. Identifies the federal agency of obligation authority to the DoD or one of its components</a:t>
                      </a:r>
                      <a:endParaRPr lang="en-US" sz="1000" b="0" dirty="0">
                        <a:solidFill>
                          <a:sysClr val="windowText" lastClr="000000"/>
                        </a:solidFill>
                        <a:effectLst/>
                        <a:latin typeface="Consolas"/>
                        <a:ea typeface="Calibri"/>
                        <a:cs typeface="Times New Roman"/>
                      </a:endParaRPr>
                    </a:p>
                  </a:txBody>
                  <a:tcPr marL="62835" marR="628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spcBef>
                          <a:spcPts val="0"/>
                        </a:spcBef>
                        <a:spcAft>
                          <a:spcPts val="0"/>
                        </a:spcAft>
                      </a:pPr>
                      <a:r>
                        <a:rPr lang="en-US" sz="1000" b="0" dirty="0">
                          <a:solidFill>
                            <a:sysClr val="windowText" lastClr="000000"/>
                          </a:solidFill>
                          <a:effectLst/>
                        </a:rPr>
                        <a:t>• Department Transfer Code must be 3 numeric characters.  ex. 097 (Note:  Programs may use the two character code and derive the three character version - with a leading zero - at time of reporting if the software system in use has not yet been updated). • May be blank if no department transfer is applicable</a:t>
                      </a:r>
                      <a:endParaRPr lang="en-US" sz="1000" b="0" dirty="0">
                        <a:solidFill>
                          <a:sysClr val="windowText" lastClr="000000"/>
                        </a:solidFill>
                        <a:effectLst/>
                        <a:latin typeface="Consolas"/>
                        <a:ea typeface="Calibri"/>
                        <a:cs typeface="Times New Roman"/>
                      </a:endParaRPr>
                    </a:p>
                  </a:txBody>
                  <a:tcPr marL="62835" marR="628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1815225">
                <a:tc>
                  <a:txBody>
                    <a:bodyPr/>
                    <a:lstStyle/>
                    <a:p>
                      <a:pPr marL="0" marR="0">
                        <a:spcBef>
                          <a:spcPts val="0"/>
                        </a:spcBef>
                        <a:spcAft>
                          <a:spcPts val="0"/>
                        </a:spcAft>
                      </a:pPr>
                      <a:r>
                        <a:rPr lang="en-US" sz="1000">
                          <a:solidFill>
                            <a:sysClr val="windowText" lastClr="000000"/>
                          </a:solidFill>
                          <a:effectLst/>
                        </a:rPr>
                        <a:t>MAIN_ACCOUNT_CODE</a:t>
                      </a:r>
                      <a:endParaRPr lang="en-US" sz="1000">
                        <a:solidFill>
                          <a:sysClr val="windowText" lastClr="000000"/>
                        </a:solidFill>
                        <a:effectLst/>
                        <a:latin typeface="Consolas"/>
                        <a:ea typeface="Calibri"/>
                        <a:cs typeface="Times New Roman"/>
                      </a:endParaRPr>
                    </a:p>
                  </a:txBody>
                  <a:tcPr marL="62835" marR="628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spcBef>
                          <a:spcPts val="0"/>
                        </a:spcBef>
                        <a:spcAft>
                          <a:spcPts val="0"/>
                        </a:spcAft>
                      </a:pPr>
                      <a:r>
                        <a:rPr lang="en-US" sz="1000" b="0">
                          <a:solidFill>
                            <a:sysClr val="windowText" lastClr="000000"/>
                          </a:solidFill>
                          <a:effectLst/>
                        </a:rPr>
                        <a:t>VARCHAR2(4)</a:t>
                      </a:r>
                      <a:endParaRPr lang="en-US" sz="1000" b="0">
                        <a:solidFill>
                          <a:sysClr val="windowText" lastClr="000000"/>
                        </a:solidFill>
                        <a:effectLst/>
                        <a:latin typeface="Consolas"/>
                        <a:ea typeface="Calibri"/>
                        <a:cs typeface="Times New Roman"/>
                      </a:endParaRPr>
                    </a:p>
                  </a:txBody>
                  <a:tcPr marL="62835" marR="628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spcBef>
                          <a:spcPts val="0"/>
                        </a:spcBef>
                        <a:spcAft>
                          <a:spcPts val="0"/>
                        </a:spcAft>
                      </a:pPr>
                      <a:r>
                        <a:rPr lang="en-US" sz="1000" b="0">
                          <a:solidFill>
                            <a:sysClr val="windowText" lastClr="000000"/>
                          </a:solidFill>
                          <a:effectLst/>
                        </a:rPr>
                        <a:t>*Conditional</a:t>
                      </a:r>
                      <a:endParaRPr lang="en-US" sz="1000" b="0">
                        <a:solidFill>
                          <a:sysClr val="windowText" lastClr="000000"/>
                        </a:solidFill>
                        <a:effectLst/>
                        <a:latin typeface="Consolas"/>
                        <a:ea typeface="Calibri"/>
                        <a:cs typeface="Times New Roman"/>
                      </a:endParaRPr>
                    </a:p>
                  </a:txBody>
                  <a:tcPr marL="62835" marR="628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spcBef>
                          <a:spcPts val="0"/>
                        </a:spcBef>
                        <a:spcAft>
                          <a:spcPts val="0"/>
                        </a:spcAft>
                      </a:pPr>
                      <a:r>
                        <a:rPr lang="en-US" sz="1000" b="0" u="sng">
                          <a:solidFill>
                            <a:sysClr val="windowText" lastClr="000000"/>
                          </a:solidFill>
                          <a:effectLst/>
                        </a:rPr>
                        <a:t>Main Account</a:t>
                      </a:r>
                      <a:r>
                        <a:rPr lang="en-US" sz="1000" b="0">
                          <a:solidFill>
                            <a:sysClr val="windowText" lastClr="000000"/>
                          </a:solidFill>
                          <a:effectLst/>
                        </a:rPr>
                        <a:t>. A four digit numeric data element representing a specific appropriation or fund account established by the U.S. Treasury for expenditure or receipt authority issued by the U.S. Congress.</a:t>
                      </a:r>
                      <a:endParaRPr lang="en-US" sz="1000" b="0">
                        <a:solidFill>
                          <a:sysClr val="windowText" lastClr="000000"/>
                        </a:solidFill>
                        <a:effectLst/>
                        <a:latin typeface="Consolas"/>
                        <a:ea typeface="Calibri"/>
                        <a:cs typeface="Times New Roman"/>
                      </a:endParaRPr>
                    </a:p>
                  </a:txBody>
                  <a:tcPr marL="62835" marR="628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spcBef>
                          <a:spcPts val="0"/>
                        </a:spcBef>
                        <a:spcAft>
                          <a:spcPts val="0"/>
                        </a:spcAft>
                      </a:pPr>
                      <a:r>
                        <a:rPr lang="en-US" sz="1000" b="0" dirty="0">
                          <a:solidFill>
                            <a:sysClr val="windowText" lastClr="000000"/>
                          </a:solidFill>
                          <a:effectLst/>
                        </a:rPr>
                        <a:t>• Each Main Account Code must be associated with only one Fund Type Code.</a:t>
                      </a:r>
                    </a:p>
                    <a:p>
                      <a:pPr marL="0" marR="0">
                        <a:spcBef>
                          <a:spcPts val="0"/>
                        </a:spcBef>
                        <a:spcAft>
                          <a:spcPts val="0"/>
                        </a:spcAft>
                      </a:pPr>
                      <a:r>
                        <a:rPr lang="en-US" sz="1000" b="0" dirty="0">
                          <a:solidFill>
                            <a:sysClr val="windowText" lastClr="000000"/>
                          </a:solidFill>
                          <a:effectLst/>
                        </a:rPr>
                        <a:t>• Each Main Account Code must be associated with only one Budget Function/Sub-Function Code.</a:t>
                      </a:r>
                    </a:p>
                    <a:p>
                      <a:pPr marL="0" marR="0">
                        <a:spcBef>
                          <a:spcPts val="0"/>
                        </a:spcBef>
                        <a:spcAft>
                          <a:spcPts val="0"/>
                        </a:spcAft>
                      </a:pPr>
                      <a:r>
                        <a:rPr lang="en-US" sz="1000" b="0" dirty="0">
                          <a:solidFill>
                            <a:sysClr val="windowText" lastClr="000000"/>
                          </a:solidFill>
                          <a:effectLst/>
                        </a:rPr>
                        <a:t>• Main Account Code must be 4 numeric characters.</a:t>
                      </a:r>
                    </a:p>
                    <a:p>
                      <a:pPr marL="0" marR="0">
                        <a:spcBef>
                          <a:spcPts val="0"/>
                        </a:spcBef>
                        <a:spcAft>
                          <a:spcPts val="0"/>
                        </a:spcAft>
                      </a:pPr>
                      <a:r>
                        <a:rPr lang="en-US" sz="1000" b="0" dirty="0">
                          <a:solidFill>
                            <a:sysClr val="windowText" lastClr="000000"/>
                          </a:solidFill>
                          <a:effectLst/>
                        </a:rPr>
                        <a:t>• If any of DEPARTMENT_REGULAR_CODE, MAIN_ACCOUNT_CODE and/or SUB_ACCOUNT_CODE are present than the others are required.</a:t>
                      </a:r>
                    </a:p>
                    <a:p>
                      <a:pPr marL="0" marR="0">
                        <a:spcBef>
                          <a:spcPts val="0"/>
                        </a:spcBef>
                        <a:spcAft>
                          <a:spcPts val="0"/>
                        </a:spcAft>
                      </a:pPr>
                      <a:r>
                        <a:rPr lang="en-US" sz="1000" b="0" dirty="0">
                          <a:solidFill>
                            <a:sysClr val="windowText" lastClr="000000"/>
                          </a:solidFill>
                          <a:effectLst/>
                        </a:rPr>
                        <a:t>• Blank field indicates NONINTERFUND.</a:t>
                      </a:r>
                      <a:endParaRPr lang="en-US" sz="1000" b="0" dirty="0">
                        <a:solidFill>
                          <a:sysClr val="windowText" lastClr="000000"/>
                        </a:solidFill>
                        <a:effectLst/>
                        <a:latin typeface="Consolas"/>
                        <a:ea typeface="Calibri"/>
                        <a:cs typeface="Times New Roman"/>
                      </a:endParaRPr>
                    </a:p>
                  </a:txBody>
                  <a:tcPr marL="62835" marR="628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bl>
          </a:graphicData>
        </a:graphic>
      </p:graphicFrame>
      <p:sp>
        <p:nvSpPr>
          <p:cNvPr id="5" name="Rectangle 4"/>
          <p:cNvSpPr/>
          <p:nvPr/>
        </p:nvSpPr>
        <p:spPr>
          <a:xfrm>
            <a:off x="609600" y="6230779"/>
            <a:ext cx="3200400" cy="246221"/>
          </a:xfrm>
          <a:prstGeom prst="rect">
            <a:avLst/>
          </a:prstGeom>
        </p:spPr>
        <p:txBody>
          <a:bodyPr wrap="square">
            <a:spAutoFit/>
          </a:bodyPr>
          <a:lstStyle/>
          <a:p>
            <a:r>
              <a:rPr lang="en-US" sz="1000" b="1" dirty="0"/>
              <a:t>*Conditional = Must use unless NONINTERFUND billing</a:t>
            </a:r>
          </a:p>
        </p:txBody>
      </p:sp>
    </p:spTree>
    <p:extLst>
      <p:ext uri="{BB962C8B-B14F-4D97-AF65-F5344CB8AC3E}">
        <p14:creationId xmlns:p14="http://schemas.microsoft.com/office/powerpoint/2010/main" val="3915218432"/>
      </p:ext>
    </p:extLst>
  </p:cSld>
  <p:clrMapOvr>
    <a:masterClrMapping/>
  </p:clrMapOvr>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idx="4294967295"/>
          </p:nvPr>
        </p:nvSpPr>
        <p:spPr>
          <a:xfrm>
            <a:off x="533400" y="304800"/>
            <a:ext cx="8229600" cy="381000"/>
          </a:xfrm>
          <a:prstGeom prst="rect">
            <a:avLst/>
          </a:prstGeom>
        </p:spPr>
        <p:txBody>
          <a:bodyPr/>
          <a:lstStyle/>
          <a:p>
            <a:r>
              <a:rPr lang="en-US" dirty="0" smtClean="0">
                <a:solidFill>
                  <a:srgbClr val="0070C0"/>
                </a:solidFill>
              </a:rPr>
              <a:t>Master File Layout</a:t>
            </a:r>
            <a:endParaRPr lang="en-US" sz="3600" dirty="0" smtClean="0">
              <a:solidFill>
                <a:srgbClr val="0070C0"/>
              </a:solidFill>
            </a:endParaRPr>
          </a:p>
        </p:txBody>
      </p:sp>
      <p:graphicFrame>
        <p:nvGraphicFramePr>
          <p:cNvPr id="2" name="Table 1"/>
          <p:cNvGraphicFramePr>
            <a:graphicFrameLocks noGrp="1"/>
          </p:cNvGraphicFramePr>
          <p:nvPr>
            <p:extLst>
              <p:ext uri="{D42A27DB-BD31-4B8C-83A1-F6EECF244321}">
                <p14:modId xmlns:p14="http://schemas.microsoft.com/office/powerpoint/2010/main" val="3847461345"/>
              </p:ext>
            </p:extLst>
          </p:nvPr>
        </p:nvGraphicFramePr>
        <p:xfrm>
          <a:off x="672161" y="984194"/>
          <a:ext cx="7799677" cy="5035606"/>
        </p:xfrm>
        <a:graphic>
          <a:graphicData uri="http://schemas.openxmlformats.org/drawingml/2006/table">
            <a:tbl>
              <a:tblPr firstRow="1" firstCol="1" lastRow="1" lastCol="1" bandRow="1" bandCol="1">
                <a:tableStyleId>{5C22544A-7EE6-4342-B048-85BDC9FD1C3A}</a:tableStyleId>
              </a:tblPr>
              <a:tblGrid>
                <a:gridCol w="1461439">
                  <a:extLst>
                    <a:ext uri="{9D8B030D-6E8A-4147-A177-3AD203B41FA5}">
                      <a16:colId xmlns:a16="http://schemas.microsoft.com/office/drawing/2014/main" val="20000"/>
                    </a:ext>
                  </a:extLst>
                </a:gridCol>
                <a:gridCol w="1066800">
                  <a:extLst>
                    <a:ext uri="{9D8B030D-6E8A-4147-A177-3AD203B41FA5}">
                      <a16:colId xmlns:a16="http://schemas.microsoft.com/office/drawing/2014/main" val="20001"/>
                    </a:ext>
                  </a:extLst>
                </a:gridCol>
                <a:gridCol w="762000">
                  <a:extLst>
                    <a:ext uri="{9D8B030D-6E8A-4147-A177-3AD203B41FA5}">
                      <a16:colId xmlns:a16="http://schemas.microsoft.com/office/drawing/2014/main" val="20002"/>
                    </a:ext>
                  </a:extLst>
                </a:gridCol>
                <a:gridCol w="2057400">
                  <a:extLst>
                    <a:ext uri="{9D8B030D-6E8A-4147-A177-3AD203B41FA5}">
                      <a16:colId xmlns:a16="http://schemas.microsoft.com/office/drawing/2014/main" val="20003"/>
                    </a:ext>
                  </a:extLst>
                </a:gridCol>
                <a:gridCol w="2452038">
                  <a:extLst>
                    <a:ext uri="{9D8B030D-6E8A-4147-A177-3AD203B41FA5}">
                      <a16:colId xmlns:a16="http://schemas.microsoft.com/office/drawing/2014/main" val="20004"/>
                    </a:ext>
                  </a:extLst>
                </a:gridCol>
              </a:tblGrid>
              <a:tr h="158806">
                <a:tc>
                  <a:txBody>
                    <a:bodyPr/>
                    <a:lstStyle/>
                    <a:p>
                      <a:pPr marL="0" marR="0">
                        <a:spcBef>
                          <a:spcPts val="0"/>
                        </a:spcBef>
                        <a:spcAft>
                          <a:spcPts val="0"/>
                        </a:spcAft>
                      </a:pPr>
                      <a:r>
                        <a:rPr lang="en-US" sz="1000" dirty="0">
                          <a:effectLst/>
                        </a:rPr>
                        <a:t>Field Name</a:t>
                      </a:r>
                      <a:endParaRPr lang="en-US" sz="1000" dirty="0">
                        <a:solidFill>
                          <a:srgbClr val="000000"/>
                        </a:solidFill>
                        <a:effectLst/>
                        <a:latin typeface="Times New Roman"/>
                        <a:ea typeface="Times New Roman"/>
                        <a:cs typeface="Times New Roman"/>
                      </a:endParaRPr>
                    </a:p>
                  </a:txBody>
                  <a:tcPr marL="59552" marR="5955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1000">
                          <a:effectLst/>
                        </a:rPr>
                        <a:t>Type</a:t>
                      </a:r>
                      <a:endParaRPr lang="en-US" sz="1000">
                        <a:solidFill>
                          <a:srgbClr val="000000"/>
                        </a:solidFill>
                        <a:effectLst/>
                        <a:latin typeface="Times New Roman"/>
                        <a:ea typeface="Times New Roman"/>
                        <a:cs typeface="Times New Roman"/>
                      </a:endParaRPr>
                    </a:p>
                  </a:txBody>
                  <a:tcPr marL="59552" marR="5955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spcBef>
                          <a:spcPts val="0"/>
                        </a:spcBef>
                        <a:spcAft>
                          <a:spcPts val="0"/>
                        </a:spcAft>
                      </a:pPr>
                      <a:r>
                        <a:rPr lang="en-US" sz="1000">
                          <a:effectLst/>
                        </a:rPr>
                        <a:t>Use</a:t>
                      </a:r>
                      <a:endParaRPr lang="en-US" sz="1000">
                        <a:solidFill>
                          <a:srgbClr val="000000"/>
                        </a:solidFill>
                        <a:effectLst/>
                        <a:latin typeface="Times New Roman"/>
                        <a:ea typeface="Times New Roman"/>
                        <a:cs typeface="Times New Roman"/>
                      </a:endParaRPr>
                    </a:p>
                  </a:txBody>
                  <a:tcPr marL="59552" marR="5955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1000">
                          <a:effectLst/>
                        </a:rPr>
                        <a:t>Definition</a:t>
                      </a:r>
                      <a:endParaRPr lang="en-US" sz="1000">
                        <a:solidFill>
                          <a:srgbClr val="000000"/>
                        </a:solidFill>
                        <a:effectLst/>
                        <a:latin typeface="Times New Roman"/>
                        <a:ea typeface="Times New Roman"/>
                        <a:cs typeface="Times New Roman"/>
                      </a:endParaRPr>
                    </a:p>
                  </a:txBody>
                  <a:tcPr marL="59552" marR="5955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1000">
                          <a:effectLst/>
                        </a:rPr>
                        <a:t>Business Rule</a:t>
                      </a:r>
                      <a:endParaRPr lang="en-US" sz="1000">
                        <a:solidFill>
                          <a:srgbClr val="000000"/>
                        </a:solidFill>
                        <a:effectLst/>
                        <a:latin typeface="Times New Roman"/>
                        <a:ea typeface="Times New Roman"/>
                        <a:cs typeface="Times New Roman"/>
                      </a:endParaRPr>
                    </a:p>
                  </a:txBody>
                  <a:tcPr marL="59552" marR="5955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1852733">
                <a:tc>
                  <a:txBody>
                    <a:bodyPr/>
                    <a:lstStyle/>
                    <a:p>
                      <a:pPr marL="0" marR="0">
                        <a:spcBef>
                          <a:spcPts val="0"/>
                        </a:spcBef>
                        <a:spcAft>
                          <a:spcPts val="0"/>
                        </a:spcAft>
                      </a:pPr>
                      <a:r>
                        <a:rPr lang="en-US" sz="1000" dirty="0">
                          <a:solidFill>
                            <a:sysClr val="windowText" lastClr="000000"/>
                          </a:solidFill>
                          <a:effectLst/>
                        </a:rPr>
                        <a:t>SUB_ACCOUNT_CODE</a:t>
                      </a:r>
                      <a:endParaRPr lang="en-US" sz="1000" dirty="0">
                        <a:solidFill>
                          <a:sysClr val="windowText" lastClr="000000"/>
                        </a:solidFill>
                        <a:effectLst/>
                        <a:latin typeface="Consolas"/>
                        <a:ea typeface="Calibri"/>
                        <a:cs typeface="Times New Roman"/>
                      </a:endParaRPr>
                    </a:p>
                  </a:txBody>
                  <a:tcPr marL="59552" marR="5955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spcBef>
                          <a:spcPts val="0"/>
                        </a:spcBef>
                        <a:spcAft>
                          <a:spcPts val="0"/>
                        </a:spcAft>
                      </a:pPr>
                      <a:r>
                        <a:rPr lang="en-US" sz="1000" b="0" dirty="0">
                          <a:solidFill>
                            <a:sysClr val="windowText" lastClr="000000"/>
                          </a:solidFill>
                          <a:effectLst/>
                        </a:rPr>
                        <a:t>VARCHAR2(3)</a:t>
                      </a:r>
                      <a:endParaRPr lang="en-US" sz="1000" b="0" dirty="0">
                        <a:solidFill>
                          <a:sysClr val="windowText" lastClr="000000"/>
                        </a:solidFill>
                        <a:effectLst/>
                        <a:latin typeface="Consolas"/>
                        <a:ea typeface="Calibri"/>
                        <a:cs typeface="Times New Roman"/>
                      </a:endParaRPr>
                    </a:p>
                  </a:txBody>
                  <a:tcPr marL="59552" marR="5955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spcBef>
                          <a:spcPts val="0"/>
                        </a:spcBef>
                        <a:spcAft>
                          <a:spcPts val="0"/>
                        </a:spcAft>
                      </a:pPr>
                      <a:r>
                        <a:rPr lang="en-US" sz="1000" b="0" dirty="0">
                          <a:solidFill>
                            <a:sysClr val="windowText" lastClr="000000"/>
                          </a:solidFill>
                          <a:effectLst/>
                        </a:rPr>
                        <a:t>*Conditional</a:t>
                      </a:r>
                      <a:endParaRPr lang="en-US" sz="1000" b="0" dirty="0">
                        <a:solidFill>
                          <a:sysClr val="windowText" lastClr="000000"/>
                        </a:solidFill>
                        <a:effectLst/>
                        <a:latin typeface="Consolas"/>
                        <a:ea typeface="Calibri"/>
                        <a:cs typeface="Times New Roman"/>
                      </a:endParaRPr>
                    </a:p>
                  </a:txBody>
                  <a:tcPr marL="59552" marR="5955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spcBef>
                          <a:spcPts val="0"/>
                        </a:spcBef>
                        <a:spcAft>
                          <a:spcPts val="0"/>
                        </a:spcAft>
                      </a:pPr>
                      <a:r>
                        <a:rPr lang="en-US" sz="1000" b="0" u="sng" dirty="0">
                          <a:solidFill>
                            <a:sysClr val="windowText" lastClr="000000"/>
                          </a:solidFill>
                          <a:effectLst/>
                        </a:rPr>
                        <a:t>Sub-account Code</a:t>
                      </a:r>
                      <a:r>
                        <a:rPr lang="en-US" sz="1000" b="0" dirty="0">
                          <a:solidFill>
                            <a:sysClr val="windowText" lastClr="000000"/>
                          </a:solidFill>
                          <a:effectLst/>
                        </a:rPr>
                        <a:t>. Specify subsidiary level accounts associated to the main account of the TAFS.</a:t>
                      </a:r>
                      <a:endParaRPr lang="en-US" sz="1000" b="0" dirty="0">
                        <a:solidFill>
                          <a:sysClr val="windowText" lastClr="000000"/>
                        </a:solidFill>
                        <a:effectLst/>
                        <a:latin typeface="Consolas"/>
                        <a:ea typeface="Calibri"/>
                        <a:cs typeface="Times New Roman"/>
                      </a:endParaRPr>
                    </a:p>
                  </a:txBody>
                  <a:tcPr marL="59552" marR="5955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spcBef>
                          <a:spcPts val="0"/>
                        </a:spcBef>
                        <a:spcAft>
                          <a:spcPts val="0"/>
                        </a:spcAft>
                      </a:pPr>
                      <a:r>
                        <a:rPr lang="en-US" sz="1000" b="0">
                          <a:solidFill>
                            <a:sysClr val="windowText" lastClr="000000"/>
                          </a:solidFill>
                          <a:effectLst/>
                        </a:rPr>
                        <a:t>• Every financial transaction processed must have a valid Sub-Account Code. </a:t>
                      </a:r>
                    </a:p>
                    <a:p>
                      <a:pPr marL="0" marR="0">
                        <a:spcBef>
                          <a:spcPts val="0"/>
                        </a:spcBef>
                        <a:spcAft>
                          <a:spcPts val="0"/>
                        </a:spcAft>
                      </a:pPr>
                      <a:r>
                        <a:rPr lang="en-US" sz="1000" b="0">
                          <a:solidFill>
                            <a:sysClr val="windowText" lastClr="000000"/>
                          </a:solidFill>
                          <a:effectLst/>
                        </a:rPr>
                        <a:t>• The Sub-Account Code must be defaulted to “000” when one of the Treasury Sub-Account Code conditions does not apply.</a:t>
                      </a:r>
                    </a:p>
                    <a:p>
                      <a:pPr marL="0" marR="0">
                        <a:spcBef>
                          <a:spcPts val="0"/>
                        </a:spcBef>
                        <a:spcAft>
                          <a:spcPts val="0"/>
                        </a:spcAft>
                      </a:pPr>
                      <a:r>
                        <a:rPr lang="en-US" sz="1000" b="0">
                          <a:solidFill>
                            <a:sysClr val="windowText" lastClr="000000"/>
                          </a:solidFill>
                          <a:effectLst/>
                        </a:rPr>
                        <a:t>• Sub-Account Code must be 3 numeric characters.  ex. 97X4930.001 (last 3 positions following period)</a:t>
                      </a:r>
                    </a:p>
                    <a:p>
                      <a:pPr marL="0" marR="0">
                        <a:spcBef>
                          <a:spcPts val="0"/>
                        </a:spcBef>
                        <a:spcAft>
                          <a:spcPts val="0"/>
                        </a:spcAft>
                      </a:pPr>
                      <a:r>
                        <a:rPr lang="en-US" sz="1000" b="0">
                          <a:solidFill>
                            <a:sysClr val="windowText" lastClr="000000"/>
                          </a:solidFill>
                          <a:effectLst/>
                        </a:rPr>
                        <a:t>• If any of DEPARTMENT_REGULAR_CODE, MAIN_ACCOUNT_CODE and/or SUB_ACCOUNT_CODE are present than the others are required.</a:t>
                      </a:r>
                    </a:p>
                    <a:p>
                      <a:pPr marL="0" marR="0">
                        <a:spcBef>
                          <a:spcPts val="0"/>
                        </a:spcBef>
                        <a:spcAft>
                          <a:spcPts val="0"/>
                        </a:spcAft>
                      </a:pPr>
                      <a:r>
                        <a:rPr lang="en-US" sz="1000" b="0">
                          <a:solidFill>
                            <a:sysClr val="windowText" lastClr="000000"/>
                          </a:solidFill>
                          <a:effectLst/>
                        </a:rPr>
                        <a:t>• Blank field indicates NONINTERFUND.</a:t>
                      </a:r>
                      <a:endParaRPr lang="en-US" sz="1000" b="0">
                        <a:solidFill>
                          <a:sysClr val="windowText" lastClr="000000"/>
                        </a:solidFill>
                        <a:effectLst/>
                        <a:latin typeface="Consolas"/>
                        <a:ea typeface="Calibri"/>
                        <a:cs typeface="Times New Roman"/>
                      </a:endParaRPr>
                    </a:p>
                  </a:txBody>
                  <a:tcPr marL="59552" marR="5955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2514424">
                <a:tc>
                  <a:txBody>
                    <a:bodyPr/>
                    <a:lstStyle/>
                    <a:p>
                      <a:pPr marL="0" marR="0">
                        <a:spcBef>
                          <a:spcPts val="0"/>
                        </a:spcBef>
                        <a:spcAft>
                          <a:spcPts val="0"/>
                        </a:spcAft>
                      </a:pPr>
                      <a:r>
                        <a:rPr lang="en-US" sz="1000">
                          <a:solidFill>
                            <a:sysClr val="windowText" lastClr="000000"/>
                          </a:solidFill>
                          <a:effectLst/>
                        </a:rPr>
                        <a:t>TREASURY_SUB_CLASS</a:t>
                      </a:r>
                      <a:endParaRPr lang="en-US" sz="1000">
                        <a:solidFill>
                          <a:sysClr val="windowText" lastClr="000000"/>
                        </a:solidFill>
                        <a:effectLst/>
                        <a:latin typeface="Consolas"/>
                        <a:ea typeface="Calibri"/>
                        <a:cs typeface="Times New Roman"/>
                      </a:endParaRPr>
                    </a:p>
                  </a:txBody>
                  <a:tcPr marL="59552" marR="5955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spcBef>
                          <a:spcPts val="0"/>
                        </a:spcBef>
                        <a:spcAft>
                          <a:spcPts val="0"/>
                        </a:spcAft>
                      </a:pPr>
                      <a:r>
                        <a:rPr lang="en-US" sz="1000" b="0">
                          <a:solidFill>
                            <a:sysClr val="windowText" lastClr="000000"/>
                          </a:solidFill>
                          <a:effectLst/>
                        </a:rPr>
                        <a:t>VARCHAR2(2)</a:t>
                      </a:r>
                      <a:endParaRPr lang="en-US" sz="1000" b="0">
                        <a:solidFill>
                          <a:sysClr val="windowText" lastClr="000000"/>
                        </a:solidFill>
                        <a:effectLst/>
                        <a:latin typeface="Consolas"/>
                        <a:ea typeface="Calibri"/>
                        <a:cs typeface="Times New Roman"/>
                      </a:endParaRPr>
                    </a:p>
                  </a:txBody>
                  <a:tcPr marL="59552" marR="5955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spcBef>
                          <a:spcPts val="0"/>
                        </a:spcBef>
                        <a:spcAft>
                          <a:spcPts val="0"/>
                        </a:spcAft>
                      </a:pPr>
                      <a:r>
                        <a:rPr lang="en-US" sz="1000" b="0" dirty="0">
                          <a:solidFill>
                            <a:sysClr val="windowText" lastClr="000000"/>
                          </a:solidFill>
                          <a:effectLst/>
                        </a:rPr>
                        <a:t>Optional</a:t>
                      </a:r>
                      <a:endParaRPr lang="en-US" sz="1000" b="0" dirty="0">
                        <a:solidFill>
                          <a:sysClr val="windowText" lastClr="000000"/>
                        </a:solidFill>
                        <a:effectLst/>
                        <a:latin typeface="Consolas"/>
                        <a:ea typeface="Calibri"/>
                        <a:cs typeface="Times New Roman"/>
                      </a:endParaRPr>
                    </a:p>
                  </a:txBody>
                  <a:tcPr marL="59552" marR="5955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spcBef>
                          <a:spcPts val="0"/>
                        </a:spcBef>
                        <a:spcAft>
                          <a:spcPts val="0"/>
                        </a:spcAft>
                      </a:pPr>
                      <a:r>
                        <a:rPr lang="en-US" sz="1000" b="0" u="sng" dirty="0">
                          <a:solidFill>
                            <a:sysClr val="windowText" lastClr="000000"/>
                          </a:solidFill>
                          <a:effectLst/>
                        </a:rPr>
                        <a:t>Treasury Sub Class Code</a:t>
                      </a:r>
                      <a:r>
                        <a:rPr lang="en-US" sz="1000" b="0" dirty="0">
                          <a:solidFill>
                            <a:sysClr val="windowText" lastClr="000000"/>
                          </a:solidFill>
                          <a:effectLst/>
                        </a:rPr>
                        <a:t>. Assigned in certain cases for grouping designated disbursement and/or receipt transactions below the level of appropriation or fund account represented by the main account, Reference Item A3, Main Account) for an Appropriation, Fund, or Receipt Account.</a:t>
                      </a:r>
                      <a:endParaRPr lang="en-US" sz="1000" b="0" dirty="0">
                        <a:solidFill>
                          <a:sysClr val="windowText" lastClr="000000"/>
                        </a:solidFill>
                        <a:effectLst/>
                        <a:latin typeface="Consolas"/>
                        <a:ea typeface="Calibri"/>
                        <a:cs typeface="Times New Roman"/>
                      </a:endParaRPr>
                    </a:p>
                  </a:txBody>
                  <a:tcPr marL="59552" marR="5955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r>
                        <a:rPr lang="en-US" sz="1000" b="0" dirty="0">
                          <a:solidFill>
                            <a:sysClr val="windowText" lastClr="000000"/>
                          </a:solidFill>
                          <a:effectLst/>
                        </a:rPr>
                        <a:t>May be blank. Business Rules need to be developed. </a:t>
                      </a:r>
                    </a:p>
                    <a:p>
                      <a:pPr marL="0" marR="0"/>
                      <a:r>
                        <a:rPr lang="en-US" sz="1000" b="0" dirty="0">
                          <a:solidFill>
                            <a:sysClr val="windowText" lastClr="000000"/>
                          </a:solidFill>
                          <a:effectLst/>
                        </a:rPr>
                        <a:t>Business Event Type Code (BETC) in effect replaces the transaction codes and standard sub-classes that were used on the old central accounting reports, such as the Statements of Transactions (FMS Form 224) and the Undisbursed Ledger and Trial Balance Reports (FMS Forms 6653 and 6654). As a result, the subclass field is being renamed to “Sub-level Prefix” and will only be used for programmatic breakdowns of the TAS for Treasury publication purposes. Sub-level Prefixes have a unique meaning or a unique need for sub classification that is NOT based on transaction types or business events as described previously.</a:t>
                      </a:r>
                    </a:p>
                    <a:p>
                      <a:pPr marL="0" marR="0"/>
                      <a:r>
                        <a:rPr lang="en-US" sz="1000" b="0" dirty="0">
                          <a:solidFill>
                            <a:sysClr val="windowText" lastClr="000000"/>
                          </a:solidFill>
                          <a:effectLst/>
                        </a:rPr>
                        <a:t> </a:t>
                      </a:r>
                    </a:p>
                    <a:p>
                      <a:pPr marL="0" marR="0">
                        <a:spcBef>
                          <a:spcPts val="0"/>
                        </a:spcBef>
                        <a:spcAft>
                          <a:spcPts val="0"/>
                        </a:spcAft>
                      </a:pPr>
                      <a:r>
                        <a:rPr lang="en-US" sz="1000" b="0" dirty="0">
                          <a:solidFill>
                            <a:sysClr val="windowText" lastClr="000000"/>
                          </a:solidFill>
                          <a:effectLst/>
                        </a:rPr>
                        <a:t> </a:t>
                      </a:r>
                      <a:endParaRPr lang="en-US" sz="1000" b="0" dirty="0">
                        <a:solidFill>
                          <a:sysClr val="windowText" lastClr="000000"/>
                        </a:solidFill>
                        <a:effectLst/>
                        <a:latin typeface="Consolas"/>
                        <a:ea typeface="Calibri"/>
                        <a:cs typeface="Times New Roman"/>
                      </a:endParaRPr>
                    </a:p>
                  </a:txBody>
                  <a:tcPr marL="59552" marR="5955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bl>
          </a:graphicData>
        </a:graphic>
      </p:graphicFrame>
      <p:sp>
        <p:nvSpPr>
          <p:cNvPr id="5" name="Rectangle 4"/>
          <p:cNvSpPr/>
          <p:nvPr/>
        </p:nvSpPr>
        <p:spPr>
          <a:xfrm>
            <a:off x="609600" y="6230779"/>
            <a:ext cx="3200400" cy="246221"/>
          </a:xfrm>
          <a:prstGeom prst="rect">
            <a:avLst/>
          </a:prstGeom>
        </p:spPr>
        <p:txBody>
          <a:bodyPr wrap="square">
            <a:spAutoFit/>
          </a:bodyPr>
          <a:lstStyle/>
          <a:p>
            <a:r>
              <a:rPr lang="en-US" sz="1000" b="1" dirty="0"/>
              <a:t>*Conditional = Must use unless NONINTERFUND billing</a:t>
            </a:r>
          </a:p>
        </p:txBody>
      </p:sp>
    </p:spTree>
    <p:extLst>
      <p:ext uri="{BB962C8B-B14F-4D97-AF65-F5344CB8AC3E}">
        <p14:creationId xmlns:p14="http://schemas.microsoft.com/office/powerpoint/2010/main" val="1419122715"/>
      </p:ext>
    </p:extLst>
  </p:cSld>
  <p:clrMapOvr>
    <a:masterClrMapping/>
  </p:clrMapOvr>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idx="4294967295"/>
          </p:nvPr>
        </p:nvSpPr>
        <p:spPr>
          <a:xfrm>
            <a:off x="533400" y="304800"/>
            <a:ext cx="8229600" cy="381000"/>
          </a:xfrm>
          <a:prstGeom prst="rect">
            <a:avLst/>
          </a:prstGeom>
        </p:spPr>
        <p:txBody>
          <a:bodyPr/>
          <a:lstStyle/>
          <a:p>
            <a:r>
              <a:rPr lang="en-US" dirty="0" smtClean="0">
                <a:solidFill>
                  <a:srgbClr val="0070C0"/>
                </a:solidFill>
              </a:rPr>
              <a:t>Master File Layout</a:t>
            </a:r>
            <a:endParaRPr lang="en-US" sz="3600" dirty="0" smtClean="0">
              <a:solidFill>
                <a:srgbClr val="0070C0"/>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1702146959"/>
              </p:ext>
            </p:extLst>
          </p:nvPr>
        </p:nvGraphicFramePr>
        <p:xfrm>
          <a:off x="381000" y="1066800"/>
          <a:ext cx="8382001" cy="5035704"/>
        </p:xfrm>
        <a:graphic>
          <a:graphicData uri="http://schemas.openxmlformats.org/drawingml/2006/table">
            <a:tbl>
              <a:tblPr firstRow="1" firstCol="1" lastRow="1" lastCol="1" bandRow="1" bandCol="1">
                <a:tableStyleId>{5C22544A-7EE6-4342-B048-85BDC9FD1C3A}</a:tableStyleId>
              </a:tblPr>
              <a:tblGrid>
                <a:gridCol w="2135038">
                  <a:extLst>
                    <a:ext uri="{9D8B030D-6E8A-4147-A177-3AD203B41FA5}">
                      <a16:colId xmlns:a16="http://schemas.microsoft.com/office/drawing/2014/main" val="20000"/>
                    </a:ext>
                  </a:extLst>
                </a:gridCol>
                <a:gridCol w="948906">
                  <a:extLst>
                    <a:ext uri="{9D8B030D-6E8A-4147-A177-3AD203B41FA5}">
                      <a16:colId xmlns:a16="http://schemas.microsoft.com/office/drawing/2014/main" val="20001"/>
                    </a:ext>
                  </a:extLst>
                </a:gridCol>
                <a:gridCol w="979087">
                  <a:extLst>
                    <a:ext uri="{9D8B030D-6E8A-4147-A177-3AD203B41FA5}">
                      <a16:colId xmlns:a16="http://schemas.microsoft.com/office/drawing/2014/main" val="20002"/>
                    </a:ext>
                  </a:extLst>
                </a:gridCol>
                <a:gridCol w="1804369">
                  <a:extLst>
                    <a:ext uri="{9D8B030D-6E8A-4147-A177-3AD203B41FA5}">
                      <a16:colId xmlns:a16="http://schemas.microsoft.com/office/drawing/2014/main" val="20003"/>
                    </a:ext>
                  </a:extLst>
                </a:gridCol>
                <a:gridCol w="2514601">
                  <a:extLst>
                    <a:ext uri="{9D8B030D-6E8A-4147-A177-3AD203B41FA5}">
                      <a16:colId xmlns:a16="http://schemas.microsoft.com/office/drawing/2014/main" val="20004"/>
                    </a:ext>
                  </a:extLst>
                </a:gridCol>
              </a:tblGrid>
              <a:tr h="166357">
                <a:tc>
                  <a:txBody>
                    <a:bodyPr/>
                    <a:lstStyle/>
                    <a:p>
                      <a:pPr marL="0" marR="0">
                        <a:spcBef>
                          <a:spcPts val="0"/>
                        </a:spcBef>
                        <a:spcAft>
                          <a:spcPts val="0"/>
                        </a:spcAft>
                      </a:pPr>
                      <a:r>
                        <a:rPr lang="en-US" sz="1000">
                          <a:effectLst/>
                        </a:rPr>
                        <a:t>Field Name</a:t>
                      </a:r>
                      <a:endParaRPr lang="en-US" sz="1000">
                        <a:effectLst/>
                        <a:latin typeface="Times New Roman"/>
                        <a:ea typeface="Times New Roman"/>
                      </a:endParaRPr>
                    </a:p>
                  </a:txBody>
                  <a:tcPr marL="54750" marR="547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1000">
                          <a:effectLst/>
                        </a:rPr>
                        <a:t>Type</a:t>
                      </a:r>
                      <a:endParaRPr lang="en-US" sz="1000">
                        <a:effectLst/>
                        <a:latin typeface="Times New Roman"/>
                        <a:ea typeface="Times New Roman"/>
                      </a:endParaRPr>
                    </a:p>
                  </a:txBody>
                  <a:tcPr marL="54750" marR="547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spcBef>
                          <a:spcPts val="0"/>
                        </a:spcBef>
                        <a:spcAft>
                          <a:spcPts val="0"/>
                        </a:spcAft>
                      </a:pPr>
                      <a:r>
                        <a:rPr lang="en-US" sz="1000">
                          <a:effectLst/>
                        </a:rPr>
                        <a:t>Use</a:t>
                      </a:r>
                      <a:endParaRPr lang="en-US" sz="1000">
                        <a:effectLst/>
                        <a:latin typeface="Times New Roman"/>
                        <a:ea typeface="Times New Roman"/>
                      </a:endParaRPr>
                    </a:p>
                  </a:txBody>
                  <a:tcPr marL="54750" marR="547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1000">
                          <a:effectLst/>
                        </a:rPr>
                        <a:t>Definition</a:t>
                      </a:r>
                      <a:endParaRPr lang="en-US" sz="1000">
                        <a:effectLst/>
                        <a:latin typeface="Times New Roman"/>
                        <a:ea typeface="Times New Roman"/>
                      </a:endParaRPr>
                    </a:p>
                  </a:txBody>
                  <a:tcPr marL="54750" marR="547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1000">
                          <a:effectLst/>
                        </a:rPr>
                        <a:t>Business Rule</a:t>
                      </a:r>
                      <a:endParaRPr lang="en-US" sz="1000">
                        <a:effectLst/>
                        <a:latin typeface="Times New Roman"/>
                        <a:ea typeface="Times New Roman"/>
                      </a:endParaRPr>
                    </a:p>
                  </a:txBody>
                  <a:tcPr marL="54750" marR="547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531233">
                <a:tc>
                  <a:txBody>
                    <a:bodyPr/>
                    <a:lstStyle/>
                    <a:p>
                      <a:pPr marL="0" marR="0">
                        <a:spcBef>
                          <a:spcPts val="0"/>
                        </a:spcBef>
                        <a:spcAft>
                          <a:spcPts val="0"/>
                        </a:spcAft>
                      </a:pPr>
                      <a:r>
                        <a:rPr lang="en-US" sz="1000" dirty="0">
                          <a:solidFill>
                            <a:sysClr val="windowText" lastClr="000000"/>
                          </a:solidFill>
                          <a:effectLst/>
                        </a:rPr>
                        <a:t>APPROPRIATION_LIMIT_SUBHEAD</a:t>
                      </a:r>
                      <a:endParaRPr lang="en-US" sz="1000" dirty="0">
                        <a:solidFill>
                          <a:sysClr val="windowText" lastClr="000000"/>
                        </a:solidFill>
                        <a:effectLst/>
                        <a:latin typeface="Consolas"/>
                        <a:ea typeface="Calibri"/>
                        <a:cs typeface="Times New Roman"/>
                      </a:endParaRPr>
                    </a:p>
                  </a:txBody>
                  <a:tcPr marL="54750" marR="547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spcBef>
                          <a:spcPts val="0"/>
                        </a:spcBef>
                        <a:spcAft>
                          <a:spcPts val="0"/>
                        </a:spcAft>
                      </a:pPr>
                      <a:r>
                        <a:rPr lang="en-US" sz="1000" b="0" dirty="0">
                          <a:solidFill>
                            <a:sysClr val="windowText" lastClr="000000"/>
                          </a:solidFill>
                          <a:effectLst/>
                        </a:rPr>
                        <a:t>VARCHAR2(4)</a:t>
                      </a:r>
                      <a:endParaRPr lang="en-US" sz="1000" b="0" dirty="0">
                        <a:solidFill>
                          <a:sysClr val="windowText" lastClr="000000"/>
                        </a:solidFill>
                        <a:effectLst/>
                        <a:latin typeface="Consolas"/>
                        <a:ea typeface="Calibri"/>
                        <a:cs typeface="Times New Roman"/>
                      </a:endParaRPr>
                    </a:p>
                  </a:txBody>
                  <a:tcPr marL="54750" marR="547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spcBef>
                          <a:spcPts val="0"/>
                        </a:spcBef>
                        <a:spcAft>
                          <a:spcPts val="0"/>
                        </a:spcAft>
                      </a:pPr>
                      <a:r>
                        <a:rPr lang="en-US" sz="1000" b="0" dirty="0">
                          <a:solidFill>
                            <a:sysClr val="windowText" lastClr="000000"/>
                          </a:solidFill>
                          <a:effectLst/>
                        </a:rPr>
                        <a:t>Optional</a:t>
                      </a:r>
                      <a:endParaRPr lang="en-US" sz="1000" b="0" dirty="0">
                        <a:solidFill>
                          <a:sysClr val="windowText" lastClr="000000"/>
                        </a:solidFill>
                        <a:effectLst/>
                        <a:latin typeface="Consolas"/>
                        <a:ea typeface="Calibri"/>
                        <a:cs typeface="Times New Roman"/>
                      </a:endParaRPr>
                    </a:p>
                  </a:txBody>
                  <a:tcPr marL="54750" marR="547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spcBef>
                          <a:spcPts val="0"/>
                        </a:spcBef>
                        <a:spcAft>
                          <a:spcPts val="0"/>
                        </a:spcAft>
                      </a:pPr>
                      <a:r>
                        <a:rPr lang="en-US" sz="1000" b="0" u="sng">
                          <a:solidFill>
                            <a:sysClr val="windowText" lastClr="000000"/>
                          </a:solidFill>
                          <a:effectLst/>
                        </a:rPr>
                        <a:t>Limit/Subhead</a:t>
                      </a:r>
                      <a:r>
                        <a:rPr lang="en-US" sz="1000" b="0">
                          <a:solidFill>
                            <a:sysClr val="windowText" lastClr="000000"/>
                          </a:solidFill>
                          <a:effectLst/>
                        </a:rPr>
                        <a:t>. Legacy identifier of an organization to which funds have been sub-allocated.</a:t>
                      </a:r>
                      <a:endParaRPr lang="en-US" sz="1000" b="0">
                        <a:solidFill>
                          <a:sysClr val="windowText" lastClr="000000"/>
                        </a:solidFill>
                        <a:effectLst/>
                        <a:latin typeface="Consolas"/>
                        <a:ea typeface="Calibri"/>
                        <a:cs typeface="Times New Roman"/>
                      </a:endParaRPr>
                    </a:p>
                  </a:txBody>
                  <a:tcPr marL="54750" marR="547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spcBef>
                          <a:spcPts val="0"/>
                        </a:spcBef>
                        <a:spcAft>
                          <a:spcPts val="0"/>
                        </a:spcAft>
                      </a:pPr>
                      <a:r>
                        <a:rPr lang="en-US" sz="1000" b="0">
                          <a:solidFill>
                            <a:sysClr val="windowText" lastClr="000000"/>
                          </a:solidFill>
                          <a:effectLst/>
                        </a:rPr>
                        <a:t>May be blank. </a:t>
                      </a:r>
                      <a:endParaRPr lang="en-US" sz="1000" b="0">
                        <a:solidFill>
                          <a:sysClr val="windowText" lastClr="000000"/>
                        </a:solidFill>
                        <a:effectLst/>
                        <a:latin typeface="Consolas"/>
                        <a:ea typeface="Calibri"/>
                        <a:cs typeface="Times New Roman"/>
                      </a:endParaRPr>
                    </a:p>
                  </a:txBody>
                  <a:tcPr marL="54750" marR="547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2661714">
                <a:tc>
                  <a:txBody>
                    <a:bodyPr/>
                    <a:lstStyle/>
                    <a:p>
                      <a:pPr marL="0" marR="0">
                        <a:spcBef>
                          <a:spcPts val="0"/>
                        </a:spcBef>
                        <a:spcAft>
                          <a:spcPts val="0"/>
                        </a:spcAft>
                      </a:pPr>
                      <a:r>
                        <a:rPr lang="en-US" sz="1000" dirty="0">
                          <a:solidFill>
                            <a:sysClr val="windowText" lastClr="000000"/>
                          </a:solidFill>
                          <a:effectLst/>
                        </a:rPr>
                        <a:t>FISCAL_YEAR_INDICATOR</a:t>
                      </a:r>
                      <a:endParaRPr lang="en-US" sz="1000" dirty="0">
                        <a:solidFill>
                          <a:sysClr val="windowText" lastClr="000000"/>
                        </a:solidFill>
                        <a:effectLst/>
                        <a:latin typeface="Consolas"/>
                        <a:ea typeface="Calibri"/>
                        <a:cs typeface="Times New Roman"/>
                      </a:endParaRPr>
                    </a:p>
                  </a:txBody>
                  <a:tcPr marL="54750" marR="547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spcBef>
                          <a:spcPts val="0"/>
                        </a:spcBef>
                        <a:spcAft>
                          <a:spcPts val="0"/>
                        </a:spcAft>
                      </a:pPr>
                      <a:r>
                        <a:rPr lang="en-US" sz="1000" b="0" dirty="0">
                          <a:solidFill>
                            <a:sysClr val="windowText" lastClr="000000"/>
                          </a:solidFill>
                          <a:effectLst/>
                        </a:rPr>
                        <a:t>VARCHAR2(1)</a:t>
                      </a:r>
                      <a:endParaRPr lang="en-US" sz="1000" b="0" dirty="0">
                        <a:solidFill>
                          <a:sysClr val="windowText" lastClr="000000"/>
                        </a:solidFill>
                        <a:effectLst/>
                        <a:latin typeface="Consolas"/>
                        <a:ea typeface="Calibri"/>
                        <a:cs typeface="Times New Roman"/>
                      </a:endParaRPr>
                    </a:p>
                  </a:txBody>
                  <a:tcPr marL="54750" marR="547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1000" b="0" dirty="0">
                          <a:solidFill>
                            <a:sysClr val="windowText" lastClr="000000"/>
                          </a:solidFill>
                          <a:effectLst/>
                        </a:rPr>
                        <a:t>*Conditional</a:t>
                      </a:r>
                      <a:endParaRPr lang="en-US" sz="1000" b="0" dirty="0">
                        <a:solidFill>
                          <a:sysClr val="windowText" lastClr="000000"/>
                        </a:solidFill>
                        <a:effectLst/>
                        <a:latin typeface="Times New Roman"/>
                        <a:ea typeface="Times New Roman"/>
                      </a:endParaRPr>
                    </a:p>
                  </a:txBody>
                  <a:tcPr marL="54750" marR="547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spcBef>
                          <a:spcPts val="0"/>
                        </a:spcBef>
                        <a:spcAft>
                          <a:spcPts val="0"/>
                        </a:spcAft>
                      </a:pPr>
                      <a:r>
                        <a:rPr lang="en-US" sz="1000" b="0" u="sng" dirty="0">
                          <a:solidFill>
                            <a:sysClr val="windowText" lastClr="000000"/>
                          </a:solidFill>
                          <a:effectLst/>
                        </a:rPr>
                        <a:t>Fiscal Year Indicator</a:t>
                      </a:r>
                      <a:r>
                        <a:rPr lang="en-US" sz="1000" b="0" dirty="0">
                          <a:solidFill>
                            <a:sysClr val="windowText" lastClr="000000"/>
                          </a:solidFill>
                          <a:effectLst/>
                        </a:rPr>
                        <a:t>. Denotes fiscal year chargeable</a:t>
                      </a:r>
                      <a:endParaRPr lang="en-US" sz="1000" b="0" dirty="0">
                        <a:solidFill>
                          <a:sysClr val="windowText" lastClr="000000"/>
                        </a:solidFill>
                        <a:effectLst/>
                        <a:latin typeface="Times New Roman"/>
                        <a:ea typeface="Times New Roman"/>
                      </a:endParaRPr>
                    </a:p>
                  </a:txBody>
                  <a:tcPr marL="54750" marR="547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spcBef>
                          <a:spcPts val="0"/>
                        </a:spcBef>
                        <a:spcAft>
                          <a:spcPts val="0"/>
                        </a:spcAft>
                      </a:pPr>
                      <a:r>
                        <a:rPr lang="en-US" sz="1000" b="0" dirty="0" smtClean="0">
                          <a:solidFill>
                            <a:sysClr val="windowText" lastClr="000000"/>
                          </a:solidFill>
                          <a:effectLst/>
                        </a:rPr>
                        <a:t>Values</a:t>
                      </a:r>
                      <a:r>
                        <a:rPr lang="en-US" sz="1000" b="0" dirty="0">
                          <a:solidFill>
                            <a:sysClr val="windowText" lastClr="000000"/>
                          </a:solidFill>
                          <a:effectLst/>
                        </a:rPr>
                        <a:t>: </a:t>
                      </a:r>
                    </a:p>
                    <a:p>
                      <a:pPr marL="0" marR="0">
                        <a:spcBef>
                          <a:spcPts val="0"/>
                        </a:spcBef>
                        <a:spcAft>
                          <a:spcPts val="0"/>
                        </a:spcAft>
                      </a:pPr>
                      <a:r>
                        <a:rPr lang="en-US" sz="1000" b="0" dirty="0">
                          <a:solidFill>
                            <a:sysClr val="windowText" lastClr="000000"/>
                          </a:solidFill>
                          <a:effectLst/>
                        </a:rPr>
                        <a:t> </a:t>
                      </a:r>
                    </a:p>
                    <a:p>
                      <a:pPr marL="342900" marR="0" lvl="0" indent="-342900">
                        <a:spcBef>
                          <a:spcPts val="0"/>
                        </a:spcBef>
                        <a:spcAft>
                          <a:spcPts val="0"/>
                        </a:spcAft>
                        <a:buFont typeface="Symbol"/>
                        <a:buChar char=""/>
                      </a:pPr>
                      <a:r>
                        <a:rPr lang="en-US" sz="1000" b="0" dirty="0">
                          <a:solidFill>
                            <a:sysClr val="windowText" lastClr="000000"/>
                          </a:solidFill>
                          <a:effectLst/>
                        </a:rPr>
                        <a:t>{numeric}, or</a:t>
                      </a:r>
                    </a:p>
                    <a:p>
                      <a:pPr marL="342900" marR="0" lvl="0" indent="-342900">
                        <a:spcBef>
                          <a:spcPts val="0"/>
                        </a:spcBef>
                        <a:spcAft>
                          <a:spcPts val="0"/>
                        </a:spcAft>
                        <a:buFont typeface="Symbol"/>
                        <a:buChar char=""/>
                      </a:pPr>
                      <a:r>
                        <a:rPr lang="en-US" sz="1000" b="0" dirty="0" smtClean="0">
                          <a:solidFill>
                            <a:sysClr val="windowText" lastClr="000000"/>
                          </a:solidFill>
                          <a:effectLst/>
                        </a:rPr>
                        <a:t>X </a:t>
                      </a:r>
                      <a:r>
                        <a:rPr lang="en-US" sz="1000" b="0" dirty="0">
                          <a:solidFill>
                            <a:sysClr val="windowText" lastClr="000000"/>
                          </a:solidFill>
                          <a:effectLst/>
                        </a:rPr>
                        <a:t>= no year funding, or;</a:t>
                      </a:r>
                    </a:p>
                    <a:p>
                      <a:pPr marL="342900" marR="0" lvl="0" indent="-342900">
                        <a:spcBef>
                          <a:spcPts val="0"/>
                        </a:spcBef>
                        <a:spcAft>
                          <a:spcPts val="0"/>
                        </a:spcAft>
                        <a:buFont typeface="Symbol"/>
                        <a:buChar char=""/>
                      </a:pPr>
                      <a:r>
                        <a:rPr lang="en-US" sz="1000" b="0" dirty="0" smtClean="0">
                          <a:solidFill>
                            <a:sysClr val="windowText" lastClr="000000"/>
                          </a:solidFill>
                          <a:effectLst/>
                        </a:rPr>
                        <a:t># = BEG_FISCAL_YEAR_AVAIL and END_FISCAL_YEAR_AVAIL determined by FY of transaction document number, or;</a:t>
                      </a:r>
                    </a:p>
                    <a:p>
                      <a:pPr marL="342900" marR="0" lvl="0" indent="-342900">
                        <a:spcBef>
                          <a:spcPts val="0"/>
                        </a:spcBef>
                        <a:spcAft>
                          <a:spcPts val="0"/>
                        </a:spcAft>
                        <a:buFont typeface="Symbol"/>
                        <a:buChar char=""/>
                      </a:pPr>
                      <a:r>
                        <a:rPr lang="en-US" sz="1000" b="0" dirty="0" smtClean="0">
                          <a:solidFill>
                            <a:sysClr val="windowText" lastClr="000000"/>
                          </a:solidFill>
                          <a:effectLst/>
                        </a:rPr>
                        <a:t>* = </a:t>
                      </a:r>
                      <a:r>
                        <a:rPr lang="en-US" sz="1000" b="0" dirty="0">
                          <a:solidFill>
                            <a:sysClr val="windowText" lastClr="000000"/>
                          </a:solidFill>
                          <a:effectLst/>
                        </a:rPr>
                        <a:t>BEG_FISCAL_YEAR_AVAIL and END_FISCAL_YEAR_AVAIL determined by FY of the Summary billing transaction or;</a:t>
                      </a:r>
                    </a:p>
                    <a:p>
                      <a:pPr marL="0" marR="0">
                        <a:spcBef>
                          <a:spcPts val="0"/>
                        </a:spcBef>
                        <a:spcAft>
                          <a:spcPts val="0"/>
                        </a:spcAft>
                      </a:pPr>
                      <a:r>
                        <a:rPr lang="en-US" sz="1000" b="0" dirty="0">
                          <a:solidFill>
                            <a:sysClr val="windowText" lastClr="000000"/>
                          </a:solidFill>
                          <a:effectLst/>
                        </a:rPr>
                        <a:t> </a:t>
                      </a:r>
                    </a:p>
                    <a:p>
                      <a:pPr marL="0" marR="0">
                        <a:spcBef>
                          <a:spcPts val="0"/>
                        </a:spcBef>
                        <a:spcAft>
                          <a:spcPts val="0"/>
                        </a:spcAft>
                      </a:pPr>
                      <a:r>
                        <a:rPr lang="en-US" sz="1000" b="0" dirty="0">
                          <a:solidFill>
                            <a:sysClr val="windowText" lastClr="000000"/>
                          </a:solidFill>
                          <a:effectLst/>
                        </a:rPr>
                        <a:t>Blank field indicates NONINTERFUND.</a:t>
                      </a:r>
                    </a:p>
                    <a:p>
                      <a:pPr marL="0" marR="0">
                        <a:spcBef>
                          <a:spcPts val="0"/>
                        </a:spcBef>
                        <a:spcAft>
                          <a:spcPts val="0"/>
                        </a:spcAft>
                      </a:pPr>
                      <a:r>
                        <a:rPr lang="en-US" sz="1000" b="0" dirty="0">
                          <a:solidFill>
                            <a:sysClr val="windowText" lastClr="000000"/>
                          </a:solidFill>
                          <a:effectLst/>
                        </a:rPr>
                        <a:t> </a:t>
                      </a:r>
                    </a:p>
                    <a:p>
                      <a:pPr marL="0" marR="0">
                        <a:spcBef>
                          <a:spcPts val="0"/>
                        </a:spcBef>
                        <a:spcAft>
                          <a:spcPts val="0"/>
                        </a:spcAft>
                      </a:pPr>
                      <a:r>
                        <a:rPr lang="en-US" sz="1000" b="0" dirty="0">
                          <a:solidFill>
                            <a:sysClr val="windowText" lastClr="000000"/>
                          </a:solidFill>
                          <a:effectLst/>
                        </a:rPr>
                        <a:t>if Fiscal Year Indicator is “X” AVAILABILITY_TYPE_CODE will also be “X”</a:t>
                      </a:r>
                      <a:endParaRPr lang="en-US" sz="1000" b="0" dirty="0">
                        <a:solidFill>
                          <a:sysClr val="windowText" lastClr="000000"/>
                        </a:solidFill>
                        <a:effectLst/>
                        <a:latin typeface="Times New Roman"/>
                        <a:ea typeface="Times New Roman"/>
                      </a:endParaRPr>
                    </a:p>
                  </a:txBody>
                  <a:tcPr marL="54750" marR="547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1593697">
                <a:tc>
                  <a:txBody>
                    <a:bodyPr/>
                    <a:lstStyle/>
                    <a:p>
                      <a:pPr marL="0" marR="0">
                        <a:spcBef>
                          <a:spcPts val="0"/>
                        </a:spcBef>
                        <a:spcAft>
                          <a:spcPts val="0"/>
                        </a:spcAft>
                      </a:pPr>
                      <a:r>
                        <a:rPr lang="en-US" sz="1000">
                          <a:solidFill>
                            <a:sysClr val="windowText" lastClr="000000"/>
                          </a:solidFill>
                          <a:effectLst/>
                        </a:rPr>
                        <a:t>LEGACY_MULTI_YR_FUND_CDE_IND</a:t>
                      </a:r>
                      <a:endParaRPr lang="en-US" sz="1000">
                        <a:solidFill>
                          <a:sysClr val="windowText" lastClr="000000"/>
                        </a:solidFill>
                        <a:effectLst/>
                        <a:latin typeface="Consolas"/>
                        <a:ea typeface="Calibri"/>
                        <a:cs typeface="Times New Roman"/>
                      </a:endParaRPr>
                    </a:p>
                  </a:txBody>
                  <a:tcPr marL="54750" marR="547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spcBef>
                          <a:spcPts val="0"/>
                        </a:spcBef>
                        <a:spcAft>
                          <a:spcPts val="0"/>
                        </a:spcAft>
                      </a:pPr>
                      <a:r>
                        <a:rPr lang="en-US" sz="1000" b="0">
                          <a:solidFill>
                            <a:sysClr val="windowText" lastClr="000000"/>
                          </a:solidFill>
                          <a:effectLst/>
                        </a:rPr>
                        <a:t>VARCHAR2(1)</a:t>
                      </a:r>
                      <a:endParaRPr lang="en-US" sz="1000" b="0">
                        <a:solidFill>
                          <a:sysClr val="windowText" lastClr="000000"/>
                        </a:solidFill>
                        <a:effectLst/>
                        <a:latin typeface="Consolas"/>
                        <a:ea typeface="Calibri"/>
                        <a:cs typeface="Times New Roman"/>
                      </a:endParaRPr>
                    </a:p>
                  </a:txBody>
                  <a:tcPr marL="54750" marR="547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1000" b="0">
                          <a:solidFill>
                            <a:sysClr val="windowText" lastClr="000000"/>
                          </a:solidFill>
                          <a:effectLst/>
                        </a:rPr>
                        <a:t>*Conditional</a:t>
                      </a:r>
                      <a:endParaRPr lang="en-US" sz="1000" b="0">
                        <a:solidFill>
                          <a:sysClr val="windowText" lastClr="000000"/>
                        </a:solidFill>
                        <a:effectLst/>
                        <a:latin typeface="Times New Roman"/>
                        <a:ea typeface="Times New Roman"/>
                      </a:endParaRPr>
                    </a:p>
                  </a:txBody>
                  <a:tcPr marL="54750" marR="547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spcBef>
                          <a:spcPts val="0"/>
                        </a:spcBef>
                        <a:spcAft>
                          <a:spcPts val="0"/>
                        </a:spcAft>
                      </a:pPr>
                      <a:r>
                        <a:rPr lang="en-US" sz="1000" b="0" u="sng">
                          <a:solidFill>
                            <a:sysClr val="windowText" lastClr="000000"/>
                          </a:solidFill>
                          <a:effectLst/>
                        </a:rPr>
                        <a:t>Legacy Multi Year Fund Code Indicator</a:t>
                      </a:r>
                      <a:r>
                        <a:rPr lang="en-US" sz="1000" b="0">
                          <a:solidFill>
                            <a:sysClr val="windowText" lastClr="000000"/>
                          </a:solidFill>
                          <a:effectLst/>
                        </a:rPr>
                        <a:t>. Used to indicate that funding is associated with a multi-year appropriation for which the BEG_FISCAL_YEAR_AVAIL and END_FISCAL_YEAR_AVAIL  is blank due to overlapping periods of multiple periods of availability associated with the fund code. </a:t>
                      </a:r>
                      <a:endParaRPr lang="en-US" sz="1000" b="0">
                        <a:solidFill>
                          <a:sysClr val="windowText" lastClr="000000"/>
                        </a:solidFill>
                        <a:effectLst/>
                        <a:latin typeface="Times New Roman"/>
                        <a:ea typeface="Times New Roman"/>
                      </a:endParaRPr>
                    </a:p>
                  </a:txBody>
                  <a:tcPr marL="54750" marR="547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spcBef>
                          <a:spcPts val="0"/>
                        </a:spcBef>
                        <a:spcAft>
                          <a:spcPts val="0"/>
                        </a:spcAft>
                      </a:pPr>
                      <a:r>
                        <a:rPr lang="en-US" sz="1000" b="0" dirty="0">
                          <a:solidFill>
                            <a:sysClr val="windowText" lastClr="000000"/>
                          </a:solidFill>
                          <a:effectLst/>
                        </a:rPr>
                        <a:t>*Default to false. </a:t>
                      </a:r>
                    </a:p>
                    <a:p>
                      <a:pPr marL="0" marR="0">
                        <a:spcBef>
                          <a:spcPts val="0"/>
                        </a:spcBef>
                        <a:spcAft>
                          <a:spcPts val="0"/>
                        </a:spcAft>
                      </a:pPr>
                      <a:r>
                        <a:rPr lang="en-US" sz="1000" b="0" dirty="0">
                          <a:solidFill>
                            <a:sysClr val="windowText" lastClr="000000"/>
                          </a:solidFill>
                          <a:effectLst/>
                        </a:rPr>
                        <a:t>* If true accounting systems cannot accurately derive the beginning and ending periods of availability for this fund code solely from the fund code. </a:t>
                      </a:r>
                    </a:p>
                    <a:p>
                      <a:pPr marL="0" marR="0">
                        <a:spcBef>
                          <a:spcPts val="0"/>
                        </a:spcBef>
                        <a:spcAft>
                          <a:spcPts val="0"/>
                        </a:spcAft>
                      </a:pPr>
                      <a:r>
                        <a:rPr lang="en-US" sz="1000" b="0" dirty="0">
                          <a:solidFill>
                            <a:sysClr val="windowText" lastClr="000000"/>
                          </a:solidFill>
                          <a:effectLst/>
                        </a:rPr>
                        <a:t> </a:t>
                      </a:r>
                      <a:endParaRPr lang="en-US" sz="1000" b="0" dirty="0">
                        <a:solidFill>
                          <a:sysClr val="windowText" lastClr="000000"/>
                        </a:solidFill>
                        <a:effectLst/>
                        <a:latin typeface="Times New Roman"/>
                        <a:ea typeface="Times New Roman"/>
                      </a:endParaRPr>
                    </a:p>
                  </a:txBody>
                  <a:tcPr marL="54750" marR="547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bl>
          </a:graphicData>
        </a:graphic>
      </p:graphicFrame>
      <p:sp>
        <p:nvSpPr>
          <p:cNvPr id="5" name="Rectangle 4"/>
          <p:cNvSpPr/>
          <p:nvPr/>
        </p:nvSpPr>
        <p:spPr>
          <a:xfrm>
            <a:off x="609600" y="6230779"/>
            <a:ext cx="3200400" cy="246221"/>
          </a:xfrm>
          <a:prstGeom prst="rect">
            <a:avLst/>
          </a:prstGeom>
        </p:spPr>
        <p:txBody>
          <a:bodyPr wrap="square">
            <a:spAutoFit/>
          </a:bodyPr>
          <a:lstStyle/>
          <a:p>
            <a:r>
              <a:rPr lang="en-US" sz="1000" b="1" dirty="0"/>
              <a:t>*Conditional = Must use unless NONINTERFUND billing</a:t>
            </a:r>
          </a:p>
        </p:txBody>
      </p:sp>
    </p:spTree>
    <p:extLst>
      <p:ext uri="{BB962C8B-B14F-4D97-AF65-F5344CB8AC3E}">
        <p14:creationId xmlns:p14="http://schemas.microsoft.com/office/powerpoint/2010/main" val="2074183885"/>
      </p:ext>
    </p:extLst>
  </p:cSld>
  <p:clrMapOvr>
    <a:masterClrMapping/>
  </p:clrMapOvr>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idx="4294967295"/>
          </p:nvPr>
        </p:nvSpPr>
        <p:spPr>
          <a:xfrm>
            <a:off x="533400" y="304800"/>
            <a:ext cx="8229600" cy="381000"/>
          </a:xfrm>
          <a:prstGeom prst="rect">
            <a:avLst/>
          </a:prstGeom>
        </p:spPr>
        <p:txBody>
          <a:bodyPr/>
          <a:lstStyle/>
          <a:p>
            <a:r>
              <a:rPr lang="en-US" dirty="0" smtClean="0">
                <a:solidFill>
                  <a:srgbClr val="0070C0"/>
                </a:solidFill>
              </a:rPr>
              <a:t>Master File Layout</a:t>
            </a:r>
            <a:endParaRPr lang="en-US" sz="3600" dirty="0" smtClean="0">
              <a:solidFill>
                <a:srgbClr val="0070C0"/>
              </a:solidFill>
            </a:endParaRPr>
          </a:p>
        </p:txBody>
      </p:sp>
      <p:graphicFrame>
        <p:nvGraphicFramePr>
          <p:cNvPr id="2" name="Table 1"/>
          <p:cNvGraphicFramePr>
            <a:graphicFrameLocks noGrp="1"/>
          </p:cNvGraphicFramePr>
          <p:nvPr>
            <p:extLst>
              <p:ext uri="{D42A27DB-BD31-4B8C-83A1-F6EECF244321}">
                <p14:modId xmlns:p14="http://schemas.microsoft.com/office/powerpoint/2010/main" val="2327331357"/>
              </p:ext>
            </p:extLst>
          </p:nvPr>
        </p:nvGraphicFramePr>
        <p:xfrm>
          <a:off x="228601" y="914400"/>
          <a:ext cx="8381999" cy="5398437"/>
        </p:xfrm>
        <a:graphic>
          <a:graphicData uri="http://schemas.openxmlformats.org/drawingml/2006/table">
            <a:tbl>
              <a:tblPr firstRow="1" firstCol="1" lastRow="1" lastCol="1" bandRow="1" bandCol="1">
                <a:tableStyleId>{5C22544A-7EE6-4342-B048-85BDC9FD1C3A}</a:tableStyleId>
              </a:tblPr>
              <a:tblGrid>
                <a:gridCol w="1523999">
                  <a:extLst>
                    <a:ext uri="{9D8B030D-6E8A-4147-A177-3AD203B41FA5}">
                      <a16:colId xmlns:a16="http://schemas.microsoft.com/office/drawing/2014/main" val="20000"/>
                    </a:ext>
                  </a:extLst>
                </a:gridCol>
                <a:gridCol w="838200">
                  <a:extLst>
                    <a:ext uri="{9D8B030D-6E8A-4147-A177-3AD203B41FA5}">
                      <a16:colId xmlns:a16="http://schemas.microsoft.com/office/drawing/2014/main" val="20001"/>
                    </a:ext>
                  </a:extLst>
                </a:gridCol>
                <a:gridCol w="914400">
                  <a:extLst>
                    <a:ext uri="{9D8B030D-6E8A-4147-A177-3AD203B41FA5}">
                      <a16:colId xmlns:a16="http://schemas.microsoft.com/office/drawing/2014/main" val="20002"/>
                    </a:ext>
                  </a:extLst>
                </a:gridCol>
                <a:gridCol w="2233789">
                  <a:extLst>
                    <a:ext uri="{9D8B030D-6E8A-4147-A177-3AD203B41FA5}">
                      <a16:colId xmlns:a16="http://schemas.microsoft.com/office/drawing/2014/main" val="20003"/>
                    </a:ext>
                  </a:extLst>
                </a:gridCol>
                <a:gridCol w="2871611">
                  <a:extLst>
                    <a:ext uri="{9D8B030D-6E8A-4147-A177-3AD203B41FA5}">
                      <a16:colId xmlns:a16="http://schemas.microsoft.com/office/drawing/2014/main" val="20004"/>
                    </a:ext>
                  </a:extLst>
                </a:gridCol>
              </a:tblGrid>
              <a:tr h="168765">
                <a:tc>
                  <a:txBody>
                    <a:bodyPr/>
                    <a:lstStyle/>
                    <a:p>
                      <a:pPr marL="0" marR="0">
                        <a:spcBef>
                          <a:spcPts val="0"/>
                        </a:spcBef>
                        <a:spcAft>
                          <a:spcPts val="0"/>
                        </a:spcAft>
                      </a:pPr>
                      <a:r>
                        <a:rPr lang="en-US" sz="1000">
                          <a:effectLst/>
                        </a:rPr>
                        <a:t>Field Name</a:t>
                      </a:r>
                      <a:endParaRPr lang="en-US" sz="1000">
                        <a:effectLst/>
                        <a:latin typeface="Times New Roman"/>
                        <a:ea typeface="Times New Roman"/>
                      </a:endParaRPr>
                    </a:p>
                  </a:txBody>
                  <a:tcPr marL="54750" marR="547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1000">
                          <a:effectLst/>
                        </a:rPr>
                        <a:t>Type</a:t>
                      </a:r>
                      <a:endParaRPr lang="en-US" sz="1000">
                        <a:effectLst/>
                        <a:latin typeface="Times New Roman"/>
                        <a:ea typeface="Times New Roman"/>
                      </a:endParaRPr>
                    </a:p>
                  </a:txBody>
                  <a:tcPr marL="54750" marR="547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spcBef>
                          <a:spcPts val="0"/>
                        </a:spcBef>
                        <a:spcAft>
                          <a:spcPts val="0"/>
                        </a:spcAft>
                      </a:pPr>
                      <a:r>
                        <a:rPr lang="en-US" sz="1000">
                          <a:effectLst/>
                        </a:rPr>
                        <a:t>Use</a:t>
                      </a:r>
                      <a:endParaRPr lang="en-US" sz="1000">
                        <a:effectLst/>
                        <a:latin typeface="Times New Roman"/>
                        <a:ea typeface="Times New Roman"/>
                      </a:endParaRPr>
                    </a:p>
                  </a:txBody>
                  <a:tcPr marL="54750" marR="547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1000">
                          <a:effectLst/>
                        </a:rPr>
                        <a:t>Definition</a:t>
                      </a:r>
                      <a:endParaRPr lang="en-US" sz="1000">
                        <a:effectLst/>
                        <a:latin typeface="Times New Roman"/>
                        <a:ea typeface="Times New Roman"/>
                      </a:endParaRPr>
                    </a:p>
                  </a:txBody>
                  <a:tcPr marL="54750" marR="547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1000">
                          <a:effectLst/>
                        </a:rPr>
                        <a:t>Business Rule</a:t>
                      </a:r>
                      <a:endParaRPr lang="en-US" sz="1000">
                        <a:effectLst/>
                        <a:latin typeface="Times New Roman"/>
                        <a:ea typeface="Times New Roman"/>
                      </a:endParaRPr>
                    </a:p>
                  </a:txBody>
                  <a:tcPr marL="54750" marR="547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1485133">
                <a:tc>
                  <a:txBody>
                    <a:bodyPr/>
                    <a:lstStyle/>
                    <a:p>
                      <a:pPr marL="0" marR="0">
                        <a:spcBef>
                          <a:spcPts val="0"/>
                        </a:spcBef>
                        <a:spcAft>
                          <a:spcPts val="0"/>
                        </a:spcAft>
                      </a:pPr>
                      <a:r>
                        <a:rPr lang="en-US" sz="1000" dirty="0">
                          <a:solidFill>
                            <a:sysClr val="windowText" lastClr="000000"/>
                          </a:solidFill>
                          <a:effectLst/>
                        </a:rPr>
                        <a:t>AVAILABILITY_TYPE_CODE</a:t>
                      </a:r>
                      <a:endParaRPr lang="en-US" sz="1000" dirty="0">
                        <a:solidFill>
                          <a:sysClr val="windowText" lastClr="000000"/>
                        </a:solidFill>
                        <a:effectLst/>
                        <a:latin typeface="Consolas"/>
                        <a:ea typeface="Calibri"/>
                        <a:cs typeface="Times New Roman"/>
                      </a:endParaRPr>
                    </a:p>
                  </a:txBody>
                  <a:tcPr marL="54750" marR="547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spcBef>
                          <a:spcPts val="0"/>
                        </a:spcBef>
                        <a:spcAft>
                          <a:spcPts val="0"/>
                        </a:spcAft>
                      </a:pPr>
                      <a:r>
                        <a:rPr lang="en-US" sz="1000" b="0" dirty="0">
                          <a:solidFill>
                            <a:sysClr val="windowText" lastClr="000000"/>
                          </a:solidFill>
                          <a:effectLst/>
                        </a:rPr>
                        <a:t>VARCHAR2(1)</a:t>
                      </a:r>
                      <a:endParaRPr lang="en-US" sz="1000" b="0" dirty="0">
                        <a:solidFill>
                          <a:sysClr val="windowText" lastClr="000000"/>
                        </a:solidFill>
                        <a:effectLst/>
                        <a:latin typeface="Consolas"/>
                        <a:ea typeface="Calibri"/>
                        <a:cs typeface="Times New Roman"/>
                      </a:endParaRPr>
                    </a:p>
                  </a:txBody>
                  <a:tcPr marL="54750" marR="547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spcBef>
                          <a:spcPts val="0"/>
                        </a:spcBef>
                        <a:spcAft>
                          <a:spcPts val="0"/>
                        </a:spcAft>
                      </a:pPr>
                      <a:r>
                        <a:rPr lang="en-US" sz="1000" b="0" dirty="0">
                          <a:solidFill>
                            <a:sysClr val="windowText" lastClr="000000"/>
                          </a:solidFill>
                          <a:effectLst/>
                        </a:rPr>
                        <a:t>Conditional</a:t>
                      </a:r>
                      <a:endParaRPr lang="en-US" sz="1000" b="0" dirty="0">
                        <a:solidFill>
                          <a:sysClr val="windowText" lastClr="000000"/>
                        </a:solidFill>
                        <a:effectLst/>
                        <a:latin typeface="Consolas"/>
                        <a:ea typeface="Calibri"/>
                        <a:cs typeface="Times New Roman"/>
                      </a:endParaRPr>
                    </a:p>
                  </a:txBody>
                  <a:tcPr marL="54750" marR="547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spcBef>
                          <a:spcPts val="0"/>
                        </a:spcBef>
                        <a:spcAft>
                          <a:spcPts val="0"/>
                        </a:spcAft>
                      </a:pPr>
                      <a:r>
                        <a:rPr lang="en-US" sz="1000" b="0" u="sng" dirty="0">
                          <a:solidFill>
                            <a:sysClr val="windowText" lastClr="000000"/>
                          </a:solidFill>
                          <a:effectLst/>
                        </a:rPr>
                        <a:t>Availability Type Code</a:t>
                      </a:r>
                      <a:r>
                        <a:rPr lang="en-US" sz="1000" b="0" dirty="0">
                          <a:solidFill>
                            <a:sysClr val="windowText" lastClr="000000"/>
                          </a:solidFill>
                          <a:effectLst/>
                        </a:rPr>
                        <a:t>. Identifies no-year TAS, clearing/suspense TAS, and canceled TAS.</a:t>
                      </a:r>
                      <a:endParaRPr lang="en-US" sz="1000" b="0" dirty="0">
                        <a:solidFill>
                          <a:sysClr val="windowText" lastClr="000000"/>
                        </a:solidFill>
                        <a:effectLst/>
                        <a:latin typeface="Consolas"/>
                        <a:ea typeface="Calibri"/>
                        <a:cs typeface="Times New Roman"/>
                      </a:endParaRPr>
                    </a:p>
                  </a:txBody>
                  <a:tcPr marL="54750" marR="547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spcBef>
                          <a:spcPts val="0"/>
                        </a:spcBef>
                        <a:spcAft>
                          <a:spcPts val="0"/>
                        </a:spcAft>
                      </a:pPr>
                      <a:r>
                        <a:rPr lang="en-US" sz="1000" b="0" dirty="0">
                          <a:solidFill>
                            <a:sysClr val="windowText" lastClr="000000"/>
                          </a:solidFill>
                          <a:effectLst/>
                        </a:rPr>
                        <a:t>• Availability Type Code must be 1 alpha character.</a:t>
                      </a:r>
                    </a:p>
                    <a:p>
                      <a:pPr marL="0" marR="0">
                        <a:spcBef>
                          <a:spcPts val="0"/>
                        </a:spcBef>
                        <a:spcAft>
                          <a:spcPts val="0"/>
                        </a:spcAft>
                      </a:pPr>
                      <a:r>
                        <a:rPr lang="en-US" sz="1000" b="0" dirty="0">
                          <a:solidFill>
                            <a:sysClr val="windowText" lastClr="000000"/>
                          </a:solidFill>
                          <a:effectLst/>
                        </a:rPr>
                        <a:t>• Valid values include: “C”, “F”, or “X”</a:t>
                      </a:r>
                    </a:p>
                    <a:p>
                      <a:pPr marL="0" marR="0">
                        <a:spcBef>
                          <a:spcPts val="0"/>
                        </a:spcBef>
                        <a:spcAft>
                          <a:spcPts val="0"/>
                        </a:spcAft>
                      </a:pPr>
                      <a:r>
                        <a:rPr lang="en-US" sz="1000" b="0" dirty="0">
                          <a:solidFill>
                            <a:sysClr val="windowText" lastClr="000000"/>
                          </a:solidFill>
                          <a:effectLst/>
                        </a:rPr>
                        <a:t>• If used for canceled Main Accounts, Availability Type Code C may be</a:t>
                      </a:r>
                    </a:p>
                    <a:p>
                      <a:pPr marL="0" marR="0">
                        <a:spcBef>
                          <a:spcPts val="0"/>
                        </a:spcBef>
                        <a:spcAft>
                          <a:spcPts val="0"/>
                        </a:spcAft>
                      </a:pPr>
                      <a:r>
                        <a:rPr lang="en-US" sz="1000" b="0" dirty="0">
                          <a:solidFill>
                            <a:sysClr val="windowText" lastClr="000000"/>
                          </a:solidFill>
                          <a:effectLst/>
                        </a:rPr>
                        <a:t>derived at the time of reporting.• For Annual or Multi-Year funding, Availability Type Code must be blank. </a:t>
                      </a:r>
                    </a:p>
                    <a:p>
                      <a:pPr marL="0" marR="0">
                        <a:spcBef>
                          <a:spcPts val="0"/>
                        </a:spcBef>
                        <a:spcAft>
                          <a:spcPts val="0"/>
                        </a:spcAft>
                      </a:pPr>
                      <a:r>
                        <a:rPr lang="en-US" sz="1000" b="0" dirty="0">
                          <a:solidFill>
                            <a:sysClr val="windowText" lastClr="000000"/>
                          </a:solidFill>
                          <a:effectLst/>
                        </a:rPr>
                        <a:t>*if Availability Type Code is “X”, FISCAL_YEAR_INDICATOR will also be “X”</a:t>
                      </a:r>
                    </a:p>
                    <a:p>
                      <a:pPr marL="0" marR="0">
                        <a:spcBef>
                          <a:spcPts val="0"/>
                        </a:spcBef>
                        <a:spcAft>
                          <a:spcPts val="0"/>
                        </a:spcAft>
                      </a:pPr>
                      <a:r>
                        <a:rPr lang="en-US" sz="1000" b="0" dirty="0">
                          <a:solidFill>
                            <a:sysClr val="windowText" lastClr="000000"/>
                          </a:solidFill>
                          <a:effectLst/>
                        </a:rPr>
                        <a:t> </a:t>
                      </a:r>
                      <a:endParaRPr lang="en-US" sz="1000" b="0" dirty="0">
                        <a:solidFill>
                          <a:sysClr val="windowText" lastClr="000000"/>
                        </a:solidFill>
                        <a:effectLst/>
                        <a:latin typeface="Consolas"/>
                        <a:ea typeface="Calibri"/>
                        <a:cs typeface="Times New Roman"/>
                      </a:endParaRPr>
                    </a:p>
                  </a:txBody>
                  <a:tcPr marL="54750" marR="547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1080097">
                <a:tc>
                  <a:txBody>
                    <a:bodyPr/>
                    <a:lstStyle/>
                    <a:p>
                      <a:pPr marL="0" marR="0">
                        <a:spcBef>
                          <a:spcPts val="0"/>
                        </a:spcBef>
                        <a:spcAft>
                          <a:spcPts val="0"/>
                        </a:spcAft>
                      </a:pPr>
                      <a:r>
                        <a:rPr lang="en-US" sz="1000">
                          <a:solidFill>
                            <a:sysClr val="windowText" lastClr="000000"/>
                          </a:solidFill>
                          <a:effectLst/>
                        </a:rPr>
                        <a:t>BEG_FISCAL_YEAR_AVAIL</a:t>
                      </a:r>
                      <a:endParaRPr lang="en-US" sz="1000">
                        <a:solidFill>
                          <a:sysClr val="windowText" lastClr="000000"/>
                        </a:solidFill>
                        <a:effectLst/>
                        <a:latin typeface="Consolas"/>
                        <a:ea typeface="Calibri"/>
                        <a:cs typeface="Times New Roman"/>
                      </a:endParaRPr>
                    </a:p>
                  </a:txBody>
                  <a:tcPr marL="54750" marR="547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spcBef>
                          <a:spcPts val="0"/>
                        </a:spcBef>
                        <a:spcAft>
                          <a:spcPts val="0"/>
                        </a:spcAft>
                      </a:pPr>
                      <a:r>
                        <a:rPr lang="en-US" sz="1000" b="0">
                          <a:solidFill>
                            <a:sysClr val="windowText" lastClr="000000"/>
                          </a:solidFill>
                          <a:effectLst/>
                        </a:rPr>
                        <a:t>VARCHAR2(4)</a:t>
                      </a:r>
                      <a:endParaRPr lang="en-US" sz="1000" b="0">
                        <a:solidFill>
                          <a:sysClr val="windowText" lastClr="000000"/>
                        </a:solidFill>
                        <a:effectLst/>
                        <a:latin typeface="Consolas"/>
                        <a:ea typeface="Calibri"/>
                        <a:cs typeface="Times New Roman"/>
                      </a:endParaRPr>
                    </a:p>
                  </a:txBody>
                  <a:tcPr marL="54750" marR="547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spcBef>
                          <a:spcPts val="0"/>
                        </a:spcBef>
                        <a:spcAft>
                          <a:spcPts val="0"/>
                        </a:spcAft>
                      </a:pPr>
                      <a:r>
                        <a:rPr lang="en-US" sz="1000" b="0" dirty="0">
                          <a:solidFill>
                            <a:sysClr val="windowText" lastClr="000000"/>
                          </a:solidFill>
                          <a:effectLst/>
                        </a:rPr>
                        <a:t>Conditional</a:t>
                      </a:r>
                      <a:endParaRPr lang="en-US" sz="1000" b="0" dirty="0">
                        <a:solidFill>
                          <a:sysClr val="windowText" lastClr="000000"/>
                        </a:solidFill>
                        <a:effectLst/>
                        <a:latin typeface="Consolas"/>
                        <a:ea typeface="Calibri"/>
                        <a:cs typeface="Times New Roman"/>
                      </a:endParaRPr>
                    </a:p>
                  </a:txBody>
                  <a:tcPr marL="54750" marR="547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spcBef>
                          <a:spcPts val="0"/>
                        </a:spcBef>
                        <a:spcAft>
                          <a:spcPts val="0"/>
                        </a:spcAft>
                      </a:pPr>
                      <a:r>
                        <a:rPr lang="en-US" sz="1000" b="0" u="sng" dirty="0">
                          <a:solidFill>
                            <a:sysClr val="windowText" lastClr="000000"/>
                          </a:solidFill>
                          <a:effectLst/>
                        </a:rPr>
                        <a:t>Beginning Period of Availability Fiscal Year Date</a:t>
                      </a:r>
                      <a:r>
                        <a:rPr lang="en-US" sz="1000" b="0" dirty="0">
                          <a:solidFill>
                            <a:sysClr val="windowText" lastClr="000000"/>
                          </a:solidFill>
                          <a:effectLst/>
                        </a:rPr>
                        <a:t>. In annual and multi-year accounts, identifies the first year of availability under law that an account may incur new obligations.</a:t>
                      </a:r>
                      <a:endParaRPr lang="en-US" sz="1000" b="0" dirty="0">
                        <a:solidFill>
                          <a:sysClr val="windowText" lastClr="000000"/>
                        </a:solidFill>
                        <a:effectLst/>
                        <a:latin typeface="Consolas"/>
                        <a:ea typeface="Calibri"/>
                        <a:cs typeface="Times New Roman"/>
                      </a:endParaRPr>
                    </a:p>
                  </a:txBody>
                  <a:tcPr marL="54750" marR="547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spcBef>
                          <a:spcPts val="0"/>
                        </a:spcBef>
                        <a:spcAft>
                          <a:spcPts val="0"/>
                        </a:spcAft>
                      </a:pPr>
                      <a:r>
                        <a:rPr lang="en-US" sz="1000" b="0">
                          <a:solidFill>
                            <a:sysClr val="windowText" lastClr="000000"/>
                          </a:solidFill>
                          <a:effectLst/>
                        </a:rPr>
                        <a:t>• If AVAILABILITY_TYPE_CODE is either “F”, or “X”, then Beginning Period of Availability must be must be blank.</a:t>
                      </a:r>
                    </a:p>
                    <a:p>
                      <a:pPr marL="0" marR="0">
                        <a:spcBef>
                          <a:spcPts val="0"/>
                        </a:spcBef>
                        <a:spcAft>
                          <a:spcPts val="0"/>
                        </a:spcAft>
                      </a:pPr>
                      <a:r>
                        <a:rPr lang="en-US" sz="1000" b="0">
                          <a:solidFill>
                            <a:sysClr val="windowText" lastClr="000000"/>
                          </a:solidFill>
                          <a:effectLst/>
                        </a:rPr>
                        <a:t>• If the Beginning Period of Availability is associated with an unavailable receipt account, then it must be blank.</a:t>
                      </a:r>
                    </a:p>
                    <a:p>
                      <a:pPr marL="0" marR="0">
                        <a:spcBef>
                          <a:spcPts val="0"/>
                        </a:spcBef>
                        <a:spcAft>
                          <a:spcPts val="0"/>
                        </a:spcAft>
                      </a:pPr>
                      <a:r>
                        <a:rPr lang="en-US" sz="1000" b="0">
                          <a:solidFill>
                            <a:sysClr val="windowText" lastClr="000000"/>
                          </a:solidFill>
                          <a:effectLst/>
                        </a:rPr>
                        <a:t>If FY_IND is either # or * then Beginning Period of Availability must be must be blank</a:t>
                      </a:r>
                      <a:endParaRPr lang="en-US" sz="1000" b="0">
                        <a:solidFill>
                          <a:sysClr val="windowText" lastClr="000000"/>
                        </a:solidFill>
                        <a:effectLst/>
                        <a:latin typeface="Consolas"/>
                        <a:ea typeface="Calibri"/>
                        <a:cs typeface="Times New Roman"/>
                      </a:endParaRPr>
                    </a:p>
                  </a:txBody>
                  <a:tcPr marL="54750" marR="547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1080097">
                <a:tc>
                  <a:txBody>
                    <a:bodyPr/>
                    <a:lstStyle/>
                    <a:p>
                      <a:pPr marL="0" marR="0">
                        <a:spcBef>
                          <a:spcPts val="0"/>
                        </a:spcBef>
                        <a:spcAft>
                          <a:spcPts val="0"/>
                        </a:spcAft>
                      </a:pPr>
                      <a:r>
                        <a:rPr lang="en-US" sz="1000">
                          <a:solidFill>
                            <a:sysClr val="windowText" lastClr="000000"/>
                          </a:solidFill>
                          <a:effectLst/>
                        </a:rPr>
                        <a:t>END_FISCAL_YEAR_AVAIL</a:t>
                      </a:r>
                      <a:endParaRPr lang="en-US" sz="1000">
                        <a:solidFill>
                          <a:sysClr val="windowText" lastClr="000000"/>
                        </a:solidFill>
                        <a:effectLst/>
                        <a:latin typeface="Consolas"/>
                        <a:ea typeface="Calibri"/>
                        <a:cs typeface="Times New Roman"/>
                      </a:endParaRPr>
                    </a:p>
                  </a:txBody>
                  <a:tcPr marL="54750" marR="547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spcBef>
                          <a:spcPts val="0"/>
                        </a:spcBef>
                        <a:spcAft>
                          <a:spcPts val="0"/>
                        </a:spcAft>
                      </a:pPr>
                      <a:r>
                        <a:rPr lang="en-US" sz="1000" b="0">
                          <a:solidFill>
                            <a:sysClr val="windowText" lastClr="000000"/>
                          </a:solidFill>
                          <a:effectLst/>
                        </a:rPr>
                        <a:t>VARCHAR2(4)</a:t>
                      </a:r>
                      <a:endParaRPr lang="en-US" sz="1000" b="0">
                        <a:solidFill>
                          <a:sysClr val="windowText" lastClr="000000"/>
                        </a:solidFill>
                        <a:effectLst/>
                        <a:latin typeface="Consolas"/>
                        <a:ea typeface="Calibri"/>
                        <a:cs typeface="Times New Roman"/>
                      </a:endParaRPr>
                    </a:p>
                  </a:txBody>
                  <a:tcPr marL="54750" marR="547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spcBef>
                          <a:spcPts val="0"/>
                        </a:spcBef>
                        <a:spcAft>
                          <a:spcPts val="0"/>
                        </a:spcAft>
                      </a:pPr>
                      <a:r>
                        <a:rPr lang="en-US" sz="1000" b="0">
                          <a:solidFill>
                            <a:sysClr val="windowText" lastClr="000000"/>
                          </a:solidFill>
                          <a:effectLst/>
                        </a:rPr>
                        <a:t>*Conditional</a:t>
                      </a:r>
                      <a:endParaRPr lang="en-US" sz="1000" b="0">
                        <a:solidFill>
                          <a:sysClr val="windowText" lastClr="000000"/>
                        </a:solidFill>
                        <a:effectLst/>
                        <a:latin typeface="Consolas"/>
                        <a:ea typeface="Calibri"/>
                        <a:cs typeface="Times New Roman"/>
                      </a:endParaRPr>
                    </a:p>
                  </a:txBody>
                  <a:tcPr marL="54750" marR="547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spcBef>
                          <a:spcPts val="0"/>
                        </a:spcBef>
                        <a:spcAft>
                          <a:spcPts val="0"/>
                        </a:spcAft>
                      </a:pPr>
                      <a:r>
                        <a:rPr lang="en-US" sz="1000" b="0" u="sng" dirty="0">
                          <a:solidFill>
                            <a:sysClr val="windowText" lastClr="000000"/>
                          </a:solidFill>
                          <a:effectLst/>
                        </a:rPr>
                        <a:t>Ending Period of Availability Fiscal Year Date</a:t>
                      </a:r>
                      <a:r>
                        <a:rPr lang="en-US" sz="1000" b="0" dirty="0">
                          <a:solidFill>
                            <a:sysClr val="windowText" lastClr="000000"/>
                          </a:solidFill>
                          <a:effectLst/>
                        </a:rPr>
                        <a:t>. In annual and multi-year accounts, identifies the last year of availability under law that an account may incur new obligations.</a:t>
                      </a:r>
                      <a:endParaRPr lang="en-US" sz="1000" b="0" dirty="0">
                        <a:solidFill>
                          <a:sysClr val="windowText" lastClr="000000"/>
                        </a:solidFill>
                        <a:effectLst/>
                        <a:latin typeface="Consolas"/>
                        <a:ea typeface="Calibri"/>
                        <a:cs typeface="Times New Roman"/>
                      </a:endParaRPr>
                    </a:p>
                  </a:txBody>
                  <a:tcPr marL="54750" marR="547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spcBef>
                          <a:spcPts val="0"/>
                        </a:spcBef>
                        <a:spcAft>
                          <a:spcPts val="0"/>
                        </a:spcAft>
                      </a:pPr>
                      <a:r>
                        <a:rPr lang="en-US" sz="1000" b="0" dirty="0">
                          <a:solidFill>
                            <a:sysClr val="windowText" lastClr="000000"/>
                          </a:solidFill>
                          <a:effectLst/>
                        </a:rPr>
                        <a:t>• If AVAILABILITY_TYPE_CODE is either  “F”, or “X”, then Beginning Period of Availability must be must be blank.</a:t>
                      </a:r>
                    </a:p>
                    <a:p>
                      <a:pPr marL="0" marR="0">
                        <a:spcBef>
                          <a:spcPts val="0"/>
                        </a:spcBef>
                        <a:spcAft>
                          <a:spcPts val="0"/>
                        </a:spcAft>
                      </a:pPr>
                      <a:r>
                        <a:rPr lang="en-US" sz="1000" b="0" dirty="0">
                          <a:solidFill>
                            <a:sysClr val="windowText" lastClr="000000"/>
                          </a:solidFill>
                          <a:effectLst/>
                        </a:rPr>
                        <a:t>• If the Ending Period of Availability is associated with an unavailable receipt account, then it must be blank.</a:t>
                      </a:r>
                    </a:p>
                    <a:p>
                      <a:pPr marL="0" marR="0">
                        <a:spcBef>
                          <a:spcPts val="0"/>
                        </a:spcBef>
                        <a:spcAft>
                          <a:spcPts val="0"/>
                        </a:spcAft>
                      </a:pPr>
                      <a:r>
                        <a:rPr lang="en-US" sz="1000" b="0" dirty="0">
                          <a:solidFill>
                            <a:sysClr val="windowText" lastClr="000000"/>
                          </a:solidFill>
                          <a:effectLst/>
                        </a:rPr>
                        <a:t>If FY_IND is either # or * then Ending Period of Availability must be must be blank</a:t>
                      </a:r>
                      <a:endParaRPr lang="en-US" sz="1000" b="0" dirty="0">
                        <a:solidFill>
                          <a:sysClr val="windowText" lastClr="000000"/>
                        </a:solidFill>
                        <a:effectLst/>
                        <a:latin typeface="Consolas"/>
                        <a:ea typeface="Calibri"/>
                        <a:cs typeface="Times New Roman"/>
                      </a:endParaRPr>
                    </a:p>
                  </a:txBody>
                  <a:tcPr marL="54750" marR="547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405036">
                <a:tc>
                  <a:txBody>
                    <a:bodyPr/>
                    <a:lstStyle/>
                    <a:p>
                      <a:pPr marL="0" marR="0">
                        <a:spcBef>
                          <a:spcPts val="0"/>
                        </a:spcBef>
                        <a:spcAft>
                          <a:spcPts val="0"/>
                        </a:spcAft>
                      </a:pPr>
                      <a:r>
                        <a:rPr lang="en-US" sz="1000">
                          <a:solidFill>
                            <a:sysClr val="windowText" lastClr="000000"/>
                          </a:solidFill>
                          <a:effectLst/>
                        </a:rPr>
                        <a:t>EFFECTIVE_DATE</a:t>
                      </a:r>
                      <a:endParaRPr lang="en-US" sz="1000">
                        <a:solidFill>
                          <a:sysClr val="windowText" lastClr="000000"/>
                        </a:solidFill>
                        <a:effectLst/>
                        <a:latin typeface="Consolas"/>
                        <a:ea typeface="Calibri"/>
                        <a:cs typeface="Times New Roman"/>
                      </a:endParaRPr>
                    </a:p>
                  </a:txBody>
                  <a:tcPr marL="54750" marR="547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spcBef>
                          <a:spcPts val="0"/>
                        </a:spcBef>
                        <a:spcAft>
                          <a:spcPts val="0"/>
                        </a:spcAft>
                      </a:pPr>
                      <a:r>
                        <a:rPr lang="en-US" sz="1000" b="0">
                          <a:solidFill>
                            <a:sysClr val="windowText" lastClr="000000"/>
                          </a:solidFill>
                          <a:effectLst/>
                        </a:rPr>
                        <a:t>DATE</a:t>
                      </a:r>
                      <a:endParaRPr lang="en-US" sz="1000" b="0">
                        <a:solidFill>
                          <a:sysClr val="windowText" lastClr="000000"/>
                        </a:solidFill>
                        <a:effectLst/>
                        <a:latin typeface="Consolas"/>
                        <a:ea typeface="Calibri"/>
                        <a:cs typeface="Times New Roman"/>
                      </a:endParaRPr>
                    </a:p>
                  </a:txBody>
                  <a:tcPr marL="54750" marR="547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spcBef>
                          <a:spcPts val="0"/>
                        </a:spcBef>
                        <a:spcAft>
                          <a:spcPts val="0"/>
                        </a:spcAft>
                      </a:pPr>
                      <a:r>
                        <a:rPr lang="en-US" sz="1000" b="0">
                          <a:solidFill>
                            <a:sysClr val="windowText" lastClr="000000"/>
                          </a:solidFill>
                          <a:effectLst/>
                        </a:rPr>
                        <a:t>Mandatory</a:t>
                      </a:r>
                      <a:endParaRPr lang="en-US" sz="1000" b="0">
                        <a:solidFill>
                          <a:sysClr val="windowText" lastClr="000000"/>
                        </a:solidFill>
                        <a:effectLst/>
                        <a:latin typeface="Consolas"/>
                        <a:ea typeface="Calibri"/>
                        <a:cs typeface="Times New Roman"/>
                      </a:endParaRPr>
                    </a:p>
                  </a:txBody>
                  <a:tcPr marL="54750" marR="547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spcBef>
                          <a:spcPts val="0"/>
                        </a:spcBef>
                        <a:spcAft>
                          <a:spcPts val="0"/>
                        </a:spcAft>
                      </a:pPr>
                      <a:r>
                        <a:rPr lang="en-US" sz="1000" b="0" u="sng" dirty="0">
                          <a:solidFill>
                            <a:sysClr val="windowText" lastClr="000000"/>
                          </a:solidFill>
                          <a:effectLst/>
                        </a:rPr>
                        <a:t>Effective Date. </a:t>
                      </a:r>
                      <a:r>
                        <a:rPr lang="en-US" sz="1000" b="0" dirty="0">
                          <a:solidFill>
                            <a:sysClr val="windowText" lastClr="000000"/>
                          </a:solidFill>
                          <a:effectLst/>
                        </a:rPr>
                        <a:t>The start date for the latest action taken on a record.</a:t>
                      </a:r>
                      <a:endParaRPr lang="en-US" sz="1000" b="0" dirty="0">
                        <a:solidFill>
                          <a:sysClr val="windowText" lastClr="000000"/>
                        </a:solidFill>
                        <a:effectLst/>
                        <a:latin typeface="Consolas"/>
                        <a:ea typeface="Calibri"/>
                        <a:cs typeface="Times New Roman"/>
                      </a:endParaRPr>
                    </a:p>
                  </a:txBody>
                  <a:tcPr marL="54750" marR="547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spcBef>
                          <a:spcPts val="0"/>
                        </a:spcBef>
                        <a:spcAft>
                          <a:spcPts val="0"/>
                        </a:spcAft>
                      </a:pPr>
                      <a:r>
                        <a:rPr lang="en-US" sz="1000" b="0" dirty="0">
                          <a:solidFill>
                            <a:sysClr val="windowText" lastClr="000000"/>
                          </a:solidFill>
                          <a:effectLst/>
                        </a:rPr>
                        <a:t>• The record is not valid until the effective date.</a:t>
                      </a:r>
                      <a:endParaRPr lang="en-US" sz="1000" b="0" dirty="0">
                        <a:solidFill>
                          <a:sysClr val="windowText" lastClr="000000"/>
                        </a:solidFill>
                        <a:effectLst/>
                        <a:latin typeface="Consolas"/>
                        <a:ea typeface="Calibri"/>
                        <a:cs typeface="Times New Roman"/>
                      </a:endParaRPr>
                    </a:p>
                  </a:txBody>
                  <a:tcPr marL="54750" marR="547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405036">
                <a:tc>
                  <a:txBody>
                    <a:bodyPr/>
                    <a:lstStyle/>
                    <a:p>
                      <a:pPr marL="0" marR="0">
                        <a:spcBef>
                          <a:spcPts val="0"/>
                        </a:spcBef>
                        <a:spcAft>
                          <a:spcPts val="0"/>
                        </a:spcAft>
                      </a:pPr>
                      <a:r>
                        <a:rPr lang="en-US" sz="1000">
                          <a:solidFill>
                            <a:sysClr val="windowText" lastClr="000000"/>
                          </a:solidFill>
                          <a:effectLst/>
                        </a:rPr>
                        <a:t>ACTION_CODE</a:t>
                      </a:r>
                      <a:endParaRPr lang="en-US" sz="1000">
                        <a:solidFill>
                          <a:sysClr val="windowText" lastClr="000000"/>
                        </a:solidFill>
                        <a:effectLst/>
                        <a:latin typeface="Consolas"/>
                        <a:ea typeface="Calibri"/>
                        <a:cs typeface="Times New Roman"/>
                      </a:endParaRPr>
                    </a:p>
                  </a:txBody>
                  <a:tcPr marL="54750" marR="547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spcBef>
                          <a:spcPts val="0"/>
                        </a:spcBef>
                        <a:spcAft>
                          <a:spcPts val="0"/>
                        </a:spcAft>
                      </a:pPr>
                      <a:r>
                        <a:rPr lang="en-US" sz="1000" b="0">
                          <a:solidFill>
                            <a:sysClr val="windowText" lastClr="000000"/>
                          </a:solidFill>
                          <a:effectLst/>
                        </a:rPr>
                        <a:t>VARCHAR2(1)</a:t>
                      </a:r>
                      <a:endParaRPr lang="en-US" sz="1000" b="0">
                        <a:solidFill>
                          <a:sysClr val="windowText" lastClr="000000"/>
                        </a:solidFill>
                        <a:effectLst/>
                        <a:latin typeface="Consolas"/>
                        <a:ea typeface="Calibri"/>
                        <a:cs typeface="Times New Roman"/>
                      </a:endParaRPr>
                    </a:p>
                  </a:txBody>
                  <a:tcPr marL="54750" marR="547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spcBef>
                          <a:spcPts val="0"/>
                        </a:spcBef>
                        <a:spcAft>
                          <a:spcPts val="0"/>
                        </a:spcAft>
                      </a:pPr>
                      <a:r>
                        <a:rPr lang="en-US" sz="1000" b="0">
                          <a:solidFill>
                            <a:sysClr val="windowText" lastClr="000000"/>
                          </a:solidFill>
                          <a:effectLst/>
                        </a:rPr>
                        <a:t>Mandatory</a:t>
                      </a:r>
                      <a:endParaRPr lang="en-US" sz="1000" b="0">
                        <a:solidFill>
                          <a:sysClr val="windowText" lastClr="000000"/>
                        </a:solidFill>
                        <a:effectLst/>
                        <a:latin typeface="Consolas"/>
                        <a:ea typeface="Calibri"/>
                        <a:cs typeface="Times New Roman"/>
                      </a:endParaRPr>
                    </a:p>
                  </a:txBody>
                  <a:tcPr marL="54750" marR="547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spcBef>
                          <a:spcPts val="0"/>
                        </a:spcBef>
                        <a:spcAft>
                          <a:spcPts val="0"/>
                        </a:spcAft>
                      </a:pPr>
                      <a:r>
                        <a:rPr lang="en-US" sz="1000" b="0" u="sng">
                          <a:solidFill>
                            <a:sysClr val="windowText" lastClr="000000"/>
                          </a:solidFill>
                          <a:effectLst/>
                        </a:rPr>
                        <a:t>Action Code. </a:t>
                      </a:r>
                      <a:r>
                        <a:rPr lang="en-US" sz="1000" b="0">
                          <a:solidFill>
                            <a:sysClr val="windowText" lastClr="000000"/>
                          </a:solidFill>
                          <a:effectLst/>
                        </a:rPr>
                        <a:t>System maintained code indicating type of action last taken on a record.</a:t>
                      </a:r>
                      <a:endParaRPr lang="en-US" sz="1000" b="0">
                        <a:solidFill>
                          <a:sysClr val="windowText" lastClr="000000"/>
                        </a:solidFill>
                        <a:effectLst/>
                        <a:latin typeface="Consolas"/>
                        <a:ea typeface="Calibri"/>
                        <a:cs typeface="Times New Roman"/>
                      </a:endParaRPr>
                    </a:p>
                  </a:txBody>
                  <a:tcPr marL="54750" marR="547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spcBef>
                          <a:spcPts val="0"/>
                        </a:spcBef>
                        <a:spcAft>
                          <a:spcPts val="0"/>
                        </a:spcAft>
                      </a:pPr>
                      <a:r>
                        <a:rPr lang="en-US" sz="1000" b="0" dirty="0">
                          <a:solidFill>
                            <a:sysClr val="windowText" lastClr="000000"/>
                          </a:solidFill>
                          <a:effectLst/>
                        </a:rPr>
                        <a:t>Values: A, C, D (Add, Change, Delete)</a:t>
                      </a:r>
                      <a:endParaRPr lang="en-US" sz="1000" b="0" dirty="0">
                        <a:solidFill>
                          <a:sysClr val="windowText" lastClr="000000"/>
                        </a:solidFill>
                        <a:effectLst/>
                        <a:latin typeface="Consolas"/>
                        <a:ea typeface="Calibri"/>
                        <a:cs typeface="Times New Roman"/>
                      </a:endParaRPr>
                    </a:p>
                  </a:txBody>
                  <a:tcPr marL="54750" marR="547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r h="405036">
                <a:tc>
                  <a:txBody>
                    <a:bodyPr/>
                    <a:lstStyle/>
                    <a:p>
                      <a:pPr marL="0" marR="0">
                        <a:spcBef>
                          <a:spcPts val="0"/>
                        </a:spcBef>
                        <a:spcAft>
                          <a:spcPts val="0"/>
                        </a:spcAft>
                      </a:pPr>
                      <a:r>
                        <a:rPr lang="en-US" sz="1000">
                          <a:solidFill>
                            <a:sysClr val="windowText" lastClr="000000"/>
                          </a:solidFill>
                          <a:effectLst/>
                        </a:rPr>
                        <a:t>CREATE_DATE</a:t>
                      </a:r>
                      <a:endParaRPr lang="en-US" sz="1000">
                        <a:solidFill>
                          <a:sysClr val="windowText" lastClr="000000"/>
                        </a:solidFill>
                        <a:effectLst/>
                        <a:latin typeface="Consolas"/>
                        <a:ea typeface="Calibri"/>
                        <a:cs typeface="Times New Roman"/>
                      </a:endParaRPr>
                    </a:p>
                  </a:txBody>
                  <a:tcPr marL="54750" marR="547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spcBef>
                          <a:spcPts val="0"/>
                        </a:spcBef>
                        <a:spcAft>
                          <a:spcPts val="0"/>
                        </a:spcAft>
                      </a:pPr>
                      <a:r>
                        <a:rPr lang="en-US" sz="1000" b="0">
                          <a:solidFill>
                            <a:sysClr val="windowText" lastClr="000000"/>
                          </a:solidFill>
                          <a:effectLst/>
                        </a:rPr>
                        <a:t>DATE</a:t>
                      </a:r>
                      <a:endParaRPr lang="en-US" sz="1000" b="0">
                        <a:solidFill>
                          <a:sysClr val="windowText" lastClr="000000"/>
                        </a:solidFill>
                        <a:effectLst/>
                        <a:latin typeface="Consolas"/>
                        <a:ea typeface="Calibri"/>
                        <a:cs typeface="Times New Roman"/>
                      </a:endParaRPr>
                    </a:p>
                  </a:txBody>
                  <a:tcPr marL="54750" marR="547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spcBef>
                          <a:spcPts val="0"/>
                        </a:spcBef>
                        <a:spcAft>
                          <a:spcPts val="0"/>
                        </a:spcAft>
                      </a:pPr>
                      <a:r>
                        <a:rPr lang="en-US" sz="1000" b="0">
                          <a:solidFill>
                            <a:sysClr val="windowText" lastClr="000000"/>
                          </a:solidFill>
                          <a:effectLst/>
                        </a:rPr>
                        <a:t>Mandatory</a:t>
                      </a:r>
                      <a:endParaRPr lang="en-US" sz="1000" b="0">
                        <a:solidFill>
                          <a:sysClr val="windowText" lastClr="000000"/>
                        </a:solidFill>
                        <a:effectLst/>
                        <a:latin typeface="Times New Roman"/>
                        <a:ea typeface="Times New Roman"/>
                      </a:endParaRPr>
                    </a:p>
                  </a:txBody>
                  <a:tcPr marL="54750" marR="547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spcBef>
                          <a:spcPts val="0"/>
                        </a:spcBef>
                        <a:spcAft>
                          <a:spcPts val="0"/>
                        </a:spcAft>
                      </a:pPr>
                      <a:r>
                        <a:rPr lang="en-US" sz="1000" b="0" u="sng">
                          <a:solidFill>
                            <a:sysClr val="windowText" lastClr="000000"/>
                          </a:solidFill>
                          <a:effectLst/>
                        </a:rPr>
                        <a:t>Creation Date</a:t>
                      </a:r>
                      <a:r>
                        <a:rPr lang="en-US" sz="1000" b="0">
                          <a:solidFill>
                            <a:sysClr val="windowText" lastClr="000000"/>
                          </a:solidFill>
                          <a:effectLst/>
                        </a:rPr>
                        <a:t>. System maintained date a record was created.</a:t>
                      </a:r>
                      <a:endParaRPr lang="en-US" sz="1000" b="0">
                        <a:solidFill>
                          <a:sysClr val="windowText" lastClr="000000"/>
                        </a:solidFill>
                        <a:effectLst/>
                        <a:latin typeface="Consolas"/>
                        <a:ea typeface="Calibri"/>
                        <a:cs typeface="Times New Roman"/>
                      </a:endParaRPr>
                    </a:p>
                  </a:txBody>
                  <a:tcPr marL="54750" marR="547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spcBef>
                          <a:spcPts val="0"/>
                        </a:spcBef>
                        <a:spcAft>
                          <a:spcPts val="0"/>
                        </a:spcAft>
                      </a:pPr>
                      <a:r>
                        <a:rPr lang="en-US" sz="1000" b="0" dirty="0">
                          <a:solidFill>
                            <a:sysClr val="windowText" lastClr="000000"/>
                          </a:solidFill>
                          <a:effectLst/>
                        </a:rPr>
                        <a:t> </a:t>
                      </a:r>
                      <a:endParaRPr lang="en-US" sz="1000" b="0" dirty="0">
                        <a:solidFill>
                          <a:sysClr val="windowText" lastClr="000000"/>
                        </a:solidFill>
                        <a:effectLst/>
                        <a:latin typeface="Consolas"/>
                        <a:ea typeface="Calibri"/>
                        <a:cs typeface="Times New Roman"/>
                      </a:endParaRPr>
                    </a:p>
                  </a:txBody>
                  <a:tcPr marL="54750" marR="547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6"/>
                  </a:ext>
                </a:extLst>
              </a:tr>
            </a:tbl>
          </a:graphicData>
        </a:graphic>
      </p:graphicFrame>
      <p:sp>
        <p:nvSpPr>
          <p:cNvPr id="5" name="Rectangle 4"/>
          <p:cNvSpPr/>
          <p:nvPr/>
        </p:nvSpPr>
        <p:spPr>
          <a:xfrm>
            <a:off x="609600" y="6230779"/>
            <a:ext cx="3200400" cy="246221"/>
          </a:xfrm>
          <a:prstGeom prst="rect">
            <a:avLst/>
          </a:prstGeom>
        </p:spPr>
        <p:txBody>
          <a:bodyPr wrap="square">
            <a:spAutoFit/>
          </a:bodyPr>
          <a:lstStyle/>
          <a:p>
            <a:r>
              <a:rPr lang="en-US" sz="1000" b="1" dirty="0"/>
              <a:t>*Conditional = Must use unless NONINTERFUND billing</a:t>
            </a:r>
          </a:p>
        </p:txBody>
      </p:sp>
    </p:spTree>
    <p:extLst>
      <p:ext uri="{BB962C8B-B14F-4D97-AF65-F5344CB8AC3E}">
        <p14:creationId xmlns:p14="http://schemas.microsoft.com/office/powerpoint/2010/main" val="584262161"/>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381000" y="228600"/>
            <a:ext cx="8534400" cy="914400"/>
          </a:xfrm>
        </p:spPr>
        <p:txBody>
          <a:bodyPr/>
          <a:lstStyle/>
          <a:p>
            <a:r>
              <a:rPr lang="en-US" sz="3600" dirty="0" smtClean="0">
                <a:solidFill>
                  <a:srgbClr val="0070C0"/>
                </a:solidFill>
              </a:rPr>
              <a:t>Financial Concepts</a:t>
            </a:r>
            <a:br>
              <a:rPr lang="en-US" sz="3600" dirty="0" smtClean="0">
                <a:solidFill>
                  <a:srgbClr val="0070C0"/>
                </a:solidFill>
              </a:rPr>
            </a:br>
            <a:r>
              <a:rPr lang="en-US" sz="3200" dirty="0" smtClean="0">
                <a:solidFill>
                  <a:srgbClr val="0070C0"/>
                </a:solidFill>
              </a:rPr>
              <a:t>DLMS </a:t>
            </a:r>
            <a:r>
              <a:rPr lang="en-US" sz="3200" dirty="0">
                <a:solidFill>
                  <a:srgbClr val="0070C0"/>
                </a:solidFill>
              </a:rPr>
              <a:t>Support of SFIS &amp; </a:t>
            </a:r>
            <a:r>
              <a:rPr lang="en-US" sz="3200" dirty="0" smtClean="0">
                <a:solidFill>
                  <a:srgbClr val="0070C0"/>
                </a:solidFill>
              </a:rPr>
              <a:t>SLOA</a:t>
            </a:r>
            <a:r>
              <a:rPr lang="en-US" sz="3600" dirty="0">
                <a:solidFill>
                  <a:srgbClr val="0070C0"/>
                </a:solidFill>
              </a:rPr>
              <a:t/>
            </a:r>
            <a:br>
              <a:rPr lang="en-US" sz="3600" dirty="0">
                <a:solidFill>
                  <a:srgbClr val="0070C0"/>
                </a:solidFill>
              </a:rPr>
            </a:br>
            <a:r>
              <a:rPr lang="en-US" sz="3600" dirty="0" smtClean="0">
                <a:solidFill>
                  <a:srgbClr val="0070C0"/>
                </a:solidFill>
              </a:rPr>
              <a:t> </a:t>
            </a:r>
            <a:endParaRPr lang="en-US" altLang="en-US" sz="3600" dirty="0" smtClean="0">
              <a:solidFill>
                <a:srgbClr val="0070C0"/>
              </a:solidFill>
              <a:cs typeface="Arial" charset="0"/>
            </a:endParaRPr>
          </a:p>
        </p:txBody>
      </p:sp>
      <p:sp>
        <p:nvSpPr>
          <p:cNvPr id="11267" name="Rectangle 3"/>
          <p:cNvSpPr>
            <a:spLocks noGrp="1" noChangeArrowheads="1"/>
          </p:cNvSpPr>
          <p:nvPr>
            <p:ph type="body" sz="half" idx="1"/>
          </p:nvPr>
        </p:nvSpPr>
        <p:spPr>
          <a:xfrm>
            <a:off x="0" y="1905000"/>
            <a:ext cx="8915400" cy="4524375"/>
          </a:xfrm>
        </p:spPr>
        <p:txBody>
          <a:bodyPr/>
          <a:lstStyle/>
          <a:p>
            <a:pPr marL="457200" lvl="1" indent="-241300">
              <a:lnSpc>
                <a:spcPct val="80000"/>
              </a:lnSpc>
              <a:spcBef>
                <a:spcPts val="1000"/>
              </a:spcBef>
              <a:spcAft>
                <a:spcPts val="2400"/>
              </a:spcAft>
              <a:buClr>
                <a:schemeClr val="tx2"/>
              </a:buClr>
              <a:buSzPct val="150000"/>
              <a:buFontTx/>
              <a:buChar char="•"/>
              <a:defRPr/>
            </a:pPr>
            <a:r>
              <a:rPr lang="en-US" dirty="0" smtClean="0">
                <a:ea typeface="+mn-ea"/>
                <a:cs typeface="+mn-cs"/>
              </a:rPr>
              <a:t>The </a:t>
            </a:r>
            <a:r>
              <a:rPr lang="en-US" dirty="0">
                <a:ea typeface="+mn-ea"/>
                <a:cs typeface="+mn-cs"/>
              </a:rPr>
              <a:t>vast majority of logistics business events and DLMS transactions have a financial implication</a:t>
            </a:r>
          </a:p>
          <a:p>
            <a:pPr marL="457200" lvl="1" indent="-241300">
              <a:lnSpc>
                <a:spcPct val="80000"/>
              </a:lnSpc>
              <a:spcBef>
                <a:spcPts val="1000"/>
              </a:spcBef>
              <a:spcAft>
                <a:spcPts val="2400"/>
              </a:spcAft>
              <a:buClr>
                <a:schemeClr val="tx2"/>
              </a:buClr>
              <a:buSzPct val="150000"/>
              <a:buFontTx/>
              <a:buChar char="•"/>
              <a:defRPr/>
            </a:pPr>
            <a:r>
              <a:rPr lang="en-US" dirty="0">
                <a:ea typeface="+mn-ea"/>
                <a:cs typeface="+mn-cs"/>
              </a:rPr>
              <a:t>DLMS Implementation Conventions support the “Target Environment” exchange of </a:t>
            </a:r>
            <a:r>
              <a:rPr lang="pt-BR" dirty="0">
                <a:ea typeface="+mn-ea"/>
                <a:cs typeface="+mn-cs"/>
              </a:rPr>
              <a:t>SLOA data elements as discrete data</a:t>
            </a:r>
          </a:p>
          <a:p>
            <a:pPr marL="457200" lvl="1" indent="-241300">
              <a:lnSpc>
                <a:spcPct val="80000"/>
              </a:lnSpc>
              <a:spcBef>
                <a:spcPts val="1000"/>
              </a:spcBef>
              <a:spcAft>
                <a:spcPts val="2400"/>
              </a:spcAft>
              <a:buClr>
                <a:schemeClr val="tx2"/>
              </a:buClr>
              <a:buSzPct val="150000"/>
              <a:buFontTx/>
              <a:buChar char="•"/>
              <a:defRPr/>
            </a:pPr>
            <a:r>
              <a:rPr lang="en-US" altLang="en-US" dirty="0">
                <a:ea typeface="+mn-ea"/>
                <a:cs typeface="+mn-cs"/>
              </a:rPr>
              <a:t>Major process and systems changes will be required </a:t>
            </a:r>
            <a:r>
              <a:rPr lang="en-US" altLang="en-US" dirty="0" smtClean="0">
                <a:ea typeface="+mn-ea"/>
                <a:cs typeface="+mn-cs"/>
              </a:rPr>
              <a:t>where </a:t>
            </a:r>
            <a:r>
              <a:rPr lang="en-US" altLang="en-US" dirty="0">
                <a:ea typeface="+mn-ea"/>
                <a:cs typeface="+mn-cs"/>
              </a:rPr>
              <a:t>the customer’s </a:t>
            </a:r>
            <a:r>
              <a:rPr lang="en-US" altLang="en-US" dirty="0" smtClean="0">
                <a:ea typeface="+mn-ea"/>
                <a:cs typeface="+mn-cs"/>
              </a:rPr>
              <a:t>order </a:t>
            </a:r>
            <a:r>
              <a:rPr lang="en-US" altLang="en-US" dirty="0">
                <a:ea typeface="+mn-ea"/>
                <a:cs typeface="+mn-cs"/>
              </a:rPr>
              <a:t>is initiated outside the Service-sponsored </a:t>
            </a:r>
            <a:r>
              <a:rPr lang="en-US" altLang="en-US" dirty="0" smtClean="0">
                <a:ea typeface="+mn-ea"/>
                <a:cs typeface="+mn-cs"/>
              </a:rPr>
              <a:t>ordering system</a:t>
            </a:r>
            <a:endParaRPr lang="en-US" altLang="en-US" dirty="0">
              <a:ea typeface="+mn-ea"/>
              <a:cs typeface="+mn-cs"/>
            </a:endParaRPr>
          </a:p>
        </p:txBody>
      </p:sp>
      <p:sp>
        <p:nvSpPr>
          <p:cNvPr id="11268" name="Text Box 4"/>
          <p:cNvSpPr txBox="1">
            <a:spLocks noChangeArrowheads="1"/>
          </p:cNvSpPr>
          <p:nvPr/>
        </p:nvSpPr>
        <p:spPr bwMode="auto">
          <a:xfrm>
            <a:off x="6626225" y="508000"/>
            <a:ext cx="433388" cy="328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a:defRPr sz="1600">
                <a:solidFill>
                  <a:schemeClr val="tx1"/>
                </a:solidFill>
                <a:latin typeface="Arial Narrow" pitchFamily="34" charset="0"/>
              </a:defRPr>
            </a:lvl1pPr>
            <a:lvl2pPr marL="742950" indent="-285750">
              <a:defRPr sz="1600">
                <a:solidFill>
                  <a:schemeClr val="tx1"/>
                </a:solidFill>
                <a:latin typeface="Arial Narrow" pitchFamily="34" charset="0"/>
              </a:defRPr>
            </a:lvl2pPr>
            <a:lvl3pPr marL="1143000" indent="-228600">
              <a:defRPr sz="1600">
                <a:solidFill>
                  <a:schemeClr val="tx1"/>
                </a:solidFill>
                <a:latin typeface="Arial Narrow" pitchFamily="34" charset="0"/>
              </a:defRPr>
            </a:lvl3pPr>
            <a:lvl4pPr marL="1600200" indent="-228600">
              <a:defRPr sz="1600">
                <a:solidFill>
                  <a:schemeClr val="tx1"/>
                </a:solidFill>
                <a:latin typeface="Arial Narrow" pitchFamily="34" charset="0"/>
              </a:defRPr>
            </a:lvl4pPr>
            <a:lvl5pPr marL="2057400" indent="-228600">
              <a:defRPr sz="1600">
                <a:solidFill>
                  <a:schemeClr val="tx1"/>
                </a:solidFill>
                <a:latin typeface="Arial Narrow" pitchFamily="34" charset="0"/>
              </a:defRPr>
            </a:lvl5pPr>
            <a:lvl6pPr marL="2514600" indent="-228600" algn="ctr" eaLnBrk="0" fontAlgn="base" hangingPunct="0">
              <a:spcBef>
                <a:spcPct val="50000"/>
              </a:spcBef>
              <a:spcAft>
                <a:spcPct val="0"/>
              </a:spcAft>
              <a:defRPr sz="1600">
                <a:solidFill>
                  <a:schemeClr val="tx1"/>
                </a:solidFill>
                <a:latin typeface="Arial Narrow" pitchFamily="34" charset="0"/>
              </a:defRPr>
            </a:lvl6pPr>
            <a:lvl7pPr marL="2971800" indent="-228600" algn="ctr" eaLnBrk="0" fontAlgn="base" hangingPunct="0">
              <a:spcBef>
                <a:spcPct val="50000"/>
              </a:spcBef>
              <a:spcAft>
                <a:spcPct val="0"/>
              </a:spcAft>
              <a:defRPr sz="1600">
                <a:solidFill>
                  <a:schemeClr val="tx1"/>
                </a:solidFill>
                <a:latin typeface="Arial Narrow" pitchFamily="34" charset="0"/>
              </a:defRPr>
            </a:lvl7pPr>
            <a:lvl8pPr marL="3429000" indent="-228600" algn="ctr" eaLnBrk="0" fontAlgn="base" hangingPunct="0">
              <a:spcBef>
                <a:spcPct val="50000"/>
              </a:spcBef>
              <a:spcAft>
                <a:spcPct val="0"/>
              </a:spcAft>
              <a:defRPr sz="1600">
                <a:solidFill>
                  <a:schemeClr val="tx1"/>
                </a:solidFill>
                <a:latin typeface="Arial Narrow" pitchFamily="34" charset="0"/>
              </a:defRPr>
            </a:lvl8pPr>
            <a:lvl9pPr marL="3886200" indent="-228600" algn="ctr" eaLnBrk="0" fontAlgn="base" hangingPunct="0">
              <a:spcBef>
                <a:spcPct val="50000"/>
              </a:spcBef>
              <a:spcAft>
                <a:spcPct val="0"/>
              </a:spcAft>
              <a:defRPr sz="1600">
                <a:solidFill>
                  <a:schemeClr val="tx1"/>
                </a:solidFill>
                <a:latin typeface="Arial Narrow" pitchFamily="34" charset="0"/>
              </a:defRPr>
            </a:lvl9pPr>
          </a:lstStyle>
          <a:p>
            <a:endParaRPr lang="en-US" altLang="en-US" sz="2400">
              <a:solidFill>
                <a:srgbClr val="04148C"/>
              </a:solidFill>
            </a:endParaRPr>
          </a:p>
        </p:txBody>
      </p:sp>
    </p:spTree>
    <p:extLst>
      <p:ext uri="{BB962C8B-B14F-4D97-AF65-F5344CB8AC3E}">
        <p14:creationId xmlns:p14="http://schemas.microsoft.com/office/powerpoint/2010/main" val="1902290496"/>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idx="4294967295"/>
          </p:nvPr>
        </p:nvSpPr>
        <p:spPr>
          <a:xfrm>
            <a:off x="533400" y="304800"/>
            <a:ext cx="8229600" cy="381000"/>
          </a:xfrm>
          <a:prstGeom prst="rect">
            <a:avLst/>
          </a:prstGeom>
        </p:spPr>
        <p:txBody>
          <a:bodyPr/>
          <a:lstStyle/>
          <a:p>
            <a:r>
              <a:rPr lang="en-US" dirty="0" smtClean="0">
                <a:solidFill>
                  <a:srgbClr val="0070C0"/>
                </a:solidFill>
              </a:rPr>
              <a:t>Master File Layout</a:t>
            </a:r>
            <a:endParaRPr lang="en-US" sz="3600" dirty="0" smtClean="0">
              <a:solidFill>
                <a:srgbClr val="0070C0"/>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2392658537"/>
              </p:ext>
            </p:extLst>
          </p:nvPr>
        </p:nvGraphicFramePr>
        <p:xfrm>
          <a:off x="457200" y="1371600"/>
          <a:ext cx="8229600" cy="1183290"/>
        </p:xfrm>
        <a:graphic>
          <a:graphicData uri="http://schemas.openxmlformats.org/drawingml/2006/table">
            <a:tbl>
              <a:tblPr firstRow="1" firstCol="1" lastRow="1" lastCol="1" bandRow="1" bandCol="1">
                <a:tableStyleId>{5C22544A-7EE6-4342-B048-85BDC9FD1C3A}</a:tableStyleId>
              </a:tblPr>
              <a:tblGrid>
                <a:gridCol w="1600200">
                  <a:extLst>
                    <a:ext uri="{9D8B030D-6E8A-4147-A177-3AD203B41FA5}">
                      <a16:colId xmlns:a16="http://schemas.microsoft.com/office/drawing/2014/main" val="20000"/>
                    </a:ext>
                  </a:extLst>
                </a:gridCol>
                <a:gridCol w="1066800">
                  <a:extLst>
                    <a:ext uri="{9D8B030D-6E8A-4147-A177-3AD203B41FA5}">
                      <a16:colId xmlns:a16="http://schemas.microsoft.com/office/drawing/2014/main" val="20001"/>
                    </a:ext>
                  </a:extLst>
                </a:gridCol>
                <a:gridCol w="1322158">
                  <a:extLst>
                    <a:ext uri="{9D8B030D-6E8A-4147-A177-3AD203B41FA5}">
                      <a16:colId xmlns:a16="http://schemas.microsoft.com/office/drawing/2014/main" val="20002"/>
                    </a:ext>
                  </a:extLst>
                </a:gridCol>
                <a:gridCol w="1954442">
                  <a:extLst>
                    <a:ext uri="{9D8B030D-6E8A-4147-A177-3AD203B41FA5}">
                      <a16:colId xmlns:a16="http://schemas.microsoft.com/office/drawing/2014/main" val="20003"/>
                    </a:ext>
                  </a:extLst>
                </a:gridCol>
                <a:gridCol w="2286000">
                  <a:extLst>
                    <a:ext uri="{9D8B030D-6E8A-4147-A177-3AD203B41FA5}">
                      <a16:colId xmlns:a16="http://schemas.microsoft.com/office/drawing/2014/main" val="20004"/>
                    </a:ext>
                  </a:extLst>
                </a:gridCol>
              </a:tblGrid>
              <a:tr h="167559">
                <a:tc>
                  <a:txBody>
                    <a:bodyPr/>
                    <a:lstStyle/>
                    <a:p>
                      <a:pPr marL="0" marR="0">
                        <a:spcBef>
                          <a:spcPts val="0"/>
                        </a:spcBef>
                        <a:spcAft>
                          <a:spcPts val="0"/>
                        </a:spcAft>
                      </a:pPr>
                      <a:r>
                        <a:rPr lang="en-US" sz="1000" dirty="0">
                          <a:effectLst/>
                        </a:rPr>
                        <a:t>Field Name</a:t>
                      </a:r>
                      <a:endParaRPr lang="en-US" sz="1000" dirty="0">
                        <a:effectLst/>
                        <a:latin typeface="Times New Roman"/>
                        <a:ea typeface="Times New Roman"/>
                      </a:endParaRPr>
                    </a:p>
                  </a:txBody>
                  <a:tcPr marL="62835" marR="628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1000">
                          <a:effectLst/>
                        </a:rPr>
                        <a:t>Type</a:t>
                      </a:r>
                      <a:endParaRPr lang="en-US" sz="1000">
                        <a:effectLst/>
                        <a:latin typeface="Times New Roman"/>
                        <a:ea typeface="Times New Roman"/>
                      </a:endParaRPr>
                    </a:p>
                  </a:txBody>
                  <a:tcPr marL="62835" marR="628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spcBef>
                          <a:spcPts val="0"/>
                        </a:spcBef>
                        <a:spcAft>
                          <a:spcPts val="0"/>
                        </a:spcAft>
                      </a:pPr>
                      <a:r>
                        <a:rPr lang="en-US" sz="1000">
                          <a:effectLst/>
                        </a:rPr>
                        <a:t>Use</a:t>
                      </a:r>
                      <a:endParaRPr lang="en-US" sz="1000">
                        <a:effectLst/>
                        <a:latin typeface="Times New Roman"/>
                        <a:ea typeface="Times New Roman"/>
                      </a:endParaRPr>
                    </a:p>
                  </a:txBody>
                  <a:tcPr marL="62835" marR="628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1000">
                          <a:effectLst/>
                        </a:rPr>
                        <a:t>Definition</a:t>
                      </a:r>
                      <a:endParaRPr lang="en-US" sz="1000">
                        <a:effectLst/>
                        <a:latin typeface="Times New Roman"/>
                        <a:ea typeface="Times New Roman"/>
                      </a:endParaRPr>
                    </a:p>
                  </a:txBody>
                  <a:tcPr marL="62835" marR="628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1000">
                          <a:effectLst/>
                        </a:rPr>
                        <a:t>Business Rule</a:t>
                      </a:r>
                      <a:endParaRPr lang="en-US" sz="1000">
                        <a:effectLst/>
                        <a:latin typeface="Times New Roman"/>
                        <a:ea typeface="Times New Roman"/>
                      </a:endParaRPr>
                    </a:p>
                  </a:txBody>
                  <a:tcPr marL="62835" marR="628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418898">
                <a:tc>
                  <a:txBody>
                    <a:bodyPr/>
                    <a:lstStyle/>
                    <a:p>
                      <a:pPr marL="0" marR="0">
                        <a:spcBef>
                          <a:spcPts val="0"/>
                        </a:spcBef>
                        <a:spcAft>
                          <a:spcPts val="0"/>
                        </a:spcAft>
                      </a:pPr>
                      <a:r>
                        <a:rPr lang="en-US" sz="1000" dirty="0">
                          <a:solidFill>
                            <a:sysClr val="windowText" lastClr="000000"/>
                          </a:solidFill>
                          <a:effectLst/>
                        </a:rPr>
                        <a:t>LAST_UPDATE</a:t>
                      </a:r>
                      <a:endParaRPr lang="en-US" sz="1000" dirty="0">
                        <a:solidFill>
                          <a:sysClr val="windowText" lastClr="000000"/>
                        </a:solidFill>
                        <a:effectLst/>
                        <a:latin typeface="Consolas"/>
                        <a:ea typeface="Calibri"/>
                        <a:cs typeface="Times New Roman"/>
                      </a:endParaRPr>
                    </a:p>
                  </a:txBody>
                  <a:tcPr marL="62835" marR="628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spcBef>
                          <a:spcPts val="0"/>
                        </a:spcBef>
                        <a:spcAft>
                          <a:spcPts val="0"/>
                        </a:spcAft>
                      </a:pPr>
                      <a:r>
                        <a:rPr lang="en-US" sz="1000" b="0" dirty="0">
                          <a:solidFill>
                            <a:sysClr val="windowText" lastClr="000000"/>
                          </a:solidFill>
                          <a:effectLst/>
                        </a:rPr>
                        <a:t>DATE</a:t>
                      </a:r>
                      <a:endParaRPr lang="en-US" sz="1000" b="0" dirty="0">
                        <a:solidFill>
                          <a:sysClr val="windowText" lastClr="000000"/>
                        </a:solidFill>
                        <a:effectLst/>
                        <a:latin typeface="Consolas"/>
                        <a:ea typeface="Calibri"/>
                        <a:cs typeface="Times New Roman"/>
                      </a:endParaRPr>
                    </a:p>
                  </a:txBody>
                  <a:tcPr marL="62835" marR="628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spcBef>
                          <a:spcPts val="0"/>
                        </a:spcBef>
                        <a:spcAft>
                          <a:spcPts val="0"/>
                        </a:spcAft>
                      </a:pPr>
                      <a:r>
                        <a:rPr lang="en-US" sz="1000" b="0" dirty="0">
                          <a:solidFill>
                            <a:sysClr val="windowText" lastClr="000000"/>
                          </a:solidFill>
                          <a:effectLst/>
                        </a:rPr>
                        <a:t>Mandatory</a:t>
                      </a:r>
                      <a:endParaRPr lang="en-US" sz="1000" b="0" dirty="0">
                        <a:solidFill>
                          <a:sysClr val="windowText" lastClr="000000"/>
                        </a:solidFill>
                        <a:effectLst/>
                        <a:latin typeface="Times New Roman"/>
                        <a:ea typeface="Times New Roman"/>
                      </a:endParaRPr>
                    </a:p>
                  </a:txBody>
                  <a:tcPr marL="62835" marR="628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spcBef>
                          <a:spcPts val="0"/>
                        </a:spcBef>
                        <a:spcAft>
                          <a:spcPts val="0"/>
                        </a:spcAft>
                      </a:pPr>
                      <a:r>
                        <a:rPr lang="en-US" sz="1000" b="0" u="sng">
                          <a:solidFill>
                            <a:sysClr val="windowText" lastClr="000000"/>
                          </a:solidFill>
                          <a:effectLst/>
                        </a:rPr>
                        <a:t>Last Update Date. </a:t>
                      </a:r>
                      <a:r>
                        <a:rPr lang="en-US" sz="1000" b="0">
                          <a:solidFill>
                            <a:sysClr val="windowText" lastClr="000000"/>
                          </a:solidFill>
                          <a:effectLst/>
                        </a:rPr>
                        <a:t>System maintained date a record was last updated.</a:t>
                      </a:r>
                      <a:endParaRPr lang="en-US" sz="1000" b="0">
                        <a:solidFill>
                          <a:sysClr val="windowText" lastClr="000000"/>
                        </a:solidFill>
                        <a:effectLst/>
                        <a:latin typeface="Consolas"/>
                        <a:ea typeface="Calibri"/>
                        <a:cs typeface="Times New Roman"/>
                      </a:endParaRPr>
                    </a:p>
                  </a:txBody>
                  <a:tcPr marL="62835" marR="628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spcBef>
                          <a:spcPts val="0"/>
                        </a:spcBef>
                        <a:spcAft>
                          <a:spcPts val="0"/>
                        </a:spcAft>
                      </a:pPr>
                      <a:r>
                        <a:rPr lang="en-US" sz="1000" b="0">
                          <a:solidFill>
                            <a:sysClr val="windowText" lastClr="000000"/>
                          </a:solidFill>
                          <a:effectLst/>
                        </a:rPr>
                        <a:t> </a:t>
                      </a:r>
                      <a:endParaRPr lang="en-US" sz="1000" b="0">
                        <a:solidFill>
                          <a:sysClr val="windowText" lastClr="000000"/>
                        </a:solidFill>
                        <a:effectLst/>
                        <a:latin typeface="Consolas"/>
                        <a:ea typeface="Calibri"/>
                        <a:cs typeface="Times New Roman"/>
                      </a:endParaRPr>
                    </a:p>
                  </a:txBody>
                  <a:tcPr marL="62835" marR="628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558531">
                <a:tc>
                  <a:txBody>
                    <a:bodyPr/>
                    <a:lstStyle/>
                    <a:p>
                      <a:pPr marL="0" marR="0">
                        <a:spcBef>
                          <a:spcPts val="0"/>
                        </a:spcBef>
                        <a:spcAft>
                          <a:spcPts val="0"/>
                        </a:spcAft>
                      </a:pPr>
                      <a:r>
                        <a:rPr lang="en-US" sz="1000">
                          <a:solidFill>
                            <a:sysClr val="windowText" lastClr="000000"/>
                          </a:solidFill>
                          <a:effectLst/>
                        </a:rPr>
                        <a:t>CUSTOMER_USERID</a:t>
                      </a:r>
                      <a:endParaRPr lang="en-US" sz="1000">
                        <a:solidFill>
                          <a:sysClr val="windowText" lastClr="000000"/>
                        </a:solidFill>
                        <a:effectLst/>
                        <a:latin typeface="Consolas"/>
                        <a:ea typeface="Calibri"/>
                        <a:cs typeface="Times New Roman"/>
                      </a:endParaRPr>
                    </a:p>
                  </a:txBody>
                  <a:tcPr marL="62835" marR="628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spcBef>
                          <a:spcPts val="0"/>
                        </a:spcBef>
                        <a:spcAft>
                          <a:spcPts val="0"/>
                        </a:spcAft>
                      </a:pPr>
                      <a:r>
                        <a:rPr lang="en-US" sz="1000" b="0" dirty="0">
                          <a:solidFill>
                            <a:sysClr val="windowText" lastClr="000000"/>
                          </a:solidFill>
                          <a:effectLst/>
                        </a:rPr>
                        <a:t>VARCHAR2(20)</a:t>
                      </a:r>
                      <a:endParaRPr lang="en-US" sz="1000" b="0" dirty="0">
                        <a:solidFill>
                          <a:sysClr val="windowText" lastClr="000000"/>
                        </a:solidFill>
                        <a:effectLst/>
                        <a:latin typeface="Consolas"/>
                        <a:ea typeface="Calibri"/>
                        <a:cs typeface="Times New Roman"/>
                      </a:endParaRPr>
                    </a:p>
                  </a:txBody>
                  <a:tcPr marL="62835" marR="628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spcBef>
                          <a:spcPts val="0"/>
                        </a:spcBef>
                        <a:spcAft>
                          <a:spcPts val="0"/>
                        </a:spcAft>
                      </a:pPr>
                      <a:r>
                        <a:rPr lang="en-US" sz="1000" b="0" dirty="0">
                          <a:solidFill>
                            <a:sysClr val="windowText" lastClr="000000"/>
                          </a:solidFill>
                          <a:effectLst/>
                        </a:rPr>
                        <a:t>Mandatory</a:t>
                      </a:r>
                      <a:endParaRPr lang="en-US" sz="1000" b="0" dirty="0">
                        <a:solidFill>
                          <a:sysClr val="windowText" lastClr="000000"/>
                        </a:solidFill>
                        <a:effectLst/>
                        <a:latin typeface="Times New Roman"/>
                        <a:ea typeface="Times New Roman"/>
                      </a:endParaRPr>
                    </a:p>
                  </a:txBody>
                  <a:tcPr marL="62835" marR="628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spcBef>
                          <a:spcPts val="0"/>
                        </a:spcBef>
                        <a:spcAft>
                          <a:spcPts val="0"/>
                        </a:spcAft>
                      </a:pPr>
                      <a:r>
                        <a:rPr lang="en-US" sz="1000" b="0" u="sng" dirty="0">
                          <a:solidFill>
                            <a:sysClr val="windowText" lastClr="000000"/>
                          </a:solidFill>
                          <a:effectLst/>
                        </a:rPr>
                        <a:t>Customer User Identifier. </a:t>
                      </a:r>
                      <a:r>
                        <a:rPr lang="en-US" sz="1000" b="0" dirty="0">
                          <a:solidFill>
                            <a:sysClr val="windowText" lastClr="000000"/>
                          </a:solidFill>
                          <a:effectLst/>
                        </a:rPr>
                        <a:t>System maintained identifier of a system user who updated the record.</a:t>
                      </a:r>
                      <a:endParaRPr lang="en-US" sz="1000" b="0" dirty="0">
                        <a:solidFill>
                          <a:sysClr val="windowText" lastClr="000000"/>
                        </a:solidFill>
                        <a:effectLst/>
                        <a:latin typeface="Consolas"/>
                        <a:ea typeface="Calibri"/>
                        <a:cs typeface="Times New Roman"/>
                      </a:endParaRPr>
                    </a:p>
                  </a:txBody>
                  <a:tcPr marL="62835" marR="628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spcBef>
                          <a:spcPts val="0"/>
                        </a:spcBef>
                        <a:spcAft>
                          <a:spcPts val="0"/>
                        </a:spcAft>
                      </a:pPr>
                      <a:r>
                        <a:rPr lang="en-US" sz="1000" b="0" dirty="0">
                          <a:solidFill>
                            <a:sysClr val="windowText" lastClr="000000"/>
                          </a:solidFill>
                          <a:effectLst/>
                        </a:rPr>
                        <a:t> </a:t>
                      </a:r>
                      <a:endParaRPr lang="en-US" sz="1000" b="0" dirty="0">
                        <a:solidFill>
                          <a:sysClr val="windowText" lastClr="000000"/>
                        </a:solidFill>
                        <a:effectLst/>
                        <a:latin typeface="Consolas"/>
                        <a:ea typeface="Calibri"/>
                        <a:cs typeface="Times New Roman"/>
                      </a:endParaRPr>
                    </a:p>
                  </a:txBody>
                  <a:tcPr marL="62835" marR="628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bl>
          </a:graphicData>
        </a:graphic>
      </p:graphicFrame>
      <p:sp>
        <p:nvSpPr>
          <p:cNvPr id="5" name="Rectangle 4"/>
          <p:cNvSpPr/>
          <p:nvPr/>
        </p:nvSpPr>
        <p:spPr>
          <a:xfrm>
            <a:off x="609600" y="6230779"/>
            <a:ext cx="3200400" cy="246221"/>
          </a:xfrm>
          <a:prstGeom prst="rect">
            <a:avLst/>
          </a:prstGeom>
        </p:spPr>
        <p:txBody>
          <a:bodyPr wrap="square">
            <a:spAutoFit/>
          </a:bodyPr>
          <a:lstStyle/>
          <a:p>
            <a:r>
              <a:rPr lang="en-US" sz="1000" b="1" dirty="0"/>
              <a:t>*Conditional = Must use unless NONINTERFUND billing</a:t>
            </a:r>
          </a:p>
        </p:txBody>
      </p:sp>
    </p:spTree>
    <p:extLst>
      <p:ext uri="{BB962C8B-B14F-4D97-AF65-F5344CB8AC3E}">
        <p14:creationId xmlns:p14="http://schemas.microsoft.com/office/powerpoint/2010/main" val="3310968542"/>
      </p:ext>
    </p:extLst>
  </p:cSld>
  <p:clrMapOvr>
    <a:masterClrMapping/>
  </p:clrMapOvr>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idx="4294967295"/>
          </p:nvPr>
        </p:nvSpPr>
        <p:spPr>
          <a:xfrm>
            <a:off x="533400" y="304800"/>
            <a:ext cx="8229600" cy="381000"/>
          </a:xfrm>
          <a:prstGeom prst="rect">
            <a:avLst/>
          </a:prstGeom>
        </p:spPr>
        <p:txBody>
          <a:bodyPr/>
          <a:lstStyle/>
          <a:p>
            <a:r>
              <a:rPr lang="en-US" dirty="0">
                <a:solidFill>
                  <a:srgbClr val="0070C0"/>
                </a:solidFill>
              </a:rPr>
              <a:t>Potential Future DLMS Changes</a:t>
            </a:r>
            <a:endParaRPr lang="en-US" sz="3600" dirty="0" smtClean="0">
              <a:solidFill>
                <a:srgbClr val="0070C0"/>
              </a:solidFill>
            </a:endParaRPr>
          </a:p>
        </p:txBody>
      </p:sp>
      <p:sp>
        <p:nvSpPr>
          <p:cNvPr id="3" name="Content Placeholder 1"/>
          <p:cNvSpPr>
            <a:spLocks noGrp="1"/>
          </p:cNvSpPr>
          <p:nvPr>
            <p:ph idx="1"/>
          </p:nvPr>
        </p:nvSpPr>
        <p:spPr>
          <a:xfrm>
            <a:off x="624114" y="960437"/>
            <a:ext cx="7848600" cy="4754563"/>
          </a:xfrm>
        </p:spPr>
        <p:txBody>
          <a:bodyPr/>
          <a:lstStyle/>
          <a:p>
            <a:pPr>
              <a:spcAft>
                <a:spcPts val="1800"/>
              </a:spcAft>
            </a:pPr>
            <a:r>
              <a:rPr lang="en-US" sz="2000" dirty="0" smtClean="0"/>
              <a:t>Synchronize FCA/FCB Tables for Signal Codes C/L:  No FCA without an FCB</a:t>
            </a:r>
          </a:p>
          <a:p>
            <a:pPr>
              <a:spcAft>
                <a:spcPts val="1800"/>
              </a:spcAft>
            </a:pPr>
            <a:r>
              <a:rPr lang="en-US" sz="2000" dirty="0" smtClean="0"/>
              <a:t>Remove Sub-Class as an unused data element</a:t>
            </a:r>
          </a:p>
          <a:p>
            <a:pPr>
              <a:spcAft>
                <a:spcPts val="1800"/>
              </a:spcAft>
            </a:pPr>
            <a:r>
              <a:rPr lang="en-US" sz="2000" dirty="0" smtClean="0"/>
              <a:t>No new multi-year fund codes citing Legacy </a:t>
            </a:r>
            <a:r>
              <a:rPr lang="en-US" sz="2000" dirty="0"/>
              <a:t>I</a:t>
            </a:r>
            <a:r>
              <a:rPr lang="en-US" sz="2000" dirty="0" smtClean="0"/>
              <a:t>ndicator = True</a:t>
            </a:r>
          </a:p>
          <a:p>
            <a:pPr lvl="1">
              <a:spcAft>
                <a:spcPts val="1800"/>
              </a:spcAft>
            </a:pPr>
            <a:r>
              <a:rPr lang="en-US" sz="1800" dirty="0" smtClean="0"/>
              <a:t>Migrate to discrete fund codes for each period of availability</a:t>
            </a:r>
          </a:p>
          <a:p>
            <a:pPr lvl="1">
              <a:spcAft>
                <a:spcPts val="1800"/>
              </a:spcAft>
            </a:pPr>
            <a:r>
              <a:rPr lang="en-US" sz="1800" dirty="0"/>
              <a:t>S</a:t>
            </a:r>
            <a:r>
              <a:rPr lang="en-US" sz="1800" dirty="0" smtClean="0"/>
              <a:t>unset existing Fund Codes with Legacy Indicator =True</a:t>
            </a:r>
          </a:p>
          <a:p>
            <a:pPr>
              <a:spcAft>
                <a:spcPts val="1800"/>
              </a:spcAft>
            </a:pPr>
            <a:r>
              <a:rPr lang="en-US" sz="2000" dirty="0" smtClean="0"/>
              <a:t>Address Foreign Military Sales use of Availability Type Code X (no year) fund codes for transactions with expiring appropriations</a:t>
            </a:r>
          </a:p>
          <a:p>
            <a:pPr>
              <a:spcAft>
                <a:spcPts val="1800"/>
              </a:spcAft>
            </a:pPr>
            <a:r>
              <a:rPr lang="en-US" sz="2000" dirty="0" smtClean="0"/>
              <a:t>Sunset outgoing fund code emails</a:t>
            </a:r>
          </a:p>
        </p:txBody>
      </p:sp>
    </p:spTree>
    <p:extLst>
      <p:ext uri="{BB962C8B-B14F-4D97-AF65-F5344CB8AC3E}">
        <p14:creationId xmlns:p14="http://schemas.microsoft.com/office/powerpoint/2010/main" val="257190823"/>
      </p:ext>
    </p:extLst>
  </p:cSld>
  <p:clrMapOvr>
    <a:masterClrMapping/>
  </p:clrMapOvr>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914400" y="304800"/>
            <a:ext cx="7315200" cy="609600"/>
          </a:xfrm>
        </p:spPr>
        <p:txBody>
          <a:bodyPr/>
          <a:lstStyle/>
          <a:p>
            <a:r>
              <a:rPr lang="en-US" sz="3600" dirty="0" smtClean="0"/>
              <a:t>Web Fund Code Module Quiz</a:t>
            </a:r>
          </a:p>
        </p:txBody>
      </p:sp>
      <p:sp>
        <p:nvSpPr>
          <p:cNvPr id="38915" name="Text Box 3"/>
          <p:cNvSpPr txBox="1">
            <a:spLocks noChangeArrowheads="1"/>
          </p:cNvSpPr>
          <p:nvPr/>
        </p:nvSpPr>
        <p:spPr bwMode="auto">
          <a:xfrm>
            <a:off x="212240" y="859024"/>
            <a:ext cx="8915400" cy="3950312"/>
          </a:xfrm>
          <a:prstGeom prst="rect">
            <a:avLst/>
          </a:prstGeom>
          <a:noFill/>
          <a:ln w="9525">
            <a:noFill/>
            <a:miter lim="800000"/>
            <a:headEnd/>
            <a:tailEnd/>
          </a:ln>
        </p:spPr>
        <p:txBody>
          <a:bodyPr>
            <a:spAutoFit/>
          </a:bodyPr>
          <a:lstStyle/>
          <a:p>
            <a:pPr lvl="1" indent="-465138">
              <a:spcAft>
                <a:spcPts val="900"/>
              </a:spcAft>
            </a:pPr>
            <a:r>
              <a:rPr lang="en-US" sz="2000" b="1" dirty="0">
                <a:solidFill>
                  <a:schemeClr val="tx2"/>
                </a:solidFill>
              </a:rPr>
              <a:t>Question 1</a:t>
            </a:r>
            <a:r>
              <a:rPr lang="en-US" sz="2000" b="1" dirty="0" smtClean="0">
                <a:solidFill>
                  <a:schemeClr val="tx2"/>
                </a:solidFill>
              </a:rPr>
              <a:t>: </a:t>
            </a:r>
            <a:r>
              <a:rPr lang="en-US" sz="2000" b="1" dirty="0" smtClean="0"/>
              <a:t>True/False, SLOA can only be fully achieved in logistics transactions by using DLMS?</a:t>
            </a:r>
          </a:p>
          <a:p>
            <a:pPr lvl="2" indent="-465138">
              <a:spcAft>
                <a:spcPts val="900"/>
              </a:spcAft>
              <a:buFont typeface="+mj-lt"/>
              <a:buAutoNum type="alphaLcParenR"/>
            </a:pPr>
            <a:r>
              <a:rPr lang="en-US" sz="1800" b="1" dirty="0" smtClean="0"/>
              <a:t>True</a:t>
            </a:r>
            <a:endParaRPr lang="en-AU" sz="1800" b="1" dirty="0" smtClean="0"/>
          </a:p>
          <a:p>
            <a:pPr marL="914400" lvl="1" indent="-457200" eaLnBrk="0" hangingPunct="0">
              <a:lnSpc>
                <a:spcPct val="70000"/>
              </a:lnSpc>
              <a:spcBef>
                <a:spcPts val="600"/>
              </a:spcBef>
              <a:spcAft>
                <a:spcPts val="900"/>
              </a:spcAft>
              <a:buFont typeface="+mj-lt"/>
              <a:buAutoNum type="alphaLcParenR" startAt="2"/>
            </a:pPr>
            <a:r>
              <a:rPr lang="en-US" sz="1800" b="1" dirty="0" smtClean="0"/>
              <a:t>False</a:t>
            </a:r>
          </a:p>
          <a:p>
            <a:pPr lvl="1" eaLnBrk="0" hangingPunct="0">
              <a:lnSpc>
                <a:spcPct val="70000"/>
              </a:lnSpc>
              <a:spcBef>
                <a:spcPts val="600"/>
              </a:spcBef>
            </a:pPr>
            <a:r>
              <a:rPr lang="en-AU" sz="1800" b="1" dirty="0" smtClean="0"/>
              <a:t>	</a:t>
            </a:r>
          </a:p>
          <a:p>
            <a:pPr lvl="1" indent="-457200" eaLnBrk="0" hangingPunct="0">
              <a:lnSpc>
                <a:spcPct val="70000"/>
              </a:lnSpc>
              <a:spcBef>
                <a:spcPts val="600"/>
              </a:spcBef>
              <a:spcAft>
                <a:spcPts val="900"/>
              </a:spcAft>
            </a:pPr>
            <a:r>
              <a:rPr lang="en-US" sz="2000" b="1" dirty="0" smtClean="0">
                <a:solidFill>
                  <a:schemeClr val="tx2"/>
                </a:solidFill>
              </a:rPr>
              <a:t>Question 2:</a:t>
            </a:r>
            <a:r>
              <a:rPr lang="en-US" sz="2000" b="1" dirty="0" smtClean="0"/>
              <a:t>  Which SLOA Data Element can NOT be derived from the SFIS Fund Code to Fund Account Conversion Table?</a:t>
            </a:r>
          </a:p>
          <a:p>
            <a:pPr marL="914400" lvl="1" indent="-457200" eaLnBrk="0" hangingPunct="0">
              <a:spcBef>
                <a:spcPts val="0"/>
              </a:spcBef>
              <a:spcAft>
                <a:spcPts val="900"/>
              </a:spcAft>
              <a:buFont typeface="+mj-lt"/>
              <a:buAutoNum type="alphaLcParenR"/>
            </a:pPr>
            <a:r>
              <a:rPr lang="en-US" altLang="en-US" sz="1800" b="1" dirty="0" smtClean="0">
                <a:latin typeface="Arial" panose="020B0604020202020204" pitchFamily="34" charset="0"/>
                <a:cs typeface="Arial" panose="020B0604020202020204" pitchFamily="34" charset="0"/>
              </a:rPr>
              <a:t>Department Transfer</a:t>
            </a:r>
          </a:p>
          <a:p>
            <a:pPr marL="914400" lvl="1" indent="-457200" eaLnBrk="0" hangingPunct="0">
              <a:spcBef>
                <a:spcPts val="0"/>
              </a:spcBef>
              <a:spcAft>
                <a:spcPts val="900"/>
              </a:spcAft>
              <a:buFont typeface="+mj-lt"/>
              <a:buAutoNum type="alphaLcParenR"/>
            </a:pPr>
            <a:r>
              <a:rPr lang="en-US" altLang="en-US" sz="1800" b="1" dirty="0" smtClean="0">
                <a:latin typeface="Arial" panose="020B0604020202020204" pitchFamily="34" charset="0"/>
                <a:cs typeface="Arial" panose="020B0604020202020204" pitchFamily="34" charset="0"/>
              </a:rPr>
              <a:t>Availability Type</a:t>
            </a:r>
          </a:p>
          <a:p>
            <a:pPr marL="914400" lvl="1" indent="-457200" eaLnBrk="0" hangingPunct="0">
              <a:spcBef>
                <a:spcPts val="0"/>
              </a:spcBef>
              <a:spcAft>
                <a:spcPts val="900"/>
              </a:spcAft>
              <a:buFont typeface="+mj-lt"/>
              <a:buAutoNum type="alphaLcParenR"/>
            </a:pPr>
            <a:r>
              <a:rPr lang="en-US" altLang="en-US" sz="1800" b="1" dirty="0" smtClean="0">
                <a:latin typeface="Arial" panose="020B0604020202020204" pitchFamily="34" charset="0"/>
                <a:cs typeface="Arial" panose="020B0604020202020204" pitchFamily="34" charset="0"/>
              </a:rPr>
              <a:t>Sub Account</a:t>
            </a:r>
          </a:p>
          <a:p>
            <a:pPr marL="914400" lvl="1" indent="-457200" eaLnBrk="0" hangingPunct="0">
              <a:spcBef>
                <a:spcPts val="0"/>
              </a:spcBef>
              <a:spcAft>
                <a:spcPts val="0"/>
              </a:spcAft>
              <a:buFont typeface="+mj-lt"/>
              <a:buAutoNum type="alphaLcParenR"/>
            </a:pPr>
            <a:r>
              <a:rPr lang="en-US" altLang="en-US" sz="1800" b="1" dirty="0" smtClean="0">
                <a:latin typeface="Arial" panose="020B0604020202020204" pitchFamily="34" charset="0"/>
                <a:cs typeface="Arial" panose="020B0604020202020204" pitchFamily="34" charset="0"/>
              </a:rPr>
              <a:t>Budget Line Item</a:t>
            </a:r>
          </a:p>
        </p:txBody>
      </p:sp>
      <p:sp>
        <p:nvSpPr>
          <p:cNvPr id="4" name="Rectangle 3"/>
          <p:cNvSpPr/>
          <p:nvPr/>
        </p:nvSpPr>
        <p:spPr bwMode="auto">
          <a:xfrm>
            <a:off x="646416" y="1614216"/>
            <a:ext cx="1258584" cy="290784"/>
          </a:xfrm>
          <a:prstGeom prst="rect">
            <a:avLst/>
          </a:prstGeom>
          <a:noFill/>
          <a:ln w="19050" algn="ctr">
            <a:solidFill>
              <a:srgbClr val="FF5050"/>
            </a:solidFill>
            <a:miter lim="800000"/>
            <a:headEnd/>
            <a:tailEnd/>
          </a:ln>
          <a:effectLst/>
        </p:spPr>
        <p:txBody>
          <a:bodyPr wrap="none" lIns="0" tIns="0" rIns="0" bIns="0" rtlCol="0" anchor="ctr"/>
          <a:lstStyle/>
          <a:p>
            <a:pPr algn="ctr" eaLnBrk="0" hangingPunct="0">
              <a:lnSpc>
                <a:spcPct val="90000"/>
              </a:lnSpc>
            </a:pPr>
            <a:endParaRPr lang="en-US" dirty="0">
              <a:effectLst>
                <a:outerShdw blurRad="38100" dist="38100" dir="2700000" algn="tl">
                  <a:srgbClr val="000000">
                    <a:alpha val="43137"/>
                  </a:srgbClr>
                </a:outerShdw>
              </a:effectLst>
            </a:endParaRPr>
          </a:p>
        </p:txBody>
      </p:sp>
      <p:sp>
        <p:nvSpPr>
          <p:cNvPr id="5" name="Rectangle 4"/>
          <p:cNvSpPr/>
          <p:nvPr/>
        </p:nvSpPr>
        <p:spPr bwMode="auto">
          <a:xfrm>
            <a:off x="609600" y="4419600"/>
            <a:ext cx="2553984" cy="389736"/>
          </a:xfrm>
          <a:prstGeom prst="rect">
            <a:avLst/>
          </a:prstGeom>
          <a:noFill/>
          <a:ln w="19050" algn="ctr">
            <a:solidFill>
              <a:srgbClr val="FF5050"/>
            </a:solidFill>
            <a:miter lim="800000"/>
            <a:headEnd/>
            <a:tailEnd/>
          </a:ln>
          <a:effectLst/>
        </p:spPr>
        <p:txBody>
          <a:bodyPr wrap="none" lIns="0" tIns="0" rIns="0" bIns="0" rtlCol="0" anchor="ctr"/>
          <a:lstStyle/>
          <a:p>
            <a:pPr algn="ctr" eaLnBrk="0" hangingPunct="0">
              <a:lnSpc>
                <a:spcPct val="90000"/>
              </a:lnSpc>
            </a:pPr>
            <a:endParaRPr 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8323400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1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heel(1)">
                                      <p:cBhvr>
                                        <p:cTn id="12"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914400" y="304800"/>
            <a:ext cx="7315200" cy="609600"/>
          </a:xfrm>
        </p:spPr>
        <p:txBody>
          <a:bodyPr/>
          <a:lstStyle/>
          <a:p>
            <a:r>
              <a:rPr lang="en-US" sz="3600" dirty="0" smtClean="0"/>
              <a:t>Web Fund Code Module Quiz</a:t>
            </a:r>
          </a:p>
        </p:txBody>
      </p:sp>
      <p:sp>
        <p:nvSpPr>
          <p:cNvPr id="38915" name="Text Box 3"/>
          <p:cNvSpPr txBox="1">
            <a:spLocks noChangeArrowheads="1"/>
          </p:cNvSpPr>
          <p:nvPr/>
        </p:nvSpPr>
        <p:spPr bwMode="auto">
          <a:xfrm>
            <a:off x="212240" y="859024"/>
            <a:ext cx="8915400" cy="4582793"/>
          </a:xfrm>
          <a:prstGeom prst="rect">
            <a:avLst/>
          </a:prstGeom>
          <a:noFill/>
          <a:ln w="9525">
            <a:noFill/>
            <a:miter lim="800000"/>
            <a:headEnd/>
            <a:tailEnd/>
          </a:ln>
        </p:spPr>
        <p:txBody>
          <a:bodyPr>
            <a:spAutoFit/>
          </a:bodyPr>
          <a:lstStyle/>
          <a:p>
            <a:pPr lvl="1" indent="-465138">
              <a:spcAft>
                <a:spcPts val="900"/>
              </a:spcAft>
            </a:pPr>
            <a:r>
              <a:rPr lang="en-US" sz="2000" b="1" dirty="0">
                <a:solidFill>
                  <a:schemeClr val="tx2"/>
                </a:solidFill>
              </a:rPr>
              <a:t>Question </a:t>
            </a:r>
            <a:r>
              <a:rPr lang="en-US" sz="2000" b="1" dirty="0" smtClean="0">
                <a:solidFill>
                  <a:schemeClr val="tx2"/>
                </a:solidFill>
              </a:rPr>
              <a:t>3: </a:t>
            </a:r>
            <a:r>
              <a:rPr lang="en-US" sz="2000" b="1" dirty="0" smtClean="0"/>
              <a:t>A signal code of “C” indicates the bill-to party is based on:</a:t>
            </a:r>
          </a:p>
          <a:p>
            <a:pPr lvl="2" indent="-465138">
              <a:spcAft>
                <a:spcPts val="900"/>
              </a:spcAft>
              <a:buFont typeface="+mj-lt"/>
              <a:buAutoNum type="alphaLcParenR"/>
            </a:pPr>
            <a:r>
              <a:rPr lang="en-US" b="1" dirty="0" smtClean="0"/>
              <a:t>DoDAAC identified by the Fund Code to Billed DoDAAC table</a:t>
            </a:r>
            <a:endParaRPr lang="en-AU" sz="1800" b="1" dirty="0" smtClean="0"/>
          </a:p>
          <a:p>
            <a:pPr marL="914400" lvl="1" indent="-457200" eaLnBrk="0" hangingPunct="0">
              <a:lnSpc>
                <a:spcPct val="70000"/>
              </a:lnSpc>
              <a:spcBef>
                <a:spcPts val="600"/>
              </a:spcBef>
              <a:spcAft>
                <a:spcPts val="900"/>
              </a:spcAft>
              <a:buFont typeface="+mj-lt"/>
              <a:buAutoNum type="alphaLcParenR" startAt="2"/>
            </a:pPr>
            <a:r>
              <a:rPr lang="en-US" b="1" dirty="0" smtClean="0"/>
              <a:t>Supplementary Address DoDAAC</a:t>
            </a:r>
            <a:endParaRPr lang="en-US" b="1" dirty="0"/>
          </a:p>
          <a:p>
            <a:pPr marL="914400" lvl="1" indent="-457200" eaLnBrk="0" hangingPunct="0">
              <a:lnSpc>
                <a:spcPct val="70000"/>
              </a:lnSpc>
              <a:spcBef>
                <a:spcPts val="600"/>
              </a:spcBef>
              <a:spcAft>
                <a:spcPts val="900"/>
              </a:spcAft>
              <a:buFont typeface="+mj-lt"/>
              <a:buAutoNum type="alphaLcParenR" startAt="2"/>
            </a:pPr>
            <a:r>
              <a:rPr lang="en-US" b="1" dirty="0" smtClean="0"/>
              <a:t>Requisitioning </a:t>
            </a:r>
            <a:r>
              <a:rPr lang="en-US" b="1" dirty="0" err="1" smtClean="0"/>
              <a:t>DoDAAC</a:t>
            </a:r>
            <a:endParaRPr lang="en-US" sz="1800" b="1" dirty="0" smtClean="0"/>
          </a:p>
          <a:p>
            <a:pPr lvl="1" eaLnBrk="0" hangingPunct="0">
              <a:lnSpc>
                <a:spcPct val="70000"/>
              </a:lnSpc>
              <a:spcBef>
                <a:spcPts val="600"/>
              </a:spcBef>
            </a:pPr>
            <a:r>
              <a:rPr lang="en-AU" sz="1800" b="1" dirty="0" smtClean="0"/>
              <a:t>	</a:t>
            </a:r>
          </a:p>
          <a:p>
            <a:pPr lvl="1" indent="-457200" eaLnBrk="0" hangingPunct="0">
              <a:lnSpc>
                <a:spcPct val="70000"/>
              </a:lnSpc>
              <a:spcBef>
                <a:spcPts val="600"/>
              </a:spcBef>
              <a:spcAft>
                <a:spcPts val="900"/>
              </a:spcAft>
            </a:pPr>
            <a:r>
              <a:rPr lang="en-US" sz="2000" b="1" dirty="0" smtClean="0">
                <a:solidFill>
                  <a:schemeClr val="tx2"/>
                </a:solidFill>
              </a:rPr>
              <a:t>Question 4:</a:t>
            </a:r>
            <a:r>
              <a:rPr lang="en-US" sz="2000" b="1" dirty="0" smtClean="0"/>
              <a:t>  A “#” character in the fiscal year indicator field of the SFIS Fund Code to Account Conversion Table means:</a:t>
            </a:r>
          </a:p>
          <a:p>
            <a:pPr marL="914400" lvl="1" indent="-457200" eaLnBrk="0" hangingPunct="0">
              <a:spcBef>
                <a:spcPts val="0"/>
              </a:spcBef>
              <a:spcAft>
                <a:spcPts val="900"/>
              </a:spcAft>
              <a:buFont typeface="+mj-lt"/>
              <a:buAutoNum type="alphaLcParenR"/>
            </a:pPr>
            <a:r>
              <a:rPr lang="en-US" altLang="en-US" sz="1800" b="1" dirty="0" smtClean="0">
                <a:latin typeface="Arial" panose="020B0604020202020204" pitchFamily="34" charset="0"/>
                <a:cs typeface="Arial" panose="020B0604020202020204" pitchFamily="34" charset="0"/>
              </a:rPr>
              <a:t>No year appropriation</a:t>
            </a:r>
          </a:p>
          <a:p>
            <a:pPr marL="914400" lvl="1" indent="-457200" eaLnBrk="0" hangingPunct="0">
              <a:spcBef>
                <a:spcPts val="0"/>
              </a:spcBef>
              <a:spcAft>
                <a:spcPts val="900"/>
              </a:spcAft>
              <a:buFont typeface="+mj-lt"/>
              <a:buAutoNum type="alphaLcParenR"/>
            </a:pPr>
            <a:r>
              <a:rPr lang="en-US" altLang="en-US" sz="1800" b="1" dirty="0" smtClean="0">
                <a:latin typeface="Arial" panose="020B0604020202020204" pitchFamily="34" charset="0"/>
                <a:cs typeface="Arial" panose="020B0604020202020204" pitchFamily="34" charset="0"/>
              </a:rPr>
              <a:t>Compute beginning &amp; ending periods of availability based on the bill date’s year</a:t>
            </a:r>
          </a:p>
          <a:p>
            <a:pPr marL="914400" lvl="1" indent="-457200" eaLnBrk="0" hangingPunct="0">
              <a:spcBef>
                <a:spcPts val="0"/>
              </a:spcBef>
              <a:spcAft>
                <a:spcPts val="900"/>
              </a:spcAft>
              <a:buFont typeface="+mj-lt"/>
              <a:buAutoNum type="alphaLcParenR"/>
            </a:pPr>
            <a:r>
              <a:rPr lang="en-US" altLang="en-US" b="1" dirty="0">
                <a:latin typeface="Arial" panose="020B0604020202020204" pitchFamily="34" charset="0"/>
                <a:cs typeface="Arial" panose="020B0604020202020204" pitchFamily="34" charset="0"/>
              </a:rPr>
              <a:t>Compute beginning &amp; ending periods of </a:t>
            </a:r>
            <a:r>
              <a:rPr lang="en-US" altLang="en-US" b="1" dirty="0" smtClean="0">
                <a:latin typeface="Arial" panose="020B0604020202020204" pitchFamily="34" charset="0"/>
                <a:cs typeface="Arial" panose="020B0604020202020204" pitchFamily="34" charset="0"/>
              </a:rPr>
              <a:t>availability </a:t>
            </a:r>
            <a:r>
              <a:rPr lang="en-US" altLang="en-US" b="1" dirty="0">
                <a:latin typeface="Arial" panose="020B0604020202020204" pitchFamily="34" charset="0"/>
                <a:cs typeface="Arial" panose="020B0604020202020204" pitchFamily="34" charset="0"/>
              </a:rPr>
              <a:t>based on the </a:t>
            </a:r>
            <a:r>
              <a:rPr lang="en-US" altLang="en-US" b="1" dirty="0" smtClean="0">
                <a:latin typeface="Arial" panose="020B0604020202020204" pitchFamily="34" charset="0"/>
                <a:cs typeface="Arial" panose="020B0604020202020204" pitchFamily="34" charset="0"/>
              </a:rPr>
              <a:t>requisition </a:t>
            </a:r>
            <a:r>
              <a:rPr lang="en-US" altLang="en-US" b="1" dirty="0">
                <a:latin typeface="Arial" panose="020B0604020202020204" pitchFamily="34" charset="0"/>
                <a:cs typeface="Arial" panose="020B0604020202020204" pitchFamily="34" charset="0"/>
              </a:rPr>
              <a:t>date’s year</a:t>
            </a:r>
            <a:endParaRPr lang="en-US" altLang="en-US" sz="1800" b="1" dirty="0" smtClean="0">
              <a:latin typeface="Arial" panose="020B0604020202020204" pitchFamily="34" charset="0"/>
              <a:cs typeface="Arial" panose="020B0604020202020204" pitchFamily="34" charset="0"/>
            </a:endParaRPr>
          </a:p>
          <a:p>
            <a:pPr marL="914400" lvl="1" indent="-457200" eaLnBrk="0" hangingPunct="0">
              <a:spcBef>
                <a:spcPts val="0"/>
              </a:spcBef>
              <a:spcAft>
                <a:spcPts val="0"/>
              </a:spcAft>
              <a:buFont typeface="+mj-lt"/>
              <a:buAutoNum type="alphaLcParenR"/>
            </a:pPr>
            <a:r>
              <a:rPr lang="en-US" altLang="en-US" sz="1800" b="1" dirty="0" smtClean="0">
                <a:latin typeface="Arial" panose="020B0604020202020204" pitchFamily="34" charset="0"/>
                <a:cs typeface="Arial" panose="020B0604020202020204" pitchFamily="34" charset="0"/>
              </a:rPr>
              <a:t>Multi-year appropriation</a:t>
            </a:r>
          </a:p>
        </p:txBody>
      </p:sp>
      <p:sp>
        <p:nvSpPr>
          <p:cNvPr id="4" name="Rectangle 3"/>
          <p:cNvSpPr/>
          <p:nvPr/>
        </p:nvSpPr>
        <p:spPr bwMode="auto">
          <a:xfrm>
            <a:off x="646416" y="1295400"/>
            <a:ext cx="6440184" cy="304800"/>
          </a:xfrm>
          <a:prstGeom prst="rect">
            <a:avLst/>
          </a:prstGeom>
          <a:noFill/>
          <a:ln w="19050" algn="ctr">
            <a:solidFill>
              <a:srgbClr val="FF5050"/>
            </a:solidFill>
            <a:miter lim="800000"/>
            <a:headEnd/>
            <a:tailEnd/>
          </a:ln>
          <a:effectLst/>
        </p:spPr>
        <p:txBody>
          <a:bodyPr wrap="none" lIns="0" tIns="0" rIns="0" bIns="0" rtlCol="0" anchor="ctr"/>
          <a:lstStyle/>
          <a:p>
            <a:pPr algn="ctr" eaLnBrk="0" hangingPunct="0">
              <a:lnSpc>
                <a:spcPct val="90000"/>
              </a:lnSpc>
            </a:pPr>
            <a:endParaRPr lang="en-US" dirty="0">
              <a:effectLst>
                <a:outerShdw blurRad="38100" dist="38100" dir="2700000" algn="tl">
                  <a:srgbClr val="000000">
                    <a:alpha val="43137"/>
                  </a:srgbClr>
                </a:outerShdw>
              </a:effectLst>
            </a:endParaRPr>
          </a:p>
        </p:txBody>
      </p:sp>
      <p:sp>
        <p:nvSpPr>
          <p:cNvPr id="5" name="Rectangle 4"/>
          <p:cNvSpPr/>
          <p:nvPr/>
        </p:nvSpPr>
        <p:spPr bwMode="auto">
          <a:xfrm>
            <a:off x="609600" y="4419600"/>
            <a:ext cx="8153400" cy="609600"/>
          </a:xfrm>
          <a:prstGeom prst="rect">
            <a:avLst/>
          </a:prstGeom>
          <a:noFill/>
          <a:ln w="19050" algn="ctr">
            <a:solidFill>
              <a:srgbClr val="FF5050"/>
            </a:solidFill>
            <a:miter lim="800000"/>
            <a:headEnd/>
            <a:tailEnd/>
          </a:ln>
          <a:effectLst/>
        </p:spPr>
        <p:txBody>
          <a:bodyPr wrap="none" lIns="0" tIns="0" rIns="0" bIns="0" rtlCol="0" anchor="ctr"/>
          <a:lstStyle/>
          <a:p>
            <a:pPr algn="ctr" eaLnBrk="0" hangingPunct="0">
              <a:lnSpc>
                <a:spcPct val="90000"/>
              </a:lnSpc>
            </a:pPr>
            <a:endParaRPr 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0889833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1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heel(1)">
                                      <p:cBhvr>
                                        <p:cTn id="12"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914400" y="304800"/>
            <a:ext cx="7315200" cy="609600"/>
          </a:xfrm>
        </p:spPr>
        <p:txBody>
          <a:bodyPr/>
          <a:lstStyle/>
          <a:p>
            <a:r>
              <a:rPr lang="en-US" sz="3600" dirty="0" smtClean="0"/>
              <a:t>Web Fund Code Module Quiz</a:t>
            </a:r>
          </a:p>
        </p:txBody>
      </p:sp>
      <p:sp>
        <p:nvSpPr>
          <p:cNvPr id="38915" name="Text Box 3"/>
          <p:cNvSpPr txBox="1">
            <a:spLocks noChangeArrowheads="1"/>
          </p:cNvSpPr>
          <p:nvPr/>
        </p:nvSpPr>
        <p:spPr bwMode="auto">
          <a:xfrm>
            <a:off x="212240" y="859024"/>
            <a:ext cx="8915400" cy="4476610"/>
          </a:xfrm>
          <a:prstGeom prst="rect">
            <a:avLst/>
          </a:prstGeom>
          <a:noFill/>
          <a:ln w="9525">
            <a:noFill/>
            <a:miter lim="800000"/>
            <a:headEnd/>
            <a:tailEnd/>
          </a:ln>
        </p:spPr>
        <p:txBody>
          <a:bodyPr>
            <a:spAutoFit/>
          </a:bodyPr>
          <a:lstStyle/>
          <a:p>
            <a:pPr lvl="1" indent="-465138">
              <a:spcAft>
                <a:spcPts val="900"/>
              </a:spcAft>
            </a:pPr>
            <a:r>
              <a:rPr lang="en-US" sz="2000" b="1" dirty="0">
                <a:solidFill>
                  <a:schemeClr val="tx2"/>
                </a:solidFill>
              </a:rPr>
              <a:t>Question 5</a:t>
            </a:r>
            <a:r>
              <a:rPr lang="en-US" sz="2000" b="1" dirty="0" smtClean="0">
                <a:solidFill>
                  <a:schemeClr val="tx2"/>
                </a:solidFill>
              </a:rPr>
              <a:t>:</a:t>
            </a:r>
            <a:r>
              <a:rPr lang="en-US" sz="2000" b="1" dirty="0" smtClean="0"/>
              <a:t> The Web Fund Code application facilitates?</a:t>
            </a:r>
          </a:p>
          <a:p>
            <a:pPr lvl="2" indent="-465138">
              <a:spcAft>
                <a:spcPts val="900"/>
              </a:spcAft>
              <a:buFont typeface="+mj-lt"/>
              <a:buAutoNum type="alphaLcParenR"/>
            </a:pPr>
            <a:r>
              <a:rPr lang="en-US" b="1" dirty="0" smtClean="0"/>
              <a:t>Legacy and future processes</a:t>
            </a:r>
            <a:endParaRPr lang="en-AU" sz="1800" b="1" dirty="0" smtClean="0"/>
          </a:p>
          <a:p>
            <a:pPr marL="914400" lvl="1" indent="-457200" eaLnBrk="0" hangingPunct="0">
              <a:lnSpc>
                <a:spcPct val="70000"/>
              </a:lnSpc>
              <a:spcBef>
                <a:spcPts val="600"/>
              </a:spcBef>
              <a:spcAft>
                <a:spcPts val="900"/>
              </a:spcAft>
              <a:buFont typeface="+mj-lt"/>
              <a:buAutoNum type="alphaLcParenR" startAt="2"/>
            </a:pPr>
            <a:r>
              <a:rPr lang="en-US" b="1" dirty="0" smtClean="0"/>
              <a:t>Enhances edits to improve financial processes and audit readiness</a:t>
            </a:r>
            <a:endParaRPr lang="en-US" b="1" dirty="0"/>
          </a:p>
          <a:p>
            <a:pPr marL="914400" lvl="1" indent="-457200" eaLnBrk="0" hangingPunct="0">
              <a:lnSpc>
                <a:spcPct val="70000"/>
              </a:lnSpc>
              <a:spcBef>
                <a:spcPts val="600"/>
              </a:spcBef>
              <a:spcAft>
                <a:spcPts val="900"/>
              </a:spcAft>
              <a:buFont typeface="+mj-lt"/>
              <a:buAutoNum type="alphaLcParenR" startAt="2"/>
            </a:pPr>
            <a:r>
              <a:rPr lang="en-US" b="1" dirty="0" smtClean="0"/>
              <a:t>Allows for staging fund codes for future effective dates</a:t>
            </a:r>
          </a:p>
          <a:p>
            <a:pPr marL="914400" lvl="1" indent="-457200" eaLnBrk="0" hangingPunct="0">
              <a:lnSpc>
                <a:spcPct val="70000"/>
              </a:lnSpc>
              <a:spcBef>
                <a:spcPts val="600"/>
              </a:spcBef>
              <a:spcAft>
                <a:spcPts val="900"/>
              </a:spcAft>
              <a:buFont typeface="+mj-lt"/>
              <a:buAutoNum type="alphaLcParenR" startAt="2"/>
            </a:pPr>
            <a:r>
              <a:rPr lang="en-US" sz="1800" b="1" dirty="0" smtClean="0"/>
              <a:t>All of these</a:t>
            </a:r>
          </a:p>
          <a:p>
            <a:pPr lvl="1" eaLnBrk="0" hangingPunct="0">
              <a:lnSpc>
                <a:spcPct val="70000"/>
              </a:lnSpc>
              <a:spcBef>
                <a:spcPts val="600"/>
              </a:spcBef>
            </a:pPr>
            <a:r>
              <a:rPr lang="en-AU" sz="1800" b="1" dirty="0" smtClean="0"/>
              <a:t>	</a:t>
            </a:r>
          </a:p>
          <a:p>
            <a:pPr lvl="1" indent="-457200" eaLnBrk="0" hangingPunct="0">
              <a:lnSpc>
                <a:spcPct val="70000"/>
              </a:lnSpc>
              <a:spcBef>
                <a:spcPts val="600"/>
              </a:spcBef>
              <a:spcAft>
                <a:spcPts val="900"/>
              </a:spcAft>
            </a:pPr>
            <a:r>
              <a:rPr lang="en-US" sz="2000" b="1" dirty="0" smtClean="0">
                <a:solidFill>
                  <a:schemeClr val="tx2"/>
                </a:solidFill>
              </a:rPr>
              <a:t>Question </a:t>
            </a:r>
            <a:r>
              <a:rPr lang="en-US" sz="2000" b="1" dirty="0">
                <a:solidFill>
                  <a:schemeClr val="tx2"/>
                </a:solidFill>
              </a:rPr>
              <a:t>6</a:t>
            </a:r>
            <a:r>
              <a:rPr lang="en-US" sz="2000" b="1" dirty="0" smtClean="0">
                <a:solidFill>
                  <a:schemeClr val="tx2"/>
                </a:solidFill>
              </a:rPr>
              <a:t>:</a:t>
            </a:r>
            <a:r>
              <a:rPr lang="en-US" sz="2000" b="1" dirty="0" smtClean="0"/>
              <a:t>  The Legacy Multi-year Indicator flags which potential issue?</a:t>
            </a:r>
          </a:p>
          <a:p>
            <a:pPr marL="914400" lvl="1" indent="-457200" eaLnBrk="0" hangingPunct="0">
              <a:spcBef>
                <a:spcPts val="0"/>
              </a:spcBef>
              <a:spcAft>
                <a:spcPts val="900"/>
              </a:spcAft>
              <a:buFont typeface="+mj-lt"/>
              <a:buAutoNum type="alphaLcParenR"/>
            </a:pPr>
            <a:r>
              <a:rPr lang="en-US" altLang="en-US" b="1" dirty="0" smtClean="0">
                <a:latin typeface="Arial" panose="020B0604020202020204" pitchFamily="34" charset="0"/>
                <a:cs typeface="Arial" panose="020B0604020202020204" pitchFamily="34" charset="0"/>
              </a:rPr>
              <a:t>Expired fund code</a:t>
            </a:r>
            <a:endParaRPr lang="en-US" altLang="en-US" sz="1800" b="1" dirty="0" smtClean="0">
              <a:latin typeface="Arial" panose="020B0604020202020204" pitchFamily="34" charset="0"/>
              <a:cs typeface="Arial" panose="020B0604020202020204" pitchFamily="34" charset="0"/>
            </a:endParaRPr>
          </a:p>
          <a:p>
            <a:pPr marL="914400" lvl="1" indent="-457200" eaLnBrk="0" hangingPunct="0">
              <a:spcBef>
                <a:spcPts val="0"/>
              </a:spcBef>
              <a:spcAft>
                <a:spcPts val="900"/>
              </a:spcAft>
              <a:buFont typeface="+mj-lt"/>
              <a:buAutoNum type="alphaLcParenR"/>
            </a:pPr>
            <a:r>
              <a:rPr lang="en-US" altLang="en-US" sz="1800" b="1" dirty="0" smtClean="0">
                <a:latin typeface="Arial" panose="020B0604020202020204" pitchFamily="34" charset="0"/>
                <a:cs typeface="Arial" panose="020B0604020202020204" pitchFamily="34" charset="0"/>
              </a:rPr>
              <a:t>Fund codes where the DAAS may not be able to match the proper beginning and ending periods of availability</a:t>
            </a:r>
          </a:p>
          <a:p>
            <a:pPr marL="914400" lvl="1" indent="-457200" eaLnBrk="0" hangingPunct="0">
              <a:spcBef>
                <a:spcPts val="0"/>
              </a:spcBef>
              <a:spcAft>
                <a:spcPts val="900"/>
              </a:spcAft>
              <a:buFont typeface="+mj-lt"/>
              <a:buAutoNum type="alphaLcParenR"/>
            </a:pPr>
            <a:r>
              <a:rPr lang="en-US" altLang="en-US" b="1" dirty="0" smtClean="0">
                <a:latin typeface="Arial" panose="020B0604020202020204" pitchFamily="34" charset="0"/>
                <a:cs typeface="Arial" panose="020B0604020202020204" pitchFamily="34" charset="0"/>
              </a:rPr>
              <a:t>Cannot be billed through </a:t>
            </a:r>
            <a:r>
              <a:rPr lang="en-US" altLang="en-US" b="1" dirty="0" err="1" smtClean="0">
                <a:latin typeface="Arial" panose="020B0604020202020204" pitchFamily="34" charset="0"/>
                <a:cs typeface="Arial" panose="020B0604020202020204" pitchFamily="34" charset="0"/>
              </a:rPr>
              <a:t>Interfund</a:t>
            </a:r>
            <a:endParaRPr lang="en-US" altLang="en-US" sz="1800" b="1" dirty="0" smtClean="0">
              <a:latin typeface="Arial" panose="020B0604020202020204" pitchFamily="34" charset="0"/>
              <a:cs typeface="Arial" panose="020B0604020202020204" pitchFamily="34" charset="0"/>
            </a:endParaRPr>
          </a:p>
          <a:p>
            <a:pPr marL="914400" lvl="1" indent="-457200" eaLnBrk="0" hangingPunct="0">
              <a:spcBef>
                <a:spcPts val="0"/>
              </a:spcBef>
              <a:spcAft>
                <a:spcPts val="0"/>
              </a:spcAft>
              <a:buFont typeface="+mj-lt"/>
              <a:buAutoNum type="alphaLcParenR"/>
            </a:pPr>
            <a:r>
              <a:rPr lang="en-US" altLang="en-US" sz="1800" b="1" dirty="0" smtClean="0">
                <a:latin typeface="Arial" panose="020B0604020202020204" pitchFamily="34" charset="0"/>
                <a:cs typeface="Arial" panose="020B0604020202020204" pitchFamily="34" charset="0"/>
              </a:rPr>
              <a:t>Obligations against the fund code are about to expire</a:t>
            </a:r>
          </a:p>
        </p:txBody>
      </p:sp>
      <p:sp>
        <p:nvSpPr>
          <p:cNvPr id="4" name="Rectangle 3"/>
          <p:cNvSpPr/>
          <p:nvPr/>
        </p:nvSpPr>
        <p:spPr bwMode="auto">
          <a:xfrm>
            <a:off x="646416" y="1295400"/>
            <a:ext cx="4077984" cy="304800"/>
          </a:xfrm>
          <a:prstGeom prst="rect">
            <a:avLst/>
          </a:prstGeom>
          <a:noFill/>
          <a:ln w="19050" algn="ctr">
            <a:solidFill>
              <a:srgbClr val="FF5050"/>
            </a:solidFill>
            <a:miter lim="800000"/>
            <a:headEnd/>
            <a:tailEnd/>
          </a:ln>
          <a:effectLst/>
        </p:spPr>
        <p:txBody>
          <a:bodyPr wrap="none" lIns="0" tIns="0" rIns="0" bIns="0" rtlCol="0" anchor="ctr"/>
          <a:lstStyle/>
          <a:p>
            <a:pPr algn="ctr" eaLnBrk="0" hangingPunct="0">
              <a:lnSpc>
                <a:spcPct val="90000"/>
              </a:lnSpc>
            </a:pPr>
            <a:endParaRPr lang="en-US" dirty="0">
              <a:effectLst>
                <a:outerShdw blurRad="38100" dist="38100" dir="2700000" algn="tl">
                  <a:srgbClr val="000000">
                    <a:alpha val="43137"/>
                  </a:srgbClr>
                </a:outerShdw>
              </a:effectLst>
            </a:endParaRPr>
          </a:p>
        </p:txBody>
      </p:sp>
      <p:sp>
        <p:nvSpPr>
          <p:cNvPr id="5" name="Rectangle 4"/>
          <p:cNvSpPr/>
          <p:nvPr/>
        </p:nvSpPr>
        <p:spPr bwMode="auto">
          <a:xfrm>
            <a:off x="609600" y="3886200"/>
            <a:ext cx="8153400" cy="609600"/>
          </a:xfrm>
          <a:prstGeom prst="rect">
            <a:avLst/>
          </a:prstGeom>
          <a:noFill/>
          <a:ln w="19050" algn="ctr">
            <a:solidFill>
              <a:srgbClr val="FF5050"/>
            </a:solidFill>
            <a:miter lim="800000"/>
            <a:headEnd/>
            <a:tailEnd/>
          </a:ln>
          <a:effectLst/>
        </p:spPr>
        <p:txBody>
          <a:bodyPr wrap="none" lIns="0" tIns="0" rIns="0" bIns="0" rtlCol="0" anchor="ctr"/>
          <a:lstStyle/>
          <a:p>
            <a:pPr algn="ctr" eaLnBrk="0" hangingPunct="0">
              <a:lnSpc>
                <a:spcPct val="90000"/>
              </a:lnSpc>
            </a:pPr>
            <a:endParaRPr 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1374711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1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heel(1)">
                                      <p:cBhvr>
                                        <p:cTn id="12"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914400" y="304800"/>
            <a:ext cx="7315200" cy="609600"/>
          </a:xfrm>
        </p:spPr>
        <p:txBody>
          <a:bodyPr/>
          <a:lstStyle/>
          <a:p>
            <a:r>
              <a:rPr lang="en-US" sz="3600" dirty="0" smtClean="0"/>
              <a:t>Web Fund Code Module Quiz</a:t>
            </a:r>
          </a:p>
        </p:txBody>
      </p:sp>
      <p:sp>
        <p:nvSpPr>
          <p:cNvPr id="38915" name="Text Box 3"/>
          <p:cNvSpPr txBox="1">
            <a:spLocks noChangeArrowheads="1"/>
          </p:cNvSpPr>
          <p:nvPr/>
        </p:nvSpPr>
        <p:spPr bwMode="auto">
          <a:xfrm>
            <a:off x="212240" y="859024"/>
            <a:ext cx="8915400" cy="3734869"/>
          </a:xfrm>
          <a:prstGeom prst="rect">
            <a:avLst/>
          </a:prstGeom>
          <a:noFill/>
          <a:ln w="9525">
            <a:noFill/>
            <a:miter lim="800000"/>
            <a:headEnd/>
            <a:tailEnd/>
          </a:ln>
        </p:spPr>
        <p:txBody>
          <a:bodyPr>
            <a:spAutoFit/>
          </a:bodyPr>
          <a:lstStyle/>
          <a:p>
            <a:pPr lvl="1" indent="-465138">
              <a:spcAft>
                <a:spcPts val="900"/>
              </a:spcAft>
            </a:pPr>
            <a:r>
              <a:rPr lang="en-US" sz="2000" b="1" dirty="0">
                <a:solidFill>
                  <a:schemeClr val="tx2"/>
                </a:solidFill>
              </a:rPr>
              <a:t>Question </a:t>
            </a:r>
            <a:r>
              <a:rPr lang="en-US" sz="2000" b="1" dirty="0" smtClean="0">
                <a:solidFill>
                  <a:schemeClr val="tx2"/>
                </a:solidFill>
              </a:rPr>
              <a:t>7:</a:t>
            </a:r>
            <a:r>
              <a:rPr lang="en-US" sz="2000" b="1" dirty="0"/>
              <a:t> True/False</a:t>
            </a:r>
            <a:r>
              <a:rPr lang="en-US" sz="2000" b="1" dirty="0" smtClean="0"/>
              <a:t>, fund codes can be staged in the Web Fund Code application and set to activate on a specific date?</a:t>
            </a:r>
            <a:endParaRPr lang="en-US" sz="2000" b="1" dirty="0"/>
          </a:p>
          <a:p>
            <a:pPr lvl="2" indent="-465138">
              <a:spcAft>
                <a:spcPts val="900"/>
              </a:spcAft>
              <a:buFont typeface="+mj-lt"/>
              <a:buAutoNum type="alphaLcParenR"/>
            </a:pPr>
            <a:r>
              <a:rPr lang="en-US" b="1" dirty="0"/>
              <a:t>True</a:t>
            </a:r>
            <a:endParaRPr lang="en-AU" b="1" dirty="0"/>
          </a:p>
          <a:p>
            <a:pPr marL="914400" lvl="1" indent="-457200" eaLnBrk="0" hangingPunct="0">
              <a:lnSpc>
                <a:spcPct val="70000"/>
              </a:lnSpc>
              <a:spcBef>
                <a:spcPts val="600"/>
              </a:spcBef>
              <a:spcAft>
                <a:spcPts val="900"/>
              </a:spcAft>
              <a:buFont typeface="+mj-lt"/>
              <a:buAutoNum type="alphaLcParenR" startAt="2"/>
            </a:pPr>
            <a:r>
              <a:rPr lang="en-US" b="1" dirty="0"/>
              <a:t>False</a:t>
            </a:r>
          </a:p>
          <a:p>
            <a:pPr lvl="1" eaLnBrk="0" hangingPunct="0">
              <a:lnSpc>
                <a:spcPct val="70000"/>
              </a:lnSpc>
              <a:spcBef>
                <a:spcPts val="600"/>
              </a:spcBef>
            </a:pPr>
            <a:r>
              <a:rPr lang="en-AU" sz="1800" b="1" dirty="0" smtClean="0"/>
              <a:t>	</a:t>
            </a:r>
          </a:p>
          <a:p>
            <a:pPr lvl="1" indent="-457200" eaLnBrk="0" hangingPunct="0">
              <a:lnSpc>
                <a:spcPct val="70000"/>
              </a:lnSpc>
              <a:spcBef>
                <a:spcPts val="600"/>
              </a:spcBef>
              <a:spcAft>
                <a:spcPts val="900"/>
              </a:spcAft>
            </a:pPr>
            <a:r>
              <a:rPr lang="en-US" sz="2000" b="1" dirty="0" smtClean="0">
                <a:solidFill>
                  <a:schemeClr val="tx2"/>
                </a:solidFill>
              </a:rPr>
              <a:t>Question 8:</a:t>
            </a:r>
            <a:r>
              <a:rPr lang="en-US" sz="2000" b="1" dirty="0" smtClean="0"/>
              <a:t>  If Fiscal Year is “X”, then the value of Availability Type must be?</a:t>
            </a:r>
          </a:p>
          <a:p>
            <a:pPr marL="914400" lvl="1" indent="-457200" eaLnBrk="0" hangingPunct="0">
              <a:spcBef>
                <a:spcPts val="0"/>
              </a:spcBef>
              <a:spcAft>
                <a:spcPts val="900"/>
              </a:spcAft>
              <a:buFont typeface="+mj-lt"/>
              <a:buAutoNum type="alphaLcParenR"/>
            </a:pPr>
            <a:r>
              <a:rPr lang="en-US" altLang="en-US" b="1" dirty="0">
                <a:latin typeface="Arial" panose="020B0604020202020204" pitchFamily="34" charset="0"/>
                <a:cs typeface="Arial" panose="020B0604020202020204" pitchFamily="34" charset="0"/>
              </a:rPr>
              <a:t>C</a:t>
            </a:r>
            <a:endParaRPr lang="en-US" altLang="en-US" sz="1800" b="1" dirty="0" smtClean="0">
              <a:latin typeface="Arial" panose="020B0604020202020204" pitchFamily="34" charset="0"/>
              <a:cs typeface="Arial" panose="020B0604020202020204" pitchFamily="34" charset="0"/>
            </a:endParaRPr>
          </a:p>
          <a:p>
            <a:pPr marL="914400" lvl="1" indent="-457200" eaLnBrk="0" hangingPunct="0">
              <a:spcBef>
                <a:spcPts val="0"/>
              </a:spcBef>
              <a:spcAft>
                <a:spcPts val="900"/>
              </a:spcAft>
              <a:buFont typeface="+mj-lt"/>
              <a:buAutoNum type="alphaLcParenR"/>
            </a:pPr>
            <a:r>
              <a:rPr lang="en-US" altLang="en-US" sz="1800" b="1" dirty="0" smtClean="0">
                <a:latin typeface="Arial" panose="020B0604020202020204" pitchFamily="34" charset="0"/>
                <a:cs typeface="Arial" panose="020B0604020202020204" pitchFamily="34" charset="0"/>
              </a:rPr>
              <a:t>F</a:t>
            </a:r>
          </a:p>
          <a:p>
            <a:pPr marL="914400" lvl="1" indent="-457200" eaLnBrk="0" hangingPunct="0">
              <a:spcBef>
                <a:spcPts val="0"/>
              </a:spcBef>
              <a:spcAft>
                <a:spcPts val="900"/>
              </a:spcAft>
              <a:buFont typeface="+mj-lt"/>
              <a:buAutoNum type="alphaLcParenR"/>
            </a:pPr>
            <a:r>
              <a:rPr lang="en-US" altLang="en-US" b="1" dirty="0" smtClean="0">
                <a:latin typeface="Arial" panose="020B0604020202020204" pitchFamily="34" charset="0"/>
                <a:cs typeface="Arial" panose="020B0604020202020204" pitchFamily="34" charset="0"/>
              </a:rPr>
              <a:t>X</a:t>
            </a:r>
            <a:endParaRPr lang="en-US" altLang="en-US" sz="1800" b="1" dirty="0" smtClean="0">
              <a:latin typeface="Arial" panose="020B0604020202020204" pitchFamily="34" charset="0"/>
              <a:cs typeface="Arial" panose="020B0604020202020204" pitchFamily="34" charset="0"/>
            </a:endParaRPr>
          </a:p>
          <a:p>
            <a:pPr marL="914400" lvl="1" indent="-457200" eaLnBrk="0" hangingPunct="0">
              <a:spcBef>
                <a:spcPts val="0"/>
              </a:spcBef>
              <a:spcAft>
                <a:spcPts val="0"/>
              </a:spcAft>
              <a:buFont typeface="+mj-lt"/>
              <a:buAutoNum type="alphaLcParenR"/>
            </a:pPr>
            <a:r>
              <a:rPr lang="en-US" altLang="en-US" b="1" dirty="0" smtClean="0">
                <a:latin typeface="Arial" panose="020B0604020202020204" pitchFamily="34" charset="0"/>
                <a:cs typeface="Arial" panose="020B0604020202020204" pitchFamily="34" charset="0"/>
              </a:rPr>
              <a:t>null</a:t>
            </a:r>
            <a:endParaRPr lang="en-US" altLang="en-US" sz="1800" b="1" dirty="0" smtClean="0">
              <a:latin typeface="Arial" panose="020B0604020202020204" pitchFamily="34" charset="0"/>
              <a:cs typeface="Arial" panose="020B0604020202020204" pitchFamily="34" charset="0"/>
            </a:endParaRPr>
          </a:p>
        </p:txBody>
      </p:sp>
      <p:sp>
        <p:nvSpPr>
          <p:cNvPr id="6" name="Rectangle 5"/>
          <p:cNvSpPr/>
          <p:nvPr/>
        </p:nvSpPr>
        <p:spPr bwMode="auto">
          <a:xfrm>
            <a:off x="646416" y="1614216"/>
            <a:ext cx="1258584" cy="290784"/>
          </a:xfrm>
          <a:prstGeom prst="rect">
            <a:avLst/>
          </a:prstGeom>
          <a:noFill/>
          <a:ln w="19050" algn="ctr">
            <a:solidFill>
              <a:srgbClr val="FF5050"/>
            </a:solidFill>
            <a:miter lim="800000"/>
            <a:headEnd/>
            <a:tailEnd/>
          </a:ln>
          <a:effectLst/>
        </p:spPr>
        <p:txBody>
          <a:bodyPr wrap="none" lIns="0" tIns="0" rIns="0" bIns="0" rtlCol="0" anchor="ctr"/>
          <a:lstStyle/>
          <a:p>
            <a:pPr algn="ctr" eaLnBrk="0" hangingPunct="0">
              <a:lnSpc>
                <a:spcPct val="90000"/>
              </a:lnSpc>
            </a:pPr>
            <a:endParaRPr lang="en-US" dirty="0">
              <a:effectLst>
                <a:outerShdw blurRad="38100" dist="38100" dir="2700000" algn="tl">
                  <a:srgbClr val="000000">
                    <a:alpha val="43137"/>
                  </a:srgbClr>
                </a:outerShdw>
              </a:effectLst>
            </a:endParaRPr>
          </a:p>
        </p:txBody>
      </p:sp>
      <p:sp>
        <p:nvSpPr>
          <p:cNvPr id="7" name="Rectangle 6"/>
          <p:cNvSpPr/>
          <p:nvPr/>
        </p:nvSpPr>
        <p:spPr bwMode="auto">
          <a:xfrm>
            <a:off x="685800" y="3875103"/>
            <a:ext cx="1258584" cy="290784"/>
          </a:xfrm>
          <a:prstGeom prst="rect">
            <a:avLst/>
          </a:prstGeom>
          <a:noFill/>
          <a:ln w="19050" algn="ctr">
            <a:solidFill>
              <a:srgbClr val="FF5050"/>
            </a:solidFill>
            <a:miter lim="800000"/>
            <a:headEnd/>
            <a:tailEnd/>
          </a:ln>
          <a:effectLst/>
        </p:spPr>
        <p:txBody>
          <a:bodyPr wrap="none" lIns="0" tIns="0" rIns="0" bIns="0" rtlCol="0" anchor="ctr"/>
          <a:lstStyle/>
          <a:p>
            <a:pPr algn="ctr" eaLnBrk="0" hangingPunct="0">
              <a:lnSpc>
                <a:spcPct val="90000"/>
              </a:lnSpc>
            </a:pPr>
            <a:endParaRPr 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5534155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1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heel(1)">
                                      <p:cBhvr>
                                        <p:cTn id="12"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1"/>
          <p:cNvSpPr>
            <a:spLocks noGrp="1"/>
          </p:cNvSpPr>
          <p:nvPr>
            <p:ph idx="1"/>
          </p:nvPr>
        </p:nvSpPr>
        <p:spPr>
          <a:xfrm>
            <a:off x="624114" y="1189037"/>
            <a:ext cx="7848600" cy="4754563"/>
          </a:xfrm>
        </p:spPr>
        <p:txBody>
          <a:bodyPr/>
          <a:lstStyle/>
          <a:p>
            <a:pPr marL="0" indent="0">
              <a:spcAft>
                <a:spcPts val="1800"/>
              </a:spcAft>
              <a:buNone/>
            </a:pPr>
            <a:endParaRPr lang="en-US" sz="6000" b="1" dirty="0" smtClean="0"/>
          </a:p>
          <a:p>
            <a:pPr marL="0" indent="0" algn="ctr">
              <a:spcAft>
                <a:spcPts val="1800"/>
              </a:spcAft>
              <a:buNone/>
            </a:pPr>
            <a:r>
              <a:rPr lang="en-US" sz="6000" b="1" dirty="0" smtClean="0"/>
              <a:t>Questions?</a:t>
            </a:r>
          </a:p>
        </p:txBody>
      </p:sp>
    </p:spTree>
    <p:extLst>
      <p:ext uri="{BB962C8B-B14F-4D97-AF65-F5344CB8AC3E}">
        <p14:creationId xmlns:p14="http://schemas.microsoft.com/office/powerpoint/2010/main" val="257190823"/>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685800" y="1066800"/>
            <a:ext cx="7772400" cy="609600"/>
          </a:xfrm>
        </p:spPr>
        <p:txBody>
          <a:bodyPr/>
          <a:lstStyle/>
          <a:p>
            <a:r>
              <a:rPr lang="en-US" altLang="en-US" sz="3200" dirty="0"/>
              <a:t>SLOA Elements</a:t>
            </a:r>
          </a:p>
        </p:txBody>
      </p:sp>
      <p:sp>
        <p:nvSpPr>
          <p:cNvPr id="9219" name="Content Placeholder 2"/>
          <p:cNvSpPr>
            <a:spLocks noGrp="1"/>
          </p:cNvSpPr>
          <p:nvPr>
            <p:ph sz="half" idx="1"/>
          </p:nvPr>
        </p:nvSpPr>
        <p:spPr>
          <a:xfrm>
            <a:off x="382588" y="1804987"/>
            <a:ext cx="3962400" cy="3733800"/>
          </a:xfrm>
        </p:spPr>
        <p:txBody>
          <a:bodyPr/>
          <a:lstStyle/>
          <a:p>
            <a:pPr marL="0" indent="0"/>
            <a:r>
              <a:rPr lang="en-US" altLang="en-US" sz="1600" u="sng" dirty="0" smtClean="0"/>
              <a:t>NAME (Max Length</a:t>
            </a:r>
            <a:r>
              <a:rPr lang="en-US" altLang="en-US" sz="1400" u="sng" dirty="0" smtClean="0"/>
              <a:t>)</a:t>
            </a:r>
          </a:p>
          <a:p>
            <a:pPr marL="0" indent="0"/>
            <a:r>
              <a:rPr lang="en-US" altLang="en-US" sz="1400" i="1" dirty="0" smtClean="0">
                <a:solidFill>
                  <a:srgbClr val="7030A0"/>
                </a:solidFill>
              </a:rPr>
              <a:t>Department Transfer (3)</a:t>
            </a:r>
          </a:p>
          <a:p>
            <a:pPr marL="0" indent="0"/>
            <a:r>
              <a:rPr lang="en-US" altLang="en-US" sz="1400" i="1" dirty="0" smtClean="0">
                <a:solidFill>
                  <a:srgbClr val="7030A0"/>
                </a:solidFill>
              </a:rPr>
              <a:t>Department Regular (3)</a:t>
            </a:r>
          </a:p>
          <a:p>
            <a:pPr marL="0" indent="0"/>
            <a:r>
              <a:rPr lang="en-US" altLang="en-US" sz="1400" i="1" dirty="0" smtClean="0">
                <a:solidFill>
                  <a:srgbClr val="7030A0"/>
                </a:solidFill>
              </a:rPr>
              <a:t>Beginning Period of Availability FY Date (4)</a:t>
            </a:r>
          </a:p>
          <a:p>
            <a:pPr marL="0" indent="0"/>
            <a:r>
              <a:rPr lang="en-US" altLang="en-US" sz="1400" i="1" dirty="0" smtClean="0">
                <a:solidFill>
                  <a:srgbClr val="7030A0"/>
                </a:solidFill>
              </a:rPr>
              <a:t>Ending Period of Availability FY Date (4)</a:t>
            </a:r>
          </a:p>
          <a:p>
            <a:pPr marL="0" indent="0"/>
            <a:r>
              <a:rPr lang="en-US" altLang="en-US" sz="1400" i="1" dirty="0" smtClean="0">
                <a:solidFill>
                  <a:srgbClr val="7030A0"/>
                </a:solidFill>
              </a:rPr>
              <a:t>Availability Type (1)</a:t>
            </a:r>
          </a:p>
          <a:p>
            <a:pPr marL="0" indent="0"/>
            <a:r>
              <a:rPr lang="en-US" altLang="en-US" sz="1400" i="1" dirty="0" smtClean="0">
                <a:solidFill>
                  <a:srgbClr val="7030A0"/>
                </a:solidFill>
              </a:rPr>
              <a:t>Main Account (4)</a:t>
            </a:r>
          </a:p>
          <a:p>
            <a:pPr marL="0" indent="0"/>
            <a:r>
              <a:rPr lang="en-US" altLang="en-US" sz="1400" i="1" dirty="0" smtClean="0">
                <a:solidFill>
                  <a:srgbClr val="7030A0"/>
                </a:solidFill>
              </a:rPr>
              <a:t>Sub Account (3)</a:t>
            </a:r>
          </a:p>
          <a:p>
            <a:pPr marL="0" indent="0"/>
            <a:r>
              <a:rPr lang="en-US" altLang="en-US" sz="1400" i="1" dirty="0">
                <a:solidFill>
                  <a:srgbClr val="7030A0"/>
                </a:solidFill>
              </a:rPr>
              <a:t>Sub-Allocation (formerly known as Limit) (4)</a:t>
            </a:r>
          </a:p>
          <a:p>
            <a:pPr marL="0" indent="0"/>
            <a:r>
              <a:rPr lang="en-US" altLang="en-US" sz="1400" dirty="0">
                <a:solidFill>
                  <a:schemeClr val="tx1"/>
                </a:solidFill>
              </a:rPr>
              <a:t>Sub Class (2</a:t>
            </a:r>
            <a:r>
              <a:rPr lang="en-US" altLang="en-US" sz="1400" dirty="0" smtClean="0">
                <a:solidFill>
                  <a:schemeClr val="tx1"/>
                </a:solidFill>
              </a:rPr>
              <a:t>) (not currently used)</a:t>
            </a:r>
            <a:endParaRPr lang="en-US" altLang="en-US" sz="1400" dirty="0">
              <a:solidFill>
                <a:schemeClr val="tx1"/>
              </a:solidFill>
            </a:endParaRPr>
          </a:p>
          <a:p>
            <a:pPr marL="0" indent="0"/>
            <a:r>
              <a:rPr lang="en-US" altLang="en-US" sz="1400" dirty="0" smtClean="0"/>
              <a:t>Business Event Type Code (8)</a:t>
            </a:r>
          </a:p>
          <a:p>
            <a:pPr marL="0" indent="0"/>
            <a:r>
              <a:rPr lang="en-US" altLang="en-US" sz="1400" dirty="0" smtClean="0"/>
              <a:t>Object Class (6)</a:t>
            </a:r>
          </a:p>
          <a:p>
            <a:pPr marL="0" indent="0"/>
            <a:r>
              <a:rPr lang="en-US" altLang="en-US" sz="1400" dirty="0" smtClean="0"/>
              <a:t>Reimbursable Flag (1)</a:t>
            </a:r>
          </a:p>
          <a:p>
            <a:pPr marL="0" indent="0"/>
            <a:r>
              <a:rPr lang="en-US" altLang="en-US" sz="1400" dirty="0" smtClean="0"/>
              <a:t>Budget Line Item (16)</a:t>
            </a:r>
          </a:p>
        </p:txBody>
      </p:sp>
      <p:sp>
        <p:nvSpPr>
          <p:cNvPr id="9220" name="Content Placeholder 3"/>
          <p:cNvSpPr>
            <a:spLocks noGrp="1"/>
          </p:cNvSpPr>
          <p:nvPr>
            <p:ph sz="half" idx="2"/>
          </p:nvPr>
        </p:nvSpPr>
        <p:spPr>
          <a:xfrm>
            <a:off x="4381500" y="1828800"/>
            <a:ext cx="4343400" cy="3733800"/>
          </a:xfrm>
        </p:spPr>
        <p:txBody>
          <a:bodyPr/>
          <a:lstStyle/>
          <a:p>
            <a:pPr marL="0" indent="0"/>
            <a:r>
              <a:rPr lang="en-US" altLang="en-US" sz="1400" u="sng" dirty="0" smtClean="0"/>
              <a:t>NAME (Max Length)</a:t>
            </a:r>
          </a:p>
          <a:p>
            <a:pPr marL="0" indent="0"/>
            <a:r>
              <a:rPr lang="en-US" altLang="en-US" sz="1400" dirty="0"/>
              <a:t>Security Cooperation Customer Code (3)</a:t>
            </a:r>
          </a:p>
          <a:p>
            <a:pPr marL="0" indent="0"/>
            <a:r>
              <a:rPr lang="en-US" altLang="en-US" sz="1400" dirty="0" smtClean="0">
                <a:solidFill>
                  <a:schemeClr val="tx1"/>
                </a:solidFill>
              </a:rPr>
              <a:t>Security Cooperation Case Designator (4)</a:t>
            </a:r>
          </a:p>
          <a:p>
            <a:pPr marL="0" indent="0"/>
            <a:r>
              <a:rPr lang="en-US" altLang="en-US" sz="1400" dirty="0" smtClean="0">
                <a:solidFill>
                  <a:schemeClr val="tx1"/>
                </a:solidFill>
              </a:rPr>
              <a:t>Security Cooperation Case Line Item Identifier (3)</a:t>
            </a:r>
          </a:p>
          <a:p>
            <a:pPr marL="0" indent="0"/>
            <a:r>
              <a:rPr lang="en-US" altLang="en-US" sz="1400" dirty="0" smtClean="0">
                <a:solidFill>
                  <a:schemeClr val="tx1"/>
                </a:solidFill>
              </a:rPr>
              <a:t>Agency Disbursing Identifier Code (8</a:t>
            </a:r>
            <a:r>
              <a:rPr lang="en-US" altLang="en-US" sz="1400" dirty="0" smtClean="0"/>
              <a:t>)</a:t>
            </a:r>
          </a:p>
          <a:p>
            <a:pPr marL="0" indent="0"/>
            <a:r>
              <a:rPr lang="en-US" altLang="en-US" sz="1400" dirty="0" smtClean="0">
                <a:solidFill>
                  <a:schemeClr val="tx1"/>
                </a:solidFill>
              </a:rPr>
              <a:t>Agency Accounting Identifier (6)</a:t>
            </a:r>
            <a:endParaRPr lang="en-US" altLang="en-US" sz="1400" i="1" dirty="0" smtClean="0">
              <a:solidFill>
                <a:srgbClr val="009900"/>
              </a:solidFill>
            </a:endParaRPr>
          </a:p>
          <a:p>
            <a:pPr marL="0" indent="0"/>
            <a:r>
              <a:rPr lang="en-US" altLang="en-US" sz="1400" dirty="0" smtClean="0">
                <a:solidFill>
                  <a:schemeClr val="tx1"/>
                </a:solidFill>
              </a:rPr>
              <a:t>Funding Center Identifier (16)</a:t>
            </a:r>
          </a:p>
          <a:p>
            <a:pPr marL="0" indent="0"/>
            <a:r>
              <a:rPr lang="en-US" altLang="en-US" sz="1400" dirty="0" smtClean="0">
                <a:solidFill>
                  <a:schemeClr val="tx1"/>
                </a:solidFill>
              </a:rPr>
              <a:t>Cost Center Identifier (16)</a:t>
            </a:r>
          </a:p>
          <a:p>
            <a:pPr marL="0" indent="0"/>
            <a:r>
              <a:rPr lang="en-US" altLang="en-US" sz="1400" dirty="0" smtClean="0">
                <a:solidFill>
                  <a:schemeClr val="tx1"/>
                </a:solidFill>
              </a:rPr>
              <a:t>Project Identifier (25)</a:t>
            </a:r>
          </a:p>
          <a:p>
            <a:pPr marL="0" indent="0"/>
            <a:r>
              <a:rPr lang="en-US" altLang="en-US" sz="1400" dirty="0" smtClean="0">
                <a:solidFill>
                  <a:schemeClr val="tx1"/>
                </a:solidFill>
              </a:rPr>
              <a:t>Activity Identifier (16)</a:t>
            </a:r>
          </a:p>
          <a:p>
            <a:pPr marL="0" indent="0"/>
            <a:r>
              <a:rPr lang="en-US" altLang="en-US" sz="1400" dirty="0" smtClean="0">
                <a:solidFill>
                  <a:schemeClr val="tx1"/>
                </a:solidFill>
              </a:rPr>
              <a:t>Cost Element Code (16)</a:t>
            </a:r>
          </a:p>
          <a:p>
            <a:pPr marL="0" indent="0"/>
            <a:r>
              <a:rPr lang="en-US" altLang="en-US" sz="1400" dirty="0" smtClean="0">
                <a:solidFill>
                  <a:schemeClr val="tx1"/>
                </a:solidFill>
              </a:rPr>
              <a:t>Work Order Number (16)</a:t>
            </a:r>
          </a:p>
          <a:p>
            <a:pPr marL="0" indent="0"/>
            <a:r>
              <a:rPr lang="en-US" altLang="en-US" sz="1400" dirty="0" smtClean="0">
                <a:solidFill>
                  <a:schemeClr val="tx1"/>
                </a:solidFill>
              </a:rPr>
              <a:t>Functional Area (16)</a:t>
            </a:r>
          </a:p>
          <a:p>
            <a:pPr marL="0" indent="0"/>
            <a:r>
              <a:rPr lang="en-US" altLang="en-US" sz="1400" dirty="0" smtClean="0">
                <a:solidFill>
                  <a:schemeClr val="tx1"/>
                </a:solidFill>
              </a:rPr>
              <a:t>Security Cooperation Implementing Agency (1)</a:t>
            </a:r>
          </a:p>
          <a:p>
            <a:pPr marL="0" indent="0"/>
            <a:endParaRPr lang="en-US" altLang="en-US" sz="1400" dirty="0" smtClean="0"/>
          </a:p>
        </p:txBody>
      </p:sp>
      <p:sp>
        <p:nvSpPr>
          <p:cNvPr id="9221" name="TextBox 2"/>
          <p:cNvSpPr txBox="1">
            <a:spLocks noChangeArrowheads="1"/>
          </p:cNvSpPr>
          <p:nvPr/>
        </p:nvSpPr>
        <p:spPr bwMode="auto">
          <a:xfrm>
            <a:off x="1143000" y="5715000"/>
            <a:ext cx="6553200" cy="307777"/>
          </a:xfrm>
          <a:prstGeom prst="rect">
            <a:avLst/>
          </a:prstGeom>
          <a:noFill/>
          <a:ln w="1587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sz="1600">
                <a:solidFill>
                  <a:schemeClr val="tx1"/>
                </a:solidFill>
                <a:latin typeface="Arial Narrow" pitchFamily="34" charset="0"/>
              </a:defRPr>
            </a:lvl1pPr>
            <a:lvl2pPr marL="742950" indent="-285750">
              <a:defRPr sz="1600">
                <a:solidFill>
                  <a:schemeClr val="tx1"/>
                </a:solidFill>
                <a:latin typeface="Arial Narrow" pitchFamily="34" charset="0"/>
              </a:defRPr>
            </a:lvl2pPr>
            <a:lvl3pPr marL="1143000" indent="-228600">
              <a:defRPr sz="1600">
                <a:solidFill>
                  <a:schemeClr val="tx1"/>
                </a:solidFill>
                <a:latin typeface="Arial Narrow" pitchFamily="34" charset="0"/>
              </a:defRPr>
            </a:lvl3pPr>
            <a:lvl4pPr marL="1600200" indent="-228600">
              <a:defRPr sz="1600">
                <a:solidFill>
                  <a:schemeClr val="tx1"/>
                </a:solidFill>
                <a:latin typeface="Arial Narrow" pitchFamily="34" charset="0"/>
              </a:defRPr>
            </a:lvl4pPr>
            <a:lvl5pPr marL="2057400" indent="-228600">
              <a:defRPr sz="1600">
                <a:solidFill>
                  <a:schemeClr val="tx1"/>
                </a:solidFill>
                <a:latin typeface="Arial Narrow" pitchFamily="34" charset="0"/>
              </a:defRPr>
            </a:lvl5pPr>
            <a:lvl6pPr marL="2514600" indent="-228600" algn="ctr" eaLnBrk="0" fontAlgn="base" hangingPunct="0">
              <a:spcBef>
                <a:spcPct val="50000"/>
              </a:spcBef>
              <a:spcAft>
                <a:spcPct val="0"/>
              </a:spcAft>
              <a:defRPr sz="1600">
                <a:solidFill>
                  <a:schemeClr val="tx1"/>
                </a:solidFill>
                <a:latin typeface="Arial Narrow" pitchFamily="34" charset="0"/>
              </a:defRPr>
            </a:lvl6pPr>
            <a:lvl7pPr marL="2971800" indent="-228600" algn="ctr" eaLnBrk="0" fontAlgn="base" hangingPunct="0">
              <a:spcBef>
                <a:spcPct val="50000"/>
              </a:spcBef>
              <a:spcAft>
                <a:spcPct val="0"/>
              </a:spcAft>
              <a:defRPr sz="1600">
                <a:solidFill>
                  <a:schemeClr val="tx1"/>
                </a:solidFill>
                <a:latin typeface="Arial Narrow" pitchFamily="34" charset="0"/>
              </a:defRPr>
            </a:lvl7pPr>
            <a:lvl8pPr marL="3429000" indent="-228600" algn="ctr" eaLnBrk="0" fontAlgn="base" hangingPunct="0">
              <a:spcBef>
                <a:spcPct val="50000"/>
              </a:spcBef>
              <a:spcAft>
                <a:spcPct val="0"/>
              </a:spcAft>
              <a:defRPr sz="1600">
                <a:solidFill>
                  <a:schemeClr val="tx1"/>
                </a:solidFill>
                <a:latin typeface="Arial Narrow" pitchFamily="34" charset="0"/>
              </a:defRPr>
            </a:lvl8pPr>
            <a:lvl9pPr marL="3886200" indent="-228600" algn="ctr" eaLnBrk="0" fontAlgn="base" hangingPunct="0">
              <a:spcBef>
                <a:spcPct val="50000"/>
              </a:spcBef>
              <a:spcAft>
                <a:spcPct val="0"/>
              </a:spcAft>
              <a:defRPr sz="1600">
                <a:solidFill>
                  <a:schemeClr val="tx1"/>
                </a:solidFill>
                <a:latin typeface="Arial Narrow" pitchFamily="34" charset="0"/>
              </a:defRPr>
            </a:lvl9pPr>
          </a:lstStyle>
          <a:p>
            <a:pPr algn="l">
              <a:spcBef>
                <a:spcPct val="0"/>
              </a:spcBef>
            </a:pPr>
            <a:r>
              <a:rPr lang="en-US" altLang="en-US" sz="1400" b="1" dirty="0">
                <a:solidFill>
                  <a:srgbClr val="7030A0"/>
                </a:solidFill>
                <a:latin typeface="Arial" charset="0"/>
                <a:cs typeface="Arial" charset="0"/>
              </a:rPr>
              <a:t>* </a:t>
            </a:r>
            <a:r>
              <a:rPr lang="en-US" altLang="en-US" sz="1400" b="1" i="1" dirty="0">
                <a:solidFill>
                  <a:srgbClr val="7030A0"/>
                </a:solidFill>
                <a:latin typeface="Arial" charset="0"/>
                <a:cs typeface="Arial" charset="0"/>
              </a:rPr>
              <a:t>May be derived from SFIS Fund Code </a:t>
            </a:r>
            <a:r>
              <a:rPr lang="en-US" altLang="en-US" sz="1400" b="1" i="1" dirty="0" smtClean="0">
                <a:solidFill>
                  <a:srgbClr val="7030A0"/>
                </a:solidFill>
                <a:latin typeface="Arial" charset="0"/>
                <a:cs typeface="Arial" charset="0"/>
              </a:rPr>
              <a:t>to Fund Account Conversion Table</a:t>
            </a:r>
            <a:endParaRPr lang="en-US" altLang="en-US" sz="1400" b="1" i="1" dirty="0">
              <a:solidFill>
                <a:srgbClr val="7030A0"/>
              </a:solidFill>
              <a:latin typeface="Arial" charset="0"/>
              <a:cs typeface="Arial" charset="0"/>
            </a:endParaRPr>
          </a:p>
        </p:txBody>
      </p:sp>
      <p:sp>
        <p:nvSpPr>
          <p:cNvPr id="6" name="Rectangle 2"/>
          <p:cNvSpPr txBox="1">
            <a:spLocks noChangeArrowheads="1"/>
          </p:cNvSpPr>
          <p:nvPr/>
        </p:nvSpPr>
        <p:spPr bwMode="auto">
          <a:xfrm>
            <a:off x="609600" y="304800"/>
            <a:ext cx="8534400" cy="838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b="1">
                <a:solidFill>
                  <a:srgbClr val="2D2DB9"/>
                </a:solidFill>
                <a:latin typeface="+mj-lt"/>
                <a:ea typeface="+mj-ea"/>
                <a:cs typeface="+mj-cs"/>
              </a:defRPr>
            </a:lvl1pPr>
            <a:lvl2pPr algn="ctr" rtl="0" eaLnBrk="0" fontAlgn="base" hangingPunct="0">
              <a:spcBef>
                <a:spcPct val="0"/>
              </a:spcBef>
              <a:spcAft>
                <a:spcPct val="0"/>
              </a:spcAft>
              <a:defRPr sz="4400" b="1">
                <a:solidFill>
                  <a:srgbClr val="2D2DB9"/>
                </a:solidFill>
                <a:latin typeface="Arial" charset="0"/>
              </a:defRPr>
            </a:lvl2pPr>
            <a:lvl3pPr algn="ctr" rtl="0" eaLnBrk="0" fontAlgn="base" hangingPunct="0">
              <a:spcBef>
                <a:spcPct val="0"/>
              </a:spcBef>
              <a:spcAft>
                <a:spcPct val="0"/>
              </a:spcAft>
              <a:defRPr sz="4400" b="1">
                <a:solidFill>
                  <a:srgbClr val="2D2DB9"/>
                </a:solidFill>
                <a:latin typeface="Arial" charset="0"/>
              </a:defRPr>
            </a:lvl3pPr>
            <a:lvl4pPr algn="ctr" rtl="0" eaLnBrk="0" fontAlgn="base" hangingPunct="0">
              <a:spcBef>
                <a:spcPct val="0"/>
              </a:spcBef>
              <a:spcAft>
                <a:spcPct val="0"/>
              </a:spcAft>
              <a:defRPr sz="4400" b="1">
                <a:solidFill>
                  <a:srgbClr val="2D2DB9"/>
                </a:solidFill>
                <a:latin typeface="Arial" charset="0"/>
              </a:defRPr>
            </a:lvl4pPr>
            <a:lvl5pPr algn="ctr" rtl="0" eaLnBrk="0" fontAlgn="base" hangingPunct="0">
              <a:spcBef>
                <a:spcPct val="0"/>
              </a:spcBef>
              <a:spcAft>
                <a:spcPct val="0"/>
              </a:spcAft>
              <a:defRPr sz="4400" b="1">
                <a:solidFill>
                  <a:srgbClr val="2D2DB9"/>
                </a:solidFill>
                <a:latin typeface="Arial" charset="0"/>
              </a:defRPr>
            </a:lvl5pPr>
            <a:lvl6pPr marL="457200" algn="ctr" rtl="0" eaLnBrk="0" fontAlgn="base" hangingPunct="0">
              <a:spcBef>
                <a:spcPct val="0"/>
              </a:spcBef>
              <a:spcAft>
                <a:spcPct val="0"/>
              </a:spcAft>
              <a:defRPr sz="4400" b="1">
                <a:solidFill>
                  <a:schemeClr val="tx2"/>
                </a:solidFill>
                <a:latin typeface="Arial" charset="0"/>
              </a:defRPr>
            </a:lvl6pPr>
            <a:lvl7pPr marL="914400" algn="ctr" rtl="0" eaLnBrk="0" fontAlgn="base" hangingPunct="0">
              <a:spcBef>
                <a:spcPct val="0"/>
              </a:spcBef>
              <a:spcAft>
                <a:spcPct val="0"/>
              </a:spcAft>
              <a:defRPr sz="4400" b="1">
                <a:solidFill>
                  <a:schemeClr val="tx2"/>
                </a:solidFill>
                <a:latin typeface="Arial" charset="0"/>
              </a:defRPr>
            </a:lvl7pPr>
            <a:lvl8pPr marL="1371600" algn="ctr" rtl="0" eaLnBrk="0" fontAlgn="base" hangingPunct="0">
              <a:spcBef>
                <a:spcPct val="0"/>
              </a:spcBef>
              <a:spcAft>
                <a:spcPct val="0"/>
              </a:spcAft>
              <a:defRPr sz="4400" b="1">
                <a:solidFill>
                  <a:schemeClr val="tx2"/>
                </a:solidFill>
                <a:latin typeface="Arial" charset="0"/>
              </a:defRPr>
            </a:lvl8pPr>
            <a:lvl9pPr marL="1828800" algn="ctr" rtl="0" eaLnBrk="0" fontAlgn="base" hangingPunct="0">
              <a:spcBef>
                <a:spcPct val="0"/>
              </a:spcBef>
              <a:spcAft>
                <a:spcPct val="0"/>
              </a:spcAft>
              <a:defRPr sz="4400" b="1">
                <a:solidFill>
                  <a:schemeClr val="tx2"/>
                </a:solidFill>
                <a:latin typeface="Arial" charset="0"/>
              </a:defRPr>
            </a:lvl9pPr>
          </a:lstStyle>
          <a:p>
            <a:r>
              <a:rPr lang="en-US" sz="3600" kern="0" dirty="0" smtClean="0">
                <a:solidFill>
                  <a:srgbClr val="0070C0"/>
                </a:solidFill>
              </a:rPr>
              <a:t>Financial Concepts</a:t>
            </a:r>
            <a:endParaRPr lang="en-US" altLang="en-US" sz="3600" kern="0" dirty="0" smtClean="0">
              <a:solidFill>
                <a:srgbClr val="0070C0"/>
              </a:solidFill>
              <a:cs typeface="Arial" charset="0"/>
            </a:endParaRPr>
          </a:p>
        </p:txBody>
      </p:sp>
      <p:sp>
        <p:nvSpPr>
          <p:cNvPr id="2" name="Left Brace 1"/>
          <p:cNvSpPr/>
          <p:nvPr/>
        </p:nvSpPr>
        <p:spPr bwMode="auto">
          <a:xfrm>
            <a:off x="147525" y="2120472"/>
            <a:ext cx="399360" cy="1994328"/>
          </a:xfrm>
          <a:prstGeom prst="leftBrace">
            <a:avLst/>
          </a:prstGeom>
          <a:noFill/>
          <a:ln w="9525" cap="flat" cmpd="sng" algn="ctr">
            <a:solidFill>
              <a:srgbClr val="7030A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600" b="1" i="0" u="none" strike="noStrike" cap="none" normalizeH="0" baseline="0" smtClean="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13976792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5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9221"/>
                                        </p:tgtEl>
                                        <p:attrNameLst>
                                          <p:attrName>style.visibility</p:attrName>
                                        </p:attrNameLst>
                                      </p:cBhvr>
                                      <p:to>
                                        <p:strVal val="visible"/>
                                      </p:to>
                                    </p:set>
                                    <p:animEffect transition="in" filter="fade">
                                      <p:cBhvr>
                                        <p:cTn id="13" dur="1000"/>
                                        <p:tgtEl>
                                          <p:spTgt spid="9221"/>
                                        </p:tgtEl>
                                      </p:cBhvr>
                                    </p:animEffect>
                                    <p:anim calcmode="lin" valueType="num">
                                      <p:cBhvr>
                                        <p:cTn id="14" dur="1000" fill="hold"/>
                                        <p:tgtEl>
                                          <p:spTgt spid="9221"/>
                                        </p:tgtEl>
                                        <p:attrNameLst>
                                          <p:attrName>ppt_x</p:attrName>
                                        </p:attrNameLst>
                                      </p:cBhvr>
                                      <p:tavLst>
                                        <p:tav tm="0">
                                          <p:val>
                                            <p:strVal val="#ppt_x"/>
                                          </p:val>
                                        </p:tav>
                                        <p:tav tm="100000">
                                          <p:val>
                                            <p:strVal val="#ppt_x"/>
                                          </p:val>
                                        </p:tav>
                                      </p:tavLst>
                                    </p:anim>
                                    <p:anim calcmode="lin" valueType="num">
                                      <p:cBhvr>
                                        <p:cTn id="15" dur="1000" fill="hold"/>
                                        <p:tgtEl>
                                          <p:spTgt spid="92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1" grpId="0" animBg="1"/>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533400" y="381000"/>
            <a:ext cx="8077200" cy="762000"/>
          </a:xfrm>
        </p:spPr>
        <p:txBody>
          <a:bodyPr/>
          <a:lstStyle/>
          <a:p>
            <a:r>
              <a:rPr lang="en-US" sz="3600" dirty="0" smtClean="0">
                <a:solidFill>
                  <a:srgbClr val="0070C0"/>
                </a:solidFill>
              </a:rPr>
              <a:t>Financial Concepts – Fund Code</a:t>
            </a:r>
          </a:p>
        </p:txBody>
      </p:sp>
      <p:sp>
        <p:nvSpPr>
          <p:cNvPr id="14339" name="Rectangle 3"/>
          <p:cNvSpPr>
            <a:spLocks noGrp="1" noChangeArrowheads="1"/>
          </p:cNvSpPr>
          <p:nvPr>
            <p:ph type="body" sz="half" idx="1"/>
          </p:nvPr>
        </p:nvSpPr>
        <p:spPr>
          <a:xfrm>
            <a:off x="3207" y="982112"/>
            <a:ext cx="8610600" cy="5257800"/>
          </a:xfrm>
        </p:spPr>
        <p:txBody>
          <a:bodyPr/>
          <a:lstStyle/>
          <a:p>
            <a:pPr marL="457200" lvl="1" indent="-241300">
              <a:lnSpc>
                <a:spcPct val="80000"/>
              </a:lnSpc>
              <a:spcBef>
                <a:spcPts val="1000"/>
              </a:spcBef>
              <a:buClr>
                <a:schemeClr val="tx2"/>
              </a:buClr>
              <a:buSzPct val="150000"/>
              <a:buFontTx/>
              <a:buChar char="•"/>
              <a:defRPr/>
            </a:pPr>
            <a:r>
              <a:rPr lang="en-US" sz="2000" dirty="0" smtClean="0"/>
              <a:t>DLM </a:t>
            </a:r>
            <a:r>
              <a:rPr lang="en-US" sz="2000" dirty="0"/>
              <a:t>4000.25-M, Volume 4, Military Standard Billing System (MILSBILLS) prescribes use of Fund Code </a:t>
            </a:r>
            <a:endParaRPr lang="en-US" sz="2000" dirty="0" smtClean="0"/>
          </a:p>
          <a:p>
            <a:pPr marL="457200" lvl="1" indent="-241300">
              <a:lnSpc>
                <a:spcPct val="80000"/>
              </a:lnSpc>
              <a:spcBef>
                <a:spcPts val="1000"/>
              </a:spcBef>
              <a:buClr>
                <a:schemeClr val="tx2"/>
              </a:buClr>
              <a:buSzPct val="150000"/>
              <a:buFontTx/>
              <a:buChar char="•"/>
              <a:defRPr/>
            </a:pPr>
            <a:r>
              <a:rPr lang="en-US" sz="2000" dirty="0" smtClean="0">
                <a:cs typeface="+mn-cs"/>
              </a:rPr>
              <a:t>The </a:t>
            </a:r>
            <a:r>
              <a:rPr lang="en-US" sz="2000" dirty="0">
                <a:cs typeface="+mn-cs"/>
              </a:rPr>
              <a:t>fund code and other data in a requisition, in conjunction with the Fund Code </a:t>
            </a:r>
            <a:r>
              <a:rPr lang="en-US" sz="2000" dirty="0" smtClean="0">
                <a:cs typeface="+mn-cs"/>
              </a:rPr>
              <a:t>Tables:</a:t>
            </a:r>
            <a:endParaRPr lang="en-US" sz="2000" dirty="0">
              <a:cs typeface="+mn-cs"/>
            </a:endParaRPr>
          </a:p>
          <a:p>
            <a:pPr marL="911225" lvl="2" indent="-465138">
              <a:spcBef>
                <a:spcPts val="800"/>
              </a:spcBef>
              <a:buClr>
                <a:schemeClr val="tx2"/>
              </a:buClr>
              <a:defRPr/>
            </a:pPr>
            <a:r>
              <a:rPr lang="en-US" sz="1800" b="0" dirty="0"/>
              <a:t>Identifies the appropriation </a:t>
            </a:r>
            <a:r>
              <a:rPr lang="en-US" sz="1800" b="0" dirty="0" smtClean="0"/>
              <a:t>chargeable or non-</a:t>
            </a:r>
            <a:r>
              <a:rPr lang="en-US" sz="1800" b="0" dirty="0" err="1" smtClean="0"/>
              <a:t>interfund</a:t>
            </a:r>
            <a:r>
              <a:rPr lang="en-US" sz="1800" b="0" dirty="0" smtClean="0"/>
              <a:t> billing.  </a:t>
            </a:r>
            <a:r>
              <a:rPr lang="en-US" sz="1800" b="0" dirty="0"/>
              <a:t>The service code of the </a:t>
            </a:r>
            <a:r>
              <a:rPr lang="en-US" sz="1800" b="0" u="sng" dirty="0"/>
              <a:t>billed office </a:t>
            </a:r>
            <a:r>
              <a:rPr lang="en-US" sz="1800" b="0" dirty="0" err="1" smtClean="0"/>
              <a:t>DoDAAC</a:t>
            </a:r>
            <a:r>
              <a:rPr lang="en-US" sz="1800" b="0" dirty="0" smtClean="0"/>
              <a:t> </a:t>
            </a:r>
            <a:r>
              <a:rPr lang="en-US" sz="1800" b="0" dirty="0"/>
              <a:t>determines </a:t>
            </a:r>
            <a:r>
              <a:rPr lang="en-US" sz="1800" b="0" dirty="0" smtClean="0"/>
              <a:t>the </a:t>
            </a:r>
            <a:r>
              <a:rPr lang="en-US" sz="1800" b="0" dirty="0"/>
              <a:t>section of the table </a:t>
            </a:r>
            <a:r>
              <a:rPr lang="en-US" sz="1800" b="0" dirty="0" smtClean="0"/>
              <a:t>for identifying the </a:t>
            </a:r>
            <a:r>
              <a:rPr lang="en-US" sz="1800" b="0" dirty="0"/>
              <a:t>appropriation chargeable. </a:t>
            </a:r>
          </a:p>
          <a:p>
            <a:pPr marL="911225" lvl="2" indent="-465138">
              <a:spcBef>
                <a:spcPts val="800"/>
              </a:spcBef>
              <a:buClr>
                <a:schemeClr val="tx2"/>
              </a:buClr>
              <a:defRPr/>
            </a:pPr>
            <a:r>
              <a:rPr lang="en-US" sz="1800" b="0" dirty="0"/>
              <a:t>Identifies the </a:t>
            </a:r>
            <a:r>
              <a:rPr lang="en-US" sz="1800" b="0" dirty="0" smtClean="0"/>
              <a:t>bill-to party (billed </a:t>
            </a:r>
            <a:r>
              <a:rPr lang="en-US" sz="1800" b="0" dirty="0"/>
              <a:t>office) when the signal code is “C” or “</a:t>
            </a:r>
            <a:r>
              <a:rPr lang="en-US" sz="1800" b="0" dirty="0" smtClean="0"/>
              <a:t>L”.  </a:t>
            </a:r>
            <a:r>
              <a:rPr lang="en-US" sz="1800" b="0" dirty="0"/>
              <a:t>The service code of the </a:t>
            </a:r>
            <a:r>
              <a:rPr lang="en-US" sz="1800" b="0" u="sng" dirty="0"/>
              <a:t>requisitioner</a:t>
            </a:r>
            <a:r>
              <a:rPr lang="en-US" sz="1800" b="0" dirty="0"/>
              <a:t> DoDAAC determines </a:t>
            </a:r>
            <a:r>
              <a:rPr lang="en-US" sz="1800" b="0" dirty="0" smtClean="0"/>
              <a:t>the </a:t>
            </a:r>
            <a:r>
              <a:rPr lang="en-US" sz="1800" b="0" dirty="0"/>
              <a:t>section of the table </a:t>
            </a:r>
            <a:r>
              <a:rPr lang="en-US" sz="1800" b="0" dirty="0" smtClean="0"/>
              <a:t>for identifying the </a:t>
            </a:r>
            <a:r>
              <a:rPr lang="en-US" sz="1800" b="0" dirty="0"/>
              <a:t>billed </a:t>
            </a:r>
            <a:r>
              <a:rPr lang="en-US" sz="1800" b="0" dirty="0" err="1" smtClean="0"/>
              <a:t>DoDAAC</a:t>
            </a:r>
            <a:r>
              <a:rPr lang="en-US" sz="1800" b="0" dirty="0"/>
              <a:t>. </a:t>
            </a:r>
            <a:endParaRPr lang="en-US" sz="1800" b="0" dirty="0" smtClean="0"/>
          </a:p>
          <a:p>
            <a:pPr marL="911225" lvl="2" indent="-465138">
              <a:spcBef>
                <a:spcPts val="800"/>
              </a:spcBef>
              <a:buClr>
                <a:schemeClr val="tx2"/>
              </a:buClr>
              <a:defRPr/>
            </a:pPr>
            <a:r>
              <a:rPr lang="en-US" sz="1800" b="0" dirty="0" smtClean="0"/>
              <a:t>Limits use for Defense Agencies to specific DoDAACs</a:t>
            </a:r>
            <a:endParaRPr lang="en-US" sz="1800" b="0" dirty="0"/>
          </a:p>
          <a:p>
            <a:pPr marL="457200" lvl="1" indent="-241300">
              <a:lnSpc>
                <a:spcPct val="80000"/>
              </a:lnSpc>
              <a:spcBef>
                <a:spcPts val="1000"/>
              </a:spcBef>
              <a:buClr>
                <a:schemeClr val="tx2"/>
              </a:buClr>
              <a:buSzPct val="150000"/>
              <a:buFontTx/>
              <a:buChar char="•"/>
              <a:defRPr/>
            </a:pPr>
            <a:r>
              <a:rPr lang="en-US" sz="2000" dirty="0" smtClean="0">
                <a:cs typeface="+mn-cs"/>
              </a:rPr>
              <a:t>Each </a:t>
            </a:r>
            <a:r>
              <a:rPr lang="en-US" sz="2000" dirty="0">
                <a:cs typeface="+mn-cs"/>
              </a:rPr>
              <a:t>Service and Agency has </a:t>
            </a:r>
            <a:r>
              <a:rPr lang="en-US" sz="2000" dirty="0" smtClean="0">
                <a:cs typeface="+mn-cs"/>
              </a:rPr>
              <a:t>appointed fund </a:t>
            </a:r>
            <a:r>
              <a:rPr lang="en-US" sz="2000" dirty="0">
                <a:cs typeface="+mn-cs"/>
              </a:rPr>
              <a:t>code </a:t>
            </a:r>
            <a:r>
              <a:rPr lang="en-US" sz="2000" dirty="0" smtClean="0">
                <a:cs typeface="+mn-cs"/>
              </a:rPr>
              <a:t>monitors </a:t>
            </a:r>
            <a:r>
              <a:rPr lang="en-US" sz="2000" dirty="0">
                <a:cs typeface="+mn-cs"/>
              </a:rPr>
              <a:t>to assign and manage it’s series of fund codes via the Web Fund Code Application. </a:t>
            </a:r>
          </a:p>
          <a:p>
            <a:pPr marL="457200" lvl="1" indent="-241300">
              <a:lnSpc>
                <a:spcPct val="80000"/>
              </a:lnSpc>
              <a:spcBef>
                <a:spcPts val="1000"/>
              </a:spcBef>
              <a:buClr>
                <a:schemeClr val="tx2"/>
              </a:buClr>
              <a:buSzPct val="150000"/>
              <a:buFontTx/>
              <a:buChar char="•"/>
              <a:defRPr/>
            </a:pPr>
            <a:r>
              <a:rPr lang="en-US" sz="2000" dirty="0" smtClean="0"/>
              <a:t> </a:t>
            </a:r>
            <a:r>
              <a:rPr lang="en-US" sz="2000" b="1" u="sng" dirty="0">
                <a:cs typeface="+mn-cs"/>
              </a:rPr>
              <a:t>O</a:t>
            </a:r>
            <a:r>
              <a:rPr lang="en-US" sz="2000" b="1" u="sng" dirty="0" smtClean="0">
                <a:cs typeface="+mn-cs"/>
              </a:rPr>
              <a:t>fficial “authoritative” Fund Code Tables maintained </a:t>
            </a:r>
            <a:r>
              <a:rPr lang="en-US" sz="2000" b="1" u="sng" dirty="0">
                <a:cs typeface="+mn-cs"/>
              </a:rPr>
              <a:t>by </a:t>
            </a:r>
            <a:r>
              <a:rPr lang="en-US" sz="2000" b="1" u="sng" dirty="0" smtClean="0">
                <a:cs typeface="+mn-cs"/>
              </a:rPr>
              <a:t>DAAS</a:t>
            </a:r>
            <a:endParaRPr lang="en-US" sz="2200" b="1" u="sng" dirty="0">
              <a:cs typeface="+mn-cs"/>
            </a:endParaRPr>
          </a:p>
        </p:txBody>
      </p:sp>
      <p:sp>
        <p:nvSpPr>
          <p:cNvPr id="14340" name="Text Box 4"/>
          <p:cNvSpPr txBox="1">
            <a:spLocks noChangeArrowheads="1"/>
          </p:cNvSpPr>
          <p:nvPr/>
        </p:nvSpPr>
        <p:spPr bwMode="auto">
          <a:xfrm>
            <a:off x="6626225" y="508000"/>
            <a:ext cx="433388" cy="328613"/>
          </a:xfrm>
          <a:prstGeom prst="rect">
            <a:avLst/>
          </a:prstGeom>
          <a:noFill/>
          <a:ln w="9525" algn="ctr">
            <a:noFill/>
            <a:miter lim="800000"/>
            <a:headEnd/>
            <a:tailEnd/>
          </a:ln>
        </p:spPr>
        <p:txBody>
          <a:bodyPr lIns="0" tIns="0" rIns="0" bIns="0">
            <a:spAutoFit/>
          </a:bodyPr>
          <a:lstStyle/>
          <a:p>
            <a:pPr algn="ctr" eaLnBrk="0" hangingPunct="0">
              <a:lnSpc>
                <a:spcPct val="90000"/>
              </a:lnSpc>
              <a:spcBef>
                <a:spcPct val="50000"/>
              </a:spcBef>
            </a:pPr>
            <a:endParaRPr lang="en-US" sz="2400">
              <a:solidFill>
                <a:srgbClr val="04148C"/>
              </a:solidFill>
            </a:endParaRPr>
          </a:p>
        </p:txBody>
      </p:sp>
    </p:spTree>
    <p:extLst>
      <p:ext uri="{BB962C8B-B14F-4D97-AF65-F5344CB8AC3E}">
        <p14:creationId xmlns:p14="http://schemas.microsoft.com/office/powerpoint/2010/main" val="1122308517"/>
      </p:ext>
    </p:extLst>
  </p:cSld>
  <p:clrMapOvr>
    <a:masterClrMapping/>
  </p:clrMapOvr>
  <p:timing>
    <p:tnLst>
      <p:par>
        <p:cTn id="1" dur="indefinite" restart="never" nodeType="tmRoot"/>
      </p:par>
    </p:tnLst>
  </p:timing>
</p:sld>
</file>

<file path=ppt/theme/theme1.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Briefing Template 1 Oct 09-Revised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DLA Director's External Briefing Template</Template>
  <TotalTime>882</TotalTime>
  <Words>12754</Words>
  <Application>Microsoft Office PowerPoint</Application>
  <PresentationFormat>On-screen Show (4:3)</PresentationFormat>
  <Paragraphs>884</Paragraphs>
  <Slides>76</Slides>
  <Notes>74</Notes>
  <HiddenSlides>0</HiddenSlides>
  <MMClips>0</MMClips>
  <ScaleCrop>false</ScaleCrop>
  <HeadingPairs>
    <vt:vector size="6" baseType="variant">
      <vt:variant>
        <vt:lpstr>Fonts Used</vt:lpstr>
      </vt:variant>
      <vt:variant>
        <vt:i4>11</vt:i4>
      </vt:variant>
      <vt:variant>
        <vt:lpstr>Theme</vt:lpstr>
      </vt:variant>
      <vt:variant>
        <vt:i4>3</vt:i4>
      </vt:variant>
      <vt:variant>
        <vt:lpstr>Slide Titles</vt:lpstr>
      </vt:variant>
      <vt:variant>
        <vt:i4>76</vt:i4>
      </vt:variant>
    </vt:vector>
  </HeadingPairs>
  <TitlesOfParts>
    <vt:vector size="90" baseType="lpstr">
      <vt:lpstr>ＭＳ Ｐゴシック</vt:lpstr>
      <vt:lpstr>Arial</vt:lpstr>
      <vt:lpstr>Arial Narrow</vt:lpstr>
      <vt:lpstr>Calibri</vt:lpstr>
      <vt:lpstr>Cambria Math</vt:lpstr>
      <vt:lpstr>Consolas</vt:lpstr>
      <vt:lpstr>Copperplate Gothic Bold</vt:lpstr>
      <vt:lpstr>Courier New</vt:lpstr>
      <vt:lpstr>Symbol</vt:lpstr>
      <vt:lpstr>Times New Roman</vt:lpstr>
      <vt:lpstr>Wingdings</vt:lpstr>
      <vt:lpstr>1_Custom Design</vt:lpstr>
      <vt:lpstr>Briefing Template 1 Oct 09-Revised1</vt:lpstr>
      <vt:lpstr>Custom Design</vt:lpstr>
      <vt:lpstr>PowerPoint Presentation</vt:lpstr>
      <vt:lpstr>Web Fund Code Purpose</vt:lpstr>
      <vt:lpstr>Web Fund Code Module Structure</vt:lpstr>
      <vt:lpstr>Financial Concepts Standard Financial Information Structure (SFIS)</vt:lpstr>
      <vt:lpstr>Financial Concepts Enforcing SFIS Through the BEA and IRB</vt:lpstr>
      <vt:lpstr>Financial Concepts Standard Line of Accounting (SLOA) </vt:lpstr>
      <vt:lpstr>Financial Concepts DLMS Support of SFIS &amp; SLOA  </vt:lpstr>
      <vt:lpstr>SLOA Elements</vt:lpstr>
      <vt:lpstr>Financial Concepts – Fund Code</vt:lpstr>
      <vt:lpstr> </vt:lpstr>
      <vt:lpstr>Financial Concepts Fund Code</vt:lpstr>
      <vt:lpstr>PowerPoint Presentation</vt:lpstr>
      <vt:lpstr>Financial Concepts Multi-year Appropriations</vt:lpstr>
      <vt:lpstr>Financial Concepts Multi-year Appropriation Adjustment</vt:lpstr>
      <vt:lpstr>Financial Concepts DoD Agency Fund Codes</vt:lpstr>
      <vt:lpstr>Financial Concepts DAAS Fund Code Edits</vt:lpstr>
      <vt:lpstr>Web Fund Code</vt:lpstr>
      <vt:lpstr>Main FCA Page</vt:lpstr>
      <vt:lpstr>FCA – Service Code</vt:lpstr>
      <vt:lpstr>FCA - Action Code</vt:lpstr>
      <vt:lpstr>FCA - Signal Code</vt:lpstr>
      <vt:lpstr>FCA – Add (Legacy Multi-Year Indicator)</vt:lpstr>
      <vt:lpstr>FCA – Add Successful (Legacy Multi-Year Indicator)</vt:lpstr>
      <vt:lpstr>FCA – Add Successful (Legacy Multi-Year Indicator)</vt:lpstr>
      <vt:lpstr>FCA – Add (Availability Type Code “X”)</vt:lpstr>
      <vt:lpstr>FCA – Add Confirmation (Availability Type Code “X”)</vt:lpstr>
      <vt:lpstr>FCA – Add Successful (Availability Type Code “X”)</vt:lpstr>
      <vt:lpstr>FCA – Add (Beg &amp; End Availability Dates)</vt:lpstr>
      <vt:lpstr>FCA – Add Confirmation (Beg &amp; End Availability Dates)</vt:lpstr>
      <vt:lpstr>FCA – Add Successful (Beg &amp; End Availability Dates)</vt:lpstr>
      <vt:lpstr>FCA - Change</vt:lpstr>
      <vt:lpstr>FCA – Confirm Change Edit</vt:lpstr>
      <vt:lpstr>FCA – Change Successful</vt:lpstr>
      <vt:lpstr>FCA - Delete</vt:lpstr>
      <vt:lpstr>FCA – Confirm Delete Record</vt:lpstr>
      <vt:lpstr>FCA – Delete Successful</vt:lpstr>
      <vt:lpstr>FCB - Add</vt:lpstr>
      <vt:lpstr>FCB – Add Effective Date</vt:lpstr>
      <vt:lpstr>FCB - Add Confirmation</vt:lpstr>
      <vt:lpstr>FCB – Add Successful</vt:lpstr>
      <vt:lpstr>FCB - Change</vt:lpstr>
      <vt:lpstr>FCB – Verify DODAAC Should Change</vt:lpstr>
      <vt:lpstr>FCB – Change Confirmation</vt:lpstr>
      <vt:lpstr>FCB – Change Successful</vt:lpstr>
      <vt:lpstr>FCB - Delete</vt:lpstr>
      <vt:lpstr>FCB – Confirm Delete</vt:lpstr>
      <vt:lpstr>FCB – Delete Successful</vt:lpstr>
      <vt:lpstr>Business Rule Checks</vt:lpstr>
      <vt:lpstr>FCA Edit Check – Duplicate Fund Code Exists</vt:lpstr>
      <vt:lpstr>FCA Edit Check – Appropriation Data Dependency</vt:lpstr>
      <vt:lpstr>FCA Edit Check – Department Regular Code Format</vt:lpstr>
      <vt:lpstr>FCA Edit Check – Department Transfer Code Format</vt:lpstr>
      <vt:lpstr>FCA Edit Check – Main Account Format</vt:lpstr>
      <vt:lpstr>FCA Edit Check – Sub Account Format</vt:lpstr>
      <vt:lpstr>FCA Edit Check – Limit/Subhead Format</vt:lpstr>
      <vt:lpstr>FCA Edit Check – FY Indicator Matches Beginning FY</vt:lpstr>
      <vt:lpstr>FCA Edit Check – FY Indicator ‘X’ = Avail Type Code ‘X’</vt:lpstr>
      <vt:lpstr>FCA Edit Check – No Beg FY If FY Indicator = ‘#’ or ‘*’</vt:lpstr>
      <vt:lpstr>FCA Edit Check – No End FY If FY Indicator = ‘#’ or ‘*’</vt:lpstr>
      <vt:lpstr>FCA Edit Check – If FY Indicator = ‘X’, Multi Year ≠ ‘T’</vt:lpstr>
      <vt:lpstr>FCA Edit Check – Change Date ≥ Today</vt:lpstr>
      <vt:lpstr>FCB Edit Check – Duplicate Fund Code Exists</vt:lpstr>
      <vt:lpstr>FCB Edit Check – DoDAAC Not Found</vt:lpstr>
      <vt:lpstr>FCB Edit Check – Invalid DODAAC</vt:lpstr>
      <vt:lpstr>Master File Layout</vt:lpstr>
      <vt:lpstr>Master File Layout</vt:lpstr>
      <vt:lpstr>Master File Layout</vt:lpstr>
      <vt:lpstr>Master File Layout</vt:lpstr>
      <vt:lpstr>Master File Layout</vt:lpstr>
      <vt:lpstr>Master File Layout</vt:lpstr>
      <vt:lpstr>Potential Future DLMS Changes</vt:lpstr>
      <vt:lpstr>Web Fund Code Module Quiz</vt:lpstr>
      <vt:lpstr>Web Fund Code Module Quiz</vt:lpstr>
      <vt:lpstr>Web Fund Code Module Quiz</vt:lpstr>
      <vt:lpstr>Web Fund Code Module Quiz</vt:lpstr>
      <vt:lpstr>PowerPoint Presentation</vt:lpstr>
    </vt:vector>
  </TitlesOfParts>
  <Company>Defense Logistics Agency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Paul Macias</dc:creator>
  <cp:lastModifiedBy>Macias, Paul A CTR DLA INFO OPERATIONS (US)</cp:lastModifiedBy>
  <cp:revision>48</cp:revision>
  <dcterms:created xsi:type="dcterms:W3CDTF">2015-06-09T20:28:38Z</dcterms:created>
  <dcterms:modified xsi:type="dcterms:W3CDTF">2017-02-21T20:27:52Z</dcterms:modified>
</cp:coreProperties>
</file>