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charts/chart5.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4"/>
    <p:sldMasterId id="2147483672" r:id="rId5"/>
  </p:sldMasterIdLst>
  <p:notesMasterIdLst>
    <p:notesMasterId r:id="rId25"/>
  </p:notesMasterIdLst>
  <p:handoutMasterIdLst>
    <p:handoutMasterId r:id="rId26"/>
  </p:handoutMasterIdLst>
  <p:sldIdLst>
    <p:sldId id="262" r:id="rId6"/>
    <p:sldId id="2146848452" r:id="rId7"/>
    <p:sldId id="2142531908" r:id="rId8"/>
    <p:sldId id="277" r:id="rId9"/>
    <p:sldId id="2146848446" r:id="rId10"/>
    <p:sldId id="2146848448" r:id="rId11"/>
    <p:sldId id="2146848447" r:id="rId12"/>
    <p:sldId id="267" r:id="rId13"/>
    <p:sldId id="266" r:id="rId14"/>
    <p:sldId id="2146848451" r:id="rId15"/>
    <p:sldId id="1028" r:id="rId16"/>
    <p:sldId id="264" r:id="rId17"/>
    <p:sldId id="2146848450" r:id="rId18"/>
    <p:sldId id="396" r:id="rId19"/>
    <p:sldId id="2146848453" r:id="rId20"/>
    <p:sldId id="401" r:id="rId21"/>
    <p:sldId id="402" r:id="rId22"/>
    <p:sldId id="403" r:id="rId23"/>
    <p:sldId id="404"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76A3"/>
    <a:srgbClr val="002060"/>
    <a:srgbClr val="002F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621104-0CFF-477E-8308-8CD0DCBF95DC}" v="3" dt="2022-08-24T16:54:53.090"/>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33" autoAdjust="0"/>
    <p:restoredTop sz="94660"/>
  </p:normalViewPr>
  <p:slideViewPr>
    <p:cSldViewPr snapToGrid="0">
      <p:cViewPr varScale="1">
        <p:scale>
          <a:sx n="82" d="100"/>
          <a:sy n="82" d="100"/>
        </p:scale>
        <p:origin x="792" y="90"/>
      </p:cViewPr>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orgeast.dir.ad.dla.mil\DISTRN\D,DD_DIST_HQ\ddc_css\Shared\contracting\CSG\Ad%20Hoc\Commander%20Briefs%20Incoming%20Outgoing\Distribution%20Commander%20Change%202022_06\R&amp;A%20Master%20thru%202022_04-30%20DRAF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orgeast.dir.ad.dla.mil\DISTRN\D,DD_DIST_HQ\ddc_css\Shared\contracting\CSG\Ad%20Hoc\Commander%20Briefs%20Incoming%20Outgoing\Distribution%20Commander%20Change%202022_06\R&amp;A%20Master%20thru%202022_04-30%20DRAF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orgeast\DISTRN\D,DD_DIST_HQ\DDC_CSS\shared\contracting\CSG\Ad%20Hoc\Industry%20Day%20Gomati%20FY22\DLA%20All%20Data%20FY2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orgeast\DISTRN\D,DD_DIST_HQ\DDC_CSS\shared\contracting\CSG\Ad%20Hoc\Industry%20Day%20Gomati%20FY22\DLA%20All%20Data%20FY2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FY22* Actions 585</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65"/>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5000000000000001E-2"/>
          <c:y val="0.117360746573345"/>
          <c:w val="0.92777777777777781"/>
          <c:h val="0.59397151497174283"/>
        </c:manualLayout>
      </c:layout>
      <c:pie3DChart>
        <c:varyColors val="1"/>
        <c:ser>
          <c:idx val="0"/>
          <c:order val="0"/>
          <c:dPt>
            <c:idx val="0"/>
            <c:bubble3D val="0"/>
            <c:spPr>
              <a:solidFill>
                <a:schemeClr val="accent1">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8727-40A1-9198-27A8760C1D05}"/>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8727-40A1-9198-27A8760C1D05}"/>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8727-40A1-9198-27A8760C1D05}"/>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8727-40A1-9198-27A8760C1D05}"/>
              </c:ext>
            </c:extLst>
          </c:dPt>
          <c:dPt>
            <c:idx val="4"/>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9-8727-40A1-9198-27A8760C1D05}"/>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8727-40A1-9198-27A8760C1D0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'CG Charts SLIDE 4'!$D$31:$D$36</c:f>
              <c:strCache>
                <c:ptCount val="6"/>
                <c:pt idx="0">
                  <c:v>HOUSEKEEPING- WAREHOUSING/STORAGE</c:v>
                </c:pt>
                <c:pt idx="1">
                  <c:v>HOUSEKEEPING- FACILITIES OPERATIONS SUPPORT</c:v>
                </c:pt>
                <c:pt idx="2">
                  <c:v>HOUSEKEEPING- CUSTODIAL JANITORIAL</c:v>
                </c:pt>
                <c:pt idx="3">
                  <c:v>SUPPORT- PROFESSIONAL: PROGRAM MANAGEMENT/SUPPORT</c:v>
                </c:pt>
                <c:pt idx="4">
                  <c:v>SUPPORT- PROFESSIONAL: OTHER</c:v>
                </c:pt>
                <c:pt idx="5">
                  <c:v>All Other</c:v>
                </c:pt>
              </c:strCache>
            </c:strRef>
          </c:cat>
          <c:val>
            <c:numRef>
              <c:f>'CG Charts SLIDE 4'!$E$31:$E$36</c:f>
              <c:numCache>
                <c:formatCode>0%</c:formatCode>
                <c:ptCount val="6"/>
                <c:pt idx="0">
                  <c:v>0.31</c:v>
                </c:pt>
                <c:pt idx="1">
                  <c:v>0.05</c:v>
                </c:pt>
                <c:pt idx="2">
                  <c:v>7.0000000000000007E-2</c:v>
                </c:pt>
                <c:pt idx="3">
                  <c:v>0.01</c:v>
                </c:pt>
                <c:pt idx="4">
                  <c:v>0.01</c:v>
                </c:pt>
                <c:pt idx="5">
                  <c:v>0.55000000000000004</c:v>
                </c:pt>
              </c:numCache>
            </c:numRef>
          </c:val>
          <c:extLst>
            <c:ext xmlns:c16="http://schemas.microsoft.com/office/drawing/2014/chart" uri="{C3380CC4-5D6E-409C-BE32-E72D297353CC}">
              <c16:uniqueId val="{0000000C-8727-40A1-9198-27A8760C1D05}"/>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
          <c:y val="0.7045215422650809"/>
          <c:w val="1"/>
          <c:h val="0.2951421697287838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FY22* Actions 1,985</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65"/>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10929760738771513"/>
          <c:w val="1"/>
          <c:h val="0.55388633712452606"/>
        </c:manualLayout>
      </c:layout>
      <c:pie3DChart>
        <c:varyColors val="1"/>
        <c:ser>
          <c:idx val="0"/>
          <c:order val="0"/>
          <c:dPt>
            <c:idx val="0"/>
            <c:bubble3D val="0"/>
            <c:spPr>
              <a:solidFill>
                <a:schemeClr val="accent1">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0E3F-45F8-81EB-1CBA749907CB}"/>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0E3F-45F8-81EB-1CBA749907CB}"/>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0E3F-45F8-81EB-1CBA749907CB}"/>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0E3F-45F8-81EB-1CBA749907CB}"/>
              </c:ext>
            </c:extLst>
          </c:dPt>
          <c:dPt>
            <c:idx val="4"/>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9-0E3F-45F8-81EB-1CBA749907CB}"/>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0E3F-45F8-81EB-1CBA749907C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'CG Charts SLIDE 3'!$D$31:$D$36</c:f>
              <c:strCache>
                <c:ptCount val="6"/>
                <c:pt idx="0">
                  <c:v>MISCELLANEOUS MATERIALS HANDLING EQUIPMENT</c:v>
                </c:pt>
                <c:pt idx="1">
                  <c:v>BOXES, CARTONS, AND CRATES</c:v>
                </c:pt>
                <c:pt idx="2">
                  <c:v>PACKAGING AND PACKING BULK MATERIALS</c:v>
                </c:pt>
                <c:pt idx="3">
                  <c:v>CABINETS, LOCKERS, BINS, AND SHELVING</c:v>
                </c:pt>
                <c:pt idx="4">
                  <c:v>BAGS AND SACKS</c:v>
                </c:pt>
                <c:pt idx="5">
                  <c:v>All Other</c:v>
                </c:pt>
              </c:strCache>
            </c:strRef>
          </c:cat>
          <c:val>
            <c:numRef>
              <c:f>'CG Charts SLIDE 3'!$E$31:$E$36</c:f>
              <c:numCache>
                <c:formatCode>0%</c:formatCode>
                <c:ptCount val="6"/>
                <c:pt idx="0">
                  <c:v>0.01</c:v>
                </c:pt>
                <c:pt idx="1">
                  <c:v>0.14000000000000001</c:v>
                </c:pt>
                <c:pt idx="2">
                  <c:v>0.08</c:v>
                </c:pt>
                <c:pt idx="3">
                  <c:v>0.02</c:v>
                </c:pt>
                <c:pt idx="4">
                  <c:v>0.09</c:v>
                </c:pt>
                <c:pt idx="5">
                  <c:v>0.66</c:v>
                </c:pt>
              </c:numCache>
            </c:numRef>
          </c:val>
          <c:extLst>
            <c:ext xmlns:c16="http://schemas.microsoft.com/office/drawing/2014/chart" uri="{C3380CC4-5D6E-409C-BE32-E72D297353CC}">
              <c16:uniqueId val="{0000000C-0E3F-45F8-81EB-1CBA749907CB}"/>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10937839020122486"/>
          <c:y val="0.66319116360454955"/>
          <c:w val="0.80346544181977253"/>
          <c:h val="0.3090310586176727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[DLA All Data FY21.xlsx]Sheet3!PivotTable3</c:name>
    <c:fmtId val="-1"/>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2"/>
        <c:spPr>
          <a:solidFill>
            <a:schemeClr val="accent1"/>
          </a:solidFill>
          <a:ln>
            <a:noFill/>
          </a:ln>
          <a:effectLst/>
        </c:spPr>
      </c:pivotFmt>
      <c:pivotFmt>
        <c:idx val="3"/>
        <c:spPr>
          <a:solidFill>
            <a:schemeClr val="accent1"/>
          </a:solidFill>
          <a:ln>
            <a:noFill/>
          </a:ln>
          <a:effectLst/>
        </c:spPr>
      </c:pivotFmt>
      <c:pivotFmt>
        <c:idx val="4"/>
        <c:spPr>
          <a:solidFill>
            <a:schemeClr val="accent1"/>
          </a:solidFill>
          <a:ln>
            <a:noFill/>
          </a:ln>
          <a:effectLst/>
        </c:spPr>
      </c:pivotFmt>
      <c:pivotFmt>
        <c:idx val="5"/>
        <c:spPr>
          <a:solidFill>
            <a:schemeClr val="accent1"/>
          </a:solidFill>
          <a:ln>
            <a:noFill/>
          </a:ln>
          <a:effectLst/>
        </c:spPr>
      </c:pivotFmt>
      <c:pivotFmt>
        <c:idx val="6"/>
        <c:spPr>
          <a:solidFill>
            <a:schemeClr val="accent1"/>
          </a:solidFill>
          <a:ln>
            <a:noFill/>
          </a:ln>
          <a:effectLst/>
        </c:spPr>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8"/>
        <c:spPr>
          <a:solidFill>
            <a:schemeClr val="accent1"/>
          </a:solidFill>
          <a:ln>
            <a:noFill/>
          </a:ln>
          <a:effectLst/>
        </c:spPr>
      </c:pivotFmt>
      <c:pivotFmt>
        <c:idx val="9"/>
        <c:spPr>
          <a:solidFill>
            <a:schemeClr val="accent1"/>
          </a:solidFill>
          <a:ln>
            <a:noFill/>
          </a:ln>
          <a:effectLst/>
        </c:spPr>
      </c:pivotFmt>
      <c:pivotFmt>
        <c:idx val="10"/>
        <c:spPr>
          <a:solidFill>
            <a:schemeClr val="accent1"/>
          </a:solidFill>
          <a:ln>
            <a:noFill/>
          </a:ln>
          <a:effectLst/>
        </c:spPr>
      </c:pivotFmt>
      <c:pivotFmt>
        <c:idx val="11"/>
        <c:spPr>
          <a:solidFill>
            <a:schemeClr val="accent1"/>
          </a:solidFill>
          <a:ln>
            <a:noFill/>
          </a:ln>
          <a:effectLst/>
        </c:spPr>
      </c:pivotFmt>
      <c:pivotFmt>
        <c:idx val="12"/>
        <c:spPr>
          <a:solidFill>
            <a:schemeClr val="accent1"/>
          </a:solidFill>
          <a:ln>
            <a:noFill/>
          </a:ln>
          <a:effectLst/>
        </c:spPr>
      </c:pivotFmt>
    </c:pivotFmts>
    <c:plotArea>
      <c:layout>
        <c:manualLayout>
          <c:layoutTarget val="inner"/>
          <c:xMode val="edge"/>
          <c:yMode val="edge"/>
          <c:x val="8.7134159035433117E-2"/>
          <c:y val="1.3788194854588674E-2"/>
          <c:w val="0.81704364587316214"/>
          <c:h val="0.91442686339046875"/>
        </c:manualLayout>
      </c:layout>
      <c:pieChart>
        <c:varyColors val="1"/>
        <c:ser>
          <c:idx val="0"/>
          <c:order val="0"/>
          <c:tx>
            <c:strRef>
              <c:f>Sheet3!$B$4</c:f>
              <c:strCache>
                <c:ptCount val="1"/>
                <c:pt idx="0">
                  <c:v>Total</c:v>
                </c:pt>
              </c:strCache>
            </c:strRef>
          </c:tx>
          <c:dPt>
            <c:idx val="0"/>
            <c:bubble3D val="0"/>
            <c:spPr>
              <a:solidFill>
                <a:schemeClr val="accent1"/>
              </a:solidFill>
              <a:ln>
                <a:noFill/>
              </a:ln>
              <a:effectLst/>
            </c:spPr>
            <c:extLst>
              <c:ext xmlns:c16="http://schemas.microsoft.com/office/drawing/2014/chart" uri="{C3380CC4-5D6E-409C-BE32-E72D297353CC}">
                <c16:uniqueId val="{00000001-7D3D-45E3-AB10-0F2B87EA8DA5}"/>
              </c:ext>
            </c:extLst>
          </c:dPt>
          <c:dPt>
            <c:idx val="1"/>
            <c:bubble3D val="0"/>
            <c:spPr>
              <a:solidFill>
                <a:schemeClr val="accent2"/>
              </a:solidFill>
              <a:ln>
                <a:noFill/>
              </a:ln>
              <a:effectLst/>
            </c:spPr>
            <c:extLst>
              <c:ext xmlns:c16="http://schemas.microsoft.com/office/drawing/2014/chart" uri="{C3380CC4-5D6E-409C-BE32-E72D297353CC}">
                <c16:uniqueId val="{00000003-7D3D-45E3-AB10-0F2B87EA8DA5}"/>
              </c:ext>
            </c:extLst>
          </c:dPt>
          <c:dPt>
            <c:idx val="2"/>
            <c:bubble3D val="0"/>
            <c:spPr>
              <a:solidFill>
                <a:schemeClr val="accent3"/>
              </a:solidFill>
              <a:ln>
                <a:noFill/>
              </a:ln>
              <a:effectLst/>
            </c:spPr>
            <c:extLst>
              <c:ext xmlns:c16="http://schemas.microsoft.com/office/drawing/2014/chart" uri="{C3380CC4-5D6E-409C-BE32-E72D297353CC}">
                <c16:uniqueId val="{00000005-7D3D-45E3-AB10-0F2B87EA8DA5}"/>
              </c:ext>
            </c:extLst>
          </c:dPt>
          <c:dPt>
            <c:idx val="3"/>
            <c:bubble3D val="0"/>
            <c:spPr>
              <a:solidFill>
                <a:schemeClr val="accent4"/>
              </a:solidFill>
              <a:ln>
                <a:noFill/>
              </a:ln>
              <a:effectLst/>
            </c:spPr>
            <c:extLst>
              <c:ext xmlns:c16="http://schemas.microsoft.com/office/drawing/2014/chart" uri="{C3380CC4-5D6E-409C-BE32-E72D297353CC}">
                <c16:uniqueId val="{00000007-7D3D-45E3-AB10-0F2B87EA8DA5}"/>
              </c:ext>
            </c:extLst>
          </c:dPt>
          <c:dPt>
            <c:idx val="4"/>
            <c:bubble3D val="0"/>
            <c:spPr>
              <a:solidFill>
                <a:schemeClr val="accent5"/>
              </a:solidFill>
              <a:ln>
                <a:noFill/>
              </a:ln>
              <a:effectLst/>
            </c:spPr>
            <c:extLst>
              <c:ext xmlns:c16="http://schemas.microsoft.com/office/drawing/2014/chart" uri="{C3380CC4-5D6E-409C-BE32-E72D297353CC}">
                <c16:uniqueId val="{00000009-7D3D-45E3-AB10-0F2B87EA8DA5}"/>
              </c:ext>
            </c:extLst>
          </c:dPt>
          <c:dLbls>
            <c:dLbl>
              <c:idx val="1"/>
              <c:layout>
                <c:manualLayout>
                  <c:x val="-2.8626703722640506E-3"/>
                  <c:y val="-4.536377604620524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D3D-45E3-AB10-0F2B87EA8DA5}"/>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Sheet3!$A$5:$A$10</c:f>
              <c:strCache>
                <c:ptCount val="5"/>
                <c:pt idx="0">
                  <c:v>DO/LTC
&amp; BPAs</c:v>
                </c:pt>
                <c:pt idx="1">
                  <c:v>GSA
Orders</c:v>
                </c:pt>
                <c:pt idx="2">
                  <c:v>LTC</c:v>
                </c:pt>
                <c:pt idx="3">
                  <c:v>LTC
Options/  Mods  </c:v>
                </c:pt>
                <c:pt idx="4">
                  <c:v>Simplified  Acq.</c:v>
                </c:pt>
              </c:strCache>
            </c:strRef>
          </c:cat>
          <c:val>
            <c:numRef>
              <c:f>Sheet3!$B$5:$B$10</c:f>
              <c:numCache>
                <c:formatCode>General</c:formatCode>
                <c:ptCount val="5"/>
                <c:pt idx="0">
                  <c:v>933</c:v>
                </c:pt>
                <c:pt idx="1">
                  <c:v>169</c:v>
                </c:pt>
                <c:pt idx="2">
                  <c:v>34</c:v>
                </c:pt>
                <c:pt idx="3">
                  <c:v>1202</c:v>
                </c:pt>
                <c:pt idx="4">
                  <c:v>901</c:v>
                </c:pt>
              </c:numCache>
            </c:numRef>
          </c:val>
          <c:extLst>
            <c:ext xmlns:c16="http://schemas.microsoft.com/office/drawing/2014/chart" uri="{C3380CC4-5D6E-409C-BE32-E72D297353CC}">
              <c16:uniqueId val="{0000000A-7D3D-45E3-AB10-0F2B87EA8DA5}"/>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[DLA All Data FY21.xlsx]Sheet3!PivotTable8</c:name>
    <c:fmtId val="-1"/>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2"/>
        <c:spPr>
          <a:solidFill>
            <a:schemeClr val="accent1"/>
          </a:solidFill>
          <a:ln>
            <a:noFill/>
          </a:ln>
          <a:effectLst/>
        </c:spPr>
      </c:pivotFmt>
      <c:pivotFmt>
        <c:idx val="3"/>
        <c:spPr>
          <a:solidFill>
            <a:schemeClr val="accent1"/>
          </a:solidFill>
          <a:ln>
            <a:noFill/>
          </a:ln>
          <a:effectLst/>
        </c:spPr>
      </c:pivotFmt>
      <c:pivotFmt>
        <c:idx val="4"/>
        <c:spPr>
          <a:solidFill>
            <a:schemeClr val="accent1"/>
          </a:solidFill>
          <a:ln>
            <a:noFill/>
          </a:ln>
          <a:effectLst/>
        </c:spPr>
      </c:pivotFmt>
      <c:pivotFmt>
        <c:idx val="5"/>
        <c:spPr>
          <a:solidFill>
            <a:schemeClr val="accent1"/>
          </a:solidFill>
          <a:ln>
            <a:noFill/>
          </a:ln>
          <a:effectLst/>
        </c:spPr>
      </c:pivotFmt>
      <c:pivotFmt>
        <c:idx val="6"/>
        <c:spPr>
          <a:solidFill>
            <a:schemeClr val="accent1"/>
          </a:solidFill>
          <a:ln>
            <a:noFill/>
          </a:ln>
          <a:effectLst/>
        </c:spPr>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8"/>
        <c:spPr>
          <a:solidFill>
            <a:schemeClr val="accent1"/>
          </a:solidFill>
          <a:ln>
            <a:noFill/>
          </a:ln>
          <a:effectLst/>
        </c:spPr>
      </c:pivotFmt>
      <c:pivotFmt>
        <c:idx val="9"/>
        <c:spPr>
          <a:solidFill>
            <a:schemeClr val="accent1"/>
          </a:solidFill>
          <a:ln>
            <a:noFill/>
          </a:ln>
          <a:effectLst/>
        </c:spPr>
      </c:pivotFmt>
      <c:pivotFmt>
        <c:idx val="10"/>
        <c:spPr>
          <a:solidFill>
            <a:schemeClr val="accent1"/>
          </a:solidFill>
          <a:ln>
            <a:noFill/>
          </a:ln>
          <a:effectLst/>
        </c:spPr>
      </c:pivotFmt>
      <c:pivotFmt>
        <c:idx val="11"/>
        <c:spPr>
          <a:solidFill>
            <a:schemeClr val="accent1"/>
          </a:solidFill>
          <a:ln>
            <a:noFill/>
          </a:ln>
          <a:effectLst/>
        </c:spPr>
      </c:pivotFmt>
      <c:pivotFmt>
        <c:idx val="12"/>
        <c:spPr>
          <a:solidFill>
            <a:schemeClr val="accent1"/>
          </a:solidFill>
          <a:ln>
            <a:noFill/>
          </a:ln>
          <a:effectLst/>
        </c:spPr>
      </c:pivotFmt>
    </c:pivotFmts>
    <c:plotArea>
      <c:layout/>
      <c:pieChart>
        <c:varyColors val="1"/>
        <c:ser>
          <c:idx val="0"/>
          <c:order val="0"/>
          <c:tx>
            <c:strRef>
              <c:f>Sheet3!$B$23</c:f>
              <c:strCache>
                <c:ptCount val="1"/>
                <c:pt idx="0">
                  <c:v>Total</c:v>
                </c:pt>
              </c:strCache>
            </c:strRef>
          </c:tx>
          <c:dPt>
            <c:idx val="0"/>
            <c:bubble3D val="0"/>
            <c:spPr>
              <a:solidFill>
                <a:schemeClr val="accent1"/>
              </a:solidFill>
              <a:ln>
                <a:noFill/>
              </a:ln>
              <a:effectLst/>
            </c:spPr>
            <c:extLst>
              <c:ext xmlns:c16="http://schemas.microsoft.com/office/drawing/2014/chart" uri="{C3380CC4-5D6E-409C-BE32-E72D297353CC}">
                <c16:uniqueId val="{00000001-1CF9-4E82-9E83-7347CEFE3A3B}"/>
              </c:ext>
            </c:extLst>
          </c:dPt>
          <c:dPt>
            <c:idx val="1"/>
            <c:bubble3D val="0"/>
            <c:spPr>
              <a:solidFill>
                <a:schemeClr val="accent2"/>
              </a:solidFill>
              <a:ln>
                <a:noFill/>
              </a:ln>
              <a:effectLst/>
            </c:spPr>
            <c:extLst>
              <c:ext xmlns:c16="http://schemas.microsoft.com/office/drawing/2014/chart" uri="{C3380CC4-5D6E-409C-BE32-E72D297353CC}">
                <c16:uniqueId val="{00000003-1CF9-4E82-9E83-7347CEFE3A3B}"/>
              </c:ext>
            </c:extLst>
          </c:dPt>
          <c:dPt>
            <c:idx val="2"/>
            <c:bubble3D val="0"/>
            <c:spPr>
              <a:solidFill>
                <a:schemeClr val="accent3"/>
              </a:solidFill>
              <a:ln>
                <a:noFill/>
              </a:ln>
              <a:effectLst/>
            </c:spPr>
            <c:extLst>
              <c:ext xmlns:c16="http://schemas.microsoft.com/office/drawing/2014/chart" uri="{C3380CC4-5D6E-409C-BE32-E72D297353CC}">
                <c16:uniqueId val="{00000005-1CF9-4E82-9E83-7347CEFE3A3B}"/>
              </c:ext>
            </c:extLst>
          </c:dPt>
          <c:dPt>
            <c:idx val="3"/>
            <c:bubble3D val="0"/>
            <c:spPr>
              <a:solidFill>
                <a:schemeClr val="accent4"/>
              </a:solidFill>
              <a:ln>
                <a:noFill/>
              </a:ln>
              <a:effectLst/>
            </c:spPr>
            <c:extLst>
              <c:ext xmlns:c16="http://schemas.microsoft.com/office/drawing/2014/chart" uri="{C3380CC4-5D6E-409C-BE32-E72D297353CC}">
                <c16:uniqueId val="{00000007-1CF9-4E82-9E83-7347CEFE3A3B}"/>
              </c:ext>
            </c:extLst>
          </c:dPt>
          <c:dPt>
            <c:idx val="4"/>
            <c:bubble3D val="0"/>
            <c:spPr>
              <a:solidFill>
                <a:schemeClr val="accent5"/>
              </a:solidFill>
              <a:ln>
                <a:noFill/>
              </a:ln>
              <a:effectLst/>
            </c:spPr>
            <c:extLst>
              <c:ext xmlns:c16="http://schemas.microsoft.com/office/drawing/2014/chart" uri="{C3380CC4-5D6E-409C-BE32-E72D297353CC}">
                <c16:uniqueId val="{00000009-1CF9-4E82-9E83-7347CEFE3A3B}"/>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Sheet3!$A$24:$A$29</c:f>
              <c:strCache>
                <c:ptCount val="5"/>
                <c:pt idx="0">
                  <c:v>DO/LTC
&amp; BPAs</c:v>
                </c:pt>
                <c:pt idx="1">
                  <c:v>GSA
Orders</c:v>
                </c:pt>
                <c:pt idx="2">
                  <c:v>LTC</c:v>
                </c:pt>
                <c:pt idx="3">
                  <c:v>LTC
Options/  Mods  </c:v>
                </c:pt>
                <c:pt idx="4">
                  <c:v>Simplified  Acq.</c:v>
                </c:pt>
              </c:strCache>
            </c:strRef>
          </c:cat>
          <c:val>
            <c:numRef>
              <c:f>Sheet3!$B$24:$B$29</c:f>
              <c:numCache>
                <c:formatCode>General</c:formatCode>
                <c:ptCount val="5"/>
                <c:pt idx="0">
                  <c:v>175617553.07000014</c:v>
                </c:pt>
                <c:pt idx="1">
                  <c:v>6381912.8499999996</c:v>
                </c:pt>
                <c:pt idx="2">
                  <c:v>8046546.1600000001</c:v>
                </c:pt>
                <c:pt idx="3">
                  <c:v>181722595.69999993</c:v>
                </c:pt>
                <c:pt idx="4">
                  <c:v>22937273.049999993</c:v>
                </c:pt>
              </c:numCache>
            </c:numRef>
          </c:val>
          <c:extLst>
            <c:ext xmlns:c16="http://schemas.microsoft.com/office/drawing/2014/chart" uri="{C3380CC4-5D6E-409C-BE32-E72D297353CC}">
              <c16:uniqueId val="{0000000A-1CF9-4E82-9E83-7347CEFE3A3B}"/>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523191959629883"/>
          <c:y val="0.31140606889247124"/>
          <c:w val="0.39825200057732091"/>
          <c:h val="0.76086277153099058"/>
        </c:manualLayout>
      </c:layout>
      <c:pieChart>
        <c:varyColors val="1"/>
        <c:ser>
          <c:idx val="0"/>
          <c:order val="0"/>
          <c:tx>
            <c:strRef>
              <c:f>Pivot!$B$32</c:f>
              <c:strCache>
                <c:ptCount val="1"/>
                <c:pt idx="0">
                  <c:v>FY21 YTD Total</c:v>
                </c:pt>
              </c:strCache>
            </c:strRef>
          </c:tx>
          <c:dLbls>
            <c:dLbl>
              <c:idx val="0"/>
              <c:layout>
                <c:manualLayout>
                  <c:x val="0.19138545759961872"/>
                  <c:y val="-2.9755853167926657E-2"/>
                </c:manualLayout>
              </c:layout>
              <c:showLegendKey val="0"/>
              <c:showVal val="1"/>
              <c:showCatName val="1"/>
              <c:showSerName val="0"/>
              <c:showPercent val="0"/>
              <c:showBubbleSize val="0"/>
              <c:extLst>
                <c:ext xmlns:c15="http://schemas.microsoft.com/office/drawing/2012/chart" uri="{CE6537A1-D6FC-4f65-9D91-7224C49458BB}">
                  <c15:layout>
                    <c:manualLayout>
                      <c:w val="0.28055401415607878"/>
                      <c:h val="0.1790047184272906"/>
                    </c:manualLayout>
                  </c15:layout>
                </c:ext>
                <c:ext xmlns:c16="http://schemas.microsoft.com/office/drawing/2014/chart" uri="{C3380CC4-5D6E-409C-BE32-E72D297353CC}">
                  <c16:uniqueId val="{00000000-FB95-4811-9210-2F26653B0576}"/>
                </c:ext>
              </c:extLst>
            </c:dLbl>
            <c:dLbl>
              <c:idx val="1"/>
              <c:layout>
                <c:manualLayout>
                  <c:x val="-8.7762579165658924E-2"/>
                  <c:y val="-2.258431828783714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B95-4811-9210-2F26653B0576}"/>
                </c:ext>
              </c:extLst>
            </c:dLbl>
            <c:dLbl>
              <c:idx val="2"/>
              <c:layout>
                <c:manualLayout>
                  <c:x val="-2.4304461942257216E-2"/>
                  <c:y val="-0.173578152837961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B95-4811-9210-2F26653B0576}"/>
                </c:ext>
              </c:extLst>
            </c:dLbl>
            <c:dLbl>
              <c:idx val="3"/>
              <c:layout>
                <c:manualLayout>
                  <c:x val="0.17007182445983463"/>
                  <c:y val="-0.1480867523138555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B95-4811-9210-2F26653B0576}"/>
                </c:ext>
              </c:extLst>
            </c:dLbl>
            <c:dLbl>
              <c:idx val="4"/>
              <c:layout>
                <c:manualLayout>
                  <c:x val="0.30343331544298979"/>
                  <c:y val="-2.806066898225744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B95-4811-9210-2F26653B0576}"/>
                </c:ext>
              </c:extLst>
            </c:dLbl>
            <c:spPr>
              <a:noFill/>
              <a:ln>
                <a:noFill/>
              </a:ln>
              <a:effectLst/>
            </c:spPr>
            <c:txPr>
              <a:bodyPr/>
              <a:lstStyle/>
              <a:p>
                <a:pPr>
                  <a:defRPr sz="1400" b="1">
                    <a:latin typeface="Arial" panose="020B0604020202020204" pitchFamily="34" charset="0"/>
                    <a:cs typeface="Arial" panose="020B0604020202020204" pitchFamily="34" charset="0"/>
                  </a:defRPr>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Pivot!$C$32:$G$32</c:f>
              <c:strCache>
                <c:ptCount val="5"/>
                <c:pt idx="0">
                  <c:v>Competitive</c:v>
                </c:pt>
                <c:pt idx="1">
                  <c:v>AbilityOne</c:v>
                </c:pt>
                <c:pt idx="2">
                  <c:v>8(a)</c:v>
                </c:pt>
                <c:pt idx="3">
                  <c:v>UNICOR</c:v>
                </c:pt>
                <c:pt idx="4">
                  <c:v>Other Not competed</c:v>
                </c:pt>
              </c:strCache>
            </c:strRef>
          </c:cat>
          <c:val>
            <c:numRef>
              <c:f>Pivot!$C$34:$G$34</c:f>
              <c:numCache>
                <c:formatCode>0.00%</c:formatCode>
                <c:ptCount val="5"/>
                <c:pt idx="0">
                  <c:v>0.9647346656032173</c:v>
                </c:pt>
                <c:pt idx="1">
                  <c:v>1.8407175462590401E-2</c:v>
                </c:pt>
                <c:pt idx="2">
                  <c:v>1.3912094197693465E-3</c:v>
                </c:pt>
                <c:pt idx="3">
                  <c:v>4.0679885941989642E-3</c:v>
                </c:pt>
                <c:pt idx="4">
                  <c:v>1.1398960920224016E-2</c:v>
                </c:pt>
              </c:numCache>
            </c:numRef>
          </c:val>
          <c:extLst>
            <c:ext xmlns:c16="http://schemas.microsoft.com/office/drawing/2014/chart" uri="{C3380CC4-5D6E-409C-BE32-E72D297353CC}">
              <c16:uniqueId val="{00000005-FB95-4811-9210-2F26653B0576}"/>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ln>
      <a:noFill/>
    </a:ln>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47B1CE-3B17-4955-8832-F2CBB02D3529}" type="datetimeFigureOut">
              <a:rPr lang="en-US" smtClean="0"/>
              <a:t>1/18/2023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F2E227-8179-4484-9A99-BCCB14DE4957}" type="slidenum">
              <a:rPr lang="en-US" smtClean="0"/>
              <a:t>‹#›</a:t>
            </a:fld>
            <a:endParaRPr lang="en-US"/>
          </a:p>
        </p:txBody>
      </p:sp>
    </p:spTree>
    <p:extLst>
      <p:ext uri="{BB962C8B-B14F-4D97-AF65-F5344CB8AC3E}">
        <p14:creationId xmlns:p14="http://schemas.microsoft.com/office/powerpoint/2010/main" val="41431746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2743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274320"/>
          </a:xfrm>
          <a:prstGeom prst="rect">
            <a:avLst/>
          </a:prstGeom>
        </p:spPr>
        <p:txBody>
          <a:bodyPr vert="horz" lIns="91440" tIns="45720" rIns="91440" bIns="45720" rtlCol="0"/>
          <a:lstStyle>
            <a:lvl1pPr algn="r">
              <a:defRPr sz="1200"/>
            </a:lvl1pPr>
          </a:lstStyle>
          <a:p>
            <a:fld id="{352C30E3-DE1F-4117-9557-DA92E6C8B57D}" type="datetimeFigureOut">
              <a:rPr lang="en-US" smtClean="0"/>
              <a:t>1/18/2023</a:t>
            </a:fld>
            <a:endParaRPr lang="en-US"/>
          </a:p>
        </p:txBody>
      </p:sp>
      <p:sp>
        <p:nvSpPr>
          <p:cNvPr id="4" name="Slide Image Placeholder 3"/>
          <p:cNvSpPr>
            <a:spLocks noGrp="1" noRot="1" noChangeAspect="1"/>
          </p:cNvSpPr>
          <p:nvPr>
            <p:ph type="sldImg" idx="2"/>
          </p:nvPr>
        </p:nvSpPr>
        <p:spPr>
          <a:xfrm>
            <a:off x="228600" y="274320"/>
            <a:ext cx="6400800" cy="48006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28600" y="5120640"/>
            <a:ext cx="6400800" cy="374904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69680"/>
            <a:ext cx="2971800" cy="2743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69679"/>
            <a:ext cx="2971800" cy="274320"/>
          </a:xfrm>
          <a:prstGeom prst="rect">
            <a:avLst/>
          </a:prstGeom>
        </p:spPr>
        <p:txBody>
          <a:bodyPr vert="horz" lIns="91440" tIns="45720" rIns="91440" bIns="45720" rtlCol="0" anchor="b"/>
          <a:lstStyle>
            <a:lvl1pPr algn="r">
              <a:defRPr sz="1200"/>
            </a:lvl1pPr>
          </a:lstStyle>
          <a:p>
            <a:fld id="{E2CA5C0E-4909-4CFA-9D5C-28EC43D03F21}" type="slidenum">
              <a:rPr lang="en-US" smtClean="0"/>
              <a:t>‹#›</a:t>
            </a:fld>
            <a:endParaRPr lang="en-US"/>
          </a:p>
        </p:txBody>
      </p:sp>
    </p:spTree>
    <p:extLst>
      <p:ext uri="{BB962C8B-B14F-4D97-AF65-F5344CB8AC3E}">
        <p14:creationId xmlns:p14="http://schemas.microsoft.com/office/powerpoint/2010/main" val="4162641323"/>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spcBef>
        <a:spcPts val="1200"/>
      </a:spcBef>
      <a:buFont typeface="Arial" panose="020B0604020202020204" pitchFamily="34" charset="0"/>
      <a:buChar char="•"/>
      <a:defRPr sz="1400" kern="1200">
        <a:solidFill>
          <a:schemeClr val="tx1"/>
        </a:solidFill>
        <a:latin typeface="+mn-lt"/>
        <a:ea typeface="+mn-ea"/>
        <a:cs typeface="+mn-cs"/>
      </a:defRPr>
    </a:lvl1pPr>
    <a:lvl2pPr marL="514350" indent="-17145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2pPr>
    <a:lvl3pPr marL="852488" indent="-171450" algn="l" defTabSz="914400" rtl="0" eaLnBrk="1" latinLnBrk="0" hangingPunct="1">
      <a:spcBef>
        <a:spcPts val="600"/>
      </a:spcBef>
      <a:buFont typeface="Arial" panose="020B0604020202020204" pitchFamily="34" charset="0"/>
      <a:buChar char="•"/>
      <a:defRPr sz="1200" kern="1200">
        <a:solidFill>
          <a:schemeClr val="tx1"/>
        </a:solidFill>
        <a:latin typeface="+mn-lt"/>
        <a:ea typeface="+mn-ea"/>
        <a:cs typeface="+mn-cs"/>
      </a:defRPr>
    </a:lvl3pPr>
    <a:lvl4pPr marL="1201738" indent="-171450" algn="l" defTabSz="914400" rtl="0" eaLnBrk="1" latinLnBrk="0" hangingPunct="1">
      <a:spcBef>
        <a:spcPts val="600"/>
      </a:spcBef>
      <a:buFont typeface="Arial" panose="020B0604020202020204" pitchFamily="34" charset="0"/>
      <a:buChar char="–"/>
      <a:defRPr sz="1200" kern="1200">
        <a:solidFill>
          <a:schemeClr val="tx1"/>
        </a:solidFill>
        <a:latin typeface="+mn-lt"/>
        <a:ea typeface="+mn-ea"/>
        <a:cs typeface="+mn-cs"/>
      </a:defRPr>
    </a:lvl4pPr>
    <a:lvl5pPr marL="1541463" indent="-171450" algn="l" defTabSz="914400" rtl="0" eaLnBrk="1" latinLnBrk="0" hangingPunct="1">
      <a:spcBef>
        <a:spcPts val="600"/>
      </a:spcBef>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274638"/>
            <a:ext cx="6400800" cy="4800600"/>
          </a:xfrm>
        </p:spPr>
      </p:sp>
      <p:sp>
        <p:nvSpPr>
          <p:cNvPr id="3" name="Notes Placeholder 2"/>
          <p:cNvSpPr>
            <a:spLocks noGrp="1"/>
          </p:cNvSpPr>
          <p:nvPr>
            <p:ph type="body" idx="1"/>
          </p:nvPr>
        </p:nvSpPr>
        <p:spPr/>
        <p:txBody>
          <a:bodyPr/>
          <a:lstStyle/>
          <a:p>
            <a:pPr marL="0" indent="0">
              <a:buNone/>
            </a:pPr>
            <a:r>
              <a:rPr lang="en-US" sz="1400" dirty="0">
                <a:latin typeface="Arial" charset="0"/>
              </a:rPr>
              <a:t>DLA Distribution employs almost 10,000 people and has more than 50 locations worldwide. Those locations include distribution centers, an expeditionary team that serves as a mobile distribution center, consolidation and containerization points, theater consolidation and shipping points, materiel processing centers, recruit training centers and meals ready to eat storage sites.</a:t>
            </a:r>
          </a:p>
          <a:p>
            <a:pPr marL="0" indent="0">
              <a:buNone/>
            </a:pPr>
            <a:r>
              <a:rPr lang="en-US" sz="1400" dirty="0">
                <a:latin typeface="Arial" charset="0"/>
              </a:rPr>
              <a:t> </a:t>
            </a:r>
          </a:p>
          <a:p>
            <a:pPr marL="0" indent="0">
              <a:buNone/>
            </a:pPr>
            <a:r>
              <a:rPr lang="en-US" sz="1400" dirty="0">
                <a:latin typeface="Arial" charset="0"/>
              </a:rPr>
              <a:t>DLA Distribution supply centers manage materiel and offer services including storage, distribution, custom kitting, specialized packaging as well as transportation support and technology development—all aimed at increasing warfighter readiness. The centers and sites have more than 2.5 million item numbers in stock worth more than $142 billion.</a:t>
            </a:r>
          </a:p>
          <a:p>
            <a:endParaRPr lang="en-US" sz="1400" dirty="0">
              <a:latin typeface="Arial" charset="0"/>
            </a:endParaRPr>
          </a:p>
          <a:p>
            <a:pPr marL="0" indent="0">
              <a:buNone/>
            </a:pPr>
            <a:r>
              <a:rPr lang="en-US" sz="1400" dirty="0">
                <a:latin typeface="Arial" charset="0"/>
              </a:rPr>
              <a:t>In fiscal year 2020, DLA Distribution shipped almost 12,000 containers and more than 8,500 air pallets. </a:t>
            </a:r>
          </a:p>
          <a:p>
            <a:endParaRPr lang="en-US" sz="1400" dirty="0">
              <a:latin typeface="Arial" charset="0"/>
            </a:endParaRPr>
          </a:p>
          <a:p>
            <a:pPr marL="0" indent="0">
              <a:buNone/>
            </a:pPr>
            <a:r>
              <a:rPr lang="en-US" sz="1400" dirty="0">
                <a:latin typeface="Arial" charset="0"/>
              </a:rPr>
              <a:t>To ease the delivery of materiel and prevent breaking down and building up of pallets, DLA Distribution uses a “pure pallet” concept, which simplifies and speeds up airlift shipments to the customer. It involves building and shipping individual aircraft pallets with cargo for a specific customer, unlike mixed pallets, where a customer's cargo is normally loaded onto an aircraft pallet with cargo for other customers within the same region.</a:t>
            </a:r>
          </a:p>
          <a:p>
            <a:endParaRPr lang="en-US" sz="1400" dirty="0">
              <a:latin typeface="Arial" charset="0"/>
            </a:endParaRPr>
          </a:p>
          <a:p>
            <a:pPr marL="0" indent="0">
              <a:buNone/>
            </a:pPr>
            <a:r>
              <a:rPr lang="en-US" sz="1400" dirty="0">
                <a:latin typeface="Arial" charset="0"/>
              </a:rPr>
              <a:t>As of</a:t>
            </a:r>
            <a:r>
              <a:rPr lang="en-US" sz="1400" baseline="0" dirty="0">
                <a:latin typeface="Arial" charset="0"/>
              </a:rPr>
              <a:t> June 2021</a:t>
            </a:r>
            <a:endParaRPr lang="en-US" sz="1400" dirty="0"/>
          </a:p>
          <a:p>
            <a:pPr eaLnBrk="1" hangingPunct="1">
              <a:spcBef>
                <a:spcPct val="0"/>
              </a:spcBef>
            </a:pPr>
            <a:endParaRPr lang="en-US" altLang="en-US" sz="800" dirty="0">
              <a:latin typeface="Arial" pitchFamily="34" charset="0"/>
            </a:endParaRPr>
          </a:p>
          <a:p>
            <a:pPr algn="r" eaLnBrk="1" hangingPunct="1">
              <a:spcBef>
                <a:spcPct val="0"/>
              </a:spcBef>
            </a:pPr>
            <a:endParaRPr lang="en-US" altLang="en-US" sz="1600" dirty="0">
              <a:latin typeface="Arial" pitchFamily="34" charset="0"/>
            </a:endParaRPr>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pPr marL="0" indent="0">
              <a:buNone/>
            </a:pPr>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3</a:t>
            </a:fld>
            <a:endParaRPr lang="en-US"/>
          </a:p>
        </p:txBody>
      </p:sp>
    </p:spTree>
    <p:extLst>
      <p:ext uri="{BB962C8B-B14F-4D97-AF65-F5344CB8AC3E}">
        <p14:creationId xmlns:p14="http://schemas.microsoft.com/office/powerpoint/2010/main" val="1038032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975" y="274638"/>
            <a:ext cx="6419850" cy="48148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4885C2-6ADB-43F5-974D-3A3FD3BB1045}" type="slidenum">
              <a:rPr lang="en-US" smtClean="0"/>
              <a:t>17</a:t>
            </a:fld>
            <a:endParaRPr lang="en-US"/>
          </a:p>
        </p:txBody>
      </p:sp>
    </p:spTree>
    <p:extLst>
      <p:ext uri="{BB962C8B-B14F-4D97-AF65-F5344CB8AC3E}">
        <p14:creationId xmlns:p14="http://schemas.microsoft.com/office/powerpoint/2010/main" val="4233226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975" y="274638"/>
            <a:ext cx="6419850" cy="48148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4885C2-6ADB-43F5-974D-3A3FD3BB1045}" type="slidenum">
              <a:rPr lang="en-US" smtClean="0"/>
              <a:t>18</a:t>
            </a:fld>
            <a:endParaRPr lang="en-US"/>
          </a:p>
        </p:txBody>
      </p:sp>
    </p:spTree>
    <p:extLst>
      <p:ext uri="{BB962C8B-B14F-4D97-AF65-F5344CB8AC3E}">
        <p14:creationId xmlns:p14="http://schemas.microsoft.com/office/powerpoint/2010/main" val="709446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975" y="274638"/>
            <a:ext cx="6419850" cy="48148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4885C2-6ADB-43F5-974D-3A3FD3BB1045}" type="slidenum">
              <a:rPr lang="en-US" smtClean="0"/>
              <a:t>19</a:t>
            </a:fld>
            <a:endParaRPr lang="en-US"/>
          </a:p>
        </p:txBody>
      </p:sp>
    </p:spTree>
    <p:extLst>
      <p:ext uri="{BB962C8B-B14F-4D97-AF65-F5344CB8AC3E}">
        <p14:creationId xmlns:p14="http://schemas.microsoft.com/office/powerpoint/2010/main" val="1976023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274638"/>
            <a:ext cx="6400800" cy="4800600"/>
          </a:xfrm>
        </p:spPr>
      </p:sp>
      <p:sp>
        <p:nvSpPr>
          <p:cNvPr id="3" name="Notes Placeholder 2"/>
          <p:cNvSpPr>
            <a:spLocks noGrp="1"/>
          </p:cNvSpPr>
          <p:nvPr>
            <p:ph type="body" idx="1"/>
          </p:nvPr>
        </p:nvSpPr>
        <p:spPr/>
        <p:txBody>
          <a:bodyPr/>
          <a:lstStyle/>
          <a:p>
            <a:r>
              <a:rPr lang="en-US" dirty="0"/>
              <a:t>Professional, Management Support – Accenture services</a:t>
            </a:r>
          </a:p>
        </p:txBody>
      </p:sp>
      <p:sp>
        <p:nvSpPr>
          <p:cNvPr id="4" name="Slide Number Placeholder 3"/>
          <p:cNvSpPr>
            <a:spLocks noGrp="1"/>
          </p:cNvSpPr>
          <p:nvPr>
            <p:ph type="sldNum" sz="quarter" idx="10"/>
          </p:nvPr>
        </p:nvSpPr>
        <p:spPr/>
        <p:txBody>
          <a:bodyPr/>
          <a:lstStyle/>
          <a:p>
            <a:fld id="{224885C2-6ADB-43F5-974D-3A3FD3BB1045}" type="slidenum">
              <a:rPr lang="en-US" smtClean="0"/>
              <a:t>6</a:t>
            </a:fld>
            <a:endParaRPr lang="en-US"/>
          </a:p>
        </p:txBody>
      </p:sp>
    </p:spTree>
    <p:extLst>
      <p:ext uri="{BB962C8B-B14F-4D97-AF65-F5344CB8AC3E}">
        <p14:creationId xmlns:p14="http://schemas.microsoft.com/office/powerpoint/2010/main" val="1576530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274638"/>
            <a:ext cx="6400800" cy="4800600"/>
          </a:xfrm>
        </p:spPr>
      </p:sp>
      <p:sp>
        <p:nvSpPr>
          <p:cNvPr id="3" name="Notes Placeholder 2"/>
          <p:cNvSpPr>
            <a:spLocks noGrp="1"/>
          </p:cNvSpPr>
          <p:nvPr>
            <p:ph type="body" idx="1"/>
          </p:nvPr>
        </p:nvSpPr>
        <p:spPr/>
        <p:txBody>
          <a:bodyPr/>
          <a:lstStyle/>
          <a:p>
            <a:pPr marL="0" indent="0">
              <a:buNone/>
            </a:pPr>
            <a:r>
              <a:rPr lang="en-US" dirty="0"/>
              <a:t>Deleted</a:t>
            </a:r>
          </a:p>
          <a:p>
            <a:pPr marL="1257300" marR="0" lvl="2"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Facilities</a:t>
            </a:r>
          </a:p>
          <a:p>
            <a:pPr marL="1714500" marR="0" lvl="3"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Racking</a:t>
            </a:r>
          </a:p>
          <a:p>
            <a:pPr marL="2171700" marR="0" lvl="4"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UNICOR Racking IDIQ – </a:t>
            </a:r>
          </a:p>
          <a:p>
            <a:pPr marL="2628900" lvl="5" indent="-342900" defTabSz="914400" fontAlgn="base">
              <a:spcBef>
                <a:spcPct val="20000"/>
              </a:spcBef>
              <a:spcAft>
                <a:spcPct val="0"/>
              </a:spcAft>
              <a:buFont typeface="Arial" pitchFamily="34" charset="0"/>
              <a:buChar char="•"/>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Awarded June 2017</a:t>
            </a:r>
          </a:p>
          <a:p>
            <a:pPr marL="2171700" marR="0" lvl="4"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30 Day Turnaround</a:t>
            </a:r>
          </a:p>
          <a:p>
            <a:pPr marL="2171700" marR="0" lvl="4"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5 year contract/$65M ceiling</a:t>
            </a:r>
          </a:p>
          <a:p>
            <a:pPr marL="0" indent="0">
              <a:buNone/>
            </a:pPr>
            <a:endParaRPr lang="en-US" dirty="0"/>
          </a:p>
        </p:txBody>
      </p:sp>
      <p:sp>
        <p:nvSpPr>
          <p:cNvPr id="4" name="Slide Number Placeholder 3"/>
          <p:cNvSpPr>
            <a:spLocks noGrp="1"/>
          </p:cNvSpPr>
          <p:nvPr>
            <p:ph type="sldNum" sz="quarter" idx="10"/>
          </p:nvPr>
        </p:nvSpPr>
        <p:spPr/>
        <p:txBody>
          <a:bodyPr/>
          <a:lstStyle/>
          <a:p>
            <a:fld id="{224885C2-6ADB-43F5-974D-3A3FD3BB1045}" type="slidenum">
              <a:rPr lang="en-US" smtClean="0"/>
              <a:t>7</a:t>
            </a:fld>
            <a:endParaRPr lang="en-US"/>
          </a:p>
        </p:txBody>
      </p:sp>
    </p:spTree>
    <p:extLst>
      <p:ext uri="{BB962C8B-B14F-4D97-AF65-F5344CB8AC3E}">
        <p14:creationId xmlns:p14="http://schemas.microsoft.com/office/powerpoint/2010/main" val="2694271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274638"/>
            <a:ext cx="6400800" cy="48006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2746AB-36E1-4BA2-9135-8299FD299ABA}" type="slidenum">
              <a:rPr lang="en-US" smtClean="0"/>
              <a:t>8</a:t>
            </a:fld>
            <a:endParaRPr lang="en-US"/>
          </a:p>
        </p:txBody>
      </p:sp>
    </p:spTree>
    <p:extLst>
      <p:ext uri="{BB962C8B-B14F-4D97-AF65-F5344CB8AC3E}">
        <p14:creationId xmlns:p14="http://schemas.microsoft.com/office/powerpoint/2010/main" val="1541885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975" y="274638"/>
            <a:ext cx="6419850" cy="4814887"/>
          </a:xfrm>
        </p:spPr>
      </p:sp>
      <p:sp>
        <p:nvSpPr>
          <p:cNvPr id="3" name="Notes Placeholder 2"/>
          <p:cNvSpPr>
            <a:spLocks noGrp="1"/>
          </p:cNvSpPr>
          <p:nvPr>
            <p:ph type="body" idx="1"/>
          </p:nvPr>
        </p:nvSpPr>
        <p:spPr/>
        <p:txBody>
          <a:bodyPr/>
          <a:lstStyle/>
          <a:p>
            <a:pPr marL="0" indent="0">
              <a:buNone/>
            </a:pPr>
            <a:endParaRPr lang="en-US" sz="1400" b="0" i="0" u="none" strike="noStrike" dirty="0">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224885C2-6ADB-43F5-974D-3A3FD3BB1045}" type="slidenum">
              <a:rPr lang="en-US" smtClean="0"/>
              <a:t>10</a:t>
            </a:fld>
            <a:endParaRPr lang="en-US"/>
          </a:p>
        </p:txBody>
      </p:sp>
    </p:spTree>
    <p:extLst>
      <p:ext uri="{BB962C8B-B14F-4D97-AF65-F5344CB8AC3E}">
        <p14:creationId xmlns:p14="http://schemas.microsoft.com/office/powerpoint/2010/main" val="1983942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975" y="274638"/>
            <a:ext cx="6419850" cy="48148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4885C2-6ADB-43F5-974D-3A3FD3BB1045}" type="slidenum">
              <a:rPr lang="en-US" smtClean="0"/>
              <a:t>13</a:t>
            </a:fld>
            <a:endParaRPr lang="en-US"/>
          </a:p>
        </p:txBody>
      </p:sp>
    </p:spTree>
    <p:extLst>
      <p:ext uri="{BB962C8B-B14F-4D97-AF65-F5344CB8AC3E}">
        <p14:creationId xmlns:p14="http://schemas.microsoft.com/office/powerpoint/2010/main" val="1042125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975" y="274638"/>
            <a:ext cx="6419850" cy="48148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4885C2-6ADB-43F5-974D-3A3FD3BB1045}" type="slidenum">
              <a:rPr lang="en-US" smtClean="0"/>
              <a:t>14</a:t>
            </a:fld>
            <a:endParaRPr lang="en-US"/>
          </a:p>
        </p:txBody>
      </p:sp>
    </p:spTree>
    <p:extLst>
      <p:ext uri="{BB962C8B-B14F-4D97-AF65-F5344CB8AC3E}">
        <p14:creationId xmlns:p14="http://schemas.microsoft.com/office/powerpoint/2010/main" val="3003083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975" y="274638"/>
            <a:ext cx="6419850" cy="48148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4885C2-6ADB-43F5-974D-3A3FD3BB1045}" type="slidenum">
              <a:rPr lang="en-US" smtClean="0"/>
              <a:t>15</a:t>
            </a:fld>
            <a:endParaRPr lang="en-US"/>
          </a:p>
        </p:txBody>
      </p:sp>
    </p:spTree>
    <p:extLst>
      <p:ext uri="{BB962C8B-B14F-4D97-AF65-F5344CB8AC3E}">
        <p14:creationId xmlns:p14="http://schemas.microsoft.com/office/powerpoint/2010/main" val="4203600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975" y="274638"/>
            <a:ext cx="6419850" cy="48148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4885C2-6ADB-43F5-974D-3A3FD3BB1045}" type="slidenum">
              <a:rPr lang="en-US" smtClean="0"/>
              <a:t>16</a:t>
            </a:fld>
            <a:endParaRPr lang="en-US"/>
          </a:p>
        </p:txBody>
      </p:sp>
    </p:spTree>
    <p:extLst>
      <p:ext uri="{BB962C8B-B14F-4D97-AF65-F5344CB8AC3E}">
        <p14:creationId xmlns:p14="http://schemas.microsoft.com/office/powerpoint/2010/main" val="30001227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 y="3657600"/>
            <a:ext cx="4114800" cy="1097280"/>
          </a:xfrm>
        </p:spPr>
        <p:txBody>
          <a:bodyPr anchor="ctr" anchorCtr="1">
            <a:normAutofit/>
          </a:bodyPr>
          <a:lstStyle>
            <a:lvl1pPr algn="ctr">
              <a:defRPr sz="3200" b="1">
                <a:solidFill>
                  <a:schemeClr val="accent5">
                    <a:lumMod val="50000"/>
                  </a:schemeClr>
                </a:solidFill>
              </a:defRPr>
            </a:lvl1pPr>
          </a:lstStyle>
          <a:p>
            <a:r>
              <a:rPr lang="en-US" dirty="0"/>
              <a:t>Click to edit Master title style</a:t>
            </a:r>
          </a:p>
        </p:txBody>
      </p:sp>
      <p:sp>
        <p:nvSpPr>
          <p:cNvPr id="3" name="Subtitle 2"/>
          <p:cNvSpPr>
            <a:spLocks noGrp="1"/>
          </p:cNvSpPr>
          <p:nvPr>
            <p:ph type="subTitle" idx="1"/>
          </p:nvPr>
        </p:nvSpPr>
        <p:spPr>
          <a:xfrm>
            <a:off x="182880" y="4754880"/>
            <a:ext cx="4114800" cy="1097280"/>
          </a:xfrm>
        </p:spPr>
        <p:txBody>
          <a:bodyPr anchor="t" anchorCtr="1">
            <a:normAutofit/>
          </a:bodyPr>
          <a:lstStyle>
            <a:lvl1pPr marL="0" indent="0" algn="ctr">
              <a:spcBef>
                <a:spcPts val="0"/>
              </a:spcBef>
              <a:buNone/>
              <a:defRPr sz="2000">
                <a:solidFill>
                  <a:schemeClr val="accent5">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6492240" y="6492240"/>
            <a:ext cx="1828800" cy="365125"/>
          </a:xfrm>
          <a:prstGeom prst="rect">
            <a:avLst/>
          </a:prstGeom>
        </p:spPr>
        <p:txBody>
          <a:bodyPr anchor="ctr" anchorCtr="0"/>
          <a:lstStyle>
            <a:lvl1pPr algn="ctr">
              <a:defRPr sz="1200">
                <a:solidFill>
                  <a:schemeClr val="bg1"/>
                </a:solidFill>
              </a:defRPr>
            </a:lvl1pPr>
          </a:lstStyle>
          <a:p>
            <a:endParaRPr lang="en-US" dirty="0"/>
          </a:p>
        </p:txBody>
      </p:sp>
      <p:sp>
        <p:nvSpPr>
          <p:cNvPr id="5" name="Footer Placeholder 4"/>
          <p:cNvSpPr>
            <a:spLocks noGrp="1"/>
          </p:cNvSpPr>
          <p:nvPr>
            <p:ph type="ftr" sz="quarter" idx="11"/>
          </p:nvPr>
        </p:nvSpPr>
        <p:spPr>
          <a:xfrm>
            <a:off x="0" y="6490310"/>
            <a:ext cx="2743200" cy="365125"/>
          </a:xfrm>
          <a:prstGeom prst="rect">
            <a:avLst/>
          </a:prstGeom>
        </p:spPr>
        <p:txBody>
          <a:bodyPr anchor="ctr" anchorCtr="0"/>
          <a:lstStyle>
            <a:lvl1pPr>
              <a:defRPr sz="1200">
                <a:solidFill>
                  <a:schemeClr val="bg1"/>
                </a:solidFill>
              </a:defRPr>
            </a:lvl1pPr>
          </a:lstStyle>
          <a:p>
            <a:endParaRPr lang="en-US" dirty="0"/>
          </a:p>
        </p:txBody>
      </p:sp>
      <p:sp>
        <p:nvSpPr>
          <p:cNvPr id="6" name="Slide Number Placeholder 5"/>
          <p:cNvSpPr>
            <a:spLocks noGrp="1"/>
          </p:cNvSpPr>
          <p:nvPr>
            <p:ph type="sldNum" sz="quarter" idx="12"/>
          </p:nvPr>
        </p:nvSpPr>
        <p:spPr>
          <a:xfrm>
            <a:off x="8686800" y="6492875"/>
            <a:ext cx="457200" cy="365125"/>
          </a:xfrm>
          <a:prstGeom prst="rect">
            <a:avLst/>
          </a:prstGeom>
        </p:spPr>
        <p:txBody>
          <a:bodyPr anchor="ctr" anchorCtr="0"/>
          <a:lstStyle>
            <a:lvl1pPr algn="r">
              <a:defRPr sz="1200">
                <a:solidFill>
                  <a:schemeClr val="bg1"/>
                </a:solidFill>
              </a:defRPr>
            </a:lvl1pPr>
          </a:lstStyle>
          <a:p>
            <a:fld id="{776DA034-8790-47DB-B313-2AB7FC923CBE}" type="slidenum">
              <a:rPr lang="en-US" smtClean="0"/>
              <a:pPr/>
              <a:t>‹#›</a:t>
            </a:fld>
            <a:endParaRPr lang="en-US" dirty="0"/>
          </a:p>
        </p:txBody>
      </p:sp>
      <p:pic>
        <p:nvPicPr>
          <p:cNvPr id="8" name="Picture 7" descr="Logo&#10;&#10;Description automatically generated">
            <a:extLst>
              <a:ext uri="{FF2B5EF4-FFF2-40B4-BE49-F238E27FC236}">
                <a16:creationId xmlns:a16="http://schemas.microsoft.com/office/drawing/2014/main" id="{4F04E0C1-3BC4-05B5-FAD9-AB839E86CC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2902452" y="221094"/>
            <a:ext cx="603061" cy="689212"/>
          </a:xfrm>
          <a:prstGeom prst="rect">
            <a:avLst/>
          </a:prstGeom>
        </p:spPr>
      </p:pic>
    </p:spTree>
    <p:extLst>
      <p:ext uri="{BB962C8B-B14F-4D97-AF65-F5344CB8AC3E}">
        <p14:creationId xmlns:p14="http://schemas.microsoft.com/office/powerpoint/2010/main" val="2355090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1F3863"/>
                </a:solidFill>
                <a:latin typeface="Arial"/>
                <a:cs typeface="Arial"/>
              </a:defRPr>
            </a:lvl1pPr>
          </a:lstStyle>
          <a:p>
            <a:endParaRPr/>
          </a:p>
        </p:txBody>
      </p:sp>
      <p:sp>
        <p:nvSpPr>
          <p:cNvPr id="3" name="Holder 3"/>
          <p:cNvSpPr>
            <a:spLocks noGrp="1"/>
          </p:cNvSpPr>
          <p:nvPr>
            <p:ph sz="half" idx="2"/>
          </p:nvPr>
        </p:nvSpPr>
        <p:spPr>
          <a:xfrm>
            <a:off x="246519" y="1159667"/>
            <a:ext cx="3161029" cy="4634230"/>
          </a:xfrm>
          <a:prstGeom prst="rect">
            <a:avLst/>
          </a:prstGeom>
        </p:spPr>
        <p:txBody>
          <a:bodyPr wrap="square" lIns="0" tIns="0" rIns="0" bIns="0">
            <a:spAutoFit/>
          </a:bodyPr>
          <a:lstStyle>
            <a:lvl1pPr>
              <a:defRPr sz="1900" b="0" i="0">
                <a:solidFill>
                  <a:schemeClr val="tx1"/>
                </a:solidFill>
                <a:latin typeface="Arial"/>
                <a:cs typeface="Arial"/>
              </a:defRPr>
            </a:lvl1pPr>
          </a:lstStyle>
          <a:p>
            <a:endParaRPr/>
          </a:p>
        </p:txBody>
      </p:sp>
      <p:sp>
        <p:nvSpPr>
          <p:cNvPr id="4" name="Holder 4"/>
          <p:cNvSpPr>
            <a:spLocks noGrp="1"/>
          </p:cNvSpPr>
          <p:nvPr>
            <p:ph sz="half" idx="3"/>
          </p:nvPr>
        </p:nvSpPr>
        <p:spPr>
          <a:xfrm>
            <a:off x="4992759" y="1159652"/>
            <a:ext cx="3373120" cy="4634230"/>
          </a:xfrm>
          <a:prstGeom prst="rect">
            <a:avLst/>
          </a:prstGeom>
        </p:spPr>
        <p:txBody>
          <a:bodyPr wrap="square" lIns="0" tIns="0" rIns="0" bIns="0">
            <a:spAutoFit/>
          </a:bodyPr>
          <a:lstStyle>
            <a:lvl1pPr>
              <a:defRPr sz="1900" b="0" i="0">
                <a:solidFill>
                  <a:schemeClr val="tx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defRPr sz="1600" b="1" i="0">
                <a:solidFill>
                  <a:schemeClr val="bg1"/>
                </a:solidFill>
                <a:latin typeface="Arial"/>
                <a:cs typeface="Arial"/>
              </a:defRPr>
            </a:lvl1pPr>
          </a:lstStyle>
          <a:p>
            <a:pPr>
              <a:lnSpc>
                <a:spcPts val="1764"/>
              </a:lnSpc>
            </a:pPr>
            <a:r>
              <a:rPr spc="-20" dirty="0"/>
              <a:t>WARFIGHTER</a:t>
            </a:r>
            <a:r>
              <a:rPr spc="-45" dirty="0"/>
              <a:t> </a:t>
            </a:r>
            <a:r>
              <a:rPr spc="-70" dirty="0"/>
              <a:t>ALWAYS</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1/18/2023</a:t>
            </a:fld>
            <a:endParaRPr lang="en-US"/>
          </a:p>
        </p:txBody>
      </p:sp>
      <p:sp>
        <p:nvSpPr>
          <p:cNvPr id="7" name="Holder 7"/>
          <p:cNvSpPr>
            <a:spLocks noGrp="1"/>
          </p:cNvSpPr>
          <p:nvPr>
            <p:ph type="sldNum" sz="quarter" idx="7"/>
          </p:nvPr>
        </p:nvSpPr>
        <p:spPr/>
        <p:txBody>
          <a:bodyPr lIns="0" tIns="0" rIns="0" bIns="0"/>
          <a:lstStyle>
            <a:lvl1pPr>
              <a:defRPr sz="1200" b="0" i="0">
                <a:solidFill>
                  <a:schemeClr val="bg1"/>
                </a:solidFill>
                <a:latin typeface="Arial"/>
                <a:cs typeface="Arial"/>
              </a:defRPr>
            </a:lvl1pPr>
          </a:lstStyle>
          <a:p>
            <a:pPr marL="38100">
              <a:lnSpc>
                <a:spcPts val="1425"/>
              </a:lnSpc>
            </a:pPr>
            <a:fld id="{81D60167-4931-47E6-BA6A-407CBD079E47}" type="slidenum">
              <a:rPr dirty="0"/>
              <a:t>‹#›</a:t>
            </a:fld>
            <a:endParaRPr dirty="0"/>
          </a:p>
        </p:txBody>
      </p:sp>
    </p:spTree>
    <p:extLst>
      <p:ext uri="{BB962C8B-B14F-4D97-AF65-F5344CB8AC3E}">
        <p14:creationId xmlns:p14="http://schemas.microsoft.com/office/powerpoint/2010/main" val="2771438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5" name="Slide Number Placeholder 1"/>
          <p:cNvSpPr>
            <a:spLocks noGrp="1"/>
          </p:cNvSpPr>
          <p:nvPr>
            <p:ph type="sldNum" sz="quarter" idx="4"/>
          </p:nvPr>
        </p:nvSpPr>
        <p:spPr>
          <a:xfrm>
            <a:off x="8515349" y="6432550"/>
            <a:ext cx="603249" cy="365125"/>
          </a:xfrm>
          <a:prstGeom prst="rect">
            <a:avLst/>
          </a:prstGeom>
        </p:spPr>
        <p:txBody>
          <a:bodyPr vert="horz" lIns="91440" tIns="45720" rIns="91440" bIns="45720" rtlCol="0" anchor="ctr"/>
          <a:lstStyle>
            <a:lvl1pPr algn="r">
              <a:defRPr sz="1400">
                <a:solidFill>
                  <a:schemeClr val="bg1"/>
                </a:solidFill>
              </a:defRPr>
            </a:lvl1pPr>
          </a:lstStyle>
          <a:p>
            <a:fld id="{D0406C7E-46EF-B24E-8B25-69D927A08592}" type="slidenum">
              <a:rPr lang="en-US" smtClean="0"/>
              <a:pPr/>
              <a:t>‹#›</a:t>
            </a:fld>
            <a:endParaRPr lang="en-US"/>
          </a:p>
        </p:txBody>
      </p:sp>
      <p:sp>
        <p:nvSpPr>
          <p:cNvPr id="6" name="Title 5"/>
          <p:cNvSpPr>
            <a:spLocks noGrp="1"/>
          </p:cNvSpPr>
          <p:nvPr>
            <p:ph type="title"/>
          </p:nvPr>
        </p:nvSpPr>
        <p:spPr>
          <a:xfrm>
            <a:off x="1370235" y="731520"/>
            <a:ext cx="6949440" cy="731520"/>
          </a:xfrm>
          <a:prstGeom prst="rect">
            <a:avLst/>
          </a:prstGeom>
        </p:spPr>
        <p:txBody>
          <a:bodyPr/>
          <a:lstStyle>
            <a:lvl1pPr>
              <a:defRPr sz="3200">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8" name="Content Placeholder 7"/>
          <p:cNvSpPr>
            <a:spLocks noGrp="1"/>
          </p:cNvSpPr>
          <p:nvPr>
            <p:ph sz="quarter" idx="10"/>
          </p:nvPr>
        </p:nvSpPr>
        <p:spPr>
          <a:xfrm>
            <a:off x="457200" y="1097280"/>
            <a:ext cx="8229600" cy="5120640"/>
          </a:xfrm>
          <a:prstGeom prst="rect">
            <a:avLst/>
          </a:prstGeom>
        </p:spPr>
        <p:txBody>
          <a:bodyPr/>
          <a:lstStyle>
            <a:lvl1pPr marL="228600" indent="-228600">
              <a:spcBef>
                <a:spcPts val="0"/>
              </a:spcBef>
              <a:spcAft>
                <a:spcPts val="600"/>
              </a:spcAft>
              <a:defRPr sz="2400">
                <a:latin typeface="Times New Roman" panose="02020603050405020304" pitchFamily="18" charset="0"/>
                <a:cs typeface="Times New Roman" panose="02020603050405020304" pitchFamily="18" charset="0"/>
              </a:defRPr>
            </a:lvl1pPr>
            <a:lvl2pPr marL="685800" indent="-228600">
              <a:spcBef>
                <a:spcPts val="0"/>
              </a:spcBef>
              <a:spcAft>
                <a:spcPts val="600"/>
              </a:spcAft>
              <a:defRPr sz="2200">
                <a:latin typeface="Times New Roman" panose="02020603050405020304" pitchFamily="18" charset="0"/>
                <a:cs typeface="Times New Roman" panose="02020603050405020304" pitchFamily="18" charset="0"/>
              </a:defRPr>
            </a:lvl2pPr>
            <a:lvl3pPr>
              <a:spcBef>
                <a:spcPts val="0"/>
              </a:spcBef>
              <a:spcAft>
                <a:spcPts val="600"/>
              </a:spcAft>
              <a:defRPr sz="2000">
                <a:latin typeface="Times New Roman" panose="02020603050405020304" pitchFamily="18" charset="0"/>
                <a:cs typeface="Times New Roman" panose="02020603050405020304" pitchFamily="18" charset="0"/>
              </a:defRPr>
            </a:lvl3pPr>
            <a:lvl4pPr>
              <a:spcBef>
                <a:spcPts val="0"/>
              </a:spcBef>
              <a:spcAft>
                <a:spcPts val="600"/>
              </a:spcAft>
              <a:defRPr sz="1800">
                <a:latin typeface="Times New Roman" panose="02020603050405020304" pitchFamily="18" charset="0"/>
                <a:cs typeface="Times New Roman" panose="02020603050405020304" pitchFamily="18" charset="0"/>
              </a:defRPr>
            </a:lvl4pPr>
            <a:lvl5pPr>
              <a:spcBef>
                <a:spcPts val="0"/>
              </a:spcBef>
              <a:spcAft>
                <a:spcPts val="600"/>
              </a:spcAft>
              <a:defRPr sz="1800">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71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0637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ctr" anchorCtr="0">
            <a:normAutofit/>
          </a:bodyPr>
          <a:lstStyle>
            <a:lvl1pPr>
              <a:defRPr sz="3200"/>
            </a:lvl1pPr>
          </a:lstStyle>
          <a:p>
            <a:r>
              <a:rPr lang="en-US" dirty="0"/>
              <a:t>Click to edit Master title style</a:t>
            </a:r>
          </a:p>
        </p:txBody>
      </p:sp>
      <p:sp>
        <p:nvSpPr>
          <p:cNvPr id="3" name="Text Placeholder 2"/>
          <p:cNvSpPr>
            <a:spLocks noGrp="1"/>
          </p:cNvSpPr>
          <p:nvPr>
            <p:ph type="body" idx="1"/>
          </p:nvPr>
        </p:nvSpPr>
        <p:spPr>
          <a:xfrm>
            <a:off x="623888" y="4589463"/>
            <a:ext cx="7886700" cy="1500187"/>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p:cNvSpPr>
            <a:spLocks noGrp="1"/>
          </p:cNvSpPr>
          <p:nvPr>
            <p:ph type="sldNum" sz="quarter" idx="12"/>
          </p:nvPr>
        </p:nvSpPr>
        <p:spPr/>
        <p:txBody>
          <a:bodyPr/>
          <a:lstStyle/>
          <a:p>
            <a:fld id="{0F70353F-5ECB-4B50-B3EA-C871EA4E3F32}" type="slidenum">
              <a:rPr lang="en-US" smtClean="0"/>
              <a:t>‹#›</a:t>
            </a:fld>
            <a:endParaRPr lang="en-US"/>
          </a:p>
        </p:txBody>
      </p:sp>
    </p:spTree>
    <p:extLst>
      <p:ext uri="{BB962C8B-B14F-4D97-AF65-F5344CB8AC3E}">
        <p14:creationId xmlns:p14="http://schemas.microsoft.com/office/powerpoint/2010/main" val="2919403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0" y="365760"/>
            <a:ext cx="5029200" cy="822960"/>
          </a:xfrm>
        </p:spPr>
        <p:txBody>
          <a:bodyPr/>
          <a:lstStyle/>
          <a:p>
            <a:r>
              <a:rPr lang="en-US" dirty="0"/>
              <a:t>Click to edit Master title style</a:t>
            </a:r>
          </a:p>
        </p:txBody>
      </p:sp>
      <p:sp>
        <p:nvSpPr>
          <p:cNvPr id="3" name="Content Placeholder 2"/>
          <p:cNvSpPr>
            <a:spLocks noGrp="1"/>
          </p:cNvSpPr>
          <p:nvPr>
            <p:ph idx="1"/>
          </p:nvPr>
        </p:nvSpPr>
        <p:spPr>
          <a:xfrm>
            <a:off x="457200" y="1463040"/>
            <a:ext cx="8229600" cy="4754880"/>
          </a:xfrm>
        </p:spPr>
        <p:txBody>
          <a:bodyPr/>
          <a:lstStyle/>
          <a:p>
            <a:pPr lvl="0"/>
            <a:r>
              <a:rPr lang="en-US"/>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492240" y="6492875"/>
            <a:ext cx="1828800" cy="365125"/>
          </a:xfrm>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p>
            <a:fld id="{0F70353F-5ECB-4B50-B3EA-C871EA4E3F32}" type="slidenum">
              <a:rPr lang="en-US" smtClean="0"/>
              <a:t>‹#›</a:t>
            </a:fld>
            <a:endParaRPr lang="en-US"/>
          </a:p>
        </p:txBody>
      </p:sp>
      <p:sp>
        <p:nvSpPr>
          <p:cNvPr id="7" name="Text Placeholder 2"/>
          <p:cNvSpPr>
            <a:spLocks noGrp="1"/>
          </p:cNvSpPr>
          <p:nvPr>
            <p:ph type="body" sz="quarter" idx="13" hasCustomPrompt="1"/>
          </p:nvPr>
        </p:nvSpPr>
        <p:spPr>
          <a:xfrm>
            <a:off x="0" y="6492240"/>
            <a:ext cx="2743200" cy="365760"/>
          </a:xfrm>
          <a:prstGeom prst="rect">
            <a:avLst/>
          </a:prstGeom>
        </p:spPr>
        <p:txBody>
          <a:bodyPr anchor="ctr"/>
          <a:lstStyle>
            <a:lvl1pPr marL="0" indent="0">
              <a:spcBef>
                <a:spcPts val="0"/>
              </a:spcBef>
              <a:buNone/>
              <a:defRPr sz="1000" baseline="0">
                <a:solidFill>
                  <a:schemeClr val="bg1"/>
                </a:solidFill>
                <a:latin typeface="Arial Narrow" panose="020B0606020202030204" pitchFamily="34" charset="0"/>
              </a:defRPr>
            </a:lvl1pPr>
            <a:lvl2pPr>
              <a:defRPr sz="1600">
                <a:latin typeface="+mn-lt"/>
              </a:defRPr>
            </a:lvl2pPr>
            <a:lvl3pPr>
              <a:defRPr sz="1400">
                <a:latin typeface="+mn-lt"/>
              </a:defRPr>
            </a:lvl3pPr>
            <a:lvl4pPr>
              <a:defRPr sz="1200">
                <a:latin typeface="+mn-lt"/>
              </a:defRPr>
            </a:lvl4pPr>
            <a:lvl5pPr>
              <a:defRPr sz="1200">
                <a:latin typeface="+mn-lt"/>
              </a:defRPr>
            </a:lvl5pPr>
          </a:lstStyle>
          <a:p>
            <a:pPr lvl="0"/>
            <a:r>
              <a:rPr lang="en-US" dirty="0"/>
              <a:t>Source:  Of any significant figures</a:t>
            </a:r>
            <a:br>
              <a:rPr lang="en-US" dirty="0"/>
            </a:br>
            <a:r>
              <a:rPr lang="en-US" dirty="0"/>
              <a:t>As of Civilian Date (i.e. Month 00, 20YY)</a:t>
            </a:r>
          </a:p>
        </p:txBody>
      </p:sp>
    </p:spTree>
    <p:extLst>
      <p:ext uri="{BB962C8B-B14F-4D97-AF65-F5344CB8AC3E}">
        <p14:creationId xmlns:p14="http://schemas.microsoft.com/office/powerpoint/2010/main" val="4239378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63040"/>
            <a:ext cx="4023360" cy="4754880"/>
          </a:xfrm>
        </p:spPr>
        <p:txBody>
          <a:bodyPr/>
          <a:lstStyle>
            <a:lvl1pPr>
              <a:defRPr sz="2000"/>
            </a:lvl1pPr>
            <a:lvl2pPr>
              <a:defRPr sz="20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54880" y="1463040"/>
            <a:ext cx="4023360" cy="4754880"/>
          </a:xfrm>
        </p:spPr>
        <p:txBody>
          <a:bodyPr/>
          <a:lstStyle>
            <a:lvl1pPr>
              <a:defRPr sz="2000"/>
            </a:lvl1pPr>
            <a:lvl2pPr>
              <a:defRPr sz="20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dirty="0"/>
          </a:p>
        </p:txBody>
      </p:sp>
      <p:sp>
        <p:nvSpPr>
          <p:cNvPr id="7" name="Slide Number Placeholder 6"/>
          <p:cNvSpPr>
            <a:spLocks noGrp="1"/>
          </p:cNvSpPr>
          <p:nvPr>
            <p:ph type="sldNum" sz="quarter" idx="12"/>
          </p:nvPr>
        </p:nvSpPr>
        <p:spPr/>
        <p:txBody>
          <a:bodyPr/>
          <a:lstStyle/>
          <a:p>
            <a:fld id="{0F70353F-5ECB-4B50-B3EA-C871EA4E3F32}" type="slidenum">
              <a:rPr lang="en-US" smtClean="0"/>
              <a:t>‹#›</a:t>
            </a:fld>
            <a:endParaRPr lang="en-US"/>
          </a:p>
        </p:txBody>
      </p:sp>
      <p:sp>
        <p:nvSpPr>
          <p:cNvPr id="9" name="Text Placeholder 2"/>
          <p:cNvSpPr>
            <a:spLocks noGrp="1"/>
          </p:cNvSpPr>
          <p:nvPr>
            <p:ph type="body" sz="quarter" idx="13" hasCustomPrompt="1"/>
          </p:nvPr>
        </p:nvSpPr>
        <p:spPr>
          <a:xfrm>
            <a:off x="0" y="6492240"/>
            <a:ext cx="2743200" cy="365760"/>
          </a:xfrm>
          <a:prstGeom prst="rect">
            <a:avLst/>
          </a:prstGeom>
        </p:spPr>
        <p:txBody>
          <a:bodyPr anchor="ctr"/>
          <a:lstStyle>
            <a:lvl1pPr marL="0" indent="0">
              <a:spcBef>
                <a:spcPts val="0"/>
              </a:spcBef>
              <a:buNone/>
              <a:defRPr sz="1000" baseline="0">
                <a:solidFill>
                  <a:schemeClr val="bg1"/>
                </a:solidFill>
                <a:latin typeface="Arial Narrow" panose="020B0606020202030204" pitchFamily="34" charset="0"/>
              </a:defRPr>
            </a:lvl1pPr>
            <a:lvl2pPr>
              <a:defRPr sz="1600">
                <a:latin typeface="+mn-lt"/>
              </a:defRPr>
            </a:lvl2pPr>
            <a:lvl3pPr>
              <a:defRPr sz="1400">
                <a:latin typeface="+mn-lt"/>
              </a:defRPr>
            </a:lvl3pPr>
            <a:lvl4pPr>
              <a:defRPr sz="1200">
                <a:latin typeface="+mn-lt"/>
              </a:defRPr>
            </a:lvl4pPr>
            <a:lvl5pPr>
              <a:defRPr sz="1200">
                <a:latin typeface="+mn-lt"/>
              </a:defRPr>
            </a:lvl5pPr>
          </a:lstStyle>
          <a:p>
            <a:pPr lvl="0"/>
            <a:r>
              <a:rPr lang="en-US" dirty="0"/>
              <a:t>Source:  Of any significant figures</a:t>
            </a:r>
            <a:br>
              <a:rPr lang="en-US" dirty="0"/>
            </a:br>
            <a:r>
              <a:rPr lang="en-US" dirty="0"/>
              <a:t>As of Civilian Date (i.e. Month 00, 20YY)</a:t>
            </a:r>
          </a:p>
        </p:txBody>
      </p:sp>
    </p:spTree>
    <p:extLst>
      <p:ext uri="{BB962C8B-B14F-4D97-AF65-F5344CB8AC3E}">
        <p14:creationId xmlns:p14="http://schemas.microsoft.com/office/powerpoint/2010/main" val="1846394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57600" y="365760"/>
            <a:ext cx="5029200" cy="822960"/>
          </a:xfrm>
        </p:spPr>
        <p:txBody>
          <a:bodyPr/>
          <a:lstStyle/>
          <a:p>
            <a:r>
              <a:rPr lang="en-US" dirty="0"/>
              <a:t>Click to edit Master title style</a:t>
            </a:r>
          </a:p>
        </p:txBody>
      </p:sp>
      <p:sp>
        <p:nvSpPr>
          <p:cNvPr id="3" name="Text Placeholder 2"/>
          <p:cNvSpPr>
            <a:spLocks noGrp="1"/>
          </p:cNvSpPr>
          <p:nvPr>
            <p:ph type="body" idx="1"/>
          </p:nvPr>
        </p:nvSpPr>
        <p:spPr>
          <a:xfrm>
            <a:off x="457200" y="1463040"/>
            <a:ext cx="4023360" cy="823912"/>
          </a:xfrm>
        </p:spPr>
        <p:txBody>
          <a:bodyPr anchor="b"/>
          <a:lstStyle>
            <a:lvl1pPr marL="0" indent="0" algn="ctr">
              <a:lnSpc>
                <a:spcPct val="100000"/>
              </a:lnSpc>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457200" y="2300036"/>
            <a:ext cx="4023360" cy="3931920"/>
          </a:xfrm>
        </p:spPr>
        <p:txBody>
          <a:bodyPr>
            <a:normAutofit/>
          </a:bodyPr>
          <a:lstStyle>
            <a:lvl1pPr>
              <a:defRPr sz="2000"/>
            </a:lvl1pPr>
            <a:lvl2pPr>
              <a:defRPr sz="2000"/>
            </a:lvl2pPr>
            <a:lvl3pPr>
              <a:defRPr sz="16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63440" y="1463040"/>
            <a:ext cx="4023360" cy="823912"/>
          </a:xfrm>
        </p:spPr>
        <p:txBody>
          <a:bodyPr anchor="b"/>
          <a:lstStyle>
            <a:lvl1pPr marL="0" indent="0" algn="ctr">
              <a:lnSpc>
                <a:spcPct val="100000"/>
              </a:lnSpc>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4663440" y="2300036"/>
            <a:ext cx="4023360" cy="3931920"/>
          </a:xfrm>
        </p:spPr>
        <p:txBody>
          <a:bodyPr>
            <a:normAutofit/>
          </a:bodyPr>
          <a:lstStyle>
            <a:lvl1pPr>
              <a:defRPr sz="2000"/>
            </a:lvl1pPr>
            <a:lvl2pPr>
              <a:defRPr sz="2000"/>
            </a:lvl2pPr>
            <a:lvl3pPr>
              <a:defRPr sz="16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endParaRPr lang="en-US" dirty="0"/>
          </a:p>
        </p:txBody>
      </p:sp>
      <p:sp>
        <p:nvSpPr>
          <p:cNvPr id="9" name="Slide Number Placeholder 8"/>
          <p:cNvSpPr>
            <a:spLocks noGrp="1"/>
          </p:cNvSpPr>
          <p:nvPr>
            <p:ph type="sldNum" sz="quarter" idx="12"/>
          </p:nvPr>
        </p:nvSpPr>
        <p:spPr/>
        <p:txBody>
          <a:bodyPr/>
          <a:lstStyle/>
          <a:p>
            <a:fld id="{0F70353F-5ECB-4B50-B3EA-C871EA4E3F32}" type="slidenum">
              <a:rPr lang="en-US" smtClean="0"/>
              <a:t>‹#›</a:t>
            </a:fld>
            <a:endParaRPr lang="en-US"/>
          </a:p>
        </p:txBody>
      </p:sp>
      <p:sp>
        <p:nvSpPr>
          <p:cNvPr id="11" name="Text Placeholder 2"/>
          <p:cNvSpPr>
            <a:spLocks noGrp="1"/>
          </p:cNvSpPr>
          <p:nvPr>
            <p:ph type="body" sz="quarter" idx="13" hasCustomPrompt="1"/>
          </p:nvPr>
        </p:nvSpPr>
        <p:spPr>
          <a:xfrm>
            <a:off x="0" y="6492240"/>
            <a:ext cx="2743200" cy="365760"/>
          </a:xfrm>
          <a:prstGeom prst="rect">
            <a:avLst/>
          </a:prstGeom>
        </p:spPr>
        <p:txBody>
          <a:bodyPr anchor="ctr"/>
          <a:lstStyle>
            <a:lvl1pPr marL="0" indent="0">
              <a:spcBef>
                <a:spcPts val="0"/>
              </a:spcBef>
              <a:buNone/>
              <a:defRPr sz="1000" baseline="0">
                <a:solidFill>
                  <a:schemeClr val="bg1"/>
                </a:solidFill>
                <a:latin typeface="Arial Narrow" panose="020B0606020202030204" pitchFamily="34" charset="0"/>
              </a:defRPr>
            </a:lvl1pPr>
            <a:lvl2pPr>
              <a:defRPr sz="1600">
                <a:latin typeface="+mn-lt"/>
              </a:defRPr>
            </a:lvl2pPr>
            <a:lvl3pPr>
              <a:defRPr sz="1400">
                <a:latin typeface="+mn-lt"/>
              </a:defRPr>
            </a:lvl3pPr>
            <a:lvl4pPr>
              <a:defRPr sz="1200">
                <a:latin typeface="+mn-lt"/>
              </a:defRPr>
            </a:lvl4pPr>
            <a:lvl5pPr>
              <a:defRPr sz="1200">
                <a:latin typeface="+mn-lt"/>
              </a:defRPr>
            </a:lvl5pPr>
          </a:lstStyle>
          <a:p>
            <a:pPr lvl="0"/>
            <a:r>
              <a:rPr lang="en-US" dirty="0"/>
              <a:t>Source:  Of any significant figures</a:t>
            </a:r>
            <a:br>
              <a:rPr lang="en-US" dirty="0"/>
            </a:br>
            <a:r>
              <a:rPr lang="en-US" dirty="0"/>
              <a:t>As of Civilian Date (i.e. Month 00, 20YY)</a:t>
            </a:r>
          </a:p>
        </p:txBody>
      </p:sp>
    </p:spTree>
    <p:extLst>
      <p:ext uri="{BB962C8B-B14F-4D97-AF65-F5344CB8AC3E}">
        <p14:creationId xmlns:p14="http://schemas.microsoft.com/office/powerpoint/2010/main" val="3580375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57600" y="365760"/>
            <a:ext cx="5029200" cy="822960"/>
          </a:xfrm>
        </p:spPr>
        <p:txBody>
          <a:bodyPr anchor="t" anchorCtr="0">
            <a:normAutofit/>
          </a:bodyPr>
          <a:lstStyle>
            <a:lvl1pPr>
              <a:defRPr sz="2400"/>
            </a:lvl1pPr>
          </a:lstStyle>
          <a:p>
            <a:r>
              <a:rPr lang="en-US"/>
              <a:t>Click to edit Master title style</a:t>
            </a:r>
          </a:p>
        </p:txBody>
      </p:sp>
      <p:sp>
        <p:nvSpPr>
          <p:cNvPr id="3" name="Picture Placeholder 2"/>
          <p:cNvSpPr>
            <a:spLocks noGrp="1"/>
          </p:cNvSpPr>
          <p:nvPr>
            <p:ph type="pic" idx="1"/>
          </p:nvPr>
        </p:nvSpPr>
        <p:spPr>
          <a:xfrm>
            <a:off x="3657600" y="1463040"/>
            <a:ext cx="5029200" cy="47548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57199" y="2286000"/>
            <a:ext cx="3017520" cy="393192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endParaRPr lang="en-US" dirty="0"/>
          </a:p>
        </p:txBody>
      </p:sp>
      <p:sp>
        <p:nvSpPr>
          <p:cNvPr id="7" name="Slide Number Placeholder 6"/>
          <p:cNvSpPr>
            <a:spLocks noGrp="1"/>
          </p:cNvSpPr>
          <p:nvPr>
            <p:ph type="sldNum" sz="quarter" idx="12"/>
          </p:nvPr>
        </p:nvSpPr>
        <p:spPr/>
        <p:txBody>
          <a:bodyPr/>
          <a:lstStyle/>
          <a:p>
            <a:fld id="{0F70353F-5ECB-4B50-B3EA-C871EA4E3F32}" type="slidenum">
              <a:rPr lang="en-US" smtClean="0"/>
              <a:t>‹#›</a:t>
            </a:fld>
            <a:endParaRPr lang="en-US"/>
          </a:p>
        </p:txBody>
      </p:sp>
      <p:sp>
        <p:nvSpPr>
          <p:cNvPr id="8" name="Text Placeholder 2"/>
          <p:cNvSpPr>
            <a:spLocks noGrp="1"/>
          </p:cNvSpPr>
          <p:nvPr>
            <p:ph type="body" idx="13" hasCustomPrompt="1"/>
          </p:nvPr>
        </p:nvSpPr>
        <p:spPr>
          <a:xfrm>
            <a:off x="457200" y="1463040"/>
            <a:ext cx="3017520" cy="822960"/>
          </a:xfrm>
        </p:spPr>
        <p:txBody>
          <a:bodyPr anchor="b"/>
          <a:lstStyle>
            <a:lvl1pPr marL="0" indent="0" algn="ctr">
              <a:lnSpc>
                <a:spcPct val="10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10" name="Text Placeholder 2"/>
          <p:cNvSpPr>
            <a:spLocks noGrp="1"/>
          </p:cNvSpPr>
          <p:nvPr>
            <p:ph type="body" sz="quarter" idx="14" hasCustomPrompt="1"/>
          </p:nvPr>
        </p:nvSpPr>
        <p:spPr>
          <a:xfrm>
            <a:off x="0" y="6492240"/>
            <a:ext cx="2743200" cy="365760"/>
          </a:xfrm>
          <a:prstGeom prst="rect">
            <a:avLst/>
          </a:prstGeom>
        </p:spPr>
        <p:txBody>
          <a:bodyPr anchor="ctr"/>
          <a:lstStyle>
            <a:lvl1pPr marL="0" indent="0">
              <a:spcBef>
                <a:spcPts val="0"/>
              </a:spcBef>
              <a:buNone/>
              <a:defRPr sz="1000" baseline="0">
                <a:solidFill>
                  <a:schemeClr val="bg1"/>
                </a:solidFill>
                <a:latin typeface="Arial Narrow" panose="020B0606020202030204" pitchFamily="34" charset="0"/>
              </a:defRPr>
            </a:lvl1pPr>
            <a:lvl2pPr>
              <a:defRPr sz="1600">
                <a:latin typeface="+mn-lt"/>
              </a:defRPr>
            </a:lvl2pPr>
            <a:lvl3pPr>
              <a:defRPr sz="1400">
                <a:latin typeface="+mn-lt"/>
              </a:defRPr>
            </a:lvl3pPr>
            <a:lvl4pPr>
              <a:defRPr sz="1200">
                <a:latin typeface="+mn-lt"/>
              </a:defRPr>
            </a:lvl4pPr>
            <a:lvl5pPr>
              <a:defRPr sz="1200">
                <a:latin typeface="+mn-lt"/>
              </a:defRPr>
            </a:lvl5pPr>
          </a:lstStyle>
          <a:p>
            <a:pPr lvl="0"/>
            <a:r>
              <a:rPr lang="en-US" dirty="0"/>
              <a:t>Source:  Of any significant figures</a:t>
            </a:r>
            <a:br>
              <a:rPr lang="en-US" dirty="0"/>
            </a:br>
            <a:r>
              <a:rPr lang="en-US" dirty="0"/>
              <a:t>As of Civilian Date (i.e. Month 00, 20YY)</a:t>
            </a:r>
          </a:p>
        </p:txBody>
      </p:sp>
    </p:spTree>
    <p:extLst>
      <p:ext uri="{BB962C8B-B14F-4D97-AF65-F5344CB8AC3E}">
        <p14:creationId xmlns:p14="http://schemas.microsoft.com/office/powerpoint/2010/main" val="2820759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lo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0F70353F-5ECB-4B50-B3EA-C871EA4E3F32}" type="slidenum">
              <a:rPr lang="en-US" smtClean="0"/>
              <a:t>‹#›</a:t>
            </a:fld>
            <a:endParaRPr lang="en-US"/>
          </a:p>
        </p:txBody>
      </p:sp>
    </p:spTree>
    <p:extLst>
      <p:ext uri="{BB962C8B-B14F-4D97-AF65-F5344CB8AC3E}">
        <p14:creationId xmlns:p14="http://schemas.microsoft.com/office/powerpoint/2010/main" val="3778921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1F3863"/>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600" b="1" i="0">
                <a:solidFill>
                  <a:schemeClr val="bg1"/>
                </a:solidFill>
                <a:latin typeface="Arial"/>
                <a:cs typeface="Arial"/>
              </a:defRPr>
            </a:lvl1pPr>
          </a:lstStyle>
          <a:p>
            <a:pPr>
              <a:lnSpc>
                <a:spcPts val="1764"/>
              </a:lnSpc>
            </a:pPr>
            <a:r>
              <a:rPr spc="-20" dirty="0"/>
              <a:t>WARFIGHTER</a:t>
            </a:r>
            <a:r>
              <a:rPr spc="-45" dirty="0"/>
              <a:t> </a:t>
            </a:r>
            <a:r>
              <a:rPr spc="-70" dirty="0"/>
              <a:t>ALWAYS</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1/18/2023</a:t>
            </a:fld>
            <a:endParaRPr lang="en-US"/>
          </a:p>
        </p:txBody>
      </p:sp>
      <p:sp>
        <p:nvSpPr>
          <p:cNvPr id="6" name="Holder 6"/>
          <p:cNvSpPr>
            <a:spLocks noGrp="1"/>
          </p:cNvSpPr>
          <p:nvPr>
            <p:ph type="sldNum" sz="quarter" idx="7"/>
          </p:nvPr>
        </p:nvSpPr>
        <p:spPr/>
        <p:txBody>
          <a:bodyPr lIns="0" tIns="0" rIns="0" bIns="0"/>
          <a:lstStyle>
            <a:lvl1pPr>
              <a:defRPr sz="1200" b="0" i="0">
                <a:solidFill>
                  <a:schemeClr val="bg1"/>
                </a:solidFill>
                <a:latin typeface="Arial"/>
                <a:cs typeface="Arial"/>
              </a:defRPr>
            </a:lvl1pPr>
          </a:lstStyle>
          <a:p>
            <a:pPr marL="38100">
              <a:lnSpc>
                <a:spcPts val="1425"/>
              </a:lnSpc>
            </a:pPr>
            <a:fld id="{81D60167-4931-47E6-BA6A-407CBD079E47}" type="slidenum">
              <a:rPr dirty="0"/>
              <a:t>‹#›</a:t>
            </a:fld>
            <a:endParaRPr dirty="0"/>
          </a:p>
        </p:txBody>
      </p:sp>
    </p:spTree>
    <p:extLst>
      <p:ext uri="{BB962C8B-B14F-4D97-AF65-F5344CB8AC3E}">
        <p14:creationId xmlns:p14="http://schemas.microsoft.com/office/powerpoint/2010/main" val="1125303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genda Slide">
    <p:spTree>
      <p:nvGrpSpPr>
        <p:cNvPr id="1" name=""/>
        <p:cNvGrpSpPr/>
        <p:nvPr/>
      </p:nvGrpSpPr>
      <p:grpSpPr>
        <a:xfrm>
          <a:off x="0" y="0"/>
          <a:ext cx="0" cy="0"/>
          <a:chOff x="0" y="0"/>
          <a:chExt cx="0" cy="0"/>
        </a:xfrm>
      </p:grpSpPr>
      <p:sp>
        <p:nvSpPr>
          <p:cNvPr id="5" name="Slide Number Placeholder 1"/>
          <p:cNvSpPr>
            <a:spLocks noGrp="1"/>
          </p:cNvSpPr>
          <p:nvPr>
            <p:ph type="sldNum" sz="quarter" idx="4"/>
          </p:nvPr>
        </p:nvSpPr>
        <p:spPr>
          <a:xfrm>
            <a:off x="8515349" y="6432550"/>
            <a:ext cx="603249" cy="365125"/>
          </a:xfrm>
          <a:prstGeom prst="rect">
            <a:avLst/>
          </a:prstGeom>
        </p:spPr>
        <p:txBody>
          <a:bodyPr vert="horz" lIns="91440" tIns="45720" rIns="91440" bIns="45720" rtlCol="0" anchor="ctr"/>
          <a:lstStyle>
            <a:lvl1pPr algn="r">
              <a:defRPr sz="1400">
                <a:solidFill>
                  <a:schemeClr val="bg1"/>
                </a:solidFill>
              </a:defRPr>
            </a:lvl1pPr>
          </a:lstStyle>
          <a:p>
            <a:fld id="{D0406C7E-46EF-B24E-8B25-69D927A08592}" type="slidenum">
              <a:rPr lang="en-US" smtClean="0"/>
              <a:pPr/>
              <a:t>‹#›</a:t>
            </a:fld>
            <a:endParaRPr lang="en-US"/>
          </a:p>
        </p:txBody>
      </p:sp>
      <p:sp>
        <p:nvSpPr>
          <p:cNvPr id="6" name="Title 5"/>
          <p:cNvSpPr>
            <a:spLocks noGrp="1"/>
          </p:cNvSpPr>
          <p:nvPr>
            <p:ph type="title"/>
          </p:nvPr>
        </p:nvSpPr>
        <p:spPr>
          <a:xfrm>
            <a:off x="2609088" y="365760"/>
            <a:ext cx="6949440" cy="731520"/>
          </a:xfrm>
          <a:prstGeom prst="rect">
            <a:avLst/>
          </a:prstGeom>
        </p:spPr>
        <p:txBody>
          <a:bodyPr/>
          <a:lstStyle>
            <a:lvl1pPr>
              <a:defRPr>
                <a:solidFill>
                  <a:schemeClr val="tx2"/>
                </a:solidFill>
                <a:latin typeface="+mn-lt"/>
              </a:defRPr>
            </a:lvl1pPr>
          </a:lstStyle>
          <a:p>
            <a:r>
              <a:rPr lang="en-US" dirty="0"/>
              <a:t>Click to edit Master title style</a:t>
            </a:r>
          </a:p>
        </p:txBody>
      </p:sp>
      <p:sp>
        <p:nvSpPr>
          <p:cNvPr id="8" name="Content Placeholder 7"/>
          <p:cNvSpPr>
            <a:spLocks noGrp="1"/>
          </p:cNvSpPr>
          <p:nvPr>
            <p:ph sz="quarter" idx="10"/>
          </p:nvPr>
        </p:nvSpPr>
        <p:spPr>
          <a:xfrm>
            <a:off x="457200" y="1097280"/>
            <a:ext cx="8229600" cy="5120640"/>
          </a:xfrm>
          <a:prstGeom prst="rect">
            <a:avLst/>
          </a:prstGeom>
        </p:spPr>
        <p:txBody>
          <a:bodyPr/>
          <a:lstStyle>
            <a:lvl1pPr marL="228600" indent="-228600">
              <a:spcBef>
                <a:spcPts val="0"/>
              </a:spcBef>
              <a:spcAft>
                <a:spcPts val="600"/>
              </a:spcAft>
              <a:defRPr/>
            </a:lvl1pPr>
            <a:lvl2pPr marL="685800" indent="-228600">
              <a:spcBef>
                <a:spcPts val="0"/>
              </a:spcBef>
              <a:spcAft>
                <a:spcPts val="600"/>
              </a:spcAft>
              <a:defRPr/>
            </a:lvl2pPr>
            <a:lvl3pPr>
              <a:spcBef>
                <a:spcPts val="0"/>
              </a:spcBef>
              <a:spcAft>
                <a:spcPts val="600"/>
              </a:spcAft>
              <a:defRPr/>
            </a:lvl3pPr>
            <a:lvl4pPr>
              <a:spcBef>
                <a:spcPts val="0"/>
              </a:spcBef>
              <a:spcAft>
                <a:spcPts val="600"/>
              </a:spcAft>
              <a:defRPr/>
            </a:lvl4pPr>
            <a:lvl5pPr marL="2057400" indent="-228600">
              <a:spcBef>
                <a:spcPts val="0"/>
              </a:spcBef>
              <a:spcAft>
                <a:spcPts val="600"/>
              </a:spcAft>
              <a:buFont typeface="Arial" panose="020B060402020202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0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FEB7F85A-4225-408B-A471-A9AF1459F84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2" y="3013"/>
            <a:ext cx="9144000" cy="1733550"/>
          </a:xfrm>
          <a:prstGeom prst="rect">
            <a:avLst/>
          </a:prstGeom>
        </p:spPr>
      </p:pic>
      <p:sp>
        <p:nvSpPr>
          <p:cNvPr id="16" name="TextBox 15">
            <a:extLst>
              <a:ext uri="{FF2B5EF4-FFF2-40B4-BE49-F238E27FC236}">
                <a16:creationId xmlns:a16="http://schemas.microsoft.com/office/drawing/2014/main" id="{B9F80933-4319-45A8-8E9A-2810618134A6}"/>
              </a:ext>
            </a:extLst>
          </p:cNvPr>
          <p:cNvSpPr txBox="1"/>
          <p:nvPr userDrawn="1"/>
        </p:nvSpPr>
        <p:spPr>
          <a:xfrm>
            <a:off x="4419600" y="880421"/>
            <a:ext cx="446564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The Nation’s Combat Logistics Support Agency</a:t>
            </a:r>
          </a:p>
        </p:txBody>
      </p:sp>
      <p:pic>
        <p:nvPicPr>
          <p:cNvPr id="17" name="Picture 16">
            <a:extLst>
              <a:ext uri="{FF2B5EF4-FFF2-40B4-BE49-F238E27FC236}">
                <a16:creationId xmlns:a16="http://schemas.microsoft.com/office/drawing/2014/main" id="{AE7D0B00-137F-49FB-A420-185BD67CB9E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2450692">
            <a:off x="8006207" y="201966"/>
            <a:ext cx="1031777" cy="773833"/>
          </a:xfrm>
          <a:prstGeom prst="rect">
            <a:avLst/>
          </a:prstGeom>
        </p:spPr>
      </p:pic>
      <p:sp>
        <p:nvSpPr>
          <p:cNvPr id="18" name="TextBox 17">
            <a:extLst>
              <a:ext uri="{FF2B5EF4-FFF2-40B4-BE49-F238E27FC236}">
                <a16:creationId xmlns:a16="http://schemas.microsoft.com/office/drawing/2014/main" id="{BB791B3D-D185-4D9E-98E9-03E0D31CCCD7}"/>
              </a:ext>
            </a:extLst>
          </p:cNvPr>
          <p:cNvSpPr txBox="1"/>
          <p:nvPr userDrawn="1"/>
        </p:nvSpPr>
        <p:spPr>
          <a:xfrm>
            <a:off x="1233130" y="929518"/>
            <a:ext cx="1574470" cy="215444"/>
          </a:xfrm>
          <a:prstGeom prst="rect">
            <a:avLst/>
          </a:prstGeom>
          <a:noFill/>
          <a:effectLst>
            <a:glow rad="228600">
              <a:schemeClr val="accent6">
                <a:satMod val="175000"/>
                <a:alpha val="40000"/>
              </a:schemeClr>
            </a:glo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300" normalizeH="0" baseline="0" noProof="0" dirty="0">
                <a:ln>
                  <a:noFill/>
                </a:ln>
                <a:solidFill>
                  <a:srgbClr val="002060"/>
                </a:solidFill>
                <a:effectLst>
                  <a:glow rad="63500">
                    <a:srgbClr val="A5A5A5">
                      <a:satMod val="175000"/>
                      <a:alpha val="40000"/>
                    </a:srgbClr>
                  </a:glow>
                </a:effectLst>
                <a:uLnTx/>
                <a:uFillTx/>
                <a:latin typeface="Bodoni MT" panose="02070603080606020203" pitchFamily="18" charset="0"/>
                <a:ea typeface="+mn-ea"/>
                <a:cs typeface="+mn-cs"/>
              </a:rPr>
              <a:t>Established 1961</a:t>
            </a:r>
          </a:p>
        </p:txBody>
      </p:sp>
      <p:pic>
        <p:nvPicPr>
          <p:cNvPr id="10" name="Picture 9">
            <a:extLst>
              <a:ext uri="{FF2B5EF4-FFF2-40B4-BE49-F238E27FC236}">
                <a16:creationId xmlns:a16="http://schemas.microsoft.com/office/drawing/2014/main" id="{4054E146-EB08-4BCE-A32A-33F48C2424A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126010" y="1737360"/>
            <a:ext cx="8017990" cy="4754880"/>
          </a:xfrm>
          <a:prstGeom prst="rect">
            <a:avLst/>
          </a:prstGeom>
        </p:spPr>
      </p:pic>
      <p:sp>
        <p:nvSpPr>
          <p:cNvPr id="2" name="Title Placeholder 1"/>
          <p:cNvSpPr>
            <a:spLocks noGrp="1"/>
          </p:cNvSpPr>
          <p:nvPr userDrawn="1">
            <p:ph type="title"/>
          </p:nvPr>
        </p:nvSpPr>
        <p:spPr>
          <a:xfrm>
            <a:off x="182880" y="3657600"/>
            <a:ext cx="4114800" cy="109728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182880" y="4754880"/>
            <a:ext cx="4114800" cy="10972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549B3A61-23A8-4322-BB29-A2EBBE0A5EEE}"/>
              </a:ext>
            </a:extLst>
          </p:cNvPr>
          <p:cNvSpPr/>
          <p:nvPr userDrawn="1"/>
        </p:nvSpPr>
        <p:spPr>
          <a:xfrm>
            <a:off x="0" y="6488668"/>
            <a:ext cx="9144000" cy="369332"/>
          </a:xfrm>
          <a:prstGeom prst="rect">
            <a:avLst/>
          </a:prstGeom>
          <a:solidFill>
            <a:srgbClr val="00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dirty="0">
              <a:ln>
                <a:noFill/>
              </a:ln>
              <a:solidFill>
                <a:prstClr val="white"/>
              </a:solidFill>
              <a:effectLst/>
              <a:uLnTx/>
              <a:uFillTx/>
              <a:latin typeface="+mj-lt"/>
              <a:ea typeface="+mn-ea"/>
              <a:cs typeface="+mn-cs"/>
            </a:endParaRPr>
          </a:p>
        </p:txBody>
      </p:sp>
      <p:sp>
        <p:nvSpPr>
          <p:cNvPr id="4" name="TextBox 3"/>
          <p:cNvSpPr txBox="1"/>
          <p:nvPr userDrawn="1"/>
        </p:nvSpPr>
        <p:spPr>
          <a:xfrm>
            <a:off x="-1512" y="6466003"/>
            <a:ext cx="914475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prstClr val="white"/>
                </a:solidFill>
                <a:effectLst/>
                <a:uLnTx/>
                <a:uFillTx/>
                <a:latin typeface="+mn-lt"/>
                <a:ea typeface="+mn-ea"/>
                <a:cs typeface="+mn-cs"/>
              </a:rPr>
              <a:t>Warfighter Always</a:t>
            </a:r>
            <a:endParaRPr lang="en-US" sz="1200" dirty="0"/>
          </a:p>
        </p:txBody>
      </p:sp>
    </p:spTree>
    <p:extLst>
      <p:ext uri="{BB962C8B-B14F-4D97-AF65-F5344CB8AC3E}">
        <p14:creationId xmlns:p14="http://schemas.microsoft.com/office/powerpoint/2010/main" val="4256363151"/>
      </p:ext>
    </p:extLst>
  </p:cSld>
  <p:clrMap bg1="lt1" tx1="dk1" bg2="lt2" tx2="dk2" accent1="accent1" accent2="accent2" accent3="accent3" accent4="accent4" accent5="accent5" accent6="accent6" hlink="hlink" folHlink="folHlink"/>
  <p:sldLayoutIdLst>
    <p:sldLayoutId id="2147483696" r:id="rId1"/>
  </p:sldLayoutIdLst>
  <p:hf hdr="0" ftr="0" dt="0"/>
  <p:txStyles>
    <p:titleStyle>
      <a:lvl1pPr algn="ctr" defTabSz="914400" rtl="0" eaLnBrk="1" latinLnBrk="0" hangingPunct="1">
        <a:lnSpc>
          <a:spcPct val="90000"/>
        </a:lnSpc>
        <a:spcBef>
          <a:spcPct val="0"/>
        </a:spcBef>
        <a:buNone/>
        <a:defRPr sz="3200" b="1"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9B3A61-23A8-4322-BB29-A2EBBE0A5EEE}"/>
              </a:ext>
            </a:extLst>
          </p:cNvPr>
          <p:cNvSpPr/>
          <p:nvPr userDrawn="1"/>
        </p:nvSpPr>
        <p:spPr>
          <a:xfrm>
            <a:off x="0" y="6488668"/>
            <a:ext cx="9144000" cy="36933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dirty="0">
                <a:ln>
                  <a:noFill/>
                </a:ln>
                <a:solidFill>
                  <a:prstClr val="white"/>
                </a:solidFill>
                <a:effectLst/>
                <a:uLnTx/>
                <a:uFillTx/>
                <a:latin typeface="+mj-lt"/>
                <a:ea typeface="+mn-ea"/>
                <a:cs typeface="+mn-cs"/>
              </a:rPr>
              <a:t>Warfighter Always</a:t>
            </a:r>
          </a:p>
        </p:txBody>
      </p:sp>
      <p:sp>
        <p:nvSpPr>
          <p:cNvPr id="3" name="Text Placeholder 2"/>
          <p:cNvSpPr>
            <a:spLocks noGrp="1"/>
          </p:cNvSpPr>
          <p:nvPr>
            <p:ph type="body" idx="1"/>
          </p:nvPr>
        </p:nvSpPr>
        <p:spPr>
          <a:xfrm>
            <a:off x="457200" y="1463040"/>
            <a:ext cx="8229600" cy="47548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492240" y="6492240"/>
            <a:ext cx="1828800" cy="365125"/>
          </a:xfrm>
          <a:prstGeom prst="rect">
            <a:avLst/>
          </a:prstGeom>
        </p:spPr>
        <p:txBody>
          <a:bodyPr vert="horz" lIns="91440" tIns="45720" rIns="91440" bIns="45720" rtlCol="0" anchor="ctr">
            <a:normAutofit/>
          </a:bodyPr>
          <a:lstStyle>
            <a:lvl1pPr algn="ctr">
              <a:defRPr sz="1000">
                <a:solidFill>
                  <a:schemeClr val="bg1"/>
                </a:solidFill>
                <a:latin typeface="Arial Narrow" panose="020B0606020202030204" pitchFamily="34" charset="0"/>
              </a:defRPr>
            </a:lvl1pPr>
          </a:lstStyle>
          <a:p>
            <a:r>
              <a:rPr lang="en-US"/>
              <a:t>Date</a:t>
            </a:r>
            <a:endParaRPr lang="en-US" dirty="0"/>
          </a:p>
        </p:txBody>
      </p:sp>
      <p:pic>
        <p:nvPicPr>
          <p:cNvPr id="7" name="Picture 6">
            <a:extLst>
              <a:ext uri="{FF2B5EF4-FFF2-40B4-BE49-F238E27FC236}">
                <a16:creationId xmlns:a16="http://schemas.microsoft.com/office/drawing/2014/main" id="{7894E134-A19D-4884-8B7F-7893412C22B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56" y="1523"/>
            <a:ext cx="9143244" cy="1170335"/>
          </a:xfrm>
          <a:prstGeom prst="rect">
            <a:avLst/>
          </a:prstGeom>
        </p:spPr>
      </p:pic>
      <p:sp>
        <p:nvSpPr>
          <p:cNvPr id="6" name="Slide Number Placeholder 5"/>
          <p:cNvSpPr>
            <a:spLocks noGrp="1"/>
          </p:cNvSpPr>
          <p:nvPr>
            <p:ph type="sldNum" sz="quarter" idx="4"/>
          </p:nvPr>
        </p:nvSpPr>
        <p:spPr>
          <a:xfrm>
            <a:off x="8686800" y="6492240"/>
            <a:ext cx="457200" cy="365125"/>
          </a:xfrm>
          <a:prstGeom prst="rect">
            <a:avLst/>
          </a:prstGeom>
        </p:spPr>
        <p:txBody>
          <a:bodyPr vert="horz" lIns="91440" tIns="45720" rIns="91440" bIns="45720" rtlCol="0" anchor="ctr"/>
          <a:lstStyle>
            <a:lvl1pPr algn="r">
              <a:defRPr sz="1200">
                <a:solidFill>
                  <a:schemeClr val="bg1"/>
                </a:solidFill>
              </a:defRPr>
            </a:lvl1pPr>
          </a:lstStyle>
          <a:p>
            <a:fld id="{0F70353F-5ECB-4B50-B3EA-C871EA4E3F32}" type="slidenum">
              <a:rPr lang="en-US" smtClean="0"/>
              <a:pPr/>
              <a:t>‹#›</a:t>
            </a:fld>
            <a:endParaRPr lang="en-US" dirty="0"/>
          </a:p>
        </p:txBody>
      </p:sp>
      <p:sp>
        <p:nvSpPr>
          <p:cNvPr id="2" name="Title Placeholder 1"/>
          <p:cNvSpPr>
            <a:spLocks noGrp="1"/>
          </p:cNvSpPr>
          <p:nvPr>
            <p:ph type="title"/>
          </p:nvPr>
        </p:nvSpPr>
        <p:spPr>
          <a:xfrm>
            <a:off x="3657600" y="365760"/>
            <a:ext cx="5029200" cy="822960"/>
          </a:xfrm>
          <a:prstGeom prst="rect">
            <a:avLst/>
          </a:prstGeom>
        </p:spPr>
        <p:txBody>
          <a:bodyPr vert="horz" lIns="91440" tIns="45720" rIns="91440" bIns="45720" rtlCol="0" anchor="t" anchorCtr="0">
            <a:normAutofit/>
          </a:bodyPr>
          <a:lstStyle/>
          <a:p>
            <a:r>
              <a:rPr lang="en-US" dirty="0"/>
              <a:t>Click to edit Master title style</a:t>
            </a:r>
          </a:p>
        </p:txBody>
      </p:sp>
      <p:sp>
        <p:nvSpPr>
          <p:cNvPr id="11" name="Rectangle 10">
            <a:extLst>
              <a:ext uri="{FF2B5EF4-FFF2-40B4-BE49-F238E27FC236}">
                <a16:creationId xmlns:a16="http://schemas.microsoft.com/office/drawing/2014/main" id="{549B3A61-23A8-4322-BB29-A2EBBE0A5EEE}"/>
              </a:ext>
            </a:extLst>
          </p:cNvPr>
          <p:cNvSpPr/>
          <p:nvPr userDrawn="1"/>
        </p:nvSpPr>
        <p:spPr>
          <a:xfrm>
            <a:off x="0" y="6488668"/>
            <a:ext cx="9144000" cy="369332"/>
          </a:xfrm>
          <a:prstGeom prst="rect">
            <a:avLst/>
          </a:prstGeom>
          <a:solidFill>
            <a:srgbClr val="00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dirty="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4BCC288D-5F05-4221-A44B-781460D0FBA3}"/>
              </a:ext>
            </a:extLst>
          </p:cNvPr>
          <p:cNvSpPr txBox="1"/>
          <p:nvPr userDrawn="1"/>
        </p:nvSpPr>
        <p:spPr>
          <a:xfrm>
            <a:off x="-756" y="6443395"/>
            <a:ext cx="914475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prstClr val="white"/>
                </a:solidFill>
                <a:effectLst/>
                <a:uLnTx/>
                <a:uFillTx/>
                <a:latin typeface="+mn-lt"/>
                <a:ea typeface="+mn-ea"/>
                <a:cs typeface="+mn-cs"/>
              </a:rPr>
              <a:t>Warfighter Always</a:t>
            </a:r>
            <a:endParaRPr lang="en-US" sz="1200" dirty="0"/>
          </a:p>
        </p:txBody>
      </p:sp>
    </p:spTree>
    <p:extLst>
      <p:ext uri="{BB962C8B-B14F-4D97-AF65-F5344CB8AC3E}">
        <p14:creationId xmlns:p14="http://schemas.microsoft.com/office/powerpoint/2010/main" val="3305290197"/>
      </p:ext>
    </p:extLst>
  </p:cSld>
  <p:clrMap bg1="lt1" tx1="dk1" bg2="lt2" tx2="dk2" accent1="accent1" accent2="accent2" accent3="accent3" accent4="accent4" accent5="accent5" accent6="accent6" hlink="hlink" folHlink="folHlink"/>
  <p:sldLayoutIdLst>
    <p:sldLayoutId id="2147483675" r:id="rId1"/>
    <p:sldLayoutId id="2147483674" r:id="rId2"/>
    <p:sldLayoutId id="2147483676" r:id="rId3"/>
    <p:sldLayoutId id="2147483677" r:id="rId4"/>
    <p:sldLayoutId id="2147483681" r:id="rId5"/>
    <p:sldLayoutId id="2147483694" r:id="rId6"/>
    <p:sldLayoutId id="2147483697" r:id="rId7"/>
    <p:sldLayoutId id="2147483698" r:id="rId8"/>
    <p:sldLayoutId id="2147483699" r:id="rId9"/>
    <p:sldLayoutId id="2147483700" r:id="rId10"/>
    <p:sldLayoutId id="2147483701" r:id="rId11"/>
  </p:sldLayoutIdLst>
  <p:hf hdr="0" ftr="0" dt="0"/>
  <p:txStyles>
    <p:titleStyle>
      <a:lvl1pPr algn="ctr" defTabSz="914400"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mailto:DistributionJ7@dla.mil" TargetMode="External"/><Relationship Id="rId2" Type="http://schemas.openxmlformats.org/officeDocument/2006/relationships/hyperlink" Target="mailto:DLA.Distribution.OSBD@dla.mil" TargetMode="Externa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www.dla.mil/HQ/SmallBusiness/PTAP/PTAC" TargetMode="External"/><Relationship Id="rId2" Type="http://schemas.openxmlformats.org/officeDocument/2006/relationships/hyperlink" Target="https://www.fsd.gov/gsafsd_sp?id=gsafsd_kb_articles&amp;sys_id=2aaccb151b54051006b09796bc4bcb97" TargetMode="External"/><Relationship Id="rId1" Type="http://schemas.openxmlformats.org/officeDocument/2006/relationships/slideLayout" Target="../slideLayouts/slideLayout3.xml"/><Relationship Id="rId4" Type="http://schemas.openxmlformats.org/officeDocument/2006/relationships/hyperlink" Target="mailto:DistributionJ7@dla.mi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 y="3657600"/>
            <a:ext cx="4389120" cy="1097280"/>
          </a:xfrm>
        </p:spPr>
        <p:txBody>
          <a:bodyPr>
            <a:normAutofit fontScale="90000"/>
          </a:bodyPr>
          <a:lstStyle/>
          <a:p>
            <a:r>
              <a:rPr lang="en-US" dirty="0">
                <a:solidFill>
                  <a:srgbClr val="002060"/>
                </a:solidFill>
              </a:rPr>
              <a:t>DLA Distribution Industry Engagement Plan Refresh</a:t>
            </a:r>
          </a:p>
        </p:txBody>
      </p:sp>
      <p:sp>
        <p:nvSpPr>
          <p:cNvPr id="3" name="Subtitle 2"/>
          <p:cNvSpPr>
            <a:spLocks noGrp="1"/>
          </p:cNvSpPr>
          <p:nvPr>
            <p:ph type="subTitle" idx="1"/>
          </p:nvPr>
        </p:nvSpPr>
        <p:spPr/>
        <p:txBody>
          <a:bodyPr/>
          <a:lstStyle/>
          <a:p>
            <a:r>
              <a:rPr lang="en-US" dirty="0">
                <a:solidFill>
                  <a:srgbClr val="002060"/>
                </a:solidFill>
              </a:rPr>
              <a:t>Margaret Ross, Director J7</a:t>
            </a:r>
          </a:p>
          <a:p>
            <a:r>
              <a:rPr lang="en-US" dirty="0">
                <a:solidFill>
                  <a:srgbClr val="002060"/>
                </a:solidFill>
              </a:rPr>
              <a:t>July 31, 2022</a:t>
            </a:r>
          </a:p>
        </p:txBody>
      </p:sp>
    </p:spTree>
    <p:extLst>
      <p:ext uri="{BB962C8B-B14F-4D97-AF65-F5344CB8AC3E}">
        <p14:creationId xmlns:p14="http://schemas.microsoft.com/office/powerpoint/2010/main" val="2327456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D0406C7E-46EF-B24E-8B25-69D927A08592}" type="slidenum">
              <a:rPr lang="en-US" sz="1200" smtClean="0"/>
              <a:pPr/>
              <a:t>10</a:t>
            </a:fld>
            <a:endParaRPr lang="en-US" sz="1200" dirty="0"/>
          </a:p>
        </p:txBody>
      </p:sp>
      <p:sp>
        <p:nvSpPr>
          <p:cNvPr id="15" name="Title 5"/>
          <p:cNvSpPr txBox="1">
            <a:spLocks/>
          </p:cNvSpPr>
          <p:nvPr/>
        </p:nvSpPr>
        <p:spPr>
          <a:xfrm>
            <a:off x="2645663" y="307731"/>
            <a:ext cx="6949440" cy="922201"/>
          </a:xfrm>
          <a:prstGeom prst="rect">
            <a:avLst/>
          </a:prstGeom>
        </p:spPr>
        <p:txBody>
          <a:bodyPr/>
          <a:lstStyle>
            <a:lvl1pPr algn="ctr" rtl="0" eaLnBrk="0" fontAlgn="base" hangingPunct="0">
              <a:spcBef>
                <a:spcPct val="0"/>
              </a:spcBef>
              <a:spcAft>
                <a:spcPct val="0"/>
              </a:spcAft>
              <a:defRPr sz="3600" b="1" kern="1200">
                <a:solidFill>
                  <a:schemeClr val="bg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pitchFamily="34" charset="0"/>
                <a:cs typeface="Arial" pitchFamily="34" charset="0"/>
              </a:defRPr>
            </a:lvl2pPr>
            <a:lvl3pPr algn="ctr" rtl="0" eaLnBrk="0" fontAlgn="base" hangingPunct="0">
              <a:spcBef>
                <a:spcPct val="0"/>
              </a:spcBef>
              <a:spcAft>
                <a:spcPct val="0"/>
              </a:spcAft>
              <a:defRPr sz="3600" b="1">
                <a:solidFill>
                  <a:schemeClr val="tx1"/>
                </a:solidFill>
                <a:latin typeface="Arial" pitchFamily="34" charset="0"/>
                <a:cs typeface="Arial" pitchFamily="34" charset="0"/>
              </a:defRPr>
            </a:lvl3pPr>
            <a:lvl4pPr algn="ctr" rtl="0" eaLnBrk="0" fontAlgn="base" hangingPunct="0">
              <a:spcBef>
                <a:spcPct val="0"/>
              </a:spcBef>
              <a:spcAft>
                <a:spcPct val="0"/>
              </a:spcAft>
              <a:defRPr sz="3600" b="1">
                <a:solidFill>
                  <a:schemeClr val="tx1"/>
                </a:solidFill>
                <a:latin typeface="Arial" pitchFamily="34" charset="0"/>
                <a:cs typeface="Arial" pitchFamily="34" charset="0"/>
              </a:defRPr>
            </a:lvl4pPr>
            <a:lvl5pPr algn="ctr" rtl="0" eaLnBrk="0" fontAlgn="base" hangingPunct="0">
              <a:spcBef>
                <a:spcPct val="0"/>
              </a:spcBef>
              <a:spcAft>
                <a:spcPct val="0"/>
              </a:spcAft>
              <a:defRPr sz="3600" b="1">
                <a:solidFill>
                  <a:schemeClr val="tx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400" eaLnBrk="1" hangingPunct="1"/>
            <a:r>
              <a:rPr lang="en-US" sz="2400" spc="-5" dirty="0">
                <a:solidFill>
                  <a:schemeClr val="accent5">
                    <a:lumMod val="50000"/>
                  </a:schemeClr>
                </a:solidFill>
                <a:latin typeface="+mj-lt"/>
                <a:cs typeface="Arial"/>
              </a:rPr>
              <a:t>How We Approach Business</a:t>
            </a:r>
          </a:p>
          <a:p>
            <a:pPr defTabSz="914400" eaLnBrk="1" hangingPunct="1"/>
            <a:r>
              <a:rPr lang="en-US" sz="2400" spc="-5" dirty="0">
                <a:solidFill>
                  <a:schemeClr val="accent5">
                    <a:lumMod val="50000"/>
                  </a:schemeClr>
                </a:solidFill>
                <a:latin typeface="+mj-lt"/>
                <a:cs typeface="Arial"/>
              </a:rPr>
              <a:t>FY22 Competition Data</a:t>
            </a:r>
          </a:p>
        </p:txBody>
      </p:sp>
      <p:graphicFrame>
        <p:nvGraphicFramePr>
          <p:cNvPr id="17" name="Table 16"/>
          <p:cNvGraphicFramePr>
            <a:graphicFrameLocks noGrp="1"/>
          </p:cNvGraphicFramePr>
          <p:nvPr/>
        </p:nvGraphicFramePr>
        <p:xfrm>
          <a:off x="1024275" y="2455355"/>
          <a:ext cx="2140631" cy="2920904"/>
        </p:xfrm>
        <a:graphic>
          <a:graphicData uri="http://schemas.openxmlformats.org/drawingml/2006/table">
            <a:tbl>
              <a:tblPr/>
              <a:tblGrid>
                <a:gridCol w="2140631">
                  <a:extLst>
                    <a:ext uri="{9D8B030D-6E8A-4147-A177-3AD203B41FA5}">
                      <a16:colId xmlns:a16="http://schemas.microsoft.com/office/drawing/2014/main" val="20000"/>
                    </a:ext>
                  </a:extLst>
                </a:gridCol>
              </a:tblGrid>
              <a:tr h="755147">
                <a:tc>
                  <a:txBody>
                    <a:bodyPr/>
                    <a:lstStyle/>
                    <a:p>
                      <a:pPr algn="ctr" rtl="0" fontAlgn="b"/>
                      <a:r>
                        <a:rPr lang="en-US" sz="1600" b="0" i="0" u="none" strike="noStrike" baseline="0" dirty="0">
                          <a:solidFill>
                            <a:schemeClr val="tx1"/>
                          </a:solidFill>
                          <a:latin typeface="Arial Black"/>
                        </a:rPr>
                        <a:t>FY 22</a:t>
                      </a:r>
                    </a:p>
                    <a:p>
                      <a:pPr algn="ctr" rtl="0" fontAlgn="b"/>
                      <a:r>
                        <a:rPr lang="en-US" sz="1600" b="0" i="0" u="none" strike="noStrike" baseline="0" dirty="0">
                          <a:solidFill>
                            <a:schemeClr val="tx1"/>
                          </a:solidFill>
                          <a:latin typeface="Arial Black"/>
                        </a:rPr>
                        <a:t> Overall Achievement**</a:t>
                      </a:r>
                    </a:p>
                  </a:txBody>
                  <a:tcPr marL="9525" marR="9525" marT="941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76917">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kern="1200" baseline="0" dirty="0">
                          <a:solidFill>
                            <a:srgbClr val="00B050"/>
                          </a:solidFill>
                          <a:effectLst>
                            <a:outerShdw blurRad="38100" dist="38100" dir="2700000" algn="tl">
                              <a:srgbClr val="000000">
                                <a:alpha val="43137"/>
                              </a:srgbClr>
                            </a:outerShdw>
                          </a:effectLst>
                          <a:latin typeface="Arial Black"/>
                          <a:ea typeface="+mn-ea"/>
                          <a:cs typeface="+mn-cs"/>
                        </a:rPr>
                        <a:t>96.47%</a:t>
                      </a:r>
                    </a:p>
                    <a:p>
                      <a:pPr marL="0" marR="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kern="1200" baseline="0" dirty="0">
                          <a:solidFill>
                            <a:srgbClr val="00B050"/>
                          </a:solidFill>
                          <a:effectLst>
                            <a:outerShdw blurRad="38100" dist="38100" dir="2700000" algn="tl">
                              <a:srgbClr val="000000">
                                <a:alpha val="43137"/>
                              </a:srgbClr>
                            </a:outerShdw>
                          </a:effectLst>
                          <a:latin typeface="Arial Black"/>
                          <a:ea typeface="+mn-ea"/>
                          <a:cs typeface="+mn-cs"/>
                        </a:rPr>
                        <a:t>($211,449,614.35) </a:t>
                      </a:r>
                    </a:p>
                    <a:p>
                      <a:pPr marL="0" marR="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kern="1200" baseline="0" dirty="0">
                          <a:solidFill>
                            <a:schemeClr val="tx1"/>
                          </a:solidFill>
                          <a:latin typeface="Arial Black"/>
                          <a:ea typeface="+mn-ea"/>
                          <a:cs typeface="+mn-cs"/>
                        </a:rPr>
                        <a:t>Competed</a:t>
                      </a:r>
                    </a:p>
                  </a:txBody>
                  <a:tcPr marL="9525" marR="9525" marT="9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91746">
                <a:tc>
                  <a:txBody>
                    <a:bodyPr/>
                    <a:lstStyle/>
                    <a:p>
                      <a:pPr marL="0" algn="ctr" defTabSz="914400" rtl="0" eaLnBrk="1" fontAlgn="b" latinLnBrk="0" hangingPunct="1"/>
                      <a:r>
                        <a:rPr lang="en-US" sz="1600" b="0" i="0" u="none" strike="noStrike" baseline="0" dirty="0">
                          <a:solidFill>
                            <a:schemeClr val="tx1"/>
                          </a:solidFill>
                          <a:latin typeface="Arial Black"/>
                        </a:rPr>
                        <a:t>3.53%  </a:t>
                      </a:r>
                    </a:p>
                    <a:p>
                      <a:pPr marL="0" algn="ctr" defTabSz="914400" rtl="0" eaLnBrk="1" fontAlgn="b" latinLnBrk="0" hangingPunct="1"/>
                      <a:r>
                        <a:rPr lang="en-US" sz="1600" b="0" i="0" u="none" strike="noStrike" baseline="0" dirty="0">
                          <a:solidFill>
                            <a:schemeClr val="tx1"/>
                          </a:solidFill>
                          <a:latin typeface="Arial Black"/>
                        </a:rPr>
                        <a:t>($7,729,422.01)</a:t>
                      </a:r>
                    </a:p>
                    <a:p>
                      <a:pPr marL="0" algn="ctr" defTabSz="914400" rtl="0" eaLnBrk="1" fontAlgn="b" latinLnBrk="0" hangingPunct="1"/>
                      <a:r>
                        <a:rPr lang="en-US" sz="1600" b="0" i="0" u="none" strike="noStrike" baseline="0" dirty="0">
                          <a:solidFill>
                            <a:schemeClr val="tx1"/>
                          </a:solidFill>
                          <a:latin typeface="Arial Black"/>
                        </a:rPr>
                        <a:t>Not Competed</a:t>
                      </a:r>
                    </a:p>
                  </a:txBody>
                  <a:tcPr marL="9525" marR="9525" marT="9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97507">
                <a:tc>
                  <a:txBody>
                    <a:bodyPr/>
                    <a:lstStyle/>
                    <a:p>
                      <a:pPr algn="ctr" rtl="0" fontAlgn="b"/>
                      <a:r>
                        <a:rPr lang="en-US" sz="1600" b="0" i="0" u="none" strike="noStrike" baseline="0" dirty="0">
                          <a:solidFill>
                            <a:schemeClr val="tx1"/>
                          </a:solidFill>
                          <a:latin typeface="Arial Black"/>
                        </a:rPr>
                        <a:t>100% </a:t>
                      </a:r>
                    </a:p>
                    <a:p>
                      <a:pPr algn="ctr" rtl="0" fontAlgn="b"/>
                      <a:r>
                        <a:rPr lang="en-US" sz="1600" b="0" i="0" u="none" strike="noStrike" baseline="0" dirty="0">
                          <a:solidFill>
                            <a:schemeClr val="tx1"/>
                          </a:solidFill>
                          <a:latin typeface="Arial Black"/>
                        </a:rPr>
                        <a:t>($219,179,036.36)</a:t>
                      </a:r>
                    </a:p>
                  </a:txBody>
                  <a:tcPr marL="9525" marR="9525" marT="9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3" name="Explosion 2 22"/>
          <p:cNvSpPr/>
          <p:nvPr/>
        </p:nvSpPr>
        <p:spPr>
          <a:xfrm>
            <a:off x="26963" y="1177565"/>
            <a:ext cx="1994623" cy="172046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en-US" sz="1600" b="1" dirty="0">
                <a:solidFill>
                  <a:srgbClr val="264478"/>
                </a:solidFill>
                <a:latin typeface="Arial" panose="020B0604020202020204" pitchFamily="34" charset="0"/>
                <a:cs typeface="Arial" panose="020B0604020202020204" pitchFamily="34" charset="0"/>
              </a:rPr>
              <a:t>Goal  88%*</a:t>
            </a:r>
          </a:p>
        </p:txBody>
      </p:sp>
      <p:sp>
        <p:nvSpPr>
          <p:cNvPr id="3" name="TextBox 2"/>
          <p:cNvSpPr txBox="1"/>
          <p:nvPr/>
        </p:nvSpPr>
        <p:spPr>
          <a:xfrm>
            <a:off x="0" y="5852196"/>
            <a:ext cx="7165076" cy="646331"/>
          </a:xfrm>
          <a:prstGeom prst="rect">
            <a:avLst/>
          </a:prstGeom>
          <a:noFill/>
        </p:spPr>
        <p:txBody>
          <a:bodyPr wrap="square" rtlCol="0">
            <a:spAutoFit/>
          </a:bodyPr>
          <a:lstStyle/>
          <a:p>
            <a:r>
              <a:rPr lang="en-US" dirty="0"/>
              <a:t>*Pending Approval</a:t>
            </a:r>
          </a:p>
          <a:p>
            <a:r>
              <a:rPr lang="en-US" dirty="0"/>
              <a:t>**FY21 Overall Achievement 92.17%</a:t>
            </a:r>
          </a:p>
        </p:txBody>
      </p:sp>
      <p:sp>
        <p:nvSpPr>
          <p:cNvPr id="9" name="Text Placeholder 4"/>
          <p:cNvSpPr txBox="1">
            <a:spLocks/>
          </p:cNvSpPr>
          <p:nvPr/>
        </p:nvSpPr>
        <p:spPr>
          <a:xfrm>
            <a:off x="0" y="6492240"/>
            <a:ext cx="2743200" cy="365760"/>
          </a:xfrm>
          <a:prstGeom prst="rect">
            <a:avLst/>
          </a:prstGeom>
        </p:spPr>
        <p:txBody>
          <a:bodyPr/>
          <a:lstStyle>
            <a:lvl1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000" dirty="0">
              <a:solidFill>
                <a:schemeClr val="bg1"/>
              </a:solidFill>
              <a:latin typeface="Arial Narrow" panose="020B0606020202030204" pitchFamily="34" charset="0"/>
            </a:endParaRPr>
          </a:p>
        </p:txBody>
      </p:sp>
      <p:graphicFrame>
        <p:nvGraphicFramePr>
          <p:cNvPr id="11" name="Chart 10">
            <a:extLst>
              <a:ext uri="{FF2B5EF4-FFF2-40B4-BE49-F238E27FC236}">
                <a16:creationId xmlns:a16="http://schemas.microsoft.com/office/drawing/2014/main" id="{00000000-0008-0000-0100-000002000000}"/>
              </a:ext>
            </a:extLst>
          </p:cNvPr>
          <p:cNvGraphicFramePr>
            <a:graphicFrameLocks/>
          </p:cNvGraphicFramePr>
          <p:nvPr/>
        </p:nvGraphicFramePr>
        <p:xfrm>
          <a:off x="2440558" y="2092591"/>
          <a:ext cx="7359650" cy="343958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63866876-69FB-34B8-8652-16FB9ED9417C}"/>
              </a:ext>
            </a:extLst>
          </p:cNvPr>
          <p:cNvSpPr txBox="1"/>
          <p:nvPr/>
        </p:nvSpPr>
        <p:spPr>
          <a:xfrm>
            <a:off x="142513" y="6520676"/>
            <a:ext cx="1357460" cy="276999"/>
          </a:xfrm>
          <a:prstGeom prst="rect">
            <a:avLst/>
          </a:prstGeom>
          <a:solidFill>
            <a:schemeClr val="bg1"/>
          </a:solidFill>
        </p:spPr>
        <p:txBody>
          <a:bodyPr wrap="square" rtlCol="0">
            <a:spAutoFit/>
          </a:bodyPr>
          <a:lstStyle/>
          <a:p>
            <a:r>
              <a:rPr lang="en-US" sz="1200" b="1" dirty="0">
                <a:latin typeface="+mj-lt"/>
                <a:cs typeface="Times New Roman" panose="02020603050405020304" pitchFamily="18" charset="0"/>
              </a:rPr>
              <a:t>YTD 6/16/2022</a:t>
            </a:r>
          </a:p>
        </p:txBody>
      </p:sp>
    </p:spTree>
    <p:extLst>
      <p:ext uri="{BB962C8B-B14F-4D97-AF65-F5344CB8AC3E}">
        <p14:creationId xmlns:p14="http://schemas.microsoft.com/office/powerpoint/2010/main" val="3738125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28891" y="234406"/>
            <a:ext cx="4138295" cy="756920"/>
          </a:xfrm>
          <a:prstGeom prst="rect">
            <a:avLst/>
          </a:prstGeom>
        </p:spPr>
        <p:txBody>
          <a:bodyPr vert="horz" wrap="square" lIns="0" tIns="12700" rIns="0" bIns="0" rtlCol="0">
            <a:spAutoFit/>
          </a:bodyPr>
          <a:lstStyle/>
          <a:p>
            <a:pPr marL="848994" marR="5080" indent="-836930">
              <a:lnSpc>
                <a:spcPct val="100000"/>
              </a:lnSpc>
              <a:spcBef>
                <a:spcPts val="100"/>
              </a:spcBef>
            </a:pPr>
            <a:r>
              <a:rPr spc="-5" dirty="0"/>
              <a:t>How</a:t>
            </a:r>
            <a:r>
              <a:rPr spc="-35" dirty="0"/>
              <a:t> </a:t>
            </a:r>
            <a:r>
              <a:rPr spc="-25" dirty="0"/>
              <a:t>We</a:t>
            </a:r>
            <a:r>
              <a:rPr spc="-125" dirty="0"/>
              <a:t> </a:t>
            </a:r>
            <a:r>
              <a:rPr spc="-5" dirty="0"/>
              <a:t>Approach</a:t>
            </a:r>
            <a:r>
              <a:rPr spc="-15" dirty="0"/>
              <a:t> </a:t>
            </a:r>
            <a:r>
              <a:rPr spc="-5" dirty="0"/>
              <a:t>Business </a:t>
            </a:r>
            <a:r>
              <a:rPr spc="-650" dirty="0"/>
              <a:t> </a:t>
            </a:r>
            <a:r>
              <a:rPr spc="-5" dirty="0"/>
              <a:t>Market Research</a:t>
            </a:r>
          </a:p>
        </p:txBody>
      </p:sp>
      <p:sp>
        <p:nvSpPr>
          <p:cNvPr id="7" name="object 7"/>
          <p:cNvSpPr txBox="1"/>
          <p:nvPr/>
        </p:nvSpPr>
        <p:spPr>
          <a:xfrm>
            <a:off x="8871834" y="6623594"/>
            <a:ext cx="181444" cy="179536"/>
          </a:xfrm>
          <a:prstGeom prst="rect">
            <a:avLst/>
          </a:prstGeom>
        </p:spPr>
        <p:txBody>
          <a:bodyPr vert="horz" wrap="square" lIns="0" tIns="0" rIns="0" bIns="0" rtlCol="0">
            <a:spAutoFit/>
          </a:bodyPr>
          <a:lstStyle/>
          <a:p>
            <a:pPr marL="12700">
              <a:lnSpc>
                <a:spcPts val="1425"/>
              </a:lnSpc>
            </a:pPr>
            <a:r>
              <a:rPr lang="en-US" sz="1200" dirty="0">
                <a:solidFill>
                  <a:srgbClr val="FFFFFF"/>
                </a:solidFill>
                <a:latin typeface="Arial"/>
                <a:cs typeface="Arial"/>
              </a:rPr>
              <a:t>11</a:t>
            </a:r>
            <a:endParaRPr sz="1200" dirty="0">
              <a:latin typeface="Arial"/>
              <a:cs typeface="Arial"/>
            </a:endParaRPr>
          </a:p>
        </p:txBody>
      </p:sp>
      <p:sp>
        <p:nvSpPr>
          <p:cNvPr id="3" name="object 3"/>
          <p:cNvSpPr txBox="1"/>
          <p:nvPr/>
        </p:nvSpPr>
        <p:spPr>
          <a:xfrm>
            <a:off x="181444" y="1123370"/>
            <a:ext cx="6915642" cy="5500224"/>
          </a:xfrm>
          <a:prstGeom prst="rect">
            <a:avLst/>
          </a:prstGeom>
        </p:spPr>
        <p:txBody>
          <a:bodyPr vert="horz" wrap="square" lIns="0" tIns="67310" rIns="0" bIns="0" rtlCol="0">
            <a:spAutoFit/>
          </a:bodyPr>
          <a:lstStyle/>
          <a:p>
            <a:pPr marL="355600" indent="-342900">
              <a:lnSpc>
                <a:spcPct val="100000"/>
              </a:lnSpc>
              <a:spcBef>
                <a:spcPts val="530"/>
              </a:spcBef>
              <a:buChar char="•"/>
              <a:tabLst>
                <a:tab pos="354965" algn="l"/>
                <a:tab pos="355600" algn="l"/>
              </a:tabLst>
            </a:pPr>
            <a:r>
              <a:rPr sz="2400" spc="-5" dirty="0">
                <a:latin typeface="Arial"/>
                <a:cs typeface="Arial"/>
              </a:rPr>
              <a:t>Searches</a:t>
            </a:r>
            <a:endParaRPr sz="2400" dirty="0">
              <a:latin typeface="Arial"/>
              <a:cs typeface="Arial"/>
            </a:endParaRPr>
          </a:p>
          <a:p>
            <a:pPr marL="812165" lvl="1" indent="-342900">
              <a:lnSpc>
                <a:spcPct val="100000"/>
              </a:lnSpc>
              <a:spcBef>
                <a:spcPts val="365"/>
              </a:spcBef>
              <a:buChar char="•"/>
              <a:tabLst>
                <a:tab pos="812165" algn="l"/>
                <a:tab pos="812800" algn="l"/>
              </a:tabLst>
            </a:pPr>
            <a:r>
              <a:rPr sz="2000" spc="-5" dirty="0">
                <a:latin typeface="Arial"/>
                <a:cs typeface="Arial"/>
              </a:rPr>
              <a:t>Internet</a:t>
            </a:r>
            <a:r>
              <a:rPr sz="2000" spc="-55" dirty="0">
                <a:latin typeface="Arial"/>
                <a:cs typeface="Arial"/>
              </a:rPr>
              <a:t> </a:t>
            </a:r>
            <a:r>
              <a:rPr sz="2000" dirty="0">
                <a:latin typeface="Arial"/>
                <a:cs typeface="Arial"/>
              </a:rPr>
              <a:t>-</a:t>
            </a:r>
            <a:r>
              <a:rPr sz="2000" spc="-20" dirty="0">
                <a:latin typeface="Arial"/>
                <a:cs typeface="Arial"/>
              </a:rPr>
              <a:t> </a:t>
            </a:r>
            <a:r>
              <a:rPr sz="2000" dirty="0">
                <a:latin typeface="Arial"/>
                <a:cs typeface="Arial"/>
              </a:rPr>
              <a:t>search</a:t>
            </a:r>
            <a:r>
              <a:rPr sz="2000" spc="-50" dirty="0">
                <a:latin typeface="Arial"/>
                <a:cs typeface="Arial"/>
              </a:rPr>
              <a:t> </a:t>
            </a:r>
            <a:r>
              <a:rPr sz="2000" dirty="0">
                <a:latin typeface="Arial"/>
                <a:cs typeface="Arial"/>
              </a:rPr>
              <a:t>engine</a:t>
            </a:r>
          </a:p>
          <a:p>
            <a:pPr marL="812165" lvl="1" indent="-342900">
              <a:lnSpc>
                <a:spcPct val="100000"/>
              </a:lnSpc>
              <a:spcBef>
                <a:spcPts val="359"/>
              </a:spcBef>
              <a:buChar char="•"/>
              <a:tabLst>
                <a:tab pos="812165" algn="l"/>
                <a:tab pos="812800" algn="l"/>
              </a:tabLst>
            </a:pPr>
            <a:r>
              <a:rPr sz="2000" spc="-5" dirty="0">
                <a:latin typeface="Arial"/>
                <a:cs typeface="Arial"/>
              </a:rPr>
              <a:t>GSA</a:t>
            </a:r>
            <a:endParaRPr sz="2000" dirty="0">
              <a:latin typeface="Arial"/>
              <a:cs typeface="Arial"/>
            </a:endParaRPr>
          </a:p>
          <a:p>
            <a:pPr marL="812165" lvl="1" indent="-342900">
              <a:lnSpc>
                <a:spcPct val="100000"/>
              </a:lnSpc>
              <a:spcBef>
                <a:spcPts val="359"/>
              </a:spcBef>
              <a:buChar char="•"/>
              <a:tabLst>
                <a:tab pos="812165" algn="l"/>
                <a:tab pos="812800" algn="l"/>
              </a:tabLst>
            </a:pPr>
            <a:r>
              <a:rPr sz="2000" spc="-5" dirty="0">
                <a:latin typeface="Arial"/>
                <a:cs typeface="Arial"/>
              </a:rPr>
              <a:t>Small</a:t>
            </a:r>
            <a:r>
              <a:rPr sz="2000" dirty="0">
                <a:latin typeface="Arial"/>
                <a:cs typeface="Arial"/>
              </a:rPr>
              <a:t> Business</a:t>
            </a:r>
            <a:r>
              <a:rPr sz="2000" spc="-40" dirty="0">
                <a:latin typeface="Arial"/>
                <a:cs typeface="Arial"/>
              </a:rPr>
              <a:t> </a:t>
            </a:r>
            <a:r>
              <a:rPr sz="2000" spc="-5" dirty="0">
                <a:latin typeface="Arial"/>
                <a:cs typeface="Arial"/>
              </a:rPr>
              <a:t>Dynamic</a:t>
            </a:r>
            <a:r>
              <a:rPr sz="2000" spc="-15" dirty="0">
                <a:latin typeface="Arial"/>
                <a:cs typeface="Arial"/>
              </a:rPr>
              <a:t> </a:t>
            </a:r>
            <a:r>
              <a:rPr sz="2000" dirty="0">
                <a:latin typeface="Arial"/>
                <a:cs typeface="Arial"/>
              </a:rPr>
              <a:t>Search</a:t>
            </a:r>
            <a:r>
              <a:rPr lang="en-US" sz="2000" dirty="0">
                <a:latin typeface="Arial"/>
                <a:cs typeface="Arial"/>
              </a:rPr>
              <a:t> (NAICS search)</a:t>
            </a:r>
            <a:endParaRPr sz="2000" dirty="0">
              <a:latin typeface="Arial"/>
              <a:cs typeface="Arial"/>
            </a:endParaRPr>
          </a:p>
          <a:p>
            <a:pPr marL="812165" lvl="1" indent="-342900">
              <a:lnSpc>
                <a:spcPts val="2400"/>
              </a:lnSpc>
              <a:spcBef>
                <a:spcPts val="355"/>
              </a:spcBef>
              <a:buChar char="•"/>
              <a:tabLst>
                <a:tab pos="812165" algn="l"/>
                <a:tab pos="812800" algn="l"/>
              </a:tabLst>
            </a:pPr>
            <a:r>
              <a:rPr lang="en-US" sz="2000" dirty="0">
                <a:latin typeface="Arial"/>
                <a:cs typeface="Arial"/>
              </a:rPr>
              <a:t>Small Business tracking spreadsheet</a:t>
            </a:r>
          </a:p>
          <a:p>
            <a:pPr marL="1269365" lvl="2" indent="-342900">
              <a:lnSpc>
                <a:spcPts val="2400"/>
              </a:lnSpc>
              <a:spcBef>
                <a:spcPts val="355"/>
              </a:spcBef>
              <a:buChar char="•"/>
              <a:tabLst>
                <a:tab pos="812165" algn="l"/>
                <a:tab pos="812800" algn="l"/>
              </a:tabLst>
            </a:pPr>
            <a:r>
              <a:rPr lang="en-US" dirty="0">
                <a:latin typeface="Arial"/>
                <a:cs typeface="Arial"/>
              </a:rPr>
              <a:t>Locally maintained</a:t>
            </a:r>
          </a:p>
          <a:p>
            <a:pPr marL="1269365" lvl="2" indent="-342900">
              <a:lnSpc>
                <a:spcPts val="2400"/>
              </a:lnSpc>
              <a:spcBef>
                <a:spcPts val="355"/>
              </a:spcBef>
              <a:buChar char="•"/>
              <a:tabLst>
                <a:tab pos="812165" algn="l"/>
                <a:tab pos="812800" algn="l"/>
              </a:tabLst>
            </a:pPr>
            <a:r>
              <a:rPr lang="en-US" dirty="0">
                <a:latin typeface="Arial"/>
                <a:cs typeface="Arial"/>
              </a:rPr>
              <a:t>Contact </a:t>
            </a:r>
            <a:r>
              <a:rPr lang="en-US" dirty="0">
                <a:latin typeface="Arial"/>
                <a:cs typeface="Arial"/>
                <a:hlinkClick r:id="rId2"/>
              </a:rPr>
              <a:t>DLA.Distribution.OSBD@dla.mil</a:t>
            </a:r>
            <a:r>
              <a:rPr lang="en-US" dirty="0">
                <a:latin typeface="Arial"/>
                <a:cs typeface="Arial"/>
              </a:rPr>
              <a:t> to be added</a:t>
            </a:r>
          </a:p>
          <a:p>
            <a:pPr marL="812165" lvl="1" indent="-342900">
              <a:lnSpc>
                <a:spcPts val="2400"/>
              </a:lnSpc>
              <a:spcBef>
                <a:spcPts val="355"/>
              </a:spcBef>
              <a:buChar char="•"/>
              <a:tabLst>
                <a:tab pos="812165" algn="l"/>
                <a:tab pos="812800" algn="l"/>
              </a:tabLst>
            </a:pPr>
            <a:r>
              <a:rPr sz="2000" dirty="0">
                <a:latin typeface="Arial"/>
                <a:cs typeface="Arial"/>
              </a:rPr>
              <a:t>History</a:t>
            </a:r>
            <a:r>
              <a:rPr sz="2000" spc="-20" dirty="0">
                <a:latin typeface="Arial"/>
                <a:cs typeface="Arial"/>
              </a:rPr>
              <a:t> </a:t>
            </a:r>
            <a:r>
              <a:rPr sz="2000" dirty="0">
                <a:latin typeface="Arial"/>
                <a:cs typeface="Arial"/>
              </a:rPr>
              <a:t>–</a:t>
            </a:r>
            <a:r>
              <a:rPr sz="2000" spc="-5" dirty="0">
                <a:latin typeface="Arial"/>
                <a:cs typeface="Arial"/>
              </a:rPr>
              <a:t> within</a:t>
            </a:r>
            <a:r>
              <a:rPr sz="2000" dirty="0">
                <a:latin typeface="Arial"/>
                <a:cs typeface="Arial"/>
              </a:rPr>
              <a:t> </a:t>
            </a:r>
            <a:r>
              <a:rPr sz="2000" spc="-5" dirty="0">
                <a:latin typeface="Arial"/>
                <a:cs typeface="Arial"/>
              </a:rPr>
              <a:t>Distribution</a:t>
            </a:r>
            <a:r>
              <a:rPr sz="2000" spc="-20" dirty="0">
                <a:latin typeface="Arial"/>
                <a:cs typeface="Arial"/>
              </a:rPr>
              <a:t> </a:t>
            </a:r>
            <a:r>
              <a:rPr sz="2000" dirty="0">
                <a:latin typeface="Arial"/>
                <a:cs typeface="Arial"/>
              </a:rPr>
              <a:t>procurement</a:t>
            </a:r>
            <a:r>
              <a:rPr sz="2000" spc="-55" dirty="0">
                <a:latin typeface="Arial"/>
                <a:cs typeface="Arial"/>
              </a:rPr>
              <a:t> </a:t>
            </a:r>
            <a:r>
              <a:rPr sz="2000" spc="-5" dirty="0">
                <a:latin typeface="Arial"/>
                <a:cs typeface="Arial"/>
              </a:rPr>
              <a:t>tool/FPDS</a:t>
            </a:r>
            <a:endParaRPr sz="2000" dirty="0">
              <a:latin typeface="Arial"/>
              <a:cs typeface="Arial"/>
            </a:endParaRPr>
          </a:p>
          <a:p>
            <a:pPr marL="355600" indent="-342900">
              <a:lnSpc>
                <a:spcPts val="2880"/>
              </a:lnSpc>
              <a:buChar char="•"/>
              <a:tabLst>
                <a:tab pos="354965" algn="l"/>
                <a:tab pos="355600" algn="l"/>
              </a:tabLst>
            </a:pPr>
            <a:r>
              <a:rPr sz="2400" spc="-5" dirty="0">
                <a:latin typeface="Arial"/>
                <a:cs typeface="Arial"/>
              </a:rPr>
              <a:t>Sources</a:t>
            </a:r>
            <a:r>
              <a:rPr sz="2400" spc="5" dirty="0">
                <a:latin typeface="Arial"/>
                <a:cs typeface="Arial"/>
              </a:rPr>
              <a:t> </a:t>
            </a:r>
            <a:r>
              <a:rPr sz="2400" spc="-5" dirty="0">
                <a:latin typeface="Arial"/>
                <a:cs typeface="Arial"/>
              </a:rPr>
              <a:t>Sought Postings</a:t>
            </a:r>
            <a:r>
              <a:rPr sz="2400" spc="5" dirty="0">
                <a:latin typeface="Arial"/>
                <a:cs typeface="Arial"/>
              </a:rPr>
              <a:t> </a:t>
            </a:r>
            <a:r>
              <a:rPr sz="2400" spc="-5" dirty="0">
                <a:latin typeface="Arial"/>
                <a:cs typeface="Arial"/>
              </a:rPr>
              <a:t>(SAM.</a:t>
            </a:r>
            <a:r>
              <a:rPr lang="en-US" sz="2400" spc="-5" dirty="0">
                <a:latin typeface="Arial"/>
                <a:cs typeface="Arial"/>
              </a:rPr>
              <a:t>GOV</a:t>
            </a:r>
            <a:r>
              <a:rPr sz="2400" spc="-5" dirty="0">
                <a:latin typeface="Arial"/>
                <a:cs typeface="Arial"/>
              </a:rPr>
              <a:t>)</a:t>
            </a:r>
            <a:endParaRPr lang="en-US" sz="2400" spc="-5" dirty="0">
              <a:latin typeface="Arial"/>
              <a:cs typeface="Arial"/>
            </a:endParaRPr>
          </a:p>
          <a:p>
            <a:pPr marL="355600" indent="-342900">
              <a:lnSpc>
                <a:spcPts val="2880"/>
              </a:lnSpc>
              <a:buChar char="•"/>
              <a:tabLst>
                <a:tab pos="354965" algn="l"/>
                <a:tab pos="355600" algn="l"/>
              </a:tabLst>
            </a:pPr>
            <a:r>
              <a:rPr lang="en-US" sz="2400" spc="-5" dirty="0">
                <a:latin typeface="Arial"/>
                <a:cs typeface="Arial"/>
              </a:rPr>
              <a:t>Past Performance (Informal Offeror List)</a:t>
            </a:r>
          </a:p>
          <a:p>
            <a:pPr marL="355600" indent="-342900">
              <a:lnSpc>
                <a:spcPct val="100000"/>
              </a:lnSpc>
              <a:buChar char="•"/>
              <a:tabLst>
                <a:tab pos="354965" algn="l"/>
                <a:tab pos="355600" algn="l"/>
              </a:tabLst>
            </a:pPr>
            <a:r>
              <a:rPr lang="en-US" sz="2400" spc="-5" dirty="0">
                <a:latin typeface="Arial"/>
                <a:cs typeface="Arial"/>
              </a:rPr>
              <a:t>Potential New Market Intelligence Tools</a:t>
            </a:r>
            <a:endParaRPr sz="2400" dirty="0">
              <a:latin typeface="Arial"/>
              <a:cs typeface="Arial"/>
            </a:endParaRPr>
          </a:p>
          <a:p>
            <a:pPr marL="812165" lvl="1" indent="-342900">
              <a:lnSpc>
                <a:spcPct val="100000"/>
              </a:lnSpc>
              <a:spcBef>
                <a:spcPts val="360"/>
              </a:spcBef>
              <a:buChar char="•"/>
              <a:tabLst>
                <a:tab pos="812165" algn="l"/>
                <a:tab pos="812800" algn="l"/>
              </a:tabLst>
            </a:pPr>
            <a:r>
              <a:rPr lang="en-US" sz="2000" spc="-5" dirty="0">
                <a:latin typeface="Arial"/>
                <a:cs typeface="Arial"/>
              </a:rPr>
              <a:t>FactSet</a:t>
            </a:r>
          </a:p>
          <a:p>
            <a:pPr marL="812165" lvl="1" indent="-342900">
              <a:lnSpc>
                <a:spcPct val="100000"/>
              </a:lnSpc>
              <a:spcBef>
                <a:spcPts val="360"/>
              </a:spcBef>
              <a:buChar char="•"/>
              <a:tabLst>
                <a:tab pos="812165" algn="l"/>
                <a:tab pos="812800" algn="l"/>
              </a:tabLst>
            </a:pPr>
            <a:r>
              <a:rPr lang="en-US" sz="2000" spc="-5" dirty="0" err="1">
                <a:latin typeface="Arial"/>
                <a:cs typeface="Arial"/>
              </a:rPr>
              <a:t>ThomasNet</a:t>
            </a:r>
            <a:endParaRPr lang="en-US" sz="2000" dirty="0">
              <a:latin typeface="Arial"/>
              <a:cs typeface="Arial"/>
            </a:endParaRPr>
          </a:p>
          <a:p>
            <a:pPr marL="812165" lvl="1" indent="-342900">
              <a:lnSpc>
                <a:spcPct val="100000"/>
              </a:lnSpc>
              <a:spcBef>
                <a:spcPts val="360"/>
              </a:spcBef>
              <a:buChar char="•"/>
              <a:tabLst>
                <a:tab pos="812165" algn="l"/>
                <a:tab pos="812800" algn="l"/>
              </a:tabLst>
            </a:pPr>
            <a:endParaRPr lang="en-US" sz="2000" dirty="0">
              <a:latin typeface="Arial"/>
              <a:cs typeface="Arial"/>
            </a:endParaRPr>
          </a:p>
          <a:p>
            <a:pPr marL="812165" lvl="1" indent="-342900">
              <a:lnSpc>
                <a:spcPct val="100000"/>
              </a:lnSpc>
              <a:spcBef>
                <a:spcPts val="360"/>
              </a:spcBef>
              <a:buChar char="•"/>
              <a:tabLst>
                <a:tab pos="812165" algn="l"/>
                <a:tab pos="812800" algn="l"/>
              </a:tabLst>
            </a:pPr>
            <a:endParaRPr sz="2000" dirty="0">
              <a:latin typeface="Arial"/>
              <a:cs typeface="Arial"/>
            </a:endParaRPr>
          </a:p>
        </p:txBody>
      </p:sp>
      <p:sp>
        <p:nvSpPr>
          <p:cNvPr id="4" name="object 4"/>
          <p:cNvSpPr txBox="1"/>
          <p:nvPr/>
        </p:nvSpPr>
        <p:spPr>
          <a:xfrm>
            <a:off x="444183" y="5951346"/>
            <a:ext cx="8255634" cy="539750"/>
          </a:xfrm>
          <a:prstGeom prst="rect">
            <a:avLst/>
          </a:prstGeom>
          <a:solidFill>
            <a:srgbClr val="5B9BD4"/>
          </a:solidFill>
          <a:ln w="12700">
            <a:solidFill>
              <a:srgbClr val="41709C"/>
            </a:solidFill>
          </a:ln>
        </p:spPr>
        <p:txBody>
          <a:bodyPr vert="horz" wrap="square" lIns="0" tIns="0" rIns="0" bIns="0" rtlCol="0">
            <a:spAutoFit/>
          </a:bodyPr>
          <a:lstStyle/>
          <a:p>
            <a:pPr algn="ctr">
              <a:lnSpc>
                <a:spcPts val="2075"/>
              </a:lnSpc>
            </a:pPr>
            <a:r>
              <a:rPr sz="1800" spc="-10" dirty="0">
                <a:latin typeface="Arial"/>
                <a:cs typeface="Arial"/>
              </a:rPr>
              <a:t>Capabilities</a:t>
            </a:r>
            <a:r>
              <a:rPr sz="1800" spc="25" dirty="0">
                <a:latin typeface="Arial"/>
                <a:cs typeface="Arial"/>
              </a:rPr>
              <a:t> </a:t>
            </a:r>
            <a:r>
              <a:rPr sz="1800" spc="-5" dirty="0">
                <a:latin typeface="Arial"/>
                <a:cs typeface="Arial"/>
              </a:rPr>
              <a:t>Info/Line</a:t>
            </a:r>
            <a:r>
              <a:rPr sz="1800" spc="-10" dirty="0">
                <a:latin typeface="Arial"/>
                <a:cs typeface="Arial"/>
              </a:rPr>
              <a:t> </a:t>
            </a:r>
            <a:r>
              <a:rPr sz="1800" spc="-5" dirty="0">
                <a:latin typeface="Arial"/>
                <a:cs typeface="Arial"/>
              </a:rPr>
              <a:t>Cards</a:t>
            </a:r>
            <a:r>
              <a:rPr sz="1800" spc="10" dirty="0">
                <a:latin typeface="Arial"/>
                <a:cs typeface="Arial"/>
              </a:rPr>
              <a:t> </a:t>
            </a:r>
            <a:r>
              <a:rPr sz="1800" spc="-5" dirty="0">
                <a:latin typeface="Arial"/>
                <a:cs typeface="Arial"/>
              </a:rPr>
              <a:t>sent</a:t>
            </a:r>
            <a:r>
              <a:rPr sz="1800" dirty="0">
                <a:latin typeface="Arial"/>
                <a:cs typeface="Arial"/>
              </a:rPr>
              <a:t> to </a:t>
            </a:r>
            <a:r>
              <a:rPr sz="1800" u="sng" spc="-5" dirty="0">
                <a:uFill>
                  <a:solidFill>
                    <a:srgbClr val="000000"/>
                  </a:solidFill>
                </a:uFill>
                <a:latin typeface="Arial"/>
                <a:cs typeface="Arial"/>
                <a:hlinkClick r:id="rId3"/>
              </a:rPr>
              <a:t>DistributionJ7@dla.mil</a:t>
            </a:r>
            <a:r>
              <a:rPr sz="1800" spc="35" dirty="0">
                <a:latin typeface="Arial"/>
                <a:cs typeface="Arial"/>
                <a:hlinkClick r:id="rId3"/>
              </a:rPr>
              <a:t> </a:t>
            </a:r>
            <a:r>
              <a:rPr sz="1800" spc="-15" dirty="0">
                <a:latin typeface="Arial"/>
                <a:cs typeface="Arial"/>
              </a:rPr>
              <a:t>will</a:t>
            </a:r>
            <a:r>
              <a:rPr sz="1800" spc="40" dirty="0">
                <a:latin typeface="Arial"/>
                <a:cs typeface="Arial"/>
              </a:rPr>
              <a:t> </a:t>
            </a:r>
            <a:r>
              <a:rPr sz="1800" spc="-5" dirty="0">
                <a:latin typeface="Arial"/>
                <a:cs typeface="Arial"/>
              </a:rPr>
              <a:t>be</a:t>
            </a:r>
            <a:endParaRPr sz="1800" dirty="0">
              <a:latin typeface="Arial"/>
              <a:cs typeface="Arial"/>
            </a:endParaRPr>
          </a:p>
          <a:p>
            <a:pPr algn="ctr">
              <a:lnSpc>
                <a:spcPct val="100000"/>
              </a:lnSpc>
            </a:pPr>
            <a:r>
              <a:rPr sz="1800" spc="-10" dirty="0">
                <a:latin typeface="Arial"/>
                <a:cs typeface="Arial"/>
              </a:rPr>
              <a:t>provided</a:t>
            </a:r>
            <a:r>
              <a:rPr sz="1800" spc="20" dirty="0">
                <a:latin typeface="Arial"/>
                <a:cs typeface="Arial"/>
              </a:rPr>
              <a:t> </a:t>
            </a:r>
            <a:r>
              <a:rPr sz="1800" dirty="0">
                <a:latin typeface="Arial"/>
                <a:cs typeface="Arial"/>
              </a:rPr>
              <a:t>to</a:t>
            </a:r>
            <a:r>
              <a:rPr sz="1800" spc="-15" dirty="0">
                <a:latin typeface="Arial"/>
                <a:cs typeface="Arial"/>
              </a:rPr>
              <a:t> </a:t>
            </a:r>
            <a:r>
              <a:rPr sz="1800" spc="-10" dirty="0">
                <a:latin typeface="Arial"/>
                <a:cs typeface="Arial"/>
              </a:rPr>
              <a:t>appropriate</a:t>
            </a:r>
            <a:r>
              <a:rPr sz="1800" spc="20" dirty="0">
                <a:latin typeface="Arial"/>
                <a:cs typeface="Arial"/>
              </a:rPr>
              <a:t> </a:t>
            </a:r>
            <a:r>
              <a:rPr sz="1800" spc="-5" dirty="0">
                <a:latin typeface="Arial"/>
                <a:cs typeface="Arial"/>
              </a:rPr>
              <a:t>Contracting</a:t>
            </a:r>
            <a:r>
              <a:rPr sz="1800" spc="20" dirty="0">
                <a:latin typeface="Arial"/>
                <a:cs typeface="Arial"/>
              </a:rPr>
              <a:t> </a:t>
            </a:r>
            <a:r>
              <a:rPr sz="1800" spc="-10" dirty="0">
                <a:latin typeface="Arial"/>
                <a:cs typeface="Arial"/>
              </a:rPr>
              <a:t>Officers</a:t>
            </a:r>
            <a:endParaRPr sz="1800" dirty="0">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pc="-5" dirty="0">
                <a:cs typeface="Arial"/>
              </a:rPr>
              <a:t>DLA Distribution J7 Information</a:t>
            </a:r>
            <a:endParaRPr lang="en-US" dirty="0"/>
          </a:p>
        </p:txBody>
      </p:sp>
      <p:sp>
        <p:nvSpPr>
          <p:cNvPr id="3" name="Content Placeholder 2"/>
          <p:cNvSpPr>
            <a:spLocks noGrp="1"/>
          </p:cNvSpPr>
          <p:nvPr>
            <p:ph idx="1"/>
          </p:nvPr>
        </p:nvSpPr>
        <p:spPr>
          <a:xfrm>
            <a:off x="457200" y="1463039"/>
            <a:ext cx="8229600" cy="4929371"/>
          </a:xfrm>
        </p:spPr>
        <p:txBody>
          <a:bodyPr>
            <a:normAutofit fontScale="92500" lnSpcReduction="10000"/>
          </a:bodyPr>
          <a:lstStyle/>
          <a:p>
            <a:r>
              <a:rPr lang="en-US" dirty="0"/>
              <a:t>Solicitations and Requests for Information are advertised at SAM.GOV </a:t>
            </a:r>
          </a:p>
          <a:p>
            <a:pPr lvl="1"/>
            <a:r>
              <a:rPr lang="en-US" dirty="0"/>
              <a:t>Search for DLA Distribution under DODAAC SP3300</a:t>
            </a:r>
          </a:p>
          <a:p>
            <a:pPr lvl="1"/>
            <a:r>
              <a:rPr lang="en-US" dirty="0"/>
              <a:t>Contact information will be available within each Solicitation/Request for Information</a:t>
            </a:r>
          </a:p>
          <a:p>
            <a:pPr lvl="1"/>
            <a:r>
              <a:rPr lang="en-US" dirty="0"/>
              <a:t>Vendors can setup searches and turn on notifications     </a:t>
            </a:r>
            <a:r>
              <a:rPr lang="en-US" sz="1800" dirty="0"/>
              <a:t>(See </a:t>
            </a:r>
            <a:r>
              <a:rPr lang="en-US" sz="1400" dirty="0" err="1">
                <a:solidFill>
                  <a:schemeClr val="accent1">
                    <a:lumMod val="75000"/>
                  </a:schemeClr>
                </a:solidFill>
                <a:hlinkClick r:id="rId2">
                  <a:extLst>
                    <a:ext uri="{A12FA001-AC4F-418D-AE19-62706E023703}">
                      <ahyp:hlinkClr xmlns:ahyp="http://schemas.microsoft.com/office/drawing/2018/hyperlinkcolor" val="tx"/>
                    </a:ext>
                  </a:extLst>
                </a:hlinkClick>
              </a:rPr>
              <a:t>GSAFSD_kb_articles</a:t>
            </a:r>
            <a:r>
              <a:rPr lang="en-US" sz="1400" dirty="0">
                <a:solidFill>
                  <a:schemeClr val="accent1">
                    <a:lumMod val="75000"/>
                  </a:schemeClr>
                </a:solidFill>
                <a:hlinkClick r:id="rId2">
                  <a:extLst>
                    <a:ext uri="{A12FA001-AC4F-418D-AE19-62706E023703}">
                      <ahyp:hlinkClr xmlns:ahyp="http://schemas.microsoft.com/office/drawing/2018/hyperlinkcolor" val="tx"/>
                    </a:ext>
                  </a:extLst>
                </a:hlinkClick>
              </a:rPr>
              <a:t> - GSA Federal Service Desk Service Portal</a:t>
            </a:r>
            <a:r>
              <a:rPr lang="en-US" sz="1800" b="0" i="0" u="none" strike="noStrike" baseline="0" dirty="0">
                <a:latin typeface="ArialMT"/>
              </a:rPr>
              <a:t>)</a:t>
            </a:r>
            <a:endParaRPr lang="en-US" dirty="0"/>
          </a:p>
          <a:p>
            <a:r>
              <a:rPr lang="en-US" dirty="0"/>
              <a:t>Oral quotes may be used for items under $25k</a:t>
            </a:r>
          </a:p>
          <a:p>
            <a:r>
              <a:rPr lang="en-US" dirty="0"/>
              <a:t>The Procurement Technical Assistance Center (PTAC) in your region may be able to assist in finding contracting opportunities</a:t>
            </a:r>
          </a:p>
          <a:p>
            <a:pPr lvl="1"/>
            <a:r>
              <a:rPr lang="en-US" dirty="0"/>
              <a:t>Their contact information may be found at </a:t>
            </a:r>
            <a:r>
              <a:rPr lang="en-US" dirty="0">
                <a:hlinkClick r:id="rId3"/>
              </a:rPr>
              <a:t>http://www.dla.mil/HQ/SmallBusiness/PTAP/PTAC</a:t>
            </a:r>
            <a:endParaRPr lang="en-US" dirty="0"/>
          </a:p>
          <a:p>
            <a:r>
              <a:rPr lang="en-US" dirty="0"/>
              <a:t>Please contact us at </a:t>
            </a:r>
            <a:r>
              <a:rPr lang="en-US" dirty="0">
                <a:hlinkClick r:id="rId4"/>
              </a:rPr>
              <a:t>DistributionJ7@dla.mil</a:t>
            </a:r>
            <a:r>
              <a:rPr lang="en-US" dirty="0"/>
              <a:t> if you have any questions </a:t>
            </a:r>
          </a:p>
        </p:txBody>
      </p:sp>
      <p:sp>
        <p:nvSpPr>
          <p:cNvPr id="4" name="Slide Number Placeholder 3"/>
          <p:cNvSpPr>
            <a:spLocks noGrp="1"/>
          </p:cNvSpPr>
          <p:nvPr>
            <p:ph type="sldNum" sz="quarter" idx="12"/>
          </p:nvPr>
        </p:nvSpPr>
        <p:spPr/>
        <p:txBody>
          <a:bodyPr/>
          <a:lstStyle/>
          <a:p>
            <a:fld id="{0F70353F-5ECB-4B50-B3EA-C871EA4E3F32}" type="slidenum">
              <a:rPr lang="en-US" smtClean="0"/>
              <a:t>12</a:t>
            </a:fld>
            <a:endParaRPr lang="en-US" dirty="0"/>
          </a:p>
        </p:txBody>
      </p:sp>
    </p:spTree>
    <p:extLst>
      <p:ext uri="{BB962C8B-B14F-4D97-AF65-F5344CB8AC3E}">
        <p14:creationId xmlns:p14="http://schemas.microsoft.com/office/powerpoint/2010/main" val="3913378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D0406C7E-46EF-B24E-8B25-69D927A08592}" type="slidenum">
              <a:rPr lang="en-US" sz="1200" smtClean="0"/>
              <a:pPr/>
              <a:t>13</a:t>
            </a:fld>
            <a:endParaRPr lang="en-US" sz="1200" dirty="0"/>
          </a:p>
        </p:txBody>
      </p:sp>
      <p:sp>
        <p:nvSpPr>
          <p:cNvPr id="6" name="Title 5"/>
          <p:cNvSpPr>
            <a:spLocks noGrp="1"/>
          </p:cNvSpPr>
          <p:nvPr>
            <p:ph type="title"/>
          </p:nvPr>
        </p:nvSpPr>
        <p:spPr>
          <a:xfrm>
            <a:off x="2955865" y="170329"/>
            <a:ext cx="6996182" cy="1055600"/>
          </a:xfrm>
        </p:spPr>
        <p:txBody>
          <a:bodyPr vert="horz" lIns="91440" tIns="45720" rIns="91440" bIns="45720" rtlCol="0" anchor="t" anchorCtr="0">
            <a:noAutofit/>
          </a:bodyPr>
          <a:lstStyle/>
          <a:p>
            <a:r>
              <a:rPr lang="en-US" altLang="en-US" dirty="0">
                <a:solidFill>
                  <a:srgbClr val="4472C4">
                    <a:lumMod val="50000"/>
                  </a:srgbClr>
                </a:solidFill>
                <a:latin typeface="Arial" panose="020B0604020202020204"/>
              </a:rPr>
              <a:t>DLA Distribution J7 </a:t>
            </a:r>
            <a:br>
              <a:rPr lang="en-US" altLang="en-US" dirty="0">
                <a:solidFill>
                  <a:srgbClr val="4472C4">
                    <a:lumMod val="50000"/>
                  </a:srgbClr>
                </a:solidFill>
                <a:latin typeface="Arial" panose="020B0604020202020204"/>
              </a:rPr>
            </a:br>
            <a:r>
              <a:rPr lang="en-US" altLang="en-US" dirty="0">
                <a:solidFill>
                  <a:srgbClr val="4472C4">
                    <a:lumMod val="50000"/>
                  </a:srgbClr>
                </a:solidFill>
                <a:latin typeface="Arial" panose="020B0604020202020204"/>
              </a:rPr>
              <a:t>Industry Engagement (IE) Plan</a:t>
            </a:r>
            <a:endParaRPr lang="en-US" dirty="0">
              <a:solidFill>
                <a:srgbClr val="4472C4">
                  <a:lumMod val="50000"/>
                </a:srgbClr>
              </a:solidFill>
              <a:latin typeface="Arial" panose="020B0604020202020204"/>
            </a:endParaRPr>
          </a:p>
        </p:txBody>
      </p:sp>
      <p:sp>
        <p:nvSpPr>
          <p:cNvPr id="35" name="Rectangle 34"/>
          <p:cNvSpPr/>
          <p:nvPr/>
        </p:nvSpPr>
        <p:spPr>
          <a:xfrm>
            <a:off x="3041175" y="1119317"/>
            <a:ext cx="6102825" cy="2680734"/>
          </a:xfrm>
          <a:prstGeom prst="rect">
            <a:avLst/>
          </a:prstGeom>
          <a:solidFill>
            <a:schemeClr val="accent1">
              <a:lumMod val="20000"/>
              <a:lumOff val="80000"/>
            </a:schemeClr>
          </a:solidFill>
          <a:ln>
            <a:solidFill>
              <a:srgbClr val="376092"/>
            </a:solidFill>
          </a:ln>
        </p:spPr>
        <p:txBody>
          <a:bodyPr wrap="square">
            <a:spAutoFit/>
          </a:bodyPr>
          <a:lstStyle/>
          <a:p>
            <a:pPr algn="ctr" eaLnBrk="1" hangingPunct="1">
              <a:lnSpc>
                <a:spcPct val="90000"/>
              </a:lnSpc>
              <a:spcBef>
                <a:spcPct val="10000"/>
              </a:spcBef>
              <a:defRPr/>
            </a:pPr>
            <a:r>
              <a:rPr lang="en-US" alt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DLA Director’s Intent</a:t>
            </a:r>
            <a:endParaRPr lang="en-US" altLang="en-US" sz="1600" dirty="0">
              <a:latin typeface="Arial" panose="020B0604020202020204" pitchFamily="34" charset="0"/>
              <a:cs typeface="Arial" panose="020B0604020202020204" pitchFamily="34" charset="0"/>
            </a:endParaRPr>
          </a:p>
          <a:p>
            <a:pPr marL="285750" indent="-285750">
              <a:lnSpc>
                <a:spcPct val="90000"/>
              </a:lnSpc>
              <a:spcBef>
                <a:spcPct val="10000"/>
              </a:spcBef>
              <a:buFont typeface="Arial" panose="020B0604020202020204" pitchFamily="34" charset="0"/>
              <a:buChar char="•"/>
              <a:defRPr/>
            </a:pPr>
            <a:r>
              <a:rPr lang="en-US" altLang="en-US" sz="1600" dirty="0">
                <a:latin typeface="Arial" panose="020B0604020202020204" pitchFamily="34" charset="0"/>
                <a:cs typeface="Arial" panose="020B0604020202020204" pitchFamily="34" charset="0"/>
              </a:rPr>
              <a:t>Warfighter Always is our #1 priority </a:t>
            </a:r>
          </a:p>
          <a:p>
            <a:pPr marL="285750" indent="-285750">
              <a:lnSpc>
                <a:spcPct val="90000"/>
              </a:lnSpc>
              <a:spcBef>
                <a:spcPct val="10000"/>
              </a:spcBef>
              <a:buFont typeface="Arial" panose="020B0604020202020204" pitchFamily="34" charset="0"/>
              <a:buChar char="•"/>
              <a:defRPr/>
            </a:pPr>
            <a:endParaRPr lang="en-US" altLang="en-US" sz="1600" dirty="0">
              <a:latin typeface="Arial" panose="020B0604020202020204" pitchFamily="34" charset="0"/>
              <a:cs typeface="Arial" panose="020B0604020202020204" pitchFamily="34" charset="0"/>
            </a:endParaRPr>
          </a:p>
          <a:p>
            <a:pPr marL="285750" indent="-285750">
              <a:lnSpc>
                <a:spcPct val="90000"/>
              </a:lnSpc>
              <a:spcBef>
                <a:spcPct val="10000"/>
              </a:spcBef>
              <a:buFont typeface="Arial" panose="020B0604020202020204" pitchFamily="34" charset="0"/>
              <a:buChar char="•"/>
              <a:defRPr/>
            </a:pPr>
            <a:r>
              <a:rPr lang="en-US" altLang="en-US" sz="1600" dirty="0">
                <a:latin typeface="Arial" panose="020B0604020202020204" pitchFamily="34" charset="0"/>
                <a:cs typeface="Arial" panose="020B0604020202020204" pitchFamily="34" charset="0"/>
              </a:rPr>
              <a:t>DLA’s Strategic Plan meets the evolving requirements of the Warfighter and the Nation with a target transformative approach encompassing the most critical priorities for the next five years</a:t>
            </a:r>
          </a:p>
          <a:p>
            <a:pPr marL="285750" indent="-285750">
              <a:lnSpc>
                <a:spcPct val="90000"/>
              </a:lnSpc>
              <a:spcBef>
                <a:spcPct val="10000"/>
              </a:spcBef>
              <a:buFont typeface="Arial" panose="020B0604020202020204" pitchFamily="34" charset="0"/>
              <a:buChar char="•"/>
              <a:defRPr/>
            </a:pPr>
            <a:endParaRPr lang="en-US" altLang="en-US" sz="1600" dirty="0">
              <a:latin typeface="Arial" panose="020B0604020202020204" pitchFamily="34" charset="0"/>
              <a:cs typeface="Arial" panose="020B0604020202020204" pitchFamily="34" charset="0"/>
            </a:endParaRPr>
          </a:p>
          <a:p>
            <a:pPr marL="285750" indent="-285750">
              <a:lnSpc>
                <a:spcPct val="90000"/>
              </a:lnSpc>
              <a:spcBef>
                <a:spcPct val="10000"/>
              </a:spcBef>
              <a:buFont typeface="Arial" panose="020B0604020202020204" pitchFamily="34" charset="0"/>
              <a:buChar char="•"/>
              <a:defRPr/>
            </a:pPr>
            <a:r>
              <a:rPr lang="en-US" altLang="en-US" sz="1600" dirty="0">
                <a:latin typeface="Arial" panose="020B0604020202020204" pitchFamily="34" charset="0"/>
                <a:cs typeface="Arial" panose="020B0604020202020204" pitchFamily="34" charset="0"/>
              </a:rPr>
              <a:t>To reflect current conditions, DLA introduced a refreshed Industry Engagement Plan to supplement the DLA Strategic Plan 2021-2026</a:t>
            </a:r>
            <a:endParaRPr lang="en-US" altLang="en-US" sz="1000" dirty="0">
              <a:latin typeface="Arial" panose="020B0604020202020204" pitchFamily="34" charset="0"/>
              <a:cs typeface="Arial" panose="020B0604020202020204" pitchFamily="34" charset="0"/>
            </a:endParaRPr>
          </a:p>
        </p:txBody>
      </p:sp>
      <p:sp>
        <p:nvSpPr>
          <p:cNvPr id="3" name="Content Placeholder 2"/>
          <p:cNvSpPr>
            <a:spLocks noGrp="1"/>
          </p:cNvSpPr>
          <p:nvPr>
            <p:ph sz="quarter" idx="10"/>
          </p:nvPr>
        </p:nvSpPr>
        <p:spPr>
          <a:xfrm>
            <a:off x="4590316" y="3848285"/>
            <a:ext cx="4553684" cy="2592397"/>
          </a:xfrm>
          <a:solidFill>
            <a:schemeClr val="accent2">
              <a:lumMod val="20000"/>
              <a:lumOff val="80000"/>
            </a:schemeClr>
          </a:solidFill>
          <a:ln>
            <a:solidFill>
              <a:srgbClr val="376092"/>
            </a:solidFill>
          </a:ln>
        </p:spPr>
        <p:txBody>
          <a:bodyPr>
            <a:normAutofit lnSpcReduction="10000"/>
          </a:bodyPr>
          <a:lstStyle/>
          <a:p>
            <a:pPr marL="0" lvl="0" indent="0" algn="ctr" defTabSz="457200" eaLnBrk="1" fontAlgn="auto" hangingPunct="1">
              <a:lnSpc>
                <a:spcPct val="90000"/>
              </a:lnSpc>
              <a:spcBef>
                <a:spcPct val="10000"/>
              </a:spcBef>
              <a:spcAft>
                <a:spcPts val="0"/>
              </a:spcAft>
              <a:buNone/>
              <a:defRPr/>
            </a:pPr>
            <a:r>
              <a:rPr lang="en-US" altLang="en-US" sz="1500" b="1" u="sng"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Metrics to performing against this plan include:</a:t>
            </a:r>
          </a:p>
          <a:p>
            <a:pPr defTabSz="457200" eaLnBrk="1" fontAlgn="auto" hangingPunct="1">
              <a:lnSpc>
                <a:spcPct val="90000"/>
              </a:lnSpc>
              <a:spcBef>
                <a:spcPct val="10000"/>
              </a:spcBef>
              <a:spcAft>
                <a:spcPts val="0"/>
              </a:spcAft>
              <a:defRPr/>
            </a:pPr>
            <a:r>
              <a:rPr lang="en-US" altLang="en-US" sz="1600" dirty="0">
                <a:solidFill>
                  <a:prstClr val="black"/>
                </a:solidFill>
                <a:latin typeface="Arial" panose="020B0604020202020204" pitchFamily="34" charset="0"/>
                <a:cs typeface="Arial" panose="020B0604020202020204" pitchFamily="34" charset="0"/>
              </a:rPr>
              <a:t>Manage acquisition performance</a:t>
            </a:r>
          </a:p>
          <a:p>
            <a:pPr defTabSz="457200" eaLnBrk="1" fontAlgn="auto" hangingPunct="1">
              <a:lnSpc>
                <a:spcPct val="90000"/>
              </a:lnSpc>
              <a:spcBef>
                <a:spcPct val="10000"/>
              </a:spcBef>
              <a:spcAft>
                <a:spcPts val="0"/>
              </a:spcAft>
              <a:defRPr/>
            </a:pPr>
            <a:r>
              <a:rPr lang="en-US" altLang="en-US" sz="1600" dirty="0">
                <a:solidFill>
                  <a:prstClr val="black"/>
                </a:solidFill>
                <a:latin typeface="Arial" panose="020B0604020202020204" pitchFamily="34" charset="0"/>
                <a:cs typeface="Arial" panose="020B0604020202020204" pitchFamily="34" charset="0"/>
              </a:rPr>
              <a:t>Meet SB (60%) and Competition (88%) Goals</a:t>
            </a:r>
          </a:p>
          <a:p>
            <a:pPr defTabSz="457200" eaLnBrk="1" fontAlgn="auto" hangingPunct="1">
              <a:lnSpc>
                <a:spcPct val="90000"/>
              </a:lnSpc>
              <a:spcBef>
                <a:spcPct val="10000"/>
              </a:spcBef>
              <a:spcAft>
                <a:spcPts val="0"/>
              </a:spcAft>
              <a:defRPr/>
            </a:pPr>
            <a:r>
              <a:rPr lang="en-US" altLang="en-US" sz="1600" dirty="0">
                <a:solidFill>
                  <a:prstClr val="black"/>
                </a:solidFill>
                <a:latin typeface="Arial" panose="020B0604020202020204" pitchFamily="34" charset="0"/>
                <a:cs typeface="Arial" panose="020B0604020202020204" pitchFamily="34" charset="0"/>
              </a:rPr>
              <a:t>Refresh DLA Distribution IE Plan </a:t>
            </a:r>
          </a:p>
          <a:p>
            <a:pPr defTabSz="457200" eaLnBrk="1" fontAlgn="auto" hangingPunct="1">
              <a:lnSpc>
                <a:spcPct val="90000"/>
              </a:lnSpc>
              <a:spcBef>
                <a:spcPct val="10000"/>
              </a:spcBef>
              <a:spcAft>
                <a:spcPts val="0"/>
              </a:spcAft>
              <a:defRPr/>
            </a:pPr>
            <a:r>
              <a:rPr lang="en-US" altLang="en-US" sz="1600" dirty="0">
                <a:solidFill>
                  <a:prstClr val="black"/>
                </a:solidFill>
                <a:latin typeface="Arial" panose="020B0604020202020204" pitchFamily="34" charset="0"/>
                <a:cs typeface="Arial" panose="020B0604020202020204" pitchFamily="34" charset="0"/>
              </a:rPr>
              <a:t>Participate in DLA HQs Industry Association Webinar – Demand Forecast</a:t>
            </a:r>
          </a:p>
          <a:p>
            <a:pPr defTabSz="457200" eaLnBrk="1" fontAlgn="auto" hangingPunct="1">
              <a:lnSpc>
                <a:spcPct val="90000"/>
              </a:lnSpc>
              <a:spcBef>
                <a:spcPct val="10000"/>
              </a:spcBef>
              <a:spcAft>
                <a:spcPts val="0"/>
              </a:spcAft>
              <a:defRPr/>
            </a:pPr>
            <a:r>
              <a:rPr lang="en-US" altLang="en-US" sz="1600" dirty="0">
                <a:solidFill>
                  <a:prstClr val="black"/>
                </a:solidFill>
                <a:latin typeface="Arial" panose="020B0604020202020204" pitchFamily="34" charset="0"/>
                <a:cs typeface="Arial" panose="020B0604020202020204" pitchFamily="34" charset="0"/>
              </a:rPr>
              <a:t>Conduct DLA Distribution Industry Day FY 23 3</a:t>
            </a:r>
            <a:r>
              <a:rPr lang="en-US" altLang="en-US" sz="1600" baseline="30000" dirty="0">
                <a:solidFill>
                  <a:prstClr val="black"/>
                </a:solidFill>
                <a:latin typeface="Arial" panose="020B0604020202020204" pitchFamily="34" charset="0"/>
                <a:cs typeface="Arial" panose="020B0604020202020204" pitchFamily="34" charset="0"/>
              </a:rPr>
              <a:t>rd</a:t>
            </a:r>
            <a:r>
              <a:rPr lang="en-US" altLang="en-US" sz="1600" dirty="0">
                <a:solidFill>
                  <a:prstClr val="black"/>
                </a:solidFill>
                <a:latin typeface="Arial" panose="020B0604020202020204" pitchFamily="34" charset="0"/>
                <a:cs typeface="Arial" panose="020B0604020202020204" pitchFamily="34" charset="0"/>
              </a:rPr>
              <a:t> </a:t>
            </a:r>
            <a:r>
              <a:rPr lang="en-US" altLang="en-US" sz="1600" dirty="0" err="1">
                <a:solidFill>
                  <a:prstClr val="black"/>
                </a:solidFill>
                <a:latin typeface="Arial" panose="020B0604020202020204" pitchFamily="34" charset="0"/>
                <a:cs typeface="Arial" panose="020B0604020202020204" pitchFamily="34" charset="0"/>
              </a:rPr>
              <a:t>Qtr</a:t>
            </a:r>
            <a:endParaRPr lang="en-US" altLang="en-US" sz="1600" dirty="0">
              <a:solidFill>
                <a:prstClr val="black"/>
              </a:solidFill>
              <a:latin typeface="Arial" panose="020B0604020202020204" pitchFamily="34" charset="0"/>
              <a:cs typeface="Arial" panose="020B0604020202020204" pitchFamily="34" charset="0"/>
            </a:endParaRPr>
          </a:p>
          <a:p>
            <a:pPr defTabSz="457200" eaLnBrk="1" fontAlgn="auto" hangingPunct="1">
              <a:lnSpc>
                <a:spcPct val="90000"/>
              </a:lnSpc>
              <a:spcBef>
                <a:spcPct val="10000"/>
              </a:spcBef>
              <a:spcAft>
                <a:spcPts val="0"/>
              </a:spcAft>
              <a:defRPr/>
            </a:pPr>
            <a:r>
              <a:rPr lang="en-US" altLang="en-US" sz="1600" dirty="0">
                <a:solidFill>
                  <a:prstClr val="black"/>
                </a:solidFill>
                <a:latin typeface="Arial" panose="020B0604020202020204" pitchFamily="34" charset="0"/>
                <a:cs typeface="Arial" panose="020B0604020202020204" pitchFamily="34" charset="0"/>
              </a:rPr>
              <a:t>Monitor DLA HQs LOE 4.1.1 (Strategic Suppliers) pilot for lessons learned</a:t>
            </a:r>
          </a:p>
          <a:p>
            <a:pPr defTabSz="457200" eaLnBrk="1" fontAlgn="auto" hangingPunct="1">
              <a:lnSpc>
                <a:spcPct val="90000"/>
              </a:lnSpc>
              <a:spcBef>
                <a:spcPct val="10000"/>
              </a:spcBef>
              <a:spcAft>
                <a:spcPts val="0"/>
              </a:spcAft>
              <a:defRPr/>
            </a:pPr>
            <a:r>
              <a:rPr lang="en-US" altLang="en-US" sz="1600" dirty="0">
                <a:solidFill>
                  <a:prstClr val="black"/>
                </a:solidFill>
                <a:latin typeface="Arial" panose="020B0604020202020204" pitchFamily="34" charset="0"/>
                <a:cs typeface="Arial" panose="020B0604020202020204" pitchFamily="34" charset="0"/>
              </a:rPr>
              <a:t>Participate in DLA HQs LOE 4.3 (AMIDA) meetings</a:t>
            </a:r>
          </a:p>
          <a:p>
            <a:pPr marL="457200" lvl="1" indent="0" defTabSz="457200" eaLnBrk="1" fontAlgn="auto" hangingPunct="1">
              <a:lnSpc>
                <a:spcPct val="90000"/>
              </a:lnSpc>
              <a:spcBef>
                <a:spcPct val="10000"/>
              </a:spcBef>
              <a:spcAft>
                <a:spcPts val="0"/>
              </a:spcAft>
              <a:buNone/>
              <a:defRPr/>
            </a:pPr>
            <a:endParaRPr lang="en-US" dirty="0">
              <a:latin typeface="Arial" panose="020B0604020202020204" pitchFamily="34" charset="0"/>
              <a:cs typeface="Arial" panose="020B0604020202020204" pitchFamily="34" charset="0"/>
            </a:endParaRPr>
          </a:p>
        </p:txBody>
      </p:sp>
      <p:sp>
        <p:nvSpPr>
          <p:cNvPr id="12" name="Content Placeholder 2"/>
          <p:cNvSpPr txBox="1">
            <a:spLocks/>
          </p:cNvSpPr>
          <p:nvPr/>
        </p:nvSpPr>
        <p:spPr>
          <a:xfrm>
            <a:off x="1" y="3852069"/>
            <a:ext cx="4564914" cy="2592397"/>
          </a:xfrm>
          <a:prstGeom prst="rect">
            <a:avLst/>
          </a:prstGeom>
          <a:solidFill>
            <a:schemeClr val="accent4">
              <a:lumMod val="20000"/>
              <a:lumOff val="80000"/>
            </a:schemeClr>
          </a:solidFill>
          <a:ln>
            <a:solidFill>
              <a:srgbClr val="376092"/>
            </a:solidFill>
          </a:ln>
        </p:spPr>
        <p:txBody>
          <a:bodyPr/>
          <a:lstStyle>
            <a:lvl1pPr marL="228600" indent="-228600" algn="l" rtl="0" eaLnBrk="0" fontAlgn="base" hangingPunct="0">
              <a:spcBef>
                <a:spcPts val="0"/>
              </a:spcBef>
              <a:spcAft>
                <a:spcPts val="600"/>
              </a:spcAft>
              <a:buFont typeface="Arial" charset="0"/>
              <a:buChar char="•"/>
              <a:defRPr sz="3200" kern="1200">
                <a:solidFill>
                  <a:schemeClr val="tx1"/>
                </a:solidFill>
                <a:latin typeface="Arial" pitchFamily="34" charset="0"/>
                <a:ea typeface="+mn-ea"/>
                <a:cs typeface="Arial" pitchFamily="34" charset="0"/>
              </a:defRPr>
            </a:lvl1pPr>
            <a:lvl2pPr marL="685800" indent="-228600" algn="l" rtl="0" eaLnBrk="0" fontAlgn="base" hangingPunct="0">
              <a:spcBef>
                <a:spcPts val="0"/>
              </a:spcBef>
              <a:spcAft>
                <a:spcPts val="60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ts val="0"/>
              </a:spcBef>
              <a:spcAft>
                <a:spcPts val="60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ts val="0"/>
              </a:spcBef>
              <a:spcAft>
                <a:spcPts val="60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ts val="0"/>
              </a:spcBef>
              <a:spcAft>
                <a:spcPts val="600"/>
              </a:spcAft>
              <a:buFont typeface="Arial" panose="020B0604020202020204"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457200" eaLnBrk="1" fontAlgn="auto" hangingPunct="1">
              <a:lnSpc>
                <a:spcPct val="90000"/>
              </a:lnSpc>
              <a:spcBef>
                <a:spcPct val="10000"/>
              </a:spcBef>
              <a:spcAft>
                <a:spcPts val="0"/>
              </a:spcAft>
              <a:buFont typeface="Arial" charset="0"/>
              <a:buNone/>
              <a:defRPr/>
            </a:pPr>
            <a:r>
              <a:rPr lang="en-US" altLang="en-US" sz="1500" b="1" u="sng" dirty="0">
                <a:solidFill>
                  <a:prstClr val="black"/>
                </a:solidFill>
                <a:effectLst>
                  <a:outerShdw blurRad="38100" dist="38100" dir="2700000" algn="tl">
                    <a:srgbClr val="000000">
                      <a:alpha val="43137"/>
                    </a:srgbClr>
                  </a:outerShdw>
                </a:effectLst>
              </a:rPr>
              <a:t>DLA Distribution J7’s IE Plan builds off of </a:t>
            </a:r>
          </a:p>
          <a:p>
            <a:pPr marL="0" indent="0" algn="ctr" defTabSz="457200" eaLnBrk="1" fontAlgn="auto" hangingPunct="1">
              <a:lnSpc>
                <a:spcPct val="90000"/>
              </a:lnSpc>
              <a:spcBef>
                <a:spcPct val="10000"/>
              </a:spcBef>
              <a:spcAft>
                <a:spcPts val="0"/>
              </a:spcAft>
              <a:buFont typeface="Arial" charset="0"/>
              <a:buNone/>
              <a:defRPr/>
            </a:pPr>
            <a:r>
              <a:rPr lang="en-US" altLang="en-US" sz="1500" b="1" u="sng" dirty="0">
                <a:solidFill>
                  <a:prstClr val="black"/>
                </a:solidFill>
                <a:effectLst>
                  <a:outerShdw blurRad="38100" dist="38100" dir="2700000" algn="tl">
                    <a:srgbClr val="000000">
                      <a:alpha val="43137"/>
                    </a:srgbClr>
                  </a:outerShdw>
                </a:effectLst>
              </a:rPr>
              <a:t>DLA HQ’s IE 5 Focus Areas (FA)</a:t>
            </a:r>
          </a:p>
          <a:p>
            <a:pPr defTabSz="457200" eaLnBrk="1" fontAlgn="auto" hangingPunct="1">
              <a:lnSpc>
                <a:spcPct val="90000"/>
              </a:lnSpc>
              <a:spcBef>
                <a:spcPct val="10000"/>
              </a:spcBef>
              <a:spcAft>
                <a:spcPts val="0"/>
              </a:spcAft>
              <a:defRPr/>
            </a:pPr>
            <a:r>
              <a:rPr lang="en-US" altLang="en-US" sz="1600" dirty="0">
                <a:solidFill>
                  <a:prstClr val="black"/>
                </a:solidFill>
              </a:rPr>
              <a:t>Supplier Communication and Interaction</a:t>
            </a:r>
          </a:p>
          <a:p>
            <a:pPr defTabSz="457200" eaLnBrk="1" fontAlgn="auto" hangingPunct="1">
              <a:lnSpc>
                <a:spcPct val="90000"/>
              </a:lnSpc>
              <a:spcBef>
                <a:spcPct val="10000"/>
              </a:spcBef>
              <a:spcAft>
                <a:spcPts val="0"/>
              </a:spcAft>
              <a:defRPr/>
            </a:pPr>
            <a:r>
              <a:rPr lang="en-US" altLang="en-US" sz="1600" dirty="0">
                <a:solidFill>
                  <a:prstClr val="black"/>
                </a:solidFill>
              </a:rPr>
              <a:t>Balancing Business Decisions and Fiduciary Responsibilities</a:t>
            </a:r>
          </a:p>
          <a:p>
            <a:pPr defTabSz="457200" eaLnBrk="1" fontAlgn="auto" hangingPunct="1">
              <a:lnSpc>
                <a:spcPct val="90000"/>
              </a:lnSpc>
              <a:spcBef>
                <a:spcPct val="10000"/>
              </a:spcBef>
              <a:spcAft>
                <a:spcPts val="0"/>
              </a:spcAft>
              <a:defRPr/>
            </a:pPr>
            <a:r>
              <a:rPr lang="en-US" altLang="en-US" sz="1600" dirty="0">
                <a:solidFill>
                  <a:prstClr val="black"/>
                </a:solidFill>
              </a:rPr>
              <a:t>Supplier Feedback Management and Advocacy</a:t>
            </a:r>
          </a:p>
          <a:p>
            <a:pPr defTabSz="457200" eaLnBrk="1" fontAlgn="auto" hangingPunct="1">
              <a:lnSpc>
                <a:spcPct val="90000"/>
              </a:lnSpc>
              <a:spcBef>
                <a:spcPct val="10000"/>
              </a:spcBef>
              <a:spcAft>
                <a:spcPts val="0"/>
              </a:spcAft>
              <a:defRPr/>
            </a:pPr>
            <a:r>
              <a:rPr lang="en-US" altLang="en-US" sz="1600" dirty="0">
                <a:solidFill>
                  <a:prstClr val="black"/>
                </a:solidFill>
              </a:rPr>
              <a:t>Drive Efficiencies and Innovation in Our Business</a:t>
            </a:r>
          </a:p>
          <a:p>
            <a:pPr defTabSz="457200" eaLnBrk="1" fontAlgn="auto" hangingPunct="1">
              <a:lnSpc>
                <a:spcPct val="90000"/>
              </a:lnSpc>
              <a:spcBef>
                <a:spcPct val="10000"/>
              </a:spcBef>
              <a:spcAft>
                <a:spcPts val="0"/>
              </a:spcAft>
              <a:defRPr/>
            </a:pPr>
            <a:r>
              <a:rPr lang="en-US" altLang="en-US" sz="1600" dirty="0">
                <a:solidFill>
                  <a:prstClr val="black"/>
                </a:solidFill>
              </a:rPr>
              <a:t>Assess and Mitigate Supply Chain Risk</a:t>
            </a:r>
            <a:endParaRPr lang="en-US" dirty="0"/>
          </a:p>
        </p:txBody>
      </p:sp>
      <p:pic>
        <p:nvPicPr>
          <p:cNvPr id="10" name="Picture 9">
            <a:extLst>
              <a:ext uri="{FF2B5EF4-FFF2-40B4-BE49-F238E27FC236}">
                <a16:creationId xmlns:a16="http://schemas.microsoft.com/office/drawing/2014/main" id="{AEED7E17-A174-333E-7937-B836D58B89B4}"/>
              </a:ext>
            </a:extLst>
          </p:cNvPr>
          <p:cNvPicPr>
            <a:picLocks noChangeAspect="1"/>
          </p:cNvPicPr>
          <p:nvPr/>
        </p:nvPicPr>
        <p:blipFill>
          <a:blip r:embed="rId3"/>
          <a:stretch>
            <a:fillRect/>
          </a:stretch>
        </p:blipFill>
        <p:spPr>
          <a:xfrm>
            <a:off x="335115" y="1103834"/>
            <a:ext cx="2408085" cy="2696217"/>
          </a:xfrm>
          <a:prstGeom prst="rect">
            <a:avLst/>
          </a:prstGeom>
        </p:spPr>
      </p:pic>
    </p:spTree>
    <p:extLst>
      <p:ext uri="{BB962C8B-B14F-4D97-AF65-F5344CB8AC3E}">
        <p14:creationId xmlns:p14="http://schemas.microsoft.com/office/powerpoint/2010/main" val="1949939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D0406C7E-46EF-B24E-8B25-69D927A08592}" type="slidenum">
              <a:rPr lang="en-US" sz="1200" smtClean="0"/>
              <a:pPr/>
              <a:t>14</a:t>
            </a:fld>
            <a:endParaRPr lang="en-US" sz="1200" dirty="0"/>
          </a:p>
        </p:txBody>
      </p:sp>
      <p:graphicFrame>
        <p:nvGraphicFramePr>
          <p:cNvPr id="47" name="Group 118"/>
          <p:cNvGraphicFramePr>
            <a:graphicFrameLocks/>
          </p:cNvGraphicFramePr>
          <p:nvPr>
            <p:extLst>
              <p:ext uri="{D42A27DB-BD31-4B8C-83A1-F6EECF244321}">
                <p14:modId xmlns:p14="http://schemas.microsoft.com/office/powerpoint/2010/main" val="4070109074"/>
              </p:ext>
            </p:extLst>
          </p:nvPr>
        </p:nvGraphicFramePr>
        <p:xfrm>
          <a:off x="278296" y="1384930"/>
          <a:ext cx="8538677" cy="4876879"/>
        </p:xfrm>
        <a:graphic>
          <a:graphicData uri="http://schemas.openxmlformats.org/drawingml/2006/table">
            <a:tbl>
              <a:tblPr>
                <a:tableStyleId>{125E5076-3810-47DD-B79F-674D7AD40C01}</a:tableStyleId>
              </a:tblPr>
              <a:tblGrid>
                <a:gridCol w="2295171">
                  <a:extLst>
                    <a:ext uri="{9D8B030D-6E8A-4147-A177-3AD203B41FA5}">
                      <a16:colId xmlns:a16="http://schemas.microsoft.com/office/drawing/2014/main" val="20000"/>
                    </a:ext>
                  </a:extLst>
                </a:gridCol>
                <a:gridCol w="3915076">
                  <a:extLst>
                    <a:ext uri="{9D8B030D-6E8A-4147-A177-3AD203B41FA5}">
                      <a16:colId xmlns:a16="http://schemas.microsoft.com/office/drawing/2014/main" val="3102195099"/>
                    </a:ext>
                  </a:extLst>
                </a:gridCol>
                <a:gridCol w="1160752">
                  <a:extLst>
                    <a:ext uri="{9D8B030D-6E8A-4147-A177-3AD203B41FA5}">
                      <a16:colId xmlns:a16="http://schemas.microsoft.com/office/drawing/2014/main" val="1070257325"/>
                    </a:ext>
                  </a:extLst>
                </a:gridCol>
                <a:gridCol w="1167678">
                  <a:extLst>
                    <a:ext uri="{9D8B030D-6E8A-4147-A177-3AD203B41FA5}">
                      <a16:colId xmlns:a16="http://schemas.microsoft.com/office/drawing/2014/main" val="4063248511"/>
                    </a:ext>
                  </a:extLst>
                </a:gridCol>
              </a:tblGrid>
              <a:tr h="46806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sng" strike="noStrike" cap="none" normalizeH="0" baseline="0" dirty="0">
                          <a:ln>
                            <a:noFill/>
                          </a:ln>
                          <a:effectLst>
                            <a:outerShdw blurRad="38100" dist="38100" dir="2700000" algn="tl">
                              <a:srgbClr val="000000">
                                <a:alpha val="43137"/>
                              </a:srgbClr>
                            </a:outerShdw>
                          </a:effectLst>
                        </a:rPr>
                        <a:t>IE ACTIVITY</a:t>
                      </a:r>
                      <a:endParaRPr kumimoji="0" lang="en-US" sz="1800" b="1" i="0" u="sng"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u="sng" dirty="0">
                          <a:effectLst>
                            <a:outerShdw blurRad="38100" dist="38100" dir="2700000" algn="tl">
                              <a:srgbClr val="000000">
                                <a:alpha val="43137"/>
                              </a:srgbClr>
                            </a:outerShdw>
                          </a:effectLst>
                        </a:rPr>
                        <a:t>PURPOSE</a:t>
                      </a:r>
                      <a:endParaRPr lang="en-US" sz="18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u="sng" dirty="0">
                          <a:effectLst>
                            <a:outerShdw blurRad="38100" dist="38100" dir="2700000" algn="tl">
                              <a:srgbClr val="000000">
                                <a:alpha val="43137"/>
                              </a:srgbClr>
                            </a:outerShdw>
                          </a:effectLst>
                        </a:rPr>
                        <a:t>DATE</a:t>
                      </a:r>
                      <a:endParaRPr lang="en-US" sz="17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u="sng" dirty="0">
                          <a:effectLst>
                            <a:outerShdw blurRad="38100" dist="38100" dir="2700000" algn="tl">
                              <a:srgbClr val="000000">
                                <a:alpha val="43137"/>
                              </a:srgbClr>
                            </a:outerShdw>
                          </a:effectLst>
                        </a:rPr>
                        <a:t>STATUS</a:t>
                      </a:r>
                      <a:endParaRPr lang="en-US" sz="1700" dirty="0">
                        <a:effectLst>
                          <a:outerShdw blurRad="38100" dist="38100" dir="2700000" algn="tl">
                            <a:srgbClr val="000000">
                              <a:alpha val="43137"/>
                            </a:srgbClr>
                          </a:outerShdw>
                        </a:effectLst>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4181690"/>
                  </a:ext>
                </a:extLst>
              </a:tr>
              <a:tr h="50224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effectLst/>
                        </a:rPr>
                        <a:t>Industry Guide</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Provides constant market outreach </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mn-lt"/>
                          <a:cs typeface="+mn-cs"/>
                        </a:rPr>
                        <a:t>Jun  2023</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6367306"/>
                  </a:ext>
                </a:extLst>
              </a:tr>
              <a:tr h="50224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effectLst/>
                        </a:rPr>
                        <a:t>Business Opportunities Forecast</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Semi-annual communication of upcoming requirements posted to SAM.GOV</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mn-lt"/>
                          <a:cs typeface="+mn-cs"/>
                        </a:rPr>
                        <a:t>Jul &amp; Jan</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866640"/>
                  </a:ext>
                </a:extLst>
              </a:tr>
              <a:tr h="45161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effectLst/>
                        </a:rPr>
                        <a:t>Industry Day</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Meet with vendors to grow Distribution’s industrial base</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mn-lt"/>
                          <a:cs typeface="+mn-cs"/>
                        </a:rPr>
                        <a:t>Jun  2023</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4073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effectLst/>
                        </a:rPr>
                        <a:t>One-on-one Event</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Provides vendors an opportunity to meet Contracting Officers</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mn-lt"/>
                          <a:cs typeface="+mn-cs"/>
                        </a:rPr>
                        <a:t>Jun  2023</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0941345"/>
                  </a:ext>
                </a:extLst>
              </a:tr>
              <a:tr h="84073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effectLst/>
                        </a:rPr>
                        <a:t>Vendor Networking Event</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Facilitate dialogue between vendors to encourage partnering/teaming opportunities</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mn-lt"/>
                          <a:cs typeface="+mn-cs"/>
                        </a:rPr>
                        <a:t>Jun  2023</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4383638"/>
                  </a:ext>
                </a:extLst>
              </a:tr>
              <a:tr h="84073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effectLst/>
                        </a:rPr>
                        <a:t>Demonstration Agreements</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Establishes procedures between DLA Distribution personnel and vendors seeking to demonstrate their company’s capabilities with DLA Distribution </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Ongoing</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pSp>
        <p:nvGrpSpPr>
          <p:cNvPr id="68" name="Group 67"/>
          <p:cNvGrpSpPr/>
          <p:nvPr/>
        </p:nvGrpSpPr>
        <p:grpSpPr>
          <a:xfrm>
            <a:off x="8039048" y="1943406"/>
            <a:ext cx="381000" cy="304800"/>
            <a:chOff x="6781800" y="6248400"/>
            <a:chExt cx="381000" cy="304800"/>
          </a:xfrm>
        </p:grpSpPr>
        <p:sp>
          <p:nvSpPr>
            <p:cNvPr id="69" name="Rectangle 81"/>
            <p:cNvSpPr>
              <a:spLocks noChangeArrowheads="1"/>
            </p:cNvSpPr>
            <p:nvPr/>
          </p:nvSpPr>
          <p:spPr bwMode="auto">
            <a:xfrm>
              <a:off x="6781800" y="6248400"/>
              <a:ext cx="381000" cy="304800"/>
            </a:xfrm>
            <a:prstGeom prst="rect">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solidFill>
                  <a:srgbClr val="000000"/>
                </a:solidFill>
              </a:endParaRPr>
            </a:p>
          </p:txBody>
        </p:sp>
        <p:sp>
          <p:nvSpPr>
            <p:cNvPr id="70" name="AutoShape 82"/>
            <p:cNvSpPr>
              <a:spLocks noChangeArrowheads="1"/>
            </p:cNvSpPr>
            <p:nvPr/>
          </p:nvSpPr>
          <p:spPr bwMode="auto">
            <a:xfrm>
              <a:off x="6859058" y="6309360"/>
              <a:ext cx="227542" cy="182880"/>
            </a:xfrm>
            <a:prstGeom prst="octagon">
              <a:avLst>
                <a:gd name="adj" fmla="val 29287"/>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b="1" dirty="0">
                  <a:solidFill>
                    <a:srgbClr val="000000"/>
                  </a:solidFill>
                </a:rPr>
                <a:t>G</a:t>
              </a:r>
            </a:p>
          </p:txBody>
        </p:sp>
      </p:grpSp>
      <p:grpSp>
        <p:nvGrpSpPr>
          <p:cNvPr id="38" name="Group 37"/>
          <p:cNvGrpSpPr/>
          <p:nvPr/>
        </p:nvGrpSpPr>
        <p:grpSpPr>
          <a:xfrm>
            <a:off x="8039048" y="2480106"/>
            <a:ext cx="381000" cy="304800"/>
            <a:chOff x="6757218" y="6248400"/>
            <a:chExt cx="381000" cy="304800"/>
          </a:xfrm>
        </p:grpSpPr>
        <p:sp>
          <p:nvSpPr>
            <p:cNvPr id="39" name="Rectangle 81"/>
            <p:cNvSpPr>
              <a:spLocks noChangeArrowheads="1"/>
            </p:cNvSpPr>
            <p:nvPr/>
          </p:nvSpPr>
          <p:spPr bwMode="auto">
            <a:xfrm>
              <a:off x="6757218" y="6248400"/>
              <a:ext cx="381000" cy="304800"/>
            </a:xfrm>
            <a:prstGeom prst="rect">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solidFill>
                  <a:srgbClr val="000000"/>
                </a:solidFill>
              </a:endParaRPr>
            </a:p>
          </p:txBody>
        </p:sp>
        <p:sp>
          <p:nvSpPr>
            <p:cNvPr id="40" name="AutoShape 82"/>
            <p:cNvSpPr>
              <a:spLocks noChangeArrowheads="1"/>
            </p:cNvSpPr>
            <p:nvPr/>
          </p:nvSpPr>
          <p:spPr bwMode="auto">
            <a:xfrm>
              <a:off x="6859058" y="6309360"/>
              <a:ext cx="227542" cy="182880"/>
            </a:xfrm>
            <a:prstGeom prst="octagon">
              <a:avLst>
                <a:gd name="adj" fmla="val 29287"/>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b="1" dirty="0">
                  <a:solidFill>
                    <a:srgbClr val="000000"/>
                  </a:solidFill>
                </a:rPr>
                <a:t>G</a:t>
              </a:r>
            </a:p>
          </p:txBody>
        </p:sp>
      </p:grpSp>
      <p:grpSp>
        <p:nvGrpSpPr>
          <p:cNvPr id="17" name="Group 16"/>
          <p:cNvGrpSpPr/>
          <p:nvPr/>
        </p:nvGrpSpPr>
        <p:grpSpPr>
          <a:xfrm>
            <a:off x="8039048" y="3073550"/>
            <a:ext cx="381000" cy="304800"/>
            <a:chOff x="6781800" y="6248400"/>
            <a:chExt cx="381000" cy="304800"/>
          </a:xfrm>
        </p:grpSpPr>
        <p:sp>
          <p:nvSpPr>
            <p:cNvPr id="18" name="Rectangle 81"/>
            <p:cNvSpPr>
              <a:spLocks noChangeArrowheads="1"/>
            </p:cNvSpPr>
            <p:nvPr/>
          </p:nvSpPr>
          <p:spPr bwMode="auto">
            <a:xfrm>
              <a:off x="6781800" y="6248400"/>
              <a:ext cx="381000" cy="304800"/>
            </a:xfrm>
            <a:prstGeom prst="rect">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solidFill>
                  <a:srgbClr val="000000"/>
                </a:solidFill>
              </a:endParaRPr>
            </a:p>
          </p:txBody>
        </p:sp>
        <p:sp>
          <p:nvSpPr>
            <p:cNvPr id="19" name="AutoShape 82"/>
            <p:cNvSpPr>
              <a:spLocks noChangeArrowheads="1"/>
            </p:cNvSpPr>
            <p:nvPr/>
          </p:nvSpPr>
          <p:spPr bwMode="auto">
            <a:xfrm>
              <a:off x="6859058" y="6309360"/>
              <a:ext cx="227542" cy="182880"/>
            </a:xfrm>
            <a:prstGeom prst="octagon">
              <a:avLst>
                <a:gd name="adj" fmla="val 29287"/>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b="1" dirty="0">
                  <a:solidFill>
                    <a:srgbClr val="000000"/>
                  </a:solidFill>
                </a:rPr>
                <a:t>G</a:t>
              </a:r>
            </a:p>
          </p:txBody>
        </p:sp>
      </p:grpSp>
      <p:grpSp>
        <p:nvGrpSpPr>
          <p:cNvPr id="22" name="Group 21"/>
          <p:cNvGrpSpPr/>
          <p:nvPr/>
        </p:nvGrpSpPr>
        <p:grpSpPr>
          <a:xfrm>
            <a:off x="8039048" y="3770498"/>
            <a:ext cx="381000" cy="304800"/>
            <a:chOff x="6781800" y="6248400"/>
            <a:chExt cx="381000" cy="304800"/>
          </a:xfrm>
        </p:grpSpPr>
        <p:sp>
          <p:nvSpPr>
            <p:cNvPr id="23" name="Rectangle 81"/>
            <p:cNvSpPr>
              <a:spLocks noChangeArrowheads="1"/>
            </p:cNvSpPr>
            <p:nvPr/>
          </p:nvSpPr>
          <p:spPr bwMode="auto">
            <a:xfrm>
              <a:off x="6781800" y="6248400"/>
              <a:ext cx="381000" cy="304800"/>
            </a:xfrm>
            <a:prstGeom prst="rect">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solidFill>
                  <a:srgbClr val="000000"/>
                </a:solidFill>
              </a:endParaRPr>
            </a:p>
          </p:txBody>
        </p:sp>
        <p:sp>
          <p:nvSpPr>
            <p:cNvPr id="24" name="AutoShape 82"/>
            <p:cNvSpPr>
              <a:spLocks noChangeArrowheads="1"/>
            </p:cNvSpPr>
            <p:nvPr/>
          </p:nvSpPr>
          <p:spPr bwMode="auto">
            <a:xfrm>
              <a:off x="6859058" y="6309360"/>
              <a:ext cx="227542" cy="182880"/>
            </a:xfrm>
            <a:prstGeom prst="octagon">
              <a:avLst>
                <a:gd name="adj" fmla="val 29287"/>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b="1" dirty="0">
                  <a:solidFill>
                    <a:srgbClr val="000000"/>
                  </a:solidFill>
                </a:rPr>
                <a:t>G</a:t>
              </a:r>
            </a:p>
          </p:txBody>
        </p:sp>
      </p:grpSp>
      <p:sp>
        <p:nvSpPr>
          <p:cNvPr id="26" name="Title 5">
            <a:extLst>
              <a:ext uri="{FF2B5EF4-FFF2-40B4-BE49-F238E27FC236}">
                <a16:creationId xmlns:a16="http://schemas.microsoft.com/office/drawing/2014/main" id="{226FB771-29FB-E2BF-0C66-7D9C63224846}"/>
              </a:ext>
            </a:extLst>
          </p:cNvPr>
          <p:cNvSpPr txBox="1">
            <a:spLocks/>
          </p:cNvSpPr>
          <p:nvPr/>
        </p:nvSpPr>
        <p:spPr>
          <a:xfrm>
            <a:off x="2955865" y="170329"/>
            <a:ext cx="6996182" cy="1055600"/>
          </a:xfrm>
          <a:prstGeom prst="rect">
            <a:avLst/>
          </a:prstGeom>
        </p:spPr>
        <p:txBody>
          <a:bodyPr vert="horz" lIns="91440" tIns="45720" rIns="91440" bIns="45720" rtlCol="0" anchor="t" anchorCtr="0">
            <a:noAutofit/>
          </a:bodyPr>
          <a:lstStyle>
            <a:lvl1pPr algn="ctr" defTabSz="914400" rtl="0" eaLnBrk="1" latinLnBrk="0" hangingPunct="1">
              <a:lnSpc>
                <a:spcPct val="100000"/>
              </a:lnSpc>
              <a:spcBef>
                <a:spcPct val="0"/>
              </a:spcBef>
              <a:buNone/>
              <a:defRPr sz="2400" b="1" kern="1200">
                <a:solidFill>
                  <a:schemeClr val="tx2"/>
                </a:solidFill>
                <a:latin typeface="+mn-lt"/>
                <a:ea typeface="+mj-ea"/>
                <a:cs typeface="+mj-cs"/>
              </a:defRPr>
            </a:lvl1pPr>
          </a:lstStyle>
          <a:p>
            <a:r>
              <a:rPr lang="en-US" altLang="en-US" dirty="0">
                <a:solidFill>
                  <a:srgbClr val="4472C4">
                    <a:lumMod val="50000"/>
                  </a:srgbClr>
                </a:solidFill>
                <a:latin typeface="Arial" panose="020B0604020202020204"/>
              </a:rPr>
              <a:t>FA I:  Supplier Communication</a:t>
            </a:r>
          </a:p>
          <a:p>
            <a:r>
              <a:rPr lang="en-US" altLang="en-US" dirty="0">
                <a:solidFill>
                  <a:srgbClr val="4472C4">
                    <a:lumMod val="50000"/>
                  </a:srgbClr>
                </a:solidFill>
                <a:latin typeface="Arial" panose="020B0604020202020204"/>
              </a:rPr>
              <a:t> and Interaction</a:t>
            </a:r>
            <a:endParaRPr lang="en-US" dirty="0">
              <a:solidFill>
                <a:srgbClr val="4472C4">
                  <a:lumMod val="50000"/>
                </a:srgbClr>
              </a:solidFill>
              <a:latin typeface="Arial" panose="020B0604020202020204"/>
            </a:endParaRPr>
          </a:p>
        </p:txBody>
      </p:sp>
      <p:grpSp>
        <p:nvGrpSpPr>
          <p:cNvPr id="27" name="Group 26">
            <a:extLst>
              <a:ext uri="{FF2B5EF4-FFF2-40B4-BE49-F238E27FC236}">
                <a16:creationId xmlns:a16="http://schemas.microsoft.com/office/drawing/2014/main" id="{F39BF3F7-1B96-C2F5-49FC-3069875F27F1}"/>
              </a:ext>
            </a:extLst>
          </p:cNvPr>
          <p:cNvGrpSpPr/>
          <p:nvPr/>
        </p:nvGrpSpPr>
        <p:grpSpPr>
          <a:xfrm>
            <a:off x="8043200" y="4622053"/>
            <a:ext cx="381000" cy="304800"/>
            <a:chOff x="6781800" y="6248400"/>
            <a:chExt cx="381000" cy="304800"/>
          </a:xfrm>
        </p:grpSpPr>
        <p:sp>
          <p:nvSpPr>
            <p:cNvPr id="31" name="Rectangle 81">
              <a:extLst>
                <a:ext uri="{FF2B5EF4-FFF2-40B4-BE49-F238E27FC236}">
                  <a16:creationId xmlns:a16="http://schemas.microsoft.com/office/drawing/2014/main" id="{4B82B999-CAA7-BFB7-8A67-30D26DE15BD0}"/>
                </a:ext>
              </a:extLst>
            </p:cNvPr>
            <p:cNvSpPr>
              <a:spLocks noChangeArrowheads="1"/>
            </p:cNvSpPr>
            <p:nvPr/>
          </p:nvSpPr>
          <p:spPr bwMode="auto">
            <a:xfrm>
              <a:off x="6781800" y="6248400"/>
              <a:ext cx="381000" cy="304800"/>
            </a:xfrm>
            <a:prstGeom prst="rect">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solidFill>
                  <a:srgbClr val="000000"/>
                </a:solidFill>
              </a:endParaRPr>
            </a:p>
          </p:txBody>
        </p:sp>
        <p:sp>
          <p:nvSpPr>
            <p:cNvPr id="32" name="AutoShape 82">
              <a:extLst>
                <a:ext uri="{FF2B5EF4-FFF2-40B4-BE49-F238E27FC236}">
                  <a16:creationId xmlns:a16="http://schemas.microsoft.com/office/drawing/2014/main" id="{C61CF1CB-D1E3-BFCA-C1BB-A42330F05010}"/>
                </a:ext>
              </a:extLst>
            </p:cNvPr>
            <p:cNvSpPr>
              <a:spLocks noChangeArrowheads="1"/>
            </p:cNvSpPr>
            <p:nvPr/>
          </p:nvSpPr>
          <p:spPr bwMode="auto">
            <a:xfrm>
              <a:off x="6859058" y="6309360"/>
              <a:ext cx="227542" cy="182880"/>
            </a:xfrm>
            <a:prstGeom prst="octagon">
              <a:avLst>
                <a:gd name="adj" fmla="val 29287"/>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b="1" dirty="0">
                  <a:solidFill>
                    <a:srgbClr val="000000"/>
                  </a:solidFill>
                </a:rPr>
                <a:t>G</a:t>
              </a:r>
            </a:p>
          </p:txBody>
        </p:sp>
      </p:grpSp>
      <p:grpSp>
        <p:nvGrpSpPr>
          <p:cNvPr id="45" name="Group 44">
            <a:extLst>
              <a:ext uri="{FF2B5EF4-FFF2-40B4-BE49-F238E27FC236}">
                <a16:creationId xmlns:a16="http://schemas.microsoft.com/office/drawing/2014/main" id="{9450E6DF-08C0-74F8-3CA5-F896D7D4B434}"/>
              </a:ext>
            </a:extLst>
          </p:cNvPr>
          <p:cNvGrpSpPr/>
          <p:nvPr/>
        </p:nvGrpSpPr>
        <p:grpSpPr>
          <a:xfrm>
            <a:off x="8039048" y="5541014"/>
            <a:ext cx="381000" cy="304800"/>
            <a:chOff x="6781800" y="6248400"/>
            <a:chExt cx="381000" cy="304800"/>
          </a:xfrm>
        </p:grpSpPr>
        <p:sp>
          <p:nvSpPr>
            <p:cNvPr id="46" name="Rectangle 81">
              <a:extLst>
                <a:ext uri="{FF2B5EF4-FFF2-40B4-BE49-F238E27FC236}">
                  <a16:creationId xmlns:a16="http://schemas.microsoft.com/office/drawing/2014/main" id="{0A150932-EE30-198A-F0D0-A75B4249C1CA}"/>
                </a:ext>
              </a:extLst>
            </p:cNvPr>
            <p:cNvSpPr>
              <a:spLocks noChangeArrowheads="1"/>
            </p:cNvSpPr>
            <p:nvPr/>
          </p:nvSpPr>
          <p:spPr bwMode="auto">
            <a:xfrm>
              <a:off x="6781800" y="6248400"/>
              <a:ext cx="381000" cy="304800"/>
            </a:xfrm>
            <a:prstGeom prst="rect">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solidFill>
                  <a:srgbClr val="000000"/>
                </a:solidFill>
              </a:endParaRPr>
            </a:p>
          </p:txBody>
        </p:sp>
        <p:sp>
          <p:nvSpPr>
            <p:cNvPr id="48" name="AutoShape 82">
              <a:extLst>
                <a:ext uri="{FF2B5EF4-FFF2-40B4-BE49-F238E27FC236}">
                  <a16:creationId xmlns:a16="http://schemas.microsoft.com/office/drawing/2014/main" id="{A269236D-D523-C7B6-31FF-C52A3C26179B}"/>
                </a:ext>
              </a:extLst>
            </p:cNvPr>
            <p:cNvSpPr>
              <a:spLocks noChangeArrowheads="1"/>
            </p:cNvSpPr>
            <p:nvPr/>
          </p:nvSpPr>
          <p:spPr bwMode="auto">
            <a:xfrm>
              <a:off x="6859058" y="6309360"/>
              <a:ext cx="227542" cy="182880"/>
            </a:xfrm>
            <a:prstGeom prst="octagon">
              <a:avLst>
                <a:gd name="adj" fmla="val 29287"/>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b="1" dirty="0">
                  <a:solidFill>
                    <a:srgbClr val="000000"/>
                  </a:solidFill>
                </a:rPr>
                <a:t>G</a:t>
              </a:r>
            </a:p>
          </p:txBody>
        </p:sp>
      </p:grpSp>
    </p:spTree>
    <p:extLst>
      <p:ext uri="{BB962C8B-B14F-4D97-AF65-F5344CB8AC3E}">
        <p14:creationId xmlns:p14="http://schemas.microsoft.com/office/powerpoint/2010/main" val="666068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D0406C7E-46EF-B24E-8B25-69D927A08592}" type="slidenum">
              <a:rPr lang="en-US" sz="1200" smtClean="0"/>
              <a:pPr/>
              <a:t>15</a:t>
            </a:fld>
            <a:endParaRPr lang="en-US" sz="1200" dirty="0"/>
          </a:p>
        </p:txBody>
      </p:sp>
      <p:graphicFrame>
        <p:nvGraphicFramePr>
          <p:cNvPr id="47" name="Group 118"/>
          <p:cNvGraphicFramePr>
            <a:graphicFrameLocks/>
          </p:cNvGraphicFramePr>
          <p:nvPr>
            <p:extLst>
              <p:ext uri="{D42A27DB-BD31-4B8C-83A1-F6EECF244321}">
                <p14:modId xmlns:p14="http://schemas.microsoft.com/office/powerpoint/2010/main" val="120276680"/>
              </p:ext>
            </p:extLst>
          </p:nvPr>
        </p:nvGraphicFramePr>
        <p:xfrm>
          <a:off x="278296" y="1335511"/>
          <a:ext cx="8538677" cy="4095313"/>
        </p:xfrm>
        <a:graphic>
          <a:graphicData uri="http://schemas.openxmlformats.org/drawingml/2006/table">
            <a:tbl>
              <a:tblPr>
                <a:tableStyleId>{125E5076-3810-47DD-B79F-674D7AD40C01}</a:tableStyleId>
              </a:tblPr>
              <a:tblGrid>
                <a:gridCol w="2295171">
                  <a:extLst>
                    <a:ext uri="{9D8B030D-6E8A-4147-A177-3AD203B41FA5}">
                      <a16:colId xmlns:a16="http://schemas.microsoft.com/office/drawing/2014/main" val="20000"/>
                    </a:ext>
                  </a:extLst>
                </a:gridCol>
                <a:gridCol w="3915076">
                  <a:extLst>
                    <a:ext uri="{9D8B030D-6E8A-4147-A177-3AD203B41FA5}">
                      <a16:colId xmlns:a16="http://schemas.microsoft.com/office/drawing/2014/main" val="3102195099"/>
                    </a:ext>
                  </a:extLst>
                </a:gridCol>
                <a:gridCol w="1160752">
                  <a:extLst>
                    <a:ext uri="{9D8B030D-6E8A-4147-A177-3AD203B41FA5}">
                      <a16:colId xmlns:a16="http://schemas.microsoft.com/office/drawing/2014/main" val="1070257325"/>
                    </a:ext>
                  </a:extLst>
                </a:gridCol>
                <a:gridCol w="1167678">
                  <a:extLst>
                    <a:ext uri="{9D8B030D-6E8A-4147-A177-3AD203B41FA5}">
                      <a16:colId xmlns:a16="http://schemas.microsoft.com/office/drawing/2014/main" val="4063248511"/>
                    </a:ext>
                  </a:extLst>
                </a:gridCol>
              </a:tblGrid>
              <a:tr h="46806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sng" strike="noStrike" cap="none" normalizeH="0" baseline="0" dirty="0">
                          <a:ln>
                            <a:noFill/>
                          </a:ln>
                          <a:effectLst>
                            <a:outerShdw blurRad="38100" dist="38100" dir="2700000" algn="tl">
                              <a:srgbClr val="000000">
                                <a:alpha val="43137"/>
                              </a:srgbClr>
                            </a:outerShdw>
                          </a:effectLst>
                        </a:rPr>
                        <a:t>IE ACTIVITY</a:t>
                      </a:r>
                      <a:endParaRPr kumimoji="0" lang="en-US" sz="1800" b="1" i="0" u="sng"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u="sng" dirty="0">
                          <a:effectLst>
                            <a:outerShdw blurRad="38100" dist="38100" dir="2700000" algn="tl">
                              <a:srgbClr val="000000">
                                <a:alpha val="43137"/>
                              </a:srgbClr>
                            </a:outerShdw>
                          </a:effectLst>
                        </a:rPr>
                        <a:t>PURPOSE</a:t>
                      </a:r>
                      <a:endParaRPr lang="en-US" sz="18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u="sng" dirty="0">
                          <a:effectLst>
                            <a:outerShdw blurRad="38100" dist="38100" dir="2700000" algn="tl">
                              <a:srgbClr val="000000">
                                <a:alpha val="43137"/>
                              </a:srgbClr>
                            </a:outerShdw>
                          </a:effectLst>
                        </a:rPr>
                        <a:t>DATE</a:t>
                      </a:r>
                      <a:endParaRPr lang="en-US" sz="17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u="sng" dirty="0">
                          <a:effectLst>
                            <a:outerShdw blurRad="38100" dist="38100" dir="2700000" algn="tl">
                              <a:srgbClr val="000000">
                                <a:alpha val="43137"/>
                              </a:srgbClr>
                            </a:outerShdw>
                          </a:effectLst>
                        </a:rPr>
                        <a:t>STATUS</a:t>
                      </a:r>
                      <a:endParaRPr lang="en-US" sz="1700" dirty="0">
                        <a:effectLst>
                          <a:outerShdw blurRad="38100" dist="38100" dir="2700000" algn="tl">
                            <a:srgbClr val="000000">
                              <a:alpha val="43137"/>
                            </a:srgbClr>
                          </a:outerShdw>
                        </a:effectLst>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4181690"/>
                  </a:ext>
                </a:extLst>
              </a:tr>
              <a:tr h="36953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effectLst/>
                        </a:rPr>
                        <a:t>Strategic Suppliers</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Monitor LOE 4.1.1 (Strategic Suppliers) pilot for lessons learned</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Ongoing</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0454963"/>
                  </a:ext>
                </a:extLst>
              </a:tr>
              <a:tr h="4363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effectLst/>
                        </a:rPr>
                        <a:t>Market Intelligence</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Participate in LOE 4.3 (AMIDA) meetings and post sources sought to SAM.GOV </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Ongoing</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2224638"/>
                  </a:ext>
                </a:extLst>
              </a:tr>
              <a:tr h="2412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effectLst/>
                        </a:rPr>
                        <a:t>Pre-proposal Conferences (AB-AF)</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cs typeface="Times New Roman" panose="02020603050405020304" pitchFamily="18" charset="0"/>
                        </a:rPr>
                        <a:t>Vendors learn the specifications and requirements of a</a:t>
                      </a:r>
                      <a:r>
                        <a:rPr lang="en-US" sz="1600" baseline="0" dirty="0">
                          <a:latin typeface="+mn-lt"/>
                          <a:cs typeface="Times New Roman" panose="02020603050405020304" pitchFamily="18" charset="0"/>
                        </a:rPr>
                        <a:t> solicitation</a:t>
                      </a:r>
                      <a:r>
                        <a:rPr lang="en-US" sz="1600" dirty="0">
                          <a:latin typeface="+mn-lt"/>
                          <a:cs typeface="Times New Roman" panose="02020603050405020304" pitchFamily="18" charset="0"/>
                        </a:rPr>
                        <a:t> </a:t>
                      </a: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mn-lt"/>
                          <a:cs typeface="Times New Roman" panose="02020603050405020304" pitchFamily="18" charset="0"/>
                        </a:rPr>
                        <a:t>Ongoing</a:t>
                      </a: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5002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effectLst/>
                        </a:rPr>
                        <a:t>Post-award Conferences</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mn-lt"/>
                          <a:cs typeface="Times New Roman" panose="02020603050405020304" pitchFamily="18" charset="0"/>
                        </a:rPr>
                        <a:t>Allows</a:t>
                      </a:r>
                      <a:r>
                        <a:rPr lang="en-US" sz="1600" baseline="0" dirty="0">
                          <a:latin typeface="+mn-lt"/>
                          <a:cs typeface="Times New Roman" panose="02020603050405020304" pitchFamily="18" charset="0"/>
                        </a:rPr>
                        <a:t> for mutual understanding of all contract requirements</a:t>
                      </a:r>
                      <a:endParaRPr lang="en-US" sz="1600" dirty="0">
                        <a:latin typeface="+mn-lt"/>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mn-lt"/>
                          <a:cs typeface="Times New Roman" panose="02020603050405020304" pitchFamily="18" charset="0"/>
                        </a:rPr>
                        <a:t>Ongoing</a:t>
                      </a: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593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effectLst/>
                        </a:rPr>
                        <a:t>Program Management Reviews</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Regular Program Management reviews with Strategic Supplier Business Leaders </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mn-lt"/>
                          <a:cs typeface="Times New Roman" panose="02020603050405020304" pitchFamily="18" charset="0"/>
                        </a:rPr>
                        <a:t>Ongoing</a:t>
                      </a: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445677"/>
                  </a:ext>
                </a:extLst>
              </a:tr>
              <a:tr h="3593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effectLst/>
                        </a:rPr>
                        <a:t>Other DLA Activities</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Participate in HQs/other Industry events </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mn-lt"/>
                          <a:cs typeface="Times New Roman" panose="02020603050405020304" pitchFamily="18" charset="0"/>
                        </a:rPr>
                        <a:t>Ongoing</a:t>
                      </a: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3018493"/>
                  </a:ext>
                </a:extLst>
              </a:tr>
              <a:tr h="3593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effectLst/>
                        </a:rPr>
                        <a:t>DistributionJ7@dla.mil</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Monitor for communication from vendors</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Ongoing</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1209847"/>
                  </a:ext>
                </a:extLst>
              </a:tr>
            </a:tbl>
          </a:graphicData>
        </a:graphic>
      </p:graphicFrame>
      <p:grpSp>
        <p:nvGrpSpPr>
          <p:cNvPr id="68" name="Group 67"/>
          <p:cNvGrpSpPr/>
          <p:nvPr/>
        </p:nvGrpSpPr>
        <p:grpSpPr>
          <a:xfrm>
            <a:off x="8039048" y="1950630"/>
            <a:ext cx="381000" cy="304800"/>
            <a:chOff x="6781800" y="6248400"/>
            <a:chExt cx="381000" cy="304800"/>
          </a:xfrm>
        </p:grpSpPr>
        <p:sp>
          <p:nvSpPr>
            <p:cNvPr id="69" name="Rectangle 81"/>
            <p:cNvSpPr>
              <a:spLocks noChangeArrowheads="1"/>
            </p:cNvSpPr>
            <p:nvPr/>
          </p:nvSpPr>
          <p:spPr bwMode="auto">
            <a:xfrm>
              <a:off x="6781800" y="6248400"/>
              <a:ext cx="381000" cy="304800"/>
            </a:xfrm>
            <a:prstGeom prst="rect">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solidFill>
                  <a:srgbClr val="000000"/>
                </a:solidFill>
              </a:endParaRPr>
            </a:p>
          </p:txBody>
        </p:sp>
        <p:sp>
          <p:nvSpPr>
            <p:cNvPr id="70" name="AutoShape 82"/>
            <p:cNvSpPr>
              <a:spLocks noChangeArrowheads="1"/>
            </p:cNvSpPr>
            <p:nvPr/>
          </p:nvSpPr>
          <p:spPr bwMode="auto">
            <a:xfrm>
              <a:off x="6859058" y="6309360"/>
              <a:ext cx="227542" cy="182880"/>
            </a:xfrm>
            <a:prstGeom prst="octagon">
              <a:avLst>
                <a:gd name="adj" fmla="val 29287"/>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b="1" dirty="0">
                  <a:solidFill>
                    <a:srgbClr val="000000"/>
                  </a:solidFill>
                </a:rPr>
                <a:t>G</a:t>
              </a:r>
            </a:p>
          </p:txBody>
        </p:sp>
      </p:grpSp>
      <p:grpSp>
        <p:nvGrpSpPr>
          <p:cNvPr id="38" name="Group 37"/>
          <p:cNvGrpSpPr/>
          <p:nvPr/>
        </p:nvGrpSpPr>
        <p:grpSpPr>
          <a:xfrm>
            <a:off x="8029973" y="2500757"/>
            <a:ext cx="381000" cy="304800"/>
            <a:chOff x="6757218" y="6248400"/>
            <a:chExt cx="381000" cy="304800"/>
          </a:xfrm>
        </p:grpSpPr>
        <p:sp>
          <p:nvSpPr>
            <p:cNvPr id="39" name="Rectangle 81"/>
            <p:cNvSpPr>
              <a:spLocks noChangeArrowheads="1"/>
            </p:cNvSpPr>
            <p:nvPr/>
          </p:nvSpPr>
          <p:spPr bwMode="auto">
            <a:xfrm>
              <a:off x="6757218" y="6248400"/>
              <a:ext cx="381000" cy="304800"/>
            </a:xfrm>
            <a:prstGeom prst="rect">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solidFill>
                  <a:srgbClr val="000000"/>
                </a:solidFill>
              </a:endParaRPr>
            </a:p>
          </p:txBody>
        </p:sp>
        <p:sp>
          <p:nvSpPr>
            <p:cNvPr id="40" name="AutoShape 82"/>
            <p:cNvSpPr>
              <a:spLocks noChangeArrowheads="1"/>
            </p:cNvSpPr>
            <p:nvPr/>
          </p:nvSpPr>
          <p:spPr bwMode="auto">
            <a:xfrm>
              <a:off x="6859058" y="6309360"/>
              <a:ext cx="227542" cy="182880"/>
            </a:xfrm>
            <a:prstGeom prst="octagon">
              <a:avLst>
                <a:gd name="adj" fmla="val 29287"/>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b="1" dirty="0">
                  <a:solidFill>
                    <a:srgbClr val="000000"/>
                  </a:solidFill>
                </a:rPr>
                <a:t>G</a:t>
              </a:r>
            </a:p>
          </p:txBody>
        </p:sp>
      </p:grpSp>
      <p:grpSp>
        <p:nvGrpSpPr>
          <p:cNvPr id="17" name="Group 16"/>
          <p:cNvGrpSpPr/>
          <p:nvPr/>
        </p:nvGrpSpPr>
        <p:grpSpPr>
          <a:xfrm>
            <a:off x="8027578" y="3095163"/>
            <a:ext cx="381000" cy="304800"/>
            <a:chOff x="6781800" y="6248400"/>
            <a:chExt cx="381000" cy="304800"/>
          </a:xfrm>
        </p:grpSpPr>
        <p:sp>
          <p:nvSpPr>
            <p:cNvPr id="18" name="Rectangle 81"/>
            <p:cNvSpPr>
              <a:spLocks noChangeArrowheads="1"/>
            </p:cNvSpPr>
            <p:nvPr/>
          </p:nvSpPr>
          <p:spPr bwMode="auto">
            <a:xfrm>
              <a:off x="6781800" y="6248400"/>
              <a:ext cx="381000" cy="304800"/>
            </a:xfrm>
            <a:prstGeom prst="rect">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solidFill>
                  <a:srgbClr val="000000"/>
                </a:solidFill>
              </a:endParaRPr>
            </a:p>
          </p:txBody>
        </p:sp>
        <p:sp>
          <p:nvSpPr>
            <p:cNvPr id="19" name="AutoShape 82"/>
            <p:cNvSpPr>
              <a:spLocks noChangeArrowheads="1"/>
            </p:cNvSpPr>
            <p:nvPr/>
          </p:nvSpPr>
          <p:spPr bwMode="auto">
            <a:xfrm>
              <a:off x="6859058" y="6309360"/>
              <a:ext cx="227542" cy="182880"/>
            </a:xfrm>
            <a:prstGeom prst="octagon">
              <a:avLst>
                <a:gd name="adj" fmla="val 29287"/>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b="1" dirty="0">
                  <a:solidFill>
                    <a:srgbClr val="000000"/>
                  </a:solidFill>
                </a:rPr>
                <a:t>G</a:t>
              </a:r>
            </a:p>
          </p:txBody>
        </p:sp>
      </p:grpSp>
      <p:grpSp>
        <p:nvGrpSpPr>
          <p:cNvPr id="22" name="Group 21"/>
          <p:cNvGrpSpPr/>
          <p:nvPr/>
        </p:nvGrpSpPr>
        <p:grpSpPr>
          <a:xfrm>
            <a:off x="8039048" y="3674376"/>
            <a:ext cx="381000" cy="304800"/>
            <a:chOff x="6781800" y="6248400"/>
            <a:chExt cx="381000" cy="304800"/>
          </a:xfrm>
        </p:grpSpPr>
        <p:sp>
          <p:nvSpPr>
            <p:cNvPr id="23" name="Rectangle 81"/>
            <p:cNvSpPr>
              <a:spLocks noChangeArrowheads="1"/>
            </p:cNvSpPr>
            <p:nvPr/>
          </p:nvSpPr>
          <p:spPr bwMode="auto">
            <a:xfrm>
              <a:off x="6781800" y="6248400"/>
              <a:ext cx="381000" cy="304800"/>
            </a:xfrm>
            <a:prstGeom prst="rect">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solidFill>
                  <a:srgbClr val="000000"/>
                </a:solidFill>
              </a:endParaRPr>
            </a:p>
          </p:txBody>
        </p:sp>
        <p:sp>
          <p:nvSpPr>
            <p:cNvPr id="24" name="AutoShape 82"/>
            <p:cNvSpPr>
              <a:spLocks noChangeArrowheads="1"/>
            </p:cNvSpPr>
            <p:nvPr/>
          </p:nvSpPr>
          <p:spPr bwMode="auto">
            <a:xfrm>
              <a:off x="6859058" y="6309360"/>
              <a:ext cx="227542" cy="182880"/>
            </a:xfrm>
            <a:prstGeom prst="octagon">
              <a:avLst>
                <a:gd name="adj" fmla="val 29287"/>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b="1" dirty="0">
                  <a:solidFill>
                    <a:srgbClr val="000000"/>
                  </a:solidFill>
                </a:rPr>
                <a:t>G</a:t>
              </a:r>
            </a:p>
          </p:txBody>
        </p:sp>
      </p:grpSp>
      <p:grpSp>
        <p:nvGrpSpPr>
          <p:cNvPr id="28" name="Group 27"/>
          <p:cNvGrpSpPr/>
          <p:nvPr/>
        </p:nvGrpSpPr>
        <p:grpSpPr>
          <a:xfrm>
            <a:off x="8039048" y="4722348"/>
            <a:ext cx="381000" cy="304800"/>
            <a:chOff x="6781800" y="6248400"/>
            <a:chExt cx="381000" cy="304800"/>
          </a:xfrm>
        </p:grpSpPr>
        <p:sp>
          <p:nvSpPr>
            <p:cNvPr id="29" name="Rectangle 81"/>
            <p:cNvSpPr>
              <a:spLocks noChangeArrowheads="1"/>
            </p:cNvSpPr>
            <p:nvPr/>
          </p:nvSpPr>
          <p:spPr bwMode="auto">
            <a:xfrm>
              <a:off x="6781800" y="6248400"/>
              <a:ext cx="381000" cy="304800"/>
            </a:xfrm>
            <a:prstGeom prst="rect">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solidFill>
                  <a:srgbClr val="000000"/>
                </a:solidFill>
              </a:endParaRPr>
            </a:p>
          </p:txBody>
        </p:sp>
        <p:sp>
          <p:nvSpPr>
            <p:cNvPr id="30" name="AutoShape 82"/>
            <p:cNvSpPr>
              <a:spLocks noChangeArrowheads="1"/>
            </p:cNvSpPr>
            <p:nvPr/>
          </p:nvSpPr>
          <p:spPr bwMode="auto">
            <a:xfrm>
              <a:off x="6859058" y="6309360"/>
              <a:ext cx="227542" cy="182880"/>
            </a:xfrm>
            <a:prstGeom prst="octagon">
              <a:avLst>
                <a:gd name="adj" fmla="val 29287"/>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b="1" dirty="0">
                  <a:solidFill>
                    <a:srgbClr val="000000"/>
                  </a:solidFill>
                </a:rPr>
                <a:t>G</a:t>
              </a:r>
            </a:p>
          </p:txBody>
        </p:sp>
      </p:grpSp>
      <p:grpSp>
        <p:nvGrpSpPr>
          <p:cNvPr id="34" name="Group 33"/>
          <p:cNvGrpSpPr/>
          <p:nvPr/>
        </p:nvGrpSpPr>
        <p:grpSpPr>
          <a:xfrm>
            <a:off x="8027578" y="5086430"/>
            <a:ext cx="381000" cy="304800"/>
            <a:chOff x="6781800" y="6248400"/>
            <a:chExt cx="381000" cy="304800"/>
          </a:xfrm>
        </p:grpSpPr>
        <p:sp>
          <p:nvSpPr>
            <p:cNvPr id="35" name="Rectangle 81"/>
            <p:cNvSpPr>
              <a:spLocks noChangeArrowheads="1"/>
            </p:cNvSpPr>
            <p:nvPr/>
          </p:nvSpPr>
          <p:spPr bwMode="auto">
            <a:xfrm>
              <a:off x="6781800" y="6248400"/>
              <a:ext cx="381000" cy="304800"/>
            </a:xfrm>
            <a:prstGeom prst="rect">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solidFill>
                  <a:srgbClr val="000000"/>
                </a:solidFill>
              </a:endParaRPr>
            </a:p>
          </p:txBody>
        </p:sp>
        <p:sp>
          <p:nvSpPr>
            <p:cNvPr id="36" name="AutoShape 82"/>
            <p:cNvSpPr>
              <a:spLocks noChangeArrowheads="1"/>
            </p:cNvSpPr>
            <p:nvPr/>
          </p:nvSpPr>
          <p:spPr bwMode="auto">
            <a:xfrm>
              <a:off x="6859058" y="6309360"/>
              <a:ext cx="227542" cy="182880"/>
            </a:xfrm>
            <a:prstGeom prst="octagon">
              <a:avLst>
                <a:gd name="adj" fmla="val 29287"/>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b="1" dirty="0">
                  <a:solidFill>
                    <a:srgbClr val="000000"/>
                  </a:solidFill>
                </a:rPr>
                <a:t>G</a:t>
              </a:r>
            </a:p>
          </p:txBody>
        </p:sp>
      </p:grpSp>
      <p:sp>
        <p:nvSpPr>
          <p:cNvPr id="26" name="Title 5">
            <a:extLst>
              <a:ext uri="{FF2B5EF4-FFF2-40B4-BE49-F238E27FC236}">
                <a16:creationId xmlns:a16="http://schemas.microsoft.com/office/drawing/2014/main" id="{226FB771-29FB-E2BF-0C66-7D9C63224846}"/>
              </a:ext>
            </a:extLst>
          </p:cNvPr>
          <p:cNvSpPr txBox="1">
            <a:spLocks/>
          </p:cNvSpPr>
          <p:nvPr/>
        </p:nvSpPr>
        <p:spPr>
          <a:xfrm>
            <a:off x="2955865" y="170329"/>
            <a:ext cx="6996182" cy="1055600"/>
          </a:xfrm>
          <a:prstGeom prst="rect">
            <a:avLst/>
          </a:prstGeom>
        </p:spPr>
        <p:txBody>
          <a:bodyPr vert="horz" lIns="91440" tIns="45720" rIns="91440" bIns="45720" rtlCol="0" anchor="t" anchorCtr="0">
            <a:noAutofit/>
          </a:bodyPr>
          <a:lstStyle>
            <a:lvl1pPr algn="ctr" defTabSz="914400" rtl="0" eaLnBrk="1" latinLnBrk="0" hangingPunct="1">
              <a:lnSpc>
                <a:spcPct val="100000"/>
              </a:lnSpc>
              <a:spcBef>
                <a:spcPct val="0"/>
              </a:spcBef>
              <a:buNone/>
              <a:defRPr sz="2400" b="1" kern="1200">
                <a:solidFill>
                  <a:schemeClr val="tx2"/>
                </a:solidFill>
                <a:latin typeface="+mn-lt"/>
                <a:ea typeface="+mj-ea"/>
                <a:cs typeface="+mj-cs"/>
              </a:defRPr>
            </a:lvl1pPr>
          </a:lstStyle>
          <a:p>
            <a:r>
              <a:rPr lang="en-US" altLang="en-US" dirty="0">
                <a:solidFill>
                  <a:srgbClr val="4472C4">
                    <a:lumMod val="50000"/>
                  </a:srgbClr>
                </a:solidFill>
                <a:latin typeface="Arial" panose="020B0604020202020204"/>
              </a:rPr>
              <a:t>FA I:  Supplier Communication</a:t>
            </a:r>
          </a:p>
          <a:p>
            <a:r>
              <a:rPr lang="en-US" altLang="en-US" dirty="0">
                <a:solidFill>
                  <a:srgbClr val="4472C4">
                    <a:lumMod val="50000"/>
                  </a:srgbClr>
                </a:solidFill>
                <a:latin typeface="Arial" panose="020B0604020202020204"/>
              </a:rPr>
              <a:t> and Interaction (continued)</a:t>
            </a:r>
            <a:endParaRPr lang="en-US" dirty="0">
              <a:solidFill>
                <a:srgbClr val="4472C4">
                  <a:lumMod val="50000"/>
                </a:srgbClr>
              </a:solidFill>
              <a:latin typeface="Arial" panose="020B0604020202020204"/>
            </a:endParaRPr>
          </a:p>
        </p:txBody>
      </p:sp>
      <p:grpSp>
        <p:nvGrpSpPr>
          <p:cNvPr id="27" name="Group 26">
            <a:extLst>
              <a:ext uri="{FF2B5EF4-FFF2-40B4-BE49-F238E27FC236}">
                <a16:creationId xmlns:a16="http://schemas.microsoft.com/office/drawing/2014/main" id="{F39BF3F7-1B96-C2F5-49FC-3069875F27F1}"/>
              </a:ext>
            </a:extLst>
          </p:cNvPr>
          <p:cNvGrpSpPr/>
          <p:nvPr/>
        </p:nvGrpSpPr>
        <p:grpSpPr>
          <a:xfrm>
            <a:off x="8027578" y="4253589"/>
            <a:ext cx="381000" cy="304800"/>
            <a:chOff x="6781800" y="6248400"/>
            <a:chExt cx="381000" cy="304800"/>
          </a:xfrm>
        </p:grpSpPr>
        <p:sp>
          <p:nvSpPr>
            <p:cNvPr id="31" name="Rectangle 81">
              <a:extLst>
                <a:ext uri="{FF2B5EF4-FFF2-40B4-BE49-F238E27FC236}">
                  <a16:creationId xmlns:a16="http://schemas.microsoft.com/office/drawing/2014/main" id="{4B82B999-CAA7-BFB7-8A67-30D26DE15BD0}"/>
                </a:ext>
              </a:extLst>
            </p:cNvPr>
            <p:cNvSpPr>
              <a:spLocks noChangeArrowheads="1"/>
            </p:cNvSpPr>
            <p:nvPr/>
          </p:nvSpPr>
          <p:spPr bwMode="auto">
            <a:xfrm>
              <a:off x="6781800" y="6248400"/>
              <a:ext cx="381000" cy="304800"/>
            </a:xfrm>
            <a:prstGeom prst="rect">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solidFill>
                  <a:srgbClr val="000000"/>
                </a:solidFill>
              </a:endParaRPr>
            </a:p>
          </p:txBody>
        </p:sp>
        <p:sp>
          <p:nvSpPr>
            <p:cNvPr id="32" name="AutoShape 82">
              <a:extLst>
                <a:ext uri="{FF2B5EF4-FFF2-40B4-BE49-F238E27FC236}">
                  <a16:creationId xmlns:a16="http://schemas.microsoft.com/office/drawing/2014/main" id="{C61CF1CB-D1E3-BFCA-C1BB-A42330F05010}"/>
                </a:ext>
              </a:extLst>
            </p:cNvPr>
            <p:cNvSpPr>
              <a:spLocks noChangeArrowheads="1"/>
            </p:cNvSpPr>
            <p:nvPr/>
          </p:nvSpPr>
          <p:spPr bwMode="auto">
            <a:xfrm>
              <a:off x="6859058" y="6309360"/>
              <a:ext cx="227542" cy="182880"/>
            </a:xfrm>
            <a:prstGeom prst="octagon">
              <a:avLst>
                <a:gd name="adj" fmla="val 29287"/>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b="1" dirty="0">
                  <a:solidFill>
                    <a:srgbClr val="000000"/>
                  </a:solidFill>
                </a:rPr>
                <a:t>G</a:t>
              </a:r>
            </a:p>
          </p:txBody>
        </p:sp>
      </p:grpSp>
    </p:spTree>
    <p:extLst>
      <p:ext uri="{BB962C8B-B14F-4D97-AF65-F5344CB8AC3E}">
        <p14:creationId xmlns:p14="http://schemas.microsoft.com/office/powerpoint/2010/main" val="1224126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D0406C7E-46EF-B24E-8B25-69D927A08592}" type="slidenum">
              <a:rPr lang="en-US" sz="1200" smtClean="0"/>
              <a:pPr/>
              <a:t>16</a:t>
            </a:fld>
            <a:endParaRPr lang="en-US" sz="1200" dirty="0"/>
          </a:p>
        </p:txBody>
      </p:sp>
      <p:graphicFrame>
        <p:nvGraphicFramePr>
          <p:cNvPr id="47" name="Group 118"/>
          <p:cNvGraphicFramePr>
            <a:graphicFrameLocks/>
          </p:cNvGraphicFramePr>
          <p:nvPr>
            <p:extLst>
              <p:ext uri="{D42A27DB-BD31-4B8C-83A1-F6EECF244321}">
                <p14:modId xmlns:p14="http://schemas.microsoft.com/office/powerpoint/2010/main" val="601210876"/>
              </p:ext>
            </p:extLst>
          </p:nvPr>
        </p:nvGraphicFramePr>
        <p:xfrm>
          <a:off x="362087" y="1260756"/>
          <a:ext cx="8539702" cy="3949185"/>
        </p:xfrm>
        <a:graphic>
          <a:graphicData uri="http://schemas.openxmlformats.org/drawingml/2006/table">
            <a:tbl>
              <a:tblPr>
                <a:tableStyleId>{125E5076-3810-47DD-B79F-674D7AD40C01}</a:tableStyleId>
              </a:tblPr>
              <a:tblGrid>
                <a:gridCol w="2295447">
                  <a:extLst>
                    <a:ext uri="{9D8B030D-6E8A-4147-A177-3AD203B41FA5}">
                      <a16:colId xmlns:a16="http://schemas.microsoft.com/office/drawing/2014/main" val="20000"/>
                    </a:ext>
                  </a:extLst>
                </a:gridCol>
                <a:gridCol w="3915546">
                  <a:extLst>
                    <a:ext uri="{9D8B030D-6E8A-4147-A177-3AD203B41FA5}">
                      <a16:colId xmlns:a16="http://schemas.microsoft.com/office/drawing/2014/main" val="3102195099"/>
                    </a:ext>
                  </a:extLst>
                </a:gridCol>
                <a:gridCol w="1160891">
                  <a:extLst>
                    <a:ext uri="{9D8B030D-6E8A-4147-A177-3AD203B41FA5}">
                      <a16:colId xmlns:a16="http://schemas.microsoft.com/office/drawing/2014/main" val="1070257325"/>
                    </a:ext>
                  </a:extLst>
                </a:gridCol>
                <a:gridCol w="1167818">
                  <a:extLst>
                    <a:ext uri="{9D8B030D-6E8A-4147-A177-3AD203B41FA5}">
                      <a16:colId xmlns:a16="http://schemas.microsoft.com/office/drawing/2014/main" val="4063248511"/>
                    </a:ext>
                  </a:extLst>
                </a:gridCol>
              </a:tblGrid>
              <a:tr h="9898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sng" strike="noStrike" cap="none" normalizeH="0" baseline="0" dirty="0">
                          <a:ln>
                            <a:noFill/>
                          </a:ln>
                          <a:effectLst>
                            <a:outerShdw blurRad="38100" dist="38100" dir="2700000" algn="tl">
                              <a:srgbClr val="000000">
                                <a:alpha val="43137"/>
                              </a:srgbClr>
                            </a:outerShdw>
                          </a:effectLst>
                        </a:rPr>
                        <a:t>IE ACTIVITY</a:t>
                      </a:r>
                      <a:endParaRPr kumimoji="0" lang="en-US" sz="1800" b="1" i="0" u="sng"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u="sng" dirty="0">
                          <a:effectLst>
                            <a:outerShdw blurRad="38100" dist="38100" dir="2700000" algn="tl">
                              <a:srgbClr val="000000">
                                <a:alpha val="43137"/>
                              </a:srgbClr>
                            </a:outerShdw>
                          </a:effectLst>
                        </a:rPr>
                        <a:t>PURPOSE</a:t>
                      </a:r>
                      <a:endParaRPr lang="en-US" sz="18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u="sng" dirty="0">
                          <a:effectLst>
                            <a:outerShdw blurRad="38100" dist="38100" dir="2700000" algn="tl">
                              <a:srgbClr val="000000">
                                <a:alpha val="43137"/>
                              </a:srgbClr>
                            </a:outerShdw>
                          </a:effectLst>
                        </a:rPr>
                        <a:t>DATE</a:t>
                      </a:r>
                      <a:endParaRPr lang="en-US" sz="17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700" dirty="0">
                        <a:effectLst>
                          <a:outerShdw blurRad="38100" dist="38100" dir="2700000" algn="tl">
                            <a:srgbClr val="000000">
                              <a:alpha val="43137"/>
                            </a:srgbClr>
                          </a:outerShdw>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u="sng" dirty="0">
                          <a:effectLst>
                            <a:outerShdw blurRad="38100" dist="38100" dir="2700000" algn="tl">
                              <a:srgbClr val="000000">
                                <a:alpha val="43137"/>
                              </a:srgbClr>
                            </a:outerShdw>
                          </a:effectLst>
                        </a:rPr>
                        <a:t>STATUS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5934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dirty="0"/>
                        <a:t>Small Business Goals </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Defined</a:t>
                      </a:r>
                      <a:r>
                        <a:rPr lang="en-US" sz="1600" baseline="0" dirty="0"/>
                        <a:t> acquisition metrics used to maintain and strengthen the overall economy </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Ongoing</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3849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dirty="0"/>
                        <a:t>DLA Small Business Offices </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Grow interaction &amp; communication with HQs &amp; local offices</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Ongoing</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9251930"/>
                  </a:ext>
                </a:extLst>
              </a:tr>
              <a:tr h="63849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dirty="0"/>
                        <a:t>Competition Goal </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Defined acquisition metric used to foster competition and reduce costs</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Ongoing</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3849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baseline="0" dirty="0"/>
                        <a:t>Public Private Partnership Model</a:t>
                      </a:r>
                      <a:r>
                        <a:rPr lang="en-US" sz="1600" dirty="0"/>
                        <a:t> </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Partner with industry</a:t>
                      </a:r>
                      <a:r>
                        <a:rPr lang="en-US" sz="1600" baseline="0" dirty="0"/>
                        <a:t> on product support bids as the storage &amp; distribution provider</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Ongoing</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62937"/>
                  </a:ext>
                </a:extLst>
              </a:tr>
            </a:tbl>
          </a:graphicData>
        </a:graphic>
      </p:graphicFrame>
      <p:grpSp>
        <p:nvGrpSpPr>
          <p:cNvPr id="68" name="Group 67"/>
          <p:cNvGrpSpPr/>
          <p:nvPr/>
        </p:nvGrpSpPr>
        <p:grpSpPr>
          <a:xfrm>
            <a:off x="8130232" y="2512864"/>
            <a:ext cx="381000" cy="304800"/>
            <a:chOff x="6781800" y="6248400"/>
            <a:chExt cx="381000" cy="304800"/>
          </a:xfrm>
        </p:grpSpPr>
        <p:sp>
          <p:nvSpPr>
            <p:cNvPr id="69" name="Rectangle 81"/>
            <p:cNvSpPr>
              <a:spLocks noChangeArrowheads="1"/>
            </p:cNvSpPr>
            <p:nvPr/>
          </p:nvSpPr>
          <p:spPr bwMode="auto">
            <a:xfrm>
              <a:off x="6781800" y="6248400"/>
              <a:ext cx="381000" cy="304800"/>
            </a:xfrm>
            <a:prstGeom prst="rect">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solidFill>
                  <a:srgbClr val="000000"/>
                </a:solidFill>
              </a:endParaRPr>
            </a:p>
          </p:txBody>
        </p:sp>
        <p:sp>
          <p:nvSpPr>
            <p:cNvPr id="70" name="AutoShape 82"/>
            <p:cNvSpPr>
              <a:spLocks noChangeArrowheads="1"/>
            </p:cNvSpPr>
            <p:nvPr/>
          </p:nvSpPr>
          <p:spPr bwMode="auto">
            <a:xfrm>
              <a:off x="6859058" y="6309360"/>
              <a:ext cx="227542" cy="182880"/>
            </a:xfrm>
            <a:prstGeom prst="octagon">
              <a:avLst>
                <a:gd name="adj" fmla="val 29287"/>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b="1" dirty="0">
                  <a:solidFill>
                    <a:srgbClr val="000000"/>
                  </a:solidFill>
                </a:rPr>
                <a:t>G</a:t>
              </a:r>
            </a:p>
          </p:txBody>
        </p:sp>
      </p:grpSp>
      <p:grpSp>
        <p:nvGrpSpPr>
          <p:cNvPr id="38" name="Group 37"/>
          <p:cNvGrpSpPr/>
          <p:nvPr/>
        </p:nvGrpSpPr>
        <p:grpSpPr>
          <a:xfrm>
            <a:off x="8130232" y="3260409"/>
            <a:ext cx="381000" cy="304800"/>
            <a:chOff x="6757218" y="6248400"/>
            <a:chExt cx="381000" cy="304800"/>
          </a:xfrm>
        </p:grpSpPr>
        <p:sp>
          <p:nvSpPr>
            <p:cNvPr id="39" name="Rectangle 81"/>
            <p:cNvSpPr>
              <a:spLocks noChangeArrowheads="1"/>
            </p:cNvSpPr>
            <p:nvPr/>
          </p:nvSpPr>
          <p:spPr bwMode="auto">
            <a:xfrm>
              <a:off x="6757218" y="6248400"/>
              <a:ext cx="381000" cy="304800"/>
            </a:xfrm>
            <a:prstGeom prst="rect">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solidFill>
                  <a:srgbClr val="000000"/>
                </a:solidFill>
              </a:endParaRPr>
            </a:p>
          </p:txBody>
        </p:sp>
        <p:sp>
          <p:nvSpPr>
            <p:cNvPr id="40" name="AutoShape 82"/>
            <p:cNvSpPr>
              <a:spLocks noChangeArrowheads="1"/>
            </p:cNvSpPr>
            <p:nvPr/>
          </p:nvSpPr>
          <p:spPr bwMode="auto">
            <a:xfrm>
              <a:off x="6859058" y="6309360"/>
              <a:ext cx="227542" cy="182880"/>
            </a:xfrm>
            <a:prstGeom prst="octagon">
              <a:avLst>
                <a:gd name="adj" fmla="val 29287"/>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b="1" dirty="0">
                  <a:solidFill>
                    <a:srgbClr val="000000"/>
                  </a:solidFill>
                </a:rPr>
                <a:t>G</a:t>
              </a:r>
            </a:p>
          </p:txBody>
        </p:sp>
      </p:grpSp>
      <p:grpSp>
        <p:nvGrpSpPr>
          <p:cNvPr id="12" name="Group 11"/>
          <p:cNvGrpSpPr/>
          <p:nvPr/>
        </p:nvGrpSpPr>
        <p:grpSpPr>
          <a:xfrm>
            <a:off x="8130232" y="3917372"/>
            <a:ext cx="381000" cy="304800"/>
            <a:chOff x="6757218" y="6248400"/>
            <a:chExt cx="381000" cy="304800"/>
          </a:xfrm>
        </p:grpSpPr>
        <p:sp>
          <p:nvSpPr>
            <p:cNvPr id="13" name="Rectangle 81"/>
            <p:cNvSpPr>
              <a:spLocks noChangeArrowheads="1"/>
            </p:cNvSpPr>
            <p:nvPr/>
          </p:nvSpPr>
          <p:spPr bwMode="auto">
            <a:xfrm>
              <a:off x="6757218" y="6248400"/>
              <a:ext cx="381000" cy="304800"/>
            </a:xfrm>
            <a:prstGeom prst="rect">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solidFill>
                  <a:srgbClr val="000000"/>
                </a:solidFill>
              </a:endParaRPr>
            </a:p>
          </p:txBody>
        </p:sp>
        <p:sp>
          <p:nvSpPr>
            <p:cNvPr id="14" name="AutoShape 82"/>
            <p:cNvSpPr>
              <a:spLocks noChangeArrowheads="1"/>
            </p:cNvSpPr>
            <p:nvPr/>
          </p:nvSpPr>
          <p:spPr bwMode="auto">
            <a:xfrm>
              <a:off x="6859058" y="6309360"/>
              <a:ext cx="227542" cy="182880"/>
            </a:xfrm>
            <a:prstGeom prst="octagon">
              <a:avLst>
                <a:gd name="adj" fmla="val 29287"/>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b="1" dirty="0">
                  <a:solidFill>
                    <a:srgbClr val="000000"/>
                  </a:solidFill>
                </a:rPr>
                <a:t>G</a:t>
              </a:r>
            </a:p>
          </p:txBody>
        </p:sp>
      </p:grpSp>
      <p:sp>
        <p:nvSpPr>
          <p:cNvPr id="16" name="Title 5">
            <a:extLst>
              <a:ext uri="{FF2B5EF4-FFF2-40B4-BE49-F238E27FC236}">
                <a16:creationId xmlns:a16="http://schemas.microsoft.com/office/drawing/2014/main" id="{F104E91C-06CB-2E8A-8F85-4996973F46D0}"/>
              </a:ext>
            </a:extLst>
          </p:cNvPr>
          <p:cNvSpPr txBox="1">
            <a:spLocks/>
          </p:cNvSpPr>
          <p:nvPr/>
        </p:nvSpPr>
        <p:spPr>
          <a:xfrm>
            <a:off x="2955865" y="170329"/>
            <a:ext cx="6996182" cy="1055600"/>
          </a:xfrm>
          <a:prstGeom prst="rect">
            <a:avLst/>
          </a:prstGeom>
        </p:spPr>
        <p:txBody>
          <a:bodyPr vert="horz" lIns="91440" tIns="45720" rIns="91440" bIns="45720" rtlCol="0" anchor="t" anchorCtr="0">
            <a:noAutofit/>
          </a:bodyPr>
          <a:lstStyle>
            <a:lvl1pPr algn="ctr" defTabSz="914400" rtl="0" eaLnBrk="1" latinLnBrk="0" hangingPunct="1">
              <a:lnSpc>
                <a:spcPct val="100000"/>
              </a:lnSpc>
              <a:spcBef>
                <a:spcPct val="0"/>
              </a:spcBef>
              <a:buNone/>
              <a:defRPr sz="2400" b="1" kern="1200">
                <a:solidFill>
                  <a:schemeClr val="tx2"/>
                </a:solidFill>
                <a:latin typeface="+mn-lt"/>
                <a:ea typeface="+mj-ea"/>
                <a:cs typeface="+mj-cs"/>
              </a:defRPr>
            </a:lvl1pPr>
          </a:lstStyle>
          <a:p>
            <a:r>
              <a:rPr lang="en-US" altLang="en-US" dirty="0">
                <a:solidFill>
                  <a:srgbClr val="4472C4">
                    <a:lumMod val="50000"/>
                  </a:srgbClr>
                </a:solidFill>
                <a:latin typeface="Arial" panose="020B0604020202020204"/>
              </a:rPr>
              <a:t>FA II:  Balancing Business Decisions</a:t>
            </a:r>
          </a:p>
          <a:p>
            <a:r>
              <a:rPr lang="en-US" altLang="en-US" dirty="0">
                <a:solidFill>
                  <a:srgbClr val="4472C4">
                    <a:lumMod val="50000"/>
                  </a:srgbClr>
                </a:solidFill>
                <a:latin typeface="Arial" panose="020B0604020202020204"/>
              </a:rPr>
              <a:t> and Fiduciary Responsibilities</a:t>
            </a:r>
            <a:endParaRPr lang="en-US" dirty="0">
              <a:solidFill>
                <a:srgbClr val="4472C4">
                  <a:lumMod val="50000"/>
                </a:srgbClr>
              </a:solidFill>
              <a:latin typeface="Arial" panose="020B0604020202020204"/>
            </a:endParaRPr>
          </a:p>
        </p:txBody>
      </p:sp>
      <p:grpSp>
        <p:nvGrpSpPr>
          <p:cNvPr id="17" name="Group 16">
            <a:extLst>
              <a:ext uri="{FF2B5EF4-FFF2-40B4-BE49-F238E27FC236}">
                <a16:creationId xmlns:a16="http://schemas.microsoft.com/office/drawing/2014/main" id="{1918320A-6144-B11D-D226-7A041253327B}"/>
              </a:ext>
            </a:extLst>
          </p:cNvPr>
          <p:cNvGrpSpPr/>
          <p:nvPr/>
        </p:nvGrpSpPr>
        <p:grpSpPr>
          <a:xfrm>
            <a:off x="8130232" y="4624002"/>
            <a:ext cx="381000" cy="304800"/>
            <a:chOff x="6757218" y="6248400"/>
            <a:chExt cx="381000" cy="304800"/>
          </a:xfrm>
        </p:grpSpPr>
        <p:sp>
          <p:nvSpPr>
            <p:cNvPr id="18" name="Rectangle 81">
              <a:extLst>
                <a:ext uri="{FF2B5EF4-FFF2-40B4-BE49-F238E27FC236}">
                  <a16:creationId xmlns:a16="http://schemas.microsoft.com/office/drawing/2014/main" id="{B340D1FC-A1C2-20A3-FAC6-977FAC34A696}"/>
                </a:ext>
              </a:extLst>
            </p:cNvPr>
            <p:cNvSpPr>
              <a:spLocks noChangeArrowheads="1"/>
            </p:cNvSpPr>
            <p:nvPr/>
          </p:nvSpPr>
          <p:spPr bwMode="auto">
            <a:xfrm>
              <a:off x="6757218" y="6248400"/>
              <a:ext cx="381000" cy="304800"/>
            </a:xfrm>
            <a:prstGeom prst="rect">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solidFill>
                  <a:srgbClr val="000000"/>
                </a:solidFill>
              </a:endParaRPr>
            </a:p>
          </p:txBody>
        </p:sp>
        <p:sp>
          <p:nvSpPr>
            <p:cNvPr id="19" name="AutoShape 82">
              <a:extLst>
                <a:ext uri="{FF2B5EF4-FFF2-40B4-BE49-F238E27FC236}">
                  <a16:creationId xmlns:a16="http://schemas.microsoft.com/office/drawing/2014/main" id="{1FF2C7C3-8187-35B9-EF3E-597AF4172A59}"/>
                </a:ext>
              </a:extLst>
            </p:cNvPr>
            <p:cNvSpPr>
              <a:spLocks noChangeArrowheads="1"/>
            </p:cNvSpPr>
            <p:nvPr/>
          </p:nvSpPr>
          <p:spPr bwMode="auto">
            <a:xfrm>
              <a:off x="6859058" y="6309360"/>
              <a:ext cx="227542" cy="182880"/>
            </a:xfrm>
            <a:prstGeom prst="octagon">
              <a:avLst>
                <a:gd name="adj" fmla="val 29287"/>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b="1" dirty="0">
                  <a:solidFill>
                    <a:srgbClr val="000000"/>
                  </a:solidFill>
                </a:rPr>
                <a:t>G</a:t>
              </a:r>
            </a:p>
          </p:txBody>
        </p:sp>
      </p:grpSp>
    </p:spTree>
    <p:extLst>
      <p:ext uri="{BB962C8B-B14F-4D97-AF65-F5344CB8AC3E}">
        <p14:creationId xmlns:p14="http://schemas.microsoft.com/office/powerpoint/2010/main" val="3002791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D0406C7E-46EF-B24E-8B25-69D927A08592}" type="slidenum">
              <a:rPr lang="en-US" sz="1200" smtClean="0"/>
              <a:pPr/>
              <a:t>17</a:t>
            </a:fld>
            <a:endParaRPr lang="en-US" sz="1200" dirty="0"/>
          </a:p>
        </p:txBody>
      </p:sp>
      <p:graphicFrame>
        <p:nvGraphicFramePr>
          <p:cNvPr id="47" name="Group 118"/>
          <p:cNvGraphicFramePr>
            <a:graphicFrameLocks/>
          </p:cNvGraphicFramePr>
          <p:nvPr>
            <p:extLst>
              <p:ext uri="{D42A27DB-BD31-4B8C-83A1-F6EECF244321}">
                <p14:modId xmlns:p14="http://schemas.microsoft.com/office/powerpoint/2010/main" val="1163879589"/>
              </p:ext>
            </p:extLst>
          </p:nvPr>
        </p:nvGraphicFramePr>
        <p:xfrm>
          <a:off x="302149" y="1275385"/>
          <a:ext cx="8539702" cy="4556832"/>
        </p:xfrm>
        <a:graphic>
          <a:graphicData uri="http://schemas.openxmlformats.org/drawingml/2006/table">
            <a:tbl>
              <a:tblPr>
                <a:tableStyleId>{125E5076-3810-47DD-B79F-674D7AD40C01}</a:tableStyleId>
              </a:tblPr>
              <a:tblGrid>
                <a:gridCol w="2295447">
                  <a:extLst>
                    <a:ext uri="{9D8B030D-6E8A-4147-A177-3AD203B41FA5}">
                      <a16:colId xmlns:a16="http://schemas.microsoft.com/office/drawing/2014/main" val="20000"/>
                    </a:ext>
                  </a:extLst>
                </a:gridCol>
                <a:gridCol w="3915546">
                  <a:extLst>
                    <a:ext uri="{9D8B030D-6E8A-4147-A177-3AD203B41FA5}">
                      <a16:colId xmlns:a16="http://schemas.microsoft.com/office/drawing/2014/main" val="3102195099"/>
                    </a:ext>
                  </a:extLst>
                </a:gridCol>
                <a:gridCol w="1160891">
                  <a:extLst>
                    <a:ext uri="{9D8B030D-6E8A-4147-A177-3AD203B41FA5}">
                      <a16:colId xmlns:a16="http://schemas.microsoft.com/office/drawing/2014/main" val="1070257325"/>
                    </a:ext>
                  </a:extLst>
                </a:gridCol>
                <a:gridCol w="1167818">
                  <a:extLst>
                    <a:ext uri="{9D8B030D-6E8A-4147-A177-3AD203B41FA5}">
                      <a16:colId xmlns:a16="http://schemas.microsoft.com/office/drawing/2014/main" val="4063248511"/>
                    </a:ext>
                  </a:extLst>
                </a:gridCol>
              </a:tblGrid>
              <a:tr h="6483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sng" strike="noStrike" cap="none" normalizeH="0" baseline="0" dirty="0">
                          <a:ln>
                            <a:noFill/>
                          </a:ln>
                          <a:effectLst>
                            <a:outerShdw blurRad="38100" dist="38100" dir="2700000" algn="tl">
                              <a:srgbClr val="000000">
                                <a:alpha val="43137"/>
                              </a:srgbClr>
                            </a:outerShdw>
                          </a:effectLst>
                        </a:rPr>
                        <a:t>IE ACTIVITY</a:t>
                      </a:r>
                      <a:endParaRPr kumimoji="0" lang="en-US" sz="1800" b="1" i="0" u="sng"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u="sng" dirty="0">
                          <a:effectLst>
                            <a:outerShdw blurRad="38100" dist="38100" dir="2700000" algn="tl">
                              <a:srgbClr val="000000">
                                <a:alpha val="43137"/>
                              </a:srgbClr>
                            </a:outerShdw>
                          </a:effectLst>
                        </a:rPr>
                        <a:t>PURPOSE</a:t>
                      </a:r>
                      <a:endParaRPr lang="en-US" sz="18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u="sng" dirty="0">
                          <a:effectLst>
                            <a:outerShdw blurRad="38100" dist="38100" dir="2700000" algn="tl">
                              <a:srgbClr val="000000">
                                <a:alpha val="43137"/>
                              </a:srgbClr>
                            </a:outerShdw>
                          </a:effectLst>
                        </a:rPr>
                        <a:t>DATE</a:t>
                      </a:r>
                      <a:endParaRPr lang="en-US" sz="17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700" dirty="0">
                        <a:effectLst>
                          <a:outerShdw blurRad="38100" dist="38100" dir="2700000" algn="tl">
                            <a:srgbClr val="000000">
                              <a:alpha val="43137"/>
                            </a:srgbClr>
                          </a:outerShdw>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u="sng" dirty="0">
                          <a:effectLst>
                            <a:outerShdw blurRad="38100" dist="38100" dir="2700000" algn="tl">
                              <a:srgbClr val="000000">
                                <a:alpha val="43137"/>
                              </a:srgbClr>
                            </a:outerShdw>
                          </a:effectLst>
                        </a:rPr>
                        <a:t>STATUS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5934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dirty="0"/>
                        <a:t>Increased Coordination with the Procurement Technical Assistance Center</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Onsite training, participation in our Industry Day,</a:t>
                      </a:r>
                      <a:r>
                        <a:rPr lang="en-US" sz="1600" baseline="0" dirty="0"/>
                        <a:t> and increase SB referrals (Net</a:t>
                      </a:r>
                      <a:r>
                        <a:rPr lang="en-US" sz="1600" dirty="0"/>
                        <a:t>work</a:t>
                      </a:r>
                      <a:r>
                        <a:rPr lang="en-US" sz="1600" baseline="0" dirty="0"/>
                        <a:t> of procurement professionals that provides individualized counseling to assist businesses in competing successfully in the government marketplace)</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Ongoing</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3849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dirty="0"/>
                        <a:t>Industry</a:t>
                      </a:r>
                      <a:r>
                        <a:rPr lang="en-US" sz="1600" baseline="0" dirty="0"/>
                        <a:t> Feedback Survey</a:t>
                      </a:r>
                      <a:r>
                        <a:rPr lang="en-US" sz="1600" dirty="0"/>
                        <a:t> </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Survey Industry Day participants to obtain feedback for consideration of</a:t>
                      </a:r>
                      <a:r>
                        <a:rPr lang="en-US" sz="1600" baseline="0" dirty="0"/>
                        <a:t> topics/training for inclusion in </a:t>
                      </a:r>
                      <a:r>
                        <a:rPr lang="en-US" sz="1600" dirty="0"/>
                        <a:t>future Industry Day events</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mn-lt"/>
                          <a:cs typeface="+mn-cs"/>
                        </a:rPr>
                        <a:t>Jun 23</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38495">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sz="1600" dirty="0"/>
                        <a:t>DLA </a:t>
                      </a:r>
                      <a:r>
                        <a:rPr lang="en-US" sz="1600" baseline="0" dirty="0"/>
                        <a:t>Supplier Survey</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Develop action plan to address any areas needing improvement</a:t>
                      </a:r>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FY 23 </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236090"/>
                  </a:ext>
                </a:extLst>
              </a:tr>
            </a:tbl>
          </a:graphicData>
        </a:graphic>
      </p:graphicFrame>
      <p:grpSp>
        <p:nvGrpSpPr>
          <p:cNvPr id="68" name="Group 67"/>
          <p:cNvGrpSpPr/>
          <p:nvPr/>
        </p:nvGrpSpPr>
        <p:grpSpPr>
          <a:xfrm>
            <a:off x="8032517" y="2889791"/>
            <a:ext cx="381000" cy="304800"/>
            <a:chOff x="6781800" y="6248400"/>
            <a:chExt cx="381000" cy="304800"/>
          </a:xfrm>
        </p:grpSpPr>
        <p:sp>
          <p:nvSpPr>
            <p:cNvPr id="69" name="Rectangle 81"/>
            <p:cNvSpPr>
              <a:spLocks noChangeArrowheads="1"/>
            </p:cNvSpPr>
            <p:nvPr/>
          </p:nvSpPr>
          <p:spPr bwMode="auto">
            <a:xfrm>
              <a:off x="6781800" y="6248400"/>
              <a:ext cx="381000" cy="304800"/>
            </a:xfrm>
            <a:prstGeom prst="rect">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solidFill>
                  <a:srgbClr val="000000"/>
                </a:solidFill>
              </a:endParaRPr>
            </a:p>
          </p:txBody>
        </p:sp>
        <p:sp>
          <p:nvSpPr>
            <p:cNvPr id="70" name="AutoShape 82"/>
            <p:cNvSpPr>
              <a:spLocks noChangeArrowheads="1"/>
            </p:cNvSpPr>
            <p:nvPr/>
          </p:nvSpPr>
          <p:spPr bwMode="auto">
            <a:xfrm>
              <a:off x="6859058" y="6309360"/>
              <a:ext cx="227542" cy="182880"/>
            </a:xfrm>
            <a:prstGeom prst="octagon">
              <a:avLst>
                <a:gd name="adj" fmla="val 29287"/>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b="1" dirty="0">
                  <a:solidFill>
                    <a:srgbClr val="000000"/>
                  </a:solidFill>
                </a:rPr>
                <a:t>G</a:t>
              </a:r>
            </a:p>
          </p:txBody>
        </p:sp>
      </p:grpSp>
      <p:grpSp>
        <p:nvGrpSpPr>
          <p:cNvPr id="38" name="Group 37"/>
          <p:cNvGrpSpPr/>
          <p:nvPr/>
        </p:nvGrpSpPr>
        <p:grpSpPr>
          <a:xfrm>
            <a:off x="8032517" y="4303467"/>
            <a:ext cx="381000" cy="304800"/>
            <a:chOff x="6757218" y="6248400"/>
            <a:chExt cx="381000" cy="304800"/>
          </a:xfrm>
        </p:grpSpPr>
        <p:sp>
          <p:nvSpPr>
            <p:cNvPr id="39" name="Rectangle 81"/>
            <p:cNvSpPr>
              <a:spLocks noChangeArrowheads="1"/>
            </p:cNvSpPr>
            <p:nvPr/>
          </p:nvSpPr>
          <p:spPr bwMode="auto">
            <a:xfrm>
              <a:off x="6757218" y="6248400"/>
              <a:ext cx="381000" cy="304800"/>
            </a:xfrm>
            <a:prstGeom prst="rect">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solidFill>
                  <a:srgbClr val="000000"/>
                </a:solidFill>
              </a:endParaRPr>
            </a:p>
          </p:txBody>
        </p:sp>
        <p:sp>
          <p:nvSpPr>
            <p:cNvPr id="40" name="AutoShape 82"/>
            <p:cNvSpPr>
              <a:spLocks noChangeArrowheads="1"/>
            </p:cNvSpPr>
            <p:nvPr/>
          </p:nvSpPr>
          <p:spPr bwMode="auto">
            <a:xfrm>
              <a:off x="6859058" y="6309360"/>
              <a:ext cx="227542" cy="182880"/>
            </a:xfrm>
            <a:prstGeom prst="octagon">
              <a:avLst>
                <a:gd name="adj" fmla="val 29287"/>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b="1" dirty="0">
                  <a:solidFill>
                    <a:srgbClr val="000000"/>
                  </a:solidFill>
                </a:rPr>
                <a:t>G</a:t>
              </a:r>
            </a:p>
          </p:txBody>
        </p:sp>
      </p:grpSp>
      <p:grpSp>
        <p:nvGrpSpPr>
          <p:cNvPr id="12" name="Group 11"/>
          <p:cNvGrpSpPr/>
          <p:nvPr/>
        </p:nvGrpSpPr>
        <p:grpSpPr>
          <a:xfrm>
            <a:off x="8032517" y="5300150"/>
            <a:ext cx="381000" cy="304800"/>
            <a:chOff x="6757218" y="6248400"/>
            <a:chExt cx="381000" cy="304800"/>
          </a:xfrm>
        </p:grpSpPr>
        <p:sp>
          <p:nvSpPr>
            <p:cNvPr id="13" name="Rectangle 81"/>
            <p:cNvSpPr>
              <a:spLocks noChangeArrowheads="1"/>
            </p:cNvSpPr>
            <p:nvPr/>
          </p:nvSpPr>
          <p:spPr bwMode="auto">
            <a:xfrm>
              <a:off x="6757218" y="6248400"/>
              <a:ext cx="381000" cy="304800"/>
            </a:xfrm>
            <a:prstGeom prst="rect">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solidFill>
                  <a:srgbClr val="000000"/>
                </a:solidFill>
              </a:endParaRPr>
            </a:p>
          </p:txBody>
        </p:sp>
        <p:sp>
          <p:nvSpPr>
            <p:cNvPr id="14" name="AutoShape 82"/>
            <p:cNvSpPr>
              <a:spLocks noChangeArrowheads="1"/>
            </p:cNvSpPr>
            <p:nvPr/>
          </p:nvSpPr>
          <p:spPr bwMode="auto">
            <a:xfrm>
              <a:off x="6859058" y="6309360"/>
              <a:ext cx="227542" cy="182880"/>
            </a:xfrm>
            <a:prstGeom prst="octagon">
              <a:avLst>
                <a:gd name="adj" fmla="val 29287"/>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b="1" dirty="0">
                  <a:solidFill>
                    <a:srgbClr val="000000"/>
                  </a:solidFill>
                </a:rPr>
                <a:t>G</a:t>
              </a:r>
            </a:p>
          </p:txBody>
        </p:sp>
      </p:grpSp>
      <p:sp>
        <p:nvSpPr>
          <p:cNvPr id="15" name="Title 5">
            <a:extLst>
              <a:ext uri="{FF2B5EF4-FFF2-40B4-BE49-F238E27FC236}">
                <a16:creationId xmlns:a16="http://schemas.microsoft.com/office/drawing/2014/main" id="{9DB79885-06F5-3A1C-2F46-B9FD5E31FEFB}"/>
              </a:ext>
            </a:extLst>
          </p:cNvPr>
          <p:cNvSpPr txBox="1">
            <a:spLocks/>
          </p:cNvSpPr>
          <p:nvPr/>
        </p:nvSpPr>
        <p:spPr>
          <a:xfrm>
            <a:off x="2796475" y="370142"/>
            <a:ext cx="6996182" cy="1055600"/>
          </a:xfrm>
          <a:prstGeom prst="rect">
            <a:avLst/>
          </a:prstGeom>
        </p:spPr>
        <p:txBody>
          <a:bodyPr vert="horz" lIns="91440" tIns="45720" rIns="91440" bIns="45720" rtlCol="0" anchor="t" anchorCtr="0">
            <a:noAutofit/>
          </a:bodyPr>
          <a:lstStyle>
            <a:lvl1pPr algn="ctr" defTabSz="914400" rtl="0" eaLnBrk="1" latinLnBrk="0" hangingPunct="1">
              <a:lnSpc>
                <a:spcPct val="100000"/>
              </a:lnSpc>
              <a:spcBef>
                <a:spcPct val="0"/>
              </a:spcBef>
              <a:buNone/>
              <a:defRPr sz="2400" b="1" kern="1200">
                <a:solidFill>
                  <a:schemeClr val="tx2"/>
                </a:solidFill>
                <a:latin typeface="+mn-lt"/>
                <a:ea typeface="+mj-ea"/>
                <a:cs typeface="+mj-cs"/>
              </a:defRPr>
            </a:lvl1pPr>
          </a:lstStyle>
          <a:p>
            <a:r>
              <a:rPr lang="en-US" altLang="en-US" dirty="0">
                <a:solidFill>
                  <a:srgbClr val="4472C4">
                    <a:lumMod val="50000"/>
                  </a:srgbClr>
                </a:solidFill>
                <a:latin typeface="Arial" panose="020B0604020202020204"/>
              </a:rPr>
              <a:t>FA III:  Supplier Feedback Management </a:t>
            </a:r>
          </a:p>
          <a:p>
            <a:r>
              <a:rPr lang="en-US" altLang="en-US" dirty="0">
                <a:solidFill>
                  <a:srgbClr val="4472C4">
                    <a:lumMod val="50000"/>
                  </a:srgbClr>
                </a:solidFill>
                <a:latin typeface="Arial" panose="020B0604020202020204"/>
              </a:rPr>
              <a:t>and Advocacy</a:t>
            </a:r>
            <a:endParaRPr lang="en-US" dirty="0">
              <a:solidFill>
                <a:srgbClr val="4472C4">
                  <a:lumMod val="50000"/>
                </a:srgbClr>
              </a:solidFill>
              <a:latin typeface="Arial" panose="020B0604020202020204"/>
            </a:endParaRPr>
          </a:p>
        </p:txBody>
      </p:sp>
    </p:spTree>
    <p:extLst>
      <p:ext uri="{BB962C8B-B14F-4D97-AF65-F5344CB8AC3E}">
        <p14:creationId xmlns:p14="http://schemas.microsoft.com/office/powerpoint/2010/main" val="4098134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D0406C7E-46EF-B24E-8B25-69D927A08592}" type="slidenum">
              <a:rPr lang="en-US" sz="1200" smtClean="0"/>
              <a:pPr/>
              <a:t>18</a:t>
            </a:fld>
            <a:endParaRPr lang="en-US" sz="1200" dirty="0"/>
          </a:p>
        </p:txBody>
      </p:sp>
      <p:graphicFrame>
        <p:nvGraphicFramePr>
          <p:cNvPr id="47" name="Group 118"/>
          <p:cNvGraphicFramePr>
            <a:graphicFrameLocks/>
          </p:cNvGraphicFramePr>
          <p:nvPr>
            <p:extLst>
              <p:ext uri="{D42A27DB-BD31-4B8C-83A1-F6EECF244321}">
                <p14:modId xmlns:p14="http://schemas.microsoft.com/office/powerpoint/2010/main" val="3466495023"/>
              </p:ext>
            </p:extLst>
          </p:nvPr>
        </p:nvGraphicFramePr>
        <p:xfrm>
          <a:off x="277271" y="1204233"/>
          <a:ext cx="8539702" cy="5303458"/>
        </p:xfrm>
        <a:graphic>
          <a:graphicData uri="http://schemas.openxmlformats.org/drawingml/2006/table">
            <a:tbl>
              <a:tblPr>
                <a:tableStyleId>{125E5076-3810-47DD-B79F-674D7AD40C01}</a:tableStyleId>
              </a:tblPr>
              <a:tblGrid>
                <a:gridCol w="2295447">
                  <a:extLst>
                    <a:ext uri="{9D8B030D-6E8A-4147-A177-3AD203B41FA5}">
                      <a16:colId xmlns:a16="http://schemas.microsoft.com/office/drawing/2014/main" val="20000"/>
                    </a:ext>
                  </a:extLst>
                </a:gridCol>
                <a:gridCol w="3915546">
                  <a:extLst>
                    <a:ext uri="{9D8B030D-6E8A-4147-A177-3AD203B41FA5}">
                      <a16:colId xmlns:a16="http://schemas.microsoft.com/office/drawing/2014/main" val="3102195099"/>
                    </a:ext>
                  </a:extLst>
                </a:gridCol>
                <a:gridCol w="1160891">
                  <a:extLst>
                    <a:ext uri="{9D8B030D-6E8A-4147-A177-3AD203B41FA5}">
                      <a16:colId xmlns:a16="http://schemas.microsoft.com/office/drawing/2014/main" val="1070257325"/>
                    </a:ext>
                  </a:extLst>
                </a:gridCol>
                <a:gridCol w="1167818">
                  <a:extLst>
                    <a:ext uri="{9D8B030D-6E8A-4147-A177-3AD203B41FA5}">
                      <a16:colId xmlns:a16="http://schemas.microsoft.com/office/drawing/2014/main" val="4063248511"/>
                    </a:ext>
                  </a:extLst>
                </a:gridCol>
              </a:tblGrid>
              <a:tr h="72825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sng" strike="noStrike" cap="none" normalizeH="0" baseline="0" dirty="0">
                          <a:ln>
                            <a:noFill/>
                          </a:ln>
                          <a:effectLst>
                            <a:outerShdw blurRad="38100" dist="38100" dir="2700000" algn="tl">
                              <a:srgbClr val="000000">
                                <a:alpha val="43137"/>
                              </a:srgbClr>
                            </a:outerShdw>
                          </a:effectLst>
                        </a:rPr>
                        <a:t>IE ACTIVITY</a:t>
                      </a:r>
                      <a:endParaRPr kumimoji="0" lang="en-US" sz="1800" b="1" i="0" u="sng"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u="sng" dirty="0">
                          <a:effectLst>
                            <a:outerShdw blurRad="38100" dist="38100" dir="2700000" algn="tl">
                              <a:srgbClr val="000000">
                                <a:alpha val="43137"/>
                              </a:srgbClr>
                            </a:outerShdw>
                          </a:effectLst>
                        </a:rPr>
                        <a:t>PURPOSE</a:t>
                      </a:r>
                      <a:endParaRPr lang="en-US" sz="18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u="sng" dirty="0">
                          <a:effectLst>
                            <a:outerShdw blurRad="38100" dist="38100" dir="2700000" algn="tl">
                              <a:srgbClr val="000000">
                                <a:alpha val="43137"/>
                              </a:srgbClr>
                            </a:outerShdw>
                          </a:effectLst>
                        </a:rPr>
                        <a:t>DATE</a:t>
                      </a:r>
                      <a:endParaRPr lang="en-US" sz="17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u="sng" dirty="0">
                          <a:effectLst>
                            <a:outerShdw blurRad="38100" dist="38100" dir="2700000" algn="tl">
                              <a:srgbClr val="000000">
                                <a:alpha val="43137"/>
                              </a:srgbClr>
                            </a:outerShdw>
                          </a:effectLst>
                        </a:rPr>
                        <a:t>STATUS</a:t>
                      </a:r>
                      <a:endParaRPr lang="en-US" sz="1700" dirty="0">
                        <a:effectLst>
                          <a:outerShdw blurRad="38100" dist="38100" dir="2700000" algn="tl">
                            <a:srgbClr val="000000">
                              <a:alpha val="43137"/>
                            </a:srgbClr>
                          </a:outerShdw>
                        </a:effectLst>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372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dirty="0"/>
                        <a:t>Long Term Contract Maximization </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Look for opportunities to combine customer’s recurring requirements into long term contracts so delivery/task</a:t>
                      </a:r>
                      <a:r>
                        <a:rPr lang="en-US" sz="1600" baseline="0" dirty="0"/>
                        <a:t> orders may be used to fill needs quicker</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Ongoing</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0018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dirty="0"/>
                        <a:t>Benchmarking with Industry</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Look for opportunities to combine training with industry (onsite</a:t>
                      </a:r>
                      <a:r>
                        <a:rPr lang="en-US" sz="1600" baseline="0" dirty="0"/>
                        <a:t> visits &amp; training courses)</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Ongoing</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5103214"/>
                  </a:ext>
                </a:extLst>
              </a:tr>
              <a:tr h="620809">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sz="1600" dirty="0"/>
                        <a:t>Strategic Contracts</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Provides additional</a:t>
                      </a:r>
                      <a:r>
                        <a:rPr lang="en-US" sz="1600" baseline="0" dirty="0"/>
                        <a:t> capability when conditions warrant</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Ongoing</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7725793"/>
                  </a:ext>
                </a:extLst>
              </a:tr>
              <a:tr h="800182">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sz="1600" dirty="0"/>
                        <a:t>Acquisition Assistance </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Provides assistance to customers in researching industry and developing requirements in a strategic E2E process</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Ongoing</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0596513"/>
                  </a:ext>
                </a:extLst>
              </a:tr>
              <a:tr h="62080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dirty="0"/>
                        <a:t>Business Development </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Support Business Development’s</a:t>
                      </a:r>
                    </a:p>
                    <a:p>
                      <a:r>
                        <a:rPr lang="en-US" sz="1600" dirty="0"/>
                        <a:t> interaction with industry</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Ongoing</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2080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lt1"/>
                          </a:solidFill>
                          <a:effectLst/>
                          <a:latin typeface="+mn-lt"/>
                          <a:cs typeface="+mn-cs"/>
                        </a:rPr>
                        <a:t>Understand Industry</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Participate with associations such as NCMA, NDIA, NIB, </a:t>
                      </a:r>
                      <a:r>
                        <a:rPr lang="en-US" sz="1600" dirty="0" err="1"/>
                        <a:t>etc</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Ongoing</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6991165"/>
                  </a:ext>
                </a:extLst>
              </a:tr>
            </a:tbl>
          </a:graphicData>
        </a:graphic>
      </p:graphicFrame>
      <p:grpSp>
        <p:nvGrpSpPr>
          <p:cNvPr id="68" name="Group 67"/>
          <p:cNvGrpSpPr/>
          <p:nvPr/>
        </p:nvGrpSpPr>
        <p:grpSpPr>
          <a:xfrm>
            <a:off x="8017427" y="2339492"/>
            <a:ext cx="381000" cy="304800"/>
            <a:chOff x="6781800" y="6248400"/>
            <a:chExt cx="381000" cy="304800"/>
          </a:xfrm>
        </p:grpSpPr>
        <p:sp>
          <p:nvSpPr>
            <p:cNvPr id="69" name="Rectangle 81"/>
            <p:cNvSpPr>
              <a:spLocks noChangeArrowheads="1"/>
            </p:cNvSpPr>
            <p:nvPr/>
          </p:nvSpPr>
          <p:spPr bwMode="auto">
            <a:xfrm>
              <a:off x="6781800" y="6248400"/>
              <a:ext cx="381000" cy="304800"/>
            </a:xfrm>
            <a:prstGeom prst="rect">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solidFill>
                  <a:srgbClr val="000000"/>
                </a:solidFill>
              </a:endParaRPr>
            </a:p>
          </p:txBody>
        </p:sp>
        <p:sp>
          <p:nvSpPr>
            <p:cNvPr id="70" name="AutoShape 82"/>
            <p:cNvSpPr>
              <a:spLocks noChangeArrowheads="1"/>
            </p:cNvSpPr>
            <p:nvPr/>
          </p:nvSpPr>
          <p:spPr bwMode="auto">
            <a:xfrm>
              <a:off x="6859058" y="6309360"/>
              <a:ext cx="227542" cy="182880"/>
            </a:xfrm>
            <a:prstGeom prst="octagon">
              <a:avLst>
                <a:gd name="adj" fmla="val 29287"/>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b="1" dirty="0">
                  <a:solidFill>
                    <a:srgbClr val="000000"/>
                  </a:solidFill>
                </a:rPr>
                <a:t>G</a:t>
              </a:r>
            </a:p>
          </p:txBody>
        </p:sp>
      </p:grpSp>
      <p:grpSp>
        <p:nvGrpSpPr>
          <p:cNvPr id="38" name="Group 37"/>
          <p:cNvGrpSpPr/>
          <p:nvPr/>
        </p:nvGrpSpPr>
        <p:grpSpPr>
          <a:xfrm>
            <a:off x="8017427" y="3261551"/>
            <a:ext cx="381000" cy="304800"/>
            <a:chOff x="6757218" y="6248400"/>
            <a:chExt cx="381000" cy="304800"/>
          </a:xfrm>
        </p:grpSpPr>
        <p:sp>
          <p:nvSpPr>
            <p:cNvPr id="39" name="Rectangle 81"/>
            <p:cNvSpPr>
              <a:spLocks noChangeArrowheads="1"/>
            </p:cNvSpPr>
            <p:nvPr/>
          </p:nvSpPr>
          <p:spPr bwMode="auto">
            <a:xfrm>
              <a:off x="6757218" y="6248400"/>
              <a:ext cx="381000" cy="304800"/>
            </a:xfrm>
            <a:prstGeom prst="rect">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solidFill>
                  <a:srgbClr val="000000"/>
                </a:solidFill>
              </a:endParaRPr>
            </a:p>
          </p:txBody>
        </p:sp>
        <p:sp>
          <p:nvSpPr>
            <p:cNvPr id="40" name="AutoShape 82"/>
            <p:cNvSpPr>
              <a:spLocks noChangeArrowheads="1"/>
            </p:cNvSpPr>
            <p:nvPr/>
          </p:nvSpPr>
          <p:spPr bwMode="auto">
            <a:xfrm>
              <a:off x="6859058" y="6309360"/>
              <a:ext cx="227542" cy="182880"/>
            </a:xfrm>
            <a:prstGeom prst="octagon">
              <a:avLst>
                <a:gd name="adj" fmla="val 29287"/>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b="1" dirty="0">
                  <a:solidFill>
                    <a:srgbClr val="000000"/>
                  </a:solidFill>
                </a:rPr>
                <a:t>G</a:t>
              </a:r>
            </a:p>
          </p:txBody>
        </p:sp>
      </p:grpSp>
      <p:grpSp>
        <p:nvGrpSpPr>
          <p:cNvPr id="15" name="Group 14"/>
          <p:cNvGrpSpPr/>
          <p:nvPr/>
        </p:nvGrpSpPr>
        <p:grpSpPr>
          <a:xfrm>
            <a:off x="8017427" y="3989414"/>
            <a:ext cx="381000" cy="304800"/>
            <a:chOff x="6757218" y="6248400"/>
            <a:chExt cx="381000" cy="304800"/>
          </a:xfrm>
        </p:grpSpPr>
        <p:sp>
          <p:nvSpPr>
            <p:cNvPr id="16" name="Rectangle 81"/>
            <p:cNvSpPr>
              <a:spLocks noChangeArrowheads="1"/>
            </p:cNvSpPr>
            <p:nvPr/>
          </p:nvSpPr>
          <p:spPr bwMode="auto">
            <a:xfrm>
              <a:off x="6757218" y="6248400"/>
              <a:ext cx="381000" cy="304800"/>
            </a:xfrm>
            <a:prstGeom prst="rect">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solidFill>
                  <a:srgbClr val="000000"/>
                </a:solidFill>
              </a:endParaRPr>
            </a:p>
          </p:txBody>
        </p:sp>
        <p:sp>
          <p:nvSpPr>
            <p:cNvPr id="17" name="AutoShape 82"/>
            <p:cNvSpPr>
              <a:spLocks noChangeArrowheads="1"/>
            </p:cNvSpPr>
            <p:nvPr/>
          </p:nvSpPr>
          <p:spPr bwMode="auto">
            <a:xfrm>
              <a:off x="6859058" y="6309360"/>
              <a:ext cx="227542" cy="182880"/>
            </a:xfrm>
            <a:prstGeom prst="octagon">
              <a:avLst>
                <a:gd name="adj" fmla="val 29287"/>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b="1" dirty="0">
                  <a:solidFill>
                    <a:srgbClr val="000000"/>
                  </a:solidFill>
                </a:rPr>
                <a:t>G</a:t>
              </a:r>
            </a:p>
          </p:txBody>
        </p:sp>
      </p:grpSp>
      <p:grpSp>
        <p:nvGrpSpPr>
          <p:cNvPr id="18" name="Group 17"/>
          <p:cNvGrpSpPr/>
          <p:nvPr/>
        </p:nvGrpSpPr>
        <p:grpSpPr>
          <a:xfrm>
            <a:off x="8017427" y="4728774"/>
            <a:ext cx="381000" cy="304800"/>
            <a:chOff x="6757218" y="6248400"/>
            <a:chExt cx="381000" cy="304800"/>
          </a:xfrm>
        </p:grpSpPr>
        <p:sp>
          <p:nvSpPr>
            <p:cNvPr id="19" name="Rectangle 81"/>
            <p:cNvSpPr>
              <a:spLocks noChangeArrowheads="1"/>
            </p:cNvSpPr>
            <p:nvPr/>
          </p:nvSpPr>
          <p:spPr bwMode="auto">
            <a:xfrm>
              <a:off x="6757218" y="6248400"/>
              <a:ext cx="381000" cy="304800"/>
            </a:xfrm>
            <a:prstGeom prst="rect">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solidFill>
                  <a:srgbClr val="000000"/>
                </a:solidFill>
              </a:endParaRPr>
            </a:p>
          </p:txBody>
        </p:sp>
        <p:sp>
          <p:nvSpPr>
            <p:cNvPr id="20" name="AutoShape 82"/>
            <p:cNvSpPr>
              <a:spLocks noChangeArrowheads="1"/>
            </p:cNvSpPr>
            <p:nvPr/>
          </p:nvSpPr>
          <p:spPr bwMode="auto">
            <a:xfrm>
              <a:off x="6859058" y="6309360"/>
              <a:ext cx="227542" cy="182880"/>
            </a:xfrm>
            <a:prstGeom prst="octagon">
              <a:avLst>
                <a:gd name="adj" fmla="val 29287"/>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b="1" dirty="0">
                  <a:solidFill>
                    <a:srgbClr val="000000"/>
                  </a:solidFill>
                </a:rPr>
                <a:t>G</a:t>
              </a:r>
            </a:p>
          </p:txBody>
        </p:sp>
      </p:grpSp>
      <p:grpSp>
        <p:nvGrpSpPr>
          <p:cNvPr id="21" name="Group 20"/>
          <p:cNvGrpSpPr/>
          <p:nvPr/>
        </p:nvGrpSpPr>
        <p:grpSpPr>
          <a:xfrm>
            <a:off x="8017427" y="5448793"/>
            <a:ext cx="381000" cy="304800"/>
            <a:chOff x="6757218" y="6248400"/>
            <a:chExt cx="381000" cy="304800"/>
          </a:xfrm>
        </p:grpSpPr>
        <p:sp>
          <p:nvSpPr>
            <p:cNvPr id="22" name="Rectangle 81"/>
            <p:cNvSpPr>
              <a:spLocks noChangeArrowheads="1"/>
            </p:cNvSpPr>
            <p:nvPr/>
          </p:nvSpPr>
          <p:spPr bwMode="auto">
            <a:xfrm>
              <a:off x="6757218" y="6248400"/>
              <a:ext cx="381000" cy="304800"/>
            </a:xfrm>
            <a:prstGeom prst="rect">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solidFill>
                  <a:srgbClr val="000000"/>
                </a:solidFill>
              </a:endParaRPr>
            </a:p>
          </p:txBody>
        </p:sp>
        <p:sp>
          <p:nvSpPr>
            <p:cNvPr id="23" name="AutoShape 82"/>
            <p:cNvSpPr>
              <a:spLocks noChangeArrowheads="1"/>
            </p:cNvSpPr>
            <p:nvPr/>
          </p:nvSpPr>
          <p:spPr bwMode="auto">
            <a:xfrm>
              <a:off x="6859058" y="6309360"/>
              <a:ext cx="227542" cy="182880"/>
            </a:xfrm>
            <a:prstGeom prst="octagon">
              <a:avLst>
                <a:gd name="adj" fmla="val 29287"/>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b="1" dirty="0">
                  <a:solidFill>
                    <a:srgbClr val="000000"/>
                  </a:solidFill>
                </a:rPr>
                <a:t>G</a:t>
              </a:r>
            </a:p>
          </p:txBody>
        </p:sp>
      </p:grpSp>
      <p:grpSp>
        <p:nvGrpSpPr>
          <p:cNvPr id="24" name="Group 23"/>
          <p:cNvGrpSpPr/>
          <p:nvPr/>
        </p:nvGrpSpPr>
        <p:grpSpPr>
          <a:xfrm>
            <a:off x="8017427" y="6117017"/>
            <a:ext cx="381000" cy="304800"/>
            <a:chOff x="6757218" y="6248400"/>
            <a:chExt cx="381000" cy="304800"/>
          </a:xfrm>
        </p:grpSpPr>
        <p:sp>
          <p:nvSpPr>
            <p:cNvPr id="25" name="Rectangle 81"/>
            <p:cNvSpPr>
              <a:spLocks noChangeArrowheads="1"/>
            </p:cNvSpPr>
            <p:nvPr/>
          </p:nvSpPr>
          <p:spPr bwMode="auto">
            <a:xfrm>
              <a:off x="6757218" y="6248400"/>
              <a:ext cx="381000" cy="304800"/>
            </a:xfrm>
            <a:prstGeom prst="rect">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solidFill>
                  <a:srgbClr val="000000"/>
                </a:solidFill>
              </a:endParaRPr>
            </a:p>
          </p:txBody>
        </p:sp>
        <p:sp>
          <p:nvSpPr>
            <p:cNvPr id="26" name="AutoShape 82"/>
            <p:cNvSpPr>
              <a:spLocks noChangeArrowheads="1"/>
            </p:cNvSpPr>
            <p:nvPr/>
          </p:nvSpPr>
          <p:spPr bwMode="auto">
            <a:xfrm>
              <a:off x="6859058" y="6309360"/>
              <a:ext cx="227542" cy="182880"/>
            </a:xfrm>
            <a:prstGeom prst="octagon">
              <a:avLst>
                <a:gd name="adj" fmla="val 29287"/>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b="1" dirty="0">
                  <a:solidFill>
                    <a:srgbClr val="000000"/>
                  </a:solidFill>
                </a:rPr>
                <a:t>G</a:t>
              </a:r>
            </a:p>
          </p:txBody>
        </p:sp>
      </p:grpSp>
      <p:sp>
        <p:nvSpPr>
          <p:cNvPr id="27" name="Title 5">
            <a:extLst>
              <a:ext uri="{FF2B5EF4-FFF2-40B4-BE49-F238E27FC236}">
                <a16:creationId xmlns:a16="http://schemas.microsoft.com/office/drawing/2014/main" id="{1AA400FD-8C55-5CC9-67B5-55D43E8EDFC2}"/>
              </a:ext>
            </a:extLst>
          </p:cNvPr>
          <p:cNvSpPr txBox="1">
            <a:spLocks/>
          </p:cNvSpPr>
          <p:nvPr/>
        </p:nvSpPr>
        <p:spPr>
          <a:xfrm>
            <a:off x="2746142" y="423253"/>
            <a:ext cx="6996182" cy="1055600"/>
          </a:xfrm>
          <a:prstGeom prst="rect">
            <a:avLst/>
          </a:prstGeom>
        </p:spPr>
        <p:txBody>
          <a:bodyPr vert="horz" lIns="91440" tIns="45720" rIns="91440" bIns="45720" rtlCol="0" anchor="t" anchorCtr="0">
            <a:noAutofit/>
          </a:bodyPr>
          <a:lstStyle>
            <a:lvl1pPr algn="ctr" defTabSz="914400" rtl="0" eaLnBrk="1" latinLnBrk="0" hangingPunct="1">
              <a:lnSpc>
                <a:spcPct val="100000"/>
              </a:lnSpc>
              <a:spcBef>
                <a:spcPct val="0"/>
              </a:spcBef>
              <a:buNone/>
              <a:defRPr sz="2400" b="1" kern="1200">
                <a:solidFill>
                  <a:schemeClr val="tx2"/>
                </a:solidFill>
                <a:latin typeface="+mn-lt"/>
                <a:ea typeface="+mj-ea"/>
                <a:cs typeface="+mj-cs"/>
              </a:defRPr>
            </a:lvl1pPr>
          </a:lstStyle>
          <a:p>
            <a:r>
              <a:rPr lang="en-US" altLang="en-US" dirty="0">
                <a:solidFill>
                  <a:srgbClr val="4472C4">
                    <a:lumMod val="50000"/>
                  </a:srgbClr>
                </a:solidFill>
                <a:latin typeface="Arial" panose="020B0604020202020204"/>
              </a:rPr>
              <a:t>FA IV:  Drive Efficiencies and Innovation</a:t>
            </a:r>
          </a:p>
          <a:p>
            <a:r>
              <a:rPr lang="en-US" altLang="en-US" dirty="0">
                <a:solidFill>
                  <a:srgbClr val="4472C4">
                    <a:lumMod val="50000"/>
                  </a:srgbClr>
                </a:solidFill>
                <a:latin typeface="Arial" panose="020B0604020202020204"/>
              </a:rPr>
              <a:t> in Our Business</a:t>
            </a:r>
            <a:endParaRPr lang="en-US" dirty="0">
              <a:solidFill>
                <a:srgbClr val="4472C4">
                  <a:lumMod val="50000"/>
                </a:srgbClr>
              </a:solidFill>
              <a:latin typeface="Arial" panose="020B0604020202020204"/>
            </a:endParaRPr>
          </a:p>
        </p:txBody>
      </p:sp>
    </p:spTree>
    <p:extLst>
      <p:ext uri="{BB962C8B-B14F-4D97-AF65-F5344CB8AC3E}">
        <p14:creationId xmlns:p14="http://schemas.microsoft.com/office/powerpoint/2010/main" val="2126209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D0406C7E-46EF-B24E-8B25-69D927A08592}" type="slidenum">
              <a:rPr lang="en-US" sz="1200" smtClean="0"/>
              <a:pPr/>
              <a:t>19</a:t>
            </a:fld>
            <a:endParaRPr lang="en-US" sz="1200" dirty="0"/>
          </a:p>
        </p:txBody>
      </p:sp>
      <p:graphicFrame>
        <p:nvGraphicFramePr>
          <p:cNvPr id="47" name="Group 118"/>
          <p:cNvGraphicFramePr>
            <a:graphicFrameLocks/>
          </p:cNvGraphicFramePr>
          <p:nvPr>
            <p:extLst>
              <p:ext uri="{D42A27DB-BD31-4B8C-83A1-F6EECF244321}">
                <p14:modId xmlns:p14="http://schemas.microsoft.com/office/powerpoint/2010/main" val="3148246614"/>
              </p:ext>
            </p:extLst>
          </p:nvPr>
        </p:nvGraphicFramePr>
        <p:xfrm>
          <a:off x="277912" y="1204454"/>
          <a:ext cx="8539702" cy="5226175"/>
        </p:xfrm>
        <a:graphic>
          <a:graphicData uri="http://schemas.openxmlformats.org/drawingml/2006/table">
            <a:tbl>
              <a:tblPr>
                <a:tableStyleId>{125E5076-3810-47DD-B79F-674D7AD40C01}</a:tableStyleId>
              </a:tblPr>
              <a:tblGrid>
                <a:gridCol w="2295447">
                  <a:extLst>
                    <a:ext uri="{9D8B030D-6E8A-4147-A177-3AD203B41FA5}">
                      <a16:colId xmlns:a16="http://schemas.microsoft.com/office/drawing/2014/main" val="20000"/>
                    </a:ext>
                  </a:extLst>
                </a:gridCol>
                <a:gridCol w="3915546">
                  <a:extLst>
                    <a:ext uri="{9D8B030D-6E8A-4147-A177-3AD203B41FA5}">
                      <a16:colId xmlns:a16="http://schemas.microsoft.com/office/drawing/2014/main" val="3102195099"/>
                    </a:ext>
                  </a:extLst>
                </a:gridCol>
                <a:gridCol w="1160891">
                  <a:extLst>
                    <a:ext uri="{9D8B030D-6E8A-4147-A177-3AD203B41FA5}">
                      <a16:colId xmlns:a16="http://schemas.microsoft.com/office/drawing/2014/main" val="1070257325"/>
                    </a:ext>
                  </a:extLst>
                </a:gridCol>
                <a:gridCol w="1167818">
                  <a:extLst>
                    <a:ext uri="{9D8B030D-6E8A-4147-A177-3AD203B41FA5}">
                      <a16:colId xmlns:a16="http://schemas.microsoft.com/office/drawing/2014/main" val="4063248511"/>
                    </a:ext>
                  </a:extLst>
                </a:gridCol>
              </a:tblGrid>
              <a:tr h="9898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sng" strike="noStrike" cap="none" normalizeH="0" baseline="0" dirty="0">
                          <a:ln>
                            <a:noFill/>
                          </a:ln>
                          <a:effectLst>
                            <a:outerShdw blurRad="38100" dist="38100" dir="2700000" algn="tl">
                              <a:srgbClr val="000000">
                                <a:alpha val="43137"/>
                              </a:srgbClr>
                            </a:outerShdw>
                          </a:effectLst>
                        </a:rPr>
                        <a:t>IE ACTIVITY</a:t>
                      </a:r>
                      <a:endParaRPr kumimoji="0" lang="en-US" sz="1800" b="1" i="0" u="sng"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u="sng" dirty="0">
                          <a:effectLst>
                            <a:outerShdw blurRad="38100" dist="38100" dir="2700000" algn="tl">
                              <a:srgbClr val="000000">
                                <a:alpha val="43137"/>
                              </a:srgbClr>
                            </a:outerShdw>
                          </a:effectLst>
                        </a:rPr>
                        <a:t>PURPOSE</a:t>
                      </a:r>
                      <a:endParaRPr lang="en-US" sz="18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u="sng" dirty="0">
                          <a:effectLst>
                            <a:outerShdw blurRad="38100" dist="38100" dir="2700000" algn="tl">
                              <a:srgbClr val="000000">
                                <a:alpha val="43137"/>
                              </a:srgbClr>
                            </a:outerShdw>
                          </a:effectLst>
                        </a:rPr>
                        <a:t>DATE</a:t>
                      </a:r>
                      <a:endParaRPr lang="en-US" sz="17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700" dirty="0">
                        <a:effectLst>
                          <a:outerShdw blurRad="38100" dist="38100" dir="2700000" algn="tl">
                            <a:srgbClr val="000000">
                              <a:alpha val="43137"/>
                            </a:srgbClr>
                          </a:outerShdw>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u="sng" dirty="0">
                          <a:effectLst>
                            <a:outerShdw blurRad="38100" dist="38100" dir="2700000" algn="tl">
                              <a:srgbClr val="000000">
                                <a:alpha val="43137"/>
                              </a:srgbClr>
                            </a:outerShdw>
                          </a:effectLst>
                        </a:rPr>
                        <a:t>STATUS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5934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dirty="0"/>
                        <a:t>Training &amp; Development</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Classes provided in LMS and administration of a Workforce Training &amp; Development Program</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Ongoing</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3849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dirty="0"/>
                        <a:t>Prevention of CAGE Hopping</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aseline="0" dirty="0"/>
                        <a:t>Notify when vendors change CAGE codes </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Ongoing</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5103214"/>
                  </a:ext>
                </a:extLst>
              </a:tr>
              <a:tr h="638495">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sz="1600" dirty="0"/>
                        <a:t>Compliance &amp; Oversight (ARB, APM, CQR, and Pricing)</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Monitors</a:t>
                      </a:r>
                      <a:r>
                        <a:rPr lang="en-US" sz="1600" baseline="0" dirty="0"/>
                        <a:t> for compliance with acquisition regulations and provides recommendations to mitigate risk</a:t>
                      </a:r>
                      <a:r>
                        <a:rPr lang="en-US" sz="1600" dirty="0"/>
                        <a:t> </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Ongoing</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0596513"/>
                  </a:ext>
                </a:extLst>
              </a:tr>
              <a:tr h="638495">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sz="1600" dirty="0"/>
                        <a:t>Post Award Oversight (CPARS &amp; COR)</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Proactive</a:t>
                      </a:r>
                      <a:r>
                        <a:rPr lang="en-US" sz="1600" baseline="0" dirty="0"/>
                        <a:t> approach to mitigate risk by properly reporting performance</a:t>
                      </a:r>
                      <a:r>
                        <a:rPr lang="en-US" sz="1600" dirty="0"/>
                        <a:t> </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Ongoing</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7778211"/>
                  </a:ext>
                </a:extLst>
              </a:tr>
              <a:tr h="63849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dirty="0"/>
                        <a:t>Contract Quality Assurance Team</a:t>
                      </a:r>
                      <a:r>
                        <a:rPr lang="en-US" sz="1600" baseline="0" dirty="0"/>
                        <a:t> </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Monitors contract quality performance and reports results to Command </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Ongoing</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3849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dirty="0"/>
                        <a:t>Audit Advancement  </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Enables responses</a:t>
                      </a:r>
                      <a:r>
                        <a:rPr lang="en-US" sz="1600" baseline="0" dirty="0"/>
                        <a:t> to auditor’s requests for evidential matter </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Ongoing</a:t>
                      </a:r>
                      <a:endParaRPr lang="en-US" sz="1600"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anose="02020603050405020304" pitchFamily="18" charset="0"/>
                        <a:cs typeface="Times New Roman" panose="02020603050405020304" pitchFamily="18" charset="0"/>
                      </a:endParaRPr>
                    </a:p>
                  </a:txBody>
                  <a:tcPr marL="91377" marR="91377"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2616818"/>
                  </a:ext>
                </a:extLst>
              </a:tr>
            </a:tbl>
          </a:graphicData>
        </a:graphic>
      </p:graphicFrame>
      <p:grpSp>
        <p:nvGrpSpPr>
          <p:cNvPr id="68" name="Group 67"/>
          <p:cNvGrpSpPr/>
          <p:nvPr/>
        </p:nvGrpSpPr>
        <p:grpSpPr>
          <a:xfrm>
            <a:off x="8046804" y="2477491"/>
            <a:ext cx="381000" cy="304800"/>
            <a:chOff x="6781800" y="6248400"/>
            <a:chExt cx="381000" cy="304800"/>
          </a:xfrm>
        </p:grpSpPr>
        <p:sp>
          <p:nvSpPr>
            <p:cNvPr id="69" name="Rectangle 81"/>
            <p:cNvSpPr>
              <a:spLocks noChangeArrowheads="1"/>
            </p:cNvSpPr>
            <p:nvPr/>
          </p:nvSpPr>
          <p:spPr bwMode="auto">
            <a:xfrm>
              <a:off x="6781800" y="6248400"/>
              <a:ext cx="381000" cy="304800"/>
            </a:xfrm>
            <a:prstGeom prst="rect">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solidFill>
                  <a:srgbClr val="000000"/>
                </a:solidFill>
              </a:endParaRPr>
            </a:p>
          </p:txBody>
        </p:sp>
        <p:sp>
          <p:nvSpPr>
            <p:cNvPr id="70" name="AutoShape 82"/>
            <p:cNvSpPr>
              <a:spLocks noChangeArrowheads="1"/>
            </p:cNvSpPr>
            <p:nvPr/>
          </p:nvSpPr>
          <p:spPr bwMode="auto">
            <a:xfrm>
              <a:off x="6859058" y="6309360"/>
              <a:ext cx="227542" cy="182880"/>
            </a:xfrm>
            <a:prstGeom prst="octagon">
              <a:avLst>
                <a:gd name="adj" fmla="val 29287"/>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b="1" dirty="0">
                  <a:solidFill>
                    <a:srgbClr val="000000"/>
                  </a:solidFill>
                </a:rPr>
                <a:t>G</a:t>
              </a:r>
            </a:p>
          </p:txBody>
        </p:sp>
      </p:grpSp>
      <p:grpSp>
        <p:nvGrpSpPr>
          <p:cNvPr id="38" name="Group 37"/>
          <p:cNvGrpSpPr/>
          <p:nvPr/>
        </p:nvGrpSpPr>
        <p:grpSpPr>
          <a:xfrm>
            <a:off x="8046804" y="3207883"/>
            <a:ext cx="381000" cy="304800"/>
            <a:chOff x="6757218" y="6248400"/>
            <a:chExt cx="381000" cy="304800"/>
          </a:xfrm>
        </p:grpSpPr>
        <p:sp>
          <p:nvSpPr>
            <p:cNvPr id="39" name="Rectangle 81"/>
            <p:cNvSpPr>
              <a:spLocks noChangeArrowheads="1"/>
            </p:cNvSpPr>
            <p:nvPr/>
          </p:nvSpPr>
          <p:spPr bwMode="auto">
            <a:xfrm>
              <a:off x="6757218" y="6248400"/>
              <a:ext cx="381000" cy="304800"/>
            </a:xfrm>
            <a:prstGeom prst="rect">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solidFill>
                  <a:srgbClr val="000000"/>
                </a:solidFill>
              </a:endParaRPr>
            </a:p>
          </p:txBody>
        </p:sp>
        <p:sp>
          <p:nvSpPr>
            <p:cNvPr id="40" name="AutoShape 82"/>
            <p:cNvSpPr>
              <a:spLocks noChangeArrowheads="1"/>
            </p:cNvSpPr>
            <p:nvPr/>
          </p:nvSpPr>
          <p:spPr bwMode="auto">
            <a:xfrm>
              <a:off x="6859058" y="6309360"/>
              <a:ext cx="227542" cy="182880"/>
            </a:xfrm>
            <a:prstGeom prst="octagon">
              <a:avLst>
                <a:gd name="adj" fmla="val 29287"/>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b="1" dirty="0">
                  <a:solidFill>
                    <a:srgbClr val="000000"/>
                  </a:solidFill>
                </a:rPr>
                <a:t>G</a:t>
              </a:r>
            </a:p>
          </p:txBody>
        </p:sp>
      </p:grpSp>
      <p:grpSp>
        <p:nvGrpSpPr>
          <p:cNvPr id="15" name="Group 14"/>
          <p:cNvGrpSpPr/>
          <p:nvPr/>
        </p:nvGrpSpPr>
        <p:grpSpPr>
          <a:xfrm>
            <a:off x="8032517" y="3957819"/>
            <a:ext cx="381000" cy="304800"/>
            <a:chOff x="6757218" y="6248400"/>
            <a:chExt cx="381000" cy="304800"/>
          </a:xfrm>
        </p:grpSpPr>
        <p:sp>
          <p:nvSpPr>
            <p:cNvPr id="16" name="Rectangle 81"/>
            <p:cNvSpPr>
              <a:spLocks noChangeArrowheads="1"/>
            </p:cNvSpPr>
            <p:nvPr/>
          </p:nvSpPr>
          <p:spPr bwMode="auto">
            <a:xfrm>
              <a:off x="6757218" y="6248400"/>
              <a:ext cx="381000" cy="304800"/>
            </a:xfrm>
            <a:prstGeom prst="rect">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solidFill>
                  <a:srgbClr val="000000"/>
                </a:solidFill>
              </a:endParaRPr>
            </a:p>
          </p:txBody>
        </p:sp>
        <p:sp>
          <p:nvSpPr>
            <p:cNvPr id="17" name="AutoShape 82"/>
            <p:cNvSpPr>
              <a:spLocks noChangeArrowheads="1"/>
            </p:cNvSpPr>
            <p:nvPr/>
          </p:nvSpPr>
          <p:spPr bwMode="auto">
            <a:xfrm>
              <a:off x="6859058" y="6309360"/>
              <a:ext cx="227542" cy="182880"/>
            </a:xfrm>
            <a:prstGeom prst="octagon">
              <a:avLst>
                <a:gd name="adj" fmla="val 29287"/>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b="1" dirty="0">
                  <a:solidFill>
                    <a:srgbClr val="000000"/>
                  </a:solidFill>
                </a:rPr>
                <a:t>G</a:t>
              </a:r>
            </a:p>
          </p:txBody>
        </p:sp>
      </p:grpSp>
      <p:grpSp>
        <p:nvGrpSpPr>
          <p:cNvPr id="18" name="Group 17"/>
          <p:cNvGrpSpPr/>
          <p:nvPr/>
        </p:nvGrpSpPr>
        <p:grpSpPr>
          <a:xfrm>
            <a:off x="8036714" y="4691829"/>
            <a:ext cx="381000" cy="304800"/>
            <a:chOff x="6757218" y="6248400"/>
            <a:chExt cx="381000" cy="304800"/>
          </a:xfrm>
        </p:grpSpPr>
        <p:sp>
          <p:nvSpPr>
            <p:cNvPr id="19" name="Rectangle 81"/>
            <p:cNvSpPr>
              <a:spLocks noChangeArrowheads="1"/>
            </p:cNvSpPr>
            <p:nvPr/>
          </p:nvSpPr>
          <p:spPr bwMode="auto">
            <a:xfrm>
              <a:off x="6757218" y="6248400"/>
              <a:ext cx="381000" cy="304800"/>
            </a:xfrm>
            <a:prstGeom prst="rect">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solidFill>
                  <a:srgbClr val="000000"/>
                </a:solidFill>
              </a:endParaRPr>
            </a:p>
          </p:txBody>
        </p:sp>
        <p:sp>
          <p:nvSpPr>
            <p:cNvPr id="20" name="AutoShape 82"/>
            <p:cNvSpPr>
              <a:spLocks noChangeArrowheads="1"/>
            </p:cNvSpPr>
            <p:nvPr/>
          </p:nvSpPr>
          <p:spPr bwMode="auto">
            <a:xfrm>
              <a:off x="6859058" y="6309360"/>
              <a:ext cx="227542" cy="182880"/>
            </a:xfrm>
            <a:prstGeom prst="octagon">
              <a:avLst>
                <a:gd name="adj" fmla="val 29287"/>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b="1" dirty="0">
                  <a:solidFill>
                    <a:srgbClr val="000000"/>
                  </a:solidFill>
                </a:rPr>
                <a:t>G</a:t>
              </a:r>
            </a:p>
          </p:txBody>
        </p:sp>
      </p:grpSp>
      <p:grpSp>
        <p:nvGrpSpPr>
          <p:cNvPr id="21" name="Group 20"/>
          <p:cNvGrpSpPr/>
          <p:nvPr/>
        </p:nvGrpSpPr>
        <p:grpSpPr>
          <a:xfrm>
            <a:off x="8046804" y="5949801"/>
            <a:ext cx="381000" cy="304800"/>
            <a:chOff x="6757218" y="6248400"/>
            <a:chExt cx="381000" cy="304800"/>
          </a:xfrm>
        </p:grpSpPr>
        <p:sp>
          <p:nvSpPr>
            <p:cNvPr id="22" name="Rectangle 81"/>
            <p:cNvSpPr>
              <a:spLocks noChangeArrowheads="1"/>
            </p:cNvSpPr>
            <p:nvPr/>
          </p:nvSpPr>
          <p:spPr bwMode="auto">
            <a:xfrm>
              <a:off x="6757218" y="6248400"/>
              <a:ext cx="381000" cy="304800"/>
            </a:xfrm>
            <a:prstGeom prst="rect">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solidFill>
                  <a:srgbClr val="000000"/>
                </a:solidFill>
              </a:endParaRPr>
            </a:p>
          </p:txBody>
        </p:sp>
        <p:sp>
          <p:nvSpPr>
            <p:cNvPr id="23" name="AutoShape 82"/>
            <p:cNvSpPr>
              <a:spLocks noChangeArrowheads="1"/>
            </p:cNvSpPr>
            <p:nvPr/>
          </p:nvSpPr>
          <p:spPr bwMode="auto">
            <a:xfrm>
              <a:off x="6859058" y="6309360"/>
              <a:ext cx="227542" cy="182880"/>
            </a:xfrm>
            <a:prstGeom prst="octagon">
              <a:avLst>
                <a:gd name="adj" fmla="val 29287"/>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b="1" dirty="0">
                  <a:solidFill>
                    <a:srgbClr val="000000"/>
                  </a:solidFill>
                </a:rPr>
                <a:t>G</a:t>
              </a:r>
            </a:p>
          </p:txBody>
        </p:sp>
      </p:grpSp>
      <p:grpSp>
        <p:nvGrpSpPr>
          <p:cNvPr id="24" name="Group 23"/>
          <p:cNvGrpSpPr/>
          <p:nvPr/>
        </p:nvGrpSpPr>
        <p:grpSpPr>
          <a:xfrm>
            <a:off x="8032517" y="5320815"/>
            <a:ext cx="381000" cy="304800"/>
            <a:chOff x="6757218" y="6248400"/>
            <a:chExt cx="381000" cy="304800"/>
          </a:xfrm>
        </p:grpSpPr>
        <p:sp>
          <p:nvSpPr>
            <p:cNvPr id="25" name="Rectangle 81"/>
            <p:cNvSpPr>
              <a:spLocks noChangeArrowheads="1"/>
            </p:cNvSpPr>
            <p:nvPr/>
          </p:nvSpPr>
          <p:spPr bwMode="auto">
            <a:xfrm>
              <a:off x="6757218" y="6248400"/>
              <a:ext cx="381000" cy="304800"/>
            </a:xfrm>
            <a:prstGeom prst="rect">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solidFill>
                  <a:srgbClr val="000000"/>
                </a:solidFill>
              </a:endParaRPr>
            </a:p>
          </p:txBody>
        </p:sp>
        <p:sp>
          <p:nvSpPr>
            <p:cNvPr id="26" name="AutoShape 82"/>
            <p:cNvSpPr>
              <a:spLocks noChangeArrowheads="1"/>
            </p:cNvSpPr>
            <p:nvPr/>
          </p:nvSpPr>
          <p:spPr bwMode="auto">
            <a:xfrm>
              <a:off x="6859058" y="6309360"/>
              <a:ext cx="227542" cy="182880"/>
            </a:xfrm>
            <a:prstGeom prst="octagon">
              <a:avLst>
                <a:gd name="adj" fmla="val 29287"/>
              </a:avLst>
            </a:prstGeom>
            <a:solidFill>
              <a:srgbClr val="33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b="1" dirty="0">
                  <a:solidFill>
                    <a:srgbClr val="000000"/>
                  </a:solidFill>
                </a:rPr>
                <a:t>G</a:t>
              </a:r>
            </a:p>
          </p:txBody>
        </p:sp>
      </p:grpSp>
      <p:sp>
        <p:nvSpPr>
          <p:cNvPr id="27" name="Title 5">
            <a:extLst>
              <a:ext uri="{FF2B5EF4-FFF2-40B4-BE49-F238E27FC236}">
                <a16:creationId xmlns:a16="http://schemas.microsoft.com/office/drawing/2014/main" id="{FF08C204-9896-3760-1065-0D08BD74C361}"/>
              </a:ext>
            </a:extLst>
          </p:cNvPr>
          <p:cNvSpPr txBox="1">
            <a:spLocks/>
          </p:cNvSpPr>
          <p:nvPr/>
        </p:nvSpPr>
        <p:spPr>
          <a:xfrm>
            <a:off x="2695808" y="429681"/>
            <a:ext cx="6996182" cy="1055600"/>
          </a:xfrm>
          <a:prstGeom prst="rect">
            <a:avLst/>
          </a:prstGeom>
        </p:spPr>
        <p:txBody>
          <a:bodyPr vert="horz" lIns="91440" tIns="45720" rIns="91440" bIns="45720" rtlCol="0" anchor="t" anchorCtr="0">
            <a:noAutofit/>
          </a:bodyPr>
          <a:lstStyle>
            <a:lvl1pPr algn="ctr" defTabSz="914400" rtl="0" eaLnBrk="1" latinLnBrk="0" hangingPunct="1">
              <a:lnSpc>
                <a:spcPct val="100000"/>
              </a:lnSpc>
              <a:spcBef>
                <a:spcPct val="0"/>
              </a:spcBef>
              <a:buNone/>
              <a:defRPr sz="2400" b="1" kern="1200">
                <a:solidFill>
                  <a:schemeClr val="tx2"/>
                </a:solidFill>
                <a:latin typeface="+mn-lt"/>
                <a:ea typeface="+mj-ea"/>
                <a:cs typeface="+mj-cs"/>
              </a:defRPr>
            </a:lvl1pPr>
          </a:lstStyle>
          <a:p>
            <a:r>
              <a:rPr lang="en-US" altLang="en-US" dirty="0">
                <a:solidFill>
                  <a:srgbClr val="4472C4">
                    <a:lumMod val="50000"/>
                  </a:srgbClr>
                </a:solidFill>
                <a:latin typeface="Arial" panose="020B0604020202020204"/>
              </a:rPr>
              <a:t>FA V:  Assess and Mitigate </a:t>
            </a:r>
          </a:p>
          <a:p>
            <a:r>
              <a:rPr lang="en-US" altLang="en-US" dirty="0">
                <a:solidFill>
                  <a:srgbClr val="4472C4">
                    <a:lumMod val="50000"/>
                  </a:srgbClr>
                </a:solidFill>
                <a:latin typeface="Arial" panose="020B0604020202020204"/>
              </a:rPr>
              <a:t>Supply Chain Risk</a:t>
            </a:r>
            <a:endParaRPr lang="en-US" dirty="0">
              <a:solidFill>
                <a:srgbClr val="4472C4">
                  <a:lumMod val="50000"/>
                </a:srgbClr>
              </a:solidFill>
              <a:latin typeface="Arial" panose="020B0604020202020204"/>
            </a:endParaRPr>
          </a:p>
        </p:txBody>
      </p:sp>
    </p:spTree>
    <p:extLst>
      <p:ext uri="{BB962C8B-B14F-4D97-AF65-F5344CB8AC3E}">
        <p14:creationId xmlns:p14="http://schemas.microsoft.com/office/powerpoint/2010/main" val="2490918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extBox 6"/>
          <p:cNvSpPr txBox="1">
            <a:spLocks noChangeArrowheads="1"/>
          </p:cNvSpPr>
          <p:nvPr/>
        </p:nvSpPr>
        <p:spPr bwMode="auto">
          <a:xfrm>
            <a:off x="254000" y="2252348"/>
            <a:ext cx="8255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600" dirty="0">
                <a:solidFill>
                  <a:schemeClr val="tx2"/>
                </a:solidFill>
                <a:latin typeface="Impact" pitchFamily="34" charset="0"/>
              </a:rPr>
              <a:t>OUR COMMITMENT</a:t>
            </a:r>
          </a:p>
        </p:txBody>
      </p:sp>
      <p:sp>
        <p:nvSpPr>
          <p:cNvPr id="8198" name="TextBox 7"/>
          <p:cNvSpPr txBox="1">
            <a:spLocks noChangeArrowheads="1"/>
          </p:cNvSpPr>
          <p:nvPr/>
        </p:nvSpPr>
        <p:spPr bwMode="auto">
          <a:xfrm>
            <a:off x="254000" y="2598738"/>
            <a:ext cx="8667750"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ts val="1750"/>
              </a:lnSpc>
            </a:pPr>
            <a:r>
              <a:rPr lang="en-US" altLang="en-US" sz="1600" dirty="0">
                <a:solidFill>
                  <a:srgbClr val="C00000"/>
                </a:solidFill>
                <a:latin typeface="Impact" pitchFamily="34" charset="0"/>
                <a:cs typeface="Arial" charset="0"/>
              </a:rPr>
              <a:t>Our Team is First </a:t>
            </a:r>
            <a:r>
              <a:rPr lang="en-US" altLang="en-US" sz="1600" dirty="0">
                <a:cs typeface="Arial" charset="0"/>
              </a:rPr>
              <a:t>Provide opportunities for professional and personal growth establishing an environment for success.  Team members are our most valuable resource, professional </a:t>
            </a:r>
          </a:p>
          <a:p>
            <a:pPr eaLnBrk="1" hangingPunct="1">
              <a:lnSpc>
                <a:spcPts val="1750"/>
              </a:lnSpc>
            </a:pPr>
            <a:r>
              <a:rPr lang="en-US" altLang="en-US" sz="1600" dirty="0">
                <a:cs typeface="Arial" charset="0"/>
              </a:rPr>
              <a:t>acquisition employees cannot be mass produced.</a:t>
            </a:r>
          </a:p>
          <a:p>
            <a:pPr eaLnBrk="1" hangingPunct="1"/>
            <a:endParaRPr lang="en-US" altLang="en-US" sz="600" dirty="0">
              <a:cs typeface="Arial" charset="0"/>
            </a:endParaRPr>
          </a:p>
          <a:p>
            <a:pPr eaLnBrk="1" hangingPunct="1">
              <a:lnSpc>
                <a:spcPts val="1750"/>
              </a:lnSpc>
            </a:pPr>
            <a:r>
              <a:rPr lang="en-US" altLang="en-US" sz="1600" dirty="0">
                <a:solidFill>
                  <a:srgbClr val="C00000"/>
                </a:solidFill>
                <a:latin typeface="Impact" pitchFamily="34" charset="0"/>
                <a:cs typeface="Arial" charset="0"/>
              </a:rPr>
              <a:t>Our Customers </a:t>
            </a:r>
            <a:r>
              <a:rPr lang="en-US" altLang="en-US" sz="1600" dirty="0">
                <a:cs typeface="Arial" charset="0"/>
              </a:rPr>
              <a:t>Satisfy our customers in terms of cost, quality and timeliness of the delivered product or service. Deliver superior  results with initiative, consistently exceeding expectations. </a:t>
            </a:r>
          </a:p>
          <a:p>
            <a:pPr eaLnBrk="1" hangingPunct="1">
              <a:lnSpc>
                <a:spcPts val="588"/>
              </a:lnSpc>
            </a:pPr>
            <a:endParaRPr lang="en-US" altLang="en-US" sz="600" dirty="0">
              <a:cs typeface="Arial" charset="0"/>
            </a:endParaRPr>
          </a:p>
          <a:p>
            <a:pPr eaLnBrk="1" hangingPunct="1">
              <a:lnSpc>
                <a:spcPts val="1750"/>
              </a:lnSpc>
            </a:pPr>
            <a:r>
              <a:rPr lang="en-US" altLang="en-US" sz="1600" dirty="0">
                <a:solidFill>
                  <a:srgbClr val="C00000"/>
                </a:solidFill>
                <a:latin typeface="Impact" pitchFamily="34" charset="0"/>
                <a:cs typeface="Arial" charset="0"/>
              </a:rPr>
              <a:t>Leadership</a:t>
            </a:r>
            <a:r>
              <a:rPr lang="en-US" altLang="en-US" sz="1600" dirty="0">
                <a:cs typeface="Arial" charset="0"/>
              </a:rPr>
              <a:t> Know, value and be accountable to our team.  Be the organization’s greatest champion, celebrating accomplishments. Talk the talk and walk the walk.</a:t>
            </a:r>
          </a:p>
          <a:p>
            <a:pPr eaLnBrk="1" hangingPunct="1">
              <a:lnSpc>
                <a:spcPts val="588"/>
              </a:lnSpc>
            </a:pPr>
            <a:endParaRPr lang="en-US" altLang="en-US" sz="600" dirty="0">
              <a:solidFill>
                <a:srgbClr val="C00000"/>
              </a:solidFill>
              <a:latin typeface="Impact" pitchFamily="34" charset="0"/>
              <a:cs typeface="Arial" charset="0"/>
            </a:endParaRPr>
          </a:p>
          <a:p>
            <a:pPr eaLnBrk="1" hangingPunct="1">
              <a:lnSpc>
                <a:spcPts val="1750"/>
              </a:lnSpc>
            </a:pPr>
            <a:r>
              <a:rPr lang="en-US" altLang="en-US" sz="1600" dirty="0">
                <a:solidFill>
                  <a:srgbClr val="C00000"/>
                </a:solidFill>
                <a:latin typeface="Impact" pitchFamily="34" charset="0"/>
                <a:cs typeface="Arial" charset="0"/>
              </a:rPr>
              <a:t>Stewardship </a:t>
            </a:r>
            <a:r>
              <a:rPr lang="en-US" altLang="en-US" sz="1600" dirty="0">
                <a:cs typeface="Arial" charset="0"/>
              </a:rPr>
              <a:t>Safeguard taxpayer’s dollars, conducting business with integrity, fairness, and openness; minimizing operating costs. Meet public policy objectives and deliver quality work with personal responsibility and accountability.</a:t>
            </a:r>
          </a:p>
          <a:p>
            <a:pPr eaLnBrk="1" hangingPunct="1">
              <a:lnSpc>
                <a:spcPts val="588"/>
              </a:lnSpc>
            </a:pPr>
            <a:endParaRPr lang="en-US" altLang="en-US" sz="600" dirty="0">
              <a:cs typeface="Arial" charset="0"/>
            </a:endParaRPr>
          </a:p>
          <a:p>
            <a:pPr eaLnBrk="1" hangingPunct="1">
              <a:lnSpc>
                <a:spcPts val="1750"/>
              </a:lnSpc>
            </a:pPr>
            <a:r>
              <a:rPr lang="en-US" altLang="en-US" sz="1600" dirty="0">
                <a:solidFill>
                  <a:srgbClr val="C00000"/>
                </a:solidFill>
                <a:latin typeface="Impact" pitchFamily="34" charset="0"/>
                <a:cs typeface="Arial" charset="0"/>
              </a:rPr>
              <a:t>Communication </a:t>
            </a:r>
            <a:r>
              <a:rPr lang="en-US" altLang="en-US" sz="1600" dirty="0">
                <a:cs typeface="Arial" charset="0"/>
              </a:rPr>
              <a:t>Information will be passed up down and across the organization to enhance productive interpersonal relationships among team members, leadership, and customers.</a:t>
            </a:r>
          </a:p>
          <a:p>
            <a:pPr eaLnBrk="1" hangingPunct="1">
              <a:lnSpc>
                <a:spcPts val="588"/>
              </a:lnSpc>
            </a:pPr>
            <a:endParaRPr lang="en-US" altLang="en-US" sz="600" dirty="0">
              <a:cs typeface="Arial" charset="0"/>
            </a:endParaRPr>
          </a:p>
          <a:p>
            <a:pPr eaLnBrk="1" hangingPunct="1">
              <a:lnSpc>
                <a:spcPts val="1750"/>
              </a:lnSpc>
            </a:pPr>
            <a:r>
              <a:rPr lang="en-US" altLang="en-US" sz="1600" dirty="0">
                <a:solidFill>
                  <a:srgbClr val="C00000"/>
                </a:solidFill>
                <a:latin typeface="Impact" pitchFamily="34" charset="0"/>
                <a:cs typeface="Arial" charset="0"/>
              </a:rPr>
              <a:t>Knowledge</a:t>
            </a:r>
            <a:r>
              <a:rPr lang="en-US" altLang="en-US" sz="1600" dirty="0">
                <a:cs typeface="Arial" charset="0"/>
              </a:rPr>
              <a:t> </a:t>
            </a:r>
            <a:r>
              <a:rPr lang="en-US" altLang="en-US" sz="1600" dirty="0">
                <a:solidFill>
                  <a:srgbClr val="C00000"/>
                </a:solidFill>
                <a:latin typeface="Impact" pitchFamily="34" charset="0"/>
                <a:cs typeface="Arial" charset="0"/>
              </a:rPr>
              <a:t>Sharing</a:t>
            </a:r>
            <a:r>
              <a:rPr lang="en-US" altLang="en-US" sz="1600" dirty="0">
                <a:cs typeface="Arial" charset="0"/>
              </a:rPr>
              <a:t> Build positive relationships among and across the team through collaboration, sharing best practices, and embracing diverse perspectives to strengthen decision making. Knowledge sharing is an asset and vital to our success.</a:t>
            </a:r>
          </a:p>
        </p:txBody>
      </p:sp>
      <p:sp>
        <p:nvSpPr>
          <p:cNvPr id="8" name="Title 1">
            <a:extLst>
              <a:ext uri="{FF2B5EF4-FFF2-40B4-BE49-F238E27FC236}">
                <a16:creationId xmlns:a16="http://schemas.microsoft.com/office/drawing/2014/main" id="{B154FC9D-18BC-0B3D-7AEA-526CE1C597B9}"/>
              </a:ext>
            </a:extLst>
          </p:cNvPr>
          <p:cNvSpPr txBox="1">
            <a:spLocks/>
          </p:cNvSpPr>
          <p:nvPr/>
        </p:nvSpPr>
        <p:spPr>
          <a:xfrm>
            <a:off x="3657600" y="365760"/>
            <a:ext cx="5029200" cy="822960"/>
          </a:xfrm>
          <a:prstGeom prst="rect">
            <a:avLst/>
          </a:prstGeom>
        </p:spPr>
        <p:txBody>
          <a:bodyPr/>
          <a:lstStyle>
            <a:lvl1pPr algn="ctr" defTabSz="914400"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a:lstStyle>
          <a:p>
            <a:r>
              <a:rPr lang="en-US" spc="-5" dirty="0">
                <a:cs typeface="Arial"/>
              </a:rPr>
              <a:t>DLA Distribution J7</a:t>
            </a:r>
            <a:endParaRPr lang="en-US" dirty="0"/>
          </a:p>
        </p:txBody>
      </p:sp>
      <p:sp>
        <p:nvSpPr>
          <p:cNvPr id="9" name="TextBox 6">
            <a:extLst>
              <a:ext uri="{FF2B5EF4-FFF2-40B4-BE49-F238E27FC236}">
                <a16:creationId xmlns:a16="http://schemas.microsoft.com/office/drawing/2014/main" id="{51EE9D86-E9E1-2146-7572-238D7C24B2C4}"/>
              </a:ext>
            </a:extLst>
          </p:cNvPr>
          <p:cNvSpPr txBox="1">
            <a:spLocks noChangeArrowheads="1"/>
          </p:cNvSpPr>
          <p:nvPr/>
        </p:nvSpPr>
        <p:spPr bwMode="auto">
          <a:xfrm>
            <a:off x="254000" y="1085528"/>
            <a:ext cx="8255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600" dirty="0">
                <a:solidFill>
                  <a:schemeClr val="tx2"/>
                </a:solidFill>
                <a:latin typeface="Impact" pitchFamily="34" charset="0"/>
              </a:rPr>
              <a:t>MISSION</a:t>
            </a:r>
          </a:p>
        </p:txBody>
      </p:sp>
      <p:sp>
        <p:nvSpPr>
          <p:cNvPr id="10" name="TextBox 6">
            <a:extLst>
              <a:ext uri="{FF2B5EF4-FFF2-40B4-BE49-F238E27FC236}">
                <a16:creationId xmlns:a16="http://schemas.microsoft.com/office/drawing/2014/main" id="{08C76933-057E-E7DF-8295-90D170B9BF72}"/>
              </a:ext>
            </a:extLst>
          </p:cNvPr>
          <p:cNvSpPr txBox="1">
            <a:spLocks noChangeArrowheads="1"/>
          </p:cNvSpPr>
          <p:nvPr/>
        </p:nvSpPr>
        <p:spPr bwMode="auto">
          <a:xfrm>
            <a:off x="254000" y="1647507"/>
            <a:ext cx="8255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600" dirty="0">
                <a:solidFill>
                  <a:schemeClr val="tx2"/>
                </a:solidFill>
                <a:latin typeface="Impact" pitchFamily="34" charset="0"/>
              </a:rPr>
              <a:t>VISION</a:t>
            </a:r>
          </a:p>
        </p:txBody>
      </p:sp>
      <p:sp>
        <p:nvSpPr>
          <p:cNvPr id="11" name="TextBox 7">
            <a:extLst>
              <a:ext uri="{FF2B5EF4-FFF2-40B4-BE49-F238E27FC236}">
                <a16:creationId xmlns:a16="http://schemas.microsoft.com/office/drawing/2014/main" id="{7B333138-FB88-9794-5CCB-D69688F4861A}"/>
              </a:ext>
            </a:extLst>
          </p:cNvPr>
          <p:cNvSpPr txBox="1">
            <a:spLocks noChangeArrowheads="1"/>
          </p:cNvSpPr>
          <p:nvPr/>
        </p:nvSpPr>
        <p:spPr bwMode="auto">
          <a:xfrm>
            <a:off x="953637" y="1397368"/>
            <a:ext cx="739760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ts val="1750"/>
              </a:lnSpc>
            </a:pPr>
            <a:r>
              <a:rPr lang="en-US" altLang="en-US" sz="1600" dirty="0">
                <a:cs typeface="Arial" charset="0"/>
              </a:rPr>
              <a:t>Deliver comprehensive acquisition solutions to the global distribution network</a:t>
            </a:r>
          </a:p>
        </p:txBody>
      </p:sp>
      <p:sp>
        <p:nvSpPr>
          <p:cNvPr id="12" name="TextBox 7">
            <a:extLst>
              <a:ext uri="{FF2B5EF4-FFF2-40B4-BE49-F238E27FC236}">
                <a16:creationId xmlns:a16="http://schemas.microsoft.com/office/drawing/2014/main" id="{A57C095C-9D0A-2B54-B4B4-11410BE56594}"/>
              </a:ext>
            </a:extLst>
          </p:cNvPr>
          <p:cNvSpPr txBox="1">
            <a:spLocks noChangeArrowheads="1"/>
          </p:cNvSpPr>
          <p:nvPr/>
        </p:nvSpPr>
        <p:spPr bwMode="auto">
          <a:xfrm>
            <a:off x="2372075" y="1959184"/>
            <a:ext cx="41790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ts val="1750"/>
              </a:lnSpc>
            </a:pPr>
            <a:r>
              <a:rPr lang="en-US" altLang="en-US" sz="1600" dirty="0">
                <a:cs typeface="Arial" charset="0"/>
              </a:rPr>
              <a:t>To be the leader in every facet of acquisition</a:t>
            </a:r>
          </a:p>
        </p:txBody>
      </p:sp>
      <p:sp>
        <p:nvSpPr>
          <p:cNvPr id="13" name="Slide Number Placeholder 3">
            <a:extLst>
              <a:ext uri="{FF2B5EF4-FFF2-40B4-BE49-F238E27FC236}">
                <a16:creationId xmlns:a16="http://schemas.microsoft.com/office/drawing/2014/main" id="{C18273FD-1C11-057C-C9A9-989F053CB9C9}"/>
              </a:ext>
              <a:ext uri="{C183D7F6-B498-43B3-948B-1728B52AA6E4}">
                <adec:decorative xmlns:adec="http://schemas.microsoft.com/office/drawing/2017/decorative" val="1"/>
              </a:ext>
            </a:extLst>
          </p:cNvPr>
          <p:cNvSpPr txBox="1">
            <a:spLocks/>
          </p:cNvSpPr>
          <p:nvPr/>
        </p:nvSpPr>
        <p:spPr>
          <a:xfrm>
            <a:off x="8835472" y="6534465"/>
            <a:ext cx="457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rgbClr val="FFFFFF"/>
                </a:solidFill>
              </a:rPr>
              <a:t>2</a:t>
            </a:r>
            <a:endParaRPr lang="en-US" sz="1200" dirty="0"/>
          </a:p>
        </p:txBody>
      </p:sp>
    </p:spTree>
    <p:extLst>
      <p:ext uri="{BB962C8B-B14F-4D97-AF65-F5344CB8AC3E}">
        <p14:creationId xmlns:p14="http://schemas.microsoft.com/office/powerpoint/2010/main" val="145596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237335-B8E4-364E-8F15-3F9AC14891A7}"/>
              </a:ext>
            </a:extLst>
          </p:cNvPr>
          <p:cNvSpPr>
            <a:spLocks noGrp="1"/>
          </p:cNvSpPr>
          <p:nvPr>
            <p:ph type="title"/>
          </p:nvPr>
        </p:nvSpPr>
        <p:spPr>
          <a:xfrm>
            <a:off x="3657600" y="469935"/>
            <a:ext cx="5029200" cy="822960"/>
          </a:xfrm>
        </p:spPr>
        <p:txBody>
          <a:bodyPr/>
          <a:lstStyle/>
          <a:p>
            <a:pPr>
              <a:lnSpc>
                <a:spcPts val="2180"/>
              </a:lnSpc>
            </a:pPr>
            <a:r>
              <a:rPr lang="en-US" altLang="en-US" spc="-50" dirty="0">
                <a:solidFill>
                  <a:srgbClr val="002060"/>
                </a:solidFill>
                <a:cs typeface="Times New Roman" panose="02020603050405020304" pitchFamily="18" charset="0"/>
              </a:rPr>
              <a:t>DLA Distribution </a:t>
            </a:r>
            <a:br>
              <a:rPr lang="en-US" altLang="en-US" spc="-50" dirty="0">
                <a:solidFill>
                  <a:srgbClr val="002060"/>
                </a:solidFill>
                <a:cs typeface="Times New Roman" panose="02020603050405020304" pitchFamily="18" charset="0"/>
              </a:rPr>
            </a:br>
            <a:r>
              <a:rPr lang="en-US" altLang="en-US" spc="-50" dirty="0">
                <a:solidFill>
                  <a:srgbClr val="002060"/>
                </a:solidFill>
                <a:cs typeface="Times New Roman" panose="02020603050405020304" pitchFamily="18" charset="0"/>
              </a:rPr>
              <a:t>Locations</a:t>
            </a:r>
            <a:endParaRPr lang="en-US" dirty="0"/>
          </a:p>
        </p:txBody>
      </p:sp>
      <p:pic>
        <p:nvPicPr>
          <p:cNvPr id="9" name="Picture 8" descr="Background image of Indo-pacific area, United States, Europe and Saudi Arabia with points marking DLA locations showing the global footprint of DLA.">
            <a:extLst>
              <a:ext uri="{FF2B5EF4-FFF2-40B4-BE49-F238E27FC236}">
                <a16:creationId xmlns:a16="http://schemas.microsoft.com/office/drawing/2014/main" id="{45AC8C9A-EE6F-43F4-B365-F6D273C445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855" y="1162878"/>
            <a:ext cx="9203729" cy="5329362"/>
          </a:xfrm>
          <a:prstGeom prst="rect">
            <a:avLst/>
          </a:prstGeom>
        </p:spPr>
      </p:pic>
      <p:sp>
        <p:nvSpPr>
          <p:cNvPr id="10" name="TextBox 9">
            <a:extLst>
              <a:ext uri="{FF2B5EF4-FFF2-40B4-BE49-F238E27FC236}">
                <a16:creationId xmlns:a16="http://schemas.microsoft.com/office/drawing/2014/main" id="{5FAD3237-16C9-40AD-8DA5-EF2200E9A7BD}"/>
              </a:ext>
            </a:extLst>
          </p:cNvPr>
          <p:cNvSpPr txBox="1"/>
          <p:nvPr/>
        </p:nvSpPr>
        <p:spPr>
          <a:xfrm>
            <a:off x="1814291" y="4484494"/>
            <a:ext cx="3549514" cy="1843830"/>
          </a:xfrm>
          <a:prstGeom prst="rect">
            <a:avLst/>
          </a:prstGeom>
          <a:solidFill>
            <a:schemeClr val="bg1"/>
          </a:solidFill>
          <a:ln w="25400">
            <a:solidFill>
              <a:schemeClr val="tx1"/>
            </a:solidFill>
          </a:ln>
        </p:spPr>
        <p:txBody>
          <a:bodyPr wrap="square" rtlCol="0">
            <a:spAutoFit/>
          </a:bodyPr>
          <a:lstStyle/>
          <a:p>
            <a:pPr algn="ctr">
              <a:lnSpc>
                <a:spcPct val="80000"/>
              </a:lnSpc>
              <a:spcBef>
                <a:spcPts val="600"/>
              </a:spcBef>
              <a:spcAft>
                <a:spcPts val="900"/>
              </a:spcAft>
              <a:defRPr/>
            </a:pPr>
            <a:r>
              <a:rPr lang="en-US" sz="1200" b="1" u="sng" dirty="0">
                <a:solidFill>
                  <a:prstClr val="black"/>
                </a:solidFill>
                <a:cs typeface="Times New Roman" panose="02020603050405020304" pitchFamily="18" charset="0"/>
              </a:rPr>
              <a:t>A Global Footprint</a:t>
            </a:r>
          </a:p>
          <a:p>
            <a:pPr marL="120650" indent="-120650">
              <a:lnSpc>
                <a:spcPts val="1160"/>
              </a:lnSpc>
              <a:buFont typeface="Arial" panose="020B0604020202020204" pitchFamily="34" charset="0"/>
              <a:buChar char="•"/>
              <a:defRPr/>
            </a:pPr>
            <a:r>
              <a:rPr lang="en-US" sz="1200" dirty="0">
                <a:solidFill>
                  <a:prstClr val="black"/>
                </a:solidFill>
                <a:cs typeface="Times New Roman" panose="02020603050405020304" pitchFamily="18" charset="0"/>
              </a:rPr>
              <a:t>More than 50 locations in 20 states and eight countries, including:</a:t>
            </a:r>
          </a:p>
          <a:p>
            <a:pPr marL="560070" indent="-285750">
              <a:buFont typeface="Lucida Grande"/>
              <a:buChar char="—"/>
              <a:defRPr/>
            </a:pPr>
            <a:r>
              <a:rPr lang="en-US" sz="1200" dirty="0">
                <a:solidFill>
                  <a:prstClr val="black"/>
                </a:solidFill>
                <a:cs typeface="Times New Roman" panose="02020603050405020304" pitchFamily="18" charset="0"/>
              </a:rPr>
              <a:t>Storage and distribution functions</a:t>
            </a:r>
          </a:p>
          <a:p>
            <a:pPr marL="560070" indent="-285750">
              <a:buFont typeface="Lucida Grande"/>
              <a:buChar char="—"/>
              <a:defRPr/>
            </a:pPr>
            <a:r>
              <a:rPr lang="en-US" sz="1200" dirty="0">
                <a:solidFill>
                  <a:prstClr val="black"/>
                </a:solidFill>
                <a:cs typeface="Times New Roman" panose="02020603050405020304" pitchFamily="18" charset="0"/>
              </a:rPr>
              <a:t>Consolidation and containerization points </a:t>
            </a:r>
          </a:p>
          <a:p>
            <a:pPr marL="560070" indent="-285750">
              <a:buFont typeface="Lucida Grande"/>
              <a:buChar char="—"/>
              <a:defRPr/>
            </a:pPr>
            <a:r>
              <a:rPr lang="en-US" sz="1200" dirty="0">
                <a:solidFill>
                  <a:prstClr val="black"/>
                </a:solidFill>
                <a:cs typeface="Times New Roman" panose="02020603050405020304" pitchFamily="18" charset="0"/>
              </a:rPr>
              <a:t>Theater consolidation and shipping points</a:t>
            </a:r>
          </a:p>
          <a:p>
            <a:pPr marL="560070" indent="-285750">
              <a:buFont typeface="Lucida Grande"/>
              <a:buChar char="—"/>
              <a:defRPr/>
            </a:pPr>
            <a:r>
              <a:rPr lang="en-US" sz="1200" dirty="0">
                <a:solidFill>
                  <a:prstClr val="black"/>
                </a:solidFill>
                <a:cs typeface="Times New Roman" panose="02020603050405020304" pitchFamily="18" charset="0"/>
              </a:rPr>
              <a:t>Materiel processing centers</a:t>
            </a:r>
          </a:p>
          <a:p>
            <a:pPr marL="560070" indent="-285750">
              <a:buFont typeface="Lucida Grande"/>
              <a:buChar char="—"/>
              <a:defRPr/>
            </a:pPr>
            <a:r>
              <a:rPr lang="en-US" sz="1200" dirty="0">
                <a:solidFill>
                  <a:prstClr val="black"/>
                </a:solidFill>
                <a:cs typeface="Times New Roman" panose="02020603050405020304" pitchFamily="18" charset="0"/>
              </a:rPr>
              <a:t>Recruit training centers</a:t>
            </a:r>
          </a:p>
          <a:p>
            <a:pPr marL="560070" indent="-285750">
              <a:buFont typeface="Lucida Grande"/>
              <a:buChar char="—"/>
              <a:defRPr/>
            </a:pPr>
            <a:r>
              <a:rPr lang="en-US" sz="1200" dirty="0">
                <a:solidFill>
                  <a:prstClr val="black"/>
                </a:solidFill>
                <a:cs typeface="Times New Roman" panose="02020603050405020304" pitchFamily="18" charset="0"/>
              </a:rPr>
              <a:t>Meals ready to eat storage sites</a:t>
            </a:r>
          </a:p>
        </p:txBody>
      </p:sp>
      <p:grpSp>
        <p:nvGrpSpPr>
          <p:cNvPr id="2" name="Group 1" descr="Distribution Centers marked with purple dot.&#10;Distribution Sites marked with green dot.">
            <a:extLst>
              <a:ext uri="{FF2B5EF4-FFF2-40B4-BE49-F238E27FC236}">
                <a16:creationId xmlns:a16="http://schemas.microsoft.com/office/drawing/2014/main" id="{94A5AC5C-F2DE-E447-B71F-9B50E92C3193}"/>
              </a:ext>
            </a:extLst>
          </p:cNvPr>
          <p:cNvGrpSpPr/>
          <p:nvPr/>
        </p:nvGrpSpPr>
        <p:grpSpPr>
          <a:xfrm>
            <a:off x="5553346" y="5409207"/>
            <a:ext cx="3434987" cy="688699"/>
            <a:chOff x="5553346" y="5409207"/>
            <a:chExt cx="3434987" cy="688699"/>
          </a:xfrm>
        </p:grpSpPr>
        <p:sp>
          <p:nvSpPr>
            <p:cNvPr id="11" name="TextBox 10">
              <a:extLst>
                <a:ext uri="{FF2B5EF4-FFF2-40B4-BE49-F238E27FC236}">
                  <a16:creationId xmlns:a16="http://schemas.microsoft.com/office/drawing/2014/main" id="{D297F5E4-E0C3-4C6F-89B6-3E67A243D7B1}"/>
                </a:ext>
                <a:ext uri="{C183D7F6-B498-43B3-948B-1728B52AA6E4}">
                  <adec:decorative xmlns:adec="http://schemas.microsoft.com/office/drawing/2017/decorative" val="0"/>
                </a:ext>
              </a:extLst>
            </p:cNvPr>
            <p:cNvSpPr txBox="1"/>
            <p:nvPr/>
          </p:nvSpPr>
          <p:spPr>
            <a:xfrm>
              <a:off x="5553346" y="5409207"/>
              <a:ext cx="3434987" cy="688699"/>
            </a:xfrm>
            <a:prstGeom prst="rect">
              <a:avLst/>
            </a:prstGeom>
            <a:solidFill>
              <a:schemeClr val="bg1"/>
            </a:solidFill>
            <a:ln w="25400">
              <a:solidFill>
                <a:schemeClr val="tx1"/>
              </a:solidFill>
            </a:ln>
          </p:spPr>
          <p:txBody>
            <a:bodyPr wrap="square" rtlCol="0">
              <a:spAutoFit/>
            </a:bodyPr>
            <a:lstStyle/>
            <a:p>
              <a:r>
                <a:rPr lang="en-US" sz="1200" dirty="0">
                  <a:solidFill>
                    <a:prstClr val="black"/>
                  </a:solidFill>
                  <a:latin typeface="Arial"/>
                </a:rPr>
                <a:t>   </a:t>
              </a:r>
              <a:r>
                <a:rPr lang="en-US" sz="1200" dirty="0">
                  <a:solidFill>
                    <a:prstClr val="black"/>
                  </a:solidFill>
                  <a:cs typeface="Times New Roman" panose="02020603050405020304" pitchFamily="18" charset="0"/>
                </a:rPr>
                <a:t>Distribution centers</a:t>
              </a:r>
            </a:p>
            <a:p>
              <a:pPr>
                <a:lnSpc>
                  <a:spcPct val="150000"/>
                </a:lnSpc>
              </a:pPr>
              <a:r>
                <a:rPr lang="en-US" sz="1200" dirty="0">
                  <a:solidFill>
                    <a:prstClr val="black"/>
                  </a:solidFill>
                  <a:cs typeface="Times New Roman" panose="02020603050405020304" pitchFamily="18" charset="0"/>
                </a:rPr>
                <a:t>   Distribution sites </a:t>
              </a:r>
            </a:p>
            <a:p>
              <a:pPr>
                <a:lnSpc>
                  <a:spcPts val="760"/>
                </a:lnSpc>
              </a:pPr>
              <a:r>
                <a:rPr lang="en-US" sz="1050" dirty="0">
                  <a:solidFill>
                    <a:prstClr val="black"/>
                  </a:solidFill>
                  <a:cs typeface="Times New Roman" panose="02020603050405020304" pitchFamily="18" charset="0"/>
                </a:rPr>
                <a:t>   (specialized services/capabilities for local customers)</a:t>
              </a:r>
            </a:p>
          </p:txBody>
        </p:sp>
        <p:pic>
          <p:nvPicPr>
            <p:cNvPr id="12" name="Picture 11">
              <a:extLst>
                <a:ext uri="{FF2B5EF4-FFF2-40B4-BE49-F238E27FC236}">
                  <a16:creationId xmlns:a16="http://schemas.microsoft.com/office/drawing/2014/main" id="{7C8B2F89-200D-4752-AEBE-E22BBB0D985E}"/>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01058" y="5455535"/>
              <a:ext cx="143256" cy="155472"/>
            </a:xfrm>
            <a:prstGeom prst="rect">
              <a:avLst/>
            </a:prstGeom>
          </p:spPr>
        </p:pic>
        <p:pic>
          <p:nvPicPr>
            <p:cNvPr id="13" name="Picture 12">
              <a:extLst>
                <a:ext uri="{FF2B5EF4-FFF2-40B4-BE49-F238E27FC236}">
                  <a16:creationId xmlns:a16="http://schemas.microsoft.com/office/drawing/2014/main" id="{899CDFFC-0B4B-417F-B9A6-D5DE936CB948}"/>
                </a:ext>
                <a:ext uri="{C183D7F6-B498-43B3-948B-1728B52AA6E4}">
                  <adec:decorative xmlns:adec="http://schemas.microsoft.com/office/drawing/2017/decorative" val="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04492" y="5756004"/>
              <a:ext cx="143256" cy="155472"/>
            </a:xfrm>
            <a:prstGeom prst="rect">
              <a:avLst/>
            </a:prstGeom>
          </p:spPr>
        </p:pic>
      </p:grpSp>
      <p:sp>
        <p:nvSpPr>
          <p:cNvPr id="4" name="Slide Number Placeholder 3">
            <a:extLst>
              <a:ext uri="{FF2B5EF4-FFF2-40B4-BE49-F238E27FC236}">
                <a16:creationId xmlns:a16="http://schemas.microsoft.com/office/drawing/2014/main" id="{7D51292E-ADE4-402D-A92D-40E6E388DB64}"/>
              </a:ext>
              <a:ext uri="{C183D7F6-B498-43B3-948B-1728B52AA6E4}">
                <adec:decorative xmlns:adec="http://schemas.microsoft.com/office/drawing/2017/decorative" val="1"/>
              </a:ext>
            </a:extLst>
          </p:cNvPr>
          <p:cNvSpPr>
            <a:spLocks noGrp="1"/>
          </p:cNvSpPr>
          <p:nvPr>
            <p:ph type="sldNum" sz="quarter" idx="12"/>
          </p:nvPr>
        </p:nvSpPr>
        <p:spPr/>
        <p:txBody>
          <a:bodyPr/>
          <a:lstStyle/>
          <a:p>
            <a:fld id="{0F70353F-5ECB-4B50-B3EA-C871EA4E3F32}" type="slidenum">
              <a:rPr lang="en-US" smtClean="0"/>
              <a:t>3</a:t>
            </a:fld>
            <a:endParaRPr lang="en-US" dirty="0"/>
          </a:p>
        </p:txBody>
      </p:sp>
    </p:spTree>
    <p:extLst>
      <p:ext uri="{BB962C8B-B14F-4D97-AF65-F5344CB8AC3E}">
        <p14:creationId xmlns:p14="http://schemas.microsoft.com/office/powerpoint/2010/main" val="2406244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45861" y="391159"/>
            <a:ext cx="2853690" cy="756920"/>
          </a:xfrm>
          <a:prstGeom prst="rect">
            <a:avLst/>
          </a:prstGeom>
        </p:spPr>
        <p:txBody>
          <a:bodyPr vert="horz" wrap="square" lIns="0" tIns="12700" rIns="0" bIns="0" rtlCol="0">
            <a:spAutoFit/>
          </a:bodyPr>
          <a:lstStyle/>
          <a:p>
            <a:pPr marL="12700" marR="5080" indent="207010">
              <a:lnSpc>
                <a:spcPct val="100000"/>
              </a:lnSpc>
              <a:spcBef>
                <a:spcPts val="100"/>
              </a:spcBef>
            </a:pPr>
            <a:r>
              <a:rPr spc="-5" dirty="0"/>
              <a:t>DLA Distribution </a:t>
            </a:r>
            <a:r>
              <a:rPr dirty="0"/>
              <a:t> </a:t>
            </a:r>
            <a:r>
              <a:rPr spc="-5" dirty="0"/>
              <a:t>Location</a:t>
            </a:r>
            <a:r>
              <a:rPr spc="-155" dirty="0"/>
              <a:t> </a:t>
            </a:r>
            <a:r>
              <a:rPr spc="-10" dirty="0"/>
              <a:t>Acronyms</a:t>
            </a:r>
          </a:p>
        </p:txBody>
      </p:sp>
      <p:sp>
        <p:nvSpPr>
          <p:cNvPr id="7" name="object 7"/>
          <p:cNvSpPr txBox="1">
            <a:spLocks noGrp="1"/>
          </p:cNvSpPr>
          <p:nvPr>
            <p:ph type="sldNum" sz="quarter" idx="7"/>
          </p:nvPr>
        </p:nvSpPr>
        <p:spPr>
          <a:xfrm>
            <a:off x="8619688" y="6492875"/>
            <a:ext cx="457200" cy="365125"/>
          </a:xfrm>
          <a:prstGeom prst="rect">
            <a:avLst/>
          </a:prstGeom>
        </p:spPr>
        <p:txBody>
          <a:bodyPr vert="horz" wrap="square" lIns="0" tIns="0" rIns="0" bIns="0" rtlCol="0">
            <a:spAutoFit/>
          </a:bodyPr>
          <a:lstStyle/>
          <a:p>
            <a:pPr marL="38100">
              <a:lnSpc>
                <a:spcPts val="1425"/>
              </a:lnSpc>
            </a:pPr>
            <a:fld id="{81D60167-4931-47E6-BA6A-407CBD079E47}" type="slidenum">
              <a:rPr dirty="0"/>
              <a:t>4</a:t>
            </a:fld>
            <a:endParaRPr dirty="0"/>
          </a:p>
        </p:txBody>
      </p:sp>
      <p:sp>
        <p:nvSpPr>
          <p:cNvPr id="3" name="object 3"/>
          <p:cNvSpPr txBox="1">
            <a:spLocks noGrp="1"/>
          </p:cNvSpPr>
          <p:nvPr>
            <p:ph sz="half" idx="2"/>
          </p:nvPr>
        </p:nvSpPr>
        <p:spPr>
          <a:xfrm>
            <a:off x="246519" y="1159667"/>
            <a:ext cx="3161029" cy="4986622"/>
          </a:xfrm>
          <a:prstGeom prst="rect">
            <a:avLst/>
          </a:prstGeom>
        </p:spPr>
        <p:txBody>
          <a:bodyPr vert="horz" wrap="square" lIns="0" tIns="107315" rIns="0" bIns="0" rtlCol="0">
            <a:spAutoFit/>
          </a:bodyPr>
          <a:lstStyle/>
          <a:p>
            <a:pPr marL="241300" indent="-228600">
              <a:lnSpc>
                <a:spcPct val="100000"/>
              </a:lnSpc>
              <a:spcBef>
                <a:spcPts val="845"/>
              </a:spcBef>
              <a:buChar char="•"/>
              <a:tabLst>
                <a:tab pos="240665" algn="l"/>
                <a:tab pos="241300" algn="l"/>
              </a:tabLst>
            </a:pPr>
            <a:r>
              <a:rPr spc="-10" dirty="0"/>
              <a:t>DDAA</a:t>
            </a:r>
            <a:r>
              <a:rPr spc="-105" dirty="0"/>
              <a:t> </a:t>
            </a:r>
            <a:r>
              <a:rPr spc="-5" dirty="0"/>
              <a:t>–</a:t>
            </a:r>
            <a:r>
              <a:rPr spc="-125" dirty="0"/>
              <a:t> </a:t>
            </a:r>
            <a:r>
              <a:rPr spc="-5" dirty="0"/>
              <a:t>Anniston,</a:t>
            </a:r>
            <a:r>
              <a:rPr spc="-90" dirty="0"/>
              <a:t> </a:t>
            </a:r>
            <a:r>
              <a:rPr spc="-5" dirty="0"/>
              <a:t>AL</a:t>
            </a:r>
          </a:p>
          <a:p>
            <a:pPr marL="241300" indent="-228600">
              <a:lnSpc>
                <a:spcPct val="100000"/>
              </a:lnSpc>
              <a:spcBef>
                <a:spcPts val="740"/>
              </a:spcBef>
              <a:buChar char="•"/>
              <a:tabLst>
                <a:tab pos="240665" algn="l"/>
                <a:tab pos="241300" algn="l"/>
              </a:tabLst>
            </a:pPr>
            <a:r>
              <a:rPr spc="-10" dirty="0"/>
              <a:t>DDAG </a:t>
            </a:r>
            <a:r>
              <a:rPr spc="-5" dirty="0"/>
              <a:t>–</a:t>
            </a:r>
            <a:r>
              <a:rPr spc="-110" dirty="0"/>
              <a:t> </a:t>
            </a:r>
            <a:r>
              <a:rPr spc="-25" dirty="0"/>
              <a:t>Albany,</a:t>
            </a:r>
            <a:r>
              <a:rPr dirty="0"/>
              <a:t> </a:t>
            </a:r>
            <a:r>
              <a:rPr spc="-5" dirty="0"/>
              <a:t>GA</a:t>
            </a:r>
          </a:p>
          <a:p>
            <a:pPr marL="241300" indent="-228600">
              <a:lnSpc>
                <a:spcPct val="100000"/>
              </a:lnSpc>
              <a:spcBef>
                <a:spcPts val="745"/>
              </a:spcBef>
              <a:buChar char="•"/>
              <a:tabLst>
                <a:tab pos="240665" algn="l"/>
                <a:tab pos="241300" algn="l"/>
              </a:tabLst>
            </a:pPr>
            <a:r>
              <a:rPr spc="-10" dirty="0"/>
              <a:t>DDBC</a:t>
            </a:r>
            <a:r>
              <a:rPr spc="5" dirty="0"/>
              <a:t> </a:t>
            </a:r>
            <a:r>
              <a:rPr spc="-5" dirty="0"/>
              <a:t>–</a:t>
            </a:r>
            <a:r>
              <a:rPr spc="-15" dirty="0"/>
              <a:t> </a:t>
            </a:r>
            <a:r>
              <a:rPr spc="-20" dirty="0"/>
              <a:t>Barstow,</a:t>
            </a:r>
            <a:r>
              <a:rPr spc="20" dirty="0"/>
              <a:t> </a:t>
            </a:r>
            <a:r>
              <a:rPr spc="-10" dirty="0"/>
              <a:t>CA</a:t>
            </a:r>
          </a:p>
          <a:p>
            <a:pPr marL="241300" indent="-228600">
              <a:lnSpc>
                <a:spcPct val="100000"/>
              </a:lnSpc>
              <a:spcBef>
                <a:spcPts val="745"/>
              </a:spcBef>
              <a:buChar char="•"/>
              <a:tabLst>
                <a:tab pos="240665" algn="l"/>
                <a:tab pos="241300" algn="l"/>
              </a:tabLst>
            </a:pPr>
            <a:r>
              <a:rPr spc="-10" dirty="0"/>
              <a:t>DDCN</a:t>
            </a:r>
            <a:r>
              <a:rPr spc="5" dirty="0"/>
              <a:t> </a:t>
            </a:r>
            <a:r>
              <a:rPr spc="-5" dirty="0"/>
              <a:t>– Cherry</a:t>
            </a:r>
            <a:r>
              <a:rPr spc="5" dirty="0"/>
              <a:t> </a:t>
            </a:r>
            <a:r>
              <a:rPr spc="-5" dirty="0"/>
              <a:t>Point,</a:t>
            </a:r>
            <a:r>
              <a:rPr dirty="0"/>
              <a:t> </a:t>
            </a:r>
            <a:r>
              <a:rPr spc="-10" dirty="0"/>
              <a:t>NC</a:t>
            </a:r>
          </a:p>
          <a:p>
            <a:pPr marL="241300" indent="-228600">
              <a:lnSpc>
                <a:spcPct val="100000"/>
              </a:lnSpc>
              <a:spcBef>
                <a:spcPts val="745"/>
              </a:spcBef>
              <a:buChar char="•"/>
              <a:tabLst>
                <a:tab pos="240665" algn="l"/>
                <a:tab pos="241300" algn="l"/>
              </a:tabLst>
            </a:pPr>
            <a:r>
              <a:rPr spc="-10" dirty="0"/>
              <a:t>DDCT</a:t>
            </a:r>
            <a:r>
              <a:rPr spc="-35" dirty="0"/>
              <a:t> </a:t>
            </a:r>
            <a:r>
              <a:rPr spc="-5" dirty="0"/>
              <a:t>–</a:t>
            </a:r>
            <a:r>
              <a:rPr dirty="0"/>
              <a:t> </a:t>
            </a:r>
            <a:r>
              <a:rPr spc="-5" dirty="0"/>
              <a:t>Corpus</a:t>
            </a:r>
            <a:r>
              <a:rPr spc="5" dirty="0"/>
              <a:t> </a:t>
            </a:r>
            <a:r>
              <a:rPr spc="-5" dirty="0"/>
              <a:t>Christi,</a:t>
            </a:r>
            <a:r>
              <a:rPr spc="-25" dirty="0"/>
              <a:t> </a:t>
            </a:r>
            <a:r>
              <a:rPr spc="-5" dirty="0"/>
              <a:t>TX</a:t>
            </a:r>
          </a:p>
          <a:p>
            <a:pPr marL="241300" indent="-228600">
              <a:lnSpc>
                <a:spcPct val="100000"/>
              </a:lnSpc>
              <a:spcBef>
                <a:spcPts val="745"/>
              </a:spcBef>
              <a:buChar char="•"/>
              <a:tabLst>
                <a:tab pos="240665" algn="l"/>
                <a:tab pos="241300" algn="l"/>
              </a:tabLst>
            </a:pPr>
            <a:r>
              <a:rPr lang="en-US" spc="-10" dirty="0"/>
              <a:t>DDDA – Djibouti, Africa</a:t>
            </a:r>
          </a:p>
          <a:p>
            <a:pPr marL="241300" indent="-228600">
              <a:lnSpc>
                <a:spcPct val="100000"/>
              </a:lnSpc>
              <a:spcBef>
                <a:spcPts val="745"/>
              </a:spcBef>
              <a:buChar char="•"/>
              <a:tabLst>
                <a:tab pos="240665" algn="l"/>
                <a:tab pos="241300" algn="l"/>
              </a:tabLst>
            </a:pPr>
            <a:r>
              <a:rPr spc="-10" dirty="0"/>
              <a:t>DDDC</a:t>
            </a:r>
            <a:r>
              <a:rPr spc="5" dirty="0"/>
              <a:t> </a:t>
            </a:r>
            <a:r>
              <a:rPr spc="-5" dirty="0"/>
              <a:t>–</a:t>
            </a:r>
            <a:r>
              <a:rPr spc="-15" dirty="0"/>
              <a:t> </a:t>
            </a:r>
            <a:r>
              <a:rPr spc="-5" dirty="0"/>
              <a:t>San</a:t>
            </a:r>
            <a:r>
              <a:rPr dirty="0"/>
              <a:t> </a:t>
            </a:r>
            <a:r>
              <a:rPr spc="-5" dirty="0"/>
              <a:t>Diego,</a:t>
            </a:r>
            <a:r>
              <a:rPr spc="20" dirty="0"/>
              <a:t> </a:t>
            </a:r>
            <a:r>
              <a:rPr spc="-10" dirty="0"/>
              <a:t>CA</a:t>
            </a:r>
          </a:p>
          <a:p>
            <a:pPr marL="241300" indent="-228600">
              <a:lnSpc>
                <a:spcPct val="100000"/>
              </a:lnSpc>
              <a:spcBef>
                <a:spcPts val="740"/>
              </a:spcBef>
              <a:buChar char="•"/>
              <a:tabLst>
                <a:tab pos="240665" algn="l"/>
                <a:tab pos="241300" algn="l"/>
              </a:tabLst>
            </a:pPr>
            <a:r>
              <a:rPr spc="-10" dirty="0"/>
              <a:t>DDDE</a:t>
            </a:r>
            <a:r>
              <a:rPr spc="-5" dirty="0"/>
              <a:t> –</a:t>
            </a:r>
            <a:r>
              <a:rPr spc="-20" dirty="0"/>
              <a:t> </a:t>
            </a:r>
            <a:r>
              <a:rPr spc="-5" dirty="0"/>
              <a:t>Europe</a:t>
            </a:r>
          </a:p>
          <a:p>
            <a:pPr marL="241300" indent="-228600">
              <a:lnSpc>
                <a:spcPct val="100000"/>
              </a:lnSpc>
              <a:spcBef>
                <a:spcPts val="745"/>
              </a:spcBef>
              <a:buChar char="•"/>
              <a:tabLst>
                <a:tab pos="240665" algn="l"/>
                <a:tab pos="241300" algn="l"/>
              </a:tabLst>
            </a:pPr>
            <a:r>
              <a:rPr spc="-10" dirty="0"/>
              <a:t>DDDK</a:t>
            </a:r>
            <a:r>
              <a:rPr spc="-5" dirty="0"/>
              <a:t> –</a:t>
            </a:r>
            <a:r>
              <a:rPr spc="-25" dirty="0"/>
              <a:t> </a:t>
            </a:r>
            <a:r>
              <a:rPr spc="-5" dirty="0"/>
              <a:t>Korea</a:t>
            </a:r>
          </a:p>
          <a:p>
            <a:pPr marL="241300" indent="-228600">
              <a:lnSpc>
                <a:spcPct val="100000"/>
              </a:lnSpc>
              <a:spcBef>
                <a:spcPts val="745"/>
              </a:spcBef>
              <a:buChar char="•"/>
              <a:tabLst>
                <a:tab pos="240665" algn="l"/>
                <a:tab pos="241300" algn="l"/>
              </a:tabLst>
            </a:pPr>
            <a:r>
              <a:rPr spc="-10" dirty="0"/>
              <a:t>DDGM </a:t>
            </a:r>
            <a:r>
              <a:rPr spc="-5" dirty="0"/>
              <a:t>–</a:t>
            </a:r>
            <a:r>
              <a:rPr spc="-20" dirty="0"/>
              <a:t> </a:t>
            </a:r>
            <a:r>
              <a:rPr spc="-5" dirty="0"/>
              <a:t>Guam</a:t>
            </a:r>
          </a:p>
          <a:p>
            <a:pPr marL="241300" indent="-228600">
              <a:lnSpc>
                <a:spcPct val="100000"/>
              </a:lnSpc>
              <a:spcBef>
                <a:spcPts val="745"/>
              </a:spcBef>
              <a:buChar char="•"/>
              <a:tabLst>
                <a:tab pos="240665" algn="l"/>
                <a:tab pos="241300" algn="l"/>
              </a:tabLst>
            </a:pPr>
            <a:r>
              <a:rPr spc="-10" dirty="0"/>
              <a:t>DDHU</a:t>
            </a:r>
            <a:r>
              <a:rPr spc="5" dirty="0"/>
              <a:t> </a:t>
            </a:r>
            <a:r>
              <a:rPr spc="-5" dirty="0"/>
              <a:t>–</a:t>
            </a:r>
            <a:r>
              <a:rPr spc="-10" dirty="0"/>
              <a:t> Hill,</a:t>
            </a:r>
            <a:r>
              <a:rPr spc="5" dirty="0"/>
              <a:t> </a:t>
            </a:r>
            <a:r>
              <a:rPr spc="-10" dirty="0"/>
              <a:t>UT</a:t>
            </a:r>
          </a:p>
          <a:p>
            <a:pPr marL="241300" indent="-228600">
              <a:lnSpc>
                <a:spcPct val="100000"/>
              </a:lnSpc>
              <a:spcBef>
                <a:spcPts val="745"/>
              </a:spcBef>
              <a:buChar char="•"/>
              <a:tabLst>
                <a:tab pos="240665" algn="l"/>
                <a:tab pos="241300" algn="l"/>
              </a:tabLst>
            </a:pPr>
            <a:r>
              <a:rPr spc="-10" dirty="0"/>
              <a:t>DDJC</a:t>
            </a:r>
            <a:r>
              <a:rPr spc="10" dirty="0"/>
              <a:t> </a:t>
            </a:r>
            <a:r>
              <a:rPr spc="-5" dirty="0"/>
              <a:t>–</a:t>
            </a:r>
            <a:r>
              <a:rPr spc="-10" dirty="0"/>
              <a:t> </a:t>
            </a:r>
            <a:r>
              <a:rPr spc="-5" dirty="0"/>
              <a:t>San</a:t>
            </a:r>
            <a:r>
              <a:rPr dirty="0"/>
              <a:t> </a:t>
            </a:r>
            <a:r>
              <a:rPr spc="-5" dirty="0"/>
              <a:t>Joaquin,</a:t>
            </a:r>
            <a:r>
              <a:rPr spc="25" dirty="0"/>
              <a:t> </a:t>
            </a:r>
            <a:r>
              <a:rPr spc="-10" dirty="0"/>
              <a:t>CA</a:t>
            </a:r>
          </a:p>
          <a:p>
            <a:pPr marL="241300" indent="-228600">
              <a:lnSpc>
                <a:spcPct val="100000"/>
              </a:lnSpc>
              <a:spcBef>
                <a:spcPts val="740"/>
              </a:spcBef>
              <a:buChar char="•"/>
              <a:tabLst>
                <a:tab pos="240665" algn="l"/>
                <a:tab pos="241300" algn="l"/>
              </a:tabLst>
            </a:pPr>
            <a:r>
              <a:rPr spc="-10" dirty="0"/>
              <a:t>DDJF</a:t>
            </a:r>
            <a:r>
              <a:rPr dirty="0"/>
              <a:t> </a:t>
            </a:r>
            <a:r>
              <a:rPr spc="-5" dirty="0"/>
              <a:t>–</a:t>
            </a:r>
            <a:r>
              <a:rPr spc="-10" dirty="0"/>
              <a:t> </a:t>
            </a:r>
            <a:r>
              <a:rPr spc="-5" dirty="0"/>
              <a:t>Jacksonville,</a:t>
            </a:r>
            <a:r>
              <a:rPr spc="35" dirty="0"/>
              <a:t> </a:t>
            </a:r>
            <a:r>
              <a:rPr dirty="0"/>
              <a:t>FL</a:t>
            </a:r>
          </a:p>
        </p:txBody>
      </p:sp>
      <p:sp>
        <p:nvSpPr>
          <p:cNvPr id="4" name="object 4"/>
          <p:cNvSpPr txBox="1">
            <a:spLocks noGrp="1"/>
          </p:cNvSpPr>
          <p:nvPr>
            <p:ph sz="half" idx="3"/>
          </p:nvPr>
        </p:nvSpPr>
        <p:spPr>
          <a:prstGeom prst="rect">
            <a:avLst/>
          </a:prstGeom>
        </p:spPr>
        <p:txBody>
          <a:bodyPr vert="horz" wrap="square" lIns="0" tIns="107315" rIns="0" bIns="0" rtlCol="0">
            <a:spAutoFit/>
          </a:bodyPr>
          <a:lstStyle/>
          <a:p>
            <a:pPr marL="242570" indent="-228600">
              <a:lnSpc>
                <a:spcPct val="100000"/>
              </a:lnSpc>
              <a:spcBef>
                <a:spcPts val="845"/>
              </a:spcBef>
              <a:buChar char="•"/>
              <a:tabLst>
                <a:tab pos="242570" algn="l"/>
                <a:tab pos="243204" algn="l"/>
              </a:tabLst>
            </a:pPr>
            <a:r>
              <a:rPr spc="-10" dirty="0"/>
              <a:t>DDN</a:t>
            </a:r>
            <a:r>
              <a:rPr lang="en-US" spc="-10" dirty="0"/>
              <a:t>B – Bahrain </a:t>
            </a:r>
            <a:endParaRPr spc="-5" dirty="0"/>
          </a:p>
          <a:p>
            <a:pPr marL="242570" indent="-229235">
              <a:lnSpc>
                <a:spcPct val="100000"/>
              </a:lnSpc>
              <a:spcBef>
                <a:spcPts val="745"/>
              </a:spcBef>
              <a:buChar char="•"/>
              <a:tabLst>
                <a:tab pos="242570" algn="l"/>
                <a:tab pos="243204" algn="l"/>
              </a:tabLst>
            </a:pPr>
            <a:r>
              <a:rPr spc="-10" dirty="0"/>
              <a:t>DDNV</a:t>
            </a:r>
            <a:r>
              <a:rPr dirty="0"/>
              <a:t> </a:t>
            </a:r>
            <a:r>
              <a:rPr spc="-5" dirty="0"/>
              <a:t>–</a:t>
            </a:r>
            <a:r>
              <a:rPr spc="-10" dirty="0"/>
              <a:t> </a:t>
            </a:r>
            <a:r>
              <a:rPr spc="-5" dirty="0"/>
              <a:t>Norfolk,</a:t>
            </a:r>
            <a:r>
              <a:rPr spc="5" dirty="0"/>
              <a:t> </a:t>
            </a:r>
            <a:r>
              <a:rPr spc="-80" dirty="0"/>
              <a:t>VA</a:t>
            </a:r>
          </a:p>
          <a:p>
            <a:pPr marL="242570" indent="-229235">
              <a:lnSpc>
                <a:spcPct val="100000"/>
              </a:lnSpc>
              <a:spcBef>
                <a:spcPts val="740"/>
              </a:spcBef>
              <a:buChar char="•"/>
              <a:tabLst>
                <a:tab pos="242570" algn="l"/>
                <a:tab pos="243204" algn="l"/>
              </a:tabLst>
            </a:pPr>
            <a:r>
              <a:rPr spc="-10" dirty="0"/>
              <a:t>DDOO</a:t>
            </a:r>
            <a:r>
              <a:rPr dirty="0"/>
              <a:t> </a:t>
            </a:r>
            <a:r>
              <a:rPr spc="-5" dirty="0"/>
              <a:t>–</a:t>
            </a:r>
            <a:r>
              <a:rPr spc="-10" dirty="0"/>
              <a:t> </a:t>
            </a:r>
            <a:r>
              <a:rPr spc="-5" dirty="0"/>
              <a:t>Oklahoma</a:t>
            </a:r>
            <a:r>
              <a:rPr spc="25" dirty="0"/>
              <a:t> </a:t>
            </a:r>
            <a:r>
              <a:rPr spc="-35" dirty="0"/>
              <a:t>City,</a:t>
            </a:r>
            <a:r>
              <a:rPr spc="-15" dirty="0"/>
              <a:t> </a:t>
            </a:r>
            <a:r>
              <a:rPr spc="-5" dirty="0"/>
              <a:t>OK</a:t>
            </a:r>
          </a:p>
          <a:p>
            <a:pPr marL="241935" indent="-229235">
              <a:lnSpc>
                <a:spcPct val="100000"/>
              </a:lnSpc>
              <a:spcBef>
                <a:spcPts val="745"/>
              </a:spcBef>
              <a:buChar char="•"/>
              <a:tabLst>
                <a:tab pos="241935" algn="l"/>
                <a:tab pos="242570" algn="l"/>
              </a:tabLst>
            </a:pPr>
            <a:r>
              <a:rPr spc="-10" dirty="0"/>
              <a:t>DDPW</a:t>
            </a:r>
            <a:r>
              <a:rPr spc="-5" dirty="0"/>
              <a:t> –</a:t>
            </a:r>
            <a:r>
              <a:rPr spc="-15" dirty="0"/>
              <a:t> </a:t>
            </a:r>
            <a:r>
              <a:rPr spc="-5" dirty="0"/>
              <a:t>Puget</a:t>
            </a:r>
            <a:r>
              <a:rPr spc="5" dirty="0"/>
              <a:t> </a:t>
            </a:r>
            <a:r>
              <a:rPr spc="-5" dirty="0"/>
              <a:t>Sound,</a:t>
            </a:r>
            <a:r>
              <a:rPr spc="5" dirty="0"/>
              <a:t> </a:t>
            </a:r>
            <a:r>
              <a:rPr spc="-80" dirty="0"/>
              <a:t>WA</a:t>
            </a:r>
          </a:p>
          <a:p>
            <a:pPr marL="241935" indent="-229235">
              <a:lnSpc>
                <a:spcPct val="100000"/>
              </a:lnSpc>
              <a:spcBef>
                <a:spcPts val="745"/>
              </a:spcBef>
              <a:buChar char="•"/>
              <a:tabLst>
                <a:tab pos="241935" algn="l"/>
                <a:tab pos="242570" algn="l"/>
              </a:tabLst>
            </a:pPr>
            <a:r>
              <a:rPr spc="-10" dirty="0"/>
              <a:t>DDPH</a:t>
            </a:r>
            <a:r>
              <a:rPr spc="5" dirty="0"/>
              <a:t> </a:t>
            </a:r>
            <a:r>
              <a:rPr spc="-5" dirty="0"/>
              <a:t>–</a:t>
            </a:r>
            <a:r>
              <a:rPr spc="-10" dirty="0"/>
              <a:t> </a:t>
            </a:r>
            <a:r>
              <a:rPr spc="-5" dirty="0"/>
              <a:t>Pearl</a:t>
            </a:r>
            <a:r>
              <a:rPr spc="10" dirty="0"/>
              <a:t> </a:t>
            </a:r>
            <a:r>
              <a:rPr spc="-20" dirty="0"/>
              <a:t>Harbor,</a:t>
            </a:r>
            <a:r>
              <a:rPr spc="15" dirty="0"/>
              <a:t> </a:t>
            </a:r>
            <a:r>
              <a:rPr spc="-5" dirty="0"/>
              <a:t>HI</a:t>
            </a:r>
          </a:p>
          <a:p>
            <a:pPr marL="241935" indent="-228600">
              <a:lnSpc>
                <a:spcPct val="100000"/>
              </a:lnSpc>
              <a:spcBef>
                <a:spcPts val="745"/>
              </a:spcBef>
              <a:buChar char="•"/>
              <a:tabLst>
                <a:tab pos="241300" algn="l"/>
                <a:tab pos="241935" algn="l"/>
              </a:tabLst>
            </a:pPr>
            <a:r>
              <a:rPr spc="-20" dirty="0"/>
              <a:t>DDRT</a:t>
            </a:r>
            <a:r>
              <a:rPr spc="-15" dirty="0"/>
              <a:t> </a:t>
            </a:r>
            <a:r>
              <a:rPr spc="-5" dirty="0"/>
              <a:t>–</a:t>
            </a:r>
            <a:r>
              <a:rPr spc="-10" dirty="0"/>
              <a:t> </a:t>
            </a:r>
            <a:r>
              <a:rPr spc="-5" dirty="0"/>
              <a:t>Red</a:t>
            </a:r>
            <a:r>
              <a:rPr spc="5" dirty="0"/>
              <a:t> </a:t>
            </a:r>
            <a:r>
              <a:rPr spc="-25" dirty="0"/>
              <a:t>River, </a:t>
            </a:r>
            <a:r>
              <a:rPr spc="-5" dirty="0"/>
              <a:t>TX</a:t>
            </a:r>
          </a:p>
          <a:p>
            <a:pPr marL="241935" indent="-228600">
              <a:lnSpc>
                <a:spcPct val="100000"/>
              </a:lnSpc>
              <a:spcBef>
                <a:spcPts val="745"/>
              </a:spcBef>
              <a:buChar char="•"/>
              <a:tabLst>
                <a:tab pos="241300" algn="l"/>
                <a:tab pos="241935" algn="l"/>
              </a:tabLst>
            </a:pPr>
            <a:r>
              <a:rPr spc="-20" dirty="0"/>
              <a:t>DDRV</a:t>
            </a:r>
            <a:r>
              <a:rPr dirty="0"/>
              <a:t> </a:t>
            </a:r>
            <a:r>
              <a:rPr spc="-5" dirty="0"/>
              <a:t>–</a:t>
            </a:r>
            <a:r>
              <a:rPr spc="-15" dirty="0"/>
              <a:t> </a:t>
            </a:r>
            <a:r>
              <a:rPr spc="-5" dirty="0"/>
              <a:t>Richmond,</a:t>
            </a:r>
            <a:r>
              <a:rPr spc="20" dirty="0"/>
              <a:t> </a:t>
            </a:r>
            <a:r>
              <a:rPr spc="-80" dirty="0"/>
              <a:t>VA</a:t>
            </a:r>
          </a:p>
          <a:p>
            <a:pPr marL="241300" indent="-229235">
              <a:lnSpc>
                <a:spcPct val="100000"/>
              </a:lnSpc>
              <a:spcBef>
                <a:spcPts val="740"/>
              </a:spcBef>
              <a:buChar char="•"/>
              <a:tabLst>
                <a:tab pos="241300" algn="l"/>
                <a:tab pos="241935" algn="l"/>
              </a:tabLst>
            </a:pPr>
            <a:r>
              <a:rPr spc="-10" dirty="0"/>
              <a:t>DDSI</a:t>
            </a:r>
            <a:r>
              <a:rPr spc="-5" dirty="0"/>
              <a:t> –</a:t>
            </a:r>
            <a:r>
              <a:rPr spc="-15" dirty="0"/>
              <a:t> </a:t>
            </a:r>
            <a:r>
              <a:rPr spc="-5" dirty="0"/>
              <a:t>Sigonella,</a:t>
            </a:r>
            <a:r>
              <a:rPr spc="30" dirty="0"/>
              <a:t> </a:t>
            </a:r>
            <a:r>
              <a:rPr spc="-5" dirty="0"/>
              <a:t>Italy</a:t>
            </a:r>
          </a:p>
          <a:p>
            <a:pPr marL="241300" indent="-229235">
              <a:lnSpc>
                <a:spcPct val="100000"/>
              </a:lnSpc>
              <a:spcBef>
                <a:spcPts val="745"/>
              </a:spcBef>
              <a:buChar char="•"/>
              <a:tabLst>
                <a:tab pos="241300" algn="l"/>
                <a:tab pos="241935" algn="l"/>
              </a:tabLst>
            </a:pPr>
            <a:r>
              <a:rPr spc="-10" dirty="0"/>
              <a:t>DDSP</a:t>
            </a:r>
            <a:r>
              <a:rPr spc="-45" dirty="0"/>
              <a:t> </a:t>
            </a:r>
            <a:r>
              <a:rPr spc="-5" dirty="0"/>
              <a:t>–</a:t>
            </a:r>
            <a:r>
              <a:rPr dirty="0"/>
              <a:t> </a:t>
            </a:r>
            <a:r>
              <a:rPr spc="-5" dirty="0"/>
              <a:t>Susquehanna,</a:t>
            </a:r>
            <a:r>
              <a:rPr spc="45" dirty="0"/>
              <a:t> </a:t>
            </a:r>
            <a:r>
              <a:rPr spc="-80" dirty="0"/>
              <a:t>PA</a:t>
            </a:r>
          </a:p>
          <a:p>
            <a:pPr marL="241300" indent="-229235">
              <a:lnSpc>
                <a:spcPct val="100000"/>
              </a:lnSpc>
              <a:spcBef>
                <a:spcPts val="745"/>
              </a:spcBef>
              <a:buChar char="•"/>
              <a:tabLst>
                <a:tab pos="241300" algn="l"/>
                <a:tab pos="241935" algn="l"/>
              </a:tabLst>
            </a:pPr>
            <a:r>
              <a:rPr spc="-5" dirty="0"/>
              <a:t>DDTP</a:t>
            </a:r>
            <a:r>
              <a:rPr spc="-50" dirty="0"/>
              <a:t> </a:t>
            </a:r>
            <a:r>
              <a:rPr spc="-5" dirty="0"/>
              <a:t>–</a:t>
            </a:r>
            <a:r>
              <a:rPr spc="-45" dirty="0"/>
              <a:t> </a:t>
            </a:r>
            <a:r>
              <a:rPr spc="-25" dirty="0"/>
              <a:t>Tobyhanna,</a:t>
            </a:r>
            <a:r>
              <a:rPr spc="15" dirty="0"/>
              <a:t> </a:t>
            </a:r>
            <a:r>
              <a:rPr spc="-80" dirty="0"/>
              <a:t>PA</a:t>
            </a:r>
          </a:p>
          <a:p>
            <a:pPr marL="241300" indent="-229235">
              <a:lnSpc>
                <a:spcPct val="100000"/>
              </a:lnSpc>
              <a:spcBef>
                <a:spcPts val="745"/>
              </a:spcBef>
              <a:buChar char="•"/>
              <a:tabLst>
                <a:tab pos="241300" algn="l"/>
                <a:tab pos="241935" algn="l"/>
              </a:tabLst>
            </a:pPr>
            <a:r>
              <a:rPr spc="-10" dirty="0"/>
              <a:t>DDWG </a:t>
            </a:r>
            <a:r>
              <a:rPr spc="-5" dirty="0"/>
              <a:t>–</a:t>
            </a:r>
            <a:r>
              <a:rPr spc="-15" dirty="0"/>
              <a:t> Warner</a:t>
            </a:r>
            <a:r>
              <a:rPr spc="5" dirty="0"/>
              <a:t> </a:t>
            </a:r>
            <a:r>
              <a:rPr spc="-5" dirty="0"/>
              <a:t>Robins,</a:t>
            </a:r>
            <a:r>
              <a:rPr spc="10" dirty="0"/>
              <a:t> </a:t>
            </a:r>
            <a:r>
              <a:rPr spc="-5" dirty="0"/>
              <a:t>GA</a:t>
            </a:r>
          </a:p>
          <a:p>
            <a:pPr marL="240665" indent="-228600">
              <a:lnSpc>
                <a:spcPct val="100000"/>
              </a:lnSpc>
              <a:spcBef>
                <a:spcPts val="745"/>
              </a:spcBef>
              <a:buChar char="•"/>
              <a:tabLst>
                <a:tab pos="240665" algn="l"/>
                <a:tab pos="241300" algn="l"/>
              </a:tabLst>
            </a:pPr>
            <a:r>
              <a:rPr spc="-10" dirty="0"/>
              <a:t>DDYJ</a:t>
            </a:r>
            <a:r>
              <a:rPr spc="-15" dirty="0"/>
              <a:t> </a:t>
            </a:r>
            <a:r>
              <a:rPr spc="-5" dirty="0"/>
              <a:t>–</a:t>
            </a:r>
            <a:r>
              <a:rPr spc="-10" dirty="0"/>
              <a:t> </a:t>
            </a:r>
            <a:r>
              <a:rPr lang="en-US" spc="-10" dirty="0"/>
              <a:t>Yokosuka, </a:t>
            </a:r>
            <a:r>
              <a:rPr spc="-5" dirty="0"/>
              <a:t>Japan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74630" y="295874"/>
            <a:ext cx="6949440" cy="731520"/>
          </a:xfrm>
        </p:spPr>
        <p:txBody>
          <a:bodyPr vert="horz" lIns="91440" tIns="45720" rIns="91440" bIns="45720" rtlCol="0" anchor="t" anchorCtr="0">
            <a:noAutofit/>
          </a:bodyPr>
          <a:lstStyle/>
          <a:p>
            <a:r>
              <a:rPr lang="en-US" sz="2400" dirty="0">
                <a:solidFill>
                  <a:srgbClr val="4472C4">
                    <a:lumMod val="50000"/>
                  </a:srgbClr>
                </a:solidFill>
                <a:latin typeface="Arial" panose="020B0604020202020204"/>
                <a:cs typeface="+mj-cs"/>
              </a:rPr>
              <a:t>How We Approach Business</a:t>
            </a:r>
            <a:br>
              <a:rPr lang="en-US" sz="2400" dirty="0">
                <a:solidFill>
                  <a:srgbClr val="4472C4">
                    <a:lumMod val="50000"/>
                  </a:srgbClr>
                </a:solidFill>
                <a:latin typeface="Arial" panose="020B0604020202020204"/>
                <a:cs typeface="+mj-cs"/>
              </a:rPr>
            </a:br>
            <a:r>
              <a:rPr lang="en-US" sz="2400" dirty="0">
                <a:solidFill>
                  <a:srgbClr val="4472C4">
                    <a:lumMod val="50000"/>
                  </a:srgbClr>
                </a:solidFill>
                <a:latin typeface="Arial" panose="020B0604020202020204"/>
                <a:cs typeface="+mj-cs"/>
              </a:rPr>
              <a:t>DLA Distribution J7 Procurement Profile</a:t>
            </a:r>
          </a:p>
        </p:txBody>
      </p:sp>
      <p:sp>
        <p:nvSpPr>
          <p:cNvPr id="14" name="Slide Number Placeholder 1"/>
          <p:cNvSpPr txBox="1">
            <a:spLocks/>
          </p:cNvSpPr>
          <p:nvPr/>
        </p:nvSpPr>
        <p:spPr>
          <a:xfrm>
            <a:off x="8540751" y="6492875"/>
            <a:ext cx="603249"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0406C7E-46EF-B24E-8B25-69D927A08592}" type="slidenum">
              <a:rPr lang="en-US" sz="1200" smtClean="0">
                <a:cs typeface="Times New Roman" panose="02020603050405020304" pitchFamily="18" charset="0"/>
              </a:rPr>
              <a:pPr/>
              <a:t>5</a:t>
            </a:fld>
            <a:endParaRPr lang="en-US" sz="1200" dirty="0">
              <a:cs typeface="Times New Roman" panose="02020603050405020304" pitchFamily="18" charset="0"/>
            </a:endParaRPr>
          </a:p>
        </p:txBody>
      </p:sp>
      <p:cxnSp>
        <p:nvCxnSpPr>
          <p:cNvPr id="20" name="Straight Connector 19"/>
          <p:cNvCxnSpPr>
            <a:cxnSpLocks/>
          </p:cNvCxnSpPr>
          <p:nvPr/>
        </p:nvCxnSpPr>
        <p:spPr>
          <a:xfrm>
            <a:off x="4543720" y="1192604"/>
            <a:ext cx="11445" cy="5091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3726599"/>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16166" y="6267340"/>
            <a:ext cx="1357460" cy="276999"/>
          </a:xfrm>
          <a:prstGeom prst="rect">
            <a:avLst/>
          </a:prstGeom>
          <a:solidFill>
            <a:schemeClr val="bg1"/>
          </a:solidFill>
        </p:spPr>
        <p:txBody>
          <a:bodyPr wrap="square" rtlCol="0">
            <a:spAutoFit/>
          </a:bodyPr>
          <a:lstStyle/>
          <a:p>
            <a:r>
              <a:rPr lang="en-US" sz="1200" b="1" dirty="0">
                <a:latin typeface="+mj-lt"/>
                <a:cs typeface="Times New Roman" panose="02020603050405020304" pitchFamily="18" charset="0"/>
              </a:rPr>
              <a:t>* YTD 4/30/2022</a:t>
            </a:r>
          </a:p>
        </p:txBody>
      </p:sp>
      <p:pic>
        <p:nvPicPr>
          <p:cNvPr id="5" name="Picture 4">
            <a:extLst>
              <a:ext uri="{FF2B5EF4-FFF2-40B4-BE49-F238E27FC236}">
                <a16:creationId xmlns:a16="http://schemas.microsoft.com/office/drawing/2014/main" id="{F931B3CA-26BF-D399-F1BA-2878B2003089}"/>
              </a:ext>
            </a:extLst>
          </p:cNvPr>
          <p:cNvPicPr>
            <a:picLocks noChangeAspect="1"/>
          </p:cNvPicPr>
          <p:nvPr/>
        </p:nvPicPr>
        <p:blipFill>
          <a:blip r:embed="rId2"/>
          <a:stretch>
            <a:fillRect/>
          </a:stretch>
        </p:blipFill>
        <p:spPr>
          <a:xfrm>
            <a:off x="-10380" y="1192604"/>
            <a:ext cx="4537263" cy="2528758"/>
          </a:xfrm>
          <a:prstGeom prst="rect">
            <a:avLst/>
          </a:prstGeom>
        </p:spPr>
      </p:pic>
      <p:pic>
        <p:nvPicPr>
          <p:cNvPr id="6" name="Picture 5">
            <a:extLst>
              <a:ext uri="{FF2B5EF4-FFF2-40B4-BE49-F238E27FC236}">
                <a16:creationId xmlns:a16="http://schemas.microsoft.com/office/drawing/2014/main" id="{656F1E6E-8AB3-6882-F712-603B1D69D12C}"/>
              </a:ext>
            </a:extLst>
          </p:cNvPr>
          <p:cNvPicPr>
            <a:picLocks noChangeAspect="1"/>
          </p:cNvPicPr>
          <p:nvPr/>
        </p:nvPicPr>
        <p:blipFill>
          <a:blip r:embed="rId3"/>
          <a:stretch>
            <a:fillRect/>
          </a:stretch>
        </p:blipFill>
        <p:spPr>
          <a:xfrm>
            <a:off x="4600281" y="1192604"/>
            <a:ext cx="4516582" cy="2517455"/>
          </a:xfrm>
          <a:prstGeom prst="rect">
            <a:avLst/>
          </a:prstGeom>
        </p:spPr>
      </p:pic>
      <p:pic>
        <p:nvPicPr>
          <p:cNvPr id="8" name="Picture 7">
            <a:extLst>
              <a:ext uri="{FF2B5EF4-FFF2-40B4-BE49-F238E27FC236}">
                <a16:creationId xmlns:a16="http://schemas.microsoft.com/office/drawing/2014/main" id="{1C3E6532-001F-5D7D-B742-3461C09AFB68}"/>
              </a:ext>
            </a:extLst>
          </p:cNvPr>
          <p:cNvPicPr>
            <a:picLocks noChangeAspect="1"/>
          </p:cNvPicPr>
          <p:nvPr/>
        </p:nvPicPr>
        <p:blipFill>
          <a:blip r:embed="rId4"/>
          <a:stretch>
            <a:fillRect/>
          </a:stretch>
        </p:blipFill>
        <p:spPr>
          <a:xfrm>
            <a:off x="-572" y="3766943"/>
            <a:ext cx="4535873" cy="2517455"/>
          </a:xfrm>
          <a:prstGeom prst="rect">
            <a:avLst/>
          </a:prstGeom>
        </p:spPr>
      </p:pic>
      <p:pic>
        <p:nvPicPr>
          <p:cNvPr id="4" name="Picture 3">
            <a:extLst>
              <a:ext uri="{FF2B5EF4-FFF2-40B4-BE49-F238E27FC236}">
                <a16:creationId xmlns:a16="http://schemas.microsoft.com/office/drawing/2014/main" id="{E992F216-6818-7BD9-C866-1FAF6FB5C989}"/>
              </a:ext>
            </a:extLst>
          </p:cNvPr>
          <p:cNvPicPr>
            <a:picLocks noChangeAspect="1"/>
          </p:cNvPicPr>
          <p:nvPr/>
        </p:nvPicPr>
        <p:blipFill>
          <a:blip r:embed="rId5"/>
          <a:stretch>
            <a:fillRect/>
          </a:stretch>
        </p:blipFill>
        <p:spPr>
          <a:xfrm>
            <a:off x="4572000" y="3738501"/>
            <a:ext cx="4539472" cy="2528839"/>
          </a:xfrm>
          <a:prstGeom prst="rect">
            <a:avLst/>
          </a:prstGeom>
        </p:spPr>
      </p:pic>
    </p:spTree>
    <p:extLst>
      <p:ext uri="{BB962C8B-B14F-4D97-AF65-F5344CB8AC3E}">
        <p14:creationId xmlns:p14="http://schemas.microsoft.com/office/powerpoint/2010/main" val="3452513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58FA0D-699A-F4D1-5877-F4198996A6FD}"/>
              </a:ext>
            </a:extLst>
          </p:cNvPr>
          <p:cNvPicPr>
            <a:picLocks noChangeAspect="1"/>
          </p:cNvPicPr>
          <p:nvPr/>
        </p:nvPicPr>
        <p:blipFill>
          <a:blip r:embed="rId3"/>
          <a:stretch>
            <a:fillRect/>
          </a:stretch>
        </p:blipFill>
        <p:spPr>
          <a:xfrm>
            <a:off x="4165644" y="1207125"/>
            <a:ext cx="4978356" cy="2452272"/>
          </a:xfrm>
          <a:prstGeom prst="rect">
            <a:avLst/>
          </a:prstGeom>
        </p:spPr>
      </p:pic>
      <p:graphicFrame>
        <p:nvGraphicFramePr>
          <p:cNvPr id="12" name="Chart 11">
            <a:extLst>
              <a:ext uri="{FF2B5EF4-FFF2-40B4-BE49-F238E27FC236}">
                <a16:creationId xmlns:a16="http://schemas.microsoft.com/office/drawing/2014/main" id="{E3CEA39F-BFB9-4E04-977B-09D0B654D2BF}"/>
              </a:ext>
            </a:extLst>
          </p:cNvPr>
          <p:cNvGraphicFramePr>
            <a:graphicFrameLocks/>
          </p:cNvGraphicFramePr>
          <p:nvPr>
            <p:extLst>
              <p:ext uri="{D42A27DB-BD31-4B8C-83A1-F6EECF244321}">
                <p14:modId xmlns:p14="http://schemas.microsoft.com/office/powerpoint/2010/main" val="2648298289"/>
              </p:ext>
            </p:extLst>
          </p:nvPr>
        </p:nvGraphicFramePr>
        <p:xfrm>
          <a:off x="4528999" y="3429001"/>
          <a:ext cx="4572000" cy="3049088"/>
        </p:xfrm>
        <a:graphic>
          <a:graphicData uri="http://schemas.openxmlformats.org/drawingml/2006/chart">
            <c:chart xmlns:c="http://schemas.openxmlformats.org/drawingml/2006/chart" xmlns:r="http://schemas.openxmlformats.org/officeDocument/2006/relationships" r:id="rId4"/>
          </a:graphicData>
        </a:graphic>
      </p:graphicFrame>
      <p:sp>
        <p:nvSpPr>
          <p:cNvPr id="2" name="Slide Number Placeholder 1"/>
          <p:cNvSpPr>
            <a:spLocks noGrp="1"/>
          </p:cNvSpPr>
          <p:nvPr>
            <p:ph type="sldNum" sz="quarter" idx="4"/>
          </p:nvPr>
        </p:nvSpPr>
        <p:spPr>
          <a:xfrm>
            <a:off x="8540751" y="6478088"/>
            <a:ext cx="603249" cy="365125"/>
          </a:xfrm>
        </p:spPr>
        <p:txBody>
          <a:bodyPr/>
          <a:lstStyle/>
          <a:p>
            <a:fld id="{D0406C7E-46EF-B24E-8B25-69D927A08592}" type="slidenum">
              <a:rPr lang="en-US" sz="1200" smtClean="0"/>
              <a:pPr/>
              <a:t>6</a:t>
            </a:fld>
            <a:endParaRPr lang="en-US" sz="1200" dirty="0"/>
          </a:p>
        </p:txBody>
      </p:sp>
      <p:sp>
        <p:nvSpPr>
          <p:cNvPr id="8" name="Title 3">
            <a:extLst>
              <a:ext uri="{FF2B5EF4-FFF2-40B4-BE49-F238E27FC236}">
                <a16:creationId xmlns:a16="http://schemas.microsoft.com/office/drawing/2014/main" id="{8BE171C7-72F1-7F73-FA5E-3191F0392712}"/>
              </a:ext>
            </a:extLst>
          </p:cNvPr>
          <p:cNvSpPr txBox="1">
            <a:spLocks/>
          </p:cNvSpPr>
          <p:nvPr/>
        </p:nvSpPr>
        <p:spPr bwMode="auto">
          <a:xfrm>
            <a:off x="3621741" y="232902"/>
            <a:ext cx="5674659" cy="715962"/>
          </a:xfrm>
          <a:prstGeom prst="rect">
            <a:avLst/>
          </a:prstGeom>
        </p:spPr>
        <p:txBody>
          <a:bodyPr vert="horz" lIns="91440" tIns="45720" rIns="91440" bIns="45720" rtlCol="0" anchor="t" anchorCtr="0">
            <a:noAutofit/>
          </a:bodyPr>
          <a:lstStyle>
            <a:lvl1pPr algn="ctr" defTabSz="914400">
              <a:lnSpc>
                <a:spcPct val="100000"/>
              </a:lnSpc>
              <a:spcBef>
                <a:spcPct val="0"/>
              </a:spcBef>
              <a:buNone/>
              <a:defRPr sz="2400" b="1">
                <a:solidFill>
                  <a:srgbClr val="4472C4">
                    <a:lumMod val="50000"/>
                  </a:srgbClr>
                </a:solidFill>
                <a:latin typeface="Arial" panose="020B0604020202020204"/>
                <a:ea typeface="+mj-ea"/>
                <a:cs typeface="+mj-cs"/>
              </a:defRPr>
            </a:lvl1pPr>
          </a:lstStyle>
          <a:p>
            <a:r>
              <a:rPr lang="en-US" dirty="0"/>
              <a:t>DLA Distribution </a:t>
            </a:r>
          </a:p>
          <a:p>
            <a:r>
              <a:rPr lang="en-US" dirty="0"/>
              <a:t>Spend Profile - Services</a:t>
            </a:r>
          </a:p>
        </p:txBody>
      </p:sp>
      <p:sp>
        <p:nvSpPr>
          <p:cNvPr id="9" name="Rectangle 3">
            <a:extLst>
              <a:ext uri="{FF2B5EF4-FFF2-40B4-BE49-F238E27FC236}">
                <a16:creationId xmlns:a16="http://schemas.microsoft.com/office/drawing/2014/main" id="{7C8532D4-2248-2E0C-C72A-94A33DC3D287}"/>
              </a:ext>
            </a:extLst>
          </p:cNvPr>
          <p:cNvSpPr txBox="1">
            <a:spLocks noChangeArrowheads="1"/>
          </p:cNvSpPr>
          <p:nvPr/>
        </p:nvSpPr>
        <p:spPr bwMode="auto">
          <a:xfrm>
            <a:off x="139366" y="1238758"/>
            <a:ext cx="5173757" cy="5028359"/>
          </a:xfrm>
          <a:prstGeom prst="rect">
            <a:avLst/>
          </a:prstGeom>
          <a:noFill/>
          <a:ln w="9525">
            <a:noFill/>
            <a:miter lim="800000"/>
            <a:headEnd/>
            <a:tailEnd/>
          </a:ln>
        </p:spPr>
        <p:txBody>
          <a:bodyPr/>
          <a:lstStyle/>
          <a:p>
            <a:pPr marL="342900" indent="-342900" defTabSz="914400" fontAlgn="base">
              <a:spcBef>
                <a:spcPct val="20000"/>
              </a:spcBef>
              <a:spcAft>
                <a:spcPct val="0"/>
              </a:spcAft>
              <a:buFont typeface="Arial" panose="020B0604020202020204" pitchFamily="34" charset="0"/>
              <a:buChar char="•"/>
              <a:defRPr/>
            </a:pPr>
            <a:r>
              <a:rPr kumimoji="0" lang="en-US" sz="2400" b="0" i="0" u="none" strike="noStrike" kern="1200" cap="none" spc="0" normalizeH="0" baseline="0" noProof="0" dirty="0">
                <a:ln>
                  <a:noFill/>
                </a:ln>
                <a:effectLst/>
                <a:uLnTx/>
                <a:uFillTx/>
                <a:latin typeface="+mj-lt"/>
                <a:cs typeface="Times New Roman" panose="02020603050405020304" pitchFamily="18" charset="0"/>
              </a:rPr>
              <a:t>Distribution Operations</a:t>
            </a:r>
          </a:p>
          <a:p>
            <a:pPr marL="800100" lvl="1" indent="-342900" defTabSz="914400" fontAlgn="base">
              <a:spcBef>
                <a:spcPct val="20000"/>
              </a:spcBef>
              <a:spcAft>
                <a:spcPct val="0"/>
              </a:spcAft>
              <a:buFont typeface="Arial" panose="020B0604020202020204" pitchFamily="34" charset="0"/>
              <a:buChar char="‒"/>
              <a:defRPr/>
            </a:pPr>
            <a:r>
              <a:rPr kumimoji="0" lang="en-US" sz="2000" b="0" i="0" u="none" strike="noStrike" kern="1200" cap="none" spc="0" normalizeH="0" baseline="0" noProof="0" dirty="0">
                <a:ln>
                  <a:noFill/>
                </a:ln>
                <a:effectLst/>
                <a:uLnTx/>
                <a:uFillTx/>
                <a:latin typeface="+mj-lt"/>
                <a:cs typeface="Times New Roman" panose="02020603050405020304" pitchFamily="18" charset="0"/>
              </a:rPr>
              <a:t>12 GOCOs/COCOs</a:t>
            </a:r>
          </a:p>
          <a:p>
            <a:pPr marL="800100" lvl="1" indent="-342900" defTabSz="914400" fontAlgn="base">
              <a:spcBef>
                <a:spcPct val="20000"/>
              </a:spcBef>
              <a:spcAft>
                <a:spcPct val="0"/>
              </a:spcAft>
              <a:buFont typeface="Arial" panose="020B0604020202020204" pitchFamily="34" charset="0"/>
              <a:buChar char="‒"/>
              <a:defRPr/>
            </a:pPr>
            <a:r>
              <a:rPr kumimoji="0" lang="en-US" sz="2000" b="0" i="0" u="none" strike="noStrike" kern="1200" cap="none" spc="0" normalizeH="0" baseline="0" noProof="0" dirty="0">
                <a:ln>
                  <a:noFill/>
                </a:ln>
                <a:effectLst/>
                <a:uLnTx/>
                <a:uFillTx/>
                <a:latin typeface="+mj-lt"/>
                <a:cs typeface="Times New Roman" panose="02020603050405020304" pitchFamily="18" charset="0"/>
              </a:rPr>
              <a:t>S&amp;D of MRE, FF&amp;V</a:t>
            </a:r>
          </a:p>
          <a:p>
            <a:pPr marL="800100" lvl="1" indent="-342900" defTabSz="914400" fontAlgn="base">
              <a:spcBef>
                <a:spcPct val="20000"/>
              </a:spcBef>
              <a:spcAft>
                <a:spcPct val="0"/>
              </a:spcAft>
              <a:buFont typeface="Arial" panose="020B0604020202020204" pitchFamily="34" charset="0"/>
              <a:buChar char="‒"/>
              <a:defRPr/>
            </a:pPr>
            <a:r>
              <a:rPr kumimoji="0" lang="en-US" sz="2000" b="0" i="0" u="none" strike="noStrike" kern="1200" cap="none" spc="0" normalizeH="0" baseline="0" noProof="0" dirty="0">
                <a:ln>
                  <a:noFill/>
                </a:ln>
                <a:effectLst/>
                <a:uLnTx/>
                <a:uFillTx/>
                <a:latin typeface="+mj-lt"/>
                <a:cs typeface="Times New Roman" panose="02020603050405020304" pitchFamily="18" charset="0"/>
              </a:rPr>
              <a:t>Labor Augmentation</a:t>
            </a:r>
          </a:p>
          <a:p>
            <a:pPr marL="800100" lvl="1" indent="-342900" defTabSz="914400" fontAlgn="base">
              <a:spcBef>
                <a:spcPct val="20000"/>
              </a:spcBef>
              <a:spcAft>
                <a:spcPct val="0"/>
              </a:spcAft>
              <a:buFont typeface="Arial" panose="020B0604020202020204" pitchFamily="34" charset="0"/>
              <a:buChar char="‒"/>
              <a:defRPr/>
            </a:pPr>
            <a:r>
              <a:rPr lang="en-US" sz="2000" dirty="0">
                <a:latin typeface="+mj-lt"/>
                <a:cs typeface="Times New Roman" panose="02020603050405020304" pitchFamily="18" charset="0"/>
              </a:rPr>
              <a:t>3PL Haz Material Support</a:t>
            </a:r>
            <a:endParaRPr kumimoji="0" lang="en-US" sz="2000" b="0" i="0" u="none" strike="noStrike" kern="1200" cap="none" spc="0" normalizeH="0" baseline="0" noProof="0" dirty="0">
              <a:ln>
                <a:noFill/>
              </a:ln>
              <a:effectLst/>
              <a:uLnTx/>
              <a:uFillTx/>
              <a:latin typeface="+mj-lt"/>
              <a:cs typeface="Times New Roman" panose="02020603050405020304" pitchFamily="18" charset="0"/>
            </a:endParaRPr>
          </a:p>
          <a:p>
            <a:pPr marL="342900" indent="-342900" defTabSz="914400" fontAlgn="base">
              <a:spcBef>
                <a:spcPct val="20000"/>
              </a:spcBef>
              <a:spcAft>
                <a:spcPct val="0"/>
              </a:spcAft>
              <a:buFont typeface="Arial" panose="020B0604020202020204" pitchFamily="34" charset="0"/>
              <a:buChar char="•"/>
              <a:defRPr/>
            </a:pPr>
            <a:r>
              <a:rPr lang="en-US" sz="2400" dirty="0">
                <a:latin typeface="+mj-lt"/>
                <a:cs typeface="Times New Roman" panose="02020603050405020304" pitchFamily="18" charset="0"/>
              </a:rPr>
              <a:t>Global Distribution Expeditionary Contract</a:t>
            </a:r>
          </a:p>
          <a:p>
            <a:pPr marL="342900" indent="-342900" defTabSz="914400" fontAlgn="base">
              <a:spcBef>
                <a:spcPct val="20000"/>
              </a:spcBef>
              <a:spcAft>
                <a:spcPct val="0"/>
              </a:spcAft>
              <a:buFont typeface="Arial" panose="020B0604020202020204" pitchFamily="34" charset="0"/>
              <a:buChar char="•"/>
              <a:defRPr/>
            </a:pPr>
            <a:r>
              <a:rPr lang="en-US" sz="2400" dirty="0">
                <a:latin typeface="+mj-lt"/>
                <a:cs typeface="Times New Roman" panose="02020603050405020304" pitchFamily="18" charset="0"/>
              </a:rPr>
              <a:t>Professional Services</a:t>
            </a:r>
          </a:p>
          <a:p>
            <a:pPr marL="342900" indent="-342900" defTabSz="914400" fontAlgn="base">
              <a:spcBef>
                <a:spcPct val="20000"/>
              </a:spcBef>
              <a:spcAft>
                <a:spcPct val="0"/>
              </a:spcAft>
              <a:buFont typeface="Arial" panose="020B0604020202020204" pitchFamily="34" charset="0"/>
              <a:buChar char="•"/>
              <a:defRPr/>
            </a:pPr>
            <a:r>
              <a:rPr lang="en-US" sz="2400" dirty="0">
                <a:latin typeface="+mj-lt"/>
                <a:cs typeface="Times New Roman" panose="02020603050405020304" pitchFamily="18" charset="0"/>
              </a:rPr>
              <a:t>Facilities</a:t>
            </a:r>
          </a:p>
          <a:p>
            <a:pPr marL="800100" lvl="1" indent="-342900" defTabSz="914400" fontAlgn="base">
              <a:spcBef>
                <a:spcPct val="20000"/>
              </a:spcBef>
              <a:spcAft>
                <a:spcPct val="0"/>
              </a:spcAft>
              <a:buFont typeface="Arial" panose="020B0604020202020204" pitchFamily="34" charset="0"/>
              <a:buChar char="‒"/>
              <a:defRPr/>
            </a:pPr>
            <a:r>
              <a:rPr lang="en-US" sz="2000" dirty="0">
                <a:latin typeface="+mj-lt"/>
                <a:cs typeface="Times New Roman" panose="02020603050405020304" pitchFamily="18" charset="0"/>
              </a:rPr>
              <a:t>Equipment Maintenance &amp; Repair</a:t>
            </a:r>
          </a:p>
          <a:p>
            <a:pPr marL="800100" lvl="1" indent="-342900" defTabSz="914400" fontAlgn="base">
              <a:spcBef>
                <a:spcPct val="20000"/>
              </a:spcBef>
              <a:spcAft>
                <a:spcPct val="0"/>
              </a:spcAft>
              <a:buFont typeface="Arial" panose="020B0604020202020204" pitchFamily="34" charset="0"/>
              <a:buChar char="‒"/>
              <a:defRPr/>
            </a:pPr>
            <a:r>
              <a:rPr lang="en-US" sz="2000" dirty="0">
                <a:latin typeface="+mj-lt"/>
                <a:cs typeface="Times New Roman" panose="02020603050405020304" pitchFamily="18" charset="0"/>
              </a:rPr>
              <a:t>Janitorial</a:t>
            </a:r>
          </a:p>
          <a:p>
            <a:pPr marL="800100" lvl="1" indent="-342900" defTabSz="914400" fontAlgn="base">
              <a:spcBef>
                <a:spcPct val="20000"/>
              </a:spcBef>
              <a:spcAft>
                <a:spcPct val="0"/>
              </a:spcAft>
              <a:buFont typeface="Arial" panose="020B0604020202020204" pitchFamily="34" charset="0"/>
              <a:buChar char="‒"/>
              <a:defRPr/>
            </a:pPr>
            <a:r>
              <a:rPr lang="en-US" sz="2000" dirty="0">
                <a:latin typeface="+mj-lt"/>
                <a:cs typeface="Times New Roman" panose="02020603050405020304" pitchFamily="18" charset="0"/>
              </a:rPr>
              <a:t>Facilities Maintenance &amp; Repair</a:t>
            </a:r>
          </a:p>
          <a:p>
            <a:pPr marL="342900" indent="-342900" defTabSz="914400" fontAlgn="base">
              <a:spcBef>
                <a:spcPct val="20000"/>
              </a:spcBef>
              <a:spcAft>
                <a:spcPct val="0"/>
              </a:spcAft>
              <a:buFont typeface="Arial" panose="020B0604020202020204" pitchFamily="34" charset="0"/>
              <a:buChar char="•"/>
              <a:defRPr/>
            </a:pPr>
            <a:r>
              <a:rPr lang="en-US" sz="2400" dirty="0">
                <a:latin typeface="+mj-lt"/>
                <a:cs typeface="Times New Roman" panose="02020603050405020304" pitchFamily="18" charset="0"/>
              </a:rPr>
              <a:t>Construction </a:t>
            </a:r>
          </a:p>
          <a:p>
            <a:pPr marL="800100" marR="0" lvl="1"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D3AAFC4-3312-6227-DD0B-42B99B8B96CA}"/>
              </a:ext>
            </a:extLst>
          </p:cNvPr>
          <p:cNvSpPr txBox="1"/>
          <p:nvPr/>
        </p:nvSpPr>
        <p:spPr>
          <a:xfrm>
            <a:off x="7597773" y="6139534"/>
            <a:ext cx="1362635" cy="338554"/>
          </a:xfrm>
          <a:prstGeom prst="rect">
            <a:avLst/>
          </a:prstGeom>
          <a:noFill/>
        </p:spPr>
        <p:txBody>
          <a:bodyPr wrap="square" rtlCol="0">
            <a:spAutoFit/>
          </a:bodyPr>
          <a:lstStyle/>
          <a:p>
            <a:r>
              <a:rPr lang="en-US" sz="1600" i="1" dirty="0"/>
              <a:t>*</a:t>
            </a:r>
            <a:r>
              <a:rPr lang="en-US" sz="1200" i="1" dirty="0"/>
              <a:t>YTD 4/30/22</a:t>
            </a:r>
          </a:p>
        </p:txBody>
      </p:sp>
    </p:spTree>
    <p:extLst>
      <p:ext uri="{BB962C8B-B14F-4D97-AF65-F5344CB8AC3E}">
        <p14:creationId xmlns:p14="http://schemas.microsoft.com/office/powerpoint/2010/main" val="2620086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23F965DD-90F2-0ED7-49A0-730E330F891E}"/>
              </a:ext>
            </a:extLst>
          </p:cNvPr>
          <p:cNvGraphicFramePr>
            <a:graphicFrameLocks/>
          </p:cNvGraphicFramePr>
          <p:nvPr/>
        </p:nvGraphicFramePr>
        <p:xfrm>
          <a:off x="4931423" y="3425171"/>
          <a:ext cx="4187175" cy="300174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4"/>
          </p:nvPr>
        </p:nvSpPr>
        <p:spPr>
          <a:xfrm>
            <a:off x="8515349" y="6478088"/>
            <a:ext cx="603249" cy="365125"/>
          </a:xfrm>
        </p:spPr>
        <p:txBody>
          <a:bodyPr/>
          <a:lstStyle/>
          <a:p>
            <a:fld id="{D0406C7E-46EF-B24E-8B25-69D927A08592}" type="slidenum">
              <a:rPr lang="en-US" sz="1200" smtClean="0"/>
              <a:pPr/>
              <a:t>7</a:t>
            </a:fld>
            <a:endParaRPr lang="en-US" sz="1200" dirty="0"/>
          </a:p>
        </p:txBody>
      </p:sp>
      <p:sp>
        <p:nvSpPr>
          <p:cNvPr id="5" name="Title 3"/>
          <p:cNvSpPr txBox="1">
            <a:spLocks/>
          </p:cNvSpPr>
          <p:nvPr/>
        </p:nvSpPr>
        <p:spPr bwMode="auto">
          <a:xfrm>
            <a:off x="3192032" y="260881"/>
            <a:ext cx="6229873" cy="715962"/>
          </a:xfrm>
          <a:prstGeom prst="rect">
            <a:avLst/>
          </a:prstGeom>
        </p:spPr>
        <p:txBody>
          <a:bodyPr vert="horz" lIns="91440" tIns="45720" rIns="91440" bIns="45720" rtlCol="0" anchor="t" anchorCtr="0">
            <a:noAutofit/>
          </a:bodyPr>
          <a:lstStyle>
            <a:lvl1pPr algn="ctr" defTabSz="914400">
              <a:lnSpc>
                <a:spcPct val="100000"/>
              </a:lnSpc>
              <a:spcBef>
                <a:spcPct val="0"/>
              </a:spcBef>
              <a:buNone/>
              <a:defRPr sz="2400" b="1">
                <a:solidFill>
                  <a:srgbClr val="4472C4">
                    <a:lumMod val="50000"/>
                  </a:srgbClr>
                </a:solidFill>
                <a:latin typeface="Arial" panose="020B0604020202020204"/>
                <a:ea typeface="+mj-ea"/>
                <a:cs typeface="+mj-cs"/>
              </a:defRPr>
            </a:lvl1pPr>
          </a:lstStyle>
          <a:p>
            <a:r>
              <a:rPr lang="en-US" dirty="0"/>
              <a:t>DLA Distribution</a:t>
            </a:r>
          </a:p>
          <a:p>
            <a:r>
              <a:rPr lang="en-US" dirty="0"/>
              <a:t>Spend Profile - Supplies</a:t>
            </a:r>
          </a:p>
        </p:txBody>
      </p:sp>
      <p:pic>
        <p:nvPicPr>
          <p:cNvPr id="7" name="Picture 6">
            <a:extLst>
              <a:ext uri="{FF2B5EF4-FFF2-40B4-BE49-F238E27FC236}">
                <a16:creationId xmlns:a16="http://schemas.microsoft.com/office/drawing/2014/main" id="{32221A90-CC25-A3A3-52AE-F8A78AB04968}"/>
              </a:ext>
            </a:extLst>
          </p:cNvPr>
          <p:cNvPicPr>
            <a:picLocks noChangeAspect="1"/>
          </p:cNvPicPr>
          <p:nvPr/>
        </p:nvPicPr>
        <p:blipFill>
          <a:blip r:embed="rId4"/>
          <a:stretch>
            <a:fillRect/>
          </a:stretch>
        </p:blipFill>
        <p:spPr>
          <a:xfrm>
            <a:off x="5066950" y="1181049"/>
            <a:ext cx="3378543" cy="2238483"/>
          </a:xfrm>
          <a:prstGeom prst="rect">
            <a:avLst/>
          </a:prstGeom>
        </p:spPr>
      </p:pic>
      <p:sp>
        <p:nvSpPr>
          <p:cNvPr id="8" name="Rectangle 3">
            <a:extLst>
              <a:ext uri="{FF2B5EF4-FFF2-40B4-BE49-F238E27FC236}">
                <a16:creationId xmlns:a16="http://schemas.microsoft.com/office/drawing/2014/main" id="{95079A46-1A9C-774D-EB23-C7DE12E450E6}"/>
              </a:ext>
            </a:extLst>
          </p:cNvPr>
          <p:cNvSpPr txBox="1">
            <a:spLocks noChangeArrowheads="1"/>
          </p:cNvSpPr>
          <p:nvPr/>
        </p:nvSpPr>
        <p:spPr bwMode="auto">
          <a:xfrm>
            <a:off x="139366" y="1238758"/>
            <a:ext cx="5173757" cy="5028359"/>
          </a:xfrm>
          <a:prstGeom prst="rect">
            <a:avLst/>
          </a:prstGeom>
          <a:noFill/>
          <a:ln w="9525">
            <a:noFill/>
            <a:miter lim="800000"/>
            <a:headEnd/>
            <a:tailEnd/>
          </a:ln>
        </p:spPr>
        <p:txBody>
          <a:bodyPr/>
          <a:lstStyle/>
          <a:p>
            <a:pPr marL="342900" indent="-342900" defTabSz="914400" fontAlgn="base">
              <a:spcBef>
                <a:spcPct val="20000"/>
              </a:spcBef>
              <a:spcAft>
                <a:spcPct val="0"/>
              </a:spcAft>
              <a:buFont typeface="Arial" panose="020B0604020202020204" pitchFamily="34" charset="0"/>
              <a:buChar char="•"/>
              <a:defRPr/>
            </a:pPr>
            <a:r>
              <a:rPr kumimoji="0" lang="en-US" sz="2400" b="0" i="0" u="none" strike="noStrike" kern="1200" cap="none" spc="0" normalizeH="0" baseline="0" noProof="0" dirty="0">
                <a:ln>
                  <a:noFill/>
                </a:ln>
                <a:effectLst/>
                <a:uLnTx/>
                <a:uFillTx/>
                <a:latin typeface="+mj-lt"/>
                <a:cs typeface="Times New Roman" panose="02020603050405020304" pitchFamily="18" charset="0"/>
              </a:rPr>
              <a:t>Operational</a:t>
            </a:r>
          </a:p>
          <a:p>
            <a:pPr marL="800100" lvl="1" indent="-342900" defTabSz="914400" fontAlgn="base">
              <a:spcBef>
                <a:spcPct val="20000"/>
              </a:spcBef>
              <a:spcAft>
                <a:spcPct val="0"/>
              </a:spcAft>
              <a:buFont typeface="Arial" panose="020B0604020202020204" pitchFamily="34" charset="0"/>
              <a:buChar char="‒"/>
              <a:defRPr/>
            </a:pPr>
            <a:r>
              <a:rPr kumimoji="0" lang="en-US" sz="2000" b="0" i="0" u="none" strike="noStrike" kern="1200" cap="none" spc="0" normalizeH="0" baseline="0" noProof="0" dirty="0">
                <a:ln>
                  <a:noFill/>
                </a:ln>
                <a:effectLst/>
                <a:uLnTx/>
                <a:uFillTx/>
                <a:latin typeface="+mj-lt"/>
                <a:cs typeface="Times New Roman" panose="02020603050405020304" pitchFamily="18" charset="0"/>
              </a:rPr>
              <a:t>Boxes &amp; Envelopes</a:t>
            </a:r>
          </a:p>
          <a:p>
            <a:pPr marL="800100" lvl="1" indent="-342900" defTabSz="914400" fontAlgn="base">
              <a:spcBef>
                <a:spcPct val="20000"/>
              </a:spcBef>
              <a:spcAft>
                <a:spcPct val="0"/>
              </a:spcAft>
              <a:buFont typeface="Arial" panose="020B0604020202020204" pitchFamily="34" charset="0"/>
              <a:buChar char="‒"/>
              <a:defRPr/>
            </a:pPr>
            <a:r>
              <a:rPr kumimoji="0" lang="en-US" sz="2000" b="0" i="0" u="none" strike="noStrike" kern="1200" cap="none" spc="0" normalizeH="0" baseline="0" noProof="0" dirty="0">
                <a:ln>
                  <a:noFill/>
                </a:ln>
                <a:effectLst/>
                <a:uLnTx/>
                <a:uFillTx/>
                <a:latin typeface="+mj-lt"/>
                <a:cs typeface="Times New Roman" panose="02020603050405020304" pitchFamily="18" charset="0"/>
              </a:rPr>
              <a:t>Packaging Material (bubble wrap, sealed air)</a:t>
            </a:r>
          </a:p>
          <a:p>
            <a:pPr marL="800100" lvl="1" indent="-342900" defTabSz="914400" fontAlgn="base">
              <a:spcBef>
                <a:spcPct val="20000"/>
              </a:spcBef>
              <a:spcAft>
                <a:spcPct val="0"/>
              </a:spcAft>
              <a:buFont typeface="Arial" panose="020B0604020202020204" pitchFamily="34" charset="0"/>
              <a:buChar char="‒"/>
              <a:defRPr/>
            </a:pPr>
            <a:r>
              <a:rPr kumimoji="0" lang="en-US" sz="2000" b="0" i="0" u="none" strike="noStrike" kern="1200" cap="none" spc="0" normalizeH="0" baseline="0" noProof="0" dirty="0">
                <a:ln>
                  <a:noFill/>
                </a:ln>
                <a:effectLst/>
                <a:uLnTx/>
                <a:uFillTx/>
                <a:latin typeface="+mj-lt"/>
                <a:cs typeface="Times New Roman" panose="02020603050405020304" pitchFamily="18" charset="0"/>
              </a:rPr>
              <a:t>Pallets</a:t>
            </a:r>
          </a:p>
          <a:p>
            <a:pPr marL="342900" indent="-342900" defTabSz="914400" fontAlgn="base">
              <a:spcBef>
                <a:spcPct val="20000"/>
              </a:spcBef>
              <a:spcAft>
                <a:spcPct val="0"/>
              </a:spcAft>
              <a:buFont typeface="Arial" panose="020B0604020202020204" pitchFamily="34" charset="0"/>
              <a:buChar char="•"/>
              <a:defRPr/>
            </a:pPr>
            <a:r>
              <a:rPr lang="en-US" sz="2400" dirty="0">
                <a:latin typeface="+mj-lt"/>
                <a:cs typeface="Times New Roman" panose="02020603050405020304" pitchFamily="18" charset="0"/>
              </a:rPr>
              <a:t>COVID Related &amp; Cold Chain</a:t>
            </a:r>
          </a:p>
          <a:p>
            <a:pPr marL="342900" indent="-342900" defTabSz="914400" fontAlgn="base">
              <a:spcBef>
                <a:spcPct val="20000"/>
              </a:spcBef>
              <a:spcAft>
                <a:spcPct val="0"/>
              </a:spcAft>
              <a:buFont typeface="Arial" panose="020B0604020202020204" pitchFamily="34" charset="0"/>
              <a:buChar char="•"/>
              <a:defRPr/>
            </a:pPr>
            <a:r>
              <a:rPr lang="en-US" sz="2400" dirty="0">
                <a:latin typeface="+mj-lt"/>
                <a:cs typeface="Times New Roman" panose="02020603050405020304" pitchFamily="18" charset="0"/>
              </a:rPr>
              <a:t>Automated Material Handling Equipment </a:t>
            </a:r>
          </a:p>
          <a:p>
            <a:pPr marL="342900" indent="-342900" defTabSz="914400" fontAlgn="base">
              <a:spcBef>
                <a:spcPct val="20000"/>
              </a:spcBef>
              <a:spcAft>
                <a:spcPct val="0"/>
              </a:spcAft>
              <a:buFont typeface="Arial" panose="020B0604020202020204" pitchFamily="34" charset="0"/>
              <a:buChar char="•"/>
              <a:defRPr/>
            </a:pPr>
            <a:r>
              <a:rPr lang="en-US" sz="2400" dirty="0">
                <a:latin typeface="+mj-lt"/>
                <a:cs typeface="Times New Roman" panose="02020603050405020304" pitchFamily="18" charset="0"/>
              </a:rPr>
              <a:t>Modernization/Communications (i.e. </a:t>
            </a:r>
            <a:r>
              <a:rPr lang="en-US" sz="2400" dirty="0" err="1">
                <a:latin typeface="+mj-lt"/>
                <a:cs typeface="Times New Roman" panose="02020603050405020304" pitchFamily="18" charset="0"/>
              </a:rPr>
              <a:t>Voicepick</a:t>
            </a:r>
            <a:r>
              <a:rPr lang="en-US" sz="2400" dirty="0">
                <a:latin typeface="+mj-lt"/>
                <a:cs typeface="Times New Roman" panose="02020603050405020304" pitchFamily="18" charset="0"/>
              </a:rPr>
              <a:t>)</a:t>
            </a:r>
          </a:p>
          <a:p>
            <a:pPr marL="342900" indent="-342900" defTabSz="914400" fontAlgn="base">
              <a:spcBef>
                <a:spcPct val="20000"/>
              </a:spcBef>
              <a:spcAft>
                <a:spcPct val="0"/>
              </a:spcAft>
              <a:buFont typeface="Arial" panose="020B0604020202020204" pitchFamily="34" charset="0"/>
              <a:buChar char="•"/>
              <a:defRPr/>
            </a:pPr>
            <a:r>
              <a:rPr lang="en-US" sz="2400" dirty="0">
                <a:latin typeface="+mj-lt"/>
                <a:cs typeface="Times New Roman" panose="02020603050405020304" pitchFamily="18" charset="0"/>
              </a:rPr>
              <a:t>Office Supplies (i.e. Tape, labels)</a:t>
            </a:r>
          </a:p>
          <a:p>
            <a:pPr marL="342900" indent="-342900" defTabSz="914400" fontAlgn="base">
              <a:spcBef>
                <a:spcPct val="20000"/>
              </a:spcBef>
              <a:spcAft>
                <a:spcPct val="0"/>
              </a:spcAft>
              <a:buFont typeface="Arial" panose="020B0604020202020204" pitchFamily="34" charset="0"/>
              <a:buChar char="•"/>
              <a:defRPr/>
            </a:pPr>
            <a:r>
              <a:rPr lang="en-US" sz="2400" dirty="0">
                <a:latin typeface="+mj-lt"/>
                <a:cs typeface="Times New Roman" panose="02020603050405020304" pitchFamily="18" charset="0"/>
              </a:rPr>
              <a:t>Facilities (i.e. Racking)</a:t>
            </a:r>
          </a:p>
          <a:p>
            <a:pPr marL="800100" marR="0" lvl="1"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8DDA257-D97F-22D3-BE57-F8D6AA31A379}"/>
              </a:ext>
            </a:extLst>
          </p:cNvPr>
          <p:cNvSpPr txBox="1"/>
          <p:nvPr/>
        </p:nvSpPr>
        <p:spPr>
          <a:xfrm>
            <a:off x="7597773" y="6139534"/>
            <a:ext cx="1362635" cy="338554"/>
          </a:xfrm>
          <a:prstGeom prst="rect">
            <a:avLst/>
          </a:prstGeom>
          <a:noFill/>
        </p:spPr>
        <p:txBody>
          <a:bodyPr wrap="square" rtlCol="0">
            <a:spAutoFit/>
          </a:bodyPr>
          <a:lstStyle/>
          <a:p>
            <a:r>
              <a:rPr lang="en-US" sz="1600" i="1" dirty="0"/>
              <a:t>*</a:t>
            </a:r>
            <a:r>
              <a:rPr lang="en-US" sz="1200" i="1" dirty="0"/>
              <a:t>YTD 4/30/22</a:t>
            </a:r>
          </a:p>
        </p:txBody>
      </p:sp>
    </p:spTree>
    <p:extLst>
      <p:ext uri="{BB962C8B-B14F-4D97-AF65-F5344CB8AC3E}">
        <p14:creationId xmlns:p14="http://schemas.microsoft.com/office/powerpoint/2010/main" val="3527518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16451" y="199571"/>
            <a:ext cx="4138295" cy="756920"/>
          </a:xfrm>
          <a:prstGeom prst="rect">
            <a:avLst/>
          </a:prstGeom>
        </p:spPr>
        <p:txBody>
          <a:bodyPr vert="horz" wrap="square" lIns="0" tIns="12700" rIns="0" bIns="0" rtlCol="0">
            <a:spAutoFit/>
          </a:bodyPr>
          <a:lstStyle/>
          <a:p>
            <a:pPr marL="12700">
              <a:lnSpc>
                <a:spcPct val="100000"/>
              </a:lnSpc>
              <a:spcBef>
                <a:spcPts val="100"/>
              </a:spcBef>
            </a:pPr>
            <a:r>
              <a:rPr spc="-5" dirty="0"/>
              <a:t>How</a:t>
            </a:r>
            <a:r>
              <a:rPr spc="-40" dirty="0"/>
              <a:t> </a:t>
            </a:r>
            <a:r>
              <a:rPr spc="-25" dirty="0"/>
              <a:t>We</a:t>
            </a:r>
            <a:r>
              <a:rPr spc="-120" dirty="0"/>
              <a:t> </a:t>
            </a:r>
            <a:r>
              <a:rPr spc="-5" dirty="0"/>
              <a:t>Approach</a:t>
            </a:r>
            <a:r>
              <a:rPr spc="-15" dirty="0"/>
              <a:t> </a:t>
            </a:r>
            <a:r>
              <a:rPr spc="-5" dirty="0"/>
              <a:t>Business</a:t>
            </a:r>
          </a:p>
          <a:p>
            <a:pPr marL="462280" algn="ctr">
              <a:lnSpc>
                <a:spcPct val="100000"/>
              </a:lnSpc>
            </a:pPr>
            <a:r>
              <a:rPr spc="-5" dirty="0"/>
              <a:t>How</a:t>
            </a:r>
            <a:r>
              <a:rPr spc="-35" dirty="0"/>
              <a:t> </a:t>
            </a:r>
            <a:r>
              <a:rPr spc="-25" dirty="0"/>
              <a:t>We</a:t>
            </a:r>
            <a:r>
              <a:rPr spc="-30" dirty="0"/>
              <a:t> </a:t>
            </a:r>
            <a:r>
              <a:rPr spc="-10" dirty="0"/>
              <a:t>Buy</a:t>
            </a:r>
          </a:p>
        </p:txBody>
      </p:sp>
      <p:sp>
        <p:nvSpPr>
          <p:cNvPr id="19" name="object 19"/>
          <p:cNvSpPr txBox="1"/>
          <p:nvPr/>
        </p:nvSpPr>
        <p:spPr>
          <a:xfrm>
            <a:off x="1382267" y="1264919"/>
            <a:ext cx="1757680" cy="298800"/>
          </a:xfrm>
          <a:prstGeom prst="rect">
            <a:avLst/>
          </a:prstGeom>
          <a:solidFill>
            <a:srgbClr val="C5DFB4"/>
          </a:solidFill>
        </p:spPr>
        <p:txBody>
          <a:bodyPr vert="horz" wrap="square" lIns="0" tIns="6350" rIns="0" bIns="0" rtlCol="0">
            <a:spAutoFit/>
          </a:bodyPr>
          <a:lstStyle/>
          <a:p>
            <a:pPr marL="37465">
              <a:lnSpc>
                <a:spcPct val="100000"/>
              </a:lnSpc>
              <a:spcBef>
                <a:spcPts val="50"/>
              </a:spcBef>
            </a:pPr>
            <a:r>
              <a:rPr sz="1900" spc="5" dirty="0">
                <a:latin typeface="Arial"/>
                <a:cs typeface="Arial"/>
              </a:rPr>
              <a:t>Actions</a:t>
            </a:r>
            <a:r>
              <a:rPr sz="1900" spc="-25" dirty="0">
                <a:latin typeface="Arial"/>
                <a:cs typeface="Arial"/>
              </a:rPr>
              <a:t> </a:t>
            </a:r>
            <a:r>
              <a:rPr sz="1900" spc="10" dirty="0">
                <a:latin typeface="Arial"/>
                <a:cs typeface="Arial"/>
              </a:rPr>
              <a:t>–</a:t>
            </a:r>
            <a:r>
              <a:rPr sz="1900" spc="-15" dirty="0">
                <a:latin typeface="Arial"/>
                <a:cs typeface="Arial"/>
              </a:rPr>
              <a:t> </a:t>
            </a:r>
            <a:r>
              <a:rPr lang="en-US" sz="1900" spc="-15" dirty="0">
                <a:latin typeface="Arial"/>
                <a:cs typeface="Arial"/>
              </a:rPr>
              <a:t>2</a:t>
            </a:r>
            <a:r>
              <a:rPr sz="1900" dirty="0">
                <a:latin typeface="Arial"/>
                <a:cs typeface="Arial"/>
              </a:rPr>
              <a:t>,</a:t>
            </a:r>
            <a:r>
              <a:rPr lang="en-US" sz="1900" dirty="0">
                <a:latin typeface="Arial"/>
                <a:cs typeface="Arial"/>
              </a:rPr>
              <a:t>361</a:t>
            </a:r>
            <a:endParaRPr sz="1900" dirty="0">
              <a:latin typeface="Arial"/>
              <a:cs typeface="Arial"/>
            </a:endParaRPr>
          </a:p>
        </p:txBody>
      </p:sp>
      <p:sp>
        <p:nvSpPr>
          <p:cNvPr id="37" name="object 37"/>
          <p:cNvSpPr txBox="1"/>
          <p:nvPr/>
        </p:nvSpPr>
        <p:spPr>
          <a:xfrm>
            <a:off x="5753100" y="1239011"/>
            <a:ext cx="1879600" cy="299441"/>
          </a:xfrm>
          <a:prstGeom prst="rect">
            <a:avLst/>
          </a:prstGeom>
          <a:solidFill>
            <a:srgbClr val="C5DFB4"/>
          </a:solidFill>
        </p:spPr>
        <p:txBody>
          <a:bodyPr vert="horz" wrap="square" lIns="0" tIns="6985" rIns="0" bIns="0" rtlCol="0">
            <a:spAutoFit/>
          </a:bodyPr>
          <a:lstStyle/>
          <a:p>
            <a:pPr marL="37465">
              <a:lnSpc>
                <a:spcPct val="100000"/>
              </a:lnSpc>
              <a:spcBef>
                <a:spcPts val="55"/>
              </a:spcBef>
            </a:pPr>
            <a:r>
              <a:rPr sz="1900" spc="5" dirty="0">
                <a:latin typeface="Arial"/>
                <a:cs typeface="Arial"/>
              </a:rPr>
              <a:t>Amount</a:t>
            </a:r>
            <a:r>
              <a:rPr sz="1900" spc="-25" dirty="0">
                <a:latin typeface="Arial"/>
                <a:cs typeface="Arial"/>
              </a:rPr>
              <a:t> </a:t>
            </a:r>
            <a:r>
              <a:rPr sz="1900" spc="5" dirty="0">
                <a:latin typeface="Arial"/>
                <a:cs typeface="Arial"/>
              </a:rPr>
              <a:t>-</a:t>
            </a:r>
            <a:r>
              <a:rPr sz="1900" spc="-20" dirty="0">
                <a:latin typeface="Arial"/>
                <a:cs typeface="Arial"/>
              </a:rPr>
              <a:t> </a:t>
            </a:r>
            <a:r>
              <a:rPr sz="1900" spc="5" dirty="0">
                <a:latin typeface="Arial"/>
                <a:cs typeface="Arial"/>
              </a:rPr>
              <a:t>$4</a:t>
            </a:r>
            <a:r>
              <a:rPr lang="en-US" sz="1900" spc="5" dirty="0">
                <a:latin typeface="Arial"/>
                <a:cs typeface="Arial"/>
              </a:rPr>
              <a:t>14</a:t>
            </a:r>
            <a:r>
              <a:rPr sz="1900" spc="5" dirty="0">
                <a:latin typeface="Arial"/>
                <a:cs typeface="Arial"/>
              </a:rPr>
              <a:t>M</a:t>
            </a:r>
            <a:endParaRPr sz="1900" dirty="0">
              <a:latin typeface="Arial"/>
              <a:cs typeface="Arial"/>
            </a:endParaRPr>
          </a:p>
        </p:txBody>
      </p:sp>
      <p:sp>
        <p:nvSpPr>
          <p:cNvPr id="38" name="object 38"/>
          <p:cNvSpPr/>
          <p:nvPr/>
        </p:nvSpPr>
        <p:spPr>
          <a:xfrm>
            <a:off x="105155" y="6113780"/>
            <a:ext cx="1201420" cy="287020"/>
          </a:xfrm>
          <a:custGeom>
            <a:avLst/>
            <a:gdLst/>
            <a:ahLst/>
            <a:cxnLst/>
            <a:rect l="l" t="t" r="r" b="b"/>
            <a:pathLst>
              <a:path w="1201420" h="287020">
                <a:moveTo>
                  <a:pt x="1200912" y="0"/>
                </a:moveTo>
                <a:lnTo>
                  <a:pt x="0" y="0"/>
                </a:lnTo>
                <a:lnTo>
                  <a:pt x="0" y="286512"/>
                </a:lnTo>
                <a:lnTo>
                  <a:pt x="1200912" y="286512"/>
                </a:lnTo>
                <a:lnTo>
                  <a:pt x="1200912" y="0"/>
                </a:lnTo>
                <a:close/>
              </a:path>
            </a:pathLst>
          </a:custGeom>
          <a:solidFill>
            <a:srgbClr val="C5DFB4"/>
          </a:solidFill>
        </p:spPr>
        <p:txBody>
          <a:bodyPr wrap="square" lIns="0" tIns="0" rIns="0" bIns="0" rtlCol="0"/>
          <a:lstStyle/>
          <a:p>
            <a:endParaRPr/>
          </a:p>
        </p:txBody>
      </p:sp>
      <p:sp>
        <p:nvSpPr>
          <p:cNvPr id="39" name="object 39"/>
          <p:cNvSpPr txBox="1"/>
          <p:nvPr/>
        </p:nvSpPr>
        <p:spPr>
          <a:xfrm>
            <a:off x="434720" y="6102181"/>
            <a:ext cx="542290" cy="285115"/>
          </a:xfrm>
          <a:prstGeom prst="rect">
            <a:avLst/>
          </a:prstGeom>
        </p:spPr>
        <p:txBody>
          <a:bodyPr vert="horz" wrap="square" lIns="0" tIns="12700" rIns="0" bIns="0" rtlCol="0">
            <a:spAutoFit/>
          </a:bodyPr>
          <a:lstStyle/>
          <a:p>
            <a:pPr marL="12700">
              <a:lnSpc>
                <a:spcPct val="100000"/>
              </a:lnSpc>
              <a:spcBef>
                <a:spcPts val="100"/>
              </a:spcBef>
            </a:pPr>
            <a:r>
              <a:rPr sz="1700" dirty="0">
                <a:latin typeface="Arial"/>
                <a:cs typeface="Arial"/>
              </a:rPr>
              <a:t>F</a:t>
            </a:r>
            <a:r>
              <a:rPr sz="1700" spc="-10" dirty="0">
                <a:latin typeface="Arial"/>
                <a:cs typeface="Arial"/>
              </a:rPr>
              <a:t>Y</a:t>
            </a:r>
            <a:r>
              <a:rPr sz="1700" dirty="0">
                <a:latin typeface="Arial"/>
                <a:cs typeface="Arial"/>
              </a:rPr>
              <a:t>2</a:t>
            </a:r>
            <a:r>
              <a:rPr lang="en-US" sz="1700" dirty="0">
                <a:latin typeface="Arial"/>
                <a:cs typeface="Arial"/>
              </a:rPr>
              <a:t>1</a:t>
            </a:r>
            <a:endParaRPr sz="1700" dirty="0">
              <a:latin typeface="Arial"/>
              <a:cs typeface="Arial"/>
            </a:endParaRPr>
          </a:p>
        </p:txBody>
      </p:sp>
      <p:sp>
        <p:nvSpPr>
          <p:cNvPr id="41" name="object 41"/>
          <p:cNvSpPr txBox="1"/>
          <p:nvPr/>
        </p:nvSpPr>
        <p:spPr>
          <a:xfrm>
            <a:off x="78739" y="6515124"/>
            <a:ext cx="1200785" cy="144911"/>
          </a:xfrm>
          <a:prstGeom prst="rect">
            <a:avLst/>
          </a:prstGeom>
        </p:spPr>
        <p:txBody>
          <a:bodyPr vert="horz" wrap="square" lIns="0" tIns="3810" rIns="0" bIns="0" rtlCol="0">
            <a:spAutoFit/>
          </a:bodyPr>
          <a:lstStyle/>
          <a:p>
            <a:pPr marL="12700">
              <a:lnSpc>
                <a:spcPts val="1140"/>
              </a:lnSpc>
              <a:spcBef>
                <a:spcPts val="30"/>
              </a:spcBef>
            </a:pPr>
            <a:r>
              <a:rPr sz="1000" spc="-5" dirty="0">
                <a:solidFill>
                  <a:srgbClr val="FFFFFF"/>
                </a:solidFill>
                <a:latin typeface="Arial Narrow"/>
                <a:cs typeface="Arial Narrow"/>
              </a:rPr>
              <a:t>Source:</a:t>
            </a:r>
            <a:r>
              <a:rPr sz="1000" spc="160" dirty="0">
                <a:solidFill>
                  <a:srgbClr val="FFFFFF"/>
                </a:solidFill>
                <a:latin typeface="Arial Narrow"/>
                <a:cs typeface="Arial Narrow"/>
              </a:rPr>
              <a:t> </a:t>
            </a:r>
            <a:r>
              <a:rPr lang="en-US" sz="1000" spc="-5" dirty="0">
                <a:solidFill>
                  <a:srgbClr val="FFFFFF"/>
                </a:solidFill>
                <a:latin typeface="Arial Narrow"/>
                <a:cs typeface="Arial Narrow"/>
              </a:rPr>
              <a:t>SAM.gov</a:t>
            </a:r>
            <a:endParaRPr sz="1000" dirty="0">
              <a:latin typeface="Arial Narrow"/>
              <a:cs typeface="Arial Narrow"/>
            </a:endParaRPr>
          </a:p>
        </p:txBody>
      </p:sp>
      <p:sp>
        <p:nvSpPr>
          <p:cNvPr id="43" name="object 43"/>
          <p:cNvSpPr txBox="1"/>
          <p:nvPr/>
        </p:nvSpPr>
        <p:spPr>
          <a:xfrm>
            <a:off x="8952992" y="6580527"/>
            <a:ext cx="110489" cy="179536"/>
          </a:xfrm>
          <a:prstGeom prst="rect">
            <a:avLst/>
          </a:prstGeom>
        </p:spPr>
        <p:txBody>
          <a:bodyPr vert="horz" wrap="square" lIns="0" tIns="0" rIns="0" bIns="0" rtlCol="0">
            <a:spAutoFit/>
          </a:bodyPr>
          <a:lstStyle/>
          <a:p>
            <a:pPr marL="12700">
              <a:lnSpc>
                <a:spcPts val="1425"/>
              </a:lnSpc>
            </a:pPr>
            <a:r>
              <a:rPr lang="en-US" sz="1200" dirty="0">
                <a:solidFill>
                  <a:srgbClr val="FFFFFF"/>
                </a:solidFill>
                <a:latin typeface="Arial"/>
                <a:cs typeface="Arial"/>
              </a:rPr>
              <a:t>8</a:t>
            </a:r>
            <a:endParaRPr sz="1200" dirty="0">
              <a:latin typeface="Arial"/>
              <a:cs typeface="Arial"/>
            </a:endParaRPr>
          </a:p>
        </p:txBody>
      </p:sp>
      <p:graphicFrame>
        <p:nvGraphicFramePr>
          <p:cNvPr id="44" name="Chart 43">
            <a:extLst>
              <a:ext uri="{FF2B5EF4-FFF2-40B4-BE49-F238E27FC236}">
                <a16:creationId xmlns:a16="http://schemas.microsoft.com/office/drawing/2014/main" id="{CB16AA8D-41C6-46A2-B967-2E96370DD160}"/>
              </a:ext>
            </a:extLst>
          </p:cNvPr>
          <p:cNvGraphicFramePr>
            <a:graphicFrameLocks/>
          </p:cNvGraphicFramePr>
          <p:nvPr>
            <p:extLst>
              <p:ext uri="{D42A27DB-BD31-4B8C-83A1-F6EECF244321}">
                <p14:modId xmlns:p14="http://schemas.microsoft.com/office/powerpoint/2010/main" val="466882373"/>
              </p:ext>
            </p:extLst>
          </p:nvPr>
        </p:nvGraphicFramePr>
        <p:xfrm>
          <a:off x="-317457" y="1804659"/>
          <a:ext cx="4875867" cy="430912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6" name="Chart 45">
            <a:extLst>
              <a:ext uri="{FF2B5EF4-FFF2-40B4-BE49-F238E27FC236}">
                <a16:creationId xmlns:a16="http://schemas.microsoft.com/office/drawing/2014/main" id="{722764EE-6B08-4B56-AAA1-7013C9C37B80}"/>
              </a:ext>
            </a:extLst>
          </p:cNvPr>
          <p:cNvGraphicFramePr>
            <a:graphicFrameLocks/>
          </p:cNvGraphicFramePr>
          <p:nvPr>
            <p:extLst>
              <p:ext uri="{D42A27DB-BD31-4B8C-83A1-F6EECF244321}">
                <p14:modId xmlns:p14="http://schemas.microsoft.com/office/powerpoint/2010/main" val="684491955"/>
              </p:ext>
            </p:extLst>
          </p:nvPr>
        </p:nvGraphicFramePr>
        <p:xfrm>
          <a:off x="4158222" y="1417663"/>
          <a:ext cx="5027549" cy="486234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0" y="238760"/>
            <a:ext cx="5029200" cy="822960"/>
          </a:xfrm>
        </p:spPr>
        <p:txBody>
          <a:bodyPr>
            <a:normAutofit/>
          </a:bodyPr>
          <a:lstStyle/>
          <a:p>
            <a:r>
              <a:rPr lang="en-US" spc="-5" dirty="0">
                <a:cs typeface="Arial"/>
              </a:rPr>
              <a:t>How We Approach Business Small Business</a:t>
            </a:r>
            <a:endParaRPr lang="en-US" dirty="0"/>
          </a:p>
        </p:txBody>
      </p:sp>
      <p:sp>
        <p:nvSpPr>
          <p:cNvPr id="4" name="Slide Number Placeholder 3"/>
          <p:cNvSpPr>
            <a:spLocks noGrp="1"/>
          </p:cNvSpPr>
          <p:nvPr>
            <p:ph type="sldNum" sz="quarter" idx="12"/>
          </p:nvPr>
        </p:nvSpPr>
        <p:spPr/>
        <p:txBody>
          <a:bodyPr/>
          <a:lstStyle/>
          <a:p>
            <a:fld id="{0F70353F-5ECB-4B50-B3EA-C871EA4E3F32}" type="slidenum">
              <a:rPr lang="en-US" smtClean="0"/>
              <a:t>9</a:t>
            </a:fld>
            <a:endParaRPr lang="en-US" dirty="0"/>
          </a:p>
        </p:txBody>
      </p:sp>
      <p:sp>
        <p:nvSpPr>
          <p:cNvPr id="9" name="Content Placeholder 8">
            <a:extLst>
              <a:ext uri="{FF2B5EF4-FFF2-40B4-BE49-F238E27FC236}">
                <a16:creationId xmlns:a16="http://schemas.microsoft.com/office/drawing/2014/main" id="{33B786DA-BD6B-4463-8CA5-5C526942511B}"/>
              </a:ext>
            </a:extLst>
          </p:cNvPr>
          <p:cNvSpPr>
            <a:spLocks noGrp="1"/>
          </p:cNvSpPr>
          <p:nvPr>
            <p:ph idx="1"/>
          </p:nvPr>
        </p:nvSpPr>
        <p:spPr/>
        <p:txBody>
          <a:bodyPr/>
          <a:lstStyle/>
          <a:p>
            <a:endParaRPr lang="en-US" dirty="0"/>
          </a:p>
        </p:txBody>
      </p:sp>
      <p:pic>
        <p:nvPicPr>
          <p:cNvPr id="6" name="table">
            <a:extLst>
              <a:ext uri="{FF2B5EF4-FFF2-40B4-BE49-F238E27FC236}">
                <a16:creationId xmlns:a16="http://schemas.microsoft.com/office/drawing/2014/main" id="{9442E06C-A305-0B13-F061-DADD72C054DB}"/>
              </a:ext>
            </a:extLst>
          </p:cNvPr>
          <p:cNvPicPr>
            <a:picLocks noChangeAspect="1"/>
          </p:cNvPicPr>
          <p:nvPr/>
        </p:nvPicPr>
        <p:blipFill>
          <a:blip r:embed="rId2"/>
          <a:stretch>
            <a:fillRect/>
          </a:stretch>
        </p:blipFill>
        <p:spPr>
          <a:xfrm>
            <a:off x="25167" y="1159217"/>
            <a:ext cx="9144000" cy="5418263"/>
          </a:xfrm>
          <a:prstGeom prst="rect">
            <a:avLst/>
          </a:prstGeom>
        </p:spPr>
      </p:pic>
      <p:sp>
        <p:nvSpPr>
          <p:cNvPr id="8" name="TextBox 7">
            <a:extLst>
              <a:ext uri="{FF2B5EF4-FFF2-40B4-BE49-F238E27FC236}">
                <a16:creationId xmlns:a16="http://schemas.microsoft.com/office/drawing/2014/main" id="{FF480857-D7B7-765B-9A55-E2730915BE79}"/>
              </a:ext>
            </a:extLst>
          </p:cNvPr>
          <p:cNvSpPr txBox="1"/>
          <p:nvPr/>
        </p:nvSpPr>
        <p:spPr>
          <a:xfrm>
            <a:off x="142513" y="6520676"/>
            <a:ext cx="1357460" cy="276999"/>
          </a:xfrm>
          <a:prstGeom prst="rect">
            <a:avLst/>
          </a:prstGeom>
          <a:solidFill>
            <a:schemeClr val="bg1"/>
          </a:solidFill>
        </p:spPr>
        <p:txBody>
          <a:bodyPr wrap="square" rtlCol="0">
            <a:spAutoFit/>
          </a:bodyPr>
          <a:lstStyle/>
          <a:p>
            <a:r>
              <a:rPr lang="en-US" sz="1200" b="1" dirty="0">
                <a:latin typeface="+mj-lt"/>
                <a:cs typeface="Times New Roman" panose="02020603050405020304" pitchFamily="18" charset="0"/>
              </a:rPr>
              <a:t>YTD 6/21/2022</a:t>
            </a:r>
          </a:p>
        </p:txBody>
      </p:sp>
    </p:spTree>
    <p:extLst>
      <p:ext uri="{BB962C8B-B14F-4D97-AF65-F5344CB8AC3E}">
        <p14:creationId xmlns:p14="http://schemas.microsoft.com/office/powerpoint/2010/main" val="3354835160"/>
      </p:ext>
    </p:extLst>
  </p:cSld>
  <p:clrMapOvr>
    <a:masterClrMapping/>
  </p:clrMapOvr>
</p:sld>
</file>

<file path=ppt/theme/theme1.xml><?xml version="1.0" encoding="utf-8"?>
<a:theme xmlns:a="http://schemas.openxmlformats.org/drawingml/2006/main" name="Title Slid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LA Template 2020">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76519C048D05E47A9C59F453FFD36F4" ma:contentTypeVersion="10" ma:contentTypeDescription="Create a new document." ma:contentTypeScope="" ma:versionID="1ab2e94b35dcfaf584de962ab64111c8">
  <xsd:schema xmlns:xsd="http://www.w3.org/2001/XMLSchema" xmlns:xs="http://www.w3.org/2001/XMLSchema" xmlns:p="http://schemas.microsoft.com/office/2006/metadata/properties" xmlns:ns1="http://schemas.microsoft.com/sharepoint/v3" xmlns:ns2="A989D0FC-8845-4818-969C-B633C2EDBD2C" xmlns:ns4="a989d0fc-8845-4818-969c-b633c2edbd2c" targetNamespace="http://schemas.microsoft.com/office/2006/metadata/properties" ma:root="true" ma:fieldsID="1a30c129daa6c5a8b265e8f2bc228bad" ns1:_="" ns2:_="" ns4:_="">
    <xsd:import namespace="http://schemas.microsoft.com/sharepoint/v3"/>
    <xsd:import namespace="A989D0FC-8845-4818-969C-B633C2EDBD2C"/>
    <xsd:import namespace="a989d0fc-8845-4818-969c-b633c2edbd2c"/>
    <xsd:element name="properties">
      <xsd:complexType>
        <xsd:sequence>
          <xsd:element name="documentManagement">
            <xsd:complexType>
              <xsd:all>
                <xsd:element ref="ns2:ImageWidth" minOccurs="0"/>
                <xsd:element ref="ns2:ImageHeight" minOccurs="0"/>
                <xsd:element ref="ns1:PublishingStartDate" minOccurs="0"/>
                <xsd:element ref="ns1:PublishingExpirationDate"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2" nillable="true" ma:displayName="Scheduling Start Date" ma:description="" ma:hidden="true" ma:internalName="PublishingStartDate" ma:readOnly="false">
      <xsd:simpleType>
        <xsd:restriction base="dms:Unknown"/>
      </xsd:simpleType>
    </xsd:element>
    <xsd:element name="PublishingExpirationDate" ma:index="13" nillable="true" ma:displayName="Scheduling End Date" ma:description="" ma:hidden="true"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989D0FC-8845-4818-969C-B633C2EDBD2C" elementFormDefault="qualified">
    <xsd:import namespace="http://schemas.microsoft.com/office/2006/documentManagement/types"/>
    <xsd:import namespace="http://schemas.microsoft.com/office/infopath/2007/PartnerControls"/>
    <xsd:element name="ImageWidth" ma:index="9" nillable="true" ma:displayName="Picture Width" ma:internalName="ImageWidth" ma:readOnly="false">
      <xsd:simpleType>
        <xsd:restriction base="dms:Unknown"/>
      </xsd:simpleType>
    </xsd:element>
    <xsd:element name="ImageHeight" ma:index="10" nillable="true" ma:displayName="Picture Height" ma:internalName="ImageHeight"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989d0fc-8845-4818-969c-b633c2edbd2c"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mageWidth xmlns="A989D0FC-8845-4818-969C-B633C2EDBD2C" xsi:nil="true"/>
    <ImageHeight xmlns="A989D0FC-8845-4818-969C-B633C2EDBD2C" xsi:nil="true"/>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B8901619-C8F2-4BFE-B838-130663EF14E9}">
  <ds:schemaRefs>
    <ds:schemaRef ds:uri="http://schemas.microsoft.com/sharepoint/v3/contenttype/forms"/>
  </ds:schemaRefs>
</ds:datastoreItem>
</file>

<file path=customXml/itemProps2.xml><?xml version="1.0" encoding="utf-8"?>
<ds:datastoreItem xmlns:ds="http://schemas.openxmlformats.org/officeDocument/2006/customXml" ds:itemID="{383AC2D3-F226-433E-85E2-C37B24AC26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989D0FC-8845-4818-969C-B633C2EDBD2C"/>
    <ds:schemaRef ds:uri="a989d0fc-8845-4818-969c-b633c2edbd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1611CA-949D-4ED8-9CF7-6A1622CB0DDD}">
  <ds:schemaRefs>
    <ds:schemaRef ds:uri="http://schemas.openxmlformats.org/package/2006/metadata/core-properties"/>
    <ds:schemaRef ds:uri="http://schemas.microsoft.com/office/infopath/2007/PartnerControls"/>
    <ds:schemaRef ds:uri="http://schemas.microsoft.com/office/2006/documentManagement/types"/>
    <ds:schemaRef ds:uri="http://purl.org/dc/terms/"/>
    <ds:schemaRef ds:uri="http://schemas.microsoft.com/office/2006/metadata/properties"/>
    <ds:schemaRef ds:uri="http://www.w3.org/XML/1998/namespace"/>
    <ds:schemaRef ds:uri="http://schemas.microsoft.com/sharepoint/v3"/>
    <ds:schemaRef ds:uri="a989d0fc-8845-4818-969c-b633c2edbd2c"/>
    <ds:schemaRef ds:uri="A989D0FC-8845-4818-969C-B633C2EDBD2C"/>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3022</TotalTime>
  <Words>1937</Words>
  <Application>Microsoft Office PowerPoint</Application>
  <PresentationFormat>On-screen Show (4:3)</PresentationFormat>
  <Paragraphs>385</Paragraphs>
  <Slides>19</Slides>
  <Notes>12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Arial</vt:lpstr>
      <vt:lpstr>Arial Black</vt:lpstr>
      <vt:lpstr>Arial Narrow</vt:lpstr>
      <vt:lpstr>ArialMT</vt:lpstr>
      <vt:lpstr>Bodoni MT</vt:lpstr>
      <vt:lpstr>Impact</vt:lpstr>
      <vt:lpstr>Lucida Grande</vt:lpstr>
      <vt:lpstr>Times New Roman</vt:lpstr>
      <vt:lpstr>Title Slide</vt:lpstr>
      <vt:lpstr>DLA Template 2020</vt:lpstr>
      <vt:lpstr>DLA Distribution Industry Engagement Plan Refresh</vt:lpstr>
      <vt:lpstr>PowerPoint Presentation</vt:lpstr>
      <vt:lpstr>DLA Distribution  Locations</vt:lpstr>
      <vt:lpstr>DLA Distribution  Location Acronyms</vt:lpstr>
      <vt:lpstr>How We Approach Business DLA Distribution J7 Procurement Profile</vt:lpstr>
      <vt:lpstr>PowerPoint Presentation</vt:lpstr>
      <vt:lpstr>PowerPoint Presentation</vt:lpstr>
      <vt:lpstr>How We Approach Business How We Buy</vt:lpstr>
      <vt:lpstr>How We Approach Business Small Business</vt:lpstr>
      <vt:lpstr>PowerPoint Presentation</vt:lpstr>
      <vt:lpstr>How We Approach Business  Market Research</vt:lpstr>
      <vt:lpstr>DLA Distribution J7 Information</vt:lpstr>
      <vt:lpstr>DLA Distribution J7  Industry Engagement (IE) Plan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DLA Template August 2020 - J8 Variant</dc:title>
  <dc:creator>Edmiston, Emma J CIV DLA FINANCE (USA)</dc:creator>
  <cp:lastModifiedBy>Bonsell, Dawn L CIV DLA DISTRIBUTION (USA)</cp:lastModifiedBy>
  <cp:revision>122</cp:revision>
  <dcterms:created xsi:type="dcterms:W3CDTF">2020-08-25T20:47:09Z</dcterms:created>
  <dcterms:modified xsi:type="dcterms:W3CDTF">2023-01-18T21:23:27Z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0x010100E76519C048D05E47A9C59F453FFD36F4</vt:lpwstr>
  </property>
</Properties>
</file>