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B88"/>
    <a:srgbClr val="BDD7EE"/>
    <a:srgbClr val="CCCCCC"/>
    <a:srgbClr val="D9A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58" autoAdjust="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93CA79C-C42E-491A-81AB-41F1AA4B372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3458BF1-256E-4BE6-B7AB-B128346C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828800" y="1628938"/>
            <a:ext cx="8513064" cy="4956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tabLst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4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91147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March 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4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ion Doc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3502152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3952567" y="1444752"/>
            <a:ext cx="4883783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7649" y="999858"/>
            <a:ext cx="3502152" cy="45436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000"/>
              </a:spcBef>
              <a:spcAft>
                <a:spcPts val="0"/>
              </a:spcAft>
              <a:buNone/>
              <a:defRPr sz="2400" b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>
                <a:latin typeface="+mn-lt"/>
                <a:cs typeface="Times New Roman" panose="02020603050405020304" pitchFamily="18" charset="0"/>
              </a:defRPr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latin typeface="+mn-lt"/>
                <a:cs typeface="Times New Roman" panose="02020603050405020304" pitchFamily="18" charset="0"/>
              </a:defRPr>
            </a:lvl3pPr>
            <a:lvl4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latin typeface="+mn-lt"/>
                <a:cs typeface="Times New Roman" panose="02020603050405020304" pitchFamily="18" charset="0"/>
              </a:defRPr>
            </a:lvl4pPr>
            <a:lvl5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3809801" y="688259"/>
            <a:ext cx="5181549" cy="498864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5676899"/>
            <a:ext cx="8529637" cy="612775"/>
          </a:xfrm>
          <a:noFill/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7030A0"/>
                </a:solidFill>
              </a:defRPr>
            </a:lvl1pPr>
            <a:lvl2pPr marL="400050" indent="-163513" algn="ctr">
              <a:spcBef>
                <a:spcPts val="0"/>
              </a:spcBef>
              <a:defRPr sz="1400" b="1" i="1">
                <a:solidFill>
                  <a:srgbClr val="7030A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0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978152"/>
            <a:ext cx="4172911" cy="3771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978152"/>
            <a:ext cx="4172911" cy="3771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15913" y="1444752"/>
            <a:ext cx="4164647" cy="5334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123360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63439" y="1444752"/>
            <a:ext cx="4164647" cy="5334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123360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8" y="3427106"/>
            <a:ext cx="2743200" cy="231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3200400" y="3427106"/>
            <a:ext cx="2743200" cy="231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15912" y="1444752"/>
            <a:ext cx="2743200" cy="53340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123360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44752"/>
            <a:ext cx="2743200" cy="53340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123360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6102350" y="3427106"/>
            <a:ext cx="2743200" cy="231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02350" y="1444752"/>
            <a:ext cx="2743200" cy="53340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123360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15913" y="2016829"/>
            <a:ext cx="27432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200400" y="2016829"/>
            <a:ext cx="27432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84887" y="2016829"/>
            <a:ext cx="27432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9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1"/>
            <a:ext cx="4172911" cy="23145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937902"/>
            <a:ext cx="4172911" cy="2298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Spli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4172911" cy="463823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222199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4094922"/>
            <a:ext cx="4172911" cy="222042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Split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2557" y="144475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63931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Right Split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62488" y="1444625"/>
            <a:ext cx="4183062" cy="21034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662488" y="3638550"/>
            <a:ext cx="4183062" cy="21034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Right Split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62488" y="1444625"/>
            <a:ext cx="2048256" cy="21034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662488" y="3638550"/>
            <a:ext cx="2048256" cy="21034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797294" y="1444625"/>
            <a:ext cx="2048256" cy="4297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7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8513064" cy="4956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tabLst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78858"/>
            <a:ext cx="9144000" cy="379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Split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18653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684104"/>
            <a:ext cx="4172911" cy="1868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2534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25344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755005"/>
            <a:ext cx="4172911" cy="256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07649" y="3755005"/>
            <a:ext cx="4172911" cy="256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22219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22219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4094922"/>
            <a:ext cx="4172911" cy="2220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307649" y="4094922"/>
            <a:ext cx="4172911" cy="2220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1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1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639311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307649" y="3639311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63931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307649" y="3639312"/>
            <a:ext cx="4172911" cy="2103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4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444752"/>
            <a:ext cx="0" cy="48705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06767" y="3660055"/>
            <a:ext cx="85381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1444752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882319"/>
            <a:ext cx="4172911" cy="1651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61930" y="1444752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882319"/>
            <a:ext cx="4172911" cy="1651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773078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43" name="Content Placeholder 7"/>
          <p:cNvSpPr>
            <a:spLocks noGrp="1"/>
          </p:cNvSpPr>
          <p:nvPr>
            <p:ph sz="quarter" idx="12"/>
          </p:nvPr>
        </p:nvSpPr>
        <p:spPr>
          <a:xfrm>
            <a:off x="306767" y="4195482"/>
            <a:ext cx="4172911" cy="2119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61931" y="3773078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48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4195482"/>
            <a:ext cx="4172911" cy="2119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871563"/>
            <a:ext cx="4172911" cy="1271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871563"/>
            <a:ext cx="4172911" cy="1271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6767" y="3788212"/>
            <a:ext cx="4172911" cy="1757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662557" y="3788212"/>
            <a:ext cx="4172911" cy="1757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444752"/>
            <a:ext cx="0" cy="45461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06767" y="3274158"/>
            <a:ext cx="85381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1444752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61930" y="1444752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407410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61931" y="3402597"/>
            <a:ext cx="4173537" cy="38561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236538" indent="0">
              <a:buNone/>
              <a:defRPr sz="1800" b="1"/>
            </a:lvl2pPr>
            <a:lvl3pPr marL="455613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5988" indent="0">
              <a:buNone/>
              <a:defRPr sz="1800" b="1"/>
            </a:lvl5pPr>
          </a:lstStyle>
          <a:p>
            <a:pPr lvl="0"/>
            <a:r>
              <a:rPr lang="en-US" dirty="0" smtClean="0"/>
              <a:t>Quad 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6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4152" y="5862069"/>
            <a:ext cx="8529637" cy="338939"/>
          </a:xfrm>
          <a:prstGeom prst="rect">
            <a:avLst/>
          </a:prstGeom>
          <a:solidFill>
            <a:srgbClr val="CBAD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001F64"/>
                </a:solidFill>
              </a:defRPr>
            </a:lvl1pPr>
            <a:lvl2pPr marL="400050" indent="-163513" algn="r">
              <a:spcBef>
                <a:spcPts val="0"/>
              </a:spcBef>
              <a:defRPr sz="1400" i="1">
                <a:solidFill>
                  <a:srgbClr val="17375E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74" name="DLA Leadership"/>
          <p:cNvSpPr/>
          <p:nvPr userDrawn="1"/>
        </p:nvSpPr>
        <p:spPr>
          <a:xfrm>
            <a:off x="311575" y="1590907"/>
            <a:ext cx="777240" cy="4067303"/>
          </a:xfrm>
          <a:prstGeom prst="rect">
            <a:avLst/>
          </a:prstGeom>
          <a:solidFill>
            <a:srgbClr val="0976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/>
            <a:endParaRPr lang="en-US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Medical Executive Agent box"/>
          <p:cNvSpPr/>
          <p:nvPr userDrawn="1"/>
        </p:nvSpPr>
        <p:spPr>
          <a:xfrm>
            <a:off x="1175493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Executive Agent</a:t>
            </a:r>
            <a:endParaRPr lang="en-US" sz="1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Energy Executive Agent box"/>
          <p:cNvSpPr/>
          <p:nvPr userDrawn="1"/>
        </p:nvSpPr>
        <p:spPr>
          <a:xfrm>
            <a:off x="2036834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mtClean="0">
                <a:solidFill>
                  <a:schemeClr val="tx1"/>
                </a:solidFill>
                <a:latin typeface="+mn-lt"/>
              </a:rPr>
              <a:t>Energy Executive Agent</a:t>
            </a:r>
            <a:endParaRPr lang="en-US" sz="1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" name="Clothing &amp; Textile SCM box"/>
          <p:cNvSpPr/>
          <p:nvPr userDrawn="1"/>
        </p:nvSpPr>
        <p:spPr>
          <a:xfrm>
            <a:off x="2898175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Clothing &amp; Textile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Aviation Systems SCM box"/>
          <p:cNvSpPr/>
          <p:nvPr userDrawn="1"/>
        </p:nvSpPr>
        <p:spPr>
          <a:xfrm>
            <a:off x="3759516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Aviation Systems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Maritime SCM box"/>
          <p:cNvSpPr/>
          <p:nvPr userDrawn="1"/>
        </p:nvSpPr>
        <p:spPr>
          <a:xfrm>
            <a:off x="4620857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Maritime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Worldwide Disposition Systems box"/>
          <p:cNvSpPr/>
          <p:nvPr userDrawn="1"/>
        </p:nvSpPr>
        <p:spPr>
          <a:xfrm>
            <a:off x="5482198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Worldwide Disposition Services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DoD Printing Single Manager box"/>
          <p:cNvSpPr/>
          <p:nvPr userDrawn="1"/>
        </p:nvSpPr>
        <p:spPr>
          <a:xfrm>
            <a:off x="6343539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mtClean="0">
                <a:solidFill>
                  <a:schemeClr val="tx1"/>
                </a:solidFill>
                <a:latin typeface="+mn-lt"/>
              </a:rPr>
              <a:t>DoD Printing Single Manager</a:t>
            </a:r>
            <a:endParaRPr lang="en-US" sz="1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DoD Human Resources Support box"/>
          <p:cNvSpPr/>
          <p:nvPr userDrawn="1"/>
        </p:nvSpPr>
        <p:spPr>
          <a:xfrm>
            <a:off x="7204880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mtClean="0">
                <a:solidFill>
                  <a:schemeClr val="tx1"/>
                </a:solidFill>
                <a:latin typeface="+mn-lt"/>
              </a:rPr>
              <a:t>DoD Human Resources Support</a:t>
            </a:r>
            <a:endParaRPr lang="en-US" sz="1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Joint Contingency Acquisition Support Office box"/>
          <p:cNvSpPr/>
          <p:nvPr userDrawn="1"/>
        </p:nvSpPr>
        <p:spPr>
          <a:xfrm>
            <a:off x="8066068" y="1590908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dirty="0" smtClean="0">
                <a:solidFill>
                  <a:schemeClr val="tx1"/>
                </a:solidFill>
                <a:latin typeface="+mn-lt"/>
              </a:rPr>
              <a:t>Joint Contingency Acquisition </a:t>
            </a:r>
            <a:r>
              <a:rPr lang="en-US" sz="1000" b="1" spc="0" baseline="0" dirty="0" smtClean="0">
                <a:solidFill>
                  <a:schemeClr val="tx1"/>
                </a:solidFill>
                <a:latin typeface="+mn-lt"/>
              </a:rPr>
              <a:t>Support Office</a:t>
            </a:r>
            <a:endParaRPr lang="en-US" sz="1000" b="1" spc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Subsistence Executive Agent box"/>
          <p:cNvSpPr/>
          <p:nvPr userDrawn="1"/>
        </p:nvSpPr>
        <p:spPr>
          <a:xfrm>
            <a:off x="1175165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mtClean="0">
                <a:solidFill>
                  <a:schemeClr val="tx1"/>
                </a:solidFill>
                <a:latin typeface="+mn-lt"/>
              </a:rPr>
              <a:t>Subsistence Executive Agent</a:t>
            </a:r>
            <a:endParaRPr lang="en-US" sz="1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Construction and Barrier Executive Agent box"/>
          <p:cNvSpPr/>
          <p:nvPr userDrawn="1"/>
        </p:nvSpPr>
        <p:spPr>
          <a:xfrm>
            <a:off x="2036506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chemeClr val="tx1"/>
                </a:solidFill>
                <a:latin typeface="+mn-lt"/>
              </a:rPr>
              <a:t>Construction and Barrier Executive Agent</a:t>
            </a:r>
            <a:endParaRPr lang="en-US" sz="1000" b="1" spc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Industrial Hardware SCM box"/>
          <p:cNvSpPr/>
          <p:nvPr userDrawn="1"/>
        </p:nvSpPr>
        <p:spPr>
          <a:xfrm>
            <a:off x="2897847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Industrial Hardware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Land Systems SCM box"/>
          <p:cNvSpPr/>
          <p:nvPr userDrawn="1"/>
        </p:nvSpPr>
        <p:spPr>
          <a:xfrm>
            <a:off x="3759188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Land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Systems 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Global Distribution box"/>
          <p:cNvSpPr/>
          <p:nvPr userDrawn="1"/>
        </p:nvSpPr>
        <p:spPr>
          <a:xfrm>
            <a:off x="4620529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+mn-lt"/>
              </a:rPr>
              <a:t>Global Distribution</a:t>
            </a:r>
            <a:r>
              <a:rPr lang="en-US" sz="1000" b="1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 b="1" baseline="0" dirty="0" smtClean="0">
                <a:solidFill>
                  <a:schemeClr val="tx1"/>
                </a:solidFill>
                <a:latin typeface="+mn-lt"/>
              </a:rPr>
              <a:t>Manager</a:t>
            </a:r>
            <a:endParaRPr lang="en-US" sz="1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9" name="Whole of Government Solutions box"/>
          <p:cNvSpPr/>
          <p:nvPr userDrawn="1"/>
        </p:nvSpPr>
        <p:spPr>
          <a:xfrm>
            <a:off x="5481870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mtClean="0">
                <a:solidFill>
                  <a:schemeClr val="tx1"/>
                </a:solidFill>
                <a:latin typeface="+mn-lt"/>
              </a:rPr>
              <a:t>Whole of Government Solutions</a:t>
            </a:r>
            <a:endParaRPr lang="en-US" sz="1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IT Acquisition Program Management box"/>
          <p:cNvSpPr/>
          <p:nvPr userDrawn="1"/>
        </p:nvSpPr>
        <p:spPr>
          <a:xfrm>
            <a:off x="6343211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-20" baseline="0" dirty="0" smtClean="0">
                <a:solidFill>
                  <a:schemeClr val="tx1"/>
                </a:solidFill>
                <a:latin typeface="+mn-lt"/>
              </a:rPr>
              <a:t>IT Acquisition Program Management</a:t>
            </a:r>
            <a:endParaRPr lang="en-US" sz="1000" b="1" spc="-2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1" name="National Defense Stockpile Manager"/>
          <p:cNvSpPr/>
          <p:nvPr userDrawn="1"/>
        </p:nvSpPr>
        <p:spPr>
          <a:xfrm>
            <a:off x="7204552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chemeClr val="tx1"/>
                </a:solidFill>
                <a:latin typeface="+mn-lt"/>
              </a:rPr>
              <a:t>National Defense Stockpile Manager</a:t>
            </a:r>
            <a:endParaRPr lang="en-US" sz="1000" b="1" spc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" name="Humanitarian Assistance/Disaster Relief box"/>
          <p:cNvSpPr/>
          <p:nvPr userDrawn="1"/>
        </p:nvSpPr>
        <p:spPr>
          <a:xfrm>
            <a:off x="8065894" y="3654513"/>
            <a:ext cx="777240" cy="2011680"/>
          </a:xfrm>
          <a:prstGeom prst="rect">
            <a:avLst/>
          </a:prstGeom>
          <a:solidFill>
            <a:srgbClr val="C9A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chemeClr val="tx1"/>
                </a:solidFill>
                <a:latin typeface="+mn-lt"/>
              </a:rPr>
              <a:t>Humanitarian Assistance/ Disaster Relief</a:t>
            </a:r>
            <a:endParaRPr lang="en-US" sz="1000" b="1" spc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Three-Star Director picture placeholder"/>
          <p:cNvSpPr>
            <a:spLocks noGrp="1"/>
          </p:cNvSpPr>
          <p:nvPr>
            <p:ph type="pic" sz="quarter" idx="13"/>
          </p:nvPr>
        </p:nvSpPr>
        <p:spPr>
          <a:xfrm>
            <a:off x="359200" y="1717132"/>
            <a:ext cx="651921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4" name="MSCs picture placeholder"/>
          <p:cNvSpPr>
            <a:spLocks noGrp="1"/>
          </p:cNvSpPr>
          <p:nvPr>
            <p:ph type="pic" sz="quarter" idx="23"/>
          </p:nvPr>
        </p:nvSpPr>
        <p:spPr>
          <a:xfrm>
            <a:off x="359200" y="2805346"/>
            <a:ext cx="651921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5" name="Regional Commands and LNOs picture placeholder"/>
          <p:cNvSpPr>
            <a:spLocks noGrp="1"/>
          </p:cNvSpPr>
          <p:nvPr>
            <p:ph type="pic" sz="quarter" idx="53"/>
          </p:nvPr>
        </p:nvSpPr>
        <p:spPr>
          <a:xfrm>
            <a:off x="359200" y="4740637"/>
            <a:ext cx="651921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6" name="Medical Executive Agent picture placeholder"/>
          <p:cNvSpPr>
            <a:spLocks noGrp="1"/>
          </p:cNvSpPr>
          <p:nvPr>
            <p:ph type="pic" sz="quarter" idx="14"/>
          </p:nvPr>
        </p:nvSpPr>
        <p:spPr>
          <a:xfrm>
            <a:off x="1190381" y="2187997"/>
            <a:ext cx="753616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7" name="Energy Executive Agent picture placeholder"/>
          <p:cNvSpPr>
            <a:spLocks noGrp="1"/>
          </p:cNvSpPr>
          <p:nvPr>
            <p:ph type="pic" sz="quarter" idx="15"/>
          </p:nvPr>
        </p:nvSpPr>
        <p:spPr>
          <a:xfrm>
            <a:off x="2055638" y="2191690"/>
            <a:ext cx="754913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8" name="Clothing &amp; Textile SCM picture placeholder"/>
          <p:cNvSpPr>
            <a:spLocks noGrp="1"/>
          </p:cNvSpPr>
          <p:nvPr>
            <p:ph type="pic" sz="quarter" idx="16"/>
          </p:nvPr>
        </p:nvSpPr>
        <p:spPr>
          <a:xfrm>
            <a:off x="2894878" y="2186004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9" name="Aviation Systems SCM picture placeholder"/>
          <p:cNvSpPr>
            <a:spLocks noGrp="1"/>
          </p:cNvSpPr>
          <p:nvPr>
            <p:ph type="pic" sz="quarter" idx="17"/>
          </p:nvPr>
        </p:nvSpPr>
        <p:spPr>
          <a:xfrm>
            <a:off x="3759393" y="2190694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0" name="Maritime SCM picture placeholder"/>
          <p:cNvSpPr>
            <a:spLocks noGrp="1"/>
          </p:cNvSpPr>
          <p:nvPr>
            <p:ph type="pic" sz="quarter" idx="18"/>
          </p:nvPr>
        </p:nvSpPr>
        <p:spPr>
          <a:xfrm>
            <a:off x="4620581" y="2185008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1" name="Worldwide Disposition Systems picture placeholder"/>
          <p:cNvSpPr>
            <a:spLocks noGrp="1"/>
          </p:cNvSpPr>
          <p:nvPr>
            <p:ph type="pic" sz="quarter" idx="19"/>
          </p:nvPr>
        </p:nvSpPr>
        <p:spPr>
          <a:xfrm>
            <a:off x="5481769" y="2188701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2" name="DoD Printing Single Manager picture placeholder"/>
          <p:cNvSpPr>
            <a:spLocks noGrp="1"/>
          </p:cNvSpPr>
          <p:nvPr>
            <p:ph type="pic" sz="quarter" idx="20"/>
          </p:nvPr>
        </p:nvSpPr>
        <p:spPr>
          <a:xfrm>
            <a:off x="6342957" y="2188701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3" name="DoD Human Resources Support picture placeholder"/>
          <p:cNvSpPr>
            <a:spLocks noGrp="1"/>
          </p:cNvSpPr>
          <p:nvPr>
            <p:ph type="pic" sz="quarter" idx="21"/>
          </p:nvPr>
        </p:nvSpPr>
        <p:spPr>
          <a:xfrm>
            <a:off x="7204377" y="2183974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4" name="Joint Contingency Acquisition Support Office picture placeholder"/>
          <p:cNvSpPr>
            <a:spLocks noGrp="1"/>
          </p:cNvSpPr>
          <p:nvPr>
            <p:ph type="pic" sz="quarter" idx="22"/>
          </p:nvPr>
        </p:nvSpPr>
        <p:spPr>
          <a:xfrm>
            <a:off x="8065565" y="2178288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5" name="Subsistence Executive Agent picture placeholder"/>
          <p:cNvSpPr>
            <a:spLocks noGrp="1"/>
          </p:cNvSpPr>
          <p:nvPr>
            <p:ph type="pic" sz="quarter" idx="24"/>
          </p:nvPr>
        </p:nvSpPr>
        <p:spPr>
          <a:xfrm>
            <a:off x="1189086" y="4240352"/>
            <a:ext cx="753616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6" name="Construction and Barrier Executive Agent picture placeholder"/>
          <p:cNvSpPr>
            <a:spLocks noGrp="1"/>
          </p:cNvSpPr>
          <p:nvPr>
            <p:ph type="pic" sz="quarter" idx="25"/>
          </p:nvPr>
        </p:nvSpPr>
        <p:spPr>
          <a:xfrm>
            <a:off x="2054343" y="4244045"/>
            <a:ext cx="754913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7" name="Industrial Hardware SCM picture placeholder"/>
          <p:cNvSpPr>
            <a:spLocks noGrp="1"/>
          </p:cNvSpPr>
          <p:nvPr>
            <p:ph type="pic" sz="quarter" idx="26"/>
          </p:nvPr>
        </p:nvSpPr>
        <p:spPr>
          <a:xfrm>
            <a:off x="2893583" y="4238359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8" name="Land Systems SCM picture placeholder"/>
          <p:cNvSpPr>
            <a:spLocks noGrp="1"/>
          </p:cNvSpPr>
          <p:nvPr>
            <p:ph type="pic" sz="quarter" idx="27"/>
          </p:nvPr>
        </p:nvSpPr>
        <p:spPr>
          <a:xfrm>
            <a:off x="3758098" y="4243049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9" name="Global Distribution picture placeholder"/>
          <p:cNvSpPr>
            <a:spLocks noGrp="1"/>
          </p:cNvSpPr>
          <p:nvPr>
            <p:ph type="pic" sz="quarter" idx="28"/>
          </p:nvPr>
        </p:nvSpPr>
        <p:spPr>
          <a:xfrm>
            <a:off x="4619286" y="4237363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0" name="Whole of Government SCM picture placeholder"/>
          <p:cNvSpPr>
            <a:spLocks noGrp="1"/>
          </p:cNvSpPr>
          <p:nvPr>
            <p:ph type="pic" sz="quarter" idx="29"/>
          </p:nvPr>
        </p:nvSpPr>
        <p:spPr>
          <a:xfrm>
            <a:off x="5480474" y="4241056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1" name="IT Acquisition Program Management picture placeholder"/>
          <p:cNvSpPr>
            <a:spLocks noGrp="1"/>
          </p:cNvSpPr>
          <p:nvPr>
            <p:ph type="pic" sz="quarter" idx="30"/>
          </p:nvPr>
        </p:nvSpPr>
        <p:spPr>
          <a:xfrm>
            <a:off x="6341662" y="4235370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2" name="National Defense Stockpile Manager picture placeholder"/>
          <p:cNvSpPr>
            <a:spLocks noGrp="1"/>
          </p:cNvSpPr>
          <p:nvPr>
            <p:ph type="pic" sz="quarter" idx="31"/>
          </p:nvPr>
        </p:nvSpPr>
        <p:spPr>
          <a:xfrm>
            <a:off x="7203082" y="4236329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3" name="Humanitarian Assistance/Disaster Relief picture placeholder"/>
          <p:cNvSpPr>
            <a:spLocks noGrp="1"/>
          </p:cNvSpPr>
          <p:nvPr>
            <p:ph type="pic" sz="quarter" idx="32"/>
          </p:nvPr>
        </p:nvSpPr>
        <p:spPr>
          <a:xfrm>
            <a:off x="8064270" y="4230643"/>
            <a:ext cx="77724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4" name="Text Placeholder 79"/>
          <p:cNvSpPr>
            <a:spLocks noGrp="1"/>
          </p:cNvSpPr>
          <p:nvPr>
            <p:ph type="body" sz="quarter" idx="34"/>
          </p:nvPr>
        </p:nvSpPr>
        <p:spPr>
          <a:xfrm>
            <a:off x="1174523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5" name="Text Placeholder 79"/>
          <p:cNvSpPr>
            <a:spLocks noGrp="1"/>
          </p:cNvSpPr>
          <p:nvPr>
            <p:ph type="body" sz="quarter" idx="35"/>
          </p:nvPr>
        </p:nvSpPr>
        <p:spPr>
          <a:xfrm>
            <a:off x="2036482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6" name="Text Placeholder 79"/>
          <p:cNvSpPr>
            <a:spLocks noGrp="1"/>
          </p:cNvSpPr>
          <p:nvPr>
            <p:ph type="body" sz="quarter" idx="36"/>
          </p:nvPr>
        </p:nvSpPr>
        <p:spPr>
          <a:xfrm>
            <a:off x="2898441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7" name="Text Placeholder 79"/>
          <p:cNvSpPr>
            <a:spLocks noGrp="1"/>
          </p:cNvSpPr>
          <p:nvPr>
            <p:ph type="body" sz="quarter" idx="37"/>
          </p:nvPr>
        </p:nvSpPr>
        <p:spPr>
          <a:xfrm>
            <a:off x="3760400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8" name="Text Placeholder 79"/>
          <p:cNvSpPr>
            <a:spLocks noGrp="1"/>
          </p:cNvSpPr>
          <p:nvPr>
            <p:ph type="body" sz="quarter" idx="38"/>
          </p:nvPr>
        </p:nvSpPr>
        <p:spPr>
          <a:xfrm>
            <a:off x="4622359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9" name="Text Placeholder 79"/>
          <p:cNvSpPr>
            <a:spLocks noGrp="1"/>
          </p:cNvSpPr>
          <p:nvPr>
            <p:ph type="body" sz="quarter" idx="39"/>
          </p:nvPr>
        </p:nvSpPr>
        <p:spPr>
          <a:xfrm>
            <a:off x="5484318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0" name="Text Placeholder 79"/>
          <p:cNvSpPr>
            <a:spLocks noGrp="1"/>
          </p:cNvSpPr>
          <p:nvPr>
            <p:ph type="body" sz="quarter" idx="40"/>
          </p:nvPr>
        </p:nvSpPr>
        <p:spPr>
          <a:xfrm>
            <a:off x="6346277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1" name="Text Placeholder 79"/>
          <p:cNvSpPr>
            <a:spLocks noGrp="1"/>
          </p:cNvSpPr>
          <p:nvPr>
            <p:ph type="body" sz="quarter" idx="41"/>
          </p:nvPr>
        </p:nvSpPr>
        <p:spPr>
          <a:xfrm>
            <a:off x="7208236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2" name="Text Placeholder 79"/>
          <p:cNvSpPr>
            <a:spLocks noGrp="1"/>
          </p:cNvSpPr>
          <p:nvPr>
            <p:ph type="body" sz="quarter" idx="42"/>
          </p:nvPr>
        </p:nvSpPr>
        <p:spPr>
          <a:xfrm>
            <a:off x="8070195" y="2603170"/>
            <a:ext cx="773113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3" name="Text Placeholder 79"/>
          <p:cNvSpPr>
            <a:spLocks noGrp="1"/>
          </p:cNvSpPr>
          <p:nvPr>
            <p:ph type="body" sz="quarter" idx="44"/>
          </p:nvPr>
        </p:nvSpPr>
        <p:spPr>
          <a:xfrm>
            <a:off x="1176110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4" name="Text Placeholder 79"/>
          <p:cNvSpPr>
            <a:spLocks noGrp="1"/>
          </p:cNvSpPr>
          <p:nvPr>
            <p:ph type="body" sz="quarter" idx="45"/>
          </p:nvPr>
        </p:nvSpPr>
        <p:spPr>
          <a:xfrm>
            <a:off x="2038069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5" name="Text Placeholder 79"/>
          <p:cNvSpPr>
            <a:spLocks noGrp="1"/>
          </p:cNvSpPr>
          <p:nvPr>
            <p:ph type="body" sz="quarter" idx="46"/>
          </p:nvPr>
        </p:nvSpPr>
        <p:spPr>
          <a:xfrm>
            <a:off x="2900028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6" name="Text Placeholder 79"/>
          <p:cNvSpPr>
            <a:spLocks noGrp="1"/>
          </p:cNvSpPr>
          <p:nvPr>
            <p:ph type="body" sz="quarter" idx="47"/>
          </p:nvPr>
        </p:nvSpPr>
        <p:spPr>
          <a:xfrm>
            <a:off x="3761987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7" name="Text Placeholder 79"/>
          <p:cNvSpPr>
            <a:spLocks noGrp="1"/>
          </p:cNvSpPr>
          <p:nvPr>
            <p:ph type="body" sz="quarter" idx="48"/>
          </p:nvPr>
        </p:nvSpPr>
        <p:spPr>
          <a:xfrm>
            <a:off x="4623946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8" name="Text Placeholder 79"/>
          <p:cNvSpPr>
            <a:spLocks noGrp="1"/>
          </p:cNvSpPr>
          <p:nvPr>
            <p:ph type="body" sz="quarter" idx="49"/>
          </p:nvPr>
        </p:nvSpPr>
        <p:spPr>
          <a:xfrm>
            <a:off x="5485905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9" name="Text Placeholder 79"/>
          <p:cNvSpPr>
            <a:spLocks noGrp="1"/>
          </p:cNvSpPr>
          <p:nvPr>
            <p:ph type="body" sz="quarter" idx="50"/>
          </p:nvPr>
        </p:nvSpPr>
        <p:spPr>
          <a:xfrm>
            <a:off x="6347864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0" name="Text Placeholder 79"/>
          <p:cNvSpPr>
            <a:spLocks noGrp="1"/>
          </p:cNvSpPr>
          <p:nvPr>
            <p:ph type="body" sz="quarter" idx="51"/>
          </p:nvPr>
        </p:nvSpPr>
        <p:spPr>
          <a:xfrm>
            <a:off x="7209823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1" name="Text Placeholder 79"/>
          <p:cNvSpPr>
            <a:spLocks noGrp="1"/>
          </p:cNvSpPr>
          <p:nvPr>
            <p:ph type="body" sz="quarter" idx="52"/>
          </p:nvPr>
        </p:nvSpPr>
        <p:spPr>
          <a:xfrm>
            <a:off x="8071782" y="4655525"/>
            <a:ext cx="773113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132" name="Straight Connector 131"/>
          <p:cNvCxnSpPr/>
          <p:nvPr userDrawn="1"/>
        </p:nvCxnSpPr>
        <p:spPr>
          <a:xfrm>
            <a:off x="1132772" y="1590908"/>
            <a:ext cx="0" cy="406730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 userDrawn="1"/>
        </p:nvSpPr>
        <p:spPr>
          <a:xfrm>
            <a:off x="314830" y="2155765"/>
            <a:ext cx="77084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DLA:</a:t>
            </a:r>
          </a:p>
          <a:p>
            <a:pPr algn="ctr"/>
            <a:r>
              <a:rPr lang="en-US" sz="1000" b="0" dirty="0" smtClean="0">
                <a:solidFill>
                  <a:schemeClr val="bg1"/>
                </a:solidFill>
              </a:rPr>
              <a:t>1 Three-Star Director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 userDrawn="1"/>
        </p:nvSpPr>
        <p:spPr>
          <a:xfrm>
            <a:off x="314830" y="3160101"/>
            <a:ext cx="696291" cy="1477328"/>
          </a:xfrm>
          <a:prstGeom prst="rect">
            <a:avLst/>
          </a:prstGeom>
          <a:noFill/>
        </p:spPr>
        <p:txBody>
          <a:bodyPr wrap="square" lIns="9144" rIns="9144" rtlCol="0" anchor="ctr">
            <a:spAutoFit/>
          </a:bodyPr>
          <a:lstStyle/>
          <a:p>
            <a:pPr algn="ctr"/>
            <a:r>
              <a:rPr lang="en-US" sz="1000" b="1" spc="-30" dirty="0" smtClean="0">
                <a:solidFill>
                  <a:schemeClr val="bg1"/>
                </a:solidFill>
              </a:rPr>
              <a:t>Major Subordinate</a:t>
            </a:r>
            <a:r>
              <a:rPr lang="en-US" sz="1000" b="1" spc="-30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spc="-30" dirty="0" smtClean="0">
                <a:solidFill>
                  <a:schemeClr val="bg1"/>
                </a:solidFill>
              </a:rPr>
              <a:t>Commands:</a:t>
            </a:r>
          </a:p>
          <a:p>
            <a:pPr algn="ctr"/>
            <a:r>
              <a:rPr lang="en-US" sz="1000" b="0" spc="-30" dirty="0" smtClean="0">
                <a:solidFill>
                  <a:schemeClr val="bg1"/>
                </a:solidFill>
              </a:rPr>
              <a:t>5 One-Star </a:t>
            </a:r>
            <a:r>
              <a:rPr lang="en-US" sz="1000" b="0" spc="-30" baseline="0" dirty="0" smtClean="0">
                <a:solidFill>
                  <a:schemeClr val="bg1"/>
                </a:solidFill>
              </a:rPr>
              <a:t>Commanders</a:t>
            </a:r>
            <a:r>
              <a:rPr lang="en-US" sz="1000" b="0" spc="-30" dirty="0" smtClean="0">
                <a:solidFill>
                  <a:schemeClr val="bg1"/>
                </a:solidFill>
              </a:rPr>
              <a:t> and a Senior </a:t>
            </a:r>
            <a:r>
              <a:rPr lang="en-US" sz="1000" b="0" spc="-30" baseline="0" dirty="0" smtClean="0">
                <a:solidFill>
                  <a:schemeClr val="bg1"/>
                </a:solidFill>
              </a:rPr>
              <a:t>Executive Service Director</a:t>
            </a:r>
            <a:endParaRPr lang="en-US" sz="1000" b="0" spc="-30" baseline="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>
            <a:off x="314830" y="5165823"/>
            <a:ext cx="7708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3 Regional Commands</a:t>
            </a:r>
            <a:endParaRPr lang="en-US" sz="1000" b="0" dirty="0">
              <a:solidFill>
                <a:schemeClr val="bg1"/>
              </a:solidFill>
            </a:endParaRPr>
          </a:p>
        </p:txBody>
      </p:sp>
      <p:cxnSp>
        <p:nvCxnSpPr>
          <p:cNvPr id="136" name="Straight Connector 135"/>
          <p:cNvCxnSpPr/>
          <p:nvPr userDrawn="1"/>
        </p:nvCxnSpPr>
        <p:spPr>
          <a:xfrm>
            <a:off x="371041" y="2756803"/>
            <a:ext cx="64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 userDrawn="1"/>
        </p:nvCxnSpPr>
        <p:spPr>
          <a:xfrm>
            <a:off x="371041" y="4643890"/>
            <a:ext cx="64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Right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111219" y="6528226"/>
            <a:ext cx="2057400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March 7, 2018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315258" y="6112990"/>
            <a:ext cx="8529637" cy="338939"/>
          </a:xfrm>
          <a:prstGeom prst="rect">
            <a:avLst/>
          </a:prstGeom>
          <a:solidFill>
            <a:srgbClr val="CBAD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1F64"/>
                </a:solidFill>
                <a:latin typeface="+mn-lt"/>
                <a:ea typeface="+mn-ea"/>
                <a:cs typeface="Arial" pitchFamily="34" charset="0"/>
              </a:defRPr>
            </a:lvl1pPr>
            <a:lvl2pPr marL="400050" indent="-163513" algn="r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i="1" kern="1200">
                <a:solidFill>
                  <a:srgbClr val="17375E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1F64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Takeaway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1F64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315258" y="1308429"/>
            <a:ext cx="8529637" cy="417176"/>
          </a:xfrm>
          <a:prstGeom prst="rect">
            <a:avLst/>
          </a:prstGeom>
          <a:solidFill>
            <a:srgbClr val="CBAD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01F64"/>
                </a:solidFill>
                <a:latin typeface="+mn-lt"/>
                <a:ea typeface="+mn-ea"/>
                <a:cs typeface="Arial" pitchFamily="34" charset="0"/>
              </a:defRPr>
            </a:lvl1pPr>
            <a:lvl2pPr marL="236538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561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5988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1F64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Subtitle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1F64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11" name="DLA Leadership"/>
          <p:cNvSpPr/>
          <p:nvPr userDrawn="1"/>
        </p:nvSpPr>
        <p:spPr>
          <a:xfrm>
            <a:off x="312681" y="1841828"/>
            <a:ext cx="777240" cy="4067303"/>
          </a:xfrm>
          <a:prstGeom prst="rect">
            <a:avLst/>
          </a:prstGeom>
          <a:solidFill>
            <a:srgbClr val="0976A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Medical Executive Agent box"/>
          <p:cNvSpPr/>
          <p:nvPr userDrawn="1"/>
        </p:nvSpPr>
        <p:spPr>
          <a:xfrm>
            <a:off x="1176599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solidFill>
              <a:srgbClr val="CBAD62"/>
            </a:solidFill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Medical Executive Agent</a:t>
            </a:r>
          </a:p>
        </p:txBody>
      </p:sp>
      <p:sp>
        <p:nvSpPr>
          <p:cNvPr id="13" name="Energy Executive Agent box"/>
          <p:cNvSpPr/>
          <p:nvPr userDrawn="1"/>
        </p:nvSpPr>
        <p:spPr>
          <a:xfrm>
            <a:off x="2037940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solidFill>
              <a:srgbClr val="CBAD62"/>
            </a:solidFill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Energy Executive Agent</a:t>
            </a:r>
          </a:p>
        </p:txBody>
      </p:sp>
      <p:sp>
        <p:nvSpPr>
          <p:cNvPr id="14" name="Clothing &amp; Textile SCM box"/>
          <p:cNvSpPr/>
          <p:nvPr userDrawn="1"/>
        </p:nvSpPr>
        <p:spPr>
          <a:xfrm>
            <a:off x="2899281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Clothing &amp; Textile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Supply Chain Manager</a:t>
            </a:r>
          </a:p>
        </p:txBody>
      </p:sp>
      <p:sp>
        <p:nvSpPr>
          <p:cNvPr id="15" name="Aviation Systems SCM box"/>
          <p:cNvSpPr/>
          <p:nvPr userDrawn="1"/>
        </p:nvSpPr>
        <p:spPr>
          <a:xfrm>
            <a:off x="3760622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Aviation Systems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Supply Chain Manager</a:t>
            </a:r>
          </a:p>
        </p:txBody>
      </p:sp>
      <p:sp>
        <p:nvSpPr>
          <p:cNvPr id="18" name="Maritime SCM box"/>
          <p:cNvSpPr/>
          <p:nvPr userDrawn="1"/>
        </p:nvSpPr>
        <p:spPr>
          <a:xfrm>
            <a:off x="4621963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Maritime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Supply Chain Manager</a:t>
            </a:r>
          </a:p>
        </p:txBody>
      </p:sp>
      <p:sp>
        <p:nvSpPr>
          <p:cNvPr id="19" name="Worldwide Disposition Systems box"/>
          <p:cNvSpPr/>
          <p:nvPr userDrawn="1"/>
        </p:nvSpPr>
        <p:spPr>
          <a:xfrm>
            <a:off x="5483304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Worldwide Disposition Services</a:t>
            </a:r>
          </a:p>
        </p:txBody>
      </p:sp>
      <p:sp>
        <p:nvSpPr>
          <p:cNvPr id="20" name="DoD Printing Single Manager box"/>
          <p:cNvSpPr/>
          <p:nvPr userDrawn="1"/>
        </p:nvSpPr>
        <p:spPr>
          <a:xfrm>
            <a:off x="6344645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DoD Printing Single Manager</a:t>
            </a:r>
          </a:p>
        </p:txBody>
      </p:sp>
      <p:sp>
        <p:nvSpPr>
          <p:cNvPr id="22" name="DoD Human Resources Support box"/>
          <p:cNvSpPr/>
          <p:nvPr userDrawn="1"/>
        </p:nvSpPr>
        <p:spPr>
          <a:xfrm>
            <a:off x="7205986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DoD Human Resources Support</a:t>
            </a:r>
          </a:p>
        </p:txBody>
      </p:sp>
      <p:sp>
        <p:nvSpPr>
          <p:cNvPr id="23" name="Joint Contingency Acquisition Support Office box"/>
          <p:cNvSpPr/>
          <p:nvPr userDrawn="1"/>
        </p:nvSpPr>
        <p:spPr>
          <a:xfrm>
            <a:off x="8067174" y="1841829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Joint Contingency Acquisition Support Office</a:t>
            </a:r>
          </a:p>
        </p:txBody>
      </p:sp>
      <p:sp>
        <p:nvSpPr>
          <p:cNvPr id="24" name="Subsistence Executive Agent box"/>
          <p:cNvSpPr/>
          <p:nvPr userDrawn="1"/>
        </p:nvSpPr>
        <p:spPr>
          <a:xfrm>
            <a:off x="1176271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solidFill>
              <a:srgbClr val="CBAD62"/>
            </a:solidFill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Subsistence Executive Agent</a:t>
            </a:r>
          </a:p>
        </p:txBody>
      </p:sp>
      <p:sp>
        <p:nvSpPr>
          <p:cNvPr id="25" name="Construction and Barrier Executive Agent box"/>
          <p:cNvSpPr/>
          <p:nvPr userDrawn="1"/>
        </p:nvSpPr>
        <p:spPr>
          <a:xfrm>
            <a:off x="2037612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solidFill>
              <a:srgbClr val="CBAD62"/>
            </a:solidFill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Construction and Barrier Executive Agent</a:t>
            </a:r>
          </a:p>
        </p:txBody>
      </p:sp>
      <p:sp>
        <p:nvSpPr>
          <p:cNvPr id="26" name="Industrial Hardware SCM box"/>
          <p:cNvSpPr/>
          <p:nvPr userDrawn="1"/>
        </p:nvSpPr>
        <p:spPr>
          <a:xfrm>
            <a:off x="2898953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Industrial Hardware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Supply Chain Manager</a:t>
            </a:r>
          </a:p>
        </p:txBody>
      </p:sp>
      <p:sp>
        <p:nvSpPr>
          <p:cNvPr id="27" name="Land Systems SCM box"/>
          <p:cNvSpPr/>
          <p:nvPr userDrawn="1"/>
        </p:nvSpPr>
        <p:spPr>
          <a:xfrm>
            <a:off x="3760294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Land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Systems 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Supply Chain Manager</a:t>
            </a:r>
          </a:p>
        </p:txBody>
      </p:sp>
      <p:sp>
        <p:nvSpPr>
          <p:cNvPr id="28" name="Global Distribution box"/>
          <p:cNvSpPr/>
          <p:nvPr userDrawn="1"/>
        </p:nvSpPr>
        <p:spPr>
          <a:xfrm>
            <a:off x="4621635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Global Distribution Manager</a:t>
            </a:r>
          </a:p>
        </p:txBody>
      </p:sp>
      <p:sp>
        <p:nvSpPr>
          <p:cNvPr id="29" name="Whole of Government Solutions box"/>
          <p:cNvSpPr/>
          <p:nvPr userDrawn="1"/>
        </p:nvSpPr>
        <p:spPr>
          <a:xfrm>
            <a:off x="5482976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Whole of Government Solutions</a:t>
            </a:r>
          </a:p>
        </p:txBody>
      </p:sp>
      <p:sp>
        <p:nvSpPr>
          <p:cNvPr id="30" name="IT Acquisition Program Management box"/>
          <p:cNvSpPr/>
          <p:nvPr userDrawn="1"/>
        </p:nvSpPr>
        <p:spPr>
          <a:xfrm>
            <a:off x="6344317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IT Acquisition Program Management</a:t>
            </a:r>
          </a:p>
        </p:txBody>
      </p:sp>
      <p:sp>
        <p:nvSpPr>
          <p:cNvPr id="31" name="National Defense Stockpile Manager"/>
          <p:cNvSpPr/>
          <p:nvPr userDrawn="1"/>
        </p:nvSpPr>
        <p:spPr>
          <a:xfrm>
            <a:off x="7205658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National Defense Stockpile Manager</a:t>
            </a:r>
          </a:p>
        </p:txBody>
      </p:sp>
      <p:sp>
        <p:nvSpPr>
          <p:cNvPr id="32" name="Humanitarian Assistance/Disaster Relief box"/>
          <p:cNvSpPr/>
          <p:nvPr userDrawn="1"/>
        </p:nvSpPr>
        <p:spPr>
          <a:xfrm>
            <a:off x="8067000" y="3905434"/>
            <a:ext cx="777240" cy="2011680"/>
          </a:xfrm>
          <a:prstGeom prst="rect">
            <a:avLst/>
          </a:prstGeom>
          <a:solidFill>
            <a:srgbClr val="C9A9D0"/>
          </a:solidFill>
          <a:ln w="25400" cap="flat" cmpd="sng" algn="ctr">
            <a:noFill/>
            <a:prstDash val="solid"/>
          </a:ln>
          <a:effectLst/>
        </p:spPr>
        <p:txBody>
          <a:bodyPr lIns="18288" tIns="18288" rIns="18288" bIns="18288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Humanitarian Assistance/ Disaster Relief</a:t>
            </a:r>
          </a:p>
        </p:txBody>
      </p:sp>
      <p:sp>
        <p:nvSpPr>
          <p:cNvPr id="33" name="Three-Star Director picture placeholder"/>
          <p:cNvSpPr txBox="1">
            <a:spLocks/>
          </p:cNvSpPr>
          <p:nvPr userDrawn="1"/>
        </p:nvSpPr>
        <p:spPr>
          <a:xfrm>
            <a:off x="360306" y="1968053"/>
            <a:ext cx="65192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4" name="MSCs picture placeholder"/>
          <p:cNvSpPr txBox="1">
            <a:spLocks/>
          </p:cNvSpPr>
          <p:nvPr userDrawn="1"/>
        </p:nvSpPr>
        <p:spPr>
          <a:xfrm>
            <a:off x="360306" y="3056267"/>
            <a:ext cx="65192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5" name="Regional Commands and LNOs picture placeholder"/>
          <p:cNvSpPr txBox="1">
            <a:spLocks/>
          </p:cNvSpPr>
          <p:nvPr userDrawn="1"/>
        </p:nvSpPr>
        <p:spPr>
          <a:xfrm>
            <a:off x="360306" y="4991558"/>
            <a:ext cx="65192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6" name="Medical Executive Agent picture placeholder"/>
          <p:cNvSpPr txBox="1">
            <a:spLocks/>
          </p:cNvSpPr>
          <p:nvPr userDrawn="1"/>
        </p:nvSpPr>
        <p:spPr>
          <a:xfrm>
            <a:off x="1191487" y="2438918"/>
            <a:ext cx="753616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7" name="Energy Executive Agent picture placeholder"/>
          <p:cNvSpPr txBox="1">
            <a:spLocks/>
          </p:cNvSpPr>
          <p:nvPr userDrawn="1"/>
        </p:nvSpPr>
        <p:spPr>
          <a:xfrm>
            <a:off x="2056744" y="2442611"/>
            <a:ext cx="754913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8" name="Clothing &amp; Textile SCM picture placeholder"/>
          <p:cNvSpPr txBox="1">
            <a:spLocks/>
          </p:cNvSpPr>
          <p:nvPr userDrawn="1"/>
        </p:nvSpPr>
        <p:spPr>
          <a:xfrm>
            <a:off x="2895984" y="2436925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39" name="Aviation Systems SCM picture placeholder"/>
          <p:cNvSpPr txBox="1">
            <a:spLocks/>
          </p:cNvSpPr>
          <p:nvPr userDrawn="1"/>
        </p:nvSpPr>
        <p:spPr>
          <a:xfrm>
            <a:off x="3760499" y="2441615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0" name="Maritime SCM picture placeholder"/>
          <p:cNvSpPr txBox="1">
            <a:spLocks/>
          </p:cNvSpPr>
          <p:nvPr userDrawn="1"/>
        </p:nvSpPr>
        <p:spPr>
          <a:xfrm>
            <a:off x="4621687" y="2435929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1" name="Worldwide Disposition Systems picture placeholder"/>
          <p:cNvSpPr txBox="1">
            <a:spLocks/>
          </p:cNvSpPr>
          <p:nvPr userDrawn="1"/>
        </p:nvSpPr>
        <p:spPr>
          <a:xfrm>
            <a:off x="5482875" y="2439622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2" name="DoD Printing Single Manager picture placeholder"/>
          <p:cNvSpPr txBox="1">
            <a:spLocks/>
          </p:cNvSpPr>
          <p:nvPr userDrawn="1"/>
        </p:nvSpPr>
        <p:spPr>
          <a:xfrm>
            <a:off x="6344063" y="2439622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3" name="DoD Human Resources Support picture placeholder"/>
          <p:cNvSpPr txBox="1">
            <a:spLocks/>
          </p:cNvSpPr>
          <p:nvPr userDrawn="1"/>
        </p:nvSpPr>
        <p:spPr>
          <a:xfrm>
            <a:off x="7205483" y="2434895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4" name="Joint Contingency Acquisition Support Office picture placeholder"/>
          <p:cNvSpPr txBox="1">
            <a:spLocks/>
          </p:cNvSpPr>
          <p:nvPr userDrawn="1"/>
        </p:nvSpPr>
        <p:spPr>
          <a:xfrm>
            <a:off x="8066671" y="2429209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5" name="Subsistence Executive Agent picture placeholder"/>
          <p:cNvSpPr txBox="1">
            <a:spLocks/>
          </p:cNvSpPr>
          <p:nvPr userDrawn="1"/>
        </p:nvSpPr>
        <p:spPr>
          <a:xfrm>
            <a:off x="1190192" y="4491273"/>
            <a:ext cx="753616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6" name="Construction and Barrier Executive Agent picture placeholder"/>
          <p:cNvSpPr txBox="1">
            <a:spLocks/>
          </p:cNvSpPr>
          <p:nvPr userDrawn="1"/>
        </p:nvSpPr>
        <p:spPr>
          <a:xfrm>
            <a:off x="2055449" y="4494966"/>
            <a:ext cx="754913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7" name="Industrial Hardware SCM picture placeholder"/>
          <p:cNvSpPr txBox="1">
            <a:spLocks/>
          </p:cNvSpPr>
          <p:nvPr userDrawn="1"/>
        </p:nvSpPr>
        <p:spPr>
          <a:xfrm>
            <a:off x="2894689" y="4489280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8" name="Land Systems SCM picture placeholder"/>
          <p:cNvSpPr txBox="1">
            <a:spLocks/>
          </p:cNvSpPr>
          <p:nvPr userDrawn="1"/>
        </p:nvSpPr>
        <p:spPr>
          <a:xfrm>
            <a:off x="3759204" y="4493970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49" name="Global Distribution picture placeholder"/>
          <p:cNvSpPr txBox="1">
            <a:spLocks/>
          </p:cNvSpPr>
          <p:nvPr userDrawn="1"/>
        </p:nvSpPr>
        <p:spPr>
          <a:xfrm>
            <a:off x="4620392" y="4488284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0" name="Whole of Government SCM picture placeholder"/>
          <p:cNvSpPr txBox="1">
            <a:spLocks/>
          </p:cNvSpPr>
          <p:nvPr userDrawn="1"/>
        </p:nvSpPr>
        <p:spPr>
          <a:xfrm>
            <a:off x="5481580" y="4491977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1" name="IT Acquisition Program Management picture placeholder"/>
          <p:cNvSpPr txBox="1">
            <a:spLocks/>
          </p:cNvSpPr>
          <p:nvPr userDrawn="1"/>
        </p:nvSpPr>
        <p:spPr>
          <a:xfrm>
            <a:off x="6342768" y="4486291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2" name="National Defense Stockpile Manager picture placeholder"/>
          <p:cNvSpPr txBox="1">
            <a:spLocks/>
          </p:cNvSpPr>
          <p:nvPr userDrawn="1"/>
        </p:nvSpPr>
        <p:spPr>
          <a:xfrm>
            <a:off x="7204188" y="4487250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3" name="Humanitarian Assistance/Disaster Relief picture placeholder"/>
          <p:cNvSpPr txBox="1">
            <a:spLocks/>
          </p:cNvSpPr>
          <p:nvPr userDrawn="1"/>
        </p:nvSpPr>
        <p:spPr>
          <a:xfrm>
            <a:off x="8065376" y="4481564"/>
            <a:ext cx="777240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6196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4" name="Text Placeholder 79"/>
          <p:cNvSpPr txBox="1">
            <a:spLocks/>
          </p:cNvSpPr>
          <p:nvPr userDrawn="1"/>
        </p:nvSpPr>
        <p:spPr>
          <a:xfrm>
            <a:off x="1175629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5" name="Text Placeholder 79"/>
          <p:cNvSpPr txBox="1">
            <a:spLocks/>
          </p:cNvSpPr>
          <p:nvPr userDrawn="1"/>
        </p:nvSpPr>
        <p:spPr>
          <a:xfrm>
            <a:off x="2037588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6" name="Text Placeholder 79"/>
          <p:cNvSpPr txBox="1">
            <a:spLocks/>
          </p:cNvSpPr>
          <p:nvPr userDrawn="1"/>
        </p:nvSpPr>
        <p:spPr>
          <a:xfrm>
            <a:off x="2899547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7" name="Text Placeholder 79"/>
          <p:cNvSpPr txBox="1">
            <a:spLocks/>
          </p:cNvSpPr>
          <p:nvPr userDrawn="1"/>
        </p:nvSpPr>
        <p:spPr>
          <a:xfrm>
            <a:off x="3761506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8" name="Text Placeholder 79"/>
          <p:cNvSpPr txBox="1">
            <a:spLocks/>
          </p:cNvSpPr>
          <p:nvPr userDrawn="1"/>
        </p:nvSpPr>
        <p:spPr>
          <a:xfrm>
            <a:off x="4623465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59" name="Text Placeholder 79"/>
          <p:cNvSpPr txBox="1">
            <a:spLocks/>
          </p:cNvSpPr>
          <p:nvPr userDrawn="1"/>
        </p:nvSpPr>
        <p:spPr>
          <a:xfrm>
            <a:off x="5485424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0" name="Text Placeholder 79"/>
          <p:cNvSpPr txBox="1">
            <a:spLocks/>
          </p:cNvSpPr>
          <p:nvPr userDrawn="1"/>
        </p:nvSpPr>
        <p:spPr>
          <a:xfrm>
            <a:off x="6347383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1" name="Text Placeholder 79"/>
          <p:cNvSpPr txBox="1">
            <a:spLocks/>
          </p:cNvSpPr>
          <p:nvPr userDrawn="1"/>
        </p:nvSpPr>
        <p:spPr>
          <a:xfrm>
            <a:off x="7209342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2" name="Text Placeholder 79"/>
          <p:cNvSpPr txBox="1">
            <a:spLocks/>
          </p:cNvSpPr>
          <p:nvPr userDrawn="1"/>
        </p:nvSpPr>
        <p:spPr>
          <a:xfrm>
            <a:off x="8071301" y="2854091"/>
            <a:ext cx="773113" cy="999419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3" name="Text Placeholder 79"/>
          <p:cNvSpPr txBox="1">
            <a:spLocks/>
          </p:cNvSpPr>
          <p:nvPr userDrawn="1"/>
        </p:nvSpPr>
        <p:spPr>
          <a:xfrm>
            <a:off x="1177216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4" name="Text Placeholder 79"/>
          <p:cNvSpPr txBox="1">
            <a:spLocks/>
          </p:cNvSpPr>
          <p:nvPr userDrawn="1"/>
        </p:nvSpPr>
        <p:spPr>
          <a:xfrm>
            <a:off x="2039175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5" name="Text Placeholder 79"/>
          <p:cNvSpPr txBox="1">
            <a:spLocks/>
          </p:cNvSpPr>
          <p:nvPr userDrawn="1"/>
        </p:nvSpPr>
        <p:spPr>
          <a:xfrm>
            <a:off x="2901134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6" name="Text Placeholder 79"/>
          <p:cNvSpPr txBox="1">
            <a:spLocks/>
          </p:cNvSpPr>
          <p:nvPr userDrawn="1"/>
        </p:nvSpPr>
        <p:spPr>
          <a:xfrm>
            <a:off x="3763093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7" name="Text Placeholder 79"/>
          <p:cNvSpPr txBox="1">
            <a:spLocks/>
          </p:cNvSpPr>
          <p:nvPr userDrawn="1"/>
        </p:nvSpPr>
        <p:spPr>
          <a:xfrm>
            <a:off x="4625052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8" name="Text Placeholder 79"/>
          <p:cNvSpPr txBox="1">
            <a:spLocks/>
          </p:cNvSpPr>
          <p:nvPr userDrawn="1"/>
        </p:nvSpPr>
        <p:spPr>
          <a:xfrm>
            <a:off x="5487011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69" name="Text Placeholder 79"/>
          <p:cNvSpPr txBox="1">
            <a:spLocks/>
          </p:cNvSpPr>
          <p:nvPr userDrawn="1"/>
        </p:nvSpPr>
        <p:spPr>
          <a:xfrm>
            <a:off x="6348970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70" name="Text Placeholder 79"/>
          <p:cNvSpPr txBox="1">
            <a:spLocks/>
          </p:cNvSpPr>
          <p:nvPr userDrawn="1"/>
        </p:nvSpPr>
        <p:spPr>
          <a:xfrm>
            <a:off x="7210929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sp>
        <p:nvSpPr>
          <p:cNvPr id="71" name="Text Placeholder 79"/>
          <p:cNvSpPr txBox="1">
            <a:spLocks/>
          </p:cNvSpPr>
          <p:nvPr userDrawn="1"/>
        </p:nvSpPr>
        <p:spPr>
          <a:xfrm>
            <a:off x="8072888" y="4906446"/>
            <a:ext cx="773113" cy="1003004"/>
          </a:xfrm>
          <a:prstGeom prst="rect">
            <a:avLst/>
          </a:prstGeom>
        </p:spPr>
        <p:txBody>
          <a:bodyPr vert="horz" lIns="18288" tIns="18288" rIns="18288" bIns="18288" rtlCol="0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325" indent="0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4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Edit Master text styles</a:t>
            </a:r>
          </a:p>
          <a:p>
            <a:pPr marL="60325" marR="0" lvl="1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" pitchFamily="34" charset="0"/>
              </a:rPr>
              <a:t>Second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1133878" y="1841829"/>
            <a:ext cx="0" cy="406730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73" name="TextBox 72"/>
          <p:cNvSpPr txBox="1"/>
          <p:nvPr userDrawn="1"/>
        </p:nvSpPr>
        <p:spPr>
          <a:xfrm>
            <a:off x="315936" y="2406686"/>
            <a:ext cx="77084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latin typeface="Arial Narrow"/>
              </a:rPr>
              <a:t>DLA: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Arial Narrow"/>
              </a:rPr>
              <a:t>1 Three-Star Director</a:t>
            </a:r>
            <a:endParaRPr lang="en-US" sz="10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315936" y="3411022"/>
            <a:ext cx="696291" cy="1477328"/>
          </a:xfrm>
          <a:prstGeom prst="rect">
            <a:avLst/>
          </a:prstGeom>
          <a:noFill/>
        </p:spPr>
        <p:txBody>
          <a:bodyPr wrap="square" lIns="9144" rIns="9144" rtlCol="0" anchor="ctr">
            <a:spAutoFit/>
          </a:bodyPr>
          <a:lstStyle/>
          <a:p>
            <a:pPr algn="ctr"/>
            <a:r>
              <a:rPr lang="en-US" sz="1000" b="1" spc="-30" dirty="0" smtClean="0">
                <a:solidFill>
                  <a:prstClr val="white"/>
                </a:solidFill>
                <a:latin typeface="Arial Narrow"/>
              </a:rPr>
              <a:t>Major Subordinate Commands:</a:t>
            </a:r>
          </a:p>
          <a:p>
            <a:pPr algn="ctr"/>
            <a:r>
              <a:rPr lang="en-US" sz="1000" spc="-30" dirty="0" smtClean="0">
                <a:solidFill>
                  <a:prstClr val="white"/>
                </a:solidFill>
                <a:latin typeface="Arial Narrow"/>
              </a:rPr>
              <a:t>5 One-Star Commanders and a Senior Executive Service Director</a:t>
            </a:r>
            <a:endParaRPr lang="en-US" sz="1000" spc="-3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315936" y="5416744"/>
            <a:ext cx="7708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latin typeface="Arial Narrow"/>
              </a:rPr>
              <a:t>3 Regional Commands</a:t>
            </a:r>
            <a:endParaRPr lang="en-US" sz="1000" dirty="0">
              <a:solidFill>
                <a:prstClr val="white"/>
              </a:solidFill>
              <a:latin typeface="Arial Narrow"/>
            </a:endParaRPr>
          </a:p>
        </p:txBody>
      </p:sp>
      <p:cxnSp>
        <p:nvCxnSpPr>
          <p:cNvPr id="76" name="Straight Connector 75"/>
          <p:cNvCxnSpPr/>
          <p:nvPr userDrawn="1"/>
        </p:nvCxnSpPr>
        <p:spPr>
          <a:xfrm>
            <a:off x="372147" y="3007724"/>
            <a:ext cx="64008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372147" y="4894811"/>
            <a:ext cx="64008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3653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6497443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17C365-3B53-441C-944C-75888483A2A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21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16194" y="1444751"/>
            <a:ext cx="8513064" cy="4956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tabLst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91147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3343"/>
            <a:ext cx="5486400" cy="7698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9038-5BEB-4C6B-8F86-7354363261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6750" y="6929662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6196597"/>
            <a:ext cx="8529637" cy="338939"/>
          </a:xfrm>
          <a:prstGeom prst="rect">
            <a:avLst/>
          </a:prstGeom>
          <a:solidFill>
            <a:srgbClr val="CBAD62"/>
          </a:solidFill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001F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163513" algn="r">
              <a:spcBef>
                <a:spcPts val="0"/>
              </a:spcBef>
              <a:defRPr sz="1400" i="1">
                <a:solidFill>
                  <a:srgbClr val="17375E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15913" y="1392036"/>
            <a:ext cx="8529637" cy="417176"/>
          </a:xfrm>
          <a:solidFill>
            <a:srgbClr val="CBAD62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001F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  <p:sp>
        <p:nvSpPr>
          <p:cNvPr id="9" name="DLA Leadership"/>
          <p:cNvSpPr/>
          <p:nvPr userDrawn="1"/>
        </p:nvSpPr>
        <p:spPr>
          <a:xfrm>
            <a:off x="313336" y="1925435"/>
            <a:ext cx="731520" cy="4067303"/>
          </a:xfrm>
          <a:prstGeom prst="rect">
            <a:avLst/>
          </a:prstGeom>
          <a:solidFill>
            <a:srgbClr val="0976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/>
            <a:endParaRPr lang="en-US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Medical Executive Agent box"/>
          <p:cNvSpPr/>
          <p:nvPr userDrawn="1"/>
        </p:nvSpPr>
        <p:spPr>
          <a:xfrm>
            <a:off x="1126438" y="1925436"/>
            <a:ext cx="731520" cy="2011680"/>
          </a:xfrm>
          <a:prstGeom prst="rect">
            <a:avLst/>
          </a:prstGeom>
          <a:solidFill>
            <a:srgbClr val="463257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Medical Executive Agent</a:t>
            </a:r>
            <a:endParaRPr lang="en-US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nergy Executive Agent box"/>
          <p:cNvSpPr/>
          <p:nvPr userDrawn="1"/>
        </p:nvSpPr>
        <p:spPr>
          <a:xfrm>
            <a:off x="1919378" y="1925436"/>
            <a:ext cx="731520" cy="2011680"/>
          </a:xfrm>
          <a:prstGeom prst="rect">
            <a:avLst/>
          </a:prstGeom>
          <a:solidFill>
            <a:srgbClr val="463257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Energy Executive Agent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lothing &amp; Textile SCM box"/>
          <p:cNvSpPr/>
          <p:nvPr userDrawn="1"/>
        </p:nvSpPr>
        <p:spPr>
          <a:xfrm>
            <a:off x="2706997" y="1925436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Clothing &amp; Textile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Aviation Systems SCM box"/>
          <p:cNvSpPr/>
          <p:nvPr userDrawn="1"/>
        </p:nvSpPr>
        <p:spPr>
          <a:xfrm>
            <a:off x="3478634" y="1925436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Aviation Systems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Maritime SCM box"/>
          <p:cNvSpPr/>
          <p:nvPr userDrawn="1"/>
        </p:nvSpPr>
        <p:spPr>
          <a:xfrm>
            <a:off x="4250271" y="1925436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Maritime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Worldwide Disposition Systems box"/>
          <p:cNvSpPr/>
          <p:nvPr userDrawn="1"/>
        </p:nvSpPr>
        <p:spPr>
          <a:xfrm>
            <a:off x="5021908" y="1925436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Worldwide Disposition Services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DoD Printing Single Manager box"/>
          <p:cNvSpPr/>
          <p:nvPr userDrawn="1"/>
        </p:nvSpPr>
        <p:spPr>
          <a:xfrm>
            <a:off x="7338672" y="3989041"/>
            <a:ext cx="731520" cy="2011680"/>
          </a:xfrm>
          <a:prstGeom prst="rect">
            <a:avLst/>
          </a:prstGeom>
          <a:solidFill>
            <a:schemeClr val="bg1"/>
          </a:solidFill>
          <a:ln w="25400">
            <a:solidFill>
              <a:srgbClr val="283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rgbClr val="463257"/>
                </a:solidFill>
                <a:latin typeface="+mn-lt"/>
              </a:rPr>
              <a:t>DoD Printing Single Manager</a:t>
            </a:r>
            <a:endParaRPr lang="en-US" sz="1000" b="1" dirty="0">
              <a:solidFill>
                <a:srgbClr val="463257"/>
              </a:solidFill>
              <a:latin typeface="+mn-lt"/>
            </a:endParaRPr>
          </a:p>
        </p:txBody>
      </p:sp>
      <p:sp>
        <p:nvSpPr>
          <p:cNvPr id="17" name="DoD Human Resources Support box"/>
          <p:cNvSpPr/>
          <p:nvPr userDrawn="1"/>
        </p:nvSpPr>
        <p:spPr>
          <a:xfrm>
            <a:off x="6568888" y="1925436"/>
            <a:ext cx="731520" cy="2011680"/>
          </a:xfrm>
          <a:prstGeom prst="rect">
            <a:avLst/>
          </a:prstGeom>
          <a:solidFill>
            <a:schemeClr val="bg1"/>
          </a:solidFill>
          <a:ln w="3175">
            <a:solidFill>
              <a:srgbClr val="463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rgbClr val="463257"/>
                </a:solidFill>
                <a:latin typeface="+mn-lt"/>
              </a:rPr>
              <a:t>DoD Human Resources Support</a:t>
            </a:r>
            <a:endParaRPr lang="en-US" sz="1000" b="1" dirty="0">
              <a:solidFill>
                <a:srgbClr val="463257"/>
              </a:solidFill>
              <a:latin typeface="+mn-lt"/>
            </a:endParaRPr>
          </a:p>
        </p:txBody>
      </p:sp>
      <p:sp>
        <p:nvSpPr>
          <p:cNvPr id="18" name="Joint Contingency Acquisition Support Office box"/>
          <p:cNvSpPr/>
          <p:nvPr userDrawn="1"/>
        </p:nvSpPr>
        <p:spPr>
          <a:xfrm>
            <a:off x="7338672" y="1925436"/>
            <a:ext cx="731520" cy="2011680"/>
          </a:xfrm>
          <a:prstGeom prst="rect">
            <a:avLst/>
          </a:prstGeom>
          <a:solidFill>
            <a:schemeClr val="bg1"/>
          </a:solidFill>
          <a:ln w="25400">
            <a:solidFill>
              <a:srgbClr val="283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dirty="0" smtClean="0">
                <a:solidFill>
                  <a:srgbClr val="463257"/>
                </a:solidFill>
                <a:latin typeface="+mn-lt"/>
              </a:rPr>
              <a:t>Joint Contingency Acquisition </a:t>
            </a:r>
            <a:r>
              <a:rPr lang="en-US" sz="1000" b="1" spc="0" baseline="0" dirty="0" smtClean="0">
                <a:solidFill>
                  <a:srgbClr val="463257"/>
                </a:solidFill>
                <a:latin typeface="+mn-lt"/>
              </a:rPr>
              <a:t>Support Office</a:t>
            </a:r>
            <a:endParaRPr lang="en-US" sz="1000" b="1" spc="0" baseline="0" dirty="0">
              <a:solidFill>
                <a:srgbClr val="463257"/>
              </a:solidFill>
              <a:latin typeface="+mn-lt"/>
            </a:endParaRPr>
          </a:p>
        </p:txBody>
      </p:sp>
      <p:sp>
        <p:nvSpPr>
          <p:cNvPr id="19" name="Subsistence Executive Agent box"/>
          <p:cNvSpPr/>
          <p:nvPr userDrawn="1"/>
        </p:nvSpPr>
        <p:spPr>
          <a:xfrm>
            <a:off x="1126438" y="3989041"/>
            <a:ext cx="731520" cy="2011680"/>
          </a:xfrm>
          <a:prstGeom prst="rect">
            <a:avLst/>
          </a:prstGeom>
          <a:solidFill>
            <a:srgbClr val="463257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Subsistence Executive Agent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Construction and Barrier Executive Agent box"/>
          <p:cNvSpPr/>
          <p:nvPr userDrawn="1"/>
        </p:nvSpPr>
        <p:spPr>
          <a:xfrm>
            <a:off x="1919378" y="3989041"/>
            <a:ext cx="731520" cy="2011680"/>
          </a:xfrm>
          <a:prstGeom prst="rect">
            <a:avLst/>
          </a:prstGeom>
          <a:solidFill>
            <a:srgbClr val="463257"/>
          </a:solidFill>
          <a:ln>
            <a:solidFill>
              <a:srgbClr val="CBA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chemeClr val="bg1"/>
                </a:solidFill>
                <a:latin typeface="+mn-lt"/>
              </a:rPr>
              <a:t>Construction and Barrier Executive Agent</a:t>
            </a:r>
            <a:endParaRPr lang="en-US" sz="1000" b="1" spc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Industrial Hardware SCM box"/>
          <p:cNvSpPr/>
          <p:nvPr userDrawn="1"/>
        </p:nvSpPr>
        <p:spPr>
          <a:xfrm>
            <a:off x="2706997" y="3989041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Industrial Hardware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Land Systems SCM box"/>
          <p:cNvSpPr/>
          <p:nvPr userDrawn="1"/>
        </p:nvSpPr>
        <p:spPr>
          <a:xfrm>
            <a:off x="3478634" y="3989041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Land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Systems 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Supply Chain Manager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Global Distribution box"/>
          <p:cNvSpPr/>
          <p:nvPr userDrawn="1"/>
        </p:nvSpPr>
        <p:spPr>
          <a:xfrm>
            <a:off x="4250271" y="3989041"/>
            <a:ext cx="731520" cy="2011680"/>
          </a:xfrm>
          <a:prstGeom prst="rect">
            <a:avLst/>
          </a:prstGeom>
          <a:solidFill>
            <a:srgbClr val="46325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Global Distribution</a:t>
            </a: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b="1" baseline="0" dirty="0" smtClean="0">
                <a:solidFill>
                  <a:schemeClr val="bg1"/>
                </a:solidFill>
                <a:latin typeface="+mn-lt"/>
              </a:rPr>
              <a:t>Manager</a:t>
            </a:r>
            <a:endParaRPr lang="en-US" sz="1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Whole of Government Solutions box"/>
          <p:cNvSpPr/>
          <p:nvPr userDrawn="1"/>
        </p:nvSpPr>
        <p:spPr>
          <a:xfrm>
            <a:off x="5021908" y="3989041"/>
            <a:ext cx="731520" cy="2011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463257"/>
              </a:gs>
            </a:gsLst>
            <a:lin ang="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20" baseline="0" dirty="0" smtClean="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+mn-lt"/>
              </a:rPr>
              <a:t>IT Acquisition Program Management</a:t>
            </a:r>
          </a:p>
        </p:txBody>
      </p:sp>
      <p:sp>
        <p:nvSpPr>
          <p:cNvPr id="25" name="IT Acquisition Program Management box"/>
          <p:cNvSpPr/>
          <p:nvPr userDrawn="1"/>
        </p:nvSpPr>
        <p:spPr>
          <a:xfrm>
            <a:off x="5795398" y="3989041"/>
            <a:ext cx="731520" cy="2011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463257"/>
              </a:gs>
            </a:gsLst>
            <a:lin ang="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+mn-lt"/>
              </a:rPr>
              <a:t>Whole of Government Solutions</a:t>
            </a:r>
            <a:endParaRPr lang="en-US" sz="1000" b="1" dirty="0">
              <a:solidFill>
                <a:srgbClr val="43164E"/>
              </a:solidFill>
              <a:effectLst>
                <a:glow rad="127000">
                  <a:schemeClr val="bg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26" name="National Defense Stockpile Manager"/>
          <p:cNvSpPr/>
          <p:nvPr userDrawn="1"/>
        </p:nvSpPr>
        <p:spPr>
          <a:xfrm>
            <a:off x="6568888" y="3989041"/>
            <a:ext cx="731520" cy="2011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463257"/>
              </a:gs>
            </a:gsLst>
            <a:lin ang="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0" baseline="0" dirty="0" smtClean="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+mn-lt"/>
              </a:rPr>
              <a:t>Humanitarian Assistance/ Disaster Relief</a:t>
            </a:r>
          </a:p>
        </p:txBody>
      </p:sp>
      <p:sp>
        <p:nvSpPr>
          <p:cNvPr id="27" name="Humanitarian Assistance/Disaster Relief box"/>
          <p:cNvSpPr/>
          <p:nvPr userDrawn="1"/>
        </p:nvSpPr>
        <p:spPr>
          <a:xfrm>
            <a:off x="5795398" y="1925436"/>
            <a:ext cx="731520" cy="2011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463257"/>
              </a:gs>
            </a:gsLst>
            <a:lin ang="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+mn-lt"/>
              </a:rPr>
              <a:t>National Defense Stockpile Manager</a:t>
            </a:r>
            <a:endParaRPr lang="en-US" sz="1000" b="1" spc="0" baseline="0" dirty="0">
              <a:solidFill>
                <a:srgbClr val="43164E"/>
              </a:solidFill>
              <a:effectLst>
                <a:glow rad="127000">
                  <a:schemeClr val="bg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28" name="Three-Star Director picture placeholder"/>
          <p:cNvSpPr>
            <a:spLocks noGrp="1"/>
          </p:cNvSpPr>
          <p:nvPr>
            <p:ph type="pic" sz="quarter" idx="14"/>
          </p:nvPr>
        </p:nvSpPr>
        <p:spPr>
          <a:xfrm>
            <a:off x="374096" y="2051660"/>
            <a:ext cx="61000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9" name="MSCs picture placeholder"/>
          <p:cNvSpPr>
            <a:spLocks noGrp="1"/>
          </p:cNvSpPr>
          <p:nvPr>
            <p:ph type="pic" sz="quarter" idx="23"/>
          </p:nvPr>
        </p:nvSpPr>
        <p:spPr>
          <a:xfrm>
            <a:off x="374096" y="3139874"/>
            <a:ext cx="61000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Regional Commands and LNOs picture placeholder"/>
          <p:cNvSpPr>
            <a:spLocks noGrp="1"/>
          </p:cNvSpPr>
          <p:nvPr>
            <p:ph type="pic" sz="quarter" idx="53"/>
          </p:nvPr>
        </p:nvSpPr>
        <p:spPr>
          <a:xfrm>
            <a:off x="374096" y="5075165"/>
            <a:ext cx="610000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1" name="Medical Executive Agent picture placeholder"/>
          <p:cNvSpPr>
            <a:spLocks noGrp="1"/>
          </p:cNvSpPr>
          <p:nvPr>
            <p:ph type="pic" sz="quarter" idx="54"/>
          </p:nvPr>
        </p:nvSpPr>
        <p:spPr>
          <a:xfrm>
            <a:off x="1140154" y="2522525"/>
            <a:ext cx="704088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Energy Executive Agent picture placeholder"/>
          <p:cNvSpPr>
            <a:spLocks noGrp="1"/>
          </p:cNvSpPr>
          <p:nvPr>
            <p:ph type="pic" sz="quarter" idx="15"/>
          </p:nvPr>
        </p:nvSpPr>
        <p:spPr>
          <a:xfrm>
            <a:off x="1933094" y="2526218"/>
            <a:ext cx="704088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3" name="Clothing &amp; Textile SCM picture placeholder"/>
          <p:cNvSpPr>
            <a:spLocks noGrp="1"/>
          </p:cNvSpPr>
          <p:nvPr>
            <p:ph type="pic" sz="quarter" idx="16"/>
          </p:nvPr>
        </p:nvSpPr>
        <p:spPr>
          <a:xfrm>
            <a:off x="2706997" y="2520532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Aviation Systems SCM picture placeholder"/>
          <p:cNvSpPr>
            <a:spLocks noGrp="1"/>
          </p:cNvSpPr>
          <p:nvPr>
            <p:ph type="pic" sz="quarter" idx="17"/>
          </p:nvPr>
        </p:nvSpPr>
        <p:spPr>
          <a:xfrm>
            <a:off x="3478634" y="2525222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5" name="Maritime SCM picture placeholder"/>
          <p:cNvSpPr>
            <a:spLocks noGrp="1"/>
          </p:cNvSpPr>
          <p:nvPr>
            <p:ph type="pic" sz="quarter" idx="18"/>
          </p:nvPr>
        </p:nvSpPr>
        <p:spPr>
          <a:xfrm>
            <a:off x="4250271" y="2519536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Worldwide Disposition Systems picture placeholder"/>
          <p:cNvSpPr>
            <a:spLocks noGrp="1"/>
          </p:cNvSpPr>
          <p:nvPr>
            <p:ph type="pic" sz="quarter" idx="19"/>
          </p:nvPr>
        </p:nvSpPr>
        <p:spPr>
          <a:xfrm>
            <a:off x="5021908" y="2523229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7" name="DoD Printing Single Manager picture placeholder"/>
          <p:cNvSpPr>
            <a:spLocks noGrp="1"/>
          </p:cNvSpPr>
          <p:nvPr>
            <p:ph type="pic" sz="quarter" idx="20"/>
          </p:nvPr>
        </p:nvSpPr>
        <p:spPr>
          <a:xfrm>
            <a:off x="7338672" y="4586834"/>
            <a:ext cx="731520" cy="411480"/>
          </a:xfrm>
          <a:ln w="3175">
            <a:solidFill>
              <a:srgbClr val="283C8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DoD Human Resources Support picture placeholder"/>
          <p:cNvSpPr>
            <a:spLocks noGrp="1"/>
          </p:cNvSpPr>
          <p:nvPr>
            <p:ph type="pic" sz="quarter" idx="21"/>
          </p:nvPr>
        </p:nvSpPr>
        <p:spPr>
          <a:xfrm>
            <a:off x="6568888" y="2518502"/>
            <a:ext cx="731520" cy="411480"/>
          </a:xfrm>
          <a:ln w="3175">
            <a:solidFill>
              <a:srgbClr val="77278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Joint Contingency Acquisition Support Office picture placeholder"/>
          <p:cNvSpPr>
            <a:spLocks noGrp="1"/>
          </p:cNvSpPr>
          <p:nvPr>
            <p:ph type="pic" sz="quarter" idx="22"/>
          </p:nvPr>
        </p:nvSpPr>
        <p:spPr>
          <a:xfrm>
            <a:off x="7338672" y="2512816"/>
            <a:ext cx="731520" cy="411480"/>
          </a:xfrm>
          <a:ln w="3175">
            <a:solidFill>
              <a:srgbClr val="283C8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Subsistence Executive Agent picture placeholder"/>
          <p:cNvSpPr>
            <a:spLocks noGrp="1"/>
          </p:cNvSpPr>
          <p:nvPr>
            <p:ph type="pic" sz="quarter" idx="24"/>
          </p:nvPr>
        </p:nvSpPr>
        <p:spPr>
          <a:xfrm>
            <a:off x="1140154" y="4574880"/>
            <a:ext cx="704088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Construction and Barrier Executive Agent picture placeholder"/>
          <p:cNvSpPr>
            <a:spLocks noGrp="1"/>
          </p:cNvSpPr>
          <p:nvPr>
            <p:ph type="pic" sz="quarter" idx="25"/>
          </p:nvPr>
        </p:nvSpPr>
        <p:spPr>
          <a:xfrm>
            <a:off x="1933094" y="4578573"/>
            <a:ext cx="704088" cy="4114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Industrial Hardware SCM picture placeholder"/>
          <p:cNvSpPr>
            <a:spLocks noGrp="1"/>
          </p:cNvSpPr>
          <p:nvPr>
            <p:ph type="pic" sz="quarter" idx="26"/>
          </p:nvPr>
        </p:nvSpPr>
        <p:spPr>
          <a:xfrm>
            <a:off x="2706997" y="4572887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3" name="Land Systems SCM picture placeholder"/>
          <p:cNvSpPr>
            <a:spLocks noGrp="1"/>
          </p:cNvSpPr>
          <p:nvPr>
            <p:ph type="pic" sz="quarter" idx="27"/>
          </p:nvPr>
        </p:nvSpPr>
        <p:spPr>
          <a:xfrm>
            <a:off x="3478634" y="4577577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Global Distribution picture placeholder"/>
          <p:cNvSpPr>
            <a:spLocks noGrp="1"/>
          </p:cNvSpPr>
          <p:nvPr>
            <p:ph type="pic" sz="quarter" idx="28"/>
          </p:nvPr>
        </p:nvSpPr>
        <p:spPr>
          <a:xfrm>
            <a:off x="4250271" y="4571891"/>
            <a:ext cx="731520" cy="41148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5" name="Whole of Government SCM picture placeholder"/>
          <p:cNvSpPr>
            <a:spLocks noGrp="1"/>
          </p:cNvSpPr>
          <p:nvPr>
            <p:ph type="pic" sz="quarter" idx="29"/>
          </p:nvPr>
        </p:nvSpPr>
        <p:spPr>
          <a:xfrm>
            <a:off x="5021908" y="4575584"/>
            <a:ext cx="731520" cy="411480"/>
          </a:xfrm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6" name="IT Acquisition Program Management picture placeholder"/>
          <p:cNvSpPr>
            <a:spLocks noGrp="1"/>
          </p:cNvSpPr>
          <p:nvPr>
            <p:ph type="pic" sz="quarter" idx="30"/>
          </p:nvPr>
        </p:nvSpPr>
        <p:spPr>
          <a:xfrm>
            <a:off x="5795398" y="4569898"/>
            <a:ext cx="731520" cy="411480"/>
          </a:xfrm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7" name="National Defense Stockpile Manager picture placeholder"/>
          <p:cNvSpPr>
            <a:spLocks noGrp="1"/>
          </p:cNvSpPr>
          <p:nvPr>
            <p:ph type="pic" sz="quarter" idx="31"/>
          </p:nvPr>
        </p:nvSpPr>
        <p:spPr>
          <a:xfrm>
            <a:off x="6568888" y="4570857"/>
            <a:ext cx="731520" cy="411480"/>
          </a:xfrm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8" name="Humanitarian Assistance/Disaster Relief picture placeholder"/>
          <p:cNvSpPr>
            <a:spLocks noGrp="1"/>
          </p:cNvSpPr>
          <p:nvPr>
            <p:ph type="pic" sz="quarter" idx="32"/>
          </p:nvPr>
        </p:nvSpPr>
        <p:spPr>
          <a:xfrm>
            <a:off x="5795398" y="2518502"/>
            <a:ext cx="731520" cy="411480"/>
          </a:xfrm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63257"/>
                </a:gs>
              </a:gsLst>
              <a:lin ang="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9" name="Text Placeholder 79"/>
          <p:cNvSpPr>
            <a:spLocks noGrp="1"/>
          </p:cNvSpPr>
          <p:nvPr>
            <p:ph type="body" sz="quarter" idx="34"/>
          </p:nvPr>
        </p:nvSpPr>
        <p:spPr>
          <a:xfrm>
            <a:off x="1126438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0" name="Text Placeholder 79"/>
          <p:cNvSpPr>
            <a:spLocks noGrp="1"/>
          </p:cNvSpPr>
          <p:nvPr>
            <p:ph type="body" sz="quarter" idx="35"/>
          </p:nvPr>
        </p:nvSpPr>
        <p:spPr>
          <a:xfrm>
            <a:off x="1919378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1" name="Text Placeholder 79"/>
          <p:cNvSpPr>
            <a:spLocks noGrp="1"/>
          </p:cNvSpPr>
          <p:nvPr>
            <p:ph type="body" sz="quarter" idx="36"/>
          </p:nvPr>
        </p:nvSpPr>
        <p:spPr>
          <a:xfrm>
            <a:off x="2706997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2" name="Text Placeholder 79"/>
          <p:cNvSpPr>
            <a:spLocks noGrp="1"/>
          </p:cNvSpPr>
          <p:nvPr>
            <p:ph type="body" sz="quarter" idx="37"/>
          </p:nvPr>
        </p:nvSpPr>
        <p:spPr>
          <a:xfrm>
            <a:off x="3478634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3" name="Text Placeholder 79"/>
          <p:cNvSpPr>
            <a:spLocks noGrp="1"/>
          </p:cNvSpPr>
          <p:nvPr>
            <p:ph type="body" sz="quarter" idx="38"/>
          </p:nvPr>
        </p:nvSpPr>
        <p:spPr>
          <a:xfrm>
            <a:off x="4250271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4" name="Text Placeholder 79"/>
          <p:cNvSpPr>
            <a:spLocks noGrp="1"/>
          </p:cNvSpPr>
          <p:nvPr>
            <p:ph type="body" sz="quarter" idx="39"/>
          </p:nvPr>
        </p:nvSpPr>
        <p:spPr>
          <a:xfrm>
            <a:off x="5021908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5" name="Text Placeholder 79"/>
          <p:cNvSpPr>
            <a:spLocks noGrp="1"/>
          </p:cNvSpPr>
          <p:nvPr>
            <p:ph type="body" sz="quarter" idx="40"/>
          </p:nvPr>
        </p:nvSpPr>
        <p:spPr>
          <a:xfrm>
            <a:off x="7338672" y="5001303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6" name="Text Placeholder 79"/>
          <p:cNvSpPr>
            <a:spLocks noGrp="1"/>
          </p:cNvSpPr>
          <p:nvPr>
            <p:ph type="body" sz="quarter" idx="41"/>
          </p:nvPr>
        </p:nvSpPr>
        <p:spPr>
          <a:xfrm>
            <a:off x="6568888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7" name="Text Placeholder 79"/>
          <p:cNvSpPr>
            <a:spLocks noGrp="1"/>
          </p:cNvSpPr>
          <p:nvPr>
            <p:ph type="body" sz="quarter" idx="42"/>
          </p:nvPr>
        </p:nvSpPr>
        <p:spPr>
          <a:xfrm>
            <a:off x="7338672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8" name="Text Placeholder 79"/>
          <p:cNvSpPr>
            <a:spLocks noGrp="1"/>
          </p:cNvSpPr>
          <p:nvPr>
            <p:ph type="body" sz="quarter" idx="44"/>
          </p:nvPr>
        </p:nvSpPr>
        <p:spPr>
          <a:xfrm>
            <a:off x="1126438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9" name="Text Placeholder 79"/>
          <p:cNvSpPr>
            <a:spLocks noGrp="1"/>
          </p:cNvSpPr>
          <p:nvPr>
            <p:ph type="body" sz="quarter" idx="45"/>
          </p:nvPr>
        </p:nvSpPr>
        <p:spPr>
          <a:xfrm>
            <a:off x="1919378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0" name="Text Placeholder 79"/>
          <p:cNvSpPr>
            <a:spLocks noGrp="1"/>
          </p:cNvSpPr>
          <p:nvPr>
            <p:ph type="body" sz="quarter" idx="46"/>
          </p:nvPr>
        </p:nvSpPr>
        <p:spPr>
          <a:xfrm>
            <a:off x="2706997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1" name="Text Placeholder 79"/>
          <p:cNvSpPr>
            <a:spLocks noGrp="1"/>
          </p:cNvSpPr>
          <p:nvPr>
            <p:ph type="body" sz="quarter" idx="47"/>
          </p:nvPr>
        </p:nvSpPr>
        <p:spPr>
          <a:xfrm>
            <a:off x="3478634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2" name="Text Placeholder 79"/>
          <p:cNvSpPr>
            <a:spLocks noGrp="1"/>
          </p:cNvSpPr>
          <p:nvPr>
            <p:ph type="body" sz="quarter" idx="48"/>
          </p:nvPr>
        </p:nvSpPr>
        <p:spPr>
          <a:xfrm>
            <a:off x="4250271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3" name="Text Placeholder 79"/>
          <p:cNvSpPr>
            <a:spLocks noGrp="1"/>
          </p:cNvSpPr>
          <p:nvPr>
            <p:ph type="body" sz="quarter" idx="49"/>
          </p:nvPr>
        </p:nvSpPr>
        <p:spPr>
          <a:xfrm>
            <a:off x="5021908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4" name="Text Placeholder 79"/>
          <p:cNvSpPr>
            <a:spLocks noGrp="1"/>
          </p:cNvSpPr>
          <p:nvPr>
            <p:ph type="body" sz="quarter" idx="50"/>
          </p:nvPr>
        </p:nvSpPr>
        <p:spPr>
          <a:xfrm>
            <a:off x="5795398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5" name="Text Placeholder 79"/>
          <p:cNvSpPr>
            <a:spLocks noGrp="1"/>
          </p:cNvSpPr>
          <p:nvPr>
            <p:ph type="body" sz="quarter" idx="51"/>
          </p:nvPr>
        </p:nvSpPr>
        <p:spPr>
          <a:xfrm>
            <a:off x="6568888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6" name="Text Placeholder 79"/>
          <p:cNvSpPr>
            <a:spLocks noGrp="1"/>
          </p:cNvSpPr>
          <p:nvPr>
            <p:ph type="body" sz="quarter" idx="52"/>
          </p:nvPr>
        </p:nvSpPr>
        <p:spPr>
          <a:xfrm>
            <a:off x="5795398" y="2937698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3164E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1078272" y="1925436"/>
            <a:ext cx="0" cy="406730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 userDrawn="1"/>
        </p:nvSpPr>
        <p:spPr>
          <a:xfrm>
            <a:off x="314964" y="2490293"/>
            <a:ext cx="72826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spc="-50" baseline="0" dirty="0" smtClean="0">
                <a:solidFill>
                  <a:schemeClr val="bg1"/>
                </a:solidFill>
              </a:rPr>
              <a:t>DLA:</a:t>
            </a:r>
          </a:p>
          <a:p>
            <a:pPr algn="ctr"/>
            <a:r>
              <a:rPr lang="en-US" sz="1000" b="0" spc="-50" baseline="0" dirty="0" smtClean="0">
                <a:solidFill>
                  <a:schemeClr val="bg1"/>
                </a:solidFill>
              </a:rPr>
              <a:t>1 Three-Star Director</a:t>
            </a:r>
            <a:endParaRPr lang="en-US" sz="1000" b="0" spc="-50" baseline="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330951" y="3494629"/>
            <a:ext cx="696291" cy="1477328"/>
          </a:xfrm>
          <a:prstGeom prst="rect">
            <a:avLst/>
          </a:prstGeom>
          <a:noFill/>
        </p:spPr>
        <p:txBody>
          <a:bodyPr wrap="square" lIns="9144" rIns="9144" rtlCol="0" anchor="ctr">
            <a:spAutoFit/>
          </a:bodyPr>
          <a:lstStyle/>
          <a:p>
            <a:pPr algn="ctr"/>
            <a:r>
              <a:rPr lang="en-US" sz="1000" b="1" spc="-30" dirty="0" smtClean="0">
                <a:solidFill>
                  <a:schemeClr val="bg1"/>
                </a:solidFill>
              </a:rPr>
              <a:t>Major Subordinate</a:t>
            </a:r>
            <a:r>
              <a:rPr lang="en-US" sz="1000" b="1" spc="-30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spc="-30" dirty="0" smtClean="0">
                <a:solidFill>
                  <a:schemeClr val="bg1"/>
                </a:solidFill>
              </a:rPr>
              <a:t>Commands:</a:t>
            </a:r>
          </a:p>
          <a:p>
            <a:pPr algn="ctr"/>
            <a:r>
              <a:rPr lang="en-US" sz="1000" b="0" spc="-30" dirty="0" smtClean="0">
                <a:solidFill>
                  <a:schemeClr val="bg1"/>
                </a:solidFill>
              </a:rPr>
              <a:t>5 One-Star </a:t>
            </a:r>
            <a:r>
              <a:rPr lang="en-US" sz="1000" b="0" spc="-30" baseline="0" dirty="0" smtClean="0">
                <a:solidFill>
                  <a:schemeClr val="bg1"/>
                </a:solidFill>
              </a:rPr>
              <a:t>Commanders</a:t>
            </a:r>
            <a:r>
              <a:rPr lang="en-US" sz="1000" b="0" spc="-30" dirty="0" smtClean="0">
                <a:solidFill>
                  <a:schemeClr val="bg1"/>
                </a:solidFill>
              </a:rPr>
              <a:t> and a Senior </a:t>
            </a:r>
            <a:r>
              <a:rPr lang="en-US" sz="1000" b="0" spc="-30" baseline="0" dirty="0" smtClean="0">
                <a:solidFill>
                  <a:schemeClr val="bg1"/>
                </a:solidFill>
              </a:rPr>
              <a:t>Executive Service Director</a:t>
            </a:r>
            <a:endParaRPr lang="en-US" sz="1000" b="0" spc="-30" baseline="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314964" y="5500351"/>
            <a:ext cx="72826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spc="-50" baseline="0" dirty="0" smtClean="0">
                <a:solidFill>
                  <a:schemeClr val="bg1"/>
                </a:solidFill>
              </a:rPr>
              <a:t>3 Regional Commands</a:t>
            </a:r>
            <a:endParaRPr lang="en-US" sz="1000" b="0" spc="-50" baseline="0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/>
          <p:nvPr userDrawn="1"/>
        </p:nvCxnSpPr>
        <p:spPr>
          <a:xfrm>
            <a:off x="380016" y="3091331"/>
            <a:ext cx="59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380016" y="4978418"/>
            <a:ext cx="59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Joint Contingency Acquisition Support Office box"/>
          <p:cNvSpPr/>
          <p:nvPr userDrawn="1"/>
        </p:nvSpPr>
        <p:spPr>
          <a:xfrm>
            <a:off x="8114030" y="1925436"/>
            <a:ext cx="731520" cy="2011680"/>
          </a:xfrm>
          <a:prstGeom prst="rect">
            <a:avLst/>
          </a:prstGeom>
          <a:solidFill>
            <a:schemeClr val="bg1"/>
          </a:solidFill>
          <a:ln w="25400">
            <a:solidFill>
              <a:srgbClr val="283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dirty="0" smtClean="0">
                <a:solidFill>
                  <a:srgbClr val="463257"/>
                </a:solidFill>
                <a:latin typeface="+mn-lt"/>
              </a:rPr>
              <a:t>Law Enforcement Support Office</a:t>
            </a:r>
            <a:r>
              <a:rPr lang="en-US" sz="1000" b="1" spc="0" baseline="0" dirty="0" smtClean="0">
                <a:solidFill>
                  <a:srgbClr val="463257"/>
                </a:solidFill>
                <a:latin typeface="+mn-lt"/>
              </a:rPr>
              <a:t> (1033)</a:t>
            </a:r>
            <a:endParaRPr lang="en-US" sz="1000" b="1" spc="0" baseline="0" dirty="0">
              <a:solidFill>
                <a:srgbClr val="463257"/>
              </a:solidFill>
              <a:latin typeface="+mn-lt"/>
            </a:endParaRPr>
          </a:p>
        </p:txBody>
      </p:sp>
      <p:sp>
        <p:nvSpPr>
          <p:cNvPr id="74" name="Humanitarian Assistance/Disaster Relief box"/>
          <p:cNvSpPr/>
          <p:nvPr userDrawn="1"/>
        </p:nvSpPr>
        <p:spPr>
          <a:xfrm>
            <a:off x="8114030" y="3989041"/>
            <a:ext cx="731520" cy="2011680"/>
          </a:xfrm>
          <a:prstGeom prst="rect">
            <a:avLst/>
          </a:prstGeom>
          <a:solidFill>
            <a:schemeClr val="bg1"/>
          </a:solidFill>
          <a:ln w="25400">
            <a:solidFill>
              <a:srgbClr val="283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64592" rIns="18288" bIns="18288" rtlCol="0" anchor="t"/>
          <a:lstStyle/>
          <a:p>
            <a:pPr algn="ctr">
              <a:lnSpc>
                <a:spcPct val="90000"/>
              </a:lnSpc>
            </a:pPr>
            <a:r>
              <a:rPr lang="en-US" sz="1000" b="1" spc="0" baseline="0" dirty="0" smtClean="0">
                <a:solidFill>
                  <a:srgbClr val="463257"/>
                </a:solidFill>
                <a:latin typeface="+mn-lt"/>
              </a:rPr>
              <a:t>Installation Management</a:t>
            </a:r>
            <a:endParaRPr lang="en-US" sz="1000" b="1" spc="0" baseline="0" dirty="0">
              <a:solidFill>
                <a:srgbClr val="463257"/>
              </a:solidFill>
              <a:latin typeface="+mn-lt"/>
            </a:endParaRPr>
          </a:p>
        </p:txBody>
      </p:sp>
      <p:sp>
        <p:nvSpPr>
          <p:cNvPr id="75" name="Joint Contingency Acquisition Support Office picture placeholder"/>
          <p:cNvSpPr>
            <a:spLocks noGrp="1"/>
          </p:cNvSpPr>
          <p:nvPr>
            <p:ph type="pic" sz="quarter" idx="55"/>
          </p:nvPr>
        </p:nvSpPr>
        <p:spPr>
          <a:xfrm>
            <a:off x="8114030" y="2512816"/>
            <a:ext cx="731520" cy="411480"/>
          </a:xfrm>
          <a:ln w="3175">
            <a:solidFill>
              <a:srgbClr val="283C8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6" name="Humanitarian Assistance/Disaster Relief picture placeholder"/>
          <p:cNvSpPr>
            <a:spLocks noGrp="1"/>
          </p:cNvSpPr>
          <p:nvPr>
            <p:ph type="pic" sz="quarter" idx="56"/>
          </p:nvPr>
        </p:nvSpPr>
        <p:spPr>
          <a:xfrm>
            <a:off x="8114030" y="4565171"/>
            <a:ext cx="731520" cy="411480"/>
          </a:xfrm>
          <a:ln w="3175">
            <a:solidFill>
              <a:srgbClr val="283C8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7" name="Text Placeholder 79"/>
          <p:cNvSpPr>
            <a:spLocks noGrp="1"/>
          </p:cNvSpPr>
          <p:nvPr>
            <p:ph type="body" sz="quarter" idx="57"/>
          </p:nvPr>
        </p:nvSpPr>
        <p:spPr>
          <a:xfrm>
            <a:off x="8114030" y="2937698"/>
            <a:ext cx="731520" cy="999419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8" name="Text Placeholder 79"/>
          <p:cNvSpPr>
            <a:spLocks noGrp="1"/>
          </p:cNvSpPr>
          <p:nvPr>
            <p:ph type="body" sz="quarter" idx="58"/>
          </p:nvPr>
        </p:nvSpPr>
        <p:spPr>
          <a:xfrm>
            <a:off x="8114030" y="4990053"/>
            <a:ext cx="731520" cy="1003004"/>
          </a:xfrm>
        </p:spPr>
        <p:txBody>
          <a:bodyPr lIns="18288" tIns="18288" rIns="18288" bIns="18288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1pPr>
            <a:lvl2pPr marL="60325" indent="0" algn="ctr">
              <a:lnSpc>
                <a:spcPct val="90000"/>
              </a:lnSpc>
              <a:spcBef>
                <a:spcPts val="0"/>
              </a:spcBef>
              <a:buNone/>
              <a:defRPr sz="750">
                <a:solidFill>
                  <a:srgbClr val="463257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2"/>
            <a:ext cx="8528702" cy="4298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tabLst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91147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329184" y="1444751"/>
            <a:ext cx="8531352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tabLst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1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791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4791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17581" y="990600"/>
            <a:ext cx="7164593" cy="332591"/>
          </a:xfrm>
          <a:prstGeom prst="parallelogram">
            <a:avLst>
              <a:gd name="adj" fmla="val 99393"/>
            </a:avLst>
          </a:prstGeom>
          <a:solidFill>
            <a:srgbClr val="123360"/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36538" indent="0">
              <a:buNone/>
              <a:defRPr sz="2400" b="1"/>
            </a:lvl2pPr>
            <a:lvl3pPr marL="455613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5988" indent="0">
              <a:buNone/>
              <a:defRPr sz="2400" b="1"/>
            </a:lvl5pPr>
          </a:lstStyle>
          <a:p>
            <a:pPr lvl="0"/>
            <a:r>
              <a:rPr lang="en-US" dirty="0" smtClean="0"/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66343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64075" y="1444625"/>
            <a:ext cx="4181475" cy="42973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307649" y="1444752"/>
            <a:ext cx="4172911" cy="429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1pPr>
            <a:lvl2pPr marL="395288" indent="-228600"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528226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4889"/>
            <a:ext cx="9144000" cy="0"/>
          </a:xfrm>
          <a:prstGeom prst="line">
            <a:avLst/>
          </a:prstGeom>
          <a:ln w="57150" cmpd="dbl">
            <a:solidFill>
              <a:srgbClr val="123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6819" y="5860696"/>
            <a:ext cx="8950361" cy="612775"/>
          </a:xfrm>
          <a:prstGeom prst="parallelogram">
            <a:avLst>
              <a:gd name="adj" fmla="val 934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23360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123360"/>
                </a:solidFill>
              </a:defRPr>
            </a:lvl1pPr>
            <a:lvl2pPr marL="400050" indent="-163513" algn="r">
              <a:spcBef>
                <a:spcPts val="0"/>
              </a:spcBef>
              <a:defRPr sz="1400" b="1" i="1">
                <a:solidFill>
                  <a:srgbClr val="123360"/>
                </a:solidFill>
              </a:defRPr>
            </a:lvl2pPr>
          </a:lstStyle>
          <a:p>
            <a:pPr lvl="0"/>
            <a:r>
              <a:rPr lang="en-US" dirty="0" smtClean="0"/>
              <a:t>Takeaway</a:t>
            </a:r>
          </a:p>
          <a:p>
            <a:pPr lvl="1"/>
            <a:r>
              <a:rPr lang="en-US" dirty="0" smtClean="0"/>
              <a:t>Quote source if necessary (second level list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4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3" y="1446962"/>
            <a:ext cx="8515713" cy="495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46304"/>
            <a:ext cx="5486400" cy="76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Warfighter First"/>
          <p:cNvSpPr txBox="1"/>
          <p:nvPr userDrawn="1"/>
        </p:nvSpPr>
        <p:spPr bwMode="auto">
          <a:xfrm>
            <a:off x="2752860" y="6510487"/>
            <a:ext cx="3668358" cy="276999"/>
          </a:xfrm>
          <a:prstGeom prst="rect">
            <a:avLst/>
          </a:prstGeom>
          <a:noFill/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Copperplate Gothic Bold" pitchFamily="34" charset="0"/>
                <a:ea typeface="Cambria Math" pitchFamily="18" charset="0"/>
              </a:rPr>
              <a:t>WARFIGHTER FIRST</a:t>
            </a:r>
            <a:endParaRPr lang="en-US" sz="1200" dirty="0">
              <a:solidFill>
                <a:srgbClr val="FFFFFF"/>
              </a:solidFill>
              <a:latin typeface="Copperplate Gothic Bold" pitchFamily="34" charset="0"/>
              <a:ea typeface="Cambria Math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591148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421218" y="6584986"/>
            <a:ext cx="1747401" cy="239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March 7, 2018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032" y="6510487"/>
            <a:ext cx="9131968" cy="347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1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baseline="0">
          <a:solidFill>
            <a:srgbClr val="12336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619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42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44588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3" y="1446962"/>
            <a:ext cx="8515713" cy="495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46304"/>
            <a:ext cx="5486400" cy="76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Warfighter First"/>
          <p:cNvSpPr txBox="1"/>
          <p:nvPr userDrawn="1"/>
        </p:nvSpPr>
        <p:spPr bwMode="auto">
          <a:xfrm>
            <a:off x="2752860" y="6510487"/>
            <a:ext cx="3668358" cy="276999"/>
          </a:xfrm>
          <a:prstGeom prst="rect">
            <a:avLst/>
          </a:prstGeom>
          <a:noFill/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Copperplate Gothic Bold" pitchFamily="34" charset="0"/>
                <a:ea typeface="Cambria Math" pitchFamily="18" charset="0"/>
              </a:rPr>
              <a:t>WARFIGHTER FIRST</a:t>
            </a:r>
            <a:endParaRPr lang="en-US" sz="1200" dirty="0">
              <a:solidFill>
                <a:srgbClr val="FFFFFF"/>
              </a:solidFill>
              <a:latin typeface="Copperplate Gothic Bold" pitchFamily="34" charset="0"/>
              <a:ea typeface="Cambria Math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591148"/>
            <a:ext cx="558145" cy="22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109038-5BEB-4C6B-8F86-7354363261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421218" y="6584986"/>
            <a:ext cx="1747401" cy="239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March 7, 2018</a:t>
            </a:r>
            <a:endParaRPr lang="en-US" dirty="0"/>
          </a:p>
        </p:txBody>
      </p:sp>
      <p:sp>
        <p:nvSpPr>
          <p:cNvPr id="8" name="Warfighter First"/>
          <p:cNvSpPr txBox="1"/>
          <p:nvPr userDrawn="1"/>
        </p:nvSpPr>
        <p:spPr bwMode="auto">
          <a:xfrm>
            <a:off x="2752860" y="6499336"/>
            <a:ext cx="3668358" cy="276999"/>
          </a:xfrm>
          <a:prstGeom prst="rect">
            <a:avLst/>
          </a:prstGeom>
          <a:noFill/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Copperplate Gothic Bold" pitchFamily="34" charset="0"/>
                <a:ea typeface="Cambria Math" pitchFamily="18" charset="0"/>
              </a:rPr>
              <a:t>WARFIGHTER FIRST</a:t>
            </a:r>
            <a:endParaRPr lang="en-US" sz="1200" dirty="0">
              <a:solidFill>
                <a:srgbClr val="FFFFFF"/>
              </a:solidFill>
              <a:latin typeface="Copperplate Gothic Bold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baseline="0">
          <a:solidFill>
            <a:srgbClr val="12336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619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42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44588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5855" y="6559375"/>
            <a:ext cx="558145" cy="2271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09038-5BEB-4C6B-8F86-735436326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" y="186820"/>
            <a:ext cx="761848" cy="760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09038-5BEB-4C6B-8F86-7354363261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March 7,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" y="0"/>
            <a:ext cx="89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61969"/>
      </p:ext>
    </p:extLst>
  </p:cSld>
  <p:clrMapOvr>
    <a:masterClrMapping/>
  </p:clrMapOvr>
</p:sld>
</file>

<file path=ppt/theme/theme1.xml><?xml version="1.0" encoding="utf-8"?>
<a:theme xmlns:a="http://schemas.openxmlformats.org/drawingml/2006/main" name="4_Template for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plate for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6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Cambria Math</vt:lpstr>
      <vt:lpstr>Copperplate Gothic Bold</vt:lpstr>
      <vt:lpstr>Times New Roman</vt:lpstr>
      <vt:lpstr>4_Template for content</vt:lpstr>
      <vt:lpstr>2_Template for content</vt:lpstr>
      <vt:lpstr>PowerPoint Presentation</vt:lpstr>
      <vt:lpstr>PowerPoint Presentation</vt:lpstr>
    </vt:vector>
  </TitlesOfParts>
  <Company>Defense Logistics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Kwak, Timothy N CIV DLA INSTALLATION SUPPORT (US)</dc:creator>
  <cp:lastModifiedBy>Kim, Daniel M CTR (USA)</cp:lastModifiedBy>
  <cp:revision>229</cp:revision>
  <cp:lastPrinted>2019-09-11T11:58:39Z</cp:lastPrinted>
  <dcterms:created xsi:type="dcterms:W3CDTF">2019-07-17T16:50:31Z</dcterms:created>
  <dcterms:modified xsi:type="dcterms:W3CDTF">2019-09-11T12:06:02Z</dcterms:modified>
</cp:coreProperties>
</file>