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5"/>
    <p:sldMasterId id="2147484351" r:id="rId6"/>
    <p:sldMasterId id="2147484361" r:id="rId7"/>
  </p:sldMasterIdLst>
  <p:notesMasterIdLst>
    <p:notesMasterId r:id="rId33"/>
  </p:notesMasterIdLst>
  <p:handoutMasterIdLst>
    <p:handoutMasterId r:id="rId34"/>
  </p:handoutMasterIdLst>
  <p:sldIdLst>
    <p:sldId id="256" r:id="rId8"/>
    <p:sldId id="258" r:id="rId9"/>
    <p:sldId id="259" r:id="rId10"/>
    <p:sldId id="260" r:id="rId11"/>
    <p:sldId id="299" r:id="rId12"/>
    <p:sldId id="284" r:id="rId13"/>
    <p:sldId id="263" r:id="rId14"/>
    <p:sldId id="300" r:id="rId15"/>
    <p:sldId id="265" r:id="rId16"/>
    <p:sldId id="296" r:id="rId17"/>
    <p:sldId id="267" r:id="rId18"/>
    <p:sldId id="286" r:id="rId19"/>
    <p:sldId id="287" r:id="rId20"/>
    <p:sldId id="288" r:id="rId21"/>
    <p:sldId id="271" r:id="rId22"/>
    <p:sldId id="289" r:id="rId23"/>
    <p:sldId id="290" r:id="rId24"/>
    <p:sldId id="291" r:id="rId25"/>
    <p:sldId id="292" r:id="rId26"/>
    <p:sldId id="298" r:id="rId27"/>
    <p:sldId id="294" r:id="rId28"/>
    <p:sldId id="297" r:id="rId29"/>
    <p:sldId id="279" r:id="rId30"/>
    <p:sldId id="280" r:id="rId31"/>
    <p:sldId id="282"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9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36F"/>
    <a:srgbClr val="588838"/>
    <a:srgbClr val="31579B"/>
    <a:srgbClr val="1F497D"/>
    <a:srgbClr val="A50021"/>
    <a:srgbClr val="CCFF99"/>
    <a:srgbClr val="558ED5"/>
    <a:srgbClr val="4074B3"/>
    <a:srgbClr val="FFFFB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72" autoAdjust="0"/>
  </p:normalViewPr>
  <p:slideViewPr>
    <p:cSldViewPr snapToGrid="0">
      <p:cViewPr varScale="1">
        <p:scale>
          <a:sx n="107" d="100"/>
          <a:sy n="107" d="100"/>
        </p:scale>
        <p:origin x="1770" y="108"/>
      </p:cViewPr>
      <p:guideLst>
        <p:guide orient="horz" pos="576"/>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9" d="100"/>
          <a:sy n="79" d="100"/>
        </p:scale>
        <p:origin x="304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2970083118125761"/>
          <c:y val="9.4351021586354666E-2"/>
          <c:w val="0.83722808409885707"/>
          <c:h val="0.62898749986502878"/>
        </c:manualLayout>
      </c:layout>
      <c:barChart>
        <c:barDir val="col"/>
        <c:grouping val="clustered"/>
        <c:varyColors val="0"/>
        <c:ser>
          <c:idx val="0"/>
          <c:order val="0"/>
          <c:tx>
            <c:strRef>
              <c:f>Sheet1!$B$1</c:f>
              <c:strCache>
                <c:ptCount val="1"/>
                <c:pt idx="0">
                  <c:v>Sales</c:v>
                </c:pt>
              </c:strCache>
            </c:strRef>
          </c:tx>
          <c:spPr>
            <a:solidFill>
              <a:schemeClr val="accent3">
                <a:lumMod val="50000"/>
              </a:schemeClr>
            </a:solidFill>
          </c:spPr>
          <c:invertIfNegative val="0"/>
          <c:dLbls>
            <c:numFmt formatCode="&quot;$&quot;#,##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5"/>
                <c:pt idx="0">
                  <c:v>FY13</c:v>
                </c:pt>
                <c:pt idx="1">
                  <c:v>FY14</c:v>
                </c:pt>
                <c:pt idx="2">
                  <c:v>FY15</c:v>
                </c:pt>
                <c:pt idx="3">
                  <c:v>FY16</c:v>
                </c:pt>
                <c:pt idx="4">
                  <c:v>FY17</c:v>
                </c:pt>
              </c:strCache>
            </c:strRef>
          </c:cat>
          <c:val>
            <c:numRef>
              <c:f>Sheet1!$B$2:$B$12</c:f>
              <c:numCache>
                <c:formatCode>0.000000</c:formatCode>
                <c:ptCount val="5"/>
                <c:pt idx="0">
                  <c:v>2.3616472650000002</c:v>
                </c:pt>
                <c:pt idx="1">
                  <c:v>2.251715908</c:v>
                </c:pt>
                <c:pt idx="2">
                  <c:v>3.0282230000000001</c:v>
                </c:pt>
                <c:pt idx="3">
                  <c:v>3.1459999999999999</c:v>
                </c:pt>
                <c:pt idx="4">
                  <c:v>3.5287000000000002</c:v>
                </c:pt>
              </c:numCache>
            </c:numRef>
          </c:val>
          <c:extLst>
            <c:ext xmlns:c16="http://schemas.microsoft.com/office/drawing/2014/chart" uri="{C3380CC4-5D6E-409C-BE32-E72D297353CC}">
              <c16:uniqueId val="{00000000-FA7B-4785-809F-A8A76AEC444B}"/>
            </c:ext>
          </c:extLst>
        </c:ser>
        <c:dLbls>
          <c:showLegendKey val="0"/>
          <c:showVal val="0"/>
          <c:showCatName val="0"/>
          <c:showSerName val="0"/>
          <c:showPercent val="0"/>
          <c:showBubbleSize val="0"/>
        </c:dLbls>
        <c:gapWidth val="50"/>
        <c:axId val="12429184"/>
        <c:axId val="12430720"/>
      </c:barChart>
      <c:catAx>
        <c:axId val="12429184"/>
        <c:scaling>
          <c:orientation val="minMax"/>
        </c:scaling>
        <c:delete val="0"/>
        <c:axPos val="b"/>
        <c:numFmt formatCode="General" sourceLinked="1"/>
        <c:majorTickMark val="none"/>
        <c:minorTickMark val="none"/>
        <c:tickLblPos val="nextTo"/>
        <c:spPr>
          <a:ln>
            <a:solidFill>
              <a:schemeClr val="tx1"/>
            </a:solidFill>
          </a:ln>
        </c:spPr>
        <c:crossAx val="12430720"/>
        <c:crosses val="autoZero"/>
        <c:auto val="1"/>
        <c:lblAlgn val="ctr"/>
        <c:lblOffset val="100"/>
        <c:noMultiLvlLbl val="0"/>
      </c:catAx>
      <c:valAx>
        <c:axId val="12430720"/>
        <c:scaling>
          <c:orientation val="minMax"/>
          <c:min val="0"/>
        </c:scaling>
        <c:delete val="0"/>
        <c:axPos val="l"/>
        <c:numFmt formatCode="0" sourceLinked="0"/>
        <c:majorTickMark val="out"/>
        <c:minorTickMark val="out"/>
        <c:tickLblPos val="nextTo"/>
        <c:spPr>
          <a:ln>
            <a:solidFill>
              <a:schemeClr val="tx1"/>
            </a:solidFill>
          </a:ln>
        </c:spPr>
        <c:crossAx val="12429184"/>
        <c:crosses val="autoZero"/>
        <c:crossBetween val="between"/>
        <c:majorUnit val="1"/>
        <c:minorUnit val="0.5"/>
      </c:valAx>
      <c:spPr>
        <a:solidFill>
          <a:schemeClr val="bg1"/>
        </a:solidFill>
        <a:ln>
          <a:solidFill>
            <a:schemeClr val="tx1"/>
          </a:solidFill>
        </a:ln>
        <a:effectLst/>
      </c:spPr>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2970083118125764"/>
          <c:y val="0.10076115485564305"/>
          <c:w val="0.83722808409885707"/>
          <c:h val="0.62898749986502878"/>
        </c:manualLayout>
      </c:layout>
      <c:barChart>
        <c:barDir val="col"/>
        <c:grouping val="clustered"/>
        <c:varyColors val="0"/>
        <c:ser>
          <c:idx val="0"/>
          <c:order val="0"/>
          <c:tx>
            <c:strRef>
              <c:f>Sheet1!$B$1</c:f>
              <c:strCache>
                <c:ptCount val="1"/>
                <c:pt idx="0">
                  <c:v>Inventory</c:v>
                </c:pt>
              </c:strCache>
            </c:strRef>
          </c:tx>
          <c:spPr>
            <a:solidFill>
              <a:srgbClr val="002060"/>
            </a:solidFill>
          </c:spPr>
          <c:invertIfNegative val="0"/>
          <c:dLbls>
            <c:numFmt formatCode="&quot;$&quot;#,##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Sheet1!$A$3:$A$14</c:f>
              <c:strCache>
                <c:ptCount val="5"/>
                <c:pt idx="0">
                  <c:v>FY13</c:v>
                </c:pt>
                <c:pt idx="1">
                  <c:v>FY14</c:v>
                </c:pt>
                <c:pt idx="2">
                  <c:v>FY15</c:v>
                </c:pt>
                <c:pt idx="3">
                  <c:v>FY16</c:v>
                </c:pt>
                <c:pt idx="4">
                  <c:v>FY17</c:v>
                </c:pt>
              </c:strCache>
            </c:strRef>
          </c:cat>
          <c:val>
            <c:numRef>
              <c:f>Sheet1!$B$3:$B$14</c:f>
              <c:numCache>
                <c:formatCode>0.000</c:formatCode>
                <c:ptCount val="5"/>
                <c:pt idx="0">
                  <c:v>410.30700000000002</c:v>
                </c:pt>
                <c:pt idx="1">
                  <c:v>397.49</c:v>
                </c:pt>
                <c:pt idx="2">
                  <c:v>442.84300000000002</c:v>
                </c:pt>
                <c:pt idx="3">
                  <c:v>589.09400000000005</c:v>
                </c:pt>
                <c:pt idx="4">
                  <c:v>575.59500000000003</c:v>
                </c:pt>
              </c:numCache>
            </c:numRef>
          </c:val>
          <c:extLst>
            <c:ext xmlns:c16="http://schemas.microsoft.com/office/drawing/2014/chart" uri="{C3380CC4-5D6E-409C-BE32-E72D297353CC}">
              <c16:uniqueId val="{00000000-F512-4ADA-A363-9A8B2368EB03}"/>
            </c:ext>
          </c:extLst>
        </c:ser>
        <c:dLbls>
          <c:showLegendKey val="0"/>
          <c:showVal val="0"/>
          <c:showCatName val="0"/>
          <c:showSerName val="0"/>
          <c:showPercent val="0"/>
          <c:showBubbleSize val="0"/>
        </c:dLbls>
        <c:gapWidth val="50"/>
        <c:axId val="12499968"/>
        <c:axId val="12501760"/>
      </c:barChart>
      <c:catAx>
        <c:axId val="12499968"/>
        <c:scaling>
          <c:orientation val="minMax"/>
        </c:scaling>
        <c:delete val="0"/>
        <c:axPos val="b"/>
        <c:numFmt formatCode="General" sourceLinked="1"/>
        <c:majorTickMark val="none"/>
        <c:minorTickMark val="none"/>
        <c:tickLblPos val="nextTo"/>
        <c:spPr>
          <a:ln>
            <a:solidFill>
              <a:schemeClr val="tx1"/>
            </a:solidFill>
          </a:ln>
        </c:spPr>
        <c:crossAx val="12501760"/>
        <c:crosses val="autoZero"/>
        <c:auto val="1"/>
        <c:lblAlgn val="ctr"/>
        <c:lblOffset val="100"/>
        <c:noMultiLvlLbl val="0"/>
      </c:catAx>
      <c:valAx>
        <c:axId val="12501760"/>
        <c:scaling>
          <c:orientation val="minMax"/>
          <c:min val="0"/>
        </c:scaling>
        <c:delete val="0"/>
        <c:axPos val="l"/>
        <c:numFmt formatCode="0" sourceLinked="0"/>
        <c:majorTickMark val="out"/>
        <c:minorTickMark val="out"/>
        <c:tickLblPos val="nextTo"/>
        <c:spPr>
          <a:ln>
            <a:solidFill>
              <a:schemeClr val="tx1"/>
            </a:solidFill>
          </a:ln>
        </c:spPr>
        <c:crossAx val="12499968"/>
        <c:crosses val="autoZero"/>
        <c:crossBetween val="between"/>
        <c:minorUnit val="100"/>
      </c:valAx>
      <c:spPr>
        <a:solidFill>
          <a:schemeClr val="bg1"/>
        </a:solidFill>
        <a:ln>
          <a:solidFill>
            <a:schemeClr val="tx1"/>
          </a:solidFill>
        </a:ln>
        <a:effectLst/>
      </c:spPr>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rAngAx val="0"/>
      <c:perspective val="20"/>
    </c:view3D>
    <c:floor>
      <c:thickness val="0"/>
    </c:floor>
    <c:sideWall>
      <c:thickness val="0"/>
    </c:sideWall>
    <c:backWall>
      <c:thickness val="0"/>
    </c:backWall>
    <c:plotArea>
      <c:layout>
        <c:manualLayout>
          <c:layoutTarget val="inner"/>
          <c:xMode val="edge"/>
          <c:yMode val="edge"/>
          <c:x val="2.5591068898814431E-2"/>
          <c:y val="6.5734151019584089E-2"/>
          <c:w val="0.87009803921568629"/>
          <c:h val="0.67572536387497018"/>
        </c:manualLayout>
      </c:layout>
      <c:pie3D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27A8-40BB-B4C2-96473467A99D}"/>
              </c:ext>
            </c:extLst>
          </c:dPt>
          <c:dPt>
            <c:idx val="1"/>
            <c:bubble3D val="0"/>
            <c:extLst>
              <c:ext xmlns:c16="http://schemas.microsoft.com/office/drawing/2014/chart" uri="{C3380CC4-5D6E-409C-BE32-E72D297353CC}">
                <c16:uniqueId val="{00000001-27A8-40BB-B4C2-96473467A99D}"/>
              </c:ext>
            </c:extLst>
          </c:dPt>
          <c:dPt>
            <c:idx val="2"/>
            <c:bubble3D val="0"/>
            <c:extLst>
              <c:ext xmlns:c16="http://schemas.microsoft.com/office/drawing/2014/chart" uri="{C3380CC4-5D6E-409C-BE32-E72D297353CC}">
                <c16:uniqueId val="{00000002-27A8-40BB-B4C2-96473467A99D}"/>
              </c:ext>
            </c:extLst>
          </c:dPt>
          <c:dPt>
            <c:idx val="3"/>
            <c:bubble3D val="0"/>
            <c:extLst>
              <c:ext xmlns:c16="http://schemas.microsoft.com/office/drawing/2014/chart" uri="{C3380CC4-5D6E-409C-BE32-E72D297353CC}">
                <c16:uniqueId val="{00000003-27A8-40BB-B4C2-96473467A99D}"/>
              </c:ext>
            </c:extLst>
          </c:dPt>
          <c:dPt>
            <c:idx val="4"/>
            <c:bubble3D val="0"/>
            <c:extLst>
              <c:ext xmlns:c16="http://schemas.microsoft.com/office/drawing/2014/chart" uri="{C3380CC4-5D6E-409C-BE32-E72D297353CC}">
                <c16:uniqueId val="{00000004-27A8-40BB-B4C2-96473467A99D}"/>
              </c:ext>
            </c:extLst>
          </c:dPt>
          <c:dPt>
            <c:idx val="5"/>
            <c:bubble3D val="0"/>
            <c:extLst>
              <c:ext xmlns:c16="http://schemas.microsoft.com/office/drawing/2014/chart" uri="{C3380CC4-5D6E-409C-BE32-E72D297353CC}">
                <c16:uniqueId val="{00000005-27A8-40BB-B4C2-96473467A99D}"/>
              </c:ext>
            </c:extLst>
          </c:dPt>
          <c:dPt>
            <c:idx val="6"/>
            <c:bubble3D val="0"/>
            <c:extLst>
              <c:ext xmlns:c16="http://schemas.microsoft.com/office/drawing/2014/chart" uri="{C3380CC4-5D6E-409C-BE32-E72D297353CC}">
                <c16:uniqueId val="{00000006-27A8-40BB-B4C2-96473467A99D}"/>
              </c:ext>
            </c:extLst>
          </c:dPt>
          <c:dPt>
            <c:idx val="7"/>
            <c:bubble3D val="0"/>
            <c:extLst>
              <c:ext xmlns:c16="http://schemas.microsoft.com/office/drawing/2014/chart" uri="{C3380CC4-5D6E-409C-BE32-E72D297353CC}">
                <c16:uniqueId val="{00000007-27A8-40BB-B4C2-96473467A99D}"/>
              </c:ext>
            </c:extLst>
          </c:dPt>
          <c:dPt>
            <c:idx val="8"/>
            <c:bubble3D val="0"/>
            <c:extLst>
              <c:ext xmlns:c16="http://schemas.microsoft.com/office/drawing/2014/chart" uri="{C3380CC4-5D6E-409C-BE32-E72D297353CC}">
                <c16:uniqueId val="{00000008-27A8-40BB-B4C2-96473467A99D}"/>
              </c:ext>
            </c:extLst>
          </c:dPt>
          <c:dLbls>
            <c:dLbl>
              <c:idx val="0"/>
              <c:layout>
                <c:manualLayout>
                  <c:x val="0.271518089527512"/>
                  <c:y val="8.2808903694730471E-2"/>
                </c:manualLayout>
              </c:layout>
              <c:tx>
                <c:rich>
                  <a:bodyPr lIns="38100" tIns="19050" rIns="38100" bIns="19050">
                    <a:spAutoFit/>
                  </a:bodyPr>
                  <a:lstStyle/>
                  <a:p>
                    <a:pPr>
                      <a:defRPr/>
                    </a:pPr>
                    <a:r>
                      <a:rPr lang="en-US" dirty="0"/>
                      <a:t>Prime Vendor Programs  </a:t>
                    </a:r>
                    <a:r>
                      <a:rPr lang="en-US" dirty="0" smtClean="0"/>
                      <a:t>$2.457B </a:t>
                    </a:r>
                    <a:endParaRPr lang="en-US" dirty="0"/>
                  </a:p>
                </c:rich>
              </c:tx>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A8-40BB-B4C2-96473467A99D}"/>
                </c:ext>
              </c:extLst>
            </c:dLbl>
            <c:dLbl>
              <c:idx val="1"/>
              <c:layout>
                <c:manualLayout>
                  <c:x val="8.3682008368200778E-3"/>
                  <c:y val="-5.1515025329001714E-2"/>
                </c:manualLayout>
              </c:layout>
              <c:tx>
                <c:rich>
                  <a:bodyPr/>
                  <a:lstStyle/>
                  <a:p>
                    <a:r>
                      <a:rPr lang="en-US" sz="1399" dirty="0" smtClean="0">
                        <a:latin typeface="Times New Roman" panose="02020603050405020304" pitchFamily="18" charset="0"/>
                        <a:cs typeface="Times New Roman" panose="02020603050405020304" pitchFamily="18" charset="0"/>
                      </a:rPr>
                      <a:t>CLIV  $150M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A8-40BB-B4C2-96473467A99D}"/>
                </c:ext>
              </c:extLst>
            </c:dLbl>
            <c:dLbl>
              <c:idx val="2"/>
              <c:layout>
                <c:manualLayout>
                  <c:x val="0"/>
                  <c:y val="-2.1212121212121213E-2"/>
                </c:manualLayout>
              </c:layout>
              <c:tx>
                <c:rich>
                  <a:bodyPr/>
                  <a:lstStyle/>
                  <a:p>
                    <a:r>
                      <a:rPr lang="en-US" sz="1399" dirty="0" smtClean="0">
                        <a:latin typeface="Times New Roman" panose="02020603050405020304" pitchFamily="18" charset="0"/>
                        <a:cs typeface="Times New Roman" panose="02020603050405020304" pitchFamily="18" charset="0"/>
                      </a:rPr>
                      <a:t>Containers  $132M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7A8-40BB-B4C2-96473467A99D}"/>
                </c:ext>
              </c:extLst>
            </c:dLbl>
            <c:dLbl>
              <c:idx val="3"/>
              <c:layout>
                <c:manualLayout>
                  <c:x val="1.9127316198445904E-2"/>
                  <c:y val="-7.7505804562891176E-2"/>
                </c:manualLayout>
              </c:layout>
              <c:tx>
                <c:rich>
                  <a:bodyPr/>
                  <a:lstStyle/>
                  <a:p>
                    <a:r>
                      <a:rPr lang="en-US" sz="1399" dirty="0" smtClean="0">
                        <a:latin typeface="Times New Roman" panose="02020603050405020304" pitchFamily="18" charset="0"/>
                        <a:cs typeface="Times New Roman" panose="02020603050405020304" pitchFamily="18" charset="0"/>
                      </a:rPr>
                      <a:t>Heavy Equipment  $311M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A8-40BB-B4C2-96473467A99D}"/>
                </c:ext>
              </c:extLst>
            </c:dLbl>
            <c:dLbl>
              <c:idx val="4"/>
              <c:layout>
                <c:manualLayout>
                  <c:x val="2.4927072400468771E-2"/>
                  <c:y val="-4.0850999394306482E-2"/>
                </c:manualLayout>
              </c:layout>
              <c:tx>
                <c:rich>
                  <a:bodyPr/>
                  <a:lstStyle/>
                  <a:p>
                    <a:r>
                      <a:rPr lang="en-US" sz="1399" dirty="0" smtClean="0">
                        <a:latin typeface="Times New Roman" panose="02020603050405020304" pitchFamily="18" charset="0"/>
                        <a:cs typeface="Times New Roman" panose="02020603050405020304" pitchFamily="18" charset="0"/>
                      </a:rPr>
                      <a:t>Light'g-  Comm'l </a:t>
                    </a:r>
                    <a:r>
                      <a:rPr lang="en-US" sz="1399" dirty="0" err="1" smtClean="0">
                        <a:latin typeface="Times New Roman" panose="02020603050405020304" pitchFamily="18" charset="0"/>
                        <a:cs typeface="Times New Roman" panose="02020603050405020304" pitchFamily="18" charset="0"/>
                      </a:rPr>
                      <a:t>Hdw</a:t>
                    </a:r>
                    <a:r>
                      <a:rPr lang="en-US" sz="1399" dirty="0" smtClean="0">
                        <a:latin typeface="Times New Roman" panose="02020603050405020304" pitchFamily="18" charset="0"/>
                        <a:cs typeface="Times New Roman" panose="02020603050405020304" pitchFamily="18" charset="0"/>
                      </a:rPr>
                      <a:t>  $289M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7A8-40BB-B4C2-96473467A99D}"/>
                </c:ext>
              </c:extLst>
            </c:dLbl>
            <c:dLbl>
              <c:idx val="5"/>
              <c:layout>
                <c:manualLayout>
                  <c:x val="0.13007045667408729"/>
                  <c:y val="9.3123611952352109E-2"/>
                </c:manualLayout>
              </c:layout>
              <c:tx>
                <c:rich>
                  <a:bodyPr/>
                  <a:lstStyle/>
                  <a:p>
                    <a:r>
                      <a:rPr lang="en-US" sz="1399" dirty="0" smtClean="0">
                        <a:latin typeface="Times New Roman" panose="02020603050405020304" pitchFamily="18" charset="0"/>
                        <a:cs typeface="Times New Roman" panose="02020603050405020304" pitchFamily="18" charset="0"/>
                      </a:rPr>
                      <a:t>Ground Support  $62M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7A8-40BB-B4C2-96473467A99D}"/>
                </c:ext>
              </c:extLst>
            </c:dLbl>
            <c:dLbl>
              <c:idx val="6"/>
              <c:layout>
                <c:manualLayout>
                  <c:x val="3.6103750629497673E-2"/>
                  <c:y val="7.0396224510397745E-2"/>
                </c:manualLayout>
              </c:layout>
              <c:tx>
                <c:rich>
                  <a:bodyPr/>
                  <a:lstStyle/>
                  <a:p>
                    <a:r>
                      <a:rPr lang="en-US" sz="1399" dirty="0" smtClean="0">
                        <a:latin typeface="Times New Roman" panose="02020603050405020304" pitchFamily="18" charset="0"/>
                        <a:cs typeface="Times New Roman" panose="02020603050405020304" pitchFamily="18" charset="0"/>
                      </a:rPr>
                      <a:t>HVAC </a:t>
                    </a:r>
                  </a:p>
                  <a:p>
                    <a:r>
                      <a:rPr lang="en-US" sz="1399" dirty="0" smtClean="0">
                        <a:latin typeface="Times New Roman" panose="02020603050405020304" pitchFamily="18" charset="0"/>
                        <a:cs typeface="Times New Roman" panose="02020603050405020304" pitchFamily="18" charset="0"/>
                      </a:rPr>
                      <a:t> $47M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7A8-40BB-B4C2-96473467A99D}"/>
                </c:ext>
              </c:extLst>
            </c:dLbl>
            <c:dLbl>
              <c:idx val="7"/>
              <c:layout>
                <c:manualLayout>
                  <c:x val="3.1802740138654306E-2"/>
                  <c:y val="0.16200459317585289"/>
                </c:manualLayout>
              </c:layout>
              <c:tx>
                <c:rich>
                  <a:bodyPr/>
                  <a:lstStyle/>
                  <a:p>
                    <a:r>
                      <a:rPr lang="en-US" sz="1399" dirty="0" smtClean="0">
                        <a:latin typeface="Times New Roman" panose="02020603050405020304" pitchFamily="18" charset="0"/>
                        <a:cs typeface="Times New Roman" panose="02020603050405020304" pitchFamily="18" charset="0"/>
                      </a:rPr>
                      <a:t>Tech Info  $42M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7A8-40BB-B4C2-96473467A99D}"/>
                </c:ext>
              </c:extLst>
            </c:dLbl>
            <c:dLbl>
              <c:idx val="8"/>
              <c:layout>
                <c:manualLayout>
                  <c:x val="-0.1421570557356801"/>
                  <c:y val="8.7878787878787876E-2"/>
                </c:manualLayout>
              </c:layout>
              <c:tx>
                <c:rich>
                  <a:bodyPr/>
                  <a:lstStyle/>
                  <a:p>
                    <a:r>
                      <a:rPr lang="en-US" sz="1399" dirty="0" err="1" smtClean="0">
                        <a:latin typeface="Times New Roman" panose="02020603050405020304" pitchFamily="18" charset="0"/>
                        <a:cs typeface="Times New Roman" panose="02020603050405020304" pitchFamily="18" charset="0"/>
                      </a:rPr>
                      <a:t>Misc</a:t>
                    </a:r>
                    <a:r>
                      <a:rPr lang="en-US" sz="1399" dirty="0" smtClean="0">
                        <a:latin typeface="Times New Roman" panose="02020603050405020304" pitchFamily="18" charset="0"/>
                        <a:cs typeface="Times New Roman" panose="02020603050405020304" pitchFamily="18" charset="0"/>
                      </a:rPr>
                      <a:t>  $39M </a:t>
                    </a:r>
                    <a:endParaRPr lang="en-US"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7A8-40BB-B4C2-96473467A99D}"/>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Sheet1!$A$2:$A$10</c:f>
              <c:strCache>
                <c:ptCount val="9"/>
                <c:pt idx="0">
                  <c:v>PV</c:v>
                </c:pt>
                <c:pt idx="1">
                  <c:v>CLIV</c:v>
                </c:pt>
                <c:pt idx="2">
                  <c:v>Containers</c:v>
                </c:pt>
                <c:pt idx="3">
                  <c:v>HEPP</c:v>
                </c:pt>
                <c:pt idx="4">
                  <c:v>Light'g, Comm'l Hrdwr</c:v>
                </c:pt>
                <c:pt idx="5">
                  <c:v>Ground Support</c:v>
                </c:pt>
                <c:pt idx="6">
                  <c:v>HVAC</c:v>
                </c:pt>
                <c:pt idx="7">
                  <c:v>Tech Info</c:v>
                </c:pt>
                <c:pt idx="8">
                  <c:v>Misc</c:v>
                </c:pt>
              </c:strCache>
            </c:strRef>
          </c:cat>
          <c:val>
            <c:numRef>
              <c:f>Sheet1!$B$2:$B$10</c:f>
              <c:numCache>
                <c:formatCode>General</c:formatCode>
                <c:ptCount val="9"/>
                <c:pt idx="0">
                  <c:v>2457.3409999999999</c:v>
                </c:pt>
                <c:pt idx="1">
                  <c:v>149.517</c:v>
                </c:pt>
                <c:pt idx="2">
                  <c:v>132.20699999999999</c:v>
                </c:pt>
                <c:pt idx="3">
                  <c:v>311.19</c:v>
                </c:pt>
                <c:pt idx="4">
                  <c:v>289.25</c:v>
                </c:pt>
                <c:pt idx="5">
                  <c:v>61.834000000000003</c:v>
                </c:pt>
                <c:pt idx="6">
                  <c:v>47.343000000000004</c:v>
                </c:pt>
                <c:pt idx="7">
                  <c:v>42.415999999999997</c:v>
                </c:pt>
                <c:pt idx="8">
                  <c:v>39.238</c:v>
                </c:pt>
              </c:numCache>
            </c:numRef>
          </c:val>
          <c:extLst>
            <c:ext xmlns:c16="http://schemas.microsoft.com/office/drawing/2014/chart" uri="{C3380CC4-5D6E-409C-BE32-E72D297353CC}">
              <c16:uniqueId val="{00000009-27A8-40BB-B4C2-96473467A99D}"/>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90"/>
      <c:rAngAx val="0"/>
      <c:perspective val="0"/>
    </c:view3D>
    <c:floor>
      <c:thickness val="0"/>
    </c:floor>
    <c:sideWall>
      <c:thickness val="0"/>
    </c:sideWall>
    <c:backWall>
      <c:thickness val="0"/>
    </c:backWall>
    <c:plotArea>
      <c:layout>
        <c:manualLayout>
          <c:layoutTarget val="inner"/>
          <c:xMode val="edge"/>
          <c:yMode val="edge"/>
          <c:x val="0"/>
          <c:y val="0.10732854045418236"/>
          <c:w val="0.84714186248337719"/>
          <c:h val="0.83299155540340064"/>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3">
                  <a:lumMod val="50000"/>
                </a:schemeClr>
              </a:solidFill>
              <a:scene3d>
                <a:camera prst="orthographicFront"/>
                <a:lightRig rig="threePt" dir="t"/>
              </a:scene3d>
              <a:sp3d>
                <a:bevelT/>
              </a:sp3d>
            </c:spPr>
            <c:extLst>
              <c:ext xmlns:c16="http://schemas.microsoft.com/office/drawing/2014/chart" uri="{C3380CC4-5D6E-409C-BE32-E72D297353CC}">
                <c16:uniqueId val="{00000001-0435-4B79-AC5F-668DB97E44B6}"/>
              </c:ext>
            </c:extLst>
          </c:dPt>
          <c:dPt>
            <c:idx val="1"/>
            <c:bubble3D val="0"/>
            <c:spPr>
              <a:solidFill>
                <a:schemeClr val="tx2"/>
              </a:solidFill>
              <a:scene3d>
                <a:camera prst="orthographicFront"/>
                <a:lightRig rig="threePt" dir="t"/>
              </a:scene3d>
              <a:sp3d>
                <a:bevelT/>
              </a:sp3d>
            </c:spPr>
            <c:extLst>
              <c:ext xmlns:c16="http://schemas.microsoft.com/office/drawing/2014/chart" uri="{C3380CC4-5D6E-409C-BE32-E72D297353CC}">
                <c16:uniqueId val="{00000003-0435-4B79-AC5F-668DB97E44B6}"/>
              </c:ext>
            </c:extLst>
          </c:dPt>
          <c:dPt>
            <c:idx val="2"/>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5-0435-4B79-AC5F-668DB97E44B6}"/>
              </c:ext>
            </c:extLst>
          </c:dPt>
          <c:dPt>
            <c:idx val="3"/>
            <c:bubble3D val="0"/>
            <c:spPr>
              <a:solidFill>
                <a:srgbClr val="FFCC66"/>
              </a:solidFill>
              <a:scene3d>
                <a:camera prst="orthographicFront"/>
                <a:lightRig rig="threePt" dir="t"/>
              </a:scene3d>
              <a:sp3d>
                <a:bevelT/>
              </a:sp3d>
            </c:spPr>
            <c:extLst>
              <c:ext xmlns:c16="http://schemas.microsoft.com/office/drawing/2014/chart" uri="{C3380CC4-5D6E-409C-BE32-E72D297353CC}">
                <c16:uniqueId val="{00000007-0435-4B79-AC5F-668DB97E44B6}"/>
              </c:ext>
            </c:extLst>
          </c:dPt>
          <c:dPt>
            <c:idx val="4"/>
            <c:bubble3D val="0"/>
            <c:spPr>
              <a:solidFill>
                <a:srgbClr val="FFFFCC"/>
              </a:solidFill>
              <a:scene3d>
                <a:camera prst="orthographicFront"/>
                <a:lightRig rig="threePt" dir="t"/>
              </a:scene3d>
              <a:sp3d>
                <a:bevelT/>
              </a:sp3d>
            </c:spPr>
            <c:extLst>
              <c:ext xmlns:c16="http://schemas.microsoft.com/office/drawing/2014/chart" uri="{C3380CC4-5D6E-409C-BE32-E72D297353CC}">
                <c16:uniqueId val="{00000009-0435-4B79-AC5F-668DB97E44B6}"/>
              </c:ext>
            </c:extLst>
          </c:dPt>
          <c:cat>
            <c:strRef>
              <c:f>Sheet1!$A$2:$A$6</c:f>
              <c:strCache>
                <c:ptCount val="5"/>
                <c:pt idx="0">
                  <c:v>Army</c:v>
                </c:pt>
                <c:pt idx="1">
                  <c:v>Navy</c:v>
                </c:pt>
                <c:pt idx="2">
                  <c:v>Air Force</c:v>
                </c:pt>
                <c:pt idx="3">
                  <c:v>Marine Corps</c:v>
                </c:pt>
                <c:pt idx="4">
                  <c:v>Other</c:v>
                </c:pt>
              </c:strCache>
            </c:strRef>
          </c:cat>
          <c:val>
            <c:numRef>
              <c:f>Sheet1!$B$2:$B$6</c:f>
              <c:numCache>
                <c:formatCode>"$"\ #,##0.00</c:formatCode>
                <c:ptCount val="5"/>
                <c:pt idx="0">
                  <c:v>1447937971.5999999</c:v>
                </c:pt>
                <c:pt idx="1">
                  <c:v>911234889.75999999</c:v>
                </c:pt>
                <c:pt idx="2">
                  <c:v>810794198.04999995</c:v>
                </c:pt>
                <c:pt idx="3">
                  <c:v>153722621.46000001</c:v>
                </c:pt>
                <c:pt idx="4">
                  <c:v>206647117.68000031</c:v>
                </c:pt>
              </c:numCache>
            </c:numRef>
          </c:val>
          <c:extLst>
            <c:ext xmlns:c16="http://schemas.microsoft.com/office/drawing/2014/chart" uri="{C3380CC4-5D6E-409C-BE32-E72D297353CC}">
              <c16:uniqueId val="{0000000A-0435-4B79-AC5F-668DB97E44B6}"/>
            </c:ext>
          </c:extLst>
        </c:ser>
        <c:dLbls>
          <c:showLegendKey val="0"/>
          <c:showVal val="0"/>
          <c:showCatName val="0"/>
          <c:showSerName val="0"/>
          <c:showPercent val="0"/>
          <c:showBubbleSize val="0"/>
          <c:showLeaderLines val="1"/>
        </c:dLbls>
      </c:pie3DChart>
      <c:spPr>
        <a:noFill/>
        <a:ln w="25383">
          <a:noFill/>
        </a:ln>
      </c:spPr>
    </c:plotArea>
    <c:plotVisOnly val="1"/>
    <c:dispBlanksAs val="gap"/>
    <c:showDLblsOverMax val="0"/>
  </c:chart>
  <c:txPr>
    <a:bodyPr/>
    <a:lstStyle/>
    <a:p>
      <a:pPr>
        <a:defRPr sz="1799">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29964-63EC-4F03-8484-00311B0CA09F}"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en-US"/>
        </a:p>
      </dgm:t>
    </dgm:pt>
    <dgm:pt modelId="{25981E84-CE57-44A2-8BA3-2ABC6CBA3FCC}">
      <dgm:prSet phldrT="[Text]"/>
      <dgm:spPr/>
      <dgm:t>
        <a:bodyPr>
          <a:sp3d/>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Big Picture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912B27-AA3C-4AC7-BE84-76D4AF6AA3E8}" type="parTrans" cxnId="{8188BEB3-6CE5-4252-B232-920BB1A3E7CB}">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BDF4528-84CD-46EC-91CD-E827286BE33D}" type="sibTrans" cxnId="{8188BEB3-6CE5-4252-B232-920BB1A3E7CB}">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06D78B-E920-4767-B5C6-C24AC3765FEE}">
      <dgm:prSet phldrT="[Text]" custT="1"/>
      <dgm:spPr/>
      <dgm:t>
        <a:bodyPr lIns="137160" tIns="137160" rIns="137160" bIns="137160" anchor="t"/>
        <a:lstStyle/>
        <a:p>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Customers &amp; Items</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15B6F00-F2D4-4D10-BDE7-833FD6C95761}" type="parTrans" cxnId="{33FD9AB1-A354-488F-9932-373F5B64934F}">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520738A-4197-41C0-B344-5F05B707FCA5}" type="sibTrans" cxnId="{33FD9AB1-A354-488F-9932-373F5B64934F}">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1BF9354-EFC5-4028-8767-378E73242F62}">
      <dgm:prSet phldrT="[Text]" custT="1"/>
      <dgm:spPr/>
      <dgm:t>
        <a:bodyPr lIns="137160" tIns="137160" rIns="137160" bIns="137160" anchor="t"/>
        <a:lstStyle/>
        <a:p>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Sales</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B287F9D-923F-4EF0-A5D5-E551F284DC2A}" type="parTrans" cxnId="{DD9E28EA-6413-41C9-8CB5-1F55C0EB3009}">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DDBB181-D107-48D8-8E18-958B3061CBFD}" type="sibTrans" cxnId="{DD9E28EA-6413-41C9-8CB5-1F55C0EB3009}">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8912C13-64DB-4E6A-B411-A02BAD9C9AA9}">
      <dgm:prSet phldrT="[Text]" custT="1"/>
      <dgm:spPr/>
      <dgm:t>
        <a:bodyPr lIns="137160" tIns="137160" rIns="137160" bIns="137160" anchor="b"/>
        <a:lstStyle/>
        <a:p>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Inventory</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9B3FCEA-F0E6-4653-B501-7EB0178C5E3A}" type="parTrans" cxnId="{801062CC-09F4-456E-808E-6D65AE33B0B2}">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FFBD152-B9E0-45BC-9BF7-758F74FFBDAE}" type="sibTrans" cxnId="{801062CC-09F4-456E-808E-6D65AE33B0B2}">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8B0E5B3-479F-45AE-8AF0-670612AA8874}">
      <dgm:prSet phldrT="[Text]" custT="1"/>
      <dgm:spPr/>
      <dgm:t>
        <a:bodyPr lIns="137160" tIns="137160" rIns="137160" bIns="137160" anchor="b"/>
        <a:lstStyle/>
        <a:p>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Personnel &amp; Vendors</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1C7109E-6AC1-4EB3-B89F-AC1648A7CB03}" type="parTrans" cxnId="{E80715AC-D215-4DF8-B776-4F2F0E2824A2}">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5248CA6-7498-49E6-918A-85F684DCFD28}" type="sibTrans" cxnId="{E80715AC-D215-4DF8-B776-4F2F0E2824A2}">
      <dgm:prSet/>
      <dgm:spPr/>
      <dgm:t>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853F907-E2A6-4D81-9BA9-C9BBD8DD41AC}" type="pres">
      <dgm:prSet presAssocID="{B1729964-63EC-4F03-8484-00311B0CA09F}" presName="diagram" presStyleCnt="0">
        <dgm:presLayoutVars>
          <dgm:chMax val="1"/>
          <dgm:dir/>
          <dgm:animLvl val="ctr"/>
          <dgm:resizeHandles val="exact"/>
        </dgm:presLayoutVars>
      </dgm:prSet>
      <dgm:spPr/>
      <dgm:t>
        <a:bodyPr/>
        <a:lstStyle/>
        <a:p>
          <a:endParaRPr lang="en-US"/>
        </a:p>
      </dgm:t>
    </dgm:pt>
    <dgm:pt modelId="{F42E9956-7DE4-4563-A8FF-1C6180447948}" type="pres">
      <dgm:prSet presAssocID="{B1729964-63EC-4F03-8484-00311B0CA09F}" presName="matrix" presStyleCnt="0"/>
      <dgm:spPr/>
    </dgm:pt>
    <dgm:pt modelId="{2540A1C9-6BC5-434C-AA5F-373DF1589C6F}" type="pres">
      <dgm:prSet presAssocID="{B1729964-63EC-4F03-8484-00311B0CA09F}" presName="tile1" presStyleLbl="node1" presStyleIdx="0" presStyleCnt="4"/>
      <dgm:spPr/>
      <dgm:t>
        <a:bodyPr/>
        <a:lstStyle/>
        <a:p>
          <a:endParaRPr lang="en-US"/>
        </a:p>
      </dgm:t>
    </dgm:pt>
    <dgm:pt modelId="{EF7E291B-6898-4485-B030-7C1007069E93}" type="pres">
      <dgm:prSet presAssocID="{B1729964-63EC-4F03-8484-00311B0CA09F}" presName="tile1text" presStyleLbl="node1" presStyleIdx="0" presStyleCnt="4">
        <dgm:presLayoutVars>
          <dgm:chMax val="0"/>
          <dgm:chPref val="0"/>
          <dgm:bulletEnabled val="1"/>
        </dgm:presLayoutVars>
      </dgm:prSet>
      <dgm:spPr/>
      <dgm:t>
        <a:bodyPr/>
        <a:lstStyle/>
        <a:p>
          <a:endParaRPr lang="en-US"/>
        </a:p>
      </dgm:t>
    </dgm:pt>
    <dgm:pt modelId="{CE6E001C-DE68-45F5-865D-BF56B269586D}" type="pres">
      <dgm:prSet presAssocID="{B1729964-63EC-4F03-8484-00311B0CA09F}" presName="tile2" presStyleLbl="node1" presStyleIdx="1" presStyleCnt="4"/>
      <dgm:spPr/>
      <dgm:t>
        <a:bodyPr/>
        <a:lstStyle/>
        <a:p>
          <a:endParaRPr lang="en-US"/>
        </a:p>
      </dgm:t>
    </dgm:pt>
    <dgm:pt modelId="{00B8D668-930F-4A29-87E5-1A7741C612B1}" type="pres">
      <dgm:prSet presAssocID="{B1729964-63EC-4F03-8484-00311B0CA09F}" presName="tile2text" presStyleLbl="node1" presStyleIdx="1" presStyleCnt="4">
        <dgm:presLayoutVars>
          <dgm:chMax val="0"/>
          <dgm:chPref val="0"/>
          <dgm:bulletEnabled val="1"/>
        </dgm:presLayoutVars>
      </dgm:prSet>
      <dgm:spPr/>
      <dgm:t>
        <a:bodyPr/>
        <a:lstStyle/>
        <a:p>
          <a:endParaRPr lang="en-US"/>
        </a:p>
      </dgm:t>
    </dgm:pt>
    <dgm:pt modelId="{577C1E2F-A419-4E01-9E77-0A18C04F5652}" type="pres">
      <dgm:prSet presAssocID="{B1729964-63EC-4F03-8484-00311B0CA09F}" presName="tile3" presStyleLbl="node1" presStyleIdx="2" presStyleCnt="4"/>
      <dgm:spPr/>
      <dgm:t>
        <a:bodyPr/>
        <a:lstStyle/>
        <a:p>
          <a:endParaRPr lang="en-US"/>
        </a:p>
      </dgm:t>
    </dgm:pt>
    <dgm:pt modelId="{82C1F34C-638D-4DEE-8E2A-CD2AF246C328}" type="pres">
      <dgm:prSet presAssocID="{B1729964-63EC-4F03-8484-00311B0CA09F}" presName="tile3text" presStyleLbl="node1" presStyleIdx="2" presStyleCnt="4">
        <dgm:presLayoutVars>
          <dgm:chMax val="0"/>
          <dgm:chPref val="0"/>
          <dgm:bulletEnabled val="1"/>
        </dgm:presLayoutVars>
      </dgm:prSet>
      <dgm:spPr/>
      <dgm:t>
        <a:bodyPr/>
        <a:lstStyle/>
        <a:p>
          <a:endParaRPr lang="en-US"/>
        </a:p>
      </dgm:t>
    </dgm:pt>
    <dgm:pt modelId="{30E4A3F1-FE5C-4664-93AE-80B112DC6F5B}" type="pres">
      <dgm:prSet presAssocID="{B1729964-63EC-4F03-8484-00311B0CA09F}" presName="tile4" presStyleLbl="node1" presStyleIdx="3" presStyleCnt="4"/>
      <dgm:spPr/>
      <dgm:t>
        <a:bodyPr/>
        <a:lstStyle/>
        <a:p>
          <a:endParaRPr lang="en-US"/>
        </a:p>
      </dgm:t>
    </dgm:pt>
    <dgm:pt modelId="{70A98939-5342-4954-95A6-DA87703B40DE}" type="pres">
      <dgm:prSet presAssocID="{B1729964-63EC-4F03-8484-00311B0CA09F}" presName="tile4text" presStyleLbl="node1" presStyleIdx="3" presStyleCnt="4">
        <dgm:presLayoutVars>
          <dgm:chMax val="0"/>
          <dgm:chPref val="0"/>
          <dgm:bulletEnabled val="1"/>
        </dgm:presLayoutVars>
      </dgm:prSet>
      <dgm:spPr/>
      <dgm:t>
        <a:bodyPr/>
        <a:lstStyle/>
        <a:p>
          <a:endParaRPr lang="en-US"/>
        </a:p>
      </dgm:t>
    </dgm:pt>
    <dgm:pt modelId="{11854015-58E4-43DA-9451-3EE59D6C9443}" type="pres">
      <dgm:prSet presAssocID="{B1729964-63EC-4F03-8484-00311B0CA09F}" presName="centerTile" presStyleLbl="fgShp" presStyleIdx="0" presStyleCnt="1" custScaleX="158204" custScaleY="68394">
        <dgm:presLayoutVars>
          <dgm:chMax val="0"/>
          <dgm:chPref val="0"/>
        </dgm:presLayoutVars>
      </dgm:prSet>
      <dgm:spPr/>
      <dgm:t>
        <a:bodyPr/>
        <a:lstStyle/>
        <a:p>
          <a:endParaRPr lang="en-US"/>
        </a:p>
      </dgm:t>
    </dgm:pt>
  </dgm:ptLst>
  <dgm:cxnLst>
    <dgm:cxn modelId="{33FD9AB1-A354-488F-9932-373F5B64934F}" srcId="{25981E84-CE57-44A2-8BA3-2ABC6CBA3FCC}" destId="{5D06D78B-E920-4767-B5C6-C24AC3765FEE}" srcOrd="0" destOrd="0" parTransId="{E15B6F00-F2D4-4D10-BDE7-833FD6C95761}" sibTransId="{2520738A-4197-41C0-B344-5F05B707FCA5}"/>
    <dgm:cxn modelId="{A1D95A56-C050-4DDD-879C-4EFB3E0F494C}" type="presOf" srcId="{48912C13-64DB-4E6A-B411-A02BAD9C9AA9}" destId="{82C1F34C-638D-4DEE-8E2A-CD2AF246C328}" srcOrd="1" destOrd="0" presId="urn:microsoft.com/office/officeart/2005/8/layout/matrix1"/>
    <dgm:cxn modelId="{21A0FF08-627A-41BF-AD5F-A81C7A7013DE}" type="presOf" srcId="{48912C13-64DB-4E6A-B411-A02BAD9C9AA9}" destId="{577C1E2F-A419-4E01-9E77-0A18C04F5652}" srcOrd="0" destOrd="0" presId="urn:microsoft.com/office/officeart/2005/8/layout/matrix1"/>
    <dgm:cxn modelId="{90C4DC51-E499-4C48-99AC-E1071AEE8E18}" type="presOf" srcId="{5D06D78B-E920-4767-B5C6-C24AC3765FEE}" destId="{EF7E291B-6898-4485-B030-7C1007069E93}" srcOrd="1" destOrd="0" presId="urn:microsoft.com/office/officeart/2005/8/layout/matrix1"/>
    <dgm:cxn modelId="{DB7CAB0B-AB46-4099-BA25-C0AF1BF7CBAF}" type="presOf" srcId="{B1BF9354-EFC5-4028-8767-378E73242F62}" destId="{00B8D668-930F-4A29-87E5-1A7741C612B1}" srcOrd="1" destOrd="0" presId="urn:microsoft.com/office/officeart/2005/8/layout/matrix1"/>
    <dgm:cxn modelId="{DD9E28EA-6413-41C9-8CB5-1F55C0EB3009}" srcId="{25981E84-CE57-44A2-8BA3-2ABC6CBA3FCC}" destId="{B1BF9354-EFC5-4028-8767-378E73242F62}" srcOrd="1" destOrd="0" parTransId="{6B287F9D-923F-4EF0-A5D5-E551F284DC2A}" sibTransId="{DDDBB181-D107-48D8-8E18-958B3061CBFD}"/>
    <dgm:cxn modelId="{56A3A06A-B5B4-41D5-9BAD-2E7590020926}" type="presOf" srcId="{B1729964-63EC-4F03-8484-00311B0CA09F}" destId="{F853F907-E2A6-4D81-9BA9-C9BBD8DD41AC}" srcOrd="0" destOrd="0" presId="urn:microsoft.com/office/officeart/2005/8/layout/matrix1"/>
    <dgm:cxn modelId="{E80715AC-D215-4DF8-B776-4F2F0E2824A2}" srcId="{25981E84-CE57-44A2-8BA3-2ABC6CBA3FCC}" destId="{08B0E5B3-479F-45AE-8AF0-670612AA8874}" srcOrd="3" destOrd="0" parTransId="{21C7109E-6AC1-4EB3-B89F-AC1648A7CB03}" sibTransId="{B5248CA6-7498-49E6-918A-85F684DCFD28}"/>
    <dgm:cxn modelId="{7C8C7732-4E4B-484F-AAA2-74D86377E4DB}" type="presOf" srcId="{5D06D78B-E920-4767-B5C6-C24AC3765FEE}" destId="{2540A1C9-6BC5-434C-AA5F-373DF1589C6F}" srcOrd="0" destOrd="0" presId="urn:microsoft.com/office/officeart/2005/8/layout/matrix1"/>
    <dgm:cxn modelId="{A598B7F6-76B1-4CA3-9DA2-E05D97DCC2D2}" type="presOf" srcId="{08B0E5B3-479F-45AE-8AF0-670612AA8874}" destId="{30E4A3F1-FE5C-4664-93AE-80B112DC6F5B}" srcOrd="0" destOrd="0" presId="urn:microsoft.com/office/officeart/2005/8/layout/matrix1"/>
    <dgm:cxn modelId="{64F3C800-AA0E-454D-88EC-247B7FE41FA2}" type="presOf" srcId="{08B0E5B3-479F-45AE-8AF0-670612AA8874}" destId="{70A98939-5342-4954-95A6-DA87703B40DE}" srcOrd="1" destOrd="0" presId="urn:microsoft.com/office/officeart/2005/8/layout/matrix1"/>
    <dgm:cxn modelId="{218CE6F0-BD39-4287-A972-5BB92649FB2F}" type="presOf" srcId="{B1BF9354-EFC5-4028-8767-378E73242F62}" destId="{CE6E001C-DE68-45F5-865D-BF56B269586D}" srcOrd="0" destOrd="0" presId="urn:microsoft.com/office/officeart/2005/8/layout/matrix1"/>
    <dgm:cxn modelId="{89203B57-12F5-4F87-93B2-21B82D9F0D93}" type="presOf" srcId="{25981E84-CE57-44A2-8BA3-2ABC6CBA3FCC}" destId="{11854015-58E4-43DA-9451-3EE59D6C9443}" srcOrd="0" destOrd="0" presId="urn:microsoft.com/office/officeart/2005/8/layout/matrix1"/>
    <dgm:cxn modelId="{801062CC-09F4-456E-808E-6D65AE33B0B2}" srcId="{25981E84-CE57-44A2-8BA3-2ABC6CBA3FCC}" destId="{48912C13-64DB-4E6A-B411-A02BAD9C9AA9}" srcOrd="2" destOrd="0" parTransId="{A9B3FCEA-F0E6-4653-B501-7EB0178C5E3A}" sibTransId="{FFFBD152-B9E0-45BC-9BF7-758F74FFBDAE}"/>
    <dgm:cxn modelId="{8188BEB3-6CE5-4252-B232-920BB1A3E7CB}" srcId="{B1729964-63EC-4F03-8484-00311B0CA09F}" destId="{25981E84-CE57-44A2-8BA3-2ABC6CBA3FCC}" srcOrd="0" destOrd="0" parTransId="{50912B27-AA3C-4AC7-BE84-76D4AF6AA3E8}" sibTransId="{BBDF4528-84CD-46EC-91CD-E827286BE33D}"/>
    <dgm:cxn modelId="{86C3E024-C885-4E2E-A940-4B80A708E504}" type="presParOf" srcId="{F853F907-E2A6-4D81-9BA9-C9BBD8DD41AC}" destId="{F42E9956-7DE4-4563-A8FF-1C6180447948}" srcOrd="0" destOrd="0" presId="urn:microsoft.com/office/officeart/2005/8/layout/matrix1"/>
    <dgm:cxn modelId="{C61EC933-F28E-4F1E-9E61-1C4FDCB76655}" type="presParOf" srcId="{F42E9956-7DE4-4563-A8FF-1C6180447948}" destId="{2540A1C9-6BC5-434C-AA5F-373DF1589C6F}" srcOrd="0" destOrd="0" presId="urn:microsoft.com/office/officeart/2005/8/layout/matrix1"/>
    <dgm:cxn modelId="{7984D63A-9EBD-4323-A311-0462A6E1721D}" type="presParOf" srcId="{F42E9956-7DE4-4563-A8FF-1C6180447948}" destId="{EF7E291B-6898-4485-B030-7C1007069E93}" srcOrd="1" destOrd="0" presId="urn:microsoft.com/office/officeart/2005/8/layout/matrix1"/>
    <dgm:cxn modelId="{8EC06EB9-11A6-47D6-85B9-BD3783E32508}" type="presParOf" srcId="{F42E9956-7DE4-4563-A8FF-1C6180447948}" destId="{CE6E001C-DE68-45F5-865D-BF56B269586D}" srcOrd="2" destOrd="0" presId="urn:microsoft.com/office/officeart/2005/8/layout/matrix1"/>
    <dgm:cxn modelId="{FD1C0D5D-DB30-4704-9322-9F6AA5D7C4DE}" type="presParOf" srcId="{F42E9956-7DE4-4563-A8FF-1C6180447948}" destId="{00B8D668-930F-4A29-87E5-1A7741C612B1}" srcOrd="3" destOrd="0" presId="urn:microsoft.com/office/officeart/2005/8/layout/matrix1"/>
    <dgm:cxn modelId="{55F7C8C1-633C-4CD5-AFEC-1DDEF8BEFAF2}" type="presParOf" srcId="{F42E9956-7DE4-4563-A8FF-1C6180447948}" destId="{577C1E2F-A419-4E01-9E77-0A18C04F5652}" srcOrd="4" destOrd="0" presId="urn:microsoft.com/office/officeart/2005/8/layout/matrix1"/>
    <dgm:cxn modelId="{34ACC280-4DB8-4F3F-9D73-2B54A5D408B4}" type="presParOf" srcId="{F42E9956-7DE4-4563-A8FF-1C6180447948}" destId="{82C1F34C-638D-4DEE-8E2A-CD2AF246C328}" srcOrd="5" destOrd="0" presId="urn:microsoft.com/office/officeart/2005/8/layout/matrix1"/>
    <dgm:cxn modelId="{2D98FC9B-AF35-45A7-A556-098C32DAD6E6}" type="presParOf" srcId="{F42E9956-7DE4-4563-A8FF-1C6180447948}" destId="{30E4A3F1-FE5C-4664-93AE-80B112DC6F5B}" srcOrd="6" destOrd="0" presId="urn:microsoft.com/office/officeart/2005/8/layout/matrix1"/>
    <dgm:cxn modelId="{3D4C63F5-31D1-417E-BEA6-8D061988DC69}" type="presParOf" srcId="{F42E9956-7DE4-4563-A8FF-1C6180447948}" destId="{70A98939-5342-4954-95A6-DA87703B40DE}" srcOrd="7" destOrd="0" presId="urn:microsoft.com/office/officeart/2005/8/layout/matrix1"/>
    <dgm:cxn modelId="{015F819C-4CDF-420F-A0DE-D5846E936C75}" type="presParOf" srcId="{F853F907-E2A6-4D81-9BA9-C9BBD8DD41AC}" destId="{11854015-58E4-43DA-9451-3EE59D6C944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A1C9-6BC5-434C-AA5F-373DF1589C6F}">
      <dsp:nvSpPr>
        <dsp:cNvPr id="0" name=""/>
        <dsp:cNvSpPr/>
      </dsp:nvSpPr>
      <dsp:spPr>
        <a:xfrm rot="16200000">
          <a:off x="847072" y="-847072"/>
          <a:ext cx="2705100" cy="4399245"/>
        </a:xfrm>
        <a:prstGeom prst="round1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t"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Customers &amp; Items</a:t>
          </a:r>
          <a:endParaRPr lang="en-US"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 y="1"/>
        <a:ext cx="4399245" cy="2028825"/>
      </dsp:txXfrm>
    </dsp:sp>
    <dsp:sp modelId="{CE6E001C-DE68-45F5-865D-BF56B269586D}">
      <dsp:nvSpPr>
        <dsp:cNvPr id="0" name=""/>
        <dsp:cNvSpPr/>
      </dsp:nvSpPr>
      <dsp:spPr>
        <a:xfrm>
          <a:off x="4399245" y="0"/>
          <a:ext cx="4399245" cy="2705100"/>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t"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Sales</a:t>
          </a:r>
          <a:endParaRPr lang="en-US"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399245" y="0"/>
        <a:ext cx="4399245" cy="2028825"/>
      </dsp:txXfrm>
    </dsp:sp>
    <dsp:sp modelId="{577C1E2F-A419-4E01-9E77-0A18C04F5652}">
      <dsp:nvSpPr>
        <dsp:cNvPr id="0" name=""/>
        <dsp:cNvSpPr/>
      </dsp:nvSpPr>
      <dsp:spPr>
        <a:xfrm rot="10800000">
          <a:off x="0" y="2705100"/>
          <a:ext cx="4399245" cy="2705100"/>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b"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Inventory</a:t>
          </a:r>
          <a:endParaRPr lang="en-US"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10800000">
        <a:off x="0" y="3381375"/>
        <a:ext cx="4399245" cy="2028825"/>
      </dsp:txXfrm>
    </dsp:sp>
    <dsp:sp modelId="{30E4A3F1-FE5C-4664-93AE-80B112DC6F5B}">
      <dsp:nvSpPr>
        <dsp:cNvPr id="0" name=""/>
        <dsp:cNvSpPr/>
      </dsp:nvSpPr>
      <dsp:spPr>
        <a:xfrm rot="5400000">
          <a:off x="5246317" y="1858028"/>
          <a:ext cx="2705100" cy="4399245"/>
        </a:xfrm>
        <a:prstGeom prst="round1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b"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Personnel &amp; Vendors</a:t>
          </a:r>
          <a:endParaRPr lang="en-US"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4399244" y="3381375"/>
        <a:ext cx="4399245" cy="2028825"/>
      </dsp:txXfrm>
    </dsp:sp>
    <dsp:sp modelId="{11854015-58E4-43DA-9451-3EE59D6C9443}">
      <dsp:nvSpPr>
        <dsp:cNvPr id="0" name=""/>
        <dsp:cNvSpPr/>
      </dsp:nvSpPr>
      <dsp:spPr>
        <a:xfrm>
          <a:off x="2311310" y="2242568"/>
          <a:ext cx="4175868" cy="925063"/>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52400" tIns="152400" rIns="152400" bIns="152400" numCol="1" spcCol="1270" anchor="ctr" anchorCtr="0">
          <a:noAutofit/>
          <a:sp3d/>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Big Picture</a:t>
          </a:r>
          <a:endParaRPr lang="en-US"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356468" y="2287726"/>
        <a:ext cx="4085552" cy="8347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0.36837</cdr:x>
      <cdr:y>0.56503</cdr:y>
    </cdr:from>
    <cdr:to>
      <cdr:x>0.65105</cdr:x>
      <cdr:y>0.81821</cdr:y>
    </cdr:to>
    <cdr:sp macro="" textlink="">
      <cdr:nvSpPr>
        <cdr:cNvPr id="2" name="TextBox 1"/>
        <cdr:cNvSpPr txBox="1"/>
      </cdr:nvSpPr>
      <cdr:spPr>
        <a:xfrm xmlns:a="http://schemas.openxmlformats.org/drawingml/2006/main">
          <a:off x="1674500" y="1980558"/>
          <a:ext cx="1285001" cy="887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Army</a:t>
          </a:r>
        </a:p>
        <a:p xmlns:a="http://schemas.openxmlformats.org/drawingml/2006/main">
          <a:pPr algn="ctr"/>
          <a:r>
            <a:rPr lang="en-US" sz="1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$1.448B</a:t>
          </a:r>
          <a:endPar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0.39983</cdr:x>
      <cdr:y>0.16342</cdr:y>
    </cdr:from>
    <cdr:to>
      <cdr:x>0.54983</cdr:x>
      <cdr:y>0.38842</cdr:y>
    </cdr:to>
    <cdr:sp macro="" textlink="">
      <cdr:nvSpPr>
        <cdr:cNvPr id="3" name="TextBox 2"/>
        <cdr:cNvSpPr txBox="1"/>
      </cdr:nvSpPr>
      <cdr:spPr>
        <a:xfrm xmlns:a="http://schemas.openxmlformats.org/drawingml/2006/main">
          <a:off x="1817493" y="572825"/>
          <a:ext cx="681856" cy="7886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Air Force</a:t>
          </a:r>
        </a:p>
        <a:p xmlns:a="http://schemas.openxmlformats.org/drawingml/2006/main">
          <a:pPr algn="ctr"/>
          <a:r>
            <a:rPr lang="en-US" sz="1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$811M</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0.59376</cdr:x>
      <cdr:y>0.20598</cdr:y>
    </cdr:from>
    <cdr:to>
      <cdr:x>0.9386</cdr:x>
      <cdr:y>0.44973</cdr:y>
    </cdr:to>
    <cdr:sp macro="" textlink="">
      <cdr:nvSpPr>
        <cdr:cNvPr id="5" name="TextBox 4"/>
        <cdr:cNvSpPr txBox="1"/>
      </cdr:nvSpPr>
      <cdr:spPr>
        <a:xfrm xmlns:a="http://schemas.openxmlformats.org/drawingml/2006/main">
          <a:off x="2699066" y="721994"/>
          <a:ext cx="1567541" cy="854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effectLst/>
              <a:latin typeface="Times New Roman" panose="02020603050405020304" pitchFamily="18" charset="0"/>
              <a:cs typeface="Times New Roman" panose="02020603050405020304" pitchFamily="18" charset="0"/>
            </a:rPr>
            <a:t>Marine Corps</a:t>
          </a:r>
        </a:p>
        <a:p xmlns:a="http://schemas.openxmlformats.org/drawingml/2006/main">
          <a:pPr marL="112713" algn="l"/>
          <a:r>
            <a:rPr lang="en-US" sz="1400" b="1" dirty="0" smtClean="0">
              <a:solidFill>
                <a:schemeClr val="tx1"/>
              </a:solidFill>
              <a:effectLst/>
              <a:latin typeface="Times New Roman" panose="02020603050405020304" pitchFamily="18" charset="0"/>
              <a:cs typeface="Times New Roman" panose="02020603050405020304" pitchFamily="18" charset="0"/>
            </a:rPr>
            <a:t>$</a:t>
          </a:r>
          <a:r>
            <a:rPr lang="en-US" sz="1400" b="1" dirty="0" smtClean="0">
              <a:solidFill>
                <a:schemeClr val="tx1"/>
              </a:solidFill>
              <a:latin typeface="Times New Roman" panose="02020603050405020304" pitchFamily="18" charset="0"/>
              <a:cs typeface="Times New Roman" panose="02020603050405020304" pitchFamily="18" charset="0"/>
            </a:rPr>
            <a:t>154</a:t>
          </a:r>
          <a:r>
            <a:rPr lang="en-US" sz="1400" b="1" dirty="0" smtClean="0">
              <a:solidFill>
                <a:schemeClr val="tx1"/>
              </a:solidFill>
              <a:effectLst/>
              <a:latin typeface="Times New Roman" panose="02020603050405020304" pitchFamily="18" charset="0"/>
              <a:cs typeface="Times New Roman" panose="02020603050405020304" pitchFamily="18" charset="0"/>
            </a:rPr>
            <a:t>M</a:t>
          </a:r>
          <a:endParaRPr lang="en-US" sz="1400" b="1" dirty="0">
            <a:solidFill>
              <a:schemeClr val="tx1"/>
            </a:solidFill>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0.11455</cdr:x>
      <cdr:y>0.34377</cdr:y>
    </cdr:from>
    <cdr:to>
      <cdr:x>0.31152</cdr:x>
      <cdr:y>0.53127</cdr:y>
    </cdr:to>
    <cdr:sp macro="" textlink="">
      <cdr:nvSpPr>
        <cdr:cNvPr id="6" name="TextBox 1"/>
        <cdr:cNvSpPr txBox="1"/>
      </cdr:nvSpPr>
      <cdr:spPr>
        <a:xfrm xmlns:a="http://schemas.openxmlformats.org/drawingml/2006/main">
          <a:off x="520714" y="1204987"/>
          <a:ext cx="895368" cy="657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Navy</a:t>
          </a:r>
        </a:p>
        <a:p xmlns:a="http://schemas.openxmlformats.org/drawingml/2006/main">
          <a:pPr algn="ctr"/>
          <a:r>
            <a:rPr lang="en-US" sz="1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$ 911M</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0.82142</cdr:x>
      <cdr:y>0.32364</cdr:y>
    </cdr:from>
    <cdr:to>
      <cdr:x>1</cdr:x>
      <cdr:y>0.47581</cdr:y>
    </cdr:to>
    <cdr:sp macro="" textlink="">
      <cdr:nvSpPr>
        <cdr:cNvPr id="7" name="TextBox 1"/>
        <cdr:cNvSpPr txBox="1"/>
      </cdr:nvSpPr>
      <cdr:spPr>
        <a:xfrm xmlns:a="http://schemas.openxmlformats.org/drawingml/2006/main">
          <a:off x="3733933" y="1134440"/>
          <a:ext cx="811772" cy="5333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tx1"/>
              </a:solidFill>
              <a:latin typeface="Times New Roman" panose="02020603050405020304" pitchFamily="18" charset="0"/>
              <a:cs typeface="Times New Roman" panose="02020603050405020304" pitchFamily="18" charset="0"/>
            </a:rPr>
            <a:t>Other</a:t>
          </a:r>
        </a:p>
        <a:p xmlns:a="http://schemas.openxmlformats.org/drawingml/2006/main">
          <a:pPr algn="ctr"/>
          <a:r>
            <a:rPr lang="en-US" sz="1400" b="1" dirty="0" smtClean="0">
              <a:solidFill>
                <a:schemeClr val="tx1"/>
              </a:solidFill>
              <a:latin typeface="Times New Roman" panose="02020603050405020304" pitchFamily="18" charset="0"/>
              <a:cs typeface="Times New Roman" panose="02020603050405020304" pitchFamily="18" charset="0"/>
            </a:rPr>
            <a:t>$ 206M</a:t>
          </a:r>
          <a:endParaRPr lang="en-US"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B592EC0-DB80-48CD-9080-E62A022563D3}" type="datetimeFigureOut">
              <a:rPr lang="en-US" smtClean="0"/>
              <a:t>9/11/2018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049C15-1730-4B94-BB45-CD3F6809C117}" type="slidenum">
              <a:rPr lang="en-US" smtClean="0"/>
              <a:t>‹#›</a:t>
            </a:fld>
            <a:endParaRPr lang="en-US"/>
          </a:p>
        </p:txBody>
      </p:sp>
    </p:spTree>
    <p:extLst>
      <p:ext uri="{BB962C8B-B14F-4D97-AF65-F5344CB8AC3E}">
        <p14:creationId xmlns:p14="http://schemas.microsoft.com/office/powerpoint/2010/main" val="237992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a:defRPr sz="1200">
                <a:latin typeface="Arial" charset="0"/>
              </a:defRPr>
            </a:lvl1pPr>
          </a:lstStyle>
          <a:p>
            <a:pPr>
              <a:defRPr/>
            </a:pPr>
            <a:fld id="{53CF62E1-2EA3-4B31-AEB6-C9429DDC31DB}" type="slidenum">
              <a:rPr lang="en-US"/>
              <a:pPr>
                <a:defRPr/>
              </a:pPr>
              <a:t>‹#›</a:t>
            </a:fld>
            <a:endParaRPr lang="en-US" dirty="0"/>
          </a:p>
        </p:txBody>
      </p:sp>
    </p:spTree>
    <p:extLst>
      <p:ext uri="{BB962C8B-B14F-4D97-AF65-F5344CB8AC3E}">
        <p14:creationId xmlns:p14="http://schemas.microsoft.com/office/powerpoint/2010/main" val="324821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ED3E3-AEB1-4652-BB67-CDAC5005582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7419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SOE TLSP Awarded as a Total Small Business Set-Aside March 7, 2014 with a maximum value of $10 Billion</a:t>
            </a:r>
          </a:p>
          <a:p>
            <a:pPr marL="171450" indent="-171450">
              <a:buFontTx/>
              <a:buChar char="-"/>
            </a:pPr>
            <a:endParaRPr lang="en-US" dirty="0"/>
          </a:p>
          <a:p>
            <a:pPr marL="171450" indent="-171450">
              <a:buFontTx/>
              <a:buChar char="-"/>
            </a:pPr>
            <a:r>
              <a:rPr lang="en-US" dirty="0"/>
              <a:t>Broad scope</a:t>
            </a:r>
          </a:p>
          <a:p>
            <a:pPr marL="171450" indent="-171450">
              <a:buFontTx/>
              <a:buChar char="-"/>
            </a:pPr>
            <a:endParaRPr lang="en-US" dirty="0"/>
          </a:p>
          <a:p>
            <a:pPr marL="171450" indent="-171450">
              <a:buFontTx/>
              <a:buChar char="-"/>
            </a:pPr>
            <a:r>
              <a:rPr lang="en-US" dirty="0"/>
              <a:t>Multiple Award TLS Program where Delivery Orders are competed amongst the six (6) Vendors under Contract</a:t>
            </a:r>
          </a:p>
          <a:p>
            <a:pPr marL="628650" lvl="1" indent="-171450">
              <a:buFontTx/>
              <a:buChar char="-"/>
            </a:pPr>
            <a:r>
              <a:rPr lang="en-US" dirty="0"/>
              <a:t>Atlantic Diving Supply (ADS)</a:t>
            </a:r>
          </a:p>
          <a:p>
            <a:pPr marL="628650" lvl="1" indent="-171450">
              <a:buFontTx/>
              <a:buChar char="-"/>
            </a:pPr>
            <a:r>
              <a:rPr lang="en-US" dirty="0"/>
              <a:t>Federal Resources</a:t>
            </a:r>
          </a:p>
          <a:p>
            <a:pPr marL="628650" lvl="1" indent="-171450">
              <a:buFontTx/>
              <a:buChar char="-"/>
            </a:pPr>
            <a:r>
              <a:rPr lang="en-US" dirty="0"/>
              <a:t>Tactical &amp; Survival Specialties, Inc.  (</a:t>
            </a:r>
            <a:r>
              <a:rPr lang="en-US" dirty="0" err="1"/>
              <a:t>TSSi</a:t>
            </a:r>
            <a:r>
              <a:rPr lang="en-US" dirty="0"/>
              <a:t>)</a:t>
            </a:r>
          </a:p>
          <a:p>
            <a:pPr marL="628650" lvl="1" indent="-171450">
              <a:buFontTx/>
              <a:buChar char="-"/>
            </a:pPr>
            <a:r>
              <a:rPr lang="en-US" dirty="0"/>
              <a:t>Quantico Tactical</a:t>
            </a:r>
          </a:p>
          <a:p>
            <a:pPr marL="628650" lvl="1" indent="-171450">
              <a:buFontTx/>
              <a:buChar char="-"/>
            </a:pPr>
            <a:r>
              <a:rPr lang="en-US" dirty="0"/>
              <a:t>Source One Distributors</a:t>
            </a:r>
          </a:p>
          <a:p>
            <a:pPr marL="628650" lvl="1" indent="-171450">
              <a:buFontTx/>
              <a:buChar char="-"/>
            </a:pPr>
            <a:r>
              <a:rPr lang="en-US" dirty="0"/>
              <a:t>W.S. Darley</a:t>
            </a:r>
          </a:p>
          <a:p>
            <a:pPr marL="628650" lvl="1" indent="-171450">
              <a:buFontTx/>
              <a:buChar char="-"/>
            </a:pPr>
            <a:endParaRPr lang="en-US" dirty="0"/>
          </a:p>
          <a:p>
            <a:pPr marL="171450" lvl="0" indent="-171450">
              <a:buFontTx/>
              <a:buChar char="-"/>
            </a:pPr>
            <a:r>
              <a:rPr lang="en-US" dirty="0"/>
              <a:t>All Delivery Orders are competed for a Best Value determination </a:t>
            </a:r>
          </a:p>
          <a:p>
            <a:pPr marL="628650" lvl="1" indent="-171450">
              <a:buFontTx/>
              <a:buChar char="-"/>
            </a:pPr>
            <a:r>
              <a:rPr lang="en-US" dirty="0"/>
              <a:t>LPTA</a:t>
            </a:r>
          </a:p>
          <a:p>
            <a:pPr marL="628650" lvl="1" indent="-171450">
              <a:buFontTx/>
              <a:buChar char="-"/>
            </a:pPr>
            <a:r>
              <a:rPr lang="en-US" dirty="0"/>
              <a:t>Trade-Off (higher price for expedited delivery)</a:t>
            </a:r>
          </a:p>
          <a:p>
            <a:pPr marL="628650" lvl="1" indent="-171450">
              <a:buFontTx/>
              <a:buChar char="-"/>
            </a:pPr>
            <a:endParaRPr lang="en-US" dirty="0"/>
          </a:p>
          <a:p>
            <a:pPr marL="171450" lvl="0" indent="-171450">
              <a:buFontTx/>
              <a:buChar char="-"/>
            </a:pPr>
            <a:r>
              <a:rPr lang="en-US" dirty="0"/>
              <a:t>As industry experts the TLS Vendors have established relationships with most manufacturers and truly have leveraged buying power</a:t>
            </a:r>
          </a:p>
          <a:p>
            <a:pPr marL="628650" lvl="1" indent="-171450">
              <a:buFontTx/>
              <a:buChar char="-"/>
            </a:pPr>
            <a:r>
              <a:rPr lang="en-US" dirty="0"/>
              <a:t>Repeat purchase of items allows the Vendors to attain lowest price/discounts based on sales/order volume, which is passed onto Government</a:t>
            </a:r>
          </a:p>
          <a:p>
            <a:pPr marL="628650" lvl="1" indent="-171450">
              <a:buFontTx/>
              <a:buChar char="-"/>
            </a:pPr>
            <a:r>
              <a:rPr lang="en-US" dirty="0"/>
              <a:t>SOE TLSP embraces “Better Buying Power” initiative by Frank Kendall (Undersecretary for Acquisition, Technology, &amp; Logistics)</a:t>
            </a:r>
          </a:p>
          <a:p>
            <a:pPr marL="628650" lvl="1" indent="-171450">
              <a:buFontTx/>
              <a:buChar char="-"/>
            </a:pPr>
            <a:r>
              <a:rPr lang="en-US" dirty="0"/>
              <a:t>TLS Vendors maintain inventory of high demand/high frequency items to reduce lead times and attain lower price based on order quantity/values</a:t>
            </a:r>
          </a:p>
          <a:p>
            <a:pPr marL="1085850" lvl="2" indent="-171450">
              <a:buFontTx/>
              <a:buChar char="-"/>
            </a:pPr>
            <a:r>
              <a:rPr lang="en-US" dirty="0"/>
              <a:t>Reduction in DLA inventory </a:t>
            </a:r>
          </a:p>
          <a:p>
            <a:pPr marL="1085850" lvl="2" indent="-171450">
              <a:buFontTx/>
              <a:buChar char="-"/>
            </a:pPr>
            <a:r>
              <a:rPr lang="en-US" dirty="0"/>
              <a:t>FOB Destination pricing and TLS Vendors have established partners with major carriers (DHL, </a:t>
            </a:r>
            <a:r>
              <a:rPr lang="en-US" dirty="0" err="1"/>
              <a:t>Fedex</a:t>
            </a:r>
            <a:r>
              <a:rPr lang="en-US" dirty="0"/>
              <a:t>, and UPS) for rapid delivery to end locations</a:t>
            </a:r>
          </a:p>
          <a:p>
            <a:pPr marL="1085850" lvl="2" indent="-171450">
              <a:buFontTx/>
              <a:buChar char="-"/>
            </a:pPr>
            <a:endParaRPr lang="en-US" dirty="0"/>
          </a:p>
          <a:p>
            <a:pPr marL="171450" lvl="0" indent="-171450">
              <a:buFontTx/>
              <a:buChar char="-"/>
            </a:pPr>
            <a:r>
              <a:rPr lang="en-US" dirty="0"/>
              <a:t>Bill Of Material (BOM) ordering allows for numerous items/quantities to be ordered at the same time from multiple manufacturers with various shipping destinations for the customer</a:t>
            </a:r>
          </a:p>
          <a:p>
            <a:pPr marL="171450" lvl="0" indent="-171450">
              <a:buFontTx/>
              <a:buChar char="-"/>
            </a:pPr>
            <a:endParaRPr lang="en-US" dirty="0"/>
          </a:p>
          <a:p>
            <a:pPr marL="171450" lvl="0" indent="-171450">
              <a:buFontTx/>
              <a:buChar char="-"/>
            </a:pPr>
            <a:r>
              <a:rPr lang="en-US" dirty="0"/>
              <a:t>Routine customer interaction by TVLS’s to ensure customer satisfaction</a:t>
            </a:r>
          </a:p>
          <a:p>
            <a:pPr marL="171450" lvl="0" indent="-171450">
              <a:buFontTx/>
              <a:buChar char="-"/>
            </a:pPr>
            <a:endParaRPr lang="en-US" dirty="0"/>
          </a:p>
          <a:p>
            <a:pPr marL="171450" lvl="0" indent="-171450">
              <a:buFontTx/>
              <a:buChar char="-"/>
            </a:pPr>
            <a:r>
              <a:rPr lang="en-US" dirty="0"/>
              <a:t>Delivery Orders are competed and awarded between 7-14 days</a:t>
            </a:r>
          </a:p>
          <a:p>
            <a:pPr marL="628650" lvl="1" indent="-171450">
              <a:buFontTx/>
              <a:buChar char="-"/>
            </a:pPr>
            <a:r>
              <a:rPr lang="en-US" dirty="0"/>
              <a:t>Emergency Orders can be awarded in 24 hours or less</a:t>
            </a:r>
          </a:p>
          <a:p>
            <a:pPr marL="628650" lvl="1" indent="-171450">
              <a:buFontTx/>
              <a:buChar char="-"/>
            </a:pPr>
            <a:r>
              <a:rPr lang="en-US" dirty="0"/>
              <a:t>24/7 Vendor Support (example: OUA and Hurricane Sandy)</a:t>
            </a:r>
          </a:p>
          <a:p>
            <a:pPr marL="1085850" lvl="2" indent="-171450">
              <a:buFontTx/>
              <a:buChar char="-"/>
            </a:pPr>
            <a:r>
              <a:rPr lang="en-US" dirty="0"/>
              <a:t>Personal Protective Equipment (goggles, boots, gloves, aprons, personal air purifying respirators-PAPR, </a:t>
            </a:r>
            <a:r>
              <a:rPr lang="en-US" dirty="0" err="1"/>
              <a:t>etc</a:t>
            </a:r>
            <a:r>
              <a:rPr lang="en-US" dirty="0"/>
              <a:t>…)</a:t>
            </a:r>
          </a:p>
          <a:p>
            <a:pPr marL="1085850" lvl="2" indent="-171450">
              <a:buFontTx/>
              <a:buChar char="-"/>
            </a:pPr>
            <a:endParaRPr lang="en-US" dirty="0"/>
          </a:p>
          <a:p>
            <a:pPr marL="171450" lvl="0" indent="-171450">
              <a:buFontTx/>
              <a:buChar char="-"/>
            </a:pPr>
            <a:r>
              <a:rPr lang="en-US" dirty="0"/>
              <a:t>Latest and greatest commercial items are supported besides traditional DLA business managed by NSN</a:t>
            </a:r>
          </a:p>
          <a:p>
            <a:pPr marL="171450" lvl="0" indent="-171450">
              <a:buFontTx/>
              <a:buChar char="-"/>
            </a:pPr>
            <a:endParaRPr lang="en-US" dirty="0"/>
          </a:p>
          <a:p>
            <a:pPr marL="171450" indent="-171450">
              <a:buFontTx/>
              <a:buChar char="-"/>
            </a:pPr>
            <a:r>
              <a:rPr lang="en-US" dirty="0"/>
              <a:t>Army</a:t>
            </a:r>
          </a:p>
          <a:p>
            <a:pPr marL="628650" lvl="1" indent="-171450">
              <a:buFontTx/>
              <a:buChar char="-"/>
            </a:pPr>
            <a:r>
              <a:rPr lang="en-US" dirty="0"/>
              <a:t>PEO Soldier Ft. Belvoir, VA</a:t>
            </a:r>
          </a:p>
          <a:p>
            <a:pPr marL="628650" lvl="1" indent="-171450">
              <a:buFontTx/>
              <a:buChar char="-"/>
            </a:pPr>
            <a:r>
              <a:rPr lang="en-US" dirty="0"/>
              <a:t>Natick (Expeditionary Equipment such as Tents, Shelters, and power generation equipment)</a:t>
            </a:r>
          </a:p>
          <a:p>
            <a:pPr marL="171450" lvl="0" indent="-171450">
              <a:buFontTx/>
              <a:buChar char="-"/>
            </a:pPr>
            <a:endParaRPr lang="en-US" dirty="0"/>
          </a:p>
          <a:p>
            <a:pPr marL="171450" lvl="0" indent="-171450">
              <a:buFontTx/>
              <a:buChar char="-"/>
            </a:pPr>
            <a:r>
              <a:rPr lang="en-US" dirty="0"/>
              <a:t>Navy</a:t>
            </a:r>
          </a:p>
          <a:p>
            <a:pPr marL="628650" lvl="1" indent="-171450">
              <a:buFontTx/>
              <a:buChar char="-"/>
            </a:pPr>
            <a:r>
              <a:rPr lang="en-US" dirty="0"/>
              <a:t>Naval Surface Warfare Center (NSWC) Crane, Indiana (</a:t>
            </a:r>
            <a:r>
              <a:rPr lang="en-US" dirty="0">
                <a:latin typeface="Times New Roman" pitchFamily="18" charset="0"/>
              </a:rPr>
              <a:t>acquisition engineering, in-service engineering and technical support for sensors, electronics, electronic warfare and special warfare weapons.)  FMS Ordering is done from NSWC</a:t>
            </a:r>
          </a:p>
          <a:p>
            <a:pPr marL="628650" lvl="1" indent="-171450">
              <a:buFontTx/>
              <a:buChar char="-"/>
            </a:pPr>
            <a:r>
              <a:rPr lang="en-US" dirty="0">
                <a:latin typeface="Times New Roman" pitchFamily="18" charset="0"/>
              </a:rPr>
              <a:t>SPAWAR (thermal imaging equipment, lasers, sensors, diving equipment)</a:t>
            </a:r>
          </a:p>
          <a:p>
            <a:pPr marL="628650" lvl="1" indent="-171450">
              <a:buFontTx/>
              <a:buChar char="-"/>
            </a:pPr>
            <a:endParaRPr lang="en-US" dirty="0">
              <a:latin typeface="Times New Roman" pitchFamily="18" charset="0"/>
            </a:endParaRPr>
          </a:p>
          <a:p>
            <a:pPr marL="171450" lvl="0" indent="-171450">
              <a:buFontTx/>
              <a:buChar char="-"/>
            </a:pPr>
            <a:r>
              <a:rPr lang="en-US" dirty="0">
                <a:latin typeface="Times New Roman" pitchFamily="18" charset="0"/>
              </a:rPr>
              <a:t>Marine Corps</a:t>
            </a:r>
          </a:p>
          <a:p>
            <a:pPr marL="628650" lvl="1" indent="-171450">
              <a:buFontTx/>
              <a:buChar char="-"/>
            </a:pPr>
            <a:r>
              <a:rPr lang="en-US" dirty="0">
                <a:latin typeface="Times New Roman" pitchFamily="18" charset="0"/>
              </a:rPr>
              <a:t>MARCORSYSCOM</a:t>
            </a:r>
          </a:p>
          <a:p>
            <a:pPr marL="628650" lvl="1" indent="-171450">
              <a:buFontTx/>
              <a:buChar char="-"/>
            </a:pPr>
            <a:r>
              <a:rPr lang="en-US" dirty="0">
                <a:latin typeface="Times New Roman" pitchFamily="18" charset="0"/>
              </a:rPr>
              <a:t>Consolidate Equipment Division, Albany Georgia</a:t>
            </a:r>
          </a:p>
          <a:p>
            <a:pPr marL="628650" lvl="1" indent="-171450">
              <a:buFontTx/>
              <a:buChar char="-"/>
            </a:pPr>
            <a:endParaRPr lang="en-US" dirty="0">
              <a:latin typeface="Times New Roman" pitchFamily="18" charset="0"/>
            </a:endParaRPr>
          </a:p>
          <a:p>
            <a:pPr marL="171450" lvl="0" indent="-171450">
              <a:buFontTx/>
              <a:buChar char="-"/>
            </a:pPr>
            <a:r>
              <a:rPr lang="en-US" dirty="0">
                <a:latin typeface="Times New Roman" pitchFamily="18" charset="0"/>
              </a:rPr>
              <a:t>Air Force</a:t>
            </a:r>
          </a:p>
          <a:p>
            <a:pPr marL="628650" lvl="1" indent="-171450">
              <a:buFontTx/>
              <a:buChar char="-"/>
            </a:pPr>
            <a:r>
              <a:rPr lang="en-US" dirty="0">
                <a:latin typeface="Times New Roman" pitchFamily="18" charset="0"/>
              </a:rPr>
              <a:t>PEO Aviation - Unmanned Aerial Vehicles (UAVs)</a:t>
            </a:r>
          </a:p>
          <a:p>
            <a:pPr marL="628650" lvl="1" indent="-171450">
              <a:buFontTx/>
              <a:buChar char="-"/>
            </a:pPr>
            <a:endParaRPr lang="en-US" dirty="0">
              <a:latin typeface="Times New Roman" pitchFamily="18" charset="0"/>
            </a:endParaRPr>
          </a:p>
          <a:p>
            <a:pPr marL="171450" lvl="0" indent="-171450">
              <a:buFontTx/>
              <a:buChar char="-"/>
            </a:pPr>
            <a:r>
              <a:rPr lang="en-US" dirty="0">
                <a:latin typeface="Times New Roman" pitchFamily="18" charset="0"/>
              </a:rPr>
              <a:t>Major Items</a:t>
            </a:r>
          </a:p>
          <a:p>
            <a:pPr marL="628650" lvl="1" indent="-171450">
              <a:buFontTx/>
              <a:buChar char="-"/>
            </a:pPr>
            <a:r>
              <a:rPr lang="en-US" dirty="0">
                <a:latin typeface="Times New Roman" pitchFamily="18" charset="0"/>
              </a:rPr>
              <a:t>Small unmanned Ground Vehicles (SUGV), Unmanned Aerial Vehicles (UAV), Green Laser Interdiction System (GLIS), Night Vision Goggles (NVG), Thermal Imaging Equipment, Communication Devices, Ballistic Eyewear, and HDT Expeditionary Equipment (Commercial Tents, Shelters, and Power Generation Accessories)</a:t>
            </a:r>
          </a:p>
          <a:p>
            <a:pPr marL="628650" lvl="1" indent="-171450">
              <a:buFontTx/>
              <a:buChar char="-"/>
            </a:pPr>
            <a:endParaRPr lang="en-US" dirty="0">
              <a:latin typeface="Times New Roman" pitchFamily="18" charset="0"/>
            </a:endParaRPr>
          </a:p>
          <a:p>
            <a:pPr marL="171450" lvl="0" indent="-171450">
              <a:buFontTx/>
              <a:buChar char="-"/>
            </a:pPr>
            <a:r>
              <a:rPr lang="en-US" dirty="0">
                <a:latin typeface="Times New Roman" pitchFamily="18" charset="0"/>
              </a:rPr>
              <a:t>Major Manufacturers</a:t>
            </a:r>
          </a:p>
          <a:p>
            <a:pPr marL="628650" lvl="1" indent="-171450">
              <a:buFontTx/>
              <a:buChar char="-"/>
            </a:pPr>
            <a:r>
              <a:rPr lang="en-US" dirty="0">
                <a:latin typeface="Times New Roman" pitchFamily="18" charset="0"/>
              </a:rPr>
              <a:t>L3 Insight Technologies, iRobot, </a:t>
            </a:r>
            <a:r>
              <a:rPr lang="en-US" dirty="0" err="1">
                <a:latin typeface="Times New Roman" pitchFamily="18" charset="0"/>
              </a:rPr>
              <a:t>Aerovironment</a:t>
            </a:r>
            <a:r>
              <a:rPr lang="en-US" dirty="0">
                <a:latin typeface="Times New Roman" pitchFamily="18" charset="0"/>
              </a:rPr>
              <a:t>, BAE Systems, Thales Communications, Harris Communications, Revision, Eye Safety Systems, and HDT Expeditionary Systems</a:t>
            </a:r>
            <a:endParaRPr lang="en-US" dirty="0"/>
          </a:p>
          <a:p>
            <a:endParaRPr lang="en-US" dirty="0" smtClean="0">
              <a:latin typeface="Arial" pitchFamily="34" charset="0"/>
            </a:endParaRPr>
          </a:p>
        </p:txBody>
      </p:sp>
      <p:sp>
        <p:nvSpPr>
          <p:cNvPr id="30723" name="Slide Image Placeholder 4"/>
          <p:cNvSpPr>
            <a:spLocks noGrp="1" noRot="1" noChangeAspect="1" noTextEdit="1"/>
          </p:cNvSpPr>
          <p:nvPr>
            <p:ph type="sldImg"/>
          </p:nvPr>
        </p:nvSpPr>
        <p:spPr>
          <a:ln/>
        </p:spPr>
      </p:sp>
      <p:sp>
        <p:nvSpPr>
          <p:cNvPr id="30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3" tIns="45563" rIns="91123" bIns="45563"/>
          <a:lstStyle>
            <a:lvl1pPr eaLnBrk="0" hangingPunct="0">
              <a:defRPr b="1">
                <a:solidFill>
                  <a:schemeClr val="tx1"/>
                </a:solidFill>
                <a:latin typeface="Arial" pitchFamily="34" charset="0"/>
              </a:defRPr>
            </a:lvl1pPr>
            <a:lvl2pPr marL="726685" indent="-279495" eaLnBrk="0" hangingPunct="0">
              <a:defRPr b="1">
                <a:solidFill>
                  <a:schemeClr val="tx1"/>
                </a:solidFill>
                <a:latin typeface="Arial" pitchFamily="34" charset="0"/>
              </a:defRPr>
            </a:lvl2pPr>
            <a:lvl3pPr marL="1117976" indent="-223596" eaLnBrk="0" hangingPunct="0">
              <a:defRPr b="1">
                <a:solidFill>
                  <a:schemeClr val="tx1"/>
                </a:solidFill>
                <a:latin typeface="Arial" pitchFamily="34" charset="0"/>
              </a:defRPr>
            </a:lvl3pPr>
            <a:lvl4pPr marL="1565167" indent="-223596" eaLnBrk="0" hangingPunct="0">
              <a:defRPr b="1">
                <a:solidFill>
                  <a:schemeClr val="tx1"/>
                </a:solidFill>
                <a:latin typeface="Arial" pitchFamily="34" charset="0"/>
              </a:defRPr>
            </a:lvl4pPr>
            <a:lvl5pPr marL="2012358" indent="-223596" eaLnBrk="0" hangingPunct="0">
              <a:defRPr b="1">
                <a:solidFill>
                  <a:schemeClr val="tx1"/>
                </a:solidFill>
                <a:latin typeface="Arial" pitchFamily="34" charset="0"/>
              </a:defRPr>
            </a:lvl5pPr>
            <a:lvl6pPr marL="2459550" indent="-223596" eaLnBrk="0" fontAlgn="base" hangingPunct="0">
              <a:spcBef>
                <a:spcPct val="0"/>
              </a:spcBef>
              <a:spcAft>
                <a:spcPct val="0"/>
              </a:spcAft>
              <a:defRPr b="1">
                <a:solidFill>
                  <a:schemeClr val="tx1"/>
                </a:solidFill>
                <a:latin typeface="Arial" pitchFamily="34" charset="0"/>
              </a:defRPr>
            </a:lvl6pPr>
            <a:lvl7pPr marL="2906738" indent="-223596" eaLnBrk="0" fontAlgn="base" hangingPunct="0">
              <a:spcBef>
                <a:spcPct val="0"/>
              </a:spcBef>
              <a:spcAft>
                <a:spcPct val="0"/>
              </a:spcAft>
              <a:defRPr b="1">
                <a:solidFill>
                  <a:schemeClr val="tx1"/>
                </a:solidFill>
                <a:latin typeface="Arial" pitchFamily="34" charset="0"/>
              </a:defRPr>
            </a:lvl7pPr>
            <a:lvl8pPr marL="3353929" indent="-223596" eaLnBrk="0" fontAlgn="base" hangingPunct="0">
              <a:spcBef>
                <a:spcPct val="0"/>
              </a:spcBef>
              <a:spcAft>
                <a:spcPct val="0"/>
              </a:spcAft>
              <a:defRPr b="1">
                <a:solidFill>
                  <a:schemeClr val="tx1"/>
                </a:solidFill>
                <a:latin typeface="Arial" pitchFamily="34" charset="0"/>
              </a:defRPr>
            </a:lvl8pPr>
            <a:lvl9pPr marL="3801119" indent="-223596"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C87937-4B80-4EFD-86C6-0AC054E3349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2645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F&amp;ESE TLSP Awarded as a Total Small Business Set-Aside October 31, 2013 with a maximum value of $872 million</a:t>
            </a:r>
          </a:p>
          <a:p>
            <a:pPr marL="171450" indent="-171450">
              <a:buFontTx/>
              <a:buChar char="-"/>
            </a:pPr>
            <a:endParaRPr lang="en-US" dirty="0"/>
          </a:p>
          <a:p>
            <a:pPr marL="171450" indent="-171450">
              <a:buFontTx/>
              <a:buChar char="-"/>
            </a:pPr>
            <a:r>
              <a:rPr lang="en-US" dirty="0"/>
              <a:t>Broad scope</a:t>
            </a:r>
          </a:p>
          <a:p>
            <a:pPr marL="171450" indent="-171450">
              <a:buFontTx/>
              <a:buChar char="-"/>
            </a:pPr>
            <a:endParaRPr lang="en-US" dirty="0"/>
          </a:p>
          <a:p>
            <a:pPr marL="171450" indent="-171450">
              <a:buFontTx/>
              <a:buChar char="-"/>
            </a:pPr>
            <a:r>
              <a:rPr lang="en-US" dirty="0"/>
              <a:t>Multiple Award TLS Program where Delivery Orders are competed amongst the six (6) Vendors under Contract</a:t>
            </a:r>
          </a:p>
          <a:p>
            <a:pPr marL="628650" lvl="1" indent="-171450">
              <a:buFontTx/>
              <a:buChar char="-"/>
            </a:pPr>
            <a:r>
              <a:rPr lang="en-US" dirty="0"/>
              <a:t>Atlantic Diving Supply (ADS)</a:t>
            </a:r>
          </a:p>
          <a:p>
            <a:pPr marL="628650" lvl="1" indent="-171450">
              <a:buFontTx/>
              <a:buChar char="-"/>
            </a:pPr>
            <a:r>
              <a:rPr lang="en-US" dirty="0"/>
              <a:t>Federal Resources</a:t>
            </a:r>
          </a:p>
          <a:p>
            <a:pPr marL="628650" lvl="1" indent="-171450">
              <a:buFontTx/>
              <a:buChar char="-"/>
            </a:pPr>
            <a:r>
              <a:rPr lang="en-US" dirty="0"/>
              <a:t>L.N. Curtis &amp; Sons</a:t>
            </a:r>
          </a:p>
          <a:p>
            <a:pPr marL="628650" lvl="1" indent="-171450">
              <a:buFontTx/>
              <a:buChar char="-"/>
            </a:pPr>
            <a:r>
              <a:rPr lang="en-US" dirty="0" err="1"/>
              <a:t>Unifire</a:t>
            </a:r>
            <a:endParaRPr lang="en-US" dirty="0"/>
          </a:p>
          <a:p>
            <a:pPr marL="628650" lvl="1" indent="-171450">
              <a:buFontTx/>
              <a:buChar char="-"/>
            </a:pPr>
            <a:r>
              <a:rPr lang="en-US" dirty="0"/>
              <a:t>The Mallory Company</a:t>
            </a:r>
          </a:p>
          <a:p>
            <a:pPr marL="628650" lvl="1" indent="-171450">
              <a:buFontTx/>
              <a:buChar char="-"/>
            </a:pPr>
            <a:r>
              <a:rPr lang="en-US" dirty="0"/>
              <a:t>W.S. Darley</a:t>
            </a:r>
          </a:p>
          <a:p>
            <a:pPr marL="628650" lvl="1" indent="-171450">
              <a:buFontTx/>
              <a:buChar char="-"/>
            </a:pPr>
            <a:endParaRPr lang="en-US" dirty="0"/>
          </a:p>
          <a:p>
            <a:pPr marL="171450" lvl="0" indent="-171450">
              <a:buFontTx/>
              <a:buChar char="-"/>
            </a:pPr>
            <a:r>
              <a:rPr lang="en-US" dirty="0"/>
              <a:t>All Delivery Orders are competed for a Best Value determination </a:t>
            </a:r>
          </a:p>
          <a:p>
            <a:pPr marL="628650" lvl="1" indent="-171450">
              <a:buFontTx/>
              <a:buChar char="-"/>
            </a:pPr>
            <a:r>
              <a:rPr lang="en-US" dirty="0"/>
              <a:t>LPTA</a:t>
            </a:r>
          </a:p>
          <a:p>
            <a:pPr marL="628650" lvl="1" indent="-171450">
              <a:buFontTx/>
              <a:buChar char="-"/>
            </a:pPr>
            <a:r>
              <a:rPr lang="en-US" dirty="0"/>
              <a:t>Trade-Off (higher price for expedited delivery)</a:t>
            </a:r>
          </a:p>
          <a:p>
            <a:pPr marL="628650" lvl="1" indent="-171450">
              <a:buFontTx/>
              <a:buChar char="-"/>
            </a:pPr>
            <a:endParaRPr lang="en-US" dirty="0"/>
          </a:p>
          <a:p>
            <a:pPr marL="171450" lvl="0" indent="-171450">
              <a:buFontTx/>
              <a:buChar char="-"/>
            </a:pPr>
            <a:r>
              <a:rPr lang="en-US" dirty="0"/>
              <a:t>As industry experts the TLS Vendors have established relationships with most manufacturers and truly have leveraged buying power</a:t>
            </a:r>
          </a:p>
          <a:p>
            <a:pPr marL="628650" lvl="1" indent="-171450">
              <a:buFontTx/>
              <a:buChar char="-"/>
            </a:pPr>
            <a:r>
              <a:rPr lang="en-US" dirty="0"/>
              <a:t>Repeat purchase of items allows the Vendors to attain lowest price/discounts based on sales/order volume, which is passed onto Government</a:t>
            </a:r>
          </a:p>
          <a:p>
            <a:pPr marL="628650" lvl="1" indent="-171450">
              <a:buFontTx/>
              <a:buChar char="-"/>
            </a:pPr>
            <a:r>
              <a:rPr lang="en-US" dirty="0"/>
              <a:t>F&amp;ESE TLSP embraces “Better Buying Power” initiative by Frank Kendall (Undersecretary for Acquisition, Technology, &amp; Logistics)</a:t>
            </a:r>
          </a:p>
          <a:p>
            <a:pPr marL="628650" lvl="1" indent="-171450">
              <a:buFontTx/>
              <a:buChar char="-"/>
            </a:pPr>
            <a:r>
              <a:rPr lang="en-US" dirty="0"/>
              <a:t>TLS Vendors maintain inventory of high demand/high frequency items to reduce lead times and attain lower price based on order quantity/values</a:t>
            </a:r>
          </a:p>
          <a:p>
            <a:pPr marL="1085850" lvl="2" indent="-171450">
              <a:buFontTx/>
              <a:buChar char="-"/>
            </a:pPr>
            <a:r>
              <a:rPr lang="en-US" dirty="0"/>
              <a:t>Reduction in DLA inventory </a:t>
            </a:r>
          </a:p>
          <a:p>
            <a:pPr marL="1085850" lvl="2" indent="-171450">
              <a:buFontTx/>
              <a:buChar char="-"/>
            </a:pPr>
            <a:r>
              <a:rPr lang="en-US" dirty="0"/>
              <a:t>FOB Destination pricing and TLS Vendors have established partners with major carriers (DHL, </a:t>
            </a:r>
            <a:r>
              <a:rPr lang="en-US" dirty="0" err="1"/>
              <a:t>Fedex</a:t>
            </a:r>
            <a:r>
              <a:rPr lang="en-US" dirty="0"/>
              <a:t>, and UPS) for rapid delivery to end locations</a:t>
            </a:r>
          </a:p>
          <a:p>
            <a:pPr marL="1085850" lvl="2" indent="-171450">
              <a:buFontTx/>
              <a:buChar char="-"/>
            </a:pPr>
            <a:endParaRPr lang="en-US" dirty="0"/>
          </a:p>
          <a:p>
            <a:pPr marL="171450" lvl="0" indent="-171450">
              <a:buFontTx/>
              <a:buChar char="-"/>
            </a:pPr>
            <a:r>
              <a:rPr lang="en-US" dirty="0"/>
              <a:t>Bill Of Material (BOM) ordering allows for numerous items/quantities to be ordered at the same time from multiple manufacturers with various shipping destinations for the customer</a:t>
            </a:r>
          </a:p>
          <a:p>
            <a:pPr marL="171450" lvl="0" indent="-171450">
              <a:buFontTx/>
              <a:buChar char="-"/>
            </a:pPr>
            <a:endParaRPr lang="en-US" dirty="0"/>
          </a:p>
          <a:p>
            <a:pPr marL="171450" lvl="0" indent="-171450">
              <a:buFontTx/>
              <a:buChar char="-"/>
            </a:pPr>
            <a:r>
              <a:rPr lang="en-US" dirty="0"/>
              <a:t>Routine customer interaction by TVLS’s to ensure customer satisfaction</a:t>
            </a:r>
          </a:p>
          <a:p>
            <a:pPr marL="171450" lvl="0" indent="-171450">
              <a:buFontTx/>
              <a:buChar char="-"/>
            </a:pPr>
            <a:endParaRPr lang="en-US" dirty="0"/>
          </a:p>
          <a:p>
            <a:pPr marL="171450" lvl="0" indent="-171450">
              <a:buFontTx/>
              <a:buChar char="-"/>
            </a:pPr>
            <a:r>
              <a:rPr lang="en-US" dirty="0"/>
              <a:t>United States Department of Agriculture (USDA) Forest Service (FS) Wildland Fire Protection Program (WFPP)</a:t>
            </a:r>
          </a:p>
          <a:p>
            <a:pPr marL="628650" lvl="1" indent="-171450">
              <a:buFontTx/>
              <a:buChar char="-"/>
            </a:pPr>
            <a:r>
              <a:rPr lang="en-US" dirty="0"/>
              <a:t>150+ NSNs transferred from GSA to DLA in May 2014</a:t>
            </a:r>
          </a:p>
          <a:p>
            <a:pPr marL="171450" lvl="0" indent="-171450">
              <a:buFontTx/>
              <a:buChar char="-"/>
            </a:pPr>
            <a:endParaRPr lang="en-US" dirty="0"/>
          </a:p>
          <a:p>
            <a:pPr marL="171450" lvl="0" indent="-171450">
              <a:buFontTx/>
              <a:buChar char="-"/>
            </a:pPr>
            <a:r>
              <a:rPr lang="en-US" dirty="0"/>
              <a:t>Delivery Orders are competed and awarded between 7-14 days</a:t>
            </a:r>
          </a:p>
          <a:p>
            <a:pPr marL="628650" lvl="1" indent="-171450">
              <a:buFontTx/>
              <a:buChar char="-"/>
            </a:pPr>
            <a:r>
              <a:rPr lang="en-US" dirty="0"/>
              <a:t>Emergency Orders can be awarded in 24 hours or less</a:t>
            </a:r>
          </a:p>
          <a:p>
            <a:pPr marL="628650" lvl="1" indent="-171450">
              <a:buFontTx/>
              <a:buChar char="-"/>
            </a:pPr>
            <a:r>
              <a:rPr lang="en-US" dirty="0"/>
              <a:t>24/7 Vendor Support (example: OUA and Hurricane Sandy)</a:t>
            </a:r>
          </a:p>
          <a:p>
            <a:pPr marL="1085850" lvl="2" indent="-171450">
              <a:buFontTx/>
              <a:buChar char="-"/>
            </a:pPr>
            <a:r>
              <a:rPr lang="en-US" dirty="0"/>
              <a:t>Personal Protective Equipment (boots, goggles, </a:t>
            </a:r>
            <a:r>
              <a:rPr lang="en-US" dirty="0" err="1"/>
              <a:t>etc</a:t>
            </a:r>
            <a:r>
              <a:rPr lang="en-US" dirty="0"/>
              <a:t>…)</a:t>
            </a:r>
          </a:p>
          <a:p>
            <a:pPr marL="1085850" lvl="2" indent="-171450">
              <a:buFontTx/>
              <a:buChar char="-"/>
            </a:pPr>
            <a:endParaRPr lang="en-US" dirty="0"/>
          </a:p>
          <a:p>
            <a:pPr marL="171450" lvl="0" indent="-171450">
              <a:buFontTx/>
              <a:buChar char="-"/>
            </a:pPr>
            <a:r>
              <a:rPr lang="en-US" dirty="0"/>
              <a:t>Latest and greatest commercial items are supported besides traditional DLA business managed by NSN</a:t>
            </a:r>
          </a:p>
        </p:txBody>
      </p:sp>
      <p:sp>
        <p:nvSpPr>
          <p:cNvPr id="31747" name="Slide Image Placeholder 4"/>
          <p:cNvSpPr>
            <a:spLocks noGrp="1" noRot="1" noChangeAspect="1" noTextEdit="1"/>
          </p:cNvSpPr>
          <p:nvPr>
            <p:ph type="sldImg"/>
          </p:nvPr>
        </p:nvSpPr>
        <p:spPr>
          <a:ln/>
        </p:spPr>
      </p:sp>
      <p:sp>
        <p:nvSpPr>
          <p:cNvPr id="31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3" tIns="45563" rIns="91123" bIns="45563"/>
          <a:lstStyle>
            <a:lvl1pPr eaLnBrk="0" hangingPunct="0">
              <a:defRPr b="1">
                <a:solidFill>
                  <a:schemeClr val="tx1"/>
                </a:solidFill>
                <a:latin typeface="Arial" pitchFamily="34" charset="0"/>
              </a:defRPr>
            </a:lvl1pPr>
            <a:lvl2pPr marL="726685" indent="-279495" eaLnBrk="0" hangingPunct="0">
              <a:defRPr b="1">
                <a:solidFill>
                  <a:schemeClr val="tx1"/>
                </a:solidFill>
                <a:latin typeface="Arial" pitchFamily="34" charset="0"/>
              </a:defRPr>
            </a:lvl2pPr>
            <a:lvl3pPr marL="1117976" indent="-223596" eaLnBrk="0" hangingPunct="0">
              <a:defRPr b="1">
                <a:solidFill>
                  <a:schemeClr val="tx1"/>
                </a:solidFill>
                <a:latin typeface="Arial" pitchFamily="34" charset="0"/>
              </a:defRPr>
            </a:lvl3pPr>
            <a:lvl4pPr marL="1565167" indent="-223596" eaLnBrk="0" hangingPunct="0">
              <a:defRPr b="1">
                <a:solidFill>
                  <a:schemeClr val="tx1"/>
                </a:solidFill>
                <a:latin typeface="Arial" pitchFamily="34" charset="0"/>
              </a:defRPr>
            </a:lvl4pPr>
            <a:lvl5pPr marL="2012358" indent="-223596" eaLnBrk="0" hangingPunct="0">
              <a:defRPr b="1">
                <a:solidFill>
                  <a:schemeClr val="tx1"/>
                </a:solidFill>
                <a:latin typeface="Arial" pitchFamily="34" charset="0"/>
              </a:defRPr>
            </a:lvl5pPr>
            <a:lvl6pPr marL="2459550" indent="-223596" eaLnBrk="0" fontAlgn="base" hangingPunct="0">
              <a:spcBef>
                <a:spcPct val="0"/>
              </a:spcBef>
              <a:spcAft>
                <a:spcPct val="0"/>
              </a:spcAft>
              <a:defRPr b="1">
                <a:solidFill>
                  <a:schemeClr val="tx1"/>
                </a:solidFill>
                <a:latin typeface="Arial" pitchFamily="34" charset="0"/>
              </a:defRPr>
            </a:lvl6pPr>
            <a:lvl7pPr marL="2906738" indent="-223596" eaLnBrk="0" fontAlgn="base" hangingPunct="0">
              <a:spcBef>
                <a:spcPct val="0"/>
              </a:spcBef>
              <a:spcAft>
                <a:spcPct val="0"/>
              </a:spcAft>
              <a:defRPr b="1">
                <a:solidFill>
                  <a:schemeClr val="tx1"/>
                </a:solidFill>
                <a:latin typeface="Arial" pitchFamily="34" charset="0"/>
              </a:defRPr>
            </a:lvl7pPr>
            <a:lvl8pPr marL="3353929" indent="-223596" eaLnBrk="0" fontAlgn="base" hangingPunct="0">
              <a:spcBef>
                <a:spcPct val="0"/>
              </a:spcBef>
              <a:spcAft>
                <a:spcPct val="0"/>
              </a:spcAft>
              <a:defRPr b="1">
                <a:solidFill>
                  <a:schemeClr val="tx1"/>
                </a:solidFill>
                <a:latin typeface="Arial" pitchFamily="34" charset="0"/>
              </a:defRPr>
            </a:lvl8pPr>
            <a:lvl9pPr marL="3801119" indent="-223596"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C0F705-264F-4A6D-9C19-B4C2EBE04CB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1243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itchFamily="34" charset="0"/>
              </a:rPr>
              <a:t>Program complements the MRO Program with LTCS to suppliers specializing in these product lines</a:t>
            </a:r>
          </a:p>
          <a:p>
            <a:endParaRPr lang="en-US" sz="1100" dirty="0">
              <a:latin typeface="Arial" pitchFamily="34" charset="0"/>
            </a:endParaRPr>
          </a:p>
          <a:p>
            <a:r>
              <a:rPr lang="en-US" sz="1100" dirty="0">
                <a:latin typeface="Arial" pitchFamily="34" charset="0"/>
              </a:rPr>
              <a:t>Items provided include both softwood and hardwood lumber and plywood</a:t>
            </a:r>
          </a:p>
          <a:p>
            <a:endParaRPr lang="en-US" sz="1100" dirty="0">
              <a:latin typeface="Arial" pitchFamily="34" charset="0"/>
            </a:endParaRPr>
          </a:p>
          <a:p>
            <a:r>
              <a:rPr lang="en-US" sz="1100" dirty="0">
                <a:latin typeface="Arial" pitchFamily="34" charset="0"/>
              </a:rPr>
              <a:t>Specialty items include fire retardant products/poles/pilings</a:t>
            </a:r>
          </a:p>
          <a:p>
            <a:endParaRPr lang="en-US" sz="1100" dirty="0">
              <a:latin typeface="Arial" pitchFamily="34" charset="0"/>
            </a:endParaRPr>
          </a:p>
          <a:p>
            <a:r>
              <a:rPr lang="en-US" sz="1100" dirty="0">
                <a:latin typeface="Arial" pitchFamily="34" charset="0"/>
              </a:rPr>
              <a:t>Regional contracts are in place with orders completed.</a:t>
            </a:r>
          </a:p>
        </p:txBody>
      </p:sp>
      <p:sp>
        <p:nvSpPr>
          <p:cNvPr id="32771" name="Slide Image Placeholder 4"/>
          <p:cNvSpPr>
            <a:spLocks noGrp="1" noRot="1" noChangeAspect="1" noTextEdit="1"/>
          </p:cNvSpPr>
          <p:nvPr>
            <p:ph type="sldImg"/>
          </p:nvPr>
        </p:nvSpPr>
        <p:spPr>
          <a:ln/>
        </p:spPr>
      </p:sp>
      <p:sp>
        <p:nvSpPr>
          <p:cNvPr id="327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4" tIns="45644" rIns="91284" bIns="45644"/>
          <a:lstStyle>
            <a:lvl1pPr eaLnBrk="0" hangingPunct="0">
              <a:defRPr b="1">
                <a:solidFill>
                  <a:schemeClr val="tx1"/>
                </a:solidFill>
                <a:latin typeface="Arial" pitchFamily="34" charset="0"/>
              </a:defRPr>
            </a:lvl1pPr>
            <a:lvl2pPr marL="727969" indent="-279988" eaLnBrk="0" hangingPunct="0">
              <a:defRPr b="1">
                <a:solidFill>
                  <a:schemeClr val="tx1"/>
                </a:solidFill>
                <a:latin typeface="Arial" pitchFamily="34" charset="0"/>
              </a:defRPr>
            </a:lvl2pPr>
            <a:lvl3pPr marL="1119950" indent="-223992" eaLnBrk="0" hangingPunct="0">
              <a:defRPr b="1">
                <a:solidFill>
                  <a:schemeClr val="tx1"/>
                </a:solidFill>
                <a:latin typeface="Arial" pitchFamily="34" charset="0"/>
              </a:defRPr>
            </a:lvl3pPr>
            <a:lvl4pPr marL="1567932" indent="-223992" eaLnBrk="0" hangingPunct="0">
              <a:defRPr b="1">
                <a:solidFill>
                  <a:schemeClr val="tx1"/>
                </a:solidFill>
                <a:latin typeface="Arial" pitchFamily="34" charset="0"/>
              </a:defRPr>
            </a:lvl4pPr>
            <a:lvl5pPr marL="2015911" indent="-223992" eaLnBrk="0" hangingPunct="0">
              <a:defRPr b="1">
                <a:solidFill>
                  <a:schemeClr val="tx1"/>
                </a:solidFill>
                <a:latin typeface="Arial" pitchFamily="34" charset="0"/>
              </a:defRPr>
            </a:lvl5pPr>
            <a:lvl6pPr marL="2463894" indent="-223992" eaLnBrk="0" fontAlgn="base" hangingPunct="0">
              <a:spcBef>
                <a:spcPct val="0"/>
              </a:spcBef>
              <a:spcAft>
                <a:spcPct val="0"/>
              </a:spcAft>
              <a:defRPr b="1">
                <a:solidFill>
                  <a:schemeClr val="tx1"/>
                </a:solidFill>
                <a:latin typeface="Arial" pitchFamily="34" charset="0"/>
              </a:defRPr>
            </a:lvl6pPr>
            <a:lvl7pPr marL="2911874" indent="-223992" eaLnBrk="0" fontAlgn="base" hangingPunct="0">
              <a:spcBef>
                <a:spcPct val="0"/>
              </a:spcBef>
              <a:spcAft>
                <a:spcPct val="0"/>
              </a:spcAft>
              <a:defRPr b="1">
                <a:solidFill>
                  <a:schemeClr val="tx1"/>
                </a:solidFill>
                <a:latin typeface="Arial" pitchFamily="34" charset="0"/>
              </a:defRPr>
            </a:lvl7pPr>
            <a:lvl8pPr marL="3359853" indent="-223992" eaLnBrk="0" fontAlgn="base" hangingPunct="0">
              <a:spcBef>
                <a:spcPct val="0"/>
              </a:spcBef>
              <a:spcAft>
                <a:spcPct val="0"/>
              </a:spcAft>
              <a:defRPr b="1">
                <a:solidFill>
                  <a:schemeClr val="tx1"/>
                </a:solidFill>
                <a:latin typeface="Arial" pitchFamily="34" charset="0"/>
              </a:defRPr>
            </a:lvl8pPr>
            <a:lvl9pPr marL="3807835" indent="-223992"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B0F521-89B3-4385-B974-F68373AB1799}"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469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p:spPr>
        <p:txBody>
          <a:bodyPr/>
          <a:lstStyle/>
          <a:p>
            <a:endParaRPr lang="en-US" smtClean="0"/>
          </a:p>
        </p:txBody>
      </p:sp>
      <p:sp>
        <p:nvSpPr>
          <p:cNvPr id="4100" name="Slide Number Placeholder 3"/>
          <p:cNvSpPr>
            <a:spLocks noGrp="1"/>
          </p:cNvSpPr>
          <p:nvPr>
            <p:ph type="sldNum" sz="quarter" idx="5"/>
          </p:nvPr>
        </p:nvSpPr>
        <p:spPr>
          <a:noFill/>
        </p:spPr>
        <p:txBody>
          <a:bodyPr/>
          <a:lstStyle/>
          <a:p>
            <a:fld id="{34C2C49F-E5FF-4514-A6CB-C3DEB15863C1}" type="slidenum">
              <a:rPr lang="en-US" smtClean="0">
                <a:solidFill>
                  <a:prstClr val="black"/>
                </a:solidFill>
              </a:rPr>
              <a:pPr/>
              <a:t>15</a:t>
            </a:fld>
            <a:endParaRPr lang="en-US" smtClean="0">
              <a:solidFill>
                <a:prstClr val="black"/>
              </a:solidFill>
            </a:endParaRPr>
          </a:p>
        </p:txBody>
      </p:sp>
    </p:spTree>
    <p:extLst>
      <p:ext uri="{BB962C8B-B14F-4D97-AF65-F5344CB8AC3E}">
        <p14:creationId xmlns:p14="http://schemas.microsoft.com/office/powerpoint/2010/main" val="53951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4"/>
          <p:cNvSpPr>
            <a:spLocks noGrp="1" noRot="1" noChangeAspect="1" noTextEdit="1"/>
          </p:cNvSpPr>
          <p:nvPr>
            <p:ph type="sldImg"/>
          </p:nvPr>
        </p:nvSpPr>
        <p:spPr>
          <a:ln/>
        </p:spPr>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4" tIns="45644" rIns="91284" bIns="45644"/>
          <a:lstStyle>
            <a:lvl1pPr eaLnBrk="0" hangingPunct="0">
              <a:defRPr b="1">
                <a:solidFill>
                  <a:schemeClr val="tx1"/>
                </a:solidFill>
                <a:latin typeface="Arial" pitchFamily="34" charset="0"/>
              </a:defRPr>
            </a:lvl1pPr>
            <a:lvl2pPr marL="727969" indent="-279988" eaLnBrk="0" hangingPunct="0">
              <a:defRPr b="1">
                <a:solidFill>
                  <a:schemeClr val="tx1"/>
                </a:solidFill>
                <a:latin typeface="Arial" pitchFamily="34" charset="0"/>
              </a:defRPr>
            </a:lvl2pPr>
            <a:lvl3pPr marL="1119950" indent="-223992" eaLnBrk="0" hangingPunct="0">
              <a:defRPr b="1">
                <a:solidFill>
                  <a:schemeClr val="tx1"/>
                </a:solidFill>
                <a:latin typeface="Arial" pitchFamily="34" charset="0"/>
              </a:defRPr>
            </a:lvl3pPr>
            <a:lvl4pPr marL="1567932" indent="-223992" eaLnBrk="0" hangingPunct="0">
              <a:defRPr b="1">
                <a:solidFill>
                  <a:schemeClr val="tx1"/>
                </a:solidFill>
                <a:latin typeface="Arial" pitchFamily="34" charset="0"/>
              </a:defRPr>
            </a:lvl4pPr>
            <a:lvl5pPr marL="2015911" indent="-223992" eaLnBrk="0" hangingPunct="0">
              <a:defRPr b="1">
                <a:solidFill>
                  <a:schemeClr val="tx1"/>
                </a:solidFill>
                <a:latin typeface="Arial" pitchFamily="34" charset="0"/>
              </a:defRPr>
            </a:lvl5pPr>
            <a:lvl6pPr marL="2463894" indent="-223992" eaLnBrk="0" fontAlgn="base" hangingPunct="0">
              <a:spcBef>
                <a:spcPct val="0"/>
              </a:spcBef>
              <a:spcAft>
                <a:spcPct val="0"/>
              </a:spcAft>
              <a:defRPr b="1">
                <a:solidFill>
                  <a:schemeClr val="tx1"/>
                </a:solidFill>
                <a:latin typeface="Arial" pitchFamily="34" charset="0"/>
              </a:defRPr>
            </a:lvl6pPr>
            <a:lvl7pPr marL="2911874" indent="-223992" eaLnBrk="0" fontAlgn="base" hangingPunct="0">
              <a:spcBef>
                <a:spcPct val="0"/>
              </a:spcBef>
              <a:spcAft>
                <a:spcPct val="0"/>
              </a:spcAft>
              <a:defRPr b="1">
                <a:solidFill>
                  <a:schemeClr val="tx1"/>
                </a:solidFill>
                <a:latin typeface="Arial" pitchFamily="34" charset="0"/>
              </a:defRPr>
            </a:lvl7pPr>
            <a:lvl8pPr marL="3359853" indent="-223992" eaLnBrk="0" fontAlgn="base" hangingPunct="0">
              <a:spcBef>
                <a:spcPct val="0"/>
              </a:spcBef>
              <a:spcAft>
                <a:spcPct val="0"/>
              </a:spcAft>
              <a:defRPr b="1">
                <a:solidFill>
                  <a:schemeClr val="tx1"/>
                </a:solidFill>
                <a:latin typeface="Arial" pitchFamily="34" charset="0"/>
              </a:defRPr>
            </a:lvl8pPr>
            <a:lvl9pPr marL="3807835" indent="-223992"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CC2B1-65C5-4C39-9E52-DFE74A9E7E3A}"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
        <p:nvSpPr>
          <p:cNvPr id="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Purpose: To provide essential go-to-war type items to the military and primarily for CENTCOM support.</a:t>
            </a:r>
          </a:p>
          <a:p>
            <a:r>
              <a:rPr lang="en-US" dirty="0" smtClean="0"/>
              <a:t>Individual long term contracts with established industry entities</a:t>
            </a:r>
          </a:p>
          <a:p>
            <a:r>
              <a:rPr lang="en-US" dirty="0" smtClean="0"/>
              <a:t>Bastions – HESCO</a:t>
            </a:r>
          </a:p>
          <a:p>
            <a:r>
              <a:rPr lang="en-US" dirty="0" smtClean="0"/>
              <a:t>Concertina and other Barbed Wire – Allied and Cobra</a:t>
            </a:r>
          </a:p>
          <a:p>
            <a:r>
              <a:rPr lang="en-US" dirty="0" smtClean="0"/>
              <a:t>Metal revetments – IDT Infrastructure</a:t>
            </a:r>
          </a:p>
          <a:p>
            <a:r>
              <a:rPr lang="en-US" dirty="0" smtClean="0"/>
              <a:t>AM2 Matting – AlFab</a:t>
            </a:r>
          </a:p>
          <a:p>
            <a:endParaRPr lang="en-US" dirty="0" smtClean="0"/>
          </a:p>
          <a:p>
            <a:r>
              <a:rPr lang="en-US" dirty="0" smtClean="0"/>
              <a:t>Items are all competitive, NSN based</a:t>
            </a:r>
          </a:p>
          <a:p>
            <a:endParaRPr lang="en-US" dirty="0" smtClean="0"/>
          </a:p>
          <a:p>
            <a:pPr eaLnBrk="1" hangingPunct="1"/>
            <a:endParaRPr lang="en-US" dirty="0" smtClean="0"/>
          </a:p>
          <a:p>
            <a:endParaRPr lang="en-US" dirty="0"/>
          </a:p>
        </p:txBody>
      </p:sp>
    </p:spTree>
    <p:extLst>
      <p:ext uri="{BB962C8B-B14F-4D97-AF65-F5344CB8AC3E}">
        <p14:creationId xmlns:p14="http://schemas.microsoft.com/office/powerpoint/2010/main" val="20966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26685" indent="-279495" eaLnBrk="0" hangingPunct="0">
              <a:defRPr b="1">
                <a:solidFill>
                  <a:schemeClr val="tx1"/>
                </a:solidFill>
                <a:latin typeface="Arial" pitchFamily="34" charset="0"/>
              </a:defRPr>
            </a:lvl2pPr>
            <a:lvl3pPr marL="1117976" indent="-223596" eaLnBrk="0" hangingPunct="0">
              <a:defRPr b="1">
                <a:solidFill>
                  <a:schemeClr val="tx1"/>
                </a:solidFill>
                <a:latin typeface="Arial" pitchFamily="34" charset="0"/>
              </a:defRPr>
            </a:lvl3pPr>
            <a:lvl4pPr marL="1565167" indent="-223596" eaLnBrk="0" hangingPunct="0">
              <a:defRPr b="1">
                <a:solidFill>
                  <a:schemeClr val="tx1"/>
                </a:solidFill>
                <a:latin typeface="Arial" pitchFamily="34" charset="0"/>
              </a:defRPr>
            </a:lvl4pPr>
            <a:lvl5pPr marL="2012358" indent="-223596" eaLnBrk="0" hangingPunct="0">
              <a:defRPr b="1">
                <a:solidFill>
                  <a:schemeClr val="tx1"/>
                </a:solidFill>
                <a:latin typeface="Arial" pitchFamily="34" charset="0"/>
              </a:defRPr>
            </a:lvl5pPr>
            <a:lvl6pPr marL="2459550" indent="-223596" eaLnBrk="0" fontAlgn="base" hangingPunct="0">
              <a:spcBef>
                <a:spcPct val="0"/>
              </a:spcBef>
              <a:spcAft>
                <a:spcPct val="0"/>
              </a:spcAft>
              <a:defRPr b="1">
                <a:solidFill>
                  <a:schemeClr val="tx1"/>
                </a:solidFill>
                <a:latin typeface="Arial" pitchFamily="34" charset="0"/>
              </a:defRPr>
            </a:lvl6pPr>
            <a:lvl7pPr marL="2906738" indent="-223596" eaLnBrk="0" fontAlgn="base" hangingPunct="0">
              <a:spcBef>
                <a:spcPct val="0"/>
              </a:spcBef>
              <a:spcAft>
                <a:spcPct val="0"/>
              </a:spcAft>
              <a:defRPr b="1">
                <a:solidFill>
                  <a:schemeClr val="tx1"/>
                </a:solidFill>
                <a:latin typeface="Arial" pitchFamily="34" charset="0"/>
              </a:defRPr>
            </a:lvl7pPr>
            <a:lvl8pPr marL="3353929" indent="-223596" eaLnBrk="0" fontAlgn="base" hangingPunct="0">
              <a:spcBef>
                <a:spcPct val="0"/>
              </a:spcBef>
              <a:spcAft>
                <a:spcPct val="0"/>
              </a:spcAft>
              <a:defRPr b="1">
                <a:solidFill>
                  <a:schemeClr val="tx1"/>
                </a:solidFill>
                <a:latin typeface="Arial" pitchFamily="34" charset="0"/>
              </a:defRPr>
            </a:lvl8pPr>
            <a:lvl9pPr marL="3801119" indent="-223596"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B99EF9-F430-487C-BE98-C205725A419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
        <p:nvSpPr>
          <p:cNvPr id="33796" name="Slide Image Placeholder 6"/>
          <p:cNvSpPr>
            <a:spLocks noGrp="1" noRot="1" noChangeAspect="1" noTextEdit="1"/>
          </p:cNvSpPr>
          <p:nvPr>
            <p:ph type="sldImg"/>
          </p:nvPr>
        </p:nvSpPr>
        <p:spPr>
          <a:ln/>
        </p:spPr>
      </p:sp>
      <p:sp>
        <p:nvSpPr>
          <p:cNvPr id="6" name="Rectangle 3"/>
          <p:cNvSpPr txBox="1">
            <a:spLocks noGrp="1" noChangeArrowheads="1"/>
          </p:cNvSpPr>
          <p:nvPr>
            <p:ph type="body" idx="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126" tIns="45563" rIns="91126" bIns="4556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Obtain commercial heavy equipment for military and federal services. </a:t>
            </a:r>
            <a:endParaRPr lang="en-US" sz="1800" dirty="0"/>
          </a:p>
          <a:p>
            <a:r>
              <a:rPr lang="en-US" dirty="0" smtClean="0"/>
              <a:t>Accomplished w/ LTC  Rqmts contracts with established commercial industry. Multiple award contracts  - competes customer reqmts.</a:t>
            </a:r>
          </a:p>
          <a:p>
            <a:endParaRPr lang="en-US" dirty="0" smtClean="0"/>
          </a:p>
          <a:p>
            <a:r>
              <a:rPr lang="en-US" dirty="0" smtClean="0"/>
              <a:t>There are 7 Product Groups</a:t>
            </a:r>
            <a:endParaRPr lang="en-US" sz="1800" dirty="0"/>
          </a:p>
          <a:p>
            <a:r>
              <a:rPr lang="en-US" dirty="0" smtClean="0"/>
              <a:t>Construction Equipment - Dozers, graders / Caterpillar, CASE, John Deere, Bobcat</a:t>
            </a:r>
            <a:endParaRPr lang="en-US" sz="1800" dirty="0"/>
          </a:p>
          <a:p>
            <a:r>
              <a:rPr lang="en-US" dirty="0" smtClean="0"/>
              <a:t>Cranes - Construction cranes, gantry cranes / Link Belt, Grove</a:t>
            </a:r>
            <a:endParaRPr lang="en-US" sz="1800" dirty="0"/>
          </a:p>
          <a:p>
            <a:r>
              <a:rPr lang="en-US" dirty="0" smtClean="0"/>
              <a:t>Material Handling - Forklifts, man lifts, articulating trucks / Hyster, Yale, Terex</a:t>
            </a:r>
            <a:endParaRPr lang="en-US" sz="1800" dirty="0"/>
          </a:p>
          <a:p>
            <a:r>
              <a:rPr lang="en-US" dirty="0" smtClean="0"/>
              <a:t>Agricultural - Tractors, reapers, mowers / John Deere</a:t>
            </a:r>
            <a:endParaRPr lang="en-US" sz="1800" dirty="0"/>
          </a:p>
          <a:p>
            <a:r>
              <a:rPr lang="en-US" dirty="0" smtClean="0"/>
              <a:t>Trucks and Trailers - Construction trucks and tow trailers / Mack, Caterpillar</a:t>
            </a:r>
            <a:endParaRPr lang="en-US" sz="1800" dirty="0"/>
          </a:p>
          <a:p>
            <a:r>
              <a:rPr lang="en-US" dirty="0" smtClean="0"/>
              <a:t>Environmental - Compactors, runway sweepers, snow plows, water well drilling rigs / Atlantic Machinery</a:t>
            </a:r>
            <a:endParaRPr lang="en-US" sz="1800" dirty="0"/>
          </a:p>
          <a:p>
            <a:r>
              <a:rPr lang="en-US" dirty="0" smtClean="0"/>
              <a:t>Fire Fighting and Rescue Equipment - Fire trucks, rescue vehicles / Pierce, KME, </a:t>
            </a:r>
            <a:r>
              <a:rPr lang="en-US" dirty="0" err="1" smtClean="0"/>
              <a:t>Kovatch</a:t>
            </a:r>
            <a:endParaRPr lang="en-US" sz="1800" dirty="0"/>
          </a:p>
          <a:p>
            <a:endParaRPr lang="en-US" dirty="0" smtClean="0"/>
          </a:p>
          <a:p>
            <a:r>
              <a:rPr lang="en-US" dirty="0" smtClean="0"/>
              <a:t>- Hundreds of major models available with thousands of optional equipment and configurations that the customer’s order. </a:t>
            </a:r>
            <a:endParaRPr lang="en-US" sz="1800" dirty="0"/>
          </a:p>
          <a:p>
            <a:r>
              <a:rPr lang="en-US" dirty="0" smtClean="0"/>
              <a:t>- Commercial Warranties</a:t>
            </a:r>
            <a:endParaRPr lang="en-US" sz="1800" dirty="0"/>
          </a:p>
          <a:p>
            <a:r>
              <a:rPr lang="en-US" dirty="0" smtClean="0"/>
              <a:t>- Delivery Worldwide</a:t>
            </a:r>
            <a:endParaRPr lang="en-US" sz="1800" dirty="0"/>
          </a:p>
          <a:p>
            <a:r>
              <a:rPr lang="en-US" dirty="0" smtClean="0"/>
              <a:t>- 160</a:t>
            </a:r>
            <a:r>
              <a:rPr lang="en-US" baseline="0" dirty="0" smtClean="0"/>
              <a:t> </a:t>
            </a:r>
            <a:r>
              <a:rPr lang="en-US" dirty="0" smtClean="0"/>
              <a:t>proposals have been received that have been and are under evaluation. Continuous open solicitation for 4 years to allow new vendors to submit proposals for evaluation. Last solicitation</a:t>
            </a:r>
            <a:r>
              <a:rPr lang="en-US" baseline="0" dirty="0" smtClean="0"/>
              <a:t> closed September 22, 2015.   65 contracts awarded.</a:t>
            </a:r>
            <a:endParaRPr lang="en-US" sz="1800" dirty="0"/>
          </a:p>
          <a:p>
            <a:endParaRPr lang="en-US" dirty="0" smtClean="0">
              <a:latin typeface="Arial" pitchFamily="34" charset="0"/>
            </a:endParaRPr>
          </a:p>
        </p:txBody>
      </p:sp>
    </p:spTree>
    <p:extLst>
      <p:ext uri="{BB962C8B-B14F-4D97-AF65-F5344CB8AC3E}">
        <p14:creationId xmlns:p14="http://schemas.microsoft.com/office/powerpoint/2010/main" val="412230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Container Support Program provides specialized containers for individual customer needs.  Long Term Contracts with vendors cover their entire commercial catalogs of containers and  related items.  Warfighters use the Defense Logistics Agency’s automated system or can call their Customer Account Specialist to place their orders.   </a:t>
            </a:r>
          </a:p>
          <a:p>
            <a:endParaRPr lang="en-US" dirty="0" smtClean="0">
              <a:latin typeface="Arial" pitchFamily="34" charset="0"/>
            </a:endParaRPr>
          </a:p>
        </p:txBody>
      </p:sp>
      <p:sp>
        <p:nvSpPr>
          <p:cNvPr id="34819" name="Slide Image Placeholder 4"/>
          <p:cNvSpPr>
            <a:spLocks noGrp="1" noRot="1" noChangeAspect="1" noTextEdit="1"/>
          </p:cNvSpPr>
          <p:nvPr>
            <p:ph type="sldImg"/>
          </p:nvPr>
        </p:nvSpPr>
        <p:spPr>
          <a:ln/>
        </p:spPr>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3" rIns="93144" bIns="46573"/>
          <a:lstStyle>
            <a:lvl1pPr eaLnBrk="0" hangingPunct="0">
              <a:defRPr b="1">
                <a:solidFill>
                  <a:schemeClr val="tx1"/>
                </a:solidFill>
                <a:latin typeface="Arial" pitchFamily="34" charset="0"/>
              </a:defRPr>
            </a:lvl1pPr>
            <a:lvl2pPr marL="742792" indent="-285690" eaLnBrk="0" hangingPunct="0">
              <a:defRPr b="1">
                <a:solidFill>
                  <a:schemeClr val="tx1"/>
                </a:solidFill>
                <a:latin typeface="Arial" pitchFamily="34" charset="0"/>
              </a:defRPr>
            </a:lvl2pPr>
            <a:lvl3pPr marL="1142758" indent="-228551" eaLnBrk="0" hangingPunct="0">
              <a:defRPr b="1">
                <a:solidFill>
                  <a:schemeClr val="tx1"/>
                </a:solidFill>
                <a:latin typeface="Arial" pitchFamily="34" charset="0"/>
              </a:defRPr>
            </a:lvl3pPr>
            <a:lvl4pPr marL="1599861" indent="-228551" eaLnBrk="0" hangingPunct="0">
              <a:defRPr b="1">
                <a:solidFill>
                  <a:schemeClr val="tx1"/>
                </a:solidFill>
                <a:latin typeface="Arial" pitchFamily="34" charset="0"/>
              </a:defRPr>
            </a:lvl4pPr>
            <a:lvl5pPr marL="2056964" indent="-228551" eaLnBrk="0" hangingPunct="0">
              <a:defRPr b="1">
                <a:solidFill>
                  <a:schemeClr val="tx1"/>
                </a:solidFill>
                <a:latin typeface="Arial" pitchFamily="34" charset="0"/>
              </a:defRPr>
            </a:lvl5pPr>
            <a:lvl6pPr marL="2514067" indent="-228551" eaLnBrk="0" fontAlgn="base" hangingPunct="0">
              <a:spcBef>
                <a:spcPct val="0"/>
              </a:spcBef>
              <a:spcAft>
                <a:spcPct val="0"/>
              </a:spcAft>
              <a:defRPr b="1">
                <a:solidFill>
                  <a:schemeClr val="tx1"/>
                </a:solidFill>
                <a:latin typeface="Arial" pitchFamily="34" charset="0"/>
              </a:defRPr>
            </a:lvl6pPr>
            <a:lvl7pPr marL="2971170" indent="-228551" eaLnBrk="0" fontAlgn="base" hangingPunct="0">
              <a:spcBef>
                <a:spcPct val="0"/>
              </a:spcBef>
              <a:spcAft>
                <a:spcPct val="0"/>
              </a:spcAft>
              <a:defRPr b="1">
                <a:solidFill>
                  <a:schemeClr val="tx1"/>
                </a:solidFill>
                <a:latin typeface="Arial" pitchFamily="34" charset="0"/>
              </a:defRPr>
            </a:lvl7pPr>
            <a:lvl8pPr marL="3428273" indent="-228551" eaLnBrk="0" fontAlgn="base" hangingPunct="0">
              <a:spcBef>
                <a:spcPct val="0"/>
              </a:spcBef>
              <a:spcAft>
                <a:spcPct val="0"/>
              </a:spcAft>
              <a:defRPr b="1">
                <a:solidFill>
                  <a:schemeClr val="tx1"/>
                </a:solidFill>
                <a:latin typeface="Arial" pitchFamily="34" charset="0"/>
              </a:defRPr>
            </a:lvl8pPr>
            <a:lvl9pPr marL="3885376" indent="-228551"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72B6EA-E3A9-4653-AEA3-E605E405F85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0123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a:t>
            </a:r>
            <a:r>
              <a:rPr lang="en-US" baseline="0" dirty="0" smtClean="0">
                <a:latin typeface="Arial" pitchFamily="34" charset="0"/>
              </a:rPr>
              <a:t> Ground Support</a:t>
            </a:r>
            <a:r>
              <a:rPr lang="en-US" dirty="0" smtClean="0">
                <a:latin typeface="Arial" pitchFamily="34" charset="0"/>
              </a:rPr>
              <a:t> IST at DLA Troop Support provides a wide variety of equipment support, from shelving and warehouse supplies, to Aircraft Ground Support Equipment, to certain air purification supplies and filters, including materials for submarines and aircraft.  </a:t>
            </a:r>
          </a:p>
          <a:p>
            <a:r>
              <a:rPr lang="en-US" dirty="0" smtClean="0">
                <a:latin typeface="Arial" pitchFamily="34" charset="0"/>
              </a:rPr>
              <a:t>This</a:t>
            </a:r>
            <a:r>
              <a:rPr lang="en-US" baseline="0" dirty="0" smtClean="0">
                <a:latin typeface="Arial" pitchFamily="34" charset="0"/>
              </a:rPr>
              <a:t> IST</a:t>
            </a:r>
            <a:r>
              <a:rPr lang="en-US" dirty="0" smtClean="0">
                <a:latin typeface="Arial" pitchFamily="34" charset="0"/>
              </a:rPr>
              <a:t> also manages active RFID tags, supplied to DDC and all branches of the military to track shipments of material world wide.</a:t>
            </a:r>
          </a:p>
          <a:p>
            <a:r>
              <a:rPr lang="en-US" dirty="0" smtClean="0">
                <a:latin typeface="Arial" pitchFamily="34" charset="0"/>
              </a:rPr>
              <a:t>Ground Support IST has numerous SMS agreements/partnerships to provide best possible service to our customers.</a:t>
            </a:r>
          </a:p>
        </p:txBody>
      </p:sp>
      <p:sp>
        <p:nvSpPr>
          <p:cNvPr id="35843" name="Slide Image Placeholder 4"/>
          <p:cNvSpPr>
            <a:spLocks noGrp="1" noRot="1" noChangeAspect="1" noTextEdit="1"/>
          </p:cNvSpPr>
          <p:nvPr>
            <p:ph type="sldImg"/>
          </p:nvPr>
        </p:nvSpPr>
        <p:spPr>
          <a:ln/>
        </p:spPr>
      </p:sp>
      <p:sp>
        <p:nvSpPr>
          <p:cNvPr id="358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3" rIns="93144" bIns="46573"/>
          <a:lstStyle>
            <a:lvl1pPr eaLnBrk="0" hangingPunct="0">
              <a:defRPr b="1">
                <a:solidFill>
                  <a:schemeClr val="tx1"/>
                </a:solidFill>
                <a:latin typeface="Arial" pitchFamily="34" charset="0"/>
              </a:defRPr>
            </a:lvl1pPr>
            <a:lvl2pPr marL="742792" indent="-285690" eaLnBrk="0" hangingPunct="0">
              <a:defRPr b="1">
                <a:solidFill>
                  <a:schemeClr val="tx1"/>
                </a:solidFill>
                <a:latin typeface="Arial" pitchFamily="34" charset="0"/>
              </a:defRPr>
            </a:lvl2pPr>
            <a:lvl3pPr marL="1142758" indent="-228551" eaLnBrk="0" hangingPunct="0">
              <a:defRPr b="1">
                <a:solidFill>
                  <a:schemeClr val="tx1"/>
                </a:solidFill>
                <a:latin typeface="Arial" pitchFamily="34" charset="0"/>
              </a:defRPr>
            </a:lvl3pPr>
            <a:lvl4pPr marL="1599861" indent="-228551" eaLnBrk="0" hangingPunct="0">
              <a:defRPr b="1">
                <a:solidFill>
                  <a:schemeClr val="tx1"/>
                </a:solidFill>
                <a:latin typeface="Arial" pitchFamily="34" charset="0"/>
              </a:defRPr>
            </a:lvl4pPr>
            <a:lvl5pPr marL="2056964" indent="-228551" eaLnBrk="0" hangingPunct="0">
              <a:defRPr b="1">
                <a:solidFill>
                  <a:schemeClr val="tx1"/>
                </a:solidFill>
                <a:latin typeface="Arial" pitchFamily="34" charset="0"/>
              </a:defRPr>
            </a:lvl5pPr>
            <a:lvl6pPr marL="2514067" indent="-228551" eaLnBrk="0" fontAlgn="base" hangingPunct="0">
              <a:spcBef>
                <a:spcPct val="0"/>
              </a:spcBef>
              <a:spcAft>
                <a:spcPct val="0"/>
              </a:spcAft>
              <a:defRPr b="1">
                <a:solidFill>
                  <a:schemeClr val="tx1"/>
                </a:solidFill>
                <a:latin typeface="Arial" pitchFamily="34" charset="0"/>
              </a:defRPr>
            </a:lvl6pPr>
            <a:lvl7pPr marL="2971170" indent="-228551" eaLnBrk="0" fontAlgn="base" hangingPunct="0">
              <a:spcBef>
                <a:spcPct val="0"/>
              </a:spcBef>
              <a:spcAft>
                <a:spcPct val="0"/>
              </a:spcAft>
              <a:defRPr b="1">
                <a:solidFill>
                  <a:schemeClr val="tx1"/>
                </a:solidFill>
                <a:latin typeface="Arial" pitchFamily="34" charset="0"/>
              </a:defRPr>
            </a:lvl7pPr>
            <a:lvl8pPr marL="3428273" indent="-228551" eaLnBrk="0" fontAlgn="base" hangingPunct="0">
              <a:spcBef>
                <a:spcPct val="0"/>
              </a:spcBef>
              <a:spcAft>
                <a:spcPct val="0"/>
              </a:spcAft>
              <a:defRPr b="1">
                <a:solidFill>
                  <a:schemeClr val="tx1"/>
                </a:solidFill>
                <a:latin typeface="Arial" pitchFamily="34" charset="0"/>
              </a:defRPr>
            </a:lvl8pPr>
            <a:lvl9pPr marL="3885376" indent="-228551"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C29361-5D57-4B08-AE7C-29F21E8F61C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2918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792" indent="-285690" eaLnBrk="0" hangingPunct="0">
              <a:defRPr b="1">
                <a:solidFill>
                  <a:schemeClr val="tx1"/>
                </a:solidFill>
                <a:latin typeface="Arial" pitchFamily="34" charset="0"/>
              </a:defRPr>
            </a:lvl2pPr>
            <a:lvl3pPr marL="1142758" indent="-228551" eaLnBrk="0" hangingPunct="0">
              <a:defRPr b="1">
                <a:solidFill>
                  <a:schemeClr val="tx1"/>
                </a:solidFill>
                <a:latin typeface="Arial" pitchFamily="34" charset="0"/>
              </a:defRPr>
            </a:lvl3pPr>
            <a:lvl4pPr marL="1599861" indent="-228551" eaLnBrk="0" hangingPunct="0">
              <a:defRPr b="1">
                <a:solidFill>
                  <a:schemeClr val="tx1"/>
                </a:solidFill>
                <a:latin typeface="Arial" pitchFamily="34" charset="0"/>
              </a:defRPr>
            </a:lvl4pPr>
            <a:lvl5pPr marL="2056964" indent="-228551" eaLnBrk="0" hangingPunct="0">
              <a:defRPr b="1">
                <a:solidFill>
                  <a:schemeClr val="tx1"/>
                </a:solidFill>
                <a:latin typeface="Arial" pitchFamily="34" charset="0"/>
              </a:defRPr>
            </a:lvl5pPr>
            <a:lvl6pPr marL="2514067" indent="-228551" eaLnBrk="0" fontAlgn="base" hangingPunct="0">
              <a:spcBef>
                <a:spcPct val="0"/>
              </a:spcBef>
              <a:spcAft>
                <a:spcPct val="0"/>
              </a:spcAft>
              <a:defRPr b="1">
                <a:solidFill>
                  <a:schemeClr val="tx1"/>
                </a:solidFill>
                <a:latin typeface="Arial" pitchFamily="34" charset="0"/>
              </a:defRPr>
            </a:lvl6pPr>
            <a:lvl7pPr marL="2971170" indent="-228551" eaLnBrk="0" fontAlgn="base" hangingPunct="0">
              <a:spcBef>
                <a:spcPct val="0"/>
              </a:spcBef>
              <a:spcAft>
                <a:spcPct val="0"/>
              </a:spcAft>
              <a:defRPr b="1">
                <a:solidFill>
                  <a:schemeClr val="tx1"/>
                </a:solidFill>
                <a:latin typeface="Arial" pitchFamily="34" charset="0"/>
              </a:defRPr>
            </a:lvl7pPr>
            <a:lvl8pPr marL="3428273" indent="-228551" eaLnBrk="0" fontAlgn="base" hangingPunct="0">
              <a:spcBef>
                <a:spcPct val="0"/>
              </a:spcBef>
              <a:spcAft>
                <a:spcPct val="0"/>
              </a:spcAft>
              <a:defRPr b="1">
                <a:solidFill>
                  <a:schemeClr val="tx1"/>
                </a:solidFill>
                <a:latin typeface="Arial" pitchFamily="34" charset="0"/>
              </a:defRPr>
            </a:lvl8pPr>
            <a:lvl9pPr marL="3885376" indent="-228551"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07D2B3-3D82-4BC0-8E4E-BDBC8AC0A61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
        <p:nvSpPr>
          <p:cNvPr id="3789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C&amp;E Lighting Team offers a full range of commercial portable and hand held lighting items such as self generated lighting towers, tent lights, flash lights and drop lights.  In addition, we also provide support for various Navy shipboard lighting applications.</a:t>
            </a:r>
            <a:r>
              <a:rPr lang="en-US" baseline="0" dirty="0" smtClean="0">
                <a:latin typeface="Arial" pitchFamily="34" charset="0"/>
              </a:rPr>
              <a:t> </a:t>
            </a:r>
            <a:r>
              <a:rPr lang="en-US" dirty="0" smtClean="0">
                <a:latin typeface="Arial" pitchFamily="34" charset="0"/>
              </a:rPr>
              <a:t>We also carry an extensive line of portable heating products</a:t>
            </a:r>
            <a:r>
              <a:rPr lang="en-US" baseline="0" dirty="0" smtClean="0">
                <a:latin typeface="Arial" pitchFamily="34" charset="0"/>
              </a:rPr>
              <a:t> such as portable space heaters. Our HVAC team </a:t>
            </a:r>
            <a:r>
              <a:rPr lang="en-US" dirty="0" smtClean="0">
                <a:latin typeface="Arial" pitchFamily="34" charset="0"/>
              </a:rPr>
              <a:t>specializes in supporting requirements</a:t>
            </a:r>
            <a:r>
              <a:rPr lang="en-US" baseline="0" dirty="0" smtClean="0">
                <a:latin typeface="Arial" pitchFamily="34" charset="0"/>
              </a:rPr>
              <a:t> for various Impeller Fans, Van </a:t>
            </a:r>
            <a:r>
              <a:rPr lang="en-US" baseline="0" dirty="0" err="1" smtClean="0">
                <a:latin typeface="Arial" pitchFamily="34" charset="0"/>
              </a:rPr>
              <a:t>Axiel</a:t>
            </a:r>
            <a:r>
              <a:rPr lang="en-US" baseline="0" dirty="0" smtClean="0">
                <a:latin typeface="Arial" pitchFamily="34" charset="0"/>
              </a:rPr>
              <a:t> Fans and Air Filters used on specific weapons system applications.</a:t>
            </a:r>
            <a:endParaRPr lang="en-US" dirty="0" smtClean="0">
              <a:latin typeface="Arial" pitchFamily="34" charset="0"/>
            </a:endParaRPr>
          </a:p>
        </p:txBody>
      </p:sp>
      <p:sp>
        <p:nvSpPr>
          <p:cNvPr id="37892" name="Slide Image Placeholder 6"/>
          <p:cNvSpPr>
            <a:spLocks noGrp="1" noRot="1" noChangeAspect="1" noTextEdit="1"/>
          </p:cNvSpPr>
          <p:nvPr>
            <p:ph type="sldImg"/>
          </p:nvPr>
        </p:nvSpPr>
        <p:spPr>
          <a:ln/>
        </p:spPr>
      </p:sp>
    </p:spTree>
    <p:extLst>
      <p:ext uri="{BB962C8B-B14F-4D97-AF65-F5344CB8AC3E}">
        <p14:creationId xmlns:p14="http://schemas.microsoft.com/office/powerpoint/2010/main" val="31199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 business segment incorporates an extensive variety of material ranging from computers to targets.  Some of the most interesting items that we buy include surveillance and spy cameras, aerial film that records flight information from the nose cone of an F16, HUMVV driving simulators, paint ball guns, dog boots and shipboard photo-reflective labels to help sailors find their way below deck in an emergency.  Many of these items represent the latest technology has to offer while other items would seem to be relics from the past, but nevertheless, essential to the men and women who use them during our military operations.  Prices for these items range from under $1 to as much as $250K each.</a:t>
            </a:r>
          </a:p>
          <a:p>
            <a:r>
              <a:rPr lang="en-US" dirty="0" smtClean="0">
                <a:latin typeface="Arial" pitchFamily="34" charset="0"/>
              </a:rPr>
              <a:t>While many products managed by this segment are readily available at local office and electronics stores, others are custom built to fit a particular application such as the $13K keyboard that must fit into the console controlling shipboard operations and is needed to perform critical functions within that environment.  In fact, the most important role of this group has been in support of the warfighters on ships and in the field who need both common and specialized equipment and who have little if any access to the commercial marketplace.  To receive a phone call from a supply sergeant in Bagdad letting us know that his laptop computers have arrived is priceless!</a:t>
            </a:r>
          </a:p>
        </p:txBody>
      </p:sp>
      <p:sp>
        <p:nvSpPr>
          <p:cNvPr id="36867" name="Slide Image Placeholder 4"/>
          <p:cNvSpPr>
            <a:spLocks noGrp="1" noRot="1" noChangeAspect="1" noTextEdit="1"/>
          </p:cNvSpPr>
          <p:nvPr>
            <p:ph type="sldImg"/>
          </p:nvPr>
        </p:nvSpPr>
        <p:spPr>
          <a:ln/>
        </p:spPr>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3" rIns="93144" bIns="46573"/>
          <a:lstStyle>
            <a:lvl1pPr eaLnBrk="0" hangingPunct="0">
              <a:defRPr b="1">
                <a:solidFill>
                  <a:schemeClr val="tx1"/>
                </a:solidFill>
                <a:latin typeface="Arial" pitchFamily="34" charset="0"/>
              </a:defRPr>
            </a:lvl1pPr>
            <a:lvl2pPr marL="742792" indent="-285690" eaLnBrk="0" hangingPunct="0">
              <a:defRPr b="1">
                <a:solidFill>
                  <a:schemeClr val="tx1"/>
                </a:solidFill>
                <a:latin typeface="Arial" pitchFamily="34" charset="0"/>
              </a:defRPr>
            </a:lvl2pPr>
            <a:lvl3pPr marL="1142758" indent="-228551" eaLnBrk="0" hangingPunct="0">
              <a:defRPr b="1">
                <a:solidFill>
                  <a:schemeClr val="tx1"/>
                </a:solidFill>
                <a:latin typeface="Arial" pitchFamily="34" charset="0"/>
              </a:defRPr>
            </a:lvl3pPr>
            <a:lvl4pPr marL="1599861" indent="-228551" eaLnBrk="0" hangingPunct="0">
              <a:defRPr b="1">
                <a:solidFill>
                  <a:schemeClr val="tx1"/>
                </a:solidFill>
                <a:latin typeface="Arial" pitchFamily="34" charset="0"/>
              </a:defRPr>
            </a:lvl4pPr>
            <a:lvl5pPr marL="2056964" indent="-228551" eaLnBrk="0" hangingPunct="0">
              <a:defRPr b="1">
                <a:solidFill>
                  <a:schemeClr val="tx1"/>
                </a:solidFill>
                <a:latin typeface="Arial" pitchFamily="34" charset="0"/>
              </a:defRPr>
            </a:lvl5pPr>
            <a:lvl6pPr marL="2514067" indent="-228551" eaLnBrk="0" fontAlgn="base" hangingPunct="0">
              <a:spcBef>
                <a:spcPct val="0"/>
              </a:spcBef>
              <a:spcAft>
                <a:spcPct val="0"/>
              </a:spcAft>
              <a:defRPr b="1">
                <a:solidFill>
                  <a:schemeClr val="tx1"/>
                </a:solidFill>
                <a:latin typeface="Arial" pitchFamily="34" charset="0"/>
              </a:defRPr>
            </a:lvl6pPr>
            <a:lvl7pPr marL="2971170" indent="-228551" eaLnBrk="0" fontAlgn="base" hangingPunct="0">
              <a:spcBef>
                <a:spcPct val="0"/>
              </a:spcBef>
              <a:spcAft>
                <a:spcPct val="0"/>
              </a:spcAft>
              <a:defRPr b="1">
                <a:solidFill>
                  <a:schemeClr val="tx1"/>
                </a:solidFill>
                <a:latin typeface="Arial" pitchFamily="34" charset="0"/>
              </a:defRPr>
            </a:lvl7pPr>
            <a:lvl8pPr marL="3428273" indent="-228551" eaLnBrk="0" fontAlgn="base" hangingPunct="0">
              <a:spcBef>
                <a:spcPct val="0"/>
              </a:spcBef>
              <a:spcAft>
                <a:spcPct val="0"/>
              </a:spcAft>
              <a:defRPr b="1">
                <a:solidFill>
                  <a:schemeClr val="tx1"/>
                </a:solidFill>
                <a:latin typeface="Arial" pitchFamily="34" charset="0"/>
              </a:defRPr>
            </a:lvl8pPr>
            <a:lvl9pPr marL="3885376" indent="-228551"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DD8190-25D8-42A8-98C5-B8E453004BD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1342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9A07939-D2CE-4204-BA87-66185DDEC9AC}" type="slidenum">
              <a:rPr lang="en-US">
                <a:solidFill>
                  <a:prstClr val="black"/>
                </a:solidFill>
              </a:rPr>
              <a:pPr/>
              <a:t>3</a:t>
            </a:fld>
            <a:endParaRPr lang="en-US" dirty="0">
              <a:solidFill>
                <a:prstClr val="black"/>
              </a:solidFill>
            </a:endParaRPr>
          </a:p>
        </p:txBody>
      </p:sp>
      <p:sp>
        <p:nvSpPr>
          <p:cNvPr id="9219" name="Rectangle 2"/>
          <p:cNvSpPr>
            <a:spLocks noGrp="1" noRot="1" noChangeAspect="1" noChangeArrowheads="1" noTextEdit="1"/>
          </p:cNvSpPr>
          <p:nvPr>
            <p:ph type="sldImg"/>
          </p:nvPr>
        </p:nvSpPr>
        <p:spPr>
          <a:xfrm>
            <a:off x="1189038" y="700088"/>
            <a:ext cx="4641850" cy="3481387"/>
          </a:xfrm>
          <a:ln/>
        </p:spPr>
      </p:sp>
      <p:sp>
        <p:nvSpPr>
          <p:cNvPr id="9221" name="Line 4"/>
          <p:cNvSpPr>
            <a:spLocks noChangeShapeType="1"/>
          </p:cNvSpPr>
          <p:nvPr/>
        </p:nvSpPr>
        <p:spPr bwMode="auto">
          <a:xfrm flipH="1">
            <a:off x="4270793" y="1700189"/>
            <a:ext cx="479190" cy="0"/>
          </a:xfrm>
          <a:prstGeom prst="line">
            <a:avLst/>
          </a:prstGeom>
          <a:noFill/>
          <a:ln w="9525">
            <a:solidFill>
              <a:schemeClr val="tx1"/>
            </a:solidFill>
            <a:prstDash val="dash"/>
            <a:round/>
            <a:headEnd/>
            <a:tailEnd/>
          </a:ln>
        </p:spPr>
        <p:txBody>
          <a:bodyPr lIns="89821" tIns="44913" rIns="89821" bIns="44913" anchor="ctr"/>
          <a:lstStyle/>
          <a:p>
            <a:pPr fontAlgn="base">
              <a:spcBef>
                <a:spcPct val="0"/>
              </a:spcBef>
              <a:spcAft>
                <a:spcPct val="0"/>
              </a:spcAft>
            </a:pPr>
            <a:endParaRPr lang="en-US" sz="600" dirty="0">
              <a:solidFill>
                <a:prstClr val="black"/>
              </a:solidFill>
              <a:latin typeface="Arial" charset="0"/>
            </a:endParaRPr>
          </a:p>
        </p:txBody>
      </p:sp>
      <p:sp>
        <p:nvSpPr>
          <p:cNvPr id="7" name="Notes Placeholder 1"/>
          <p:cNvSpPr>
            <a:spLocks noGrp="1"/>
          </p:cNvSpPr>
          <p:nvPr>
            <p:ph type="body" sz="quarter" idx="10"/>
          </p:nvPr>
        </p:nvSpPr>
        <p:spPr/>
        <p:txBody>
          <a:bodyPr/>
          <a:lstStyle/>
          <a:p>
            <a:r>
              <a:rPr lang="en-US" dirty="0" smtClean="0"/>
              <a:t>C&amp;E has 8 Supplier Operations Divisions that support a diverse range of products.  Major positions are:</a:t>
            </a:r>
          </a:p>
          <a:p>
            <a:r>
              <a:rPr lang="en-US" dirty="0" smtClean="0"/>
              <a:t>1102s = 144  / 111 Kos (most warrants under SAT, some $1 mil, some $6.5, handful of unlimited)</a:t>
            </a:r>
          </a:p>
          <a:p>
            <a:r>
              <a:rPr lang="en-US" dirty="0" smtClean="0"/>
              <a:t>2010s = 42 Supply Planners</a:t>
            </a:r>
          </a:p>
          <a:p>
            <a:r>
              <a:rPr lang="en-US" dirty="0" smtClean="0"/>
              <a:t>1910s = 36 Product Specialists</a:t>
            </a:r>
          </a:p>
          <a:p>
            <a:r>
              <a:rPr lang="en-US" dirty="0" smtClean="0"/>
              <a:t>C&amp;E has 3 Customer Operations Divisions and an Executive Agent Program Office.  Major positions are:</a:t>
            </a:r>
          </a:p>
          <a:p>
            <a:r>
              <a:rPr lang="en-US" dirty="0" smtClean="0"/>
              <a:t>301s = 60</a:t>
            </a:r>
          </a:p>
          <a:p>
            <a:r>
              <a:rPr lang="en-US" dirty="0" smtClean="0"/>
              <a:t>2010s = 12 Demand Planners</a:t>
            </a:r>
          </a:p>
          <a:p>
            <a:endParaRPr lang="en-US" dirty="0"/>
          </a:p>
        </p:txBody>
      </p:sp>
    </p:spTree>
    <p:extLst>
      <p:ext uri="{BB962C8B-B14F-4D97-AF65-F5344CB8AC3E}">
        <p14:creationId xmlns:p14="http://schemas.microsoft.com/office/powerpoint/2010/main" val="3401426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778942" y="4419606"/>
            <a:ext cx="5530428" cy="41795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Provides tailored logistics support with 2 integrated suppliers:  METALS USA and TW METALS</a:t>
            </a:r>
          </a:p>
          <a:p>
            <a:endParaRPr lang="en-US" dirty="0">
              <a:latin typeface="Arial" pitchFamily="34" charset="0"/>
            </a:endParaRPr>
          </a:p>
          <a:p>
            <a:r>
              <a:rPr lang="en-US" dirty="0" smtClean="0">
                <a:latin typeface="Arial" pitchFamily="34" charset="0"/>
              </a:rPr>
              <a:t>Key program features are volume discounts/JIT deliveries/and incidental services such as cutting and testing</a:t>
            </a:r>
          </a:p>
          <a:p>
            <a:endParaRPr lang="en-US" dirty="0">
              <a:latin typeface="Arial" pitchFamily="34" charset="0"/>
            </a:endParaRPr>
          </a:p>
          <a:p>
            <a:r>
              <a:rPr lang="en-US" dirty="0" smtClean="0">
                <a:latin typeface="Arial" pitchFamily="34" charset="0"/>
              </a:rPr>
              <a:t>Customer Service</a:t>
            </a:r>
          </a:p>
          <a:p>
            <a:r>
              <a:rPr lang="en-US" dirty="0" smtClean="0">
                <a:latin typeface="Arial" pitchFamily="34" charset="0"/>
              </a:rPr>
              <a:t>Mill certifications are provided with every order</a:t>
            </a:r>
          </a:p>
          <a:p>
            <a:r>
              <a:rPr lang="en-US" dirty="0" smtClean="0">
                <a:latin typeface="Arial" pitchFamily="34" charset="0"/>
              </a:rPr>
              <a:t>Major customers include Naval Shipyards where agile response to requirements in exact sizes and specifications eliminates inventory and waste.</a:t>
            </a:r>
          </a:p>
        </p:txBody>
      </p:sp>
      <p:sp>
        <p:nvSpPr>
          <p:cNvPr id="29699" name="Slide Image Placeholder 4"/>
          <p:cNvSpPr>
            <a:spLocks noGrp="1" noRot="1" noChangeAspect="1" noTextEdit="1"/>
          </p:cNvSpPr>
          <p:nvPr>
            <p:ph type="sldImg"/>
          </p:nvPr>
        </p:nvSpPr>
        <p:spPr>
          <a:ln/>
        </p:spPr>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3" tIns="45563" rIns="91123" bIns="45563"/>
          <a:lstStyle>
            <a:lvl1pPr eaLnBrk="0" hangingPunct="0">
              <a:defRPr b="1">
                <a:solidFill>
                  <a:schemeClr val="tx1"/>
                </a:solidFill>
                <a:latin typeface="Arial" pitchFamily="34" charset="0"/>
              </a:defRPr>
            </a:lvl1pPr>
            <a:lvl2pPr marL="726685" indent="-279495" eaLnBrk="0" hangingPunct="0">
              <a:defRPr b="1">
                <a:solidFill>
                  <a:schemeClr val="tx1"/>
                </a:solidFill>
                <a:latin typeface="Arial" pitchFamily="34" charset="0"/>
              </a:defRPr>
            </a:lvl2pPr>
            <a:lvl3pPr marL="1117976" indent="-223596" eaLnBrk="0" hangingPunct="0">
              <a:defRPr b="1">
                <a:solidFill>
                  <a:schemeClr val="tx1"/>
                </a:solidFill>
                <a:latin typeface="Arial" pitchFamily="34" charset="0"/>
              </a:defRPr>
            </a:lvl3pPr>
            <a:lvl4pPr marL="1565167" indent="-223596" eaLnBrk="0" hangingPunct="0">
              <a:defRPr b="1">
                <a:solidFill>
                  <a:schemeClr val="tx1"/>
                </a:solidFill>
                <a:latin typeface="Arial" pitchFamily="34" charset="0"/>
              </a:defRPr>
            </a:lvl4pPr>
            <a:lvl5pPr marL="2012358" indent="-223596" eaLnBrk="0" hangingPunct="0">
              <a:defRPr b="1">
                <a:solidFill>
                  <a:schemeClr val="tx1"/>
                </a:solidFill>
                <a:latin typeface="Arial" pitchFamily="34" charset="0"/>
              </a:defRPr>
            </a:lvl5pPr>
            <a:lvl6pPr marL="2459550" indent="-223596" eaLnBrk="0" fontAlgn="base" hangingPunct="0">
              <a:spcBef>
                <a:spcPct val="0"/>
              </a:spcBef>
              <a:spcAft>
                <a:spcPct val="0"/>
              </a:spcAft>
              <a:defRPr b="1">
                <a:solidFill>
                  <a:schemeClr val="tx1"/>
                </a:solidFill>
                <a:latin typeface="Arial" pitchFamily="34" charset="0"/>
              </a:defRPr>
            </a:lvl6pPr>
            <a:lvl7pPr marL="2906738" indent="-223596" eaLnBrk="0" fontAlgn="base" hangingPunct="0">
              <a:spcBef>
                <a:spcPct val="0"/>
              </a:spcBef>
              <a:spcAft>
                <a:spcPct val="0"/>
              </a:spcAft>
              <a:defRPr b="1">
                <a:solidFill>
                  <a:schemeClr val="tx1"/>
                </a:solidFill>
                <a:latin typeface="Arial" pitchFamily="34" charset="0"/>
              </a:defRPr>
            </a:lvl7pPr>
            <a:lvl8pPr marL="3353929" indent="-223596" eaLnBrk="0" fontAlgn="base" hangingPunct="0">
              <a:spcBef>
                <a:spcPct val="0"/>
              </a:spcBef>
              <a:spcAft>
                <a:spcPct val="0"/>
              </a:spcAft>
              <a:defRPr b="1">
                <a:solidFill>
                  <a:schemeClr val="tx1"/>
                </a:solidFill>
                <a:latin typeface="Arial" pitchFamily="34" charset="0"/>
              </a:defRPr>
            </a:lvl8pPr>
            <a:lvl9pPr marL="3801119" indent="-223596"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83E2DE-3C75-4368-A6E0-A7763B9BC02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8417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D3E3-AEB1-4652-BB67-CDAC5005582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8037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C&amp;E is committed to the Warfighter.</a:t>
            </a:r>
          </a:p>
        </p:txBody>
      </p:sp>
      <p:sp>
        <p:nvSpPr>
          <p:cNvPr id="39939" name="Slide Image Placeholder 4"/>
          <p:cNvSpPr>
            <a:spLocks noGrp="1" noRot="1" noChangeAspect="1" noTextEdit="1"/>
          </p:cNvSpPr>
          <p:nvPr>
            <p:ph type="sldImg"/>
          </p:nvPr>
        </p:nvSpPr>
        <p:spPr>
          <a:ln/>
        </p:spPr>
      </p:sp>
      <p:sp>
        <p:nvSpPr>
          <p:cNvPr id="399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4" tIns="46228" rIns="92454" bIns="46228"/>
          <a:lstStyle>
            <a:lvl1pPr eaLnBrk="0" hangingPunct="0">
              <a:defRPr b="1">
                <a:solidFill>
                  <a:schemeClr val="tx1"/>
                </a:solidFill>
                <a:latin typeface="Arial" pitchFamily="34" charset="0"/>
              </a:defRPr>
            </a:lvl1pPr>
            <a:lvl2pPr marL="737284" indent="-283571" eaLnBrk="0" hangingPunct="0">
              <a:defRPr b="1">
                <a:solidFill>
                  <a:schemeClr val="tx1"/>
                </a:solidFill>
                <a:latin typeface="Arial" pitchFamily="34" charset="0"/>
              </a:defRPr>
            </a:lvl2pPr>
            <a:lvl3pPr marL="1134285" indent="-226857" eaLnBrk="0" hangingPunct="0">
              <a:defRPr b="1">
                <a:solidFill>
                  <a:schemeClr val="tx1"/>
                </a:solidFill>
                <a:latin typeface="Arial" pitchFamily="34" charset="0"/>
              </a:defRPr>
            </a:lvl3pPr>
            <a:lvl4pPr marL="1587998" indent="-226857" eaLnBrk="0" hangingPunct="0">
              <a:defRPr b="1">
                <a:solidFill>
                  <a:schemeClr val="tx1"/>
                </a:solidFill>
                <a:latin typeface="Arial" pitchFamily="34" charset="0"/>
              </a:defRPr>
            </a:lvl4pPr>
            <a:lvl5pPr marL="2041712" indent="-226857" eaLnBrk="0" hangingPunct="0">
              <a:defRPr b="1">
                <a:solidFill>
                  <a:schemeClr val="tx1"/>
                </a:solidFill>
                <a:latin typeface="Arial" pitchFamily="34" charset="0"/>
              </a:defRPr>
            </a:lvl5pPr>
            <a:lvl6pPr marL="2495426" indent="-226857" eaLnBrk="0" fontAlgn="base" hangingPunct="0">
              <a:spcBef>
                <a:spcPct val="0"/>
              </a:spcBef>
              <a:spcAft>
                <a:spcPct val="0"/>
              </a:spcAft>
              <a:defRPr b="1">
                <a:solidFill>
                  <a:schemeClr val="tx1"/>
                </a:solidFill>
                <a:latin typeface="Arial" pitchFamily="34" charset="0"/>
              </a:defRPr>
            </a:lvl6pPr>
            <a:lvl7pPr marL="2949139" indent="-226857" eaLnBrk="0" fontAlgn="base" hangingPunct="0">
              <a:spcBef>
                <a:spcPct val="0"/>
              </a:spcBef>
              <a:spcAft>
                <a:spcPct val="0"/>
              </a:spcAft>
              <a:defRPr b="1">
                <a:solidFill>
                  <a:schemeClr val="tx1"/>
                </a:solidFill>
                <a:latin typeface="Arial" pitchFamily="34" charset="0"/>
              </a:defRPr>
            </a:lvl7pPr>
            <a:lvl8pPr marL="3402851" indent="-226857" eaLnBrk="0" fontAlgn="base" hangingPunct="0">
              <a:spcBef>
                <a:spcPct val="0"/>
              </a:spcBef>
              <a:spcAft>
                <a:spcPct val="0"/>
              </a:spcAft>
              <a:defRPr b="1">
                <a:solidFill>
                  <a:schemeClr val="tx1"/>
                </a:solidFill>
                <a:latin typeface="Arial" pitchFamily="34" charset="0"/>
              </a:defRPr>
            </a:lvl8pPr>
            <a:lvl9pPr marL="3856566" indent="-226857" eaLnBrk="0" fontAlgn="base" hangingPunct="0">
              <a:spcBef>
                <a:spcPct val="0"/>
              </a:spcBef>
              <a:spcAft>
                <a:spcPct val="0"/>
              </a:spcAft>
              <a:defRPr b="1">
                <a:solidFill>
                  <a:schemeClr val="tx1"/>
                </a:solidFill>
                <a:latin typeface="Arial" pitchFamily="34" charset="0"/>
              </a:defRPr>
            </a:lvl9pPr>
          </a:lstStyle>
          <a:p>
            <a:pPr eaLnBrk="1" hangingPunct="1"/>
            <a:fld id="{05111223-2D92-4E41-8D9C-43408713AE3C}" type="slidenum">
              <a:rPr lang="en-US" b="0" smtClean="0">
                <a:solidFill>
                  <a:prstClr val="black"/>
                </a:solidFill>
              </a:rPr>
              <a:pPr eaLnBrk="1" hangingPunct="1"/>
              <a:t>24</a:t>
            </a:fld>
            <a:endParaRPr lang="en-US" b="0" dirty="0" smtClean="0">
              <a:solidFill>
                <a:prstClr val="black"/>
              </a:solidFill>
            </a:endParaRPr>
          </a:p>
        </p:txBody>
      </p:sp>
    </p:spTree>
    <p:extLst>
      <p:ext uri="{BB962C8B-B14F-4D97-AF65-F5344CB8AC3E}">
        <p14:creationId xmlns:p14="http://schemas.microsoft.com/office/powerpoint/2010/main" val="308133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C&amp;E is a unique supply chain supporting the warfighter with a wide range of items from light bulbs to bulldozers.</a:t>
            </a:r>
          </a:p>
          <a:p>
            <a:r>
              <a:rPr lang="en-US" altLang="en-US" dirty="0" smtClean="0"/>
              <a:t>One size does not fit all so we employ several types of acquisition approaches based on market research on customers’ needs and industry capability.</a:t>
            </a:r>
          </a:p>
          <a:p>
            <a:endParaRPr lang="en-US" altLang="en-US" dirty="0" smtClean="0"/>
          </a:p>
          <a:p>
            <a:r>
              <a:rPr lang="en-US" altLang="en-US" dirty="0" smtClean="0"/>
              <a:t>Tailored Logistics Support Contracts (81% of Obligations)</a:t>
            </a:r>
          </a:p>
          <a:p>
            <a:r>
              <a:rPr lang="en-US" altLang="en-US" dirty="0" smtClean="0"/>
              <a:t>(MRO/SPEC OPS/Metals/Lumber/Fire Fighting and Emergency Services)</a:t>
            </a:r>
          </a:p>
          <a:p>
            <a:endParaRPr lang="en-US" altLang="en-US" dirty="0" smtClean="0"/>
          </a:p>
          <a:p>
            <a:r>
              <a:rPr lang="en-US" altLang="en-US" dirty="0" smtClean="0"/>
              <a:t>Long Term Contracts (14% of Obligations)</a:t>
            </a:r>
          </a:p>
          <a:p>
            <a:r>
              <a:rPr lang="en-US" altLang="en-US" dirty="0" smtClean="0"/>
              <a:t>(HEPP)</a:t>
            </a:r>
          </a:p>
          <a:p>
            <a:endParaRPr lang="en-US" altLang="en-US" dirty="0" smtClean="0"/>
          </a:p>
          <a:p>
            <a:r>
              <a:rPr lang="en-US" altLang="en-US" dirty="0" smtClean="0"/>
              <a:t>Traditional Contracting (5% of Obligations)</a:t>
            </a:r>
          </a:p>
          <a:p>
            <a:r>
              <a:rPr lang="en-US" altLang="en-US" dirty="0" smtClean="0"/>
              <a:t>(Lighting)</a:t>
            </a:r>
          </a:p>
          <a:p>
            <a:endParaRPr lang="en-US" altLang="en-US" dirty="0" smtClean="0"/>
          </a:p>
          <a:p>
            <a:r>
              <a:rPr lang="en-US" altLang="en-US" dirty="0" smtClean="0"/>
              <a:t>85%+ of obligations on Long Term Contracting vehicles that leverage commercial supply chains to decrease direct material costs and inventory levels (BIG IDEAS)</a:t>
            </a:r>
          </a:p>
          <a:p>
            <a:endParaRPr lang="en-US" altLang="en-US" dirty="0" smtClean="0"/>
          </a:p>
        </p:txBody>
      </p:sp>
      <p:sp>
        <p:nvSpPr>
          <p:cNvPr id="22531" name="Slide Image Placeholder 4"/>
          <p:cNvSpPr>
            <a:spLocks noGrp="1" noRot="1" noChangeAspect="1" noTextEdit="1"/>
          </p:cNvSpPr>
          <p:nvPr>
            <p:ph type="sldImg"/>
          </p:nvPr>
        </p:nvSpPr>
        <p:spPr>
          <a:ln/>
        </p:spPr>
      </p:sp>
      <p:sp>
        <p:nvSpPr>
          <p:cNvPr id="2662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5" tIns="44926" rIns="89845" bIns="44926"/>
          <a:lstStyle>
            <a:lvl1pPr eaLnBrk="0" hangingPunct="0">
              <a:defRPr b="1">
                <a:solidFill>
                  <a:schemeClr val="tx1"/>
                </a:solidFill>
                <a:latin typeface="Arial" pitchFamily="34" charset="0"/>
              </a:defRPr>
            </a:lvl1pPr>
            <a:lvl2pPr marL="716516" indent="-275583" eaLnBrk="0" hangingPunct="0">
              <a:defRPr b="1">
                <a:solidFill>
                  <a:schemeClr val="tx1"/>
                </a:solidFill>
                <a:latin typeface="Arial" pitchFamily="34" charset="0"/>
              </a:defRPr>
            </a:lvl2pPr>
            <a:lvl3pPr marL="1102333" indent="-220470" eaLnBrk="0" hangingPunct="0">
              <a:defRPr b="1">
                <a:solidFill>
                  <a:schemeClr val="tx1"/>
                </a:solidFill>
                <a:latin typeface="Arial" pitchFamily="34" charset="0"/>
              </a:defRPr>
            </a:lvl3pPr>
            <a:lvl4pPr marL="1543267" indent="-220470" eaLnBrk="0" hangingPunct="0">
              <a:defRPr b="1">
                <a:solidFill>
                  <a:schemeClr val="tx1"/>
                </a:solidFill>
                <a:latin typeface="Arial" pitchFamily="34" charset="0"/>
              </a:defRPr>
            </a:lvl4pPr>
            <a:lvl5pPr marL="1984197" indent="-220470" eaLnBrk="0" hangingPunct="0">
              <a:defRPr b="1">
                <a:solidFill>
                  <a:schemeClr val="tx1"/>
                </a:solidFill>
                <a:latin typeface="Arial" pitchFamily="34" charset="0"/>
              </a:defRPr>
            </a:lvl5pPr>
            <a:lvl6pPr marL="2425133" indent="-220470" eaLnBrk="0" fontAlgn="base" hangingPunct="0">
              <a:spcBef>
                <a:spcPct val="0"/>
              </a:spcBef>
              <a:spcAft>
                <a:spcPct val="0"/>
              </a:spcAft>
              <a:defRPr b="1">
                <a:solidFill>
                  <a:schemeClr val="tx1"/>
                </a:solidFill>
                <a:latin typeface="Arial" pitchFamily="34" charset="0"/>
              </a:defRPr>
            </a:lvl6pPr>
            <a:lvl7pPr marL="2866063" indent="-220470" eaLnBrk="0" fontAlgn="base" hangingPunct="0">
              <a:spcBef>
                <a:spcPct val="0"/>
              </a:spcBef>
              <a:spcAft>
                <a:spcPct val="0"/>
              </a:spcAft>
              <a:defRPr b="1">
                <a:solidFill>
                  <a:schemeClr val="tx1"/>
                </a:solidFill>
                <a:latin typeface="Arial" pitchFamily="34" charset="0"/>
              </a:defRPr>
            </a:lvl7pPr>
            <a:lvl8pPr marL="3306996" indent="-220470" eaLnBrk="0" fontAlgn="base" hangingPunct="0">
              <a:spcBef>
                <a:spcPct val="0"/>
              </a:spcBef>
              <a:spcAft>
                <a:spcPct val="0"/>
              </a:spcAft>
              <a:defRPr b="1">
                <a:solidFill>
                  <a:schemeClr val="tx1"/>
                </a:solidFill>
                <a:latin typeface="Arial" pitchFamily="34" charset="0"/>
              </a:defRPr>
            </a:lvl8pPr>
            <a:lvl9pPr marL="3747928" indent="-220470" eaLnBrk="0" fontAlgn="base" hangingPunct="0">
              <a:spcBef>
                <a:spcPct val="0"/>
              </a:spcBef>
              <a:spcAft>
                <a:spcPct val="0"/>
              </a:spcAft>
              <a:defRPr b="1">
                <a:solidFill>
                  <a:schemeClr val="tx1"/>
                </a:solidFill>
                <a:latin typeface="Arial" pitchFamily="34" charset="0"/>
              </a:defRPr>
            </a:lvl9pPr>
          </a:lstStyle>
          <a:p>
            <a:pPr eaLnBrk="1" hangingPunct="1">
              <a:defRPr/>
            </a:pPr>
            <a:fld id="{0051C7FC-7276-46CC-A87A-3CDCCF2B96D1}" type="slidenum">
              <a:rPr lang="en-US" b="0" smtClean="0">
                <a:solidFill>
                  <a:prstClr val="black"/>
                </a:solidFill>
              </a:rPr>
              <a:pPr eaLnBrk="1" hangingPunct="1">
                <a:defRPr/>
              </a:pPr>
              <a:t>4</a:t>
            </a:fld>
            <a:endParaRPr lang="en-US" b="0" dirty="0" smtClean="0">
              <a:solidFill>
                <a:prstClr val="black"/>
              </a:solidFill>
            </a:endParaRPr>
          </a:p>
        </p:txBody>
      </p:sp>
    </p:spTree>
    <p:extLst>
      <p:ext uri="{BB962C8B-B14F-4D97-AF65-F5344CB8AC3E}">
        <p14:creationId xmlns:p14="http://schemas.microsoft.com/office/powerpoint/2010/main" val="290270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81100" y="695325"/>
            <a:ext cx="4649788" cy="3487738"/>
          </a:xfrm>
          <a:prstGeom prst="rect">
            <a:avLst/>
          </a:prstGeom>
          <a:ln/>
        </p:spPr>
      </p:sp>
      <p:sp>
        <p:nvSpPr>
          <p:cNvPr id="148483" name="Rectangle 3"/>
          <p:cNvSpPr>
            <a:spLocks noGrp="1" noChangeArrowheads="1"/>
          </p:cNvSpPr>
          <p:nvPr>
            <p:ph type="body" idx="1"/>
          </p:nvPr>
        </p:nvSpPr>
        <p:spPr>
          <a:xfrm>
            <a:off x="699425" y="4417405"/>
            <a:ext cx="5611566" cy="4183380"/>
          </a:xfrm>
          <a:prstGeom prst="rect">
            <a:avLst/>
          </a:prstGeom>
        </p:spPr>
        <p:txBody>
          <a:bodyPr/>
          <a:lstStyle/>
          <a:p>
            <a:pPr>
              <a:tabLst>
                <a:tab pos="1639686" algn="r"/>
                <a:tab pos="2209513" algn="r"/>
                <a:tab pos="2802071" algn="r"/>
                <a:tab pos="3391385" algn="r"/>
                <a:tab pos="3966087" algn="r"/>
                <a:tab pos="4555397" algn="r"/>
                <a:tab pos="5263222" algn="r"/>
              </a:tabLst>
            </a:pPr>
            <a:r>
              <a:rPr lang="en-US" dirty="0" smtClean="0">
                <a:latin typeface="Arial Narrow" pitchFamily="34" charset="0"/>
              </a:rPr>
              <a:t>FY18 Midyear Projection $4.245B</a:t>
            </a:r>
          </a:p>
          <a:p>
            <a:pPr>
              <a:tabLst>
                <a:tab pos="1609113" algn="r"/>
                <a:tab pos="2168315" algn="r"/>
                <a:tab pos="2749824" algn="r"/>
                <a:tab pos="3328150" algn="r"/>
                <a:tab pos="3892136" algn="r"/>
                <a:tab pos="4470458" algn="r"/>
                <a:tab pos="5165085" algn="r"/>
              </a:tabLst>
            </a:pPr>
            <a:endParaRPr lang="en-US" dirty="0" smtClean="0">
              <a:latin typeface="Arial Narrow" pitchFamily="34" charset="0"/>
            </a:endParaRPr>
          </a:p>
          <a:p>
            <a:pPr>
              <a:tabLst>
                <a:tab pos="1609113" algn="r"/>
                <a:tab pos="2168315" algn="r"/>
                <a:tab pos="2749824" algn="r"/>
                <a:tab pos="3328150" algn="r"/>
                <a:tab pos="3892136" algn="r"/>
                <a:tab pos="4470458" algn="r"/>
                <a:tab pos="5165085" algn="r"/>
              </a:tabLst>
            </a:pPr>
            <a:r>
              <a:rPr lang="en-US" dirty="0" smtClean="0">
                <a:latin typeface="Arial Narrow" pitchFamily="34" charset="0"/>
              </a:rPr>
              <a:t>	</a:t>
            </a:r>
            <a:r>
              <a:rPr lang="en-US" u="sng" dirty="0" smtClean="0">
                <a:latin typeface="Arial Narrow" pitchFamily="34" charset="0"/>
              </a:rPr>
              <a:t>FY09	FY10	FY11	FY12	FY13	FY14	</a:t>
            </a:r>
            <a:r>
              <a:rPr lang="en-US" u="sng" baseline="0" dirty="0" smtClean="0">
                <a:latin typeface="Arial Narrow" pitchFamily="34" charset="0"/>
              </a:rPr>
              <a:t>         </a:t>
            </a:r>
            <a:r>
              <a:rPr lang="en-US" u="sng" dirty="0" smtClean="0">
                <a:latin typeface="Arial Narrow" pitchFamily="34" charset="0"/>
              </a:rPr>
              <a:t>FY15        FY16</a:t>
            </a:r>
          </a:p>
          <a:p>
            <a:pPr>
              <a:tabLst>
                <a:tab pos="1608415" algn="r"/>
                <a:tab pos="2168136" algn="r"/>
                <a:tab pos="2748297" algn="r"/>
                <a:tab pos="3326885" algn="r"/>
                <a:tab pos="3891325" algn="r"/>
                <a:tab pos="4469914" algn="r"/>
                <a:tab pos="5147554" algn="r"/>
              </a:tabLst>
            </a:pPr>
            <a:r>
              <a:rPr lang="en-US" b="1" dirty="0" smtClean="0">
                <a:latin typeface="Arial Narrow" pitchFamily="34" charset="0"/>
              </a:rPr>
              <a:t>Sales</a:t>
            </a:r>
            <a:r>
              <a:rPr lang="en-US" dirty="0" smtClean="0">
                <a:latin typeface="Arial Narrow" pitchFamily="34" charset="0"/>
              </a:rPr>
              <a:t>	</a:t>
            </a:r>
            <a:r>
              <a:rPr lang="en-US" b="0" dirty="0" smtClean="0">
                <a:latin typeface="Arial Narrow" pitchFamily="34" charset="0"/>
              </a:rPr>
              <a:t>2.695B	3.246B	2.918B	2.834B	2.362B	2.252B       	3.028B      3.146B</a:t>
            </a:r>
          </a:p>
          <a:p>
            <a:pPr>
              <a:tabLst>
                <a:tab pos="1608415" algn="r"/>
                <a:tab pos="2168136" algn="r"/>
                <a:tab pos="2748297" algn="r"/>
                <a:tab pos="3326885" algn="r"/>
                <a:tab pos="3891325" algn="r"/>
                <a:tab pos="4469914" algn="r"/>
                <a:tab pos="5147554" algn="r"/>
              </a:tabLst>
            </a:pPr>
            <a:r>
              <a:rPr lang="en-US" b="0" dirty="0" smtClean="0">
                <a:latin typeface="Arial Narrow" pitchFamily="34" charset="0"/>
              </a:rPr>
              <a:t>Obligations	2.599B	2.935B	2.522B  	2.321B	2.043B	2.336B       	2.758B      2.993B</a:t>
            </a:r>
          </a:p>
          <a:p>
            <a:pPr>
              <a:tabLst>
                <a:tab pos="1608415" algn="r"/>
                <a:tab pos="2168136" algn="r"/>
                <a:tab pos="2748297" algn="r"/>
                <a:tab pos="3326885" algn="r"/>
                <a:tab pos="3891325" algn="r"/>
                <a:tab pos="4469914" algn="r"/>
                <a:tab pos="5147554" algn="r"/>
              </a:tabLst>
            </a:pPr>
            <a:r>
              <a:rPr lang="en-US" b="0" dirty="0" smtClean="0">
                <a:latin typeface="Arial Narrow" pitchFamily="34" charset="0"/>
              </a:rPr>
              <a:t>Inventory	475.5M	511.5M	521.4M	464.1M	410.3M	    397.49M    442.8M     589.1M</a:t>
            </a:r>
          </a:p>
          <a:p>
            <a:pPr>
              <a:tabLst>
                <a:tab pos="389743" algn="l"/>
                <a:tab pos="1609463" algn="r"/>
                <a:tab pos="2169618" algn="r"/>
                <a:tab pos="2750287" algn="r"/>
                <a:tab pos="3330954" algn="r"/>
                <a:tab pos="3892689" algn="r"/>
                <a:tab pos="4446533" algn="r"/>
              </a:tabLst>
            </a:pPr>
            <a:r>
              <a:rPr lang="en-US" dirty="0" smtClean="0">
                <a:latin typeface="Arial Narrow" pitchFamily="34" charset="0"/>
              </a:rPr>
              <a:t>POC:		Adam Kopcho</a:t>
            </a:r>
            <a:r>
              <a:rPr lang="en-US" baseline="0" dirty="0" smtClean="0">
                <a:latin typeface="Arial Narrow" pitchFamily="34" charset="0"/>
              </a:rPr>
              <a:t> – sales</a:t>
            </a:r>
            <a:br>
              <a:rPr lang="en-US" baseline="0" dirty="0" smtClean="0">
                <a:latin typeface="Arial Narrow" pitchFamily="34" charset="0"/>
              </a:rPr>
            </a:br>
            <a:r>
              <a:rPr lang="en-US" baseline="0" dirty="0" smtClean="0">
                <a:latin typeface="Arial Narrow" pitchFamily="34" charset="0"/>
              </a:rPr>
              <a:t>	</a:t>
            </a:r>
            <a:r>
              <a:rPr lang="en-US" dirty="0" smtClean="0">
                <a:latin typeface="Arial Narrow" pitchFamily="34" charset="0"/>
              </a:rPr>
              <a:t>	Jamie Hagan – </a:t>
            </a:r>
            <a:r>
              <a:rPr lang="en-US" dirty="0" err="1" smtClean="0">
                <a:latin typeface="Arial Narrow" pitchFamily="34" charset="0"/>
              </a:rPr>
              <a:t>inv</a:t>
            </a:r>
            <a:endParaRPr lang="en-US" dirty="0" smtClean="0">
              <a:latin typeface="Arial Narrow" pitchFamily="34" charset="0"/>
            </a:endParaRPr>
          </a:p>
          <a:p>
            <a:pPr>
              <a:spcBef>
                <a:spcPts val="786"/>
              </a:spcBef>
              <a:tabLst>
                <a:tab pos="1801696" algn="r"/>
                <a:tab pos="1928381" algn="l"/>
              </a:tabLst>
            </a:pPr>
            <a:r>
              <a:rPr lang="en-US" b="1" dirty="0" smtClean="0">
                <a:latin typeface="Arial Narrow" pitchFamily="34" charset="0"/>
              </a:rPr>
              <a:t>Personnel   </a:t>
            </a:r>
            <a:r>
              <a:rPr lang="en-US" dirty="0" smtClean="0">
                <a:latin typeface="Arial Narrow" pitchFamily="34" charset="0"/>
              </a:rPr>
              <a:t>POC:, Amelia McGarvey, Gary Lefebvre, Cathy Kelley</a:t>
            </a:r>
          </a:p>
          <a:p>
            <a:pPr>
              <a:tabLst>
                <a:tab pos="1801696" algn="r"/>
                <a:tab pos="1928381" algn="l"/>
              </a:tabLst>
            </a:pPr>
            <a:r>
              <a:rPr lang="en-US" dirty="0" smtClean="0">
                <a:latin typeface="Arial Narrow" pitchFamily="34" charset="0"/>
              </a:rPr>
              <a:t>FY17 civ authorization used FY16 actuals	351 </a:t>
            </a:r>
            <a:r>
              <a:rPr lang="en-US" baseline="0" dirty="0" smtClean="0">
                <a:latin typeface="Arial Narrow" pitchFamily="34" charset="0"/>
              </a:rPr>
              <a:t>(interns not </a:t>
            </a:r>
            <a:r>
              <a:rPr lang="en-US" baseline="0" dirty="0" err="1" smtClean="0">
                <a:latin typeface="Arial Narrow" pitchFamily="34" charset="0"/>
              </a:rPr>
              <a:t>incl</a:t>
            </a:r>
            <a:r>
              <a:rPr lang="en-US" baseline="0" dirty="0" smtClean="0">
                <a:latin typeface="Arial Narrow" pitchFamily="34" charset="0"/>
              </a:rPr>
              <a:t>)</a:t>
            </a:r>
          </a:p>
          <a:p>
            <a:pPr>
              <a:tabLst>
                <a:tab pos="1801696" algn="r"/>
                <a:tab pos="1928381" algn="l"/>
              </a:tabLst>
            </a:pPr>
            <a:r>
              <a:rPr lang="en-US" dirty="0" smtClean="0">
                <a:latin typeface="Arial Narrow" pitchFamily="34" charset="0"/>
              </a:rPr>
              <a:t>FY17 mil </a:t>
            </a:r>
            <a:r>
              <a:rPr lang="en-US" dirty="0" err="1" smtClean="0">
                <a:latin typeface="Arial Narrow" pitchFamily="34" charset="0"/>
              </a:rPr>
              <a:t>auth</a:t>
            </a:r>
            <a:r>
              <a:rPr lang="en-US" dirty="0" smtClean="0">
                <a:latin typeface="Arial Narrow" pitchFamily="34" charset="0"/>
              </a:rPr>
              <a:t> used FY16 actuals 	   8</a:t>
            </a:r>
          </a:p>
          <a:p>
            <a:pPr>
              <a:spcBef>
                <a:spcPts val="300"/>
              </a:spcBef>
              <a:tabLst>
                <a:tab pos="842980" algn="l"/>
                <a:tab pos="3210836" algn="l"/>
              </a:tabLst>
            </a:pPr>
            <a:r>
              <a:rPr lang="en-US" b="1" dirty="0" smtClean="0">
                <a:latin typeface="Arial Narrow" pitchFamily="34" charset="0"/>
              </a:rPr>
              <a:t>FY17 business statistics   </a:t>
            </a:r>
            <a:r>
              <a:rPr lang="en-US" dirty="0" smtClean="0">
                <a:latin typeface="Arial Narrow" pitchFamily="34" charset="0"/>
              </a:rPr>
              <a:t>POC:  Kathleen</a:t>
            </a:r>
            <a:r>
              <a:rPr lang="en-US" baseline="0" dirty="0" smtClean="0">
                <a:latin typeface="Arial Narrow" pitchFamily="34" charset="0"/>
              </a:rPr>
              <a:t> Sheehan</a:t>
            </a: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Customers:	15,000</a:t>
            </a:r>
          </a:p>
          <a:p>
            <a:pPr>
              <a:spcBef>
                <a:spcPts val="300"/>
              </a:spcBef>
              <a:tabLst>
                <a:tab pos="842980" algn="l"/>
                <a:tab pos="3210836" algn="l"/>
              </a:tabLst>
            </a:pPr>
            <a:r>
              <a:rPr lang="en-US" dirty="0" smtClean="0">
                <a:latin typeface="Arial Narrow" pitchFamily="34" charset="0"/>
              </a:rPr>
              <a:t>Orders:	1.1M  annually</a:t>
            </a:r>
          </a:p>
          <a:p>
            <a:pPr>
              <a:spcBef>
                <a:spcPts val="300"/>
              </a:spcBef>
              <a:tabLst>
                <a:tab pos="842980" algn="l"/>
                <a:tab pos="3210836" algn="l"/>
              </a:tabLst>
            </a:pPr>
            <a:r>
              <a:rPr lang="en-US" dirty="0" smtClean="0">
                <a:latin typeface="Arial Narrow" pitchFamily="34" charset="0"/>
              </a:rPr>
              <a:t>Items:	295,000  (344 Fed Stock Classes)</a:t>
            </a:r>
          </a:p>
          <a:p>
            <a:pPr>
              <a:spcBef>
                <a:spcPts val="300"/>
              </a:spcBef>
              <a:tabLst>
                <a:tab pos="842980" algn="l"/>
                <a:tab pos="3210836" algn="l"/>
              </a:tabLst>
            </a:pPr>
            <a:r>
              <a:rPr lang="en-US" dirty="0" smtClean="0">
                <a:latin typeface="Arial Narrow" pitchFamily="34" charset="0"/>
              </a:rPr>
              <a:t>Suppliers:	2,387</a:t>
            </a:r>
          </a:p>
          <a:p>
            <a:pPr>
              <a:spcBef>
                <a:spcPts val="300"/>
              </a:spcBef>
              <a:tabLst>
                <a:tab pos="842980" algn="l"/>
                <a:tab pos="3210836" algn="l"/>
              </a:tabLst>
            </a:pPr>
            <a:endParaRPr lang="en-US" baseline="0" dirty="0" smtClean="0">
              <a:latin typeface="Arial Narrow" pitchFamily="34" charset="0"/>
            </a:endParaRPr>
          </a:p>
        </p:txBody>
      </p:sp>
    </p:spTree>
    <p:extLst>
      <p:ext uri="{BB962C8B-B14F-4D97-AF65-F5344CB8AC3E}">
        <p14:creationId xmlns:p14="http://schemas.microsoft.com/office/powerpoint/2010/main" val="132815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467054" y="4417724"/>
            <a:ext cx="6309038" cy="47266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FY 17 Forecast is pending mid-year adjustment.</a:t>
            </a:r>
          </a:p>
        </p:txBody>
      </p:sp>
    </p:spTree>
    <p:extLst>
      <p:ext uri="{BB962C8B-B14F-4D97-AF65-F5344CB8AC3E}">
        <p14:creationId xmlns:p14="http://schemas.microsoft.com/office/powerpoint/2010/main" val="344678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12697"/>
            <a:fld id="{C8867016-32B2-4821-8894-E59D010157BC}" type="slidenum">
              <a:rPr lang="en-US" smtClean="0">
                <a:solidFill>
                  <a:prstClr val="black"/>
                </a:solidFill>
              </a:rPr>
              <a:pPr defTabSz="912697"/>
              <a:t>7</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xfrm>
            <a:off x="1189038" y="703263"/>
            <a:ext cx="4637087" cy="3476625"/>
          </a:xfrm>
          <a:ln/>
        </p:spPr>
      </p:sp>
      <p:sp>
        <p:nvSpPr>
          <p:cNvPr id="26628" name="Rectangle 3"/>
          <p:cNvSpPr>
            <a:spLocks noGrp="1" noChangeArrowheads="1"/>
          </p:cNvSpPr>
          <p:nvPr>
            <p:ph type="body" idx="1"/>
          </p:nvPr>
        </p:nvSpPr>
        <p:spPr>
          <a:xfrm>
            <a:off x="365135" y="4302134"/>
            <a:ext cx="6158436" cy="4576763"/>
          </a:xfrm>
          <a:noFill/>
          <a:ln/>
        </p:spPr>
        <p:txBody>
          <a:bodyPr/>
          <a:lstStyle/>
          <a:p>
            <a:pPr eaLnBrk="1" hangingPunct="1">
              <a:spcBef>
                <a:spcPct val="0"/>
              </a:spcBef>
            </a:pPr>
            <a:r>
              <a:rPr lang="en-US" sz="1000" dirty="0">
                <a:solidFill>
                  <a:srgbClr val="000000"/>
                </a:solidFill>
                <a:latin typeface="Calibri" pitchFamily="34" charset="0"/>
              </a:rPr>
              <a:t>Construction &amp; Equipment is a unique supply chain supporting the war fighter on a large variety of items from fire extinguishers to fire trucks</a:t>
            </a:r>
          </a:p>
          <a:p>
            <a:pPr eaLnBrk="1" hangingPunct="1">
              <a:spcBef>
                <a:spcPct val="0"/>
              </a:spcBef>
            </a:pPr>
            <a:endParaRPr lang="en-US" sz="1000" dirty="0">
              <a:solidFill>
                <a:srgbClr val="000000"/>
              </a:solidFill>
              <a:latin typeface="Calibri" pitchFamily="34" charset="0"/>
            </a:endParaRPr>
          </a:p>
          <a:p>
            <a:pPr eaLnBrk="1" hangingPunct="1">
              <a:spcBef>
                <a:spcPct val="0"/>
              </a:spcBef>
            </a:pPr>
            <a:r>
              <a:rPr lang="en-US" sz="1000" dirty="0">
                <a:solidFill>
                  <a:srgbClr val="000000"/>
                </a:solidFill>
                <a:latin typeface="Calibri" pitchFamily="34" charset="0"/>
              </a:rPr>
              <a:t>C &amp; E has several types of Acquisition Programs, which focus</a:t>
            </a:r>
            <a:r>
              <a:rPr lang="en-US" sz="1000" dirty="0">
                <a:solidFill>
                  <a:srgbClr val="000000"/>
                </a:solidFill>
              </a:rPr>
              <a:t>’</a:t>
            </a:r>
            <a:r>
              <a:rPr lang="en-US" sz="1000" dirty="0">
                <a:solidFill>
                  <a:srgbClr val="000000"/>
                </a:solidFill>
                <a:latin typeface="Calibri" pitchFamily="34" charset="0"/>
              </a:rPr>
              <a:t>s on the needs of the war fighter</a:t>
            </a:r>
          </a:p>
          <a:p>
            <a:pPr eaLnBrk="1" hangingPunct="1">
              <a:spcBef>
                <a:spcPct val="0"/>
              </a:spcBef>
            </a:pPr>
            <a:endParaRPr lang="en-US" sz="1000" dirty="0">
              <a:solidFill>
                <a:srgbClr val="000000"/>
              </a:solidFill>
              <a:latin typeface="Calibri" pitchFamily="34" charset="0"/>
            </a:endParaRPr>
          </a:p>
          <a:p>
            <a:pPr eaLnBrk="1" hangingPunct="1">
              <a:spcBef>
                <a:spcPct val="0"/>
              </a:spcBef>
            </a:pPr>
            <a:r>
              <a:rPr lang="en-US" sz="1000" dirty="0">
                <a:solidFill>
                  <a:srgbClr val="000000"/>
                </a:solidFill>
                <a:latin typeface="Calibri" pitchFamily="34" charset="0"/>
              </a:rPr>
              <a:t>Prime Vendor / Tailored Logistics Support Contracts are  long term contract with a commercial distributor, original equipment manufacturer (OEM), or third party logistics provider for integrated logistics support that may include forecasting, inventory management, distribution, engineering support, technical services or other services to support customer needs and normally include performance metrics. The benefits of the PV and TLSP programs include brand name preference, competitive pricing, commercial warranties, and 24 customer support.  The program has also resulted in reductions in lead-times and significant processing cost savings An example is the Fire &amp; Emergency Services Program includes a wide range of equipment, incidental services and training in support of the “First Responders” and “Domestic Preparedness” groups</a:t>
            </a:r>
          </a:p>
          <a:p>
            <a:pPr eaLnBrk="1" hangingPunct="1">
              <a:spcBef>
                <a:spcPct val="0"/>
              </a:spcBef>
            </a:pPr>
            <a:endParaRPr lang="en-US" sz="1000" dirty="0">
              <a:solidFill>
                <a:srgbClr val="000000"/>
              </a:solidFill>
              <a:latin typeface="Calibri" pitchFamily="34" charset="0"/>
            </a:endParaRPr>
          </a:p>
          <a:p>
            <a:pPr eaLnBrk="1" hangingPunct="1">
              <a:spcBef>
                <a:spcPct val="0"/>
              </a:spcBef>
            </a:pPr>
            <a:r>
              <a:rPr lang="en-US" sz="1000" dirty="0">
                <a:solidFill>
                  <a:srgbClr val="000000"/>
                </a:solidFill>
                <a:latin typeface="Calibri" pitchFamily="34" charset="0"/>
              </a:rPr>
              <a:t>Long Term Contracts / Traditional </a:t>
            </a:r>
            <a:r>
              <a:rPr lang="en-US" sz="1000" dirty="0">
                <a:solidFill>
                  <a:srgbClr val="000000"/>
                </a:solidFill>
              </a:rPr>
              <a:t>–</a:t>
            </a:r>
            <a:r>
              <a:rPr lang="en-US" sz="1000" dirty="0">
                <a:solidFill>
                  <a:srgbClr val="000000"/>
                </a:solidFill>
                <a:latin typeface="Calibri" pitchFamily="34" charset="0"/>
              </a:rPr>
              <a:t> these are the traditional forms of contracting that focus</a:t>
            </a:r>
            <a:r>
              <a:rPr lang="en-US" sz="1000" dirty="0">
                <a:solidFill>
                  <a:srgbClr val="000000"/>
                </a:solidFill>
              </a:rPr>
              <a:t>’</a:t>
            </a:r>
            <a:r>
              <a:rPr lang="en-US" sz="1000" dirty="0">
                <a:solidFill>
                  <a:srgbClr val="000000"/>
                </a:solidFill>
                <a:latin typeface="Calibri" pitchFamily="34" charset="0"/>
              </a:rPr>
              <a:t>s on contracting direct with OEMs. The Heavy Equipment Program commonly referred to as HEPP allows customers to customize their purchases of items like Fire Trucks based on their needs. Also within the area of traditional support the C&amp;E Lighting Team offers the full range of commercial lighting and a full catalog of portable and hand held lighting such as self generated lighting towers, tent lights, flash lights and drop lights. </a:t>
            </a:r>
            <a:endParaRPr lang="en-US" sz="1000" dirty="0">
              <a:solidFill>
                <a:srgbClr val="000000"/>
              </a:solidFill>
            </a:endParaRPr>
          </a:p>
          <a:p>
            <a:pPr eaLnBrk="1" hangingPunct="1"/>
            <a:endParaRPr lang="en-US" dirty="0" smtClean="0">
              <a:latin typeface="Arial" charset="0"/>
            </a:endParaRPr>
          </a:p>
        </p:txBody>
      </p:sp>
    </p:spTree>
    <p:extLst>
      <p:ext uri="{BB962C8B-B14F-4D97-AF65-F5344CB8AC3E}">
        <p14:creationId xmlns:p14="http://schemas.microsoft.com/office/powerpoint/2010/main" val="110562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normAutofit fontScale="92500"/>
          </a:bodyPr>
          <a:lstStyle/>
          <a:p>
            <a:pPr eaLnBrk="1" hangingPunct="1"/>
            <a:r>
              <a:rPr lang="en-US" b="1" dirty="0" smtClean="0"/>
              <a:t>Executive Agent for Class IV: </a:t>
            </a:r>
          </a:p>
          <a:p>
            <a:pPr eaLnBrk="1" hangingPunct="1"/>
            <a:r>
              <a:rPr lang="en-US" dirty="0" smtClean="0"/>
              <a:t>Class IV Executive Agent (EA) Program Office established</a:t>
            </a:r>
          </a:p>
          <a:p>
            <a:pPr eaLnBrk="1" hangingPunct="1"/>
            <a:r>
              <a:rPr lang="en-US" dirty="0" smtClean="0"/>
              <a:t>EA Program Office currently 70% staffed</a:t>
            </a:r>
          </a:p>
          <a:p>
            <a:pPr eaLnBrk="1" hangingPunct="1"/>
            <a:r>
              <a:rPr lang="en-US" dirty="0" smtClean="0"/>
              <a:t>   -  Project Managers actively working the gap resolution process</a:t>
            </a:r>
          </a:p>
          <a:p>
            <a:pPr eaLnBrk="1" hangingPunct="1"/>
            <a:r>
              <a:rPr lang="en-US" dirty="0" smtClean="0"/>
              <a:t>   -  Troop Support Planners actively engaging the COCOMs and providing CL IV</a:t>
            </a:r>
          </a:p>
          <a:p>
            <a:pPr eaLnBrk="1" hangingPunct="1"/>
            <a:r>
              <a:rPr lang="en-US" dirty="0" smtClean="0"/>
              <a:t>       specific support to COCOM  planning conferences and exercises</a:t>
            </a:r>
          </a:p>
          <a:p>
            <a:pPr eaLnBrk="1" hangingPunct="1"/>
            <a:r>
              <a:rPr lang="en-US" dirty="0" smtClean="0"/>
              <a:t>Way Ahead:</a:t>
            </a:r>
          </a:p>
          <a:p>
            <a:pPr eaLnBrk="1" hangingPunct="1"/>
            <a:r>
              <a:rPr lang="en-US" dirty="0" smtClean="0"/>
              <a:t>   - Ensure E2E supply chain support by continuous planning and coordinating with</a:t>
            </a:r>
          </a:p>
          <a:p>
            <a:pPr eaLnBrk="1" hangingPunct="1"/>
            <a:r>
              <a:rPr lang="en-US" dirty="0" smtClean="0"/>
              <a:t>     COCOM planners, TRANSCOM, and Industry</a:t>
            </a:r>
          </a:p>
          <a:p>
            <a:pPr eaLnBrk="1" hangingPunct="1"/>
            <a:r>
              <a:rPr lang="en-US" dirty="0" smtClean="0"/>
              <a:t>   - Enhance support through increase of Material Availability and reduction of </a:t>
            </a:r>
          </a:p>
          <a:p>
            <a:pPr eaLnBrk="1" hangingPunct="1"/>
            <a:r>
              <a:rPr lang="en-US" dirty="0" smtClean="0"/>
              <a:t>     Customer Wait Time in partnership with the DPO</a:t>
            </a:r>
            <a:endParaRPr lang="en-US" dirty="0" smtClean="0">
              <a:sym typeface="Wingdings" pitchFamily="2" charset="2"/>
            </a:endParaRPr>
          </a:p>
          <a:p>
            <a:pPr eaLnBrk="1" hangingPunct="1"/>
            <a:r>
              <a:rPr lang="en-US" dirty="0" smtClean="0"/>
              <a:t>   - Build system and information functionality and capabilities to support a cohesive </a:t>
            </a:r>
          </a:p>
          <a:p>
            <a:pPr eaLnBrk="1" hangingPunct="1"/>
            <a:r>
              <a:rPr lang="en-US" dirty="0" smtClean="0"/>
              <a:t>     E2E supply chain</a:t>
            </a:r>
          </a:p>
          <a:p>
            <a:pPr eaLnBrk="1" hangingPunct="1"/>
            <a:r>
              <a:rPr lang="en-US" dirty="0" smtClean="0"/>
              <a:t>   - Establish a joint planning tool in place to support  daily operations and </a:t>
            </a:r>
          </a:p>
          <a:p>
            <a:pPr eaLnBrk="1" hangingPunct="1"/>
            <a:r>
              <a:rPr lang="en-US" dirty="0" smtClean="0"/>
              <a:t>     requirements</a:t>
            </a:r>
            <a:r>
              <a:rPr lang="en-US" sz="400" dirty="0"/>
              <a:t> </a:t>
            </a:r>
          </a:p>
          <a:p>
            <a:pPr eaLnBrk="1" hangingPunct="1"/>
            <a:r>
              <a:rPr lang="en-US" dirty="0" smtClean="0"/>
              <a:t>   - </a:t>
            </a:r>
            <a:r>
              <a:rPr lang="en-US" dirty="0" smtClean="0">
                <a:ea typeface="Times New Roman" pitchFamily="18" charset="0"/>
                <a:cs typeface="Arial" charset="0"/>
              </a:rPr>
              <a:t>Establish joint processes to support total asset visibility in place to support daily</a:t>
            </a:r>
          </a:p>
          <a:p>
            <a:pPr eaLnBrk="1" hangingPunct="1"/>
            <a:r>
              <a:rPr lang="en-US" dirty="0" smtClean="0">
                <a:ea typeface="Times New Roman" pitchFamily="18" charset="0"/>
                <a:cs typeface="Arial" charset="0"/>
              </a:rPr>
              <a:t>     operations and requirements</a:t>
            </a:r>
            <a:endParaRPr lang="en-US" dirty="0" smtClean="0"/>
          </a:p>
        </p:txBody>
      </p:sp>
      <p:sp>
        <p:nvSpPr>
          <p:cNvPr id="39939" name="Slide Image Placeholder 4"/>
          <p:cNvSpPr>
            <a:spLocks noGrp="1" noRot="1" noChangeAspect="1" noTextEdit="1"/>
          </p:cNvSpPr>
          <p:nvPr>
            <p:ph type="sldImg"/>
          </p:nvPr>
        </p:nvSpPr>
        <p:spPr>
          <a:ln/>
        </p:spPr>
      </p:sp>
      <p:sp>
        <p:nvSpPr>
          <p:cNvPr id="39940" name="Rectangle 7"/>
          <p:cNvSpPr>
            <a:spLocks noGrp="1" noChangeArrowheads="1"/>
          </p:cNvSpPr>
          <p:nvPr>
            <p:ph type="sldNum" sz="quarter" idx="5"/>
          </p:nvPr>
        </p:nvSpPr>
        <p:spPr>
          <a:noFill/>
        </p:spPr>
        <p:txBody>
          <a:bodyPr lIns="92858" tIns="46431" rIns="92858" bIns="46431"/>
          <a:lstStyle/>
          <a:p>
            <a:fld id="{DF858D3C-EB66-4595-9BFF-65A5FAC73453}" type="slidenum">
              <a:rPr lang="en-US" smtClean="0">
                <a:solidFill>
                  <a:prstClr val="black"/>
                </a:solidFill>
                <a:latin typeface="Arial" pitchFamily="34" charset="0"/>
              </a:rPr>
              <a:pPr/>
              <a:t>9</a:t>
            </a:fld>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165252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Image Placeholder 4"/>
          <p:cNvSpPr>
            <a:spLocks noGrp="1" noRot="1" noChangeAspect="1" noTextEdit="1"/>
          </p:cNvSpPr>
          <p:nvPr>
            <p:ph type="sldImg"/>
          </p:nvPr>
        </p:nvSpPr>
        <p:spPr>
          <a:ln/>
        </p:spPr>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3" tIns="45563" rIns="91123" bIns="45563"/>
          <a:lstStyle>
            <a:lvl1pPr eaLnBrk="0" hangingPunct="0">
              <a:defRPr b="1">
                <a:solidFill>
                  <a:schemeClr val="tx1"/>
                </a:solidFill>
                <a:latin typeface="Arial" pitchFamily="34" charset="0"/>
              </a:defRPr>
            </a:lvl1pPr>
            <a:lvl2pPr marL="726685" indent="-279495" eaLnBrk="0" hangingPunct="0">
              <a:defRPr b="1">
                <a:solidFill>
                  <a:schemeClr val="tx1"/>
                </a:solidFill>
                <a:latin typeface="Arial" pitchFamily="34" charset="0"/>
              </a:defRPr>
            </a:lvl2pPr>
            <a:lvl3pPr marL="1117976" indent="-223596" eaLnBrk="0" hangingPunct="0">
              <a:defRPr b="1">
                <a:solidFill>
                  <a:schemeClr val="tx1"/>
                </a:solidFill>
                <a:latin typeface="Arial" pitchFamily="34" charset="0"/>
              </a:defRPr>
            </a:lvl3pPr>
            <a:lvl4pPr marL="1565167" indent="-223596" eaLnBrk="0" hangingPunct="0">
              <a:defRPr b="1">
                <a:solidFill>
                  <a:schemeClr val="tx1"/>
                </a:solidFill>
                <a:latin typeface="Arial" pitchFamily="34" charset="0"/>
              </a:defRPr>
            </a:lvl4pPr>
            <a:lvl5pPr marL="2012358" indent="-223596" eaLnBrk="0" hangingPunct="0">
              <a:defRPr b="1">
                <a:solidFill>
                  <a:schemeClr val="tx1"/>
                </a:solidFill>
                <a:latin typeface="Arial" pitchFamily="34" charset="0"/>
              </a:defRPr>
            </a:lvl5pPr>
            <a:lvl6pPr marL="2459550" indent="-223596" eaLnBrk="0" fontAlgn="base" hangingPunct="0">
              <a:spcBef>
                <a:spcPct val="0"/>
              </a:spcBef>
              <a:spcAft>
                <a:spcPct val="0"/>
              </a:spcAft>
              <a:defRPr b="1">
                <a:solidFill>
                  <a:schemeClr val="tx1"/>
                </a:solidFill>
                <a:latin typeface="Arial" pitchFamily="34" charset="0"/>
              </a:defRPr>
            </a:lvl6pPr>
            <a:lvl7pPr marL="2906738" indent="-223596" eaLnBrk="0" fontAlgn="base" hangingPunct="0">
              <a:spcBef>
                <a:spcPct val="0"/>
              </a:spcBef>
              <a:spcAft>
                <a:spcPct val="0"/>
              </a:spcAft>
              <a:defRPr b="1">
                <a:solidFill>
                  <a:schemeClr val="tx1"/>
                </a:solidFill>
                <a:latin typeface="Arial" pitchFamily="34" charset="0"/>
              </a:defRPr>
            </a:lvl7pPr>
            <a:lvl8pPr marL="3353929" indent="-223596" eaLnBrk="0" fontAlgn="base" hangingPunct="0">
              <a:spcBef>
                <a:spcPct val="0"/>
              </a:spcBef>
              <a:spcAft>
                <a:spcPct val="0"/>
              </a:spcAft>
              <a:defRPr b="1">
                <a:solidFill>
                  <a:schemeClr val="tx1"/>
                </a:solidFill>
                <a:latin typeface="Arial" pitchFamily="34" charset="0"/>
              </a:defRPr>
            </a:lvl8pPr>
            <a:lvl9pPr marL="3801119" indent="-223596" eaLnBrk="0" fontAlgn="base" hangingPunct="0">
              <a:spcBef>
                <a:spcPct val="0"/>
              </a:spcBef>
              <a:spcAft>
                <a:spcPct val="0"/>
              </a:spcAft>
              <a:defRPr b="1">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151107-EAB2-4877-95AD-50222B87EF2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
        <p:nvSpPr>
          <p:cNvPr id="6" name="Rectangle 3"/>
          <p:cNvSpPr>
            <a:spLocks noGrp="1" noChangeArrowheads="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Tailored Logistics Support Contracts  with integrated suppliers</a:t>
            </a:r>
          </a:p>
          <a:p>
            <a:r>
              <a:rPr lang="en-US" dirty="0" smtClean="0">
                <a:latin typeface="Arial" pitchFamily="34" charset="0"/>
              </a:rPr>
              <a:t>Scope: Broad range of building supplies and items required for facilities maintenance.</a:t>
            </a:r>
          </a:p>
          <a:p>
            <a:r>
              <a:rPr lang="en-US" dirty="0" smtClean="0">
                <a:latin typeface="Arial" pitchFamily="34" charset="0"/>
              </a:rPr>
              <a:t>CONUS suppliers:  Graybar/SAIC/SupplyCore</a:t>
            </a:r>
          </a:p>
          <a:p>
            <a:r>
              <a:rPr lang="en-US" dirty="0" smtClean="0">
                <a:latin typeface="Arial" pitchFamily="34" charset="0"/>
              </a:rPr>
              <a:t>CENTCOM Suppliers:  TWI/Seven Seas/SupplyCore</a:t>
            </a:r>
          </a:p>
          <a:p>
            <a:r>
              <a:rPr lang="en-US" dirty="0" smtClean="0">
                <a:latin typeface="Arial" pitchFamily="34" charset="0"/>
              </a:rPr>
              <a:t>Japan: SupplyCore/Korea-Universal SODEXHO</a:t>
            </a:r>
          </a:p>
          <a:p>
            <a:r>
              <a:rPr lang="en-US" dirty="0" smtClean="0">
                <a:latin typeface="Arial" pitchFamily="34" charset="0"/>
              </a:rPr>
              <a:t>Features:</a:t>
            </a:r>
          </a:p>
          <a:p>
            <a:r>
              <a:rPr lang="en-US" dirty="0" smtClean="0">
                <a:latin typeface="Arial" pitchFamily="34" charset="0"/>
              </a:rPr>
              <a:t>1.  Leveraged buying:  LTC with integrated suppliers</a:t>
            </a:r>
          </a:p>
          <a:p>
            <a:r>
              <a:rPr lang="en-US" dirty="0" smtClean="0">
                <a:latin typeface="Arial" pitchFamily="34" charset="0"/>
              </a:rPr>
              <a:t>2.  Improved Customer Service:</a:t>
            </a:r>
          </a:p>
          <a:p>
            <a:r>
              <a:rPr lang="en-US" dirty="0" smtClean="0">
                <a:latin typeface="Arial" pitchFamily="34" charset="0"/>
              </a:rPr>
              <a:t>	95% fill rates</a:t>
            </a:r>
          </a:p>
          <a:p>
            <a:r>
              <a:rPr lang="en-US" dirty="0" smtClean="0">
                <a:latin typeface="Arial" pitchFamily="34" charset="0"/>
              </a:rPr>
              <a:t>	Delivery BOMs JIT = reduce time and costs</a:t>
            </a:r>
          </a:p>
          <a:p>
            <a:r>
              <a:rPr lang="en-US" dirty="0" smtClean="0">
                <a:latin typeface="Arial" pitchFamily="34" charset="0"/>
              </a:rPr>
              <a:t>	Incidental services/Tech support</a:t>
            </a:r>
          </a:p>
          <a:p>
            <a:r>
              <a:rPr lang="en-US" dirty="0" smtClean="0">
                <a:latin typeface="Arial" pitchFamily="34" charset="0"/>
              </a:rPr>
              <a:t>Reduce inventory-Manage supply chains eliminating need for wholesale/retail inventory</a:t>
            </a:r>
          </a:p>
          <a:p>
            <a:endParaRPr lang="en-US" dirty="0">
              <a:latin typeface="Arial" pitchFamily="34" charset="0"/>
            </a:endParaRPr>
          </a:p>
          <a:p>
            <a:r>
              <a:rPr lang="en-US" dirty="0" smtClean="0">
                <a:latin typeface="Arial" pitchFamily="34" charset="0"/>
              </a:rPr>
              <a:t>Other NSNs already on PV Programs:</a:t>
            </a:r>
          </a:p>
          <a:p>
            <a:r>
              <a:rPr lang="en-US" dirty="0" smtClean="0">
                <a:latin typeface="Arial" pitchFamily="34" charset="0"/>
              </a:rPr>
              <a:t>2227 NSN with annual sales of $58.9 million</a:t>
            </a:r>
          </a:p>
          <a:p>
            <a:r>
              <a:rPr lang="en-US" dirty="0" smtClean="0">
                <a:latin typeface="Arial" pitchFamily="34" charset="0"/>
              </a:rPr>
              <a:t>Metals – 268 NSN / $7.7 mil</a:t>
            </a:r>
          </a:p>
          <a:p>
            <a:r>
              <a:rPr lang="en-US" dirty="0" smtClean="0">
                <a:latin typeface="Arial" pitchFamily="34" charset="0"/>
              </a:rPr>
              <a:t>Spec Ops – 527 NSN / $44.3 mil</a:t>
            </a:r>
          </a:p>
          <a:p>
            <a:r>
              <a:rPr lang="en-US" dirty="0" smtClean="0">
                <a:latin typeface="Arial" pitchFamily="34" charset="0"/>
              </a:rPr>
              <a:t>Metal – 1432 NSNs / $6.9 mil</a:t>
            </a:r>
          </a:p>
          <a:p>
            <a:endParaRPr lang="en-US" dirty="0" smtClean="0">
              <a:latin typeface="Arial" pitchFamily="34" charset="0"/>
            </a:endParaRPr>
          </a:p>
        </p:txBody>
      </p:sp>
    </p:spTree>
    <p:extLst>
      <p:ext uri="{BB962C8B-B14F-4D97-AF65-F5344CB8AC3E}">
        <p14:creationId xmlns:p14="http://schemas.microsoft.com/office/powerpoint/2010/main" val="294848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ED3E3-AEB1-4652-BB67-CDAC5005582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05190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17" name="Rectangle 16"/>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Rectangle 19"/>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TextBox 20"/>
          <p:cNvSpPr txBox="1">
            <a:spLocks noChangeArrowheads="1"/>
          </p:cNvSpPr>
          <p:nvPr userDrawn="1"/>
        </p:nvSpPr>
        <p:spPr bwMode="auto">
          <a:xfrm>
            <a:off x="266700" y="100013"/>
            <a:ext cx="87249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AMERICA</a:t>
            </a:r>
            <a:r>
              <a:rPr lang="ja-JP" altLang="en-US" sz="1400" dirty="0" smtClean="0">
                <a:solidFill>
                  <a:prstClr val="white"/>
                </a:solidFill>
                <a:latin typeface="Copperplate Gothic Bold" charset="0"/>
                <a:cs typeface="Cambria Math" charset="0"/>
              </a:rPr>
              <a:t>’</a:t>
            </a:r>
            <a:r>
              <a:rPr lang="en-US" sz="1400" dirty="0" smtClean="0">
                <a:solidFill>
                  <a:prstClr val="white"/>
                </a:solidFill>
                <a:latin typeface="Copperplate Gothic Bold" charset="0"/>
                <a:cs typeface="Cambria Math" charset="0"/>
              </a:rPr>
              <a:t>S COMBAT LOGISTICS SUPPORT AGENCY</a:t>
            </a:r>
          </a:p>
        </p:txBody>
      </p:sp>
      <p:pic>
        <p:nvPicPr>
          <p:cNvPr id="22"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970029"/>
            <a:ext cx="9143996" cy="5491252"/>
          </a:xfrm>
          <a:prstGeom prst="rect">
            <a:avLst/>
          </a:prstGeom>
        </p:spPr>
      </p:pic>
      <p:sp>
        <p:nvSpPr>
          <p:cNvPr id="25" name="TextBox 24"/>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12" name="Content Placeholder 11"/>
          <p:cNvSpPr>
            <a:spLocks noGrp="1"/>
          </p:cNvSpPr>
          <p:nvPr>
            <p:ph sz="quarter" idx="10" hasCustomPrompt="1"/>
          </p:nvPr>
        </p:nvSpPr>
        <p:spPr>
          <a:xfrm>
            <a:off x="2956143" y="3161626"/>
            <a:ext cx="4419600" cy="735012"/>
          </a:xfrm>
        </p:spPr>
        <p:txBody>
          <a:bodyPr/>
          <a:lstStyle>
            <a:lvl1pPr marL="0" indent="0" algn="ctr">
              <a:buNone/>
              <a:defRPr b="1" baseline="0">
                <a:latin typeface="Arial" panose="020B0604020202020204" pitchFamily="34" charset="0"/>
                <a:cs typeface="Arial" panose="020B0604020202020204" pitchFamily="34" charset="0"/>
              </a:defRPr>
            </a:lvl1pPr>
          </a:lstStyle>
          <a:p>
            <a:pPr lvl="0"/>
            <a:r>
              <a:rPr lang="en-US" dirty="0" smtClean="0"/>
              <a:t>Briefing Title</a:t>
            </a:r>
            <a:endParaRPr lang="en-US" dirty="0"/>
          </a:p>
        </p:txBody>
      </p:sp>
      <p:sp>
        <p:nvSpPr>
          <p:cNvPr id="14" name="Content Placeholder 13"/>
          <p:cNvSpPr>
            <a:spLocks noGrp="1"/>
          </p:cNvSpPr>
          <p:nvPr>
            <p:ph sz="quarter" idx="11" hasCustomPrompt="1"/>
          </p:nvPr>
        </p:nvSpPr>
        <p:spPr>
          <a:xfrm>
            <a:off x="3413343" y="4467152"/>
            <a:ext cx="3505200" cy="685800"/>
          </a:xfrm>
        </p:spPr>
        <p:txBody>
          <a:bodyPr/>
          <a:lstStyle>
            <a:lvl1pPr marL="0" indent="0" algn="ctr" eaLnBrk="1" hangingPunct="1">
              <a:buNone/>
              <a:defRPr sz="3200" baseline="0">
                <a:latin typeface="Arial" panose="020B0604020202020204" pitchFamily="34" charset="0"/>
                <a:cs typeface="Arial" panose="020B0604020202020204" pitchFamily="34" charset="0"/>
              </a:defRPr>
            </a:lvl1pPr>
          </a:lstStyle>
          <a:p>
            <a:pPr algn="ctr" eaLnBrk="1" hangingPunct="1"/>
            <a:r>
              <a:rPr lang="en-US" altLang="en-US" sz="2000" dirty="0" smtClean="0"/>
              <a:t>Briefing Date</a:t>
            </a:r>
            <a:endParaRPr lang="en-US" altLang="en-US" sz="2000" dirty="0"/>
          </a:p>
        </p:txBody>
      </p:sp>
    </p:spTree>
    <p:extLst>
      <p:ext uri="{BB962C8B-B14F-4D97-AF65-F5344CB8AC3E}">
        <p14:creationId xmlns:p14="http://schemas.microsoft.com/office/powerpoint/2010/main" val="17190898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8C46B7DE-9FA1-4E56-8B6C-C350FF675C64}"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026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8C46B7DE-9FA1-4E56-8B6C-C350FF675C64}"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329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2"/>
            <a:ext cx="603249" cy="365125"/>
          </a:xfrm>
          <a:prstGeom prst="rect">
            <a:avLst/>
          </a:prstGeom>
        </p:spPr>
        <p:txBody>
          <a:bodyPr vert="horz" lIns="91440" tIns="45720" rIns="91440" bIns="45720" rtlCol="0" anchor="ctr"/>
          <a:lstStyle>
            <a:lvl1pPr algn="r">
              <a:defRPr sz="1050">
                <a:solidFill>
                  <a:schemeClr val="bg1"/>
                </a:solidFill>
              </a:defRPr>
            </a:lvl1pPr>
          </a:lstStyle>
          <a:p>
            <a:fld id="{D0406C7E-46EF-B24E-8B25-69D927A08592}" type="slidenum">
              <a:rPr lang="en-US" smtClean="0"/>
              <a:pPr/>
              <a:t>‹#›</a:t>
            </a:fld>
            <a:endParaRPr lang="en-US" dirty="0"/>
          </a:p>
        </p:txBody>
      </p:sp>
      <p:sp>
        <p:nvSpPr>
          <p:cNvPr id="7" name="Content Placeholder 7"/>
          <p:cNvSpPr>
            <a:spLocks noGrp="1"/>
          </p:cNvSpPr>
          <p:nvPr>
            <p:ph sz="quarter" idx="10"/>
          </p:nvPr>
        </p:nvSpPr>
        <p:spPr>
          <a:xfrm>
            <a:off x="457200" y="1097280"/>
            <a:ext cx="4023360" cy="5335270"/>
          </a:xfrm>
          <a:prstGeom prst="rect">
            <a:avLst/>
          </a:prstGeom>
        </p:spPr>
        <p:txBody>
          <a:bodyPr/>
          <a:lstStyle>
            <a:lvl1pPr marL="171450" indent="-171450">
              <a:spcBef>
                <a:spcPts val="0"/>
              </a:spcBef>
              <a:spcAft>
                <a:spcPts val="450"/>
              </a:spcAft>
              <a:defRPr sz="2100">
                <a:latin typeface="Times New Roman" panose="02020603050405020304" pitchFamily="18" charset="0"/>
                <a:cs typeface="Times New Roman" panose="02020603050405020304" pitchFamily="18" charset="0"/>
              </a:defRPr>
            </a:lvl1pPr>
            <a:lvl2pPr marL="514350" indent="-171450">
              <a:spcBef>
                <a:spcPts val="0"/>
              </a:spcBef>
              <a:spcAft>
                <a:spcPts val="450"/>
              </a:spcAft>
              <a:defRPr sz="1800">
                <a:latin typeface="Times New Roman" panose="02020603050405020304" pitchFamily="18" charset="0"/>
                <a:cs typeface="Times New Roman" panose="02020603050405020304" pitchFamily="18" charset="0"/>
              </a:defRPr>
            </a:lvl2pPr>
            <a:lvl3pPr>
              <a:spcBef>
                <a:spcPts val="0"/>
              </a:spcBef>
              <a:spcAft>
                <a:spcPts val="450"/>
              </a:spcAft>
              <a:defRPr sz="1500">
                <a:latin typeface="Times New Roman" panose="02020603050405020304" pitchFamily="18" charset="0"/>
                <a:cs typeface="Times New Roman" panose="02020603050405020304" pitchFamily="18" charset="0"/>
              </a:defRPr>
            </a:lvl3pPr>
            <a:lvl4pPr>
              <a:spcBef>
                <a:spcPts val="0"/>
              </a:spcBef>
              <a:spcAft>
                <a:spcPts val="450"/>
              </a:spcAft>
              <a:defRPr sz="1350">
                <a:latin typeface="Times New Roman" panose="02020603050405020304" pitchFamily="18" charset="0"/>
                <a:cs typeface="Times New Roman" panose="02020603050405020304" pitchFamily="18" charset="0"/>
              </a:defRPr>
            </a:lvl4pPr>
            <a:lvl5pPr>
              <a:spcBef>
                <a:spcPts val="0"/>
              </a:spcBef>
              <a:spcAft>
                <a:spcPts val="450"/>
              </a:spcAft>
              <a:defRPr sz="135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1"/>
          </p:nvPr>
        </p:nvSpPr>
        <p:spPr>
          <a:xfrm>
            <a:off x="4663440" y="1097280"/>
            <a:ext cx="4023360" cy="5335270"/>
          </a:xfrm>
          <a:prstGeom prst="rect">
            <a:avLst/>
          </a:prstGeom>
        </p:spPr>
        <p:txBody>
          <a:bodyPr/>
          <a:lstStyle>
            <a:lvl1pPr marL="171450" indent="-171450">
              <a:spcBef>
                <a:spcPts val="0"/>
              </a:spcBef>
              <a:spcAft>
                <a:spcPts val="450"/>
              </a:spcAft>
              <a:defRPr sz="2100">
                <a:latin typeface="Times New Roman" panose="02020603050405020304" pitchFamily="18" charset="0"/>
                <a:cs typeface="Times New Roman" panose="02020603050405020304" pitchFamily="18" charset="0"/>
              </a:defRPr>
            </a:lvl1pPr>
            <a:lvl2pPr marL="514350" indent="-171450">
              <a:spcBef>
                <a:spcPts val="0"/>
              </a:spcBef>
              <a:spcAft>
                <a:spcPts val="450"/>
              </a:spcAft>
              <a:defRPr sz="1800">
                <a:latin typeface="Times New Roman" panose="02020603050405020304" pitchFamily="18" charset="0"/>
                <a:cs typeface="Times New Roman" panose="02020603050405020304" pitchFamily="18" charset="0"/>
              </a:defRPr>
            </a:lvl2pPr>
            <a:lvl3pPr>
              <a:spcBef>
                <a:spcPts val="0"/>
              </a:spcBef>
              <a:spcAft>
                <a:spcPts val="450"/>
              </a:spcAft>
              <a:defRPr sz="1500">
                <a:latin typeface="Times New Roman" panose="02020603050405020304" pitchFamily="18" charset="0"/>
                <a:cs typeface="Times New Roman" panose="02020603050405020304" pitchFamily="18" charset="0"/>
              </a:defRPr>
            </a:lvl3pPr>
            <a:lvl4pPr>
              <a:spcBef>
                <a:spcPts val="0"/>
              </a:spcBef>
              <a:spcAft>
                <a:spcPts val="450"/>
              </a:spcAft>
              <a:defRPr sz="1350">
                <a:latin typeface="Times New Roman" panose="02020603050405020304" pitchFamily="18" charset="0"/>
                <a:cs typeface="Times New Roman" panose="02020603050405020304" pitchFamily="18" charset="0"/>
              </a:defRPr>
            </a:lvl4pPr>
            <a:lvl5pPr>
              <a:spcBef>
                <a:spcPts val="0"/>
              </a:spcBef>
              <a:spcAft>
                <a:spcPts val="450"/>
              </a:spcAft>
              <a:defRPr sz="135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347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17" name="Rectangle 16"/>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Rectangle 19"/>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TextBox 20"/>
          <p:cNvSpPr txBox="1">
            <a:spLocks noChangeArrowheads="1"/>
          </p:cNvSpPr>
          <p:nvPr userDrawn="1"/>
        </p:nvSpPr>
        <p:spPr bwMode="auto">
          <a:xfrm>
            <a:off x="266700" y="100013"/>
            <a:ext cx="87249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THE NATION’S COMBAT LOGISTICS SUPPORT AGENCY</a:t>
            </a:r>
          </a:p>
        </p:txBody>
      </p:sp>
      <p:pic>
        <p:nvPicPr>
          <p:cNvPr id="22"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970029"/>
            <a:ext cx="9143996" cy="5491252"/>
          </a:xfrm>
          <a:prstGeom prst="rect">
            <a:avLst/>
          </a:prstGeom>
        </p:spPr>
      </p:pic>
      <p:sp>
        <p:nvSpPr>
          <p:cNvPr id="25" name="TextBox 24"/>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12" name="Content Placeholder 11"/>
          <p:cNvSpPr>
            <a:spLocks noGrp="1"/>
          </p:cNvSpPr>
          <p:nvPr>
            <p:ph sz="quarter" idx="10" hasCustomPrompt="1"/>
          </p:nvPr>
        </p:nvSpPr>
        <p:spPr>
          <a:xfrm>
            <a:off x="2956143" y="3161626"/>
            <a:ext cx="4419600" cy="735012"/>
          </a:xfrm>
        </p:spPr>
        <p:txBody>
          <a:bodyPr>
            <a:normAutofit/>
          </a:bodyPr>
          <a:lstStyle>
            <a:lvl1pPr marL="0" indent="0" algn="ctr">
              <a:buNone/>
              <a:defRPr sz="2800" b="1" baseline="0">
                <a:latin typeface="Times New Roman" panose="02020603050405020304" pitchFamily="18" charset="0"/>
                <a:cs typeface="Times New Roman" panose="02020603050405020304" pitchFamily="18" charset="0"/>
              </a:defRPr>
            </a:lvl1pPr>
          </a:lstStyle>
          <a:p>
            <a:pPr lvl="0"/>
            <a:r>
              <a:rPr lang="en-US" dirty="0" smtClean="0"/>
              <a:t>Briefing Title</a:t>
            </a:r>
            <a:endParaRPr lang="en-US" dirty="0"/>
          </a:p>
        </p:txBody>
      </p:sp>
      <p:sp>
        <p:nvSpPr>
          <p:cNvPr id="14" name="Content Placeholder 13"/>
          <p:cNvSpPr>
            <a:spLocks noGrp="1"/>
          </p:cNvSpPr>
          <p:nvPr>
            <p:ph sz="quarter" idx="11" hasCustomPrompt="1"/>
          </p:nvPr>
        </p:nvSpPr>
        <p:spPr>
          <a:xfrm>
            <a:off x="3413343" y="4467152"/>
            <a:ext cx="3505200" cy="685800"/>
          </a:xfrm>
        </p:spPr>
        <p:txBody>
          <a:bodyPr/>
          <a:lstStyle>
            <a:lvl1pPr marL="0" indent="0" algn="ctr" eaLnBrk="1" hangingPunct="1">
              <a:buNone/>
              <a:defRPr sz="3200" baseline="0">
                <a:latin typeface="Times New Roman" panose="02020603050405020304" pitchFamily="18" charset="0"/>
                <a:cs typeface="Times New Roman" panose="02020603050405020304" pitchFamily="18" charset="0"/>
              </a:defRPr>
            </a:lvl1pPr>
          </a:lstStyle>
          <a:p>
            <a:pPr algn="ctr" eaLnBrk="1" hangingPunct="1"/>
            <a:r>
              <a:rPr lang="en-US" altLang="en-US" sz="2000" dirty="0" smtClean="0"/>
              <a:t>Briefer Position</a:t>
            </a:r>
          </a:p>
          <a:p>
            <a:pPr algn="ctr" eaLnBrk="1" hangingPunct="1"/>
            <a:r>
              <a:rPr lang="en-US" altLang="en-US" sz="2000" dirty="0" smtClean="0"/>
              <a:t>Month DD, YYY</a:t>
            </a:r>
            <a:endParaRPr lang="en-US" altLang="en-US" sz="2000" dirty="0"/>
          </a:p>
        </p:txBody>
      </p:sp>
    </p:spTree>
    <p:extLst>
      <p:ext uri="{BB962C8B-B14F-4D97-AF65-F5344CB8AC3E}">
        <p14:creationId xmlns:p14="http://schemas.microsoft.com/office/powerpoint/2010/main" val="6974913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200">
                <a:solidFill>
                  <a:schemeClr val="tx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0AA28105-DB54-4008-9890-330AA1779F2E}" type="slidenum">
              <a:rPr lang="en-US" smtClean="0"/>
              <a:t>‹#›</a:t>
            </a:fld>
            <a:endParaRPr lang="en-US"/>
          </a:p>
        </p:txBody>
      </p:sp>
    </p:spTree>
    <p:extLst>
      <p:ext uri="{BB962C8B-B14F-4D97-AF65-F5344CB8AC3E}">
        <p14:creationId xmlns:p14="http://schemas.microsoft.com/office/powerpoint/2010/main" val="30197648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l">
              <a:defRPr sz="3200">
                <a:solidFill>
                  <a:schemeClr val="bg1">
                    <a:lumMod val="50000"/>
                  </a:schemeClr>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Tree>
    <p:extLst>
      <p:ext uri="{BB962C8B-B14F-4D97-AF65-F5344CB8AC3E}">
        <p14:creationId xmlns:p14="http://schemas.microsoft.com/office/powerpoint/2010/main" val="30773000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3"/>
          </p:nvPr>
        </p:nvSpPr>
        <p:spPr>
          <a:xfrm>
            <a:off x="398352" y="1385196"/>
            <a:ext cx="8338242" cy="48073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3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89369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0109" y="6078813"/>
            <a:ext cx="20574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3" name="Footer Placeholder 2"/>
          <p:cNvSpPr>
            <a:spLocks noGrp="1"/>
          </p:cNvSpPr>
          <p:nvPr>
            <p:ph type="ftr" sz="quarter" idx="11"/>
          </p:nvPr>
        </p:nvSpPr>
        <p:spPr>
          <a:xfrm>
            <a:off x="3028950" y="6078813"/>
            <a:ext cx="30861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4" name="Slide Number Placeholder 3"/>
          <p:cNvSpPr>
            <a:spLocks noGrp="1"/>
          </p:cNvSpPr>
          <p:nvPr>
            <p:ph type="sldNum" sz="quarter" idx="12"/>
          </p:nvPr>
        </p:nvSpPr>
        <p:spPr/>
        <p:txBody>
          <a:bodyPr/>
          <a:lstStyle/>
          <a:p>
            <a:fld id="{0AA28105-DB54-4008-9890-330AA1779F2E}" type="slidenum">
              <a:rPr lang="en-US" smtClean="0"/>
              <a:t>‹#›</a:t>
            </a:fld>
            <a:endParaRPr lang="en-US"/>
          </a:p>
        </p:txBody>
      </p:sp>
    </p:spTree>
    <p:extLst>
      <p:ext uri="{BB962C8B-B14F-4D97-AF65-F5344CB8AC3E}">
        <p14:creationId xmlns:p14="http://schemas.microsoft.com/office/powerpoint/2010/main" val="2705190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6175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2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0AA28105-DB54-4008-9890-330AA1779F2E}" type="slidenum">
              <a:rPr lang="en-US" smtClean="0"/>
              <a:t>‹#›</a:t>
            </a:fld>
            <a:endParaRPr lang="en-US"/>
          </a:p>
        </p:txBody>
      </p:sp>
    </p:spTree>
    <p:extLst>
      <p:ext uri="{BB962C8B-B14F-4D97-AF65-F5344CB8AC3E}">
        <p14:creationId xmlns:p14="http://schemas.microsoft.com/office/powerpoint/2010/main" val="14535650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30109" y="6078813"/>
            <a:ext cx="20574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Footer Placeholder 7"/>
          <p:cNvSpPr>
            <a:spLocks noGrp="1"/>
          </p:cNvSpPr>
          <p:nvPr>
            <p:ph type="ftr" sz="quarter" idx="11"/>
          </p:nvPr>
        </p:nvSpPr>
        <p:spPr>
          <a:xfrm>
            <a:off x="3028950" y="6078813"/>
            <a:ext cx="30861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7329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A28105-DB54-4008-9890-330AA1779F2E}"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0" y="1333495"/>
            <a:ext cx="4038604" cy="4770004"/>
          </a:xfrm>
          <a:prstGeom prst="rect">
            <a:avLst/>
          </a:prstGeom>
        </p:spPr>
      </p:pic>
    </p:spTree>
    <p:extLst>
      <p:ext uri="{BB962C8B-B14F-4D97-AF65-F5344CB8AC3E}">
        <p14:creationId xmlns:p14="http://schemas.microsoft.com/office/powerpoint/2010/main" val="10180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0837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42354293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848600" cy="563562"/>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95388" indent="-280988">
              <a:defRPr sz="1800"/>
            </a:lvl4pPr>
            <a:lvl5pPr marL="1547813" indent="-2921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46175" indent="-231775">
              <a:defRPr sz="1800"/>
            </a:lvl4pPr>
            <a:lvl5pPr marL="1427163" indent="-23177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1644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639762"/>
          </a:xfrm>
          <a:prstGeom prst="rect">
            <a:avLst/>
          </a:prstGeom>
        </p:spPr>
        <p:txBody>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6498585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623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l">
              <a:defRPr sz="3200">
                <a:solidFill>
                  <a:schemeClr val="bg1">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a:p>
        </p:txBody>
      </p:sp>
    </p:spTree>
    <p:extLst>
      <p:ext uri="{BB962C8B-B14F-4D97-AF65-F5344CB8AC3E}">
        <p14:creationId xmlns:p14="http://schemas.microsoft.com/office/powerpoint/2010/main" val="3334789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3"/>
          </p:nvPr>
        </p:nvSpPr>
        <p:spPr>
          <a:xfrm>
            <a:off x="398352" y="1385196"/>
            <a:ext cx="8338242" cy="48073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8462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7947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0109" y="6078813"/>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07881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AA28105-DB54-4008-9890-330AA1779F2E}" type="slidenum">
              <a:rPr lang="en-US" smtClean="0"/>
              <a:t>‹#›</a:t>
            </a:fld>
            <a:endParaRPr lang="en-US"/>
          </a:p>
        </p:txBody>
      </p:sp>
    </p:spTree>
    <p:extLst>
      <p:ext uri="{BB962C8B-B14F-4D97-AF65-F5344CB8AC3E}">
        <p14:creationId xmlns:p14="http://schemas.microsoft.com/office/powerpoint/2010/main" val="4498857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5687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30109" y="6078813"/>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Footer Placeholder 7"/>
          <p:cNvSpPr>
            <a:spLocks noGrp="1"/>
          </p:cNvSpPr>
          <p:nvPr>
            <p:ph type="ftr" sz="quarter" idx="11"/>
          </p:nvPr>
        </p:nvSpPr>
        <p:spPr>
          <a:xfrm>
            <a:off x="3028950" y="6078813"/>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12720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A6CF3B1-00F8-46B4-A766-8646BE2B7BB1}" type="slidenum">
              <a:rPr lang="en-US" smtClean="0">
                <a:solidFill>
                  <a:prstClr val="black"/>
                </a:solidFill>
              </a:rPr>
              <a:pPr/>
              <a:t>‹#›</a:t>
            </a:fld>
            <a:endParaRPr lang="en-US">
              <a:solidFill>
                <a:prstClr val="black"/>
              </a:solidFill>
            </a:endParaRPr>
          </a:p>
        </p:txBody>
      </p:sp>
      <p:pic>
        <p:nvPicPr>
          <p:cNvPr id="6" name="Picture 5" descr="Ending Slide Flag Logo1.jpg"/>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38879" y="0"/>
            <a:ext cx="9233093" cy="6858000"/>
          </a:xfrm>
          <a:prstGeom prst="rect">
            <a:avLst/>
          </a:prstGeom>
        </p:spPr>
      </p:pic>
      <p:sp>
        <p:nvSpPr>
          <p:cNvPr id="7" name="Rectangle 6"/>
          <p:cNvSpPr/>
          <p:nvPr userDrawn="1"/>
        </p:nvSpPr>
        <p:spPr>
          <a:xfrm>
            <a:off x="-33868"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extBox 7"/>
          <p:cNvSpPr txBox="1">
            <a:spLocks noChangeArrowheads="1"/>
          </p:cNvSpPr>
          <p:nvPr userDrawn="1"/>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AMERICA</a:t>
            </a:r>
            <a:r>
              <a:rPr lang="ja-JP" altLang="en-US" sz="1400" dirty="0" smtClean="0">
                <a:solidFill>
                  <a:prstClr val="white"/>
                </a:solidFill>
                <a:latin typeface="Copperplate Gothic Bold" charset="0"/>
                <a:cs typeface="Cambria Math" charset="0"/>
              </a:rPr>
              <a:t>’</a:t>
            </a:r>
            <a:r>
              <a:rPr lang="en-US" sz="1400" dirty="0" smtClean="0">
                <a:solidFill>
                  <a:prstClr val="white"/>
                </a:solidFill>
                <a:latin typeface="Copperplate Gothic Bold" charset="0"/>
                <a:cs typeface="Cambria Math" charset="0"/>
              </a:rPr>
              <a:t>S COMBAT LOGISTICS SUPPORT AGENCY</a:t>
            </a:r>
          </a:p>
        </p:txBody>
      </p:sp>
      <p:sp>
        <p:nvSpPr>
          <p:cNvPr id="10" name="Rectangle 9"/>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TextBox 10"/>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214" y="152400"/>
            <a:ext cx="1166586" cy="1166586"/>
          </a:xfrm>
          <a:prstGeom prst="rect">
            <a:avLst/>
          </a:prstGeom>
          <a:effectLst>
            <a:outerShdw blurRad="50800" dist="38100" dir="2700000" algn="tl" rotWithShape="0">
              <a:prstClr val="black">
                <a:alpha val="70000"/>
              </a:prstClr>
            </a:outerShdw>
          </a:effectLst>
        </p:spPr>
      </p:pic>
      <p:pic>
        <p:nvPicPr>
          <p:cNvPr id="13"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7928367" y="100013"/>
            <a:ext cx="1063233" cy="1238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293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6" name="Picture 5"/>
          <p:cNvPicPr>
            <a:picLocks noChangeAspect="1" noChangeArrowheads="1"/>
          </p:cNvPicPr>
          <p:nvPr userDrawn="1"/>
        </p:nvPicPr>
        <p:blipFill>
          <a:blip r:embed="rId14"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sp>
        <p:nvSpPr>
          <p:cNvPr id="13" name="Rectangle 12"/>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2" name="Title Placeholder 1"/>
          <p:cNvSpPr>
            <a:spLocks noGrp="1"/>
          </p:cNvSpPr>
          <p:nvPr>
            <p:ph type="title"/>
          </p:nvPr>
        </p:nvSpPr>
        <p:spPr>
          <a:xfrm>
            <a:off x="1341383" y="0"/>
            <a:ext cx="6642295" cy="990600"/>
          </a:xfrm>
          <a:prstGeom prst="rect">
            <a:avLst/>
          </a:prstGeom>
        </p:spPr>
        <p:txBody>
          <a:bodyPr vert="horz" lIns="9144" tIns="45720" rIns="9144"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1727" y="1330858"/>
            <a:ext cx="8283922" cy="496939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b"/>
          <a:lstStyle>
            <a:lvl1pPr algn="r">
              <a:defRPr sz="1200">
                <a:solidFill>
                  <a:schemeClr val="bg1">
                    <a:lumMod val="75000"/>
                  </a:schemeClr>
                </a:solidFill>
                <a:latin typeface="Arial" panose="020B0604020202020204" pitchFamily="34" charset="0"/>
                <a:cs typeface="Arial" panose="020B0604020202020204" pitchFamily="34" charset="0"/>
              </a:defRPr>
            </a:lvl1pPr>
          </a:lstStyle>
          <a:p>
            <a:fld id="{0AA28105-DB54-4008-9890-330AA1779F2E}" type="slidenum">
              <a:rPr lang="en-US" smtClean="0"/>
              <a:pPr/>
              <a:t>‹#›</a:t>
            </a:fld>
            <a:endParaRPr lang="en-US" dirty="0"/>
          </a:p>
        </p:txBody>
      </p:sp>
    </p:spTree>
    <p:extLst>
      <p:ext uri="{BB962C8B-B14F-4D97-AF65-F5344CB8AC3E}">
        <p14:creationId xmlns:p14="http://schemas.microsoft.com/office/powerpoint/2010/main" val="2231560874"/>
      </p:ext>
    </p:extLst>
  </p:cSld>
  <p:clrMap bg1="lt1" tx1="dk1" bg2="lt2" tx2="dk2" accent1="accent1" accent2="accent2" accent3="accent3" accent4="accent4" accent5="accent5" accent6="accent6" hlink="hlink" folHlink="folHlink"/>
  <p:sldLayoutIdLst>
    <p:sldLayoutId id="2147484345" r:id="rId1"/>
    <p:sldLayoutId id="2147484333" r:id="rId2"/>
    <p:sldLayoutId id="2147484335" r:id="rId3"/>
    <p:sldLayoutId id="2147484334" r:id="rId4"/>
    <p:sldLayoutId id="2147484338" r:id="rId5"/>
    <p:sldLayoutId id="2147484339" r:id="rId6"/>
    <p:sldLayoutId id="2147484336" r:id="rId7"/>
    <p:sldLayoutId id="2147484337" r:id="rId8"/>
    <p:sldLayoutId id="2147484346" r:id="rId9"/>
    <p:sldLayoutId id="2147484348" r:id="rId10"/>
    <p:sldLayoutId id="2147484349" r:id="rId11"/>
    <p:sldLayoutId id="2147484367" r:id="rId12"/>
  </p:sldLayoutIdLst>
  <p:timing>
    <p:tnLst>
      <p:par>
        <p:cTn id="1" dur="indefinite" restart="never" nodeType="tmRoot"/>
      </p:par>
    </p:tnLst>
  </p:timing>
  <p:hf hdr="0" ftr="0" dt="0"/>
  <p:txStyles>
    <p:titleStyle>
      <a:lvl1pPr algn="ctr" defTabSz="914400" rtl="0" eaLnBrk="1" latinLnBrk="0" hangingPunct="1">
        <a:lnSpc>
          <a:spcPct val="95000"/>
        </a:lnSpc>
        <a:spcBef>
          <a:spcPct val="0"/>
        </a:spcBef>
        <a:buNone/>
        <a:defRPr sz="32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Arial" panose="020B0604020202020204" pitchFamily="34" charset="0"/>
          <a:ea typeface="+mn-ea"/>
          <a:cs typeface="Arial" panose="020B0604020202020204" pitchFamily="34"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6" name="Picture 5"/>
          <p:cNvPicPr>
            <a:picLocks noChangeAspect="1"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sp>
        <p:nvSpPr>
          <p:cNvPr id="13" name="Rectangle 12"/>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2" name="Title Placeholder 1"/>
          <p:cNvSpPr>
            <a:spLocks noGrp="1"/>
          </p:cNvSpPr>
          <p:nvPr>
            <p:ph type="title"/>
          </p:nvPr>
        </p:nvSpPr>
        <p:spPr>
          <a:xfrm>
            <a:off x="1341383" y="0"/>
            <a:ext cx="6642295" cy="990600"/>
          </a:xfrm>
          <a:prstGeom prst="rect">
            <a:avLst/>
          </a:prstGeom>
        </p:spPr>
        <p:txBody>
          <a:bodyPr vert="horz" lIns="9144" tIns="45720" rIns="9144"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1727" y="1330858"/>
            <a:ext cx="8283922" cy="496939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b"/>
          <a:lstStyle>
            <a:lvl1pPr algn="r">
              <a:defRPr sz="1200">
                <a:solidFill>
                  <a:schemeClr val="bg1">
                    <a:lumMod val="75000"/>
                  </a:schemeClr>
                </a:solidFill>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dirty="0"/>
          </a:p>
        </p:txBody>
      </p:sp>
    </p:spTree>
    <p:extLst>
      <p:ext uri="{BB962C8B-B14F-4D97-AF65-F5344CB8AC3E}">
        <p14:creationId xmlns:p14="http://schemas.microsoft.com/office/powerpoint/2010/main" val="2333340368"/>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Lst>
  <p:timing>
    <p:tnLst>
      <p:par>
        <p:cTn id="1" dur="indefinite" restart="never" nodeType="tmRoot"/>
      </p:par>
    </p:tnLst>
  </p:timing>
  <p:hf hdr="0" ftr="0" dt="0"/>
  <p:txStyles>
    <p:titleStyle>
      <a:lvl1pPr algn="ctr" defTabSz="914400" rtl="0" eaLnBrk="1" latinLnBrk="0" hangingPunct="1">
        <a:lnSpc>
          <a:spcPct val="95000"/>
        </a:lnSpc>
        <a:spcBef>
          <a:spcPct val="0"/>
        </a:spcBef>
        <a:buNone/>
        <a:defRPr sz="3600" b="1" kern="120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42332" y="0"/>
            <a:ext cx="9220200" cy="389467"/>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38200" y="16934"/>
            <a:ext cx="7772400" cy="276225"/>
          </a:xfrm>
          <a:prstGeom prst="rect">
            <a:avLst/>
          </a:prstGeom>
          <a:noFill/>
          <a:effectLst>
            <a:outerShdw blurRad="50800" dist="38100" dir="5400000" algn="t" rotWithShape="0">
              <a:prstClr val="black">
                <a:alpha val="88000"/>
              </a:prstClr>
            </a:outerShdw>
          </a:effectLst>
        </p:spPr>
        <p:txBody>
          <a:bodyPr wrap="square">
            <a:spAutoFit/>
          </a:bodyPr>
          <a:lstStyle/>
          <a:p>
            <a:pPr algn="ctr" fontAlgn="auto">
              <a:spcBef>
                <a:spcPts val="0"/>
              </a:spcBef>
              <a:spcAft>
                <a:spcPts val="0"/>
              </a:spcAft>
              <a:defRPr/>
            </a:pPr>
            <a:r>
              <a:rPr lang="en-US" sz="1200" dirty="0">
                <a:solidFill>
                  <a:schemeClr val="bg1"/>
                </a:solidFill>
                <a:latin typeface="Copperplate Gothic Bold" pitchFamily="34" charset="0"/>
                <a:ea typeface="Cambria Math" pitchFamily="18" charset="0"/>
              </a:rPr>
              <a:t>Deliver the right solution on time, every time</a:t>
            </a:r>
          </a:p>
        </p:txBody>
      </p:sp>
      <p:sp>
        <p:nvSpPr>
          <p:cNvPr id="9" name="Rectangle 8"/>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pic>
        <p:nvPicPr>
          <p:cNvPr id="7" name="Picture 5"/>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8047013" y="49340"/>
            <a:ext cx="715987" cy="8337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860" y="50104"/>
            <a:ext cx="785586" cy="785586"/>
          </a:xfrm>
          <a:prstGeom prst="rect">
            <a:avLst/>
          </a:prstGeom>
          <a:effectLst>
            <a:outerShdw blurRad="50800" dist="38100" dir="2700000" algn="tl" rotWithShape="0">
              <a:prstClr val="black">
                <a:alpha val="70000"/>
              </a:prstClr>
            </a:outerShdw>
          </a:effectLst>
        </p:spPr>
      </p:pic>
    </p:spTree>
    <p:extLst>
      <p:ext uri="{BB962C8B-B14F-4D97-AF65-F5344CB8AC3E}">
        <p14:creationId xmlns:p14="http://schemas.microsoft.com/office/powerpoint/2010/main" val="1917045755"/>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audio"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46.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64.jpe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wmf"/><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hyperlink" Target="//upload.wikimedia.org/wikipedia/commons/2/2d/U.S._Navy_Diver_2nd_Class_Kyle_Roberts,_assigned_to_Mobile_Diving_and_Salvage_Unit_1,_receives_assistance_coming_aboard_Military_Sealift_Command_rescue_and_salvage_ship_USNS_Salvor_(T-ARS_52)_after_completing_100408-N-ZW825-007.jpg" TargetMode="External"/><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upload.wikimedia.org/wikipedia/commons/5/59/US_Navy_080823-N-1328S-003_Steel_Worker_3rd_Class_Michael_Featherston_and_Constructionman_Steven_Cline,_both_assigned_to_Navy_Mobile_Construction_Battalion_(NMCB)_133_embarked_about_the_Military_Sealift_Command_hospital_ship_US.jpg" TargetMode="External"/><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image" Target="../media/image21.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smtClean="0"/>
              <a:t>Construction </a:t>
            </a:r>
            <a:r>
              <a:rPr lang="en-US" dirty="0" smtClean="0"/>
              <a:t>&amp; Equipment</a:t>
            </a:r>
            <a:endParaRPr lang="en-US" dirty="0"/>
          </a:p>
        </p:txBody>
      </p:sp>
      <p:sp>
        <p:nvSpPr>
          <p:cNvPr id="3" name="Content Placeholder 2"/>
          <p:cNvSpPr>
            <a:spLocks noGrp="1"/>
          </p:cNvSpPr>
          <p:nvPr>
            <p:ph sz="quarter" idx="11"/>
          </p:nvPr>
        </p:nvSpPr>
        <p:spPr/>
        <p:txBody>
          <a:bodyPr>
            <a:normAutofit fontScale="85000" lnSpcReduction="10000"/>
          </a:bodyPr>
          <a:lstStyle/>
          <a:p>
            <a:r>
              <a:rPr lang="en-US" dirty="0" smtClean="0"/>
              <a:t>September</a:t>
            </a:r>
            <a:r>
              <a:rPr lang="en-US" dirty="0" smtClean="0"/>
              <a:t> 19, </a:t>
            </a:r>
            <a:r>
              <a:rPr lang="en-US" dirty="0" smtClean="0"/>
              <a:t>2018</a:t>
            </a:r>
            <a:endParaRPr lang="en-US" dirty="0"/>
          </a:p>
        </p:txBody>
      </p:sp>
    </p:spTree>
    <p:extLst>
      <p:ext uri="{BB962C8B-B14F-4D97-AF65-F5344CB8AC3E}">
        <p14:creationId xmlns:p14="http://schemas.microsoft.com/office/powerpoint/2010/main" val="373194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228345" y="1213903"/>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Tailored Logistics Support</a:t>
            </a:r>
          </a:p>
        </p:txBody>
      </p:sp>
      <p:pic>
        <p:nvPicPr>
          <p:cNvPr id="122885" name="Picture 7" descr="Leveling Concrete Block"/>
          <p:cNvPicPr>
            <a:picLocks noChangeAspect="1" noChangeArrowheads="1"/>
          </p:cNvPicPr>
          <p:nvPr/>
        </p:nvPicPr>
        <p:blipFill>
          <a:blip r:embed="rId3"/>
          <a:stretch>
            <a:fillRect/>
          </a:stretch>
        </p:blipFill>
        <p:spPr bwMode="auto">
          <a:xfrm>
            <a:off x="4813904" y="3601792"/>
            <a:ext cx="4119853" cy="2733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294" name="Rectangle 9"/>
          <p:cNvSpPr>
            <a:spLocks noGrp="1" noChangeArrowheads="1"/>
          </p:cNvSpPr>
          <p:nvPr>
            <p:ph type="title"/>
          </p:nvPr>
        </p:nvSpPr>
        <p:spPr/>
        <p:txBody>
          <a:bodyPr>
            <a:noAutofit/>
          </a:bodyPr>
          <a:lstStyle/>
          <a:p>
            <a:r>
              <a:rPr lang="en-US" sz="2400" dirty="0" smtClean="0"/>
              <a:t>MRO / Metals Division</a:t>
            </a:r>
            <a:br>
              <a:rPr lang="en-US" sz="2400" dirty="0" smtClean="0"/>
            </a:br>
            <a:r>
              <a:rPr lang="en-US" sz="2400" dirty="0" smtClean="0"/>
              <a:t>Maintenance Repair &amp; Operations (MRO) Supplies</a:t>
            </a:r>
            <a:endParaRPr lang="en-US" sz="2400" dirty="0"/>
          </a:p>
        </p:txBody>
      </p:sp>
      <p:sp>
        <p:nvSpPr>
          <p:cNvPr id="21" name="TextBox 20"/>
          <p:cNvSpPr txBox="1"/>
          <p:nvPr/>
        </p:nvSpPr>
        <p:spPr bwMode="blackWhite">
          <a:xfrm>
            <a:off x="4798513" y="1407869"/>
            <a:ext cx="2060726" cy="1232297"/>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Electrical</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Plumbing</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HVAC</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Paint</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Lumber</a:t>
            </a:r>
          </a:p>
        </p:txBody>
      </p:sp>
      <p:sp>
        <p:nvSpPr>
          <p:cNvPr id="22" name="TextBox 21"/>
          <p:cNvSpPr txBox="1"/>
          <p:nvPr/>
        </p:nvSpPr>
        <p:spPr bwMode="blackWhite">
          <a:xfrm>
            <a:off x="6273703" y="2152597"/>
            <a:ext cx="2310190" cy="999842"/>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Tools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Hardware</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Building Supplies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Incidental Services</a:t>
            </a:r>
          </a:p>
        </p:txBody>
      </p:sp>
      <p:graphicFrame>
        <p:nvGraphicFramePr>
          <p:cNvPr id="9" name="Table 8"/>
          <p:cNvGraphicFramePr>
            <a:graphicFrameLocks noGrp="1"/>
          </p:cNvGraphicFramePr>
          <p:nvPr>
            <p:extLst/>
          </p:nvPr>
        </p:nvGraphicFramePr>
        <p:xfrm>
          <a:off x="228345" y="1763611"/>
          <a:ext cx="4239005" cy="226060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AMC</a:t>
                      </a:r>
                    </a:p>
                    <a:p>
                      <a:pPr marL="168275" indent="-168275">
                        <a:spcAft>
                          <a:spcPts val="300"/>
                        </a:spcAft>
                        <a:buFont typeface="Arial" pitchFamily="34" charset="0"/>
                        <a:buChar char="•"/>
                      </a:pPr>
                      <a:r>
                        <a:rPr lang="en-US" dirty="0" smtClean="0">
                          <a:latin typeface="Arial" pitchFamily="34" charset="0"/>
                          <a:cs typeface="Arial" pitchFamily="34" charset="0"/>
                        </a:rPr>
                        <a:t>ARCENT</a:t>
                      </a:r>
                    </a:p>
                    <a:p>
                      <a:pPr marL="168275" indent="-168275">
                        <a:spcAft>
                          <a:spcPts val="300"/>
                        </a:spcAft>
                        <a:buFont typeface="Arial" pitchFamily="34" charset="0"/>
                        <a:buChar char="•"/>
                      </a:pPr>
                      <a:r>
                        <a:rPr lang="en-US" dirty="0" smtClean="0">
                          <a:latin typeface="Arial" pitchFamily="34" charset="0"/>
                          <a:cs typeface="Arial" pitchFamily="34" charset="0"/>
                        </a:rPr>
                        <a:t>NAVFAC</a:t>
                      </a:r>
                    </a:p>
                    <a:p>
                      <a:pPr marL="168275" indent="-168275">
                        <a:spcAft>
                          <a:spcPts val="300"/>
                        </a:spcAft>
                        <a:buFont typeface="Arial" pitchFamily="34" charset="0"/>
                        <a:buChar char="•"/>
                      </a:pPr>
                      <a:endParaRPr lang="en-US" dirty="0">
                        <a:latin typeface="Arial" pitchFamily="34" charset="0"/>
                        <a:cs typeface="Arial" pitchFamily="34" charset="0"/>
                      </a:endParaRPr>
                    </a:p>
                  </a:txBody>
                  <a:tcPr/>
                </a:tc>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Supply Core</a:t>
                      </a:r>
                    </a:p>
                    <a:p>
                      <a:pPr marL="168275" indent="-168275">
                        <a:spcAft>
                          <a:spcPts val="300"/>
                        </a:spcAft>
                        <a:buFont typeface="Arial" pitchFamily="34" charset="0"/>
                        <a:buChar char="•"/>
                      </a:pPr>
                      <a:r>
                        <a:rPr lang="en-US" dirty="0" smtClean="0">
                          <a:latin typeface="Arial" pitchFamily="34" charset="0"/>
                          <a:cs typeface="Arial" pitchFamily="34" charset="0"/>
                        </a:rPr>
                        <a:t>SAIC</a:t>
                      </a:r>
                    </a:p>
                    <a:p>
                      <a:pPr marL="168275" indent="-168275">
                        <a:spcAft>
                          <a:spcPts val="300"/>
                        </a:spcAft>
                        <a:buFont typeface="Arial" pitchFamily="34" charset="0"/>
                        <a:buChar char="•"/>
                      </a:pPr>
                      <a:r>
                        <a:rPr lang="en-US" dirty="0" smtClean="0">
                          <a:latin typeface="Arial" pitchFamily="34" charset="0"/>
                          <a:cs typeface="Arial" pitchFamily="34" charset="0"/>
                        </a:rPr>
                        <a:t>Theodor</a:t>
                      </a:r>
                      <a:r>
                        <a:rPr lang="en-US" baseline="0" dirty="0" smtClean="0">
                          <a:latin typeface="Arial" pitchFamily="34" charset="0"/>
                          <a:cs typeface="Arial" pitchFamily="34" charset="0"/>
                        </a:rPr>
                        <a:t> Wille Intertrade</a:t>
                      </a:r>
                    </a:p>
                    <a:p>
                      <a:pPr marL="168275" indent="-168275">
                        <a:spcAft>
                          <a:spcPts val="300"/>
                        </a:spcAft>
                        <a:buFont typeface="Arial" pitchFamily="34" charset="0"/>
                        <a:buChar char="•"/>
                      </a:pPr>
                      <a:r>
                        <a:rPr lang="en-US" baseline="0" dirty="0" smtClean="0">
                          <a:latin typeface="Arial" pitchFamily="34" charset="0"/>
                          <a:cs typeface="Arial" pitchFamily="34" charset="0"/>
                        </a:rPr>
                        <a:t>ADS</a:t>
                      </a:r>
                    </a:p>
                    <a:p>
                      <a:pPr marL="168275" indent="-168275">
                        <a:spcAft>
                          <a:spcPts val="300"/>
                        </a:spcAft>
                        <a:buFont typeface="Arial" pitchFamily="34" charset="0"/>
                        <a:buChar char="•"/>
                      </a:pPr>
                      <a:r>
                        <a:rPr lang="en-US" baseline="0" dirty="0" smtClean="0">
                          <a:latin typeface="Arial" pitchFamily="34" charset="0"/>
                          <a:cs typeface="Arial" pitchFamily="34" charset="0"/>
                        </a:rPr>
                        <a:t>Noble Supply</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23" name="AutoShape 23"/>
          <p:cNvSpPr>
            <a:spLocks noChangeArrowheads="1"/>
          </p:cNvSpPr>
          <p:nvPr/>
        </p:nvSpPr>
        <p:spPr bwMode="blackWhite">
          <a:xfrm>
            <a:off x="1224379" y="4648200"/>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$681M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pic>
        <p:nvPicPr>
          <p:cNvPr id="2" name="Picture 1"/>
          <p:cNvPicPr>
            <a:picLocks noChangeAspect="1"/>
          </p:cNvPicPr>
          <p:nvPr/>
        </p:nvPicPr>
        <p:blipFill>
          <a:blip r:embed="rId4"/>
          <a:stretch>
            <a:fillRect/>
          </a:stretch>
        </p:blipFill>
        <p:spPr>
          <a:xfrm>
            <a:off x="243130" y="3360979"/>
            <a:ext cx="2005758" cy="481626"/>
          </a:xfrm>
          <a:prstGeom prst="rect">
            <a:avLst/>
          </a:prstGeom>
        </p:spPr>
      </p:pic>
    </p:spTree>
    <p:extLst>
      <p:ext uri="{BB962C8B-B14F-4D97-AF65-F5344CB8AC3E}">
        <p14:creationId xmlns:p14="http://schemas.microsoft.com/office/powerpoint/2010/main" val="368637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MRO Support</a:t>
            </a:r>
            <a:endParaRPr lang="en-US" dirty="0"/>
          </a:p>
        </p:txBody>
      </p:sp>
      <p:grpSp>
        <p:nvGrpSpPr>
          <p:cNvPr id="4" name="Group 3"/>
          <p:cNvGrpSpPr/>
          <p:nvPr/>
        </p:nvGrpSpPr>
        <p:grpSpPr>
          <a:xfrm>
            <a:off x="146050" y="1587500"/>
            <a:ext cx="8888413" cy="4217988"/>
            <a:chOff x="146050" y="1587500"/>
            <a:chExt cx="8888413" cy="4217988"/>
          </a:xfrm>
        </p:grpSpPr>
        <p:sp>
          <p:nvSpPr>
            <p:cNvPr id="241" name="Freeform 6"/>
            <p:cNvSpPr>
              <a:spLocks/>
            </p:cNvSpPr>
            <p:nvPr/>
          </p:nvSpPr>
          <p:spPr bwMode="auto">
            <a:xfrm>
              <a:off x="5776913" y="2911475"/>
              <a:ext cx="357187" cy="280988"/>
            </a:xfrm>
            <a:custGeom>
              <a:avLst/>
              <a:gdLst>
                <a:gd name="T0" fmla="*/ 52630596 w 236"/>
                <a:gd name="T1" fmla="*/ 146034964 h 189"/>
                <a:gd name="T2" fmla="*/ 84666941 w 236"/>
                <a:gd name="T3" fmla="*/ 119482342 h 189"/>
                <a:gd name="T4" fmla="*/ 132720700 w 236"/>
                <a:gd name="T5" fmla="*/ 99569362 h 189"/>
                <a:gd name="T6" fmla="*/ 162467112 w 236"/>
                <a:gd name="T7" fmla="*/ 53103759 h 189"/>
                <a:gd name="T8" fmla="*/ 187638201 w 236"/>
                <a:gd name="T9" fmla="*/ 48677826 h 189"/>
                <a:gd name="T10" fmla="*/ 221962964 w 236"/>
                <a:gd name="T11" fmla="*/ 50891536 h 189"/>
                <a:gd name="T12" fmla="*/ 265439887 w 236"/>
                <a:gd name="T13" fmla="*/ 66380070 h 189"/>
                <a:gd name="T14" fmla="*/ 306629904 w 236"/>
                <a:gd name="T15" fmla="*/ 59741914 h 189"/>
                <a:gd name="T16" fmla="*/ 336376317 w 236"/>
                <a:gd name="T17" fmla="*/ 39827447 h 189"/>
                <a:gd name="T18" fmla="*/ 340953154 w 236"/>
                <a:gd name="T19" fmla="*/ 15488534 h 189"/>
                <a:gd name="T20" fmla="*/ 377566335 w 236"/>
                <a:gd name="T21" fmla="*/ 8850379 h 189"/>
                <a:gd name="T22" fmla="*/ 389006913 w 236"/>
                <a:gd name="T23" fmla="*/ 26551136 h 189"/>
                <a:gd name="T24" fmla="*/ 416466420 w 236"/>
                <a:gd name="T25" fmla="*/ 79654895 h 189"/>
                <a:gd name="T26" fmla="*/ 441637509 w 236"/>
                <a:gd name="T27" fmla="*/ 64166360 h 189"/>
                <a:gd name="T28" fmla="*/ 489691269 w 236"/>
                <a:gd name="T29" fmla="*/ 48677826 h 189"/>
                <a:gd name="T30" fmla="*/ 540033447 w 236"/>
                <a:gd name="T31" fmla="*/ 61954137 h 189"/>
                <a:gd name="T32" fmla="*/ 501133361 w 236"/>
                <a:gd name="T33" fmla="*/ 75230449 h 189"/>
                <a:gd name="T34" fmla="*/ 418754839 w 236"/>
                <a:gd name="T35" fmla="*/ 88505273 h 189"/>
                <a:gd name="T36" fmla="*/ 414178002 w 236"/>
                <a:gd name="T37" fmla="*/ 128334207 h 189"/>
                <a:gd name="T38" fmla="*/ 409601165 w 236"/>
                <a:gd name="T39" fmla="*/ 170373877 h 189"/>
                <a:gd name="T40" fmla="*/ 407312747 w 236"/>
                <a:gd name="T41" fmla="*/ 205776879 h 189"/>
                <a:gd name="T42" fmla="*/ 393583750 w 236"/>
                <a:gd name="T43" fmla="*/ 234540238 h 189"/>
                <a:gd name="T44" fmla="*/ 359258987 w 236"/>
                <a:gd name="T45" fmla="*/ 272155462 h 189"/>
                <a:gd name="T46" fmla="*/ 354683664 w 236"/>
                <a:gd name="T47" fmla="*/ 314196619 h 189"/>
                <a:gd name="T48" fmla="*/ 308916809 w 236"/>
                <a:gd name="T49" fmla="*/ 314196619 h 189"/>
                <a:gd name="T50" fmla="*/ 276881979 w 236"/>
                <a:gd name="T51" fmla="*/ 327471443 h 189"/>
                <a:gd name="T52" fmla="*/ 265439887 w 236"/>
                <a:gd name="T53" fmla="*/ 393851513 h 189"/>
                <a:gd name="T54" fmla="*/ 187638201 w 236"/>
                <a:gd name="T55" fmla="*/ 407127825 h 189"/>
                <a:gd name="T56" fmla="*/ 155603371 w 236"/>
                <a:gd name="T57" fmla="*/ 411552271 h 189"/>
                <a:gd name="T58" fmla="*/ 45765341 w 236"/>
                <a:gd name="T59" fmla="*/ 396063736 h 189"/>
                <a:gd name="T60" fmla="*/ 66359593 w 236"/>
                <a:gd name="T61" fmla="*/ 325259220 h 189"/>
                <a:gd name="T62" fmla="*/ 25171089 w 236"/>
                <a:gd name="T63" fmla="*/ 287643996 h 189"/>
                <a:gd name="T64" fmla="*/ 18305834 w 236"/>
                <a:gd name="T65" fmla="*/ 225689859 h 189"/>
                <a:gd name="T66" fmla="*/ 4576837 w 236"/>
                <a:gd name="T67" fmla="*/ 185862412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43" name="Freeform 7"/>
            <p:cNvSpPr>
              <a:spLocks/>
            </p:cNvSpPr>
            <p:nvPr/>
          </p:nvSpPr>
          <p:spPr bwMode="auto">
            <a:xfrm>
              <a:off x="4505325" y="4279900"/>
              <a:ext cx="344488" cy="374650"/>
            </a:xfrm>
            <a:custGeom>
              <a:avLst/>
              <a:gdLst>
                <a:gd name="T0" fmla="*/ 210160344 w 228"/>
                <a:gd name="T1" fmla="*/ 35543986 h 251"/>
                <a:gd name="T2" fmla="*/ 233003826 w 228"/>
                <a:gd name="T3" fmla="*/ 77751070 h 251"/>
                <a:gd name="T4" fmla="*/ 276406293 w 228"/>
                <a:gd name="T5" fmla="*/ 97743349 h 251"/>
                <a:gd name="T6" fmla="*/ 312956772 w 228"/>
                <a:gd name="T7" fmla="*/ 97743349 h 251"/>
                <a:gd name="T8" fmla="*/ 328946756 w 228"/>
                <a:gd name="T9" fmla="*/ 59979823 h 251"/>
                <a:gd name="T10" fmla="*/ 358643737 w 228"/>
                <a:gd name="T11" fmla="*/ 51094200 h 251"/>
                <a:gd name="T12" fmla="*/ 376918221 w 228"/>
                <a:gd name="T13" fmla="*/ 66642921 h 251"/>
                <a:gd name="T14" fmla="*/ 427174185 w 228"/>
                <a:gd name="T15" fmla="*/ 95522316 h 251"/>
                <a:gd name="T16" fmla="*/ 429458685 w 228"/>
                <a:gd name="T17" fmla="*/ 139951925 h 251"/>
                <a:gd name="T18" fmla="*/ 445448670 w 228"/>
                <a:gd name="T19" fmla="*/ 186602567 h 251"/>
                <a:gd name="T20" fmla="*/ 452302168 w 228"/>
                <a:gd name="T21" fmla="*/ 237695275 h 251"/>
                <a:gd name="T22" fmla="*/ 495704634 w 228"/>
                <a:gd name="T23" fmla="*/ 231030684 h 251"/>
                <a:gd name="T24" fmla="*/ 518548117 w 228"/>
                <a:gd name="T25" fmla="*/ 248803423 h 251"/>
                <a:gd name="T26" fmla="*/ 520832616 w 228"/>
                <a:gd name="T27" fmla="*/ 293231540 h 251"/>
                <a:gd name="T28" fmla="*/ 518548117 w 228"/>
                <a:gd name="T29" fmla="*/ 326554493 h 251"/>
                <a:gd name="T30" fmla="*/ 424889686 w 228"/>
                <a:gd name="T31" fmla="*/ 473169516 h 251"/>
                <a:gd name="T32" fmla="*/ 477430150 w 228"/>
                <a:gd name="T33" fmla="*/ 539813930 h 251"/>
                <a:gd name="T34" fmla="*/ 301534275 w 228"/>
                <a:gd name="T35" fmla="*/ 550920586 h 251"/>
                <a:gd name="T36" fmla="*/ 105080927 w 228"/>
                <a:gd name="T37" fmla="*/ 530928307 h 251"/>
                <a:gd name="T38" fmla="*/ 75383946 w 228"/>
                <a:gd name="T39" fmla="*/ 513155568 h 251"/>
                <a:gd name="T40" fmla="*/ 22843483 w 228"/>
                <a:gd name="T41" fmla="*/ 519820158 h 251"/>
                <a:gd name="T42" fmla="*/ 0 w 228"/>
                <a:gd name="T43" fmla="*/ 499827879 h 251"/>
                <a:gd name="T44" fmla="*/ 20558983 w 228"/>
                <a:gd name="T45" fmla="*/ 417633251 h 251"/>
                <a:gd name="T46" fmla="*/ 36548968 w 228"/>
                <a:gd name="T47" fmla="*/ 355432395 h 251"/>
                <a:gd name="T48" fmla="*/ 70814948 w 228"/>
                <a:gd name="T49" fmla="*/ 306560721 h 251"/>
                <a:gd name="T50" fmla="*/ 89089432 w 228"/>
                <a:gd name="T51" fmla="*/ 251024456 h 251"/>
                <a:gd name="T52" fmla="*/ 75383946 w 228"/>
                <a:gd name="T53" fmla="*/ 208817372 h 251"/>
                <a:gd name="T54" fmla="*/ 54824963 w 228"/>
                <a:gd name="T55" fmla="*/ 153281107 h 251"/>
                <a:gd name="T56" fmla="*/ 70814948 w 228"/>
                <a:gd name="T57" fmla="*/ 124401712 h 251"/>
                <a:gd name="T58" fmla="*/ 50255964 w 228"/>
                <a:gd name="T59" fmla="*/ 48871675 h 251"/>
                <a:gd name="T60" fmla="*/ 31981480 w 228"/>
                <a:gd name="T61" fmla="*/ 11106656 h 251"/>
                <a:gd name="T62" fmla="*/ 61676950 w 228"/>
                <a:gd name="T63" fmla="*/ 6664591 h 251"/>
                <a:gd name="T64" fmla="*/ 201023857 w 228"/>
                <a:gd name="T65" fmla="*/ 2221033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45" name="Freeform 8"/>
            <p:cNvSpPr>
              <a:spLocks/>
            </p:cNvSpPr>
            <p:nvPr/>
          </p:nvSpPr>
          <p:spPr bwMode="auto">
            <a:xfrm>
              <a:off x="4516438" y="4237038"/>
              <a:ext cx="30162" cy="41275"/>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46" name="Freeform 9"/>
            <p:cNvSpPr>
              <a:spLocks/>
            </p:cNvSpPr>
            <p:nvPr/>
          </p:nvSpPr>
          <p:spPr bwMode="auto">
            <a:xfrm>
              <a:off x="4675188" y="2781300"/>
              <a:ext cx="46037" cy="9366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47" name="Freeform 10"/>
            <p:cNvSpPr>
              <a:spLocks/>
            </p:cNvSpPr>
            <p:nvPr/>
          </p:nvSpPr>
          <p:spPr bwMode="auto">
            <a:xfrm>
              <a:off x="5580063" y="3294063"/>
              <a:ext cx="128587" cy="109537"/>
            </a:xfrm>
            <a:custGeom>
              <a:avLst/>
              <a:gdLst>
                <a:gd name="T0" fmla="*/ 0 w 85"/>
                <a:gd name="T1" fmla="*/ 83714392 h 74"/>
                <a:gd name="T2" fmla="*/ 6862007 w 85"/>
                <a:gd name="T3" fmla="*/ 81511811 h 74"/>
                <a:gd name="T4" fmla="*/ 9149343 w 85"/>
                <a:gd name="T5" fmla="*/ 92526200 h 74"/>
                <a:gd name="T6" fmla="*/ 41169019 w 85"/>
                <a:gd name="T7" fmla="*/ 85916974 h 74"/>
                <a:gd name="T8" fmla="*/ 75477543 w 85"/>
                <a:gd name="T9" fmla="*/ 88119556 h 74"/>
                <a:gd name="T10" fmla="*/ 100636725 w 85"/>
                <a:gd name="T11" fmla="*/ 88119556 h 74"/>
                <a:gd name="T12" fmla="*/ 123508570 w 85"/>
                <a:gd name="T13" fmla="*/ 57277489 h 74"/>
                <a:gd name="T14" fmla="*/ 150955087 w 85"/>
                <a:gd name="T15" fmla="*/ 28639485 h 74"/>
                <a:gd name="T16" fmla="*/ 173826932 w 85"/>
                <a:gd name="T17" fmla="*/ 0 h 74"/>
                <a:gd name="T18" fmla="*/ 182974763 w 85"/>
                <a:gd name="T19" fmla="*/ 15421033 h 74"/>
                <a:gd name="T20" fmla="*/ 194411442 w 85"/>
                <a:gd name="T21" fmla="*/ 52872326 h 74"/>
                <a:gd name="T22" fmla="*/ 171539596 w 85"/>
                <a:gd name="T23" fmla="*/ 52872326 h 74"/>
                <a:gd name="T24" fmla="*/ 173826932 w 85"/>
                <a:gd name="T25" fmla="*/ 81511811 h 74"/>
                <a:gd name="T26" fmla="*/ 180688940 w 85"/>
                <a:gd name="T27" fmla="*/ 88119556 h 74"/>
                <a:gd name="T28" fmla="*/ 164677589 w 85"/>
                <a:gd name="T29" fmla="*/ 96931364 h 74"/>
                <a:gd name="T30" fmla="*/ 164677589 w 85"/>
                <a:gd name="T31" fmla="*/ 116759041 h 74"/>
                <a:gd name="T32" fmla="*/ 155529758 w 85"/>
                <a:gd name="T33" fmla="*/ 134382656 h 74"/>
                <a:gd name="T34" fmla="*/ 157817094 w 85"/>
                <a:gd name="T35" fmla="*/ 154210333 h 74"/>
                <a:gd name="T36" fmla="*/ 148667751 w 85"/>
                <a:gd name="T37" fmla="*/ 163022141 h 74"/>
                <a:gd name="T38" fmla="*/ 22871845 w 85"/>
                <a:gd name="T39" fmla="*/ 140991882 h 74"/>
                <a:gd name="T40" fmla="*/ 2287336 w 85"/>
                <a:gd name="T41" fmla="*/ 94728782 h 74"/>
                <a:gd name="T42" fmla="*/ 0 w 85"/>
                <a:gd name="T43" fmla="*/ 83714392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48" name="Freeform 11"/>
            <p:cNvSpPr>
              <a:spLocks noEditPoints="1"/>
            </p:cNvSpPr>
            <p:nvPr/>
          </p:nvSpPr>
          <p:spPr bwMode="auto">
            <a:xfrm>
              <a:off x="2316163" y="4773613"/>
              <a:ext cx="428625" cy="1022350"/>
            </a:xfrm>
            <a:custGeom>
              <a:avLst/>
              <a:gdLst>
                <a:gd name="T0" fmla="*/ 45112781 w 1160"/>
                <a:gd name="T1" fmla="*/ 10831964 h 2811"/>
                <a:gd name="T2" fmla="*/ 59423683 w 1160"/>
                <a:gd name="T3" fmla="*/ 2245460 h 2811"/>
                <a:gd name="T4" fmla="*/ 82048432 w 1160"/>
                <a:gd name="T5" fmla="*/ 22984508 h 2811"/>
                <a:gd name="T6" fmla="*/ 103718751 w 1160"/>
                <a:gd name="T7" fmla="*/ 33023978 h 2811"/>
                <a:gd name="T8" fmla="*/ 116530574 w 1160"/>
                <a:gd name="T9" fmla="*/ 42402612 h 2811"/>
                <a:gd name="T10" fmla="*/ 119528732 w 1160"/>
                <a:gd name="T11" fmla="*/ 62481188 h 2811"/>
                <a:gd name="T12" fmla="*/ 138473588 w 1160"/>
                <a:gd name="T13" fmla="*/ 62348802 h 2811"/>
                <a:gd name="T14" fmla="*/ 146651088 w 1160"/>
                <a:gd name="T15" fmla="*/ 43855578 h 2811"/>
                <a:gd name="T16" fmla="*/ 157145749 w 1160"/>
                <a:gd name="T17" fmla="*/ 48214841 h 2811"/>
                <a:gd name="T18" fmla="*/ 150603675 w 1160"/>
                <a:gd name="T19" fmla="*/ 63405703 h 2811"/>
                <a:gd name="T20" fmla="*/ 134930041 w 1160"/>
                <a:gd name="T21" fmla="*/ 78860973 h 2811"/>
                <a:gd name="T22" fmla="*/ 123208995 w 1160"/>
                <a:gd name="T23" fmla="*/ 103166426 h 2811"/>
                <a:gd name="T24" fmla="*/ 124571727 w 1160"/>
                <a:gd name="T25" fmla="*/ 125886891 h 2811"/>
                <a:gd name="T26" fmla="*/ 123617667 w 1160"/>
                <a:gd name="T27" fmla="*/ 135661953 h 2811"/>
                <a:gd name="T28" fmla="*/ 138200894 w 1160"/>
                <a:gd name="T29" fmla="*/ 151116859 h 2811"/>
                <a:gd name="T30" fmla="*/ 145424703 w 1160"/>
                <a:gd name="T31" fmla="*/ 163665833 h 2811"/>
                <a:gd name="T32" fmla="*/ 139972667 w 1160"/>
                <a:gd name="T33" fmla="*/ 183480365 h 2811"/>
                <a:gd name="T34" fmla="*/ 108625399 w 1160"/>
                <a:gd name="T35" fmla="*/ 191802098 h 2811"/>
                <a:gd name="T36" fmla="*/ 101538306 w 1160"/>
                <a:gd name="T37" fmla="*/ 197350283 h 2811"/>
                <a:gd name="T38" fmla="*/ 104945506 w 1160"/>
                <a:gd name="T39" fmla="*/ 211352223 h 2811"/>
                <a:gd name="T40" fmla="*/ 91043645 w 1160"/>
                <a:gd name="T41" fmla="*/ 216768387 h 2811"/>
                <a:gd name="T42" fmla="*/ 78095845 w 1160"/>
                <a:gd name="T43" fmla="*/ 215579464 h 2811"/>
                <a:gd name="T44" fmla="*/ 89816891 w 1160"/>
                <a:gd name="T45" fmla="*/ 229977833 h 2811"/>
                <a:gd name="T46" fmla="*/ 98403432 w 1160"/>
                <a:gd name="T47" fmla="*/ 232355315 h 2811"/>
                <a:gd name="T48" fmla="*/ 85319284 w 1160"/>
                <a:gd name="T49" fmla="*/ 242658828 h 2811"/>
                <a:gd name="T50" fmla="*/ 87091057 w 1160"/>
                <a:gd name="T51" fmla="*/ 259699085 h 2811"/>
                <a:gd name="T52" fmla="*/ 73052850 w 1160"/>
                <a:gd name="T53" fmla="*/ 265511314 h 2811"/>
                <a:gd name="T54" fmla="*/ 84910613 w 1160"/>
                <a:gd name="T55" fmla="*/ 281891100 h 2811"/>
                <a:gd name="T56" fmla="*/ 94723538 w 1160"/>
                <a:gd name="T57" fmla="*/ 293911986 h 2811"/>
                <a:gd name="T58" fmla="*/ 85319284 w 1160"/>
                <a:gd name="T59" fmla="*/ 312933661 h 2811"/>
                <a:gd name="T60" fmla="*/ 77278131 w 1160"/>
                <a:gd name="T61" fmla="*/ 322444316 h 2811"/>
                <a:gd name="T62" fmla="*/ 93088112 w 1160"/>
                <a:gd name="T63" fmla="*/ 340013025 h 2811"/>
                <a:gd name="T64" fmla="*/ 80413006 w 1160"/>
                <a:gd name="T65" fmla="*/ 337767564 h 2811"/>
                <a:gd name="T66" fmla="*/ 52200243 w 1160"/>
                <a:gd name="T67" fmla="*/ 329973919 h 2811"/>
                <a:gd name="T68" fmla="*/ 43205030 w 1160"/>
                <a:gd name="T69" fmla="*/ 322576338 h 2811"/>
                <a:gd name="T70" fmla="*/ 32846716 w 1160"/>
                <a:gd name="T71" fmla="*/ 306989410 h 2811"/>
                <a:gd name="T72" fmla="*/ 37889341 w 1160"/>
                <a:gd name="T73" fmla="*/ 295100546 h 2811"/>
                <a:gd name="T74" fmla="*/ 35981221 w 1160"/>
                <a:gd name="T75" fmla="*/ 280174090 h 2811"/>
                <a:gd name="T76" fmla="*/ 30802249 w 1160"/>
                <a:gd name="T77" fmla="*/ 259038613 h 2811"/>
                <a:gd name="T78" fmla="*/ 31619962 w 1160"/>
                <a:gd name="T79" fmla="*/ 252830319 h 2811"/>
                <a:gd name="T80" fmla="*/ 28076416 w 1160"/>
                <a:gd name="T81" fmla="*/ 245961189 h 2811"/>
                <a:gd name="T82" fmla="*/ 16219022 w 1160"/>
                <a:gd name="T83" fmla="*/ 228920931 h 2811"/>
                <a:gd name="T84" fmla="*/ 13492819 w 1160"/>
                <a:gd name="T85" fmla="*/ 213069596 h 2811"/>
                <a:gd name="T86" fmla="*/ 11993740 w 1160"/>
                <a:gd name="T87" fmla="*/ 191670076 h 2811"/>
                <a:gd name="T88" fmla="*/ 10631009 w 1160"/>
                <a:gd name="T89" fmla="*/ 176743257 h 2811"/>
                <a:gd name="T90" fmla="*/ 13356842 w 1160"/>
                <a:gd name="T91" fmla="*/ 159042527 h 2811"/>
                <a:gd name="T92" fmla="*/ 13901861 w 1160"/>
                <a:gd name="T93" fmla="*/ 138831929 h 2811"/>
                <a:gd name="T94" fmla="*/ 8586541 w 1160"/>
                <a:gd name="T95" fmla="*/ 126414978 h 2811"/>
                <a:gd name="T96" fmla="*/ 3679893 w 1160"/>
                <a:gd name="T97" fmla="*/ 95504802 h 2811"/>
                <a:gd name="T98" fmla="*/ 2317162 w 1160"/>
                <a:gd name="T99" fmla="*/ 74501710 h 2811"/>
                <a:gd name="T100" fmla="*/ 12811453 w 1160"/>
                <a:gd name="T101" fmla="*/ 56933002 h 2811"/>
                <a:gd name="T102" fmla="*/ 10494661 w 1160"/>
                <a:gd name="T103" fmla="*/ 48875313 h 2811"/>
                <a:gd name="T104" fmla="*/ 17445407 w 1160"/>
                <a:gd name="T105" fmla="*/ 24569860 h 2811"/>
                <a:gd name="T106" fmla="*/ 17718101 w 1160"/>
                <a:gd name="T107" fmla="*/ 10171491 h 2811"/>
                <a:gd name="T108" fmla="*/ 38298383 w 1160"/>
                <a:gd name="T109" fmla="*/ 2641889 h 2811"/>
                <a:gd name="T110" fmla="*/ 121164528 w 1160"/>
                <a:gd name="T111" fmla="*/ 371319629 h 2811"/>
                <a:gd name="T112" fmla="*/ 109852153 w 1160"/>
                <a:gd name="T113" fmla="*/ 367224774 h 2811"/>
                <a:gd name="T114" fmla="*/ 90225932 w 1160"/>
                <a:gd name="T115" fmla="*/ 343183365 h 2811"/>
                <a:gd name="T116" fmla="*/ 103446427 w 1160"/>
                <a:gd name="T117" fmla="*/ 356260789 h 2811"/>
                <a:gd name="T118" fmla="*/ 130704760 w 1160"/>
                <a:gd name="T119" fmla="*/ 365375379 h 28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49" name="Freeform 12"/>
            <p:cNvSpPr>
              <a:spLocks/>
            </p:cNvSpPr>
            <p:nvPr/>
          </p:nvSpPr>
          <p:spPr bwMode="auto">
            <a:xfrm>
              <a:off x="5294313" y="2825750"/>
              <a:ext cx="88900" cy="76200"/>
            </a:xfrm>
            <a:custGeom>
              <a:avLst/>
              <a:gdLst>
                <a:gd name="T0" fmla="*/ 0 w 58"/>
                <a:gd name="T1" fmla="*/ 6671235 h 51"/>
                <a:gd name="T2" fmla="*/ 53300148 w 58"/>
                <a:gd name="T3" fmla="*/ 0 h 51"/>
                <a:gd name="T4" fmla="*/ 62568740 w 58"/>
                <a:gd name="T5" fmla="*/ 11117729 h 51"/>
                <a:gd name="T6" fmla="*/ 78789924 w 58"/>
                <a:gd name="T7" fmla="*/ 20013706 h 51"/>
                <a:gd name="T8" fmla="*/ 74156395 w 58"/>
                <a:gd name="T9" fmla="*/ 31131435 h 51"/>
                <a:gd name="T10" fmla="*/ 97330172 w 58"/>
                <a:gd name="T11" fmla="*/ 46697153 h 51"/>
                <a:gd name="T12" fmla="*/ 90377579 w 58"/>
                <a:gd name="T13" fmla="*/ 60039624 h 51"/>
                <a:gd name="T14" fmla="*/ 108916295 w 58"/>
                <a:gd name="T15" fmla="*/ 73382094 h 51"/>
                <a:gd name="T16" fmla="*/ 127455010 w 58"/>
                <a:gd name="T17" fmla="*/ 80053329 h 51"/>
                <a:gd name="T18" fmla="*/ 134407603 w 58"/>
                <a:gd name="T19" fmla="*/ 113408012 h 51"/>
                <a:gd name="T20" fmla="*/ 120503950 w 58"/>
                <a:gd name="T21" fmla="*/ 113408012 h 51"/>
                <a:gd name="T22" fmla="*/ 99647703 w 58"/>
                <a:gd name="T23" fmla="*/ 86723071 h 51"/>
                <a:gd name="T24" fmla="*/ 97330172 w 58"/>
                <a:gd name="T25" fmla="*/ 80053329 h 51"/>
                <a:gd name="T26" fmla="*/ 81107455 w 58"/>
                <a:gd name="T27" fmla="*/ 80053329 h 51"/>
                <a:gd name="T28" fmla="*/ 67203802 w 58"/>
                <a:gd name="T29" fmla="*/ 68934106 h 51"/>
                <a:gd name="T30" fmla="*/ 60251209 w 58"/>
                <a:gd name="T31" fmla="*/ 68934106 h 51"/>
                <a:gd name="T32" fmla="*/ 41712493 w 58"/>
                <a:gd name="T33" fmla="*/ 55591635 h 51"/>
                <a:gd name="T34" fmla="*/ 9270124 w 58"/>
                <a:gd name="T35" fmla="*/ 44473906 h 51"/>
                <a:gd name="T36" fmla="*/ 9270124 w 58"/>
                <a:gd name="T37" fmla="*/ 22236953 h 51"/>
                <a:gd name="T38" fmla="*/ 0 w 58"/>
                <a:gd name="T39" fmla="*/ 6671235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0" name="Freeform 13"/>
            <p:cNvSpPr>
              <a:spLocks noEditPoints="1"/>
            </p:cNvSpPr>
            <p:nvPr/>
          </p:nvSpPr>
          <p:spPr bwMode="auto">
            <a:xfrm>
              <a:off x="7204075" y="4429125"/>
              <a:ext cx="1104900" cy="1016000"/>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51" name="Freeform 14"/>
            <p:cNvSpPr>
              <a:spLocks/>
            </p:cNvSpPr>
            <p:nvPr/>
          </p:nvSpPr>
          <p:spPr bwMode="auto">
            <a:xfrm>
              <a:off x="4419600" y="2587625"/>
              <a:ext cx="180975" cy="80963"/>
            </a:xfrm>
            <a:custGeom>
              <a:avLst/>
              <a:gdLst>
                <a:gd name="T0" fmla="*/ 273617611 w 120"/>
                <a:gd name="T1" fmla="*/ 42396125 h 54"/>
                <a:gd name="T2" fmla="*/ 271337326 w 120"/>
                <a:gd name="T3" fmla="*/ 60248467 h 54"/>
                <a:gd name="T4" fmla="*/ 250816269 w 120"/>
                <a:gd name="T5" fmla="*/ 60248467 h 54"/>
                <a:gd name="T6" fmla="*/ 259937409 w 120"/>
                <a:gd name="T7" fmla="*/ 71404868 h 54"/>
                <a:gd name="T8" fmla="*/ 248535984 w 120"/>
                <a:gd name="T9" fmla="*/ 100413611 h 54"/>
                <a:gd name="T10" fmla="*/ 243975414 w 120"/>
                <a:gd name="T11" fmla="*/ 107106552 h 54"/>
                <a:gd name="T12" fmla="*/ 209774155 w 120"/>
                <a:gd name="T13" fmla="*/ 109339032 h 54"/>
                <a:gd name="T14" fmla="*/ 193812160 w 120"/>
                <a:gd name="T15" fmla="*/ 120495434 h 54"/>
                <a:gd name="T16" fmla="*/ 161889678 w 120"/>
                <a:gd name="T17" fmla="*/ 116031974 h 54"/>
                <a:gd name="T18" fmla="*/ 107167363 w 120"/>
                <a:gd name="T19" fmla="*/ 104875572 h 54"/>
                <a:gd name="T20" fmla="*/ 98046223 w 120"/>
                <a:gd name="T21" fmla="*/ 89255710 h 54"/>
                <a:gd name="T22" fmla="*/ 61564679 w 120"/>
                <a:gd name="T23" fmla="*/ 95950151 h 54"/>
                <a:gd name="T24" fmla="*/ 57004109 w 120"/>
                <a:gd name="T25" fmla="*/ 104875572 h 54"/>
                <a:gd name="T26" fmla="*/ 34202767 w 120"/>
                <a:gd name="T27" fmla="*/ 98181131 h 54"/>
                <a:gd name="T28" fmla="*/ 15960487 w 120"/>
                <a:gd name="T29" fmla="*/ 98181131 h 54"/>
                <a:gd name="T30" fmla="*/ 0 w 120"/>
                <a:gd name="T31" fmla="*/ 89255710 h 54"/>
                <a:gd name="T32" fmla="*/ 4560570 w 120"/>
                <a:gd name="T33" fmla="*/ 78099309 h 54"/>
                <a:gd name="T34" fmla="*/ 2280285 w 120"/>
                <a:gd name="T35" fmla="*/ 69173888 h 54"/>
                <a:gd name="T36" fmla="*/ 13680202 w 120"/>
                <a:gd name="T37" fmla="*/ 66941408 h 54"/>
                <a:gd name="T38" fmla="*/ 34202767 w 120"/>
                <a:gd name="T39" fmla="*/ 80330289 h 54"/>
                <a:gd name="T40" fmla="*/ 36483052 w 120"/>
                <a:gd name="T41" fmla="*/ 66941408 h 54"/>
                <a:gd name="T42" fmla="*/ 70684311 w 120"/>
                <a:gd name="T43" fmla="*/ 69173888 h 54"/>
                <a:gd name="T44" fmla="*/ 95765938 w 120"/>
                <a:gd name="T45" fmla="*/ 62479447 h 54"/>
                <a:gd name="T46" fmla="*/ 114006709 w 120"/>
                <a:gd name="T47" fmla="*/ 62479447 h 54"/>
                <a:gd name="T48" fmla="*/ 125408134 w 120"/>
                <a:gd name="T49" fmla="*/ 71404868 h 54"/>
                <a:gd name="T50" fmla="*/ 129968704 w 120"/>
                <a:gd name="T51" fmla="*/ 64710427 h 54"/>
                <a:gd name="T52" fmla="*/ 120847564 w 120"/>
                <a:gd name="T53" fmla="*/ 35701684 h 54"/>
                <a:gd name="T54" fmla="*/ 134529274 w 120"/>
                <a:gd name="T55" fmla="*/ 29008743 h 54"/>
                <a:gd name="T56" fmla="*/ 145929191 w 120"/>
                <a:gd name="T57" fmla="*/ 8925421 h 54"/>
                <a:gd name="T58" fmla="*/ 175571388 w 120"/>
                <a:gd name="T59" fmla="*/ 22314302 h 54"/>
                <a:gd name="T60" fmla="*/ 193812160 w 120"/>
                <a:gd name="T61" fmla="*/ 4463460 h 54"/>
                <a:gd name="T62" fmla="*/ 205213585 w 120"/>
                <a:gd name="T63" fmla="*/ 0 h 54"/>
                <a:gd name="T64" fmla="*/ 234855782 w 120"/>
                <a:gd name="T65" fmla="*/ 15619862 h 54"/>
                <a:gd name="T66" fmla="*/ 253096554 w 120"/>
                <a:gd name="T67" fmla="*/ 13388881 h 54"/>
                <a:gd name="T68" fmla="*/ 271337326 w 120"/>
                <a:gd name="T69" fmla="*/ 20083322 h 54"/>
                <a:gd name="T70" fmla="*/ 269057041 w 120"/>
                <a:gd name="T71" fmla="*/ 26776263 h 54"/>
                <a:gd name="T72" fmla="*/ 273617611 w 120"/>
                <a:gd name="T73" fmla="*/ 42396125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2" name="Freeform 15"/>
            <p:cNvSpPr>
              <a:spLocks/>
            </p:cNvSpPr>
            <p:nvPr/>
          </p:nvSpPr>
          <p:spPr bwMode="auto">
            <a:xfrm>
              <a:off x="5334000" y="2871788"/>
              <a:ext cx="39688" cy="30162"/>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53" name="Freeform 16"/>
            <p:cNvSpPr>
              <a:spLocks/>
            </p:cNvSpPr>
            <p:nvPr/>
          </p:nvSpPr>
          <p:spPr bwMode="auto">
            <a:xfrm>
              <a:off x="5329238" y="2806700"/>
              <a:ext cx="144462" cy="109538"/>
            </a:xfrm>
            <a:custGeom>
              <a:avLst/>
              <a:gdLst>
                <a:gd name="T0" fmla="*/ 91962989 w 95"/>
                <a:gd name="T1" fmla="*/ 28639746 h 74"/>
                <a:gd name="T2" fmla="*/ 110355282 w 95"/>
                <a:gd name="T3" fmla="*/ 33044950 h 74"/>
                <a:gd name="T4" fmla="*/ 114953736 w 95"/>
                <a:gd name="T5" fmla="*/ 19827858 h 74"/>
                <a:gd name="T6" fmla="*/ 133347550 w 95"/>
                <a:gd name="T7" fmla="*/ 2202602 h 74"/>
                <a:gd name="T8" fmla="*/ 158636003 w 95"/>
                <a:gd name="T9" fmla="*/ 26435664 h 74"/>
                <a:gd name="T10" fmla="*/ 186225204 w 95"/>
                <a:gd name="T11" fmla="*/ 59482094 h 74"/>
                <a:gd name="T12" fmla="*/ 204619018 w 95"/>
                <a:gd name="T13" fmla="*/ 61684696 h 74"/>
                <a:gd name="T14" fmla="*/ 218412858 w 95"/>
                <a:gd name="T15" fmla="*/ 72699186 h 74"/>
                <a:gd name="T16" fmla="*/ 188524431 w 95"/>
                <a:gd name="T17" fmla="*/ 77105871 h 74"/>
                <a:gd name="T18" fmla="*/ 188524431 w 95"/>
                <a:gd name="T19" fmla="*/ 112353423 h 74"/>
                <a:gd name="T20" fmla="*/ 183925977 w 95"/>
                <a:gd name="T21" fmla="*/ 127774597 h 74"/>
                <a:gd name="T22" fmla="*/ 172431364 w 95"/>
                <a:gd name="T23" fmla="*/ 138790567 h 74"/>
                <a:gd name="T24" fmla="*/ 177029817 w 95"/>
                <a:gd name="T25" fmla="*/ 160821027 h 74"/>
                <a:gd name="T26" fmla="*/ 167832910 w 95"/>
                <a:gd name="T27" fmla="*/ 163023629 h 74"/>
                <a:gd name="T28" fmla="*/ 140243710 w 95"/>
                <a:gd name="T29" fmla="*/ 138790567 h 74"/>
                <a:gd name="T30" fmla="*/ 149440617 w 95"/>
                <a:gd name="T31" fmla="*/ 116760107 h 74"/>
                <a:gd name="T32" fmla="*/ 135645256 w 95"/>
                <a:gd name="T33" fmla="*/ 103541535 h 74"/>
                <a:gd name="T34" fmla="*/ 119552189 w 95"/>
                <a:gd name="T35" fmla="*/ 107948219 h 74"/>
                <a:gd name="T36" fmla="*/ 80468375 w 95"/>
                <a:gd name="T37" fmla="*/ 140993169 h 74"/>
                <a:gd name="T38" fmla="*/ 73570695 w 95"/>
                <a:gd name="T39" fmla="*/ 107948219 h 74"/>
                <a:gd name="T40" fmla="*/ 55178401 w 95"/>
                <a:gd name="T41" fmla="*/ 101338933 h 74"/>
                <a:gd name="T42" fmla="*/ 36784587 w 95"/>
                <a:gd name="T43" fmla="*/ 88120361 h 74"/>
                <a:gd name="T44" fmla="*/ 43682267 w 95"/>
                <a:gd name="T45" fmla="*/ 74903269 h 74"/>
                <a:gd name="T46" fmla="*/ 20691520 w 95"/>
                <a:gd name="T47" fmla="*/ 59482094 h 74"/>
                <a:gd name="T48" fmla="*/ 25289974 w 95"/>
                <a:gd name="T49" fmla="*/ 48466124 h 74"/>
                <a:gd name="T50" fmla="*/ 9196907 w 95"/>
                <a:gd name="T51" fmla="*/ 39654236 h 74"/>
                <a:gd name="T52" fmla="*/ 0 w 95"/>
                <a:gd name="T53" fmla="*/ 28639746 h 74"/>
                <a:gd name="T54" fmla="*/ 6897680 w 95"/>
                <a:gd name="T55" fmla="*/ 19827858 h 74"/>
                <a:gd name="T56" fmla="*/ 39083814 w 95"/>
                <a:gd name="T57" fmla="*/ 33044950 h 74"/>
                <a:gd name="T58" fmla="*/ 59776855 w 95"/>
                <a:gd name="T59" fmla="*/ 37451634 h 74"/>
                <a:gd name="T60" fmla="*/ 64373788 w 95"/>
                <a:gd name="T61" fmla="*/ 30842348 h 74"/>
                <a:gd name="T62" fmla="*/ 41383041 w 95"/>
                <a:gd name="T63" fmla="*/ 6609286 h 74"/>
                <a:gd name="T64" fmla="*/ 48280721 w 95"/>
                <a:gd name="T65" fmla="*/ 0 h 74"/>
                <a:gd name="T66" fmla="*/ 59776855 w 95"/>
                <a:gd name="T67" fmla="*/ 2202602 h 74"/>
                <a:gd name="T68" fmla="*/ 91962989 w 95"/>
                <a:gd name="T69" fmla="*/ 28639746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4" name="Freeform 17"/>
            <p:cNvSpPr>
              <a:spLocks/>
            </p:cNvSpPr>
            <p:nvPr/>
          </p:nvSpPr>
          <p:spPr bwMode="auto">
            <a:xfrm>
              <a:off x="4992688" y="4171950"/>
              <a:ext cx="46037" cy="66675"/>
            </a:xfrm>
            <a:custGeom>
              <a:avLst/>
              <a:gdLst>
                <a:gd name="T0" fmla="*/ 11227088 w 31"/>
                <a:gd name="T1" fmla="*/ 99231662 h 45"/>
                <a:gd name="T2" fmla="*/ 8981670 w 31"/>
                <a:gd name="T3" fmla="*/ 44103290 h 45"/>
                <a:gd name="T4" fmla="*/ 0 w 31"/>
                <a:gd name="T5" fmla="*/ 22051645 h 45"/>
                <a:gd name="T6" fmla="*/ 24698108 w 31"/>
                <a:gd name="T7" fmla="*/ 26461085 h 45"/>
                <a:gd name="T8" fmla="*/ 35925196 w 31"/>
                <a:gd name="T9" fmla="*/ 0 h 45"/>
                <a:gd name="T10" fmla="*/ 58377886 w 31"/>
                <a:gd name="T11" fmla="*/ 4410922 h 45"/>
                <a:gd name="T12" fmla="*/ 60623304 w 31"/>
                <a:gd name="T13" fmla="*/ 22051645 h 45"/>
                <a:gd name="T14" fmla="*/ 69604974 w 31"/>
                <a:gd name="T15" fmla="*/ 30872007 h 45"/>
                <a:gd name="T16" fmla="*/ 69604974 w 31"/>
                <a:gd name="T17" fmla="*/ 46308010 h 45"/>
                <a:gd name="T18" fmla="*/ 60623304 w 31"/>
                <a:gd name="T19" fmla="*/ 55128372 h 45"/>
                <a:gd name="T20" fmla="*/ 42661448 w 31"/>
                <a:gd name="T21" fmla="*/ 79384737 h 45"/>
                <a:gd name="T22" fmla="*/ 26943526 w 31"/>
                <a:gd name="T23" fmla="*/ 97026942 h 45"/>
                <a:gd name="T24" fmla="*/ 11227088 w 31"/>
                <a:gd name="T25" fmla="*/ 99231662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5" name="Freeform 18"/>
            <p:cNvSpPr>
              <a:spLocks/>
            </p:cNvSpPr>
            <p:nvPr/>
          </p:nvSpPr>
          <p:spPr bwMode="auto">
            <a:xfrm>
              <a:off x="4244975" y="2514600"/>
              <a:ext cx="88900" cy="60325"/>
            </a:xfrm>
            <a:custGeom>
              <a:avLst/>
              <a:gdLst>
                <a:gd name="T0" fmla="*/ 30126371 w 58"/>
                <a:gd name="T1" fmla="*/ 6733778 h 40"/>
                <a:gd name="T2" fmla="*/ 55617679 w 58"/>
                <a:gd name="T3" fmla="*/ 8977868 h 40"/>
                <a:gd name="T4" fmla="*/ 90377579 w 58"/>
                <a:gd name="T5" fmla="*/ 0 h 40"/>
                <a:gd name="T6" fmla="*/ 113551357 w 58"/>
                <a:gd name="T7" fmla="*/ 20199826 h 40"/>
                <a:gd name="T8" fmla="*/ 134407603 w 58"/>
                <a:gd name="T9" fmla="*/ 31423293 h 40"/>
                <a:gd name="T10" fmla="*/ 132090072 w 58"/>
                <a:gd name="T11" fmla="*/ 60600987 h 40"/>
                <a:gd name="T12" fmla="*/ 122821481 w 58"/>
                <a:gd name="T13" fmla="*/ 62846585 h 40"/>
                <a:gd name="T14" fmla="*/ 118186419 w 58"/>
                <a:gd name="T15" fmla="*/ 89780189 h 40"/>
                <a:gd name="T16" fmla="*/ 85742517 w 58"/>
                <a:gd name="T17" fmla="*/ 67334765 h 40"/>
                <a:gd name="T18" fmla="*/ 67203802 w 58"/>
                <a:gd name="T19" fmla="*/ 71824453 h 40"/>
                <a:gd name="T20" fmla="*/ 39394962 w 58"/>
                <a:gd name="T21" fmla="*/ 49379029 h 40"/>
                <a:gd name="T22" fmla="*/ 23173778 w 58"/>
                <a:gd name="T23" fmla="*/ 31423293 h 40"/>
                <a:gd name="T24" fmla="*/ 6952593 w 58"/>
                <a:gd name="T25" fmla="*/ 31423293 h 40"/>
                <a:gd name="T26" fmla="*/ 0 w 58"/>
                <a:gd name="T27" fmla="*/ 15711646 h 40"/>
                <a:gd name="T28" fmla="*/ 30126371 w 58"/>
                <a:gd name="T29" fmla="*/ 6733778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6" name="Freeform 19"/>
            <p:cNvSpPr>
              <a:spLocks/>
            </p:cNvSpPr>
            <p:nvPr/>
          </p:nvSpPr>
          <p:spPr bwMode="auto">
            <a:xfrm>
              <a:off x="4206875" y="3721100"/>
              <a:ext cx="84138" cy="188913"/>
            </a:xfrm>
            <a:custGeom>
              <a:avLst/>
              <a:gdLst>
                <a:gd name="T0" fmla="*/ 81777629 w 56"/>
                <a:gd name="T1" fmla="*/ 274514389 h 127"/>
                <a:gd name="T2" fmla="*/ 45431515 w 56"/>
                <a:gd name="T3" fmla="*/ 281156094 h 127"/>
                <a:gd name="T4" fmla="*/ 36346114 w 56"/>
                <a:gd name="T5" fmla="*/ 250162462 h 127"/>
                <a:gd name="T6" fmla="*/ 38616337 w 56"/>
                <a:gd name="T7" fmla="*/ 143898156 h 127"/>
                <a:gd name="T8" fmla="*/ 29530936 w 56"/>
                <a:gd name="T9" fmla="*/ 135043045 h 127"/>
                <a:gd name="T10" fmla="*/ 27259210 w 56"/>
                <a:gd name="T11" fmla="*/ 110691118 h 127"/>
                <a:gd name="T12" fmla="*/ 13628854 w 56"/>
                <a:gd name="T13" fmla="*/ 95194302 h 127"/>
                <a:gd name="T14" fmla="*/ 0 w 56"/>
                <a:gd name="T15" fmla="*/ 81910892 h 127"/>
                <a:gd name="T16" fmla="*/ 6815178 w 56"/>
                <a:gd name="T17" fmla="*/ 57558965 h 127"/>
                <a:gd name="T18" fmla="*/ 20444032 w 56"/>
                <a:gd name="T19" fmla="*/ 50918747 h 127"/>
                <a:gd name="T20" fmla="*/ 29530936 w 56"/>
                <a:gd name="T21" fmla="*/ 30993632 h 127"/>
                <a:gd name="T22" fmla="*/ 49974967 w 56"/>
                <a:gd name="T23" fmla="*/ 28780226 h 127"/>
                <a:gd name="T24" fmla="*/ 59061871 w 56"/>
                <a:gd name="T25" fmla="*/ 13283410 h 127"/>
                <a:gd name="T26" fmla="*/ 72690725 w 56"/>
                <a:gd name="T27" fmla="*/ 0 h 127"/>
                <a:gd name="T28" fmla="*/ 86321081 w 56"/>
                <a:gd name="T29" fmla="*/ 0 h 127"/>
                <a:gd name="T30" fmla="*/ 118122240 w 56"/>
                <a:gd name="T31" fmla="*/ 26565333 h 127"/>
                <a:gd name="T32" fmla="*/ 118122240 w 56"/>
                <a:gd name="T33" fmla="*/ 42062149 h 127"/>
                <a:gd name="T34" fmla="*/ 127209144 w 56"/>
                <a:gd name="T35" fmla="*/ 68628969 h 127"/>
                <a:gd name="T36" fmla="*/ 118122240 w 56"/>
                <a:gd name="T37" fmla="*/ 88552597 h 127"/>
                <a:gd name="T38" fmla="*/ 122665692 w 56"/>
                <a:gd name="T39" fmla="*/ 99622601 h 127"/>
                <a:gd name="T40" fmla="*/ 102221660 w 56"/>
                <a:gd name="T41" fmla="*/ 128401340 h 127"/>
                <a:gd name="T42" fmla="*/ 90863030 w 56"/>
                <a:gd name="T43" fmla="*/ 141684750 h 127"/>
                <a:gd name="T44" fmla="*/ 81777629 w 56"/>
                <a:gd name="T45" fmla="*/ 172678382 h 127"/>
                <a:gd name="T46" fmla="*/ 84049355 w 56"/>
                <a:gd name="T47" fmla="*/ 201458608 h 127"/>
                <a:gd name="T48" fmla="*/ 81777629 w 56"/>
                <a:gd name="T49" fmla="*/ 274514389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7" name="Freeform 20"/>
            <p:cNvSpPr>
              <a:spLocks/>
            </p:cNvSpPr>
            <p:nvPr/>
          </p:nvSpPr>
          <p:spPr bwMode="auto">
            <a:xfrm>
              <a:off x="4033838" y="3630613"/>
              <a:ext cx="211137" cy="171450"/>
            </a:xfrm>
            <a:custGeom>
              <a:avLst/>
              <a:gdLst>
                <a:gd name="T0" fmla="*/ 111726160 w 140"/>
                <a:gd name="T1" fmla="*/ 252948385 h 115"/>
                <a:gd name="T2" fmla="*/ 82085541 w 140"/>
                <a:gd name="T3" fmla="*/ 241853333 h 115"/>
                <a:gd name="T4" fmla="*/ 63843304 w 140"/>
                <a:gd name="T5" fmla="*/ 244073238 h 115"/>
                <a:gd name="T6" fmla="*/ 47882855 w 140"/>
                <a:gd name="T7" fmla="*/ 255166799 h 115"/>
                <a:gd name="T8" fmla="*/ 29642127 w 140"/>
                <a:gd name="T9" fmla="*/ 244073238 h 115"/>
                <a:gd name="T10" fmla="*/ 22801288 w 140"/>
                <a:gd name="T11" fmla="*/ 228541359 h 115"/>
                <a:gd name="T12" fmla="*/ 2280280 w 140"/>
                <a:gd name="T13" fmla="*/ 219664722 h 115"/>
                <a:gd name="T14" fmla="*/ 0 w 140"/>
                <a:gd name="T15" fmla="*/ 193039282 h 115"/>
                <a:gd name="T16" fmla="*/ 11401398 w 140"/>
                <a:gd name="T17" fmla="*/ 173069084 h 115"/>
                <a:gd name="T18" fmla="*/ 11401398 w 140"/>
                <a:gd name="T19" fmla="*/ 157537205 h 115"/>
                <a:gd name="T20" fmla="*/ 43322296 w 140"/>
                <a:gd name="T21" fmla="*/ 119816714 h 115"/>
                <a:gd name="T22" fmla="*/ 50163135 w 140"/>
                <a:gd name="T23" fmla="*/ 88752956 h 115"/>
                <a:gd name="T24" fmla="*/ 61563025 w 140"/>
                <a:gd name="T25" fmla="*/ 75440982 h 115"/>
                <a:gd name="T26" fmla="*/ 82085541 w 140"/>
                <a:gd name="T27" fmla="*/ 82097714 h 115"/>
                <a:gd name="T28" fmla="*/ 100326270 w 140"/>
                <a:gd name="T29" fmla="*/ 73221077 h 115"/>
                <a:gd name="T30" fmla="*/ 104886829 w 140"/>
                <a:gd name="T31" fmla="*/ 62127517 h 115"/>
                <a:gd name="T32" fmla="*/ 139088007 w 140"/>
                <a:gd name="T33" fmla="*/ 39938905 h 115"/>
                <a:gd name="T34" fmla="*/ 145928846 w 140"/>
                <a:gd name="T35" fmla="*/ 26625440 h 115"/>
                <a:gd name="T36" fmla="*/ 184690583 w 140"/>
                <a:gd name="T37" fmla="*/ 6656733 h 115"/>
                <a:gd name="T38" fmla="*/ 207493379 w 140"/>
                <a:gd name="T39" fmla="*/ 0 h 115"/>
                <a:gd name="T40" fmla="*/ 216612989 w 140"/>
                <a:gd name="T41" fmla="*/ 8875147 h 115"/>
                <a:gd name="T42" fmla="*/ 243974836 w 140"/>
                <a:gd name="T43" fmla="*/ 8875147 h 115"/>
                <a:gd name="T44" fmla="*/ 241694556 w 140"/>
                <a:gd name="T45" fmla="*/ 31063758 h 115"/>
                <a:gd name="T46" fmla="*/ 246255116 w 140"/>
                <a:gd name="T47" fmla="*/ 53252370 h 115"/>
                <a:gd name="T48" fmla="*/ 269056403 w 140"/>
                <a:gd name="T49" fmla="*/ 82097714 h 115"/>
                <a:gd name="T50" fmla="*/ 271336683 w 140"/>
                <a:gd name="T51" fmla="*/ 104284835 h 115"/>
                <a:gd name="T52" fmla="*/ 319219538 w 140"/>
                <a:gd name="T53" fmla="*/ 115379887 h 115"/>
                <a:gd name="T54" fmla="*/ 319219538 w 140"/>
                <a:gd name="T55" fmla="*/ 146443645 h 115"/>
                <a:gd name="T56" fmla="*/ 310098420 w 140"/>
                <a:gd name="T57" fmla="*/ 161975524 h 115"/>
                <a:gd name="T58" fmla="*/ 289577412 w 140"/>
                <a:gd name="T59" fmla="*/ 164193938 h 115"/>
                <a:gd name="T60" fmla="*/ 280457801 w 140"/>
                <a:gd name="T61" fmla="*/ 184164136 h 115"/>
                <a:gd name="T62" fmla="*/ 266776124 w 140"/>
                <a:gd name="T63" fmla="*/ 190820868 h 115"/>
                <a:gd name="T64" fmla="*/ 230294667 w 140"/>
                <a:gd name="T65" fmla="*/ 188600963 h 115"/>
                <a:gd name="T66" fmla="*/ 209772150 w 140"/>
                <a:gd name="T67" fmla="*/ 186382550 h 115"/>
                <a:gd name="T68" fmla="*/ 196091981 w 140"/>
                <a:gd name="T69" fmla="*/ 193039282 h 115"/>
                <a:gd name="T70" fmla="*/ 177851252 w 140"/>
                <a:gd name="T71" fmla="*/ 190820868 h 115"/>
                <a:gd name="T72" fmla="*/ 107167109 w 140"/>
                <a:gd name="T73" fmla="*/ 193039282 h 115"/>
                <a:gd name="T74" fmla="*/ 104886829 w 140"/>
                <a:gd name="T75" fmla="*/ 217446308 h 115"/>
                <a:gd name="T76" fmla="*/ 111726160 w 140"/>
                <a:gd name="T77" fmla="*/ 252948385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58" name="Freeform 21"/>
            <p:cNvSpPr>
              <a:spLocks/>
            </p:cNvSpPr>
            <p:nvPr/>
          </p:nvSpPr>
          <p:spPr bwMode="auto">
            <a:xfrm>
              <a:off x="6561138" y="3281363"/>
              <a:ext cx="147637" cy="179387"/>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59" name="Freeform 22"/>
            <p:cNvSpPr>
              <a:spLocks/>
            </p:cNvSpPr>
            <p:nvPr/>
          </p:nvSpPr>
          <p:spPr bwMode="auto">
            <a:xfrm>
              <a:off x="4748213" y="2733675"/>
              <a:ext cx="153987" cy="92075"/>
            </a:xfrm>
            <a:custGeom>
              <a:avLst/>
              <a:gdLst>
                <a:gd name="T0" fmla="*/ 6847892 w 102"/>
                <a:gd name="T1" fmla="*/ 0 h 62"/>
                <a:gd name="T2" fmla="*/ 20542168 w 102"/>
                <a:gd name="T3" fmla="*/ 19891170 h 62"/>
                <a:gd name="T4" fmla="*/ 34237953 w 102"/>
                <a:gd name="T5" fmla="*/ 15471570 h 62"/>
                <a:gd name="T6" fmla="*/ 63909134 w 102"/>
                <a:gd name="T7" fmla="*/ 22102455 h 62"/>
                <a:gd name="T8" fmla="*/ 120971885 w 102"/>
                <a:gd name="T9" fmla="*/ 26522055 h 62"/>
                <a:gd name="T10" fmla="*/ 136948791 w 102"/>
                <a:gd name="T11" fmla="*/ 13261770 h 62"/>
                <a:gd name="T12" fmla="*/ 182598388 w 102"/>
                <a:gd name="T13" fmla="*/ 4421085 h 62"/>
                <a:gd name="T14" fmla="*/ 209988449 w 102"/>
                <a:gd name="T15" fmla="*/ 19891170 h 62"/>
                <a:gd name="T16" fmla="*/ 232813247 w 102"/>
                <a:gd name="T17" fmla="*/ 24312255 h 62"/>
                <a:gd name="T18" fmla="*/ 216836341 w 102"/>
                <a:gd name="T19" fmla="*/ 44203425 h 62"/>
                <a:gd name="T20" fmla="*/ 207705818 w 102"/>
                <a:gd name="T21" fmla="*/ 75146566 h 62"/>
                <a:gd name="T22" fmla="*/ 223682724 w 102"/>
                <a:gd name="T23" fmla="*/ 101670106 h 62"/>
                <a:gd name="T24" fmla="*/ 189446281 w 102"/>
                <a:gd name="T25" fmla="*/ 95039221 h 62"/>
                <a:gd name="T26" fmla="*/ 150644576 w 102"/>
                <a:gd name="T27" fmla="*/ 110510791 h 62"/>
                <a:gd name="T28" fmla="*/ 152925697 w 102"/>
                <a:gd name="T29" fmla="*/ 132611761 h 62"/>
                <a:gd name="T30" fmla="*/ 118689254 w 102"/>
                <a:gd name="T31" fmla="*/ 137032846 h 62"/>
                <a:gd name="T32" fmla="*/ 91299194 w 102"/>
                <a:gd name="T33" fmla="*/ 121561276 h 62"/>
                <a:gd name="T34" fmla="*/ 61626503 w 102"/>
                <a:gd name="T35" fmla="*/ 132611761 h 62"/>
                <a:gd name="T36" fmla="*/ 31955322 w 102"/>
                <a:gd name="T37" fmla="*/ 132611761 h 62"/>
                <a:gd name="T38" fmla="*/ 27390060 w 102"/>
                <a:gd name="T39" fmla="*/ 101670106 h 62"/>
                <a:gd name="T40" fmla="*/ 6847892 w 102"/>
                <a:gd name="T41" fmla="*/ 88408336 h 62"/>
                <a:gd name="T42" fmla="*/ 11413154 w 102"/>
                <a:gd name="T43" fmla="*/ 81777451 h 62"/>
                <a:gd name="T44" fmla="*/ 6847892 w 102"/>
                <a:gd name="T45" fmla="*/ 75146566 h 62"/>
                <a:gd name="T46" fmla="*/ 11413154 w 102"/>
                <a:gd name="T47" fmla="*/ 61886281 h 62"/>
                <a:gd name="T48" fmla="*/ 25107429 w 102"/>
                <a:gd name="T49" fmla="*/ 46414710 h 62"/>
                <a:gd name="T50" fmla="*/ 4565262 w 102"/>
                <a:gd name="T51" fmla="*/ 28733340 h 62"/>
                <a:gd name="T52" fmla="*/ 0 w 102"/>
                <a:gd name="T53" fmla="*/ 11050485 h 62"/>
                <a:gd name="T54" fmla="*/ 6847892 w 10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0" name="Freeform 23"/>
            <p:cNvSpPr>
              <a:spLocks/>
            </p:cNvSpPr>
            <p:nvPr/>
          </p:nvSpPr>
          <p:spPr bwMode="auto">
            <a:xfrm>
              <a:off x="2066925" y="3321050"/>
              <a:ext cx="22225" cy="46038"/>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61" name="Freeform 24"/>
            <p:cNvSpPr>
              <a:spLocks/>
            </p:cNvSpPr>
            <p:nvPr/>
          </p:nvSpPr>
          <p:spPr bwMode="auto">
            <a:xfrm>
              <a:off x="2062163" y="3268663"/>
              <a:ext cx="31750" cy="14287"/>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62" name="Freeform 25"/>
            <p:cNvSpPr>
              <a:spLocks/>
            </p:cNvSpPr>
            <p:nvPr/>
          </p:nvSpPr>
          <p:spPr bwMode="auto">
            <a:xfrm>
              <a:off x="2095500" y="3263900"/>
              <a:ext cx="20638" cy="34925"/>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63" name="Freeform 26"/>
            <p:cNvSpPr>
              <a:spLocks/>
            </p:cNvSpPr>
            <p:nvPr/>
          </p:nvSpPr>
          <p:spPr bwMode="auto">
            <a:xfrm>
              <a:off x="4578350" y="2703513"/>
              <a:ext cx="98425" cy="79375"/>
            </a:xfrm>
            <a:custGeom>
              <a:avLst/>
              <a:gdLst>
                <a:gd name="T0" fmla="*/ 123626343 w 65"/>
                <a:gd name="T1" fmla="*/ 15602429 h 53"/>
                <a:gd name="T2" fmla="*/ 137361930 w 65"/>
                <a:gd name="T3" fmla="*/ 15602429 h 53"/>
                <a:gd name="T4" fmla="*/ 128205377 w 65"/>
                <a:gd name="T5" fmla="*/ 35663337 h 53"/>
                <a:gd name="T6" fmla="*/ 148809515 w 65"/>
                <a:gd name="T7" fmla="*/ 53494257 h 53"/>
                <a:gd name="T8" fmla="*/ 146519998 w 65"/>
                <a:gd name="T9" fmla="*/ 75783656 h 53"/>
                <a:gd name="T10" fmla="*/ 137361930 w 65"/>
                <a:gd name="T11" fmla="*/ 78012146 h 53"/>
                <a:gd name="T12" fmla="*/ 130494893 w 65"/>
                <a:gd name="T13" fmla="*/ 82469127 h 53"/>
                <a:gd name="T14" fmla="*/ 119047309 w 65"/>
                <a:gd name="T15" fmla="*/ 93614575 h 53"/>
                <a:gd name="T16" fmla="*/ 114468275 w 65"/>
                <a:gd name="T17" fmla="*/ 118132465 h 53"/>
                <a:gd name="T18" fmla="*/ 80128550 w 65"/>
                <a:gd name="T19" fmla="*/ 100301545 h 53"/>
                <a:gd name="T20" fmla="*/ 64101931 w 65"/>
                <a:gd name="T21" fmla="*/ 82469127 h 53"/>
                <a:gd name="T22" fmla="*/ 48076827 w 65"/>
                <a:gd name="T23" fmla="*/ 71325177 h 53"/>
                <a:gd name="T24" fmla="*/ 29762206 w 65"/>
                <a:gd name="T25" fmla="*/ 53494257 h 53"/>
                <a:gd name="T26" fmla="*/ 20604138 w 65"/>
                <a:gd name="T27" fmla="*/ 40120318 h 53"/>
                <a:gd name="T28" fmla="*/ 0 w 65"/>
                <a:gd name="T29" fmla="*/ 17830920 h 53"/>
                <a:gd name="T30" fmla="*/ 6868551 w 65"/>
                <a:gd name="T31" fmla="*/ 0 h 53"/>
                <a:gd name="T32" fmla="*/ 20604138 w 65"/>
                <a:gd name="T33" fmla="*/ 11143950 h 53"/>
                <a:gd name="T34" fmla="*/ 29762206 w 65"/>
                <a:gd name="T35" fmla="*/ 0 h 53"/>
                <a:gd name="T36" fmla="*/ 45787310 w 65"/>
                <a:gd name="T37" fmla="*/ 0 h 53"/>
                <a:gd name="T38" fmla="*/ 80128550 w 65"/>
                <a:gd name="T39" fmla="*/ 6686969 h 53"/>
                <a:gd name="T40" fmla="*/ 105311722 w 65"/>
                <a:gd name="T41" fmla="*/ 6686969 h 53"/>
                <a:gd name="T42" fmla="*/ 123626343 w 65"/>
                <a:gd name="T43" fmla="*/ 1560242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4" name="Freeform 27"/>
            <p:cNvSpPr>
              <a:spLocks/>
            </p:cNvSpPr>
            <p:nvPr/>
          </p:nvSpPr>
          <p:spPr bwMode="auto">
            <a:xfrm>
              <a:off x="4735513" y="2376488"/>
              <a:ext cx="220662" cy="142875"/>
            </a:xfrm>
            <a:custGeom>
              <a:avLst/>
              <a:gdLst>
                <a:gd name="T0" fmla="*/ 2285212 w 146"/>
                <a:gd name="T1" fmla="*/ 97458609 h 96"/>
                <a:gd name="T2" fmla="*/ 34276668 w 146"/>
                <a:gd name="T3" fmla="*/ 97458609 h 96"/>
                <a:gd name="T4" fmla="*/ 70837036 w 146"/>
                <a:gd name="T5" fmla="*/ 81953695 h 96"/>
                <a:gd name="T6" fmla="*/ 75407460 w 146"/>
                <a:gd name="T7" fmla="*/ 57589043 h 96"/>
                <a:gd name="T8" fmla="*/ 102828492 w 146"/>
                <a:gd name="T9" fmla="*/ 44300180 h 96"/>
                <a:gd name="T10" fmla="*/ 95972856 w 146"/>
                <a:gd name="T11" fmla="*/ 24364652 h 96"/>
                <a:gd name="T12" fmla="*/ 114253040 w 146"/>
                <a:gd name="T13" fmla="*/ 15504914 h 96"/>
                <a:gd name="T14" fmla="*/ 148529708 w 146"/>
                <a:gd name="T15" fmla="*/ 0 h 96"/>
                <a:gd name="T16" fmla="*/ 187375288 w 146"/>
                <a:gd name="T17" fmla="*/ 11074301 h 96"/>
                <a:gd name="T18" fmla="*/ 194230924 w 146"/>
                <a:gd name="T19" fmla="*/ 22150090 h 96"/>
                <a:gd name="T20" fmla="*/ 212511108 w 146"/>
                <a:gd name="T21" fmla="*/ 15504914 h 96"/>
                <a:gd name="T22" fmla="*/ 249072988 w 146"/>
                <a:gd name="T23" fmla="*/ 26579215 h 96"/>
                <a:gd name="T24" fmla="*/ 255927113 w 146"/>
                <a:gd name="T25" fmla="*/ 46514742 h 96"/>
                <a:gd name="T26" fmla="*/ 251356689 w 146"/>
                <a:gd name="T27" fmla="*/ 59805094 h 96"/>
                <a:gd name="T28" fmla="*/ 278777721 w 146"/>
                <a:gd name="T29" fmla="*/ 88598871 h 96"/>
                <a:gd name="T30" fmla="*/ 294774204 w 146"/>
                <a:gd name="T31" fmla="*/ 95244047 h 96"/>
                <a:gd name="T32" fmla="*/ 294774204 w 146"/>
                <a:gd name="T33" fmla="*/ 104103785 h 96"/>
                <a:gd name="T34" fmla="*/ 319910024 w 146"/>
                <a:gd name="T35" fmla="*/ 110748961 h 96"/>
                <a:gd name="T36" fmla="*/ 333619785 w 146"/>
                <a:gd name="T37" fmla="*/ 124039313 h 96"/>
                <a:gd name="T38" fmla="*/ 319910024 w 146"/>
                <a:gd name="T39" fmla="*/ 132899051 h 96"/>
                <a:gd name="T40" fmla="*/ 292488992 w 146"/>
                <a:gd name="T41" fmla="*/ 130684488 h 96"/>
                <a:gd name="T42" fmla="*/ 285633357 w 146"/>
                <a:gd name="T43" fmla="*/ 135113613 h 96"/>
                <a:gd name="T44" fmla="*/ 297059416 w 146"/>
                <a:gd name="T45" fmla="*/ 150618527 h 96"/>
                <a:gd name="T46" fmla="*/ 310769177 w 146"/>
                <a:gd name="T47" fmla="*/ 179413793 h 96"/>
                <a:gd name="T48" fmla="*/ 281062933 w 146"/>
                <a:gd name="T49" fmla="*/ 181628355 h 96"/>
                <a:gd name="T50" fmla="*/ 271923596 w 146"/>
                <a:gd name="T51" fmla="*/ 190488094 h 96"/>
                <a:gd name="T52" fmla="*/ 271923596 w 146"/>
                <a:gd name="T53" fmla="*/ 212638184 h 96"/>
                <a:gd name="T54" fmla="*/ 258212325 w 146"/>
                <a:gd name="T55" fmla="*/ 210423621 h 96"/>
                <a:gd name="T56" fmla="*/ 226222380 w 146"/>
                <a:gd name="T57" fmla="*/ 210423621 h 96"/>
                <a:gd name="T58" fmla="*/ 214796320 w 146"/>
                <a:gd name="T59" fmla="*/ 201563883 h 96"/>
                <a:gd name="T60" fmla="*/ 201086560 w 146"/>
                <a:gd name="T61" fmla="*/ 208207570 h 96"/>
                <a:gd name="T62" fmla="*/ 187375288 w 146"/>
                <a:gd name="T63" fmla="*/ 201563883 h 96"/>
                <a:gd name="T64" fmla="*/ 159954256 w 146"/>
                <a:gd name="T65" fmla="*/ 201563883 h 96"/>
                <a:gd name="T66" fmla="*/ 116538252 w 146"/>
                <a:gd name="T67" fmla="*/ 190488094 h 96"/>
                <a:gd name="T68" fmla="*/ 79977884 w 146"/>
                <a:gd name="T69" fmla="*/ 186058969 h 96"/>
                <a:gd name="T70" fmla="*/ 52556852 w 146"/>
                <a:gd name="T71" fmla="*/ 188273531 h 96"/>
                <a:gd name="T72" fmla="*/ 34276668 w 146"/>
                <a:gd name="T73" fmla="*/ 199347832 h 96"/>
                <a:gd name="T74" fmla="*/ 18280184 w 146"/>
                <a:gd name="T75" fmla="*/ 201563883 h 96"/>
                <a:gd name="T76" fmla="*/ 13709760 w 146"/>
                <a:gd name="T77" fmla="*/ 181628355 h 96"/>
                <a:gd name="T78" fmla="*/ 0 w 146"/>
                <a:gd name="T79" fmla="*/ 161694316 h 96"/>
                <a:gd name="T80" fmla="*/ 20565396 w 146"/>
                <a:gd name="T81" fmla="*/ 152833090 h 96"/>
                <a:gd name="T82" fmla="*/ 18280184 w 146"/>
                <a:gd name="T83" fmla="*/ 135113613 h 96"/>
                <a:gd name="T84" fmla="*/ 6855636 w 146"/>
                <a:gd name="T85" fmla="*/ 117394137 h 96"/>
                <a:gd name="T86" fmla="*/ 2285212 w 146"/>
                <a:gd name="T87" fmla="*/ 97458609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5" name="Freeform 28"/>
            <p:cNvSpPr>
              <a:spLocks/>
            </p:cNvSpPr>
            <p:nvPr/>
          </p:nvSpPr>
          <p:spPr bwMode="auto">
            <a:xfrm>
              <a:off x="1735138" y="3527425"/>
              <a:ext cx="38100" cy="79375"/>
            </a:xfrm>
            <a:custGeom>
              <a:avLst/>
              <a:gdLst>
                <a:gd name="T0" fmla="*/ 13293969 w 26"/>
                <a:gd name="T1" fmla="*/ 30626991 h 54"/>
                <a:gd name="T2" fmla="*/ 13293969 w 26"/>
                <a:gd name="T3" fmla="*/ 24063854 h 54"/>
                <a:gd name="T4" fmla="*/ 19939488 w 26"/>
                <a:gd name="T5" fmla="*/ 24063854 h 54"/>
                <a:gd name="T6" fmla="*/ 26586473 w 26"/>
                <a:gd name="T7" fmla="*/ 28439769 h 54"/>
                <a:gd name="T8" fmla="*/ 44310300 w 26"/>
                <a:gd name="T9" fmla="*/ 0 h 54"/>
                <a:gd name="T10" fmla="*/ 50957285 w 26"/>
                <a:gd name="T11" fmla="*/ 0 h 54"/>
                <a:gd name="T12" fmla="*/ 50957285 w 26"/>
                <a:gd name="T13" fmla="*/ 6563137 h 54"/>
                <a:gd name="T14" fmla="*/ 57604269 w 26"/>
                <a:gd name="T15" fmla="*/ 6563137 h 54"/>
                <a:gd name="T16" fmla="*/ 55388608 w 26"/>
                <a:gd name="T17" fmla="*/ 19689410 h 54"/>
                <a:gd name="T18" fmla="*/ 46525962 w 26"/>
                <a:gd name="T19" fmla="*/ 39377350 h 54"/>
                <a:gd name="T20" fmla="*/ 48741623 w 26"/>
                <a:gd name="T21" fmla="*/ 45940486 h 54"/>
                <a:gd name="T22" fmla="*/ 42096104 w 26"/>
                <a:gd name="T23" fmla="*/ 63441204 h 54"/>
                <a:gd name="T24" fmla="*/ 44310300 w 26"/>
                <a:gd name="T25" fmla="*/ 67817118 h 54"/>
                <a:gd name="T26" fmla="*/ 37664781 w 26"/>
                <a:gd name="T27" fmla="*/ 89692280 h 54"/>
                <a:gd name="T28" fmla="*/ 28802135 w 26"/>
                <a:gd name="T29" fmla="*/ 100631331 h 54"/>
                <a:gd name="T30" fmla="*/ 22155150 w 26"/>
                <a:gd name="T31" fmla="*/ 102818553 h 54"/>
                <a:gd name="T32" fmla="*/ 11078308 w 26"/>
                <a:gd name="T33" fmla="*/ 118132049 h 54"/>
                <a:gd name="T34" fmla="*/ 0 w 26"/>
                <a:gd name="T35" fmla="*/ 118132049 h 54"/>
                <a:gd name="T36" fmla="*/ 8862646 w 26"/>
                <a:gd name="T37" fmla="*/ 67817118 h 54"/>
                <a:gd name="T38" fmla="*/ 13293969 w 26"/>
                <a:gd name="T39" fmla="*/ 30626991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6" name="Freeform 29"/>
            <p:cNvSpPr>
              <a:spLocks/>
            </p:cNvSpPr>
            <p:nvPr/>
          </p:nvSpPr>
          <p:spPr bwMode="auto">
            <a:xfrm>
              <a:off x="2263775" y="4400550"/>
              <a:ext cx="347663" cy="406400"/>
            </a:xfrm>
            <a:custGeom>
              <a:avLst/>
              <a:gdLst>
                <a:gd name="T0" fmla="*/ 322236742 w 230"/>
                <a:gd name="T1" fmla="*/ 564958523 h 273"/>
                <a:gd name="T2" fmla="*/ 276528127 w 230"/>
                <a:gd name="T3" fmla="*/ 562743420 h 273"/>
                <a:gd name="T4" fmla="*/ 265102107 w 230"/>
                <a:gd name="T5" fmla="*/ 600406130 h 273"/>
                <a:gd name="T6" fmla="*/ 237677543 w 230"/>
                <a:gd name="T7" fmla="*/ 567173626 h 273"/>
                <a:gd name="T8" fmla="*/ 180542907 w 230"/>
                <a:gd name="T9" fmla="*/ 556096621 h 273"/>
                <a:gd name="T10" fmla="*/ 153119855 w 230"/>
                <a:gd name="T11" fmla="*/ 598191027 h 273"/>
                <a:gd name="T12" fmla="*/ 123409784 w 230"/>
                <a:gd name="T13" fmla="*/ 604837826 h 273"/>
                <a:gd name="T14" fmla="*/ 98270726 w 230"/>
                <a:gd name="T15" fmla="*/ 540587921 h 273"/>
                <a:gd name="T16" fmla="*/ 70846162 w 230"/>
                <a:gd name="T17" fmla="*/ 489630125 h 273"/>
                <a:gd name="T18" fmla="*/ 77702681 w 230"/>
                <a:gd name="T19" fmla="*/ 445320615 h 273"/>
                <a:gd name="T20" fmla="*/ 54849129 w 230"/>
                <a:gd name="T21" fmla="*/ 425380220 h 273"/>
                <a:gd name="T22" fmla="*/ 45707103 w 230"/>
                <a:gd name="T23" fmla="*/ 392147716 h 273"/>
                <a:gd name="T24" fmla="*/ 22853552 w 230"/>
                <a:gd name="T25" fmla="*/ 361130315 h 273"/>
                <a:gd name="T26" fmla="*/ 43421597 w 230"/>
                <a:gd name="T27" fmla="*/ 310172519 h 273"/>
                <a:gd name="T28" fmla="*/ 22853552 w 230"/>
                <a:gd name="T29" fmla="*/ 272509808 h 273"/>
                <a:gd name="T30" fmla="*/ 29710071 w 230"/>
                <a:gd name="T31" fmla="*/ 257001108 h 273"/>
                <a:gd name="T32" fmla="*/ 22853552 w 230"/>
                <a:gd name="T33" fmla="*/ 239275815 h 273"/>
                <a:gd name="T34" fmla="*/ 36565078 w 230"/>
                <a:gd name="T35" fmla="*/ 217121805 h 273"/>
                <a:gd name="T36" fmla="*/ 34281083 w 230"/>
                <a:gd name="T37" fmla="*/ 177242503 h 273"/>
                <a:gd name="T38" fmla="*/ 34281083 w 230"/>
                <a:gd name="T39" fmla="*/ 144008510 h 273"/>
                <a:gd name="T40" fmla="*/ 41136091 w 230"/>
                <a:gd name="T41" fmla="*/ 128499810 h 273"/>
                <a:gd name="T42" fmla="*/ 0 w 230"/>
                <a:gd name="T43" fmla="*/ 55388003 h 273"/>
                <a:gd name="T44" fmla="*/ 31995577 w 230"/>
                <a:gd name="T45" fmla="*/ 59819698 h 273"/>
                <a:gd name="T46" fmla="*/ 52563622 w 230"/>
                <a:gd name="T47" fmla="*/ 57603106 h 273"/>
                <a:gd name="T48" fmla="*/ 61704136 w 230"/>
                <a:gd name="T49" fmla="*/ 44310998 h 273"/>
                <a:gd name="T50" fmla="*/ 98270726 w 230"/>
                <a:gd name="T51" fmla="*/ 26585705 h 273"/>
                <a:gd name="T52" fmla="*/ 118838771 w 230"/>
                <a:gd name="T53" fmla="*/ 8861902 h 273"/>
                <a:gd name="T54" fmla="*/ 173687900 w 230"/>
                <a:gd name="T55" fmla="*/ 0 h 273"/>
                <a:gd name="T56" fmla="*/ 169116887 w 230"/>
                <a:gd name="T57" fmla="*/ 35449096 h 273"/>
                <a:gd name="T58" fmla="*/ 175973406 w 230"/>
                <a:gd name="T59" fmla="*/ 53172900 h 273"/>
                <a:gd name="T60" fmla="*/ 173687900 w 230"/>
                <a:gd name="T61" fmla="*/ 84190300 h 273"/>
                <a:gd name="T62" fmla="*/ 221680510 w 230"/>
                <a:gd name="T63" fmla="*/ 124069603 h 273"/>
                <a:gd name="T64" fmla="*/ 269673120 w 230"/>
                <a:gd name="T65" fmla="*/ 132931505 h 273"/>
                <a:gd name="T66" fmla="*/ 287955659 w 230"/>
                <a:gd name="T67" fmla="*/ 150655308 h 273"/>
                <a:gd name="T68" fmla="*/ 315380223 w 230"/>
                <a:gd name="T69" fmla="*/ 159517210 h 273"/>
                <a:gd name="T70" fmla="*/ 333662762 w 230"/>
                <a:gd name="T71" fmla="*/ 172810807 h 273"/>
                <a:gd name="T72" fmla="*/ 361087327 w 230"/>
                <a:gd name="T73" fmla="*/ 170595704 h 273"/>
                <a:gd name="T74" fmla="*/ 386226385 w 230"/>
                <a:gd name="T75" fmla="*/ 186104404 h 273"/>
                <a:gd name="T76" fmla="*/ 388511891 w 230"/>
                <a:gd name="T77" fmla="*/ 212690110 h 273"/>
                <a:gd name="T78" fmla="*/ 397652405 w 230"/>
                <a:gd name="T79" fmla="*/ 225983707 h 273"/>
                <a:gd name="T80" fmla="*/ 399937911 w 230"/>
                <a:gd name="T81" fmla="*/ 245922614 h 273"/>
                <a:gd name="T82" fmla="*/ 388511891 w 230"/>
                <a:gd name="T83" fmla="*/ 245922614 h 273"/>
                <a:gd name="T84" fmla="*/ 409079936 w 230"/>
                <a:gd name="T85" fmla="*/ 299095514 h 273"/>
                <a:gd name="T86" fmla="*/ 486782617 w 230"/>
                <a:gd name="T87" fmla="*/ 301310617 h 273"/>
                <a:gd name="T88" fmla="*/ 484497110 w 230"/>
                <a:gd name="T89" fmla="*/ 327897811 h 273"/>
                <a:gd name="T90" fmla="*/ 489068123 w 230"/>
                <a:gd name="T91" fmla="*/ 345621615 h 273"/>
                <a:gd name="T92" fmla="*/ 514205670 w 230"/>
                <a:gd name="T93" fmla="*/ 358915212 h 273"/>
                <a:gd name="T94" fmla="*/ 525633201 w 230"/>
                <a:gd name="T95" fmla="*/ 387716021 h 273"/>
                <a:gd name="T96" fmla="*/ 521062189 w 230"/>
                <a:gd name="T97" fmla="*/ 423165116 h 273"/>
                <a:gd name="T98" fmla="*/ 511921675 w 230"/>
                <a:gd name="T99" fmla="*/ 445320615 h 273"/>
                <a:gd name="T100" fmla="*/ 518776682 w 230"/>
                <a:gd name="T101" fmla="*/ 469691218 h 273"/>
                <a:gd name="T102" fmla="*/ 507350662 w 230"/>
                <a:gd name="T103" fmla="*/ 480768223 h 273"/>
                <a:gd name="T104" fmla="*/ 505065156 w 230"/>
                <a:gd name="T105" fmla="*/ 465259522 h 273"/>
                <a:gd name="T106" fmla="*/ 463929065 w 230"/>
                <a:gd name="T107" fmla="*/ 443104023 h 273"/>
                <a:gd name="T108" fmla="*/ 425076969 w 230"/>
                <a:gd name="T109" fmla="*/ 440888920 h 273"/>
                <a:gd name="T110" fmla="*/ 354230808 w 230"/>
                <a:gd name="T111" fmla="*/ 454182517 h 273"/>
                <a:gd name="T112" fmla="*/ 338233775 w 230"/>
                <a:gd name="T113" fmla="*/ 496276923 h 273"/>
                <a:gd name="T114" fmla="*/ 340519281 w 230"/>
                <a:gd name="T115" fmla="*/ 520647525 h 273"/>
                <a:gd name="T116" fmla="*/ 331377256 w 230"/>
                <a:gd name="T117" fmla="*/ 576035528 h 273"/>
                <a:gd name="T118" fmla="*/ 322236742 w 230"/>
                <a:gd name="T119" fmla="*/ 564958523 h 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7" name="Freeform 30"/>
            <p:cNvSpPr>
              <a:spLocks/>
            </p:cNvSpPr>
            <p:nvPr/>
          </p:nvSpPr>
          <p:spPr bwMode="auto">
            <a:xfrm>
              <a:off x="2135188" y="3937000"/>
              <a:ext cx="1089025" cy="1206500"/>
            </a:xfrm>
            <a:custGeom>
              <a:avLst/>
              <a:gdLst>
                <a:gd name="T0" fmla="*/ 891855511 w 720"/>
                <a:gd name="T1" fmla="*/ 1505569184 h 811"/>
                <a:gd name="T2" fmla="*/ 875846844 w 720"/>
                <a:gd name="T3" fmla="*/ 1425862825 h 811"/>
                <a:gd name="T4" fmla="*/ 864413594 w 720"/>
                <a:gd name="T5" fmla="*/ 1339514022 h 811"/>
                <a:gd name="T6" fmla="*/ 818677569 w 720"/>
                <a:gd name="T7" fmla="*/ 1284162301 h 811"/>
                <a:gd name="T8" fmla="*/ 720344661 w 720"/>
                <a:gd name="T9" fmla="*/ 1257592523 h 811"/>
                <a:gd name="T10" fmla="*/ 706622946 w 720"/>
                <a:gd name="T11" fmla="*/ 1135819332 h 811"/>
                <a:gd name="T12" fmla="*/ 683754934 w 720"/>
                <a:gd name="T13" fmla="*/ 1036185640 h 811"/>
                <a:gd name="T14" fmla="*/ 583136587 w 720"/>
                <a:gd name="T15" fmla="*/ 936551948 h 811"/>
                <a:gd name="T16" fmla="*/ 580849634 w 720"/>
                <a:gd name="T17" fmla="*/ 876772922 h 811"/>
                <a:gd name="T18" fmla="*/ 482516727 w 720"/>
                <a:gd name="T19" fmla="*/ 841347047 h 811"/>
                <a:gd name="T20" fmla="*/ 370462104 w 720"/>
                <a:gd name="T21" fmla="*/ 743928495 h 811"/>
                <a:gd name="T22" fmla="*/ 292711770 w 720"/>
                <a:gd name="T23" fmla="*/ 717358717 h 811"/>
                <a:gd name="T24" fmla="*/ 194378862 w 720"/>
                <a:gd name="T25" fmla="*/ 746142147 h 811"/>
                <a:gd name="T26" fmla="*/ 118913967 w 720"/>
                <a:gd name="T27" fmla="*/ 706288968 h 811"/>
                <a:gd name="T28" fmla="*/ 43449072 w 720"/>
                <a:gd name="T29" fmla="*/ 657579692 h 811"/>
                <a:gd name="T30" fmla="*/ 9147810 w 720"/>
                <a:gd name="T31" fmla="*/ 560159652 h 811"/>
                <a:gd name="T32" fmla="*/ 43449072 w 720"/>
                <a:gd name="T33" fmla="*/ 484882085 h 811"/>
                <a:gd name="T34" fmla="*/ 166936945 w 720"/>
                <a:gd name="T35" fmla="*/ 440600113 h 811"/>
                <a:gd name="T36" fmla="*/ 160076087 w 720"/>
                <a:gd name="T37" fmla="*/ 250190313 h 811"/>
                <a:gd name="T38" fmla="*/ 194378862 w 720"/>
                <a:gd name="T39" fmla="*/ 197052245 h 811"/>
                <a:gd name="T40" fmla="*/ 265269852 w 720"/>
                <a:gd name="T41" fmla="*/ 148342969 h 811"/>
                <a:gd name="T42" fmla="*/ 315579782 w 720"/>
                <a:gd name="T43" fmla="*/ 208123482 h 811"/>
                <a:gd name="T44" fmla="*/ 404764879 w 720"/>
                <a:gd name="T45" fmla="*/ 172697607 h 811"/>
                <a:gd name="T46" fmla="*/ 402477927 w 720"/>
                <a:gd name="T47" fmla="*/ 128415635 h 811"/>
                <a:gd name="T48" fmla="*/ 388757724 w 720"/>
                <a:gd name="T49" fmla="*/ 50922928 h 811"/>
                <a:gd name="T50" fmla="*/ 493949977 w 720"/>
                <a:gd name="T51" fmla="*/ 50922928 h 811"/>
                <a:gd name="T52" fmla="*/ 573988777 w 720"/>
                <a:gd name="T53" fmla="*/ 0 h 811"/>
                <a:gd name="T54" fmla="*/ 601430694 w 720"/>
                <a:gd name="T55" fmla="*/ 59780513 h 811"/>
                <a:gd name="T56" fmla="*/ 596856789 w 720"/>
                <a:gd name="T57" fmla="*/ 159412718 h 811"/>
                <a:gd name="T58" fmla="*/ 660886922 w 720"/>
                <a:gd name="T59" fmla="*/ 172697607 h 811"/>
                <a:gd name="T60" fmla="*/ 727205519 w 720"/>
                <a:gd name="T61" fmla="*/ 154985413 h 811"/>
                <a:gd name="T62" fmla="*/ 750073531 w 720"/>
                <a:gd name="T63" fmla="*/ 126201983 h 811"/>
                <a:gd name="T64" fmla="*/ 830110819 w 720"/>
                <a:gd name="T65" fmla="*/ 146129316 h 811"/>
                <a:gd name="T66" fmla="*/ 878133796 w 720"/>
                <a:gd name="T67" fmla="*/ 143914176 h 811"/>
                <a:gd name="T68" fmla="*/ 946737834 w 720"/>
                <a:gd name="T69" fmla="*/ 48709276 h 811"/>
                <a:gd name="T70" fmla="*/ 1003908621 w 720"/>
                <a:gd name="T71" fmla="*/ 194838592 h 811"/>
                <a:gd name="T72" fmla="*/ 1061079408 w 720"/>
                <a:gd name="T73" fmla="*/ 298899589 h 811"/>
                <a:gd name="T74" fmla="*/ 1234875698 w 720"/>
                <a:gd name="T75" fmla="*/ 340966421 h 811"/>
                <a:gd name="T76" fmla="*/ 1422393703 w 720"/>
                <a:gd name="T77" fmla="*/ 374178644 h 811"/>
                <a:gd name="T78" fmla="*/ 1607626268 w 720"/>
                <a:gd name="T79" fmla="*/ 478239641 h 811"/>
                <a:gd name="T80" fmla="*/ 1630494280 w 720"/>
                <a:gd name="T81" fmla="*/ 655366039 h 811"/>
                <a:gd name="T82" fmla="*/ 1500145550 w 720"/>
                <a:gd name="T83" fmla="*/ 841347047 h 811"/>
                <a:gd name="T84" fmla="*/ 1477277538 w 720"/>
                <a:gd name="T85" fmla="*/ 1033971988 h 811"/>
                <a:gd name="T86" fmla="*/ 1422393703 w 720"/>
                <a:gd name="T87" fmla="*/ 1204455942 h 811"/>
                <a:gd name="T88" fmla="*/ 1335495558 w 720"/>
                <a:gd name="T89" fmla="*/ 1299660842 h 811"/>
                <a:gd name="T90" fmla="*/ 1154838411 w 720"/>
                <a:gd name="T91" fmla="*/ 1386009645 h 811"/>
                <a:gd name="T92" fmla="*/ 1131970398 w 720"/>
                <a:gd name="T93" fmla="*/ 1538779919 h 811"/>
                <a:gd name="T94" fmla="*/ 1035924444 w 720"/>
                <a:gd name="T95" fmla="*/ 1704835081 h 811"/>
                <a:gd name="T96" fmla="*/ 965033454 w 720"/>
                <a:gd name="T97" fmla="*/ 1769044386 h 811"/>
                <a:gd name="T98" fmla="*/ 868987499 w 720"/>
                <a:gd name="T99" fmla="*/ 1660554597 h 8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68" name="Freeform 31"/>
            <p:cNvSpPr>
              <a:spLocks/>
            </p:cNvSpPr>
            <p:nvPr/>
          </p:nvSpPr>
          <p:spPr bwMode="auto">
            <a:xfrm>
              <a:off x="7354888" y="3930650"/>
              <a:ext cx="33337" cy="44450"/>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69" name="Freeform 32"/>
            <p:cNvSpPr>
              <a:spLocks/>
            </p:cNvSpPr>
            <p:nvPr/>
          </p:nvSpPr>
          <p:spPr bwMode="auto">
            <a:xfrm>
              <a:off x="6569075" y="3225800"/>
              <a:ext cx="88900" cy="47625"/>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70" name="Freeform 33"/>
            <p:cNvSpPr>
              <a:spLocks/>
            </p:cNvSpPr>
            <p:nvPr/>
          </p:nvSpPr>
          <p:spPr bwMode="auto">
            <a:xfrm>
              <a:off x="4722813" y="4645025"/>
              <a:ext cx="261937" cy="284163"/>
            </a:xfrm>
            <a:custGeom>
              <a:avLst/>
              <a:gdLst>
                <a:gd name="T0" fmla="*/ 247229162 w 173"/>
                <a:gd name="T1" fmla="*/ 42069514 h 191"/>
                <a:gd name="T2" fmla="*/ 256386358 w 173"/>
                <a:gd name="T3" fmla="*/ 48712382 h 191"/>
                <a:gd name="T4" fmla="*/ 267831340 w 173"/>
                <a:gd name="T5" fmla="*/ 75283854 h 191"/>
                <a:gd name="T6" fmla="*/ 313614293 w 173"/>
                <a:gd name="T7" fmla="*/ 126210029 h 191"/>
                <a:gd name="T8" fmla="*/ 329639387 w 173"/>
                <a:gd name="T9" fmla="*/ 130639104 h 191"/>
                <a:gd name="T10" fmla="*/ 329639387 w 173"/>
                <a:gd name="T11" fmla="*/ 148352427 h 191"/>
                <a:gd name="T12" fmla="*/ 341084368 w 173"/>
                <a:gd name="T13" fmla="*/ 177137693 h 191"/>
                <a:gd name="T14" fmla="*/ 370843743 w 173"/>
                <a:gd name="T15" fmla="*/ 183779073 h 191"/>
                <a:gd name="T16" fmla="*/ 396024519 w 173"/>
                <a:gd name="T17" fmla="*/ 203707677 h 191"/>
                <a:gd name="T18" fmla="*/ 336505770 w 173"/>
                <a:gd name="T19" fmla="*/ 239135810 h 191"/>
                <a:gd name="T20" fmla="*/ 297590714 w 173"/>
                <a:gd name="T21" fmla="*/ 272348663 h 191"/>
                <a:gd name="T22" fmla="*/ 283856433 w 173"/>
                <a:gd name="T23" fmla="*/ 303347722 h 191"/>
                <a:gd name="T24" fmla="*/ 270120639 w 173"/>
                <a:gd name="T25" fmla="*/ 321061045 h 191"/>
                <a:gd name="T26" fmla="*/ 247229162 w 173"/>
                <a:gd name="T27" fmla="*/ 323274838 h 191"/>
                <a:gd name="T28" fmla="*/ 238071965 w 173"/>
                <a:gd name="T29" fmla="*/ 345417236 h 191"/>
                <a:gd name="T30" fmla="*/ 233494881 w 173"/>
                <a:gd name="T31" fmla="*/ 360916765 h 191"/>
                <a:gd name="T32" fmla="*/ 206024806 w 173"/>
                <a:gd name="T33" fmla="*/ 371987220 h 191"/>
                <a:gd name="T34" fmla="*/ 173976133 w 173"/>
                <a:gd name="T35" fmla="*/ 369773427 h 191"/>
                <a:gd name="T36" fmla="*/ 155663254 w 173"/>
                <a:gd name="T37" fmla="*/ 356489178 h 191"/>
                <a:gd name="T38" fmla="*/ 137348861 w 173"/>
                <a:gd name="T39" fmla="*/ 349846310 h 191"/>
                <a:gd name="T40" fmla="*/ 116746684 w 173"/>
                <a:gd name="T41" fmla="*/ 360916765 h 191"/>
                <a:gd name="T42" fmla="*/ 107591001 w 173"/>
                <a:gd name="T43" fmla="*/ 383059163 h 191"/>
                <a:gd name="T44" fmla="*/ 86987309 w 173"/>
                <a:gd name="T45" fmla="*/ 396344899 h 191"/>
                <a:gd name="T46" fmla="*/ 64095832 w 173"/>
                <a:gd name="T47" fmla="*/ 418485809 h 191"/>
                <a:gd name="T48" fmla="*/ 36627271 w 173"/>
                <a:gd name="T49" fmla="*/ 422914883 h 191"/>
                <a:gd name="T50" fmla="*/ 27470075 w 173"/>
                <a:gd name="T51" fmla="*/ 405201560 h 191"/>
                <a:gd name="T52" fmla="*/ 32048673 w 173"/>
                <a:gd name="T53" fmla="*/ 378630088 h 191"/>
                <a:gd name="T54" fmla="*/ 9157196 w 173"/>
                <a:gd name="T55" fmla="*/ 334346781 h 191"/>
                <a:gd name="T56" fmla="*/ 0 w 173"/>
                <a:gd name="T57" fmla="*/ 327703913 h 191"/>
                <a:gd name="T58" fmla="*/ 4578598 w 173"/>
                <a:gd name="T59" fmla="*/ 192637222 h 191"/>
                <a:gd name="T60" fmla="*/ 45782954 w 173"/>
                <a:gd name="T61" fmla="*/ 192637222 h 191"/>
                <a:gd name="T62" fmla="*/ 52650851 w 173"/>
                <a:gd name="T63" fmla="*/ 28785266 h 191"/>
                <a:gd name="T64" fmla="*/ 82410225 w 173"/>
                <a:gd name="T65" fmla="*/ 26569984 h 191"/>
                <a:gd name="T66" fmla="*/ 148795357 w 173"/>
                <a:gd name="T67" fmla="*/ 11070455 h 191"/>
                <a:gd name="T68" fmla="*/ 162529637 w 173"/>
                <a:gd name="T69" fmla="*/ 28785266 h 191"/>
                <a:gd name="T70" fmla="*/ 189999712 w 173"/>
                <a:gd name="T71" fmla="*/ 11070455 h 191"/>
                <a:gd name="T72" fmla="*/ 203735507 w 173"/>
                <a:gd name="T73" fmla="*/ 11070455 h 191"/>
                <a:gd name="T74" fmla="*/ 226626984 w 173"/>
                <a:gd name="T75" fmla="*/ 0 h 191"/>
                <a:gd name="T76" fmla="*/ 233494881 w 173"/>
                <a:gd name="T77" fmla="*/ 4429075 h 191"/>
                <a:gd name="T78" fmla="*/ 247229162 w 173"/>
                <a:gd name="T79" fmla="*/ 42069514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1" name="Freeform 34"/>
            <p:cNvSpPr>
              <a:spLocks/>
            </p:cNvSpPr>
            <p:nvPr/>
          </p:nvSpPr>
          <p:spPr bwMode="auto">
            <a:xfrm>
              <a:off x="4587875" y="3754438"/>
              <a:ext cx="357188" cy="274637"/>
            </a:xfrm>
            <a:custGeom>
              <a:avLst/>
              <a:gdLst>
                <a:gd name="T0" fmla="*/ 31901259 w 237"/>
                <a:gd name="T1" fmla="*/ 171048103 h 184"/>
                <a:gd name="T2" fmla="*/ 66079780 w 237"/>
                <a:gd name="T3" fmla="*/ 168825633 h 184"/>
                <a:gd name="T4" fmla="*/ 75194856 w 237"/>
                <a:gd name="T5" fmla="*/ 155498275 h 184"/>
                <a:gd name="T6" fmla="*/ 82031163 w 237"/>
                <a:gd name="T7" fmla="*/ 157719253 h 184"/>
                <a:gd name="T8" fmla="*/ 91144732 w 237"/>
                <a:gd name="T9" fmla="*/ 166604655 h 184"/>
                <a:gd name="T10" fmla="*/ 145832174 w 237"/>
                <a:gd name="T11" fmla="*/ 151054828 h 184"/>
                <a:gd name="T12" fmla="*/ 161782050 w 237"/>
                <a:gd name="T13" fmla="*/ 131063045 h 184"/>
                <a:gd name="T14" fmla="*/ 184568233 w 237"/>
                <a:gd name="T15" fmla="*/ 115513218 h 184"/>
                <a:gd name="T16" fmla="*/ 180012202 w 237"/>
                <a:gd name="T17" fmla="*/ 99963390 h 184"/>
                <a:gd name="T18" fmla="*/ 191404540 w 237"/>
                <a:gd name="T19" fmla="*/ 95519943 h 184"/>
                <a:gd name="T20" fmla="*/ 232420875 w 237"/>
                <a:gd name="T21" fmla="*/ 97740920 h 184"/>
                <a:gd name="T22" fmla="*/ 271156934 w 237"/>
                <a:gd name="T23" fmla="*/ 77749138 h 184"/>
                <a:gd name="T24" fmla="*/ 300779424 w 237"/>
                <a:gd name="T25" fmla="*/ 26656208 h 184"/>
                <a:gd name="T26" fmla="*/ 321286838 w 237"/>
                <a:gd name="T27" fmla="*/ 6664425 h 184"/>
                <a:gd name="T28" fmla="*/ 346351790 w 237"/>
                <a:gd name="T29" fmla="*/ 0 h 184"/>
                <a:gd name="T30" fmla="*/ 353188097 w 237"/>
                <a:gd name="T31" fmla="*/ 19993275 h 184"/>
                <a:gd name="T32" fmla="*/ 375974280 w 237"/>
                <a:gd name="T33" fmla="*/ 48870460 h 184"/>
                <a:gd name="T34" fmla="*/ 375974280 w 237"/>
                <a:gd name="T35" fmla="*/ 66641265 h 184"/>
                <a:gd name="T36" fmla="*/ 371416742 w 237"/>
                <a:gd name="T37" fmla="*/ 86634540 h 184"/>
                <a:gd name="T38" fmla="*/ 373695511 w 237"/>
                <a:gd name="T39" fmla="*/ 99963390 h 184"/>
                <a:gd name="T40" fmla="*/ 387366618 w 237"/>
                <a:gd name="T41" fmla="*/ 113290748 h 184"/>
                <a:gd name="T42" fmla="*/ 421546646 w 237"/>
                <a:gd name="T43" fmla="*/ 135505000 h 184"/>
                <a:gd name="T44" fmla="*/ 444332829 w 237"/>
                <a:gd name="T45" fmla="*/ 153277298 h 184"/>
                <a:gd name="T46" fmla="*/ 444332829 w 237"/>
                <a:gd name="T47" fmla="*/ 168825633 h 184"/>
                <a:gd name="T48" fmla="*/ 471676550 w 237"/>
                <a:gd name="T49" fmla="*/ 191039885 h 184"/>
                <a:gd name="T50" fmla="*/ 489905195 w 237"/>
                <a:gd name="T51" fmla="*/ 211033160 h 184"/>
                <a:gd name="T52" fmla="*/ 501299040 w 237"/>
                <a:gd name="T53" fmla="*/ 239911838 h 184"/>
                <a:gd name="T54" fmla="*/ 533198792 w 237"/>
                <a:gd name="T55" fmla="*/ 257682643 h 184"/>
                <a:gd name="T56" fmla="*/ 540035099 w 237"/>
                <a:gd name="T57" fmla="*/ 273232471 h 184"/>
                <a:gd name="T58" fmla="*/ 526363992 w 237"/>
                <a:gd name="T59" fmla="*/ 277674426 h 184"/>
                <a:gd name="T60" fmla="*/ 499020271 w 237"/>
                <a:gd name="T61" fmla="*/ 275453448 h 184"/>
                <a:gd name="T62" fmla="*/ 467119012 w 237"/>
                <a:gd name="T63" fmla="*/ 271010000 h 184"/>
                <a:gd name="T64" fmla="*/ 451169136 w 237"/>
                <a:gd name="T65" fmla="*/ 275453448 h 184"/>
                <a:gd name="T66" fmla="*/ 446611598 w 237"/>
                <a:gd name="T67" fmla="*/ 286559828 h 184"/>
                <a:gd name="T68" fmla="*/ 432938984 w 237"/>
                <a:gd name="T69" fmla="*/ 288782298 h 184"/>
                <a:gd name="T70" fmla="*/ 414710339 w 237"/>
                <a:gd name="T71" fmla="*/ 277674426 h 184"/>
                <a:gd name="T72" fmla="*/ 369137973 w 237"/>
                <a:gd name="T73" fmla="*/ 302109656 h 184"/>
                <a:gd name="T74" fmla="*/ 350909328 w 237"/>
                <a:gd name="T75" fmla="*/ 295446723 h 184"/>
                <a:gd name="T76" fmla="*/ 344073021 w 237"/>
                <a:gd name="T77" fmla="*/ 299888678 h 184"/>
                <a:gd name="T78" fmla="*/ 332679176 w 237"/>
                <a:gd name="T79" fmla="*/ 328767356 h 184"/>
                <a:gd name="T80" fmla="*/ 300779424 w 237"/>
                <a:gd name="T81" fmla="*/ 319881953 h 184"/>
                <a:gd name="T82" fmla="*/ 271156934 w 237"/>
                <a:gd name="T83" fmla="*/ 315438506 h 184"/>
                <a:gd name="T84" fmla="*/ 243813213 w 237"/>
                <a:gd name="T85" fmla="*/ 297667701 h 184"/>
                <a:gd name="T86" fmla="*/ 209633185 w 237"/>
                <a:gd name="T87" fmla="*/ 282117873 h 184"/>
                <a:gd name="T88" fmla="*/ 186847002 w 237"/>
                <a:gd name="T89" fmla="*/ 295446723 h 184"/>
                <a:gd name="T90" fmla="*/ 170897126 w 237"/>
                <a:gd name="T91" fmla="*/ 319881953 h 184"/>
                <a:gd name="T92" fmla="*/ 166339588 w 237"/>
                <a:gd name="T93" fmla="*/ 353202586 h 184"/>
                <a:gd name="T94" fmla="*/ 138995867 w 237"/>
                <a:gd name="T95" fmla="*/ 348759138 h 184"/>
                <a:gd name="T96" fmla="*/ 111652146 w 237"/>
                <a:gd name="T97" fmla="*/ 342096206 h 184"/>
                <a:gd name="T98" fmla="*/ 86587194 w 237"/>
                <a:gd name="T99" fmla="*/ 366531436 h 184"/>
                <a:gd name="T100" fmla="*/ 66079780 w 237"/>
                <a:gd name="T101" fmla="*/ 408737471 h 184"/>
                <a:gd name="T102" fmla="*/ 61522242 w 237"/>
                <a:gd name="T103" fmla="*/ 395408621 h 184"/>
                <a:gd name="T104" fmla="*/ 59244980 w 237"/>
                <a:gd name="T105" fmla="*/ 375416838 h 184"/>
                <a:gd name="T106" fmla="*/ 38736059 w 237"/>
                <a:gd name="T107" fmla="*/ 359867011 h 184"/>
                <a:gd name="T108" fmla="*/ 22786183 w 237"/>
                <a:gd name="T109" fmla="*/ 337652758 h 184"/>
                <a:gd name="T110" fmla="*/ 20507414 w 237"/>
                <a:gd name="T111" fmla="*/ 319881953 h 184"/>
                <a:gd name="T112" fmla="*/ 0 w 237"/>
                <a:gd name="T113" fmla="*/ 295446723 h 184"/>
                <a:gd name="T114" fmla="*/ 4557538 w 237"/>
                <a:gd name="T115" fmla="*/ 282117873 h 184"/>
                <a:gd name="T116" fmla="*/ 0 w 237"/>
                <a:gd name="T117" fmla="*/ 262124598 h 184"/>
                <a:gd name="T118" fmla="*/ 2278769 w 237"/>
                <a:gd name="T119" fmla="*/ 226582988 h 184"/>
                <a:gd name="T120" fmla="*/ 11393845 w 237"/>
                <a:gd name="T121" fmla="*/ 217697585 h 184"/>
                <a:gd name="T122" fmla="*/ 31901259 w 237"/>
                <a:gd name="T123" fmla="*/ 171048103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2" name="Freeform 35"/>
            <p:cNvSpPr>
              <a:spLocks/>
            </p:cNvSpPr>
            <p:nvPr/>
          </p:nvSpPr>
          <p:spPr bwMode="auto">
            <a:xfrm>
              <a:off x="2597150" y="2649538"/>
              <a:ext cx="57150" cy="31750"/>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73" name="Freeform 36"/>
            <p:cNvSpPr>
              <a:spLocks noEditPoints="1"/>
            </p:cNvSpPr>
            <p:nvPr/>
          </p:nvSpPr>
          <p:spPr bwMode="auto">
            <a:xfrm>
              <a:off x="1292225" y="1787525"/>
              <a:ext cx="2103438" cy="1114425"/>
            </a:xfrm>
            <a:custGeom>
              <a:avLst/>
              <a:gdLst>
                <a:gd name="T0" fmla="*/ 685097028 w 5699"/>
                <a:gd name="T1" fmla="*/ 24944159 h 3068"/>
                <a:gd name="T2" fmla="*/ 611003157 w 5699"/>
                <a:gd name="T3" fmla="*/ 52132060 h 3068"/>
                <a:gd name="T4" fmla="*/ 601877432 w 5699"/>
                <a:gd name="T5" fmla="*/ 29695358 h 3068"/>
                <a:gd name="T6" fmla="*/ 598199829 w 5699"/>
                <a:gd name="T7" fmla="*/ 7654952 h 3068"/>
                <a:gd name="T8" fmla="*/ 738624524 w 5699"/>
                <a:gd name="T9" fmla="*/ 923723 h 3068"/>
                <a:gd name="T10" fmla="*/ 547805161 w 5699"/>
                <a:gd name="T11" fmla="*/ 17949217 h 3068"/>
                <a:gd name="T12" fmla="*/ 467173617 w 5699"/>
                <a:gd name="T13" fmla="*/ 34446557 h 3068"/>
                <a:gd name="T14" fmla="*/ 525876478 w 5699"/>
                <a:gd name="T15" fmla="*/ 31543168 h 3068"/>
                <a:gd name="T16" fmla="*/ 414054702 w 5699"/>
                <a:gd name="T17" fmla="*/ 37086233 h 3068"/>
                <a:gd name="T18" fmla="*/ 368018236 w 5699"/>
                <a:gd name="T19" fmla="*/ 49228308 h 3068"/>
                <a:gd name="T20" fmla="*/ 544536140 w 5699"/>
                <a:gd name="T21" fmla="*/ 49888318 h 3068"/>
                <a:gd name="T22" fmla="*/ 580084943 w 5699"/>
                <a:gd name="T23" fmla="*/ 65593791 h 3068"/>
                <a:gd name="T24" fmla="*/ 423316252 w 5699"/>
                <a:gd name="T25" fmla="*/ 54771737 h 3068"/>
                <a:gd name="T26" fmla="*/ 378778286 w 5699"/>
                <a:gd name="T27" fmla="*/ 49624241 h 3068"/>
                <a:gd name="T28" fmla="*/ 462678851 w 5699"/>
                <a:gd name="T29" fmla="*/ 61502602 h 3068"/>
                <a:gd name="T30" fmla="*/ 509532481 w 5699"/>
                <a:gd name="T31" fmla="*/ 56487326 h 3068"/>
                <a:gd name="T32" fmla="*/ 338462330 w 5699"/>
                <a:gd name="T33" fmla="*/ 68893477 h 3068"/>
                <a:gd name="T34" fmla="*/ 498227655 w 5699"/>
                <a:gd name="T35" fmla="*/ 69289411 h 3068"/>
                <a:gd name="T36" fmla="*/ 438571068 w 5699"/>
                <a:gd name="T37" fmla="*/ 94101350 h 3068"/>
                <a:gd name="T38" fmla="*/ 594250208 w 5699"/>
                <a:gd name="T39" fmla="*/ 84994885 h 3068"/>
                <a:gd name="T40" fmla="*/ 672157876 w 5699"/>
                <a:gd name="T41" fmla="*/ 135939145 h 3068"/>
                <a:gd name="T42" fmla="*/ 627755735 w 5699"/>
                <a:gd name="T43" fmla="*/ 175665055 h 3068"/>
                <a:gd name="T44" fmla="*/ 540722713 w 5699"/>
                <a:gd name="T45" fmla="*/ 159167351 h 3068"/>
                <a:gd name="T46" fmla="*/ 580221137 w 5699"/>
                <a:gd name="T47" fmla="*/ 108223454 h 3068"/>
                <a:gd name="T48" fmla="*/ 555840966 w 5699"/>
                <a:gd name="T49" fmla="*/ 72192800 h 3068"/>
                <a:gd name="T50" fmla="*/ 421545732 w 5699"/>
                <a:gd name="T51" fmla="*/ 75624343 h 3068"/>
                <a:gd name="T52" fmla="*/ 385315959 w 5699"/>
                <a:gd name="T53" fmla="*/ 87634561 h 3068"/>
                <a:gd name="T54" fmla="*/ 379595449 w 5699"/>
                <a:gd name="T55" fmla="*/ 116802129 h 3068"/>
                <a:gd name="T56" fmla="*/ 333695177 w 5699"/>
                <a:gd name="T57" fmla="*/ 103208178 h 3068"/>
                <a:gd name="T58" fmla="*/ 477933298 w 5699"/>
                <a:gd name="T59" fmla="*/ 121025538 h 3068"/>
                <a:gd name="T60" fmla="*/ 540995100 w 5699"/>
                <a:gd name="T61" fmla="*/ 129471993 h 3068"/>
                <a:gd name="T62" fmla="*/ 406563673 w 5699"/>
                <a:gd name="T63" fmla="*/ 185035596 h 3068"/>
                <a:gd name="T64" fmla="*/ 442248301 w 5699"/>
                <a:gd name="T65" fmla="*/ 256172453 h 3068"/>
                <a:gd name="T66" fmla="*/ 510758225 w 5699"/>
                <a:gd name="T67" fmla="*/ 235319847 h 3068"/>
                <a:gd name="T68" fmla="*/ 590708800 w 5699"/>
                <a:gd name="T69" fmla="*/ 194933928 h 3068"/>
                <a:gd name="T70" fmla="*/ 645598234 w 5699"/>
                <a:gd name="T71" fmla="*/ 256700607 h 3068"/>
                <a:gd name="T72" fmla="*/ 574636821 w 5699"/>
                <a:gd name="T73" fmla="*/ 309756390 h 3068"/>
                <a:gd name="T74" fmla="*/ 567145791 w 5699"/>
                <a:gd name="T75" fmla="*/ 354365356 h 3068"/>
                <a:gd name="T76" fmla="*/ 549439487 w 5699"/>
                <a:gd name="T77" fmla="*/ 365187774 h 3068"/>
                <a:gd name="T78" fmla="*/ 481202319 w 5699"/>
                <a:gd name="T79" fmla="*/ 367959306 h 3068"/>
                <a:gd name="T80" fmla="*/ 396620785 w 5699"/>
                <a:gd name="T81" fmla="*/ 398974684 h 3068"/>
                <a:gd name="T82" fmla="*/ 391853632 w 5699"/>
                <a:gd name="T83" fmla="*/ 355685375 h 3068"/>
                <a:gd name="T84" fmla="*/ 349903350 w 5699"/>
                <a:gd name="T85" fmla="*/ 334700549 h 3068"/>
                <a:gd name="T86" fmla="*/ 222554370 w 5699"/>
                <a:gd name="T87" fmla="*/ 324009988 h 3068"/>
                <a:gd name="T88" fmla="*/ 35957385 w 5699"/>
                <a:gd name="T89" fmla="*/ 287715621 h 3068"/>
                <a:gd name="T90" fmla="*/ 30509263 w 5699"/>
                <a:gd name="T91" fmla="*/ 211563488 h 3068"/>
                <a:gd name="T92" fmla="*/ 173249252 w 5699"/>
                <a:gd name="T93" fmla="*/ 111258700 h 3068"/>
                <a:gd name="T94" fmla="*/ 267773674 w 5699"/>
                <a:gd name="T95" fmla="*/ 112446863 h 3068"/>
                <a:gd name="T96" fmla="*/ 357394379 w 5699"/>
                <a:gd name="T97" fmla="*/ 118913652 h 3068"/>
                <a:gd name="T98" fmla="*/ 443474414 w 5699"/>
                <a:gd name="T99" fmla="*/ 124984871 h 3068"/>
                <a:gd name="T100" fmla="*/ 430262875 w 5699"/>
                <a:gd name="T101" fmla="*/ 115482109 h 3068"/>
                <a:gd name="T102" fmla="*/ 586350228 w 5699"/>
                <a:gd name="T103" fmla="*/ 122741128 h 3068"/>
                <a:gd name="T104" fmla="*/ 522880214 w 5699"/>
                <a:gd name="T105" fmla="*/ 167746026 h 3068"/>
                <a:gd name="T106" fmla="*/ 488693349 w 5699"/>
                <a:gd name="T107" fmla="*/ 183715577 h 3068"/>
                <a:gd name="T108" fmla="*/ 519202611 w 5699"/>
                <a:gd name="T109" fmla="*/ 183715577 h 3068"/>
                <a:gd name="T110" fmla="*/ 649139643 w 5699"/>
                <a:gd name="T111" fmla="*/ 315035379 h 3068"/>
                <a:gd name="T112" fmla="*/ 662759764 w 5699"/>
                <a:gd name="T113" fmla="*/ 348030423 h 3068"/>
                <a:gd name="T114" fmla="*/ 647369123 w 5699"/>
                <a:gd name="T115" fmla="*/ 305137048 h 3068"/>
                <a:gd name="T116" fmla="*/ 15935785 w 5699"/>
                <a:gd name="T117" fmla="*/ 307116714 h 3068"/>
                <a:gd name="T118" fmla="*/ 583898739 w 5699"/>
                <a:gd name="T119" fmla="*/ 313451646 h 30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4" name="Freeform 37"/>
            <p:cNvSpPr>
              <a:spLocks/>
            </p:cNvSpPr>
            <p:nvPr/>
          </p:nvSpPr>
          <p:spPr bwMode="auto">
            <a:xfrm>
              <a:off x="4335463" y="2625725"/>
              <a:ext cx="106362" cy="61913"/>
            </a:xfrm>
            <a:custGeom>
              <a:avLst/>
              <a:gdLst>
                <a:gd name="T0" fmla="*/ 129100997 w 71"/>
                <a:gd name="T1" fmla="*/ 13163883 h 42"/>
                <a:gd name="T2" fmla="*/ 131366058 w 71"/>
                <a:gd name="T3" fmla="*/ 21939314 h 42"/>
                <a:gd name="T4" fmla="*/ 126835936 w 71"/>
                <a:gd name="T5" fmla="*/ 32908234 h 42"/>
                <a:gd name="T6" fmla="*/ 142691364 w 71"/>
                <a:gd name="T7" fmla="*/ 41683664 h 42"/>
                <a:gd name="T8" fmla="*/ 160810356 w 71"/>
                <a:gd name="T9" fmla="*/ 41683664 h 42"/>
                <a:gd name="T10" fmla="*/ 160810356 w 71"/>
                <a:gd name="T11" fmla="*/ 59236000 h 42"/>
                <a:gd name="T12" fmla="*/ 144956425 w 71"/>
                <a:gd name="T13" fmla="*/ 68011431 h 42"/>
                <a:gd name="T14" fmla="*/ 115512128 w 71"/>
                <a:gd name="T15" fmla="*/ 61429489 h 42"/>
                <a:gd name="T16" fmla="*/ 108716945 w 71"/>
                <a:gd name="T17" fmla="*/ 81175314 h 42"/>
                <a:gd name="T18" fmla="*/ 90597953 w 71"/>
                <a:gd name="T19" fmla="*/ 81175314 h 42"/>
                <a:gd name="T20" fmla="*/ 86067831 w 71"/>
                <a:gd name="T21" fmla="*/ 74593372 h 42"/>
                <a:gd name="T22" fmla="*/ 65683778 w 71"/>
                <a:gd name="T23" fmla="*/ 89950744 h 42"/>
                <a:gd name="T24" fmla="*/ 47563289 w 71"/>
                <a:gd name="T25" fmla="*/ 92144233 h 42"/>
                <a:gd name="T26" fmla="*/ 29444297 w 71"/>
                <a:gd name="T27" fmla="*/ 83368803 h 42"/>
                <a:gd name="T28" fmla="*/ 18118991 w 71"/>
                <a:gd name="T29" fmla="*/ 63622978 h 42"/>
                <a:gd name="T30" fmla="*/ 0 w 71"/>
                <a:gd name="T31" fmla="*/ 70204920 h 42"/>
                <a:gd name="T32" fmla="*/ 0 w 71"/>
                <a:gd name="T33" fmla="*/ 48265606 h 42"/>
                <a:gd name="T34" fmla="*/ 24914175 w 71"/>
                <a:gd name="T35" fmla="*/ 24132803 h 42"/>
                <a:gd name="T36" fmla="*/ 24914175 w 71"/>
                <a:gd name="T37" fmla="*/ 13163883 h 42"/>
                <a:gd name="T38" fmla="*/ 40768105 w 71"/>
                <a:gd name="T39" fmla="*/ 17550861 h 42"/>
                <a:gd name="T40" fmla="*/ 49828350 w 71"/>
                <a:gd name="T41" fmla="*/ 8775431 h 42"/>
                <a:gd name="T42" fmla="*/ 81537708 w 71"/>
                <a:gd name="T43" fmla="*/ 8775431 h 42"/>
                <a:gd name="T44" fmla="*/ 90597953 w 71"/>
                <a:gd name="T45" fmla="*/ 0 h 42"/>
                <a:gd name="T46" fmla="*/ 129100997 w 71"/>
                <a:gd name="T47" fmla="*/ 1316388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5" name="Freeform 38"/>
            <p:cNvSpPr>
              <a:spLocks noEditPoints="1"/>
            </p:cNvSpPr>
            <p:nvPr/>
          </p:nvSpPr>
          <p:spPr bwMode="auto">
            <a:xfrm>
              <a:off x="2259013" y="4643438"/>
              <a:ext cx="368300" cy="1162050"/>
            </a:xfrm>
            <a:custGeom>
              <a:avLst/>
              <a:gdLst>
                <a:gd name="T0" fmla="*/ 31720621 w 999"/>
                <a:gd name="T1" fmla="*/ 59283059 h 3202"/>
                <a:gd name="T2" fmla="*/ 40297329 w 999"/>
                <a:gd name="T3" fmla="*/ 60600436 h 3202"/>
                <a:gd name="T4" fmla="*/ 28317072 w 999"/>
                <a:gd name="T5" fmla="*/ 77726701 h 3202"/>
                <a:gd name="T6" fmla="*/ 30087050 w 999"/>
                <a:gd name="T7" fmla="*/ 99990737 h 3202"/>
                <a:gd name="T8" fmla="*/ 27908587 w 999"/>
                <a:gd name="T9" fmla="*/ 111452281 h 3202"/>
                <a:gd name="T10" fmla="*/ 21646381 w 999"/>
                <a:gd name="T11" fmla="*/ 132135464 h 3202"/>
                <a:gd name="T12" fmla="*/ 20965450 w 999"/>
                <a:gd name="T13" fmla="*/ 154531238 h 3202"/>
                <a:gd name="T14" fmla="*/ 32537591 w 999"/>
                <a:gd name="T15" fmla="*/ 175873110 h 3202"/>
                <a:gd name="T16" fmla="*/ 31856660 w 999"/>
                <a:gd name="T17" fmla="*/ 197083245 h 3202"/>
                <a:gd name="T18" fmla="*/ 28861595 w 999"/>
                <a:gd name="T19" fmla="*/ 213682559 h 3202"/>
                <a:gd name="T20" fmla="*/ 37438303 w 999"/>
                <a:gd name="T21" fmla="*/ 234760956 h 3202"/>
                <a:gd name="T22" fmla="*/ 33218153 w 999"/>
                <a:gd name="T23" fmla="*/ 248725516 h 3202"/>
                <a:gd name="T24" fmla="*/ 40161290 w 999"/>
                <a:gd name="T25" fmla="*/ 273756044 h 3202"/>
                <a:gd name="T26" fmla="*/ 43428432 w 999"/>
                <a:gd name="T27" fmla="*/ 288774506 h 3202"/>
                <a:gd name="T28" fmla="*/ 47512912 w 999"/>
                <a:gd name="T29" fmla="*/ 297601295 h 3202"/>
                <a:gd name="T30" fmla="*/ 55000573 w 999"/>
                <a:gd name="T31" fmla="*/ 303924705 h 3202"/>
                <a:gd name="T32" fmla="*/ 55000573 w 999"/>
                <a:gd name="T33" fmla="*/ 312487657 h 3202"/>
                <a:gd name="T34" fmla="*/ 55681135 w 999"/>
                <a:gd name="T35" fmla="*/ 336464646 h 3202"/>
                <a:gd name="T36" fmla="*/ 58676199 w 999"/>
                <a:gd name="T37" fmla="*/ 348979728 h 3202"/>
                <a:gd name="T38" fmla="*/ 59357130 w 999"/>
                <a:gd name="T39" fmla="*/ 365447305 h 3202"/>
                <a:gd name="T40" fmla="*/ 69839855 w 999"/>
                <a:gd name="T41" fmla="*/ 368609010 h 3202"/>
                <a:gd name="T42" fmla="*/ 79369572 w 999"/>
                <a:gd name="T43" fmla="*/ 383100521 h 3202"/>
                <a:gd name="T44" fmla="*/ 110001145 w 999"/>
                <a:gd name="T45" fmla="*/ 386262226 h 3202"/>
                <a:gd name="T46" fmla="*/ 99109936 w 999"/>
                <a:gd name="T47" fmla="*/ 388896981 h 3202"/>
                <a:gd name="T48" fmla="*/ 96114871 w 999"/>
                <a:gd name="T49" fmla="*/ 402861541 h 3202"/>
                <a:gd name="T50" fmla="*/ 81139181 w 999"/>
                <a:gd name="T51" fmla="*/ 399568098 h 3202"/>
                <a:gd name="T52" fmla="*/ 67797799 w 999"/>
                <a:gd name="T53" fmla="*/ 392058686 h 3202"/>
                <a:gd name="T54" fmla="*/ 48193474 w 999"/>
                <a:gd name="T55" fmla="*/ 379016652 h 3202"/>
                <a:gd name="T56" fmla="*/ 40297329 w 999"/>
                <a:gd name="T57" fmla="*/ 365447305 h 3202"/>
                <a:gd name="T58" fmla="*/ 30767612 w 999"/>
                <a:gd name="T59" fmla="*/ 336201170 h 3202"/>
                <a:gd name="T60" fmla="*/ 22054497 w 999"/>
                <a:gd name="T61" fmla="*/ 324476151 h 3202"/>
                <a:gd name="T62" fmla="*/ 23552029 w 999"/>
                <a:gd name="T63" fmla="*/ 296415293 h 3202"/>
                <a:gd name="T64" fmla="*/ 32265145 w 999"/>
                <a:gd name="T65" fmla="*/ 277312962 h 3202"/>
                <a:gd name="T66" fmla="*/ 26683501 w 999"/>
                <a:gd name="T67" fmla="*/ 288247555 h 3202"/>
                <a:gd name="T68" fmla="*/ 17970386 w 999"/>
                <a:gd name="T69" fmla="*/ 270857814 h 3202"/>
                <a:gd name="T70" fmla="*/ 16881338 w 999"/>
                <a:gd name="T71" fmla="*/ 242665581 h 3202"/>
                <a:gd name="T72" fmla="*/ 6807098 w 999"/>
                <a:gd name="T73" fmla="*/ 219215543 h 3202"/>
                <a:gd name="T74" fmla="*/ 11980257 w 999"/>
                <a:gd name="T75" fmla="*/ 200771900 h 3202"/>
                <a:gd name="T76" fmla="*/ 14566836 w 999"/>
                <a:gd name="T77" fmla="*/ 166256257 h 3202"/>
                <a:gd name="T78" fmla="*/ 9802163 w 999"/>
                <a:gd name="T79" fmla="*/ 140303202 h 3202"/>
                <a:gd name="T80" fmla="*/ 9257639 w 999"/>
                <a:gd name="T81" fmla="*/ 112769658 h 3202"/>
                <a:gd name="T82" fmla="*/ 7079176 w 999"/>
                <a:gd name="T83" fmla="*/ 67846373 h 3202"/>
                <a:gd name="T84" fmla="*/ 3812034 w 999"/>
                <a:gd name="T85" fmla="*/ 24371839 h 3202"/>
                <a:gd name="T86" fmla="*/ 4901081 w 999"/>
                <a:gd name="T87" fmla="*/ 5664722 h 3202"/>
                <a:gd name="T88" fmla="*/ 12661188 w 999"/>
                <a:gd name="T89" fmla="*/ 7509050 h 3202"/>
                <a:gd name="T90" fmla="*/ 20693372 w 999"/>
                <a:gd name="T91" fmla="*/ 20419708 h 3202"/>
                <a:gd name="T92" fmla="*/ 25730492 w 999"/>
                <a:gd name="T93" fmla="*/ 43869384 h 3202"/>
                <a:gd name="T94" fmla="*/ 121572918 w 999"/>
                <a:gd name="T95" fmla="*/ 413927871 h 3202"/>
                <a:gd name="T96" fmla="*/ 136003715 w 999"/>
                <a:gd name="T97" fmla="*/ 414191347 h 3202"/>
                <a:gd name="T98" fmla="*/ 129333024 w 999"/>
                <a:gd name="T99" fmla="*/ 421832134 h 3202"/>
                <a:gd name="T100" fmla="*/ 119530862 w 999"/>
                <a:gd name="T101" fmla="*/ 420646495 h 3202"/>
                <a:gd name="T102" fmla="*/ 102105000 w 999"/>
                <a:gd name="T103" fmla="*/ 415903937 h 3202"/>
                <a:gd name="T104" fmla="*/ 76919031 w 999"/>
                <a:gd name="T105" fmla="*/ 404178918 h 3202"/>
                <a:gd name="T106" fmla="*/ 67661392 w 999"/>
                <a:gd name="T107" fmla="*/ 394298590 h 3202"/>
                <a:gd name="T108" fmla="*/ 96386949 w 999"/>
                <a:gd name="T109" fmla="*/ 405364557 h 3202"/>
                <a:gd name="T110" fmla="*/ 98156927 w 999"/>
                <a:gd name="T111" fmla="*/ 393112950 h 3202"/>
                <a:gd name="T112" fmla="*/ 111090193 w 999"/>
                <a:gd name="T113" fmla="*/ 389950882 h 32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6" name="Freeform 39"/>
            <p:cNvSpPr>
              <a:spLocks/>
            </p:cNvSpPr>
            <p:nvPr/>
          </p:nvSpPr>
          <p:spPr bwMode="auto">
            <a:xfrm>
              <a:off x="7154863" y="3478213"/>
              <a:ext cx="61912" cy="57150"/>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77" name="Freeform 40"/>
            <p:cNvSpPr>
              <a:spLocks/>
            </p:cNvSpPr>
            <p:nvPr/>
          </p:nvSpPr>
          <p:spPr bwMode="auto">
            <a:xfrm>
              <a:off x="6076950" y="2457450"/>
              <a:ext cx="1422400" cy="1014413"/>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78" name="Freeform 41"/>
            <p:cNvSpPr>
              <a:spLocks/>
            </p:cNvSpPr>
            <p:nvPr/>
          </p:nvSpPr>
          <p:spPr bwMode="auto">
            <a:xfrm>
              <a:off x="3948113" y="3773488"/>
              <a:ext cx="166687" cy="190500"/>
            </a:xfrm>
            <a:custGeom>
              <a:avLst/>
              <a:gdLst>
                <a:gd name="T0" fmla="*/ 240559648 w 110"/>
                <a:gd name="T1" fmla="*/ 254722313 h 128"/>
                <a:gd name="T2" fmla="*/ 222231654 w 110"/>
                <a:gd name="T3" fmla="*/ 254722313 h 128"/>
                <a:gd name="T4" fmla="*/ 192447718 w 110"/>
                <a:gd name="T5" fmla="*/ 245862574 h 128"/>
                <a:gd name="T6" fmla="*/ 164954971 w 110"/>
                <a:gd name="T7" fmla="*/ 245862574 h 128"/>
                <a:gd name="T8" fmla="*/ 114551852 w 110"/>
                <a:gd name="T9" fmla="*/ 254722313 h 128"/>
                <a:gd name="T10" fmla="*/ 84769432 w 110"/>
                <a:gd name="T11" fmla="*/ 268012664 h 128"/>
                <a:gd name="T12" fmla="*/ 43529552 w 110"/>
                <a:gd name="T13" fmla="*/ 283517578 h 128"/>
                <a:gd name="T14" fmla="*/ 36657502 w 110"/>
                <a:gd name="T15" fmla="*/ 283517578 h 128"/>
                <a:gd name="T16" fmla="*/ 38947175 w 110"/>
                <a:gd name="T17" fmla="*/ 245862574 h 128"/>
                <a:gd name="T18" fmla="*/ 43529552 w 110"/>
                <a:gd name="T19" fmla="*/ 239217398 h 128"/>
                <a:gd name="T20" fmla="*/ 41238364 w 110"/>
                <a:gd name="T21" fmla="*/ 221497922 h 128"/>
                <a:gd name="T22" fmla="*/ 25201559 w 110"/>
                <a:gd name="T23" fmla="*/ 201563883 h 128"/>
                <a:gd name="T24" fmla="*/ 11455943 w 110"/>
                <a:gd name="T25" fmla="*/ 199347832 h 128"/>
                <a:gd name="T26" fmla="*/ 0 w 110"/>
                <a:gd name="T27" fmla="*/ 186058969 h 128"/>
                <a:gd name="T28" fmla="*/ 6873566 w 110"/>
                <a:gd name="T29" fmla="*/ 166123441 h 128"/>
                <a:gd name="T30" fmla="*/ 4582377 w 110"/>
                <a:gd name="T31" fmla="*/ 143973352 h 128"/>
                <a:gd name="T32" fmla="*/ 6873566 w 110"/>
                <a:gd name="T33" fmla="*/ 130684488 h 128"/>
                <a:gd name="T34" fmla="*/ 13745616 w 110"/>
                <a:gd name="T35" fmla="*/ 130684488 h 128"/>
                <a:gd name="T36" fmla="*/ 16036805 w 110"/>
                <a:gd name="T37" fmla="*/ 110748961 h 128"/>
                <a:gd name="T38" fmla="*/ 11455943 w 110"/>
                <a:gd name="T39" fmla="*/ 101889223 h 128"/>
                <a:gd name="T40" fmla="*/ 16036805 w 110"/>
                <a:gd name="T41" fmla="*/ 95244047 h 128"/>
                <a:gd name="T42" fmla="*/ 32075125 w 110"/>
                <a:gd name="T43" fmla="*/ 88598871 h 128"/>
                <a:gd name="T44" fmla="*/ 20619182 w 110"/>
                <a:gd name="T45" fmla="*/ 53159918 h 128"/>
                <a:gd name="T46" fmla="*/ 11455943 w 110"/>
                <a:gd name="T47" fmla="*/ 33224391 h 128"/>
                <a:gd name="T48" fmla="*/ 16036805 w 110"/>
                <a:gd name="T49" fmla="*/ 17719477 h 128"/>
                <a:gd name="T50" fmla="*/ 25201559 w 110"/>
                <a:gd name="T51" fmla="*/ 13290352 h 128"/>
                <a:gd name="T52" fmla="*/ 29783936 w 110"/>
                <a:gd name="T53" fmla="*/ 11074301 h 128"/>
                <a:gd name="T54" fmla="*/ 41238364 w 110"/>
                <a:gd name="T55" fmla="*/ 15504914 h 128"/>
                <a:gd name="T56" fmla="*/ 73313489 w 110"/>
                <a:gd name="T57" fmla="*/ 17719477 h 128"/>
                <a:gd name="T58" fmla="*/ 80187054 w 110"/>
                <a:gd name="T59" fmla="*/ 4430613 h 128"/>
                <a:gd name="T60" fmla="*/ 89350293 w 110"/>
                <a:gd name="T61" fmla="*/ 4430613 h 128"/>
                <a:gd name="T62" fmla="*/ 100806236 w 110"/>
                <a:gd name="T63" fmla="*/ 0 h 128"/>
                <a:gd name="T64" fmla="*/ 107679802 w 110"/>
                <a:gd name="T65" fmla="*/ 19935527 h 128"/>
                <a:gd name="T66" fmla="*/ 116843041 w 110"/>
                <a:gd name="T67" fmla="*/ 13290352 h 128"/>
                <a:gd name="T68" fmla="*/ 132881361 w 110"/>
                <a:gd name="T69" fmla="*/ 6645176 h 128"/>
                <a:gd name="T70" fmla="*/ 153500543 w 110"/>
                <a:gd name="T71" fmla="*/ 15504914 h 128"/>
                <a:gd name="T72" fmla="*/ 160374109 w 110"/>
                <a:gd name="T73" fmla="*/ 31009828 h 128"/>
                <a:gd name="T74" fmla="*/ 178702102 w 110"/>
                <a:gd name="T75" fmla="*/ 42084129 h 128"/>
                <a:gd name="T76" fmla="*/ 194738907 w 110"/>
                <a:gd name="T77" fmla="*/ 31009828 h 128"/>
                <a:gd name="T78" fmla="*/ 213068415 w 110"/>
                <a:gd name="T79" fmla="*/ 28795266 h 128"/>
                <a:gd name="T80" fmla="*/ 242850836 w 110"/>
                <a:gd name="T81" fmla="*/ 39869566 h 128"/>
                <a:gd name="T82" fmla="*/ 252015591 w 110"/>
                <a:gd name="T83" fmla="*/ 106319836 h 128"/>
                <a:gd name="T84" fmla="*/ 235978786 w 110"/>
                <a:gd name="T85" fmla="*/ 143973352 h 128"/>
                <a:gd name="T86" fmla="*/ 224522843 w 110"/>
                <a:gd name="T87" fmla="*/ 194918707 h 128"/>
                <a:gd name="T88" fmla="*/ 242850836 w 110"/>
                <a:gd name="T89" fmla="*/ 237002836 h 128"/>
                <a:gd name="T90" fmla="*/ 240559648 w 110"/>
                <a:gd name="T91" fmla="*/ 254722313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79" name="Freeform 42"/>
            <p:cNvSpPr>
              <a:spLocks/>
            </p:cNvSpPr>
            <p:nvPr/>
          </p:nvSpPr>
          <p:spPr bwMode="auto">
            <a:xfrm>
              <a:off x="4421188" y="3702050"/>
              <a:ext cx="209550" cy="342900"/>
            </a:xfrm>
            <a:custGeom>
              <a:avLst/>
              <a:gdLst>
                <a:gd name="T0" fmla="*/ 193738774 w 139"/>
                <a:gd name="T1" fmla="*/ 486030319 h 231"/>
                <a:gd name="T2" fmla="*/ 186900509 w 139"/>
                <a:gd name="T3" fmla="*/ 483821509 h 231"/>
                <a:gd name="T4" fmla="*/ 161828379 w 139"/>
                <a:gd name="T5" fmla="*/ 490447940 h 231"/>
                <a:gd name="T6" fmla="*/ 136756250 w 139"/>
                <a:gd name="T7" fmla="*/ 483821509 h 231"/>
                <a:gd name="T8" fmla="*/ 118522385 w 139"/>
                <a:gd name="T9" fmla="*/ 486030319 h 231"/>
                <a:gd name="T10" fmla="*/ 50144260 w 139"/>
                <a:gd name="T11" fmla="*/ 486030319 h 231"/>
                <a:gd name="T12" fmla="*/ 54703103 w 139"/>
                <a:gd name="T13" fmla="*/ 450681931 h 231"/>
                <a:gd name="T14" fmla="*/ 38747152 w 139"/>
                <a:gd name="T15" fmla="*/ 419752648 h 231"/>
                <a:gd name="T16" fmla="*/ 20513287 w 139"/>
                <a:gd name="T17" fmla="*/ 410915922 h 231"/>
                <a:gd name="T18" fmla="*/ 11397108 w 139"/>
                <a:gd name="T19" fmla="*/ 391033660 h 231"/>
                <a:gd name="T20" fmla="*/ 0 w 139"/>
                <a:gd name="T21" fmla="*/ 384405744 h 231"/>
                <a:gd name="T22" fmla="*/ 0 w 139"/>
                <a:gd name="T23" fmla="*/ 371149913 h 231"/>
                <a:gd name="T24" fmla="*/ 11397108 w 139"/>
                <a:gd name="T25" fmla="*/ 340220630 h 231"/>
                <a:gd name="T26" fmla="*/ 31910395 w 139"/>
                <a:gd name="T27" fmla="*/ 296037000 h 231"/>
                <a:gd name="T28" fmla="*/ 43305995 w 139"/>
                <a:gd name="T29" fmla="*/ 293826705 h 231"/>
                <a:gd name="T30" fmla="*/ 68378125 w 139"/>
                <a:gd name="T31" fmla="*/ 267316527 h 231"/>
                <a:gd name="T32" fmla="*/ 84334076 w 139"/>
                <a:gd name="T33" fmla="*/ 267316527 h 231"/>
                <a:gd name="T34" fmla="*/ 107126784 w 139"/>
                <a:gd name="T35" fmla="*/ 284989979 h 231"/>
                <a:gd name="T36" fmla="*/ 136756250 w 139"/>
                <a:gd name="T37" fmla="*/ 269525338 h 231"/>
                <a:gd name="T38" fmla="*/ 139035671 w 139"/>
                <a:gd name="T39" fmla="*/ 251851886 h 231"/>
                <a:gd name="T40" fmla="*/ 150432779 w 139"/>
                <a:gd name="T41" fmla="*/ 231969623 h 231"/>
                <a:gd name="T42" fmla="*/ 154991622 w 139"/>
                <a:gd name="T43" fmla="*/ 209877066 h 231"/>
                <a:gd name="T44" fmla="*/ 177784331 w 139"/>
                <a:gd name="T45" fmla="*/ 189993319 h 231"/>
                <a:gd name="T46" fmla="*/ 184621088 w 139"/>
                <a:gd name="T47" fmla="*/ 159064036 h 231"/>
                <a:gd name="T48" fmla="*/ 193738774 w 139"/>
                <a:gd name="T49" fmla="*/ 148018500 h 231"/>
                <a:gd name="T50" fmla="*/ 200577039 w 139"/>
                <a:gd name="T51" fmla="*/ 123717132 h 231"/>
                <a:gd name="T52" fmla="*/ 211972639 w 139"/>
                <a:gd name="T53" fmla="*/ 94996660 h 231"/>
                <a:gd name="T54" fmla="*/ 246162455 w 139"/>
                <a:gd name="T55" fmla="*/ 59649756 h 231"/>
                <a:gd name="T56" fmla="*/ 246162455 w 139"/>
                <a:gd name="T57" fmla="*/ 44185114 h 231"/>
                <a:gd name="T58" fmla="*/ 250721299 w 139"/>
                <a:gd name="T59" fmla="*/ 35348388 h 231"/>
                <a:gd name="T60" fmla="*/ 234765347 w 139"/>
                <a:gd name="T61" fmla="*/ 17673452 h 231"/>
                <a:gd name="T62" fmla="*/ 237044769 w 139"/>
                <a:gd name="T63" fmla="*/ 2208810 h 231"/>
                <a:gd name="T64" fmla="*/ 248441877 w 139"/>
                <a:gd name="T65" fmla="*/ 0 h 231"/>
                <a:gd name="T66" fmla="*/ 264396321 w 139"/>
                <a:gd name="T67" fmla="*/ 30929283 h 231"/>
                <a:gd name="T68" fmla="*/ 268955164 w 139"/>
                <a:gd name="T69" fmla="*/ 59649756 h 231"/>
                <a:gd name="T70" fmla="*/ 266675742 w 139"/>
                <a:gd name="T71" fmla="*/ 90579039 h 231"/>
                <a:gd name="T72" fmla="*/ 289468450 w 139"/>
                <a:gd name="T73" fmla="*/ 132553858 h 231"/>
                <a:gd name="T74" fmla="*/ 266675742 w 139"/>
                <a:gd name="T75" fmla="*/ 132553858 h 231"/>
                <a:gd name="T76" fmla="*/ 255280142 w 139"/>
                <a:gd name="T77" fmla="*/ 134762669 h 231"/>
                <a:gd name="T78" fmla="*/ 237044769 w 139"/>
                <a:gd name="T79" fmla="*/ 130345048 h 231"/>
                <a:gd name="T80" fmla="*/ 227928590 w 139"/>
                <a:gd name="T81" fmla="*/ 152436121 h 231"/>
                <a:gd name="T82" fmla="*/ 253000720 w 139"/>
                <a:gd name="T83" fmla="*/ 178947783 h 231"/>
                <a:gd name="T84" fmla="*/ 271234585 w 139"/>
                <a:gd name="T85" fmla="*/ 187784509 h 231"/>
                <a:gd name="T86" fmla="*/ 275793428 w 139"/>
                <a:gd name="T87" fmla="*/ 205457961 h 231"/>
                <a:gd name="T88" fmla="*/ 289468450 w 139"/>
                <a:gd name="T89" fmla="*/ 236387244 h 231"/>
                <a:gd name="T90" fmla="*/ 282630186 w 139"/>
                <a:gd name="T91" fmla="*/ 249643075 h 231"/>
                <a:gd name="T92" fmla="*/ 262116899 w 139"/>
                <a:gd name="T93" fmla="*/ 296037000 h 231"/>
                <a:gd name="T94" fmla="*/ 253000720 w 139"/>
                <a:gd name="T95" fmla="*/ 304873726 h 231"/>
                <a:gd name="T96" fmla="*/ 250721299 w 139"/>
                <a:gd name="T97" fmla="*/ 340220630 h 231"/>
                <a:gd name="T98" fmla="*/ 255280142 w 139"/>
                <a:gd name="T99" fmla="*/ 360104377 h 231"/>
                <a:gd name="T100" fmla="*/ 250721299 w 139"/>
                <a:gd name="T101" fmla="*/ 373360208 h 231"/>
                <a:gd name="T102" fmla="*/ 271234585 w 139"/>
                <a:gd name="T103" fmla="*/ 397661575 h 231"/>
                <a:gd name="T104" fmla="*/ 273514007 w 139"/>
                <a:gd name="T105" fmla="*/ 415335027 h 231"/>
                <a:gd name="T106" fmla="*/ 289468450 w 139"/>
                <a:gd name="T107" fmla="*/ 437427584 h 231"/>
                <a:gd name="T108" fmla="*/ 309981737 w 139"/>
                <a:gd name="T109" fmla="*/ 452892226 h 231"/>
                <a:gd name="T110" fmla="*/ 312261159 w 139"/>
                <a:gd name="T111" fmla="*/ 472774488 h 231"/>
                <a:gd name="T112" fmla="*/ 316820002 w 139"/>
                <a:gd name="T113" fmla="*/ 486030319 h 231"/>
                <a:gd name="T114" fmla="*/ 312261159 w 139"/>
                <a:gd name="T115" fmla="*/ 510331687 h 231"/>
                <a:gd name="T116" fmla="*/ 280350764 w 139"/>
                <a:gd name="T117" fmla="*/ 501494961 h 231"/>
                <a:gd name="T118" fmla="*/ 246162455 w 139"/>
                <a:gd name="T119" fmla="*/ 488239130 h 231"/>
                <a:gd name="T120" fmla="*/ 193738774 w 139"/>
                <a:gd name="T121" fmla="*/ 486030319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0" name="Freeform 43"/>
            <p:cNvSpPr>
              <a:spLocks/>
            </p:cNvSpPr>
            <p:nvPr/>
          </p:nvSpPr>
          <p:spPr bwMode="auto">
            <a:xfrm>
              <a:off x="4524375" y="3937000"/>
              <a:ext cx="527050" cy="573088"/>
            </a:xfrm>
            <a:custGeom>
              <a:avLst/>
              <a:gdLst>
                <a:gd name="T0" fmla="*/ 780867615 w 349"/>
                <a:gd name="T1" fmla="*/ 135137127 h 385"/>
                <a:gd name="T2" fmla="*/ 783150995 w 349"/>
                <a:gd name="T3" fmla="*/ 157291072 h 385"/>
                <a:gd name="T4" fmla="*/ 751185186 w 349"/>
                <a:gd name="T5" fmla="*/ 192737681 h 385"/>
                <a:gd name="T6" fmla="*/ 739768286 w 349"/>
                <a:gd name="T7" fmla="*/ 252551695 h 385"/>
                <a:gd name="T8" fmla="*/ 730636277 w 349"/>
                <a:gd name="T9" fmla="*/ 303505916 h 385"/>
                <a:gd name="T10" fmla="*/ 716935997 w 349"/>
                <a:gd name="T11" fmla="*/ 343382421 h 385"/>
                <a:gd name="T12" fmla="*/ 707803987 w 349"/>
                <a:gd name="T13" fmla="*/ 372182698 h 385"/>
                <a:gd name="T14" fmla="*/ 719219377 w 349"/>
                <a:gd name="T15" fmla="*/ 449719272 h 385"/>
                <a:gd name="T16" fmla="*/ 721502757 w 349"/>
                <a:gd name="T17" fmla="*/ 516181106 h 385"/>
                <a:gd name="T18" fmla="*/ 753468566 w 349"/>
                <a:gd name="T19" fmla="*/ 567133839 h 385"/>
                <a:gd name="T20" fmla="*/ 758035326 w 349"/>
                <a:gd name="T21" fmla="*/ 622519445 h 385"/>
                <a:gd name="T22" fmla="*/ 691820328 w 349"/>
                <a:gd name="T23" fmla="*/ 635810621 h 385"/>
                <a:gd name="T24" fmla="*/ 687255078 w 349"/>
                <a:gd name="T25" fmla="*/ 684548406 h 385"/>
                <a:gd name="T26" fmla="*/ 673554798 w 349"/>
                <a:gd name="T27" fmla="*/ 784240413 h 385"/>
                <a:gd name="T28" fmla="*/ 712369237 w 349"/>
                <a:gd name="T29" fmla="*/ 810825742 h 385"/>
                <a:gd name="T30" fmla="*/ 726069517 w 349"/>
                <a:gd name="T31" fmla="*/ 852917195 h 385"/>
                <a:gd name="T32" fmla="*/ 678121558 w 349"/>
                <a:gd name="T33" fmla="*/ 826333354 h 385"/>
                <a:gd name="T34" fmla="*/ 630173600 w 349"/>
                <a:gd name="T35" fmla="*/ 801962973 h 385"/>
                <a:gd name="T36" fmla="*/ 595924411 w 349"/>
                <a:gd name="T37" fmla="*/ 790886745 h 385"/>
                <a:gd name="T38" fmla="*/ 550259832 w 349"/>
                <a:gd name="T39" fmla="*/ 764302905 h 385"/>
                <a:gd name="T40" fmla="*/ 504595254 w 349"/>
                <a:gd name="T41" fmla="*/ 762086468 h 385"/>
                <a:gd name="T42" fmla="*/ 488613104 w 349"/>
                <a:gd name="T43" fmla="*/ 744363908 h 385"/>
                <a:gd name="T44" fmla="*/ 442948526 w 349"/>
                <a:gd name="T45" fmla="*/ 748795292 h 385"/>
                <a:gd name="T46" fmla="*/ 413266097 w 349"/>
                <a:gd name="T47" fmla="*/ 753225188 h 385"/>
                <a:gd name="T48" fmla="*/ 404132577 w 349"/>
                <a:gd name="T49" fmla="*/ 680118510 h 385"/>
                <a:gd name="T50" fmla="*/ 406415957 w 349"/>
                <a:gd name="T51" fmla="*/ 624734393 h 385"/>
                <a:gd name="T52" fmla="*/ 399565817 w 349"/>
                <a:gd name="T53" fmla="*/ 578211556 h 385"/>
                <a:gd name="T54" fmla="*/ 351617859 w 349"/>
                <a:gd name="T55" fmla="*/ 560488995 h 385"/>
                <a:gd name="T56" fmla="*/ 328785569 w 349"/>
                <a:gd name="T57" fmla="*/ 569350275 h 385"/>
                <a:gd name="T58" fmla="*/ 292254511 w 349"/>
                <a:gd name="T59" fmla="*/ 598149064 h 385"/>
                <a:gd name="T60" fmla="*/ 262572082 w 349"/>
                <a:gd name="T61" fmla="*/ 604795396 h 385"/>
                <a:gd name="T62" fmla="*/ 221474263 w 349"/>
                <a:gd name="T63" fmla="*/ 613656676 h 385"/>
                <a:gd name="T64" fmla="*/ 194075214 w 349"/>
                <a:gd name="T65" fmla="*/ 575996608 h 385"/>
                <a:gd name="T66" fmla="*/ 173526304 w 349"/>
                <a:gd name="T67" fmla="*/ 513966158 h 385"/>
                <a:gd name="T68" fmla="*/ 34249189 w 349"/>
                <a:gd name="T69" fmla="*/ 518396054 h 385"/>
                <a:gd name="T70" fmla="*/ 4566760 w 349"/>
                <a:gd name="T71" fmla="*/ 522827438 h 385"/>
                <a:gd name="T72" fmla="*/ 11416900 w 349"/>
                <a:gd name="T73" fmla="*/ 505104878 h 385"/>
                <a:gd name="T74" fmla="*/ 18265529 w 349"/>
                <a:gd name="T75" fmla="*/ 471873216 h 385"/>
                <a:gd name="T76" fmla="*/ 45664579 w 349"/>
                <a:gd name="T77" fmla="*/ 467443321 h 385"/>
                <a:gd name="T78" fmla="*/ 82197147 w 349"/>
                <a:gd name="T79" fmla="*/ 449719272 h 385"/>
                <a:gd name="T80" fmla="*/ 100462677 w 349"/>
                <a:gd name="T81" fmla="*/ 471873216 h 385"/>
                <a:gd name="T82" fmla="*/ 150694015 w 349"/>
                <a:gd name="T83" fmla="*/ 420920483 h 385"/>
                <a:gd name="T84" fmla="*/ 159826025 w 349"/>
                <a:gd name="T85" fmla="*/ 367751314 h 385"/>
                <a:gd name="T86" fmla="*/ 196358594 w 349"/>
                <a:gd name="T87" fmla="*/ 299074532 h 385"/>
                <a:gd name="T88" fmla="*/ 230606272 w 349"/>
                <a:gd name="T89" fmla="*/ 261412975 h 385"/>
                <a:gd name="T90" fmla="*/ 237456412 w 349"/>
                <a:gd name="T91" fmla="*/ 228182802 h 385"/>
                <a:gd name="T92" fmla="*/ 239739792 w 349"/>
                <a:gd name="T93" fmla="*/ 161722457 h 385"/>
                <a:gd name="T94" fmla="*/ 260288702 w 349"/>
                <a:gd name="T95" fmla="*/ 108553287 h 385"/>
                <a:gd name="T96" fmla="*/ 267138841 w 349"/>
                <a:gd name="T97" fmla="*/ 48737785 h 385"/>
                <a:gd name="T98" fmla="*/ 305953280 w 349"/>
                <a:gd name="T99" fmla="*/ 11076228 h 385"/>
                <a:gd name="T100" fmla="*/ 367601518 w 349"/>
                <a:gd name="T101" fmla="*/ 44307889 h 385"/>
                <a:gd name="T102" fmla="*/ 429248246 w 349"/>
                <a:gd name="T103" fmla="*/ 57599065 h 385"/>
                <a:gd name="T104" fmla="*/ 447513776 w 349"/>
                <a:gd name="T105" fmla="*/ 24368893 h 385"/>
                <a:gd name="T106" fmla="*/ 511445394 w 349"/>
                <a:gd name="T107" fmla="*/ 6646332 h 385"/>
                <a:gd name="T108" fmla="*/ 543409692 w 349"/>
                <a:gd name="T109" fmla="*/ 15507612 h 385"/>
                <a:gd name="T110" fmla="*/ 563960112 w 349"/>
                <a:gd name="T111" fmla="*/ 0 h 385"/>
                <a:gd name="T112" fmla="*/ 623323460 w 349"/>
                <a:gd name="T113" fmla="*/ 6646332 h 385"/>
                <a:gd name="T114" fmla="*/ 662139409 w 349"/>
                <a:gd name="T115" fmla="*/ 39876505 h 385"/>
                <a:gd name="T116" fmla="*/ 691820328 w 349"/>
                <a:gd name="T117" fmla="*/ 37661557 h 385"/>
                <a:gd name="T118" fmla="*/ 735203036 w 349"/>
                <a:gd name="T119" fmla="*/ 31015225 h 385"/>
                <a:gd name="T120" fmla="*/ 783150995 w 349"/>
                <a:gd name="T121" fmla="*/ 81967958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1" name="Freeform 44"/>
            <p:cNvSpPr>
              <a:spLocks/>
            </p:cNvSpPr>
            <p:nvPr/>
          </p:nvSpPr>
          <p:spPr bwMode="auto">
            <a:xfrm>
              <a:off x="4494213" y="3984625"/>
              <a:ext cx="203200" cy="269875"/>
            </a:xfrm>
            <a:custGeom>
              <a:avLst/>
              <a:gdLst>
                <a:gd name="T0" fmla="*/ 79649884 w 135"/>
                <a:gd name="T1" fmla="*/ 390615889 h 182"/>
                <a:gd name="T2" fmla="*/ 63720510 w 135"/>
                <a:gd name="T3" fmla="*/ 375167769 h 182"/>
                <a:gd name="T4" fmla="*/ 50065470 w 135"/>
                <a:gd name="T5" fmla="*/ 381787121 h 182"/>
                <a:gd name="T6" fmla="*/ 34136095 w 135"/>
                <a:gd name="T7" fmla="*/ 401649624 h 182"/>
                <a:gd name="T8" fmla="*/ 0 w 135"/>
                <a:gd name="T9" fmla="*/ 353098815 h 182"/>
                <a:gd name="T10" fmla="*/ 31860255 w 135"/>
                <a:gd name="T11" fmla="*/ 328823411 h 182"/>
                <a:gd name="T12" fmla="*/ 15929375 w 135"/>
                <a:gd name="T13" fmla="*/ 297927172 h 182"/>
                <a:gd name="T14" fmla="*/ 31860255 w 135"/>
                <a:gd name="T15" fmla="*/ 286891953 h 182"/>
                <a:gd name="T16" fmla="*/ 59168830 w 135"/>
                <a:gd name="T17" fmla="*/ 280272602 h 182"/>
                <a:gd name="T18" fmla="*/ 61444670 w 135"/>
                <a:gd name="T19" fmla="*/ 260410098 h 182"/>
                <a:gd name="T20" fmla="*/ 84201564 w 135"/>
                <a:gd name="T21" fmla="*/ 282479052 h 182"/>
                <a:gd name="T22" fmla="*/ 120611994 w 135"/>
                <a:gd name="T23" fmla="*/ 284685503 h 182"/>
                <a:gd name="T24" fmla="*/ 134267034 w 135"/>
                <a:gd name="T25" fmla="*/ 262616549 h 182"/>
                <a:gd name="T26" fmla="*/ 138818714 w 135"/>
                <a:gd name="T27" fmla="*/ 231720310 h 182"/>
                <a:gd name="T28" fmla="*/ 136542874 w 135"/>
                <a:gd name="T29" fmla="*/ 196411170 h 182"/>
                <a:gd name="T30" fmla="*/ 116060314 w 135"/>
                <a:gd name="T31" fmla="*/ 169929315 h 182"/>
                <a:gd name="T32" fmla="*/ 134267034 w 135"/>
                <a:gd name="T33" fmla="*/ 116964122 h 182"/>
                <a:gd name="T34" fmla="*/ 122887834 w 135"/>
                <a:gd name="T35" fmla="*/ 105928903 h 182"/>
                <a:gd name="T36" fmla="*/ 91027579 w 135"/>
                <a:gd name="T37" fmla="*/ 110343287 h 182"/>
                <a:gd name="T38" fmla="*/ 79649884 w 135"/>
                <a:gd name="T39" fmla="*/ 86067883 h 182"/>
                <a:gd name="T40" fmla="*/ 84201564 w 135"/>
                <a:gd name="T41" fmla="*/ 66205379 h 182"/>
                <a:gd name="T42" fmla="*/ 136542874 w 135"/>
                <a:gd name="T43" fmla="*/ 68413313 h 182"/>
                <a:gd name="T44" fmla="*/ 170677464 w 135"/>
                <a:gd name="T45" fmla="*/ 81653499 h 182"/>
                <a:gd name="T46" fmla="*/ 202537719 w 135"/>
                <a:gd name="T47" fmla="*/ 90480784 h 182"/>
                <a:gd name="T48" fmla="*/ 207089399 w 135"/>
                <a:gd name="T49" fmla="*/ 66205379 h 182"/>
                <a:gd name="T50" fmla="*/ 227570453 w 135"/>
                <a:gd name="T51" fmla="*/ 24275405 h 182"/>
                <a:gd name="T52" fmla="*/ 252603188 w 135"/>
                <a:gd name="T53" fmla="*/ 0 h 182"/>
                <a:gd name="T54" fmla="*/ 279911763 w 135"/>
                <a:gd name="T55" fmla="*/ 6620834 h 182"/>
                <a:gd name="T56" fmla="*/ 307220338 w 135"/>
                <a:gd name="T57" fmla="*/ 11033736 h 182"/>
                <a:gd name="T58" fmla="*/ 304944498 w 135"/>
                <a:gd name="T59" fmla="*/ 37517073 h 182"/>
                <a:gd name="T60" fmla="*/ 293566803 w 135"/>
                <a:gd name="T61" fmla="*/ 61792478 h 182"/>
                <a:gd name="T62" fmla="*/ 284463443 w 135"/>
                <a:gd name="T63" fmla="*/ 90480784 h 182"/>
                <a:gd name="T64" fmla="*/ 279911763 w 135"/>
                <a:gd name="T65" fmla="*/ 132412241 h 182"/>
                <a:gd name="T66" fmla="*/ 282187603 w 135"/>
                <a:gd name="T67" fmla="*/ 156687646 h 182"/>
                <a:gd name="T68" fmla="*/ 275360083 w 135"/>
                <a:gd name="T69" fmla="*/ 174342216 h 182"/>
                <a:gd name="T70" fmla="*/ 275360083 w 135"/>
                <a:gd name="T71" fmla="*/ 189790335 h 182"/>
                <a:gd name="T72" fmla="*/ 268534068 w 135"/>
                <a:gd name="T73" fmla="*/ 205238455 h 182"/>
                <a:gd name="T74" fmla="*/ 241225493 w 135"/>
                <a:gd name="T75" fmla="*/ 227307409 h 182"/>
                <a:gd name="T76" fmla="*/ 223018773 w 135"/>
                <a:gd name="T77" fmla="*/ 251582813 h 182"/>
                <a:gd name="T78" fmla="*/ 204813559 w 135"/>
                <a:gd name="T79" fmla="*/ 295720721 h 182"/>
                <a:gd name="T80" fmla="*/ 204813559 w 135"/>
                <a:gd name="T81" fmla="*/ 333236312 h 182"/>
                <a:gd name="T82" fmla="*/ 195710199 w 135"/>
                <a:gd name="T83" fmla="*/ 348684431 h 182"/>
                <a:gd name="T84" fmla="*/ 170677464 w 135"/>
                <a:gd name="T85" fmla="*/ 370753385 h 182"/>
                <a:gd name="T86" fmla="*/ 145644729 w 135"/>
                <a:gd name="T87" fmla="*/ 399443174 h 182"/>
                <a:gd name="T88" fmla="*/ 129715354 w 135"/>
                <a:gd name="T89" fmla="*/ 390615889 h 182"/>
                <a:gd name="T90" fmla="*/ 127439514 w 135"/>
                <a:gd name="T91" fmla="*/ 377374220 h 182"/>
                <a:gd name="T92" fmla="*/ 104682619 w 135"/>
                <a:gd name="T93" fmla="*/ 377374220 h 182"/>
                <a:gd name="T94" fmla="*/ 91027579 w 135"/>
                <a:gd name="T95" fmla="*/ 395028790 h 182"/>
                <a:gd name="T96" fmla="*/ 79649884 w 135"/>
                <a:gd name="T97" fmla="*/ 390615889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2" name="Freeform 45"/>
            <p:cNvSpPr>
              <a:spLocks/>
            </p:cNvSpPr>
            <p:nvPr/>
          </p:nvSpPr>
          <p:spPr bwMode="auto">
            <a:xfrm>
              <a:off x="1990725" y="3714750"/>
              <a:ext cx="338138" cy="517525"/>
            </a:xfrm>
            <a:custGeom>
              <a:avLst/>
              <a:gdLst>
                <a:gd name="T0" fmla="*/ 135258233 w 223"/>
                <a:gd name="T1" fmla="*/ 568813512 h 348"/>
                <a:gd name="T2" fmla="*/ 100871266 w 223"/>
                <a:gd name="T3" fmla="*/ 559960563 h 348"/>
                <a:gd name="T4" fmla="*/ 55020966 w 223"/>
                <a:gd name="T5" fmla="*/ 533401715 h 348"/>
                <a:gd name="T6" fmla="*/ 6878000 w 223"/>
                <a:gd name="T7" fmla="*/ 509055733 h 348"/>
                <a:gd name="T8" fmla="*/ 16047150 w 223"/>
                <a:gd name="T9" fmla="*/ 491349835 h 348"/>
                <a:gd name="T10" fmla="*/ 25217816 w 223"/>
                <a:gd name="T11" fmla="*/ 451509333 h 348"/>
                <a:gd name="T12" fmla="*/ 64190116 w 223"/>
                <a:gd name="T13" fmla="*/ 418310401 h 348"/>
                <a:gd name="T14" fmla="*/ 64190116 w 223"/>
                <a:gd name="T15" fmla="*/ 382898604 h 348"/>
                <a:gd name="T16" fmla="*/ 66482783 w 223"/>
                <a:gd name="T17" fmla="*/ 314286389 h 348"/>
                <a:gd name="T18" fmla="*/ 68775450 w 223"/>
                <a:gd name="T19" fmla="*/ 263381559 h 348"/>
                <a:gd name="T20" fmla="*/ 59606299 w 223"/>
                <a:gd name="T21" fmla="*/ 216902461 h 348"/>
                <a:gd name="T22" fmla="*/ 82531449 w 223"/>
                <a:gd name="T23" fmla="*/ 208048024 h 348"/>
                <a:gd name="T24" fmla="*/ 77946116 w 223"/>
                <a:gd name="T25" fmla="*/ 172636227 h 348"/>
                <a:gd name="T26" fmla="*/ 132967082 w 223"/>
                <a:gd name="T27" fmla="*/ 141650162 h 348"/>
                <a:gd name="T28" fmla="*/ 153599566 w 223"/>
                <a:gd name="T29" fmla="*/ 121729911 h 348"/>
                <a:gd name="T30" fmla="*/ 187986532 w 223"/>
                <a:gd name="T31" fmla="*/ 61972132 h 348"/>
                <a:gd name="T32" fmla="*/ 220082349 w 223"/>
                <a:gd name="T33" fmla="*/ 50904830 h 348"/>
                <a:gd name="T34" fmla="*/ 286565132 w 223"/>
                <a:gd name="T35" fmla="*/ 33198931 h 348"/>
                <a:gd name="T36" fmla="*/ 325538948 w 223"/>
                <a:gd name="T37" fmla="*/ 0 h 348"/>
                <a:gd name="T38" fmla="*/ 348464098 w 223"/>
                <a:gd name="T39" fmla="*/ 15493033 h 348"/>
                <a:gd name="T40" fmla="*/ 314075615 w 223"/>
                <a:gd name="T41" fmla="*/ 37626149 h 348"/>
                <a:gd name="T42" fmla="*/ 284272465 w 223"/>
                <a:gd name="T43" fmla="*/ 75252299 h 348"/>
                <a:gd name="T44" fmla="*/ 263639982 w 223"/>
                <a:gd name="T45" fmla="*/ 123944263 h 348"/>
                <a:gd name="T46" fmla="*/ 270517982 w 223"/>
                <a:gd name="T47" fmla="*/ 154930329 h 348"/>
                <a:gd name="T48" fmla="*/ 284272465 w 223"/>
                <a:gd name="T49" fmla="*/ 185916395 h 348"/>
                <a:gd name="T50" fmla="*/ 281979798 w 223"/>
                <a:gd name="T51" fmla="*/ 221328192 h 348"/>
                <a:gd name="T52" fmla="*/ 293443131 w 223"/>
                <a:gd name="T53" fmla="*/ 234608359 h 348"/>
                <a:gd name="T54" fmla="*/ 357633248 w 223"/>
                <a:gd name="T55" fmla="*/ 245674174 h 348"/>
                <a:gd name="T56" fmla="*/ 408068881 w 223"/>
                <a:gd name="T57" fmla="*/ 292153272 h 348"/>
                <a:gd name="T58" fmla="*/ 456211847 w 223"/>
                <a:gd name="T59" fmla="*/ 289940407 h 348"/>
                <a:gd name="T60" fmla="*/ 495185663 w 223"/>
                <a:gd name="T61" fmla="*/ 292153272 h 348"/>
                <a:gd name="T62" fmla="*/ 476844330 w 223"/>
                <a:gd name="T63" fmla="*/ 331992288 h 348"/>
                <a:gd name="T64" fmla="*/ 481429664 w 223"/>
                <a:gd name="T65" fmla="*/ 396177285 h 348"/>
                <a:gd name="T66" fmla="*/ 492892997 w 223"/>
                <a:gd name="T67" fmla="*/ 418310401 h 348"/>
                <a:gd name="T68" fmla="*/ 486014997 w 223"/>
                <a:gd name="T69" fmla="*/ 451509333 h 348"/>
                <a:gd name="T70" fmla="*/ 511232813 w 223"/>
                <a:gd name="T71" fmla="*/ 513481464 h 348"/>
                <a:gd name="T72" fmla="*/ 495185663 w 223"/>
                <a:gd name="T73" fmla="*/ 493562700 h 348"/>
                <a:gd name="T74" fmla="*/ 467675180 w 223"/>
                <a:gd name="T75" fmla="*/ 493562700 h 348"/>
                <a:gd name="T76" fmla="*/ 387436398 w 223"/>
                <a:gd name="T77" fmla="*/ 522334413 h 348"/>
                <a:gd name="T78" fmla="*/ 410361547 w 223"/>
                <a:gd name="T79" fmla="*/ 544467530 h 348"/>
                <a:gd name="T80" fmla="*/ 378265731 w 223"/>
                <a:gd name="T81" fmla="*/ 546681883 h 348"/>
                <a:gd name="T82" fmla="*/ 396607064 w 223"/>
                <a:gd name="T83" fmla="*/ 597586712 h 348"/>
                <a:gd name="T84" fmla="*/ 401192397 w 223"/>
                <a:gd name="T85" fmla="*/ 644065811 h 348"/>
                <a:gd name="T86" fmla="*/ 364511248 w 223"/>
                <a:gd name="T87" fmla="*/ 745876958 h 348"/>
                <a:gd name="T88" fmla="*/ 378265731 w 223"/>
                <a:gd name="T89" fmla="*/ 697184993 h 348"/>
                <a:gd name="T90" fmla="*/ 318660948 w 223"/>
                <a:gd name="T91" fmla="*/ 679477608 h 348"/>
                <a:gd name="T92" fmla="*/ 281979798 w 223"/>
                <a:gd name="T93" fmla="*/ 683904826 h 348"/>
                <a:gd name="T94" fmla="*/ 224667682 w 223"/>
                <a:gd name="T95" fmla="*/ 630785644 h 348"/>
                <a:gd name="T96" fmla="*/ 192571865 w 223"/>
                <a:gd name="T97" fmla="*/ 597586712 h 348"/>
                <a:gd name="T98" fmla="*/ 151306899 w 223"/>
                <a:gd name="T99" fmla="*/ 577667948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3" name="Freeform 46"/>
            <p:cNvSpPr>
              <a:spLocks/>
            </p:cNvSpPr>
            <p:nvPr/>
          </p:nvSpPr>
          <p:spPr bwMode="auto">
            <a:xfrm>
              <a:off x="1809750" y="3751263"/>
              <a:ext cx="90488" cy="93662"/>
            </a:xfrm>
            <a:custGeom>
              <a:avLst/>
              <a:gdLst>
                <a:gd name="T0" fmla="*/ 116287637 w 60"/>
                <a:gd name="T1" fmla="*/ 139395817 h 63"/>
                <a:gd name="T2" fmla="*/ 93486169 w 60"/>
                <a:gd name="T3" fmla="*/ 128333294 h 63"/>
                <a:gd name="T4" fmla="*/ 86645276 w 60"/>
                <a:gd name="T5" fmla="*/ 117269284 h 63"/>
                <a:gd name="T6" fmla="*/ 91205871 w 60"/>
                <a:gd name="T7" fmla="*/ 110631176 h 63"/>
                <a:gd name="T8" fmla="*/ 91205871 w 60"/>
                <a:gd name="T9" fmla="*/ 99568653 h 63"/>
                <a:gd name="T10" fmla="*/ 79805892 w 60"/>
                <a:gd name="T11" fmla="*/ 88504643 h 63"/>
                <a:gd name="T12" fmla="*/ 63843808 w 60"/>
                <a:gd name="T13" fmla="*/ 79654328 h 63"/>
                <a:gd name="T14" fmla="*/ 50163531 w 60"/>
                <a:gd name="T15" fmla="*/ 75229913 h 63"/>
                <a:gd name="T16" fmla="*/ 47883233 w 60"/>
                <a:gd name="T17" fmla="*/ 61953696 h 63"/>
                <a:gd name="T18" fmla="*/ 38762043 w 60"/>
                <a:gd name="T19" fmla="*/ 53103381 h 63"/>
                <a:gd name="T20" fmla="*/ 41042341 w 60"/>
                <a:gd name="T21" fmla="*/ 66379597 h 63"/>
                <a:gd name="T22" fmla="*/ 31922658 w 60"/>
                <a:gd name="T23" fmla="*/ 77442120 h 63"/>
                <a:gd name="T24" fmla="*/ 22801468 w 60"/>
                <a:gd name="T25" fmla="*/ 64165903 h 63"/>
                <a:gd name="T26" fmla="*/ 9121190 w 60"/>
                <a:gd name="T27" fmla="*/ 59741489 h 63"/>
                <a:gd name="T28" fmla="*/ 4560595 w 60"/>
                <a:gd name="T29" fmla="*/ 50891173 h 63"/>
                <a:gd name="T30" fmla="*/ 4560595 w 60"/>
                <a:gd name="T31" fmla="*/ 37614957 h 63"/>
                <a:gd name="T32" fmla="*/ 11401488 w 60"/>
                <a:gd name="T33" fmla="*/ 22126532 h 63"/>
                <a:gd name="T34" fmla="*/ 0 w 60"/>
                <a:gd name="T35" fmla="*/ 15488424 h 63"/>
                <a:gd name="T36" fmla="*/ 11401488 w 60"/>
                <a:gd name="T37" fmla="*/ 6638108 h 63"/>
                <a:gd name="T38" fmla="*/ 18240873 w 60"/>
                <a:gd name="T39" fmla="*/ 0 h 63"/>
                <a:gd name="T40" fmla="*/ 43322638 w 60"/>
                <a:gd name="T41" fmla="*/ 13276217 h 63"/>
                <a:gd name="T42" fmla="*/ 54724126 w 60"/>
                <a:gd name="T43" fmla="*/ 6638108 h 63"/>
                <a:gd name="T44" fmla="*/ 66124106 w 60"/>
                <a:gd name="T45" fmla="*/ 11062523 h 63"/>
                <a:gd name="T46" fmla="*/ 72964999 w 60"/>
                <a:gd name="T47" fmla="*/ 19914325 h 63"/>
                <a:gd name="T48" fmla="*/ 84364979 w 60"/>
                <a:gd name="T49" fmla="*/ 24338740 h 63"/>
                <a:gd name="T50" fmla="*/ 95766467 w 60"/>
                <a:gd name="T51" fmla="*/ 13276217 h 63"/>
                <a:gd name="T52" fmla="*/ 104886149 w 60"/>
                <a:gd name="T53" fmla="*/ 37614957 h 63"/>
                <a:gd name="T54" fmla="*/ 118567935 w 60"/>
                <a:gd name="T55" fmla="*/ 57527795 h 63"/>
                <a:gd name="T56" fmla="*/ 136808807 w 60"/>
                <a:gd name="T57" fmla="*/ 77442120 h 63"/>
                <a:gd name="T58" fmla="*/ 120848232 w 60"/>
                <a:gd name="T59" fmla="*/ 79654328 h 63"/>
                <a:gd name="T60" fmla="*/ 120848232 w 60"/>
                <a:gd name="T61" fmla="*/ 99568653 h 63"/>
                <a:gd name="T62" fmla="*/ 129967914 w 60"/>
                <a:gd name="T63" fmla="*/ 106206761 h 63"/>
                <a:gd name="T64" fmla="*/ 123128530 w 60"/>
                <a:gd name="T65" fmla="*/ 112844870 h 63"/>
                <a:gd name="T66" fmla="*/ 123128530 w 60"/>
                <a:gd name="T67" fmla="*/ 119481491 h 63"/>
                <a:gd name="T68" fmla="*/ 118567935 w 60"/>
                <a:gd name="T69" fmla="*/ 128333294 h 63"/>
                <a:gd name="T70" fmla="*/ 116287637 w 60"/>
                <a:gd name="T71" fmla="*/ 13939581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4" name="Freeform 47"/>
            <p:cNvSpPr>
              <a:spLocks/>
            </p:cNvSpPr>
            <p:nvPr/>
          </p:nvSpPr>
          <p:spPr bwMode="auto">
            <a:xfrm>
              <a:off x="1874838" y="3382963"/>
              <a:ext cx="287337" cy="103187"/>
            </a:xfrm>
            <a:custGeom>
              <a:avLst/>
              <a:gdLst>
                <a:gd name="T0" fmla="*/ 121182111 w 190"/>
                <a:gd name="T1" fmla="*/ 0 h 69"/>
                <a:gd name="T2" fmla="*/ 155479563 w 190"/>
                <a:gd name="T3" fmla="*/ 2225250 h 69"/>
                <a:gd name="T4" fmla="*/ 187488905 w 190"/>
                <a:gd name="T5" fmla="*/ 2225250 h 69"/>
                <a:gd name="T6" fmla="*/ 224072954 w 190"/>
                <a:gd name="T7" fmla="*/ 17804992 h 69"/>
                <a:gd name="T8" fmla="*/ 237791027 w 190"/>
                <a:gd name="T9" fmla="*/ 35611479 h 69"/>
                <a:gd name="T10" fmla="*/ 276661674 w 190"/>
                <a:gd name="T11" fmla="*/ 31159483 h 69"/>
                <a:gd name="T12" fmla="*/ 290379748 w 190"/>
                <a:gd name="T13" fmla="*/ 42288724 h 69"/>
                <a:gd name="T14" fmla="*/ 320104004 w 190"/>
                <a:gd name="T15" fmla="*/ 68996212 h 69"/>
                <a:gd name="T16" fmla="*/ 342968468 w 190"/>
                <a:gd name="T17" fmla="*/ 91253199 h 69"/>
                <a:gd name="T18" fmla="*/ 356686541 w 190"/>
                <a:gd name="T19" fmla="*/ 89027949 h 69"/>
                <a:gd name="T20" fmla="*/ 379551005 w 190"/>
                <a:gd name="T21" fmla="*/ 100155695 h 69"/>
                <a:gd name="T22" fmla="*/ 374977810 w 190"/>
                <a:gd name="T23" fmla="*/ 113510186 h 69"/>
                <a:gd name="T24" fmla="*/ 404702066 w 190"/>
                <a:gd name="T25" fmla="*/ 113510186 h 69"/>
                <a:gd name="T26" fmla="*/ 434426323 w 190"/>
                <a:gd name="T27" fmla="*/ 133540428 h 69"/>
                <a:gd name="T28" fmla="*/ 427566530 w 190"/>
                <a:gd name="T29" fmla="*/ 144669669 h 69"/>
                <a:gd name="T30" fmla="*/ 400128871 w 190"/>
                <a:gd name="T31" fmla="*/ 149120170 h 69"/>
                <a:gd name="T32" fmla="*/ 372692724 w 190"/>
                <a:gd name="T33" fmla="*/ 151346915 h 69"/>
                <a:gd name="T34" fmla="*/ 345255065 w 190"/>
                <a:gd name="T35" fmla="*/ 149120170 h 69"/>
                <a:gd name="T36" fmla="*/ 283519955 w 190"/>
                <a:gd name="T37" fmla="*/ 153572165 h 69"/>
                <a:gd name="T38" fmla="*/ 315530809 w 190"/>
                <a:gd name="T39" fmla="*/ 126864678 h 69"/>
                <a:gd name="T40" fmla="*/ 299526138 w 190"/>
                <a:gd name="T41" fmla="*/ 115735436 h 69"/>
                <a:gd name="T42" fmla="*/ 274375077 w 190"/>
                <a:gd name="T43" fmla="*/ 111283441 h 69"/>
                <a:gd name="T44" fmla="*/ 260655491 w 190"/>
                <a:gd name="T45" fmla="*/ 100155695 h 69"/>
                <a:gd name="T46" fmla="*/ 256082296 w 190"/>
                <a:gd name="T47" fmla="*/ 73448208 h 69"/>
                <a:gd name="T48" fmla="*/ 230931235 w 190"/>
                <a:gd name="T49" fmla="*/ 75673458 h 69"/>
                <a:gd name="T50" fmla="*/ 196635295 w 190"/>
                <a:gd name="T51" fmla="*/ 62318966 h 69"/>
                <a:gd name="T52" fmla="*/ 185202307 w 190"/>
                <a:gd name="T53" fmla="*/ 53416470 h 69"/>
                <a:gd name="T54" fmla="*/ 132615099 w 190"/>
                <a:gd name="T55" fmla="*/ 44513975 h 69"/>
                <a:gd name="T56" fmla="*/ 118895514 w 190"/>
                <a:gd name="T57" fmla="*/ 35611479 h 69"/>
                <a:gd name="T58" fmla="*/ 137186782 w 190"/>
                <a:gd name="T59" fmla="*/ 24482237 h 69"/>
                <a:gd name="T60" fmla="*/ 96031050 w 190"/>
                <a:gd name="T61" fmla="*/ 22256987 h 69"/>
                <a:gd name="T62" fmla="*/ 64020196 w 190"/>
                <a:gd name="T63" fmla="*/ 46739225 h 69"/>
                <a:gd name="T64" fmla="*/ 45728927 w 190"/>
                <a:gd name="T65" fmla="*/ 46739225 h 69"/>
                <a:gd name="T66" fmla="*/ 38869135 w 190"/>
                <a:gd name="T67" fmla="*/ 57868466 h 69"/>
                <a:gd name="T68" fmla="*/ 16004671 w 190"/>
                <a:gd name="T69" fmla="*/ 62318966 h 69"/>
                <a:gd name="T70" fmla="*/ 0 w 190"/>
                <a:gd name="T71" fmla="*/ 60093716 h 69"/>
                <a:gd name="T72" fmla="*/ 25151061 w 190"/>
                <a:gd name="T73" fmla="*/ 44513975 h 69"/>
                <a:gd name="T74" fmla="*/ 36582537 w 190"/>
                <a:gd name="T75" fmla="*/ 28934233 h 69"/>
                <a:gd name="T76" fmla="*/ 57161915 w 190"/>
                <a:gd name="T77" fmla="*/ 17804992 h 69"/>
                <a:gd name="T78" fmla="*/ 77739782 w 190"/>
                <a:gd name="T79" fmla="*/ 8902496 h 69"/>
                <a:gd name="T80" fmla="*/ 109749123 w 190"/>
                <a:gd name="T81" fmla="*/ 4451996 h 69"/>
                <a:gd name="T82" fmla="*/ 121182111 w 190"/>
                <a:gd name="T83" fmla="*/ 0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5" name="Freeform 48"/>
            <p:cNvSpPr>
              <a:spLocks/>
            </p:cNvSpPr>
            <p:nvPr/>
          </p:nvSpPr>
          <p:spPr bwMode="auto">
            <a:xfrm>
              <a:off x="5040313" y="2997200"/>
              <a:ext cx="47625" cy="20638"/>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86" name="Freeform 49"/>
            <p:cNvSpPr>
              <a:spLocks/>
            </p:cNvSpPr>
            <p:nvPr/>
          </p:nvSpPr>
          <p:spPr bwMode="auto">
            <a:xfrm>
              <a:off x="5029200" y="3011488"/>
              <a:ext cx="46038" cy="19050"/>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87" name="Freeform 50"/>
            <p:cNvSpPr>
              <a:spLocks/>
            </p:cNvSpPr>
            <p:nvPr/>
          </p:nvSpPr>
          <p:spPr bwMode="auto">
            <a:xfrm>
              <a:off x="4479925" y="2525713"/>
              <a:ext cx="161925" cy="77787"/>
            </a:xfrm>
            <a:custGeom>
              <a:avLst/>
              <a:gdLst>
                <a:gd name="T0" fmla="*/ 180752186 w 107"/>
                <a:gd name="T1" fmla="*/ 113543590 h 52"/>
                <a:gd name="T2" fmla="*/ 162447095 w 107"/>
                <a:gd name="T3" fmla="*/ 106864379 h 52"/>
                <a:gd name="T4" fmla="*/ 144143516 w 107"/>
                <a:gd name="T5" fmla="*/ 109090284 h 52"/>
                <a:gd name="T6" fmla="*/ 114399256 w 107"/>
                <a:gd name="T7" fmla="*/ 95731863 h 52"/>
                <a:gd name="T8" fmla="*/ 102960087 w 107"/>
                <a:gd name="T9" fmla="*/ 97959263 h 52"/>
                <a:gd name="T10" fmla="*/ 84656509 w 107"/>
                <a:gd name="T11" fmla="*/ 115769495 h 52"/>
                <a:gd name="T12" fmla="*/ 54912248 w 107"/>
                <a:gd name="T13" fmla="*/ 102411073 h 52"/>
                <a:gd name="T14" fmla="*/ 32032397 w 107"/>
                <a:gd name="T15" fmla="*/ 82374937 h 52"/>
                <a:gd name="T16" fmla="*/ 13727305 w 107"/>
                <a:gd name="T17" fmla="*/ 71242421 h 52"/>
                <a:gd name="T18" fmla="*/ 9152546 w 107"/>
                <a:gd name="T19" fmla="*/ 53432189 h 52"/>
                <a:gd name="T20" fmla="*/ 0 w 107"/>
                <a:gd name="T21" fmla="*/ 40073768 h 52"/>
                <a:gd name="T22" fmla="*/ 27456124 w 107"/>
                <a:gd name="T23" fmla="*/ 28942748 h 52"/>
                <a:gd name="T24" fmla="*/ 38895293 w 107"/>
                <a:gd name="T25" fmla="*/ 17810231 h 52"/>
                <a:gd name="T26" fmla="*/ 64063281 w 107"/>
                <a:gd name="T27" fmla="*/ 8905116 h 52"/>
                <a:gd name="T28" fmla="*/ 73215826 w 107"/>
                <a:gd name="T29" fmla="*/ 0 h 52"/>
                <a:gd name="T30" fmla="*/ 82368372 w 107"/>
                <a:gd name="T31" fmla="*/ 6679211 h 52"/>
                <a:gd name="T32" fmla="*/ 98383814 w 107"/>
                <a:gd name="T33" fmla="*/ 2225905 h 52"/>
                <a:gd name="T34" fmla="*/ 116687392 w 107"/>
                <a:gd name="T35" fmla="*/ 15584326 h 52"/>
                <a:gd name="T36" fmla="*/ 144143516 w 107"/>
                <a:gd name="T37" fmla="*/ 20037632 h 52"/>
                <a:gd name="T38" fmla="*/ 144143516 w 107"/>
                <a:gd name="T39" fmla="*/ 33394557 h 52"/>
                <a:gd name="T40" fmla="*/ 164735231 w 107"/>
                <a:gd name="T41" fmla="*/ 42299673 h 52"/>
                <a:gd name="T42" fmla="*/ 169311504 w 107"/>
                <a:gd name="T43" fmla="*/ 31168653 h 52"/>
                <a:gd name="T44" fmla="*/ 194479492 w 107"/>
                <a:gd name="T45" fmla="*/ 35621958 h 52"/>
                <a:gd name="T46" fmla="*/ 199055764 w 107"/>
                <a:gd name="T47" fmla="*/ 48978884 h 52"/>
                <a:gd name="T48" fmla="*/ 226511889 w 107"/>
                <a:gd name="T49" fmla="*/ 51206285 h 52"/>
                <a:gd name="T50" fmla="*/ 244815467 w 107"/>
                <a:gd name="T51" fmla="*/ 73469822 h 52"/>
                <a:gd name="T52" fmla="*/ 235662921 w 107"/>
                <a:gd name="T53" fmla="*/ 73469822 h 52"/>
                <a:gd name="T54" fmla="*/ 228800025 w 107"/>
                <a:gd name="T55" fmla="*/ 82374937 h 52"/>
                <a:gd name="T56" fmla="*/ 221935616 w 107"/>
                <a:gd name="T57" fmla="*/ 84600842 h 52"/>
                <a:gd name="T58" fmla="*/ 219647479 w 107"/>
                <a:gd name="T59" fmla="*/ 93505958 h 52"/>
                <a:gd name="T60" fmla="*/ 212783070 w 107"/>
                <a:gd name="T61" fmla="*/ 95731863 h 52"/>
                <a:gd name="T62" fmla="*/ 212783070 w 107"/>
                <a:gd name="T63" fmla="*/ 100185168 h 52"/>
                <a:gd name="T64" fmla="*/ 201343901 w 107"/>
                <a:gd name="T65" fmla="*/ 104638474 h 52"/>
                <a:gd name="T66" fmla="*/ 183040323 w 107"/>
                <a:gd name="T67" fmla="*/ 104638474 h 52"/>
                <a:gd name="T68" fmla="*/ 180752186 w 107"/>
                <a:gd name="T69" fmla="*/ 11354359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8" name="Freeform 51"/>
            <p:cNvSpPr>
              <a:spLocks/>
            </p:cNvSpPr>
            <p:nvPr/>
          </p:nvSpPr>
          <p:spPr bwMode="auto">
            <a:xfrm>
              <a:off x="4329113" y="2411413"/>
              <a:ext cx="215900" cy="230187"/>
            </a:xfrm>
            <a:custGeom>
              <a:avLst/>
              <a:gdLst>
                <a:gd name="T0" fmla="*/ 132395013 w 143"/>
                <a:gd name="T1" fmla="*/ 0 h 155"/>
                <a:gd name="T2" fmla="*/ 134677816 w 143"/>
                <a:gd name="T3" fmla="*/ 17681332 h 155"/>
                <a:gd name="T4" fmla="*/ 171199641 w 143"/>
                <a:gd name="T5" fmla="*/ 26521998 h 155"/>
                <a:gd name="T6" fmla="*/ 171199641 w 143"/>
                <a:gd name="T7" fmla="*/ 44204814 h 155"/>
                <a:gd name="T8" fmla="*/ 205440173 w 143"/>
                <a:gd name="T9" fmla="*/ 35364149 h 155"/>
                <a:gd name="T10" fmla="*/ 225983889 w 143"/>
                <a:gd name="T11" fmla="*/ 22102407 h 155"/>
                <a:gd name="T12" fmla="*/ 267071320 w 143"/>
                <a:gd name="T13" fmla="*/ 39783739 h 155"/>
                <a:gd name="T14" fmla="*/ 285333742 w 143"/>
                <a:gd name="T15" fmla="*/ 55255276 h 155"/>
                <a:gd name="T16" fmla="*/ 294463443 w 143"/>
                <a:gd name="T17" fmla="*/ 77357683 h 155"/>
                <a:gd name="T18" fmla="*/ 285333742 w 143"/>
                <a:gd name="T19" fmla="*/ 88408144 h 155"/>
                <a:gd name="T20" fmla="*/ 299029049 w 143"/>
                <a:gd name="T21" fmla="*/ 103879680 h 155"/>
                <a:gd name="T22" fmla="*/ 310443063 w 143"/>
                <a:gd name="T23" fmla="*/ 128191883 h 155"/>
                <a:gd name="T24" fmla="*/ 310443063 w 143"/>
                <a:gd name="T25" fmla="*/ 143663419 h 155"/>
                <a:gd name="T26" fmla="*/ 326421173 w 143"/>
                <a:gd name="T27" fmla="*/ 172396697 h 155"/>
                <a:gd name="T28" fmla="*/ 310443063 w 143"/>
                <a:gd name="T29" fmla="*/ 176817773 h 155"/>
                <a:gd name="T30" fmla="*/ 301311852 w 143"/>
                <a:gd name="T31" fmla="*/ 170186902 h 155"/>
                <a:gd name="T32" fmla="*/ 292180641 w 143"/>
                <a:gd name="T33" fmla="*/ 179027568 h 155"/>
                <a:gd name="T34" fmla="*/ 267071320 w 143"/>
                <a:gd name="T35" fmla="*/ 187868234 h 155"/>
                <a:gd name="T36" fmla="*/ 255658815 w 143"/>
                <a:gd name="T37" fmla="*/ 198920180 h 155"/>
                <a:gd name="T38" fmla="*/ 228266692 w 143"/>
                <a:gd name="T39" fmla="*/ 209970641 h 155"/>
                <a:gd name="T40" fmla="*/ 237397903 w 143"/>
                <a:gd name="T41" fmla="*/ 223232382 h 155"/>
                <a:gd name="T42" fmla="*/ 241961999 w 143"/>
                <a:gd name="T43" fmla="*/ 240913714 h 155"/>
                <a:gd name="T44" fmla="*/ 260224421 w 143"/>
                <a:gd name="T45" fmla="*/ 251964175 h 155"/>
                <a:gd name="T46" fmla="*/ 283050939 w 143"/>
                <a:gd name="T47" fmla="*/ 271856787 h 155"/>
                <a:gd name="T48" fmla="*/ 271636925 w 143"/>
                <a:gd name="T49" fmla="*/ 291747914 h 155"/>
                <a:gd name="T50" fmla="*/ 257941618 w 143"/>
                <a:gd name="T51" fmla="*/ 298378785 h 155"/>
                <a:gd name="T52" fmla="*/ 267071320 w 143"/>
                <a:gd name="T53" fmla="*/ 327112063 h 155"/>
                <a:gd name="T54" fmla="*/ 262507224 w 143"/>
                <a:gd name="T55" fmla="*/ 333742934 h 155"/>
                <a:gd name="T56" fmla="*/ 251093210 w 143"/>
                <a:gd name="T57" fmla="*/ 324902268 h 155"/>
                <a:gd name="T58" fmla="*/ 232832297 w 143"/>
                <a:gd name="T59" fmla="*/ 324902268 h 155"/>
                <a:gd name="T60" fmla="*/ 207722976 w 143"/>
                <a:gd name="T61" fmla="*/ 331533138 h 155"/>
                <a:gd name="T62" fmla="*/ 173482444 w 143"/>
                <a:gd name="T63" fmla="*/ 329321858 h 155"/>
                <a:gd name="T64" fmla="*/ 171199641 w 143"/>
                <a:gd name="T65" fmla="*/ 342583599 h 155"/>
                <a:gd name="T66" fmla="*/ 150655926 w 143"/>
                <a:gd name="T67" fmla="*/ 329321858 h 155"/>
                <a:gd name="T68" fmla="*/ 139241912 w 143"/>
                <a:gd name="T69" fmla="*/ 331533138 h 155"/>
                <a:gd name="T70" fmla="*/ 100437284 w 143"/>
                <a:gd name="T71" fmla="*/ 318271397 h 155"/>
                <a:gd name="T72" fmla="*/ 91306073 w 143"/>
                <a:gd name="T73" fmla="*/ 327112063 h 155"/>
                <a:gd name="T74" fmla="*/ 59349853 w 143"/>
                <a:gd name="T75" fmla="*/ 327112063 h 155"/>
                <a:gd name="T76" fmla="*/ 63913949 w 143"/>
                <a:gd name="T77" fmla="*/ 296168990 h 155"/>
                <a:gd name="T78" fmla="*/ 79893569 w 143"/>
                <a:gd name="T79" fmla="*/ 265225917 h 155"/>
                <a:gd name="T80" fmla="*/ 27392124 w 143"/>
                <a:gd name="T81" fmla="*/ 256385251 h 155"/>
                <a:gd name="T82" fmla="*/ 9131211 w 143"/>
                <a:gd name="T83" fmla="*/ 245334790 h 155"/>
                <a:gd name="T84" fmla="*/ 11414014 w 143"/>
                <a:gd name="T85" fmla="*/ 225442178 h 155"/>
                <a:gd name="T86" fmla="*/ 4565606 w 143"/>
                <a:gd name="T87" fmla="*/ 214391717 h 155"/>
                <a:gd name="T88" fmla="*/ 6848408 w 143"/>
                <a:gd name="T89" fmla="*/ 185658439 h 155"/>
                <a:gd name="T90" fmla="*/ 0 w 143"/>
                <a:gd name="T91" fmla="*/ 139243829 h 155"/>
                <a:gd name="T92" fmla="*/ 20543715 w 143"/>
                <a:gd name="T93" fmla="*/ 139243829 h 155"/>
                <a:gd name="T94" fmla="*/ 29674927 w 143"/>
                <a:gd name="T95" fmla="*/ 121562497 h 155"/>
                <a:gd name="T96" fmla="*/ 36523335 w 143"/>
                <a:gd name="T97" fmla="*/ 81778758 h 155"/>
                <a:gd name="T98" fmla="*/ 29674927 w 143"/>
                <a:gd name="T99" fmla="*/ 66307222 h 155"/>
                <a:gd name="T100" fmla="*/ 36523335 w 143"/>
                <a:gd name="T101" fmla="*/ 57465071 h 155"/>
                <a:gd name="T102" fmla="*/ 66196752 w 143"/>
                <a:gd name="T103" fmla="*/ 55255276 h 155"/>
                <a:gd name="T104" fmla="*/ 73045160 w 143"/>
                <a:gd name="T105" fmla="*/ 64095941 h 155"/>
                <a:gd name="T106" fmla="*/ 95871678 w 143"/>
                <a:gd name="T107" fmla="*/ 41993534 h 155"/>
                <a:gd name="T108" fmla="*/ 86741977 w 143"/>
                <a:gd name="T109" fmla="*/ 26521998 h 155"/>
                <a:gd name="T110" fmla="*/ 82176371 w 143"/>
                <a:gd name="T111" fmla="*/ 2209795 h 155"/>
                <a:gd name="T112" fmla="*/ 109568495 w 143"/>
                <a:gd name="T113" fmla="*/ 6630871 h 155"/>
                <a:gd name="T114" fmla="*/ 132395013 w 143"/>
                <a:gd name="T115" fmla="*/ 0 h 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89" name="Freeform 52"/>
            <p:cNvSpPr>
              <a:spLocks/>
            </p:cNvSpPr>
            <p:nvPr/>
          </p:nvSpPr>
          <p:spPr bwMode="auto">
            <a:xfrm>
              <a:off x="5335588" y="3706813"/>
              <a:ext cx="46037" cy="53975"/>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90" name="Freeform 53"/>
            <p:cNvSpPr>
              <a:spLocks/>
            </p:cNvSpPr>
            <p:nvPr/>
          </p:nvSpPr>
          <p:spPr bwMode="auto">
            <a:xfrm>
              <a:off x="4437063" y="2378075"/>
              <a:ext cx="41275" cy="38100"/>
            </a:xfrm>
            <a:custGeom>
              <a:avLst/>
              <a:gdLst>
                <a:gd name="T0" fmla="*/ 62404743 w 27"/>
                <a:gd name="T1" fmla="*/ 21809319 h 26"/>
                <a:gd name="T2" fmla="*/ 46226471 w 27"/>
                <a:gd name="T3" fmla="*/ 56703058 h 26"/>
                <a:gd name="T4" fmla="*/ 6934200 w 27"/>
                <a:gd name="T5" fmla="*/ 32713246 h 26"/>
                <a:gd name="T6" fmla="*/ 0 w 27"/>
                <a:gd name="T7" fmla="*/ 13085885 h 26"/>
                <a:gd name="T8" fmla="*/ 50847743 w 27"/>
                <a:gd name="T9" fmla="*/ 0 h 26"/>
                <a:gd name="T10" fmla="*/ 62404743 w 27"/>
                <a:gd name="T11" fmla="*/ 21809319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6">
                  <a:moveTo>
                    <a:pt x="27" y="10"/>
                  </a:moveTo>
                  <a:lnTo>
                    <a:pt x="20" y="26"/>
                  </a:lnTo>
                  <a:lnTo>
                    <a:pt x="3" y="15"/>
                  </a:lnTo>
                  <a:lnTo>
                    <a:pt x="0" y="6"/>
                  </a:lnTo>
                  <a:lnTo>
                    <a:pt x="22" y="0"/>
                  </a:lnTo>
                  <a:lnTo>
                    <a:pt x="27" y="1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1" name="Freeform 54"/>
            <p:cNvSpPr>
              <a:spLocks/>
            </p:cNvSpPr>
            <p:nvPr/>
          </p:nvSpPr>
          <p:spPr bwMode="auto">
            <a:xfrm>
              <a:off x="4370388" y="2330450"/>
              <a:ext cx="65087" cy="85725"/>
            </a:xfrm>
            <a:custGeom>
              <a:avLst/>
              <a:gdLst>
                <a:gd name="T0" fmla="*/ 98405489 w 43"/>
                <a:gd name="T1" fmla="*/ 55957370 h 57"/>
                <a:gd name="T2" fmla="*/ 91539568 w 43"/>
                <a:gd name="T3" fmla="*/ 73864871 h 57"/>
                <a:gd name="T4" fmla="*/ 80097879 w 43"/>
                <a:gd name="T5" fmla="*/ 67149746 h 57"/>
                <a:gd name="T6" fmla="*/ 57212987 w 43"/>
                <a:gd name="T7" fmla="*/ 98485993 h 57"/>
                <a:gd name="T8" fmla="*/ 68654676 w 43"/>
                <a:gd name="T9" fmla="*/ 120869242 h 57"/>
                <a:gd name="T10" fmla="*/ 45769784 w 43"/>
                <a:gd name="T11" fmla="*/ 127584367 h 57"/>
                <a:gd name="T12" fmla="*/ 18307611 w 43"/>
                <a:gd name="T13" fmla="*/ 123107116 h 57"/>
                <a:gd name="T14" fmla="*/ 4577281 w 43"/>
                <a:gd name="T15" fmla="*/ 98485993 h 57"/>
                <a:gd name="T16" fmla="*/ 0 w 43"/>
                <a:gd name="T17" fmla="*/ 53719496 h 57"/>
                <a:gd name="T18" fmla="*/ 4577281 w 43"/>
                <a:gd name="T19" fmla="*/ 40289246 h 57"/>
                <a:gd name="T20" fmla="*/ 13730330 w 43"/>
                <a:gd name="T21" fmla="*/ 26860500 h 57"/>
                <a:gd name="T22" fmla="*/ 45769784 w 43"/>
                <a:gd name="T23" fmla="*/ 24621122 h 57"/>
                <a:gd name="T24" fmla="*/ 57212987 w 43"/>
                <a:gd name="T25" fmla="*/ 13430250 h 57"/>
                <a:gd name="T26" fmla="*/ 82386519 w 43"/>
                <a:gd name="T27" fmla="*/ 0 h 57"/>
                <a:gd name="T28" fmla="*/ 84675160 w 43"/>
                <a:gd name="T29" fmla="*/ 22383249 h 57"/>
                <a:gd name="T30" fmla="*/ 73231957 w 43"/>
                <a:gd name="T31" fmla="*/ 35813499 h 57"/>
                <a:gd name="T32" fmla="*/ 80097879 w 43"/>
                <a:gd name="T33" fmla="*/ 49243749 h 57"/>
                <a:gd name="T34" fmla="*/ 98405489 w 43"/>
                <a:gd name="T35" fmla="*/ 5595737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2" name="Freeform 55"/>
            <p:cNvSpPr>
              <a:spLocks/>
            </p:cNvSpPr>
            <p:nvPr/>
          </p:nvSpPr>
          <p:spPr bwMode="auto">
            <a:xfrm>
              <a:off x="2216150" y="3484563"/>
              <a:ext cx="100013" cy="71437"/>
            </a:xfrm>
            <a:custGeom>
              <a:avLst/>
              <a:gdLst>
                <a:gd name="T0" fmla="*/ 16036933 w 66"/>
                <a:gd name="T1" fmla="*/ 8859676 h 48"/>
                <a:gd name="T2" fmla="*/ 22910554 w 66"/>
                <a:gd name="T3" fmla="*/ 0 h 48"/>
                <a:gd name="T4" fmla="*/ 54985935 w 66"/>
                <a:gd name="T5" fmla="*/ 0 h 48"/>
                <a:gd name="T6" fmla="*/ 77896489 w 66"/>
                <a:gd name="T7" fmla="*/ 13290259 h 48"/>
                <a:gd name="T8" fmla="*/ 89351008 w 66"/>
                <a:gd name="T9" fmla="*/ 11074223 h 48"/>
                <a:gd name="T10" fmla="*/ 93933422 w 66"/>
                <a:gd name="T11" fmla="*/ 28795064 h 48"/>
                <a:gd name="T12" fmla="*/ 116843976 w 66"/>
                <a:gd name="T13" fmla="*/ 26580517 h 48"/>
                <a:gd name="T14" fmla="*/ 114552769 w 66"/>
                <a:gd name="T15" fmla="*/ 39869287 h 48"/>
                <a:gd name="T16" fmla="*/ 132882424 w 66"/>
                <a:gd name="T17" fmla="*/ 42085323 h 48"/>
                <a:gd name="T18" fmla="*/ 151210564 w 66"/>
                <a:gd name="T19" fmla="*/ 59804675 h 48"/>
                <a:gd name="T20" fmla="*/ 132882424 w 66"/>
                <a:gd name="T21" fmla="*/ 77524028 h 48"/>
                <a:gd name="T22" fmla="*/ 114552769 w 66"/>
                <a:gd name="T23" fmla="*/ 68664351 h 48"/>
                <a:gd name="T24" fmla="*/ 96224629 w 66"/>
                <a:gd name="T25" fmla="*/ 68664351 h 48"/>
                <a:gd name="T26" fmla="*/ 82478903 w 66"/>
                <a:gd name="T27" fmla="*/ 66449804 h 48"/>
                <a:gd name="T28" fmla="*/ 73314075 w 66"/>
                <a:gd name="T29" fmla="*/ 75309481 h 48"/>
                <a:gd name="T30" fmla="*/ 57277142 w 66"/>
                <a:gd name="T31" fmla="*/ 79740063 h 48"/>
                <a:gd name="T32" fmla="*/ 52694728 w 66"/>
                <a:gd name="T33" fmla="*/ 66449804 h 48"/>
                <a:gd name="T34" fmla="*/ 38947487 w 66"/>
                <a:gd name="T35" fmla="*/ 75309481 h 48"/>
                <a:gd name="T36" fmla="*/ 18328140 w 66"/>
                <a:gd name="T37" fmla="*/ 106319092 h 48"/>
                <a:gd name="T38" fmla="*/ 9164828 w 66"/>
                <a:gd name="T39" fmla="*/ 97459416 h 48"/>
                <a:gd name="T40" fmla="*/ 6873621 w 66"/>
                <a:gd name="T41" fmla="*/ 86383704 h 48"/>
                <a:gd name="T42" fmla="*/ 9164828 w 66"/>
                <a:gd name="T43" fmla="*/ 73094934 h 48"/>
                <a:gd name="T44" fmla="*/ 0 w 66"/>
                <a:gd name="T45" fmla="*/ 59804675 h 48"/>
                <a:gd name="T46" fmla="*/ 11456035 w 66"/>
                <a:gd name="T47" fmla="*/ 50944999 h 48"/>
                <a:gd name="T48" fmla="*/ 18328140 w 66"/>
                <a:gd name="T49" fmla="*/ 33224158 h 48"/>
                <a:gd name="T50" fmla="*/ 16036933 w 66"/>
                <a:gd name="T51" fmla="*/ 8859676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3" name="Freeform 56"/>
            <p:cNvSpPr>
              <a:spLocks/>
            </p:cNvSpPr>
            <p:nvPr/>
          </p:nvSpPr>
          <p:spPr bwMode="auto">
            <a:xfrm>
              <a:off x="3952875" y="2952750"/>
              <a:ext cx="557213" cy="558800"/>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94" name="Freeform 57"/>
            <p:cNvSpPr>
              <a:spLocks/>
            </p:cNvSpPr>
            <p:nvPr/>
          </p:nvSpPr>
          <p:spPr bwMode="auto">
            <a:xfrm>
              <a:off x="1936750" y="4057650"/>
              <a:ext cx="158750" cy="193675"/>
            </a:xfrm>
            <a:custGeom>
              <a:avLst/>
              <a:gdLst>
                <a:gd name="T0" fmla="*/ 29716488 w 105"/>
                <a:gd name="T1" fmla="*/ 217832630 h 131"/>
                <a:gd name="T2" fmla="*/ 50288976 w 105"/>
                <a:gd name="T3" fmla="*/ 184828044 h 131"/>
                <a:gd name="T4" fmla="*/ 41144976 w 105"/>
                <a:gd name="T5" fmla="*/ 165024406 h 131"/>
                <a:gd name="T6" fmla="*/ 25144488 w 105"/>
                <a:gd name="T7" fmla="*/ 184828044 h 131"/>
                <a:gd name="T8" fmla="*/ 0 w 105"/>
                <a:gd name="T9" fmla="*/ 165024406 h 131"/>
                <a:gd name="T10" fmla="*/ 9144000 w 105"/>
                <a:gd name="T11" fmla="*/ 151821980 h 131"/>
                <a:gd name="T12" fmla="*/ 0 w 105"/>
                <a:gd name="T13" fmla="*/ 110016271 h 131"/>
                <a:gd name="T14" fmla="*/ 16000488 w 105"/>
                <a:gd name="T15" fmla="*/ 103415058 h 131"/>
                <a:gd name="T16" fmla="*/ 22858488 w 105"/>
                <a:gd name="T17" fmla="*/ 74811774 h 131"/>
                <a:gd name="T18" fmla="*/ 38858976 w 105"/>
                <a:gd name="T19" fmla="*/ 46207011 h 131"/>
                <a:gd name="T20" fmla="*/ 36572976 w 105"/>
                <a:gd name="T21" fmla="*/ 26403373 h 131"/>
                <a:gd name="T22" fmla="*/ 59432976 w 105"/>
                <a:gd name="T23" fmla="*/ 17602248 h 131"/>
                <a:gd name="T24" fmla="*/ 89147952 w 105"/>
                <a:gd name="T25" fmla="*/ 0 h 131"/>
                <a:gd name="T26" fmla="*/ 130294440 w 105"/>
                <a:gd name="T27" fmla="*/ 26403373 h 131"/>
                <a:gd name="T28" fmla="*/ 137150929 w 105"/>
                <a:gd name="T29" fmla="*/ 24203461 h 131"/>
                <a:gd name="T30" fmla="*/ 148580929 w 105"/>
                <a:gd name="T31" fmla="*/ 44007100 h 131"/>
                <a:gd name="T32" fmla="*/ 182867905 w 105"/>
                <a:gd name="T33" fmla="*/ 50606834 h 131"/>
                <a:gd name="T34" fmla="*/ 196583905 w 105"/>
                <a:gd name="T35" fmla="*/ 44007100 h 131"/>
                <a:gd name="T36" fmla="*/ 217156393 w 105"/>
                <a:gd name="T37" fmla="*/ 59409437 h 131"/>
                <a:gd name="T38" fmla="*/ 233156881 w 105"/>
                <a:gd name="T39" fmla="*/ 68210561 h 131"/>
                <a:gd name="T40" fmla="*/ 240014881 w 105"/>
                <a:gd name="T41" fmla="*/ 103415058 h 131"/>
                <a:gd name="T42" fmla="*/ 226300393 w 105"/>
                <a:gd name="T43" fmla="*/ 134219732 h 131"/>
                <a:gd name="T44" fmla="*/ 182867905 w 105"/>
                <a:gd name="T45" fmla="*/ 182626654 h 131"/>
                <a:gd name="T46" fmla="*/ 132578929 w 105"/>
                <a:gd name="T47" fmla="*/ 200230381 h 131"/>
                <a:gd name="T48" fmla="*/ 107435952 w 105"/>
                <a:gd name="T49" fmla="*/ 239836180 h 131"/>
                <a:gd name="T50" fmla="*/ 100577952 w 105"/>
                <a:gd name="T51" fmla="*/ 270640854 h 131"/>
                <a:gd name="T52" fmla="*/ 77719464 w 105"/>
                <a:gd name="T53" fmla="*/ 288243102 h 131"/>
                <a:gd name="T54" fmla="*/ 59432976 w 105"/>
                <a:gd name="T55" fmla="*/ 266239552 h 131"/>
                <a:gd name="T56" fmla="*/ 41144976 w 105"/>
                <a:gd name="T57" fmla="*/ 261839729 h 131"/>
                <a:gd name="T58" fmla="*/ 22858488 w 105"/>
                <a:gd name="T59" fmla="*/ 264039641 h 131"/>
                <a:gd name="T60" fmla="*/ 22858488 w 105"/>
                <a:gd name="T61" fmla="*/ 248637304 h 131"/>
                <a:gd name="T62" fmla="*/ 34288488 w 105"/>
                <a:gd name="T63" fmla="*/ 237636268 h 131"/>
                <a:gd name="T64" fmla="*/ 29716488 w 105"/>
                <a:gd name="T65" fmla="*/ 21783263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5" name="Freeform 58"/>
            <p:cNvSpPr>
              <a:spLocks/>
            </p:cNvSpPr>
            <p:nvPr/>
          </p:nvSpPr>
          <p:spPr bwMode="auto">
            <a:xfrm>
              <a:off x="4843463" y="3122613"/>
              <a:ext cx="344487" cy="295275"/>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96" name="Freeform 59"/>
            <p:cNvSpPr>
              <a:spLocks/>
            </p:cNvSpPr>
            <p:nvPr/>
          </p:nvSpPr>
          <p:spPr bwMode="auto">
            <a:xfrm>
              <a:off x="5184775" y="3543300"/>
              <a:ext cx="188913" cy="171450"/>
            </a:xfrm>
            <a:custGeom>
              <a:avLst/>
              <a:gdLst>
                <a:gd name="T0" fmla="*/ 255915152 w 125"/>
                <a:gd name="T1" fmla="*/ 250728480 h 115"/>
                <a:gd name="T2" fmla="*/ 242206113 w 125"/>
                <a:gd name="T3" fmla="*/ 235196601 h 115"/>
                <a:gd name="T4" fmla="*/ 223925380 w 125"/>
                <a:gd name="T5" fmla="*/ 208571161 h 115"/>
                <a:gd name="T6" fmla="*/ 203361066 w 125"/>
                <a:gd name="T7" fmla="*/ 193039282 h 115"/>
                <a:gd name="T8" fmla="*/ 191937119 w 125"/>
                <a:gd name="T9" fmla="*/ 177507403 h 115"/>
                <a:gd name="T10" fmla="*/ 155377164 w 125"/>
                <a:gd name="T11" fmla="*/ 159757110 h 115"/>
                <a:gd name="T12" fmla="*/ 127957576 w 125"/>
                <a:gd name="T13" fmla="*/ 157537205 h 115"/>
                <a:gd name="T14" fmla="*/ 116533629 w 125"/>
                <a:gd name="T15" fmla="*/ 148662059 h 115"/>
                <a:gd name="T16" fmla="*/ 93682712 w 125"/>
                <a:gd name="T17" fmla="*/ 159757110 h 115"/>
                <a:gd name="T18" fmla="*/ 66263124 w 125"/>
                <a:gd name="T19" fmla="*/ 139786912 h 115"/>
                <a:gd name="T20" fmla="*/ 54839177 w 125"/>
                <a:gd name="T21" fmla="*/ 173069084 h 115"/>
                <a:gd name="T22" fmla="*/ 6855275 w 125"/>
                <a:gd name="T23" fmla="*/ 164193938 h 115"/>
                <a:gd name="T24" fmla="*/ 0 w 125"/>
                <a:gd name="T25" fmla="*/ 144225231 h 115"/>
                <a:gd name="T26" fmla="*/ 15994130 w 125"/>
                <a:gd name="T27" fmla="*/ 77659396 h 115"/>
                <a:gd name="T28" fmla="*/ 18279222 w 125"/>
                <a:gd name="T29" fmla="*/ 46595637 h 115"/>
                <a:gd name="T30" fmla="*/ 29704680 w 125"/>
                <a:gd name="T31" fmla="*/ 33282172 h 115"/>
                <a:gd name="T32" fmla="*/ 61694452 w 125"/>
                <a:gd name="T33" fmla="*/ 24407026 h 115"/>
                <a:gd name="T34" fmla="*/ 79973674 w 125"/>
                <a:gd name="T35" fmla="*/ 0 h 115"/>
                <a:gd name="T36" fmla="*/ 107393262 w 125"/>
                <a:gd name="T37" fmla="*/ 51033956 h 115"/>
                <a:gd name="T38" fmla="*/ 121102301 w 125"/>
                <a:gd name="T39" fmla="*/ 95409689 h 115"/>
                <a:gd name="T40" fmla="*/ 143951706 w 125"/>
                <a:gd name="T41" fmla="*/ 117598300 h 115"/>
                <a:gd name="T42" fmla="*/ 203361066 w 125"/>
                <a:gd name="T43" fmla="*/ 159757110 h 115"/>
                <a:gd name="T44" fmla="*/ 228495563 w 125"/>
                <a:gd name="T45" fmla="*/ 186382550 h 115"/>
                <a:gd name="T46" fmla="*/ 251344968 w 125"/>
                <a:gd name="T47" fmla="*/ 213009480 h 115"/>
                <a:gd name="T48" fmla="*/ 265055518 w 125"/>
                <a:gd name="T49" fmla="*/ 228541359 h 115"/>
                <a:gd name="T50" fmla="*/ 285619832 w 125"/>
                <a:gd name="T51" fmla="*/ 244073238 h 115"/>
                <a:gd name="T52" fmla="*/ 274194373 w 125"/>
                <a:gd name="T53" fmla="*/ 255166799 h 115"/>
                <a:gd name="T54" fmla="*/ 255915152 w 125"/>
                <a:gd name="T55" fmla="*/ 25072848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7" name="Freeform 60"/>
            <p:cNvSpPr>
              <a:spLocks/>
            </p:cNvSpPr>
            <p:nvPr/>
          </p:nvSpPr>
          <p:spPr bwMode="auto">
            <a:xfrm>
              <a:off x="3949700" y="2749550"/>
              <a:ext cx="312738" cy="238125"/>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298" name="Freeform 61"/>
            <p:cNvSpPr>
              <a:spLocks/>
            </p:cNvSpPr>
            <p:nvPr/>
          </p:nvSpPr>
          <p:spPr bwMode="auto">
            <a:xfrm>
              <a:off x="4708525" y="2274888"/>
              <a:ext cx="106363" cy="63500"/>
            </a:xfrm>
            <a:custGeom>
              <a:avLst/>
              <a:gdLst>
                <a:gd name="T0" fmla="*/ 43033571 w 71"/>
                <a:gd name="T1" fmla="*/ 81004833 h 42"/>
                <a:gd name="T2" fmla="*/ 43033571 w 71"/>
                <a:gd name="T3" fmla="*/ 54003726 h 42"/>
                <a:gd name="T4" fmla="*/ 31709657 w 71"/>
                <a:gd name="T5" fmla="*/ 60754381 h 42"/>
                <a:gd name="T6" fmla="*/ 6795247 w 71"/>
                <a:gd name="T7" fmla="*/ 45003357 h 42"/>
                <a:gd name="T8" fmla="*/ 0 w 71"/>
                <a:gd name="T9" fmla="*/ 20251964 h 42"/>
                <a:gd name="T10" fmla="*/ 40768488 w 71"/>
                <a:gd name="T11" fmla="*/ 6750655 h 42"/>
                <a:gd name="T12" fmla="*/ 81538475 w 71"/>
                <a:gd name="T13" fmla="*/ 0 h 42"/>
                <a:gd name="T14" fmla="*/ 120043379 w 71"/>
                <a:gd name="T15" fmla="*/ 9000369 h 42"/>
                <a:gd name="T16" fmla="*/ 154016620 w 71"/>
                <a:gd name="T17" fmla="*/ 6750655 h 42"/>
                <a:gd name="T18" fmla="*/ 160811868 w 71"/>
                <a:gd name="T19" fmla="*/ 15751024 h 42"/>
                <a:gd name="T20" fmla="*/ 140427623 w 71"/>
                <a:gd name="T21" fmla="*/ 40502417 h 42"/>
                <a:gd name="T22" fmla="*/ 158546785 w 71"/>
                <a:gd name="T23" fmla="*/ 81004833 h 42"/>
                <a:gd name="T24" fmla="*/ 147222871 w 71"/>
                <a:gd name="T25" fmla="*/ 94506143 h 42"/>
                <a:gd name="T26" fmla="*/ 120043379 w 71"/>
                <a:gd name="T27" fmla="*/ 94506143 h 42"/>
                <a:gd name="T28" fmla="*/ 86068640 w 71"/>
                <a:gd name="T29" fmla="*/ 78755119 h 42"/>
                <a:gd name="T30" fmla="*/ 70213063 w 71"/>
                <a:gd name="T31" fmla="*/ 72004464 h 42"/>
                <a:gd name="T32" fmla="*/ 43033571 w 71"/>
                <a:gd name="T33" fmla="*/ 81004833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299" name="Freeform 62"/>
            <p:cNvSpPr>
              <a:spLocks/>
            </p:cNvSpPr>
            <p:nvPr/>
          </p:nvSpPr>
          <p:spPr bwMode="auto">
            <a:xfrm>
              <a:off x="5099050" y="3636963"/>
              <a:ext cx="411163" cy="355600"/>
            </a:xfrm>
            <a:custGeom>
              <a:avLst/>
              <a:gdLst>
                <a:gd name="T0" fmla="*/ 196548007 w 272"/>
                <a:gd name="T1" fmla="*/ 0 h 239"/>
                <a:gd name="T2" fmla="*/ 223973486 w 272"/>
                <a:gd name="T3" fmla="*/ 19929967 h 239"/>
                <a:gd name="T4" fmla="*/ 246827800 w 272"/>
                <a:gd name="T5" fmla="*/ 8857267 h 239"/>
                <a:gd name="T6" fmla="*/ 258254201 w 272"/>
                <a:gd name="T7" fmla="*/ 17714534 h 239"/>
                <a:gd name="T8" fmla="*/ 285679680 w 272"/>
                <a:gd name="T9" fmla="*/ 19929967 h 239"/>
                <a:gd name="T10" fmla="*/ 322247490 w 272"/>
                <a:gd name="T11" fmla="*/ 37644500 h 239"/>
                <a:gd name="T12" fmla="*/ 333673891 w 272"/>
                <a:gd name="T13" fmla="*/ 53145090 h 239"/>
                <a:gd name="T14" fmla="*/ 354242622 w 272"/>
                <a:gd name="T15" fmla="*/ 68645679 h 239"/>
                <a:gd name="T16" fmla="*/ 372525771 w 272"/>
                <a:gd name="T17" fmla="*/ 95217479 h 239"/>
                <a:gd name="T18" fmla="*/ 386239266 w 272"/>
                <a:gd name="T19" fmla="*/ 110718069 h 239"/>
                <a:gd name="T20" fmla="*/ 372525771 w 272"/>
                <a:gd name="T21" fmla="*/ 130648035 h 239"/>
                <a:gd name="T22" fmla="*/ 358813787 w 272"/>
                <a:gd name="T23" fmla="*/ 152791946 h 239"/>
                <a:gd name="T24" fmla="*/ 363384952 w 272"/>
                <a:gd name="T25" fmla="*/ 166077103 h 239"/>
                <a:gd name="T26" fmla="*/ 365670535 w 272"/>
                <a:gd name="T27" fmla="*/ 179363747 h 239"/>
                <a:gd name="T28" fmla="*/ 388524849 w 272"/>
                <a:gd name="T29" fmla="*/ 179363747 h 239"/>
                <a:gd name="T30" fmla="*/ 397665668 w 272"/>
                <a:gd name="T31" fmla="*/ 177149803 h 239"/>
                <a:gd name="T32" fmla="*/ 406807998 w 272"/>
                <a:gd name="T33" fmla="*/ 183793125 h 239"/>
                <a:gd name="T34" fmla="*/ 399951250 w 272"/>
                <a:gd name="T35" fmla="*/ 201507659 h 239"/>
                <a:gd name="T36" fmla="*/ 415950328 w 272"/>
                <a:gd name="T37" fmla="*/ 225865515 h 239"/>
                <a:gd name="T38" fmla="*/ 431947894 w 272"/>
                <a:gd name="T39" fmla="*/ 248009426 h 239"/>
                <a:gd name="T40" fmla="*/ 447945461 w 272"/>
                <a:gd name="T41" fmla="*/ 263510015 h 239"/>
                <a:gd name="T42" fmla="*/ 587356927 w 272"/>
                <a:gd name="T43" fmla="*/ 318869049 h 239"/>
                <a:gd name="T44" fmla="*/ 621639154 w 272"/>
                <a:gd name="T45" fmla="*/ 318869049 h 239"/>
                <a:gd name="T46" fmla="*/ 507367584 w 272"/>
                <a:gd name="T47" fmla="*/ 458374351 h 239"/>
                <a:gd name="T48" fmla="*/ 452516626 w 272"/>
                <a:gd name="T49" fmla="*/ 458374351 h 239"/>
                <a:gd name="T50" fmla="*/ 415950328 w 272"/>
                <a:gd name="T51" fmla="*/ 491589474 h 239"/>
                <a:gd name="T52" fmla="*/ 388524849 w 272"/>
                <a:gd name="T53" fmla="*/ 491589474 h 239"/>
                <a:gd name="T54" fmla="*/ 377096936 w 272"/>
                <a:gd name="T55" fmla="*/ 507090064 h 239"/>
                <a:gd name="T56" fmla="*/ 347385875 w 272"/>
                <a:gd name="T57" fmla="*/ 507090064 h 239"/>
                <a:gd name="T58" fmla="*/ 331388308 w 272"/>
                <a:gd name="T59" fmla="*/ 491589474 h 239"/>
                <a:gd name="T60" fmla="*/ 292536428 w 272"/>
                <a:gd name="T61" fmla="*/ 511519441 h 239"/>
                <a:gd name="T62" fmla="*/ 281108515 w 272"/>
                <a:gd name="T63" fmla="*/ 529233975 h 239"/>
                <a:gd name="T64" fmla="*/ 253683036 w 272"/>
                <a:gd name="T65" fmla="*/ 527020030 h 239"/>
                <a:gd name="T66" fmla="*/ 244542218 w 272"/>
                <a:gd name="T67" fmla="*/ 520376708 h 239"/>
                <a:gd name="T68" fmla="*/ 233114305 w 272"/>
                <a:gd name="T69" fmla="*/ 522590653 h 239"/>
                <a:gd name="T70" fmla="*/ 219402321 w 272"/>
                <a:gd name="T71" fmla="*/ 522590653 h 239"/>
                <a:gd name="T72" fmla="*/ 166836945 w 272"/>
                <a:gd name="T73" fmla="*/ 482732208 h 239"/>
                <a:gd name="T74" fmla="*/ 137125884 w 272"/>
                <a:gd name="T75" fmla="*/ 482732208 h 239"/>
                <a:gd name="T76" fmla="*/ 123413900 w 272"/>
                <a:gd name="T77" fmla="*/ 467231618 h 239"/>
                <a:gd name="T78" fmla="*/ 123413900 w 272"/>
                <a:gd name="T79" fmla="*/ 442873762 h 239"/>
                <a:gd name="T80" fmla="*/ 100559586 w 272"/>
                <a:gd name="T81" fmla="*/ 434016495 h 239"/>
                <a:gd name="T82" fmla="*/ 75419690 w 272"/>
                <a:gd name="T83" fmla="*/ 383085351 h 239"/>
                <a:gd name="T84" fmla="*/ 57136541 w 272"/>
                <a:gd name="T85" fmla="*/ 374228084 h 239"/>
                <a:gd name="T86" fmla="*/ 47994210 w 272"/>
                <a:gd name="T87" fmla="*/ 354299605 h 239"/>
                <a:gd name="T88" fmla="*/ 27425479 w 272"/>
                <a:gd name="T89" fmla="*/ 332155694 h 239"/>
                <a:gd name="T90" fmla="*/ 0 w 272"/>
                <a:gd name="T91" fmla="*/ 329940261 h 239"/>
                <a:gd name="T92" fmla="*/ 13711984 w 272"/>
                <a:gd name="T93" fmla="*/ 303368460 h 239"/>
                <a:gd name="T94" fmla="*/ 36566298 w 272"/>
                <a:gd name="T95" fmla="*/ 301154515 h 239"/>
                <a:gd name="T96" fmla="*/ 43423045 w 272"/>
                <a:gd name="T97" fmla="*/ 287867871 h 239"/>
                <a:gd name="T98" fmla="*/ 41137463 w 272"/>
                <a:gd name="T99" fmla="*/ 245795481 h 239"/>
                <a:gd name="T100" fmla="*/ 52565376 w 272"/>
                <a:gd name="T101" fmla="*/ 197078281 h 239"/>
                <a:gd name="T102" fmla="*/ 70848524 w 272"/>
                <a:gd name="T103" fmla="*/ 186007069 h 239"/>
                <a:gd name="T104" fmla="*/ 75419690 w 272"/>
                <a:gd name="T105" fmla="*/ 166077103 h 239"/>
                <a:gd name="T106" fmla="*/ 91417256 w 272"/>
                <a:gd name="T107" fmla="*/ 130648035 h 239"/>
                <a:gd name="T108" fmla="*/ 116557152 w 272"/>
                <a:gd name="T109" fmla="*/ 108504124 h 239"/>
                <a:gd name="T110" fmla="*/ 130270648 w 272"/>
                <a:gd name="T111" fmla="*/ 62002356 h 239"/>
                <a:gd name="T112" fmla="*/ 137125884 w 272"/>
                <a:gd name="T113" fmla="*/ 24357856 h 239"/>
                <a:gd name="T114" fmla="*/ 185120094 w 272"/>
                <a:gd name="T115" fmla="*/ 33215123 h 239"/>
                <a:gd name="T116" fmla="*/ 196548007 w 272"/>
                <a:gd name="T117" fmla="*/ 0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0" name="Freeform 63"/>
            <p:cNvSpPr>
              <a:spLocks/>
            </p:cNvSpPr>
            <p:nvPr/>
          </p:nvSpPr>
          <p:spPr bwMode="auto">
            <a:xfrm>
              <a:off x="4600575" y="1987550"/>
              <a:ext cx="266700" cy="282575"/>
            </a:xfrm>
            <a:custGeom>
              <a:avLst/>
              <a:gdLst>
                <a:gd name="T0" fmla="*/ 242851565 w 176"/>
                <a:gd name="T1" fmla="*/ 42277107 h 189"/>
                <a:gd name="T2" fmla="*/ 245142760 w 176"/>
                <a:gd name="T3" fmla="*/ 68979697 h 189"/>
                <a:gd name="T4" fmla="*/ 300126905 w 176"/>
                <a:gd name="T5" fmla="*/ 95680792 h 189"/>
                <a:gd name="T6" fmla="*/ 279507661 w 176"/>
                <a:gd name="T7" fmla="*/ 124608099 h 189"/>
                <a:gd name="T8" fmla="*/ 329910931 w 176"/>
                <a:gd name="T9" fmla="*/ 171336137 h 189"/>
                <a:gd name="T10" fmla="*/ 316165273 w 176"/>
                <a:gd name="T11" fmla="*/ 206939092 h 189"/>
                <a:gd name="T12" fmla="*/ 352821370 w 176"/>
                <a:gd name="T13" fmla="*/ 235864904 h 189"/>
                <a:gd name="T14" fmla="*/ 345947784 w 176"/>
                <a:gd name="T15" fmla="*/ 264792211 h 189"/>
                <a:gd name="T16" fmla="*/ 403224639 w 176"/>
                <a:gd name="T17" fmla="*/ 293719519 h 189"/>
                <a:gd name="T18" fmla="*/ 396351053 w 176"/>
                <a:gd name="T19" fmla="*/ 313744966 h 189"/>
                <a:gd name="T20" fmla="*/ 371149418 w 176"/>
                <a:gd name="T21" fmla="*/ 338221344 h 189"/>
                <a:gd name="T22" fmla="*/ 311582882 w 176"/>
                <a:gd name="T23" fmla="*/ 391625028 h 189"/>
                <a:gd name="T24" fmla="*/ 252014831 w 176"/>
                <a:gd name="T25" fmla="*/ 396075958 h 189"/>
                <a:gd name="T26" fmla="*/ 194739491 w 176"/>
                <a:gd name="T27" fmla="*/ 411651971 h 189"/>
                <a:gd name="T28" fmla="*/ 142045026 w 176"/>
                <a:gd name="T29" fmla="*/ 420552336 h 189"/>
                <a:gd name="T30" fmla="*/ 119134587 w 176"/>
                <a:gd name="T31" fmla="*/ 398300676 h 189"/>
                <a:gd name="T32" fmla="*/ 84768170 w 176"/>
                <a:gd name="T33" fmla="*/ 382724663 h 189"/>
                <a:gd name="T34" fmla="*/ 84768170 w 176"/>
                <a:gd name="T35" fmla="*/ 340447556 h 189"/>
                <a:gd name="T36" fmla="*/ 61857731 w 176"/>
                <a:gd name="T37" fmla="*/ 302619884 h 189"/>
                <a:gd name="T38" fmla="*/ 73313709 w 176"/>
                <a:gd name="T39" fmla="*/ 278143506 h 189"/>
                <a:gd name="T40" fmla="*/ 98515343 w 176"/>
                <a:gd name="T41" fmla="*/ 253667129 h 189"/>
                <a:gd name="T42" fmla="*/ 162664270 w 176"/>
                <a:gd name="T43" fmla="*/ 206939092 h 189"/>
                <a:gd name="T44" fmla="*/ 183283514 w 176"/>
                <a:gd name="T45" fmla="*/ 200263444 h 189"/>
                <a:gd name="T46" fmla="*/ 174120247 w 176"/>
                <a:gd name="T47" fmla="*/ 182461219 h 189"/>
                <a:gd name="T48" fmla="*/ 126008173 w 176"/>
                <a:gd name="T49" fmla="*/ 162435772 h 189"/>
                <a:gd name="T50" fmla="*/ 112261001 w 176"/>
                <a:gd name="T51" fmla="*/ 146859759 h 189"/>
                <a:gd name="T52" fmla="*/ 98515343 w 176"/>
                <a:gd name="T53" fmla="*/ 86780427 h 189"/>
                <a:gd name="T54" fmla="*/ 45820878 w 176"/>
                <a:gd name="T55" fmla="*/ 60079332 h 189"/>
                <a:gd name="T56" fmla="*/ 0 w 176"/>
                <a:gd name="T57" fmla="*/ 40052390 h 189"/>
                <a:gd name="T58" fmla="*/ 16036853 w 176"/>
                <a:gd name="T59" fmla="*/ 28927307 h 189"/>
                <a:gd name="T60" fmla="*/ 54985660 w 176"/>
                <a:gd name="T61" fmla="*/ 48952755 h 189"/>
                <a:gd name="T62" fmla="*/ 93932952 w 176"/>
                <a:gd name="T63" fmla="*/ 48952755 h 189"/>
                <a:gd name="T64" fmla="*/ 128299369 w 176"/>
                <a:gd name="T65" fmla="*/ 57853120 h 189"/>
                <a:gd name="T66" fmla="*/ 153501003 w 176"/>
                <a:gd name="T67" fmla="*/ 40052390 h 189"/>
                <a:gd name="T68" fmla="*/ 162664270 w 176"/>
                <a:gd name="T69" fmla="*/ 11125082 h 189"/>
                <a:gd name="T70" fmla="*/ 206193953 w 176"/>
                <a:gd name="T71" fmla="*/ 0 h 189"/>
                <a:gd name="T72" fmla="*/ 247433956 w 176"/>
                <a:gd name="T73" fmla="*/ 13351295 h 189"/>
                <a:gd name="T74" fmla="*/ 242851565 w 176"/>
                <a:gd name="T75" fmla="*/ 42277107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1" name="Freeform 64"/>
            <p:cNvSpPr>
              <a:spLocks/>
            </p:cNvSpPr>
            <p:nvPr/>
          </p:nvSpPr>
          <p:spPr bwMode="auto">
            <a:xfrm>
              <a:off x="2727325" y="5672138"/>
              <a:ext cx="80963" cy="34925"/>
            </a:xfrm>
            <a:custGeom>
              <a:avLst/>
              <a:gdLst>
                <a:gd name="T0" fmla="*/ 0 w 53"/>
                <a:gd name="T1" fmla="*/ 32486071 h 24"/>
                <a:gd name="T2" fmla="*/ 34644526 w 53"/>
                <a:gd name="T3" fmla="*/ 6497505 h 24"/>
                <a:gd name="T4" fmla="*/ 69287524 w 53"/>
                <a:gd name="T5" fmla="*/ 17325710 h 24"/>
                <a:gd name="T6" fmla="*/ 85455683 w 53"/>
                <a:gd name="T7" fmla="*/ 0 h 24"/>
                <a:gd name="T8" fmla="*/ 122408418 w 53"/>
                <a:gd name="T9" fmla="*/ 19492516 h 24"/>
                <a:gd name="T10" fmla="*/ 115479207 w 53"/>
                <a:gd name="T11" fmla="*/ 34652876 h 24"/>
                <a:gd name="T12" fmla="*/ 71597261 w 53"/>
                <a:gd name="T13" fmla="*/ 47646431 h 24"/>
                <a:gd name="T14" fmla="*/ 48501420 w 53"/>
                <a:gd name="T15" fmla="*/ 32486071 h 24"/>
                <a:gd name="T16" fmla="*/ 25405578 w 53"/>
                <a:gd name="T17" fmla="*/ 51978586 h 24"/>
                <a:gd name="T18" fmla="*/ 0 w 53"/>
                <a:gd name="T19" fmla="*/ 3248607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2" name="Freeform 65"/>
            <p:cNvSpPr>
              <a:spLocks/>
            </p:cNvSpPr>
            <p:nvPr/>
          </p:nvSpPr>
          <p:spPr bwMode="auto">
            <a:xfrm>
              <a:off x="2671763" y="3921125"/>
              <a:ext cx="79375" cy="114300"/>
            </a:xfrm>
            <a:custGeom>
              <a:avLst/>
              <a:gdLst>
                <a:gd name="T0" fmla="*/ 81515130 w 53"/>
                <a:gd name="T1" fmla="*/ 148018500 h 77"/>
                <a:gd name="T2" fmla="*/ 65664092 w 53"/>
                <a:gd name="T3" fmla="*/ 165691952 h 77"/>
                <a:gd name="T4" fmla="*/ 45285684 w 53"/>
                <a:gd name="T5" fmla="*/ 170111057 h 77"/>
                <a:gd name="T6" fmla="*/ 40756816 w 53"/>
                <a:gd name="T7" fmla="*/ 156855226 h 77"/>
                <a:gd name="T8" fmla="*/ 29436144 w 53"/>
                <a:gd name="T9" fmla="*/ 154646416 h 77"/>
                <a:gd name="T10" fmla="*/ 18113974 w 53"/>
                <a:gd name="T11" fmla="*/ 167902247 h 77"/>
                <a:gd name="T12" fmla="*/ 0 w 53"/>
                <a:gd name="T13" fmla="*/ 156855226 h 77"/>
                <a:gd name="T14" fmla="*/ 9057736 w 53"/>
                <a:gd name="T15" fmla="*/ 136972964 h 77"/>
                <a:gd name="T16" fmla="*/ 13585106 w 53"/>
                <a:gd name="T17" fmla="*/ 117089217 h 77"/>
                <a:gd name="T18" fmla="*/ 22642842 w 53"/>
                <a:gd name="T19" fmla="*/ 97206955 h 77"/>
                <a:gd name="T20" fmla="*/ 4528868 w 53"/>
                <a:gd name="T21" fmla="*/ 70695292 h 77"/>
                <a:gd name="T22" fmla="*/ 2264434 w 53"/>
                <a:gd name="T23" fmla="*/ 39766009 h 77"/>
                <a:gd name="T24" fmla="*/ 24907276 w 53"/>
                <a:gd name="T25" fmla="*/ 0 h 77"/>
                <a:gd name="T26" fmla="*/ 38492382 w 53"/>
                <a:gd name="T27" fmla="*/ 4419105 h 77"/>
                <a:gd name="T28" fmla="*/ 70192960 w 53"/>
                <a:gd name="T29" fmla="*/ 15464642 h 77"/>
                <a:gd name="T30" fmla="*/ 113214210 w 53"/>
                <a:gd name="T31" fmla="*/ 55230651 h 77"/>
                <a:gd name="T32" fmla="*/ 120007512 w 53"/>
                <a:gd name="T33" fmla="*/ 72904103 h 77"/>
                <a:gd name="T34" fmla="*/ 95100236 w 53"/>
                <a:gd name="T35" fmla="*/ 114880406 h 77"/>
                <a:gd name="T36" fmla="*/ 81515130 w 53"/>
                <a:gd name="T37" fmla="*/ 14801850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3" name="Freeform 66"/>
            <p:cNvSpPr>
              <a:spLocks/>
            </p:cNvSpPr>
            <p:nvPr/>
          </p:nvSpPr>
          <p:spPr bwMode="auto">
            <a:xfrm>
              <a:off x="4402138" y="2773363"/>
              <a:ext cx="25400" cy="47625"/>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04" name="Freeform 67"/>
            <p:cNvSpPr>
              <a:spLocks/>
            </p:cNvSpPr>
            <p:nvPr/>
          </p:nvSpPr>
          <p:spPr bwMode="auto">
            <a:xfrm>
              <a:off x="4073525" y="2525713"/>
              <a:ext cx="307975" cy="266700"/>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05" name="Freeform 68"/>
            <p:cNvSpPr>
              <a:spLocks/>
            </p:cNvSpPr>
            <p:nvPr/>
          </p:nvSpPr>
          <p:spPr bwMode="auto">
            <a:xfrm>
              <a:off x="4430713" y="4027488"/>
              <a:ext cx="155575" cy="195262"/>
            </a:xfrm>
            <a:custGeom>
              <a:avLst/>
              <a:gdLst>
                <a:gd name="T0" fmla="*/ 95912743 w 103"/>
                <a:gd name="T1" fmla="*/ 290605006 h 131"/>
                <a:gd name="T2" fmla="*/ 52523933 w 103"/>
                <a:gd name="T3" fmla="*/ 244019369 h 131"/>
                <a:gd name="T4" fmla="*/ 25120076 w 103"/>
                <a:gd name="T5" fmla="*/ 206306973 h 131"/>
                <a:gd name="T6" fmla="*/ 0 w 103"/>
                <a:gd name="T7" fmla="*/ 157503397 h 131"/>
                <a:gd name="T8" fmla="*/ 2283781 w 103"/>
                <a:gd name="T9" fmla="*/ 144192789 h 131"/>
                <a:gd name="T10" fmla="*/ 11418903 w 103"/>
                <a:gd name="T11" fmla="*/ 128664243 h 131"/>
                <a:gd name="T12" fmla="*/ 20552515 w 103"/>
                <a:gd name="T13" fmla="*/ 95389213 h 131"/>
                <a:gd name="T14" fmla="*/ 29687637 w 103"/>
                <a:gd name="T15" fmla="*/ 59896246 h 131"/>
                <a:gd name="T16" fmla="*/ 43388810 w 103"/>
                <a:gd name="T17" fmla="*/ 57676817 h 131"/>
                <a:gd name="T18" fmla="*/ 105047865 w 103"/>
                <a:gd name="T19" fmla="*/ 57676817 h 131"/>
                <a:gd name="T20" fmla="*/ 105047865 w 103"/>
                <a:gd name="T21" fmla="*/ 2217938 h 131"/>
                <a:gd name="T22" fmla="*/ 123316599 w 103"/>
                <a:gd name="T23" fmla="*/ 0 h 131"/>
                <a:gd name="T24" fmla="*/ 148436675 w 103"/>
                <a:gd name="T25" fmla="*/ 6655304 h 131"/>
                <a:gd name="T26" fmla="*/ 173556751 w 103"/>
                <a:gd name="T27" fmla="*/ 0 h 131"/>
                <a:gd name="T28" fmla="*/ 180408093 w 103"/>
                <a:gd name="T29" fmla="*/ 2217938 h 131"/>
                <a:gd name="T30" fmla="*/ 175840532 w 103"/>
                <a:gd name="T31" fmla="*/ 22183850 h 131"/>
                <a:gd name="T32" fmla="*/ 187259435 w 103"/>
                <a:gd name="T33" fmla="*/ 46585638 h 131"/>
                <a:gd name="T34" fmla="*/ 219230852 w 103"/>
                <a:gd name="T35" fmla="*/ 42148272 h 131"/>
                <a:gd name="T36" fmla="*/ 230648245 w 103"/>
                <a:gd name="T37" fmla="*/ 53240942 h 131"/>
                <a:gd name="T38" fmla="*/ 212379511 w 103"/>
                <a:gd name="T39" fmla="*/ 106481884 h 131"/>
                <a:gd name="T40" fmla="*/ 232932025 w 103"/>
                <a:gd name="T41" fmla="*/ 133101609 h 131"/>
                <a:gd name="T42" fmla="*/ 235215806 w 103"/>
                <a:gd name="T43" fmla="*/ 168594577 h 131"/>
                <a:gd name="T44" fmla="*/ 230648245 w 103"/>
                <a:gd name="T45" fmla="*/ 199651669 h 131"/>
                <a:gd name="T46" fmla="*/ 216947072 w 103"/>
                <a:gd name="T47" fmla="*/ 221835519 h 131"/>
                <a:gd name="T48" fmla="*/ 180408093 w 103"/>
                <a:gd name="T49" fmla="*/ 219617581 h 131"/>
                <a:gd name="T50" fmla="*/ 157571798 w 103"/>
                <a:gd name="T51" fmla="*/ 197433731 h 131"/>
                <a:gd name="T52" fmla="*/ 155288017 w 103"/>
                <a:gd name="T53" fmla="*/ 217399643 h 131"/>
                <a:gd name="T54" fmla="*/ 127884160 w 103"/>
                <a:gd name="T55" fmla="*/ 224054947 h 131"/>
                <a:gd name="T56" fmla="*/ 111899207 w 103"/>
                <a:gd name="T57" fmla="*/ 235146127 h 131"/>
                <a:gd name="T58" fmla="*/ 127884160 w 103"/>
                <a:gd name="T59" fmla="*/ 266203219 h 131"/>
                <a:gd name="T60" fmla="*/ 95912743 w 103"/>
                <a:gd name="T61" fmla="*/ 290605006 h 1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6" name="Freeform 69"/>
            <p:cNvSpPr>
              <a:spLocks/>
            </p:cNvSpPr>
            <p:nvPr/>
          </p:nvSpPr>
          <p:spPr bwMode="auto">
            <a:xfrm>
              <a:off x="4008438" y="2405063"/>
              <a:ext cx="44450" cy="38100"/>
            </a:xfrm>
            <a:custGeom>
              <a:avLst/>
              <a:gdLst>
                <a:gd name="T0" fmla="*/ 67203955 w 30"/>
                <a:gd name="T1" fmla="*/ 28352262 h 26"/>
                <a:gd name="T2" fmla="*/ 47042917 w 30"/>
                <a:gd name="T3" fmla="*/ 56703058 h 26"/>
                <a:gd name="T4" fmla="*/ 22401318 w 30"/>
                <a:gd name="T5" fmla="*/ 47979623 h 26"/>
                <a:gd name="T6" fmla="*/ 0 w 30"/>
                <a:gd name="T7" fmla="*/ 50160115 h 26"/>
                <a:gd name="T8" fmla="*/ 8961120 w 30"/>
                <a:gd name="T9" fmla="*/ 26170304 h 26"/>
                <a:gd name="T10" fmla="*/ 2240280 w 30"/>
                <a:gd name="T11" fmla="*/ 2180492 h 26"/>
                <a:gd name="T12" fmla="*/ 31362438 w 30"/>
                <a:gd name="T13" fmla="*/ 0 h 26"/>
                <a:gd name="T14" fmla="*/ 67203955 w 30"/>
                <a:gd name="T15" fmla="*/ 28352262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7" name="Freeform 70"/>
            <p:cNvSpPr>
              <a:spLocks/>
            </p:cNvSpPr>
            <p:nvPr/>
          </p:nvSpPr>
          <p:spPr bwMode="auto">
            <a:xfrm>
              <a:off x="4044950" y="2305050"/>
              <a:ext cx="180975" cy="255588"/>
            </a:xfrm>
            <a:custGeom>
              <a:avLst/>
              <a:gdLst>
                <a:gd name="T0" fmla="*/ 111727933 w 120"/>
                <a:gd name="T1" fmla="*/ 0 h 172"/>
                <a:gd name="T2" fmla="*/ 72964596 w 120"/>
                <a:gd name="T3" fmla="*/ 46442717 h 172"/>
                <a:gd name="T4" fmla="*/ 107167363 w 120"/>
                <a:gd name="T5" fmla="*/ 39807831 h 172"/>
                <a:gd name="T6" fmla="*/ 145929191 w 120"/>
                <a:gd name="T7" fmla="*/ 39807831 h 172"/>
                <a:gd name="T8" fmla="*/ 136809559 w 120"/>
                <a:gd name="T9" fmla="*/ 75191909 h 172"/>
                <a:gd name="T10" fmla="*/ 104887078 w 120"/>
                <a:gd name="T11" fmla="*/ 112788607 h 172"/>
                <a:gd name="T12" fmla="*/ 141368621 w 120"/>
                <a:gd name="T13" fmla="*/ 117212360 h 172"/>
                <a:gd name="T14" fmla="*/ 143648906 w 120"/>
                <a:gd name="T15" fmla="*/ 121634626 h 172"/>
                <a:gd name="T16" fmla="*/ 173291103 w 120"/>
                <a:gd name="T17" fmla="*/ 172501096 h 172"/>
                <a:gd name="T18" fmla="*/ 198372730 w 120"/>
                <a:gd name="T19" fmla="*/ 181347116 h 172"/>
                <a:gd name="T20" fmla="*/ 218893787 w 120"/>
                <a:gd name="T21" fmla="*/ 230000966 h 172"/>
                <a:gd name="T22" fmla="*/ 230295212 w 120"/>
                <a:gd name="T23" fmla="*/ 247693006 h 172"/>
                <a:gd name="T24" fmla="*/ 273617611 w 120"/>
                <a:gd name="T25" fmla="*/ 256539025 h 172"/>
                <a:gd name="T26" fmla="*/ 269057041 w 120"/>
                <a:gd name="T27" fmla="*/ 285289703 h 172"/>
                <a:gd name="T28" fmla="*/ 250816269 w 120"/>
                <a:gd name="T29" fmla="*/ 298559475 h 172"/>
                <a:gd name="T30" fmla="*/ 264496471 w 120"/>
                <a:gd name="T31" fmla="*/ 320673781 h 172"/>
                <a:gd name="T32" fmla="*/ 232575497 w 120"/>
                <a:gd name="T33" fmla="*/ 342789573 h 172"/>
                <a:gd name="T34" fmla="*/ 184692528 w 120"/>
                <a:gd name="T35" fmla="*/ 342789573 h 172"/>
                <a:gd name="T36" fmla="*/ 123127849 w 120"/>
                <a:gd name="T37" fmla="*/ 356059346 h 172"/>
                <a:gd name="T38" fmla="*/ 104887078 w 120"/>
                <a:gd name="T39" fmla="*/ 347213326 h 172"/>
                <a:gd name="T40" fmla="*/ 82085736 w 120"/>
                <a:gd name="T41" fmla="*/ 367116499 h 172"/>
                <a:gd name="T42" fmla="*/ 47882969 w 120"/>
                <a:gd name="T43" fmla="*/ 362694232 h 172"/>
                <a:gd name="T44" fmla="*/ 22801342 w 120"/>
                <a:gd name="T45" fmla="*/ 380386271 h 172"/>
                <a:gd name="T46" fmla="*/ 2280285 w 120"/>
                <a:gd name="T47" fmla="*/ 371540251 h 172"/>
                <a:gd name="T48" fmla="*/ 57004109 w 120"/>
                <a:gd name="T49" fmla="*/ 325097534 h 172"/>
                <a:gd name="T50" fmla="*/ 88925083 w 120"/>
                <a:gd name="T51" fmla="*/ 314040381 h 172"/>
                <a:gd name="T52" fmla="*/ 88925083 w 120"/>
                <a:gd name="T53" fmla="*/ 314040381 h 172"/>
                <a:gd name="T54" fmla="*/ 34202767 w 120"/>
                <a:gd name="T55" fmla="*/ 307405495 h 172"/>
                <a:gd name="T56" fmla="*/ 25081627 w 120"/>
                <a:gd name="T57" fmla="*/ 289713456 h 172"/>
                <a:gd name="T58" fmla="*/ 61564679 w 120"/>
                <a:gd name="T59" fmla="*/ 276443684 h 172"/>
                <a:gd name="T60" fmla="*/ 43322399 w 120"/>
                <a:gd name="T61" fmla="*/ 252116758 h 172"/>
                <a:gd name="T62" fmla="*/ 50163254 w 120"/>
                <a:gd name="T63" fmla="*/ 223366080 h 172"/>
                <a:gd name="T64" fmla="*/ 102606793 w 120"/>
                <a:gd name="T65" fmla="*/ 225577214 h 172"/>
                <a:gd name="T66" fmla="*/ 102606793 w 120"/>
                <a:gd name="T67" fmla="*/ 225577214 h 172"/>
                <a:gd name="T68" fmla="*/ 109447648 w 120"/>
                <a:gd name="T69" fmla="*/ 201250288 h 172"/>
                <a:gd name="T70" fmla="*/ 86646306 w 120"/>
                <a:gd name="T71" fmla="*/ 174712230 h 172"/>
                <a:gd name="T72" fmla="*/ 84366021 w 120"/>
                <a:gd name="T73" fmla="*/ 174712230 h 172"/>
                <a:gd name="T74" fmla="*/ 43322399 w 120"/>
                <a:gd name="T75" fmla="*/ 165866210 h 172"/>
                <a:gd name="T76" fmla="*/ 34202767 w 120"/>
                <a:gd name="T77" fmla="*/ 154809057 h 172"/>
                <a:gd name="T78" fmla="*/ 47882969 w 120"/>
                <a:gd name="T79" fmla="*/ 134904399 h 172"/>
                <a:gd name="T80" fmla="*/ 36483052 w 120"/>
                <a:gd name="T81" fmla="*/ 121634626 h 172"/>
                <a:gd name="T82" fmla="*/ 18240772 w 120"/>
                <a:gd name="T83" fmla="*/ 143750418 h 172"/>
                <a:gd name="T84" fmla="*/ 18240772 w 120"/>
                <a:gd name="T85" fmla="*/ 101731454 h 172"/>
                <a:gd name="T86" fmla="*/ 0 w 120"/>
                <a:gd name="T87" fmla="*/ 79615662 h 172"/>
                <a:gd name="T88" fmla="*/ 15960487 w 120"/>
                <a:gd name="T89" fmla="*/ 33172945 h 172"/>
                <a:gd name="T90" fmla="*/ 43322399 w 120"/>
                <a:gd name="T91" fmla="*/ 0 h 172"/>
                <a:gd name="T92" fmla="*/ 70684311 w 120"/>
                <a:gd name="T93" fmla="*/ 2211133 h 172"/>
                <a:gd name="T94" fmla="*/ 111727933 w 120"/>
                <a:gd name="T95" fmla="*/ 0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15" y="139"/>
                  </a:lnTo>
                  <a:lnTo>
                    <a:pt x="11" y="131"/>
                  </a:lnTo>
                  <a:lnTo>
                    <a:pt x="27" y="125"/>
                  </a:lnTo>
                  <a:lnTo>
                    <a:pt x="19" y="114"/>
                  </a:lnTo>
                  <a:lnTo>
                    <a:pt x="22" y="101"/>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8" name="Freeform 71"/>
            <p:cNvSpPr>
              <a:spLocks/>
            </p:cNvSpPr>
            <p:nvPr/>
          </p:nvSpPr>
          <p:spPr bwMode="auto">
            <a:xfrm>
              <a:off x="5191125" y="2754313"/>
              <a:ext cx="180975" cy="77787"/>
            </a:xfrm>
            <a:custGeom>
              <a:avLst/>
              <a:gdLst>
                <a:gd name="T0" fmla="*/ 75244881 w 120"/>
                <a:gd name="T1" fmla="*/ 93505958 h 52"/>
                <a:gd name="T2" fmla="*/ 77525166 w 120"/>
                <a:gd name="T3" fmla="*/ 73469822 h 52"/>
                <a:gd name="T4" fmla="*/ 63843456 w 120"/>
                <a:gd name="T5" fmla="*/ 42299673 h 52"/>
                <a:gd name="T6" fmla="*/ 38761829 w 120"/>
                <a:gd name="T7" fmla="*/ 24489442 h 52"/>
                <a:gd name="T8" fmla="*/ 15960487 w 120"/>
                <a:gd name="T9" fmla="*/ 20037632 h 52"/>
                <a:gd name="T10" fmla="*/ 0 w 120"/>
                <a:gd name="T11" fmla="*/ 6679211 h 52"/>
                <a:gd name="T12" fmla="*/ 2280285 w 120"/>
                <a:gd name="T13" fmla="*/ 0 h 52"/>
                <a:gd name="T14" fmla="*/ 36483052 w 120"/>
                <a:gd name="T15" fmla="*/ 8905116 h 52"/>
                <a:gd name="T16" fmla="*/ 93485653 w 120"/>
                <a:gd name="T17" fmla="*/ 15584326 h 52"/>
                <a:gd name="T18" fmla="*/ 150489761 w 120"/>
                <a:gd name="T19" fmla="*/ 37847863 h 52"/>
                <a:gd name="T20" fmla="*/ 157330616 w 120"/>
                <a:gd name="T21" fmla="*/ 46752979 h 52"/>
                <a:gd name="T22" fmla="*/ 180131958 w 120"/>
                <a:gd name="T23" fmla="*/ 40073768 h 52"/>
                <a:gd name="T24" fmla="*/ 216613502 w 120"/>
                <a:gd name="T25" fmla="*/ 48978884 h 52"/>
                <a:gd name="T26" fmla="*/ 232575497 w 120"/>
                <a:gd name="T27" fmla="*/ 66790611 h 52"/>
                <a:gd name="T28" fmla="*/ 257657124 w 120"/>
                <a:gd name="T29" fmla="*/ 77921631 h 52"/>
                <a:gd name="T30" fmla="*/ 250816269 w 120"/>
                <a:gd name="T31" fmla="*/ 84600842 h 52"/>
                <a:gd name="T32" fmla="*/ 273617611 w 120"/>
                <a:gd name="T33" fmla="*/ 109090284 h 52"/>
                <a:gd name="T34" fmla="*/ 269057041 w 120"/>
                <a:gd name="T35" fmla="*/ 115769495 h 52"/>
                <a:gd name="T36" fmla="*/ 248535984 w 120"/>
                <a:gd name="T37" fmla="*/ 111316189 h 52"/>
                <a:gd name="T38" fmla="*/ 216613502 w 120"/>
                <a:gd name="T39" fmla="*/ 97959263 h 52"/>
                <a:gd name="T40" fmla="*/ 209774155 w 120"/>
                <a:gd name="T41" fmla="*/ 106864379 h 52"/>
                <a:gd name="T42" fmla="*/ 157330616 w 120"/>
                <a:gd name="T43" fmla="*/ 113543590 h 52"/>
                <a:gd name="T44" fmla="*/ 116286994 w 120"/>
                <a:gd name="T45" fmla="*/ 91280053 h 52"/>
                <a:gd name="T46" fmla="*/ 75244881 w 120"/>
                <a:gd name="T47" fmla="*/ 93505958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09" name="Freeform 72"/>
            <p:cNvSpPr>
              <a:spLocks/>
            </p:cNvSpPr>
            <p:nvPr/>
          </p:nvSpPr>
          <p:spPr bwMode="auto">
            <a:xfrm>
              <a:off x="4095750" y="3756025"/>
              <a:ext cx="119063" cy="196850"/>
            </a:xfrm>
            <a:custGeom>
              <a:avLst/>
              <a:gdLst>
                <a:gd name="T0" fmla="*/ 180012706 w 79"/>
                <a:gd name="T1" fmla="*/ 237481630 h 132"/>
                <a:gd name="T2" fmla="*/ 113932741 w 79"/>
                <a:gd name="T3" fmla="*/ 264114540 h 132"/>
                <a:gd name="T4" fmla="*/ 91144987 w 79"/>
                <a:gd name="T5" fmla="*/ 281871305 h 132"/>
                <a:gd name="T6" fmla="*/ 52408820 w 79"/>
                <a:gd name="T7" fmla="*/ 292967978 h 132"/>
                <a:gd name="T8" fmla="*/ 15949921 w 79"/>
                <a:gd name="T9" fmla="*/ 281871305 h 132"/>
                <a:gd name="T10" fmla="*/ 18228696 w 79"/>
                <a:gd name="T11" fmla="*/ 264114540 h 132"/>
                <a:gd name="T12" fmla="*/ 0 w 79"/>
                <a:gd name="T13" fmla="*/ 221945392 h 132"/>
                <a:gd name="T14" fmla="*/ 11393877 w 79"/>
                <a:gd name="T15" fmla="*/ 170898608 h 132"/>
                <a:gd name="T16" fmla="*/ 27343798 w 79"/>
                <a:gd name="T17" fmla="*/ 133167534 h 132"/>
                <a:gd name="T18" fmla="*/ 18228696 w 79"/>
                <a:gd name="T19" fmla="*/ 66583021 h 132"/>
                <a:gd name="T20" fmla="*/ 11393877 w 79"/>
                <a:gd name="T21" fmla="*/ 31072474 h 132"/>
                <a:gd name="T22" fmla="*/ 13671145 w 79"/>
                <a:gd name="T23" fmla="*/ 6658600 h 132"/>
                <a:gd name="T24" fmla="*/ 84310168 w 79"/>
                <a:gd name="T25" fmla="*/ 4439564 h 132"/>
                <a:gd name="T26" fmla="*/ 102538864 w 79"/>
                <a:gd name="T27" fmla="*/ 6658600 h 132"/>
                <a:gd name="T28" fmla="*/ 116210009 w 79"/>
                <a:gd name="T29" fmla="*/ 0 h 132"/>
                <a:gd name="T30" fmla="*/ 136718988 w 79"/>
                <a:gd name="T31" fmla="*/ 2219036 h 132"/>
                <a:gd name="T32" fmla="*/ 132161437 w 79"/>
                <a:gd name="T33" fmla="*/ 17755273 h 132"/>
                <a:gd name="T34" fmla="*/ 150390133 w 79"/>
                <a:gd name="T35" fmla="*/ 42169147 h 132"/>
                <a:gd name="T36" fmla="*/ 150390133 w 79"/>
                <a:gd name="T37" fmla="*/ 75462149 h 132"/>
                <a:gd name="T38" fmla="*/ 154947684 w 79"/>
                <a:gd name="T39" fmla="*/ 110972696 h 132"/>
                <a:gd name="T40" fmla="*/ 164062785 w 79"/>
                <a:gd name="T41" fmla="*/ 128727970 h 132"/>
                <a:gd name="T42" fmla="*/ 154947684 w 79"/>
                <a:gd name="T43" fmla="*/ 168678081 h 132"/>
                <a:gd name="T44" fmla="*/ 159505235 w 79"/>
                <a:gd name="T45" fmla="*/ 193091955 h 132"/>
                <a:gd name="T46" fmla="*/ 170897605 w 79"/>
                <a:gd name="T47" fmla="*/ 221945392 h 132"/>
                <a:gd name="T48" fmla="*/ 180012706 w 79"/>
                <a:gd name="T49" fmla="*/ 23748163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0" name="Freeform 73"/>
            <p:cNvSpPr>
              <a:spLocks/>
            </p:cNvSpPr>
            <p:nvPr/>
          </p:nvSpPr>
          <p:spPr bwMode="auto">
            <a:xfrm>
              <a:off x="3767138" y="3709988"/>
              <a:ext cx="201612" cy="163512"/>
            </a:xfrm>
            <a:custGeom>
              <a:avLst/>
              <a:gdLst>
                <a:gd name="T0" fmla="*/ 265858013 w 133"/>
                <a:gd name="T1" fmla="*/ 223440634 h 110"/>
                <a:gd name="T2" fmla="*/ 247521933 w 133"/>
                <a:gd name="T3" fmla="*/ 243351937 h 110"/>
                <a:gd name="T4" fmla="*/ 240647418 w 133"/>
                <a:gd name="T5" fmla="*/ 214591662 h 110"/>
                <a:gd name="T6" fmla="*/ 213144813 w 133"/>
                <a:gd name="T7" fmla="*/ 190256617 h 110"/>
                <a:gd name="T8" fmla="*/ 192516722 w 133"/>
                <a:gd name="T9" fmla="*/ 194681847 h 110"/>
                <a:gd name="T10" fmla="*/ 185642207 w 133"/>
                <a:gd name="T11" fmla="*/ 165921572 h 110"/>
                <a:gd name="T12" fmla="*/ 178766177 w 133"/>
                <a:gd name="T13" fmla="*/ 132737555 h 110"/>
                <a:gd name="T14" fmla="*/ 132929007 w 133"/>
                <a:gd name="T15" fmla="*/ 117251482 h 110"/>
                <a:gd name="T16" fmla="*/ 112302432 w 133"/>
                <a:gd name="T17" fmla="*/ 126100454 h 110"/>
                <a:gd name="T18" fmla="*/ 100842381 w 133"/>
                <a:gd name="T19" fmla="*/ 148223628 h 110"/>
                <a:gd name="T20" fmla="*/ 59589231 w 133"/>
                <a:gd name="T21" fmla="*/ 141586527 h 110"/>
                <a:gd name="T22" fmla="*/ 32086626 w 133"/>
                <a:gd name="T23" fmla="*/ 117251482 h 110"/>
                <a:gd name="T24" fmla="*/ 18334565 w 133"/>
                <a:gd name="T25" fmla="*/ 88491208 h 110"/>
                <a:gd name="T26" fmla="*/ 0 w 133"/>
                <a:gd name="T27" fmla="*/ 70793264 h 110"/>
                <a:gd name="T28" fmla="*/ 32086626 w 133"/>
                <a:gd name="T29" fmla="*/ 48670090 h 110"/>
                <a:gd name="T30" fmla="*/ 50421191 w 133"/>
                <a:gd name="T31" fmla="*/ 42032989 h 110"/>
                <a:gd name="T32" fmla="*/ 55005211 w 133"/>
                <a:gd name="T33" fmla="*/ 19911302 h 110"/>
                <a:gd name="T34" fmla="*/ 59589231 w 133"/>
                <a:gd name="T35" fmla="*/ 0 h 110"/>
                <a:gd name="T36" fmla="*/ 110010422 w 133"/>
                <a:gd name="T37" fmla="*/ 11060844 h 110"/>
                <a:gd name="T38" fmla="*/ 123760966 w 133"/>
                <a:gd name="T39" fmla="*/ 4425229 h 110"/>
                <a:gd name="T40" fmla="*/ 151263572 w 133"/>
                <a:gd name="T41" fmla="*/ 6637101 h 110"/>
                <a:gd name="T42" fmla="*/ 160431612 w 133"/>
                <a:gd name="T43" fmla="*/ 22123174 h 110"/>
                <a:gd name="T44" fmla="*/ 178766177 w 133"/>
                <a:gd name="T45" fmla="*/ 17697944 h 110"/>
                <a:gd name="T46" fmla="*/ 208560793 w 133"/>
                <a:gd name="T47" fmla="*/ 33184017 h 110"/>
                <a:gd name="T48" fmla="*/ 233771388 w 133"/>
                <a:gd name="T49" fmla="*/ 17697944 h 110"/>
                <a:gd name="T50" fmla="*/ 252105953 w 133"/>
                <a:gd name="T51" fmla="*/ 13274201 h 110"/>
                <a:gd name="T52" fmla="*/ 265858013 w 133"/>
                <a:gd name="T53" fmla="*/ 35397375 h 110"/>
                <a:gd name="T54" fmla="*/ 275024538 w 133"/>
                <a:gd name="T55" fmla="*/ 66368034 h 110"/>
                <a:gd name="T56" fmla="*/ 281900568 w 133"/>
                <a:gd name="T57" fmla="*/ 77430364 h 110"/>
                <a:gd name="T58" fmla="*/ 284192578 w 133"/>
                <a:gd name="T59" fmla="*/ 95128309 h 110"/>
                <a:gd name="T60" fmla="*/ 288776599 w 133"/>
                <a:gd name="T61" fmla="*/ 112826253 h 110"/>
                <a:gd name="T62" fmla="*/ 293359103 w 133"/>
                <a:gd name="T63" fmla="*/ 148223628 h 110"/>
                <a:gd name="T64" fmla="*/ 288776599 w 133"/>
                <a:gd name="T65" fmla="*/ 190256617 h 110"/>
                <a:gd name="T66" fmla="*/ 288776599 w 133"/>
                <a:gd name="T67" fmla="*/ 205742690 h 110"/>
                <a:gd name="T68" fmla="*/ 279608558 w 133"/>
                <a:gd name="T69" fmla="*/ 225653992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1" name="Freeform 74"/>
            <p:cNvSpPr>
              <a:spLocks/>
            </p:cNvSpPr>
            <p:nvPr/>
          </p:nvSpPr>
          <p:spPr bwMode="auto">
            <a:xfrm>
              <a:off x="3721100" y="3670300"/>
              <a:ext cx="82550" cy="23813"/>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12" name="Freeform 75"/>
            <p:cNvSpPr>
              <a:spLocks/>
            </p:cNvSpPr>
            <p:nvPr/>
          </p:nvSpPr>
          <p:spPr bwMode="auto">
            <a:xfrm>
              <a:off x="3725863" y="3708400"/>
              <a:ext cx="80962" cy="49213"/>
            </a:xfrm>
            <a:custGeom>
              <a:avLst/>
              <a:gdLst>
                <a:gd name="T0" fmla="*/ 63469710 w 54"/>
                <a:gd name="T1" fmla="*/ 73243857 h 33"/>
                <a:gd name="T2" fmla="*/ 40801849 w 54"/>
                <a:gd name="T3" fmla="*/ 53267853 h 33"/>
                <a:gd name="T4" fmla="*/ 22667861 w 54"/>
                <a:gd name="T5" fmla="*/ 51048794 h 33"/>
                <a:gd name="T6" fmla="*/ 13600117 w 54"/>
                <a:gd name="T7" fmla="*/ 37731458 h 33"/>
                <a:gd name="T8" fmla="*/ 13600117 w 54"/>
                <a:gd name="T9" fmla="*/ 31072790 h 33"/>
                <a:gd name="T10" fmla="*/ 2266936 w 54"/>
                <a:gd name="T11" fmla="*/ 22195063 h 33"/>
                <a:gd name="T12" fmla="*/ 0 w 54"/>
                <a:gd name="T13" fmla="*/ 11098277 h 33"/>
                <a:gd name="T14" fmla="*/ 22667861 w 54"/>
                <a:gd name="T15" fmla="*/ 4439609 h 33"/>
                <a:gd name="T16" fmla="*/ 36269477 w 54"/>
                <a:gd name="T17" fmla="*/ 4439609 h 33"/>
                <a:gd name="T18" fmla="*/ 47602657 w 54"/>
                <a:gd name="T19" fmla="*/ 0 h 33"/>
                <a:gd name="T20" fmla="*/ 122407048 w 54"/>
                <a:gd name="T21" fmla="*/ 2219059 h 33"/>
                <a:gd name="T22" fmla="*/ 122407048 w 54"/>
                <a:gd name="T23" fmla="*/ 17755454 h 33"/>
                <a:gd name="T24" fmla="*/ 117873176 w 54"/>
                <a:gd name="T25" fmla="*/ 22195063 h 33"/>
                <a:gd name="T26" fmla="*/ 120140112 w 54"/>
                <a:gd name="T27" fmla="*/ 37731458 h 33"/>
                <a:gd name="T28" fmla="*/ 113339304 w 54"/>
                <a:gd name="T29" fmla="*/ 44390126 h 33"/>
                <a:gd name="T30" fmla="*/ 104273059 w 54"/>
                <a:gd name="T31" fmla="*/ 44390126 h 33"/>
                <a:gd name="T32" fmla="*/ 95205315 w 54"/>
                <a:gd name="T33" fmla="*/ 51048794 h 33"/>
                <a:gd name="T34" fmla="*/ 81605198 w 54"/>
                <a:gd name="T35" fmla="*/ 51048794 h 33"/>
                <a:gd name="T36" fmla="*/ 63469710 w 54"/>
                <a:gd name="T37" fmla="*/ 7324385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3" name="Freeform 76"/>
            <p:cNvSpPr>
              <a:spLocks/>
            </p:cNvSpPr>
            <p:nvPr/>
          </p:nvSpPr>
          <p:spPr bwMode="auto">
            <a:xfrm>
              <a:off x="4443413" y="4029075"/>
              <a:ext cx="55562" cy="38100"/>
            </a:xfrm>
            <a:custGeom>
              <a:avLst/>
              <a:gdLst>
                <a:gd name="T0" fmla="*/ 9082134 w 37"/>
                <a:gd name="T1" fmla="*/ 56703058 h 26"/>
                <a:gd name="T2" fmla="*/ 0 w 37"/>
                <a:gd name="T3" fmla="*/ 50160115 h 26"/>
                <a:gd name="T4" fmla="*/ 15892234 w 37"/>
                <a:gd name="T5" fmla="*/ 0 h 26"/>
                <a:gd name="T6" fmla="*/ 84005239 w 37"/>
                <a:gd name="T7" fmla="*/ 0 h 26"/>
                <a:gd name="T8" fmla="*/ 84005239 w 37"/>
                <a:gd name="T9" fmla="*/ 54522565 h 26"/>
                <a:gd name="T10" fmla="*/ 22703835 w 37"/>
                <a:gd name="T11" fmla="*/ 54522565 h 26"/>
                <a:gd name="T12" fmla="*/ 9082134 w 37"/>
                <a:gd name="T13" fmla="*/ 5670305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4" name="Freeform 77"/>
            <p:cNvSpPr>
              <a:spLocks/>
            </p:cNvSpPr>
            <p:nvPr/>
          </p:nvSpPr>
          <p:spPr bwMode="auto">
            <a:xfrm>
              <a:off x="4800600" y="2995613"/>
              <a:ext cx="73025" cy="23812"/>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15" name="Freeform 78"/>
            <p:cNvSpPr>
              <a:spLocks/>
            </p:cNvSpPr>
            <p:nvPr/>
          </p:nvSpPr>
          <p:spPr bwMode="auto">
            <a:xfrm>
              <a:off x="4702175" y="2808288"/>
              <a:ext cx="158750" cy="165100"/>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16" name="Freeform 79"/>
            <p:cNvSpPr>
              <a:spLocks/>
            </p:cNvSpPr>
            <p:nvPr/>
          </p:nvSpPr>
          <p:spPr bwMode="auto">
            <a:xfrm>
              <a:off x="2878138" y="1692275"/>
              <a:ext cx="1100137" cy="571500"/>
            </a:xfrm>
            <a:custGeom>
              <a:avLst/>
              <a:gdLst>
                <a:gd name="T0" fmla="*/ 981508334 w 727"/>
                <a:gd name="T1" fmla="*/ 11074301 h 384"/>
                <a:gd name="T2" fmla="*/ 1306390745 w 727"/>
                <a:gd name="T3" fmla="*/ 2214563 h 384"/>
                <a:gd name="T4" fmla="*/ 1306390745 w 727"/>
                <a:gd name="T5" fmla="*/ 35440441 h 384"/>
                <a:gd name="T6" fmla="*/ 1272071616 w 727"/>
                <a:gd name="T7" fmla="*/ 39869566 h 384"/>
                <a:gd name="T8" fmla="*/ 1413921192 w 727"/>
                <a:gd name="T9" fmla="*/ 50943867 h 384"/>
                <a:gd name="T10" fmla="*/ 1576363154 w 727"/>
                <a:gd name="T11" fmla="*/ 44300180 h 384"/>
                <a:gd name="T12" fmla="*/ 1553484239 w 727"/>
                <a:gd name="T13" fmla="*/ 84169746 h 384"/>
                <a:gd name="T14" fmla="*/ 1514589024 w 727"/>
                <a:gd name="T15" fmla="*/ 97458609 h 384"/>
                <a:gd name="T16" fmla="*/ 1443664236 w 727"/>
                <a:gd name="T17" fmla="*/ 174983180 h 384"/>
                <a:gd name="T18" fmla="*/ 1379603576 w 727"/>
                <a:gd name="T19" fmla="*/ 208207570 h 384"/>
                <a:gd name="T20" fmla="*/ 1395618363 w 727"/>
                <a:gd name="T21" fmla="*/ 256938363 h 384"/>
                <a:gd name="T22" fmla="*/ 1391042277 w 727"/>
                <a:gd name="T23" fmla="*/ 305667668 h 384"/>
                <a:gd name="T24" fmla="*/ 1297238574 w 727"/>
                <a:gd name="T25" fmla="*/ 323387145 h 384"/>
                <a:gd name="T26" fmla="*/ 1269783573 w 727"/>
                <a:gd name="T27" fmla="*/ 349966359 h 384"/>
                <a:gd name="T28" fmla="*/ 1322405532 w 727"/>
                <a:gd name="T29" fmla="*/ 389837414 h 384"/>
                <a:gd name="T30" fmla="*/ 1253768787 w 727"/>
                <a:gd name="T31" fmla="*/ 414202066 h 384"/>
                <a:gd name="T32" fmla="*/ 1185132041 w 727"/>
                <a:gd name="T33" fmla="*/ 438566719 h 384"/>
                <a:gd name="T34" fmla="*/ 1217163128 w 727"/>
                <a:gd name="T35" fmla="*/ 474005672 h 384"/>
                <a:gd name="T36" fmla="*/ 997524634 w 727"/>
                <a:gd name="T37" fmla="*/ 518305852 h 384"/>
                <a:gd name="T38" fmla="*/ 828220057 w 727"/>
                <a:gd name="T39" fmla="*/ 604690160 h 384"/>
                <a:gd name="T40" fmla="*/ 711535925 w 727"/>
                <a:gd name="T41" fmla="*/ 624624199 h 384"/>
                <a:gd name="T42" fmla="*/ 640611137 w 727"/>
                <a:gd name="T43" fmla="*/ 706579383 h 384"/>
                <a:gd name="T44" fmla="*/ 551383519 w 727"/>
                <a:gd name="T45" fmla="*/ 806252555 h 384"/>
                <a:gd name="T46" fmla="*/ 434700901 w 727"/>
                <a:gd name="T47" fmla="*/ 817328344 h 384"/>
                <a:gd name="T48" fmla="*/ 338609155 w 727"/>
                <a:gd name="T49" fmla="*/ 753094125 h 384"/>
                <a:gd name="T50" fmla="*/ 311154154 w 727"/>
                <a:gd name="T51" fmla="*/ 637914551 h 384"/>
                <a:gd name="T52" fmla="*/ 295139367 w 727"/>
                <a:gd name="T53" fmla="*/ 555960855 h 384"/>
                <a:gd name="T54" fmla="*/ 423260687 w 727"/>
                <a:gd name="T55" fmla="*/ 478436285 h 384"/>
                <a:gd name="T56" fmla="*/ 382078942 w 727"/>
                <a:gd name="T57" fmla="*/ 467360496 h 384"/>
                <a:gd name="T58" fmla="*/ 334033069 w 727"/>
                <a:gd name="T59" fmla="*/ 434136105 h 384"/>
                <a:gd name="T60" fmla="*/ 441565029 w 727"/>
                <a:gd name="T61" fmla="*/ 423061805 h 384"/>
                <a:gd name="T62" fmla="*/ 350047856 w 727"/>
                <a:gd name="T63" fmla="*/ 392051977 h 384"/>
                <a:gd name="T64" fmla="*/ 372928284 w 727"/>
                <a:gd name="T65" fmla="*/ 334461445 h 384"/>
                <a:gd name="T66" fmla="*/ 327168940 w 727"/>
                <a:gd name="T67" fmla="*/ 259152926 h 384"/>
                <a:gd name="T68" fmla="*/ 219638493 w 727"/>
                <a:gd name="T69" fmla="*/ 223712484 h 384"/>
                <a:gd name="T70" fmla="*/ 52621959 w 727"/>
                <a:gd name="T71" fmla="*/ 217068797 h 384"/>
                <a:gd name="T72" fmla="*/ 157864363 w 727"/>
                <a:gd name="T73" fmla="*/ 183842918 h 384"/>
                <a:gd name="T74" fmla="*/ 16014787 w 727"/>
                <a:gd name="T75" fmla="*/ 148403965 h 384"/>
                <a:gd name="T76" fmla="*/ 260820238 w 727"/>
                <a:gd name="T77" fmla="*/ 108534398 h 384"/>
                <a:gd name="T78" fmla="*/ 338609155 w 727"/>
                <a:gd name="T79" fmla="*/ 64234219 h 384"/>
                <a:gd name="T80" fmla="*/ 446139602 w 727"/>
                <a:gd name="T81" fmla="*/ 42084129 h 384"/>
                <a:gd name="T82" fmla="*/ 626884393 w 727"/>
                <a:gd name="T83" fmla="*/ 46514742 h 384"/>
                <a:gd name="T84" fmla="*/ 793900928 w 727"/>
                <a:gd name="T85" fmla="*/ 44300180 h 384"/>
                <a:gd name="T86" fmla="*/ 800765056 w 727"/>
                <a:gd name="T87" fmla="*/ 26579215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7" name="Freeform 80"/>
            <p:cNvSpPr>
              <a:spLocks/>
            </p:cNvSpPr>
            <p:nvPr/>
          </p:nvSpPr>
          <p:spPr bwMode="auto">
            <a:xfrm>
              <a:off x="1646238" y="3548063"/>
              <a:ext cx="114300" cy="127000"/>
            </a:xfrm>
            <a:custGeom>
              <a:avLst/>
              <a:gdLst>
                <a:gd name="T0" fmla="*/ 85254084 w 75"/>
                <a:gd name="T1" fmla="*/ 189011859 h 85"/>
                <a:gd name="T2" fmla="*/ 64515492 w 75"/>
                <a:gd name="T3" fmla="*/ 180117376 h 85"/>
                <a:gd name="T4" fmla="*/ 39169848 w 75"/>
                <a:gd name="T5" fmla="*/ 180117376 h 85"/>
                <a:gd name="T6" fmla="*/ 20737068 w 75"/>
                <a:gd name="T7" fmla="*/ 171222894 h 85"/>
                <a:gd name="T8" fmla="*/ 0 w 75"/>
                <a:gd name="T9" fmla="*/ 151209188 h 85"/>
                <a:gd name="T10" fmla="*/ 2304288 w 75"/>
                <a:gd name="T11" fmla="*/ 137868212 h 85"/>
                <a:gd name="T12" fmla="*/ 9217152 w 75"/>
                <a:gd name="T13" fmla="*/ 128972235 h 85"/>
                <a:gd name="T14" fmla="*/ 4608576 w 75"/>
                <a:gd name="T15" fmla="*/ 120077753 h 85"/>
                <a:gd name="T16" fmla="*/ 27649932 w 75"/>
                <a:gd name="T17" fmla="*/ 82275082 h 85"/>
                <a:gd name="T18" fmla="*/ 82949796 w 75"/>
                <a:gd name="T19" fmla="*/ 82275082 h 85"/>
                <a:gd name="T20" fmla="*/ 85254084 w 75"/>
                <a:gd name="T21" fmla="*/ 64486118 h 85"/>
                <a:gd name="T22" fmla="*/ 78341220 w 75"/>
                <a:gd name="T23" fmla="*/ 62262871 h 85"/>
                <a:gd name="T24" fmla="*/ 76036932 w 75"/>
                <a:gd name="T25" fmla="*/ 53368388 h 85"/>
                <a:gd name="T26" fmla="*/ 62211204 w 75"/>
                <a:gd name="T27" fmla="*/ 42249165 h 85"/>
                <a:gd name="T28" fmla="*/ 48387000 w 75"/>
                <a:gd name="T29" fmla="*/ 26683447 h 85"/>
                <a:gd name="T30" fmla="*/ 66819780 w 75"/>
                <a:gd name="T31" fmla="*/ 26683447 h 85"/>
                <a:gd name="T32" fmla="*/ 69124068 w 75"/>
                <a:gd name="T33" fmla="*/ 0 h 85"/>
                <a:gd name="T34" fmla="*/ 108295440 w 75"/>
                <a:gd name="T35" fmla="*/ 0 h 85"/>
                <a:gd name="T36" fmla="*/ 147465288 w 75"/>
                <a:gd name="T37" fmla="*/ 0 h 85"/>
                <a:gd name="T38" fmla="*/ 142856712 w 75"/>
                <a:gd name="T39" fmla="*/ 37802671 h 85"/>
                <a:gd name="T40" fmla="*/ 133641084 w 75"/>
                <a:gd name="T41" fmla="*/ 88946318 h 85"/>
                <a:gd name="T42" fmla="*/ 145161000 w 75"/>
                <a:gd name="T43" fmla="*/ 88946318 h 85"/>
                <a:gd name="T44" fmla="*/ 158986728 w 75"/>
                <a:gd name="T45" fmla="*/ 97840800 h 85"/>
                <a:gd name="T46" fmla="*/ 163593780 w 75"/>
                <a:gd name="T47" fmla="*/ 91171059 h 85"/>
                <a:gd name="T48" fmla="*/ 172810932 w 75"/>
                <a:gd name="T49" fmla="*/ 97840800 h 85"/>
                <a:gd name="T50" fmla="*/ 152073864 w 75"/>
                <a:gd name="T51" fmla="*/ 115631259 h 85"/>
                <a:gd name="T52" fmla="*/ 131336796 w 75"/>
                <a:gd name="T53" fmla="*/ 128972235 h 85"/>
                <a:gd name="T54" fmla="*/ 126728220 w 75"/>
                <a:gd name="T55" fmla="*/ 135643471 h 85"/>
                <a:gd name="T56" fmla="*/ 129032508 w 75"/>
                <a:gd name="T57" fmla="*/ 146762694 h 85"/>
                <a:gd name="T58" fmla="*/ 119815356 w 75"/>
                <a:gd name="T59" fmla="*/ 157880424 h 85"/>
                <a:gd name="T60" fmla="*/ 110599728 w 75"/>
                <a:gd name="T61" fmla="*/ 160103671 h 85"/>
                <a:gd name="T62" fmla="*/ 112902492 w 75"/>
                <a:gd name="T63" fmla="*/ 164551659 h 85"/>
                <a:gd name="T64" fmla="*/ 103686864 w 75"/>
                <a:gd name="T65" fmla="*/ 171222894 h 85"/>
                <a:gd name="T66" fmla="*/ 87556848 w 75"/>
                <a:gd name="T67" fmla="*/ 182340624 h 85"/>
                <a:gd name="T68" fmla="*/ 85254084 w 75"/>
                <a:gd name="T69" fmla="*/ 189011859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8" name="Freeform 81"/>
            <p:cNvSpPr>
              <a:spLocks/>
            </p:cNvSpPr>
            <p:nvPr/>
          </p:nvSpPr>
          <p:spPr bwMode="auto">
            <a:xfrm>
              <a:off x="2482850" y="3841750"/>
              <a:ext cx="133350" cy="217488"/>
            </a:xfrm>
            <a:custGeom>
              <a:avLst/>
              <a:gdLst>
                <a:gd name="T0" fmla="*/ 73313709 w 88"/>
                <a:gd name="T1" fmla="*/ 0 h 147"/>
                <a:gd name="T2" fmla="*/ 98515343 w 88"/>
                <a:gd name="T3" fmla="*/ 15413537 h 147"/>
                <a:gd name="T4" fmla="*/ 123716978 w 88"/>
                <a:gd name="T5" fmla="*/ 46240612 h 147"/>
                <a:gd name="T6" fmla="*/ 123716978 w 88"/>
                <a:gd name="T7" fmla="*/ 70461673 h 147"/>
                <a:gd name="T8" fmla="*/ 139753831 w 88"/>
                <a:gd name="T9" fmla="*/ 70461673 h 147"/>
                <a:gd name="T10" fmla="*/ 162665785 w 88"/>
                <a:gd name="T11" fmla="*/ 92481224 h 147"/>
                <a:gd name="T12" fmla="*/ 178702638 w 88"/>
                <a:gd name="T13" fmla="*/ 107894761 h 147"/>
                <a:gd name="T14" fmla="*/ 169537856 w 88"/>
                <a:gd name="T15" fmla="*/ 149730871 h 147"/>
                <a:gd name="T16" fmla="*/ 144336222 w 88"/>
                <a:gd name="T17" fmla="*/ 160741386 h 147"/>
                <a:gd name="T18" fmla="*/ 146627417 w 88"/>
                <a:gd name="T19" fmla="*/ 171750422 h 147"/>
                <a:gd name="T20" fmla="*/ 139753831 w 88"/>
                <a:gd name="T21" fmla="*/ 195971483 h 147"/>
                <a:gd name="T22" fmla="*/ 155792199 w 88"/>
                <a:gd name="T23" fmla="*/ 229001548 h 147"/>
                <a:gd name="T24" fmla="*/ 169537856 w 88"/>
                <a:gd name="T25" fmla="*/ 229001548 h 147"/>
                <a:gd name="T26" fmla="*/ 176411443 w 88"/>
                <a:gd name="T27" fmla="*/ 255424121 h 147"/>
                <a:gd name="T28" fmla="*/ 201613077 w 88"/>
                <a:gd name="T29" fmla="*/ 295058720 h 147"/>
                <a:gd name="T30" fmla="*/ 190157100 w 88"/>
                <a:gd name="T31" fmla="*/ 297261711 h 147"/>
                <a:gd name="T32" fmla="*/ 167246661 w 88"/>
                <a:gd name="T33" fmla="*/ 292857209 h 147"/>
                <a:gd name="T34" fmla="*/ 153501003 w 88"/>
                <a:gd name="T35" fmla="*/ 303866244 h 147"/>
                <a:gd name="T36" fmla="*/ 135172955 w 88"/>
                <a:gd name="T37" fmla="*/ 312675248 h 147"/>
                <a:gd name="T38" fmla="*/ 121425782 w 88"/>
                <a:gd name="T39" fmla="*/ 314876759 h 147"/>
                <a:gd name="T40" fmla="*/ 116843391 w 88"/>
                <a:gd name="T41" fmla="*/ 323684283 h 147"/>
                <a:gd name="T42" fmla="*/ 96224148 w 88"/>
                <a:gd name="T43" fmla="*/ 321482772 h 147"/>
                <a:gd name="T44" fmla="*/ 71022513 w 88"/>
                <a:gd name="T45" fmla="*/ 299463222 h 147"/>
                <a:gd name="T46" fmla="*/ 66440122 w 88"/>
                <a:gd name="T47" fmla="*/ 279645183 h 147"/>
                <a:gd name="T48" fmla="*/ 57276856 w 88"/>
                <a:gd name="T49" fmla="*/ 255424121 h 147"/>
                <a:gd name="T50" fmla="*/ 64148927 w 88"/>
                <a:gd name="T51" fmla="*/ 215789522 h 147"/>
                <a:gd name="T52" fmla="*/ 75604904 w 88"/>
                <a:gd name="T53" fmla="*/ 200375985 h 147"/>
                <a:gd name="T54" fmla="*/ 66440122 w 88"/>
                <a:gd name="T55" fmla="*/ 180557946 h 147"/>
                <a:gd name="T56" fmla="*/ 52694465 w 88"/>
                <a:gd name="T57" fmla="*/ 171750422 h 147"/>
                <a:gd name="T58" fmla="*/ 57276856 w 88"/>
                <a:gd name="T59" fmla="*/ 151933862 h 147"/>
                <a:gd name="T60" fmla="*/ 48112074 w 88"/>
                <a:gd name="T61" fmla="*/ 140923347 h 147"/>
                <a:gd name="T62" fmla="*/ 27492830 w 88"/>
                <a:gd name="T63" fmla="*/ 143126338 h 147"/>
                <a:gd name="T64" fmla="*/ 0 w 88"/>
                <a:gd name="T65" fmla="*/ 110096272 h 147"/>
                <a:gd name="T66" fmla="*/ 11455977 w 88"/>
                <a:gd name="T67" fmla="*/ 96885726 h 147"/>
                <a:gd name="T68" fmla="*/ 11455977 w 88"/>
                <a:gd name="T69" fmla="*/ 74866175 h 147"/>
                <a:gd name="T70" fmla="*/ 36657612 w 88"/>
                <a:gd name="T71" fmla="*/ 68260162 h 147"/>
                <a:gd name="T72" fmla="*/ 48112074 w 88"/>
                <a:gd name="T73" fmla="*/ 59452638 h 147"/>
                <a:gd name="T74" fmla="*/ 34366416 w 88"/>
                <a:gd name="T75" fmla="*/ 41836110 h 147"/>
                <a:gd name="T76" fmla="*/ 38947292 w 88"/>
                <a:gd name="T77" fmla="*/ 26422573 h 147"/>
                <a:gd name="T78" fmla="*/ 73313709 w 88"/>
                <a:gd name="T79" fmla="*/ 0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19" name="Freeform 82"/>
            <p:cNvSpPr>
              <a:spLocks/>
            </p:cNvSpPr>
            <p:nvPr/>
          </p:nvSpPr>
          <p:spPr bwMode="auto">
            <a:xfrm>
              <a:off x="1725613" y="3605213"/>
              <a:ext cx="171450" cy="93662"/>
            </a:xfrm>
            <a:custGeom>
              <a:avLst/>
              <a:gdLst>
                <a:gd name="T0" fmla="*/ 77310414 w 114"/>
                <a:gd name="T1" fmla="*/ 139395817 h 63"/>
                <a:gd name="T2" fmla="*/ 72762478 w 114"/>
                <a:gd name="T3" fmla="*/ 123907393 h 63"/>
                <a:gd name="T4" fmla="*/ 61392636 w 114"/>
                <a:gd name="T5" fmla="*/ 119481491 h 63"/>
                <a:gd name="T6" fmla="*/ 65940572 w 114"/>
                <a:gd name="T7" fmla="*/ 101780860 h 63"/>
                <a:gd name="T8" fmla="*/ 59118667 w 114"/>
                <a:gd name="T9" fmla="*/ 97356446 h 63"/>
                <a:gd name="T10" fmla="*/ 52298266 w 114"/>
                <a:gd name="T11" fmla="*/ 92930544 h 63"/>
                <a:gd name="T12" fmla="*/ 31834054 w 114"/>
                <a:gd name="T13" fmla="*/ 99568653 h 63"/>
                <a:gd name="T14" fmla="*/ 31834054 w 114"/>
                <a:gd name="T15" fmla="*/ 92930544 h 63"/>
                <a:gd name="T16" fmla="*/ 20464212 w 114"/>
                <a:gd name="T17" fmla="*/ 86292436 h 63"/>
                <a:gd name="T18" fmla="*/ 11369842 w 114"/>
                <a:gd name="T19" fmla="*/ 75229913 h 63"/>
                <a:gd name="T20" fmla="*/ 0 w 114"/>
                <a:gd name="T21" fmla="*/ 73016219 h 63"/>
                <a:gd name="T22" fmla="*/ 9095874 w 114"/>
                <a:gd name="T23" fmla="*/ 61953696 h 63"/>
                <a:gd name="T24" fmla="*/ 6821905 w 114"/>
                <a:gd name="T25" fmla="*/ 50891173 h 63"/>
                <a:gd name="T26" fmla="*/ 11369842 w 114"/>
                <a:gd name="T27" fmla="*/ 42039371 h 63"/>
                <a:gd name="T28" fmla="*/ 31834054 w 114"/>
                <a:gd name="T29" fmla="*/ 30976848 h 63"/>
                <a:gd name="T30" fmla="*/ 52298266 w 114"/>
                <a:gd name="T31" fmla="*/ 13276217 h 63"/>
                <a:gd name="T32" fmla="*/ 56846203 w 114"/>
                <a:gd name="T33" fmla="*/ 15488424 h 63"/>
                <a:gd name="T34" fmla="*/ 68214541 w 114"/>
                <a:gd name="T35" fmla="*/ 6638108 h 63"/>
                <a:gd name="T36" fmla="*/ 79584383 w 114"/>
                <a:gd name="T37" fmla="*/ 4425901 h 63"/>
                <a:gd name="T38" fmla="*/ 81858351 w 114"/>
                <a:gd name="T39" fmla="*/ 8850316 h 63"/>
                <a:gd name="T40" fmla="*/ 88678753 w 114"/>
                <a:gd name="T41" fmla="*/ 6638108 h 63"/>
                <a:gd name="T42" fmla="*/ 109142964 w 114"/>
                <a:gd name="T43" fmla="*/ 11062523 h 63"/>
                <a:gd name="T44" fmla="*/ 127334712 w 114"/>
                <a:gd name="T45" fmla="*/ 8850316 h 63"/>
                <a:gd name="T46" fmla="*/ 140977018 w 114"/>
                <a:gd name="T47" fmla="*/ 4425901 h 63"/>
                <a:gd name="T48" fmla="*/ 147798924 w 114"/>
                <a:gd name="T49" fmla="*/ 0 h 63"/>
                <a:gd name="T50" fmla="*/ 159167262 w 114"/>
                <a:gd name="T51" fmla="*/ 2212207 h 63"/>
                <a:gd name="T52" fmla="*/ 168263136 w 114"/>
                <a:gd name="T53" fmla="*/ 4425901 h 63"/>
                <a:gd name="T54" fmla="*/ 179631474 w 114"/>
                <a:gd name="T55" fmla="*/ 4425901 h 63"/>
                <a:gd name="T56" fmla="*/ 188727347 w 114"/>
                <a:gd name="T57" fmla="*/ 0 h 63"/>
                <a:gd name="T58" fmla="*/ 206917591 w 114"/>
                <a:gd name="T59" fmla="*/ 6638108 h 63"/>
                <a:gd name="T60" fmla="*/ 213739496 w 114"/>
                <a:gd name="T61" fmla="*/ 6638108 h 63"/>
                <a:gd name="T62" fmla="*/ 225107834 w 114"/>
                <a:gd name="T63" fmla="*/ 15488424 h 63"/>
                <a:gd name="T64" fmla="*/ 236477676 w 114"/>
                <a:gd name="T65" fmla="*/ 26550947 h 63"/>
                <a:gd name="T66" fmla="*/ 250119983 w 114"/>
                <a:gd name="T67" fmla="*/ 33189055 h 63"/>
                <a:gd name="T68" fmla="*/ 259215857 w 114"/>
                <a:gd name="T69" fmla="*/ 46465272 h 63"/>
                <a:gd name="T70" fmla="*/ 245573550 w 114"/>
                <a:gd name="T71" fmla="*/ 44253065 h 63"/>
                <a:gd name="T72" fmla="*/ 238751645 w 114"/>
                <a:gd name="T73" fmla="*/ 50891173 h 63"/>
                <a:gd name="T74" fmla="*/ 225107834 w 114"/>
                <a:gd name="T75" fmla="*/ 57527795 h 63"/>
                <a:gd name="T76" fmla="*/ 213739496 w 114"/>
                <a:gd name="T77" fmla="*/ 57527795 h 63"/>
                <a:gd name="T78" fmla="*/ 204643622 w 114"/>
                <a:gd name="T79" fmla="*/ 64165903 h 63"/>
                <a:gd name="T80" fmla="*/ 195549253 w 114"/>
                <a:gd name="T81" fmla="*/ 61953696 h 63"/>
                <a:gd name="T82" fmla="*/ 191001316 w 114"/>
                <a:gd name="T83" fmla="*/ 55315588 h 63"/>
                <a:gd name="T84" fmla="*/ 186453379 w 114"/>
                <a:gd name="T85" fmla="*/ 55315588 h 63"/>
                <a:gd name="T86" fmla="*/ 179631474 w 114"/>
                <a:gd name="T87" fmla="*/ 66379597 h 63"/>
                <a:gd name="T88" fmla="*/ 175085041 w 114"/>
                <a:gd name="T89" fmla="*/ 66379597 h 63"/>
                <a:gd name="T90" fmla="*/ 172811072 w 114"/>
                <a:gd name="T91" fmla="*/ 75229913 h 63"/>
                <a:gd name="T92" fmla="*/ 156893293 w 114"/>
                <a:gd name="T93" fmla="*/ 88504643 h 63"/>
                <a:gd name="T94" fmla="*/ 150072892 w 114"/>
                <a:gd name="T95" fmla="*/ 92930544 h 63"/>
                <a:gd name="T96" fmla="*/ 145524955 w 114"/>
                <a:gd name="T97" fmla="*/ 99568653 h 63"/>
                <a:gd name="T98" fmla="*/ 134155113 w 114"/>
                <a:gd name="T99" fmla="*/ 90718337 h 63"/>
                <a:gd name="T100" fmla="*/ 122786775 w 114"/>
                <a:gd name="T101" fmla="*/ 101780860 h 63"/>
                <a:gd name="T102" fmla="*/ 115964870 w 114"/>
                <a:gd name="T103" fmla="*/ 101780860 h 63"/>
                <a:gd name="T104" fmla="*/ 104596532 w 114"/>
                <a:gd name="T105" fmla="*/ 103993067 h 63"/>
                <a:gd name="T106" fmla="*/ 104596532 w 114"/>
                <a:gd name="T107" fmla="*/ 126119600 h 63"/>
                <a:gd name="T108" fmla="*/ 97774626 w 114"/>
                <a:gd name="T109" fmla="*/ 126119600 h 63"/>
                <a:gd name="T110" fmla="*/ 90952721 w 114"/>
                <a:gd name="T111" fmla="*/ 137183609 h 63"/>
                <a:gd name="T112" fmla="*/ 77310414 w 114"/>
                <a:gd name="T113" fmla="*/ 139395817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0" name="Freeform 83"/>
            <p:cNvSpPr>
              <a:spLocks/>
            </p:cNvSpPr>
            <p:nvPr/>
          </p:nvSpPr>
          <p:spPr bwMode="auto">
            <a:xfrm>
              <a:off x="4525963" y="2665413"/>
              <a:ext cx="141287" cy="122237"/>
            </a:xfrm>
            <a:custGeom>
              <a:avLst/>
              <a:gdLst>
                <a:gd name="T0" fmla="*/ 46224641 w 386"/>
                <a:gd name="T1" fmla="*/ 6567790 h 337"/>
                <a:gd name="T2" fmla="*/ 48920075 w 386"/>
                <a:gd name="T3" fmla="*/ 10771002 h 337"/>
                <a:gd name="T4" fmla="*/ 52019604 w 386"/>
                <a:gd name="T5" fmla="*/ 13923411 h 337"/>
                <a:gd name="T6" fmla="*/ 48920075 w 386"/>
                <a:gd name="T7" fmla="*/ 17995318 h 337"/>
                <a:gd name="T8" fmla="*/ 44607527 w 386"/>
                <a:gd name="T9" fmla="*/ 15631102 h 337"/>
                <a:gd name="T10" fmla="*/ 38273404 w 386"/>
                <a:gd name="T11" fmla="*/ 15762407 h 337"/>
                <a:gd name="T12" fmla="*/ 30322167 w 386"/>
                <a:gd name="T13" fmla="*/ 13923411 h 337"/>
                <a:gd name="T14" fmla="*/ 26144684 w 386"/>
                <a:gd name="T15" fmla="*/ 14186021 h 337"/>
                <a:gd name="T16" fmla="*/ 24392505 w 386"/>
                <a:gd name="T17" fmla="*/ 16419295 h 337"/>
                <a:gd name="T18" fmla="*/ 20888880 w 386"/>
                <a:gd name="T19" fmla="*/ 13923411 h 337"/>
                <a:gd name="T20" fmla="*/ 19406099 w 386"/>
                <a:gd name="T21" fmla="*/ 18520900 h 337"/>
                <a:gd name="T22" fmla="*/ 24257807 w 386"/>
                <a:gd name="T23" fmla="*/ 23643610 h 337"/>
                <a:gd name="T24" fmla="*/ 26414080 w 386"/>
                <a:gd name="T25" fmla="*/ 27058992 h 337"/>
                <a:gd name="T26" fmla="*/ 30996025 w 386"/>
                <a:gd name="T27" fmla="*/ 31130898 h 337"/>
                <a:gd name="T28" fmla="*/ 34634715 w 386"/>
                <a:gd name="T29" fmla="*/ 33626419 h 337"/>
                <a:gd name="T30" fmla="*/ 38543167 w 386"/>
                <a:gd name="T31" fmla="*/ 38223909 h 337"/>
                <a:gd name="T32" fmla="*/ 47033198 w 386"/>
                <a:gd name="T33" fmla="*/ 42427121 h 337"/>
                <a:gd name="T34" fmla="*/ 46089942 w 386"/>
                <a:gd name="T35" fmla="*/ 44266116 h 337"/>
                <a:gd name="T36" fmla="*/ 37195450 w 386"/>
                <a:gd name="T37" fmla="*/ 40194210 h 337"/>
                <a:gd name="T38" fmla="*/ 31535185 w 386"/>
                <a:gd name="T39" fmla="*/ 36253608 h 337"/>
                <a:gd name="T40" fmla="*/ 22910090 w 386"/>
                <a:gd name="T41" fmla="*/ 32969894 h 337"/>
                <a:gd name="T42" fmla="*/ 14554757 w 386"/>
                <a:gd name="T43" fmla="*/ 24825718 h 337"/>
                <a:gd name="T44" fmla="*/ 16306570 w 386"/>
                <a:gd name="T45" fmla="*/ 24037525 h 337"/>
                <a:gd name="T46" fmla="*/ 11859323 w 386"/>
                <a:gd name="T47" fmla="*/ 19440398 h 337"/>
                <a:gd name="T48" fmla="*/ 11455228 w 386"/>
                <a:gd name="T49" fmla="*/ 15631102 h 337"/>
                <a:gd name="T50" fmla="*/ 5390502 w 386"/>
                <a:gd name="T51" fmla="*/ 13923411 h 337"/>
                <a:gd name="T52" fmla="*/ 2964831 w 386"/>
                <a:gd name="T53" fmla="*/ 18652205 h 337"/>
                <a:gd name="T54" fmla="*/ 0 w 386"/>
                <a:gd name="T55" fmla="*/ 14974214 h 337"/>
                <a:gd name="T56" fmla="*/ 0 w 386"/>
                <a:gd name="T57" fmla="*/ 11164917 h 337"/>
                <a:gd name="T58" fmla="*/ 269397 w 386"/>
                <a:gd name="T59" fmla="*/ 11033612 h 337"/>
                <a:gd name="T60" fmla="*/ 6603520 w 386"/>
                <a:gd name="T61" fmla="*/ 11427890 h 337"/>
                <a:gd name="T62" fmla="*/ 8220634 w 386"/>
                <a:gd name="T63" fmla="*/ 9457589 h 337"/>
                <a:gd name="T64" fmla="*/ 11455228 w 386"/>
                <a:gd name="T65" fmla="*/ 11296222 h 337"/>
                <a:gd name="T66" fmla="*/ 14958853 w 386"/>
                <a:gd name="T67" fmla="*/ 11559195 h 337"/>
                <a:gd name="T68" fmla="*/ 14689456 w 386"/>
                <a:gd name="T69" fmla="*/ 8406786 h 337"/>
                <a:gd name="T70" fmla="*/ 17788985 w 386"/>
                <a:gd name="T71" fmla="*/ 7355621 h 337"/>
                <a:gd name="T72" fmla="*/ 18328145 w 386"/>
                <a:gd name="T73" fmla="*/ 2889799 h 337"/>
                <a:gd name="T74" fmla="*/ 25201062 w 386"/>
                <a:gd name="T75" fmla="*/ 0 h 337"/>
                <a:gd name="T76" fmla="*/ 28300957 w 386"/>
                <a:gd name="T77" fmla="*/ 1313413 h 337"/>
                <a:gd name="T78" fmla="*/ 35443271 w 386"/>
                <a:gd name="T79" fmla="*/ 6042208 h 337"/>
                <a:gd name="T80" fmla="*/ 43125112 w 386"/>
                <a:gd name="T81" fmla="*/ 8143813 h 337"/>
                <a:gd name="T82" fmla="*/ 46359339 w 386"/>
                <a:gd name="T83" fmla="*/ 6567790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1" name="Freeform 84"/>
            <p:cNvSpPr>
              <a:spLocks/>
            </p:cNvSpPr>
            <p:nvPr/>
          </p:nvSpPr>
          <p:spPr bwMode="auto">
            <a:xfrm>
              <a:off x="2147888" y="3484563"/>
              <a:ext cx="80962" cy="57150"/>
            </a:xfrm>
            <a:custGeom>
              <a:avLst/>
              <a:gdLst>
                <a:gd name="T0" fmla="*/ 61204273 w 54"/>
                <a:gd name="T1" fmla="*/ 0 h 39"/>
                <a:gd name="T2" fmla="*/ 86137571 w 54"/>
                <a:gd name="T3" fmla="*/ 0 h 39"/>
                <a:gd name="T4" fmla="*/ 120140112 w 54"/>
                <a:gd name="T5" fmla="*/ 8723435 h 39"/>
                <a:gd name="T6" fmla="*/ 122407048 w 54"/>
                <a:gd name="T7" fmla="*/ 32713246 h 39"/>
                <a:gd name="T8" fmla="*/ 115606240 w 54"/>
                <a:gd name="T9" fmla="*/ 50160115 h 39"/>
                <a:gd name="T10" fmla="*/ 104273059 w 54"/>
                <a:gd name="T11" fmla="*/ 58885015 h 39"/>
                <a:gd name="T12" fmla="*/ 113339304 w 54"/>
                <a:gd name="T13" fmla="*/ 71969435 h 39"/>
                <a:gd name="T14" fmla="*/ 111072368 w 54"/>
                <a:gd name="T15" fmla="*/ 85055319 h 39"/>
                <a:gd name="T16" fmla="*/ 86137571 w 54"/>
                <a:gd name="T17" fmla="*/ 76331885 h 39"/>
                <a:gd name="T18" fmla="*/ 65736646 w 54"/>
                <a:gd name="T19" fmla="*/ 78512377 h 39"/>
                <a:gd name="T20" fmla="*/ 40801849 w 54"/>
                <a:gd name="T21" fmla="*/ 76331885 h 39"/>
                <a:gd name="T22" fmla="*/ 20400925 w 54"/>
                <a:gd name="T23" fmla="*/ 85055319 h 39"/>
                <a:gd name="T24" fmla="*/ 0 w 54"/>
                <a:gd name="T25" fmla="*/ 69788942 h 39"/>
                <a:gd name="T26" fmla="*/ 6800808 w 54"/>
                <a:gd name="T27" fmla="*/ 56703058 h 39"/>
                <a:gd name="T28" fmla="*/ 43068785 w 54"/>
                <a:gd name="T29" fmla="*/ 63246000 h 39"/>
                <a:gd name="T30" fmla="*/ 74804390 w 54"/>
                <a:gd name="T31" fmla="*/ 65426492 h 39"/>
                <a:gd name="T32" fmla="*/ 88404507 w 54"/>
                <a:gd name="T33" fmla="*/ 56703058 h 39"/>
                <a:gd name="T34" fmla="*/ 72537454 w 54"/>
                <a:gd name="T35" fmla="*/ 37075696 h 39"/>
                <a:gd name="T36" fmla="*/ 74804390 w 54"/>
                <a:gd name="T37" fmla="*/ 19628827 h 39"/>
                <a:gd name="T38" fmla="*/ 49869593 w 54"/>
                <a:gd name="T39" fmla="*/ 10903927 h 39"/>
                <a:gd name="T40" fmla="*/ 61204273 w 5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2" name="Freeform 85"/>
            <p:cNvSpPr>
              <a:spLocks/>
            </p:cNvSpPr>
            <p:nvPr/>
          </p:nvSpPr>
          <p:spPr bwMode="auto">
            <a:xfrm>
              <a:off x="4584700" y="2601913"/>
              <a:ext cx="157163" cy="85725"/>
            </a:xfrm>
            <a:custGeom>
              <a:avLst/>
              <a:gdLst>
                <a:gd name="T0" fmla="*/ 0 w 104"/>
                <a:gd name="T1" fmla="*/ 79189208 h 58"/>
                <a:gd name="T2" fmla="*/ 11424541 w 104"/>
                <a:gd name="T3" fmla="*/ 50592530 h 58"/>
                <a:gd name="T4" fmla="*/ 2284908 w 104"/>
                <a:gd name="T5" fmla="*/ 39594604 h 58"/>
                <a:gd name="T6" fmla="*/ 22847571 w 104"/>
                <a:gd name="T7" fmla="*/ 39594604 h 58"/>
                <a:gd name="T8" fmla="*/ 25132479 w 104"/>
                <a:gd name="T9" fmla="*/ 21997331 h 58"/>
                <a:gd name="T10" fmla="*/ 45695142 w 104"/>
                <a:gd name="T11" fmla="*/ 32995257 h 58"/>
                <a:gd name="T12" fmla="*/ 59404592 w 104"/>
                <a:gd name="T13" fmla="*/ 37395314 h 58"/>
                <a:gd name="T14" fmla="*/ 89105376 w 104"/>
                <a:gd name="T15" fmla="*/ 32995257 h 58"/>
                <a:gd name="T16" fmla="*/ 91390285 w 104"/>
                <a:gd name="T17" fmla="*/ 24196620 h 58"/>
                <a:gd name="T18" fmla="*/ 105099734 w 104"/>
                <a:gd name="T19" fmla="*/ 21997331 h 58"/>
                <a:gd name="T20" fmla="*/ 123377489 w 104"/>
                <a:gd name="T21" fmla="*/ 15397984 h 58"/>
                <a:gd name="T22" fmla="*/ 127947305 w 104"/>
                <a:gd name="T23" fmla="*/ 17597273 h 58"/>
                <a:gd name="T24" fmla="*/ 143940151 w 104"/>
                <a:gd name="T25" fmla="*/ 13198694 h 58"/>
                <a:gd name="T26" fmla="*/ 150794876 w 104"/>
                <a:gd name="T27" fmla="*/ 2199290 h 58"/>
                <a:gd name="T28" fmla="*/ 164502814 w 104"/>
                <a:gd name="T29" fmla="*/ 0 h 58"/>
                <a:gd name="T30" fmla="*/ 205628140 w 104"/>
                <a:gd name="T31" fmla="*/ 13198694 h 58"/>
                <a:gd name="T32" fmla="*/ 212482865 w 104"/>
                <a:gd name="T33" fmla="*/ 8798637 h 58"/>
                <a:gd name="T34" fmla="*/ 233045528 w 104"/>
                <a:gd name="T35" fmla="*/ 19796563 h 58"/>
                <a:gd name="T36" fmla="*/ 237615344 w 104"/>
                <a:gd name="T37" fmla="*/ 32995257 h 58"/>
                <a:gd name="T38" fmla="*/ 217052681 w 104"/>
                <a:gd name="T39" fmla="*/ 41793894 h 58"/>
                <a:gd name="T40" fmla="*/ 203343232 w 104"/>
                <a:gd name="T41" fmla="*/ 72589861 h 58"/>
                <a:gd name="T42" fmla="*/ 182780569 w 104"/>
                <a:gd name="T43" fmla="*/ 103385828 h 58"/>
                <a:gd name="T44" fmla="*/ 153079784 w 104"/>
                <a:gd name="T45" fmla="*/ 112184465 h 58"/>
                <a:gd name="T46" fmla="*/ 130232213 w 104"/>
                <a:gd name="T47" fmla="*/ 109985175 h 58"/>
                <a:gd name="T48" fmla="*/ 102814826 w 104"/>
                <a:gd name="T49" fmla="*/ 120983101 h 58"/>
                <a:gd name="T50" fmla="*/ 89105376 w 104"/>
                <a:gd name="T51" fmla="*/ 127582448 h 58"/>
                <a:gd name="T52" fmla="*/ 57119683 w 104"/>
                <a:gd name="T53" fmla="*/ 118783812 h 58"/>
                <a:gd name="T54" fmla="*/ 27417388 w 104"/>
                <a:gd name="T55" fmla="*/ 98985771 h 58"/>
                <a:gd name="T56" fmla="*/ 15992846 w 104"/>
                <a:gd name="T57" fmla="*/ 94587191 h 58"/>
                <a:gd name="T58" fmla="*/ 6854725 w 104"/>
                <a:gd name="T59" fmla="*/ 79189208 h 58"/>
                <a:gd name="T60" fmla="*/ 0 w 104"/>
                <a:gd name="T61" fmla="*/ 79189208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3" name="Freeform 86"/>
            <p:cNvSpPr>
              <a:spLocks noEditPoints="1"/>
            </p:cNvSpPr>
            <p:nvPr/>
          </p:nvSpPr>
          <p:spPr bwMode="auto">
            <a:xfrm>
              <a:off x="6829425" y="3930650"/>
              <a:ext cx="1271588" cy="488950"/>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24" name="Freeform 87"/>
            <p:cNvSpPr>
              <a:spLocks/>
            </p:cNvSpPr>
            <p:nvPr/>
          </p:nvSpPr>
          <p:spPr bwMode="auto">
            <a:xfrm>
              <a:off x="6032500" y="3001963"/>
              <a:ext cx="762000" cy="850900"/>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25" name="Freeform 88"/>
            <p:cNvSpPr>
              <a:spLocks/>
            </p:cNvSpPr>
            <p:nvPr/>
          </p:nvSpPr>
          <p:spPr bwMode="auto">
            <a:xfrm>
              <a:off x="3948113" y="2406650"/>
              <a:ext cx="95250" cy="103188"/>
            </a:xfrm>
            <a:custGeom>
              <a:avLst/>
              <a:gdLst>
                <a:gd name="T0" fmla="*/ 139436929 w 63"/>
                <a:gd name="T1" fmla="*/ 55642260 h 69"/>
                <a:gd name="T2" fmla="*/ 144008929 w 63"/>
                <a:gd name="T3" fmla="*/ 89028812 h 69"/>
                <a:gd name="T4" fmla="*/ 116578440 w 63"/>
                <a:gd name="T5" fmla="*/ 126865907 h 69"/>
                <a:gd name="T6" fmla="*/ 50288976 w 63"/>
                <a:gd name="T7" fmla="*/ 153573654 h 69"/>
                <a:gd name="T8" fmla="*/ 0 w 63"/>
                <a:gd name="T9" fmla="*/ 146896343 h 69"/>
                <a:gd name="T10" fmla="*/ 32002488 w 63"/>
                <a:gd name="T11" fmla="*/ 100156666 h 69"/>
                <a:gd name="T12" fmla="*/ 16000488 w 63"/>
                <a:gd name="T13" fmla="*/ 55642260 h 69"/>
                <a:gd name="T14" fmla="*/ 66289464 w 63"/>
                <a:gd name="T15" fmla="*/ 22257203 h 69"/>
                <a:gd name="T16" fmla="*/ 93719952 w 63"/>
                <a:gd name="T17" fmla="*/ 0 h 69"/>
                <a:gd name="T18" fmla="*/ 100577952 w 63"/>
                <a:gd name="T19" fmla="*/ 24482475 h 69"/>
                <a:gd name="T20" fmla="*/ 91433952 w 63"/>
                <a:gd name="T21" fmla="*/ 48964949 h 69"/>
                <a:gd name="T22" fmla="*/ 114292440 w 63"/>
                <a:gd name="T23" fmla="*/ 46739678 h 69"/>
                <a:gd name="T24" fmla="*/ 139436929 w 63"/>
                <a:gd name="T25" fmla="*/ 5564226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6" name="Freeform 89"/>
            <p:cNvSpPr>
              <a:spLocks/>
            </p:cNvSpPr>
            <p:nvPr/>
          </p:nvSpPr>
          <p:spPr bwMode="auto">
            <a:xfrm>
              <a:off x="5318125" y="2871788"/>
              <a:ext cx="569913" cy="450850"/>
            </a:xfrm>
            <a:custGeom>
              <a:avLst/>
              <a:gdLst>
                <a:gd name="T0" fmla="*/ 434255566 w 377"/>
                <a:gd name="T1" fmla="*/ 106296443 h 303"/>
                <a:gd name="T2" fmla="*/ 482252217 w 377"/>
                <a:gd name="T3" fmla="*/ 81937152 h 303"/>
                <a:gd name="T4" fmla="*/ 527964682 w 377"/>
                <a:gd name="T5" fmla="*/ 77507513 h 303"/>
                <a:gd name="T6" fmla="*/ 607958094 w 377"/>
                <a:gd name="T7" fmla="*/ 106296443 h 303"/>
                <a:gd name="T8" fmla="*/ 690238717 w 377"/>
                <a:gd name="T9" fmla="*/ 148371313 h 303"/>
                <a:gd name="T10" fmla="*/ 699381512 w 377"/>
                <a:gd name="T11" fmla="*/ 243594404 h 303"/>
                <a:gd name="T12" fmla="*/ 713094193 w 377"/>
                <a:gd name="T13" fmla="*/ 283455198 h 303"/>
                <a:gd name="T14" fmla="*/ 719951290 w 377"/>
                <a:gd name="T15" fmla="*/ 345461209 h 303"/>
                <a:gd name="T16" fmla="*/ 761090845 w 377"/>
                <a:gd name="T17" fmla="*/ 383107928 h 303"/>
                <a:gd name="T18" fmla="*/ 740521067 w 377"/>
                <a:gd name="T19" fmla="*/ 453971727 h 303"/>
                <a:gd name="T20" fmla="*/ 783946321 w 377"/>
                <a:gd name="T21" fmla="*/ 504905873 h 303"/>
                <a:gd name="T22" fmla="*/ 834228672 w 377"/>
                <a:gd name="T23" fmla="*/ 566911884 h 303"/>
                <a:gd name="T24" fmla="*/ 861655546 w 377"/>
                <a:gd name="T25" fmla="*/ 593485251 h 303"/>
                <a:gd name="T26" fmla="*/ 797660514 w 377"/>
                <a:gd name="T27" fmla="*/ 670992764 h 303"/>
                <a:gd name="T28" fmla="*/ 674240337 w 377"/>
                <a:gd name="T29" fmla="*/ 646633472 h 303"/>
                <a:gd name="T30" fmla="*/ 603386696 w 377"/>
                <a:gd name="T31" fmla="*/ 584627462 h 303"/>
                <a:gd name="T32" fmla="*/ 550820159 w 377"/>
                <a:gd name="T33" fmla="*/ 584627462 h 303"/>
                <a:gd name="T34" fmla="*/ 461682440 w 377"/>
                <a:gd name="T35" fmla="*/ 593485251 h 303"/>
                <a:gd name="T36" fmla="*/ 374831931 w 377"/>
                <a:gd name="T37" fmla="*/ 544766668 h 303"/>
                <a:gd name="T38" fmla="*/ 303979803 w 377"/>
                <a:gd name="T39" fmla="*/ 438470224 h 303"/>
                <a:gd name="T40" fmla="*/ 255983151 w 377"/>
                <a:gd name="T41" fmla="*/ 431826511 h 303"/>
                <a:gd name="T42" fmla="*/ 219413482 w 377"/>
                <a:gd name="T43" fmla="*/ 425182797 h 303"/>
                <a:gd name="T44" fmla="*/ 201129403 w 377"/>
                <a:gd name="T45" fmla="*/ 400823505 h 303"/>
                <a:gd name="T46" fmla="*/ 178273926 w 377"/>
                <a:gd name="T47" fmla="*/ 332175269 h 303"/>
                <a:gd name="T48" fmla="*/ 91421906 w 377"/>
                <a:gd name="T49" fmla="*/ 263525545 h 303"/>
                <a:gd name="T50" fmla="*/ 111991684 w 377"/>
                <a:gd name="T51" fmla="*/ 212591399 h 303"/>
                <a:gd name="T52" fmla="*/ 77709225 w 377"/>
                <a:gd name="T53" fmla="*/ 170516529 h 303"/>
                <a:gd name="T54" fmla="*/ 15998380 w 377"/>
                <a:gd name="T55" fmla="*/ 79721588 h 303"/>
                <a:gd name="T56" fmla="*/ 0 w 377"/>
                <a:gd name="T57" fmla="*/ 13287427 h 303"/>
                <a:gd name="T58" fmla="*/ 34283971 w 377"/>
                <a:gd name="T59" fmla="*/ 17715578 h 303"/>
                <a:gd name="T60" fmla="*/ 84566321 w 377"/>
                <a:gd name="T61" fmla="*/ 44290433 h 303"/>
                <a:gd name="T62" fmla="*/ 137132859 w 377"/>
                <a:gd name="T63" fmla="*/ 11071864 h 303"/>
                <a:gd name="T64" fmla="*/ 166845432 w 377"/>
                <a:gd name="T65" fmla="*/ 19931141 h 303"/>
                <a:gd name="T66" fmla="*/ 185129511 w 377"/>
                <a:gd name="T67" fmla="*/ 66435649 h 303"/>
                <a:gd name="T68" fmla="*/ 212556385 w 377"/>
                <a:gd name="T69" fmla="*/ 97437166 h 303"/>
                <a:gd name="T70" fmla="*/ 283408513 w 377"/>
                <a:gd name="T71" fmla="*/ 130655735 h 303"/>
                <a:gd name="T72" fmla="*/ 399973107 w 377"/>
                <a:gd name="T73" fmla="*/ 126226096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7" name="Freeform 90"/>
            <p:cNvSpPr>
              <a:spLocks/>
            </p:cNvSpPr>
            <p:nvPr/>
          </p:nvSpPr>
          <p:spPr bwMode="auto">
            <a:xfrm>
              <a:off x="5207000" y="2943225"/>
              <a:ext cx="273050" cy="257175"/>
            </a:xfrm>
            <a:custGeom>
              <a:avLst/>
              <a:gdLst>
                <a:gd name="T0" fmla="*/ 245402171 w 180"/>
                <a:gd name="T1" fmla="*/ 64532983 h 172"/>
                <a:gd name="T2" fmla="*/ 272924094 w 180"/>
                <a:gd name="T3" fmla="*/ 80110013 h 172"/>
                <a:gd name="T4" fmla="*/ 279803437 w 180"/>
                <a:gd name="T5" fmla="*/ 106812852 h 172"/>
                <a:gd name="T6" fmla="*/ 263749614 w 180"/>
                <a:gd name="T7" fmla="*/ 122389882 h 172"/>
                <a:gd name="T8" fmla="*/ 259162374 w 180"/>
                <a:gd name="T9" fmla="*/ 157995162 h 172"/>
                <a:gd name="T10" fmla="*/ 293565157 w 180"/>
                <a:gd name="T11" fmla="*/ 202499894 h 172"/>
                <a:gd name="T12" fmla="*/ 346315383 w 180"/>
                <a:gd name="T13" fmla="*/ 226977870 h 172"/>
                <a:gd name="T14" fmla="*/ 371543686 w 180"/>
                <a:gd name="T15" fmla="*/ 262583151 h 172"/>
                <a:gd name="T16" fmla="*/ 369250066 w 180"/>
                <a:gd name="T17" fmla="*/ 295962074 h 172"/>
                <a:gd name="T18" fmla="*/ 383010269 w 180"/>
                <a:gd name="T19" fmla="*/ 295962074 h 172"/>
                <a:gd name="T20" fmla="*/ 387597509 w 180"/>
                <a:gd name="T21" fmla="*/ 320440050 h 172"/>
                <a:gd name="T22" fmla="*/ 412825812 w 180"/>
                <a:gd name="T23" fmla="*/ 344918026 h 172"/>
                <a:gd name="T24" fmla="*/ 387597509 w 180"/>
                <a:gd name="T25" fmla="*/ 342693164 h 172"/>
                <a:gd name="T26" fmla="*/ 360075586 w 180"/>
                <a:gd name="T27" fmla="*/ 338241943 h 172"/>
                <a:gd name="T28" fmla="*/ 337140903 w 180"/>
                <a:gd name="T29" fmla="*/ 382748170 h 172"/>
                <a:gd name="T30" fmla="*/ 261455994 w 180"/>
                <a:gd name="T31" fmla="*/ 378296949 h 172"/>
                <a:gd name="T32" fmla="*/ 135314478 w 180"/>
                <a:gd name="T33" fmla="*/ 287061127 h 172"/>
                <a:gd name="T34" fmla="*/ 71097669 w 180"/>
                <a:gd name="T35" fmla="*/ 253682205 h 172"/>
                <a:gd name="T36" fmla="*/ 22934683 w 180"/>
                <a:gd name="T37" fmla="*/ 242554900 h 172"/>
                <a:gd name="T38" fmla="*/ 0 w 180"/>
                <a:gd name="T39" fmla="*/ 184698001 h 172"/>
                <a:gd name="T40" fmla="*/ 80272149 w 180"/>
                <a:gd name="T41" fmla="*/ 137966911 h 172"/>
                <a:gd name="T42" fmla="*/ 87151492 w 180"/>
                <a:gd name="T43" fmla="*/ 82334875 h 172"/>
                <a:gd name="T44" fmla="*/ 80272149 w 180"/>
                <a:gd name="T45" fmla="*/ 48955953 h 172"/>
                <a:gd name="T46" fmla="*/ 98619592 w 180"/>
                <a:gd name="T47" fmla="*/ 37830143 h 172"/>
                <a:gd name="T48" fmla="*/ 114673415 w 180"/>
                <a:gd name="T49" fmla="*/ 8900946 h 172"/>
                <a:gd name="T50" fmla="*/ 130728755 w 180"/>
                <a:gd name="T51" fmla="*/ 0 h 172"/>
                <a:gd name="T52" fmla="*/ 178891741 w 180"/>
                <a:gd name="T53" fmla="*/ 6676084 h 172"/>
                <a:gd name="T54" fmla="*/ 192651944 w 180"/>
                <a:gd name="T55" fmla="*/ 17801893 h 172"/>
                <a:gd name="T56" fmla="*/ 210999388 w 180"/>
                <a:gd name="T57" fmla="*/ 11125809 h 172"/>
                <a:gd name="T58" fmla="*/ 245402171 w 180"/>
                <a:gd name="T59" fmla="*/ 64532983 h 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8" name="Freeform 91"/>
            <p:cNvSpPr>
              <a:spLocks/>
            </p:cNvSpPr>
            <p:nvPr/>
          </p:nvSpPr>
          <p:spPr bwMode="auto">
            <a:xfrm>
              <a:off x="3675063" y="2082800"/>
              <a:ext cx="223837" cy="84138"/>
            </a:xfrm>
            <a:custGeom>
              <a:avLst/>
              <a:gdLst>
                <a:gd name="T0" fmla="*/ 315554211 w 148"/>
                <a:gd name="T1" fmla="*/ 2235667 h 56"/>
                <a:gd name="T2" fmla="*/ 304120375 w 148"/>
                <a:gd name="T3" fmla="*/ 29069679 h 56"/>
                <a:gd name="T4" fmla="*/ 338420370 w 148"/>
                <a:gd name="T5" fmla="*/ 55902189 h 56"/>
                <a:gd name="T6" fmla="*/ 292688051 w 148"/>
                <a:gd name="T7" fmla="*/ 87207535 h 56"/>
                <a:gd name="T8" fmla="*/ 194363112 w 148"/>
                <a:gd name="T9" fmla="*/ 116277214 h 56"/>
                <a:gd name="T10" fmla="*/ 166923418 w 148"/>
                <a:gd name="T11" fmla="*/ 125221383 h 56"/>
                <a:gd name="T12" fmla="*/ 123477866 w 148"/>
                <a:gd name="T13" fmla="*/ 118512880 h 56"/>
                <a:gd name="T14" fmla="*/ 36585250 w 148"/>
                <a:gd name="T15" fmla="*/ 105095874 h 56"/>
                <a:gd name="T16" fmla="*/ 70885246 w 148"/>
                <a:gd name="T17" fmla="*/ 87207535 h 56"/>
                <a:gd name="T18" fmla="*/ 4573534 w 148"/>
                <a:gd name="T19" fmla="*/ 67083528 h 56"/>
                <a:gd name="T20" fmla="*/ 64024944 w 148"/>
                <a:gd name="T21" fmla="*/ 58137856 h 56"/>
                <a:gd name="T22" fmla="*/ 64024944 w 148"/>
                <a:gd name="T23" fmla="*/ 46958019 h 56"/>
                <a:gd name="T24" fmla="*/ 0 w 148"/>
                <a:gd name="T25" fmla="*/ 38013849 h 56"/>
                <a:gd name="T26" fmla="*/ 27439694 w 148"/>
                <a:gd name="T27" fmla="*/ 11179837 h 56"/>
                <a:gd name="T28" fmla="*/ 75458780 w 148"/>
                <a:gd name="T29" fmla="*/ 4472836 h 56"/>
                <a:gd name="T30" fmla="*/ 118904332 w 148"/>
                <a:gd name="T31" fmla="*/ 31305346 h 56"/>
                <a:gd name="T32" fmla="*/ 171496952 w 148"/>
                <a:gd name="T33" fmla="*/ 8944170 h 56"/>
                <a:gd name="T34" fmla="*/ 208082203 w 148"/>
                <a:gd name="T35" fmla="*/ 20125509 h 56"/>
                <a:gd name="T36" fmla="*/ 262961590 w 148"/>
                <a:gd name="T37" fmla="*/ 0 h 56"/>
                <a:gd name="T38" fmla="*/ 315554211 w 148"/>
                <a:gd name="T39" fmla="*/ 223566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29" name="Freeform 92"/>
            <p:cNvSpPr>
              <a:spLocks/>
            </p:cNvSpPr>
            <p:nvPr/>
          </p:nvSpPr>
          <p:spPr bwMode="auto">
            <a:xfrm>
              <a:off x="5094288" y="3070225"/>
              <a:ext cx="36512" cy="117475"/>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0" name="Freeform 93"/>
            <p:cNvSpPr>
              <a:spLocks/>
            </p:cNvSpPr>
            <p:nvPr/>
          </p:nvSpPr>
          <p:spPr bwMode="auto">
            <a:xfrm>
              <a:off x="4506913" y="2917825"/>
              <a:ext cx="79375" cy="49213"/>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1" name="Freeform 94"/>
            <p:cNvSpPr>
              <a:spLocks/>
            </p:cNvSpPr>
            <p:nvPr/>
          </p:nvSpPr>
          <p:spPr bwMode="auto">
            <a:xfrm>
              <a:off x="4394200" y="2825750"/>
              <a:ext cx="41275" cy="71438"/>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2" name="Freeform 95"/>
            <p:cNvSpPr>
              <a:spLocks/>
            </p:cNvSpPr>
            <p:nvPr/>
          </p:nvSpPr>
          <p:spPr bwMode="auto">
            <a:xfrm>
              <a:off x="4354513" y="2647950"/>
              <a:ext cx="303212" cy="279400"/>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3" name="Freeform 96"/>
            <p:cNvSpPr>
              <a:spLocks/>
            </p:cNvSpPr>
            <p:nvPr/>
          </p:nvSpPr>
          <p:spPr bwMode="auto">
            <a:xfrm>
              <a:off x="2041525" y="3527425"/>
              <a:ext cx="57150" cy="25400"/>
            </a:xfrm>
            <a:custGeom>
              <a:avLst/>
              <a:gdLst>
                <a:gd name="T0" fmla="*/ 31834054 w 38"/>
                <a:gd name="T1" fmla="*/ 0 h 17"/>
                <a:gd name="T2" fmla="*/ 59118667 w 38"/>
                <a:gd name="T3" fmla="*/ 4447988 h 17"/>
                <a:gd name="T4" fmla="*/ 79582879 w 38"/>
                <a:gd name="T5" fmla="*/ 15565718 h 17"/>
                <a:gd name="T6" fmla="*/ 86404784 w 38"/>
                <a:gd name="T7" fmla="*/ 28908188 h 17"/>
                <a:gd name="T8" fmla="*/ 56844699 w 38"/>
                <a:gd name="T9" fmla="*/ 28908188 h 17"/>
                <a:gd name="T10" fmla="*/ 43202392 w 38"/>
                <a:gd name="T11" fmla="*/ 37802671 h 17"/>
                <a:gd name="T12" fmla="*/ 20464212 w 38"/>
                <a:gd name="T13" fmla="*/ 28908188 h 17"/>
                <a:gd name="T14" fmla="*/ 0 w 38"/>
                <a:gd name="T15" fmla="*/ 13342471 h 17"/>
                <a:gd name="T16" fmla="*/ 4547937 w 38"/>
                <a:gd name="T17" fmla="*/ 2223247 h 17"/>
                <a:gd name="T18" fmla="*/ 22738180 w 38"/>
                <a:gd name="T19" fmla="*/ 0 h 17"/>
                <a:gd name="T20" fmla="*/ 31834054 w 3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34" name="Freeform 97"/>
            <p:cNvSpPr>
              <a:spLocks/>
            </p:cNvSpPr>
            <p:nvPr/>
          </p:nvSpPr>
          <p:spPr bwMode="auto">
            <a:xfrm>
              <a:off x="5116513" y="3067050"/>
              <a:ext cx="106362" cy="130175"/>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5" name="Freeform 98"/>
            <p:cNvSpPr>
              <a:spLocks/>
            </p:cNvSpPr>
            <p:nvPr/>
          </p:nvSpPr>
          <p:spPr bwMode="auto">
            <a:xfrm>
              <a:off x="7669213" y="3036888"/>
              <a:ext cx="57150" cy="50800"/>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chemeClr val="accent4">
                <a:lumMod val="60000"/>
                <a:lumOff val="4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6" name="Freeform 99"/>
            <p:cNvSpPr>
              <a:spLocks/>
            </p:cNvSpPr>
            <p:nvPr/>
          </p:nvSpPr>
          <p:spPr bwMode="auto">
            <a:xfrm>
              <a:off x="7593013" y="2820988"/>
              <a:ext cx="263525" cy="319087"/>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chemeClr val="accent4">
                <a:lumMod val="60000"/>
                <a:lumOff val="4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7" name="Freeform 100"/>
            <p:cNvSpPr>
              <a:spLocks/>
            </p:cNvSpPr>
            <p:nvPr/>
          </p:nvSpPr>
          <p:spPr bwMode="auto">
            <a:xfrm>
              <a:off x="7712075" y="2693988"/>
              <a:ext cx="136525" cy="122237"/>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chemeClr val="accent4">
                <a:lumMod val="60000"/>
                <a:lumOff val="4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38" name="Freeform 101"/>
            <p:cNvSpPr>
              <a:spLocks/>
            </p:cNvSpPr>
            <p:nvPr/>
          </p:nvSpPr>
          <p:spPr bwMode="auto">
            <a:xfrm>
              <a:off x="5319713" y="2398713"/>
              <a:ext cx="985837" cy="446087"/>
            </a:xfrm>
            <a:custGeom>
              <a:avLst/>
              <a:gdLst>
                <a:gd name="T0" fmla="*/ 980706716 w 652"/>
                <a:gd name="T1" fmla="*/ 599512581 h 299"/>
                <a:gd name="T2" fmla="*/ 932700083 w 652"/>
                <a:gd name="T3" fmla="*/ 663904270 h 299"/>
                <a:gd name="T4" fmla="*/ 902981331 w 652"/>
                <a:gd name="T5" fmla="*/ 641699879 h 299"/>
                <a:gd name="T6" fmla="*/ 834400643 w 652"/>
                <a:gd name="T7" fmla="*/ 603952564 h 299"/>
                <a:gd name="T8" fmla="*/ 804683403 w 652"/>
                <a:gd name="T9" fmla="*/ 557323791 h 299"/>
                <a:gd name="T10" fmla="*/ 685808396 w 652"/>
                <a:gd name="T11" fmla="*/ 526237943 h 299"/>
                <a:gd name="T12" fmla="*/ 594367478 w 652"/>
                <a:gd name="T13" fmla="*/ 492932103 h 299"/>
                <a:gd name="T14" fmla="*/ 491497201 w 652"/>
                <a:gd name="T15" fmla="*/ 444083338 h 299"/>
                <a:gd name="T16" fmla="*/ 393197761 w 652"/>
                <a:gd name="T17" fmla="*/ 466287729 h 299"/>
                <a:gd name="T18" fmla="*/ 418344165 w 652"/>
                <a:gd name="T19" fmla="*/ 635038413 h 299"/>
                <a:gd name="T20" fmla="*/ 354334313 w 652"/>
                <a:gd name="T21" fmla="*/ 588409640 h 299"/>
                <a:gd name="T22" fmla="*/ 299470669 w 652"/>
                <a:gd name="T23" fmla="*/ 612834022 h 299"/>
                <a:gd name="T24" fmla="*/ 299470669 w 652"/>
                <a:gd name="T25" fmla="*/ 581748174 h 299"/>
                <a:gd name="T26" fmla="*/ 242319339 w 652"/>
                <a:gd name="T27" fmla="*/ 550663817 h 299"/>
                <a:gd name="T28" fmla="*/ 192026532 w 652"/>
                <a:gd name="T29" fmla="*/ 497373578 h 299"/>
                <a:gd name="T30" fmla="*/ 224031458 w 652"/>
                <a:gd name="T31" fmla="*/ 488492120 h 299"/>
                <a:gd name="T32" fmla="*/ 246891688 w 652"/>
                <a:gd name="T33" fmla="*/ 446303330 h 299"/>
                <a:gd name="T34" fmla="*/ 276608928 w 652"/>
                <a:gd name="T35" fmla="*/ 408556015 h 299"/>
                <a:gd name="T36" fmla="*/ 226317632 w 652"/>
                <a:gd name="T37" fmla="*/ 384131633 h 299"/>
                <a:gd name="T38" fmla="*/ 153164596 w 652"/>
                <a:gd name="T39" fmla="*/ 393013091 h 299"/>
                <a:gd name="T40" fmla="*/ 100585614 w 652"/>
                <a:gd name="T41" fmla="*/ 395234574 h 299"/>
                <a:gd name="T42" fmla="*/ 66294514 w 652"/>
                <a:gd name="T43" fmla="*/ 341944335 h 299"/>
                <a:gd name="T44" fmla="*/ 0 w 652"/>
                <a:gd name="T45" fmla="*/ 310858486 h 299"/>
                <a:gd name="T46" fmla="*/ 0 w 652"/>
                <a:gd name="T47" fmla="*/ 268669696 h 299"/>
                <a:gd name="T48" fmla="*/ 59437504 w 652"/>
                <a:gd name="T49" fmla="*/ 244245314 h 299"/>
                <a:gd name="T50" fmla="*/ 116587321 w 652"/>
                <a:gd name="T51" fmla="*/ 164310701 h 299"/>
                <a:gd name="T52" fmla="*/ 262893395 w 652"/>
                <a:gd name="T53" fmla="*/ 193176558 h 299"/>
                <a:gd name="T54" fmla="*/ 342904954 w 652"/>
                <a:gd name="T55" fmla="*/ 193176558 h 299"/>
                <a:gd name="T56" fmla="*/ 454919927 w 652"/>
                <a:gd name="T57" fmla="*/ 215380949 h 299"/>
                <a:gd name="T58" fmla="*/ 512071257 w 652"/>
                <a:gd name="T59" fmla="*/ 204278007 h 299"/>
                <a:gd name="T60" fmla="*/ 443490568 w 652"/>
                <a:gd name="T61" fmla="*/ 153209252 h 299"/>
                <a:gd name="T62" fmla="*/ 459492275 w 652"/>
                <a:gd name="T63" fmla="*/ 117681928 h 299"/>
                <a:gd name="T64" fmla="*/ 452633753 w 652"/>
                <a:gd name="T65" fmla="*/ 75494630 h 299"/>
                <a:gd name="T66" fmla="*/ 587510467 w 652"/>
                <a:gd name="T67" fmla="*/ 46628773 h 299"/>
                <a:gd name="T68" fmla="*/ 681237559 w 652"/>
                <a:gd name="T69" fmla="*/ 19984399 h 299"/>
                <a:gd name="T70" fmla="*/ 772678477 w 652"/>
                <a:gd name="T71" fmla="*/ 11101449 h 299"/>
                <a:gd name="T72" fmla="*/ 836686817 w 652"/>
                <a:gd name="T73" fmla="*/ 44408781 h 299"/>
                <a:gd name="T74" fmla="*/ 898410495 w 652"/>
                <a:gd name="T75" fmla="*/ 84376088 h 299"/>
                <a:gd name="T76" fmla="*/ 998994598 w 652"/>
                <a:gd name="T77" fmla="*/ 39967306 h 299"/>
                <a:gd name="T78" fmla="*/ 1056145927 w 652"/>
                <a:gd name="T79" fmla="*/ 86596079 h 299"/>
                <a:gd name="T80" fmla="*/ 1197879652 w 652"/>
                <a:gd name="T81" fmla="*/ 177633634 h 299"/>
                <a:gd name="T82" fmla="*/ 1305323789 w 652"/>
                <a:gd name="T83" fmla="*/ 190955075 h 299"/>
                <a:gd name="T84" fmla="*/ 1360187432 w 652"/>
                <a:gd name="T85" fmla="*/ 226482398 h 299"/>
                <a:gd name="T86" fmla="*/ 1415052588 w 652"/>
                <a:gd name="T87" fmla="*/ 253126772 h 299"/>
                <a:gd name="T88" fmla="*/ 1490491799 w 652"/>
                <a:gd name="T89" fmla="*/ 275331163 h 299"/>
                <a:gd name="T90" fmla="*/ 1449343688 w 652"/>
                <a:gd name="T91" fmla="*/ 308638495 h 299"/>
                <a:gd name="T92" fmla="*/ 1456200699 w 652"/>
                <a:gd name="T93" fmla="*/ 375250175 h 299"/>
                <a:gd name="T94" fmla="*/ 1383047662 w 652"/>
                <a:gd name="T95" fmla="*/ 441863347 h 299"/>
                <a:gd name="T96" fmla="*/ 1300751441 w 652"/>
                <a:gd name="T97" fmla="*/ 468507721 h 299"/>
                <a:gd name="T98" fmla="*/ 1344185725 w 652"/>
                <a:gd name="T99" fmla="*/ 559545275 h 299"/>
                <a:gd name="T100" fmla="*/ 1328184018 w 652"/>
                <a:gd name="T101" fmla="*/ 579528182 h 299"/>
                <a:gd name="T102" fmla="*/ 1245886285 w 652"/>
                <a:gd name="T103" fmla="*/ 559545275 h 299"/>
                <a:gd name="T104" fmla="*/ 1170447074 w 652"/>
                <a:gd name="T105" fmla="*/ 561765266 h 299"/>
                <a:gd name="T106" fmla="*/ 1090437027 w 652"/>
                <a:gd name="T107" fmla="*/ 552883808 h 299"/>
                <a:gd name="T108" fmla="*/ 1026427175 w 652"/>
                <a:gd name="T109" fmla="*/ 563985258 h 299"/>
                <a:gd name="T110" fmla="*/ 1001280772 w 652"/>
                <a:gd name="T111" fmla="*/ 590631123 h 2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39" name="Freeform 102"/>
            <p:cNvSpPr>
              <a:spLocks/>
            </p:cNvSpPr>
            <p:nvPr/>
          </p:nvSpPr>
          <p:spPr bwMode="auto">
            <a:xfrm>
              <a:off x="5127625" y="3929063"/>
              <a:ext cx="220663" cy="315912"/>
            </a:xfrm>
            <a:custGeom>
              <a:avLst/>
              <a:gdLst>
                <a:gd name="T0" fmla="*/ 299344473 w 146"/>
                <a:gd name="T1" fmla="*/ 292744623 h 212"/>
                <a:gd name="T2" fmla="*/ 322195185 w 146"/>
                <a:gd name="T3" fmla="*/ 330446932 h 212"/>
                <a:gd name="T4" fmla="*/ 292490318 w 146"/>
                <a:gd name="T5" fmla="*/ 350407504 h 212"/>
                <a:gd name="T6" fmla="*/ 283349429 w 146"/>
                <a:gd name="T7" fmla="*/ 368149241 h 212"/>
                <a:gd name="T8" fmla="*/ 267354384 w 146"/>
                <a:gd name="T9" fmla="*/ 372585421 h 212"/>
                <a:gd name="T10" fmla="*/ 260498717 w 146"/>
                <a:gd name="T11" fmla="*/ 405851550 h 212"/>
                <a:gd name="T12" fmla="*/ 246788895 w 146"/>
                <a:gd name="T13" fmla="*/ 423593287 h 212"/>
                <a:gd name="T14" fmla="*/ 237648005 w 146"/>
                <a:gd name="T15" fmla="*/ 454642073 h 212"/>
                <a:gd name="T16" fmla="*/ 221652961 w 146"/>
                <a:gd name="T17" fmla="*/ 470166465 h 212"/>
                <a:gd name="T18" fmla="*/ 162240204 w 146"/>
                <a:gd name="T19" fmla="*/ 423593287 h 212"/>
                <a:gd name="T20" fmla="*/ 159954981 w 146"/>
                <a:gd name="T21" fmla="*/ 396980682 h 212"/>
                <a:gd name="T22" fmla="*/ 6855667 w 146"/>
                <a:gd name="T23" fmla="*/ 301615492 h 212"/>
                <a:gd name="T24" fmla="*/ 0 w 146"/>
                <a:gd name="T25" fmla="*/ 297180803 h 212"/>
                <a:gd name="T26" fmla="*/ 0 w 146"/>
                <a:gd name="T27" fmla="*/ 248390280 h 212"/>
                <a:gd name="T28" fmla="*/ 11426112 w 146"/>
                <a:gd name="T29" fmla="*/ 230647053 h 212"/>
                <a:gd name="T30" fmla="*/ 31991601 w 146"/>
                <a:gd name="T31" fmla="*/ 199598268 h 212"/>
                <a:gd name="T32" fmla="*/ 47986646 w 146"/>
                <a:gd name="T33" fmla="*/ 166332138 h 212"/>
                <a:gd name="T34" fmla="*/ 29706379 w 146"/>
                <a:gd name="T35" fmla="*/ 113105437 h 212"/>
                <a:gd name="T36" fmla="*/ 25135934 w 146"/>
                <a:gd name="T37" fmla="*/ 90929011 h 212"/>
                <a:gd name="T38" fmla="*/ 4570445 w 146"/>
                <a:gd name="T39" fmla="*/ 57661391 h 212"/>
                <a:gd name="T40" fmla="*/ 29706379 w 146"/>
                <a:gd name="T41" fmla="*/ 31048785 h 212"/>
                <a:gd name="T42" fmla="*/ 57127535 w 146"/>
                <a:gd name="T43" fmla="*/ 0 h 212"/>
                <a:gd name="T44" fmla="*/ 79978246 w 146"/>
                <a:gd name="T45" fmla="*/ 8870869 h 212"/>
                <a:gd name="T46" fmla="*/ 79978246 w 146"/>
                <a:gd name="T47" fmla="*/ 33266130 h 212"/>
                <a:gd name="T48" fmla="*/ 93688069 w 146"/>
                <a:gd name="T49" fmla="*/ 48790522 h 212"/>
                <a:gd name="T50" fmla="*/ 123394447 w 146"/>
                <a:gd name="T51" fmla="*/ 48790522 h 212"/>
                <a:gd name="T52" fmla="*/ 175951537 w 146"/>
                <a:gd name="T53" fmla="*/ 88710176 h 212"/>
                <a:gd name="T54" fmla="*/ 189661360 w 146"/>
                <a:gd name="T55" fmla="*/ 88710176 h 212"/>
                <a:gd name="T56" fmla="*/ 201087471 w 146"/>
                <a:gd name="T57" fmla="*/ 86492831 h 212"/>
                <a:gd name="T58" fmla="*/ 210226849 w 146"/>
                <a:gd name="T59" fmla="*/ 93146355 h 212"/>
                <a:gd name="T60" fmla="*/ 237648005 w 146"/>
                <a:gd name="T61" fmla="*/ 95363700 h 212"/>
                <a:gd name="T62" fmla="*/ 249074117 w 146"/>
                <a:gd name="T63" fmla="*/ 77621963 h 212"/>
                <a:gd name="T64" fmla="*/ 287919873 w 146"/>
                <a:gd name="T65" fmla="*/ 57661391 h 212"/>
                <a:gd name="T66" fmla="*/ 303914918 w 146"/>
                <a:gd name="T67" fmla="*/ 73185783 h 212"/>
                <a:gd name="T68" fmla="*/ 333621297 w 146"/>
                <a:gd name="T69" fmla="*/ 73185783 h 212"/>
                <a:gd name="T70" fmla="*/ 297060762 w 146"/>
                <a:gd name="T71" fmla="*/ 124195140 h 212"/>
                <a:gd name="T72" fmla="*/ 299344473 w 146"/>
                <a:gd name="T73" fmla="*/ 292744623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40" name="Freeform 103"/>
            <p:cNvSpPr>
              <a:spLocks/>
            </p:cNvSpPr>
            <p:nvPr/>
          </p:nvSpPr>
          <p:spPr bwMode="auto">
            <a:xfrm>
              <a:off x="5964238" y="2763838"/>
              <a:ext cx="250825" cy="122237"/>
            </a:xfrm>
            <a:custGeom>
              <a:avLst/>
              <a:gdLst>
                <a:gd name="T0" fmla="*/ 25129341 w 166"/>
                <a:gd name="T1" fmla="*/ 46590185 h 82"/>
                <a:gd name="T2" fmla="*/ 27413964 w 166"/>
                <a:gd name="T3" fmla="*/ 26622324 h 82"/>
                <a:gd name="T4" fmla="*/ 50258682 w 166"/>
                <a:gd name="T5" fmla="*/ 19967861 h 82"/>
                <a:gd name="T6" fmla="*/ 118792835 w 166"/>
                <a:gd name="T7" fmla="*/ 35496432 h 82"/>
                <a:gd name="T8" fmla="*/ 114223590 w 166"/>
                <a:gd name="T9" fmla="*/ 8874108 h 82"/>
                <a:gd name="T10" fmla="*/ 132499062 w 166"/>
                <a:gd name="T11" fmla="*/ 0 h 82"/>
                <a:gd name="T12" fmla="*/ 194180858 w 166"/>
                <a:gd name="T13" fmla="*/ 17748216 h 82"/>
                <a:gd name="T14" fmla="*/ 205602461 w 166"/>
                <a:gd name="T15" fmla="*/ 13311907 h 82"/>
                <a:gd name="T16" fmla="*/ 269568880 w 166"/>
                <a:gd name="T17" fmla="*/ 15530062 h 82"/>
                <a:gd name="T18" fmla="*/ 328964542 w 166"/>
                <a:gd name="T19" fmla="*/ 19967861 h 82"/>
                <a:gd name="T20" fmla="*/ 351809260 w 166"/>
                <a:gd name="T21" fmla="*/ 35496432 h 82"/>
                <a:gd name="T22" fmla="*/ 379223224 w 166"/>
                <a:gd name="T23" fmla="*/ 42152386 h 82"/>
                <a:gd name="T24" fmla="*/ 376938601 w 166"/>
                <a:gd name="T25" fmla="*/ 53246139 h 82"/>
                <a:gd name="T26" fmla="*/ 324395297 w 166"/>
                <a:gd name="T27" fmla="*/ 77650309 h 82"/>
                <a:gd name="T28" fmla="*/ 317542939 w 166"/>
                <a:gd name="T29" fmla="*/ 95398525 h 82"/>
                <a:gd name="T30" fmla="*/ 269568880 w 166"/>
                <a:gd name="T31" fmla="*/ 102054479 h 82"/>
                <a:gd name="T32" fmla="*/ 264999634 w 166"/>
                <a:gd name="T33" fmla="*/ 128676803 h 82"/>
                <a:gd name="T34" fmla="*/ 221594822 w 166"/>
                <a:gd name="T35" fmla="*/ 124240494 h 82"/>
                <a:gd name="T36" fmla="*/ 198750104 w 166"/>
                <a:gd name="T37" fmla="*/ 133114602 h 82"/>
                <a:gd name="T38" fmla="*/ 169051517 w 166"/>
                <a:gd name="T39" fmla="*/ 155300618 h 82"/>
                <a:gd name="T40" fmla="*/ 175905386 w 166"/>
                <a:gd name="T41" fmla="*/ 164174726 h 82"/>
                <a:gd name="T42" fmla="*/ 169051517 w 166"/>
                <a:gd name="T43" fmla="*/ 175266988 h 82"/>
                <a:gd name="T44" fmla="*/ 98232740 w 166"/>
                <a:gd name="T45" fmla="*/ 181922942 h 82"/>
                <a:gd name="T46" fmla="*/ 45689436 w 166"/>
                <a:gd name="T47" fmla="*/ 168611035 h 82"/>
                <a:gd name="T48" fmla="*/ 4569246 w 166"/>
                <a:gd name="T49" fmla="*/ 170830680 h 82"/>
                <a:gd name="T50" fmla="*/ 0 w 166"/>
                <a:gd name="T51" fmla="*/ 144206865 h 82"/>
                <a:gd name="T52" fmla="*/ 45689436 w 166"/>
                <a:gd name="T53" fmla="*/ 153080973 h 82"/>
                <a:gd name="T54" fmla="*/ 54827927 w 166"/>
                <a:gd name="T55" fmla="*/ 137550911 h 82"/>
                <a:gd name="T56" fmla="*/ 84525003 w 166"/>
                <a:gd name="T57" fmla="*/ 141988710 h 82"/>
                <a:gd name="T58" fmla="*/ 125646704 w 166"/>
                <a:gd name="T59" fmla="*/ 108710432 h 82"/>
                <a:gd name="T60" fmla="*/ 70818777 w 166"/>
                <a:gd name="T61" fmla="*/ 86524417 h 82"/>
                <a:gd name="T62" fmla="*/ 47974059 w 166"/>
                <a:gd name="T63" fmla="*/ 97616679 h 82"/>
                <a:gd name="T64" fmla="*/ 13706226 w 166"/>
                <a:gd name="T65" fmla="*/ 79868463 h 82"/>
                <a:gd name="T66" fmla="*/ 36550944 w 166"/>
                <a:gd name="T67" fmla="*/ 51026494 h 82"/>
                <a:gd name="T68" fmla="*/ 25129341 w 166"/>
                <a:gd name="T69" fmla="*/ 46590185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41" name="Freeform 104"/>
            <p:cNvSpPr>
              <a:spLocks/>
            </p:cNvSpPr>
            <p:nvPr/>
          </p:nvSpPr>
          <p:spPr bwMode="auto">
            <a:xfrm>
              <a:off x="7005638" y="3649663"/>
              <a:ext cx="147637" cy="125412"/>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42" name="Freeform 105"/>
            <p:cNvSpPr>
              <a:spLocks/>
            </p:cNvSpPr>
            <p:nvPr/>
          </p:nvSpPr>
          <p:spPr bwMode="auto">
            <a:xfrm>
              <a:off x="7448550" y="2906713"/>
              <a:ext cx="115888" cy="128587"/>
            </a:xfrm>
            <a:custGeom>
              <a:avLst/>
              <a:gdLst>
                <a:gd name="T0" fmla="*/ 65988433 w 77"/>
                <a:gd name="T1" fmla="*/ 0 h 87"/>
                <a:gd name="T2" fmla="*/ 125151515 w 77"/>
                <a:gd name="T3" fmla="*/ 52793093 h 87"/>
                <a:gd name="T4" fmla="*/ 150181818 w 77"/>
                <a:gd name="T5" fmla="*/ 83588940 h 87"/>
                <a:gd name="T6" fmla="*/ 175212121 w 77"/>
                <a:gd name="T7" fmla="*/ 136382033 h 87"/>
                <a:gd name="T8" fmla="*/ 170660883 w 77"/>
                <a:gd name="T9" fmla="*/ 160578559 h 87"/>
                <a:gd name="T10" fmla="*/ 138803723 w 77"/>
                <a:gd name="T11" fmla="*/ 169377161 h 87"/>
                <a:gd name="T12" fmla="*/ 116049039 w 77"/>
                <a:gd name="T13" fmla="*/ 186974366 h 87"/>
                <a:gd name="T14" fmla="*/ 81917766 w 77"/>
                <a:gd name="T15" fmla="*/ 191374406 h 87"/>
                <a:gd name="T16" fmla="*/ 65988433 w 77"/>
                <a:gd name="T17" fmla="*/ 167177880 h 87"/>
                <a:gd name="T18" fmla="*/ 59163082 w 77"/>
                <a:gd name="T19" fmla="*/ 134182752 h 87"/>
                <a:gd name="T20" fmla="*/ 20479065 w 77"/>
                <a:gd name="T21" fmla="*/ 85788221 h 87"/>
                <a:gd name="T22" fmla="*/ 45509368 w 77"/>
                <a:gd name="T23" fmla="*/ 76989619 h 87"/>
                <a:gd name="T24" fmla="*/ 0 w 77"/>
                <a:gd name="T25" fmla="*/ 39594450 h 87"/>
                <a:gd name="T26" fmla="*/ 2275619 w 77"/>
                <a:gd name="T27" fmla="*/ 35195888 h 87"/>
                <a:gd name="T28" fmla="*/ 18203446 w 77"/>
                <a:gd name="T29" fmla="*/ 37395169 h 87"/>
                <a:gd name="T30" fmla="*/ 25030303 w 77"/>
                <a:gd name="T31" fmla="*/ 15397924 h 87"/>
                <a:gd name="T32" fmla="*/ 50060606 w 77"/>
                <a:gd name="T33" fmla="*/ 13198643 h 87"/>
                <a:gd name="T34" fmla="*/ 65988433 w 77"/>
                <a:gd name="T35" fmla="*/ 10997884 h 87"/>
                <a:gd name="T36" fmla="*/ 65988433 w 77"/>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chemeClr val="accent2"/>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43" name="Freeform 106"/>
            <p:cNvSpPr>
              <a:spLocks/>
            </p:cNvSpPr>
            <p:nvPr/>
          </p:nvSpPr>
          <p:spPr bwMode="auto">
            <a:xfrm>
              <a:off x="4692650" y="2763838"/>
              <a:ext cx="42863" cy="42862"/>
            </a:xfrm>
            <a:custGeom>
              <a:avLst/>
              <a:gdLst>
                <a:gd name="T0" fmla="*/ 27773693 w 28"/>
                <a:gd name="T1" fmla="*/ 54993424 h 29"/>
                <a:gd name="T2" fmla="*/ 27773693 w 28"/>
                <a:gd name="T3" fmla="*/ 63791958 h 29"/>
                <a:gd name="T4" fmla="*/ 23144489 w 28"/>
                <a:gd name="T5" fmla="*/ 63791958 h 29"/>
                <a:gd name="T6" fmla="*/ 18515285 w 28"/>
                <a:gd name="T7" fmla="*/ 48394154 h 29"/>
                <a:gd name="T8" fmla="*/ 9258408 w 28"/>
                <a:gd name="T9" fmla="*/ 43994148 h 29"/>
                <a:gd name="T10" fmla="*/ 0 w 28"/>
                <a:gd name="T11" fmla="*/ 30795608 h 29"/>
                <a:gd name="T12" fmla="*/ 4629204 w 28"/>
                <a:gd name="T13" fmla="*/ 19797810 h 29"/>
                <a:gd name="T14" fmla="*/ 13886081 w 28"/>
                <a:gd name="T15" fmla="*/ 17597068 h 29"/>
                <a:gd name="T16" fmla="*/ 18515285 w 28"/>
                <a:gd name="T17" fmla="*/ 2199264 h 29"/>
                <a:gd name="T18" fmla="*/ 25459091 w 28"/>
                <a:gd name="T19" fmla="*/ 0 h 29"/>
                <a:gd name="T20" fmla="*/ 30088295 w 28"/>
                <a:gd name="T21" fmla="*/ 6599270 h 29"/>
                <a:gd name="T22" fmla="*/ 39345172 w 28"/>
                <a:gd name="T23" fmla="*/ 8798534 h 29"/>
                <a:gd name="T24" fmla="*/ 43974376 w 28"/>
                <a:gd name="T25" fmla="*/ 15397804 h 29"/>
                <a:gd name="T26" fmla="*/ 50918182 w 28"/>
                <a:gd name="T27" fmla="*/ 17597068 h 29"/>
                <a:gd name="T28" fmla="*/ 60175060 w 28"/>
                <a:gd name="T29" fmla="*/ 26397080 h 29"/>
                <a:gd name="T30" fmla="*/ 64804264 w 28"/>
                <a:gd name="T31" fmla="*/ 26397080 h 29"/>
                <a:gd name="T32" fmla="*/ 62489662 w 28"/>
                <a:gd name="T33" fmla="*/ 37394878 h 29"/>
                <a:gd name="T34" fmla="*/ 57860458 w 28"/>
                <a:gd name="T35" fmla="*/ 43994148 h 29"/>
                <a:gd name="T36" fmla="*/ 57860458 w 28"/>
                <a:gd name="T37" fmla="*/ 46194890 h 29"/>
                <a:gd name="T38" fmla="*/ 50918182 w 28"/>
                <a:gd name="T39" fmla="*/ 48394154 h 29"/>
                <a:gd name="T40" fmla="*/ 27773693 w 28"/>
                <a:gd name="T41" fmla="*/ 54993424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44" name="Freeform 107"/>
            <p:cNvSpPr>
              <a:spLocks/>
            </p:cNvSpPr>
            <p:nvPr/>
          </p:nvSpPr>
          <p:spPr bwMode="auto">
            <a:xfrm>
              <a:off x="5429250" y="3170238"/>
              <a:ext cx="52388" cy="47625"/>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45" name="Freeform 108"/>
            <p:cNvSpPr>
              <a:spLocks/>
            </p:cNvSpPr>
            <p:nvPr/>
          </p:nvSpPr>
          <p:spPr bwMode="auto">
            <a:xfrm>
              <a:off x="6915150" y="3405188"/>
              <a:ext cx="228600" cy="265112"/>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46" name="Freeform 109"/>
            <p:cNvSpPr>
              <a:spLocks/>
            </p:cNvSpPr>
            <p:nvPr/>
          </p:nvSpPr>
          <p:spPr bwMode="auto">
            <a:xfrm>
              <a:off x="5110163" y="3028950"/>
              <a:ext cx="36512" cy="47625"/>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47" name="Freeform 110"/>
            <p:cNvSpPr>
              <a:spLocks/>
            </p:cNvSpPr>
            <p:nvPr/>
          </p:nvSpPr>
          <p:spPr bwMode="auto">
            <a:xfrm>
              <a:off x="3868738" y="3835400"/>
              <a:ext cx="107950" cy="128588"/>
            </a:xfrm>
            <a:custGeom>
              <a:avLst/>
              <a:gdLst>
                <a:gd name="T0" fmla="*/ 156314641 w 71"/>
                <a:gd name="T1" fmla="*/ 191375895 h 87"/>
                <a:gd name="T2" fmla="*/ 144821767 w 71"/>
                <a:gd name="T3" fmla="*/ 191375895 h 87"/>
                <a:gd name="T4" fmla="*/ 101144589 w 71"/>
                <a:gd name="T5" fmla="*/ 169378478 h 87"/>
                <a:gd name="T6" fmla="*/ 62066689 w 71"/>
                <a:gd name="T7" fmla="*/ 134183795 h 87"/>
                <a:gd name="T8" fmla="*/ 27585026 w 71"/>
                <a:gd name="T9" fmla="*/ 109985603 h 87"/>
                <a:gd name="T10" fmla="*/ 0 w 71"/>
                <a:gd name="T11" fmla="*/ 81390292 h 87"/>
                <a:gd name="T12" fmla="*/ 9195515 w 71"/>
                <a:gd name="T13" fmla="*/ 65992248 h 87"/>
                <a:gd name="T14" fmla="*/ 11494394 w 71"/>
                <a:gd name="T15" fmla="*/ 52793503 h 87"/>
                <a:gd name="T16" fmla="*/ 29883905 w 71"/>
                <a:gd name="T17" fmla="*/ 26396013 h 87"/>
                <a:gd name="T18" fmla="*/ 50572294 w 71"/>
                <a:gd name="T19" fmla="*/ 6599373 h 87"/>
                <a:gd name="T20" fmla="*/ 59767810 w 71"/>
                <a:gd name="T21" fmla="*/ 4400074 h 87"/>
                <a:gd name="T22" fmla="*/ 71260684 w 71"/>
                <a:gd name="T23" fmla="*/ 0 h 87"/>
                <a:gd name="T24" fmla="*/ 87352836 w 71"/>
                <a:gd name="T25" fmla="*/ 28596789 h 87"/>
                <a:gd name="T26" fmla="*/ 85053957 w 71"/>
                <a:gd name="T27" fmla="*/ 46194130 h 87"/>
                <a:gd name="T28" fmla="*/ 94249473 w 71"/>
                <a:gd name="T29" fmla="*/ 57192100 h 87"/>
                <a:gd name="T30" fmla="*/ 105742346 w 71"/>
                <a:gd name="T31" fmla="*/ 57192100 h 87"/>
                <a:gd name="T32" fmla="*/ 112638983 w 71"/>
                <a:gd name="T33" fmla="*/ 37395460 h 87"/>
                <a:gd name="T34" fmla="*/ 126430736 w 71"/>
                <a:gd name="T35" fmla="*/ 39594758 h 87"/>
                <a:gd name="T36" fmla="*/ 124131857 w 71"/>
                <a:gd name="T37" fmla="*/ 52793503 h 87"/>
                <a:gd name="T38" fmla="*/ 126430736 w 71"/>
                <a:gd name="T39" fmla="*/ 74790919 h 87"/>
                <a:gd name="T40" fmla="*/ 119535620 w 71"/>
                <a:gd name="T41" fmla="*/ 94587559 h 87"/>
                <a:gd name="T42" fmla="*/ 131028494 w 71"/>
                <a:gd name="T43" fmla="*/ 107786304 h 87"/>
                <a:gd name="T44" fmla="*/ 144821767 w 71"/>
                <a:gd name="T45" fmla="*/ 109985603 h 87"/>
                <a:gd name="T46" fmla="*/ 160912399 w 71"/>
                <a:gd name="T47" fmla="*/ 129783721 h 87"/>
                <a:gd name="T48" fmla="*/ 163211277 w 71"/>
                <a:gd name="T49" fmla="*/ 147381062 h 87"/>
                <a:gd name="T50" fmla="*/ 158613520 w 71"/>
                <a:gd name="T51" fmla="*/ 153980435 h 87"/>
                <a:gd name="T52" fmla="*/ 156314641 w 71"/>
                <a:gd name="T53" fmla="*/ 191375895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48" name="Freeform 111"/>
            <p:cNvSpPr>
              <a:spLocks/>
            </p:cNvSpPr>
            <p:nvPr/>
          </p:nvSpPr>
          <p:spPr bwMode="auto">
            <a:xfrm>
              <a:off x="4435475" y="3074988"/>
              <a:ext cx="433388" cy="419100"/>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49" name="Freeform 112"/>
            <p:cNvSpPr>
              <a:spLocks/>
            </p:cNvSpPr>
            <p:nvPr/>
          </p:nvSpPr>
          <p:spPr bwMode="auto">
            <a:xfrm>
              <a:off x="6394450" y="3795713"/>
              <a:ext cx="58738" cy="119062"/>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50" name="Freeform 113"/>
            <p:cNvSpPr>
              <a:spLocks/>
            </p:cNvSpPr>
            <p:nvPr/>
          </p:nvSpPr>
          <p:spPr bwMode="auto">
            <a:xfrm>
              <a:off x="4905375" y="4986338"/>
              <a:ext cx="63500" cy="60325"/>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51" name="Freeform 114"/>
            <p:cNvSpPr>
              <a:spLocks/>
            </p:cNvSpPr>
            <p:nvPr/>
          </p:nvSpPr>
          <p:spPr bwMode="auto">
            <a:xfrm>
              <a:off x="4670425" y="2370138"/>
              <a:ext cx="133350" cy="71437"/>
            </a:xfrm>
            <a:custGeom>
              <a:avLst/>
              <a:gdLst>
                <a:gd name="T0" fmla="*/ 71022513 w 88"/>
                <a:gd name="T1" fmla="*/ 88599739 h 48"/>
                <a:gd name="T2" fmla="*/ 66440122 w 88"/>
                <a:gd name="T3" fmla="*/ 77524028 h 48"/>
                <a:gd name="T4" fmla="*/ 68731318 w 88"/>
                <a:gd name="T5" fmla="*/ 66449804 h 48"/>
                <a:gd name="T6" fmla="*/ 50403269 w 88"/>
                <a:gd name="T7" fmla="*/ 59804675 h 48"/>
                <a:gd name="T8" fmla="*/ 13745657 w 88"/>
                <a:gd name="T9" fmla="*/ 50944999 h 48"/>
                <a:gd name="T10" fmla="*/ 0 w 88"/>
                <a:gd name="T11" fmla="*/ 15504806 h 48"/>
                <a:gd name="T12" fmla="*/ 38947292 w 88"/>
                <a:gd name="T13" fmla="*/ 0 h 48"/>
                <a:gd name="T14" fmla="*/ 96224148 w 88"/>
                <a:gd name="T15" fmla="*/ 4430582 h 48"/>
                <a:gd name="T16" fmla="*/ 130590564 w 88"/>
                <a:gd name="T17" fmla="*/ 0 h 48"/>
                <a:gd name="T18" fmla="*/ 137464151 w 88"/>
                <a:gd name="T19" fmla="*/ 8859676 h 48"/>
                <a:gd name="T20" fmla="*/ 155792199 w 88"/>
                <a:gd name="T21" fmla="*/ 11074223 h 48"/>
                <a:gd name="T22" fmla="*/ 194739491 w 88"/>
                <a:gd name="T23" fmla="*/ 33224158 h 48"/>
                <a:gd name="T24" fmla="*/ 201613077 w 88"/>
                <a:gd name="T25" fmla="*/ 53159546 h 48"/>
                <a:gd name="T26" fmla="*/ 174120247 w 88"/>
                <a:gd name="T27" fmla="*/ 66449804 h 48"/>
                <a:gd name="T28" fmla="*/ 169537856 w 88"/>
                <a:gd name="T29" fmla="*/ 90814286 h 48"/>
                <a:gd name="T30" fmla="*/ 132881760 w 88"/>
                <a:gd name="T31" fmla="*/ 106319092 h 48"/>
                <a:gd name="T32" fmla="*/ 100806539 w 88"/>
                <a:gd name="T33" fmla="*/ 106319092 h 48"/>
                <a:gd name="T34" fmla="*/ 89350561 w 88"/>
                <a:gd name="T35" fmla="*/ 93028833 h 48"/>
                <a:gd name="T36" fmla="*/ 71022513 w 88"/>
                <a:gd name="T37" fmla="*/ 88599739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2" name="Freeform 115"/>
            <p:cNvSpPr>
              <a:spLocks/>
            </p:cNvSpPr>
            <p:nvPr/>
          </p:nvSpPr>
          <p:spPr bwMode="auto">
            <a:xfrm>
              <a:off x="4322763" y="2555875"/>
              <a:ext cx="14287" cy="20638"/>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53" name="Freeform 116"/>
            <p:cNvSpPr>
              <a:spLocks/>
            </p:cNvSpPr>
            <p:nvPr/>
          </p:nvSpPr>
          <p:spPr bwMode="auto">
            <a:xfrm>
              <a:off x="4668838" y="2322513"/>
              <a:ext cx="165100" cy="69850"/>
            </a:xfrm>
            <a:custGeom>
              <a:avLst/>
              <a:gdLst>
                <a:gd name="T0" fmla="*/ 2290194 w 109"/>
                <a:gd name="T1" fmla="*/ 86263264 h 47"/>
                <a:gd name="T2" fmla="*/ 0 w 109"/>
                <a:gd name="T3" fmla="*/ 53084514 h 47"/>
                <a:gd name="T4" fmla="*/ 11450972 w 109"/>
                <a:gd name="T5" fmla="*/ 24330093 h 47"/>
                <a:gd name="T6" fmla="*/ 41220472 w 109"/>
                <a:gd name="T7" fmla="*/ 11058593 h 47"/>
                <a:gd name="T8" fmla="*/ 75571874 w 109"/>
                <a:gd name="T9" fmla="*/ 42025921 h 47"/>
                <a:gd name="T10" fmla="*/ 103052694 w 109"/>
                <a:gd name="T11" fmla="*/ 42025921 h 47"/>
                <a:gd name="T12" fmla="*/ 103052694 w 109"/>
                <a:gd name="T13" fmla="*/ 8847171 h 47"/>
                <a:gd name="T14" fmla="*/ 130533513 w 109"/>
                <a:gd name="T15" fmla="*/ 0 h 47"/>
                <a:gd name="T16" fmla="*/ 146563360 w 109"/>
                <a:gd name="T17" fmla="*/ 6635750 h 47"/>
                <a:gd name="T18" fmla="*/ 180914762 w 109"/>
                <a:gd name="T19" fmla="*/ 22118671 h 47"/>
                <a:gd name="T20" fmla="*/ 208395582 w 109"/>
                <a:gd name="T21" fmla="*/ 22118671 h 47"/>
                <a:gd name="T22" fmla="*/ 226715623 w 109"/>
                <a:gd name="T23" fmla="*/ 33177264 h 47"/>
                <a:gd name="T24" fmla="*/ 233586206 w 109"/>
                <a:gd name="T25" fmla="*/ 53084514 h 47"/>
                <a:gd name="T26" fmla="*/ 249616053 w 109"/>
                <a:gd name="T27" fmla="*/ 79627514 h 47"/>
                <a:gd name="T28" fmla="*/ 215264650 w 109"/>
                <a:gd name="T29" fmla="*/ 95110435 h 47"/>
                <a:gd name="T30" fmla="*/ 196944609 w 109"/>
                <a:gd name="T31" fmla="*/ 103957606 h 47"/>
                <a:gd name="T32" fmla="*/ 158014332 w 109"/>
                <a:gd name="T33" fmla="*/ 81838935 h 47"/>
                <a:gd name="T34" fmla="*/ 139692776 w 109"/>
                <a:gd name="T35" fmla="*/ 79627514 h 47"/>
                <a:gd name="T36" fmla="*/ 132823707 w 109"/>
                <a:gd name="T37" fmla="*/ 70780343 h 47"/>
                <a:gd name="T38" fmla="*/ 98472305 w 109"/>
                <a:gd name="T39" fmla="*/ 75203185 h 47"/>
                <a:gd name="T40" fmla="*/ 41220472 w 109"/>
                <a:gd name="T41" fmla="*/ 70780343 h 47"/>
                <a:gd name="T42" fmla="*/ 2290194 w 109"/>
                <a:gd name="T43" fmla="*/ 86263264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4" name="Freeform 117"/>
            <p:cNvSpPr>
              <a:spLocks/>
            </p:cNvSpPr>
            <p:nvPr/>
          </p:nvSpPr>
          <p:spPr bwMode="auto">
            <a:xfrm>
              <a:off x="3722688" y="2994025"/>
              <a:ext cx="433387" cy="442913"/>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55" name="Freeform 118"/>
            <p:cNvSpPr>
              <a:spLocks/>
            </p:cNvSpPr>
            <p:nvPr/>
          </p:nvSpPr>
          <p:spPr bwMode="auto">
            <a:xfrm>
              <a:off x="4837113" y="2606675"/>
              <a:ext cx="90487" cy="90488"/>
            </a:xfrm>
            <a:custGeom>
              <a:avLst/>
              <a:gdLst>
                <a:gd name="T0" fmla="*/ 0 w 60"/>
                <a:gd name="T1" fmla="*/ 11038053 h 61"/>
                <a:gd name="T2" fmla="*/ 6840817 w 60"/>
                <a:gd name="T3" fmla="*/ 4416111 h 61"/>
                <a:gd name="T4" fmla="*/ 29642033 w 60"/>
                <a:gd name="T5" fmla="*/ 0 h 61"/>
                <a:gd name="T6" fmla="*/ 59282558 w 60"/>
                <a:gd name="T7" fmla="*/ 13246850 h 61"/>
                <a:gd name="T8" fmla="*/ 75244465 w 60"/>
                <a:gd name="T9" fmla="*/ 15454164 h 61"/>
                <a:gd name="T10" fmla="*/ 93485136 w 60"/>
                <a:gd name="T11" fmla="*/ 26493700 h 61"/>
                <a:gd name="T12" fmla="*/ 93485136 w 60"/>
                <a:gd name="T13" fmla="*/ 44155177 h 61"/>
                <a:gd name="T14" fmla="*/ 107165262 w 60"/>
                <a:gd name="T15" fmla="*/ 50778602 h 61"/>
                <a:gd name="T16" fmla="*/ 116286352 w 60"/>
                <a:gd name="T17" fmla="*/ 68440080 h 61"/>
                <a:gd name="T18" fmla="*/ 129966478 w 60"/>
                <a:gd name="T19" fmla="*/ 81686929 h 61"/>
                <a:gd name="T20" fmla="*/ 129966478 w 60"/>
                <a:gd name="T21" fmla="*/ 88310354 h 61"/>
                <a:gd name="T22" fmla="*/ 136807295 w 60"/>
                <a:gd name="T23" fmla="*/ 92724982 h 61"/>
                <a:gd name="T24" fmla="*/ 127686206 w 60"/>
                <a:gd name="T25" fmla="*/ 94933779 h 61"/>
                <a:gd name="T26" fmla="*/ 104884990 w 60"/>
                <a:gd name="T27" fmla="*/ 92724982 h 61"/>
                <a:gd name="T28" fmla="*/ 100325953 w 60"/>
                <a:gd name="T29" fmla="*/ 88310354 h 61"/>
                <a:gd name="T30" fmla="*/ 93485136 w 60"/>
                <a:gd name="T31" fmla="*/ 90517668 h 61"/>
                <a:gd name="T32" fmla="*/ 98045681 w 60"/>
                <a:gd name="T33" fmla="*/ 99348407 h 61"/>
                <a:gd name="T34" fmla="*/ 88924591 w 60"/>
                <a:gd name="T35" fmla="*/ 114802571 h 61"/>
                <a:gd name="T36" fmla="*/ 84364046 w 60"/>
                <a:gd name="T37" fmla="*/ 130256734 h 61"/>
                <a:gd name="T38" fmla="*/ 75244465 w 60"/>
                <a:gd name="T39" fmla="*/ 134672845 h 61"/>
                <a:gd name="T40" fmla="*/ 66123375 w 60"/>
                <a:gd name="T41" fmla="*/ 114802571 h 61"/>
                <a:gd name="T42" fmla="*/ 68403648 w 60"/>
                <a:gd name="T43" fmla="*/ 94933779 h 61"/>
                <a:gd name="T44" fmla="*/ 63843103 w 60"/>
                <a:gd name="T45" fmla="*/ 75063505 h 61"/>
                <a:gd name="T46" fmla="*/ 38761615 w 60"/>
                <a:gd name="T47" fmla="*/ 48569805 h 61"/>
                <a:gd name="T48" fmla="*/ 22801216 w 60"/>
                <a:gd name="T49" fmla="*/ 28701014 h 61"/>
                <a:gd name="T50" fmla="*/ 11401362 w 60"/>
                <a:gd name="T51" fmla="*/ 15454164 h 61"/>
                <a:gd name="T52" fmla="*/ 0 w 60"/>
                <a:gd name="T53" fmla="*/ 110380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6" name="Freeform 119"/>
            <p:cNvSpPr>
              <a:spLocks/>
            </p:cNvSpPr>
            <p:nvPr/>
          </p:nvSpPr>
          <p:spPr bwMode="auto">
            <a:xfrm>
              <a:off x="5360988" y="4471988"/>
              <a:ext cx="214312" cy="419100"/>
            </a:xfrm>
            <a:custGeom>
              <a:avLst/>
              <a:gdLst>
                <a:gd name="T0" fmla="*/ 291847346 w 141"/>
                <a:gd name="T1" fmla="*/ 17757312 h 281"/>
                <a:gd name="T2" fmla="*/ 301039963 w 141"/>
                <a:gd name="T3" fmla="*/ 37735406 h 281"/>
                <a:gd name="T4" fmla="*/ 310232579 w 141"/>
                <a:gd name="T5" fmla="*/ 68811447 h 281"/>
                <a:gd name="T6" fmla="*/ 312529214 w 141"/>
                <a:gd name="T7" fmla="*/ 124304165 h 281"/>
                <a:gd name="T8" fmla="*/ 324019985 w 141"/>
                <a:gd name="T9" fmla="*/ 146501551 h 281"/>
                <a:gd name="T10" fmla="*/ 317125522 w 141"/>
                <a:gd name="T11" fmla="*/ 168698936 h 281"/>
                <a:gd name="T12" fmla="*/ 307934425 w 141"/>
                <a:gd name="T13" fmla="*/ 182016174 h 281"/>
                <a:gd name="T14" fmla="*/ 296443654 w 141"/>
                <a:gd name="T15" fmla="*/ 155380206 h 281"/>
                <a:gd name="T16" fmla="*/ 287251037 w 141"/>
                <a:gd name="T17" fmla="*/ 168698936 h 281"/>
                <a:gd name="T18" fmla="*/ 294145500 w 141"/>
                <a:gd name="T19" fmla="*/ 201994268 h 281"/>
                <a:gd name="T20" fmla="*/ 289549191 w 141"/>
                <a:gd name="T21" fmla="*/ 221970871 h 281"/>
                <a:gd name="T22" fmla="*/ 275761786 w 141"/>
                <a:gd name="T23" fmla="*/ 233070310 h 281"/>
                <a:gd name="T24" fmla="*/ 271165478 w 141"/>
                <a:gd name="T25" fmla="*/ 270805716 h 281"/>
                <a:gd name="T26" fmla="*/ 250483610 w 141"/>
                <a:gd name="T27" fmla="*/ 326298433 h 281"/>
                <a:gd name="T28" fmla="*/ 225205433 w 141"/>
                <a:gd name="T29" fmla="*/ 388450516 h 281"/>
                <a:gd name="T30" fmla="*/ 190734640 w 141"/>
                <a:gd name="T31" fmla="*/ 477238566 h 281"/>
                <a:gd name="T32" fmla="*/ 170052772 w 141"/>
                <a:gd name="T33" fmla="*/ 541609940 h 281"/>
                <a:gd name="T34" fmla="*/ 144774596 w 141"/>
                <a:gd name="T35" fmla="*/ 594883367 h 281"/>
                <a:gd name="T36" fmla="*/ 112601957 w 141"/>
                <a:gd name="T37" fmla="*/ 603762022 h 281"/>
                <a:gd name="T38" fmla="*/ 73536375 w 141"/>
                <a:gd name="T39" fmla="*/ 623740117 h 281"/>
                <a:gd name="T40" fmla="*/ 50556353 w 141"/>
                <a:gd name="T41" fmla="*/ 612642170 h 281"/>
                <a:gd name="T42" fmla="*/ 20681868 w 141"/>
                <a:gd name="T43" fmla="*/ 594883367 h 281"/>
                <a:gd name="T44" fmla="*/ 11490771 w 141"/>
                <a:gd name="T45" fmla="*/ 572685981 h 281"/>
                <a:gd name="T46" fmla="*/ 11490771 w 141"/>
                <a:gd name="T47" fmla="*/ 530511993 h 281"/>
                <a:gd name="T48" fmla="*/ 0 w 141"/>
                <a:gd name="T49" fmla="*/ 494995878 h 281"/>
                <a:gd name="T50" fmla="*/ 0 w 141"/>
                <a:gd name="T51" fmla="*/ 461700546 h 281"/>
                <a:gd name="T52" fmla="*/ 9192617 w 141"/>
                <a:gd name="T53" fmla="*/ 428405213 h 281"/>
                <a:gd name="T54" fmla="*/ 29874485 w 141"/>
                <a:gd name="T55" fmla="*/ 419526557 h 281"/>
                <a:gd name="T56" fmla="*/ 29874485 w 141"/>
                <a:gd name="T57" fmla="*/ 403988537 h 281"/>
                <a:gd name="T58" fmla="*/ 52854507 w 141"/>
                <a:gd name="T59" fmla="*/ 368472422 h 281"/>
                <a:gd name="T60" fmla="*/ 59748970 w 141"/>
                <a:gd name="T61" fmla="*/ 339617163 h 281"/>
                <a:gd name="T62" fmla="*/ 50556353 w 141"/>
                <a:gd name="T63" fmla="*/ 317419778 h 281"/>
                <a:gd name="T64" fmla="*/ 45960044 w 141"/>
                <a:gd name="T65" fmla="*/ 288563027 h 281"/>
                <a:gd name="T66" fmla="*/ 43661890 w 141"/>
                <a:gd name="T67" fmla="*/ 246389039 h 281"/>
                <a:gd name="T68" fmla="*/ 62047124 w 141"/>
                <a:gd name="T69" fmla="*/ 219751580 h 281"/>
                <a:gd name="T70" fmla="*/ 68940067 w 141"/>
                <a:gd name="T71" fmla="*/ 190894830 h 281"/>
                <a:gd name="T72" fmla="*/ 89621935 w 141"/>
                <a:gd name="T73" fmla="*/ 188675539 h 281"/>
                <a:gd name="T74" fmla="*/ 112601957 w 141"/>
                <a:gd name="T75" fmla="*/ 179796883 h 281"/>
                <a:gd name="T76" fmla="*/ 128689036 w 141"/>
                <a:gd name="T77" fmla="*/ 170918227 h 281"/>
                <a:gd name="T78" fmla="*/ 147072750 w 141"/>
                <a:gd name="T79" fmla="*/ 170918227 h 281"/>
                <a:gd name="T80" fmla="*/ 172350926 w 141"/>
                <a:gd name="T81" fmla="*/ 144282259 h 281"/>
                <a:gd name="T82" fmla="*/ 209119874 w 141"/>
                <a:gd name="T83" fmla="*/ 117644800 h 281"/>
                <a:gd name="T84" fmla="*/ 222907279 w 141"/>
                <a:gd name="T85" fmla="*/ 93228124 h 281"/>
                <a:gd name="T86" fmla="*/ 218310971 w 141"/>
                <a:gd name="T87" fmla="*/ 73250030 h 281"/>
                <a:gd name="T88" fmla="*/ 234398050 w 141"/>
                <a:gd name="T89" fmla="*/ 79909394 h 281"/>
                <a:gd name="T90" fmla="*/ 259676227 w 141"/>
                <a:gd name="T91" fmla="*/ 46614062 h 281"/>
                <a:gd name="T92" fmla="*/ 261972861 w 141"/>
                <a:gd name="T93" fmla="*/ 19978094 h 281"/>
                <a:gd name="T94" fmla="*/ 278059940 w 141"/>
                <a:gd name="T95" fmla="*/ 0 h 281"/>
                <a:gd name="T96" fmla="*/ 291847346 w 141"/>
                <a:gd name="T97" fmla="*/ 17757312 h 2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7" name="Freeform 120"/>
            <p:cNvSpPr>
              <a:spLocks/>
            </p:cNvSpPr>
            <p:nvPr/>
          </p:nvSpPr>
          <p:spPr bwMode="auto">
            <a:xfrm>
              <a:off x="1093788" y="3087688"/>
              <a:ext cx="728662" cy="561975"/>
            </a:xfrm>
            <a:custGeom>
              <a:avLst/>
              <a:gdLst>
                <a:gd name="T0" fmla="*/ 681114537 w 482"/>
                <a:gd name="T1" fmla="*/ 388239758 h 377"/>
                <a:gd name="T2" fmla="*/ 658258436 w 482"/>
                <a:gd name="T3" fmla="*/ 499164977 h 377"/>
                <a:gd name="T4" fmla="*/ 692541832 w 482"/>
                <a:gd name="T5" fmla="*/ 590122941 h 377"/>
                <a:gd name="T6" fmla="*/ 751968602 w 482"/>
                <a:gd name="T7" fmla="*/ 652241303 h 377"/>
                <a:gd name="T8" fmla="*/ 836535723 w 482"/>
                <a:gd name="T9" fmla="*/ 654460880 h 377"/>
                <a:gd name="T10" fmla="*/ 925674366 w 482"/>
                <a:gd name="T11" fmla="*/ 618964035 h 377"/>
                <a:gd name="T12" fmla="*/ 957673513 w 482"/>
                <a:gd name="T13" fmla="*/ 539097996 h 377"/>
                <a:gd name="T14" fmla="*/ 1069668257 w 482"/>
                <a:gd name="T15" fmla="*/ 519130742 h 377"/>
                <a:gd name="T16" fmla="*/ 1097095881 w 482"/>
                <a:gd name="T17" fmla="*/ 545753748 h 377"/>
                <a:gd name="T18" fmla="*/ 1062812485 w 482"/>
                <a:gd name="T19" fmla="*/ 610090196 h 377"/>
                <a:gd name="T20" fmla="*/ 1030813339 w 482"/>
                <a:gd name="T21" fmla="*/ 654460880 h 377"/>
                <a:gd name="T22" fmla="*/ 996528431 w 482"/>
                <a:gd name="T23" fmla="*/ 683300483 h 377"/>
                <a:gd name="T24" fmla="*/ 982815375 w 482"/>
                <a:gd name="T25" fmla="*/ 685520061 h 377"/>
                <a:gd name="T26" fmla="*/ 902818265 w 482"/>
                <a:gd name="T27" fmla="*/ 712141577 h 377"/>
                <a:gd name="T28" fmla="*/ 911961310 w 482"/>
                <a:gd name="T29" fmla="*/ 738764584 h 377"/>
                <a:gd name="T30" fmla="*/ 918818594 w 482"/>
                <a:gd name="T31" fmla="*/ 767604187 h 377"/>
                <a:gd name="T32" fmla="*/ 845678768 w 482"/>
                <a:gd name="T33" fmla="*/ 814192958 h 377"/>
                <a:gd name="T34" fmla="*/ 795395043 w 482"/>
                <a:gd name="T35" fmla="*/ 787571442 h 377"/>
                <a:gd name="T36" fmla="*/ 719969455 w 482"/>
                <a:gd name="T37" fmla="*/ 763168013 h 377"/>
                <a:gd name="T38" fmla="*/ 635400823 w 482"/>
                <a:gd name="T39" fmla="*/ 774259938 h 377"/>
                <a:gd name="T40" fmla="*/ 539404895 w 482"/>
                <a:gd name="T41" fmla="*/ 736545006 h 377"/>
                <a:gd name="T42" fmla="*/ 454837774 w 482"/>
                <a:gd name="T43" fmla="*/ 681082396 h 377"/>
                <a:gd name="T44" fmla="*/ 377126426 w 482"/>
                <a:gd name="T45" fmla="*/ 643367464 h 377"/>
                <a:gd name="T46" fmla="*/ 315415406 w 482"/>
                <a:gd name="T47" fmla="*/ 565719512 h 377"/>
                <a:gd name="T48" fmla="*/ 340557268 w 482"/>
                <a:gd name="T49" fmla="*/ 536879909 h 377"/>
                <a:gd name="T50" fmla="*/ 333699985 w 482"/>
                <a:gd name="T51" fmla="*/ 481417300 h 377"/>
                <a:gd name="T52" fmla="*/ 265131681 w 482"/>
                <a:gd name="T53" fmla="*/ 374928255 h 377"/>
                <a:gd name="T54" fmla="*/ 217133717 w 482"/>
                <a:gd name="T55" fmla="*/ 317247558 h 377"/>
                <a:gd name="T56" fmla="*/ 194277616 w 482"/>
                <a:gd name="T57" fmla="*/ 255129197 h 377"/>
                <a:gd name="T58" fmla="*/ 155422698 w 482"/>
                <a:gd name="T59" fmla="*/ 195228922 h 377"/>
                <a:gd name="T60" fmla="*/ 134850846 w 482"/>
                <a:gd name="T61" fmla="*/ 124236723 h 377"/>
                <a:gd name="T62" fmla="*/ 114280506 w 482"/>
                <a:gd name="T63" fmla="*/ 53244523 h 377"/>
                <a:gd name="T64" fmla="*/ 70854065 w 482"/>
                <a:gd name="T65" fmla="*/ 59900274 h 377"/>
                <a:gd name="T66" fmla="*/ 70854065 w 482"/>
                <a:gd name="T67" fmla="*/ 137548226 h 377"/>
                <a:gd name="T68" fmla="*/ 98281689 w 482"/>
                <a:gd name="T69" fmla="*/ 181917419 h 377"/>
                <a:gd name="T70" fmla="*/ 105138973 w 482"/>
                <a:gd name="T71" fmla="*/ 226288103 h 377"/>
                <a:gd name="T72" fmla="*/ 139422368 w 482"/>
                <a:gd name="T73" fmla="*/ 277313048 h 377"/>
                <a:gd name="T74" fmla="*/ 153136936 w 482"/>
                <a:gd name="T75" fmla="*/ 363836329 h 377"/>
                <a:gd name="T76" fmla="*/ 182848810 w 482"/>
                <a:gd name="T77" fmla="*/ 410425100 h 377"/>
                <a:gd name="T78" fmla="*/ 169135754 w 482"/>
                <a:gd name="T79" fmla="*/ 454794293 h 377"/>
                <a:gd name="T80" fmla="*/ 134850846 w 482"/>
                <a:gd name="T81" fmla="*/ 401549771 h 377"/>
                <a:gd name="T82" fmla="*/ 102853211 w 482"/>
                <a:gd name="T83" fmla="*/ 332777148 h 377"/>
                <a:gd name="T84" fmla="*/ 63996781 w 482"/>
                <a:gd name="T85" fmla="*/ 272876874 h 377"/>
                <a:gd name="T86" fmla="*/ 29713385 w 482"/>
                <a:gd name="T87" fmla="*/ 255129197 h 377"/>
                <a:gd name="T88" fmla="*/ 31999146 w 482"/>
                <a:gd name="T89" fmla="*/ 228506190 h 377"/>
                <a:gd name="T90" fmla="*/ 38854919 w 482"/>
                <a:gd name="T91" fmla="*/ 157513990 h 377"/>
                <a:gd name="T92" fmla="*/ 9143045 w 482"/>
                <a:gd name="T93" fmla="*/ 86521790 h 377"/>
                <a:gd name="T94" fmla="*/ 47997964 w 482"/>
                <a:gd name="T95" fmla="*/ 4437665 h 377"/>
                <a:gd name="T96" fmla="*/ 146279652 w 482"/>
                <a:gd name="T97" fmla="*/ 31059181 h 377"/>
                <a:gd name="T98" fmla="*/ 338271507 w 482"/>
                <a:gd name="T99" fmla="*/ 62118361 h 377"/>
                <a:gd name="T100" fmla="*/ 422838628 w 482"/>
                <a:gd name="T101" fmla="*/ 59900274 h 377"/>
                <a:gd name="T102" fmla="*/ 461695058 w 482"/>
                <a:gd name="T103" fmla="*/ 119799058 h 377"/>
                <a:gd name="T104" fmla="*/ 511978783 w 482"/>
                <a:gd name="T105" fmla="*/ 173043581 h 377"/>
                <a:gd name="T106" fmla="*/ 603403188 w 482"/>
                <a:gd name="T107" fmla="*/ 153077816 h 377"/>
                <a:gd name="T108" fmla="*/ 639972345 w 482"/>
                <a:gd name="T109" fmla="*/ 237380029 h 377"/>
                <a:gd name="T110" fmla="*/ 676543014 w 482"/>
                <a:gd name="T111" fmla="*/ 306154142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8" name="Freeform 121"/>
            <p:cNvSpPr>
              <a:spLocks/>
            </p:cNvSpPr>
            <p:nvPr/>
          </p:nvSpPr>
          <p:spPr bwMode="auto">
            <a:xfrm>
              <a:off x="4705350" y="2794000"/>
              <a:ext cx="63500" cy="44450"/>
            </a:xfrm>
            <a:custGeom>
              <a:avLst/>
              <a:gdLst>
                <a:gd name="T0" fmla="*/ 4572000 w 42"/>
                <a:gd name="T1" fmla="*/ 19845443 h 30"/>
                <a:gd name="T2" fmla="*/ 9144000 w 42"/>
                <a:gd name="T3" fmla="*/ 19845443 h 30"/>
                <a:gd name="T4" fmla="*/ 9144000 w 42"/>
                <a:gd name="T5" fmla="*/ 11025082 h 30"/>
                <a:gd name="T6" fmla="*/ 32002488 w 42"/>
                <a:gd name="T7" fmla="*/ 4410922 h 30"/>
                <a:gd name="T8" fmla="*/ 38858976 w 42"/>
                <a:gd name="T9" fmla="*/ 2204720 h 30"/>
                <a:gd name="T10" fmla="*/ 52574976 w 42"/>
                <a:gd name="T11" fmla="*/ 0 h 30"/>
                <a:gd name="T12" fmla="*/ 70861464 w 42"/>
                <a:gd name="T13" fmla="*/ 0 h 30"/>
                <a:gd name="T14" fmla="*/ 91433952 w 42"/>
                <a:gd name="T15" fmla="*/ 13231283 h 30"/>
                <a:gd name="T16" fmla="*/ 96005952 w 42"/>
                <a:gd name="T17" fmla="*/ 44101808 h 30"/>
                <a:gd name="T18" fmla="*/ 89147952 w 42"/>
                <a:gd name="T19" fmla="*/ 44101808 h 30"/>
                <a:gd name="T20" fmla="*/ 84575952 w 42"/>
                <a:gd name="T21" fmla="*/ 52922170 h 30"/>
                <a:gd name="T22" fmla="*/ 64003464 w 42"/>
                <a:gd name="T23" fmla="*/ 52922170 h 30"/>
                <a:gd name="T24" fmla="*/ 50288976 w 42"/>
                <a:gd name="T25" fmla="*/ 61742532 h 30"/>
                <a:gd name="T26" fmla="*/ 25144488 w 42"/>
                <a:gd name="T27" fmla="*/ 66153453 h 30"/>
                <a:gd name="T28" fmla="*/ 6858000 w 42"/>
                <a:gd name="T29" fmla="*/ 55128372 h 30"/>
                <a:gd name="T30" fmla="*/ 0 w 42"/>
                <a:gd name="T31" fmla="*/ 35281447 h 30"/>
                <a:gd name="T32" fmla="*/ 4572000 w 42"/>
                <a:gd name="T33" fmla="*/ 1984544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59" name="Freeform 122"/>
            <p:cNvSpPr>
              <a:spLocks/>
            </p:cNvSpPr>
            <p:nvPr/>
          </p:nvSpPr>
          <p:spPr bwMode="auto">
            <a:xfrm>
              <a:off x="3851275" y="3327400"/>
              <a:ext cx="452438" cy="460375"/>
            </a:xfrm>
            <a:custGeom>
              <a:avLst/>
              <a:gdLst>
                <a:gd name="T0" fmla="*/ 13725970 w 299"/>
                <a:gd name="T1" fmla="*/ 467864661 h 309"/>
                <a:gd name="T2" fmla="*/ 34317195 w 299"/>
                <a:gd name="T3" fmla="*/ 439039822 h 309"/>
                <a:gd name="T4" fmla="*/ 86934676 w 299"/>
                <a:gd name="T5" fmla="*/ 443473725 h 309"/>
                <a:gd name="T6" fmla="*/ 109813815 w 299"/>
                <a:gd name="T7" fmla="*/ 436821381 h 309"/>
                <a:gd name="T8" fmla="*/ 285971079 w 299"/>
                <a:gd name="T9" fmla="*/ 403561149 h 309"/>
                <a:gd name="T10" fmla="*/ 260805540 w 299"/>
                <a:gd name="T11" fmla="*/ 199562878 h 309"/>
                <a:gd name="T12" fmla="*/ 304274391 w 299"/>
                <a:gd name="T13" fmla="*/ 0 h 309"/>
                <a:gd name="T14" fmla="*/ 581093814 w 299"/>
                <a:gd name="T15" fmla="*/ 199562878 h 309"/>
                <a:gd name="T16" fmla="*/ 617698924 w 299"/>
                <a:gd name="T17" fmla="*/ 235041551 h 309"/>
                <a:gd name="T18" fmla="*/ 636000722 w 299"/>
                <a:gd name="T19" fmla="*/ 272737175 h 309"/>
                <a:gd name="T20" fmla="*/ 684043887 w 299"/>
                <a:gd name="T21" fmla="*/ 372517869 h 309"/>
                <a:gd name="T22" fmla="*/ 656590434 w 299"/>
                <a:gd name="T23" fmla="*/ 432387478 h 309"/>
                <a:gd name="T24" fmla="*/ 562792016 w 299"/>
                <a:gd name="T25" fmla="*/ 443473725 h 309"/>
                <a:gd name="T26" fmla="*/ 521612593 w 299"/>
                <a:gd name="T27" fmla="*/ 461213806 h 309"/>
                <a:gd name="T28" fmla="*/ 485007483 w 299"/>
                <a:gd name="T29" fmla="*/ 452343021 h 309"/>
                <a:gd name="T30" fmla="*/ 423238348 w 299"/>
                <a:gd name="T31" fmla="*/ 478952398 h 309"/>
                <a:gd name="T32" fmla="*/ 382057411 w 299"/>
                <a:gd name="T33" fmla="*/ 514429581 h 309"/>
                <a:gd name="T34" fmla="*/ 359179785 w 299"/>
                <a:gd name="T35" fmla="*/ 534386613 h 309"/>
                <a:gd name="T36" fmla="*/ 327152016 w 299"/>
                <a:gd name="T37" fmla="*/ 541038958 h 309"/>
                <a:gd name="T38" fmla="*/ 288258993 w 299"/>
                <a:gd name="T39" fmla="*/ 609776372 h 309"/>
                <a:gd name="T40" fmla="*/ 276820937 w 299"/>
                <a:gd name="T41" fmla="*/ 645255044 h 309"/>
                <a:gd name="T42" fmla="*/ 263093454 w 299"/>
                <a:gd name="T43" fmla="*/ 678515276 h 309"/>
                <a:gd name="T44" fmla="*/ 247079569 w 299"/>
                <a:gd name="T45" fmla="*/ 665210587 h 309"/>
                <a:gd name="T46" fmla="*/ 226489858 w 299"/>
                <a:gd name="T47" fmla="*/ 669645980 h 309"/>
                <a:gd name="T48" fmla="*/ 187596834 w 299"/>
                <a:gd name="T49" fmla="*/ 680732227 h 309"/>
                <a:gd name="T50" fmla="*/ 171582950 w 299"/>
                <a:gd name="T51" fmla="*/ 678515276 h 309"/>
                <a:gd name="T52" fmla="*/ 160143381 w 299"/>
                <a:gd name="T53" fmla="*/ 651907389 h 309"/>
                <a:gd name="T54" fmla="*/ 146417411 w 299"/>
                <a:gd name="T55" fmla="*/ 651907389 h 309"/>
                <a:gd name="T56" fmla="*/ 155569066 w 299"/>
                <a:gd name="T57" fmla="*/ 625298012 h 309"/>
                <a:gd name="T58" fmla="*/ 134977841 w 299"/>
                <a:gd name="T59" fmla="*/ 592037780 h 309"/>
                <a:gd name="T60" fmla="*/ 116676043 w 299"/>
                <a:gd name="T61" fmla="*/ 580951533 h 309"/>
                <a:gd name="T62" fmla="*/ 93798417 w 299"/>
                <a:gd name="T63" fmla="*/ 594254732 h 309"/>
                <a:gd name="T64" fmla="*/ 64057050 w 299"/>
                <a:gd name="T65" fmla="*/ 600907076 h 309"/>
                <a:gd name="T66" fmla="*/ 45755252 w 299"/>
                <a:gd name="T67" fmla="*/ 587603877 h 309"/>
                <a:gd name="T68" fmla="*/ 27453454 w 299"/>
                <a:gd name="T69" fmla="*/ 592037780 h 309"/>
                <a:gd name="T70" fmla="*/ 27453454 w 299"/>
                <a:gd name="T71" fmla="*/ 560994500 h 309"/>
                <a:gd name="T72" fmla="*/ 9151656 w 299"/>
                <a:gd name="T73" fmla="*/ 532169662 h 309"/>
                <a:gd name="T74" fmla="*/ 0 w 299"/>
                <a:gd name="T75" fmla="*/ 4767354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0" name="Freeform 123"/>
            <p:cNvSpPr>
              <a:spLocks/>
            </p:cNvSpPr>
            <p:nvPr/>
          </p:nvSpPr>
          <p:spPr bwMode="auto">
            <a:xfrm>
              <a:off x="6697663" y="3224213"/>
              <a:ext cx="242887" cy="568325"/>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61" name="Freeform 124"/>
            <p:cNvSpPr>
              <a:spLocks/>
            </p:cNvSpPr>
            <p:nvPr/>
          </p:nvSpPr>
          <p:spPr bwMode="auto">
            <a:xfrm>
              <a:off x="4652963" y="2755900"/>
              <a:ext cx="46037" cy="50800"/>
            </a:xfrm>
            <a:custGeom>
              <a:avLst/>
              <a:gdLst>
                <a:gd name="T0" fmla="*/ 49397701 w 31"/>
                <a:gd name="T1" fmla="*/ 46697153 h 34"/>
                <a:gd name="T2" fmla="*/ 47152283 w 31"/>
                <a:gd name="T3" fmla="*/ 37802671 h 34"/>
                <a:gd name="T4" fmla="*/ 33679778 w 31"/>
                <a:gd name="T5" fmla="*/ 60039624 h 34"/>
                <a:gd name="T6" fmla="*/ 35925196 w 31"/>
                <a:gd name="T7" fmla="*/ 75605341 h 34"/>
                <a:gd name="T8" fmla="*/ 29188943 w 31"/>
                <a:gd name="T9" fmla="*/ 71157353 h 34"/>
                <a:gd name="T10" fmla="*/ 15717923 w 31"/>
                <a:gd name="T11" fmla="*/ 55591635 h 34"/>
                <a:gd name="T12" fmla="*/ 0 w 31"/>
                <a:gd name="T13" fmla="*/ 46697153 h 34"/>
                <a:gd name="T14" fmla="*/ 2245418 w 31"/>
                <a:gd name="T15" fmla="*/ 40025918 h 34"/>
                <a:gd name="T16" fmla="*/ 6736253 w 31"/>
                <a:gd name="T17" fmla="*/ 15565718 h 34"/>
                <a:gd name="T18" fmla="*/ 17961855 w 31"/>
                <a:gd name="T19" fmla="*/ 4447988 h 34"/>
                <a:gd name="T20" fmla="*/ 24698108 w 31"/>
                <a:gd name="T21" fmla="*/ 0 h 34"/>
                <a:gd name="T22" fmla="*/ 35925196 w 31"/>
                <a:gd name="T23" fmla="*/ 6671235 h 34"/>
                <a:gd name="T24" fmla="*/ 40416031 w 31"/>
                <a:gd name="T25" fmla="*/ 13342471 h 34"/>
                <a:gd name="T26" fmla="*/ 53887051 w 31"/>
                <a:gd name="T27" fmla="*/ 20013706 h 34"/>
                <a:gd name="T28" fmla="*/ 69604974 w 31"/>
                <a:gd name="T29" fmla="*/ 28908188 h 34"/>
                <a:gd name="T30" fmla="*/ 65114139 w 31"/>
                <a:gd name="T31" fmla="*/ 31131435 h 34"/>
                <a:gd name="T32" fmla="*/ 60623304 w 31"/>
                <a:gd name="T33" fmla="*/ 42250659 h 34"/>
                <a:gd name="T34" fmla="*/ 49397701 w 31"/>
                <a:gd name="T35" fmla="*/ 46697153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2" name="Freeform 125"/>
            <p:cNvSpPr>
              <a:spLocks/>
            </p:cNvSpPr>
            <p:nvPr/>
          </p:nvSpPr>
          <p:spPr bwMode="auto">
            <a:xfrm>
              <a:off x="6313488" y="2498725"/>
              <a:ext cx="823912" cy="317500"/>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63" name="Freeform 126"/>
            <p:cNvSpPr>
              <a:spLocks/>
            </p:cNvSpPr>
            <p:nvPr/>
          </p:nvSpPr>
          <p:spPr bwMode="auto">
            <a:xfrm>
              <a:off x="5016500" y="4418013"/>
              <a:ext cx="292100" cy="508000"/>
            </a:xfrm>
            <a:custGeom>
              <a:avLst/>
              <a:gdLst>
                <a:gd name="T0" fmla="*/ 219669794 w 193"/>
                <a:gd name="T1" fmla="*/ 50993666 h 341"/>
                <a:gd name="T2" fmla="*/ 279164359 w 193"/>
                <a:gd name="T3" fmla="*/ 57645337 h 341"/>
                <a:gd name="T4" fmla="*/ 324928710 w 193"/>
                <a:gd name="T5" fmla="*/ 44343484 h 341"/>
                <a:gd name="T6" fmla="*/ 395863606 w 193"/>
                <a:gd name="T7" fmla="*/ 26605196 h 341"/>
                <a:gd name="T8" fmla="*/ 434762851 w 193"/>
                <a:gd name="T9" fmla="*/ 19955015 h 341"/>
                <a:gd name="T10" fmla="*/ 437051220 w 193"/>
                <a:gd name="T11" fmla="*/ 106423765 h 341"/>
                <a:gd name="T12" fmla="*/ 441627958 w 193"/>
                <a:gd name="T13" fmla="*/ 201760915 h 341"/>
                <a:gd name="T14" fmla="*/ 409592306 w 193"/>
                <a:gd name="T15" fmla="*/ 266057924 h 341"/>
                <a:gd name="T16" fmla="*/ 343234148 w 193"/>
                <a:gd name="T17" fmla="*/ 312618135 h 341"/>
                <a:gd name="T18" fmla="*/ 244840339 w 193"/>
                <a:gd name="T19" fmla="*/ 383566815 h 341"/>
                <a:gd name="T20" fmla="*/ 196787619 w 193"/>
                <a:gd name="T21" fmla="*/ 425692082 h 341"/>
                <a:gd name="T22" fmla="*/ 173905443 w 193"/>
                <a:gd name="T23" fmla="*/ 467817349 h 341"/>
                <a:gd name="T24" fmla="*/ 199075988 w 193"/>
                <a:gd name="T25" fmla="*/ 529897630 h 341"/>
                <a:gd name="T26" fmla="*/ 205941094 w 193"/>
                <a:gd name="T27" fmla="*/ 540984246 h 341"/>
                <a:gd name="T28" fmla="*/ 192210881 w 193"/>
                <a:gd name="T29" fmla="*/ 607497982 h 341"/>
                <a:gd name="T30" fmla="*/ 194499250 w 193"/>
                <a:gd name="T31" fmla="*/ 636321396 h 341"/>
                <a:gd name="T32" fmla="*/ 141869792 w 193"/>
                <a:gd name="T33" fmla="*/ 667361537 h 341"/>
                <a:gd name="T34" fmla="*/ 70934896 w 193"/>
                <a:gd name="T35" fmla="*/ 709486804 h 341"/>
                <a:gd name="T36" fmla="*/ 82376740 w 193"/>
                <a:gd name="T37" fmla="*/ 731658545 h 341"/>
                <a:gd name="T38" fmla="*/ 45764351 w 193"/>
                <a:gd name="T39" fmla="*/ 756047015 h 341"/>
                <a:gd name="T40" fmla="*/ 41187613 w 193"/>
                <a:gd name="T41" fmla="*/ 713921748 h 341"/>
                <a:gd name="T42" fmla="*/ 48052720 w 193"/>
                <a:gd name="T43" fmla="*/ 647406522 h 341"/>
                <a:gd name="T44" fmla="*/ 25170545 w 193"/>
                <a:gd name="T45" fmla="*/ 549852645 h 341"/>
                <a:gd name="T46" fmla="*/ 84665109 w 193"/>
                <a:gd name="T47" fmla="*/ 463383894 h 341"/>
                <a:gd name="T48" fmla="*/ 96105440 w 193"/>
                <a:gd name="T49" fmla="*/ 432343754 h 341"/>
                <a:gd name="T50" fmla="*/ 93817072 w 193"/>
                <a:gd name="T51" fmla="*/ 383566815 h 341"/>
                <a:gd name="T52" fmla="*/ 107547285 w 193"/>
                <a:gd name="T53" fmla="*/ 294879848 h 341"/>
                <a:gd name="T54" fmla="*/ 66358158 w 193"/>
                <a:gd name="T55" fmla="*/ 274926323 h 341"/>
                <a:gd name="T56" fmla="*/ 38899245 w 193"/>
                <a:gd name="T57" fmla="*/ 254971308 h 341"/>
                <a:gd name="T58" fmla="*/ 2288369 w 193"/>
                <a:gd name="T59" fmla="*/ 239451238 h 341"/>
                <a:gd name="T60" fmla="*/ 128141092 w 193"/>
                <a:gd name="T61" fmla="*/ 168502557 h 341"/>
                <a:gd name="T62" fmla="*/ 162463598 w 193"/>
                <a:gd name="T63" fmla="*/ 186240845 h 341"/>
                <a:gd name="T64" fmla="*/ 180770550 w 193"/>
                <a:gd name="T65" fmla="*/ 215062768 h 341"/>
                <a:gd name="T66" fmla="*/ 171617074 w 193"/>
                <a:gd name="T67" fmla="*/ 270491378 h 341"/>
                <a:gd name="T68" fmla="*/ 210516319 w 193"/>
                <a:gd name="T69" fmla="*/ 266057924 h 341"/>
                <a:gd name="T70" fmla="*/ 228823270 w 193"/>
                <a:gd name="T71" fmla="*/ 197325971 h 341"/>
                <a:gd name="T72" fmla="*/ 199075988 w 193"/>
                <a:gd name="T73" fmla="*/ 148549032 h 341"/>
                <a:gd name="T74" fmla="*/ 173905443 w 193"/>
                <a:gd name="T75" fmla="*/ 88685478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4" name="Freeform 127"/>
            <p:cNvSpPr>
              <a:spLocks/>
            </p:cNvSpPr>
            <p:nvPr/>
          </p:nvSpPr>
          <p:spPr bwMode="auto">
            <a:xfrm>
              <a:off x="3721100" y="3251200"/>
              <a:ext cx="331788" cy="396875"/>
            </a:xfrm>
            <a:custGeom>
              <a:avLst/>
              <a:gdLst>
                <a:gd name="T0" fmla="*/ 196988141 w 219"/>
                <a:gd name="T1" fmla="*/ 590661901 h 266"/>
                <a:gd name="T2" fmla="*/ 169501248 w 219"/>
                <a:gd name="T3" fmla="*/ 557354241 h 266"/>
                <a:gd name="T4" fmla="*/ 144305055 w 219"/>
                <a:gd name="T5" fmla="*/ 524046581 h 266"/>
                <a:gd name="T6" fmla="*/ 116818161 w 219"/>
                <a:gd name="T7" fmla="*/ 512943033 h 266"/>
                <a:gd name="T8" fmla="*/ 98494071 w 219"/>
                <a:gd name="T9" fmla="*/ 499619373 h 266"/>
                <a:gd name="T10" fmla="*/ 75588578 w 219"/>
                <a:gd name="T11" fmla="*/ 499619373 h 266"/>
                <a:gd name="T12" fmla="*/ 54973787 w 219"/>
                <a:gd name="T13" fmla="*/ 508502808 h 266"/>
                <a:gd name="T14" fmla="*/ 34358996 w 219"/>
                <a:gd name="T15" fmla="*/ 504061090 h 266"/>
                <a:gd name="T16" fmla="*/ 18324091 w 219"/>
                <a:gd name="T17" fmla="*/ 519604864 h 266"/>
                <a:gd name="T18" fmla="*/ 16033390 w 219"/>
                <a:gd name="T19" fmla="*/ 495179147 h 266"/>
                <a:gd name="T20" fmla="*/ 27486894 w 219"/>
                <a:gd name="T21" fmla="*/ 472973543 h 266"/>
                <a:gd name="T22" fmla="*/ 34358996 w 219"/>
                <a:gd name="T23" fmla="*/ 428562336 h 266"/>
                <a:gd name="T24" fmla="*/ 29777594 w 219"/>
                <a:gd name="T25" fmla="*/ 384152620 h 266"/>
                <a:gd name="T26" fmla="*/ 25196193 w 219"/>
                <a:gd name="T27" fmla="*/ 359726903 h 266"/>
                <a:gd name="T28" fmla="*/ 32068295 w 219"/>
                <a:gd name="T29" fmla="*/ 337521299 h 266"/>
                <a:gd name="T30" fmla="*/ 20614791 w 219"/>
                <a:gd name="T31" fmla="*/ 315315695 h 266"/>
                <a:gd name="T32" fmla="*/ 0 w 219"/>
                <a:gd name="T33" fmla="*/ 295331696 h 266"/>
                <a:gd name="T34" fmla="*/ 9162803 w 219"/>
                <a:gd name="T35" fmla="*/ 279787923 h 266"/>
                <a:gd name="T36" fmla="*/ 171791948 w 219"/>
                <a:gd name="T37" fmla="*/ 279787923 h 266"/>
                <a:gd name="T38" fmla="*/ 164919846 w 219"/>
                <a:gd name="T39" fmla="*/ 213171111 h 266"/>
                <a:gd name="T40" fmla="*/ 176373350 w 219"/>
                <a:gd name="T41" fmla="*/ 190965508 h 266"/>
                <a:gd name="T42" fmla="*/ 213023046 w 219"/>
                <a:gd name="T43" fmla="*/ 186525282 h 266"/>
                <a:gd name="T44" fmla="*/ 215312232 w 219"/>
                <a:gd name="T45" fmla="*/ 68836924 h 266"/>
                <a:gd name="T46" fmla="*/ 350455999 w 219"/>
                <a:gd name="T47" fmla="*/ 71057037 h 266"/>
                <a:gd name="T48" fmla="*/ 350455999 w 219"/>
                <a:gd name="T49" fmla="*/ 0 h 266"/>
                <a:gd name="T50" fmla="*/ 501633156 w 219"/>
                <a:gd name="T51" fmla="*/ 113246640 h 266"/>
                <a:gd name="T52" fmla="*/ 439787267 w 219"/>
                <a:gd name="T53" fmla="*/ 113246640 h 266"/>
                <a:gd name="T54" fmla="*/ 458112872 w 219"/>
                <a:gd name="T55" fmla="*/ 313095583 h 266"/>
                <a:gd name="T56" fmla="*/ 476436963 w 219"/>
                <a:gd name="T57" fmla="*/ 510722921 h 266"/>
                <a:gd name="T58" fmla="*/ 483309065 w 219"/>
                <a:gd name="T59" fmla="*/ 517384751 h 266"/>
                <a:gd name="T60" fmla="*/ 474146262 w 219"/>
                <a:gd name="T61" fmla="*/ 548472298 h 266"/>
                <a:gd name="T62" fmla="*/ 306935715 w 219"/>
                <a:gd name="T63" fmla="*/ 550692411 h 266"/>
                <a:gd name="T64" fmla="*/ 300063613 w 219"/>
                <a:gd name="T65" fmla="*/ 559574354 h 266"/>
                <a:gd name="T66" fmla="*/ 284030223 w 219"/>
                <a:gd name="T67" fmla="*/ 557354241 h 266"/>
                <a:gd name="T68" fmla="*/ 261124731 w 219"/>
                <a:gd name="T69" fmla="*/ 566236184 h 266"/>
                <a:gd name="T70" fmla="*/ 231347137 w 219"/>
                <a:gd name="T71" fmla="*/ 552912523 h 266"/>
                <a:gd name="T72" fmla="*/ 217602933 w 219"/>
                <a:gd name="T73" fmla="*/ 555132636 h 266"/>
                <a:gd name="T74" fmla="*/ 210732345 w 219"/>
                <a:gd name="T75" fmla="*/ 581779958 h 266"/>
                <a:gd name="T76" fmla="*/ 196988141 w 219"/>
                <a:gd name="T77" fmla="*/ 590661901 h 2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5" name="Freeform 128"/>
            <p:cNvSpPr>
              <a:spLocks/>
            </p:cNvSpPr>
            <p:nvPr/>
          </p:nvSpPr>
          <p:spPr bwMode="auto">
            <a:xfrm>
              <a:off x="5086350" y="4384675"/>
              <a:ext cx="80963" cy="233363"/>
            </a:xfrm>
            <a:custGeom>
              <a:avLst/>
              <a:gdLst>
                <a:gd name="T0" fmla="*/ 81606206 w 54"/>
                <a:gd name="T1" fmla="*/ 106184624 h 157"/>
                <a:gd name="T2" fmla="*/ 68004422 w 54"/>
                <a:gd name="T3" fmla="*/ 139366762 h 157"/>
                <a:gd name="T4" fmla="*/ 77072278 w 54"/>
                <a:gd name="T5" fmla="*/ 201307545 h 157"/>
                <a:gd name="T6" fmla="*/ 92939527 w 54"/>
                <a:gd name="T7" fmla="*/ 199095799 h 157"/>
                <a:gd name="T8" fmla="*/ 106541311 w 54"/>
                <a:gd name="T9" fmla="*/ 214580994 h 157"/>
                <a:gd name="T10" fmla="*/ 122408559 w 54"/>
                <a:gd name="T11" fmla="*/ 247763132 h 157"/>
                <a:gd name="T12" fmla="*/ 122408559 w 54"/>
                <a:gd name="T13" fmla="*/ 307492169 h 157"/>
                <a:gd name="T14" fmla="*/ 104274347 w 54"/>
                <a:gd name="T15" fmla="*/ 316340640 h 157"/>
                <a:gd name="T16" fmla="*/ 90672563 w 54"/>
                <a:gd name="T17" fmla="*/ 347311031 h 157"/>
                <a:gd name="T18" fmla="*/ 65737458 w 54"/>
                <a:gd name="T19" fmla="*/ 320765619 h 157"/>
                <a:gd name="T20" fmla="*/ 63470494 w 54"/>
                <a:gd name="T21" fmla="*/ 287581995 h 157"/>
                <a:gd name="T22" fmla="*/ 74805314 w 54"/>
                <a:gd name="T23" fmla="*/ 265460074 h 157"/>
                <a:gd name="T24" fmla="*/ 72538350 w 54"/>
                <a:gd name="T25" fmla="*/ 247763132 h 157"/>
                <a:gd name="T26" fmla="*/ 56671101 w 54"/>
                <a:gd name="T27" fmla="*/ 236702915 h 157"/>
                <a:gd name="T28" fmla="*/ 45336281 w 54"/>
                <a:gd name="T29" fmla="*/ 241126407 h 157"/>
                <a:gd name="T30" fmla="*/ 22668141 w 54"/>
                <a:gd name="T31" fmla="*/ 219004487 h 157"/>
                <a:gd name="T32" fmla="*/ 0 w 54"/>
                <a:gd name="T33" fmla="*/ 205732524 h 157"/>
                <a:gd name="T34" fmla="*/ 13600285 w 54"/>
                <a:gd name="T35" fmla="*/ 163700429 h 157"/>
                <a:gd name="T36" fmla="*/ 27202069 w 54"/>
                <a:gd name="T37" fmla="*/ 148215233 h 157"/>
                <a:gd name="T38" fmla="*/ 20401177 w 54"/>
                <a:gd name="T39" fmla="*/ 110608116 h 157"/>
                <a:gd name="T40" fmla="*/ 29469033 w 54"/>
                <a:gd name="T41" fmla="*/ 73001000 h 157"/>
                <a:gd name="T42" fmla="*/ 38535389 w 54"/>
                <a:gd name="T43" fmla="*/ 59729037 h 157"/>
                <a:gd name="T44" fmla="*/ 29469033 w 54"/>
                <a:gd name="T45" fmla="*/ 22121921 h 157"/>
                <a:gd name="T46" fmla="*/ 9067856 w 54"/>
                <a:gd name="T47" fmla="*/ 0 h 157"/>
                <a:gd name="T48" fmla="*/ 49870209 w 54"/>
                <a:gd name="T49" fmla="*/ 8848471 h 157"/>
                <a:gd name="T50" fmla="*/ 56671101 w 54"/>
                <a:gd name="T51" fmla="*/ 22121921 h 157"/>
                <a:gd name="T52" fmla="*/ 72538350 w 54"/>
                <a:gd name="T53" fmla="*/ 44243841 h 157"/>
                <a:gd name="T54" fmla="*/ 81606206 w 54"/>
                <a:gd name="T55" fmla="*/ 10618462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6" name="Freeform 129"/>
            <p:cNvSpPr>
              <a:spLocks noEditPoints="1"/>
            </p:cNvSpPr>
            <p:nvPr/>
          </p:nvSpPr>
          <p:spPr bwMode="auto">
            <a:xfrm>
              <a:off x="6961188" y="3886200"/>
              <a:ext cx="530225" cy="188913"/>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67" name="Freeform 130"/>
            <p:cNvSpPr>
              <a:spLocks/>
            </p:cNvSpPr>
            <p:nvPr/>
          </p:nvSpPr>
          <p:spPr bwMode="auto">
            <a:xfrm>
              <a:off x="4506913" y="4622800"/>
              <a:ext cx="366712" cy="374650"/>
            </a:xfrm>
            <a:custGeom>
              <a:avLst/>
              <a:gdLst>
                <a:gd name="T0" fmla="*/ 174120010 w 242"/>
                <a:gd name="T1" fmla="*/ 535458106 h 252"/>
                <a:gd name="T2" fmla="*/ 146627217 w 242"/>
                <a:gd name="T3" fmla="*/ 500056654 h 252"/>
                <a:gd name="T4" fmla="*/ 132880063 w 242"/>
                <a:gd name="T5" fmla="*/ 466865935 h 252"/>
                <a:gd name="T6" fmla="*/ 123716809 w 242"/>
                <a:gd name="T7" fmla="*/ 422614120 h 252"/>
                <a:gd name="T8" fmla="*/ 114552040 w 242"/>
                <a:gd name="T9" fmla="*/ 389424888 h 252"/>
                <a:gd name="T10" fmla="*/ 103097594 w 242"/>
                <a:gd name="T11" fmla="*/ 318620498 h 252"/>
                <a:gd name="T12" fmla="*/ 105388786 w 242"/>
                <a:gd name="T13" fmla="*/ 263304615 h 252"/>
                <a:gd name="T14" fmla="*/ 100806401 w 242"/>
                <a:gd name="T15" fmla="*/ 238964258 h 252"/>
                <a:gd name="T16" fmla="*/ 84768055 w 242"/>
                <a:gd name="T17" fmla="*/ 219051313 h 252"/>
                <a:gd name="T18" fmla="*/ 64148839 w 242"/>
                <a:gd name="T19" fmla="*/ 181436156 h 252"/>
                <a:gd name="T20" fmla="*/ 43529624 w 242"/>
                <a:gd name="T21" fmla="*/ 126120273 h 252"/>
                <a:gd name="T22" fmla="*/ 34366370 w 242"/>
                <a:gd name="T23" fmla="*/ 97355479 h 252"/>
                <a:gd name="T24" fmla="*/ 2291192 w 242"/>
                <a:gd name="T25" fmla="*/ 53103664 h 252"/>
                <a:gd name="T26" fmla="*/ 0 w 242"/>
                <a:gd name="T27" fmla="*/ 17700726 h 252"/>
                <a:gd name="T28" fmla="*/ 20619216 w 242"/>
                <a:gd name="T29" fmla="*/ 8850363 h 252"/>
                <a:gd name="T30" fmla="*/ 45820816 w 242"/>
                <a:gd name="T31" fmla="*/ 0 h 252"/>
                <a:gd name="T32" fmla="*/ 73313609 w 242"/>
                <a:gd name="T33" fmla="*/ 2212219 h 252"/>
                <a:gd name="T34" fmla="*/ 96224017 w 242"/>
                <a:gd name="T35" fmla="*/ 22126651 h 252"/>
                <a:gd name="T36" fmla="*/ 103097594 w 242"/>
                <a:gd name="T37" fmla="*/ 19914432 h 252"/>
                <a:gd name="T38" fmla="*/ 272635219 w 242"/>
                <a:gd name="T39" fmla="*/ 17700726 h 252"/>
                <a:gd name="T40" fmla="*/ 300128011 w 242"/>
                <a:gd name="T41" fmla="*/ 39827376 h 252"/>
                <a:gd name="T42" fmla="*/ 400932897 w 242"/>
                <a:gd name="T43" fmla="*/ 46465520 h 252"/>
                <a:gd name="T44" fmla="*/ 476537698 w 242"/>
                <a:gd name="T45" fmla="*/ 28764794 h 252"/>
                <a:gd name="T46" fmla="*/ 510904068 w 242"/>
                <a:gd name="T47" fmla="*/ 17700726 h 252"/>
                <a:gd name="T48" fmla="*/ 538396860 w 242"/>
                <a:gd name="T49" fmla="*/ 19914432 h 252"/>
                <a:gd name="T50" fmla="*/ 554433691 w 242"/>
                <a:gd name="T51" fmla="*/ 30977013 h 252"/>
                <a:gd name="T52" fmla="*/ 554433691 w 242"/>
                <a:gd name="T53" fmla="*/ 33189233 h 252"/>
                <a:gd name="T54" fmla="*/ 531523283 w 242"/>
                <a:gd name="T55" fmla="*/ 44253301 h 252"/>
                <a:gd name="T56" fmla="*/ 517777645 w 242"/>
                <a:gd name="T57" fmla="*/ 44253301 h 252"/>
                <a:gd name="T58" fmla="*/ 490284852 w 242"/>
                <a:gd name="T59" fmla="*/ 61954027 h 252"/>
                <a:gd name="T60" fmla="*/ 476537698 w 242"/>
                <a:gd name="T61" fmla="*/ 44253301 h 252"/>
                <a:gd name="T62" fmla="*/ 410097666 w 242"/>
                <a:gd name="T63" fmla="*/ 59741808 h 252"/>
                <a:gd name="T64" fmla="*/ 380313681 w 242"/>
                <a:gd name="T65" fmla="*/ 61954027 h 252"/>
                <a:gd name="T66" fmla="*/ 373441620 w 242"/>
                <a:gd name="T67" fmla="*/ 225689457 h 252"/>
                <a:gd name="T68" fmla="*/ 332201673 w 242"/>
                <a:gd name="T69" fmla="*/ 225689457 h 252"/>
                <a:gd name="T70" fmla="*/ 327619289 w 242"/>
                <a:gd name="T71" fmla="*/ 360660093 h 252"/>
                <a:gd name="T72" fmla="*/ 318456035 w 242"/>
                <a:gd name="T73" fmla="*/ 531033667 h 252"/>
                <a:gd name="T74" fmla="*/ 281798473 w 242"/>
                <a:gd name="T75" fmla="*/ 553158831 h 252"/>
                <a:gd name="T76" fmla="*/ 261179257 w 242"/>
                <a:gd name="T77" fmla="*/ 557584756 h 252"/>
                <a:gd name="T78" fmla="*/ 235977657 w 242"/>
                <a:gd name="T79" fmla="*/ 548734393 h 252"/>
                <a:gd name="T80" fmla="*/ 217649633 w 242"/>
                <a:gd name="T81" fmla="*/ 544308468 h 252"/>
                <a:gd name="T82" fmla="*/ 210776056 w 242"/>
                <a:gd name="T83" fmla="*/ 526607743 h 252"/>
                <a:gd name="T84" fmla="*/ 194739225 w 242"/>
                <a:gd name="T85" fmla="*/ 513331455 h 252"/>
                <a:gd name="T86" fmla="*/ 174120010 w 242"/>
                <a:gd name="T87" fmla="*/ 535458106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68" name="Freeform 131"/>
            <p:cNvSpPr>
              <a:spLocks/>
            </p:cNvSpPr>
            <p:nvPr/>
          </p:nvSpPr>
          <p:spPr bwMode="auto">
            <a:xfrm>
              <a:off x="8661400" y="4721225"/>
              <a:ext cx="65088" cy="71438"/>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69" name="Freeform 132"/>
            <p:cNvSpPr>
              <a:spLocks/>
            </p:cNvSpPr>
            <p:nvPr/>
          </p:nvSpPr>
          <p:spPr bwMode="auto">
            <a:xfrm>
              <a:off x="4194175" y="3373438"/>
              <a:ext cx="425450" cy="365125"/>
            </a:xfrm>
            <a:custGeom>
              <a:avLst/>
              <a:gdLst>
                <a:gd name="T0" fmla="*/ 77830097 w 281"/>
                <a:gd name="T1" fmla="*/ 530100397 h 245"/>
                <a:gd name="T2" fmla="*/ 77830097 w 281"/>
                <a:gd name="T3" fmla="*/ 499048379 h 245"/>
                <a:gd name="T4" fmla="*/ 29758789 w 281"/>
                <a:gd name="T5" fmla="*/ 487959011 h 245"/>
                <a:gd name="T6" fmla="*/ 27469535 w 281"/>
                <a:gd name="T7" fmla="*/ 465778785 h 245"/>
                <a:gd name="T8" fmla="*/ 4578508 w 281"/>
                <a:gd name="T9" fmla="*/ 436944342 h 245"/>
                <a:gd name="T10" fmla="*/ 0 w 281"/>
                <a:gd name="T11" fmla="*/ 414765607 h 245"/>
                <a:gd name="T12" fmla="*/ 2289254 w 281"/>
                <a:gd name="T13" fmla="*/ 392585381 h 245"/>
                <a:gd name="T14" fmla="*/ 29758789 w 281"/>
                <a:gd name="T15" fmla="*/ 390367805 h 245"/>
                <a:gd name="T16" fmla="*/ 43492800 w 281"/>
                <a:gd name="T17" fmla="*/ 374841796 h 245"/>
                <a:gd name="T18" fmla="*/ 100721124 w 281"/>
                <a:gd name="T19" fmla="*/ 370405155 h 245"/>
                <a:gd name="T20" fmla="*/ 137346161 w 281"/>
                <a:gd name="T21" fmla="*/ 363750938 h 245"/>
                <a:gd name="T22" fmla="*/ 141924669 w 281"/>
                <a:gd name="T23" fmla="*/ 334917985 h 245"/>
                <a:gd name="T24" fmla="*/ 164815696 w 281"/>
                <a:gd name="T25" fmla="*/ 303865967 h 245"/>
                <a:gd name="T26" fmla="*/ 162526442 w 281"/>
                <a:gd name="T27" fmla="*/ 197401478 h 245"/>
                <a:gd name="T28" fmla="*/ 222044020 w 281"/>
                <a:gd name="T29" fmla="*/ 177440318 h 245"/>
                <a:gd name="T30" fmla="*/ 341077663 w 281"/>
                <a:gd name="T31" fmla="*/ 86501838 h 245"/>
                <a:gd name="T32" fmla="*/ 478425338 w 281"/>
                <a:gd name="T33" fmla="*/ 0 h 245"/>
                <a:gd name="T34" fmla="*/ 544809165 w 281"/>
                <a:gd name="T35" fmla="*/ 19962651 h 245"/>
                <a:gd name="T36" fmla="*/ 567700192 w 281"/>
                <a:gd name="T37" fmla="*/ 44360452 h 245"/>
                <a:gd name="T38" fmla="*/ 597458981 w 281"/>
                <a:gd name="T39" fmla="*/ 26615377 h 245"/>
                <a:gd name="T40" fmla="*/ 608903737 w 281"/>
                <a:gd name="T41" fmla="*/ 99810272 h 245"/>
                <a:gd name="T42" fmla="*/ 624928516 w 281"/>
                <a:gd name="T43" fmla="*/ 110899640 h 245"/>
                <a:gd name="T44" fmla="*/ 627217770 w 281"/>
                <a:gd name="T45" fmla="*/ 126425649 h 245"/>
                <a:gd name="T46" fmla="*/ 643241035 w 281"/>
                <a:gd name="T47" fmla="*/ 141951658 h 245"/>
                <a:gd name="T48" fmla="*/ 636373272 w 281"/>
                <a:gd name="T49" fmla="*/ 161914309 h 245"/>
                <a:gd name="T50" fmla="*/ 620350008 w 281"/>
                <a:gd name="T51" fmla="*/ 255068873 h 245"/>
                <a:gd name="T52" fmla="*/ 620350008 w 281"/>
                <a:gd name="T53" fmla="*/ 314955335 h 245"/>
                <a:gd name="T54" fmla="*/ 567700192 w 281"/>
                <a:gd name="T55" fmla="*/ 359315787 h 245"/>
                <a:gd name="T56" fmla="*/ 551676927 w 281"/>
                <a:gd name="T57" fmla="*/ 419200758 h 245"/>
                <a:gd name="T58" fmla="*/ 569989446 w 281"/>
                <a:gd name="T59" fmla="*/ 436944342 h 245"/>
                <a:gd name="T60" fmla="*/ 569989446 w 281"/>
                <a:gd name="T61" fmla="*/ 465778785 h 245"/>
                <a:gd name="T62" fmla="*/ 595169727 w 281"/>
                <a:gd name="T63" fmla="*/ 465778785 h 245"/>
                <a:gd name="T64" fmla="*/ 592880473 w 281"/>
                <a:gd name="T65" fmla="*/ 487959011 h 245"/>
                <a:gd name="T66" fmla="*/ 581434202 w 281"/>
                <a:gd name="T67" fmla="*/ 490176587 h 245"/>
                <a:gd name="T68" fmla="*/ 579146462 w 281"/>
                <a:gd name="T69" fmla="*/ 505702596 h 245"/>
                <a:gd name="T70" fmla="*/ 572278700 w 281"/>
                <a:gd name="T71" fmla="*/ 505702596 h 245"/>
                <a:gd name="T72" fmla="*/ 542519911 w 281"/>
                <a:gd name="T73" fmla="*/ 456906993 h 245"/>
                <a:gd name="T74" fmla="*/ 533362894 w 281"/>
                <a:gd name="T75" fmla="*/ 454689417 h 245"/>
                <a:gd name="T76" fmla="*/ 501316365 w 281"/>
                <a:gd name="T77" fmla="*/ 479087219 h 245"/>
                <a:gd name="T78" fmla="*/ 469268322 w 281"/>
                <a:gd name="T79" fmla="*/ 465778785 h 245"/>
                <a:gd name="T80" fmla="*/ 446377295 w 281"/>
                <a:gd name="T81" fmla="*/ 463561210 h 245"/>
                <a:gd name="T82" fmla="*/ 432643285 w 281"/>
                <a:gd name="T83" fmla="*/ 470215427 h 245"/>
                <a:gd name="T84" fmla="*/ 409750744 w 281"/>
                <a:gd name="T85" fmla="*/ 470215427 h 245"/>
                <a:gd name="T86" fmla="*/ 384570463 w 281"/>
                <a:gd name="T87" fmla="*/ 487959011 h 245"/>
                <a:gd name="T88" fmla="*/ 363968690 w 281"/>
                <a:gd name="T89" fmla="*/ 490176587 h 245"/>
                <a:gd name="T90" fmla="*/ 313608128 w 281"/>
                <a:gd name="T91" fmla="*/ 465778785 h 245"/>
                <a:gd name="T92" fmla="*/ 293006355 w 281"/>
                <a:gd name="T93" fmla="*/ 476869643 h 245"/>
                <a:gd name="T94" fmla="*/ 272404582 w 281"/>
                <a:gd name="T95" fmla="*/ 476869643 h 245"/>
                <a:gd name="T96" fmla="*/ 256381318 w 281"/>
                <a:gd name="T97" fmla="*/ 459124568 h 245"/>
                <a:gd name="T98" fmla="*/ 212887004 w 281"/>
                <a:gd name="T99" fmla="*/ 441380984 h 245"/>
                <a:gd name="T100" fmla="*/ 169394204 w 281"/>
                <a:gd name="T101" fmla="*/ 448035201 h 245"/>
                <a:gd name="T102" fmla="*/ 157949448 w 281"/>
                <a:gd name="T103" fmla="*/ 456906993 h 245"/>
                <a:gd name="T104" fmla="*/ 153370940 w 281"/>
                <a:gd name="T105" fmla="*/ 483522370 h 245"/>
                <a:gd name="T106" fmla="*/ 139635415 w 281"/>
                <a:gd name="T107" fmla="*/ 503485020 h 245"/>
                <a:gd name="T108" fmla="*/ 137346161 w 281"/>
                <a:gd name="T109" fmla="*/ 543408831 h 245"/>
                <a:gd name="T110" fmla="*/ 105299632 w 281"/>
                <a:gd name="T111" fmla="*/ 516793454 h 245"/>
                <a:gd name="T112" fmla="*/ 91564107 w 281"/>
                <a:gd name="T113" fmla="*/ 516793454 h 245"/>
                <a:gd name="T114" fmla="*/ 77830097 w 281"/>
                <a:gd name="T115" fmla="*/ 530100397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0" name="Freeform 133"/>
            <p:cNvSpPr>
              <a:spLocks/>
            </p:cNvSpPr>
            <p:nvPr/>
          </p:nvSpPr>
          <p:spPr bwMode="auto">
            <a:xfrm>
              <a:off x="4260850" y="3670300"/>
              <a:ext cx="327025" cy="296863"/>
            </a:xfrm>
            <a:custGeom>
              <a:avLst/>
              <a:gdLst>
                <a:gd name="T0" fmla="*/ 242637410 w 216"/>
                <a:gd name="T1" fmla="*/ 417515545 h 200"/>
                <a:gd name="T2" fmla="*/ 199146113 w 216"/>
                <a:gd name="T3" fmla="*/ 435187799 h 200"/>
                <a:gd name="T4" fmla="*/ 183121888 w 216"/>
                <a:gd name="T5" fmla="*/ 432979138 h 200"/>
                <a:gd name="T6" fmla="*/ 167099177 w 216"/>
                <a:gd name="T7" fmla="*/ 441815266 h 200"/>
                <a:gd name="T8" fmla="*/ 135052241 w 216"/>
                <a:gd name="T9" fmla="*/ 441815266 h 200"/>
                <a:gd name="T10" fmla="*/ 112162005 w 216"/>
                <a:gd name="T11" fmla="*/ 413096739 h 200"/>
                <a:gd name="T12" fmla="*/ 98428469 w 216"/>
                <a:gd name="T13" fmla="*/ 379960891 h 200"/>
                <a:gd name="T14" fmla="*/ 68670708 w 216"/>
                <a:gd name="T15" fmla="*/ 349033704 h 200"/>
                <a:gd name="T16" fmla="*/ 36623772 w 216"/>
                <a:gd name="T17" fmla="*/ 349033704 h 200"/>
                <a:gd name="T18" fmla="*/ 0 w 216"/>
                <a:gd name="T19" fmla="*/ 349033704 h 200"/>
                <a:gd name="T20" fmla="*/ 2289175 w 216"/>
                <a:gd name="T21" fmla="*/ 276134541 h 200"/>
                <a:gd name="T22" fmla="*/ 0 w 216"/>
                <a:gd name="T23" fmla="*/ 247416014 h 200"/>
                <a:gd name="T24" fmla="*/ 9156700 w 216"/>
                <a:gd name="T25" fmla="*/ 216488827 h 200"/>
                <a:gd name="T26" fmla="*/ 20601061 w 216"/>
                <a:gd name="T27" fmla="*/ 203235378 h 200"/>
                <a:gd name="T28" fmla="*/ 41202122 w 216"/>
                <a:gd name="T29" fmla="*/ 174516852 h 200"/>
                <a:gd name="T30" fmla="*/ 36623772 w 216"/>
                <a:gd name="T31" fmla="*/ 163472064 h 200"/>
                <a:gd name="T32" fmla="*/ 45780472 w 216"/>
                <a:gd name="T33" fmla="*/ 143589664 h 200"/>
                <a:gd name="T34" fmla="*/ 36623772 w 216"/>
                <a:gd name="T35" fmla="*/ 117081283 h 200"/>
                <a:gd name="T36" fmla="*/ 36623772 w 216"/>
                <a:gd name="T37" fmla="*/ 101617689 h 200"/>
                <a:gd name="T38" fmla="*/ 38912947 w 216"/>
                <a:gd name="T39" fmla="*/ 61854375 h 200"/>
                <a:gd name="T40" fmla="*/ 52647997 w 216"/>
                <a:gd name="T41" fmla="*/ 41971975 h 200"/>
                <a:gd name="T42" fmla="*/ 57226347 w 216"/>
                <a:gd name="T43" fmla="*/ 15463594 h 200"/>
                <a:gd name="T44" fmla="*/ 68670708 w 216"/>
                <a:gd name="T45" fmla="*/ 6627466 h 200"/>
                <a:gd name="T46" fmla="*/ 112162005 w 216"/>
                <a:gd name="T47" fmla="*/ 0 h 200"/>
                <a:gd name="T48" fmla="*/ 155653302 w 216"/>
                <a:gd name="T49" fmla="*/ 17672254 h 200"/>
                <a:gd name="T50" fmla="*/ 171677527 w 216"/>
                <a:gd name="T51" fmla="*/ 35344509 h 200"/>
                <a:gd name="T52" fmla="*/ 192278588 w 216"/>
                <a:gd name="T53" fmla="*/ 35344509 h 200"/>
                <a:gd name="T54" fmla="*/ 212879649 w 216"/>
                <a:gd name="T55" fmla="*/ 24299721 h 200"/>
                <a:gd name="T56" fmla="*/ 263238471 w 216"/>
                <a:gd name="T57" fmla="*/ 48599442 h 200"/>
                <a:gd name="T58" fmla="*/ 283839532 w 216"/>
                <a:gd name="T59" fmla="*/ 46390781 h 200"/>
                <a:gd name="T60" fmla="*/ 309018943 w 216"/>
                <a:gd name="T61" fmla="*/ 28718527 h 200"/>
                <a:gd name="T62" fmla="*/ 331909179 w 216"/>
                <a:gd name="T63" fmla="*/ 28718527 h 200"/>
                <a:gd name="T64" fmla="*/ 345642715 w 216"/>
                <a:gd name="T65" fmla="*/ 22091060 h 200"/>
                <a:gd name="T66" fmla="*/ 368532951 w 216"/>
                <a:gd name="T67" fmla="*/ 24299721 h 200"/>
                <a:gd name="T68" fmla="*/ 400579887 w 216"/>
                <a:gd name="T69" fmla="*/ 37554654 h 200"/>
                <a:gd name="T70" fmla="*/ 432626823 w 216"/>
                <a:gd name="T71" fmla="*/ 13254933 h 200"/>
                <a:gd name="T72" fmla="*/ 441782009 w 216"/>
                <a:gd name="T73" fmla="*/ 15463594 h 200"/>
                <a:gd name="T74" fmla="*/ 471539770 w 216"/>
                <a:gd name="T75" fmla="*/ 64063035 h 200"/>
                <a:gd name="T76" fmla="*/ 478407295 w 216"/>
                <a:gd name="T77" fmla="*/ 64063035 h 200"/>
                <a:gd name="T78" fmla="*/ 494430006 w 216"/>
                <a:gd name="T79" fmla="*/ 81735290 h 200"/>
                <a:gd name="T80" fmla="*/ 489851656 w 216"/>
                <a:gd name="T81" fmla="*/ 90571417 h 200"/>
                <a:gd name="T82" fmla="*/ 489851656 w 216"/>
                <a:gd name="T83" fmla="*/ 106035011 h 200"/>
                <a:gd name="T84" fmla="*/ 455517059 w 216"/>
                <a:gd name="T85" fmla="*/ 141381004 h 200"/>
                <a:gd name="T86" fmla="*/ 444071184 w 216"/>
                <a:gd name="T87" fmla="*/ 170099530 h 200"/>
                <a:gd name="T88" fmla="*/ 437203659 w 216"/>
                <a:gd name="T89" fmla="*/ 194399251 h 200"/>
                <a:gd name="T90" fmla="*/ 428048473 w 216"/>
                <a:gd name="T91" fmla="*/ 205444039 h 200"/>
                <a:gd name="T92" fmla="*/ 421180948 w 216"/>
                <a:gd name="T93" fmla="*/ 236371226 h 200"/>
                <a:gd name="T94" fmla="*/ 398290712 w 216"/>
                <a:gd name="T95" fmla="*/ 256252142 h 200"/>
                <a:gd name="T96" fmla="*/ 393712362 w 216"/>
                <a:gd name="T97" fmla="*/ 278343202 h 200"/>
                <a:gd name="T98" fmla="*/ 382268001 w 216"/>
                <a:gd name="T99" fmla="*/ 298225601 h 200"/>
                <a:gd name="T100" fmla="*/ 379978826 w 216"/>
                <a:gd name="T101" fmla="*/ 315897856 h 200"/>
                <a:gd name="T102" fmla="*/ 350221065 w 216"/>
                <a:gd name="T103" fmla="*/ 331361449 h 200"/>
                <a:gd name="T104" fmla="*/ 327330829 w 216"/>
                <a:gd name="T105" fmla="*/ 313689195 h 200"/>
                <a:gd name="T106" fmla="*/ 311308118 w 216"/>
                <a:gd name="T107" fmla="*/ 313689195 h 200"/>
                <a:gd name="T108" fmla="*/ 286128707 w 216"/>
                <a:gd name="T109" fmla="*/ 340197576 h 200"/>
                <a:gd name="T110" fmla="*/ 274682832 w 216"/>
                <a:gd name="T111" fmla="*/ 342406237 h 200"/>
                <a:gd name="T112" fmla="*/ 254081771 w 216"/>
                <a:gd name="T113" fmla="*/ 386588357 h 200"/>
                <a:gd name="T114" fmla="*/ 242637410 w 216"/>
                <a:gd name="T115" fmla="*/ 417515545 h 2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1" name="Freeform 134"/>
            <p:cNvSpPr>
              <a:spLocks/>
            </p:cNvSpPr>
            <p:nvPr/>
          </p:nvSpPr>
          <p:spPr bwMode="auto">
            <a:xfrm>
              <a:off x="1766888" y="3633788"/>
              <a:ext cx="130175" cy="134937"/>
            </a:xfrm>
            <a:custGeom>
              <a:avLst/>
              <a:gdLst>
                <a:gd name="T0" fmla="*/ 75521178 w 86"/>
                <a:gd name="T1" fmla="*/ 182973073 h 90"/>
                <a:gd name="T2" fmla="*/ 61789229 w 86"/>
                <a:gd name="T3" fmla="*/ 167353365 h 90"/>
                <a:gd name="T4" fmla="*/ 43481477 w 86"/>
                <a:gd name="T5" fmla="*/ 149502700 h 90"/>
                <a:gd name="T6" fmla="*/ 34328358 w 86"/>
                <a:gd name="T7" fmla="*/ 133882992 h 90"/>
                <a:gd name="T8" fmla="*/ 18307751 w 86"/>
                <a:gd name="T9" fmla="*/ 120494243 h 90"/>
                <a:gd name="T10" fmla="*/ 0 w 86"/>
                <a:gd name="T11" fmla="*/ 98180161 h 90"/>
                <a:gd name="T12" fmla="*/ 4577316 w 86"/>
                <a:gd name="T13" fmla="*/ 91485787 h 90"/>
                <a:gd name="T14" fmla="*/ 11443291 w 86"/>
                <a:gd name="T15" fmla="*/ 98180161 h 90"/>
                <a:gd name="T16" fmla="*/ 13730435 w 86"/>
                <a:gd name="T17" fmla="*/ 95949203 h 90"/>
                <a:gd name="T18" fmla="*/ 27462384 w 86"/>
                <a:gd name="T19" fmla="*/ 93718244 h 90"/>
                <a:gd name="T20" fmla="*/ 34328358 w 86"/>
                <a:gd name="T21" fmla="*/ 82560454 h 90"/>
                <a:gd name="T22" fmla="*/ 41192819 w 86"/>
                <a:gd name="T23" fmla="*/ 82560454 h 90"/>
                <a:gd name="T24" fmla="*/ 41192819 w 86"/>
                <a:gd name="T25" fmla="*/ 60247871 h 90"/>
                <a:gd name="T26" fmla="*/ 52636110 w 86"/>
                <a:gd name="T27" fmla="*/ 58015414 h 90"/>
                <a:gd name="T28" fmla="*/ 59502084 w 86"/>
                <a:gd name="T29" fmla="*/ 58015414 h 90"/>
                <a:gd name="T30" fmla="*/ 70943861 w 86"/>
                <a:gd name="T31" fmla="*/ 46859122 h 90"/>
                <a:gd name="T32" fmla="*/ 82387152 w 86"/>
                <a:gd name="T33" fmla="*/ 55784455 h 90"/>
                <a:gd name="T34" fmla="*/ 86962955 w 86"/>
                <a:gd name="T35" fmla="*/ 49090081 h 90"/>
                <a:gd name="T36" fmla="*/ 93828929 w 86"/>
                <a:gd name="T37" fmla="*/ 44628164 h 90"/>
                <a:gd name="T38" fmla="*/ 109849536 w 86"/>
                <a:gd name="T39" fmla="*/ 31239415 h 90"/>
                <a:gd name="T40" fmla="*/ 112136681 w 86"/>
                <a:gd name="T41" fmla="*/ 22314082 h 90"/>
                <a:gd name="T42" fmla="*/ 116713997 w 86"/>
                <a:gd name="T43" fmla="*/ 22314082 h 90"/>
                <a:gd name="T44" fmla="*/ 123579971 w 86"/>
                <a:gd name="T45" fmla="*/ 11156291 h 90"/>
                <a:gd name="T46" fmla="*/ 128157288 w 86"/>
                <a:gd name="T47" fmla="*/ 11156291 h 90"/>
                <a:gd name="T48" fmla="*/ 132734604 w 86"/>
                <a:gd name="T49" fmla="*/ 17850666 h 90"/>
                <a:gd name="T50" fmla="*/ 141887723 w 86"/>
                <a:gd name="T51" fmla="*/ 20083124 h 90"/>
                <a:gd name="T52" fmla="*/ 151042355 w 86"/>
                <a:gd name="T53" fmla="*/ 13388749 h 90"/>
                <a:gd name="T54" fmla="*/ 162484132 w 86"/>
                <a:gd name="T55" fmla="*/ 13388749 h 90"/>
                <a:gd name="T56" fmla="*/ 176216081 w 86"/>
                <a:gd name="T57" fmla="*/ 6694375 h 90"/>
                <a:gd name="T58" fmla="*/ 183082056 w 86"/>
                <a:gd name="T59" fmla="*/ 0 h 90"/>
                <a:gd name="T60" fmla="*/ 196812491 w 86"/>
                <a:gd name="T61" fmla="*/ 2230958 h 90"/>
                <a:gd name="T62" fmla="*/ 194523833 w 86"/>
                <a:gd name="T63" fmla="*/ 6694375 h 90"/>
                <a:gd name="T64" fmla="*/ 189946516 w 86"/>
                <a:gd name="T65" fmla="*/ 17850666 h 90"/>
                <a:gd name="T66" fmla="*/ 192235174 w 86"/>
                <a:gd name="T67" fmla="*/ 33470373 h 90"/>
                <a:gd name="T68" fmla="*/ 180793397 w 86"/>
                <a:gd name="T69" fmla="*/ 49090081 h 90"/>
                <a:gd name="T70" fmla="*/ 176216081 w 86"/>
                <a:gd name="T71" fmla="*/ 66940746 h 90"/>
                <a:gd name="T72" fmla="*/ 173927423 w 86"/>
                <a:gd name="T73" fmla="*/ 89254828 h 90"/>
                <a:gd name="T74" fmla="*/ 173927423 w 86"/>
                <a:gd name="T75" fmla="*/ 100412619 h 90"/>
                <a:gd name="T76" fmla="*/ 173927423 w 86"/>
                <a:gd name="T77" fmla="*/ 120494243 h 90"/>
                <a:gd name="T78" fmla="*/ 167061449 w 86"/>
                <a:gd name="T79" fmla="*/ 124957659 h 90"/>
                <a:gd name="T80" fmla="*/ 160195474 w 86"/>
                <a:gd name="T81" fmla="*/ 145039283 h 90"/>
                <a:gd name="T82" fmla="*/ 162484132 w 86"/>
                <a:gd name="T83" fmla="*/ 158428032 h 90"/>
                <a:gd name="T84" fmla="*/ 153331013 w 86"/>
                <a:gd name="T85" fmla="*/ 169584324 h 90"/>
                <a:gd name="T86" fmla="*/ 153331013 w 86"/>
                <a:gd name="T87" fmla="*/ 182973073 h 90"/>
                <a:gd name="T88" fmla="*/ 160195474 w 86"/>
                <a:gd name="T89" fmla="*/ 189667447 h 90"/>
                <a:gd name="T90" fmla="*/ 148753697 w 86"/>
                <a:gd name="T91" fmla="*/ 200823739 h 90"/>
                <a:gd name="T92" fmla="*/ 137310406 w 86"/>
                <a:gd name="T93" fmla="*/ 196360322 h 90"/>
                <a:gd name="T94" fmla="*/ 130445946 w 86"/>
                <a:gd name="T95" fmla="*/ 187434990 h 90"/>
                <a:gd name="T96" fmla="*/ 119002655 w 86"/>
                <a:gd name="T97" fmla="*/ 182973073 h 90"/>
                <a:gd name="T98" fmla="*/ 107560878 w 86"/>
                <a:gd name="T99" fmla="*/ 189667447 h 90"/>
                <a:gd name="T100" fmla="*/ 82387152 w 86"/>
                <a:gd name="T101" fmla="*/ 176278698 h 90"/>
                <a:gd name="T102" fmla="*/ 75521178 w 86"/>
                <a:gd name="T103" fmla="*/ 182973073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2" name="Freeform 135"/>
            <p:cNvSpPr>
              <a:spLocks/>
            </p:cNvSpPr>
            <p:nvPr/>
          </p:nvSpPr>
          <p:spPr bwMode="auto">
            <a:xfrm>
              <a:off x="4265613" y="2455863"/>
              <a:ext cx="87312" cy="79375"/>
            </a:xfrm>
            <a:custGeom>
              <a:avLst/>
              <a:gdLst>
                <a:gd name="T0" fmla="*/ 95591586 w 58"/>
                <a:gd name="T1" fmla="*/ 0 h 54"/>
                <a:gd name="T2" fmla="*/ 125178311 w 58"/>
                <a:gd name="T3" fmla="*/ 0 h 54"/>
                <a:gd name="T4" fmla="*/ 132006712 w 58"/>
                <a:gd name="T5" fmla="*/ 15313495 h 54"/>
                <a:gd name="T6" fmla="*/ 125178311 w 58"/>
                <a:gd name="T7" fmla="*/ 54690845 h 54"/>
                <a:gd name="T8" fmla="*/ 116075282 w 58"/>
                <a:gd name="T9" fmla="*/ 72191563 h 54"/>
                <a:gd name="T10" fmla="*/ 95591586 w 58"/>
                <a:gd name="T11" fmla="*/ 72191563 h 54"/>
                <a:gd name="T12" fmla="*/ 102418481 w 58"/>
                <a:gd name="T13" fmla="*/ 118132049 h 54"/>
                <a:gd name="T14" fmla="*/ 81934785 w 58"/>
                <a:gd name="T15" fmla="*/ 107194468 h 54"/>
                <a:gd name="T16" fmla="*/ 59174955 w 58"/>
                <a:gd name="T17" fmla="*/ 87505058 h 54"/>
                <a:gd name="T18" fmla="*/ 25035963 w 58"/>
                <a:gd name="T19" fmla="*/ 96255417 h 54"/>
                <a:gd name="T20" fmla="*/ 0 w 58"/>
                <a:gd name="T21" fmla="*/ 94068194 h 54"/>
                <a:gd name="T22" fmla="*/ 18207563 w 58"/>
                <a:gd name="T23" fmla="*/ 80941921 h 54"/>
                <a:gd name="T24" fmla="*/ 47795793 w 58"/>
                <a:gd name="T25" fmla="*/ 17500718 h 54"/>
                <a:gd name="T26" fmla="*/ 95591586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3" name="Freeform 136"/>
            <p:cNvSpPr>
              <a:spLocks/>
            </p:cNvSpPr>
            <p:nvPr/>
          </p:nvSpPr>
          <p:spPr bwMode="auto">
            <a:xfrm>
              <a:off x="4294188" y="1962150"/>
              <a:ext cx="514350" cy="358775"/>
            </a:xfrm>
            <a:custGeom>
              <a:avLst/>
              <a:gdLst>
                <a:gd name="T0" fmla="*/ 672436985 w 340"/>
                <a:gd name="T1" fmla="*/ 0 h 241"/>
                <a:gd name="T2" fmla="*/ 773074101 w 340"/>
                <a:gd name="T3" fmla="*/ 28803231 h 241"/>
                <a:gd name="T4" fmla="*/ 736479611 w 340"/>
                <a:gd name="T5" fmla="*/ 37665420 h 241"/>
                <a:gd name="T6" fmla="*/ 777648791 w 340"/>
                <a:gd name="T7" fmla="*/ 62036812 h 241"/>
                <a:gd name="T8" fmla="*/ 729617577 w 340"/>
                <a:gd name="T9" fmla="*/ 77546016 h 241"/>
                <a:gd name="T10" fmla="*/ 706745643 w 340"/>
                <a:gd name="T11" fmla="*/ 81976366 h 241"/>
                <a:gd name="T12" fmla="*/ 711320333 w 340"/>
                <a:gd name="T13" fmla="*/ 53174623 h 241"/>
                <a:gd name="T14" fmla="*/ 670149641 w 340"/>
                <a:gd name="T15" fmla="*/ 39880595 h 241"/>
                <a:gd name="T16" fmla="*/ 626693117 w 340"/>
                <a:gd name="T17" fmla="*/ 50957960 h 241"/>
                <a:gd name="T18" fmla="*/ 617545251 w 340"/>
                <a:gd name="T19" fmla="*/ 79761191 h 241"/>
                <a:gd name="T20" fmla="*/ 592385972 w 340"/>
                <a:gd name="T21" fmla="*/ 97485569 h 241"/>
                <a:gd name="T22" fmla="*/ 558077314 w 340"/>
                <a:gd name="T23" fmla="*/ 88623380 h 241"/>
                <a:gd name="T24" fmla="*/ 519195480 w 340"/>
                <a:gd name="T25" fmla="*/ 88623380 h 241"/>
                <a:gd name="T26" fmla="*/ 480312132 w 340"/>
                <a:gd name="T27" fmla="*/ 68683826 h 241"/>
                <a:gd name="T28" fmla="*/ 464302232 w 340"/>
                <a:gd name="T29" fmla="*/ 79761191 h 241"/>
                <a:gd name="T30" fmla="*/ 446004987 w 340"/>
                <a:gd name="T31" fmla="*/ 81976366 h 241"/>
                <a:gd name="T32" fmla="*/ 446004987 w 340"/>
                <a:gd name="T33" fmla="*/ 106349247 h 241"/>
                <a:gd name="T34" fmla="*/ 388824395 w 340"/>
                <a:gd name="T35" fmla="*/ 99702233 h 241"/>
                <a:gd name="T36" fmla="*/ 384249706 w 340"/>
                <a:gd name="T37" fmla="*/ 121858450 h 241"/>
                <a:gd name="T38" fmla="*/ 354515738 w 340"/>
                <a:gd name="T39" fmla="*/ 121858450 h 241"/>
                <a:gd name="T40" fmla="*/ 338505837 w 340"/>
                <a:gd name="T41" fmla="*/ 150660192 h 241"/>
                <a:gd name="T42" fmla="*/ 313346558 w 340"/>
                <a:gd name="T43" fmla="*/ 194972626 h 241"/>
                <a:gd name="T44" fmla="*/ 269890035 w 340"/>
                <a:gd name="T45" fmla="*/ 252577600 h 241"/>
                <a:gd name="T46" fmla="*/ 283612590 w 340"/>
                <a:gd name="T47" fmla="*/ 265871628 h 241"/>
                <a:gd name="T48" fmla="*/ 274464724 w 340"/>
                <a:gd name="T49" fmla="*/ 281380831 h 241"/>
                <a:gd name="T50" fmla="*/ 242443411 w 340"/>
                <a:gd name="T51" fmla="*/ 281380831 h 241"/>
                <a:gd name="T52" fmla="*/ 224146166 w 340"/>
                <a:gd name="T53" fmla="*/ 321261426 h 241"/>
                <a:gd name="T54" fmla="*/ 233294032 w 340"/>
                <a:gd name="T55" fmla="*/ 376651225 h 241"/>
                <a:gd name="T56" fmla="*/ 256165966 w 340"/>
                <a:gd name="T57" fmla="*/ 396592267 h 241"/>
                <a:gd name="T58" fmla="*/ 249305445 w 340"/>
                <a:gd name="T59" fmla="*/ 447550226 h 241"/>
                <a:gd name="T60" fmla="*/ 224146166 w 340"/>
                <a:gd name="T61" fmla="*/ 476353458 h 241"/>
                <a:gd name="T62" fmla="*/ 210422098 w 340"/>
                <a:gd name="T63" fmla="*/ 500724850 h 241"/>
                <a:gd name="T64" fmla="*/ 185262819 w 340"/>
                <a:gd name="T65" fmla="*/ 474136794 h 241"/>
                <a:gd name="T66" fmla="*/ 123509050 w 340"/>
                <a:gd name="T67" fmla="*/ 525096242 h 241"/>
                <a:gd name="T68" fmla="*/ 77765182 w 340"/>
                <a:gd name="T69" fmla="*/ 533958431 h 241"/>
                <a:gd name="T70" fmla="*/ 29733968 w 340"/>
                <a:gd name="T71" fmla="*/ 511802214 h 241"/>
                <a:gd name="T72" fmla="*/ 16009900 w 340"/>
                <a:gd name="T73" fmla="*/ 467491268 h 241"/>
                <a:gd name="T74" fmla="*/ 0 w 340"/>
                <a:gd name="T75" fmla="*/ 367789036 h 241"/>
                <a:gd name="T76" fmla="*/ 29733968 w 340"/>
                <a:gd name="T77" fmla="*/ 341200980 h 241"/>
                <a:gd name="T78" fmla="*/ 114359671 w 340"/>
                <a:gd name="T79" fmla="*/ 307967398 h 241"/>
                <a:gd name="T80" fmla="*/ 173827608 w 340"/>
                <a:gd name="T81" fmla="*/ 263656453 h 241"/>
                <a:gd name="T82" fmla="*/ 226433511 w 340"/>
                <a:gd name="T83" fmla="*/ 208266654 h 241"/>
                <a:gd name="T84" fmla="*/ 292761969 w 340"/>
                <a:gd name="T85" fmla="*/ 130720639 h 241"/>
                <a:gd name="T86" fmla="*/ 340793182 w 340"/>
                <a:gd name="T87" fmla="*/ 99702233 h 241"/>
                <a:gd name="T88" fmla="*/ 416271019 w 340"/>
                <a:gd name="T89" fmla="*/ 53174623 h 241"/>
                <a:gd name="T90" fmla="*/ 478024788 w 340"/>
                <a:gd name="T91" fmla="*/ 35450245 h 241"/>
                <a:gd name="T92" fmla="*/ 528343346 w 340"/>
                <a:gd name="T93" fmla="*/ 37665420 h 241"/>
                <a:gd name="T94" fmla="*/ 564939348 w 340"/>
                <a:gd name="T95" fmla="*/ 6647014 h 241"/>
                <a:gd name="T96" fmla="*/ 619831083 w 340"/>
                <a:gd name="T97" fmla="*/ 6647014 h 241"/>
                <a:gd name="T98" fmla="*/ 672436985 w 340"/>
                <a:gd name="T99" fmla="*/ 0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4" name="Freeform 137"/>
            <p:cNvSpPr>
              <a:spLocks/>
            </p:cNvSpPr>
            <p:nvPr/>
          </p:nvSpPr>
          <p:spPr bwMode="auto">
            <a:xfrm>
              <a:off x="4556125" y="1792288"/>
              <a:ext cx="71438" cy="22225"/>
            </a:xfrm>
            <a:custGeom>
              <a:avLst/>
              <a:gdLst>
                <a:gd name="T0" fmla="*/ 108006815 w 48"/>
                <a:gd name="T1" fmla="*/ 19846925 h 15"/>
                <a:gd name="T2" fmla="*/ 51753854 w 48"/>
                <a:gd name="T3" fmla="*/ 33078208 h 15"/>
                <a:gd name="T4" fmla="*/ 2250297 w 48"/>
                <a:gd name="T5" fmla="*/ 24257847 h 15"/>
                <a:gd name="T6" fmla="*/ 18000888 w 48"/>
                <a:gd name="T7" fmla="*/ 17642205 h 15"/>
                <a:gd name="T8" fmla="*/ 0 w 48"/>
                <a:gd name="T9" fmla="*/ 6615642 h 15"/>
                <a:gd name="T10" fmla="*/ 54004151 w 48"/>
                <a:gd name="T11" fmla="*/ 0 h 15"/>
                <a:gd name="T12" fmla="*/ 67504445 w 48"/>
                <a:gd name="T13" fmla="*/ 11026563 h 15"/>
                <a:gd name="T14" fmla="*/ 108006815 w 48"/>
                <a:gd name="T15" fmla="*/ 19846925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5" name="Freeform 138"/>
            <p:cNvSpPr>
              <a:spLocks/>
            </p:cNvSpPr>
            <p:nvPr/>
          </p:nvSpPr>
          <p:spPr bwMode="auto">
            <a:xfrm>
              <a:off x="4368800" y="1758950"/>
              <a:ext cx="195263" cy="69850"/>
            </a:xfrm>
            <a:custGeom>
              <a:avLst/>
              <a:gdLst>
                <a:gd name="T0" fmla="*/ 202112225 w 130"/>
                <a:gd name="T1" fmla="*/ 8847171 h 47"/>
                <a:gd name="T2" fmla="*/ 295219632 w 130"/>
                <a:gd name="T3" fmla="*/ 33177264 h 47"/>
                <a:gd name="T4" fmla="*/ 231634489 w 130"/>
                <a:gd name="T5" fmla="*/ 46448764 h 47"/>
                <a:gd name="T6" fmla="*/ 222550253 w 130"/>
                <a:gd name="T7" fmla="*/ 68567435 h 47"/>
                <a:gd name="T8" fmla="*/ 199841166 w 130"/>
                <a:gd name="T9" fmla="*/ 75203185 h 47"/>
                <a:gd name="T10" fmla="*/ 193027990 w 130"/>
                <a:gd name="T11" fmla="*/ 101746185 h 47"/>
                <a:gd name="T12" fmla="*/ 158965110 w 130"/>
                <a:gd name="T13" fmla="*/ 103957606 h 47"/>
                <a:gd name="T14" fmla="*/ 97649524 w 130"/>
                <a:gd name="T15" fmla="*/ 84050356 h 47"/>
                <a:gd name="T16" fmla="*/ 120358611 w 130"/>
                <a:gd name="T17" fmla="*/ 70780343 h 47"/>
                <a:gd name="T18" fmla="*/ 79482555 w 130"/>
                <a:gd name="T19" fmla="*/ 61931685 h 47"/>
                <a:gd name="T20" fmla="*/ 22709087 w 130"/>
                <a:gd name="T21" fmla="*/ 35390171 h 47"/>
                <a:gd name="T22" fmla="*/ 0 w 130"/>
                <a:gd name="T23" fmla="*/ 11058593 h 47"/>
                <a:gd name="T24" fmla="*/ 68127261 w 130"/>
                <a:gd name="T25" fmla="*/ 0 h 47"/>
                <a:gd name="T26" fmla="*/ 84024673 w 130"/>
                <a:gd name="T27" fmla="*/ 11058593 h 47"/>
                <a:gd name="T28" fmla="*/ 122629670 w 130"/>
                <a:gd name="T29" fmla="*/ 11058593 h 47"/>
                <a:gd name="T30" fmla="*/ 129442847 w 130"/>
                <a:gd name="T31" fmla="*/ 0 h 47"/>
                <a:gd name="T32" fmla="*/ 168047844 w 130"/>
                <a:gd name="T33" fmla="*/ 0 h 47"/>
                <a:gd name="T34" fmla="*/ 202112225 w 130"/>
                <a:gd name="T35" fmla="*/ 8847171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6" name="Freeform 139"/>
            <p:cNvSpPr>
              <a:spLocks/>
            </p:cNvSpPr>
            <p:nvPr/>
          </p:nvSpPr>
          <p:spPr bwMode="auto">
            <a:xfrm>
              <a:off x="4484688" y="1747838"/>
              <a:ext cx="174625" cy="25400"/>
            </a:xfrm>
            <a:custGeom>
              <a:avLst/>
              <a:gdLst>
                <a:gd name="T0" fmla="*/ 209391934 w 116"/>
                <a:gd name="T1" fmla="*/ 6671235 h 17"/>
                <a:gd name="T2" fmla="*/ 264016441 w 116"/>
                <a:gd name="T3" fmla="*/ 17788965 h 17"/>
                <a:gd name="T4" fmla="*/ 229875748 w 116"/>
                <a:gd name="T5" fmla="*/ 33354682 h 17"/>
                <a:gd name="T6" fmla="*/ 154768933 w 116"/>
                <a:gd name="T7" fmla="*/ 37802671 h 17"/>
                <a:gd name="T8" fmla="*/ 77384467 w 116"/>
                <a:gd name="T9" fmla="*/ 31131435 h 17"/>
                <a:gd name="T10" fmla="*/ 70556027 w 116"/>
                <a:gd name="T11" fmla="*/ 24460200 h 17"/>
                <a:gd name="T12" fmla="*/ 31864546 w 116"/>
                <a:gd name="T13" fmla="*/ 24460200 h 17"/>
                <a:gd name="T14" fmla="*/ 0 w 116"/>
                <a:gd name="T15" fmla="*/ 8894482 h 17"/>
                <a:gd name="T16" fmla="*/ 79660613 w 116"/>
                <a:gd name="T17" fmla="*/ 2223247 h 17"/>
                <a:gd name="T18" fmla="*/ 118352094 w 116"/>
                <a:gd name="T19" fmla="*/ 8894482 h 17"/>
                <a:gd name="T20" fmla="*/ 141112054 w 116"/>
                <a:gd name="T21" fmla="*/ 0 h 17"/>
                <a:gd name="T22" fmla="*/ 209391934 w 116"/>
                <a:gd name="T23" fmla="*/ 667123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77" name="Freeform 140"/>
            <p:cNvSpPr>
              <a:spLocks/>
            </p:cNvSpPr>
            <p:nvPr/>
          </p:nvSpPr>
          <p:spPr bwMode="auto">
            <a:xfrm>
              <a:off x="6326188" y="3159125"/>
              <a:ext cx="230187" cy="123825"/>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78" name="Freeform 141"/>
            <p:cNvSpPr>
              <a:spLocks noEditPoints="1"/>
            </p:cNvSpPr>
            <p:nvPr/>
          </p:nvSpPr>
          <p:spPr bwMode="auto">
            <a:xfrm>
              <a:off x="8308975" y="5164138"/>
              <a:ext cx="493713" cy="373062"/>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79" name="Freeform 142"/>
            <p:cNvSpPr>
              <a:spLocks/>
            </p:cNvSpPr>
            <p:nvPr/>
          </p:nvSpPr>
          <p:spPr bwMode="auto">
            <a:xfrm>
              <a:off x="5608638" y="3328988"/>
              <a:ext cx="201612" cy="255587"/>
            </a:xfrm>
            <a:custGeom>
              <a:avLst/>
              <a:gdLst>
                <a:gd name="T0" fmla="*/ 272970611 w 134"/>
                <a:gd name="T1" fmla="*/ 174711546 h 172"/>
                <a:gd name="T2" fmla="*/ 259322683 w 134"/>
                <a:gd name="T3" fmla="*/ 205673236 h 172"/>
                <a:gd name="T4" fmla="*/ 241124943 w 134"/>
                <a:gd name="T5" fmla="*/ 203462112 h 172"/>
                <a:gd name="T6" fmla="*/ 234300226 w 134"/>
                <a:gd name="T7" fmla="*/ 214519221 h 172"/>
                <a:gd name="T8" fmla="*/ 229750415 w 134"/>
                <a:gd name="T9" fmla="*/ 236634927 h 172"/>
                <a:gd name="T10" fmla="*/ 236575132 w 134"/>
                <a:gd name="T11" fmla="*/ 267596617 h 172"/>
                <a:gd name="T12" fmla="*/ 234300226 w 134"/>
                <a:gd name="T13" fmla="*/ 274231477 h 172"/>
                <a:gd name="T14" fmla="*/ 216102486 w 134"/>
                <a:gd name="T15" fmla="*/ 274231477 h 172"/>
                <a:gd name="T16" fmla="*/ 191080030 w 134"/>
                <a:gd name="T17" fmla="*/ 291923447 h 172"/>
                <a:gd name="T18" fmla="*/ 188805124 w 134"/>
                <a:gd name="T19" fmla="*/ 314039153 h 172"/>
                <a:gd name="T20" fmla="*/ 179705502 w 134"/>
                <a:gd name="T21" fmla="*/ 322885137 h 172"/>
                <a:gd name="T22" fmla="*/ 154683046 w 134"/>
                <a:gd name="T23" fmla="*/ 322885137 h 172"/>
                <a:gd name="T24" fmla="*/ 138760211 w 134"/>
                <a:gd name="T25" fmla="*/ 333942247 h 172"/>
                <a:gd name="T26" fmla="*/ 141035117 w 134"/>
                <a:gd name="T27" fmla="*/ 351634217 h 172"/>
                <a:gd name="T28" fmla="*/ 122837377 w 134"/>
                <a:gd name="T29" fmla="*/ 364903937 h 172"/>
                <a:gd name="T30" fmla="*/ 97814920 w 134"/>
                <a:gd name="T31" fmla="*/ 360480202 h 172"/>
                <a:gd name="T32" fmla="*/ 72792464 w 134"/>
                <a:gd name="T33" fmla="*/ 375961047 h 172"/>
                <a:gd name="T34" fmla="*/ 52319819 w 134"/>
                <a:gd name="T35" fmla="*/ 380384783 h 172"/>
                <a:gd name="T36" fmla="*/ 36395480 w 134"/>
                <a:gd name="T37" fmla="*/ 347211968 h 172"/>
                <a:gd name="T38" fmla="*/ 0 w 134"/>
                <a:gd name="T39" fmla="*/ 272018867 h 172"/>
                <a:gd name="T40" fmla="*/ 118287566 w 134"/>
                <a:gd name="T41" fmla="*/ 225576331 h 172"/>
                <a:gd name="T42" fmla="*/ 136485306 w 134"/>
                <a:gd name="T43" fmla="*/ 132692746 h 172"/>
                <a:gd name="T44" fmla="*/ 116012660 w 134"/>
                <a:gd name="T45" fmla="*/ 101731056 h 172"/>
                <a:gd name="T46" fmla="*/ 113737755 w 134"/>
                <a:gd name="T47" fmla="*/ 81826475 h 172"/>
                <a:gd name="T48" fmla="*/ 122837377 w 134"/>
                <a:gd name="T49" fmla="*/ 64134505 h 172"/>
                <a:gd name="T50" fmla="*/ 122837377 w 134"/>
                <a:gd name="T51" fmla="*/ 44231411 h 172"/>
                <a:gd name="T52" fmla="*/ 138760211 w 134"/>
                <a:gd name="T53" fmla="*/ 35383940 h 172"/>
                <a:gd name="T54" fmla="*/ 131935495 w 134"/>
                <a:gd name="T55" fmla="*/ 28750566 h 172"/>
                <a:gd name="T56" fmla="*/ 129660589 w 134"/>
                <a:gd name="T57" fmla="*/ 0 h 172"/>
                <a:gd name="T58" fmla="*/ 152409645 w 134"/>
                <a:gd name="T59" fmla="*/ 0 h 172"/>
                <a:gd name="T60" fmla="*/ 172882290 w 134"/>
                <a:gd name="T61" fmla="*/ 30961690 h 172"/>
                <a:gd name="T62" fmla="*/ 197904747 w 134"/>
                <a:gd name="T63" fmla="*/ 46442535 h 172"/>
                <a:gd name="T64" fmla="*/ 229750415 w 134"/>
                <a:gd name="T65" fmla="*/ 53077396 h 172"/>
                <a:gd name="T66" fmla="*/ 254772872 w 134"/>
                <a:gd name="T67" fmla="*/ 61923381 h 172"/>
                <a:gd name="T68" fmla="*/ 275245517 w 134"/>
                <a:gd name="T69" fmla="*/ 88461335 h 172"/>
                <a:gd name="T70" fmla="*/ 288894950 w 134"/>
                <a:gd name="T71" fmla="*/ 103942181 h 172"/>
                <a:gd name="T72" fmla="*/ 304817785 w 134"/>
                <a:gd name="T73" fmla="*/ 108365916 h 172"/>
                <a:gd name="T74" fmla="*/ 304817785 w 134"/>
                <a:gd name="T75" fmla="*/ 119423026 h 172"/>
                <a:gd name="T76" fmla="*/ 293443257 w 134"/>
                <a:gd name="T77" fmla="*/ 145960981 h 172"/>
                <a:gd name="T78" fmla="*/ 288894950 w 134"/>
                <a:gd name="T79" fmla="*/ 159230701 h 172"/>
                <a:gd name="T80" fmla="*/ 272970611 w 134"/>
                <a:gd name="T81" fmla="*/ 174711546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80" name="Freeform 143"/>
            <p:cNvSpPr>
              <a:spLocks/>
            </p:cNvSpPr>
            <p:nvPr/>
          </p:nvSpPr>
          <p:spPr bwMode="auto">
            <a:xfrm>
              <a:off x="5807075" y="2952750"/>
              <a:ext cx="409575" cy="414338"/>
            </a:xfrm>
            <a:custGeom>
              <a:avLst/>
              <a:gdLst>
                <a:gd name="T0" fmla="*/ 530124560 w 271"/>
                <a:gd name="T1" fmla="*/ 19964236 h 278"/>
                <a:gd name="T2" fmla="*/ 619239616 w 271"/>
                <a:gd name="T3" fmla="*/ 73199217 h 278"/>
                <a:gd name="T4" fmla="*/ 550689457 w 271"/>
                <a:gd name="T5" fmla="*/ 119780943 h 278"/>
                <a:gd name="T6" fmla="*/ 472998671 w 271"/>
                <a:gd name="T7" fmla="*/ 128653439 h 278"/>
                <a:gd name="T8" fmla="*/ 516413621 w 271"/>
                <a:gd name="T9" fmla="*/ 199634904 h 278"/>
                <a:gd name="T10" fmla="*/ 525554247 w 271"/>
                <a:gd name="T11" fmla="*/ 248434382 h 278"/>
                <a:gd name="T12" fmla="*/ 504989350 w 271"/>
                <a:gd name="T13" fmla="*/ 328289834 h 278"/>
                <a:gd name="T14" fmla="*/ 454718931 w 271"/>
                <a:gd name="T15" fmla="*/ 423671038 h 278"/>
                <a:gd name="T16" fmla="*/ 370172676 w 271"/>
                <a:gd name="T17" fmla="*/ 468033522 h 278"/>
                <a:gd name="T18" fmla="*/ 411302469 w 271"/>
                <a:gd name="T19" fmla="*/ 523487745 h 278"/>
                <a:gd name="T20" fmla="*/ 452433774 w 271"/>
                <a:gd name="T21" fmla="*/ 587814465 h 278"/>
                <a:gd name="T22" fmla="*/ 340467153 w 271"/>
                <a:gd name="T23" fmla="*/ 616651197 h 278"/>
                <a:gd name="T24" fmla="*/ 290196734 w 271"/>
                <a:gd name="T25" fmla="*/ 572287223 h 278"/>
                <a:gd name="T26" fmla="*/ 180516781 w 271"/>
                <a:gd name="T27" fmla="*/ 545669732 h 278"/>
                <a:gd name="T28" fmla="*/ 57125889 w 271"/>
                <a:gd name="T29" fmla="*/ 552324477 h 278"/>
                <a:gd name="T30" fmla="*/ 121105736 w 271"/>
                <a:gd name="T31" fmla="*/ 474688267 h 278"/>
                <a:gd name="T32" fmla="*/ 93685369 w 271"/>
                <a:gd name="T33" fmla="*/ 448070777 h 278"/>
                <a:gd name="T34" fmla="*/ 43414950 w 271"/>
                <a:gd name="T35" fmla="*/ 385961809 h 278"/>
                <a:gd name="T36" fmla="*/ 0 w 271"/>
                <a:gd name="T37" fmla="*/ 334943089 h 278"/>
                <a:gd name="T38" fmla="*/ 109681465 w 271"/>
                <a:gd name="T39" fmla="*/ 350470331 h 278"/>
                <a:gd name="T40" fmla="*/ 141670632 w 271"/>
                <a:gd name="T41" fmla="*/ 346034828 h 278"/>
                <a:gd name="T42" fmla="*/ 219361418 w 271"/>
                <a:gd name="T43" fmla="*/ 332725337 h 278"/>
                <a:gd name="T44" fmla="*/ 230787200 w 271"/>
                <a:gd name="T45" fmla="*/ 266180866 h 278"/>
                <a:gd name="T46" fmla="*/ 262776368 w 271"/>
                <a:gd name="T47" fmla="*/ 252871376 h 278"/>
                <a:gd name="T48" fmla="*/ 308477986 w 271"/>
                <a:gd name="T49" fmla="*/ 252871376 h 278"/>
                <a:gd name="T50" fmla="*/ 313046787 w 271"/>
                <a:gd name="T51" fmla="*/ 210726643 h 278"/>
                <a:gd name="T52" fmla="*/ 347322623 w 271"/>
                <a:gd name="T53" fmla="*/ 173017414 h 278"/>
                <a:gd name="T54" fmla="*/ 361032050 w 271"/>
                <a:gd name="T55" fmla="*/ 144180681 h 278"/>
                <a:gd name="T56" fmla="*/ 363317207 w 271"/>
                <a:gd name="T57" fmla="*/ 108690694 h 278"/>
                <a:gd name="T58" fmla="*/ 367887519 w 271"/>
                <a:gd name="T59" fmla="*/ 66544471 h 278"/>
                <a:gd name="T60" fmla="*/ 372457832 w 271"/>
                <a:gd name="T61" fmla="*/ 26617490 h 278"/>
                <a:gd name="T62" fmla="*/ 454718931 w 271"/>
                <a:gd name="T63" fmla="*/ 13309490 h 278"/>
                <a:gd name="T64" fmla="*/ 493563568 w 271"/>
                <a:gd name="T65" fmla="*/ 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81" name="Freeform 144"/>
            <p:cNvSpPr>
              <a:spLocks/>
            </p:cNvSpPr>
            <p:nvPr/>
          </p:nvSpPr>
          <p:spPr bwMode="auto">
            <a:xfrm>
              <a:off x="1887538" y="3802063"/>
              <a:ext cx="158750" cy="73025"/>
            </a:xfrm>
            <a:custGeom>
              <a:avLst/>
              <a:gdLst>
                <a:gd name="T0" fmla="*/ 210298393 w 105"/>
                <a:gd name="T1" fmla="*/ 108682064 h 49"/>
                <a:gd name="T2" fmla="*/ 198869905 w 105"/>
                <a:gd name="T3" fmla="*/ 95373631 h 49"/>
                <a:gd name="T4" fmla="*/ 189725905 w 105"/>
                <a:gd name="T5" fmla="*/ 70975829 h 49"/>
                <a:gd name="T6" fmla="*/ 201155905 w 105"/>
                <a:gd name="T7" fmla="*/ 59886461 h 49"/>
                <a:gd name="T8" fmla="*/ 189725905 w 105"/>
                <a:gd name="T9" fmla="*/ 55449820 h 49"/>
                <a:gd name="T10" fmla="*/ 182867905 w 105"/>
                <a:gd name="T11" fmla="*/ 39923811 h 49"/>
                <a:gd name="T12" fmla="*/ 164581417 w 105"/>
                <a:gd name="T13" fmla="*/ 26615377 h 49"/>
                <a:gd name="T14" fmla="*/ 144008929 w 105"/>
                <a:gd name="T15" fmla="*/ 31052018 h 49"/>
                <a:gd name="T16" fmla="*/ 134864929 w 105"/>
                <a:gd name="T17" fmla="*/ 46578028 h 49"/>
                <a:gd name="T18" fmla="*/ 118864440 w 105"/>
                <a:gd name="T19" fmla="*/ 57667395 h 49"/>
                <a:gd name="T20" fmla="*/ 109720440 w 105"/>
                <a:gd name="T21" fmla="*/ 59886461 h 49"/>
                <a:gd name="T22" fmla="*/ 105149952 w 105"/>
                <a:gd name="T23" fmla="*/ 68758254 h 49"/>
                <a:gd name="T24" fmla="*/ 123436440 w 105"/>
                <a:gd name="T25" fmla="*/ 95373631 h 49"/>
                <a:gd name="T26" fmla="*/ 112006440 w 105"/>
                <a:gd name="T27" fmla="*/ 99810272 h 49"/>
                <a:gd name="T28" fmla="*/ 105149952 w 105"/>
                <a:gd name="T29" fmla="*/ 106464489 h 49"/>
                <a:gd name="T30" fmla="*/ 84575952 w 105"/>
                <a:gd name="T31" fmla="*/ 108682064 h 49"/>
                <a:gd name="T32" fmla="*/ 80005464 w 105"/>
                <a:gd name="T33" fmla="*/ 82066687 h 49"/>
                <a:gd name="T34" fmla="*/ 73147464 w 105"/>
                <a:gd name="T35" fmla="*/ 88719414 h 49"/>
                <a:gd name="T36" fmla="*/ 59432976 w 105"/>
                <a:gd name="T37" fmla="*/ 86501838 h 49"/>
                <a:gd name="T38" fmla="*/ 52574976 w 105"/>
                <a:gd name="T39" fmla="*/ 68758254 h 49"/>
                <a:gd name="T40" fmla="*/ 36572976 w 105"/>
                <a:gd name="T41" fmla="*/ 64321612 h 49"/>
                <a:gd name="T42" fmla="*/ 25144488 w 105"/>
                <a:gd name="T43" fmla="*/ 59886461 h 49"/>
                <a:gd name="T44" fmla="*/ 6858000 w 105"/>
                <a:gd name="T45" fmla="*/ 59886461 h 49"/>
                <a:gd name="T46" fmla="*/ 4572000 w 105"/>
                <a:gd name="T47" fmla="*/ 70975829 h 49"/>
                <a:gd name="T48" fmla="*/ 0 w 105"/>
                <a:gd name="T49" fmla="*/ 64321612 h 49"/>
                <a:gd name="T50" fmla="*/ 2286000 w 105"/>
                <a:gd name="T51" fmla="*/ 53232244 h 49"/>
                <a:gd name="T52" fmla="*/ 6858000 w 105"/>
                <a:gd name="T53" fmla="*/ 44360452 h 49"/>
                <a:gd name="T54" fmla="*/ 6858000 w 105"/>
                <a:gd name="T55" fmla="*/ 35488660 h 49"/>
                <a:gd name="T56" fmla="*/ 13714488 w 105"/>
                <a:gd name="T57" fmla="*/ 31052018 h 49"/>
                <a:gd name="T58" fmla="*/ 4572000 w 105"/>
                <a:gd name="T59" fmla="*/ 24397802 h 49"/>
                <a:gd name="T60" fmla="*/ 4572000 w 105"/>
                <a:gd name="T61" fmla="*/ 4436641 h 49"/>
                <a:gd name="T62" fmla="*/ 20572488 w 105"/>
                <a:gd name="T63" fmla="*/ 2217576 h 49"/>
                <a:gd name="T64" fmla="*/ 36572976 w 105"/>
                <a:gd name="T65" fmla="*/ 17743585 h 49"/>
                <a:gd name="T66" fmla="*/ 34288488 w 105"/>
                <a:gd name="T67" fmla="*/ 26615377 h 49"/>
                <a:gd name="T68" fmla="*/ 50288976 w 105"/>
                <a:gd name="T69" fmla="*/ 28834443 h 49"/>
                <a:gd name="T70" fmla="*/ 54860976 w 105"/>
                <a:gd name="T71" fmla="*/ 26615377 h 49"/>
                <a:gd name="T72" fmla="*/ 66289464 w 105"/>
                <a:gd name="T73" fmla="*/ 37706235 h 49"/>
                <a:gd name="T74" fmla="*/ 86861952 w 105"/>
                <a:gd name="T75" fmla="*/ 33269594 h 49"/>
                <a:gd name="T76" fmla="*/ 105149952 w 105"/>
                <a:gd name="T77" fmla="*/ 22180226 h 49"/>
                <a:gd name="T78" fmla="*/ 130294440 w 105"/>
                <a:gd name="T79" fmla="*/ 13308434 h 49"/>
                <a:gd name="T80" fmla="*/ 146294929 w 105"/>
                <a:gd name="T81" fmla="*/ 0 h 49"/>
                <a:gd name="T82" fmla="*/ 169153417 w 105"/>
                <a:gd name="T83" fmla="*/ 2217576 h 49"/>
                <a:gd name="T84" fmla="*/ 166867417 w 105"/>
                <a:gd name="T85" fmla="*/ 6654217 h 49"/>
                <a:gd name="T86" fmla="*/ 189725905 w 105"/>
                <a:gd name="T87" fmla="*/ 8871792 h 49"/>
                <a:gd name="T88" fmla="*/ 208012393 w 105"/>
                <a:gd name="T89" fmla="*/ 15526009 h 49"/>
                <a:gd name="T90" fmla="*/ 221728393 w 105"/>
                <a:gd name="T91" fmla="*/ 31052018 h 49"/>
                <a:gd name="T92" fmla="*/ 235442881 w 105"/>
                <a:gd name="T93" fmla="*/ 42141386 h 49"/>
                <a:gd name="T94" fmla="*/ 230870881 w 105"/>
                <a:gd name="T95" fmla="*/ 48795603 h 49"/>
                <a:gd name="T96" fmla="*/ 240014881 w 105"/>
                <a:gd name="T97" fmla="*/ 77630046 h 49"/>
                <a:gd name="T98" fmla="*/ 230870881 w 105"/>
                <a:gd name="T99" fmla="*/ 90938480 h 49"/>
                <a:gd name="T100" fmla="*/ 217156393 w 105"/>
                <a:gd name="T101" fmla="*/ 86501838 h 49"/>
                <a:gd name="T102" fmla="*/ 210298393 w 105"/>
                <a:gd name="T103" fmla="*/ 108682064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82" name="Freeform 145"/>
            <p:cNvSpPr>
              <a:spLocks/>
            </p:cNvSpPr>
            <p:nvPr/>
          </p:nvSpPr>
          <p:spPr bwMode="auto">
            <a:xfrm>
              <a:off x="1925638" y="4102100"/>
              <a:ext cx="366712" cy="565150"/>
            </a:xfrm>
            <a:custGeom>
              <a:avLst/>
              <a:gdLst>
                <a:gd name="T0" fmla="*/ 524649706 w 242"/>
                <a:gd name="T1" fmla="*/ 827821309 h 380"/>
                <a:gd name="T2" fmla="*/ 460500867 w 242"/>
                <a:gd name="T3" fmla="*/ 814541772 h 380"/>
                <a:gd name="T4" fmla="*/ 366568043 w 242"/>
                <a:gd name="T5" fmla="*/ 748138134 h 380"/>
                <a:gd name="T6" fmla="*/ 254305680 w 242"/>
                <a:gd name="T7" fmla="*/ 670667967 h 380"/>
                <a:gd name="T8" fmla="*/ 238268849 w 242"/>
                <a:gd name="T9" fmla="*/ 619759850 h 380"/>
                <a:gd name="T10" fmla="*/ 151209602 w 242"/>
                <a:gd name="T11" fmla="*/ 473673036 h 380"/>
                <a:gd name="T12" fmla="*/ 87059247 w 242"/>
                <a:gd name="T13" fmla="*/ 360788786 h 380"/>
                <a:gd name="T14" fmla="*/ 38947239 w 242"/>
                <a:gd name="T15" fmla="*/ 296599643 h 380"/>
                <a:gd name="T16" fmla="*/ 20619216 w 242"/>
                <a:gd name="T17" fmla="*/ 258971064 h 380"/>
                <a:gd name="T18" fmla="*/ 11455962 w 242"/>
                <a:gd name="T19" fmla="*/ 181500897 h 380"/>
                <a:gd name="T20" fmla="*/ 50403201 w 242"/>
                <a:gd name="T21" fmla="*/ 172647376 h 380"/>
                <a:gd name="T22" fmla="*/ 38947239 w 242"/>
                <a:gd name="T23" fmla="*/ 199207939 h 380"/>
                <a:gd name="T24" fmla="*/ 75604801 w 242"/>
                <a:gd name="T25" fmla="*/ 201422434 h 380"/>
                <a:gd name="T26" fmla="*/ 116843232 w 242"/>
                <a:gd name="T27" fmla="*/ 205848451 h 380"/>
                <a:gd name="T28" fmla="*/ 148918409 w 242"/>
                <a:gd name="T29" fmla="*/ 135018797 h 380"/>
                <a:gd name="T30" fmla="*/ 242851234 w 242"/>
                <a:gd name="T31" fmla="*/ 68616646 h 380"/>
                <a:gd name="T32" fmla="*/ 249724811 w 242"/>
                <a:gd name="T33" fmla="*/ 2213008 h 380"/>
                <a:gd name="T34" fmla="*/ 290963242 w 242"/>
                <a:gd name="T35" fmla="*/ 22134546 h 380"/>
                <a:gd name="T36" fmla="*/ 323038419 w 242"/>
                <a:gd name="T37" fmla="*/ 55335621 h 380"/>
                <a:gd name="T38" fmla="*/ 380313681 w 242"/>
                <a:gd name="T39" fmla="*/ 108458234 h 380"/>
                <a:gd name="T40" fmla="*/ 416971243 w 242"/>
                <a:gd name="T41" fmla="*/ 104030730 h 380"/>
                <a:gd name="T42" fmla="*/ 476537698 w 242"/>
                <a:gd name="T43" fmla="*/ 121737772 h 380"/>
                <a:gd name="T44" fmla="*/ 462792059 w 242"/>
                <a:gd name="T45" fmla="*/ 170434368 h 380"/>
                <a:gd name="T46" fmla="*/ 444464036 w 242"/>
                <a:gd name="T47" fmla="*/ 192567426 h 380"/>
                <a:gd name="T48" fmla="*/ 405515282 w 242"/>
                <a:gd name="T49" fmla="*/ 208061460 h 380"/>
                <a:gd name="T50" fmla="*/ 357403273 w 242"/>
                <a:gd name="T51" fmla="*/ 261184073 h 380"/>
                <a:gd name="T52" fmla="*/ 350529696 w 242"/>
                <a:gd name="T53" fmla="*/ 301025660 h 380"/>
                <a:gd name="T54" fmla="*/ 327619289 w 242"/>
                <a:gd name="T55" fmla="*/ 334228223 h 380"/>
                <a:gd name="T56" fmla="*/ 336784058 w 242"/>
                <a:gd name="T57" fmla="*/ 382923331 h 380"/>
                <a:gd name="T58" fmla="*/ 352820889 w 242"/>
                <a:gd name="T59" fmla="*/ 431618440 h 380"/>
                <a:gd name="T60" fmla="*/ 398641705 w 242"/>
                <a:gd name="T61" fmla="*/ 458179003 h 380"/>
                <a:gd name="T62" fmla="*/ 467374444 w 242"/>
                <a:gd name="T63" fmla="*/ 433831449 h 380"/>
                <a:gd name="T64" fmla="*/ 487993660 w 242"/>
                <a:gd name="T65" fmla="*/ 509088607 h 380"/>
                <a:gd name="T66" fmla="*/ 552142499 w 242"/>
                <a:gd name="T67" fmla="*/ 573277749 h 380"/>
                <a:gd name="T68" fmla="*/ 545268922 w 242"/>
                <a:gd name="T69" fmla="*/ 621972858 h 380"/>
                <a:gd name="T70" fmla="*/ 533814476 w 242"/>
                <a:gd name="T71" fmla="*/ 683948992 h 380"/>
                <a:gd name="T72" fmla="*/ 533814476 w 242"/>
                <a:gd name="T73" fmla="*/ 717150067 h 380"/>
                <a:gd name="T74" fmla="*/ 533814476 w 242"/>
                <a:gd name="T75" fmla="*/ 805686763 h 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83" name="Freeform 146"/>
            <p:cNvSpPr>
              <a:spLocks noEditPoints="1"/>
            </p:cNvSpPr>
            <p:nvPr/>
          </p:nvSpPr>
          <p:spPr bwMode="auto">
            <a:xfrm>
              <a:off x="7431088" y="3527425"/>
              <a:ext cx="261937" cy="398463"/>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chemeClr val="accent4">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84" name="Freeform 147"/>
            <p:cNvSpPr>
              <a:spLocks/>
            </p:cNvSpPr>
            <p:nvPr/>
          </p:nvSpPr>
          <p:spPr bwMode="auto">
            <a:xfrm>
              <a:off x="8472488" y="4254500"/>
              <a:ext cx="39687" cy="58738"/>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85" name="Freeform 148"/>
            <p:cNvSpPr>
              <a:spLocks/>
            </p:cNvSpPr>
            <p:nvPr/>
          </p:nvSpPr>
          <p:spPr bwMode="auto">
            <a:xfrm>
              <a:off x="8301038" y="4227513"/>
              <a:ext cx="112712" cy="68262"/>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86" name="Freeform 149"/>
            <p:cNvSpPr>
              <a:spLocks/>
            </p:cNvSpPr>
            <p:nvPr/>
          </p:nvSpPr>
          <p:spPr bwMode="auto">
            <a:xfrm>
              <a:off x="8089900" y="4178300"/>
              <a:ext cx="266700" cy="250825"/>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87" name="Freeform 150"/>
            <p:cNvSpPr>
              <a:spLocks/>
            </p:cNvSpPr>
            <p:nvPr/>
          </p:nvSpPr>
          <p:spPr bwMode="auto">
            <a:xfrm>
              <a:off x="8370888" y="4176713"/>
              <a:ext cx="65087" cy="69850"/>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88" name="Freeform 151"/>
            <p:cNvSpPr>
              <a:spLocks/>
            </p:cNvSpPr>
            <p:nvPr/>
          </p:nvSpPr>
          <p:spPr bwMode="auto">
            <a:xfrm>
              <a:off x="4518025" y="2416175"/>
              <a:ext cx="244475" cy="173038"/>
            </a:xfrm>
            <a:custGeom>
              <a:avLst/>
              <a:gdLst>
                <a:gd name="T0" fmla="*/ 41068782 w 162"/>
                <a:gd name="T1" fmla="*/ 165082689 h 117"/>
                <a:gd name="T2" fmla="*/ 25097924 w 162"/>
                <a:gd name="T3" fmla="*/ 136467824 h 117"/>
                <a:gd name="T4" fmla="*/ 25097924 w 162"/>
                <a:gd name="T5" fmla="*/ 121061526 h 117"/>
                <a:gd name="T6" fmla="*/ 13689091 w 162"/>
                <a:gd name="T7" fmla="*/ 96848038 h 117"/>
                <a:gd name="T8" fmla="*/ 0 w 162"/>
                <a:gd name="T9" fmla="*/ 81440261 h 117"/>
                <a:gd name="T10" fmla="*/ 9127067 w 162"/>
                <a:gd name="T11" fmla="*/ 70435340 h 117"/>
                <a:gd name="T12" fmla="*/ 0 w 162"/>
                <a:gd name="T13" fmla="*/ 48424019 h 117"/>
                <a:gd name="T14" fmla="*/ 22816158 w 162"/>
                <a:gd name="T15" fmla="*/ 35218409 h 117"/>
                <a:gd name="T16" fmla="*/ 75293773 w 162"/>
                <a:gd name="T17" fmla="*/ 15407777 h 117"/>
                <a:gd name="T18" fmla="*/ 118644321 w 162"/>
                <a:gd name="T19" fmla="*/ 0 h 117"/>
                <a:gd name="T20" fmla="*/ 152869312 w 162"/>
                <a:gd name="T21" fmla="*/ 6603544 h 117"/>
                <a:gd name="T22" fmla="*/ 157432845 w 162"/>
                <a:gd name="T23" fmla="*/ 17608465 h 117"/>
                <a:gd name="T24" fmla="*/ 191656327 w 162"/>
                <a:gd name="T25" fmla="*/ 17608465 h 117"/>
                <a:gd name="T26" fmla="*/ 235006876 w 162"/>
                <a:gd name="T27" fmla="*/ 22011321 h 117"/>
                <a:gd name="T28" fmla="*/ 301175091 w 162"/>
                <a:gd name="T29" fmla="*/ 22011321 h 117"/>
                <a:gd name="T30" fmla="*/ 319427715 w 162"/>
                <a:gd name="T31" fmla="*/ 26412698 h 117"/>
                <a:gd name="T32" fmla="*/ 330836548 w 162"/>
                <a:gd name="T33" fmla="*/ 39619786 h 117"/>
                <a:gd name="T34" fmla="*/ 335398573 w 162"/>
                <a:gd name="T35" fmla="*/ 59430419 h 117"/>
                <a:gd name="T36" fmla="*/ 346807406 w 162"/>
                <a:gd name="T37" fmla="*/ 77038884 h 117"/>
                <a:gd name="T38" fmla="*/ 349089173 w 162"/>
                <a:gd name="T39" fmla="*/ 94647349 h 117"/>
                <a:gd name="T40" fmla="*/ 328554782 w 162"/>
                <a:gd name="T41" fmla="*/ 103451582 h 117"/>
                <a:gd name="T42" fmla="*/ 342243873 w 162"/>
                <a:gd name="T43" fmla="*/ 123262214 h 117"/>
                <a:gd name="T44" fmla="*/ 346807406 w 162"/>
                <a:gd name="T45" fmla="*/ 143071368 h 117"/>
                <a:gd name="T46" fmla="*/ 369623563 w 162"/>
                <a:gd name="T47" fmla="*/ 182691154 h 117"/>
                <a:gd name="T48" fmla="*/ 367341797 w 162"/>
                <a:gd name="T49" fmla="*/ 195898242 h 117"/>
                <a:gd name="T50" fmla="*/ 351370939 w 162"/>
                <a:gd name="T51" fmla="*/ 200301098 h 117"/>
                <a:gd name="T52" fmla="*/ 321709482 w 162"/>
                <a:gd name="T53" fmla="*/ 237718717 h 117"/>
                <a:gd name="T54" fmla="*/ 333116806 w 162"/>
                <a:gd name="T55" fmla="*/ 257529350 h 117"/>
                <a:gd name="T56" fmla="*/ 326273015 w 162"/>
                <a:gd name="T57" fmla="*/ 255328661 h 117"/>
                <a:gd name="T58" fmla="*/ 289766257 w 162"/>
                <a:gd name="T59" fmla="*/ 237718717 h 117"/>
                <a:gd name="T60" fmla="*/ 262386567 w 162"/>
                <a:gd name="T61" fmla="*/ 242121573 h 117"/>
                <a:gd name="T62" fmla="*/ 244133942 w 162"/>
                <a:gd name="T63" fmla="*/ 239920884 h 117"/>
                <a:gd name="T64" fmla="*/ 223599551 w 162"/>
                <a:gd name="T65" fmla="*/ 248725117 h 117"/>
                <a:gd name="T66" fmla="*/ 205346927 w 162"/>
                <a:gd name="T67" fmla="*/ 233317340 h 117"/>
                <a:gd name="T68" fmla="*/ 189374560 w 162"/>
                <a:gd name="T69" fmla="*/ 239920884 h 117"/>
                <a:gd name="T70" fmla="*/ 187092794 w 162"/>
                <a:gd name="T71" fmla="*/ 235518029 h 117"/>
                <a:gd name="T72" fmla="*/ 168840170 w 162"/>
                <a:gd name="T73" fmla="*/ 213506708 h 117"/>
                <a:gd name="T74" fmla="*/ 141460479 w 162"/>
                <a:gd name="T75" fmla="*/ 211306019 h 117"/>
                <a:gd name="T76" fmla="*/ 136896945 w 162"/>
                <a:gd name="T77" fmla="*/ 198098931 h 117"/>
                <a:gd name="T78" fmla="*/ 111799021 w 162"/>
                <a:gd name="T79" fmla="*/ 193697554 h 117"/>
                <a:gd name="T80" fmla="*/ 107236997 w 162"/>
                <a:gd name="T81" fmla="*/ 204702475 h 117"/>
                <a:gd name="T82" fmla="*/ 86701097 w 162"/>
                <a:gd name="T83" fmla="*/ 195898242 h 117"/>
                <a:gd name="T84" fmla="*/ 86701097 w 162"/>
                <a:gd name="T85" fmla="*/ 182691154 h 117"/>
                <a:gd name="T86" fmla="*/ 59322915 w 162"/>
                <a:gd name="T87" fmla="*/ 178289777 h 117"/>
                <a:gd name="T88" fmla="*/ 41068782 w 162"/>
                <a:gd name="T89" fmla="*/ 165082689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89" name="Freeform 152"/>
            <p:cNvSpPr>
              <a:spLocks/>
            </p:cNvSpPr>
            <p:nvPr/>
          </p:nvSpPr>
          <p:spPr bwMode="auto">
            <a:xfrm>
              <a:off x="2344738" y="3527425"/>
              <a:ext cx="46037" cy="15875"/>
            </a:xfrm>
            <a:custGeom>
              <a:avLst/>
              <a:gdLst>
                <a:gd name="T0" fmla="*/ 41761697 w 30"/>
                <a:gd name="T1" fmla="*/ 0 h 11"/>
                <a:gd name="T2" fmla="*/ 62642546 w 30"/>
                <a:gd name="T3" fmla="*/ 2147455 h 11"/>
                <a:gd name="T4" fmla="*/ 69603340 w 30"/>
                <a:gd name="T5" fmla="*/ 12887614 h 11"/>
                <a:gd name="T6" fmla="*/ 55683286 w 30"/>
                <a:gd name="T7" fmla="*/ 23627773 h 11"/>
                <a:gd name="T8" fmla="*/ 25521378 w 30"/>
                <a:gd name="T9" fmla="*/ 23627773 h 11"/>
                <a:gd name="T10" fmla="*/ 0 w 30"/>
                <a:gd name="T11" fmla="*/ 23627773 h 11"/>
                <a:gd name="T12" fmla="*/ 0 w 30"/>
                <a:gd name="T13" fmla="*/ 6443807 h 11"/>
                <a:gd name="T14" fmla="*/ 6960794 w 30"/>
                <a:gd name="T15" fmla="*/ 0 h 11"/>
                <a:gd name="T16" fmla="*/ 41761697 w 3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90" name="Freeform 153"/>
            <p:cNvSpPr>
              <a:spLocks/>
            </p:cNvSpPr>
            <p:nvPr/>
          </p:nvSpPr>
          <p:spPr bwMode="auto">
            <a:xfrm>
              <a:off x="7366000" y="2773363"/>
              <a:ext cx="128588" cy="163512"/>
            </a:xfrm>
            <a:custGeom>
              <a:avLst/>
              <a:gdLst>
                <a:gd name="T0" fmla="*/ 185263539 w 85"/>
                <a:gd name="T1" fmla="*/ 26546916 h 110"/>
                <a:gd name="T2" fmla="*/ 194412954 w 85"/>
                <a:gd name="T3" fmla="*/ 35397375 h 110"/>
                <a:gd name="T4" fmla="*/ 178402991 w 85"/>
                <a:gd name="T5" fmla="*/ 30972146 h 110"/>
                <a:gd name="T6" fmla="*/ 171540930 w 85"/>
                <a:gd name="T7" fmla="*/ 46458219 h 110"/>
                <a:gd name="T8" fmla="*/ 169253577 w 85"/>
                <a:gd name="T9" fmla="*/ 61944291 h 110"/>
                <a:gd name="T10" fmla="*/ 187550893 w 85"/>
                <a:gd name="T11" fmla="*/ 95128309 h 110"/>
                <a:gd name="T12" fmla="*/ 173828284 w 85"/>
                <a:gd name="T13" fmla="*/ 106190639 h 110"/>
                <a:gd name="T14" fmla="*/ 171540930 w 85"/>
                <a:gd name="T15" fmla="*/ 115039611 h 110"/>
                <a:gd name="T16" fmla="*/ 164678870 w 85"/>
                <a:gd name="T17" fmla="*/ 128312326 h 110"/>
                <a:gd name="T18" fmla="*/ 141806846 w 85"/>
                <a:gd name="T19" fmla="*/ 134949427 h 110"/>
                <a:gd name="T20" fmla="*/ 132658945 w 85"/>
                <a:gd name="T21" fmla="*/ 146011757 h 110"/>
                <a:gd name="T22" fmla="*/ 139519493 w 85"/>
                <a:gd name="T23" fmla="*/ 165921572 h 110"/>
                <a:gd name="T24" fmla="*/ 139519493 w 85"/>
                <a:gd name="T25" fmla="*/ 172558673 h 110"/>
                <a:gd name="T26" fmla="*/ 157818322 w 85"/>
                <a:gd name="T27" fmla="*/ 179195774 h 110"/>
                <a:gd name="T28" fmla="*/ 189838246 w 85"/>
                <a:gd name="T29" fmla="*/ 199105589 h 110"/>
                <a:gd name="T30" fmla="*/ 189838246 w 85"/>
                <a:gd name="T31" fmla="*/ 210167919 h 110"/>
                <a:gd name="T32" fmla="*/ 173828284 w 85"/>
                <a:gd name="T33" fmla="*/ 212379791 h 110"/>
                <a:gd name="T34" fmla="*/ 148668907 w 85"/>
                <a:gd name="T35" fmla="*/ 214591662 h 110"/>
                <a:gd name="T36" fmla="*/ 141806846 w 85"/>
                <a:gd name="T37" fmla="*/ 236714836 h 110"/>
                <a:gd name="T38" fmla="*/ 125796884 w 85"/>
                <a:gd name="T39" fmla="*/ 234502965 h 110"/>
                <a:gd name="T40" fmla="*/ 123509530 w 85"/>
                <a:gd name="T41" fmla="*/ 238926707 h 110"/>
                <a:gd name="T42" fmla="*/ 100637507 w 85"/>
                <a:gd name="T43" fmla="*/ 230077735 h 110"/>
                <a:gd name="T44" fmla="*/ 100637507 w 85"/>
                <a:gd name="T45" fmla="*/ 238926707 h 110"/>
                <a:gd name="T46" fmla="*/ 91488093 w 85"/>
                <a:gd name="T47" fmla="*/ 243351937 h 110"/>
                <a:gd name="T48" fmla="*/ 84627545 w 85"/>
                <a:gd name="T49" fmla="*/ 234502965 h 110"/>
                <a:gd name="T50" fmla="*/ 73190777 w 85"/>
                <a:gd name="T51" fmla="*/ 230077735 h 110"/>
                <a:gd name="T52" fmla="*/ 59468168 w 85"/>
                <a:gd name="T53" fmla="*/ 221228763 h 110"/>
                <a:gd name="T54" fmla="*/ 59468168 w 85"/>
                <a:gd name="T55" fmla="*/ 201318947 h 110"/>
                <a:gd name="T56" fmla="*/ 66328716 w 85"/>
                <a:gd name="T57" fmla="*/ 196893718 h 110"/>
                <a:gd name="T58" fmla="*/ 59468168 w 85"/>
                <a:gd name="T59" fmla="*/ 188044746 h 110"/>
                <a:gd name="T60" fmla="*/ 57180814 w 85"/>
                <a:gd name="T61" fmla="*/ 163709701 h 110"/>
                <a:gd name="T62" fmla="*/ 50318754 w 85"/>
                <a:gd name="T63" fmla="*/ 157072600 h 110"/>
                <a:gd name="T64" fmla="*/ 25159377 w 85"/>
                <a:gd name="T65" fmla="*/ 150435499 h 110"/>
                <a:gd name="T66" fmla="*/ 0 w 85"/>
                <a:gd name="T67" fmla="*/ 139374656 h 110"/>
                <a:gd name="T68" fmla="*/ 18297316 w 85"/>
                <a:gd name="T69" fmla="*/ 110614382 h 110"/>
                <a:gd name="T70" fmla="*/ 45744046 w 85"/>
                <a:gd name="T71" fmla="*/ 86279337 h 110"/>
                <a:gd name="T72" fmla="*/ 54893461 w 85"/>
                <a:gd name="T73" fmla="*/ 53095319 h 110"/>
                <a:gd name="T74" fmla="*/ 82340191 w 85"/>
                <a:gd name="T75" fmla="*/ 68581392 h 110"/>
                <a:gd name="T76" fmla="*/ 116647470 w 85"/>
                <a:gd name="T77" fmla="*/ 68581392 h 110"/>
                <a:gd name="T78" fmla="*/ 96062800 w 85"/>
                <a:gd name="T79" fmla="*/ 44246347 h 110"/>
                <a:gd name="T80" fmla="*/ 144094200 w 85"/>
                <a:gd name="T81" fmla="*/ 24335045 h 110"/>
                <a:gd name="T82" fmla="*/ 144094200 w 85"/>
                <a:gd name="T83" fmla="*/ 0 h 110"/>
                <a:gd name="T84" fmla="*/ 185263539 w 85"/>
                <a:gd name="T85" fmla="*/ 26546916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chemeClr val="accent2"/>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91" name="Freeform 154"/>
            <p:cNvSpPr>
              <a:spLocks/>
            </p:cNvSpPr>
            <p:nvPr/>
          </p:nvSpPr>
          <p:spPr bwMode="auto">
            <a:xfrm>
              <a:off x="3940175" y="2794000"/>
              <a:ext cx="82550" cy="168275"/>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92" name="Freeform 155"/>
            <p:cNvSpPr>
              <a:spLocks/>
            </p:cNvSpPr>
            <p:nvPr/>
          </p:nvSpPr>
          <p:spPr bwMode="auto">
            <a:xfrm>
              <a:off x="2482850" y="4697413"/>
              <a:ext cx="236538" cy="254000"/>
            </a:xfrm>
            <a:custGeom>
              <a:avLst/>
              <a:gdLst>
                <a:gd name="T0" fmla="*/ 0 w 156"/>
                <a:gd name="T1" fmla="*/ 134850234 h 171"/>
                <a:gd name="T2" fmla="*/ 9170396 w 156"/>
                <a:gd name="T3" fmla="*/ 79583696 h 171"/>
                <a:gd name="T4" fmla="*/ 6877797 w 156"/>
                <a:gd name="T5" fmla="*/ 55266538 h 171"/>
                <a:gd name="T6" fmla="*/ 22924475 w 156"/>
                <a:gd name="T7" fmla="*/ 13264444 h 171"/>
                <a:gd name="T8" fmla="*/ 93990497 w 156"/>
                <a:gd name="T9" fmla="*/ 0 h 171"/>
                <a:gd name="T10" fmla="*/ 132961649 w 156"/>
                <a:gd name="T11" fmla="*/ 2210246 h 171"/>
                <a:gd name="T12" fmla="*/ 174226916 w 156"/>
                <a:gd name="T13" fmla="*/ 24317158 h 171"/>
                <a:gd name="T14" fmla="*/ 176519515 w 156"/>
                <a:gd name="T15" fmla="*/ 39791848 h 171"/>
                <a:gd name="T16" fmla="*/ 190273593 w 156"/>
                <a:gd name="T17" fmla="*/ 64109006 h 171"/>
                <a:gd name="T18" fmla="*/ 194858791 w 156"/>
                <a:gd name="T19" fmla="*/ 126007766 h 171"/>
                <a:gd name="T20" fmla="*/ 238415141 w 156"/>
                <a:gd name="T21" fmla="*/ 134850234 h 171"/>
                <a:gd name="T22" fmla="*/ 254461819 w 156"/>
                <a:gd name="T23" fmla="*/ 126007766 h 171"/>
                <a:gd name="T24" fmla="*/ 284264090 w 156"/>
                <a:gd name="T25" fmla="*/ 139272211 h 171"/>
                <a:gd name="T26" fmla="*/ 293434487 w 156"/>
                <a:gd name="T27" fmla="*/ 152536655 h 171"/>
                <a:gd name="T28" fmla="*/ 302603367 w 156"/>
                <a:gd name="T29" fmla="*/ 194538749 h 171"/>
                <a:gd name="T30" fmla="*/ 309481164 w 156"/>
                <a:gd name="T31" fmla="*/ 212225170 h 171"/>
                <a:gd name="T32" fmla="*/ 323235242 w 156"/>
                <a:gd name="T33" fmla="*/ 214435415 h 171"/>
                <a:gd name="T34" fmla="*/ 339283436 w 156"/>
                <a:gd name="T35" fmla="*/ 207803193 h 171"/>
                <a:gd name="T36" fmla="*/ 355330113 w 156"/>
                <a:gd name="T37" fmla="*/ 214435415 h 171"/>
                <a:gd name="T38" fmla="*/ 357622712 w 156"/>
                <a:gd name="T39" fmla="*/ 240962819 h 171"/>
                <a:gd name="T40" fmla="*/ 355330113 w 156"/>
                <a:gd name="T41" fmla="*/ 267491708 h 171"/>
                <a:gd name="T42" fmla="*/ 350744915 w 156"/>
                <a:gd name="T43" fmla="*/ 294019111 h 171"/>
                <a:gd name="T44" fmla="*/ 348452316 w 156"/>
                <a:gd name="T45" fmla="*/ 333810959 h 171"/>
                <a:gd name="T46" fmla="*/ 316358961 w 156"/>
                <a:gd name="T47" fmla="*/ 369182316 h 171"/>
                <a:gd name="T48" fmla="*/ 284264090 w 156"/>
                <a:gd name="T49" fmla="*/ 378024784 h 171"/>
                <a:gd name="T50" fmla="*/ 238415141 w 156"/>
                <a:gd name="T51" fmla="*/ 369182316 h 171"/>
                <a:gd name="T52" fmla="*/ 194858791 w 156"/>
                <a:gd name="T53" fmla="*/ 358128117 h 171"/>
                <a:gd name="T54" fmla="*/ 226952146 w 156"/>
                <a:gd name="T55" fmla="*/ 287386889 h 171"/>
                <a:gd name="T56" fmla="*/ 217783266 w 156"/>
                <a:gd name="T57" fmla="*/ 267491708 h 171"/>
                <a:gd name="T58" fmla="*/ 174226916 w 156"/>
                <a:gd name="T59" fmla="*/ 249805287 h 171"/>
                <a:gd name="T60" fmla="*/ 119207571 w 156"/>
                <a:gd name="T61" fmla="*/ 216645661 h 171"/>
                <a:gd name="T62" fmla="*/ 84820101 w 156"/>
                <a:gd name="T63" fmla="*/ 210013439 h 171"/>
                <a:gd name="T64" fmla="*/ 0 w 156"/>
                <a:gd name="T65" fmla="*/ 134850234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93" name="Freeform 156"/>
            <p:cNvSpPr>
              <a:spLocks/>
            </p:cNvSpPr>
            <p:nvPr/>
          </p:nvSpPr>
          <p:spPr bwMode="auto">
            <a:xfrm>
              <a:off x="5110163" y="3094038"/>
              <a:ext cx="17462" cy="36512"/>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94" name="Freeform 157"/>
            <p:cNvSpPr>
              <a:spLocks/>
            </p:cNvSpPr>
            <p:nvPr/>
          </p:nvSpPr>
          <p:spPr bwMode="auto">
            <a:xfrm>
              <a:off x="5553075" y="3292475"/>
              <a:ext cx="25400" cy="47625"/>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95" name="Freeform 158"/>
            <p:cNvSpPr>
              <a:spLocks/>
            </p:cNvSpPr>
            <p:nvPr/>
          </p:nvSpPr>
          <p:spPr bwMode="auto">
            <a:xfrm>
              <a:off x="4686300" y="2613025"/>
              <a:ext cx="238125" cy="138113"/>
            </a:xfrm>
            <a:custGeom>
              <a:avLst/>
              <a:gdLst>
                <a:gd name="T0" fmla="*/ 84308307 w 158"/>
                <a:gd name="T1" fmla="*/ 15471626 h 93"/>
                <a:gd name="T2" fmla="*/ 100259668 w 158"/>
                <a:gd name="T3" fmla="*/ 6630909 h 93"/>
                <a:gd name="T4" fmla="*/ 123045819 w 158"/>
                <a:gd name="T5" fmla="*/ 11050525 h 93"/>
                <a:gd name="T6" fmla="*/ 145831970 w 158"/>
                <a:gd name="T7" fmla="*/ 11050525 h 93"/>
                <a:gd name="T8" fmla="*/ 164060589 w 158"/>
                <a:gd name="T9" fmla="*/ 22102535 h 93"/>
                <a:gd name="T10" fmla="*/ 177733184 w 158"/>
                <a:gd name="T11" fmla="*/ 15471626 h 93"/>
                <a:gd name="T12" fmla="*/ 202798101 w 158"/>
                <a:gd name="T13" fmla="*/ 11050525 h 93"/>
                <a:gd name="T14" fmla="*/ 211911657 w 158"/>
                <a:gd name="T15" fmla="*/ 0 h 93"/>
                <a:gd name="T16" fmla="*/ 227863018 w 158"/>
                <a:gd name="T17" fmla="*/ 0 h 93"/>
                <a:gd name="T18" fmla="*/ 239255340 w 158"/>
                <a:gd name="T19" fmla="*/ 4421101 h 93"/>
                <a:gd name="T20" fmla="*/ 250649169 w 158"/>
                <a:gd name="T21" fmla="*/ 17681434 h 93"/>
                <a:gd name="T22" fmla="*/ 266599023 w 158"/>
                <a:gd name="T23" fmla="*/ 37574161 h 93"/>
                <a:gd name="T24" fmla="*/ 291663940 w 158"/>
                <a:gd name="T25" fmla="*/ 64096313 h 93"/>
                <a:gd name="T26" fmla="*/ 296221472 w 158"/>
                <a:gd name="T27" fmla="*/ 83989040 h 93"/>
                <a:gd name="T28" fmla="*/ 293942706 w 158"/>
                <a:gd name="T29" fmla="*/ 103881767 h 93"/>
                <a:gd name="T30" fmla="*/ 303056262 w 158"/>
                <a:gd name="T31" fmla="*/ 123773009 h 93"/>
                <a:gd name="T32" fmla="*/ 321286388 w 158"/>
                <a:gd name="T33" fmla="*/ 130403918 h 93"/>
                <a:gd name="T34" fmla="*/ 339515008 w 158"/>
                <a:gd name="T35" fmla="*/ 123773009 h 93"/>
                <a:gd name="T36" fmla="*/ 355464862 w 158"/>
                <a:gd name="T37" fmla="*/ 132613726 h 93"/>
                <a:gd name="T38" fmla="*/ 360022393 w 158"/>
                <a:gd name="T39" fmla="*/ 143665737 h 93"/>
                <a:gd name="T40" fmla="*/ 341793774 w 158"/>
                <a:gd name="T41" fmla="*/ 152506454 h 93"/>
                <a:gd name="T42" fmla="*/ 330399945 w 158"/>
                <a:gd name="T43" fmla="*/ 148085353 h 93"/>
                <a:gd name="T44" fmla="*/ 325842413 w 158"/>
                <a:gd name="T45" fmla="*/ 203342433 h 93"/>
                <a:gd name="T46" fmla="*/ 303056262 w 158"/>
                <a:gd name="T47" fmla="*/ 198921332 h 93"/>
                <a:gd name="T48" fmla="*/ 275714086 w 158"/>
                <a:gd name="T49" fmla="*/ 183449706 h 93"/>
                <a:gd name="T50" fmla="*/ 230140277 w 158"/>
                <a:gd name="T51" fmla="*/ 192290423 h 93"/>
                <a:gd name="T52" fmla="*/ 214190423 w 158"/>
                <a:gd name="T53" fmla="*/ 205552241 h 93"/>
                <a:gd name="T54" fmla="*/ 157224292 w 158"/>
                <a:gd name="T55" fmla="*/ 201131140 h 93"/>
                <a:gd name="T56" fmla="*/ 127603350 w 158"/>
                <a:gd name="T57" fmla="*/ 194501716 h 93"/>
                <a:gd name="T58" fmla="*/ 113930756 w 158"/>
                <a:gd name="T59" fmla="*/ 198921332 h 93"/>
                <a:gd name="T60" fmla="*/ 100259668 w 158"/>
                <a:gd name="T61" fmla="*/ 179030090 h 93"/>
                <a:gd name="T62" fmla="*/ 93423370 w 158"/>
                <a:gd name="T63" fmla="*/ 172399181 h 93"/>
                <a:gd name="T64" fmla="*/ 102538434 w 158"/>
                <a:gd name="T65" fmla="*/ 163556979 h 93"/>
                <a:gd name="T66" fmla="*/ 91144604 w 158"/>
                <a:gd name="T67" fmla="*/ 159137363 h 93"/>
                <a:gd name="T68" fmla="*/ 82031048 w 158"/>
                <a:gd name="T69" fmla="*/ 167978080 h 93"/>
                <a:gd name="T70" fmla="*/ 56966131 w 158"/>
                <a:gd name="T71" fmla="*/ 154716262 h 93"/>
                <a:gd name="T72" fmla="*/ 52408600 w 158"/>
                <a:gd name="T73" fmla="*/ 137034828 h 93"/>
                <a:gd name="T74" fmla="*/ 29622449 w 158"/>
                <a:gd name="T75" fmla="*/ 125984302 h 93"/>
                <a:gd name="T76" fmla="*/ 22786151 w 158"/>
                <a:gd name="T77" fmla="*/ 112722484 h 93"/>
                <a:gd name="T78" fmla="*/ 0 w 158"/>
                <a:gd name="T79" fmla="*/ 95039565 h 93"/>
                <a:gd name="T80" fmla="*/ 29622449 w 158"/>
                <a:gd name="T81" fmla="*/ 86198848 h 93"/>
                <a:gd name="T82" fmla="*/ 50129834 w 158"/>
                <a:gd name="T83" fmla="*/ 55255596 h 93"/>
                <a:gd name="T84" fmla="*/ 63800922 w 158"/>
                <a:gd name="T85" fmla="*/ 24312343 h 93"/>
                <a:gd name="T86" fmla="*/ 84308307 w 158"/>
                <a:gd name="T87" fmla="*/ 15471626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96" name="Freeform 159"/>
            <p:cNvSpPr>
              <a:spLocks/>
            </p:cNvSpPr>
            <p:nvPr/>
          </p:nvSpPr>
          <p:spPr bwMode="auto">
            <a:xfrm>
              <a:off x="7512050" y="2428875"/>
              <a:ext cx="225425" cy="252413"/>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chemeClr val="accent4">
                <a:lumMod val="60000"/>
                <a:lumOff val="4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97" name="Freeform 160"/>
            <p:cNvSpPr>
              <a:spLocks/>
            </p:cNvSpPr>
            <p:nvPr/>
          </p:nvSpPr>
          <p:spPr bwMode="auto">
            <a:xfrm>
              <a:off x="4645025" y="2405063"/>
              <a:ext cx="73025" cy="25400"/>
            </a:xfrm>
            <a:custGeom>
              <a:avLst/>
              <a:gdLst>
                <a:gd name="T0" fmla="*/ 110406193 w 48"/>
                <a:gd name="T1" fmla="*/ 37802671 h 17"/>
                <a:gd name="T2" fmla="*/ 43702420 w 48"/>
                <a:gd name="T3" fmla="*/ 37802671 h 17"/>
                <a:gd name="T4" fmla="*/ 0 w 48"/>
                <a:gd name="T5" fmla="*/ 33354682 h 17"/>
                <a:gd name="T6" fmla="*/ 4600575 w 48"/>
                <a:gd name="T7" fmla="*/ 13342471 h 17"/>
                <a:gd name="T8" fmla="*/ 52903570 w 48"/>
                <a:gd name="T9" fmla="*/ 0 h 17"/>
                <a:gd name="T10" fmla="*/ 89705127 w 48"/>
                <a:gd name="T11" fmla="*/ 8894482 h 17"/>
                <a:gd name="T12" fmla="*/ 108105906 w 48"/>
                <a:gd name="T13" fmla="*/ 15565718 h 17"/>
                <a:gd name="T14" fmla="*/ 105805618 w 48"/>
                <a:gd name="T15" fmla="*/ 26684941 h 17"/>
                <a:gd name="T16" fmla="*/ 110406193 w 48"/>
                <a:gd name="T17" fmla="*/ 3780267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398" name="Freeform 161"/>
            <p:cNvSpPr>
              <a:spLocks/>
            </p:cNvSpPr>
            <p:nvPr/>
          </p:nvSpPr>
          <p:spPr bwMode="auto">
            <a:xfrm>
              <a:off x="6850063" y="1895475"/>
              <a:ext cx="77787" cy="17463"/>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399" name="Freeform 162"/>
            <p:cNvSpPr>
              <a:spLocks/>
            </p:cNvSpPr>
            <p:nvPr/>
          </p:nvSpPr>
          <p:spPr bwMode="auto">
            <a:xfrm>
              <a:off x="6892925" y="1857375"/>
              <a:ext cx="96838" cy="19050"/>
            </a:xfrm>
            <a:custGeom>
              <a:avLst/>
              <a:gdLst>
                <a:gd name="T0" fmla="*/ 146409977 w 64"/>
                <a:gd name="T1" fmla="*/ 15266377 h 13"/>
                <a:gd name="T2" fmla="*/ 137258786 w 64"/>
                <a:gd name="T3" fmla="*/ 28352262 h 13"/>
                <a:gd name="T4" fmla="*/ 86930262 w 64"/>
                <a:gd name="T5" fmla="*/ 23989812 h 13"/>
                <a:gd name="T6" fmla="*/ 11438989 w 64"/>
                <a:gd name="T7" fmla="*/ 10905392 h 13"/>
                <a:gd name="T8" fmla="*/ 0 w 64"/>
                <a:gd name="T9" fmla="*/ 0 h 13"/>
                <a:gd name="T10" fmla="*/ 61766000 w 64"/>
                <a:gd name="T11" fmla="*/ 4362450 h 13"/>
                <a:gd name="T12" fmla="*/ 146409977 w 64"/>
                <a:gd name="T13" fmla="*/ 1526637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0" name="Freeform 163"/>
            <p:cNvSpPr>
              <a:spLocks/>
            </p:cNvSpPr>
            <p:nvPr/>
          </p:nvSpPr>
          <p:spPr bwMode="auto">
            <a:xfrm>
              <a:off x="6713538" y="1843088"/>
              <a:ext cx="166687" cy="34925"/>
            </a:xfrm>
            <a:custGeom>
              <a:avLst/>
              <a:gdLst>
                <a:gd name="T0" fmla="*/ 231582304 w 111"/>
                <a:gd name="T1" fmla="*/ 19492516 h 24"/>
                <a:gd name="T2" fmla="*/ 252015727 w 111"/>
                <a:gd name="T3" fmla="*/ 45481081 h 24"/>
                <a:gd name="T4" fmla="*/ 145306013 w 111"/>
                <a:gd name="T5" fmla="*/ 43315731 h 24"/>
                <a:gd name="T6" fmla="*/ 113519854 w 111"/>
                <a:gd name="T7" fmla="*/ 51978586 h 24"/>
                <a:gd name="T8" fmla="*/ 22703971 w 111"/>
                <a:gd name="T9" fmla="*/ 30320721 h 24"/>
                <a:gd name="T10" fmla="*/ 0 w 111"/>
                <a:gd name="T11" fmla="*/ 6497505 h 24"/>
                <a:gd name="T12" fmla="*/ 27245065 w 111"/>
                <a:gd name="T13" fmla="*/ 0 h 24"/>
                <a:gd name="T14" fmla="*/ 102168619 w 111"/>
                <a:gd name="T15" fmla="*/ 2165350 h 24"/>
                <a:gd name="T16" fmla="*/ 231582304 w 111"/>
                <a:gd name="T17" fmla="*/ 194925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1" name="Freeform 164"/>
            <p:cNvSpPr>
              <a:spLocks/>
            </p:cNvSpPr>
            <p:nvPr/>
          </p:nvSpPr>
          <p:spPr bwMode="auto">
            <a:xfrm>
              <a:off x="5184775" y="1824038"/>
              <a:ext cx="255588" cy="150812"/>
            </a:xfrm>
            <a:custGeom>
              <a:avLst/>
              <a:gdLst>
                <a:gd name="T0" fmla="*/ 205787661 w 169"/>
                <a:gd name="T1" fmla="*/ 222229695 h 101"/>
                <a:gd name="T2" fmla="*/ 189782408 w 169"/>
                <a:gd name="T3" fmla="*/ 224451558 h 101"/>
                <a:gd name="T4" fmla="*/ 89174502 w 169"/>
                <a:gd name="T5" fmla="*/ 220006337 h 101"/>
                <a:gd name="T6" fmla="*/ 73169249 w 169"/>
                <a:gd name="T7" fmla="*/ 204450304 h 101"/>
                <a:gd name="T8" fmla="*/ 13718572 w 169"/>
                <a:gd name="T9" fmla="*/ 193339491 h 101"/>
                <a:gd name="T10" fmla="*/ 0 w 169"/>
                <a:gd name="T11" fmla="*/ 173338236 h 101"/>
                <a:gd name="T12" fmla="*/ 25151976 w 169"/>
                <a:gd name="T13" fmla="*/ 166672644 h 101"/>
                <a:gd name="T14" fmla="*/ 11433404 w 169"/>
                <a:gd name="T15" fmla="*/ 146671389 h 101"/>
                <a:gd name="T16" fmla="*/ 52590634 w 169"/>
                <a:gd name="T17" fmla="*/ 115559322 h 101"/>
                <a:gd name="T18" fmla="*/ 22865296 w 169"/>
                <a:gd name="T19" fmla="*/ 111114101 h 101"/>
                <a:gd name="T20" fmla="*/ 73169249 w 169"/>
                <a:gd name="T21" fmla="*/ 80002033 h 101"/>
                <a:gd name="T22" fmla="*/ 54877315 w 169"/>
                <a:gd name="T23" fmla="*/ 64445999 h 101"/>
                <a:gd name="T24" fmla="*/ 105181268 w 169"/>
                <a:gd name="T25" fmla="*/ 44446238 h 101"/>
                <a:gd name="T26" fmla="*/ 182922366 w 169"/>
                <a:gd name="T27" fmla="*/ 22223119 h 101"/>
                <a:gd name="T28" fmla="*/ 269811699 w 169"/>
                <a:gd name="T29" fmla="*/ 17777898 h 101"/>
                <a:gd name="T30" fmla="*/ 306395567 w 169"/>
                <a:gd name="T31" fmla="*/ 4445221 h 101"/>
                <a:gd name="T32" fmla="*/ 356699520 w 169"/>
                <a:gd name="T33" fmla="*/ 0 h 101"/>
                <a:gd name="T34" fmla="*/ 386424858 w 169"/>
                <a:gd name="T35" fmla="*/ 13334170 h 101"/>
                <a:gd name="T36" fmla="*/ 377278135 w 169"/>
                <a:gd name="T37" fmla="*/ 24444983 h 101"/>
                <a:gd name="T38" fmla="*/ 290390314 w 169"/>
                <a:gd name="T39" fmla="*/ 40001017 h 101"/>
                <a:gd name="T40" fmla="*/ 217221065 w 169"/>
                <a:gd name="T41" fmla="*/ 57778914 h 101"/>
                <a:gd name="T42" fmla="*/ 153198540 w 169"/>
                <a:gd name="T43" fmla="*/ 91114339 h 101"/>
                <a:gd name="T44" fmla="*/ 132619925 w 169"/>
                <a:gd name="T45" fmla="*/ 124448271 h 101"/>
                <a:gd name="T46" fmla="*/ 107467948 w 169"/>
                <a:gd name="T47" fmla="*/ 160005559 h 101"/>
                <a:gd name="T48" fmla="*/ 130333244 w 169"/>
                <a:gd name="T49" fmla="*/ 191117627 h 101"/>
                <a:gd name="T50" fmla="*/ 205787661 w 169"/>
                <a:gd name="T51" fmla="*/ 222229695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2" name="Freeform 165"/>
            <p:cNvSpPr>
              <a:spLocks/>
            </p:cNvSpPr>
            <p:nvPr/>
          </p:nvSpPr>
          <p:spPr bwMode="auto">
            <a:xfrm>
              <a:off x="5957888" y="1773238"/>
              <a:ext cx="95250" cy="30162"/>
            </a:xfrm>
            <a:custGeom>
              <a:avLst/>
              <a:gdLst>
                <a:gd name="T0" fmla="*/ 144008782 w 62"/>
                <a:gd name="T1" fmla="*/ 32063642 h 21"/>
                <a:gd name="T2" fmla="*/ 4645742 w 62"/>
                <a:gd name="T3" fmla="*/ 44889674 h 21"/>
                <a:gd name="T4" fmla="*/ 0 w 62"/>
                <a:gd name="T5" fmla="*/ 4275823 h 21"/>
                <a:gd name="T6" fmla="*/ 18581431 w 62"/>
                <a:gd name="T7" fmla="*/ 0 h 21"/>
                <a:gd name="T8" fmla="*/ 41808605 w 62"/>
                <a:gd name="T9" fmla="*/ 2137193 h 21"/>
                <a:gd name="T10" fmla="*/ 134717298 w 62"/>
                <a:gd name="T11" fmla="*/ 19239047 h 21"/>
                <a:gd name="T12" fmla="*/ 144008782 w 62"/>
                <a:gd name="T13" fmla="*/ 3206364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3" name="Freeform 166"/>
            <p:cNvSpPr>
              <a:spLocks/>
            </p:cNvSpPr>
            <p:nvPr/>
          </p:nvSpPr>
          <p:spPr bwMode="auto">
            <a:xfrm>
              <a:off x="4954588" y="1741488"/>
              <a:ext cx="114300" cy="17462"/>
            </a:xfrm>
            <a:custGeom>
              <a:avLst/>
              <a:gdLst>
                <a:gd name="T0" fmla="*/ 165898068 w 75"/>
                <a:gd name="T1" fmla="*/ 10827895 h 12"/>
                <a:gd name="T2" fmla="*/ 133641084 w 75"/>
                <a:gd name="T3" fmla="*/ 15159926 h 12"/>
                <a:gd name="T4" fmla="*/ 110599728 w 75"/>
                <a:gd name="T5" fmla="*/ 17325214 h 12"/>
                <a:gd name="T6" fmla="*/ 110599728 w 75"/>
                <a:gd name="T7" fmla="*/ 21657246 h 12"/>
                <a:gd name="T8" fmla="*/ 82949796 w 75"/>
                <a:gd name="T9" fmla="*/ 25987822 h 12"/>
                <a:gd name="T10" fmla="*/ 50691288 w 75"/>
                <a:gd name="T11" fmla="*/ 19490502 h 12"/>
                <a:gd name="T12" fmla="*/ 59908440 w 75"/>
                <a:gd name="T13" fmla="*/ 10827895 h 12"/>
                <a:gd name="T14" fmla="*/ 0 w 75"/>
                <a:gd name="T15" fmla="*/ 10827895 h 12"/>
                <a:gd name="T16" fmla="*/ 48387000 w 75"/>
                <a:gd name="T17" fmla="*/ 4332031 h 12"/>
                <a:gd name="T18" fmla="*/ 87556848 w 75"/>
                <a:gd name="T19" fmla="*/ 4332031 h 12"/>
                <a:gd name="T20" fmla="*/ 99078288 w 75"/>
                <a:gd name="T21" fmla="*/ 10827895 h 12"/>
                <a:gd name="T22" fmla="*/ 108295440 w 75"/>
                <a:gd name="T23" fmla="*/ 4332031 h 12"/>
                <a:gd name="T24" fmla="*/ 129032508 w 75"/>
                <a:gd name="T25" fmla="*/ 0 h 12"/>
                <a:gd name="T26" fmla="*/ 172810932 w 75"/>
                <a:gd name="T27" fmla="*/ 6497319 h 12"/>
                <a:gd name="T28" fmla="*/ 165898068 w 75"/>
                <a:gd name="T29" fmla="*/ 10827895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4" name="Freeform 167"/>
            <p:cNvSpPr>
              <a:spLocks/>
            </p:cNvSpPr>
            <p:nvPr/>
          </p:nvSpPr>
          <p:spPr bwMode="auto">
            <a:xfrm>
              <a:off x="5756275" y="1735138"/>
              <a:ext cx="188913" cy="50800"/>
            </a:xfrm>
            <a:custGeom>
              <a:avLst/>
              <a:gdLst>
                <a:gd name="T0" fmla="*/ 285619832 w 125"/>
                <a:gd name="T1" fmla="*/ 71157353 h 34"/>
                <a:gd name="T2" fmla="*/ 233065746 w 125"/>
                <a:gd name="T3" fmla="*/ 75605341 h 34"/>
                <a:gd name="T4" fmla="*/ 148521889 w 125"/>
                <a:gd name="T5" fmla="*/ 66710859 h 34"/>
                <a:gd name="T6" fmla="*/ 89114040 w 125"/>
                <a:gd name="T7" fmla="*/ 53368388 h 34"/>
                <a:gd name="T8" fmla="*/ 43413719 w 125"/>
                <a:gd name="T9" fmla="*/ 33354682 h 34"/>
                <a:gd name="T10" fmla="*/ 0 w 125"/>
                <a:gd name="T11" fmla="*/ 26684941 h 34"/>
                <a:gd name="T12" fmla="*/ 43413719 w 125"/>
                <a:gd name="T13" fmla="*/ 6671235 h 34"/>
                <a:gd name="T14" fmla="*/ 89114040 w 125"/>
                <a:gd name="T15" fmla="*/ 0 h 34"/>
                <a:gd name="T16" fmla="*/ 159947348 w 125"/>
                <a:gd name="T17" fmla="*/ 15565718 h 34"/>
                <a:gd name="T18" fmla="*/ 258200243 w 125"/>
                <a:gd name="T19" fmla="*/ 42250659 h 34"/>
                <a:gd name="T20" fmla="*/ 285619832 w 125"/>
                <a:gd name="T21" fmla="*/ 7115735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5" name="Freeform 168"/>
            <p:cNvSpPr>
              <a:spLocks/>
            </p:cNvSpPr>
            <p:nvPr/>
          </p:nvSpPr>
          <p:spPr bwMode="auto">
            <a:xfrm>
              <a:off x="4992688" y="4133850"/>
              <a:ext cx="49212" cy="55563"/>
            </a:xfrm>
            <a:custGeom>
              <a:avLst/>
              <a:gdLst>
                <a:gd name="T0" fmla="*/ 56367127 w 33"/>
                <a:gd name="T1" fmla="*/ 0 h 37"/>
                <a:gd name="T2" fmla="*/ 74404070 w 33"/>
                <a:gd name="T3" fmla="*/ 26820410 h 37"/>
                <a:gd name="T4" fmla="*/ 69894461 w 33"/>
                <a:gd name="T5" fmla="*/ 53639319 h 37"/>
                <a:gd name="T6" fmla="*/ 58621931 w 33"/>
                <a:gd name="T7" fmla="*/ 60344421 h 37"/>
                <a:gd name="T8" fmla="*/ 36075379 w 33"/>
                <a:gd name="T9" fmla="*/ 55873852 h 37"/>
                <a:gd name="T10" fmla="*/ 24801357 w 33"/>
                <a:gd name="T11" fmla="*/ 82694263 h 37"/>
                <a:gd name="T12" fmla="*/ 0 w 33"/>
                <a:gd name="T13" fmla="*/ 78223694 h 37"/>
                <a:gd name="T14" fmla="*/ 2254804 w 33"/>
                <a:gd name="T15" fmla="*/ 53639319 h 37"/>
                <a:gd name="T16" fmla="*/ 9019217 w 33"/>
                <a:gd name="T17" fmla="*/ 49170252 h 37"/>
                <a:gd name="T18" fmla="*/ 9019217 w 33"/>
                <a:gd name="T19" fmla="*/ 22349841 h 37"/>
                <a:gd name="T20" fmla="*/ 22546552 w 33"/>
                <a:gd name="T21" fmla="*/ 8939636 h 37"/>
                <a:gd name="T22" fmla="*/ 31565770 w 33"/>
                <a:gd name="T23" fmla="*/ 13410205 h 37"/>
                <a:gd name="T24" fmla="*/ 56367127 w 3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6" name="Freeform 169"/>
            <p:cNvSpPr>
              <a:spLocks/>
            </p:cNvSpPr>
            <p:nvPr/>
          </p:nvSpPr>
          <p:spPr bwMode="auto">
            <a:xfrm>
              <a:off x="3721100" y="3244850"/>
              <a:ext cx="233363" cy="204788"/>
            </a:xfrm>
            <a:custGeom>
              <a:avLst/>
              <a:gdLst>
                <a:gd name="T0" fmla="*/ 345948525 w 154"/>
                <a:gd name="T1" fmla="*/ 24294089 h 138"/>
                <a:gd name="T2" fmla="*/ 345948525 w 154"/>
                <a:gd name="T3" fmla="*/ 0 h 138"/>
                <a:gd name="T4" fmla="*/ 352822126 w 154"/>
                <a:gd name="T5" fmla="*/ 0 h 138"/>
                <a:gd name="T6" fmla="*/ 352822126 w 154"/>
                <a:gd name="T7" fmla="*/ 2208149 h 138"/>
                <a:gd name="T8" fmla="*/ 350530925 w 154"/>
                <a:gd name="T9" fmla="*/ 11042228 h 138"/>
                <a:gd name="T10" fmla="*/ 350530925 w 154"/>
                <a:gd name="T11" fmla="*/ 81716348 h 138"/>
                <a:gd name="T12" fmla="*/ 215359196 w 154"/>
                <a:gd name="T13" fmla="*/ 79508199 h 138"/>
                <a:gd name="T14" fmla="*/ 213067996 w 154"/>
                <a:gd name="T15" fmla="*/ 196562349 h 138"/>
                <a:gd name="T16" fmla="*/ 176411821 w 154"/>
                <a:gd name="T17" fmla="*/ 200980130 h 138"/>
                <a:gd name="T18" fmla="*/ 164955819 w 154"/>
                <a:gd name="T19" fmla="*/ 223066071 h 138"/>
                <a:gd name="T20" fmla="*/ 171829420 w 154"/>
                <a:gd name="T21" fmla="*/ 289322409 h 138"/>
                <a:gd name="T22" fmla="*/ 9164801 w 154"/>
                <a:gd name="T23" fmla="*/ 289322409 h 138"/>
                <a:gd name="T24" fmla="*/ 0 w 154"/>
                <a:gd name="T25" fmla="*/ 304782419 h 138"/>
                <a:gd name="T26" fmla="*/ 2291200 w 154"/>
                <a:gd name="T27" fmla="*/ 284904627 h 138"/>
                <a:gd name="T28" fmla="*/ 2291200 w 154"/>
                <a:gd name="T29" fmla="*/ 284904627 h 138"/>
                <a:gd name="T30" fmla="*/ 96224354 w 154"/>
                <a:gd name="T31" fmla="*/ 282696478 h 138"/>
                <a:gd name="T32" fmla="*/ 100806755 w 154"/>
                <a:gd name="T33" fmla="*/ 265028319 h 138"/>
                <a:gd name="T34" fmla="*/ 119134842 w 154"/>
                <a:gd name="T35" fmla="*/ 245150528 h 138"/>
                <a:gd name="T36" fmla="*/ 135171729 w 154"/>
                <a:gd name="T37" fmla="*/ 181102339 h 138"/>
                <a:gd name="T38" fmla="*/ 192448708 w 154"/>
                <a:gd name="T39" fmla="*/ 132514160 h 138"/>
                <a:gd name="T40" fmla="*/ 213067996 w 154"/>
                <a:gd name="T41" fmla="*/ 75091901 h 138"/>
                <a:gd name="T42" fmla="*/ 226813683 w 154"/>
                <a:gd name="T43" fmla="*/ 70674120 h 138"/>
                <a:gd name="T44" fmla="*/ 240560885 w 154"/>
                <a:gd name="T45" fmla="*/ 35337802 h 138"/>
                <a:gd name="T46" fmla="*/ 274925860 w 154"/>
                <a:gd name="T47" fmla="*/ 30920020 h 138"/>
                <a:gd name="T48" fmla="*/ 288673062 w 154"/>
                <a:gd name="T49" fmla="*/ 35337802 h 138"/>
                <a:gd name="T50" fmla="*/ 307001149 w 154"/>
                <a:gd name="T51" fmla="*/ 35337802 h 138"/>
                <a:gd name="T52" fmla="*/ 320746836 w 154"/>
                <a:gd name="T53" fmla="*/ 26502238 h 138"/>
                <a:gd name="T54" fmla="*/ 345948525 w 154"/>
                <a:gd name="T55" fmla="*/ 24294089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7" name="Freeform 170"/>
            <p:cNvSpPr>
              <a:spLocks/>
            </p:cNvSpPr>
            <p:nvPr/>
          </p:nvSpPr>
          <p:spPr bwMode="auto">
            <a:xfrm>
              <a:off x="5237163" y="3203575"/>
              <a:ext cx="585787" cy="488950"/>
            </a:xfrm>
            <a:custGeom>
              <a:avLst/>
              <a:gdLst>
                <a:gd name="T0" fmla="*/ 368450941 w 387"/>
                <a:gd name="T1" fmla="*/ 707726802 h 328"/>
                <a:gd name="T2" fmla="*/ 350143205 w 387"/>
                <a:gd name="T3" fmla="*/ 674448388 h 328"/>
                <a:gd name="T4" fmla="*/ 302084453 w 387"/>
                <a:gd name="T5" fmla="*/ 621203521 h 328"/>
                <a:gd name="T6" fmla="*/ 258601499 w 387"/>
                <a:gd name="T7" fmla="*/ 550208876 h 328"/>
                <a:gd name="T8" fmla="*/ 208255604 w 387"/>
                <a:gd name="T9" fmla="*/ 499180682 h 328"/>
                <a:gd name="T10" fmla="*/ 201389635 w 387"/>
                <a:gd name="T11" fmla="*/ 439279835 h 328"/>
                <a:gd name="T12" fmla="*/ 153330882 w 387"/>
                <a:gd name="T13" fmla="*/ 370503353 h 328"/>
                <a:gd name="T14" fmla="*/ 114425241 w 387"/>
                <a:gd name="T15" fmla="*/ 335005285 h 328"/>
                <a:gd name="T16" fmla="*/ 102983474 w 387"/>
                <a:gd name="T17" fmla="*/ 299508708 h 328"/>
                <a:gd name="T18" fmla="*/ 70943801 w 387"/>
                <a:gd name="T19" fmla="*/ 255136495 h 328"/>
                <a:gd name="T20" fmla="*/ 20596392 w 387"/>
                <a:gd name="T21" fmla="*/ 186361504 h 328"/>
                <a:gd name="T22" fmla="*/ 4577312 w 387"/>
                <a:gd name="T23" fmla="*/ 161955743 h 328"/>
                <a:gd name="T24" fmla="*/ 6865969 w 387"/>
                <a:gd name="T25" fmla="*/ 128677329 h 328"/>
                <a:gd name="T26" fmla="*/ 68655145 w 387"/>
                <a:gd name="T27" fmla="*/ 122021348 h 328"/>
                <a:gd name="T28" fmla="*/ 107560786 w 387"/>
                <a:gd name="T29" fmla="*/ 97617079 h 328"/>
                <a:gd name="T30" fmla="*/ 123579866 w 387"/>
                <a:gd name="T31" fmla="*/ 75432463 h 328"/>
                <a:gd name="T32" fmla="*/ 157908195 w 387"/>
                <a:gd name="T33" fmla="*/ 6655981 h 328"/>
                <a:gd name="T34" fmla="*/ 212831402 w 387"/>
                <a:gd name="T35" fmla="*/ 11092308 h 328"/>
                <a:gd name="T36" fmla="*/ 402779270 w 387"/>
                <a:gd name="T37" fmla="*/ 135333310 h 328"/>
                <a:gd name="T38" fmla="*/ 514915855 w 387"/>
                <a:gd name="T39" fmla="*/ 144207455 h 328"/>
                <a:gd name="T40" fmla="*/ 556108639 w 387"/>
                <a:gd name="T41" fmla="*/ 164175397 h 328"/>
                <a:gd name="T42" fmla="*/ 597302937 w 387"/>
                <a:gd name="T43" fmla="*/ 215202100 h 328"/>
                <a:gd name="T44" fmla="*/ 636207065 w 387"/>
                <a:gd name="T45" fmla="*/ 250700168 h 328"/>
                <a:gd name="T46" fmla="*/ 638495721 w 387"/>
                <a:gd name="T47" fmla="*/ 283978582 h 328"/>
                <a:gd name="T48" fmla="*/ 659092113 w 387"/>
                <a:gd name="T49" fmla="*/ 312820670 h 328"/>
                <a:gd name="T50" fmla="*/ 672824050 w 387"/>
                <a:gd name="T51" fmla="*/ 339443103 h 328"/>
                <a:gd name="T52" fmla="*/ 697997754 w 387"/>
                <a:gd name="T53" fmla="*/ 346099084 h 328"/>
                <a:gd name="T54" fmla="*/ 709439521 w 387"/>
                <a:gd name="T55" fmla="*/ 374939680 h 328"/>
                <a:gd name="T56" fmla="*/ 855904435 w 387"/>
                <a:gd name="T57" fmla="*/ 443716162 h 328"/>
                <a:gd name="T58" fmla="*/ 885655452 w 387"/>
                <a:gd name="T59" fmla="*/ 465902268 h 328"/>
                <a:gd name="T60" fmla="*/ 748345163 w 387"/>
                <a:gd name="T61" fmla="*/ 605673396 h 328"/>
                <a:gd name="T62" fmla="*/ 592725624 w 387"/>
                <a:gd name="T63" fmla="*/ 643388137 h 328"/>
                <a:gd name="T64" fmla="*/ 546955528 w 387"/>
                <a:gd name="T65" fmla="*/ 698852657 h 328"/>
                <a:gd name="T66" fmla="*/ 519493167 w 387"/>
                <a:gd name="T67" fmla="*/ 685542186 h 328"/>
                <a:gd name="T68" fmla="*/ 471434415 w 387"/>
                <a:gd name="T69" fmla="*/ 676668042 h 328"/>
                <a:gd name="T70" fmla="*/ 414221037 w 387"/>
                <a:gd name="T71" fmla="*/ 683322532 h 328"/>
                <a:gd name="T72" fmla="*/ 386758677 w 387"/>
                <a:gd name="T73" fmla="*/ 692198167 h 328"/>
                <a:gd name="T74" fmla="*/ 373028253 w 387"/>
                <a:gd name="T75" fmla="*/ 727694745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8" name="Freeform 171"/>
            <p:cNvSpPr>
              <a:spLocks/>
            </p:cNvSpPr>
            <p:nvPr/>
          </p:nvSpPr>
          <p:spPr bwMode="auto">
            <a:xfrm>
              <a:off x="4791075" y="3417888"/>
              <a:ext cx="446088" cy="414337"/>
            </a:xfrm>
            <a:custGeom>
              <a:avLst/>
              <a:gdLst>
                <a:gd name="T0" fmla="*/ 498401269 w 295"/>
                <a:gd name="T1" fmla="*/ 576722824 h 278"/>
                <a:gd name="T2" fmla="*/ 493828489 w 295"/>
                <a:gd name="T3" fmla="*/ 539013686 h 278"/>
                <a:gd name="T4" fmla="*/ 466394833 w 295"/>
                <a:gd name="T5" fmla="*/ 487996580 h 278"/>
                <a:gd name="T6" fmla="*/ 450390103 w 295"/>
                <a:gd name="T7" fmla="*/ 450287442 h 278"/>
                <a:gd name="T8" fmla="*/ 422954935 w 295"/>
                <a:gd name="T9" fmla="*/ 463596900 h 278"/>
                <a:gd name="T10" fmla="*/ 438959665 w 295"/>
                <a:gd name="T11" fmla="*/ 503523784 h 278"/>
                <a:gd name="T12" fmla="*/ 395521279 w 295"/>
                <a:gd name="T13" fmla="*/ 563413366 h 278"/>
                <a:gd name="T14" fmla="*/ 338364553 w 295"/>
                <a:gd name="T15" fmla="*/ 541231432 h 278"/>
                <a:gd name="T16" fmla="*/ 317788555 w 295"/>
                <a:gd name="T17" fmla="*/ 563413366 h 278"/>
                <a:gd name="T18" fmla="*/ 297212557 w 295"/>
                <a:gd name="T19" fmla="*/ 581159807 h 278"/>
                <a:gd name="T20" fmla="*/ 249201391 w 295"/>
                <a:gd name="T21" fmla="*/ 572285841 h 278"/>
                <a:gd name="T22" fmla="*/ 203476615 w 295"/>
                <a:gd name="T23" fmla="*/ 578940571 h 278"/>
                <a:gd name="T24" fmla="*/ 169182276 w 295"/>
                <a:gd name="T25" fmla="*/ 547886161 h 278"/>
                <a:gd name="T26" fmla="*/ 132601548 w 295"/>
                <a:gd name="T27" fmla="*/ 541231432 h 278"/>
                <a:gd name="T28" fmla="*/ 112025550 w 295"/>
                <a:gd name="T29" fmla="*/ 603340251 h 278"/>
                <a:gd name="T30" fmla="*/ 84590382 w 295"/>
                <a:gd name="T31" fmla="*/ 616649709 h 278"/>
                <a:gd name="T32" fmla="*/ 66300774 w 295"/>
                <a:gd name="T33" fmla="*/ 601122504 h 278"/>
                <a:gd name="T34" fmla="*/ 68587164 w 295"/>
                <a:gd name="T35" fmla="*/ 567850349 h 278"/>
                <a:gd name="T36" fmla="*/ 45724776 w 295"/>
                <a:gd name="T37" fmla="*/ 521268735 h 278"/>
                <a:gd name="T38" fmla="*/ 38865606 w 295"/>
                <a:gd name="T39" fmla="*/ 490214326 h 278"/>
                <a:gd name="T40" fmla="*/ 22862388 w 295"/>
                <a:gd name="T41" fmla="*/ 450287442 h 278"/>
                <a:gd name="T42" fmla="*/ 0 w 295"/>
                <a:gd name="T43" fmla="*/ 434760237 h 278"/>
                <a:gd name="T44" fmla="*/ 13716828 w 295"/>
                <a:gd name="T45" fmla="*/ 399270335 h 278"/>
                <a:gd name="T46" fmla="*/ 20575998 w 295"/>
                <a:gd name="T47" fmla="*/ 365996690 h 278"/>
                <a:gd name="T48" fmla="*/ 22862388 w 295"/>
                <a:gd name="T49" fmla="*/ 326069805 h 278"/>
                <a:gd name="T50" fmla="*/ 77732724 w 295"/>
                <a:gd name="T51" fmla="*/ 295015396 h 278"/>
                <a:gd name="T52" fmla="*/ 68587164 w 295"/>
                <a:gd name="T53" fmla="*/ 93163227 h 278"/>
                <a:gd name="T54" fmla="*/ 112025550 w 295"/>
                <a:gd name="T55" fmla="*/ 0 h 278"/>
                <a:gd name="T56" fmla="*/ 436673275 w 295"/>
                <a:gd name="T57" fmla="*/ 0 h 278"/>
                <a:gd name="T58" fmla="*/ 614999599 w 295"/>
                <a:gd name="T59" fmla="*/ 46581614 h 278"/>
                <a:gd name="T60" fmla="*/ 617285989 w 295"/>
                <a:gd name="T61" fmla="*/ 102035703 h 278"/>
                <a:gd name="T62" fmla="*/ 651580327 w 295"/>
                <a:gd name="T63" fmla="*/ 168580013 h 278"/>
                <a:gd name="T64" fmla="*/ 656153107 w 295"/>
                <a:gd name="T65" fmla="*/ 210726135 h 278"/>
                <a:gd name="T66" fmla="*/ 612714721 w 295"/>
                <a:gd name="T67" fmla="*/ 232906578 h 278"/>
                <a:gd name="T68" fmla="*/ 594423601 w 295"/>
                <a:gd name="T69" fmla="*/ 330506788 h 278"/>
                <a:gd name="T70" fmla="*/ 594423601 w 295"/>
                <a:gd name="T71" fmla="*/ 388178623 h 278"/>
                <a:gd name="T72" fmla="*/ 555557995 w 295"/>
                <a:gd name="T73" fmla="*/ 456942171 h 278"/>
                <a:gd name="T74" fmla="*/ 534981997 w 295"/>
                <a:gd name="T75" fmla="*/ 512396260 h 278"/>
                <a:gd name="T76" fmla="*/ 505260439 w 295"/>
                <a:gd name="T77" fmla="*/ 572285841 h 2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09" name="Freeform 172"/>
            <p:cNvSpPr>
              <a:spLocks/>
            </p:cNvSpPr>
            <p:nvPr/>
          </p:nvSpPr>
          <p:spPr bwMode="auto">
            <a:xfrm>
              <a:off x="4846638" y="3721100"/>
              <a:ext cx="317500" cy="269875"/>
            </a:xfrm>
            <a:custGeom>
              <a:avLst/>
              <a:gdLst>
                <a:gd name="T0" fmla="*/ 420596786 w 210"/>
                <a:gd name="T1" fmla="*/ 127997857 h 182"/>
                <a:gd name="T2" fmla="*/ 422882786 w 210"/>
                <a:gd name="T3" fmla="*/ 163308480 h 182"/>
                <a:gd name="T4" fmla="*/ 416026298 w 210"/>
                <a:gd name="T5" fmla="*/ 176548666 h 182"/>
                <a:gd name="T6" fmla="*/ 393167810 w 210"/>
                <a:gd name="T7" fmla="*/ 178756600 h 182"/>
                <a:gd name="T8" fmla="*/ 379451810 w 210"/>
                <a:gd name="T9" fmla="*/ 205238455 h 182"/>
                <a:gd name="T10" fmla="*/ 406882298 w 210"/>
                <a:gd name="T11" fmla="*/ 207444905 h 182"/>
                <a:gd name="T12" fmla="*/ 427454786 w 210"/>
                <a:gd name="T13" fmla="*/ 229513859 h 182"/>
                <a:gd name="T14" fmla="*/ 436598786 w 210"/>
                <a:gd name="T15" fmla="*/ 249376363 h 182"/>
                <a:gd name="T16" fmla="*/ 454885274 w 210"/>
                <a:gd name="T17" fmla="*/ 258203648 h 182"/>
                <a:gd name="T18" fmla="*/ 480029762 w 210"/>
                <a:gd name="T19" fmla="*/ 308960907 h 182"/>
                <a:gd name="T20" fmla="*/ 452599274 w 210"/>
                <a:gd name="T21" fmla="*/ 339857146 h 182"/>
                <a:gd name="T22" fmla="*/ 427454786 w 210"/>
                <a:gd name="T23" fmla="*/ 366340484 h 182"/>
                <a:gd name="T24" fmla="*/ 400024298 w 210"/>
                <a:gd name="T25" fmla="*/ 388407955 h 182"/>
                <a:gd name="T26" fmla="*/ 372593810 w 210"/>
                <a:gd name="T27" fmla="*/ 388407955 h 182"/>
                <a:gd name="T28" fmla="*/ 338306833 w 210"/>
                <a:gd name="T29" fmla="*/ 397235240 h 182"/>
                <a:gd name="T30" fmla="*/ 310876345 w 210"/>
                <a:gd name="T31" fmla="*/ 388407955 h 182"/>
                <a:gd name="T32" fmla="*/ 294875857 w 210"/>
                <a:gd name="T33" fmla="*/ 401649624 h 182"/>
                <a:gd name="T34" fmla="*/ 256015369 w 210"/>
                <a:gd name="T35" fmla="*/ 370753385 h 182"/>
                <a:gd name="T36" fmla="*/ 246872881 w 210"/>
                <a:gd name="T37" fmla="*/ 350892365 h 182"/>
                <a:gd name="T38" fmla="*/ 224014393 w 210"/>
                <a:gd name="T39" fmla="*/ 359719650 h 182"/>
                <a:gd name="T40" fmla="*/ 203441905 w 210"/>
                <a:gd name="T41" fmla="*/ 357511716 h 182"/>
                <a:gd name="T42" fmla="*/ 192011905 w 210"/>
                <a:gd name="T43" fmla="*/ 364132551 h 182"/>
                <a:gd name="T44" fmla="*/ 173725417 w 210"/>
                <a:gd name="T45" fmla="*/ 359719650 h 182"/>
                <a:gd name="T46" fmla="*/ 148580929 w 210"/>
                <a:gd name="T47" fmla="*/ 322202576 h 182"/>
                <a:gd name="T48" fmla="*/ 141722929 w 210"/>
                <a:gd name="T49" fmla="*/ 306754457 h 182"/>
                <a:gd name="T50" fmla="*/ 109720440 w 210"/>
                <a:gd name="T51" fmla="*/ 289099887 h 182"/>
                <a:gd name="T52" fmla="*/ 98291952 w 210"/>
                <a:gd name="T53" fmla="*/ 260410098 h 182"/>
                <a:gd name="T54" fmla="*/ 80005464 w 210"/>
                <a:gd name="T55" fmla="*/ 240549078 h 182"/>
                <a:gd name="T56" fmla="*/ 52574976 w 210"/>
                <a:gd name="T57" fmla="*/ 218480124 h 182"/>
                <a:gd name="T58" fmla="*/ 52574976 w 210"/>
                <a:gd name="T59" fmla="*/ 203032004 h 182"/>
                <a:gd name="T60" fmla="*/ 29716488 w 210"/>
                <a:gd name="T61" fmla="*/ 185377434 h 182"/>
                <a:gd name="T62" fmla="*/ 0 w 210"/>
                <a:gd name="T63" fmla="*/ 165514931 h 182"/>
                <a:gd name="T64" fmla="*/ 11430000 w 210"/>
                <a:gd name="T65" fmla="*/ 161100547 h 182"/>
                <a:gd name="T66" fmla="*/ 27430488 w 210"/>
                <a:gd name="T67" fmla="*/ 152273262 h 182"/>
                <a:gd name="T68" fmla="*/ 36572976 w 210"/>
                <a:gd name="T69" fmla="*/ 112549738 h 182"/>
                <a:gd name="T70" fmla="*/ 48002976 w 210"/>
                <a:gd name="T71" fmla="*/ 90480784 h 182"/>
                <a:gd name="T72" fmla="*/ 77719464 w 210"/>
                <a:gd name="T73" fmla="*/ 83861432 h 182"/>
                <a:gd name="T74" fmla="*/ 84575952 w 210"/>
                <a:gd name="T75" fmla="*/ 97101618 h 182"/>
                <a:gd name="T76" fmla="*/ 107435952 w 210"/>
                <a:gd name="T77" fmla="*/ 123584956 h 182"/>
                <a:gd name="T78" fmla="*/ 118864440 w 210"/>
                <a:gd name="T79" fmla="*/ 127997857 h 182"/>
                <a:gd name="T80" fmla="*/ 134864929 w 210"/>
                <a:gd name="T81" fmla="*/ 119170572 h 182"/>
                <a:gd name="T82" fmla="*/ 164581417 w 210"/>
                <a:gd name="T83" fmla="*/ 121377023 h 182"/>
                <a:gd name="T84" fmla="*/ 169153417 w 210"/>
                <a:gd name="T85" fmla="*/ 130205791 h 182"/>
                <a:gd name="T86" fmla="*/ 212584393 w 210"/>
                <a:gd name="T87" fmla="*/ 130205791 h 182"/>
                <a:gd name="T88" fmla="*/ 212584393 w 210"/>
                <a:gd name="T89" fmla="*/ 121377023 h 182"/>
                <a:gd name="T90" fmla="*/ 233156881 w 210"/>
                <a:gd name="T91" fmla="*/ 112549738 h 182"/>
                <a:gd name="T92" fmla="*/ 237728881 w 210"/>
                <a:gd name="T93" fmla="*/ 99309552 h 182"/>
                <a:gd name="T94" fmla="*/ 253729369 w 210"/>
                <a:gd name="T95" fmla="*/ 90480784 h 182"/>
                <a:gd name="T96" fmla="*/ 290303857 w 210"/>
                <a:gd name="T97" fmla="*/ 116964122 h 182"/>
                <a:gd name="T98" fmla="*/ 310876345 w 210"/>
                <a:gd name="T99" fmla="*/ 112549738 h 182"/>
                <a:gd name="T100" fmla="*/ 331448833 w 210"/>
                <a:gd name="T101" fmla="*/ 79447048 h 182"/>
                <a:gd name="T102" fmla="*/ 354307321 w 210"/>
                <a:gd name="T103" fmla="*/ 52965193 h 182"/>
                <a:gd name="T104" fmla="*/ 349735321 w 210"/>
                <a:gd name="T105" fmla="*/ 26481855 h 182"/>
                <a:gd name="T106" fmla="*/ 338306833 w 210"/>
                <a:gd name="T107" fmla="*/ 13241669 h 182"/>
                <a:gd name="T108" fmla="*/ 363451321 w 210"/>
                <a:gd name="T109" fmla="*/ 11033736 h 182"/>
                <a:gd name="T110" fmla="*/ 365737321 w 210"/>
                <a:gd name="T111" fmla="*/ 0 h 182"/>
                <a:gd name="T112" fmla="*/ 386309810 w 210"/>
                <a:gd name="T113" fmla="*/ 2206451 h 182"/>
                <a:gd name="T114" fmla="*/ 381737810 w 210"/>
                <a:gd name="T115" fmla="*/ 37517073 h 182"/>
                <a:gd name="T116" fmla="*/ 388595810 w 210"/>
                <a:gd name="T117" fmla="*/ 70619763 h 182"/>
                <a:gd name="T118" fmla="*/ 409168298 w 210"/>
                <a:gd name="T119" fmla="*/ 88274333 h 182"/>
                <a:gd name="T120" fmla="*/ 413740298 w 210"/>
                <a:gd name="T121" fmla="*/ 103722453 h 182"/>
                <a:gd name="T122" fmla="*/ 413740298 w 210"/>
                <a:gd name="T123" fmla="*/ 125791407 h 182"/>
                <a:gd name="T124" fmla="*/ 420596786 w 210"/>
                <a:gd name="T125" fmla="*/ 127997857 h 1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10" name="Freeform 173"/>
            <p:cNvSpPr>
              <a:spLocks/>
            </p:cNvSpPr>
            <p:nvPr/>
          </p:nvSpPr>
          <p:spPr bwMode="auto">
            <a:xfrm>
              <a:off x="3700463" y="3586163"/>
              <a:ext cx="168275" cy="131762"/>
            </a:xfrm>
            <a:custGeom>
              <a:avLst/>
              <a:gdLst>
                <a:gd name="T0" fmla="*/ 38616108 w 112"/>
                <a:gd name="T1" fmla="*/ 138161441 h 88"/>
                <a:gd name="T2" fmla="*/ 22715623 w 112"/>
                <a:gd name="T3" fmla="*/ 102506344 h 88"/>
                <a:gd name="T4" fmla="*/ 0 w 112"/>
                <a:gd name="T5" fmla="*/ 84679544 h 88"/>
                <a:gd name="T6" fmla="*/ 20443910 w 112"/>
                <a:gd name="T7" fmla="*/ 75766145 h 88"/>
                <a:gd name="T8" fmla="*/ 40887820 w 112"/>
                <a:gd name="T9" fmla="*/ 44568497 h 88"/>
                <a:gd name="T10" fmla="*/ 49974670 w 112"/>
                <a:gd name="T11" fmla="*/ 20056273 h 88"/>
                <a:gd name="T12" fmla="*/ 65875155 w 112"/>
                <a:gd name="T13" fmla="*/ 4457449 h 88"/>
                <a:gd name="T14" fmla="*/ 86319065 w 112"/>
                <a:gd name="T15" fmla="*/ 8913400 h 88"/>
                <a:gd name="T16" fmla="*/ 106762975 w 112"/>
                <a:gd name="T17" fmla="*/ 0 h 88"/>
                <a:gd name="T18" fmla="*/ 129478598 w 112"/>
                <a:gd name="T19" fmla="*/ 0 h 88"/>
                <a:gd name="T20" fmla="*/ 147652298 w 112"/>
                <a:gd name="T21" fmla="*/ 13370848 h 88"/>
                <a:gd name="T22" fmla="*/ 174909843 w 112"/>
                <a:gd name="T23" fmla="*/ 24512224 h 88"/>
                <a:gd name="T24" fmla="*/ 199897178 w 112"/>
                <a:gd name="T25" fmla="*/ 57937848 h 88"/>
                <a:gd name="T26" fmla="*/ 227156225 w 112"/>
                <a:gd name="T27" fmla="*/ 91364969 h 88"/>
                <a:gd name="T28" fmla="*/ 227156225 w 112"/>
                <a:gd name="T29" fmla="*/ 120333144 h 88"/>
                <a:gd name="T30" fmla="*/ 236243075 w 112"/>
                <a:gd name="T31" fmla="*/ 147074841 h 88"/>
                <a:gd name="T32" fmla="*/ 252143560 w 112"/>
                <a:gd name="T33" fmla="*/ 158216216 h 88"/>
                <a:gd name="T34" fmla="*/ 254415273 w 112"/>
                <a:gd name="T35" fmla="*/ 176043016 h 88"/>
                <a:gd name="T36" fmla="*/ 252143560 w 112"/>
                <a:gd name="T37" fmla="*/ 191641840 h 88"/>
                <a:gd name="T38" fmla="*/ 247600135 w 112"/>
                <a:gd name="T39" fmla="*/ 193871313 h 88"/>
                <a:gd name="T40" fmla="*/ 224884513 w 112"/>
                <a:gd name="T41" fmla="*/ 189413864 h 88"/>
                <a:gd name="T42" fmla="*/ 220341088 w 112"/>
                <a:gd name="T43" fmla="*/ 196099288 h 88"/>
                <a:gd name="T44" fmla="*/ 211255740 w 112"/>
                <a:gd name="T45" fmla="*/ 196099288 h 88"/>
                <a:gd name="T46" fmla="*/ 181724980 w 112"/>
                <a:gd name="T47" fmla="*/ 184957913 h 88"/>
                <a:gd name="T48" fmla="*/ 161281070 w 112"/>
                <a:gd name="T49" fmla="*/ 184957913 h 88"/>
                <a:gd name="T50" fmla="*/ 86319065 w 112"/>
                <a:gd name="T51" fmla="*/ 182728440 h 88"/>
                <a:gd name="T52" fmla="*/ 74962005 w 112"/>
                <a:gd name="T53" fmla="*/ 187185889 h 88"/>
                <a:gd name="T54" fmla="*/ 61331730 w 112"/>
                <a:gd name="T55" fmla="*/ 187185889 h 88"/>
                <a:gd name="T56" fmla="*/ 38616108 w 112"/>
                <a:gd name="T57" fmla="*/ 193871313 h 88"/>
                <a:gd name="T58" fmla="*/ 31802473 w 112"/>
                <a:gd name="T59" fmla="*/ 158216216 h 88"/>
                <a:gd name="T60" fmla="*/ 70418580 w 112"/>
                <a:gd name="T61" fmla="*/ 160444192 h 88"/>
                <a:gd name="T62" fmla="*/ 79505430 w 112"/>
                <a:gd name="T63" fmla="*/ 153760265 h 88"/>
                <a:gd name="T64" fmla="*/ 88590778 w 112"/>
                <a:gd name="T65" fmla="*/ 153760265 h 88"/>
                <a:gd name="T66" fmla="*/ 102221053 w 112"/>
                <a:gd name="T67" fmla="*/ 142617392 h 88"/>
                <a:gd name="T68" fmla="*/ 120393250 w 112"/>
                <a:gd name="T69" fmla="*/ 151530792 h 88"/>
                <a:gd name="T70" fmla="*/ 138565448 w 112"/>
                <a:gd name="T71" fmla="*/ 153760265 h 88"/>
                <a:gd name="T72" fmla="*/ 156737645 w 112"/>
                <a:gd name="T73" fmla="*/ 142617392 h 88"/>
                <a:gd name="T74" fmla="*/ 147652298 w 112"/>
                <a:gd name="T75" fmla="*/ 129246544 h 88"/>
                <a:gd name="T76" fmla="*/ 134022023 w 112"/>
                <a:gd name="T77" fmla="*/ 135931968 h 88"/>
                <a:gd name="T78" fmla="*/ 122664963 w 112"/>
                <a:gd name="T79" fmla="*/ 135931968 h 88"/>
                <a:gd name="T80" fmla="*/ 106762975 w 112"/>
                <a:gd name="T81" fmla="*/ 124790592 h 88"/>
                <a:gd name="T82" fmla="*/ 93134203 w 112"/>
                <a:gd name="T83" fmla="*/ 124790592 h 88"/>
                <a:gd name="T84" fmla="*/ 84047353 w 112"/>
                <a:gd name="T85" fmla="*/ 135931968 h 88"/>
                <a:gd name="T86" fmla="*/ 38616108 w 112"/>
                <a:gd name="T87" fmla="*/ 138161441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11" name="Freeform 174"/>
            <p:cNvSpPr>
              <a:spLocks/>
            </p:cNvSpPr>
            <p:nvPr/>
          </p:nvSpPr>
          <p:spPr bwMode="auto">
            <a:xfrm>
              <a:off x="8647113" y="4416425"/>
              <a:ext cx="26987" cy="17463"/>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12" name="Freeform 175"/>
            <p:cNvSpPr>
              <a:spLocks/>
            </p:cNvSpPr>
            <p:nvPr/>
          </p:nvSpPr>
          <p:spPr bwMode="auto">
            <a:xfrm>
              <a:off x="8602663" y="4386263"/>
              <a:ext cx="33337" cy="19050"/>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13" name="Freeform 176"/>
            <p:cNvSpPr>
              <a:spLocks/>
            </p:cNvSpPr>
            <p:nvPr/>
          </p:nvSpPr>
          <p:spPr bwMode="auto">
            <a:xfrm>
              <a:off x="8632825" y="4356100"/>
              <a:ext cx="25400" cy="46038"/>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14" name="Freeform 177"/>
            <p:cNvSpPr>
              <a:spLocks/>
            </p:cNvSpPr>
            <p:nvPr/>
          </p:nvSpPr>
          <p:spPr bwMode="auto">
            <a:xfrm>
              <a:off x="8570913" y="4325938"/>
              <a:ext cx="44450" cy="38100"/>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15" name="Freeform 178"/>
            <p:cNvSpPr>
              <a:spLocks/>
            </p:cNvSpPr>
            <p:nvPr/>
          </p:nvSpPr>
          <p:spPr bwMode="auto">
            <a:xfrm>
              <a:off x="8524875" y="4302125"/>
              <a:ext cx="26988" cy="25400"/>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16" name="Freeform 179"/>
            <p:cNvSpPr>
              <a:spLocks/>
            </p:cNvSpPr>
            <p:nvPr/>
          </p:nvSpPr>
          <p:spPr bwMode="auto">
            <a:xfrm>
              <a:off x="3819525" y="3789363"/>
              <a:ext cx="82550" cy="101600"/>
            </a:xfrm>
            <a:custGeom>
              <a:avLst/>
              <a:gdLst>
                <a:gd name="T0" fmla="*/ 74884857 w 55"/>
                <a:gd name="T1" fmla="*/ 151209188 h 68"/>
                <a:gd name="T2" fmla="*/ 63537985 w 55"/>
                <a:gd name="T3" fmla="*/ 146761200 h 68"/>
                <a:gd name="T4" fmla="*/ 34039117 w 55"/>
                <a:gd name="T5" fmla="*/ 128972235 h 68"/>
                <a:gd name="T6" fmla="*/ 11346873 w 55"/>
                <a:gd name="T7" fmla="*/ 102288788 h 68"/>
                <a:gd name="T8" fmla="*/ 4538749 w 55"/>
                <a:gd name="T9" fmla="*/ 86723071 h 68"/>
                <a:gd name="T10" fmla="*/ 0 w 55"/>
                <a:gd name="T11" fmla="*/ 51143647 h 68"/>
                <a:gd name="T12" fmla="*/ 22692245 w 55"/>
                <a:gd name="T13" fmla="*/ 31131435 h 68"/>
                <a:gd name="T14" fmla="*/ 27230994 w 55"/>
                <a:gd name="T15" fmla="*/ 17788965 h 68"/>
                <a:gd name="T16" fmla="*/ 34039117 w 55"/>
                <a:gd name="T17" fmla="*/ 8894482 h 68"/>
                <a:gd name="T18" fmla="*/ 45384489 w 55"/>
                <a:gd name="T19" fmla="*/ 8894482 h 68"/>
                <a:gd name="T20" fmla="*/ 54461987 w 55"/>
                <a:gd name="T21" fmla="*/ 0 h 68"/>
                <a:gd name="T22" fmla="*/ 88499604 w 55"/>
                <a:gd name="T23" fmla="*/ 0 h 68"/>
                <a:gd name="T24" fmla="*/ 99846476 w 55"/>
                <a:gd name="T25" fmla="*/ 15565718 h 68"/>
                <a:gd name="T26" fmla="*/ 108923975 w 55"/>
                <a:gd name="T27" fmla="*/ 35577929 h 68"/>
                <a:gd name="T28" fmla="*/ 106654600 w 55"/>
                <a:gd name="T29" fmla="*/ 48920400 h 68"/>
                <a:gd name="T30" fmla="*/ 113461223 w 55"/>
                <a:gd name="T31" fmla="*/ 60039624 h 68"/>
                <a:gd name="T32" fmla="*/ 113461223 w 55"/>
                <a:gd name="T33" fmla="*/ 77828588 h 68"/>
                <a:gd name="T34" fmla="*/ 124808095 w 55"/>
                <a:gd name="T35" fmla="*/ 75605341 h 68"/>
                <a:gd name="T36" fmla="*/ 104385225 w 55"/>
                <a:gd name="T37" fmla="*/ 95617553 h 68"/>
                <a:gd name="T38" fmla="*/ 86231730 w 55"/>
                <a:gd name="T39" fmla="*/ 122301000 h 68"/>
                <a:gd name="T40" fmla="*/ 83962355 w 55"/>
                <a:gd name="T41" fmla="*/ 135643471 h 68"/>
                <a:gd name="T42" fmla="*/ 74884857 w 55"/>
                <a:gd name="T43" fmla="*/ 151209188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17" name="Freeform 180"/>
            <p:cNvSpPr>
              <a:spLocks/>
            </p:cNvSpPr>
            <p:nvPr/>
          </p:nvSpPr>
          <p:spPr bwMode="auto">
            <a:xfrm>
              <a:off x="1703388" y="3654425"/>
              <a:ext cx="65087" cy="38100"/>
            </a:xfrm>
            <a:custGeom>
              <a:avLst/>
              <a:gdLst>
                <a:gd name="T0" fmla="*/ 93932375 w 44"/>
                <a:gd name="T1" fmla="*/ 45799131 h 26"/>
                <a:gd name="T2" fmla="*/ 87222497 w 44"/>
                <a:gd name="T3" fmla="*/ 56703058 h 26"/>
                <a:gd name="T4" fmla="*/ 64857716 w 44"/>
                <a:gd name="T5" fmla="*/ 56703058 h 26"/>
                <a:gd name="T6" fmla="*/ 49202814 w 44"/>
                <a:gd name="T7" fmla="*/ 52340608 h 26"/>
                <a:gd name="T8" fmla="*/ 33547911 w 44"/>
                <a:gd name="T9" fmla="*/ 43617173 h 26"/>
                <a:gd name="T10" fmla="*/ 11183130 w 44"/>
                <a:gd name="T11" fmla="*/ 39256188 h 26"/>
                <a:gd name="T12" fmla="*/ 0 w 44"/>
                <a:gd name="T13" fmla="*/ 30532754 h 26"/>
                <a:gd name="T14" fmla="*/ 2236626 w 44"/>
                <a:gd name="T15" fmla="*/ 23989812 h 26"/>
                <a:gd name="T16" fmla="*/ 17891529 w 44"/>
                <a:gd name="T17" fmla="*/ 13085885 h 26"/>
                <a:gd name="T18" fmla="*/ 26838033 w 44"/>
                <a:gd name="T19" fmla="*/ 6542942 h 26"/>
                <a:gd name="T20" fmla="*/ 24601407 w 44"/>
                <a:gd name="T21" fmla="*/ 2180492 h 26"/>
                <a:gd name="T22" fmla="*/ 33547911 w 44"/>
                <a:gd name="T23" fmla="*/ 0 h 26"/>
                <a:gd name="T24" fmla="*/ 44729562 w 44"/>
                <a:gd name="T25" fmla="*/ 2180492 h 26"/>
                <a:gd name="T26" fmla="*/ 53676066 w 44"/>
                <a:gd name="T27" fmla="*/ 13085885 h 26"/>
                <a:gd name="T28" fmla="*/ 64857716 w 44"/>
                <a:gd name="T29" fmla="*/ 19627362 h 26"/>
                <a:gd name="T30" fmla="*/ 64857716 w 44"/>
                <a:gd name="T31" fmla="*/ 26170304 h 26"/>
                <a:gd name="T32" fmla="*/ 84987350 w 44"/>
                <a:gd name="T33" fmla="*/ 19627362 h 26"/>
                <a:gd name="T34" fmla="*/ 91695749 w 44"/>
                <a:gd name="T35" fmla="*/ 23989812 h 26"/>
                <a:gd name="T36" fmla="*/ 98405627 w 44"/>
                <a:gd name="T37" fmla="*/ 28352262 h 26"/>
                <a:gd name="T38" fmla="*/ 93932375 w 44"/>
                <a:gd name="T39" fmla="*/ 45799131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18" name="Freeform 181"/>
            <p:cNvSpPr>
              <a:spLocks/>
            </p:cNvSpPr>
            <p:nvPr/>
          </p:nvSpPr>
          <p:spPr bwMode="auto">
            <a:xfrm>
              <a:off x="5362575" y="3744913"/>
              <a:ext cx="177800" cy="106362"/>
            </a:xfrm>
            <a:custGeom>
              <a:avLst/>
              <a:gdLst>
                <a:gd name="T0" fmla="*/ 268816884 w 117"/>
                <a:gd name="T1" fmla="*/ 92339943 h 72"/>
                <a:gd name="T2" fmla="*/ 250436619 w 117"/>
                <a:gd name="T3" fmla="*/ 120920299 h 72"/>
                <a:gd name="T4" fmla="*/ 222865462 w 117"/>
                <a:gd name="T5" fmla="*/ 158296201 h 72"/>
                <a:gd name="T6" fmla="*/ 188401135 w 117"/>
                <a:gd name="T7" fmla="*/ 158296201 h 72"/>
                <a:gd name="T8" fmla="*/ 48249145 w 117"/>
                <a:gd name="T9" fmla="*/ 103332160 h 72"/>
                <a:gd name="T10" fmla="*/ 32166603 w 117"/>
                <a:gd name="T11" fmla="*/ 87942170 h 72"/>
                <a:gd name="T12" fmla="*/ 16082542 w 117"/>
                <a:gd name="T13" fmla="*/ 65956258 h 72"/>
                <a:gd name="T14" fmla="*/ 0 w 117"/>
                <a:gd name="T15" fmla="*/ 41772198 h 72"/>
                <a:gd name="T16" fmla="*/ 6893169 w 117"/>
                <a:gd name="T17" fmla="*/ 24184060 h 72"/>
                <a:gd name="T18" fmla="*/ 22975711 w 117"/>
                <a:gd name="T19" fmla="*/ 0 h 72"/>
                <a:gd name="T20" fmla="*/ 36760530 w 117"/>
                <a:gd name="T21" fmla="*/ 8794069 h 72"/>
                <a:gd name="T22" fmla="*/ 45951422 w 117"/>
                <a:gd name="T23" fmla="*/ 28581833 h 72"/>
                <a:gd name="T24" fmla="*/ 64331687 w 117"/>
                <a:gd name="T25" fmla="*/ 46169972 h 72"/>
                <a:gd name="T26" fmla="*/ 85011195 w 117"/>
                <a:gd name="T27" fmla="*/ 46169972 h 72"/>
                <a:gd name="T28" fmla="*/ 124069448 w 117"/>
                <a:gd name="T29" fmla="*/ 35176277 h 72"/>
                <a:gd name="T30" fmla="*/ 170020870 w 117"/>
                <a:gd name="T31" fmla="*/ 30779981 h 72"/>
                <a:gd name="T32" fmla="*/ 206782920 w 117"/>
                <a:gd name="T33" fmla="*/ 15389991 h 72"/>
                <a:gd name="T34" fmla="*/ 227460908 w 117"/>
                <a:gd name="T35" fmla="*/ 13191843 h 72"/>
                <a:gd name="T36" fmla="*/ 241245726 w 117"/>
                <a:gd name="T37" fmla="*/ 4397773 h 72"/>
                <a:gd name="T38" fmla="*/ 266519161 w 117"/>
                <a:gd name="T39" fmla="*/ 2198148 h 72"/>
                <a:gd name="T40" fmla="*/ 266519161 w 117"/>
                <a:gd name="T41" fmla="*/ 4397773 h 72"/>
                <a:gd name="T42" fmla="*/ 266519161 w 117"/>
                <a:gd name="T43" fmla="*/ 21985912 h 72"/>
                <a:gd name="T44" fmla="*/ 268816884 w 117"/>
                <a:gd name="T45" fmla="*/ 68155883 h 72"/>
                <a:gd name="T46" fmla="*/ 268816884 w 117"/>
                <a:gd name="T47" fmla="*/ 92339943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19" name="Freeform 182"/>
            <p:cNvSpPr>
              <a:spLocks/>
            </p:cNvSpPr>
            <p:nvPr/>
          </p:nvSpPr>
          <p:spPr bwMode="auto">
            <a:xfrm>
              <a:off x="5322888" y="3727450"/>
              <a:ext cx="274637" cy="423863"/>
            </a:xfrm>
            <a:custGeom>
              <a:avLst/>
              <a:gdLst>
                <a:gd name="T0" fmla="*/ 357873254 w 181"/>
                <a:gd name="T1" fmla="*/ 19991707 h 284"/>
                <a:gd name="T2" fmla="*/ 380813788 w 181"/>
                <a:gd name="T3" fmla="*/ 15548608 h 284"/>
                <a:gd name="T4" fmla="*/ 399167430 w 181"/>
                <a:gd name="T5" fmla="*/ 0 h 284"/>
                <a:gd name="T6" fmla="*/ 415225349 w 181"/>
                <a:gd name="T7" fmla="*/ 0 h 284"/>
                <a:gd name="T8" fmla="*/ 415225349 w 181"/>
                <a:gd name="T9" fmla="*/ 11105509 h 284"/>
                <a:gd name="T10" fmla="*/ 412931144 w 181"/>
                <a:gd name="T11" fmla="*/ 39981922 h 284"/>
                <a:gd name="T12" fmla="*/ 415225349 w 181"/>
                <a:gd name="T13" fmla="*/ 62194433 h 284"/>
                <a:gd name="T14" fmla="*/ 406048529 w 181"/>
                <a:gd name="T15" fmla="*/ 79963844 h 284"/>
                <a:gd name="T16" fmla="*/ 396873225 w 181"/>
                <a:gd name="T17" fmla="*/ 128830472 h 284"/>
                <a:gd name="T18" fmla="*/ 378521101 w 181"/>
                <a:gd name="T19" fmla="*/ 179919396 h 284"/>
                <a:gd name="T20" fmla="*/ 353286361 w 181"/>
                <a:gd name="T21" fmla="*/ 239891533 h 284"/>
                <a:gd name="T22" fmla="*/ 318874800 w 181"/>
                <a:gd name="T23" fmla="*/ 308749869 h 284"/>
                <a:gd name="T24" fmla="*/ 284463239 w 181"/>
                <a:gd name="T25" fmla="*/ 359838792 h 284"/>
                <a:gd name="T26" fmla="*/ 236287964 w 181"/>
                <a:gd name="T27" fmla="*/ 422033225 h 284"/>
                <a:gd name="T28" fmla="*/ 194995305 w 181"/>
                <a:gd name="T29" fmla="*/ 459792852 h 284"/>
                <a:gd name="T30" fmla="*/ 130762111 w 181"/>
                <a:gd name="T31" fmla="*/ 506438676 h 284"/>
                <a:gd name="T32" fmla="*/ 91762139 w 181"/>
                <a:gd name="T33" fmla="*/ 539756696 h 284"/>
                <a:gd name="T34" fmla="*/ 45881070 w 181"/>
                <a:gd name="T35" fmla="*/ 597509522 h 284"/>
                <a:gd name="T36" fmla="*/ 34411561 w 181"/>
                <a:gd name="T37" fmla="*/ 621942836 h 284"/>
                <a:gd name="T38" fmla="*/ 25234740 w 181"/>
                <a:gd name="T39" fmla="*/ 630827542 h 284"/>
                <a:gd name="T40" fmla="*/ 2294205 w 181"/>
                <a:gd name="T41" fmla="*/ 593066423 h 284"/>
                <a:gd name="T42" fmla="*/ 0 w 181"/>
                <a:gd name="T43" fmla="*/ 424254029 h 284"/>
                <a:gd name="T44" fmla="*/ 36704249 w 181"/>
                <a:gd name="T45" fmla="*/ 373165105 h 284"/>
                <a:gd name="T46" fmla="*/ 48175275 w 181"/>
                <a:gd name="T47" fmla="*/ 357616497 h 284"/>
                <a:gd name="T48" fmla="*/ 75704220 w 181"/>
                <a:gd name="T49" fmla="*/ 357616497 h 284"/>
                <a:gd name="T50" fmla="*/ 112408469 w 181"/>
                <a:gd name="T51" fmla="*/ 324298477 h 284"/>
                <a:gd name="T52" fmla="*/ 167466359 w 181"/>
                <a:gd name="T53" fmla="*/ 324298477 h 284"/>
                <a:gd name="T54" fmla="*/ 282169034 w 181"/>
                <a:gd name="T55" fmla="*/ 184361003 h 284"/>
                <a:gd name="T56" fmla="*/ 309697979 w 181"/>
                <a:gd name="T57" fmla="*/ 146601376 h 284"/>
                <a:gd name="T58" fmla="*/ 328051621 w 181"/>
                <a:gd name="T59" fmla="*/ 117724963 h 284"/>
                <a:gd name="T60" fmla="*/ 328051621 w 181"/>
                <a:gd name="T61" fmla="*/ 93291649 h 284"/>
                <a:gd name="T62" fmla="*/ 325757415 w 181"/>
                <a:gd name="T63" fmla="*/ 46645825 h 284"/>
                <a:gd name="T64" fmla="*/ 325757415 w 181"/>
                <a:gd name="T65" fmla="*/ 28876413 h 284"/>
                <a:gd name="T66" fmla="*/ 325757415 w 181"/>
                <a:gd name="T67" fmla="*/ 26654117 h 284"/>
                <a:gd name="T68" fmla="*/ 339521129 w 181"/>
                <a:gd name="T69" fmla="*/ 26654117 h 284"/>
                <a:gd name="T70" fmla="*/ 357873254 w 181"/>
                <a:gd name="T71" fmla="*/ 19991707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0" name="Freeform 183"/>
            <p:cNvSpPr>
              <a:spLocks/>
            </p:cNvSpPr>
            <p:nvPr/>
          </p:nvSpPr>
          <p:spPr bwMode="auto">
            <a:xfrm>
              <a:off x="4652963" y="2676525"/>
              <a:ext cx="111125" cy="119063"/>
            </a:xfrm>
            <a:custGeom>
              <a:avLst/>
              <a:gdLst>
                <a:gd name="T0" fmla="*/ 79464887 w 74"/>
                <a:gd name="T1" fmla="*/ 33224530 h 80"/>
                <a:gd name="T2" fmla="*/ 102168926 w 74"/>
                <a:gd name="T3" fmla="*/ 44300366 h 80"/>
                <a:gd name="T4" fmla="*/ 106710034 w 74"/>
                <a:gd name="T5" fmla="*/ 62019917 h 80"/>
                <a:gd name="T6" fmla="*/ 131684627 w 74"/>
                <a:gd name="T7" fmla="*/ 75310324 h 80"/>
                <a:gd name="T8" fmla="*/ 140765341 w 74"/>
                <a:gd name="T9" fmla="*/ 66450549 h 80"/>
                <a:gd name="T10" fmla="*/ 152118111 w 74"/>
                <a:gd name="T11" fmla="*/ 70879692 h 80"/>
                <a:gd name="T12" fmla="*/ 143035895 w 74"/>
                <a:gd name="T13" fmla="*/ 79739468 h 80"/>
                <a:gd name="T14" fmla="*/ 149847557 w 74"/>
                <a:gd name="T15" fmla="*/ 86384671 h 80"/>
                <a:gd name="T16" fmla="*/ 143035895 w 74"/>
                <a:gd name="T17" fmla="*/ 97460507 h 80"/>
                <a:gd name="T18" fmla="*/ 147577003 w 74"/>
                <a:gd name="T19" fmla="*/ 115180058 h 80"/>
                <a:gd name="T20" fmla="*/ 168010488 w 74"/>
                <a:gd name="T21" fmla="*/ 132899609 h 80"/>
                <a:gd name="T22" fmla="*/ 154388666 w 74"/>
                <a:gd name="T23" fmla="*/ 148404588 h 80"/>
                <a:gd name="T24" fmla="*/ 149847557 w 74"/>
                <a:gd name="T25" fmla="*/ 161694995 h 80"/>
                <a:gd name="T26" fmla="*/ 154388666 w 74"/>
                <a:gd name="T27" fmla="*/ 168340199 h 80"/>
                <a:gd name="T28" fmla="*/ 149847557 w 74"/>
                <a:gd name="T29" fmla="*/ 174985403 h 80"/>
                <a:gd name="T30" fmla="*/ 131684627 w 74"/>
                <a:gd name="T31" fmla="*/ 174985403 h 80"/>
                <a:gd name="T32" fmla="*/ 118061302 w 74"/>
                <a:gd name="T33" fmla="*/ 177199975 h 80"/>
                <a:gd name="T34" fmla="*/ 118061302 w 74"/>
                <a:gd name="T35" fmla="*/ 174985403 h 80"/>
                <a:gd name="T36" fmla="*/ 122602410 w 74"/>
                <a:gd name="T37" fmla="*/ 168340199 h 80"/>
                <a:gd name="T38" fmla="*/ 124872965 w 74"/>
                <a:gd name="T39" fmla="*/ 157264364 h 80"/>
                <a:gd name="T40" fmla="*/ 120331856 w 74"/>
                <a:gd name="T41" fmla="*/ 157264364 h 80"/>
                <a:gd name="T42" fmla="*/ 111249640 w 74"/>
                <a:gd name="T43" fmla="*/ 148404588 h 80"/>
                <a:gd name="T44" fmla="*/ 104439480 w 74"/>
                <a:gd name="T45" fmla="*/ 146190016 h 80"/>
                <a:gd name="T46" fmla="*/ 99898372 w 74"/>
                <a:gd name="T47" fmla="*/ 139544813 h 80"/>
                <a:gd name="T48" fmla="*/ 90816155 w 74"/>
                <a:gd name="T49" fmla="*/ 137330241 h 80"/>
                <a:gd name="T50" fmla="*/ 86275047 w 74"/>
                <a:gd name="T51" fmla="*/ 130685037 h 80"/>
                <a:gd name="T52" fmla="*/ 79464887 w 74"/>
                <a:gd name="T53" fmla="*/ 132899609 h 80"/>
                <a:gd name="T54" fmla="*/ 74923779 w 74"/>
                <a:gd name="T55" fmla="*/ 148404588 h 80"/>
                <a:gd name="T56" fmla="*/ 65841563 w 74"/>
                <a:gd name="T57" fmla="*/ 150620648 h 80"/>
                <a:gd name="T58" fmla="*/ 70382671 w 74"/>
                <a:gd name="T59" fmla="*/ 148404588 h 80"/>
                <a:gd name="T60" fmla="*/ 54490294 w 74"/>
                <a:gd name="T61" fmla="*/ 139544813 h 80"/>
                <a:gd name="T62" fmla="*/ 40866970 w 74"/>
                <a:gd name="T63" fmla="*/ 132899609 h 80"/>
                <a:gd name="T64" fmla="*/ 36325861 w 74"/>
                <a:gd name="T65" fmla="*/ 126254405 h 80"/>
                <a:gd name="T66" fmla="*/ 24974593 w 74"/>
                <a:gd name="T67" fmla="*/ 119610690 h 80"/>
                <a:gd name="T68" fmla="*/ 34056809 w 74"/>
                <a:gd name="T69" fmla="*/ 117394630 h 80"/>
                <a:gd name="T70" fmla="*/ 36325861 w 74"/>
                <a:gd name="T71" fmla="*/ 95244447 h 80"/>
                <a:gd name="T72" fmla="*/ 15892377 w 74"/>
                <a:gd name="T73" fmla="*/ 77524896 h 80"/>
                <a:gd name="T74" fmla="*/ 24974593 w 74"/>
                <a:gd name="T75" fmla="*/ 57589285 h 80"/>
                <a:gd name="T76" fmla="*/ 11352770 w 74"/>
                <a:gd name="T77" fmla="*/ 57589285 h 80"/>
                <a:gd name="T78" fmla="*/ 22704039 w 74"/>
                <a:gd name="T79" fmla="*/ 42084306 h 80"/>
                <a:gd name="T80" fmla="*/ 11352770 w 74"/>
                <a:gd name="T81" fmla="*/ 28795387 h 80"/>
                <a:gd name="T82" fmla="*/ 0 w 74"/>
                <a:gd name="T83" fmla="*/ 11074347 h 80"/>
                <a:gd name="T84" fmla="*/ 27245147 w 74"/>
                <a:gd name="T85" fmla="*/ 0 h 80"/>
                <a:gd name="T86" fmla="*/ 49949186 w 74"/>
                <a:gd name="T87" fmla="*/ 2214572 h 80"/>
                <a:gd name="T88" fmla="*/ 72653225 w 74"/>
                <a:gd name="T89" fmla="*/ 19935611 h 80"/>
                <a:gd name="T90" fmla="*/ 79464887 w 74"/>
                <a:gd name="T91" fmla="*/ 3322453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1" name="Freeform 184"/>
            <p:cNvSpPr>
              <a:spLocks/>
            </p:cNvSpPr>
            <p:nvPr/>
          </p:nvSpPr>
          <p:spPr bwMode="auto">
            <a:xfrm>
              <a:off x="2574925" y="3913188"/>
              <a:ext cx="112713" cy="130175"/>
            </a:xfrm>
            <a:custGeom>
              <a:avLst/>
              <a:gdLst>
                <a:gd name="T0" fmla="*/ 38625994 w 75"/>
                <a:gd name="T1" fmla="*/ 2201141 h 88"/>
                <a:gd name="T2" fmla="*/ 88613458 w 75"/>
                <a:gd name="T3" fmla="*/ 11007184 h 88"/>
                <a:gd name="T4" fmla="*/ 93158046 w 75"/>
                <a:gd name="T5" fmla="*/ 4403761 h 88"/>
                <a:gd name="T6" fmla="*/ 127240954 w 75"/>
                <a:gd name="T7" fmla="*/ 0 h 88"/>
                <a:gd name="T8" fmla="*/ 170411536 w 75"/>
                <a:gd name="T9" fmla="*/ 13209804 h 88"/>
                <a:gd name="T10" fmla="*/ 147690098 w 75"/>
                <a:gd name="T11" fmla="*/ 52837737 h 88"/>
                <a:gd name="T12" fmla="*/ 149962392 w 75"/>
                <a:gd name="T13" fmla="*/ 83659626 h 88"/>
                <a:gd name="T14" fmla="*/ 168139242 w 75"/>
                <a:gd name="T15" fmla="*/ 110077755 h 88"/>
                <a:gd name="T16" fmla="*/ 159050066 w 75"/>
                <a:gd name="T17" fmla="*/ 129892461 h 88"/>
                <a:gd name="T18" fmla="*/ 154506980 w 75"/>
                <a:gd name="T19" fmla="*/ 151908308 h 88"/>
                <a:gd name="T20" fmla="*/ 145417804 w 75"/>
                <a:gd name="T21" fmla="*/ 169520394 h 88"/>
                <a:gd name="T22" fmla="*/ 120424072 w 75"/>
                <a:gd name="T23" fmla="*/ 160714351 h 88"/>
                <a:gd name="T24" fmla="*/ 102247222 w 75"/>
                <a:gd name="T25" fmla="*/ 165116633 h 88"/>
                <a:gd name="T26" fmla="*/ 84070372 w 75"/>
                <a:gd name="T27" fmla="*/ 160714351 h 88"/>
                <a:gd name="T28" fmla="*/ 79525784 w 75"/>
                <a:gd name="T29" fmla="*/ 173922676 h 88"/>
                <a:gd name="T30" fmla="*/ 86341164 w 75"/>
                <a:gd name="T31" fmla="*/ 182730198 h 88"/>
                <a:gd name="T32" fmla="*/ 84070372 w 75"/>
                <a:gd name="T33" fmla="*/ 193737382 h 88"/>
                <a:gd name="T34" fmla="*/ 61347432 w 75"/>
                <a:gd name="T35" fmla="*/ 189333620 h 88"/>
                <a:gd name="T36" fmla="*/ 36355202 w 75"/>
                <a:gd name="T37" fmla="*/ 149705688 h 88"/>
                <a:gd name="T38" fmla="*/ 29538320 w 75"/>
                <a:gd name="T39" fmla="*/ 123287559 h 88"/>
                <a:gd name="T40" fmla="*/ 15904556 w 75"/>
                <a:gd name="T41" fmla="*/ 123287559 h 88"/>
                <a:gd name="T42" fmla="*/ 0 w 75"/>
                <a:gd name="T43" fmla="*/ 90264528 h 88"/>
                <a:gd name="T44" fmla="*/ 6816882 w 75"/>
                <a:gd name="T45" fmla="*/ 66047541 h 88"/>
                <a:gd name="T46" fmla="*/ 4544588 w 75"/>
                <a:gd name="T47" fmla="*/ 55038878 h 88"/>
                <a:gd name="T48" fmla="*/ 29538320 w 75"/>
                <a:gd name="T49" fmla="*/ 44031694 h 88"/>
                <a:gd name="T50" fmla="*/ 38625994 w 75"/>
                <a:gd name="T51" fmla="*/ 2201141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2" name="Freeform 185"/>
            <p:cNvSpPr>
              <a:spLocks/>
            </p:cNvSpPr>
            <p:nvPr/>
          </p:nvSpPr>
          <p:spPr bwMode="auto">
            <a:xfrm>
              <a:off x="4597400" y="2573338"/>
              <a:ext cx="136525" cy="53975"/>
            </a:xfrm>
            <a:custGeom>
              <a:avLst/>
              <a:gdLst>
                <a:gd name="T0" fmla="*/ 66510429 w 90"/>
                <a:gd name="T1" fmla="*/ 2230967 h 36"/>
                <a:gd name="T2" fmla="*/ 68804049 w 90"/>
                <a:gd name="T3" fmla="*/ 6694399 h 36"/>
                <a:gd name="T4" fmla="*/ 84857872 w 90"/>
                <a:gd name="T5" fmla="*/ 0 h 36"/>
                <a:gd name="T6" fmla="*/ 103206832 w 90"/>
                <a:gd name="T7" fmla="*/ 15619765 h 36"/>
                <a:gd name="T8" fmla="*/ 123847895 w 90"/>
                <a:gd name="T9" fmla="*/ 6694399 h 36"/>
                <a:gd name="T10" fmla="*/ 142195338 w 90"/>
                <a:gd name="T11" fmla="*/ 8925366 h 36"/>
                <a:gd name="T12" fmla="*/ 169717261 w 90"/>
                <a:gd name="T13" fmla="*/ 4463433 h 36"/>
                <a:gd name="T14" fmla="*/ 206412148 w 90"/>
                <a:gd name="T15" fmla="*/ 22314165 h 36"/>
                <a:gd name="T16" fmla="*/ 197237668 w 90"/>
                <a:gd name="T17" fmla="*/ 33470497 h 36"/>
                <a:gd name="T18" fmla="*/ 192651944 w 90"/>
                <a:gd name="T19" fmla="*/ 51321229 h 36"/>
                <a:gd name="T20" fmla="*/ 185771084 w 90"/>
                <a:gd name="T21" fmla="*/ 55784662 h 36"/>
                <a:gd name="T22" fmla="*/ 144488958 w 90"/>
                <a:gd name="T23" fmla="*/ 42395863 h 36"/>
                <a:gd name="T24" fmla="*/ 130727238 w 90"/>
                <a:gd name="T25" fmla="*/ 44628329 h 36"/>
                <a:gd name="T26" fmla="*/ 123847895 w 90"/>
                <a:gd name="T27" fmla="*/ 55784662 h 36"/>
                <a:gd name="T28" fmla="*/ 107792555 w 90"/>
                <a:gd name="T29" fmla="*/ 60248094 h 36"/>
                <a:gd name="T30" fmla="*/ 103206832 w 90"/>
                <a:gd name="T31" fmla="*/ 58015628 h 36"/>
                <a:gd name="T32" fmla="*/ 84857872 w 90"/>
                <a:gd name="T33" fmla="*/ 64710028 h 36"/>
                <a:gd name="T34" fmla="*/ 71097669 w 90"/>
                <a:gd name="T35" fmla="*/ 66940994 h 36"/>
                <a:gd name="T36" fmla="*/ 68804049 w 90"/>
                <a:gd name="T37" fmla="*/ 75866360 h 36"/>
                <a:gd name="T38" fmla="*/ 38988506 w 90"/>
                <a:gd name="T39" fmla="*/ 80329793 h 36"/>
                <a:gd name="T40" fmla="*/ 25228303 w 90"/>
                <a:gd name="T41" fmla="*/ 75866360 h 36"/>
                <a:gd name="T42" fmla="*/ 4587240 w 90"/>
                <a:gd name="T43" fmla="*/ 64710028 h 36"/>
                <a:gd name="T44" fmla="*/ 0 w 90"/>
                <a:gd name="T45" fmla="*/ 49090263 h 36"/>
                <a:gd name="T46" fmla="*/ 2293620 w 90"/>
                <a:gd name="T47" fmla="*/ 42395863 h 36"/>
                <a:gd name="T48" fmla="*/ 4587240 w 90"/>
                <a:gd name="T49" fmla="*/ 33470497 h 36"/>
                <a:gd name="T50" fmla="*/ 22934683 w 90"/>
                <a:gd name="T51" fmla="*/ 33470497 h 36"/>
                <a:gd name="T52" fmla="*/ 34402783 w 90"/>
                <a:gd name="T53" fmla="*/ 29008564 h 36"/>
                <a:gd name="T54" fmla="*/ 34402783 w 90"/>
                <a:gd name="T55" fmla="*/ 24545131 h 36"/>
                <a:gd name="T56" fmla="*/ 41282126 w 90"/>
                <a:gd name="T57" fmla="*/ 22314165 h 36"/>
                <a:gd name="T58" fmla="*/ 43575746 w 90"/>
                <a:gd name="T59" fmla="*/ 13388799 h 36"/>
                <a:gd name="T60" fmla="*/ 50456606 w 90"/>
                <a:gd name="T61" fmla="*/ 11156333 h 36"/>
                <a:gd name="T62" fmla="*/ 57337466 w 90"/>
                <a:gd name="T63" fmla="*/ 2230967 h 36"/>
                <a:gd name="T64" fmla="*/ 66510429 w 90"/>
                <a:gd name="T65" fmla="*/ 223096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3" name="Freeform 186"/>
            <p:cNvSpPr>
              <a:spLocks/>
            </p:cNvSpPr>
            <p:nvPr/>
          </p:nvSpPr>
          <p:spPr bwMode="auto">
            <a:xfrm>
              <a:off x="4525963" y="2654300"/>
              <a:ext cx="68262" cy="44450"/>
            </a:xfrm>
            <a:custGeom>
              <a:avLst/>
              <a:gdLst>
                <a:gd name="T0" fmla="*/ 2243742 w 46"/>
                <a:gd name="T1" fmla="*/ 15968279 h 29"/>
                <a:gd name="T2" fmla="*/ 33654650 w 46"/>
                <a:gd name="T3" fmla="*/ 20531302 h 29"/>
                <a:gd name="T4" fmla="*/ 49359362 w 46"/>
                <a:gd name="T5" fmla="*/ 9124512 h 29"/>
                <a:gd name="T6" fmla="*/ 83014012 w 46"/>
                <a:gd name="T7" fmla="*/ 6843767 h 29"/>
                <a:gd name="T8" fmla="*/ 87501496 w 46"/>
                <a:gd name="T9" fmla="*/ 0 h 29"/>
                <a:gd name="T10" fmla="*/ 94231239 w 46"/>
                <a:gd name="T11" fmla="*/ 0 h 29"/>
                <a:gd name="T12" fmla="*/ 103206208 w 46"/>
                <a:gd name="T13" fmla="*/ 15968279 h 29"/>
                <a:gd name="T14" fmla="*/ 74039043 w 46"/>
                <a:gd name="T15" fmla="*/ 27375069 h 29"/>
                <a:gd name="T16" fmla="*/ 71795300 w 46"/>
                <a:gd name="T17" fmla="*/ 47906371 h 29"/>
                <a:gd name="T18" fmla="*/ 60578073 w 46"/>
                <a:gd name="T19" fmla="*/ 52467860 h 29"/>
                <a:gd name="T20" fmla="*/ 60578073 w 46"/>
                <a:gd name="T21" fmla="*/ 66155395 h 29"/>
                <a:gd name="T22" fmla="*/ 47115620 w 46"/>
                <a:gd name="T23" fmla="*/ 63874650 h 29"/>
                <a:gd name="T24" fmla="*/ 33654650 w 46"/>
                <a:gd name="T25" fmla="*/ 57030883 h 29"/>
                <a:gd name="T26" fmla="*/ 26923423 w 46"/>
                <a:gd name="T27" fmla="*/ 63874650 h 29"/>
                <a:gd name="T28" fmla="*/ 2243742 w 46"/>
                <a:gd name="T29" fmla="*/ 63874650 h 29"/>
                <a:gd name="T30" fmla="*/ 8974969 w 46"/>
                <a:gd name="T31" fmla="*/ 59311628 h 29"/>
                <a:gd name="T32" fmla="*/ 0 w 46"/>
                <a:gd name="T33" fmla="*/ 38780326 h 29"/>
                <a:gd name="T34" fmla="*/ 2243742 w 46"/>
                <a:gd name="T35" fmla="*/ 1596827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4" name="Freeform 187"/>
            <p:cNvSpPr>
              <a:spLocks/>
            </p:cNvSpPr>
            <p:nvPr/>
          </p:nvSpPr>
          <p:spPr bwMode="auto">
            <a:xfrm>
              <a:off x="4433888" y="2014538"/>
              <a:ext cx="250825" cy="385762"/>
            </a:xfrm>
            <a:custGeom>
              <a:avLst/>
              <a:gdLst>
                <a:gd name="T0" fmla="*/ 328964542 w 166"/>
                <a:gd name="T1" fmla="*/ 135217773 h 259"/>
                <a:gd name="T2" fmla="*/ 301550579 w 166"/>
                <a:gd name="T3" fmla="*/ 161818967 h 259"/>
                <a:gd name="T4" fmla="*/ 312973693 w 166"/>
                <a:gd name="T5" fmla="*/ 186202402 h 259"/>
                <a:gd name="T6" fmla="*/ 267284257 w 166"/>
                <a:gd name="T7" fmla="*/ 221668675 h 259"/>
                <a:gd name="T8" fmla="*/ 210171707 w 166"/>
                <a:gd name="T9" fmla="*/ 257136438 h 259"/>
                <a:gd name="T10" fmla="*/ 194180858 w 166"/>
                <a:gd name="T11" fmla="*/ 314769877 h 259"/>
                <a:gd name="T12" fmla="*/ 221594822 w 166"/>
                <a:gd name="T13" fmla="*/ 345803610 h 259"/>
                <a:gd name="T14" fmla="*/ 255861143 w 166"/>
                <a:gd name="T15" fmla="*/ 367970776 h 259"/>
                <a:gd name="T16" fmla="*/ 233016425 w 166"/>
                <a:gd name="T17" fmla="*/ 416737646 h 259"/>
                <a:gd name="T18" fmla="*/ 198750104 w 166"/>
                <a:gd name="T19" fmla="*/ 427820484 h 259"/>
                <a:gd name="T20" fmla="*/ 194180858 w 166"/>
                <a:gd name="T21" fmla="*/ 500972279 h 259"/>
                <a:gd name="T22" fmla="*/ 178188498 w 166"/>
                <a:gd name="T23" fmla="*/ 540872581 h 259"/>
                <a:gd name="T24" fmla="*/ 134783685 w 166"/>
                <a:gd name="T25" fmla="*/ 536438552 h 259"/>
                <a:gd name="T26" fmla="*/ 118792835 w 166"/>
                <a:gd name="T27" fmla="*/ 571906315 h 259"/>
                <a:gd name="T28" fmla="*/ 79957268 w 166"/>
                <a:gd name="T29" fmla="*/ 574122584 h 259"/>
                <a:gd name="T30" fmla="*/ 63964908 w 166"/>
                <a:gd name="T31" fmla="*/ 532006013 h 259"/>
                <a:gd name="T32" fmla="*/ 31983209 w 166"/>
                <a:gd name="T33" fmla="*/ 483237653 h 259"/>
                <a:gd name="T34" fmla="*/ 0 w 166"/>
                <a:gd name="T35" fmla="*/ 421171675 h 259"/>
                <a:gd name="T36" fmla="*/ 13706226 w 166"/>
                <a:gd name="T37" fmla="*/ 396786750 h 259"/>
                <a:gd name="T38" fmla="*/ 38835567 w 166"/>
                <a:gd name="T39" fmla="*/ 367970776 h 259"/>
                <a:gd name="T40" fmla="*/ 45689436 w 166"/>
                <a:gd name="T41" fmla="*/ 316986146 h 259"/>
                <a:gd name="T42" fmla="*/ 22844718 w 166"/>
                <a:gd name="T43" fmla="*/ 297036740 h 259"/>
                <a:gd name="T44" fmla="*/ 13706226 w 166"/>
                <a:gd name="T45" fmla="*/ 241619571 h 259"/>
                <a:gd name="T46" fmla="*/ 31983209 w 166"/>
                <a:gd name="T47" fmla="*/ 201719269 h 259"/>
                <a:gd name="T48" fmla="*/ 63964908 w 166"/>
                <a:gd name="T49" fmla="*/ 201719269 h 259"/>
                <a:gd name="T50" fmla="*/ 73103400 w 166"/>
                <a:gd name="T51" fmla="*/ 186202402 h 259"/>
                <a:gd name="T52" fmla="*/ 59395662 w 166"/>
                <a:gd name="T53" fmla="*/ 172901805 h 259"/>
                <a:gd name="T54" fmla="*/ 102801986 w 166"/>
                <a:gd name="T55" fmla="*/ 115268367 h 259"/>
                <a:gd name="T56" fmla="*/ 127931327 w 166"/>
                <a:gd name="T57" fmla="*/ 70934036 h 259"/>
                <a:gd name="T58" fmla="*/ 143922176 w 166"/>
                <a:gd name="T59" fmla="*/ 42116572 h 259"/>
                <a:gd name="T60" fmla="*/ 173620763 w 166"/>
                <a:gd name="T61" fmla="*/ 42116572 h 259"/>
                <a:gd name="T62" fmla="*/ 178188498 w 166"/>
                <a:gd name="T63" fmla="*/ 19950896 h 259"/>
                <a:gd name="T64" fmla="*/ 235301048 w 166"/>
                <a:gd name="T65" fmla="*/ 26599705 h 259"/>
                <a:gd name="T66" fmla="*/ 235301048 w 166"/>
                <a:gd name="T67" fmla="*/ 2216270 h 259"/>
                <a:gd name="T68" fmla="*/ 253576520 w 166"/>
                <a:gd name="T69" fmla="*/ 0 h 259"/>
                <a:gd name="T70" fmla="*/ 299265956 w 166"/>
                <a:gd name="T71" fmla="*/ 19950896 h 259"/>
                <a:gd name="T72" fmla="*/ 351809260 w 166"/>
                <a:gd name="T73" fmla="*/ 46550601 h 259"/>
                <a:gd name="T74" fmla="*/ 365516998 w 166"/>
                <a:gd name="T75" fmla="*/ 106401798 h 259"/>
                <a:gd name="T76" fmla="*/ 379223224 w 166"/>
                <a:gd name="T77" fmla="*/ 121918665 h 259"/>
                <a:gd name="T78" fmla="*/ 328964542 w 166"/>
                <a:gd name="T79" fmla="*/ 135217773 h 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5" name="Freeform 188"/>
            <p:cNvSpPr>
              <a:spLocks/>
            </p:cNvSpPr>
            <p:nvPr/>
          </p:nvSpPr>
          <p:spPr bwMode="auto">
            <a:xfrm>
              <a:off x="5010150" y="4892675"/>
              <a:ext cx="36513" cy="49213"/>
            </a:xfrm>
            <a:custGeom>
              <a:avLst/>
              <a:gdLst>
                <a:gd name="T0" fmla="*/ 55204613 w 24"/>
                <a:gd name="T1" fmla="*/ 49547359 h 34"/>
                <a:gd name="T2" fmla="*/ 46003337 w 24"/>
                <a:gd name="T3" fmla="*/ 68934386 h 34"/>
                <a:gd name="T4" fmla="*/ 23001669 w 24"/>
                <a:gd name="T5" fmla="*/ 73243418 h 34"/>
                <a:gd name="T6" fmla="*/ 0 w 24"/>
                <a:gd name="T7" fmla="*/ 49547359 h 34"/>
                <a:gd name="T8" fmla="*/ 0 w 24"/>
                <a:gd name="T9" fmla="*/ 34467917 h 34"/>
                <a:gd name="T10" fmla="*/ 13801914 w 24"/>
                <a:gd name="T11" fmla="*/ 17233235 h 34"/>
                <a:gd name="T12" fmla="*/ 18401031 w 24"/>
                <a:gd name="T13" fmla="*/ 4309032 h 34"/>
                <a:gd name="T14" fmla="*/ 29902626 w 24"/>
                <a:gd name="T15" fmla="*/ 0 h 34"/>
                <a:gd name="T16" fmla="*/ 50603975 w 24"/>
                <a:gd name="T17" fmla="*/ 8616617 h 34"/>
                <a:gd name="T18" fmla="*/ 55204613 w 24"/>
                <a:gd name="T19" fmla="*/ 30158884 h 34"/>
                <a:gd name="T20" fmla="*/ 55204613 w 24"/>
                <a:gd name="T21" fmla="*/ 49547359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6" name="Freeform 189"/>
            <p:cNvSpPr>
              <a:spLocks/>
            </p:cNvSpPr>
            <p:nvPr/>
          </p:nvSpPr>
          <p:spPr bwMode="auto">
            <a:xfrm>
              <a:off x="5122863" y="2949575"/>
              <a:ext cx="160337" cy="150813"/>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27" name="Freeform 190"/>
            <p:cNvSpPr>
              <a:spLocks/>
            </p:cNvSpPr>
            <p:nvPr/>
          </p:nvSpPr>
          <p:spPr bwMode="auto">
            <a:xfrm>
              <a:off x="4559300" y="3375025"/>
              <a:ext cx="284163" cy="493713"/>
            </a:xfrm>
            <a:custGeom>
              <a:avLst/>
              <a:gdLst>
                <a:gd name="T0" fmla="*/ 41134106 w 188"/>
                <a:gd name="T1" fmla="*/ 484690841 h 332"/>
                <a:gd name="T2" fmla="*/ 43419502 w 188"/>
                <a:gd name="T3" fmla="*/ 462560007 h 332"/>
                <a:gd name="T4" fmla="*/ 18281657 w 188"/>
                <a:gd name="T5" fmla="*/ 462560007 h 332"/>
                <a:gd name="T6" fmla="*/ 18281657 w 188"/>
                <a:gd name="T7" fmla="*/ 433787841 h 332"/>
                <a:gd name="T8" fmla="*/ 0 w 188"/>
                <a:gd name="T9" fmla="*/ 416082579 h 332"/>
                <a:gd name="T10" fmla="*/ 15996261 w 188"/>
                <a:gd name="T11" fmla="*/ 356325461 h 332"/>
                <a:gd name="T12" fmla="*/ 68557347 w 188"/>
                <a:gd name="T13" fmla="*/ 312060819 h 332"/>
                <a:gd name="T14" fmla="*/ 68557347 w 188"/>
                <a:gd name="T15" fmla="*/ 252305188 h 332"/>
                <a:gd name="T16" fmla="*/ 84553608 w 188"/>
                <a:gd name="T17" fmla="*/ 159350332 h 332"/>
                <a:gd name="T18" fmla="*/ 91409796 w 188"/>
                <a:gd name="T19" fmla="*/ 139432284 h 332"/>
                <a:gd name="T20" fmla="*/ 75413535 w 188"/>
                <a:gd name="T21" fmla="*/ 123939808 h 332"/>
                <a:gd name="T22" fmla="*/ 73128139 w 188"/>
                <a:gd name="T23" fmla="*/ 108447332 h 332"/>
                <a:gd name="T24" fmla="*/ 57131878 w 188"/>
                <a:gd name="T25" fmla="*/ 97380428 h 332"/>
                <a:gd name="T26" fmla="*/ 45704898 w 188"/>
                <a:gd name="T27" fmla="*/ 24345107 h 332"/>
                <a:gd name="T28" fmla="*/ 86839004 w 188"/>
                <a:gd name="T29" fmla="*/ 0 h 332"/>
                <a:gd name="T30" fmla="*/ 253662334 w 188"/>
                <a:gd name="T31" fmla="*/ 88527797 h 332"/>
                <a:gd name="T32" fmla="*/ 420485665 w 188"/>
                <a:gd name="T33" fmla="*/ 177055594 h 332"/>
                <a:gd name="T34" fmla="*/ 429627249 w 188"/>
                <a:gd name="T35" fmla="*/ 358538247 h 332"/>
                <a:gd name="T36" fmla="*/ 393063935 w 188"/>
                <a:gd name="T37" fmla="*/ 356325461 h 332"/>
                <a:gd name="T38" fmla="*/ 374780767 w 188"/>
                <a:gd name="T39" fmla="*/ 389523199 h 332"/>
                <a:gd name="T40" fmla="*/ 365640694 w 188"/>
                <a:gd name="T41" fmla="*/ 418295365 h 332"/>
                <a:gd name="T42" fmla="*/ 372495371 w 188"/>
                <a:gd name="T43" fmla="*/ 429360782 h 332"/>
                <a:gd name="T44" fmla="*/ 361069902 w 188"/>
                <a:gd name="T45" fmla="*/ 442640472 h 332"/>
                <a:gd name="T46" fmla="*/ 365640694 w 188"/>
                <a:gd name="T47" fmla="*/ 462560007 h 332"/>
                <a:gd name="T48" fmla="*/ 354213714 w 188"/>
                <a:gd name="T49" fmla="*/ 480265269 h 332"/>
                <a:gd name="T50" fmla="*/ 351928318 w 188"/>
                <a:gd name="T51" fmla="*/ 497970531 h 332"/>
                <a:gd name="T52" fmla="*/ 365640694 w 188"/>
                <a:gd name="T53" fmla="*/ 495757745 h 332"/>
                <a:gd name="T54" fmla="*/ 374780767 w 188"/>
                <a:gd name="T55" fmla="*/ 513463007 h 332"/>
                <a:gd name="T56" fmla="*/ 374780767 w 188"/>
                <a:gd name="T57" fmla="*/ 540020900 h 332"/>
                <a:gd name="T58" fmla="*/ 390778539 w 188"/>
                <a:gd name="T59" fmla="*/ 553300590 h 332"/>
                <a:gd name="T60" fmla="*/ 390778539 w 188"/>
                <a:gd name="T61" fmla="*/ 564366007 h 332"/>
                <a:gd name="T62" fmla="*/ 365640694 w 188"/>
                <a:gd name="T63" fmla="*/ 571005852 h 332"/>
                <a:gd name="T64" fmla="*/ 345073641 w 188"/>
                <a:gd name="T65" fmla="*/ 590925387 h 332"/>
                <a:gd name="T66" fmla="*/ 315365004 w 188"/>
                <a:gd name="T67" fmla="*/ 641828387 h 332"/>
                <a:gd name="T68" fmla="*/ 276514783 w 188"/>
                <a:gd name="T69" fmla="*/ 661747922 h 332"/>
                <a:gd name="T70" fmla="*/ 235380677 w 188"/>
                <a:gd name="T71" fmla="*/ 659533649 h 332"/>
                <a:gd name="T72" fmla="*/ 223955209 w 188"/>
                <a:gd name="T73" fmla="*/ 663960708 h 332"/>
                <a:gd name="T74" fmla="*/ 228524489 w 188"/>
                <a:gd name="T75" fmla="*/ 679453184 h 332"/>
                <a:gd name="T76" fmla="*/ 205672040 w 188"/>
                <a:gd name="T77" fmla="*/ 694945660 h 332"/>
                <a:gd name="T78" fmla="*/ 189675779 w 188"/>
                <a:gd name="T79" fmla="*/ 714863708 h 332"/>
                <a:gd name="T80" fmla="*/ 134829297 w 188"/>
                <a:gd name="T81" fmla="*/ 730356184 h 332"/>
                <a:gd name="T82" fmla="*/ 125689225 w 188"/>
                <a:gd name="T83" fmla="*/ 721503553 h 332"/>
                <a:gd name="T84" fmla="*/ 118833037 w 188"/>
                <a:gd name="T85" fmla="*/ 719290767 h 332"/>
                <a:gd name="T86" fmla="*/ 109691453 w 188"/>
                <a:gd name="T87" fmla="*/ 732570457 h 332"/>
                <a:gd name="T88" fmla="*/ 75413535 w 188"/>
                <a:gd name="T89" fmla="*/ 734783243 h 332"/>
                <a:gd name="T90" fmla="*/ 82269723 w 188"/>
                <a:gd name="T91" fmla="*/ 721503553 h 332"/>
                <a:gd name="T92" fmla="*/ 68557347 w 188"/>
                <a:gd name="T93" fmla="*/ 690518601 h 332"/>
                <a:gd name="T94" fmla="*/ 63986555 w 188"/>
                <a:gd name="T95" fmla="*/ 672813339 h 332"/>
                <a:gd name="T96" fmla="*/ 45704898 w 188"/>
                <a:gd name="T97" fmla="*/ 663960708 h 332"/>
                <a:gd name="T98" fmla="*/ 20567053 w 188"/>
                <a:gd name="T99" fmla="*/ 637402815 h 332"/>
                <a:gd name="T100" fmla="*/ 29708637 w 188"/>
                <a:gd name="T101" fmla="*/ 615270494 h 332"/>
                <a:gd name="T102" fmla="*/ 47990294 w 188"/>
                <a:gd name="T103" fmla="*/ 619696066 h 332"/>
                <a:gd name="T104" fmla="*/ 59417274 w 188"/>
                <a:gd name="T105" fmla="*/ 617483280 h 332"/>
                <a:gd name="T106" fmla="*/ 82269723 w 188"/>
                <a:gd name="T107" fmla="*/ 617483280 h 332"/>
                <a:gd name="T108" fmla="*/ 59417274 w 188"/>
                <a:gd name="T109" fmla="*/ 575432911 h 332"/>
                <a:gd name="T110" fmla="*/ 61701159 w 188"/>
                <a:gd name="T111" fmla="*/ 544447959 h 332"/>
                <a:gd name="T112" fmla="*/ 57131878 w 188"/>
                <a:gd name="T113" fmla="*/ 515675793 h 332"/>
                <a:gd name="T114" fmla="*/ 41134106 w 188"/>
                <a:gd name="T115" fmla="*/ 484690841 h 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8" name="Freeform 191"/>
            <p:cNvSpPr>
              <a:spLocks/>
            </p:cNvSpPr>
            <p:nvPr/>
          </p:nvSpPr>
          <p:spPr bwMode="auto">
            <a:xfrm>
              <a:off x="4183063" y="3757613"/>
              <a:ext cx="53975" cy="158750"/>
            </a:xfrm>
            <a:custGeom>
              <a:avLst/>
              <a:gdLst>
                <a:gd name="T0" fmla="*/ 81605574 w 35"/>
                <a:gd name="T1" fmla="*/ 227349469 h 106"/>
                <a:gd name="T2" fmla="*/ 48963036 w 35"/>
                <a:gd name="T3" fmla="*/ 236264929 h 106"/>
                <a:gd name="T4" fmla="*/ 39637698 w 35"/>
                <a:gd name="T5" fmla="*/ 220662500 h 106"/>
                <a:gd name="T6" fmla="*/ 27979098 w 35"/>
                <a:gd name="T7" fmla="*/ 191686132 h 106"/>
                <a:gd name="T8" fmla="*/ 23315658 w 35"/>
                <a:gd name="T9" fmla="*/ 167168243 h 106"/>
                <a:gd name="T10" fmla="*/ 32642538 w 35"/>
                <a:gd name="T11" fmla="*/ 127047925 h 106"/>
                <a:gd name="T12" fmla="*/ 23315658 w 35"/>
                <a:gd name="T13" fmla="*/ 109217005 h 106"/>
                <a:gd name="T14" fmla="*/ 18652218 w 35"/>
                <a:gd name="T15" fmla="*/ 73553667 h 106"/>
                <a:gd name="T16" fmla="*/ 18652218 w 35"/>
                <a:gd name="T17" fmla="*/ 40120318 h 106"/>
                <a:gd name="T18" fmla="*/ 0 w 35"/>
                <a:gd name="T19" fmla="*/ 15602429 h 106"/>
                <a:gd name="T20" fmla="*/ 4663440 w 35"/>
                <a:gd name="T21" fmla="*/ 0 h 106"/>
                <a:gd name="T22" fmla="*/ 41967876 w 35"/>
                <a:gd name="T23" fmla="*/ 2228491 h 106"/>
                <a:gd name="T24" fmla="*/ 34974258 w 35"/>
                <a:gd name="T25" fmla="*/ 26746380 h 106"/>
                <a:gd name="T26" fmla="*/ 48963036 w 35"/>
                <a:gd name="T27" fmla="*/ 40120318 h 106"/>
                <a:gd name="T28" fmla="*/ 62953356 w 35"/>
                <a:gd name="T29" fmla="*/ 55722748 h 106"/>
                <a:gd name="T30" fmla="*/ 65285076 w 35"/>
                <a:gd name="T31" fmla="*/ 80240637 h 106"/>
                <a:gd name="T32" fmla="*/ 74610414 w 35"/>
                <a:gd name="T33" fmla="*/ 89156097 h 106"/>
                <a:gd name="T34" fmla="*/ 72278694 w 35"/>
                <a:gd name="T35" fmla="*/ 196144611 h 106"/>
                <a:gd name="T36" fmla="*/ 81605574 w 35"/>
                <a:gd name="T37" fmla="*/ 227349469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rgbClr val="FF0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29" name="Freeform 192"/>
            <p:cNvSpPr>
              <a:spLocks/>
            </p:cNvSpPr>
            <p:nvPr/>
          </p:nvSpPr>
          <p:spPr bwMode="auto">
            <a:xfrm>
              <a:off x="6850063" y="3467100"/>
              <a:ext cx="241300" cy="455613"/>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0" name="Freeform 193"/>
            <p:cNvSpPr>
              <a:spLocks/>
            </p:cNvSpPr>
            <p:nvPr/>
          </p:nvSpPr>
          <p:spPr bwMode="auto">
            <a:xfrm>
              <a:off x="5919788" y="2833688"/>
              <a:ext cx="207962" cy="130175"/>
            </a:xfrm>
            <a:custGeom>
              <a:avLst/>
              <a:gdLst>
                <a:gd name="T0" fmla="*/ 123033635 w 138"/>
                <a:gd name="T1" fmla="*/ 33023031 h 88"/>
                <a:gd name="T2" fmla="*/ 113919474 w 138"/>
                <a:gd name="T3" fmla="*/ 48433976 h 88"/>
                <a:gd name="T4" fmla="*/ 68351684 w 138"/>
                <a:gd name="T5" fmla="*/ 39627933 h 88"/>
                <a:gd name="T6" fmla="*/ 72908765 w 138"/>
                <a:gd name="T7" fmla="*/ 66047541 h 88"/>
                <a:gd name="T8" fmla="*/ 113919474 w 138"/>
                <a:gd name="T9" fmla="*/ 63844920 h 88"/>
                <a:gd name="T10" fmla="*/ 166322884 w 138"/>
                <a:gd name="T11" fmla="*/ 77054724 h 88"/>
                <a:gd name="T12" fmla="*/ 236953108 w 138"/>
                <a:gd name="T13" fmla="*/ 70449822 h 88"/>
                <a:gd name="T14" fmla="*/ 257458463 w 138"/>
                <a:gd name="T15" fmla="*/ 112278896 h 88"/>
                <a:gd name="T16" fmla="*/ 271129704 w 138"/>
                <a:gd name="T17" fmla="*/ 107876614 h 88"/>
                <a:gd name="T18" fmla="*/ 296192139 w 138"/>
                <a:gd name="T19" fmla="*/ 118883798 h 88"/>
                <a:gd name="T20" fmla="*/ 300749219 w 138"/>
                <a:gd name="T21" fmla="*/ 136497363 h 88"/>
                <a:gd name="T22" fmla="*/ 314418953 w 138"/>
                <a:gd name="T23" fmla="*/ 162915492 h 88"/>
                <a:gd name="T24" fmla="*/ 273408244 w 138"/>
                <a:gd name="T25" fmla="*/ 162915492 h 88"/>
                <a:gd name="T26" fmla="*/ 246067269 w 138"/>
                <a:gd name="T27" fmla="*/ 158511731 h 88"/>
                <a:gd name="T28" fmla="*/ 225561914 w 138"/>
                <a:gd name="T29" fmla="*/ 178326437 h 88"/>
                <a:gd name="T30" fmla="*/ 209612133 w 138"/>
                <a:gd name="T31" fmla="*/ 182730198 h 88"/>
                <a:gd name="T32" fmla="*/ 200499480 w 138"/>
                <a:gd name="T33" fmla="*/ 193737382 h 88"/>
                <a:gd name="T34" fmla="*/ 179994125 w 138"/>
                <a:gd name="T35" fmla="*/ 178326437 h 88"/>
                <a:gd name="T36" fmla="*/ 173158504 w 138"/>
                <a:gd name="T37" fmla="*/ 140899645 h 88"/>
                <a:gd name="T38" fmla="*/ 161765804 w 138"/>
                <a:gd name="T39" fmla="*/ 138698504 h 88"/>
                <a:gd name="T40" fmla="*/ 161765804 w 138"/>
                <a:gd name="T41" fmla="*/ 123287559 h 88"/>
                <a:gd name="T42" fmla="*/ 136703369 w 138"/>
                <a:gd name="T43" fmla="*/ 112278896 h 88"/>
                <a:gd name="T44" fmla="*/ 125312175 w 138"/>
                <a:gd name="T45" fmla="*/ 129892461 h 88"/>
                <a:gd name="T46" fmla="*/ 125312175 w 138"/>
                <a:gd name="T47" fmla="*/ 147504547 h 88"/>
                <a:gd name="T48" fmla="*/ 120755094 w 138"/>
                <a:gd name="T49" fmla="*/ 154109449 h 88"/>
                <a:gd name="T50" fmla="*/ 97971200 w 138"/>
                <a:gd name="T51" fmla="*/ 154109449 h 88"/>
                <a:gd name="T52" fmla="*/ 91135579 w 138"/>
                <a:gd name="T53" fmla="*/ 173922676 h 88"/>
                <a:gd name="T54" fmla="*/ 75187305 w 138"/>
                <a:gd name="T55" fmla="*/ 165116633 h 88"/>
                <a:gd name="T56" fmla="*/ 50124870 w 138"/>
                <a:gd name="T57" fmla="*/ 180527578 h 88"/>
                <a:gd name="T58" fmla="*/ 36453629 w 138"/>
                <a:gd name="T59" fmla="*/ 173922676 h 88"/>
                <a:gd name="T60" fmla="*/ 47846330 w 138"/>
                <a:gd name="T61" fmla="*/ 127689841 h 88"/>
                <a:gd name="T62" fmla="*/ 29619515 w 138"/>
                <a:gd name="T63" fmla="*/ 94666810 h 88"/>
                <a:gd name="T64" fmla="*/ 0 w 138"/>
                <a:gd name="T65" fmla="*/ 83659626 h 88"/>
                <a:gd name="T66" fmla="*/ 4557080 w 138"/>
                <a:gd name="T67" fmla="*/ 63844920 h 88"/>
                <a:gd name="T68" fmla="*/ 36453629 w 138"/>
                <a:gd name="T69" fmla="*/ 66047541 h 88"/>
                <a:gd name="T70" fmla="*/ 47846330 w 138"/>
                <a:gd name="T71" fmla="*/ 41829074 h 88"/>
                <a:gd name="T72" fmla="*/ 52403410 w 138"/>
                <a:gd name="T73" fmla="*/ 11007184 h 88"/>
                <a:gd name="T74" fmla="*/ 100249740 w 138"/>
                <a:gd name="T75" fmla="*/ 0 h 88"/>
                <a:gd name="T76" fmla="*/ 97971200 w 138"/>
                <a:gd name="T77" fmla="*/ 22015847 h 88"/>
                <a:gd name="T78" fmla="*/ 107085360 w 138"/>
                <a:gd name="T79" fmla="*/ 35225651 h 88"/>
                <a:gd name="T80" fmla="*/ 123033635 w 138"/>
                <a:gd name="T81" fmla="*/ 3302303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31" name="Freeform 194"/>
            <p:cNvSpPr>
              <a:spLocks/>
            </p:cNvSpPr>
            <p:nvPr/>
          </p:nvSpPr>
          <p:spPr bwMode="auto">
            <a:xfrm>
              <a:off x="5516563" y="2779713"/>
              <a:ext cx="392112" cy="230187"/>
            </a:xfrm>
            <a:custGeom>
              <a:avLst/>
              <a:gdLst>
                <a:gd name="T0" fmla="*/ 402854960 w 259"/>
                <a:gd name="T1" fmla="*/ 324786383 h 154"/>
                <a:gd name="T2" fmla="*/ 389120443 w 259"/>
                <a:gd name="T3" fmla="*/ 286968453 h 154"/>
                <a:gd name="T4" fmla="*/ 359363835 w 259"/>
                <a:gd name="T5" fmla="*/ 284744308 h 154"/>
                <a:gd name="T6" fmla="*/ 306719393 w 259"/>
                <a:gd name="T7" fmla="*/ 244702233 h 154"/>
                <a:gd name="T8" fmla="*/ 274673699 w 259"/>
                <a:gd name="T9" fmla="*/ 238028305 h 154"/>
                <a:gd name="T10" fmla="*/ 226605915 w 259"/>
                <a:gd name="T11" fmla="*/ 215782376 h 154"/>
                <a:gd name="T12" fmla="*/ 196849308 w 259"/>
                <a:gd name="T13" fmla="*/ 211334087 h 154"/>
                <a:gd name="T14" fmla="*/ 180827218 w 259"/>
                <a:gd name="T15" fmla="*/ 220232160 h 154"/>
                <a:gd name="T16" fmla="*/ 155648783 w 259"/>
                <a:gd name="T17" fmla="*/ 218006520 h 154"/>
                <a:gd name="T18" fmla="*/ 132759434 w 259"/>
                <a:gd name="T19" fmla="*/ 244702233 h 154"/>
                <a:gd name="T20" fmla="*/ 100713740 w 259"/>
                <a:gd name="T21" fmla="*/ 253600306 h 154"/>
                <a:gd name="T22" fmla="*/ 86979222 w 259"/>
                <a:gd name="T23" fmla="*/ 222456304 h 154"/>
                <a:gd name="T24" fmla="*/ 82402564 w 259"/>
                <a:gd name="T25" fmla="*/ 173516156 h 154"/>
                <a:gd name="T26" fmla="*/ 48067784 w 259"/>
                <a:gd name="T27" fmla="*/ 157944155 h 154"/>
                <a:gd name="T28" fmla="*/ 52645956 w 259"/>
                <a:gd name="T29" fmla="*/ 126800153 h 154"/>
                <a:gd name="T30" fmla="*/ 25178435 w 259"/>
                <a:gd name="T31" fmla="*/ 124576009 h 154"/>
                <a:gd name="T32" fmla="*/ 25178435 w 259"/>
                <a:gd name="T33" fmla="*/ 84533934 h 154"/>
                <a:gd name="T34" fmla="*/ 64089874 w 259"/>
                <a:gd name="T35" fmla="*/ 95656151 h 154"/>
                <a:gd name="T36" fmla="*/ 93846481 w 259"/>
                <a:gd name="T37" fmla="*/ 82308294 h 154"/>
                <a:gd name="T38" fmla="*/ 61800787 w 259"/>
                <a:gd name="T39" fmla="*/ 55614076 h 154"/>
                <a:gd name="T40" fmla="*/ 43489611 w 259"/>
                <a:gd name="T41" fmla="*/ 28919858 h 154"/>
                <a:gd name="T42" fmla="*/ 16022090 w 259"/>
                <a:gd name="T43" fmla="*/ 40042075 h 154"/>
                <a:gd name="T44" fmla="*/ 18311176 w 259"/>
                <a:gd name="T45" fmla="*/ 73410222 h 154"/>
                <a:gd name="T46" fmla="*/ 0 w 259"/>
                <a:gd name="T47" fmla="*/ 44491859 h 154"/>
                <a:gd name="T48" fmla="*/ 13733004 w 259"/>
                <a:gd name="T49" fmla="*/ 28919858 h 154"/>
                <a:gd name="T50" fmla="*/ 54935043 w 259"/>
                <a:gd name="T51" fmla="*/ 20021785 h 154"/>
                <a:gd name="T52" fmla="*/ 84691650 w 259"/>
                <a:gd name="T53" fmla="*/ 31144002 h 154"/>
                <a:gd name="T54" fmla="*/ 119024916 w 259"/>
                <a:gd name="T55" fmla="*/ 66736293 h 154"/>
                <a:gd name="T56" fmla="*/ 139625179 w 259"/>
                <a:gd name="T57" fmla="*/ 64512149 h 154"/>
                <a:gd name="T58" fmla="*/ 183116304 w 259"/>
                <a:gd name="T59" fmla="*/ 64512149 h 154"/>
                <a:gd name="T60" fmla="*/ 169381786 w 259"/>
                <a:gd name="T61" fmla="*/ 42266219 h 154"/>
                <a:gd name="T62" fmla="*/ 199138394 w 259"/>
                <a:gd name="T63" fmla="*/ 26694218 h 154"/>
                <a:gd name="T64" fmla="*/ 224316829 w 259"/>
                <a:gd name="T65" fmla="*/ 0 h 154"/>
                <a:gd name="T66" fmla="*/ 281540958 w 259"/>
                <a:gd name="T67" fmla="*/ 24470074 h 154"/>
                <a:gd name="T68" fmla="*/ 295273962 w 259"/>
                <a:gd name="T69" fmla="*/ 60063860 h 154"/>
                <a:gd name="T70" fmla="*/ 313585138 w 259"/>
                <a:gd name="T71" fmla="*/ 68961933 h 154"/>
                <a:gd name="T72" fmla="*/ 354787177 w 259"/>
                <a:gd name="T73" fmla="*/ 66736293 h 154"/>
                <a:gd name="T74" fmla="*/ 368520180 w 259"/>
                <a:gd name="T75" fmla="*/ 75634366 h 154"/>
                <a:gd name="T76" fmla="*/ 400565874 w 259"/>
                <a:gd name="T77" fmla="*/ 122350369 h 154"/>
                <a:gd name="T78" fmla="*/ 453211830 w 259"/>
                <a:gd name="T79" fmla="*/ 153494372 h 154"/>
                <a:gd name="T80" fmla="*/ 482966924 w 259"/>
                <a:gd name="T81" fmla="*/ 175740301 h 154"/>
                <a:gd name="T82" fmla="*/ 528747136 w 259"/>
                <a:gd name="T83" fmla="*/ 197986230 h 154"/>
                <a:gd name="T84" fmla="*/ 585969750 w 259"/>
                <a:gd name="T85" fmla="*/ 218006520 h 154"/>
                <a:gd name="T86" fmla="*/ 592837009 w 259"/>
                <a:gd name="T87" fmla="*/ 246926378 h 154"/>
                <a:gd name="T88" fmla="*/ 581391578 w 259"/>
                <a:gd name="T89" fmla="*/ 244702233 h 154"/>
                <a:gd name="T90" fmla="*/ 558502229 w 259"/>
                <a:gd name="T91" fmla="*/ 233578521 h 154"/>
                <a:gd name="T92" fmla="*/ 556213143 w 259"/>
                <a:gd name="T93" fmla="*/ 249150523 h 154"/>
                <a:gd name="T94" fmla="*/ 526458049 w 259"/>
                <a:gd name="T95" fmla="*/ 258048595 h 154"/>
                <a:gd name="T96" fmla="*/ 526458049 w 259"/>
                <a:gd name="T97" fmla="*/ 295866526 h 154"/>
                <a:gd name="T98" fmla="*/ 508145359 w 259"/>
                <a:gd name="T99" fmla="*/ 309214382 h 154"/>
                <a:gd name="T100" fmla="*/ 478390266 w 259"/>
                <a:gd name="T101" fmla="*/ 315888311 h 154"/>
                <a:gd name="T102" fmla="*/ 473812093 w 259"/>
                <a:gd name="T103" fmla="*/ 335908601 h 154"/>
                <a:gd name="T104" fmla="*/ 446344572 w 259"/>
                <a:gd name="T105" fmla="*/ 342582529 h 154"/>
                <a:gd name="T106" fmla="*/ 402854960 w 259"/>
                <a:gd name="T107" fmla="*/ 324786383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32" name="Freeform 195"/>
            <p:cNvSpPr>
              <a:spLocks/>
            </p:cNvSpPr>
            <p:nvPr/>
          </p:nvSpPr>
          <p:spPr bwMode="auto">
            <a:xfrm>
              <a:off x="7645400" y="4354513"/>
              <a:ext cx="66675" cy="34925"/>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3" name="Freeform 196"/>
            <p:cNvSpPr>
              <a:spLocks/>
            </p:cNvSpPr>
            <p:nvPr/>
          </p:nvSpPr>
          <p:spPr bwMode="auto">
            <a:xfrm>
              <a:off x="2471738" y="3762375"/>
              <a:ext cx="30162" cy="28575"/>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4" name="Freeform 197"/>
            <p:cNvSpPr>
              <a:spLocks/>
            </p:cNvSpPr>
            <p:nvPr/>
          </p:nvSpPr>
          <p:spPr bwMode="auto">
            <a:xfrm>
              <a:off x="4383088" y="2944813"/>
              <a:ext cx="106362" cy="217487"/>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5" name="Freeform 198"/>
            <p:cNvSpPr>
              <a:spLocks/>
            </p:cNvSpPr>
            <p:nvPr/>
          </p:nvSpPr>
          <p:spPr bwMode="auto">
            <a:xfrm>
              <a:off x="4856163" y="2800350"/>
              <a:ext cx="490537" cy="1920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chemeClr val="tx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6" name="Freeform 199"/>
            <p:cNvSpPr>
              <a:spLocks/>
            </p:cNvSpPr>
            <p:nvPr/>
          </p:nvSpPr>
          <p:spPr bwMode="auto">
            <a:xfrm>
              <a:off x="4846638" y="2797175"/>
              <a:ext cx="76200" cy="61913"/>
            </a:xfrm>
            <a:custGeom>
              <a:avLst/>
              <a:gdLst>
                <a:gd name="T0" fmla="*/ 48387000 w 50"/>
                <a:gd name="T1" fmla="*/ 67423257 h 41"/>
                <a:gd name="T2" fmla="*/ 18432780 w 50"/>
                <a:gd name="T3" fmla="*/ 92144665 h 41"/>
                <a:gd name="T4" fmla="*/ 4608576 w 50"/>
                <a:gd name="T5" fmla="*/ 71917235 h 41"/>
                <a:gd name="T6" fmla="*/ 4608576 w 50"/>
                <a:gd name="T7" fmla="*/ 60680780 h 41"/>
                <a:gd name="T8" fmla="*/ 11521440 w 50"/>
                <a:gd name="T9" fmla="*/ 56185292 h 41"/>
                <a:gd name="T10" fmla="*/ 20737068 w 50"/>
                <a:gd name="T11" fmla="*/ 26969907 h 41"/>
                <a:gd name="T12" fmla="*/ 0 w 50"/>
                <a:gd name="T13" fmla="*/ 15731942 h 41"/>
                <a:gd name="T14" fmla="*/ 39169848 w 50"/>
                <a:gd name="T15" fmla="*/ 0 h 41"/>
                <a:gd name="T16" fmla="*/ 73732644 w 50"/>
                <a:gd name="T17" fmla="*/ 6742477 h 41"/>
                <a:gd name="T18" fmla="*/ 80645508 w 50"/>
                <a:gd name="T19" fmla="*/ 24721408 h 41"/>
                <a:gd name="T20" fmla="*/ 115206780 w 50"/>
                <a:gd name="T21" fmla="*/ 40453350 h 41"/>
                <a:gd name="T22" fmla="*/ 108293916 w 50"/>
                <a:gd name="T23" fmla="*/ 51691315 h 41"/>
                <a:gd name="T24" fmla="*/ 64515492 w 50"/>
                <a:gd name="T25" fmla="*/ 53938304 h 41"/>
                <a:gd name="T26" fmla="*/ 48387000 w 50"/>
                <a:gd name="T27" fmla="*/ 6742325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37" name="Freeform 200"/>
            <p:cNvSpPr>
              <a:spLocks/>
            </p:cNvSpPr>
            <p:nvPr/>
          </p:nvSpPr>
          <p:spPr bwMode="auto">
            <a:xfrm>
              <a:off x="7440613" y="3317875"/>
              <a:ext cx="38100" cy="101600"/>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38" name="Freeform 201"/>
            <p:cNvSpPr>
              <a:spLocks/>
            </p:cNvSpPr>
            <p:nvPr/>
          </p:nvSpPr>
          <p:spPr bwMode="auto">
            <a:xfrm>
              <a:off x="5000625" y="4129088"/>
              <a:ext cx="300038" cy="333375"/>
            </a:xfrm>
            <a:custGeom>
              <a:avLst/>
              <a:gdLst>
                <a:gd name="T0" fmla="*/ 191481538 w 199"/>
                <a:gd name="T1" fmla="*/ 0 h 224"/>
                <a:gd name="T2" fmla="*/ 198320595 w 199"/>
                <a:gd name="T3" fmla="*/ 4430613 h 224"/>
                <a:gd name="T4" fmla="*/ 351050491 w 199"/>
                <a:gd name="T5" fmla="*/ 99674660 h 224"/>
                <a:gd name="T6" fmla="*/ 353330177 w 199"/>
                <a:gd name="T7" fmla="*/ 126253875 h 224"/>
                <a:gd name="T8" fmla="*/ 412598990 w 199"/>
                <a:gd name="T9" fmla="*/ 172768617 h 224"/>
                <a:gd name="T10" fmla="*/ 392081818 w 199"/>
                <a:gd name="T11" fmla="*/ 228143098 h 224"/>
                <a:gd name="T12" fmla="*/ 394361504 w 199"/>
                <a:gd name="T13" fmla="*/ 254722313 h 224"/>
                <a:gd name="T14" fmla="*/ 419436539 w 199"/>
                <a:gd name="T15" fmla="*/ 272443277 h 224"/>
                <a:gd name="T16" fmla="*/ 421716225 w 199"/>
                <a:gd name="T17" fmla="*/ 283517578 h 224"/>
                <a:gd name="T18" fmla="*/ 410319304 w 199"/>
                <a:gd name="T19" fmla="*/ 312312844 h 224"/>
                <a:gd name="T20" fmla="*/ 412598990 w 199"/>
                <a:gd name="T21" fmla="*/ 325601707 h 224"/>
                <a:gd name="T22" fmla="*/ 408039618 w 199"/>
                <a:gd name="T23" fmla="*/ 347751797 h 224"/>
                <a:gd name="T24" fmla="*/ 421716225 w 199"/>
                <a:gd name="T25" fmla="*/ 376547063 h 224"/>
                <a:gd name="T26" fmla="*/ 437674025 w 199"/>
                <a:gd name="T27" fmla="*/ 420845754 h 224"/>
                <a:gd name="T28" fmla="*/ 453630317 w 199"/>
                <a:gd name="T29" fmla="*/ 431921543 h 224"/>
                <a:gd name="T30" fmla="*/ 419436539 w 199"/>
                <a:gd name="T31" fmla="*/ 458500758 h 224"/>
                <a:gd name="T32" fmla="*/ 373845840 w 199"/>
                <a:gd name="T33" fmla="*/ 476220234 h 224"/>
                <a:gd name="T34" fmla="*/ 348770805 w 199"/>
                <a:gd name="T35" fmla="*/ 476220234 h 224"/>
                <a:gd name="T36" fmla="*/ 332814513 w 199"/>
                <a:gd name="T37" fmla="*/ 489510586 h 224"/>
                <a:gd name="T38" fmla="*/ 303180106 w 199"/>
                <a:gd name="T39" fmla="*/ 489510586 h 224"/>
                <a:gd name="T40" fmla="*/ 291781678 w 199"/>
                <a:gd name="T41" fmla="*/ 496155762 h 224"/>
                <a:gd name="T42" fmla="*/ 243911294 w 199"/>
                <a:gd name="T43" fmla="*/ 482865410 h 224"/>
                <a:gd name="T44" fmla="*/ 211998709 w 199"/>
                <a:gd name="T45" fmla="*/ 487296023 h 224"/>
                <a:gd name="T46" fmla="*/ 202879966 w 199"/>
                <a:gd name="T47" fmla="*/ 425276367 h 224"/>
                <a:gd name="T48" fmla="*/ 186923674 w 199"/>
                <a:gd name="T49" fmla="*/ 403126277 h 224"/>
                <a:gd name="T50" fmla="*/ 180084617 w 199"/>
                <a:gd name="T51" fmla="*/ 389837414 h 224"/>
                <a:gd name="T52" fmla="*/ 139051782 w 199"/>
                <a:gd name="T53" fmla="*/ 380976188 h 224"/>
                <a:gd name="T54" fmla="*/ 116256432 w 199"/>
                <a:gd name="T55" fmla="*/ 367687324 h 224"/>
                <a:gd name="T56" fmla="*/ 88901712 w 199"/>
                <a:gd name="T57" fmla="*/ 361042148 h 224"/>
                <a:gd name="T58" fmla="*/ 72945419 w 199"/>
                <a:gd name="T59" fmla="*/ 352182410 h 224"/>
                <a:gd name="T60" fmla="*/ 56989127 w 199"/>
                <a:gd name="T61" fmla="*/ 341106621 h 224"/>
                <a:gd name="T62" fmla="*/ 34193778 w 199"/>
                <a:gd name="T63" fmla="*/ 281303016 h 224"/>
                <a:gd name="T64" fmla="*/ 11398429 w 199"/>
                <a:gd name="T65" fmla="*/ 256938363 h 224"/>
                <a:gd name="T66" fmla="*/ 2279686 w 199"/>
                <a:gd name="T67" fmla="*/ 230357660 h 224"/>
                <a:gd name="T68" fmla="*/ 6839057 w 199"/>
                <a:gd name="T69" fmla="*/ 205993008 h 224"/>
                <a:gd name="T70" fmla="*/ 0 w 199"/>
                <a:gd name="T71" fmla="*/ 163908879 h 224"/>
                <a:gd name="T72" fmla="*/ 15956292 w 199"/>
                <a:gd name="T73" fmla="*/ 161694316 h 224"/>
                <a:gd name="T74" fmla="*/ 31914092 w 199"/>
                <a:gd name="T75" fmla="*/ 143973352 h 224"/>
                <a:gd name="T76" fmla="*/ 50150070 w 199"/>
                <a:gd name="T77" fmla="*/ 119608699 h 224"/>
                <a:gd name="T78" fmla="*/ 59268813 w 199"/>
                <a:gd name="T79" fmla="*/ 110748961 h 224"/>
                <a:gd name="T80" fmla="*/ 59268813 w 199"/>
                <a:gd name="T81" fmla="*/ 95244047 h 224"/>
                <a:gd name="T82" fmla="*/ 50150070 w 199"/>
                <a:gd name="T83" fmla="*/ 86384309 h 224"/>
                <a:gd name="T84" fmla="*/ 47870384 w 199"/>
                <a:gd name="T85" fmla="*/ 68664832 h 224"/>
                <a:gd name="T86" fmla="*/ 59268813 w 199"/>
                <a:gd name="T87" fmla="*/ 62019656 h 224"/>
                <a:gd name="T88" fmla="*/ 63826677 w 199"/>
                <a:gd name="T89" fmla="*/ 35440441 h 224"/>
                <a:gd name="T90" fmla="*/ 45590699 w 199"/>
                <a:gd name="T91" fmla="*/ 8859738 h 224"/>
                <a:gd name="T92" fmla="*/ 61548499 w 199"/>
                <a:gd name="T93" fmla="*/ 4430613 h 224"/>
                <a:gd name="T94" fmla="*/ 107139197 w 199"/>
                <a:gd name="T95" fmla="*/ 4430613 h 224"/>
                <a:gd name="T96" fmla="*/ 191481538 w 199"/>
                <a:gd name="T97" fmla="*/ 0 h 2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39" name="Freeform 202"/>
            <p:cNvSpPr>
              <a:spLocks/>
            </p:cNvSpPr>
            <p:nvPr/>
          </p:nvSpPr>
          <p:spPr bwMode="auto">
            <a:xfrm>
              <a:off x="5006975" y="3967163"/>
              <a:ext cx="152400" cy="176212"/>
            </a:xfrm>
            <a:custGeom>
              <a:avLst/>
              <a:gdLst>
                <a:gd name="T0" fmla="*/ 96774000 w 100"/>
                <a:gd name="T1" fmla="*/ 244473243 h 118"/>
                <a:gd name="T2" fmla="*/ 50691288 w 100"/>
                <a:gd name="T3" fmla="*/ 244473243 h 118"/>
                <a:gd name="T4" fmla="*/ 34562796 w 100"/>
                <a:gd name="T5" fmla="*/ 248917370 h 118"/>
                <a:gd name="T6" fmla="*/ 9217152 w 100"/>
                <a:gd name="T7" fmla="*/ 262252736 h 118"/>
                <a:gd name="T8" fmla="*/ 0 w 100"/>
                <a:gd name="T9" fmla="*/ 257807116 h 118"/>
                <a:gd name="T10" fmla="*/ 0 w 100"/>
                <a:gd name="T11" fmla="*/ 224470195 h 118"/>
                <a:gd name="T12" fmla="*/ 9217152 w 100"/>
                <a:gd name="T13" fmla="*/ 206690703 h 118"/>
                <a:gd name="T14" fmla="*/ 11521440 w 100"/>
                <a:gd name="T15" fmla="*/ 168908162 h 118"/>
                <a:gd name="T16" fmla="*/ 20737068 w 100"/>
                <a:gd name="T17" fmla="*/ 146683050 h 118"/>
                <a:gd name="T18" fmla="*/ 36865560 w 100"/>
                <a:gd name="T19" fmla="*/ 124459432 h 118"/>
                <a:gd name="T20" fmla="*/ 52995576 w 100"/>
                <a:gd name="T21" fmla="*/ 111124066 h 118"/>
                <a:gd name="T22" fmla="*/ 66819780 w 100"/>
                <a:gd name="T23" fmla="*/ 95566637 h 118"/>
                <a:gd name="T24" fmla="*/ 50691288 w 100"/>
                <a:gd name="T25" fmla="*/ 88898954 h 118"/>
                <a:gd name="T26" fmla="*/ 52995576 w 100"/>
                <a:gd name="T27" fmla="*/ 35558984 h 118"/>
                <a:gd name="T28" fmla="*/ 69124068 w 100"/>
                <a:gd name="T29" fmla="*/ 22225112 h 118"/>
                <a:gd name="T30" fmla="*/ 96774000 w 100"/>
                <a:gd name="T31" fmla="*/ 31114858 h 118"/>
                <a:gd name="T32" fmla="*/ 131335272 w 100"/>
                <a:gd name="T33" fmla="*/ 22225112 h 118"/>
                <a:gd name="T34" fmla="*/ 158985204 w 100"/>
                <a:gd name="T35" fmla="*/ 22225112 h 118"/>
                <a:gd name="T36" fmla="*/ 186635136 w 100"/>
                <a:gd name="T37" fmla="*/ 0 h 118"/>
                <a:gd name="T38" fmla="*/ 207372204 w 100"/>
                <a:gd name="T39" fmla="*/ 33336921 h 118"/>
                <a:gd name="T40" fmla="*/ 211980780 w 100"/>
                <a:gd name="T41" fmla="*/ 55562033 h 118"/>
                <a:gd name="T42" fmla="*/ 230413560 w 100"/>
                <a:gd name="T43" fmla="*/ 108902003 h 118"/>
                <a:gd name="T44" fmla="*/ 214285068 w 100"/>
                <a:gd name="T45" fmla="*/ 142238924 h 118"/>
                <a:gd name="T46" fmla="*/ 193548000 w 100"/>
                <a:gd name="T47" fmla="*/ 173353782 h 118"/>
                <a:gd name="T48" fmla="*/ 182026560 w 100"/>
                <a:gd name="T49" fmla="*/ 191133274 h 118"/>
                <a:gd name="T50" fmla="*/ 182026560 w 100"/>
                <a:gd name="T51" fmla="*/ 240027624 h 118"/>
                <a:gd name="T52" fmla="*/ 96774000 w 100"/>
                <a:gd name="T53" fmla="*/ 244473243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0" name="Freeform 203"/>
            <p:cNvSpPr>
              <a:spLocks/>
            </p:cNvSpPr>
            <p:nvPr/>
          </p:nvSpPr>
          <p:spPr bwMode="auto">
            <a:xfrm>
              <a:off x="4724400" y="2489200"/>
              <a:ext cx="436563" cy="241300"/>
            </a:xfrm>
            <a:custGeom>
              <a:avLst/>
              <a:gdLst>
                <a:gd name="T0" fmla="*/ 341480185 w 288"/>
                <a:gd name="T1" fmla="*/ 13301290 h 162"/>
                <a:gd name="T2" fmla="*/ 359814315 w 288"/>
                <a:gd name="T3" fmla="*/ 4434260 h 162"/>
                <a:gd name="T4" fmla="*/ 426278000 w 288"/>
                <a:gd name="T5" fmla="*/ 24384706 h 162"/>
                <a:gd name="T6" fmla="*/ 423986044 w 288"/>
                <a:gd name="T7" fmla="*/ 48769411 h 162"/>
                <a:gd name="T8" fmla="*/ 469822128 w 288"/>
                <a:gd name="T9" fmla="*/ 68721346 h 162"/>
                <a:gd name="T10" fmla="*/ 520242123 w 288"/>
                <a:gd name="T11" fmla="*/ 93106052 h 162"/>
                <a:gd name="T12" fmla="*/ 575244513 w 288"/>
                <a:gd name="T13" fmla="*/ 108623727 h 162"/>
                <a:gd name="T14" fmla="*/ 653166461 w 288"/>
                <a:gd name="T15" fmla="*/ 121925017 h 162"/>
                <a:gd name="T16" fmla="*/ 646292110 w 288"/>
                <a:gd name="T17" fmla="*/ 159609523 h 162"/>
                <a:gd name="T18" fmla="*/ 657750372 w 288"/>
                <a:gd name="T19" fmla="*/ 197295519 h 162"/>
                <a:gd name="T20" fmla="*/ 605038422 w 288"/>
                <a:gd name="T21" fmla="*/ 215031069 h 162"/>
                <a:gd name="T22" fmla="*/ 579828425 w 288"/>
                <a:gd name="T23" fmla="*/ 237197900 h 162"/>
                <a:gd name="T24" fmla="*/ 522534078 w 288"/>
                <a:gd name="T25" fmla="*/ 254933450 h 162"/>
                <a:gd name="T26" fmla="*/ 499616037 w 288"/>
                <a:gd name="T27" fmla="*/ 299268601 h 162"/>
                <a:gd name="T28" fmla="*/ 559202339 w 288"/>
                <a:gd name="T29" fmla="*/ 308135631 h 162"/>
                <a:gd name="T30" fmla="*/ 513366255 w 288"/>
                <a:gd name="T31" fmla="*/ 332521827 h 162"/>
                <a:gd name="T32" fmla="*/ 444612130 w 288"/>
                <a:gd name="T33" fmla="*/ 350255887 h 162"/>
                <a:gd name="T34" fmla="*/ 405650398 w 288"/>
                <a:gd name="T35" fmla="*/ 314786277 h 162"/>
                <a:gd name="T36" fmla="*/ 444612130 w 288"/>
                <a:gd name="T37" fmla="*/ 290401571 h 162"/>
                <a:gd name="T38" fmla="*/ 371274094 w 288"/>
                <a:gd name="T39" fmla="*/ 268233251 h 162"/>
                <a:gd name="T40" fmla="*/ 332312362 w 288"/>
                <a:gd name="T41" fmla="*/ 257149835 h 162"/>
                <a:gd name="T42" fmla="*/ 297936057 w 288"/>
                <a:gd name="T43" fmla="*/ 317004151 h 162"/>
                <a:gd name="T44" fmla="*/ 263558237 w 288"/>
                <a:gd name="T45" fmla="*/ 314786277 h 162"/>
                <a:gd name="T46" fmla="*/ 254391930 w 288"/>
                <a:gd name="T47" fmla="*/ 303702861 h 162"/>
                <a:gd name="T48" fmla="*/ 268142148 w 288"/>
                <a:gd name="T49" fmla="*/ 272667510 h 162"/>
                <a:gd name="T50" fmla="*/ 270434104 w 288"/>
                <a:gd name="T51" fmla="*/ 261584095 h 162"/>
                <a:gd name="T52" fmla="*/ 297936057 w 288"/>
                <a:gd name="T53" fmla="*/ 268233251 h 162"/>
                <a:gd name="T54" fmla="*/ 300228013 w 288"/>
                <a:gd name="T55" fmla="*/ 261584095 h 162"/>
                <a:gd name="T56" fmla="*/ 286476279 w 288"/>
                <a:gd name="T57" fmla="*/ 241632160 h 162"/>
                <a:gd name="T58" fmla="*/ 263558237 w 288"/>
                <a:gd name="T59" fmla="*/ 217247454 h 162"/>
                <a:gd name="T60" fmla="*/ 245224107 w 288"/>
                <a:gd name="T61" fmla="*/ 188428489 h 162"/>
                <a:gd name="T62" fmla="*/ 199388024 w 288"/>
                <a:gd name="T63" fmla="*/ 172910814 h 162"/>
                <a:gd name="T64" fmla="*/ 169594115 w 288"/>
                <a:gd name="T65" fmla="*/ 183995719 h 162"/>
                <a:gd name="T66" fmla="*/ 144384117 w 288"/>
                <a:gd name="T67" fmla="*/ 195079134 h 162"/>
                <a:gd name="T68" fmla="*/ 105423901 w 288"/>
                <a:gd name="T69" fmla="*/ 206162549 h 162"/>
                <a:gd name="T70" fmla="*/ 64170213 w 288"/>
                <a:gd name="T71" fmla="*/ 195079134 h 162"/>
                <a:gd name="T72" fmla="*/ 25209997 w 288"/>
                <a:gd name="T73" fmla="*/ 199513394 h 162"/>
                <a:gd name="T74" fmla="*/ 0 w 288"/>
                <a:gd name="T75" fmla="*/ 175127199 h 162"/>
                <a:gd name="T76" fmla="*/ 13750219 w 288"/>
                <a:gd name="T77" fmla="*/ 146309723 h 162"/>
                <a:gd name="T78" fmla="*/ 9167823 w 288"/>
                <a:gd name="T79" fmla="*/ 128574173 h 162"/>
                <a:gd name="T80" fmla="*/ 55003906 w 288"/>
                <a:gd name="T81" fmla="*/ 86455407 h 162"/>
                <a:gd name="T82" fmla="*/ 34377820 w 288"/>
                <a:gd name="T83" fmla="*/ 33251736 h 162"/>
                <a:gd name="T84" fmla="*/ 68754125 w 288"/>
                <a:gd name="T85" fmla="*/ 19951935 h 162"/>
                <a:gd name="T86" fmla="*/ 132925854 w 288"/>
                <a:gd name="T87" fmla="*/ 22168320 h 162"/>
                <a:gd name="T88" fmla="*/ 203971935 w 288"/>
                <a:gd name="T89" fmla="*/ 33251736 h 162"/>
                <a:gd name="T90" fmla="*/ 231473888 w 288"/>
                <a:gd name="T91" fmla="*/ 33251736 h 162"/>
                <a:gd name="T92" fmla="*/ 275018016 w 288"/>
                <a:gd name="T93" fmla="*/ 42118766 h 162"/>
                <a:gd name="T94" fmla="*/ 288768234 w 288"/>
                <a:gd name="T95" fmla="*/ 22168320 h 162"/>
                <a:gd name="T96" fmla="*/ 327729966 w 288"/>
                <a:gd name="T97" fmla="*/ 11083415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1" name="Freeform 204"/>
            <p:cNvSpPr>
              <a:spLocks/>
            </p:cNvSpPr>
            <p:nvPr/>
          </p:nvSpPr>
          <p:spPr bwMode="auto">
            <a:xfrm>
              <a:off x="2647950" y="5030788"/>
              <a:ext cx="134938" cy="147637"/>
            </a:xfrm>
            <a:custGeom>
              <a:avLst/>
              <a:gdLst>
                <a:gd name="T0" fmla="*/ 6800875 w 90"/>
                <a:gd name="T1" fmla="*/ 4395153 h 100"/>
                <a:gd name="T2" fmla="*/ 31735918 w 90"/>
                <a:gd name="T3" fmla="*/ 0 h 100"/>
                <a:gd name="T4" fmla="*/ 79339046 w 90"/>
                <a:gd name="T5" fmla="*/ 35155322 h 100"/>
                <a:gd name="T6" fmla="*/ 92939297 w 90"/>
                <a:gd name="T7" fmla="*/ 32958484 h 100"/>
                <a:gd name="T8" fmla="*/ 138275467 w 90"/>
                <a:gd name="T9" fmla="*/ 63720129 h 100"/>
                <a:gd name="T10" fmla="*/ 174543802 w 90"/>
                <a:gd name="T11" fmla="*/ 87889782 h 100"/>
                <a:gd name="T12" fmla="*/ 201745804 w 90"/>
                <a:gd name="T13" fmla="*/ 118651428 h 100"/>
                <a:gd name="T14" fmla="*/ 188145553 w 90"/>
                <a:gd name="T15" fmla="*/ 140624243 h 100"/>
                <a:gd name="T16" fmla="*/ 204012762 w 90"/>
                <a:gd name="T17" fmla="*/ 166990734 h 100"/>
                <a:gd name="T18" fmla="*/ 190412511 w 90"/>
                <a:gd name="T19" fmla="*/ 195555541 h 100"/>
                <a:gd name="T20" fmla="*/ 151875718 w 90"/>
                <a:gd name="T21" fmla="*/ 219725194 h 100"/>
                <a:gd name="T22" fmla="*/ 120141299 w 90"/>
                <a:gd name="T23" fmla="*/ 210936364 h 100"/>
                <a:gd name="T24" fmla="*/ 99740172 w 90"/>
                <a:gd name="T25" fmla="*/ 215330041 h 100"/>
                <a:gd name="T26" fmla="*/ 61203379 w 90"/>
                <a:gd name="T27" fmla="*/ 195555541 h 100"/>
                <a:gd name="T28" fmla="*/ 34002877 w 90"/>
                <a:gd name="T29" fmla="*/ 197752380 h 100"/>
                <a:gd name="T30" fmla="*/ 4533917 w 90"/>
                <a:gd name="T31" fmla="*/ 173582726 h 100"/>
                <a:gd name="T32" fmla="*/ 2266958 w 90"/>
                <a:gd name="T33" fmla="*/ 142821081 h 100"/>
                <a:gd name="T34" fmla="*/ 9067834 w 90"/>
                <a:gd name="T35" fmla="*/ 134032250 h 100"/>
                <a:gd name="T36" fmla="*/ 0 w 90"/>
                <a:gd name="T37" fmla="*/ 87889782 h 100"/>
                <a:gd name="T38" fmla="*/ 4533917 w 90"/>
                <a:gd name="T39" fmla="*/ 41747314 h 100"/>
                <a:gd name="T40" fmla="*/ 6800875 w 90"/>
                <a:gd name="T41" fmla="*/ 4395153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2" name="Freeform 205"/>
            <p:cNvSpPr>
              <a:spLocks/>
            </p:cNvSpPr>
            <p:nvPr/>
          </p:nvSpPr>
          <p:spPr bwMode="auto">
            <a:xfrm>
              <a:off x="655638" y="2322513"/>
              <a:ext cx="71437" cy="38100"/>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43" name="Freeform 207"/>
            <p:cNvSpPr>
              <a:spLocks/>
            </p:cNvSpPr>
            <p:nvPr/>
          </p:nvSpPr>
          <p:spPr bwMode="auto">
            <a:xfrm>
              <a:off x="469900" y="2254250"/>
              <a:ext cx="42863" cy="19050"/>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44" name="Freeform 208"/>
            <p:cNvSpPr>
              <a:spLocks/>
            </p:cNvSpPr>
            <p:nvPr/>
          </p:nvSpPr>
          <p:spPr bwMode="auto">
            <a:xfrm>
              <a:off x="496888" y="2157413"/>
              <a:ext cx="61912" cy="22225"/>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45" name="Freeform 209"/>
            <p:cNvSpPr>
              <a:spLocks/>
            </p:cNvSpPr>
            <p:nvPr/>
          </p:nvSpPr>
          <p:spPr bwMode="auto">
            <a:xfrm>
              <a:off x="338138" y="1957388"/>
              <a:ext cx="1030287" cy="471487"/>
            </a:xfrm>
            <a:custGeom>
              <a:avLst/>
              <a:gdLst>
                <a:gd name="T0" fmla="*/ 1237933640 w 682"/>
                <a:gd name="T1" fmla="*/ 17708278 h 317"/>
                <a:gd name="T2" fmla="*/ 1306453769 w 682"/>
                <a:gd name="T3" fmla="*/ 35418044 h 317"/>
                <a:gd name="T4" fmla="*/ 1438927225 w 682"/>
                <a:gd name="T5" fmla="*/ 46485346 h 317"/>
                <a:gd name="T6" fmla="*/ 1532571551 w 682"/>
                <a:gd name="T7" fmla="*/ 57552648 h 317"/>
                <a:gd name="T8" fmla="*/ 1365838786 w 682"/>
                <a:gd name="T9" fmla="*/ 208077476 h 317"/>
                <a:gd name="T10" fmla="*/ 1144289314 w 682"/>
                <a:gd name="T11" fmla="*/ 458212484 h 317"/>
                <a:gd name="T12" fmla="*/ 1208242642 w 682"/>
                <a:gd name="T13" fmla="*/ 480348576 h 317"/>
                <a:gd name="T14" fmla="*/ 1256206883 w 682"/>
                <a:gd name="T15" fmla="*/ 506910993 h 317"/>
                <a:gd name="T16" fmla="*/ 1249354417 w 682"/>
                <a:gd name="T17" fmla="*/ 606522662 h 317"/>
                <a:gd name="T18" fmla="*/ 1224230219 w 682"/>
                <a:gd name="T19" fmla="*/ 683998238 h 317"/>
                <a:gd name="T20" fmla="*/ 1224230219 w 682"/>
                <a:gd name="T21" fmla="*/ 615376801 h 317"/>
                <a:gd name="T22" fmla="*/ 1201390176 w 682"/>
                <a:gd name="T23" fmla="*/ 535688061 h 317"/>
                <a:gd name="T24" fmla="*/ 1096325073 w 682"/>
                <a:gd name="T25" fmla="*/ 478133926 h 317"/>
                <a:gd name="T26" fmla="*/ 979840704 w 682"/>
                <a:gd name="T27" fmla="*/ 458212484 h 317"/>
                <a:gd name="T28" fmla="*/ 867924646 w 682"/>
                <a:gd name="T29" fmla="*/ 429435417 h 317"/>
                <a:gd name="T30" fmla="*/ 771996164 w 682"/>
                <a:gd name="T31" fmla="*/ 471492949 h 317"/>
                <a:gd name="T32" fmla="*/ 701191880 w 682"/>
                <a:gd name="T33" fmla="*/ 469279786 h 317"/>
                <a:gd name="T34" fmla="*/ 817676250 w 682"/>
                <a:gd name="T35" fmla="*/ 405086162 h 317"/>
                <a:gd name="T36" fmla="*/ 609831709 w 682"/>
                <a:gd name="T37" fmla="*/ 486988065 h 317"/>
                <a:gd name="T38" fmla="*/ 486494874 w 682"/>
                <a:gd name="T39" fmla="*/ 555609502 h 317"/>
                <a:gd name="T40" fmla="*/ 331181375 w 682"/>
                <a:gd name="T41" fmla="*/ 610948988 h 317"/>
                <a:gd name="T42" fmla="*/ 216981161 w 682"/>
                <a:gd name="T43" fmla="*/ 646367031 h 317"/>
                <a:gd name="T44" fmla="*/ 73088439 w 682"/>
                <a:gd name="T45" fmla="*/ 688424564 h 317"/>
                <a:gd name="T46" fmla="*/ 63951818 w 682"/>
                <a:gd name="T47" fmla="*/ 672929449 h 317"/>
                <a:gd name="T48" fmla="*/ 223833627 w 682"/>
                <a:gd name="T49" fmla="*/ 630871916 h 317"/>
                <a:gd name="T50" fmla="*/ 354021418 w 682"/>
                <a:gd name="T51" fmla="*/ 577745594 h 317"/>
                <a:gd name="T52" fmla="*/ 486494874 w 682"/>
                <a:gd name="T53" fmla="*/ 504697830 h 317"/>
                <a:gd name="T54" fmla="*/ 392850548 w 682"/>
                <a:gd name="T55" fmla="*/ 526833922 h 317"/>
                <a:gd name="T56" fmla="*/ 381429771 w 682"/>
                <a:gd name="T57" fmla="*/ 498056854 h 317"/>
                <a:gd name="T58" fmla="*/ 333465531 w 682"/>
                <a:gd name="T59" fmla="*/ 489202715 h 317"/>
                <a:gd name="T60" fmla="*/ 301488866 w 682"/>
                <a:gd name="T61" fmla="*/ 467066623 h 317"/>
                <a:gd name="T62" fmla="*/ 317477954 w 682"/>
                <a:gd name="T63" fmla="*/ 411727138 h 317"/>
                <a:gd name="T64" fmla="*/ 417974746 w 682"/>
                <a:gd name="T65" fmla="*/ 347533514 h 317"/>
                <a:gd name="T66" fmla="*/ 502482451 w 682"/>
                <a:gd name="T67" fmla="*/ 329823748 h 317"/>
                <a:gd name="T68" fmla="*/ 616682665 w 682"/>
                <a:gd name="T69" fmla="*/ 301048168 h 317"/>
                <a:gd name="T70" fmla="*/ 673783527 w 682"/>
                <a:gd name="T71" fmla="*/ 258989148 h 317"/>
                <a:gd name="T72" fmla="*/ 584707511 w 682"/>
                <a:gd name="T73" fmla="*/ 276697426 h 317"/>
                <a:gd name="T74" fmla="*/ 486494874 w 682"/>
                <a:gd name="T75" fmla="*/ 263416961 h 317"/>
                <a:gd name="T76" fmla="*/ 561867469 w 682"/>
                <a:gd name="T77" fmla="*/ 205862825 h 317"/>
                <a:gd name="T78" fmla="*/ 653227640 w 682"/>
                <a:gd name="T79" fmla="*/ 205862825 h 317"/>
                <a:gd name="T80" fmla="*/ 714895302 w 682"/>
                <a:gd name="T81" fmla="*/ 163805293 h 317"/>
                <a:gd name="T82" fmla="*/ 696623570 w 682"/>
                <a:gd name="T83" fmla="*/ 115106784 h 317"/>
                <a:gd name="T84" fmla="*/ 867924646 w 682"/>
                <a:gd name="T85" fmla="*/ 75262414 h 317"/>
                <a:gd name="T86" fmla="*/ 1002680747 w 682"/>
                <a:gd name="T87" fmla="*/ 35418044 h 317"/>
                <a:gd name="T88" fmla="*/ 1185402600 w 682"/>
                <a:gd name="T89" fmla="*/ 0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00B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6" name="Freeform 210"/>
            <p:cNvSpPr>
              <a:spLocks/>
            </p:cNvSpPr>
            <p:nvPr/>
          </p:nvSpPr>
          <p:spPr bwMode="auto">
            <a:xfrm>
              <a:off x="1004888" y="2578100"/>
              <a:ext cx="1512887" cy="744538"/>
            </a:xfrm>
            <a:custGeom>
              <a:avLst/>
              <a:gdLst>
                <a:gd name="T0" fmla="*/ 1359609330 w 1001"/>
                <a:gd name="T1" fmla="*/ 35388590 h 501"/>
                <a:gd name="T2" fmla="*/ 1496712258 w 1001"/>
                <a:gd name="T3" fmla="*/ 61928917 h 501"/>
                <a:gd name="T4" fmla="*/ 1601823899 w 1001"/>
                <a:gd name="T5" fmla="*/ 84046600 h 501"/>
                <a:gd name="T6" fmla="*/ 1654380475 w 1001"/>
                <a:gd name="T7" fmla="*/ 128280479 h 501"/>
                <a:gd name="T8" fmla="*/ 1665806474 w 1001"/>
                <a:gd name="T9" fmla="*/ 141551386 h 501"/>
                <a:gd name="T10" fmla="*/ 1674945763 w 1001"/>
                <a:gd name="T11" fmla="*/ 161457747 h 501"/>
                <a:gd name="T12" fmla="*/ 1668091674 w 1001"/>
                <a:gd name="T13" fmla="*/ 289738226 h 501"/>
                <a:gd name="T14" fmla="*/ 1626959587 w 1001"/>
                <a:gd name="T15" fmla="*/ 342820367 h 501"/>
                <a:gd name="T16" fmla="*/ 1741213538 w 1001"/>
                <a:gd name="T17" fmla="*/ 318491362 h 501"/>
                <a:gd name="T18" fmla="*/ 1800624203 w 1001"/>
                <a:gd name="T19" fmla="*/ 267620543 h 501"/>
                <a:gd name="T20" fmla="*/ 1910307755 w 1001"/>
                <a:gd name="T21" fmla="*/ 243291538 h 501"/>
                <a:gd name="T22" fmla="*/ 2047410683 w 1001"/>
                <a:gd name="T23" fmla="*/ 199056172 h 501"/>
                <a:gd name="T24" fmla="*/ 2147483647 w 1001"/>
                <a:gd name="T25" fmla="*/ 176939976 h 501"/>
                <a:gd name="T26" fmla="*/ 2147483647 w 1001"/>
                <a:gd name="T27" fmla="*/ 99528829 h 501"/>
                <a:gd name="T28" fmla="*/ 2147483647 w 1001"/>
                <a:gd name="T29" fmla="*/ 192420719 h 501"/>
                <a:gd name="T30" fmla="*/ 2147483647 w 1001"/>
                <a:gd name="T31" fmla="*/ 258773767 h 501"/>
                <a:gd name="T32" fmla="*/ 2106821347 w 1001"/>
                <a:gd name="T33" fmla="*/ 342820367 h 501"/>
                <a:gd name="T34" fmla="*/ 2125102947 w 1001"/>
                <a:gd name="T35" fmla="*/ 351667143 h 501"/>
                <a:gd name="T36" fmla="*/ 2029130595 w 1001"/>
                <a:gd name="T37" fmla="*/ 367149372 h 501"/>
                <a:gd name="T38" fmla="*/ 2038269883 w 1001"/>
                <a:gd name="T39" fmla="*/ 382631602 h 501"/>
                <a:gd name="T40" fmla="*/ 1942297531 w 1001"/>
                <a:gd name="T41" fmla="*/ 404749284 h 501"/>
                <a:gd name="T42" fmla="*/ 1896596555 w 1001"/>
                <a:gd name="T43" fmla="*/ 462254071 h 501"/>
                <a:gd name="T44" fmla="*/ 1887457266 w 1001"/>
                <a:gd name="T45" fmla="*/ 479947622 h 501"/>
                <a:gd name="T46" fmla="*/ 1830330291 w 1001"/>
                <a:gd name="T47" fmla="*/ 550723316 h 501"/>
                <a:gd name="T48" fmla="*/ 1830330291 w 1001"/>
                <a:gd name="T49" fmla="*/ 484371753 h 501"/>
                <a:gd name="T50" fmla="*/ 1818904291 w 1001"/>
                <a:gd name="T51" fmla="*/ 563994222 h 501"/>
                <a:gd name="T52" fmla="*/ 1786914514 w 1001"/>
                <a:gd name="T53" fmla="*/ 663521566 h 501"/>
                <a:gd name="T54" fmla="*/ 1665806474 w 1001"/>
                <a:gd name="T55" fmla="*/ 723239160 h 501"/>
                <a:gd name="T56" fmla="*/ 1551554034 w 1001"/>
                <a:gd name="T57" fmla="*/ 816132536 h 501"/>
                <a:gd name="T58" fmla="*/ 1553837723 w 1001"/>
                <a:gd name="T59" fmla="*/ 953259792 h 501"/>
                <a:gd name="T60" fmla="*/ 1544698434 w 1001"/>
                <a:gd name="T61" fmla="*/ 1074906304 h 501"/>
                <a:gd name="T62" fmla="*/ 1494427058 w 1001"/>
                <a:gd name="T63" fmla="*/ 1083753079 h 501"/>
                <a:gd name="T64" fmla="*/ 1453296482 w 1001"/>
                <a:gd name="T65" fmla="*/ 979801605 h 501"/>
                <a:gd name="T66" fmla="*/ 1425875594 w 1001"/>
                <a:gd name="T67" fmla="*/ 878061454 h 501"/>
                <a:gd name="T68" fmla="*/ 1336757330 w 1001"/>
                <a:gd name="T69" fmla="*/ 864790547 h 501"/>
                <a:gd name="T70" fmla="*/ 1206510002 w 1001"/>
                <a:gd name="T71" fmla="*/ 875848645 h 501"/>
                <a:gd name="T72" fmla="*/ 1201939602 w 1001"/>
                <a:gd name="T73" fmla="*/ 922295333 h 501"/>
                <a:gd name="T74" fmla="*/ 1117393249 w 1001"/>
                <a:gd name="T75" fmla="*/ 897966328 h 501"/>
                <a:gd name="T76" fmla="*/ 991714809 w 1001"/>
                <a:gd name="T77" fmla="*/ 906813104 h 501"/>
                <a:gd name="T78" fmla="*/ 859180769 w 1001"/>
                <a:gd name="T79" fmla="*/ 1004130610 h 501"/>
                <a:gd name="T80" fmla="*/ 836330281 w 1001"/>
                <a:gd name="T81" fmla="*/ 1074906304 h 501"/>
                <a:gd name="T82" fmla="*/ 774634417 w 1001"/>
                <a:gd name="T83" fmla="*/ 995283835 h 501"/>
                <a:gd name="T84" fmla="*/ 715222241 w 1001"/>
                <a:gd name="T85" fmla="*/ 893543683 h 501"/>
                <a:gd name="T86" fmla="*/ 598684601 w 1001"/>
                <a:gd name="T87" fmla="*/ 902390459 h 501"/>
                <a:gd name="T88" fmla="*/ 557554025 w 1001"/>
                <a:gd name="T89" fmla="*/ 818343859 h 501"/>
                <a:gd name="T90" fmla="*/ 441016384 w 1001"/>
                <a:gd name="T91" fmla="*/ 820555181 h 501"/>
                <a:gd name="T92" fmla="*/ 233075281 w 1001"/>
                <a:gd name="T93" fmla="*/ 758627750 h 501"/>
                <a:gd name="T94" fmla="*/ 121108040 w 1001"/>
                <a:gd name="T95" fmla="*/ 716603707 h 501"/>
                <a:gd name="T96" fmla="*/ 75407064 w 1001"/>
                <a:gd name="T97" fmla="*/ 683427926 h 501"/>
                <a:gd name="T98" fmla="*/ 18280088 w 1001"/>
                <a:gd name="T99" fmla="*/ 601594135 h 501"/>
                <a:gd name="T100" fmla="*/ 0 w 1001"/>
                <a:gd name="T101" fmla="*/ 473312169 h 501"/>
                <a:gd name="T102" fmla="*/ 52556576 w 1001"/>
                <a:gd name="T103" fmla="*/ 333972105 h 501"/>
                <a:gd name="T104" fmla="*/ 157668217 w 1001"/>
                <a:gd name="T105" fmla="*/ 174727167 h 501"/>
                <a:gd name="T106" fmla="*/ 214795192 w 1001"/>
                <a:gd name="T107" fmla="*/ 46446688 h 501"/>
                <a:gd name="T108" fmla="*/ 283346657 w 1001"/>
                <a:gd name="T109" fmla="*/ 55293464 h 501"/>
                <a:gd name="T110" fmla="*/ 546128025 w 1001"/>
                <a:gd name="T111" fmla="*/ 17693552 h 501"/>
                <a:gd name="T112" fmla="*/ 987144409 w 1001"/>
                <a:gd name="T113" fmla="*/ 17693552 h 501"/>
                <a:gd name="T114" fmla="*/ 1323047642 w 1001"/>
                <a:gd name="T115" fmla="*/ 0 h 5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00B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7" name="Freeform 211"/>
            <p:cNvSpPr>
              <a:spLocks/>
            </p:cNvSpPr>
            <p:nvPr/>
          </p:nvSpPr>
          <p:spPr bwMode="auto">
            <a:xfrm>
              <a:off x="5578475" y="2693988"/>
              <a:ext cx="469900" cy="257175"/>
            </a:xfrm>
            <a:custGeom>
              <a:avLst/>
              <a:gdLst>
                <a:gd name="T0" fmla="*/ 499602227 w 310"/>
                <a:gd name="T1" fmla="*/ 373899746 h 173"/>
                <a:gd name="T2" fmla="*/ 492726529 w 310"/>
                <a:gd name="T3" fmla="*/ 345137769 h 173"/>
                <a:gd name="T4" fmla="*/ 435433593 w 310"/>
                <a:gd name="T5" fmla="*/ 325226775 h 173"/>
                <a:gd name="T6" fmla="*/ 389598637 w 310"/>
                <a:gd name="T7" fmla="*/ 303102293 h 173"/>
                <a:gd name="T8" fmla="*/ 359805462 w 310"/>
                <a:gd name="T9" fmla="*/ 280977810 h 173"/>
                <a:gd name="T10" fmla="*/ 307094808 w 310"/>
                <a:gd name="T11" fmla="*/ 250003831 h 173"/>
                <a:gd name="T12" fmla="*/ 275009733 w 310"/>
                <a:gd name="T13" fmla="*/ 203542863 h 173"/>
                <a:gd name="T14" fmla="*/ 261259853 w 310"/>
                <a:gd name="T15" fmla="*/ 194693367 h 173"/>
                <a:gd name="T16" fmla="*/ 220008696 w 310"/>
                <a:gd name="T17" fmla="*/ 196905370 h 173"/>
                <a:gd name="T18" fmla="*/ 201673501 w 310"/>
                <a:gd name="T19" fmla="*/ 188055874 h 173"/>
                <a:gd name="T20" fmla="*/ 187923621 w 310"/>
                <a:gd name="T21" fmla="*/ 152657891 h 173"/>
                <a:gd name="T22" fmla="*/ 130629168 w 310"/>
                <a:gd name="T23" fmla="*/ 128319919 h 173"/>
                <a:gd name="T24" fmla="*/ 105421307 w 310"/>
                <a:gd name="T25" fmla="*/ 154869893 h 173"/>
                <a:gd name="T26" fmla="*/ 75628131 w 310"/>
                <a:gd name="T27" fmla="*/ 170356882 h 173"/>
                <a:gd name="T28" fmla="*/ 89378012 w 310"/>
                <a:gd name="T29" fmla="*/ 192481365 h 173"/>
                <a:gd name="T30" fmla="*/ 45834955 w 310"/>
                <a:gd name="T31" fmla="*/ 192481365 h 173"/>
                <a:gd name="T32" fmla="*/ 0 w 310"/>
                <a:gd name="T33" fmla="*/ 26548487 h 173"/>
                <a:gd name="T34" fmla="*/ 89378012 w 310"/>
                <a:gd name="T35" fmla="*/ 0 h 173"/>
                <a:gd name="T36" fmla="*/ 98545609 w 310"/>
                <a:gd name="T37" fmla="*/ 4425491 h 173"/>
                <a:gd name="T38" fmla="*/ 167298042 w 310"/>
                <a:gd name="T39" fmla="*/ 35399470 h 173"/>
                <a:gd name="T40" fmla="*/ 201673501 w 310"/>
                <a:gd name="T41" fmla="*/ 53098461 h 173"/>
                <a:gd name="T42" fmla="*/ 249800356 w 310"/>
                <a:gd name="T43" fmla="*/ 92921936 h 173"/>
                <a:gd name="T44" fmla="*/ 293344928 w 310"/>
                <a:gd name="T45" fmla="*/ 86284442 h 173"/>
                <a:gd name="T46" fmla="*/ 357513562 w 310"/>
                <a:gd name="T47" fmla="*/ 84072440 h 173"/>
                <a:gd name="T48" fmla="*/ 412516115 w 310"/>
                <a:gd name="T49" fmla="*/ 117258421 h 173"/>
                <a:gd name="T50" fmla="*/ 423974096 w 310"/>
                <a:gd name="T51" fmla="*/ 161507387 h 173"/>
                <a:gd name="T52" fmla="*/ 442307775 w 310"/>
                <a:gd name="T53" fmla="*/ 163719389 h 173"/>
                <a:gd name="T54" fmla="*/ 460642970 w 310"/>
                <a:gd name="T55" fmla="*/ 199117372 h 173"/>
                <a:gd name="T56" fmla="*/ 511060208 w 310"/>
                <a:gd name="T57" fmla="*/ 201330861 h 173"/>
                <a:gd name="T58" fmla="*/ 527103504 w 310"/>
                <a:gd name="T59" fmla="*/ 223455344 h 173"/>
                <a:gd name="T60" fmla="*/ 540853384 w 310"/>
                <a:gd name="T61" fmla="*/ 223455344 h 173"/>
                <a:gd name="T62" fmla="*/ 550020982 w 310"/>
                <a:gd name="T63" fmla="*/ 190267876 h 173"/>
                <a:gd name="T64" fmla="*/ 588980239 w 310"/>
                <a:gd name="T65" fmla="*/ 159293898 h 173"/>
                <a:gd name="T66" fmla="*/ 609605817 w 310"/>
                <a:gd name="T67" fmla="*/ 150444402 h 173"/>
                <a:gd name="T68" fmla="*/ 621065314 w 310"/>
                <a:gd name="T69" fmla="*/ 154869893 h 173"/>
                <a:gd name="T70" fmla="*/ 598147836 w 310"/>
                <a:gd name="T71" fmla="*/ 183631869 h 173"/>
                <a:gd name="T72" fmla="*/ 632523295 w 310"/>
                <a:gd name="T73" fmla="*/ 201330861 h 173"/>
                <a:gd name="T74" fmla="*/ 655440773 w 310"/>
                <a:gd name="T75" fmla="*/ 190267876 h 173"/>
                <a:gd name="T76" fmla="*/ 710443326 w 310"/>
                <a:gd name="T77" fmla="*/ 212392359 h 173"/>
                <a:gd name="T78" fmla="*/ 669192169 w 310"/>
                <a:gd name="T79" fmla="*/ 245578340 h 173"/>
                <a:gd name="T80" fmla="*/ 639398993 w 310"/>
                <a:gd name="T81" fmla="*/ 241154335 h 173"/>
                <a:gd name="T82" fmla="*/ 623357214 w 310"/>
                <a:gd name="T83" fmla="*/ 243366338 h 173"/>
                <a:gd name="T84" fmla="*/ 614189616 w 310"/>
                <a:gd name="T85" fmla="*/ 230091351 h 173"/>
                <a:gd name="T86" fmla="*/ 616481515 w 310"/>
                <a:gd name="T87" fmla="*/ 207968354 h 173"/>
                <a:gd name="T88" fmla="*/ 568354661 w 310"/>
                <a:gd name="T89" fmla="*/ 219029853 h 173"/>
                <a:gd name="T90" fmla="*/ 563770862 w 310"/>
                <a:gd name="T91" fmla="*/ 250003831 h 173"/>
                <a:gd name="T92" fmla="*/ 552312881 w 310"/>
                <a:gd name="T93" fmla="*/ 274340316 h 173"/>
                <a:gd name="T94" fmla="*/ 520227806 w 310"/>
                <a:gd name="T95" fmla="*/ 272128314 h 173"/>
                <a:gd name="T96" fmla="*/ 515644007 w 310"/>
                <a:gd name="T97" fmla="*/ 292039308 h 173"/>
                <a:gd name="T98" fmla="*/ 545437183 w 310"/>
                <a:gd name="T99" fmla="*/ 303102293 h 173"/>
                <a:gd name="T100" fmla="*/ 563770862 w 310"/>
                <a:gd name="T101" fmla="*/ 336288274 h 173"/>
                <a:gd name="T102" fmla="*/ 552312881 w 310"/>
                <a:gd name="T103" fmla="*/ 382749241 h 173"/>
                <a:gd name="T104" fmla="*/ 522519705 w 310"/>
                <a:gd name="T105" fmla="*/ 373899746 h 173"/>
                <a:gd name="T106" fmla="*/ 499602227 w 310"/>
                <a:gd name="T107" fmla="*/ 373899746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8" name="Freeform 212"/>
            <p:cNvSpPr>
              <a:spLocks/>
            </p:cNvSpPr>
            <p:nvPr/>
          </p:nvSpPr>
          <p:spPr bwMode="auto">
            <a:xfrm>
              <a:off x="2155825" y="3724275"/>
              <a:ext cx="374650" cy="352425"/>
            </a:xfrm>
            <a:custGeom>
              <a:avLst/>
              <a:gdLst>
                <a:gd name="T0" fmla="*/ 89076059 w 248"/>
                <a:gd name="T1" fmla="*/ 28770966 h 237"/>
                <a:gd name="T2" fmla="*/ 75372631 w 248"/>
                <a:gd name="T3" fmla="*/ 53115057 h 237"/>
                <a:gd name="T4" fmla="*/ 52532577 w 248"/>
                <a:gd name="T5" fmla="*/ 104015934 h 237"/>
                <a:gd name="T6" fmla="*/ 86791902 w 248"/>
                <a:gd name="T7" fmla="*/ 137213774 h 237"/>
                <a:gd name="T8" fmla="*/ 84507746 w 248"/>
                <a:gd name="T9" fmla="*/ 88524104 h 237"/>
                <a:gd name="T10" fmla="*/ 139324479 w 248"/>
                <a:gd name="T11" fmla="*/ 35410534 h 237"/>
                <a:gd name="T12" fmla="*/ 148461105 w 248"/>
                <a:gd name="T13" fmla="*/ 0 h 237"/>
                <a:gd name="T14" fmla="*/ 191857056 w 248"/>
                <a:gd name="T15" fmla="*/ 33196353 h 237"/>
                <a:gd name="T16" fmla="*/ 216981267 w 248"/>
                <a:gd name="T17" fmla="*/ 73032274 h 237"/>
                <a:gd name="T18" fmla="*/ 299204856 w 248"/>
                <a:gd name="T19" fmla="*/ 68606887 h 237"/>
                <a:gd name="T20" fmla="*/ 354021590 w 248"/>
                <a:gd name="T21" fmla="*/ 95163672 h 237"/>
                <a:gd name="T22" fmla="*/ 379145800 w 248"/>
                <a:gd name="T23" fmla="*/ 68606887 h 237"/>
                <a:gd name="T24" fmla="*/ 481926798 w 248"/>
                <a:gd name="T25" fmla="*/ 66392706 h 237"/>
                <a:gd name="T26" fmla="*/ 459086744 w 248"/>
                <a:gd name="T27" fmla="*/ 101803240 h 237"/>
                <a:gd name="T28" fmla="*/ 523038592 w 248"/>
                <a:gd name="T29" fmla="*/ 128360025 h 237"/>
                <a:gd name="T30" fmla="*/ 550446959 w 248"/>
                <a:gd name="T31" fmla="*/ 163770559 h 237"/>
                <a:gd name="T32" fmla="*/ 532173707 w 248"/>
                <a:gd name="T33" fmla="*/ 201393787 h 237"/>
                <a:gd name="T34" fmla="*/ 541310333 w 248"/>
                <a:gd name="T35" fmla="*/ 234590140 h 237"/>
                <a:gd name="T36" fmla="*/ 504766851 w 248"/>
                <a:gd name="T37" fmla="*/ 250081970 h 237"/>
                <a:gd name="T38" fmla="*/ 493346069 w 248"/>
                <a:gd name="T39" fmla="*/ 285491016 h 237"/>
                <a:gd name="T40" fmla="*/ 525322749 w 248"/>
                <a:gd name="T41" fmla="*/ 331966506 h 237"/>
                <a:gd name="T42" fmla="*/ 461369390 w 248"/>
                <a:gd name="T43" fmla="*/ 367377040 h 237"/>
                <a:gd name="T44" fmla="*/ 420257595 w 248"/>
                <a:gd name="T45" fmla="*/ 385081563 h 237"/>
                <a:gd name="T46" fmla="*/ 356305746 w 248"/>
                <a:gd name="T47" fmla="*/ 367377040 h 237"/>
                <a:gd name="T48" fmla="*/ 365442372 w 248"/>
                <a:gd name="T49" fmla="*/ 382868869 h 237"/>
                <a:gd name="T50" fmla="*/ 370009174 w 248"/>
                <a:gd name="T51" fmla="*/ 444836188 h 237"/>
                <a:gd name="T52" fmla="*/ 406554167 w 248"/>
                <a:gd name="T53" fmla="*/ 458115324 h 237"/>
                <a:gd name="T54" fmla="*/ 372293331 w 248"/>
                <a:gd name="T55" fmla="*/ 489097497 h 237"/>
                <a:gd name="T56" fmla="*/ 324329067 w 248"/>
                <a:gd name="T57" fmla="*/ 509016201 h 237"/>
                <a:gd name="T58" fmla="*/ 283217272 w 248"/>
                <a:gd name="T59" fmla="*/ 524508031 h 237"/>
                <a:gd name="T60" fmla="*/ 246673790 w 248"/>
                <a:gd name="T61" fmla="*/ 455901144 h 237"/>
                <a:gd name="T62" fmla="*/ 221549580 w 248"/>
                <a:gd name="T63" fmla="*/ 429344359 h 237"/>
                <a:gd name="T64" fmla="*/ 242105477 w 248"/>
                <a:gd name="T65" fmla="*/ 396148005 h 237"/>
                <a:gd name="T66" fmla="*/ 221549580 w 248"/>
                <a:gd name="T67" fmla="*/ 351885210 h 237"/>
                <a:gd name="T68" fmla="*/ 235253008 w 248"/>
                <a:gd name="T69" fmla="*/ 303197027 h 237"/>
                <a:gd name="T70" fmla="*/ 230684695 w 248"/>
                <a:gd name="T71" fmla="*/ 269999187 h 237"/>
                <a:gd name="T72" fmla="*/ 175869472 w 248"/>
                <a:gd name="T73" fmla="*/ 272213367 h 237"/>
                <a:gd name="T74" fmla="*/ 130187854 w 248"/>
                <a:gd name="T75" fmla="*/ 239017014 h 237"/>
                <a:gd name="T76" fmla="*/ 52532577 w 248"/>
                <a:gd name="T77" fmla="*/ 236802834 h 237"/>
                <a:gd name="T78" fmla="*/ 31976680 w 248"/>
                <a:gd name="T79" fmla="*/ 216885616 h 237"/>
                <a:gd name="T80" fmla="*/ 36543482 w 248"/>
                <a:gd name="T81" fmla="*/ 190327344 h 237"/>
                <a:gd name="T82" fmla="*/ 25124210 w 248"/>
                <a:gd name="T83" fmla="*/ 161557866 h 237"/>
                <a:gd name="T84" fmla="*/ 0 w 248"/>
                <a:gd name="T85" fmla="*/ 137213774 h 237"/>
                <a:gd name="T86" fmla="*/ 20555897 w 248"/>
                <a:gd name="T87" fmla="*/ 77459149 h 237"/>
                <a:gd name="T88" fmla="*/ 50248421 w 248"/>
                <a:gd name="T89" fmla="*/ 48688183 h 237"/>
                <a:gd name="T90" fmla="*/ 91360215 w 248"/>
                <a:gd name="T91" fmla="*/ 17704523 h 2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92D05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49" name="Freeform 213"/>
            <p:cNvSpPr>
              <a:spLocks/>
            </p:cNvSpPr>
            <p:nvPr/>
          </p:nvSpPr>
          <p:spPr bwMode="auto">
            <a:xfrm>
              <a:off x="6961188" y="3376613"/>
              <a:ext cx="239712" cy="457200"/>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chemeClr val="accent2">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50" name="Freeform 214"/>
            <p:cNvSpPr>
              <a:spLocks/>
            </p:cNvSpPr>
            <p:nvPr/>
          </p:nvSpPr>
          <p:spPr bwMode="auto">
            <a:xfrm>
              <a:off x="8778875" y="4591050"/>
              <a:ext cx="14288" cy="20638"/>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51" name="Freeform 215"/>
            <p:cNvSpPr>
              <a:spLocks/>
            </p:cNvSpPr>
            <p:nvPr/>
          </p:nvSpPr>
          <p:spPr bwMode="auto">
            <a:xfrm>
              <a:off x="8767763" y="4551363"/>
              <a:ext cx="15875" cy="33337"/>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52" name="Freeform 216"/>
            <p:cNvSpPr>
              <a:spLocks/>
            </p:cNvSpPr>
            <p:nvPr/>
          </p:nvSpPr>
          <p:spPr bwMode="auto">
            <a:xfrm>
              <a:off x="5356225" y="3511550"/>
              <a:ext cx="285750" cy="198438"/>
            </a:xfrm>
            <a:custGeom>
              <a:avLst/>
              <a:gdLst>
                <a:gd name="T0" fmla="*/ 432026786 w 189"/>
                <a:gd name="T1" fmla="*/ 108806689 h 133"/>
                <a:gd name="T2" fmla="*/ 404596298 w 189"/>
                <a:gd name="T3" fmla="*/ 119908773 h 133"/>
                <a:gd name="T4" fmla="*/ 397738298 w 189"/>
                <a:gd name="T5" fmla="*/ 139894314 h 133"/>
                <a:gd name="T6" fmla="*/ 397738298 w 189"/>
                <a:gd name="T7" fmla="*/ 155438127 h 133"/>
                <a:gd name="T8" fmla="*/ 356593321 w 189"/>
                <a:gd name="T9" fmla="*/ 175423668 h 133"/>
                <a:gd name="T10" fmla="*/ 292589857 w 189"/>
                <a:gd name="T11" fmla="*/ 197627836 h 133"/>
                <a:gd name="T12" fmla="*/ 256015369 w 189"/>
                <a:gd name="T13" fmla="*/ 228715461 h 133"/>
                <a:gd name="T14" fmla="*/ 237728881 w 189"/>
                <a:gd name="T15" fmla="*/ 233157190 h 133"/>
                <a:gd name="T16" fmla="*/ 226300393 w 189"/>
                <a:gd name="T17" fmla="*/ 228715461 h 133"/>
                <a:gd name="T18" fmla="*/ 203441905 w 189"/>
                <a:gd name="T19" fmla="*/ 248701003 h 133"/>
                <a:gd name="T20" fmla="*/ 176011417 w 189"/>
                <a:gd name="T21" fmla="*/ 257582968 h 133"/>
                <a:gd name="T22" fmla="*/ 141722929 w 189"/>
                <a:gd name="T23" fmla="*/ 259803086 h 133"/>
                <a:gd name="T24" fmla="*/ 130294440 w 189"/>
                <a:gd name="T25" fmla="*/ 262024697 h 133"/>
                <a:gd name="T26" fmla="*/ 121150440 w 189"/>
                <a:gd name="T27" fmla="*/ 275346899 h 133"/>
                <a:gd name="T28" fmla="*/ 112006440 w 189"/>
                <a:gd name="T29" fmla="*/ 277568510 h 133"/>
                <a:gd name="T30" fmla="*/ 105149952 w 189"/>
                <a:gd name="T31" fmla="*/ 290890712 h 133"/>
                <a:gd name="T32" fmla="*/ 84575952 w 189"/>
                <a:gd name="T33" fmla="*/ 288670593 h 133"/>
                <a:gd name="T34" fmla="*/ 73147464 w 189"/>
                <a:gd name="T35" fmla="*/ 295332441 h 133"/>
                <a:gd name="T36" fmla="*/ 43430976 w 189"/>
                <a:gd name="T37" fmla="*/ 293112322 h 133"/>
                <a:gd name="T38" fmla="*/ 32002488 w 189"/>
                <a:gd name="T39" fmla="*/ 266464934 h 133"/>
                <a:gd name="T40" fmla="*/ 32002488 w 189"/>
                <a:gd name="T41" fmla="*/ 239819037 h 133"/>
                <a:gd name="T42" fmla="*/ 22858488 w 189"/>
                <a:gd name="T43" fmla="*/ 226495343 h 133"/>
                <a:gd name="T44" fmla="*/ 13714488 w 189"/>
                <a:gd name="T45" fmla="*/ 193187599 h 133"/>
                <a:gd name="T46" fmla="*/ 0 w 189"/>
                <a:gd name="T47" fmla="*/ 173202058 h 133"/>
                <a:gd name="T48" fmla="*/ 9144000 w 189"/>
                <a:gd name="T49" fmla="*/ 170981939 h 133"/>
                <a:gd name="T50" fmla="*/ 4572000 w 189"/>
                <a:gd name="T51" fmla="*/ 150996398 h 133"/>
                <a:gd name="T52" fmla="*/ 9144000 w 189"/>
                <a:gd name="T53" fmla="*/ 142114432 h 133"/>
                <a:gd name="T54" fmla="*/ 4572000 w 189"/>
                <a:gd name="T55" fmla="*/ 122130383 h 133"/>
                <a:gd name="T56" fmla="*/ 22858488 w 189"/>
                <a:gd name="T57" fmla="*/ 106586570 h 133"/>
                <a:gd name="T58" fmla="*/ 18286488 w 189"/>
                <a:gd name="T59" fmla="*/ 86601029 h 133"/>
                <a:gd name="T60" fmla="*/ 27430488 w 189"/>
                <a:gd name="T61" fmla="*/ 64395369 h 133"/>
                <a:gd name="T62" fmla="*/ 45716976 w 189"/>
                <a:gd name="T63" fmla="*/ 77719063 h 133"/>
                <a:gd name="T64" fmla="*/ 54860976 w 189"/>
                <a:gd name="T65" fmla="*/ 73277335 h 133"/>
                <a:gd name="T66" fmla="*/ 102863952 w 189"/>
                <a:gd name="T67" fmla="*/ 71057216 h 133"/>
                <a:gd name="T68" fmla="*/ 112006440 w 189"/>
                <a:gd name="T69" fmla="*/ 75498945 h 133"/>
                <a:gd name="T70" fmla="*/ 150866929 w 189"/>
                <a:gd name="T71" fmla="*/ 79939182 h 133"/>
                <a:gd name="T72" fmla="*/ 166867417 w 189"/>
                <a:gd name="T73" fmla="*/ 77719063 h 133"/>
                <a:gd name="T74" fmla="*/ 178297417 w 189"/>
                <a:gd name="T75" fmla="*/ 93262876 h 133"/>
                <a:gd name="T76" fmla="*/ 196583905 w 189"/>
                <a:gd name="T77" fmla="*/ 86601029 h 133"/>
                <a:gd name="T78" fmla="*/ 224014393 w 189"/>
                <a:gd name="T79" fmla="*/ 37749472 h 133"/>
                <a:gd name="T80" fmla="*/ 260587369 w 189"/>
                <a:gd name="T81" fmla="*/ 17763931 h 133"/>
                <a:gd name="T82" fmla="*/ 379451810 w 189"/>
                <a:gd name="T83" fmla="*/ 0 h 133"/>
                <a:gd name="T84" fmla="*/ 416026298 w 189"/>
                <a:gd name="T85" fmla="*/ 75498945 h 133"/>
                <a:gd name="T86" fmla="*/ 432026786 w 189"/>
                <a:gd name="T87" fmla="*/ 108806689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rgbClr val="FFFF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3" name="Freeform 217"/>
            <p:cNvSpPr>
              <a:spLocks/>
            </p:cNvSpPr>
            <p:nvPr/>
          </p:nvSpPr>
          <p:spPr bwMode="auto">
            <a:xfrm>
              <a:off x="4622800" y="4781550"/>
              <a:ext cx="446088" cy="393700"/>
            </a:xfrm>
            <a:custGeom>
              <a:avLst/>
              <a:gdLst>
                <a:gd name="T0" fmla="*/ 603569161 w 295"/>
                <a:gd name="T1" fmla="*/ 337357653 h 264"/>
                <a:gd name="T2" fmla="*/ 571561213 w 295"/>
                <a:gd name="T3" fmla="*/ 383964873 h 264"/>
                <a:gd name="T4" fmla="*/ 496114879 w 295"/>
                <a:gd name="T5" fmla="*/ 466085622 h 264"/>
                <a:gd name="T6" fmla="*/ 434386885 w 295"/>
                <a:gd name="T7" fmla="*/ 514913370 h 264"/>
                <a:gd name="T8" fmla="*/ 370372501 w 295"/>
                <a:gd name="T9" fmla="*/ 534889171 h 264"/>
                <a:gd name="T10" fmla="*/ 340650943 w 295"/>
                <a:gd name="T11" fmla="*/ 539327244 h 264"/>
                <a:gd name="T12" fmla="*/ 276636559 w 295"/>
                <a:gd name="T13" fmla="*/ 539327244 h 264"/>
                <a:gd name="T14" fmla="*/ 237769440 w 295"/>
                <a:gd name="T15" fmla="*/ 543766808 h 264"/>
                <a:gd name="T16" fmla="*/ 160036716 w 295"/>
                <a:gd name="T17" fmla="*/ 568180682 h 264"/>
                <a:gd name="T18" fmla="*/ 116598330 w 295"/>
                <a:gd name="T19" fmla="*/ 585935955 h 264"/>
                <a:gd name="T20" fmla="*/ 86876772 w 295"/>
                <a:gd name="T21" fmla="*/ 570399718 h 264"/>
                <a:gd name="T22" fmla="*/ 68587164 w 295"/>
                <a:gd name="T23" fmla="*/ 554863481 h 264"/>
                <a:gd name="T24" fmla="*/ 66300774 w 295"/>
                <a:gd name="T25" fmla="*/ 514913370 h 264"/>
                <a:gd name="T26" fmla="*/ 68587164 w 295"/>
                <a:gd name="T27" fmla="*/ 477182295 h 264"/>
                <a:gd name="T28" fmla="*/ 45724776 w 295"/>
                <a:gd name="T29" fmla="*/ 399501110 h 264"/>
                <a:gd name="T30" fmla="*/ 27435168 w 295"/>
                <a:gd name="T31" fmla="*/ 359550999 h 264"/>
                <a:gd name="T32" fmla="*/ 20575998 w 295"/>
                <a:gd name="T33" fmla="*/ 277431741 h 264"/>
                <a:gd name="T34" fmla="*/ 43438386 w 295"/>
                <a:gd name="T35" fmla="*/ 308504215 h 264"/>
                <a:gd name="T36" fmla="*/ 86876772 w 295"/>
                <a:gd name="T37" fmla="*/ 321821416 h 264"/>
                <a:gd name="T38" fmla="*/ 144033498 w 295"/>
                <a:gd name="T39" fmla="*/ 295187014 h 264"/>
                <a:gd name="T40" fmla="*/ 162323106 w 295"/>
                <a:gd name="T41" fmla="*/ 130948497 h 264"/>
                <a:gd name="T42" fmla="*/ 180614226 w 295"/>
                <a:gd name="T43" fmla="*/ 201971083 h 264"/>
                <a:gd name="T44" fmla="*/ 217193442 w 295"/>
                <a:gd name="T45" fmla="*/ 215286792 h 264"/>
                <a:gd name="T46" fmla="*/ 258345439 w 295"/>
                <a:gd name="T47" fmla="*/ 179776245 h 264"/>
                <a:gd name="T48" fmla="*/ 290353387 w 295"/>
                <a:gd name="T49" fmla="*/ 146484734 h 264"/>
                <a:gd name="T50" fmla="*/ 326932603 w 295"/>
                <a:gd name="T51" fmla="*/ 166459044 h 264"/>
                <a:gd name="T52" fmla="*/ 386375719 w 295"/>
                <a:gd name="T53" fmla="*/ 157581408 h 264"/>
                <a:gd name="T54" fmla="*/ 400092547 w 295"/>
                <a:gd name="T55" fmla="*/ 119850333 h 264"/>
                <a:gd name="T56" fmla="*/ 436673275 w 295"/>
                <a:gd name="T57" fmla="*/ 99876023 h 264"/>
                <a:gd name="T58" fmla="*/ 489257221 w 295"/>
                <a:gd name="T59" fmla="*/ 35510547 h 264"/>
                <a:gd name="T60" fmla="*/ 566988433 w 295"/>
                <a:gd name="T61" fmla="*/ 2219036 h 264"/>
                <a:gd name="T62" fmla="*/ 598996381 w 295"/>
                <a:gd name="T63" fmla="*/ 4439564 h 264"/>
                <a:gd name="T64" fmla="*/ 637863499 w 295"/>
                <a:gd name="T65" fmla="*/ 73241622 h 264"/>
                <a:gd name="T66" fmla="*/ 635577109 w 295"/>
                <a:gd name="T67" fmla="*/ 157581408 h 264"/>
                <a:gd name="T68" fmla="*/ 617285989 w 295"/>
                <a:gd name="T69" fmla="*/ 164240008 h 264"/>
                <a:gd name="T70" fmla="*/ 601282771 w 295"/>
                <a:gd name="T71" fmla="*/ 181995281 h 264"/>
                <a:gd name="T72" fmla="*/ 587565943 w 295"/>
                <a:gd name="T73" fmla="*/ 215286792 h 264"/>
                <a:gd name="T74" fmla="*/ 633290719 w 295"/>
                <a:gd name="T75" fmla="*/ 235262593 h 264"/>
                <a:gd name="T76" fmla="*/ 674442715 w 295"/>
                <a:gd name="T77" fmla="*/ 215286792 h 264"/>
                <a:gd name="T78" fmla="*/ 653866717 w 295"/>
                <a:gd name="T79" fmla="*/ 286309377 h 264"/>
                <a:gd name="T80" fmla="*/ 612714721 w 295"/>
                <a:gd name="T81" fmla="*/ 330699052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4" name="Freeform 218"/>
            <p:cNvSpPr>
              <a:spLocks/>
            </p:cNvSpPr>
            <p:nvPr/>
          </p:nvSpPr>
          <p:spPr bwMode="auto">
            <a:xfrm>
              <a:off x="4905375" y="4986338"/>
              <a:ext cx="63500" cy="60325"/>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lIns="86486" tIns="43243" rIns="86486" bIns="43243"/>
            <a:lstStyle/>
            <a:p>
              <a:pPr fontAlgn="base">
                <a:spcBef>
                  <a:spcPct val="0"/>
                </a:spcBef>
                <a:spcAft>
                  <a:spcPct val="0"/>
                </a:spcAft>
                <a:defRPr/>
              </a:pPr>
              <a:endParaRPr lang="hu-HU">
                <a:solidFill>
                  <a:prstClr val="black"/>
                </a:solidFill>
                <a:latin typeface="Arial" charset="0"/>
              </a:endParaRPr>
            </a:p>
          </p:txBody>
        </p:sp>
        <p:sp>
          <p:nvSpPr>
            <p:cNvPr id="455" name="Freeform 219"/>
            <p:cNvSpPr>
              <a:spLocks/>
            </p:cNvSpPr>
            <p:nvPr/>
          </p:nvSpPr>
          <p:spPr bwMode="auto">
            <a:xfrm>
              <a:off x="4786313" y="4354513"/>
              <a:ext cx="325437" cy="300037"/>
            </a:xfrm>
            <a:custGeom>
              <a:avLst/>
              <a:gdLst>
                <a:gd name="T0" fmla="*/ 462279474 w 215"/>
                <a:gd name="T1" fmla="*/ 44212383 h 202"/>
                <a:gd name="T2" fmla="*/ 482875852 w 215"/>
                <a:gd name="T3" fmla="*/ 66317089 h 202"/>
                <a:gd name="T4" fmla="*/ 492030471 w 215"/>
                <a:gd name="T5" fmla="*/ 103897466 h 202"/>
                <a:gd name="T6" fmla="*/ 482875852 w 215"/>
                <a:gd name="T7" fmla="*/ 117161478 h 202"/>
                <a:gd name="T8" fmla="*/ 473722747 w 215"/>
                <a:gd name="T9" fmla="*/ 154741855 h 202"/>
                <a:gd name="T10" fmla="*/ 480587198 w 215"/>
                <a:gd name="T11" fmla="*/ 192322232 h 202"/>
                <a:gd name="T12" fmla="*/ 466856784 w 215"/>
                <a:gd name="T13" fmla="*/ 207796417 h 202"/>
                <a:gd name="T14" fmla="*/ 453126370 w 215"/>
                <a:gd name="T15" fmla="*/ 249797141 h 202"/>
                <a:gd name="T16" fmla="*/ 476011402 w 215"/>
                <a:gd name="T17" fmla="*/ 263061153 h 202"/>
                <a:gd name="T18" fmla="*/ 347854311 w 215"/>
                <a:gd name="T19" fmla="*/ 300640045 h 202"/>
                <a:gd name="T20" fmla="*/ 350142966 w 215"/>
                <a:gd name="T21" fmla="*/ 333800074 h 202"/>
                <a:gd name="T22" fmla="*/ 318103315 w 215"/>
                <a:gd name="T23" fmla="*/ 340430595 h 202"/>
                <a:gd name="T24" fmla="*/ 292929628 w 215"/>
                <a:gd name="T25" fmla="*/ 358116439 h 202"/>
                <a:gd name="T26" fmla="*/ 288352319 w 215"/>
                <a:gd name="T27" fmla="*/ 373590625 h 202"/>
                <a:gd name="T28" fmla="*/ 272333250 w 215"/>
                <a:gd name="T29" fmla="*/ 378010972 h 202"/>
                <a:gd name="T30" fmla="*/ 235716290 w 215"/>
                <a:gd name="T31" fmla="*/ 415591349 h 202"/>
                <a:gd name="T32" fmla="*/ 210542602 w 215"/>
                <a:gd name="T33" fmla="*/ 444329546 h 202"/>
                <a:gd name="T34" fmla="*/ 196812188 w 215"/>
                <a:gd name="T35" fmla="*/ 446539720 h 202"/>
                <a:gd name="T36" fmla="*/ 183081774 w 215"/>
                <a:gd name="T37" fmla="*/ 439907714 h 202"/>
                <a:gd name="T38" fmla="*/ 137310195 w 215"/>
                <a:gd name="T39" fmla="*/ 435487367 h 202"/>
                <a:gd name="T40" fmla="*/ 130445745 w 215"/>
                <a:gd name="T41" fmla="*/ 431065534 h 202"/>
                <a:gd name="T42" fmla="*/ 130445745 w 215"/>
                <a:gd name="T43" fmla="*/ 428855361 h 202"/>
                <a:gd name="T44" fmla="*/ 114425163 w 215"/>
                <a:gd name="T45" fmla="*/ 417801523 h 202"/>
                <a:gd name="T46" fmla="*/ 86962821 w 215"/>
                <a:gd name="T47" fmla="*/ 415591349 h 202"/>
                <a:gd name="T48" fmla="*/ 52636029 w 215"/>
                <a:gd name="T49" fmla="*/ 426643702 h 202"/>
                <a:gd name="T50" fmla="*/ 27462342 w 215"/>
                <a:gd name="T51" fmla="*/ 397906990 h 202"/>
                <a:gd name="T52" fmla="*/ 0 w 215"/>
                <a:gd name="T53" fmla="*/ 360326613 h 202"/>
                <a:gd name="T54" fmla="*/ 4577309 w 215"/>
                <a:gd name="T55" fmla="*/ 212216764 h 202"/>
                <a:gd name="T56" fmla="*/ 93828785 w 215"/>
                <a:gd name="T57" fmla="*/ 214426938 h 202"/>
                <a:gd name="T58" fmla="*/ 89251476 w 215"/>
                <a:gd name="T59" fmla="*/ 198952752 h 202"/>
                <a:gd name="T60" fmla="*/ 96117440 w 215"/>
                <a:gd name="T61" fmla="*/ 181268393 h 202"/>
                <a:gd name="T62" fmla="*/ 89251476 w 215"/>
                <a:gd name="T63" fmla="*/ 159162202 h 202"/>
                <a:gd name="T64" fmla="*/ 93828785 w 215"/>
                <a:gd name="T65" fmla="*/ 137056010 h 202"/>
                <a:gd name="T66" fmla="*/ 91540130 w 215"/>
                <a:gd name="T67" fmla="*/ 121583310 h 202"/>
                <a:gd name="T68" fmla="*/ 105272058 w 215"/>
                <a:gd name="T69" fmla="*/ 123793484 h 202"/>
                <a:gd name="T70" fmla="*/ 107560713 w 215"/>
                <a:gd name="T71" fmla="*/ 139267669 h 202"/>
                <a:gd name="T72" fmla="*/ 125868436 w 215"/>
                <a:gd name="T73" fmla="*/ 137056010 h 202"/>
                <a:gd name="T74" fmla="*/ 153330778 w 215"/>
                <a:gd name="T75" fmla="*/ 141477843 h 202"/>
                <a:gd name="T76" fmla="*/ 167061192 w 215"/>
                <a:gd name="T77" fmla="*/ 161373861 h 202"/>
                <a:gd name="T78" fmla="*/ 199100843 w 215"/>
                <a:gd name="T79" fmla="*/ 168004381 h 202"/>
                <a:gd name="T80" fmla="*/ 226563185 w 215"/>
                <a:gd name="T81" fmla="*/ 154741855 h 202"/>
                <a:gd name="T82" fmla="*/ 233429149 w 215"/>
                <a:gd name="T83" fmla="*/ 179058220 h 202"/>
                <a:gd name="T84" fmla="*/ 265467286 w 215"/>
                <a:gd name="T85" fmla="*/ 183478567 h 202"/>
                <a:gd name="T86" fmla="*/ 281487868 w 215"/>
                <a:gd name="T87" fmla="*/ 203374585 h 202"/>
                <a:gd name="T88" fmla="*/ 297506937 w 215"/>
                <a:gd name="T89" fmla="*/ 229901123 h 202"/>
                <a:gd name="T90" fmla="*/ 329546588 w 215"/>
                <a:gd name="T91" fmla="*/ 229901123 h 202"/>
                <a:gd name="T92" fmla="*/ 327257934 w 215"/>
                <a:gd name="T93" fmla="*/ 181268393 h 202"/>
                <a:gd name="T94" fmla="*/ 315814660 w 215"/>
                <a:gd name="T95" fmla="*/ 187900399 h 202"/>
                <a:gd name="T96" fmla="*/ 288352319 w 215"/>
                <a:gd name="T97" fmla="*/ 170216040 h 202"/>
                <a:gd name="T98" fmla="*/ 276910559 w 215"/>
                <a:gd name="T99" fmla="*/ 161373861 h 202"/>
                <a:gd name="T100" fmla="*/ 281487868 w 215"/>
                <a:gd name="T101" fmla="*/ 117161478 h 202"/>
                <a:gd name="T102" fmla="*/ 290640973 w 215"/>
                <a:gd name="T103" fmla="*/ 61896742 h 202"/>
                <a:gd name="T104" fmla="*/ 281487868 w 215"/>
                <a:gd name="T105" fmla="*/ 42000724 h 202"/>
                <a:gd name="T106" fmla="*/ 295218282 w 215"/>
                <a:gd name="T107" fmla="*/ 13264012 h 202"/>
                <a:gd name="T108" fmla="*/ 306661556 w 215"/>
                <a:gd name="T109" fmla="*/ 6632006 h 202"/>
                <a:gd name="T110" fmla="*/ 361584726 w 215"/>
                <a:gd name="T111" fmla="*/ 0 h 202"/>
                <a:gd name="T112" fmla="*/ 379893963 w 215"/>
                <a:gd name="T113" fmla="*/ 4421832 h 202"/>
                <a:gd name="T114" fmla="*/ 395913031 w 215"/>
                <a:gd name="T115" fmla="*/ 15474185 h 202"/>
                <a:gd name="T116" fmla="*/ 411932100 w 215"/>
                <a:gd name="T117" fmla="*/ 24316365 h 202"/>
                <a:gd name="T118" fmla="*/ 439394442 w 215"/>
                <a:gd name="T119" fmla="*/ 30948371 h 202"/>
                <a:gd name="T120" fmla="*/ 462279474 w 215"/>
                <a:gd name="T121" fmla="*/ 44212383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6" name="Freeform 220"/>
            <p:cNvSpPr>
              <a:spLocks/>
            </p:cNvSpPr>
            <p:nvPr/>
          </p:nvSpPr>
          <p:spPr bwMode="auto">
            <a:xfrm>
              <a:off x="4878388" y="4579938"/>
              <a:ext cx="209550" cy="207962"/>
            </a:xfrm>
            <a:custGeom>
              <a:avLst/>
              <a:gdLst>
                <a:gd name="T0" fmla="*/ 234765347 w 139"/>
                <a:gd name="T1" fmla="*/ 309505388 h 140"/>
                <a:gd name="T2" fmla="*/ 211972639 w 139"/>
                <a:gd name="T3" fmla="*/ 305083225 h 140"/>
                <a:gd name="T4" fmla="*/ 198297617 w 139"/>
                <a:gd name="T5" fmla="*/ 309505388 h 140"/>
                <a:gd name="T6" fmla="*/ 180063752 w 139"/>
                <a:gd name="T7" fmla="*/ 302872886 h 140"/>
                <a:gd name="T8" fmla="*/ 161828379 w 139"/>
                <a:gd name="T9" fmla="*/ 300662547 h 140"/>
                <a:gd name="T10" fmla="*/ 136756250 w 139"/>
                <a:gd name="T11" fmla="*/ 280765040 h 140"/>
                <a:gd name="T12" fmla="*/ 107126784 w 139"/>
                <a:gd name="T13" fmla="*/ 274134023 h 140"/>
                <a:gd name="T14" fmla="*/ 95729676 w 139"/>
                <a:gd name="T15" fmla="*/ 245393675 h 140"/>
                <a:gd name="T16" fmla="*/ 95729676 w 139"/>
                <a:gd name="T17" fmla="*/ 227707992 h 140"/>
                <a:gd name="T18" fmla="*/ 79775233 w 139"/>
                <a:gd name="T19" fmla="*/ 223285829 h 140"/>
                <a:gd name="T20" fmla="*/ 34189816 w 139"/>
                <a:gd name="T21" fmla="*/ 172439120 h 140"/>
                <a:gd name="T22" fmla="*/ 22792708 w 139"/>
                <a:gd name="T23" fmla="*/ 145909110 h 140"/>
                <a:gd name="T24" fmla="*/ 13675022 w 139"/>
                <a:gd name="T25" fmla="*/ 139278093 h 140"/>
                <a:gd name="T26" fmla="*/ 0 w 139"/>
                <a:gd name="T27" fmla="*/ 101694903 h 140"/>
                <a:gd name="T28" fmla="*/ 45585417 w 139"/>
                <a:gd name="T29" fmla="*/ 106115581 h 140"/>
                <a:gd name="T30" fmla="*/ 59261946 w 139"/>
                <a:gd name="T31" fmla="*/ 112748084 h 140"/>
                <a:gd name="T32" fmla="*/ 72936968 w 139"/>
                <a:gd name="T33" fmla="*/ 110537745 h 140"/>
                <a:gd name="T34" fmla="*/ 98009098 w 139"/>
                <a:gd name="T35" fmla="*/ 81797396 h 140"/>
                <a:gd name="T36" fmla="*/ 134476828 w 139"/>
                <a:gd name="T37" fmla="*/ 44215692 h 140"/>
                <a:gd name="T38" fmla="*/ 150432779 w 139"/>
                <a:gd name="T39" fmla="*/ 39793529 h 140"/>
                <a:gd name="T40" fmla="*/ 154991622 w 139"/>
                <a:gd name="T41" fmla="*/ 24318185 h 140"/>
                <a:gd name="T42" fmla="*/ 180063752 w 139"/>
                <a:gd name="T43" fmla="*/ 6632502 h 140"/>
                <a:gd name="T44" fmla="*/ 211972639 w 139"/>
                <a:gd name="T45" fmla="*/ 0 h 140"/>
                <a:gd name="T46" fmla="*/ 214252061 w 139"/>
                <a:gd name="T47" fmla="*/ 15475344 h 140"/>
                <a:gd name="T48" fmla="*/ 248441877 w 139"/>
                <a:gd name="T49" fmla="*/ 15475344 h 140"/>
                <a:gd name="T50" fmla="*/ 266675742 w 139"/>
                <a:gd name="T51" fmla="*/ 24318185 h 140"/>
                <a:gd name="T52" fmla="*/ 275793428 w 139"/>
                <a:gd name="T53" fmla="*/ 35371365 h 140"/>
                <a:gd name="T54" fmla="*/ 296306715 w 139"/>
                <a:gd name="T55" fmla="*/ 39793529 h 140"/>
                <a:gd name="T56" fmla="*/ 316820002 w 139"/>
                <a:gd name="T57" fmla="*/ 55268872 h 140"/>
                <a:gd name="T58" fmla="*/ 314540580 w 139"/>
                <a:gd name="T59" fmla="*/ 112748084 h 140"/>
                <a:gd name="T60" fmla="*/ 303144980 w 139"/>
                <a:gd name="T61" fmla="*/ 143698771 h 140"/>
                <a:gd name="T62" fmla="*/ 300865558 w 139"/>
                <a:gd name="T63" fmla="*/ 179071622 h 140"/>
                <a:gd name="T64" fmla="*/ 305422894 w 139"/>
                <a:gd name="T65" fmla="*/ 192335141 h 140"/>
                <a:gd name="T66" fmla="*/ 298586137 w 139"/>
                <a:gd name="T67" fmla="*/ 218865151 h 140"/>
                <a:gd name="T68" fmla="*/ 294027294 w 139"/>
                <a:gd name="T69" fmla="*/ 223285829 h 140"/>
                <a:gd name="T70" fmla="*/ 280350764 w 139"/>
                <a:gd name="T71" fmla="*/ 256446855 h 140"/>
                <a:gd name="T72" fmla="*/ 234765347 w 139"/>
                <a:gd name="T73" fmla="*/ 309505388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7" name="Freeform 221"/>
            <p:cNvSpPr>
              <a:spLocks/>
            </p:cNvSpPr>
            <p:nvPr/>
          </p:nvSpPr>
          <p:spPr bwMode="auto">
            <a:xfrm>
              <a:off x="4806950" y="1800225"/>
              <a:ext cx="3317875" cy="1020763"/>
            </a:xfrm>
            <a:custGeom>
              <a:avLst/>
              <a:gdLst>
                <a:gd name="T0" fmla="*/ 1716286100 w 2195"/>
                <a:gd name="T1" fmla="*/ 55363745 h 686"/>
                <a:gd name="T2" fmla="*/ 1483182330 w 2195"/>
                <a:gd name="T3" fmla="*/ 130659152 h 686"/>
                <a:gd name="T4" fmla="*/ 1357488528 w 2195"/>
                <a:gd name="T5" fmla="*/ 223669112 h 686"/>
                <a:gd name="T6" fmla="*/ 1378057842 w 2195"/>
                <a:gd name="T7" fmla="*/ 310036673 h 686"/>
                <a:gd name="T8" fmla="*/ 1371201404 w 2195"/>
                <a:gd name="T9" fmla="*/ 418550030 h 686"/>
                <a:gd name="T10" fmla="*/ 1236365685 w 2195"/>
                <a:gd name="T11" fmla="*/ 170520989 h 686"/>
                <a:gd name="T12" fmla="*/ 1197515560 w 2195"/>
                <a:gd name="T13" fmla="*/ 298964520 h 686"/>
                <a:gd name="T14" fmla="*/ 991836030 w 2195"/>
                <a:gd name="T15" fmla="*/ 314466428 h 686"/>
                <a:gd name="T16" fmla="*/ 770158144 w 2195"/>
                <a:gd name="T17" fmla="*/ 316680561 h 686"/>
                <a:gd name="T18" fmla="*/ 550765738 w 2195"/>
                <a:gd name="T19" fmla="*/ 341040489 h 686"/>
                <a:gd name="T20" fmla="*/ 393078250 w 2195"/>
                <a:gd name="T21" fmla="*/ 451767979 h 686"/>
                <a:gd name="T22" fmla="*/ 253671572 w 2195"/>
                <a:gd name="T23" fmla="*/ 493845437 h 686"/>
                <a:gd name="T24" fmla="*/ 404504134 w 2195"/>
                <a:gd name="T25" fmla="*/ 372044306 h 686"/>
                <a:gd name="T26" fmla="*/ 2285479 w 2195"/>
                <a:gd name="T27" fmla="*/ 336612223 h 686"/>
                <a:gd name="T28" fmla="*/ 153118042 w 2195"/>
                <a:gd name="T29" fmla="*/ 580212998 h 686"/>
                <a:gd name="T30" fmla="*/ 68559843 w 2195"/>
                <a:gd name="T31" fmla="*/ 788380202 h 686"/>
                <a:gd name="T32" fmla="*/ 217106927 w 2195"/>
                <a:gd name="T33" fmla="*/ 892463804 h 686"/>
                <a:gd name="T34" fmla="*/ 253671572 w 2195"/>
                <a:gd name="T35" fmla="*/ 976617232 h 686"/>
                <a:gd name="T36" fmla="*/ 367939489 w 2195"/>
                <a:gd name="T37" fmla="*/ 1038624865 h 686"/>
                <a:gd name="T38" fmla="*/ 518770540 w 2195"/>
                <a:gd name="T39" fmla="*/ 1122778292 h 686"/>
                <a:gd name="T40" fmla="*/ 548480259 w 2195"/>
                <a:gd name="T41" fmla="*/ 1229076028 h 686"/>
                <a:gd name="T42" fmla="*/ 546194780 w 2195"/>
                <a:gd name="T43" fmla="*/ 1359735180 h 686"/>
                <a:gd name="T44" fmla="*/ 829576071 w 2195"/>
                <a:gd name="T45" fmla="*/ 1448316874 h 686"/>
                <a:gd name="T46" fmla="*/ 991836030 w 2195"/>
                <a:gd name="T47" fmla="*/ 1488178710 h 686"/>
                <a:gd name="T48" fmla="*/ 941558509 w 2195"/>
                <a:gd name="T49" fmla="*/ 1249007690 h 686"/>
                <a:gd name="T50" fmla="*/ 900421394 w 2195"/>
                <a:gd name="T51" fmla="*/ 1091774476 h 686"/>
                <a:gd name="T52" fmla="*/ 1304927040 w 2195"/>
                <a:gd name="T53" fmla="*/ 1080700834 h 686"/>
                <a:gd name="T54" fmla="*/ 1304927040 w 2195"/>
                <a:gd name="T55" fmla="*/ 941185150 h 686"/>
                <a:gd name="T56" fmla="*/ 1732284455 w 2195"/>
                <a:gd name="T57" fmla="*/ 938969529 h 686"/>
                <a:gd name="T58" fmla="*/ 2102507912 w 2195"/>
                <a:gd name="T59" fmla="*/ 1082916456 h 686"/>
                <a:gd name="T60" fmla="*/ 2147483647 w 2195"/>
                <a:gd name="T61" fmla="*/ 1149352354 h 686"/>
                <a:gd name="T62" fmla="*/ 2147483647 w 2195"/>
                <a:gd name="T63" fmla="*/ 1129420692 h 686"/>
                <a:gd name="T64" fmla="*/ 2147483647 w 2195"/>
                <a:gd name="T65" fmla="*/ 1113920272 h 686"/>
                <a:gd name="T66" fmla="*/ 2147483647 w 2195"/>
                <a:gd name="T67" fmla="*/ 1147138221 h 686"/>
                <a:gd name="T68" fmla="*/ 2147483647 w 2195"/>
                <a:gd name="T69" fmla="*/ 1091774476 h 686"/>
                <a:gd name="T70" fmla="*/ 2147483647 w 2195"/>
                <a:gd name="T71" fmla="*/ 976617232 h 686"/>
                <a:gd name="T72" fmla="*/ 2147483647 w 2195"/>
                <a:gd name="T73" fmla="*/ 1218003874 h 686"/>
                <a:gd name="T74" fmla="*/ 2147483647 w 2195"/>
                <a:gd name="T75" fmla="*/ 1328731363 h 686"/>
                <a:gd name="T76" fmla="*/ 2147483647 w 2195"/>
                <a:gd name="T77" fmla="*/ 1421742812 h 686"/>
                <a:gd name="T78" fmla="*/ 2147483647 w 2195"/>
                <a:gd name="T79" fmla="*/ 1187000058 h 686"/>
                <a:gd name="T80" fmla="*/ 2147483647 w 2195"/>
                <a:gd name="T81" fmla="*/ 941185150 h 686"/>
                <a:gd name="T82" fmla="*/ 2147483647 w 2195"/>
                <a:gd name="T83" fmla="*/ 702012641 h 686"/>
                <a:gd name="T84" fmla="*/ 2147483647 w 2195"/>
                <a:gd name="T85" fmla="*/ 609001193 h 686"/>
                <a:gd name="T86" fmla="*/ 2147483647 w 2195"/>
                <a:gd name="T87" fmla="*/ 792809957 h 686"/>
                <a:gd name="T88" fmla="*/ 2147483647 w 2195"/>
                <a:gd name="T89" fmla="*/ 976617232 h 686"/>
                <a:gd name="T90" fmla="*/ 2147483647 w 2195"/>
                <a:gd name="T91" fmla="*/ 755162253 h 686"/>
                <a:gd name="T92" fmla="*/ 2147483647 w 2195"/>
                <a:gd name="T93" fmla="*/ 666580559 h 686"/>
                <a:gd name="T94" fmla="*/ 2147483647 w 2195"/>
                <a:gd name="T95" fmla="*/ 542565294 h 686"/>
                <a:gd name="T96" fmla="*/ 2147483647 w 2195"/>
                <a:gd name="T97" fmla="*/ 429623672 h 686"/>
                <a:gd name="T98" fmla="*/ 2147483647 w 2195"/>
                <a:gd name="T99" fmla="*/ 316680561 h 686"/>
                <a:gd name="T100" fmla="*/ 2147483647 w 2195"/>
                <a:gd name="T101" fmla="*/ 263530949 h 686"/>
                <a:gd name="T102" fmla="*/ 2147483647 w 2195"/>
                <a:gd name="T103" fmla="*/ 287892366 h 686"/>
                <a:gd name="T104" fmla="*/ 2147483647 w 2195"/>
                <a:gd name="T105" fmla="*/ 283462612 h 686"/>
                <a:gd name="T106" fmla="*/ 2147483647 w 2195"/>
                <a:gd name="T107" fmla="*/ 181593143 h 686"/>
                <a:gd name="T108" fmla="*/ 2147483647 w 2195"/>
                <a:gd name="T109" fmla="*/ 228098867 h 686"/>
                <a:gd name="T110" fmla="*/ 2147483647 w 2195"/>
                <a:gd name="T111" fmla="*/ 157233214 h 686"/>
                <a:gd name="T112" fmla="*/ 2147483647 w 2195"/>
                <a:gd name="T113" fmla="*/ 119585510 h 686"/>
                <a:gd name="T114" fmla="*/ 2086511069 w 2195"/>
                <a:gd name="T115" fmla="*/ 39861837 h 6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871" y="8"/>
                  </a:lnTo>
                  <a:lnTo>
                    <a:pt x="883" y="5"/>
                  </a:lnTo>
                  <a:lnTo>
                    <a:pt x="856" y="0"/>
                  </a:lnTo>
                  <a:close/>
                </a:path>
              </a:pathLst>
            </a:custGeom>
            <a:solidFill>
              <a:srgbClr val="0070C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8" name="Freeform 222"/>
            <p:cNvSpPr>
              <a:spLocks/>
            </p:cNvSpPr>
            <p:nvPr/>
          </p:nvSpPr>
          <p:spPr bwMode="auto">
            <a:xfrm>
              <a:off x="4905375" y="4986338"/>
              <a:ext cx="63500" cy="60325"/>
            </a:xfrm>
            <a:custGeom>
              <a:avLst/>
              <a:gdLst>
                <a:gd name="T0" fmla="*/ 82291464 w 42"/>
                <a:gd name="T1" fmla="*/ 13139079 h 41"/>
                <a:gd name="T2" fmla="*/ 66289464 w 42"/>
                <a:gd name="T3" fmla="*/ 0 h 41"/>
                <a:gd name="T4" fmla="*/ 45716976 w 42"/>
                <a:gd name="T5" fmla="*/ 8758896 h 41"/>
                <a:gd name="T6" fmla="*/ 22858488 w 42"/>
                <a:gd name="T7" fmla="*/ 26278159 h 41"/>
                <a:gd name="T8" fmla="*/ 0 w 42"/>
                <a:gd name="T9" fmla="*/ 54744202 h 41"/>
                <a:gd name="T10" fmla="*/ 27430488 w 42"/>
                <a:gd name="T11" fmla="*/ 89781256 h 41"/>
                <a:gd name="T12" fmla="*/ 41144976 w 42"/>
                <a:gd name="T13" fmla="*/ 85401073 h 41"/>
                <a:gd name="T14" fmla="*/ 50288976 w 42"/>
                <a:gd name="T15" fmla="*/ 70072637 h 41"/>
                <a:gd name="T16" fmla="*/ 73147464 w 42"/>
                <a:gd name="T17" fmla="*/ 63503098 h 41"/>
                <a:gd name="T18" fmla="*/ 82291464 w 42"/>
                <a:gd name="T19" fmla="*/ 48174662 h 41"/>
                <a:gd name="T20" fmla="*/ 96005952 w 42"/>
                <a:gd name="T21" fmla="*/ 26278159 h 41"/>
                <a:gd name="T22" fmla="*/ 82291464 w 42"/>
                <a:gd name="T23" fmla="*/ 13139079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FFC000"/>
            </a:solidFill>
            <a:ln w="1" cap="flat">
              <a:solidFill>
                <a:srgbClr val="6C5353"/>
              </a:solidFill>
              <a:prstDash val="solid"/>
              <a:miter lim="800000"/>
              <a:headEnd/>
              <a:tailEnd/>
            </a:ln>
          </p:spPr>
          <p:txBody>
            <a:bodyPr lIns="86486" tIns="43243" rIns="86486" bIns="43243"/>
            <a:lstStyle/>
            <a:p>
              <a:pPr fontAlgn="base">
                <a:spcBef>
                  <a:spcPct val="0"/>
                </a:spcBef>
                <a:spcAft>
                  <a:spcPct val="0"/>
                </a:spcAft>
              </a:pPr>
              <a:endParaRPr lang="en-US" dirty="0">
                <a:solidFill>
                  <a:prstClr val="black"/>
                </a:solidFill>
                <a:latin typeface="Arial" charset="0"/>
              </a:endParaRPr>
            </a:p>
          </p:txBody>
        </p:sp>
        <p:sp>
          <p:nvSpPr>
            <p:cNvPr id="459" name="TextBox 220"/>
            <p:cNvSpPr txBox="1">
              <a:spLocks noChangeArrowheads="1"/>
            </p:cNvSpPr>
            <p:nvPr/>
          </p:nvSpPr>
          <p:spPr bwMode="auto">
            <a:xfrm>
              <a:off x="2070100" y="2932113"/>
              <a:ext cx="1439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000" dirty="0">
                  <a:solidFill>
                    <a:prstClr val="black"/>
                  </a:solidFill>
                </a:rPr>
                <a:t>10 contracts CONUS support – SAIC; SupplyCore; Graybar; Noble</a:t>
              </a:r>
            </a:p>
          </p:txBody>
        </p:sp>
        <p:grpSp>
          <p:nvGrpSpPr>
            <p:cNvPr id="460" name="Group 66"/>
            <p:cNvGrpSpPr>
              <a:grpSpLocks/>
            </p:cNvGrpSpPr>
            <p:nvPr/>
          </p:nvGrpSpPr>
          <p:grpSpPr bwMode="auto">
            <a:xfrm>
              <a:off x="355854" y="2928113"/>
              <a:ext cx="404494" cy="264170"/>
              <a:chOff x="584" y="1891"/>
              <a:chExt cx="545" cy="374"/>
            </a:xfrm>
            <a:solidFill>
              <a:srgbClr val="00B050"/>
            </a:solidFill>
          </p:grpSpPr>
          <p:sp>
            <p:nvSpPr>
              <p:cNvPr id="461" name="Freeform 67"/>
              <p:cNvSpPr>
                <a:spLocks/>
              </p:cNvSpPr>
              <p:nvPr/>
            </p:nvSpPr>
            <p:spPr bwMode="auto">
              <a:xfrm>
                <a:off x="922" y="2029"/>
                <a:ext cx="81" cy="48"/>
              </a:xfrm>
              <a:custGeom>
                <a:avLst/>
                <a:gdLst/>
                <a:ahLst/>
                <a:cxnLst>
                  <a:cxn ang="0">
                    <a:pos x="0" y="10"/>
                  </a:cxn>
                  <a:cxn ang="0">
                    <a:pos x="8" y="0"/>
                  </a:cxn>
                  <a:cxn ang="0">
                    <a:pos x="20" y="10"/>
                  </a:cxn>
                  <a:cxn ang="0">
                    <a:pos x="48" y="10"/>
                  </a:cxn>
                  <a:cxn ang="0">
                    <a:pos x="80" y="31"/>
                  </a:cxn>
                  <a:cxn ang="0">
                    <a:pos x="66" y="41"/>
                  </a:cxn>
                  <a:cxn ang="0">
                    <a:pos x="29" y="47"/>
                  </a:cxn>
                  <a:cxn ang="0">
                    <a:pos x="21" y="27"/>
                  </a:cxn>
                  <a:cxn ang="0">
                    <a:pos x="8" y="27"/>
                  </a:cxn>
                  <a:cxn ang="0">
                    <a:pos x="0" y="10"/>
                  </a:cxn>
                </a:cxnLst>
                <a:rect l="0" t="0" r="r" b="b"/>
                <a:pathLst>
                  <a:path w="81" h="48">
                    <a:moveTo>
                      <a:pt x="0" y="10"/>
                    </a:moveTo>
                    <a:lnTo>
                      <a:pt x="8" y="0"/>
                    </a:lnTo>
                    <a:lnTo>
                      <a:pt x="20" y="10"/>
                    </a:lnTo>
                    <a:lnTo>
                      <a:pt x="48" y="10"/>
                    </a:lnTo>
                    <a:lnTo>
                      <a:pt x="80" y="31"/>
                    </a:lnTo>
                    <a:lnTo>
                      <a:pt x="66" y="41"/>
                    </a:lnTo>
                    <a:lnTo>
                      <a:pt x="29" y="47"/>
                    </a:lnTo>
                    <a:lnTo>
                      <a:pt x="21" y="27"/>
                    </a:lnTo>
                    <a:lnTo>
                      <a:pt x="8" y="27"/>
                    </a:lnTo>
                    <a:lnTo>
                      <a:pt x="0" y="10"/>
                    </a:lnTo>
                  </a:path>
                </a:pathLst>
              </a:custGeom>
              <a:grp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grpSp>
            <p:nvGrpSpPr>
              <p:cNvPr id="462" name="Group 68" descr="Purple mesh"/>
              <p:cNvGrpSpPr>
                <a:grpSpLocks/>
              </p:cNvGrpSpPr>
              <p:nvPr/>
            </p:nvGrpSpPr>
            <p:grpSpPr bwMode="auto">
              <a:xfrm>
                <a:off x="584" y="1891"/>
                <a:ext cx="545" cy="374"/>
                <a:chOff x="584" y="1891"/>
                <a:chExt cx="545" cy="374"/>
              </a:xfrm>
              <a:grpFill/>
            </p:grpSpPr>
            <p:sp>
              <p:nvSpPr>
                <p:cNvPr id="463" name="Freeform 69"/>
                <p:cNvSpPr>
                  <a:spLocks/>
                </p:cNvSpPr>
                <p:nvPr/>
              </p:nvSpPr>
              <p:spPr bwMode="auto">
                <a:xfrm>
                  <a:off x="584" y="1891"/>
                  <a:ext cx="56" cy="46"/>
                </a:xfrm>
                <a:custGeom>
                  <a:avLst/>
                  <a:gdLst/>
                  <a:ahLst/>
                  <a:cxnLst>
                    <a:cxn ang="0">
                      <a:pos x="0" y="25"/>
                    </a:cxn>
                    <a:cxn ang="0">
                      <a:pos x="21" y="45"/>
                    </a:cxn>
                    <a:cxn ang="0">
                      <a:pos x="31" y="45"/>
                    </a:cxn>
                    <a:cxn ang="0">
                      <a:pos x="51" y="35"/>
                    </a:cxn>
                    <a:cxn ang="0">
                      <a:pos x="55" y="8"/>
                    </a:cxn>
                    <a:cxn ang="0">
                      <a:pos x="44" y="0"/>
                    </a:cxn>
                    <a:cxn ang="0">
                      <a:pos x="28" y="3"/>
                    </a:cxn>
                    <a:cxn ang="0">
                      <a:pos x="0" y="25"/>
                    </a:cxn>
                  </a:cxnLst>
                  <a:rect l="0" t="0" r="r" b="b"/>
                  <a:pathLst>
                    <a:path w="56" h="46">
                      <a:moveTo>
                        <a:pt x="0" y="25"/>
                      </a:moveTo>
                      <a:lnTo>
                        <a:pt x="21" y="45"/>
                      </a:lnTo>
                      <a:lnTo>
                        <a:pt x="31" y="45"/>
                      </a:lnTo>
                      <a:lnTo>
                        <a:pt x="51" y="35"/>
                      </a:lnTo>
                      <a:lnTo>
                        <a:pt x="55" y="8"/>
                      </a:lnTo>
                      <a:lnTo>
                        <a:pt x="44" y="0"/>
                      </a:lnTo>
                      <a:lnTo>
                        <a:pt x="28" y="3"/>
                      </a:lnTo>
                      <a:lnTo>
                        <a:pt x="0" y="25"/>
                      </a:lnTo>
                    </a:path>
                  </a:pathLst>
                </a:custGeom>
                <a:grp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464" name="Freeform 70"/>
                <p:cNvSpPr>
                  <a:spLocks/>
                </p:cNvSpPr>
                <p:nvPr/>
              </p:nvSpPr>
              <p:spPr bwMode="auto">
                <a:xfrm>
                  <a:off x="750" y="1952"/>
                  <a:ext cx="65" cy="56"/>
                </a:xfrm>
                <a:custGeom>
                  <a:avLst/>
                  <a:gdLst/>
                  <a:ahLst/>
                  <a:cxnLst>
                    <a:cxn ang="0">
                      <a:pos x="0" y="15"/>
                    </a:cxn>
                    <a:cxn ang="0">
                      <a:pos x="16" y="46"/>
                    </a:cxn>
                    <a:cxn ang="0">
                      <a:pos x="31" y="45"/>
                    </a:cxn>
                    <a:cxn ang="0">
                      <a:pos x="32" y="36"/>
                    </a:cxn>
                    <a:cxn ang="0">
                      <a:pos x="47" y="55"/>
                    </a:cxn>
                    <a:cxn ang="0">
                      <a:pos x="64" y="52"/>
                    </a:cxn>
                    <a:cxn ang="0">
                      <a:pos x="60" y="35"/>
                    </a:cxn>
                    <a:cxn ang="0">
                      <a:pos x="46" y="29"/>
                    </a:cxn>
                    <a:cxn ang="0">
                      <a:pos x="36" y="0"/>
                    </a:cxn>
                    <a:cxn ang="0">
                      <a:pos x="0" y="15"/>
                    </a:cxn>
                  </a:cxnLst>
                  <a:rect l="0" t="0" r="r" b="b"/>
                  <a:pathLst>
                    <a:path w="65" h="56">
                      <a:moveTo>
                        <a:pt x="0" y="15"/>
                      </a:moveTo>
                      <a:lnTo>
                        <a:pt x="16" y="46"/>
                      </a:lnTo>
                      <a:lnTo>
                        <a:pt x="31" y="45"/>
                      </a:lnTo>
                      <a:lnTo>
                        <a:pt x="32" y="36"/>
                      </a:lnTo>
                      <a:lnTo>
                        <a:pt x="47" y="55"/>
                      </a:lnTo>
                      <a:lnTo>
                        <a:pt x="64" y="52"/>
                      </a:lnTo>
                      <a:lnTo>
                        <a:pt x="60" y="35"/>
                      </a:lnTo>
                      <a:lnTo>
                        <a:pt x="46" y="29"/>
                      </a:lnTo>
                      <a:lnTo>
                        <a:pt x="36" y="0"/>
                      </a:lnTo>
                      <a:lnTo>
                        <a:pt x="0" y="15"/>
                      </a:lnTo>
                    </a:path>
                  </a:pathLst>
                </a:custGeom>
                <a:grp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465" name="Freeform 71"/>
                <p:cNvSpPr>
                  <a:spLocks/>
                </p:cNvSpPr>
                <p:nvPr/>
              </p:nvSpPr>
              <p:spPr bwMode="auto">
                <a:xfrm>
                  <a:off x="882" y="2042"/>
                  <a:ext cx="25" cy="23"/>
                </a:xfrm>
                <a:custGeom>
                  <a:avLst/>
                  <a:gdLst/>
                  <a:ahLst/>
                  <a:cxnLst>
                    <a:cxn ang="0">
                      <a:pos x="0" y="0"/>
                    </a:cxn>
                    <a:cxn ang="0">
                      <a:pos x="7" y="22"/>
                    </a:cxn>
                    <a:cxn ang="0">
                      <a:pos x="24" y="14"/>
                    </a:cxn>
                    <a:cxn ang="0">
                      <a:pos x="18" y="0"/>
                    </a:cxn>
                    <a:cxn ang="0">
                      <a:pos x="0" y="0"/>
                    </a:cxn>
                  </a:cxnLst>
                  <a:rect l="0" t="0" r="r" b="b"/>
                  <a:pathLst>
                    <a:path w="25" h="23">
                      <a:moveTo>
                        <a:pt x="0" y="0"/>
                      </a:moveTo>
                      <a:lnTo>
                        <a:pt x="7" y="22"/>
                      </a:lnTo>
                      <a:lnTo>
                        <a:pt x="24" y="14"/>
                      </a:lnTo>
                      <a:lnTo>
                        <a:pt x="18" y="0"/>
                      </a:lnTo>
                      <a:lnTo>
                        <a:pt x="0" y="0"/>
                      </a:lnTo>
                    </a:path>
                  </a:pathLst>
                </a:custGeom>
                <a:grp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466" name="Freeform 72"/>
                <p:cNvSpPr>
                  <a:spLocks/>
                </p:cNvSpPr>
                <p:nvPr/>
              </p:nvSpPr>
              <p:spPr bwMode="auto">
                <a:xfrm>
                  <a:off x="991" y="2116"/>
                  <a:ext cx="138" cy="149"/>
                </a:xfrm>
                <a:custGeom>
                  <a:avLst/>
                  <a:gdLst/>
                  <a:ahLst/>
                  <a:cxnLst>
                    <a:cxn ang="0">
                      <a:pos x="0" y="56"/>
                    </a:cxn>
                    <a:cxn ang="0">
                      <a:pos x="20" y="99"/>
                    </a:cxn>
                    <a:cxn ang="0">
                      <a:pos x="17" y="132"/>
                    </a:cxn>
                    <a:cxn ang="0">
                      <a:pos x="44" y="148"/>
                    </a:cxn>
                    <a:cxn ang="0">
                      <a:pos x="61" y="122"/>
                    </a:cxn>
                    <a:cxn ang="0">
                      <a:pos x="119" y="99"/>
                    </a:cxn>
                    <a:cxn ang="0">
                      <a:pos x="137" y="81"/>
                    </a:cxn>
                    <a:cxn ang="0">
                      <a:pos x="91" y="29"/>
                    </a:cxn>
                    <a:cxn ang="0">
                      <a:pos x="23" y="0"/>
                    </a:cxn>
                    <a:cxn ang="0">
                      <a:pos x="17" y="6"/>
                    </a:cxn>
                    <a:cxn ang="0">
                      <a:pos x="27" y="29"/>
                    </a:cxn>
                    <a:cxn ang="0">
                      <a:pos x="0" y="56"/>
                    </a:cxn>
                  </a:cxnLst>
                  <a:rect l="0" t="0" r="r" b="b"/>
                  <a:pathLst>
                    <a:path w="138" h="149">
                      <a:moveTo>
                        <a:pt x="0" y="56"/>
                      </a:moveTo>
                      <a:lnTo>
                        <a:pt x="20" y="99"/>
                      </a:lnTo>
                      <a:lnTo>
                        <a:pt x="17" y="132"/>
                      </a:lnTo>
                      <a:lnTo>
                        <a:pt x="44" y="148"/>
                      </a:lnTo>
                      <a:lnTo>
                        <a:pt x="61" y="122"/>
                      </a:lnTo>
                      <a:lnTo>
                        <a:pt x="119" y="99"/>
                      </a:lnTo>
                      <a:lnTo>
                        <a:pt x="137" y="81"/>
                      </a:lnTo>
                      <a:lnTo>
                        <a:pt x="91" y="29"/>
                      </a:lnTo>
                      <a:lnTo>
                        <a:pt x="23" y="0"/>
                      </a:lnTo>
                      <a:lnTo>
                        <a:pt x="17" y="6"/>
                      </a:lnTo>
                      <a:lnTo>
                        <a:pt x="27" y="29"/>
                      </a:lnTo>
                      <a:lnTo>
                        <a:pt x="0" y="56"/>
                      </a:lnTo>
                    </a:path>
                  </a:pathLst>
                </a:custGeom>
                <a:grp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grpSp>
        </p:grpSp>
        <p:sp>
          <p:nvSpPr>
            <p:cNvPr id="467" name="TextBox 229"/>
            <p:cNvSpPr txBox="1">
              <a:spLocks noChangeArrowheads="1"/>
            </p:cNvSpPr>
            <p:nvPr/>
          </p:nvSpPr>
          <p:spPr bwMode="auto">
            <a:xfrm>
              <a:off x="420688" y="3962400"/>
              <a:ext cx="155416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900" dirty="0">
                  <a:solidFill>
                    <a:prstClr val="black"/>
                  </a:solidFill>
                </a:rPr>
                <a:t>SOUTHCOM AOR traditionally supported through South Central U.S. and Southeast U.S. MRO Contractors</a:t>
              </a:r>
            </a:p>
          </p:txBody>
        </p:sp>
        <p:sp>
          <p:nvSpPr>
            <p:cNvPr id="468" name="TextBox 230"/>
            <p:cNvSpPr txBox="1">
              <a:spLocks noChangeArrowheads="1"/>
            </p:cNvSpPr>
            <p:nvPr/>
          </p:nvSpPr>
          <p:spPr bwMode="auto">
            <a:xfrm>
              <a:off x="146050" y="3224213"/>
              <a:ext cx="1223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900" dirty="0">
                  <a:solidFill>
                    <a:prstClr val="black"/>
                  </a:solidFill>
                </a:rPr>
                <a:t>SAIC – Hawaii, Guam, Marshall Islands</a:t>
              </a:r>
            </a:p>
          </p:txBody>
        </p:sp>
        <p:sp>
          <p:nvSpPr>
            <p:cNvPr id="469" name="TextBox 231"/>
            <p:cNvSpPr txBox="1">
              <a:spLocks noChangeArrowheads="1"/>
            </p:cNvSpPr>
            <p:nvPr/>
          </p:nvSpPr>
          <p:spPr bwMode="auto">
            <a:xfrm>
              <a:off x="3451225" y="4140200"/>
              <a:ext cx="94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900" dirty="0">
                  <a:solidFill>
                    <a:prstClr val="black"/>
                  </a:solidFill>
                </a:rPr>
                <a:t>Atlantic Diving Supply (ADS) – MRO Western Africa</a:t>
              </a:r>
            </a:p>
          </p:txBody>
        </p:sp>
        <p:sp>
          <p:nvSpPr>
            <p:cNvPr id="470" name="TextBox 232"/>
            <p:cNvSpPr txBox="1">
              <a:spLocks noChangeArrowheads="1"/>
            </p:cNvSpPr>
            <p:nvPr/>
          </p:nvSpPr>
          <p:spPr bwMode="auto">
            <a:xfrm>
              <a:off x="5535613" y="3927475"/>
              <a:ext cx="94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900" dirty="0">
                  <a:solidFill>
                    <a:prstClr val="black"/>
                  </a:solidFill>
                </a:rPr>
                <a:t>Noble Supply &amp; Logistics – MRO Eastern Africa</a:t>
              </a:r>
            </a:p>
          </p:txBody>
        </p:sp>
        <p:sp>
          <p:nvSpPr>
            <p:cNvPr id="471" name="TextBox 233"/>
            <p:cNvSpPr txBox="1">
              <a:spLocks noChangeArrowheads="1"/>
            </p:cNvSpPr>
            <p:nvPr/>
          </p:nvSpPr>
          <p:spPr bwMode="auto">
            <a:xfrm>
              <a:off x="8089900" y="1595438"/>
              <a:ext cx="94456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000" dirty="0">
                  <a:solidFill>
                    <a:prstClr val="black"/>
                  </a:solidFill>
                </a:rPr>
                <a:t>CENTCOM – ADS; </a:t>
              </a:r>
              <a:r>
                <a:rPr lang="en-US" altLang="en-US" sz="1000" dirty="0" smtClean="0">
                  <a:solidFill>
                    <a:prstClr val="black"/>
                  </a:solidFill>
                </a:rPr>
                <a:t>Noble</a:t>
              </a:r>
              <a:endParaRPr lang="en-US" altLang="en-US" sz="1000" dirty="0">
                <a:solidFill>
                  <a:prstClr val="black"/>
                </a:solidFill>
              </a:endParaRPr>
            </a:p>
          </p:txBody>
        </p:sp>
        <p:sp>
          <p:nvSpPr>
            <p:cNvPr id="472" name="TextBox 235"/>
            <p:cNvSpPr txBox="1">
              <a:spLocks noChangeArrowheads="1"/>
            </p:cNvSpPr>
            <p:nvPr/>
          </p:nvSpPr>
          <p:spPr bwMode="auto">
            <a:xfrm>
              <a:off x="3462338" y="2746375"/>
              <a:ext cx="1911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100" dirty="0">
                  <a:solidFill>
                    <a:prstClr val="black"/>
                  </a:solidFill>
                </a:rPr>
                <a:t>ADS - </a:t>
              </a:r>
            </a:p>
            <a:p>
              <a:pPr algn="ctr" eaLnBrk="1" fontAlgn="base" hangingPunct="1">
                <a:spcBef>
                  <a:spcPct val="0"/>
                </a:spcBef>
                <a:spcAft>
                  <a:spcPct val="0"/>
                </a:spcAft>
              </a:pPr>
              <a:r>
                <a:rPr lang="en-US" altLang="en-US" sz="1100" dirty="0">
                  <a:solidFill>
                    <a:prstClr val="black"/>
                  </a:solidFill>
                </a:rPr>
                <a:t>MRO Mediterranean</a:t>
              </a:r>
            </a:p>
          </p:txBody>
        </p:sp>
        <p:sp>
          <p:nvSpPr>
            <p:cNvPr id="473" name="TextBox 237"/>
            <p:cNvSpPr txBox="1">
              <a:spLocks noChangeArrowheads="1"/>
            </p:cNvSpPr>
            <p:nvPr/>
          </p:nvSpPr>
          <p:spPr bwMode="auto">
            <a:xfrm>
              <a:off x="180975" y="1587500"/>
              <a:ext cx="1111250" cy="3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900" dirty="0" err="1" smtClean="0">
                  <a:solidFill>
                    <a:prstClr val="black"/>
                  </a:solidFill>
                </a:rPr>
                <a:t>SupplyCore</a:t>
              </a:r>
              <a:r>
                <a:rPr lang="en-US" altLang="en-US" sz="900" dirty="0" smtClean="0">
                  <a:solidFill>
                    <a:prstClr val="black"/>
                  </a:solidFill>
                </a:rPr>
                <a:t>. </a:t>
              </a:r>
              <a:r>
                <a:rPr lang="en-US" altLang="en-US" sz="900" dirty="0">
                  <a:solidFill>
                    <a:prstClr val="black"/>
                  </a:solidFill>
                </a:rPr>
                <a:t>- Alaska</a:t>
              </a:r>
            </a:p>
          </p:txBody>
        </p:sp>
        <p:sp>
          <p:nvSpPr>
            <p:cNvPr id="474" name="TextBox 238"/>
            <p:cNvSpPr txBox="1">
              <a:spLocks noChangeArrowheads="1"/>
            </p:cNvSpPr>
            <p:nvPr/>
          </p:nvSpPr>
          <p:spPr bwMode="auto">
            <a:xfrm>
              <a:off x="7829550" y="2655888"/>
              <a:ext cx="10556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900" dirty="0">
                  <a:solidFill>
                    <a:prstClr val="black"/>
                  </a:solidFill>
                </a:rPr>
                <a:t>SupplyCore – Japan &amp; Korea; supports contingency operations in PACOM to include Philippines, Australia, etc.</a:t>
              </a:r>
            </a:p>
          </p:txBody>
        </p:sp>
        <p:cxnSp>
          <p:nvCxnSpPr>
            <p:cNvPr id="475" name="Straight Arrow Connector 474"/>
            <p:cNvCxnSpPr/>
            <p:nvPr/>
          </p:nvCxnSpPr>
          <p:spPr>
            <a:xfrm flipH="1" flipV="1">
              <a:off x="1908175" y="2916239"/>
              <a:ext cx="303684" cy="135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a:endCxn id="447" idx="2"/>
            </p:cNvCxnSpPr>
            <p:nvPr/>
          </p:nvCxnSpPr>
          <p:spPr>
            <a:xfrm flipH="1">
              <a:off x="5865813" y="1760538"/>
              <a:ext cx="2224087" cy="1152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a:endCxn id="339" idx="29"/>
            </p:cNvCxnSpPr>
            <p:nvPr/>
          </p:nvCxnSpPr>
          <p:spPr>
            <a:xfrm flipH="1" flipV="1">
              <a:off x="5265738" y="3990975"/>
              <a:ext cx="379412" cy="24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a:endCxn id="370" idx="53"/>
            </p:cNvCxnSpPr>
            <p:nvPr/>
          </p:nvCxnSpPr>
          <p:spPr>
            <a:xfrm flipV="1">
              <a:off x="4114800" y="3881438"/>
              <a:ext cx="350838" cy="290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9" name="TextBox 244"/>
            <p:cNvSpPr txBox="1">
              <a:spLocks noChangeArrowheads="1"/>
            </p:cNvSpPr>
            <p:nvPr/>
          </p:nvSpPr>
          <p:spPr bwMode="auto">
            <a:xfrm>
              <a:off x="4821238" y="2066925"/>
              <a:ext cx="264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814" tIns="40907" rIns="81814" bIns="409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000" b="1" dirty="0">
                  <a:solidFill>
                    <a:prstClr val="black"/>
                  </a:solidFill>
                </a:rPr>
                <a:t>Noble – MRO North of the Alps</a:t>
              </a:r>
            </a:p>
          </p:txBody>
        </p:sp>
      </p:grpSp>
    </p:spTree>
    <p:extLst>
      <p:ext uri="{BB962C8B-B14F-4D97-AF65-F5344CB8AC3E}">
        <p14:creationId xmlns:p14="http://schemas.microsoft.com/office/powerpoint/2010/main" val="330590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flash-d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671" y="3200400"/>
            <a:ext cx="1277559" cy="2924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noflash-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491" y="3268861"/>
            <a:ext cx="1276048" cy="2866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6"/>
          <p:cNvSpPr>
            <a:spLocks noGrp="1"/>
          </p:cNvSpPr>
          <p:nvPr>
            <p:ph type="title"/>
          </p:nvPr>
        </p:nvSpPr>
        <p:spPr/>
        <p:txBody>
          <a:bodyPr>
            <a:normAutofit fontScale="90000"/>
          </a:bodyPr>
          <a:lstStyle/>
          <a:p>
            <a:r>
              <a:rPr lang="en-US" dirty="0" smtClean="0"/>
              <a:t>Fire and Marine Division</a:t>
            </a:r>
            <a:br>
              <a:rPr lang="en-US" dirty="0" smtClean="0"/>
            </a:br>
            <a:r>
              <a:rPr lang="en-US" dirty="0" smtClean="0"/>
              <a:t>Special Operational Equipment</a:t>
            </a:r>
            <a:endParaRPr lang="en-US" dirty="0"/>
          </a:p>
        </p:txBody>
      </p:sp>
      <p:sp>
        <p:nvSpPr>
          <p:cNvPr id="17" name="Rectangle 3"/>
          <p:cNvSpPr>
            <a:spLocks noChangeArrowheads="1"/>
          </p:cNvSpPr>
          <p:nvPr/>
        </p:nvSpPr>
        <p:spPr bwMode="auto">
          <a:xfrm>
            <a:off x="228345" y="1213903"/>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Tailored Logistics Support</a:t>
            </a:r>
          </a:p>
        </p:txBody>
      </p:sp>
      <p:graphicFrame>
        <p:nvGraphicFramePr>
          <p:cNvPr id="18" name="Table 17"/>
          <p:cNvGraphicFramePr>
            <a:graphicFrameLocks noGrp="1"/>
          </p:cNvGraphicFramePr>
          <p:nvPr>
            <p:extLst/>
          </p:nvPr>
        </p:nvGraphicFramePr>
        <p:xfrm>
          <a:off x="152400" y="1877910"/>
          <a:ext cx="4457955" cy="2922690"/>
        </p:xfrm>
        <a:graphic>
          <a:graphicData uri="http://schemas.openxmlformats.org/drawingml/2006/table">
            <a:tbl>
              <a:tblPr firstRow="1" bandRow="1">
                <a:tableStyleId>{5C22544A-7EE6-4342-B048-85BDC9FD1C3A}</a:tableStyleId>
              </a:tblPr>
              <a:tblGrid>
                <a:gridCol w="2226973">
                  <a:extLst>
                    <a:ext uri="{9D8B030D-6E8A-4147-A177-3AD203B41FA5}">
                      <a16:colId xmlns:a16="http://schemas.microsoft.com/office/drawing/2014/main" val="20000"/>
                    </a:ext>
                  </a:extLst>
                </a:gridCol>
                <a:gridCol w="2230982">
                  <a:extLst>
                    <a:ext uri="{9D8B030D-6E8A-4147-A177-3AD203B41FA5}">
                      <a16:colId xmlns:a16="http://schemas.microsoft.com/office/drawing/2014/main" val="20001"/>
                    </a:ext>
                  </a:extLst>
                </a:gridCol>
              </a:tblGrid>
              <a:tr h="40332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2519370">
                <a:tc>
                  <a:txBody>
                    <a:bodyPr/>
                    <a:lstStyle/>
                    <a:p>
                      <a:pPr marL="171450" indent="-171450" eaLnBrk="0" hangingPunct="0">
                        <a:buFont typeface="Arial" pitchFamily="34" charset="0"/>
                        <a:buChar char="•"/>
                        <a:defRPr/>
                      </a:pPr>
                      <a:r>
                        <a:rPr lang="en-US" sz="1800" dirty="0" smtClean="0">
                          <a:solidFill>
                            <a:schemeClr val="tx1"/>
                          </a:solidFill>
                          <a:effectLst/>
                          <a:latin typeface="Arial" pitchFamily="34" charset="0"/>
                          <a:cs typeface="Arial" pitchFamily="34" charset="0"/>
                        </a:rPr>
                        <a:t>PEO Soldier </a:t>
                      </a:r>
                    </a:p>
                    <a:p>
                      <a:pPr marL="171450" indent="-171450" eaLnBrk="0" hangingPunct="0">
                        <a:buFont typeface="Arial" pitchFamily="34" charset="0"/>
                        <a:buChar char="•"/>
                        <a:defRPr/>
                      </a:pPr>
                      <a:r>
                        <a:rPr lang="en-US" sz="1800" dirty="0" smtClean="0">
                          <a:solidFill>
                            <a:schemeClr val="tx1"/>
                          </a:solidFill>
                          <a:effectLst/>
                          <a:latin typeface="Arial" pitchFamily="34" charset="0"/>
                          <a:cs typeface="Arial" pitchFamily="34" charset="0"/>
                        </a:rPr>
                        <a:t>NAVSUP </a:t>
                      </a:r>
                    </a:p>
                    <a:p>
                      <a:pPr marL="171450" indent="-171450" eaLnBrk="0" hangingPunct="0">
                        <a:buFont typeface="Arial" pitchFamily="34" charset="0"/>
                        <a:buChar char="•"/>
                        <a:defRPr/>
                      </a:pPr>
                      <a:r>
                        <a:rPr lang="en-US" sz="1800" dirty="0" smtClean="0">
                          <a:solidFill>
                            <a:schemeClr val="tx1"/>
                          </a:solidFill>
                          <a:effectLst/>
                          <a:latin typeface="Arial" pitchFamily="34" charset="0"/>
                          <a:cs typeface="Arial" pitchFamily="34" charset="0"/>
                        </a:rPr>
                        <a:t>USA Rapid Equipping Force</a:t>
                      </a:r>
                    </a:p>
                    <a:p>
                      <a:pPr marL="171450" indent="-171450" eaLnBrk="0" hangingPunct="0">
                        <a:buFont typeface="Arial" pitchFamily="34" charset="0"/>
                        <a:buChar char="•"/>
                        <a:defRPr/>
                      </a:pPr>
                      <a:r>
                        <a:rPr lang="en-US" sz="1800" dirty="0" smtClean="0">
                          <a:solidFill>
                            <a:schemeClr val="tx1"/>
                          </a:solidFill>
                          <a:effectLst/>
                          <a:latin typeface="Arial" pitchFamily="34" charset="0"/>
                          <a:cs typeface="Arial" pitchFamily="34" charset="0"/>
                        </a:rPr>
                        <a:t>Naval Special Forces</a:t>
                      </a:r>
                    </a:p>
                  </a:txBody>
                  <a:tcPr/>
                </a:tc>
                <a:tc>
                  <a:txBody>
                    <a:bodyPr/>
                    <a:lstStyle/>
                    <a:p>
                      <a:pPr marL="171450" indent="-171450" algn="l" defTabSz="914400" rtl="0" eaLnBrk="0" latinLnBrk="0" hangingPunct="0">
                        <a:buFont typeface="Arial" pitchFamily="34" charset="0"/>
                        <a:buChar char="•"/>
                        <a:defRPr/>
                      </a:pPr>
                      <a:r>
                        <a:rPr lang="en-US" sz="1600" kern="1200" dirty="0" smtClean="0">
                          <a:solidFill>
                            <a:schemeClr val="tx1"/>
                          </a:solidFill>
                          <a:effectLst/>
                          <a:latin typeface="Arial" pitchFamily="34" charset="0"/>
                          <a:ea typeface="+mn-ea"/>
                          <a:cs typeface="Arial" pitchFamily="34" charset="0"/>
                        </a:rPr>
                        <a:t>ADS Inc</a:t>
                      </a:r>
                    </a:p>
                    <a:p>
                      <a:pPr marL="171450" indent="-171450" algn="l" defTabSz="914400" rtl="0" eaLnBrk="0" latinLnBrk="0" hangingPunct="0">
                        <a:buFont typeface="Arial" pitchFamily="34" charset="0"/>
                        <a:buChar char="•"/>
                        <a:defRPr/>
                      </a:pPr>
                      <a:r>
                        <a:rPr lang="en-US" sz="1600" kern="1200" dirty="0" smtClean="0">
                          <a:solidFill>
                            <a:schemeClr val="tx1"/>
                          </a:solidFill>
                          <a:effectLst/>
                          <a:latin typeface="Arial" pitchFamily="34" charset="0"/>
                          <a:ea typeface="+mn-ea"/>
                          <a:cs typeface="Arial" pitchFamily="34" charset="0"/>
                        </a:rPr>
                        <a:t>Tactical &amp; </a:t>
                      </a:r>
                    </a:p>
                    <a:p>
                      <a:pPr marL="0" indent="0" algn="l" defTabSz="914400" rtl="0" eaLnBrk="0" latinLnBrk="0" hangingPunct="0">
                        <a:buFont typeface="Arial" pitchFamily="34" charset="0"/>
                        <a:buNone/>
                        <a:defRPr/>
                      </a:pPr>
                      <a:r>
                        <a:rPr lang="en-US" sz="1600" kern="1200" dirty="0" smtClean="0">
                          <a:solidFill>
                            <a:schemeClr val="tx1"/>
                          </a:solidFill>
                          <a:effectLst/>
                          <a:latin typeface="Arial" pitchFamily="34" charset="0"/>
                          <a:ea typeface="+mn-ea"/>
                          <a:cs typeface="Arial" pitchFamily="34" charset="0"/>
                        </a:rPr>
                        <a:t>   Survival Specialties</a:t>
                      </a:r>
                    </a:p>
                    <a:p>
                      <a:pPr marL="171450" indent="-171450" algn="l" defTabSz="914400" rtl="0" eaLnBrk="0" latinLnBrk="0" hangingPunct="0">
                        <a:buFont typeface="Arial" pitchFamily="34" charset="0"/>
                        <a:buChar char="•"/>
                        <a:defRPr/>
                      </a:pPr>
                      <a:r>
                        <a:rPr lang="en-US" sz="1600" kern="1200" dirty="0" smtClean="0">
                          <a:solidFill>
                            <a:schemeClr val="tx1"/>
                          </a:solidFill>
                          <a:effectLst/>
                          <a:latin typeface="Arial" pitchFamily="34" charset="0"/>
                          <a:ea typeface="+mn-ea"/>
                          <a:cs typeface="Arial" pitchFamily="34" charset="0"/>
                        </a:rPr>
                        <a:t>WS Darley </a:t>
                      </a:r>
                      <a:br>
                        <a:rPr lang="en-US" sz="1600" kern="1200" dirty="0" smtClean="0">
                          <a:solidFill>
                            <a:schemeClr val="tx1"/>
                          </a:solidFill>
                          <a:effectLst/>
                          <a:latin typeface="Arial" pitchFamily="34" charset="0"/>
                          <a:ea typeface="+mn-ea"/>
                          <a:cs typeface="Arial" pitchFamily="34" charset="0"/>
                        </a:rPr>
                      </a:br>
                      <a:r>
                        <a:rPr lang="en-US" sz="1600" kern="1200" dirty="0" smtClean="0">
                          <a:solidFill>
                            <a:schemeClr val="tx1"/>
                          </a:solidFill>
                          <a:effectLst/>
                          <a:latin typeface="Arial" pitchFamily="34" charset="0"/>
                          <a:ea typeface="+mn-ea"/>
                          <a:cs typeface="Arial" pitchFamily="34" charset="0"/>
                        </a:rPr>
                        <a:t>&amp; Co</a:t>
                      </a:r>
                    </a:p>
                    <a:p>
                      <a:pPr marL="171450" indent="-171450" algn="l" defTabSz="914400" rtl="0" eaLnBrk="0" latinLnBrk="0" hangingPunct="0">
                        <a:buFont typeface="Arial" pitchFamily="34" charset="0"/>
                        <a:buChar char="•"/>
                        <a:defRPr/>
                      </a:pPr>
                      <a:r>
                        <a:rPr lang="en-US" sz="1600" kern="1200" dirty="0" smtClean="0">
                          <a:solidFill>
                            <a:schemeClr val="tx1"/>
                          </a:solidFill>
                          <a:effectLst/>
                          <a:latin typeface="Arial" pitchFamily="34" charset="0"/>
                          <a:ea typeface="+mn-ea"/>
                          <a:cs typeface="Arial" pitchFamily="34" charset="0"/>
                        </a:rPr>
                        <a:t>Federal</a:t>
                      </a:r>
                      <a:r>
                        <a:rPr lang="en-US" sz="1600" kern="1200" baseline="0" dirty="0" smtClean="0">
                          <a:solidFill>
                            <a:schemeClr val="tx1"/>
                          </a:solidFill>
                          <a:effectLst/>
                          <a:latin typeface="Arial" pitchFamily="34" charset="0"/>
                          <a:ea typeface="+mn-ea"/>
                          <a:cs typeface="Arial" pitchFamily="34" charset="0"/>
                        </a:rPr>
                        <a:t> Resources</a:t>
                      </a:r>
                    </a:p>
                    <a:p>
                      <a:pPr marL="171450" indent="-171450" algn="l" defTabSz="914400" rtl="0" eaLnBrk="0" latinLnBrk="0" hangingPunct="0">
                        <a:buFont typeface="Arial" pitchFamily="34" charset="0"/>
                        <a:buChar char="•"/>
                        <a:defRPr/>
                      </a:pPr>
                      <a:r>
                        <a:rPr lang="en-US" sz="1600" kern="1200" baseline="0" dirty="0" smtClean="0">
                          <a:solidFill>
                            <a:schemeClr val="tx1"/>
                          </a:solidFill>
                          <a:effectLst/>
                          <a:latin typeface="Arial" pitchFamily="34" charset="0"/>
                          <a:ea typeface="+mn-ea"/>
                          <a:cs typeface="Arial" pitchFamily="34" charset="0"/>
                        </a:rPr>
                        <a:t>Quantico Tactical</a:t>
                      </a:r>
                    </a:p>
                    <a:p>
                      <a:pPr marL="171450" indent="-171450" algn="l" defTabSz="914400" rtl="0" eaLnBrk="0" latinLnBrk="0" hangingPunct="0">
                        <a:buFont typeface="Arial" pitchFamily="34" charset="0"/>
                        <a:buChar char="•"/>
                        <a:defRPr/>
                      </a:pPr>
                      <a:r>
                        <a:rPr lang="en-US" sz="1600" kern="1200" baseline="0" dirty="0" err="1" smtClean="0">
                          <a:solidFill>
                            <a:schemeClr val="tx1"/>
                          </a:solidFill>
                          <a:effectLst/>
                          <a:latin typeface="Arial" pitchFamily="34" charset="0"/>
                          <a:ea typeface="+mn-ea"/>
                          <a:cs typeface="Arial" pitchFamily="34" charset="0"/>
                        </a:rPr>
                        <a:t>Unifire</a:t>
                      </a:r>
                      <a:endParaRPr lang="en-US" sz="1600" kern="1200" baseline="0" dirty="0" smtClean="0">
                        <a:solidFill>
                          <a:schemeClr val="tx1"/>
                        </a:solidFill>
                        <a:effectLst/>
                        <a:latin typeface="Arial" pitchFamily="34" charset="0"/>
                        <a:ea typeface="+mn-ea"/>
                        <a:cs typeface="Arial" pitchFamily="34" charset="0"/>
                      </a:endParaRPr>
                    </a:p>
                    <a:p>
                      <a:pPr marL="171450" indent="-171450" algn="l" defTabSz="914400" rtl="0" eaLnBrk="0" latinLnBrk="0" hangingPunct="0">
                        <a:buFont typeface="Arial" pitchFamily="34" charset="0"/>
                        <a:buChar char="•"/>
                        <a:defRPr/>
                      </a:pPr>
                      <a:endParaRPr lang="en-US" sz="1800" kern="1200" dirty="0">
                        <a:solidFill>
                          <a:schemeClr val="tx1"/>
                        </a:solidFill>
                        <a:effectLst/>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pic>
        <p:nvPicPr>
          <p:cNvPr id="13316" name="Picture 4" descr="noflash-tactic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19462"/>
            <a:ext cx="1277559" cy="2827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10"/>
          <p:cNvSpPr txBox="1">
            <a:spLocks noChangeArrowheads="1"/>
          </p:cNvSpPr>
          <p:nvPr/>
        </p:nvSpPr>
        <p:spPr bwMode="blackWhite">
          <a:xfrm>
            <a:off x="4201556" y="1648996"/>
            <a:ext cx="1670654" cy="1187620"/>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Sights and Mounts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Assault Ladders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Tactical Lights</a:t>
            </a:r>
          </a:p>
        </p:txBody>
      </p:sp>
      <p:sp>
        <p:nvSpPr>
          <p:cNvPr id="13327" name="Text Box 11"/>
          <p:cNvSpPr txBox="1">
            <a:spLocks noChangeArrowheads="1"/>
          </p:cNvSpPr>
          <p:nvPr/>
        </p:nvSpPr>
        <p:spPr bwMode="blackWhite">
          <a:xfrm>
            <a:off x="5688409" y="1387592"/>
            <a:ext cx="1782535" cy="1238916"/>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Life Vests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Life Rafts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Sonar Devices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Search Lights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Eyewear</a:t>
            </a:r>
          </a:p>
        </p:txBody>
      </p:sp>
      <p:sp>
        <p:nvSpPr>
          <p:cNvPr id="13328" name="Text Box 12"/>
          <p:cNvSpPr txBox="1">
            <a:spLocks noChangeArrowheads="1"/>
          </p:cNvSpPr>
          <p:nvPr/>
        </p:nvSpPr>
        <p:spPr bwMode="blackWhite">
          <a:xfrm>
            <a:off x="7280578" y="1258265"/>
            <a:ext cx="1651000" cy="1472313"/>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Masks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Diving Helmets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Regulators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Dry/Wet Suits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Cylinders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Umbilical Lines</a:t>
            </a:r>
          </a:p>
        </p:txBody>
      </p:sp>
      <p:grpSp>
        <p:nvGrpSpPr>
          <p:cNvPr id="14" name="Group 13"/>
          <p:cNvGrpSpPr/>
          <p:nvPr/>
        </p:nvGrpSpPr>
        <p:grpSpPr>
          <a:xfrm>
            <a:off x="838200" y="4800600"/>
            <a:ext cx="2590800" cy="1543944"/>
            <a:chOff x="2289977" y="1745181"/>
            <a:chExt cx="2360914" cy="1551766"/>
          </a:xfrm>
        </p:grpSpPr>
        <p:sp>
          <p:nvSpPr>
            <p:cNvPr id="15" name="AutoShape 23"/>
            <p:cNvSpPr>
              <a:spLocks noChangeArrowheads="1"/>
            </p:cNvSpPr>
            <p:nvPr/>
          </p:nvSpPr>
          <p:spPr bwMode="blackWhite">
            <a:xfrm>
              <a:off x="2289977" y="1745181"/>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 name="TextBox 15"/>
            <p:cNvSpPr txBox="1"/>
            <p:nvPr/>
          </p:nvSpPr>
          <p:spPr>
            <a:xfrm>
              <a:off x="2747177" y="2197899"/>
              <a:ext cx="1387688" cy="649605"/>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$1.430B</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sp>
        <p:nvSpPr>
          <p:cNvPr id="3" name="Rounded Rectangle 2"/>
          <p:cNvSpPr/>
          <p:nvPr/>
        </p:nvSpPr>
        <p:spPr>
          <a:xfrm>
            <a:off x="281940" y="4139636"/>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Worldwide Coverage</a:t>
            </a:r>
          </a:p>
        </p:txBody>
      </p:sp>
    </p:spTree>
    <p:extLst>
      <p:ext uri="{BB962C8B-B14F-4D97-AF65-F5344CB8AC3E}">
        <p14:creationId xmlns:p14="http://schemas.microsoft.com/office/powerpoint/2010/main" val="391892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0"/>
          <p:cNvSpPr txBox="1">
            <a:spLocks noChangeArrowheads="1"/>
          </p:cNvSpPr>
          <p:nvPr/>
        </p:nvSpPr>
        <p:spPr bwMode="auto">
          <a:xfrm>
            <a:off x="970644" y="3938958"/>
            <a:ext cx="184452" cy="3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08" tIns="45704" rIns="91408" bIns="45704">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
                <a:srgbClr val="C0504D"/>
              </a:buClr>
              <a:buSzTx/>
              <a:buFontTx/>
              <a:buNone/>
              <a:tabLst/>
              <a:defRPr/>
            </a:pPr>
            <a:endParaRPr kumimoji="0" lang="en-US" sz="1400" b="1" i="0" u="none" strike="noStrike" kern="1200" cap="none" spc="0" normalizeH="0" baseline="0" noProof="0" dirty="0">
              <a:ln>
                <a:noFill/>
              </a:ln>
              <a:solidFill>
                <a:srgbClr val="EEECE1"/>
              </a:solidFill>
              <a:effectLst/>
              <a:uLnTx/>
              <a:uFillTx/>
              <a:latin typeface="Times New Roman" pitchFamily="18" charset="0"/>
              <a:ea typeface="+mn-ea"/>
              <a:cs typeface="+mn-cs"/>
            </a:endParaRPr>
          </a:p>
        </p:txBody>
      </p:sp>
      <p:sp>
        <p:nvSpPr>
          <p:cNvPr id="14343" name="Title 19"/>
          <p:cNvSpPr>
            <a:spLocks noGrp="1"/>
          </p:cNvSpPr>
          <p:nvPr>
            <p:ph type="title"/>
          </p:nvPr>
        </p:nvSpPr>
        <p:spPr/>
        <p:txBody>
          <a:bodyPr>
            <a:normAutofit fontScale="90000"/>
          </a:bodyPr>
          <a:lstStyle/>
          <a:p>
            <a:r>
              <a:rPr lang="en-US" dirty="0" smtClean="0"/>
              <a:t>Fire and Marine Division</a:t>
            </a:r>
            <a:br>
              <a:rPr lang="en-US" dirty="0" smtClean="0"/>
            </a:br>
            <a:r>
              <a:rPr lang="en-US" dirty="0" smtClean="0"/>
              <a:t>Fire &amp; Emergency Services Equipment</a:t>
            </a:r>
            <a:endParaRPr lang="en-US" dirty="0"/>
          </a:p>
        </p:txBody>
      </p:sp>
      <p:sp>
        <p:nvSpPr>
          <p:cNvPr id="14345" name="TextBox 14"/>
          <p:cNvSpPr txBox="1">
            <a:spLocks noChangeArrowheads="1"/>
          </p:cNvSpPr>
          <p:nvPr/>
        </p:nvSpPr>
        <p:spPr bwMode="auto">
          <a:xfrm>
            <a:off x="7612216" y="6112216"/>
            <a:ext cx="1072391" cy="3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78" tIns="43239" rIns="86478" bIns="43239">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mn-cs"/>
              </a:rPr>
              <a:t>Training</a:t>
            </a:r>
          </a:p>
        </p:txBody>
      </p:sp>
      <p:sp>
        <p:nvSpPr>
          <p:cNvPr id="14348" name="TextBox 19"/>
          <p:cNvSpPr txBox="1">
            <a:spLocks noChangeArrowheads="1"/>
          </p:cNvSpPr>
          <p:nvPr/>
        </p:nvSpPr>
        <p:spPr bwMode="auto">
          <a:xfrm>
            <a:off x="3599586" y="6112216"/>
            <a:ext cx="1367280" cy="3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78" tIns="43239" rIns="86478" bIns="43239">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mn-cs"/>
              </a:rPr>
              <a:t>Equipment</a:t>
            </a:r>
          </a:p>
        </p:txBody>
      </p:sp>
      <p:sp>
        <p:nvSpPr>
          <p:cNvPr id="25" name="Rectangle 3"/>
          <p:cNvSpPr>
            <a:spLocks noChangeArrowheads="1"/>
          </p:cNvSpPr>
          <p:nvPr/>
        </p:nvSpPr>
        <p:spPr bwMode="auto">
          <a:xfrm>
            <a:off x="228345" y="1067370"/>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Tailored Logistics Support</a:t>
            </a:r>
          </a:p>
        </p:txBody>
      </p:sp>
      <p:graphicFrame>
        <p:nvGraphicFramePr>
          <p:cNvPr id="26" name="Table 25"/>
          <p:cNvGraphicFramePr>
            <a:graphicFrameLocks noGrp="1"/>
          </p:cNvGraphicFramePr>
          <p:nvPr>
            <p:extLst/>
          </p:nvPr>
        </p:nvGraphicFramePr>
        <p:xfrm>
          <a:off x="228344" y="1515961"/>
          <a:ext cx="4883492" cy="2847340"/>
        </p:xfrm>
        <a:graphic>
          <a:graphicData uri="http://schemas.openxmlformats.org/drawingml/2006/table">
            <a:tbl>
              <a:tblPr firstRow="1" bandRow="1">
                <a:tableStyleId>{5C22544A-7EE6-4342-B048-85BDC9FD1C3A}</a:tableStyleId>
              </a:tblPr>
              <a:tblGrid>
                <a:gridCol w="2514856">
                  <a:extLst>
                    <a:ext uri="{9D8B030D-6E8A-4147-A177-3AD203B41FA5}">
                      <a16:colId xmlns:a16="http://schemas.microsoft.com/office/drawing/2014/main" val="20000"/>
                    </a:ext>
                  </a:extLst>
                </a:gridCol>
                <a:gridCol w="2368636">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Shaw AFB</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US NORTHCOM </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Wright Patterson AFB</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Navy Expeditionary Combat Command</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Fort Bliss</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Forest Service</a:t>
                      </a:r>
                    </a:p>
                  </a:txBody>
                  <a:tcPr/>
                </a:tc>
                <a:tc>
                  <a:txBody>
                    <a:bodyPr/>
                    <a:lstStyle/>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ADS Inc</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WS Darley &amp; Co</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L.N. Curtis &amp; Sons</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Mallory Co</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Federal Resources</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Unifire</a:t>
                      </a:r>
                    </a:p>
                    <a:p>
                      <a:pPr marL="0" indent="0" algn="l" defTabSz="914400" rtl="0" eaLnBrk="1" latinLnBrk="0" hangingPunct="1">
                        <a:spcAft>
                          <a:spcPts val="300"/>
                        </a:spcAft>
                        <a:buFont typeface="Arial" pitchFamily="34" charset="0"/>
                        <a:buNone/>
                      </a:pPr>
                      <a:endParaRPr lang="en-US" sz="18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pic>
        <p:nvPicPr>
          <p:cNvPr id="14344" name="Picture 2" descr="ff3"/>
          <p:cNvPicPr>
            <a:picLocks noChangeAspect="1" noChangeArrowheads="1"/>
          </p:cNvPicPr>
          <p:nvPr/>
        </p:nvPicPr>
        <p:blipFill>
          <a:blip r:embed="rId3">
            <a:extLst>
              <a:ext uri="{28A0092B-C50C-407E-A947-70E740481C1C}">
                <a14:useLocalDpi xmlns:a14="http://schemas.microsoft.com/office/drawing/2010/main" val="0"/>
              </a:ext>
            </a:extLst>
          </a:blip>
          <a:srcRect t="6094"/>
          <a:stretch>
            <a:fillRect/>
          </a:stretch>
        </p:blipFill>
        <p:spPr bwMode="auto">
          <a:xfrm>
            <a:off x="7420730" y="3675459"/>
            <a:ext cx="1570870" cy="2649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7" name="Picture 3"/>
          <p:cNvPicPr>
            <a:picLocks noChangeAspect="1" noChangeArrowheads="1"/>
          </p:cNvPicPr>
          <p:nvPr/>
        </p:nvPicPr>
        <p:blipFill>
          <a:blip r:embed="rId4">
            <a:extLst>
              <a:ext uri="{28A0092B-C50C-407E-A947-70E740481C1C}">
                <a14:useLocalDpi xmlns:a14="http://schemas.microsoft.com/office/drawing/2010/main" val="0"/>
              </a:ext>
            </a:extLst>
          </a:blip>
          <a:srcRect t="21274"/>
          <a:stretch>
            <a:fillRect/>
          </a:stretch>
        </p:blipFill>
        <p:spPr bwMode="auto">
          <a:xfrm>
            <a:off x="3454961" y="3780811"/>
            <a:ext cx="1835453" cy="2543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349" name="Picture 3"/>
          <p:cNvPicPr>
            <a:picLocks noChangeAspect="1" noChangeArrowheads="1"/>
          </p:cNvPicPr>
          <p:nvPr/>
        </p:nvPicPr>
        <p:blipFill>
          <a:blip r:embed="rId5">
            <a:extLst>
              <a:ext uri="{28A0092B-C50C-407E-A947-70E740481C1C}">
                <a14:useLocalDpi xmlns:a14="http://schemas.microsoft.com/office/drawing/2010/main" val="0"/>
              </a:ext>
            </a:extLst>
          </a:blip>
          <a:srcRect r="54942"/>
          <a:stretch>
            <a:fillRect/>
          </a:stretch>
        </p:blipFill>
        <p:spPr bwMode="auto">
          <a:xfrm>
            <a:off x="5329494" y="3743792"/>
            <a:ext cx="2059488" cy="2580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 Box 11"/>
          <p:cNvSpPr txBox="1">
            <a:spLocks noChangeArrowheads="1"/>
          </p:cNvSpPr>
          <p:nvPr/>
        </p:nvSpPr>
        <p:spPr bwMode="auto">
          <a:xfrm>
            <a:off x="5159461" y="1824756"/>
            <a:ext cx="1787071" cy="1887811"/>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Breathing Apparatus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Hoses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Nozzles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Thermal imaging equipment </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Ladders </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Extinguishers</a:t>
            </a:r>
          </a:p>
        </p:txBody>
      </p:sp>
      <p:sp>
        <p:nvSpPr>
          <p:cNvPr id="24" name="Text Box 12"/>
          <p:cNvSpPr txBox="1">
            <a:spLocks noChangeArrowheads="1"/>
          </p:cNvSpPr>
          <p:nvPr/>
        </p:nvSpPr>
        <p:spPr bwMode="auto">
          <a:xfrm>
            <a:off x="6315648" y="1233345"/>
            <a:ext cx="2645350" cy="954222"/>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Fire alarm systems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Suppression, Surveillance,  Emergency Station Vehicle Exhaust &amp; Vent Systems</a:t>
            </a:r>
          </a:p>
        </p:txBody>
      </p:sp>
      <p:sp>
        <p:nvSpPr>
          <p:cNvPr id="17" name="Text Box 12"/>
          <p:cNvSpPr txBox="1">
            <a:spLocks noChangeArrowheads="1"/>
          </p:cNvSpPr>
          <p:nvPr/>
        </p:nvSpPr>
        <p:spPr bwMode="auto">
          <a:xfrm>
            <a:off x="7467614" y="2277606"/>
            <a:ext cx="1602619" cy="1369721"/>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First Responder Training</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Repair &amp; Overhaul of items provided</a:t>
            </a:r>
          </a:p>
        </p:txBody>
      </p:sp>
      <p:grpSp>
        <p:nvGrpSpPr>
          <p:cNvPr id="18" name="Group 17"/>
          <p:cNvGrpSpPr/>
          <p:nvPr/>
        </p:nvGrpSpPr>
        <p:grpSpPr>
          <a:xfrm>
            <a:off x="609600" y="4800600"/>
            <a:ext cx="2438400" cy="1549503"/>
            <a:chOff x="2452990" y="1745181"/>
            <a:chExt cx="2360914" cy="1551766"/>
          </a:xfrm>
        </p:grpSpPr>
        <p:sp>
          <p:nvSpPr>
            <p:cNvPr id="19" name="AutoShape 23"/>
            <p:cNvSpPr>
              <a:spLocks noChangeArrowheads="1"/>
            </p:cNvSpPr>
            <p:nvPr/>
          </p:nvSpPr>
          <p:spPr bwMode="blackWhite">
            <a:xfrm>
              <a:off x="2452990" y="1745181"/>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Box 19"/>
            <p:cNvSpPr txBox="1"/>
            <p:nvPr/>
          </p:nvSpPr>
          <p:spPr>
            <a:xfrm>
              <a:off x="3046444" y="2197899"/>
              <a:ext cx="1287745" cy="647275"/>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$258M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sp>
        <p:nvSpPr>
          <p:cNvPr id="21" name="Rounded Rectangle 20"/>
          <p:cNvSpPr/>
          <p:nvPr/>
        </p:nvSpPr>
        <p:spPr>
          <a:xfrm>
            <a:off x="543908" y="4300266"/>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Worldwide Coverage</a:t>
            </a:r>
          </a:p>
        </p:txBody>
      </p:sp>
    </p:spTree>
    <p:extLst>
      <p:ext uri="{BB962C8B-B14F-4D97-AF65-F5344CB8AC3E}">
        <p14:creationId xmlns:p14="http://schemas.microsoft.com/office/powerpoint/2010/main" val="407956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tretch>
            <a:fillRect/>
          </a:stretch>
        </p:blipFill>
        <p:spPr bwMode="auto">
          <a:xfrm>
            <a:off x="6355284" y="3505200"/>
            <a:ext cx="2683941" cy="2740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4" name="Rectangle 5"/>
          <p:cNvSpPr>
            <a:spLocks noGrp="1" noChangeArrowheads="1"/>
          </p:cNvSpPr>
          <p:nvPr>
            <p:ph type="title"/>
          </p:nvPr>
        </p:nvSpPr>
        <p:spPr/>
        <p:txBody>
          <a:bodyPr>
            <a:normAutofit fontScale="90000"/>
          </a:bodyPr>
          <a:lstStyle/>
          <a:p>
            <a:r>
              <a:rPr lang="en-US" dirty="0" smtClean="0"/>
              <a:t>Class IV Division</a:t>
            </a:r>
            <a:br>
              <a:rPr lang="en-US" dirty="0" smtClean="0"/>
            </a:br>
            <a:r>
              <a:rPr lang="en-US" dirty="0" smtClean="0"/>
              <a:t>Wood Products</a:t>
            </a:r>
            <a:endParaRPr lang="en-US" dirty="0"/>
          </a:p>
        </p:txBody>
      </p:sp>
      <p:sp>
        <p:nvSpPr>
          <p:cNvPr id="14" name="Rectangle 3"/>
          <p:cNvSpPr>
            <a:spLocks noChangeArrowheads="1"/>
          </p:cNvSpPr>
          <p:nvPr/>
        </p:nvSpPr>
        <p:spPr bwMode="auto">
          <a:xfrm>
            <a:off x="228345" y="1213903"/>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Tailored Logistics Support</a:t>
            </a:r>
          </a:p>
        </p:txBody>
      </p:sp>
      <p:graphicFrame>
        <p:nvGraphicFramePr>
          <p:cNvPr id="15" name="Table 14"/>
          <p:cNvGraphicFramePr>
            <a:graphicFrameLocks noGrp="1"/>
          </p:cNvGraphicFramePr>
          <p:nvPr>
            <p:extLst/>
          </p:nvPr>
        </p:nvGraphicFramePr>
        <p:xfrm>
          <a:off x="228345" y="1763611"/>
          <a:ext cx="4753230" cy="1948180"/>
        </p:xfrm>
        <a:graphic>
          <a:graphicData uri="http://schemas.openxmlformats.org/drawingml/2006/table">
            <a:tbl>
              <a:tblPr firstRow="1" bandRow="1">
                <a:tableStyleId>{5C22544A-7EE6-4342-B048-85BDC9FD1C3A}</a:tableStyleId>
              </a:tblPr>
              <a:tblGrid>
                <a:gridCol w="223863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DLA Distribution Susquehanna</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McAlester Army Ammo Plant</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Sierra Army Depot</a:t>
                      </a:r>
                    </a:p>
                  </a:txBody>
                  <a:tcPr/>
                </a:tc>
                <a:tc>
                  <a:txBody>
                    <a:bodyPr/>
                    <a:lstStyle/>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Sylvan Industries</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S&amp;S Forest Products</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FPD Forest Products</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Mid Atlantic Wholesale Lumber</a:t>
                      </a:r>
                      <a:endParaRPr lang="en-US" sz="18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pic>
        <p:nvPicPr>
          <p:cNvPr id="12294" name="Picture 6" descr="Photo, caption below."/>
          <p:cNvPicPr>
            <a:picLocks noChangeAspect="1" noChangeArrowheads="1"/>
          </p:cNvPicPr>
          <p:nvPr/>
        </p:nvPicPr>
        <p:blipFill>
          <a:blip r:embed="rId4"/>
          <a:stretch>
            <a:fillRect/>
          </a:stretch>
        </p:blipFill>
        <p:spPr bwMode="auto">
          <a:xfrm>
            <a:off x="3162773" y="4163446"/>
            <a:ext cx="3041952" cy="2030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55" name="Text Box 9"/>
          <p:cNvSpPr txBox="1">
            <a:spLocks noChangeArrowheads="1"/>
          </p:cNvSpPr>
          <p:nvPr/>
        </p:nvSpPr>
        <p:spPr bwMode="blackWhite">
          <a:xfrm>
            <a:off x="5068505" y="1213903"/>
            <a:ext cx="2733524" cy="1230808"/>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Diversified Product Line</a:t>
            </a:r>
          </a:p>
          <a:p>
            <a:pPr marL="115867" marR="0" lvl="1"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Softwood</a:t>
            </a:r>
          </a:p>
          <a:p>
            <a:pPr marL="115867" marR="0" lvl="1"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Hardwood</a:t>
            </a:r>
          </a:p>
          <a:p>
            <a:pPr marL="115867" marR="0" lvl="1"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Plywood</a:t>
            </a:r>
          </a:p>
          <a:p>
            <a:pPr marL="115867" marR="0" lvl="1"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Treated</a:t>
            </a:r>
          </a:p>
        </p:txBody>
      </p:sp>
      <p:sp>
        <p:nvSpPr>
          <p:cNvPr id="14356" name="Text Box 10"/>
          <p:cNvSpPr txBox="1">
            <a:spLocks noChangeArrowheads="1"/>
          </p:cNvSpPr>
          <p:nvPr/>
        </p:nvSpPr>
        <p:spPr bwMode="blackWhite">
          <a:xfrm>
            <a:off x="6917418" y="1686369"/>
            <a:ext cx="2045607" cy="1232297"/>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Fire retardant</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Poles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Pilings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Crossarms &amp; ties</a:t>
            </a:r>
          </a:p>
          <a:p>
            <a:pPr marL="115867" marR="0" lvl="0" indent="-115867" algn="l" defTabSz="914321" rtl="0" eaLnBrk="0" fontAlgn="base" latinLnBrk="0" hangingPunct="0">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Bulk lumber</a:t>
            </a:r>
          </a:p>
        </p:txBody>
      </p:sp>
      <p:sp>
        <p:nvSpPr>
          <p:cNvPr id="9" name="Rounded Rectangle 8"/>
          <p:cNvSpPr/>
          <p:nvPr/>
        </p:nvSpPr>
        <p:spPr>
          <a:xfrm>
            <a:off x="533400" y="41910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Worldwide Coverage</a:t>
            </a:r>
          </a:p>
        </p:txBody>
      </p:sp>
      <p:grpSp>
        <p:nvGrpSpPr>
          <p:cNvPr id="10" name="Group 9"/>
          <p:cNvGrpSpPr/>
          <p:nvPr/>
        </p:nvGrpSpPr>
        <p:grpSpPr>
          <a:xfrm>
            <a:off x="228600" y="4689966"/>
            <a:ext cx="2743200" cy="1634634"/>
            <a:chOff x="2452990" y="1745181"/>
            <a:chExt cx="2360914" cy="1551766"/>
          </a:xfrm>
        </p:grpSpPr>
        <p:sp>
          <p:nvSpPr>
            <p:cNvPr id="11" name="AutoShape 23"/>
            <p:cNvSpPr>
              <a:spLocks noChangeArrowheads="1"/>
            </p:cNvSpPr>
            <p:nvPr/>
          </p:nvSpPr>
          <p:spPr bwMode="blackWhite">
            <a:xfrm>
              <a:off x="2452990" y="1745181"/>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TextBox 11"/>
            <p:cNvSpPr txBox="1"/>
            <p:nvPr/>
          </p:nvSpPr>
          <p:spPr>
            <a:xfrm>
              <a:off x="3046444" y="2197899"/>
              <a:ext cx="1287745" cy="613565"/>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$49M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spTree>
    <p:extLst>
      <p:ext uri="{BB962C8B-B14F-4D97-AF65-F5344CB8AC3E}">
        <p14:creationId xmlns:p14="http://schemas.microsoft.com/office/powerpoint/2010/main" val="411676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Freeform 2"/>
          <p:cNvSpPr>
            <a:spLocks/>
          </p:cNvSpPr>
          <p:nvPr/>
        </p:nvSpPr>
        <p:spPr bwMode="auto">
          <a:xfrm>
            <a:off x="1824800" y="2490738"/>
            <a:ext cx="627100" cy="449447"/>
          </a:xfrm>
          <a:custGeom>
            <a:avLst/>
            <a:gdLst>
              <a:gd name="T0" fmla="*/ 2147483647 w 561"/>
              <a:gd name="T1" fmla="*/ 2147483647 h 396"/>
              <a:gd name="T2" fmla="*/ 2147483647 w 561"/>
              <a:gd name="T3" fmla="*/ 2147483647 h 396"/>
              <a:gd name="T4" fmla="*/ 2147483647 w 561"/>
              <a:gd name="T5" fmla="*/ 2147483647 h 396"/>
              <a:gd name="T6" fmla="*/ 2147483647 w 561"/>
              <a:gd name="T7" fmla="*/ 2147483647 h 396"/>
              <a:gd name="T8" fmla="*/ 2147483647 w 561"/>
              <a:gd name="T9" fmla="*/ 2147483647 h 396"/>
              <a:gd name="T10" fmla="*/ 2147483647 w 561"/>
              <a:gd name="T11" fmla="*/ 2147483647 h 396"/>
              <a:gd name="T12" fmla="*/ 0 w 561"/>
              <a:gd name="T13" fmla="*/ 2147483647 h 396"/>
              <a:gd name="T14" fmla="*/ 2147483647 w 561"/>
              <a:gd name="T15" fmla="*/ 2147483647 h 396"/>
              <a:gd name="T16" fmla="*/ 2147483647 w 561"/>
              <a:gd name="T17" fmla="*/ 2147483647 h 396"/>
              <a:gd name="T18" fmla="*/ 2147483647 w 561"/>
              <a:gd name="T19" fmla="*/ 2147483647 h 396"/>
              <a:gd name="T20" fmla="*/ 2147483647 w 561"/>
              <a:gd name="T21" fmla="*/ 2147483647 h 396"/>
              <a:gd name="T22" fmla="*/ 2147483647 w 561"/>
              <a:gd name="T23" fmla="*/ 2147483647 h 396"/>
              <a:gd name="T24" fmla="*/ 2147483647 w 561"/>
              <a:gd name="T25" fmla="*/ 0 h 396"/>
              <a:gd name="T26" fmla="*/ 2147483647 w 561"/>
              <a:gd name="T27" fmla="*/ 2147483647 h 396"/>
              <a:gd name="T28" fmla="*/ 2147483647 w 561"/>
              <a:gd name="T29" fmla="*/ 2147483647 h 396"/>
              <a:gd name="T30" fmla="*/ 2147483647 w 561"/>
              <a:gd name="T31" fmla="*/ 2147483647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1"/>
              <a:gd name="T49" fmla="*/ 0 h 396"/>
              <a:gd name="T50" fmla="*/ 561 w 561"/>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1" h="396">
                <a:moveTo>
                  <a:pt x="321" y="372"/>
                </a:moveTo>
                <a:lnTo>
                  <a:pt x="179" y="380"/>
                </a:lnTo>
                <a:lnTo>
                  <a:pt x="151" y="356"/>
                </a:lnTo>
                <a:lnTo>
                  <a:pt x="49" y="348"/>
                </a:lnTo>
                <a:lnTo>
                  <a:pt x="61" y="316"/>
                </a:lnTo>
                <a:lnTo>
                  <a:pt x="29" y="268"/>
                </a:lnTo>
                <a:lnTo>
                  <a:pt x="0" y="236"/>
                </a:lnTo>
                <a:lnTo>
                  <a:pt x="29" y="24"/>
                </a:lnTo>
                <a:lnTo>
                  <a:pt x="143" y="64"/>
                </a:lnTo>
                <a:lnTo>
                  <a:pt x="90" y="140"/>
                </a:lnTo>
                <a:lnTo>
                  <a:pt x="122" y="188"/>
                </a:lnTo>
                <a:lnTo>
                  <a:pt x="199" y="120"/>
                </a:lnTo>
                <a:lnTo>
                  <a:pt x="212" y="0"/>
                </a:lnTo>
                <a:lnTo>
                  <a:pt x="561" y="88"/>
                </a:lnTo>
                <a:lnTo>
                  <a:pt x="512" y="396"/>
                </a:lnTo>
                <a:lnTo>
                  <a:pt x="321" y="372"/>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0" name="Freeform 3"/>
          <p:cNvSpPr>
            <a:spLocks/>
          </p:cNvSpPr>
          <p:nvPr/>
        </p:nvSpPr>
        <p:spPr bwMode="auto">
          <a:xfrm>
            <a:off x="1634474" y="2795322"/>
            <a:ext cx="785705" cy="604214"/>
          </a:xfrm>
          <a:custGeom>
            <a:avLst/>
            <a:gdLst>
              <a:gd name="T0" fmla="*/ 0 w 703"/>
              <a:gd name="T1" fmla="*/ 2147483647 h 532"/>
              <a:gd name="T2" fmla="*/ 2147483647 w 703"/>
              <a:gd name="T3" fmla="*/ 2147483647 h 532"/>
              <a:gd name="T4" fmla="*/ 2147483647 w 703"/>
              <a:gd name="T5" fmla="*/ 2147483647 h 532"/>
              <a:gd name="T6" fmla="*/ 2147483647 w 703"/>
              <a:gd name="T7" fmla="*/ 0 h 532"/>
              <a:gd name="T8" fmla="*/ 2147483647 w 703"/>
              <a:gd name="T9" fmla="*/ 2147483647 h 532"/>
              <a:gd name="T10" fmla="*/ 2147483647 w 703"/>
              <a:gd name="T11" fmla="*/ 2147483647 h 532"/>
              <a:gd name="T12" fmla="*/ 2147483647 w 703"/>
              <a:gd name="T13" fmla="*/ 2147483647 h 532"/>
              <a:gd name="T14" fmla="*/ 2147483647 w 703"/>
              <a:gd name="T15" fmla="*/ 2147483647 h 532"/>
              <a:gd name="T16" fmla="*/ 2147483647 w 703"/>
              <a:gd name="T17" fmla="*/ 2147483647 h 532"/>
              <a:gd name="T18" fmla="*/ 2147483647 w 703"/>
              <a:gd name="T19" fmla="*/ 2147483647 h 532"/>
              <a:gd name="T20" fmla="*/ 2147483647 w 703"/>
              <a:gd name="T21" fmla="*/ 2147483647 h 532"/>
              <a:gd name="T22" fmla="*/ 2147483647 w 703"/>
              <a:gd name="T23" fmla="*/ 2147483647 h 532"/>
              <a:gd name="T24" fmla="*/ 2147483647 w 703"/>
              <a:gd name="T25" fmla="*/ 2147483647 h 532"/>
              <a:gd name="T26" fmla="*/ 2147483647 w 703"/>
              <a:gd name="T27" fmla="*/ 2147483647 h 532"/>
              <a:gd name="T28" fmla="*/ 2147483647 w 703"/>
              <a:gd name="T29" fmla="*/ 2147483647 h 532"/>
              <a:gd name="T30" fmla="*/ 2147483647 w 703"/>
              <a:gd name="T31" fmla="*/ 2147483647 h 532"/>
              <a:gd name="T32" fmla="*/ 0 w 703"/>
              <a:gd name="T33" fmla="*/ 2147483647 h 5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3"/>
              <a:gd name="T52" fmla="*/ 0 h 532"/>
              <a:gd name="T53" fmla="*/ 703 w 703"/>
              <a:gd name="T54" fmla="*/ 532 h 5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3" h="532">
                <a:moveTo>
                  <a:pt x="0" y="396"/>
                </a:moveTo>
                <a:lnTo>
                  <a:pt x="12" y="332"/>
                </a:lnTo>
                <a:lnTo>
                  <a:pt x="170" y="8"/>
                </a:lnTo>
                <a:lnTo>
                  <a:pt x="191" y="0"/>
                </a:lnTo>
                <a:lnTo>
                  <a:pt x="223" y="48"/>
                </a:lnTo>
                <a:lnTo>
                  <a:pt x="211" y="80"/>
                </a:lnTo>
                <a:lnTo>
                  <a:pt x="313" y="88"/>
                </a:lnTo>
                <a:lnTo>
                  <a:pt x="341" y="112"/>
                </a:lnTo>
                <a:lnTo>
                  <a:pt x="483" y="104"/>
                </a:lnTo>
                <a:lnTo>
                  <a:pt x="674" y="128"/>
                </a:lnTo>
                <a:lnTo>
                  <a:pt x="703" y="208"/>
                </a:lnTo>
                <a:lnTo>
                  <a:pt x="621" y="292"/>
                </a:lnTo>
                <a:lnTo>
                  <a:pt x="642" y="340"/>
                </a:lnTo>
                <a:lnTo>
                  <a:pt x="621" y="356"/>
                </a:lnTo>
                <a:lnTo>
                  <a:pt x="581" y="532"/>
                </a:lnTo>
                <a:lnTo>
                  <a:pt x="300" y="468"/>
                </a:lnTo>
                <a:lnTo>
                  <a:pt x="0" y="396"/>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1" name="Freeform 4"/>
          <p:cNvSpPr>
            <a:spLocks/>
          </p:cNvSpPr>
          <p:nvPr/>
        </p:nvSpPr>
        <p:spPr bwMode="auto">
          <a:xfrm>
            <a:off x="1584453" y="3243530"/>
            <a:ext cx="795465" cy="1251764"/>
          </a:xfrm>
          <a:custGeom>
            <a:avLst/>
            <a:gdLst>
              <a:gd name="T0" fmla="*/ 2147483647 w 711"/>
              <a:gd name="T1" fmla="*/ 2147483647 h 1103"/>
              <a:gd name="T2" fmla="*/ 2147483647 w 711"/>
              <a:gd name="T3" fmla="*/ 2147483647 h 1103"/>
              <a:gd name="T4" fmla="*/ 2147483647 w 711"/>
              <a:gd name="T5" fmla="*/ 2147483647 h 1103"/>
              <a:gd name="T6" fmla="*/ 2147483647 w 711"/>
              <a:gd name="T7" fmla="*/ 2147483647 h 1103"/>
              <a:gd name="T8" fmla="*/ 2147483647 w 711"/>
              <a:gd name="T9" fmla="*/ 2147483647 h 1103"/>
              <a:gd name="T10" fmla="*/ 2147483647 w 711"/>
              <a:gd name="T11" fmla="*/ 2147483647 h 1103"/>
              <a:gd name="T12" fmla="*/ 2147483647 w 711"/>
              <a:gd name="T13" fmla="*/ 2147483647 h 1103"/>
              <a:gd name="T14" fmla="*/ 2147483647 w 711"/>
              <a:gd name="T15" fmla="*/ 2147483647 h 1103"/>
              <a:gd name="T16" fmla="*/ 2147483647 w 711"/>
              <a:gd name="T17" fmla="*/ 2147483647 h 1103"/>
              <a:gd name="T18" fmla="*/ 2147483647 w 711"/>
              <a:gd name="T19" fmla="*/ 2147483647 h 1103"/>
              <a:gd name="T20" fmla="*/ 2147483647 w 711"/>
              <a:gd name="T21" fmla="*/ 2147483647 h 1103"/>
              <a:gd name="T22" fmla="*/ 2147483647 w 711"/>
              <a:gd name="T23" fmla="*/ 2147483647 h 1103"/>
              <a:gd name="T24" fmla="*/ 2147483647 w 711"/>
              <a:gd name="T25" fmla="*/ 2147483647 h 1103"/>
              <a:gd name="T26" fmla="*/ 2147483647 w 711"/>
              <a:gd name="T27" fmla="*/ 2147483647 h 1103"/>
              <a:gd name="T28" fmla="*/ 2147483647 w 711"/>
              <a:gd name="T29" fmla="*/ 2147483647 h 1103"/>
              <a:gd name="T30" fmla="*/ 2147483647 w 711"/>
              <a:gd name="T31" fmla="*/ 2147483647 h 1103"/>
              <a:gd name="T32" fmla="*/ 2147483647 w 711"/>
              <a:gd name="T33" fmla="*/ 2147483647 h 1103"/>
              <a:gd name="T34" fmla="*/ 2147483647 w 711"/>
              <a:gd name="T35" fmla="*/ 2147483647 h 1103"/>
              <a:gd name="T36" fmla="*/ 2147483647 w 711"/>
              <a:gd name="T37" fmla="*/ 2147483647 h 1103"/>
              <a:gd name="T38" fmla="*/ 2147483647 w 711"/>
              <a:gd name="T39" fmla="*/ 2147483647 h 1103"/>
              <a:gd name="T40" fmla="*/ 2147483647 w 711"/>
              <a:gd name="T41" fmla="*/ 2147483647 h 1103"/>
              <a:gd name="T42" fmla="*/ 2147483647 w 711"/>
              <a:gd name="T43" fmla="*/ 2147483647 h 1103"/>
              <a:gd name="T44" fmla="*/ 0 w 711"/>
              <a:gd name="T45" fmla="*/ 2147483647 h 1103"/>
              <a:gd name="T46" fmla="*/ 2147483647 w 711"/>
              <a:gd name="T47" fmla="*/ 2147483647 h 1103"/>
              <a:gd name="T48" fmla="*/ 0 w 711"/>
              <a:gd name="T49" fmla="*/ 2147483647 h 1103"/>
              <a:gd name="T50" fmla="*/ 2147483647 w 711"/>
              <a:gd name="T51" fmla="*/ 0 h 1103"/>
              <a:gd name="T52" fmla="*/ 2147483647 w 711"/>
              <a:gd name="T53" fmla="*/ 2147483647 h 1103"/>
              <a:gd name="T54" fmla="*/ 2147483647 w 711"/>
              <a:gd name="T55" fmla="*/ 2147483647 h 11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1"/>
              <a:gd name="T85" fmla="*/ 0 h 1103"/>
              <a:gd name="T86" fmla="*/ 711 w 711"/>
              <a:gd name="T87" fmla="*/ 1103 h 11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1" h="1103">
                <a:moveTo>
                  <a:pt x="272" y="388"/>
                </a:moveTo>
                <a:lnTo>
                  <a:pt x="683" y="855"/>
                </a:lnTo>
                <a:lnTo>
                  <a:pt x="683" y="903"/>
                </a:lnTo>
                <a:lnTo>
                  <a:pt x="683" y="919"/>
                </a:lnTo>
                <a:lnTo>
                  <a:pt x="711" y="943"/>
                </a:lnTo>
                <a:lnTo>
                  <a:pt x="683" y="975"/>
                </a:lnTo>
                <a:lnTo>
                  <a:pt x="650" y="1071"/>
                </a:lnTo>
                <a:lnTo>
                  <a:pt x="662" y="1103"/>
                </a:lnTo>
                <a:lnTo>
                  <a:pt x="439" y="1095"/>
                </a:lnTo>
                <a:lnTo>
                  <a:pt x="410" y="959"/>
                </a:lnTo>
                <a:lnTo>
                  <a:pt x="341" y="895"/>
                </a:lnTo>
                <a:lnTo>
                  <a:pt x="252" y="871"/>
                </a:lnTo>
                <a:lnTo>
                  <a:pt x="211" y="815"/>
                </a:lnTo>
                <a:lnTo>
                  <a:pt x="159" y="811"/>
                </a:lnTo>
                <a:lnTo>
                  <a:pt x="69" y="608"/>
                </a:lnTo>
                <a:lnTo>
                  <a:pt x="102" y="576"/>
                </a:lnTo>
                <a:lnTo>
                  <a:pt x="61" y="520"/>
                </a:lnTo>
                <a:lnTo>
                  <a:pt x="61" y="488"/>
                </a:lnTo>
                <a:lnTo>
                  <a:pt x="89" y="468"/>
                </a:lnTo>
                <a:lnTo>
                  <a:pt x="69" y="428"/>
                </a:lnTo>
                <a:lnTo>
                  <a:pt x="49" y="436"/>
                </a:lnTo>
                <a:lnTo>
                  <a:pt x="33" y="372"/>
                </a:lnTo>
                <a:lnTo>
                  <a:pt x="0" y="324"/>
                </a:lnTo>
                <a:lnTo>
                  <a:pt x="12" y="200"/>
                </a:lnTo>
                <a:lnTo>
                  <a:pt x="0" y="156"/>
                </a:lnTo>
                <a:lnTo>
                  <a:pt x="49" y="0"/>
                </a:lnTo>
                <a:lnTo>
                  <a:pt x="341" y="72"/>
                </a:lnTo>
                <a:lnTo>
                  <a:pt x="272" y="388"/>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2" name="Freeform 5"/>
          <p:cNvSpPr>
            <a:spLocks/>
          </p:cNvSpPr>
          <p:nvPr/>
        </p:nvSpPr>
        <p:spPr bwMode="auto">
          <a:xfrm>
            <a:off x="1879702" y="3325247"/>
            <a:ext cx="645400" cy="887749"/>
          </a:xfrm>
          <a:custGeom>
            <a:avLst/>
            <a:gdLst>
              <a:gd name="T0" fmla="*/ 2147483647 w 577"/>
              <a:gd name="T1" fmla="*/ 2147483647 h 783"/>
              <a:gd name="T2" fmla="*/ 2147483647 w 577"/>
              <a:gd name="T3" fmla="*/ 2147483647 h 783"/>
              <a:gd name="T4" fmla="*/ 2147483647 w 577"/>
              <a:gd name="T5" fmla="*/ 2147483647 h 783"/>
              <a:gd name="T6" fmla="*/ 2147483647 w 577"/>
              <a:gd name="T7" fmla="*/ 2147483647 h 783"/>
              <a:gd name="T8" fmla="*/ 2147483647 w 577"/>
              <a:gd name="T9" fmla="*/ 2147483647 h 783"/>
              <a:gd name="T10" fmla="*/ 2147483647 w 577"/>
              <a:gd name="T11" fmla="*/ 2147483647 h 783"/>
              <a:gd name="T12" fmla="*/ 0 w 577"/>
              <a:gd name="T13" fmla="*/ 2147483647 h 783"/>
              <a:gd name="T14" fmla="*/ 2147483647 w 577"/>
              <a:gd name="T15" fmla="*/ 0 h 783"/>
              <a:gd name="T16" fmla="*/ 2147483647 w 577"/>
              <a:gd name="T17" fmla="*/ 2147483647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783"/>
              <a:gd name="T29" fmla="*/ 577 w 577"/>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783">
                <a:moveTo>
                  <a:pt x="362" y="64"/>
                </a:moveTo>
                <a:lnTo>
                  <a:pt x="577" y="96"/>
                </a:lnTo>
                <a:lnTo>
                  <a:pt x="492" y="603"/>
                </a:lnTo>
                <a:lnTo>
                  <a:pt x="480" y="707"/>
                </a:lnTo>
                <a:lnTo>
                  <a:pt x="451" y="707"/>
                </a:lnTo>
                <a:lnTo>
                  <a:pt x="411" y="783"/>
                </a:lnTo>
                <a:lnTo>
                  <a:pt x="0" y="316"/>
                </a:lnTo>
                <a:lnTo>
                  <a:pt x="81" y="0"/>
                </a:lnTo>
                <a:lnTo>
                  <a:pt x="362" y="64"/>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3" name="Freeform 6"/>
          <p:cNvSpPr>
            <a:spLocks/>
          </p:cNvSpPr>
          <p:nvPr/>
        </p:nvSpPr>
        <p:spPr bwMode="auto">
          <a:xfrm>
            <a:off x="2288414" y="2591028"/>
            <a:ext cx="522176" cy="885272"/>
          </a:xfrm>
          <a:custGeom>
            <a:avLst/>
            <a:gdLst>
              <a:gd name="T0" fmla="*/ 2147483647 w 467"/>
              <a:gd name="T1" fmla="*/ 0 h 780"/>
              <a:gd name="T2" fmla="*/ 2147483647 w 467"/>
              <a:gd name="T3" fmla="*/ 2147483647 h 780"/>
              <a:gd name="T4" fmla="*/ 2147483647 w 467"/>
              <a:gd name="T5" fmla="*/ 2147483647 h 780"/>
              <a:gd name="T6" fmla="*/ 2147483647 w 467"/>
              <a:gd name="T7" fmla="*/ 2147483647 h 780"/>
              <a:gd name="T8" fmla="*/ 2147483647 w 467"/>
              <a:gd name="T9" fmla="*/ 2147483647 h 780"/>
              <a:gd name="T10" fmla="*/ 2147483647 w 467"/>
              <a:gd name="T11" fmla="*/ 2147483647 h 780"/>
              <a:gd name="T12" fmla="*/ 2147483647 w 467"/>
              <a:gd name="T13" fmla="*/ 2147483647 h 780"/>
              <a:gd name="T14" fmla="*/ 2147483647 w 467"/>
              <a:gd name="T15" fmla="*/ 2147483647 h 780"/>
              <a:gd name="T16" fmla="*/ 2147483647 w 467"/>
              <a:gd name="T17" fmla="*/ 2147483647 h 780"/>
              <a:gd name="T18" fmla="*/ 2147483647 w 467"/>
              <a:gd name="T19" fmla="*/ 2147483647 h 780"/>
              <a:gd name="T20" fmla="*/ 2147483647 w 467"/>
              <a:gd name="T21" fmla="*/ 2147483647 h 780"/>
              <a:gd name="T22" fmla="*/ 2147483647 w 467"/>
              <a:gd name="T23" fmla="*/ 2147483647 h 780"/>
              <a:gd name="T24" fmla="*/ 2147483647 w 467"/>
              <a:gd name="T25" fmla="*/ 2147483647 h 780"/>
              <a:gd name="T26" fmla="*/ 2147483647 w 467"/>
              <a:gd name="T27" fmla="*/ 2147483647 h 780"/>
              <a:gd name="T28" fmla="*/ 2147483647 w 467"/>
              <a:gd name="T29" fmla="*/ 2147483647 h 780"/>
              <a:gd name="T30" fmla="*/ 2147483647 w 467"/>
              <a:gd name="T31" fmla="*/ 2147483647 h 780"/>
              <a:gd name="T32" fmla="*/ 0 w 467"/>
              <a:gd name="T33" fmla="*/ 2147483647 h 780"/>
              <a:gd name="T34" fmla="*/ 2147483647 w 467"/>
              <a:gd name="T35" fmla="*/ 2147483647 h 780"/>
              <a:gd name="T36" fmla="*/ 2147483647 w 467"/>
              <a:gd name="T37" fmla="*/ 2147483647 h 780"/>
              <a:gd name="T38" fmla="*/ 2147483647 w 467"/>
              <a:gd name="T39" fmla="*/ 2147483647 h 780"/>
              <a:gd name="T40" fmla="*/ 2147483647 w 467"/>
              <a:gd name="T41" fmla="*/ 2147483647 h 780"/>
              <a:gd name="T42" fmla="*/ 2147483647 w 467"/>
              <a:gd name="T43" fmla="*/ 2147483647 h 780"/>
              <a:gd name="T44" fmla="*/ 2147483647 w 467"/>
              <a:gd name="T45" fmla="*/ 0 h 7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7"/>
              <a:gd name="T70" fmla="*/ 0 h 780"/>
              <a:gd name="T71" fmla="*/ 467 w 467"/>
              <a:gd name="T72" fmla="*/ 780 h 7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7" h="780">
                <a:moveTo>
                  <a:pt x="146" y="0"/>
                </a:moveTo>
                <a:lnTo>
                  <a:pt x="215" y="4"/>
                </a:lnTo>
                <a:lnTo>
                  <a:pt x="199" y="92"/>
                </a:lnTo>
                <a:lnTo>
                  <a:pt x="215" y="188"/>
                </a:lnTo>
                <a:lnTo>
                  <a:pt x="288" y="284"/>
                </a:lnTo>
                <a:lnTo>
                  <a:pt x="268" y="360"/>
                </a:lnTo>
                <a:lnTo>
                  <a:pt x="248" y="384"/>
                </a:lnTo>
                <a:lnTo>
                  <a:pt x="256" y="408"/>
                </a:lnTo>
                <a:lnTo>
                  <a:pt x="288" y="392"/>
                </a:lnTo>
                <a:lnTo>
                  <a:pt x="337" y="528"/>
                </a:lnTo>
                <a:lnTo>
                  <a:pt x="382" y="520"/>
                </a:lnTo>
                <a:lnTo>
                  <a:pt x="447" y="528"/>
                </a:lnTo>
                <a:lnTo>
                  <a:pt x="459" y="512"/>
                </a:lnTo>
                <a:lnTo>
                  <a:pt x="467" y="528"/>
                </a:lnTo>
                <a:lnTo>
                  <a:pt x="439" y="780"/>
                </a:lnTo>
                <a:lnTo>
                  <a:pt x="215" y="740"/>
                </a:lnTo>
                <a:lnTo>
                  <a:pt x="0" y="712"/>
                </a:lnTo>
                <a:lnTo>
                  <a:pt x="36" y="536"/>
                </a:lnTo>
                <a:lnTo>
                  <a:pt x="57" y="520"/>
                </a:lnTo>
                <a:lnTo>
                  <a:pt x="36" y="472"/>
                </a:lnTo>
                <a:lnTo>
                  <a:pt x="118" y="384"/>
                </a:lnTo>
                <a:lnTo>
                  <a:pt x="89" y="308"/>
                </a:lnTo>
                <a:lnTo>
                  <a:pt x="146" y="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4" name="Freeform 7"/>
          <p:cNvSpPr>
            <a:spLocks/>
          </p:cNvSpPr>
          <p:nvPr/>
        </p:nvSpPr>
        <p:spPr bwMode="auto">
          <a:xfrm>
            <a:off x="2429939" y="3434204"/>
            <a:ext cx="498996" cy="638882"/>
          </a:xfrm>
          <a:custGeom>
            <a:avLst/>
            <a:gdLst>
              <a:gd name="T0" fmla="*/ 2147483647 w 447"/>
              <a:gd name="T1" fmla="*/ 0 h 563"/>
              <a:gd name="T2" fmla="*/ 2147483647 w 447"/>
              <a:gd name="T3" fmla="*/ 2147483647 h 563"/>
              <a:gd name="T4" fmla="*/ 2147483647 w 447"/>
              <a:gd name="T5" fmla="*/ 2147483647 h 563"/>
              <a:gd name="T6" fmla="*/ 2147483647 w 447"/>
              <a:gd name="T7" fmla="*/ 2147483647 h 563"/>
              <a:gd name="T8" fmla="*/ 2147483647 w 447"/>
              <a:gd name="T9" fmla="*/ 2147483647 h 563"/>
              <a:gd name="T10" fmla="*/ 0 w 447"/>
              <a:gd name="T11" fmla="*/ 2147483647 h 563"/>
              <a:gd name="T12" fmla="*/ 2147483647 w 447"/>
              <a:gd name="T13" fmla="*/ 0 h 563"/>
              <a:gd name="T14" fmla="*/ 0 60000 65536"/>
              <a:gd name="T15" fmla="*/ 0 60000 65536"/>
              <a:gd name="T16" fmla="*/ 0 60000 65536"/>
              <a:gd name="T17" fmla="*/ 0 60000 65536"/>
              <a:gd name="T18" fmla="*/ 0 60000 65536"/>
              <a:gd name="T19" fmla="*/ 0 60000 65536"/>
              <a:gd name="T20" fmla="*/ 0 60000 65536"/>
              <a:gd name="T21" fmla="*/ 0 w 447"/>
              <a:gd name="T22" fmla="*/ 0 h 563"/>
              <a:gd name="T23" fmla="*/ 447 w 447"/>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7" h="563">
                <a:moveTo>
                  <a:pt x="85" y="0"/>
                </a:moveTo>
                <a:lnTo>
                  <a:pt x="309" y="36"/>
                </a:lnTo>
                <a:lnTo>
                  <a:pt x="288" y="148"/>
                </a:lnTo>
                <a:lnTo>
                  <a:pt x="447" y="180"/>
                </a:lnTo>
                <a:lnTo>
                  <a:pt x="390" y="563"/>
                </a:lnTo>
                <a:lnTo>
                  <a:pt x="0" y="507"/>
                </a:lnTo>
                <a:lnTo>
                  <a:pt x="85" y="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5" name="Freeform 8"/>
          <p:cNvSpPr>
            <a:spLocks/>
          </p:cNvSpPr>
          <p:nvPr/>
        </p:nvSpPr>
        <p:spPr bwMode="auto">
          <a:xfrm>
            <a:off x="2306715" y="4008702"/>
            <a:ext cx="558778" cy="754030"/>
          </a:xfrm>
          <a:custGeom>
            <a:avLst/>
            <a:gdLst>
              <a:gd name="T0" fmla="*/ 2147483647 w 500"/>
              <a:gd name="T1" fmla="*/ 2147483647 h 664"/>
              <a:gd name="T2" fmla="*/ 2147483647 w 500"/>
              <a:gd name="T3" fmla="*/ 2147483647 h 664"/>
              <a:gd name="T4" fmla="*/ 2147483647 w 500"/>
              <a:gd name="T5" fmla="*/ 2147483647 h 664"/>
              <a:gd name="T6" fmla="*/ 2147483647 w 500"/>
              <a:gd name="T7" fmla="*/ 0 h 664"/>
              <a:gd name="T8" fmla="*/ 2147483647 w 500"/>
              <a:gd name="T9" fmla="*/ 2147483647 h 664"/>
              <a:gd name="T10" fmla="*/ 2147483647 w 500"/>
              <a:gd name="T11" fmla="*/ 2147483647 h 664"/>
              <a:gd name="T12" fmla="*/ 2147483647 w 500"/>
              <a:gd name="T13" fmla="*/ 2147483647 h 664"/>
              <a:gd name="T14" fmla="*/ 2147483647 w 500"/>
              <a:gd name="T15" fmla="*/ 2147483647 h 664"/>
              <a:gd name="T16" fmla="*/ 2147483647 w 500"/>
              <a:gd name="T17" fmla="*/ 2147483647 h 664"/>
              <a:gd name="T18" fmla="*/ 2147483647 w 500"/>
              <a:gd name="T19" fmla="*/ 2147483647 h 664"/>
              <a:gd name="T20" fmla="*/ 0 w 500"/>
              <a:gd name="T21" fmla="*/ 2147483647 h 664"/>
              <a:gd name="T22" fmla="*/ 2147483647 w 500"/>
              <a:gd name="T23" fmla="*/ 2147483647 h 664"/>
              <a:gd name="T24" fmla="*/ 2147483647 w 500"/>
              <a:gd name="T25" fmla="*/ 2147483647 h 664"/>
              <a:gd name="T26" fmla="*/ 2147483647 w 500"/>
              <a:gd name="T27" fmla="*/ 2147483647 h 664"/>
              <a:gd name="T28" fmla="*/ 2147483647 w 500"/>
              <a:gd name="T29" fmla="*/ 2147483647 h 6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0"/>
              <a:gd name="T46" fmla="*/ 0 h 664"/>
              <a:gd name="T47" fmla="*/ 500 w 500"/>
              <a:gd name="T48" fmla="*/ 664 h 6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0" h="664">
                <a:moveTo>
                  <a:pt x="29" y="180"/>
                </a:moveTo>
                <a:lnTo>
                  <a:pt x="69" y="104"/>
                </a:lnTo>
                <a:lnTo>
                  <a:pt x="98" y="104"/>
                </a:lnTo>
                <a:lnTo>
                  <a:pt x="110" y="0"/>
                </a:lnTo>
                <a:lnTo>
                  <a:pt x="500" y="56"/>
                </a:lnTo>
                <a:lnTo>
                  <a:pt x="427" y="664"/>
                </a:lnTo>
                <a:lnTo>
                  <a:pt x="289" y="640"/>
                </a:lnTo>
                <a:lnTo>
                  <a:pt x="29" y="488"/>
                </a:lnTo>
                <a:lnTo>
                  <a:pt x="49" y="452"/>
                </a:lnTo>
                <a:lnTo>
                  <a:pt x="8" y="428"/>
                </a:lnTo>
                <a:lnTo>
                  <a:pt x="0" y="396"/>
                </a:lnTo>
                <a:lnTo>
                  <a:pt x="29" y="300"/>
                </a:lnTo>
                <a:lnTo>
                  <a:pt x="57" y="268"/>
                </a:lnTo>
                <a:lnTo>
                  <a:pt x="29" y="244"/>
                </a:lnTo>
                <a:lnTo>
                  <a:pt x="29" y="18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6" name="Freeform 9"/>
          <p:cNvSpPr>
            <a:spLocks/>
          </p:cNvSpPr>
          <p:nvPr/>
        </p:nvSpPr>
        <p:spPr bwMode="auto">
          <a:xfrm>
            <a:off x="2510461" y="2594742"/>
            <a:ext cx="962611" cy="604214"/>
          </a:xfrm>
          <a:custGeom>
            <a:avLst/>
            <a:gdLst>
              <a:gd name="T0" fmla="*/ 2147483647 w 861"/>
              <a:gd name="T1" fmla="*/ 0 h 532"/>
              <a:gd name="T2" fmla="*/ 2147483647 w 861"/>
              <a:gd name="T3" fmla="*/ 2147483647 h 532"/>
              <a:gd name="T4" fmla="*/ 2147483647 w 861"/>
              <a:gd name="T5" fmla="*/ 2147483647 h 532"/>
              <a:gd name="T6" fmla="*/ 2147483647 w 861"/>
              <a:gd name="T7" fmla="*/ 2147483647 h 532"/>
              <a:gd name="T8" fmla="*/ 2147483647 w 861"/>
              <a:gd name="T9" fmla="*/ 2147483647 h 532"/>
              <a:gd name="T10" fmla="*/ 2147483647 w 861"/>
              <a:gd name="T11" fmla="*/ 2147483647 h 532"/>
              <a:gd name="T12" fmla="*/ 2147483647 w 861"/>
              <a:gd name="T13" fmla="*/ 2147483647 h 532"/>
              <a:gd name="T14" fmla="*/ 2147483647 w 861"/>
              <a:gd name="T15" fmla="*/ 2147483647 h 532"/>
              <a:gd name="T16" fmla="*/ 2147483647 w 861"/>
              <a:gd name="T17" fmla="*/ 2147483647 h 532"/>
              <a:gd name="T18" fmla="*/ 2147483647 w 861"/>
              <a:gd name="T19" fmla="*/ 2147483647 h 532"/>
              <a:gd name="T20" fmla="*/ 2147483647 w 861"/>
              <a:gd name="T21" fmla="*/ 2147483647 h 532"/>
              <a:gd name="T22" fmla="*/ 2147483647 w 861"/>
              <a:gd name="T23" fmla="*/ 2147483647 h 532"/>
              <a:gd name="T24" fmla="*/ 2147483647 w 861"/>
              <a:gd name="T25" fmla="*/ 2147483647 h 532"/>
              <a:gd name="T26" fmla="*/ 2147483647 w 861"/>
              <a:gd name="T27" fmla="*/ 2147483647 h 532"/>
              <a:gd name="T28" fmla="*/ 2147483647 w 861"/>
              <a:gd name="T29" fmla="*/ 2147483647 h 532"/>
              <a:gd name="T30" fmla="*/ 2147483647 w 861"/>
              <a:gd name="T31" fmla="*/ 2147483647 h 532"/>
              <a:gd name="T32" fmla="*/ 0 w 861"/>
              <a:gd name="T33" fmla="*/ 2147483647 h 532"/>
              <a:gd name="T34" fmla="*/ 2147483647 w 861"/>
              <a:gd name="T35" fmla="*/ 0 h 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1"/>
              <a:gd name="T55" fmla="*/ 0 h 532"/>
              <a:gd name="T56" fmla="*/ 861 w 861"/>
              <a:gd name="T57" fmla="*/ 532 h 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1" h="532">
                <a:moveTo>
                  <a:pt x="16" y="0"/>
                </a:moveTo>
                <a:lnTo>
                  <a:pt x="861" y="128"/>
                </a:lnTo>
                <a:lnTo>
                  <a:pt x="841" y="452"/>
                </a:lnTo>
                <a:lnTo>
                  <a:pt x="821" y="532"/>
                </a:lnTo>
                <a:lnTo>
                  <a:pt x="280" y="476"/>
                </a:lnTo>
                <a:lnTo>
                  <a:pt x="268" y="524"/>
                </a:lnTo>
                <a:lnTo>
                  <a:pt x="260" y="508"/>
                </a:lnTo>
                <a:lnTo>
                  <a:pt x="248" y="524"/>
                </a:lnTo>
                <a:lnTo>
                  <a:pt x="183" y="516"/>
                </a:lnTo>
                <a:lnTo>
                  <a:pt x="138" y="524"/>
                </a:lnTo>
                <a:lnTo>
                  <a:pt x="89" y="388"/>
                </a:lnTo>
                <a:lnTo>
                  <a:pt x="57" y="404"/>
                </a:lnTo>
                <a:lnTo>
                  <a:pt x="49" y="380"/>
                </a:lnTo>
                <a:lnTo>
                  <a:pt x="69" y="360"/>
                </a:lnTo>
                <a:lnTo>
                  <a:pt x="89" y="280"/>
                </a:lnTo>
                <a:lnTo>
                  <a:pt x="16" y="184"/>
                </a:lnTo>
                <a:lnTo>
                  <a:pt x="0" y="88"/>
                </a:lnTo>
                <a:lnTo>
                  <a:pt x="16" y="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7" name="Freeform 10"/>
          <p:cNvSpPr>
            <a:spLocks/>
          </p:cNvSpPr>
          <p:nvPr/>
        </p:nvSpPr>
        <p:spPr bwMode="auto">
          <a:xfrm>
            <a:off x="2755689" y="3135812"/>
            <a:ext cx="672241" cy="531163"/>
          </a:xfrm>
          <a:custGeom>
            <a:avLst/>
            <a:gdLst>
              <a:gd name="T0" fmla="*/ 2147483647 w 602"/>
              <a:gd name="T1" fmla="*/ 2147483647 h 468"/>
              <a:gd name="T2" fmla="*/ 2147483647 w 602"/>
              <a:gd name="T3" fmla="*/ 2147483647 h 468"/>
              <a:gd name="T4" fmla="*/ 2147483647 w 602"/>
              <a:gd name="T5" fmla="*/ 2147483647 h 468"/>
              <a:gd name="T6" fmla="*/ 2147483647 w 602"/>
              <a:gd name="T7" fmla="*/ 2147483647 h 468"/>
              <a:gd name="T8" fmla="*/ 0 w 602"/>
              <a:gd name="T9" fmla="*/ 2147483647 h 468"/>
              <a:gd name="T10" fmla="*/ 2147483647 w 602"/>
              <a:gd name="T11" fmla="*/ 2147483647 h 468"/>
              <a:gd name="T12" fmla="*/ 2147483647 w 602"/>
              <a:gd name="T13" fmla="*/ 2147483647 h 468"/>
              <a:gd name="T14" fmla="*/ 2147483647 w 602"/>
              <a:gd name="T15" fmla="*/ 0 h 468"/>
              <a:gd name="T16" fmla="*/ 2147483647 w 602"/>
              <a:gd name="T17" fmla="*/ 2147483647 h 4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
              <a:gd name="T28" fmla="*/ 0 h 468"/>
              <a:gd name="T29" fmla="*/ 602 w 602"/>
              <a:gd name="T30" fmla="*/ 468 h 4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 h="468">
                <a:moveTo>
                  <a:pt x="602" y="56"/>
                </a:moveTo>
                <a:lnTo>
                  <a:pt x="602" y="252"/>
                </a:lnTo>
                <a:lnTo>
                  <a:pt x="581" y="468"/>
                </a:lnTo>
                <a:lnTo>
                  <a:pt x="159" y="444"/>
                </a:lnTo>
                <a:lnTo>
                  <a:pt x="0" y="412"/>
                </a:lnTo>
                <a:lnTo>
                  <a:pt x="21" y="300"/>
                </a:lnTo>
                <a:lnTo>
                  <a:pt x="49" y="48"/>
                </a:lnTo>
                <a:lnTo>
                  <a:pt x="61" y="0"/>
                </a:lnTo>
                <a:lnTo>
                  <a:pt x="602" y="56"/>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8" name="Freeform 11"/>
          <p:cNvSpPr>
            <a:spLocks/>
          </p:cNvSpPr>
          <p:nvPr/>
        </p:nvSpPr>
        <p:spPr bwMode="auto">
          <a:xfrm>
            <a:off x="2865493" y="3638498"/>
            <a:ext cx="703962" cy="489066"/>
          </a:xfrm>
          <a:custGeom>
            <a:avLst/>
            <a:gdLst>
              <a:gd name="T0" fmla="*/ 2147483647 w 630"/>
              <a:gd name="T1" fmla="*/ 0 h 431"/>
              <a:gd name="T2" fmla="*/ 2147483647 w 630"/>
              <a:gd name="T3" fmla="*/ 2147483647 h 431"/>
              <a:gd name="T4" fmla="*/ 2147483647 w 630"/>
              <a:gd name="T5" fmla="*/ 2147483647 h 431"/>
              <a:gd name="T6" fmla="*/ 2147483647 w 630"/>
              <a:gd name="T7" fmla="*/ 2147483647 h 431"/>
              <a:gd name="T8" fmla="*/ 2147483647 w 630"/>
              <a:gd name="T9" fmla="*/ 2147483647 h 431"/>
              <a:gd name="T10" fmla="*/ 2147483647 w 630"/>
              <a:gd name="T11" fmla="*/ 2147483647 h 431"/>
              <a:gd name="T12" fmla="*/ 0 w 630"/>
              <a:gd name="T13" fmla="*/ 2147483647 h 431"/>
              <a:gd name="T14" fmla="*/ 2147483647 w 630"/>
              <a:gd name="T15" fmla="*/ 0 h 431"/>
              <a:gd name="T16" fmla="*/ 0 60000 65536"/>
              <a:gd name="T17" fmla="*/ 0 60000 65536"/>
              <a:gd name="T18" fmla="*/ 0 60000 65536"/>
              <a:gd name="T19" fmla="*/ 0 60000 65536"/>
              <a:gd name="T20" fmla="*/ 0 60000 65536"/>
              <a:gd name="T21" fmla="*/ 0 60000 65536"/>
              <a:gd name="T22" fmla="*/ 0 60000 65536"/>
              <a:gd name="T23" fmla="*/ 0 60000 65536"/>
              <a:gd name="T24" fmla="*/ 0 w 630"/>
              <a:gd name="T25" fmla="*/ 0 h 431"/>
              <a:gd name="T26" fmla="*/ 630 w 630"/>
              <a:gd name="T27" fmla="*/ 431 h 4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0" h="431">
                <a:moveTo>
                  <a:pt x="57" y="0"/>
                </a:moveTo>
                <a:lnTo>
                  <a:pt x="479" y="24"/>
                </a:lnTo>
                <a:lnTo>
                  <a:pt x="630" y="40"/>
                </a:lnTo>
                <a:lnTo>
                  <a:pt x="630" y="148"/>
                </a:lnTo>
                <a:lnTo>
                  <a:pt x="622" y="431"/>
                </a:lnTo>
                <a:lnTo>
                  <a:pt x="540" y="423"/>
                </a:lnTo>
                <a:lnTo>
                  <a:pt x="0" y="383"/>
                </a:lnTo>
                <a:lnTo>
                  <a:pt x="57" y="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9" name="Freeform 12"/>
          <p:cNvSpPr>
            <a:spLocks/>
          </p:cNvSpPr>
          <p:nvPr/>
        </p:nvSpPr>
        <p:spPr bwMode="auto">
          <a:xfrm>
            <a:off x="2783750" y="4073086"/>
            <a:ext cx="685662" cy="699552"/>
          </a:xfrm>
          <a:custGeom>
            <a:avLst/>
            <a:gdLst>
              <a:gd name="T0" fmla="*/ 2147483647 w 613"/>
              <a:gd name="T1" fmla="*/ 0 h 616"/>
              <a:gd name="T2" fmla="*/ 2147483647 w 613"/>
              <a:gd name="T3" fmla="*/ 2147483647 h 616"/>
              <a:gd name="T4" fmla="*/ 2147483647 w 613"/>
              <a:gd name="T5" fmla="*/ 2147483647 h 616"/>
              <a:gd name="T6" fmla="*/ 2147483647 w 613"/>
              <a:gd name="T7" fmla="*/ 2147483647 h 616"/>
              <a:gd name="T8" fmla="*/ 2147483647 w 613"/>
              <a:gd name="T9" fmla="*/ 2147483647 h 616"/>
              <a:gd name="T10" fmla="*/ 2147483647 w 613"/>
              <a:gd name="T11" fmla="*/ 2147483647 h 616"/>
              <a:gd name="T12" fmla="*/ 2147483647 w 613"/>
              <a:gd name="T13" fmla="*/ 2147483647 h 616"/>
              <a:gd name="T14" fmla="*/ 0 w 613"/>
              <a:gd name="T15" fmla="*/ 2147483647 h 616"/>
              <a:gd name="T16" fmla="*/ 2147483647 w 613"/>
              <a:gd name="T17" fmla="*/ 0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3"/>
              <a:gd name="T28" fmla="*/ 0 h 616"/>
              <a:gd name="T29" fmla="*/ 613 w 613"/>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3" h="616">
                <a:moveTo>
                  <a:pt x="73" y="0"/>
                </a:moveTo>
                <a:lnTo>
                  <a:pt x="613" y="40"/>
                </a:lnTo>
                <a:lnTo>
                  <a:pt x="613" y="84"/>
                </a:lnTo>
                <a:lnTo>
                  <a:pt x="581" y="600"/>
                </a:lnTo>
                <a:lnTo>
                  <a:pt x="300" y="584"/>
                </a:lnTo>
                <a:lnTo>
                  <a:pt x="101" y="576"/>
                </a:lnTo>
                <a:lnTo>
                  <a:pt x="81" y="616"/>
                </a:lnTo>
                <a:lnTo>
                  <a:pt x="0" y="608"/>
                </a:lnTo>
                <a:lnTo>
                  <a:pt x="73" y="0"/>
                </a:lnTo>
                <a:close/>
              </a:path>
            </a:pathLst>
          </a:custGeom>
          <a:gradFill rotWithShape="1">
            <a:gsLst>
              <a:gs pos="0">
                <a:srgbClr val="5E4776"/>
              </a:gs>
              <a:gs pos="100000">
                <a:srgbClr val="CC99FF"/>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0" name="Freeform 13"/>
          <p:cNvSpPr>
            <a:spLocks/>
          </p:cNvSpPr>
          <p:nvPr/>
        </p:nvSpPr>
        <p:spPr bwMode="auto">
          <a:xfrm>
            <a:off x="3449891" y="2740843"/>
            <a:ext cx="613680" cy="367729"/>
          </a:xfrm>
          <a:custGeom>
            <a:avLst/>
            <a:gdLst>
              <a:gd name="T0" fmla="*/ 2147483647 w 549"/>
              <a:gd name="T1" fmla="*/ 0 h 324"/>
              <a:gd name="T2" fmla="*/ 2147483647 w 549"/>
              <a:gd name="T3" fmla="*/ 2147483647 h 324"/>
              <a:gd name="T4" fmla="*/ 2147483647 w 549"/>
              <a:gd name="T5" fmla="*/ 2147483647 h 324"/>
              <a:gd name="T6" fmla="*/ 2147483647 w 549"/>
              <a:gd name="T7" fmla="*/ 2147483647 h 324"/>
              <a:gd name="T8" fmla="*/ 2147483647 w 549"/>
              <a:gd name="T9" fmla="*/ 2147483647 h 324"/>
              <a:gd name="T10" fmla="*/ 2147483647 w 549"/>
              <a:gd name="T11" fmla="*/ 2147483647 h 324"/>
              <a:gd name="T12" fmla="*/ 2147483647 w 549"/>
              <a:gd name="T13" fmla="*/ 2147483647 h 324"/>
              <a:gd name="T14" fmla="*/ 2147483647 w 549"/>
              <a:gd name="T15" fmla="*/ 2147483647 h 324"/>
              <a:gd name="T16" fmla="*/ 0 w 549"/>
              <a:gd name="T17" fmla="*/ 2147483647 h 324"/>
              <a:gd name="T18" fmla="*/ 2147483647 w 549"/>
              <a:gd name="T19" fmla="*/ 0 h 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324"/>
              <a:gd name="T32" fmla="*/ 549 w 549"/>
              <a:gd name="T33" fmla="*/ 324 h 3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324">
                <a:moveTo>
                  <a:pt x="20" y="0"/>
                </a:moveTo>
                <a:lnTo>
                  <a:pt x="500" y="16"/>
                </a:lnTo>
                <a:lnTo>
                  <a:pt x="520" y="56"/>
                </a:lnTo>
                <a:lnTo>
                  <a:pt x="520" y="88"/>
                </a:lnTo>
                <a:lnTo>
                  <a:pt x="540" y="156"/>
                </a:lnTo>
                <a:lnTo>
                  <a:pt x="540" y="204"/>
                </a:lnTo>
                <a:lnTo>
                  <a:pt x="549" y="236"/>
                </a:lnTo>
                <a:lnTo>
                  <a:pt x="549" y="324"/>
                </a:lnTo>
                <a:lnTo>
                  <a:pt x="0" y="324"/>
                </a:lnTo>
                <a:lnTo>
                  <a:pt x="20" y="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1" name="Freeform 14"/>
          <p:cNvSpPr>
            <a:spLocks/>
          </p:cNvSpPr>
          <p:nvPr/>
        </p:nvSpPr>
        <p:spPr bwMode="auto">
          <a:xfrm>
            <a:off x="3427930" y="3108572"/>
            <a:ext cx="675901" cy="394967"/>
          </a:xfrm>
          <a:custGeom>
            <a:avLst/>
            <a:gdLst>
              <a:gd name="T0" fmla="*/ 2147483647 w 605"/>
              <a:gd name="T1" fmla="*/ 0 h 348"/>
              <a:gd name="T2" fmla="*/ 2147483647 w 605"/>
              <a:gd name="T3" fmla="*/ 0 h 348"/>
              <a:gd name="T4" fmla="*/ 2147483647 w 605"/>
              <a:gd name="T5" fmla="*/ 2147483647 h 348"/>
              <a:gd name="T6" fmla="*/ 2147483647 w 605"/>
              <a:gd name="T7" fmla="*/ 2147483647 h 348"/>
              <a:gd name="T8" fmla="*/ 2147483647 w 605"/>
              <a:gd name="T9" fmla="*/ 2147483647 h 348"/>
              <a:gd name="T10" fmla="*/ 2147483647 w 605"/>
              <a:gd name="T11" fmla="*/ 2147483647 h 348"/>
              <a:gd name="T12" fmla="*/ 2147483647 w 605"/>
              <a:gd name="T13" fmla="*/ 2147483647 h 348"/>
              <a:gd name="T14" fmla="*/ 2147483647 w 605"/>
              <a:gd name="T15" fmla="*/ 2147483647 h 348"/>
              <a:gd name="T16" fmla="*/ 2147483647 w 605"/>
              <a:gd name="T17" fmla="*/ 2147483647 h 348"/>
              <a:gd name="T18" fmla="*/ 2147483647 w 605"/>
              <a:gd name="T19" fmla="*/ 2147483647 h 348"/>
              <a:gd name="T20" fmla="*/ 2147483647 w 605"/>
              <a:gd name="T21" fmla="*/ 2147483647 h 348"/>
              <a:gd name="T22" fmla="*/ 2147483647 w 605"/>
              <a:gd name="T23" fmla="*/ 2147483647 h 348"/>
              <a:gd name="T24" fmla="*/ 2147483647 w 605"/>
              <a:gd name="T25" fmla="*/ 2147483647 h 348"/>
              <a:gd name="T26" fmla="*/ 0 w 605"/>
              <a:gd name="T27" fmla="*/ 2147483647 h 348"/>
              <a:gd name="T28" fmla="*/ 0 w 605"/>
              <a:gd name="T29" fmla="*/ 2147483647 h 348"/>
              <a:gd name="T30" fmla="*/ 2147483647 w 605"/>
              <a:gd name="T31" fmla="*/ 0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5"/>
              <a:gd name="T49" fmla="*/ 0 h 348"/>
              <a:gd name="T50" fmla="*/ 605 w 605"/>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5" h="348">
                <a:moveTo>
                  <a:pt x="20" y="0"/>
                </a:moveTo>
                <a:lnTo>
                  <a:pt x="569" y="0"/>
                </a:lnTo>
                <a:lnTo>
                  <a:pt x="577" y="24"/>
                </a:lnTo>
                <a:lnTo>
                  <a:pt x="569" y="56"/>
                </a:lnTo>
                <a:lnTo>
                  <a:pt x="585" y="72"/>
                </a:lnTo>
                <a:lnTo>
                  <a:pt x="585" y="248"/>
                </a:lnTo>
                <a:lnTo>
                  <a:pt x="597" y="284"/>
                </a:lnTo>
                <a:lnTo>
                  <a:pt x="577" y="308"/>
                </a:lnTo>
                <a:lnTo>
                  <a:pt x="605" y="348"/>
                </a:lnTo>
                <a:lnTo>
                  <a:pt x="569" y="316"/>
                </a:lnTo>
                <a:lnTo>
                  <a:pt x="512" y="308"/>
                </a:lnTo>
                <a:lnTo>
                  <a:pt x="479" y="308"/>
                </a:lnTo>
                <a:lnTo>
                  <a:pt x="430" y="284"/>
                </a:lnTo>
                <a:lnTo>
                  <a:pt x="0" y="276"/>
                </a:lnTo>
                <a:lnTo>
                  <a:pt x="0" y="80"/>
                </a:lnTo>
                <a:lnTo>
                  <a:pt x="20" y="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2" name="Freeform 15"/>
          <p:cNvSpPr>
            <a:spLocks/>
          </p:cNvSpPr>
          <p:nvPr/>
        </p:nvSpPr>
        <p:spPr bwMode="auto">
          <a:xfrm>
            <a:off x="3404750" y="3421822"/>
            <a:ext cx="813765" cy="386301"/>
          </a:xfrm>
          <a:custGeom>
            <a:avLst/>
            <a:gdLst>
              <a:gd name="T0" fmla="*/ 2147483647 w 728"/>
              <a:gd name="T1" fmla="*/ 2147483647 h 340"/>
              <a:gd name="T2" fmla="*/ 0 w 728"/>
              <a:gd name="T3" fmla="*/ 2147483647 h 340"/>
              <a:gd name="T4" fmla="*/ 2147483647 w 728"/>
              <a:gd name="T5" fmla="*/ 0 h 340"/>
              <a:gd name="T6" fmla="*/ 2147483647 w 728"/>
              <a:gd name="T7" fmla="*/ 2147483647 h 340"/>
              <a:gd name="T8" fmla="*/ 2147483647 w 728"/>
              <a:gd name="T9" fmla="*/ 2147483647 h 340"/>
              <a:gd name="T10" fmla="*/ 2147483647 w 728"/>
              <a:gd name="T11" fmla="*/ 2147483647 h 340"/>
              <a:gd name="T12" fmla="*/ 2147483647 w 728"/>
              <a:gd name="T13" fmla="*/ 2147483647 h 340"/>
              <a:gd name="T14" fmla="*/ 2147483647 w 728"/>
              <a:gd name="T15" fmla="*/ 2147483647 h 340"/>
              <a:gd name="T16" fmla="*/ 2147483647 w 728"/>
              <a:gd name="T17" fmla="*/ 2147483647 h 340"/>
              <a:gd name="T18" fmla="*/ 2147483647 w 728"/>
              <a:gd name="T19" fmla="*/ 2147483647 h 340"/>
              <a:gd name="T20" fmla="*/ 2147483647 w 728"/>
              <a:gd name="T21" fmla="*/ 2147483647 h 340"/>
              <a:gd name="T22" fmla="*/ 2147483647 w 728"/>
              <a:gd name="T23" fmla="*/ 2147483647 h 340"/>
              <a:gd name="T24" fmla="*/ 2147483647 w 728"/>
              <a:gd name="T25" fmla="*/ 2147483647 h 340"/>
              <a:gd name="T26" fmla="*/ 2147483647 w 728"/>
              <a:gd name="T27" fmla="*/ 2147483647 h 340"/>
              <a:gd name="T28" fmla="*/ 2147483647 w 728"/>
              <a:gd name="T29" fmla="*/ 2147483647 h 340"/>
              <a:gd name="T30" fmla="*/ 2147483647 w 728"/>
              <a:gd name="T31" fmla="*/ 2147483647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8"/>
              <a:gd name="T49" fmla="*/ 0 h 340"/>
              <a:gd name="T50" fmla="*/ 728 w 728"/>
              <a:gd name="T51" fmla="*/ 340 h 3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8" h="340">
                <a:moveTo>
                  <a:pt x="151" y="232"/>
                </a:moveTo>
                <a:lnTo>
                  <a:pt x="0" y="216"/>
                </a:lnTo>
                <a:lnTo>
                  <a:pt x="21" y="0"/>
                </a:lnTo>
                <a:lnTo>
                  <a:pt x="451" y="12"/>
                </a:lnTo>
                <a:lnTo>
                  <a:pt x="500" y="32"/>
                </a:lnTo>
                <a:lnTo>
                  <a:pt x="533" y="32"/>
                </a:lnTo>
                <a:lnTo>
                  <a:pt x="586" y="44"/>
                </a:lnTo>
                <a:lnTo>
                  <a:pt x="626" y="72"/>
                </a:lnTo>
                <a:lnTo>
                  <a:pt x="646" y="144"/>
                </a:lnTo>
                <a:lnTo>
                  <a:pt x="679" y="200"/>
                </a:lnTo>
                <a:lnTo>
                  <a:pt x="679" y="240"/>
                </a:lnTo>
                <a:lnTo>
                  <a:pt x="687" y="288"/>
                </a:lnTo>
                <a:lnTo>
                  <a:pt x="687" y="312"/>
                </a:lnTo>
                <a:lnTo>
                  <a:pt x="728" y="340"/>
                </a:lnTo>
                <a:lnTo>
                  <a:pt x="151" y="340"/>
                </a:lnTo>
                <a:lnTo>
                  <a:pt x="151" y="232"/>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3" name="Freeform 16"/>
          <p:cNvSpPr>
            <a:spLocks/>
          </p:cNvSpPr>
          <p:nvPr/>
        </p:nvSpPr>
        <p:spPr bwMode="auto">
          <a:xfrm>
            <a:off x="3556035" y="3801933"/>
            <a:ext cx="725922" cy="321917"/>
          </a:xfrm>
          <a:custGeom>
            <a:avLst/>
            <a:gdLst>
              <a:gd name="T0" fmla="*/ 2147483647 w 650"/>
              <a:gd name="T1" fmla="*/ 0 h 283"/>
              <a:gd name="T2" fmla="*/ 2147483647 w 650"/>
              <a:gd name="T3" fmla="*/ 0 h 283"/>
              <a:gd name="T4" fmla="*/ 2147483647 w 650"/>
              <a:gd name="T5" fmla="*/ 2147483647 h 283"/>
              <a:gd name="T6" fmla="*/ 2147483647 w 650"/>
              <a:gd name="T7" fmla="*/ 2147483647 h 283"/>
              <a:gd name="T8" fmla="*/ 2147483647 w 650"/>
              <a:gd name="T9" fmla="*/ 2147483647 h 283"/>
              <a:gd name="T10" fmla="*/ 2147483647 w 650"/>
              <a:gd name="T11" fmla="*/ 2147483647 h 283"/>
              <a:gd name="T12" fmla="*/ 0 w 650"/>
              <a:gd name="T13" fmla="*/ 2147483647 h 283"/>
              <a:gd name="T14" fmla="*/ 2147483647 w 650"/>
              <a:gd name="T15" fmla="*/ 0 h 283"/>
              <a:gd name="T16" fmla="*/ 0 60000 65536"/>
              <a:gd name="T17" fmla="*/ 0 60000 65536"/>
              <a:gd name="T18" fmla="*/ 0 60000 65536"/>
              <a:gd name="T19" fmla="*/ 0 60000 65536"/>
              <a:gd name="T20" fmla="*/ 0 60000 65536"/>
              <a:gd name="T21" fmla="*/ 0 60000 65536"/>
              <a:gd name="T22" fmla="*/ 0 60000 65536"/>
              <a:gd name="T23" fmla="*/ 0 60000 65536"/>
              <a:gd name="T24" fmla="*/ 0 w 650"/>
              <a:gd name="T25" fmla="*/ 0 h 283"/>
              <a:gd name="T26" fmla="*/ 650 w 650"/>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0" h="283">
                <a:moveTo>
                  <a:pt x="12" y="0"/>
                </a:moveTo>
                <a:lnTo>
                  <a:pt x="589" y="0"/>
                </a:lnTo>
                <a:lnTo>
                  <a:pt x="617" y="24"/>
                </a:lnTo>
                <a:lnTo>
                  <a:pt x="597" y="48"/>
                </a:lnTo>
                <a:lnTo>
                  <a:pt x="650" y="88"/>
                </a:lnTo>
                <a:lnTo>
                  <a:pt x="650" y="283"/>
                </a:lnTo>
                <a:lnTo>
                  <a:pt x="0" y="283"/>
                </a:lnTo>
                <a:lnTo>
                  <a:pt x="12" y="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4" name="Freeform 17"/>
          <p:cNvSpPr>
            <a:spLocks/>
          </p:cNvSpPr>
          <p:nvPr/>
        </p:nvSpPr>
        <p:spPr bwMode="auto">
          <a:xfrm>
            <a:off x="3474292" y="4118898"/>
            <a:ext cx="844266" cy="463066"/>
          </a:xfrm>
          <a:custGeom>
            <a:avLst/>
            <a:gdLst>
              <a:gd name="T0" fmla="*/ 2147483647 w 756"/>
              <a:gd name="T1" fmla="*/ 2147483647 h 408"/>
              <a:gd name="T2" fmla="*/ 2147483647 w 756"/>
              <a:gd name="T3" fmla="*/ 2147483647 h 408"/>
              <a:gd name="T4" fmla="*/ 2147483647 w 756"/>
              <a:gd name="T5" fmla="*/ 2147483647 h 408"/>
              <a:gd name="T6" fmla="*/ 2147483647 w 756"/>
              <a:gd name="T7" fmla="*/ 2147483647 h 408"/>
              <a:gd name="T8" fmla="*/ 2147483647 w 756"/>
              <a:gd name="T9" fmla="*/ 2147483647 h 408"/>
              <a:gd name="T10" fmla="*/ 2147483647 w 756"/>
              <a:gd name="T11" fmla="*/ 2147483647 h 408"/>
              <a:gd name="T12" fmla="*/ 2147483647 w 756"/>
              <a:gd name="T13" fmla="*/ 2147483647 h 408"/>
              <a:gd name="T14" fmla="*/ 2147483647 w 756"/>
              <a:gd name="T15" fmla="*/ 2147483647 h 408"/>
              <a:gd name="T16" fmla="*/ 2147483647 w 756"/>
              <a:gd name="T17" fmla="*/ 2147483647 h 408"/>
              <a:gd name="T18" fmla="*/ 2147483647 w 756"/>
              <a:gd name="T19" fmla="*/ 2147483647 h 408"/>
              <a:gd name="T20" fmla="*/ 2147483647 w 756"/>
              <a:gd name="T21" fmla="*/ 2147483647 h 408"/>
              <a:gd name="T22" fmla="*/ 2147483647 w 756"/>
              <a:gd name="T23" fmla="*/ 2147483647 h 408"/>
              <a:gd name="T24" fmla="*/ 2147483647 w 756"/>
              <a:gd name="T25" fmla="*/ 2147483647 h 408"/>
              <a:gd name="T26" fmla="*/ 2147483647 w 756"/>
              <a:gd name="T27" fmla="*/ 2147483647 h 408"/>
              <a:gd name="T28" fmla="*/ 2147483647 w 756"/>
              <a:gd name="T29" fmla="*/ 2147483647 h 408"/>
              <a:gd name="T30" fmla="*/ 2147483647 w 756"/>
              <a:gd name="T31" fmla="*/ 2147483647 h 408"/>
              <a:gd name="T32" fmla="*/ 2147483647 w 756"/>
              <a:gd name="T33" fmla="*/ 2147483647 h 408"/>
              <a:gd name="T34" fmla="*/ 2147483647 w 756"/>
              <a:gd name="T35" fmla="*/ 2147483647 h 408"/>
              <a:gd name="T36" fmla="*/ 2147483647 w 756"/>
              <a:gd name="T37" fmla="*/ 2147483647 h 408"/>
              <a:gd name="T38" fmla="*/ 2147483647 w 756"/>
              <a:gd name="T39" fmla="*/ 2147483647 h 408"/>
              <a:gd name="T40" fmla="*/ 2147483647 w 756"/>
              <a:gd name="T41" fmla="*/ 2147483647 h 408"/>
              <a:gd name="T42" fmla="*/ 0 w 756"/>
              <a:gd name="T43" fmla="*/ 2147483647 h 408"/>
              <a:gd name="T44" fmla="*/ 0 w 756"/>
              <a:gd name="T45" fmla="*/ 0 h 408"/>
              <a:gd name="T46" fmla="*/ 2147483647 w 756"/>
              <a:gd name="T47" fmla="*/ 2147483647 h 4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6"/>
              <a:gd name="T73" fmla="*/ 0 h 408"/>
              <a:gd name="T74" fmla="*/ 756 w 756"/>
              <a:gd name="T75" fmla="*/ 408 h 4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6" h="408">
                <a:moveTo>
                  <a:pt x="78" y="8"/>
                </a:moveTo>
                <a:lnTo>
                  <a:pt x="728" y="8"/>
                </a:lnTo>
                <a:lnTo>
                  <a:pt x="736" y="76"/>
                </a:lnTo>
                <a:lnTo>
                  <a:pt x="744" y="164"/>
                </a:lnTo>
                <a:lnTo>
                  <a:pt x="756" y="292"/>
                </a:lnTo>
                <a:lnTo>
                  <a:pt x="744" y="392"/>
                </a:lnTo>
                <a:lnTo>
                  <a:pt x="756" y="408"/>
                </a:lnTo>
                <a:lnTo>
                  <a:pt x="728" y="392"/>
                </a:lnTo>
                <a:lnTo>
                  <a:pt x="695" y="384"/>
                </a:lnTo>
                <a:lnTo>
                  <a:pt x="655" y="384"/>
                </a:lnTo>
                <a:lnTo>
                  <a:pt x="594" y="408"/>
                </a:lnTo>
                <a:lnTo>
                  <a:pt x="585" y="384"/>
                </a:lnTo>
                <a:lnTo>
                  <a:pt x="537" y="376"/>
                </a:lnTo>
                <a:lnTo>
                  <a:pt x="520" y="400"/>
                </a:lnTo>
                <a:lnTo>
                  <a:pt x="472" y="348"/>
                </a:lnTo>
                <a:lnTo>
                  <a:pt x="427" y="360"/>
                </a:lnTo>
                <a:lnTo>
                  <a:pt x="419" y="336"/>
                </a:lnTo>
                <a:lnTo>
                  <a:pt x="317" y="316"/>
                </a:lnTo>
                <a:lnTo>
                  <a:pt x="260" y="284"/>
                </a:lnTo>
                <a:lnTo>
                  <a:pt x="240" y="268"/>
                </a:lnTo>
                <a:lnTo>
                  <a:pt x="248" y="68"/>
                </a:lnTo>
                <a:lnTo>
                  <a:pt x="0" y="44"/>
                </a:lnTo>
                <a:lnTo>
                  <a:pt x="0" y="0"/>
                </a:lnTo>
                <a:lnTo>
                  <a:pt x="78" y="8"/>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5" name="Freeform 18"/>
          <p:cNvSpPr>
            <a:spLocks/>
          </p:cNvSpPr>
          <p:nvPr/>
        </p:nvSpPr>
        <p:spPr bwMode="auto">
          <a:xfrm>
            <a:off x="3120481" y="4169661"/>
            <a:ext cx="1295681" cy="1321100"/>
          </a:xfrm>
          <a:custGeom>
            <a:avLst/>
            <a:gdLst>
              <a:gd name="T0" fmla="*/ 2147483647 w 1159"/>
              <a:gd name="T1" fmla="*/ 0 h 1164"/>
              <a:gd name="T2" fmla="*/ 2147483647 w 1159"/>
              <a:gd name="T3" fmla="*/ 2147483647 h 1164"/>
              <a:gd name="T4" fmla="*/ 2147483647 w 1159"/>
              <a:gd name="T5" fmla="*/ 2147483647 h 1164"/>
              <a:gd name="T6" fmla="*/ 2147483647 w 1159"/>
              <a:gd name="T7" fmla="*/ 2147483647 h 1164"/>
              <a:gd name="T8" fmla="*/ 2147483647 w 1159"/>
              <a:gd name="T9" fmla="*/ 2147483647 h 1164"/>
              <a:gd name="T10" fmla="*/ 2147483647 w 1159"/>
              <a:gd name="T11" fmla="*/ 2147483647 h 1164"/>
              <a:gd name="T12" fmla="*/ 2147483647 w 1159"/>
              <a:gd name="T13" fmla="*/ 2147483647 h 1164"/>
              <a:gd name="T14" fmla="*/ 2147483647 w 1159"/>
              <a:gd name="T15" fmla="*/ 2147483647 h 1164"/>
              <a:gd name="T16" fmla="*/ 2147483647 w 1159"/>
              <a:gd name="T17" fmla="*/ 2147483647 h 1164"/>
              <a:gd name="T18" fmla="*/ 2147483647 w 1159"/>
              <a:gd name="T19" fmla="*/ 2147483647 h 1164"/>
              <a:gd name="T20" fmla="*/ 2147483647 w 1159"/>
              <a:gd name="T21" fmla="*/ 2147483647 h 1164"/>
              <a:gd name="T22" fmla="*/ 2147483647 w 1159"/>
              <a:gd name="T23" fmla="*/ 2147483647 h 1164"/>
              <a:gd name="T24" fmla="*/ 2147483647 w 1159"/>
              <a:gd name="T25" fmla="*/ 2147483647 h 1164"/>
              <a:gd name="T26" fmla="*/ 2147483647 w 1159"/>
              <a:gd name="T27" fmla="*/ 2147483647 h 1164"/>
              <a:gd name="T28" fmla="*/ 2147483647 w 1159"/>
              <a:gd name="T29" fmla="*/ 2147483647 h 1164"/>
              <a:gd name="T30" fmla="*/ 2147483647 w 1159"/>
              <a:gd name="T31" fmla="*/ 2147483647 h 1164"/>
              <a:gd name="T32" fmla="*/ 2147483647 w 1159"/>
              <a:gd name="T33" fmla="*/ 2147483647 h 1164"/>
              <a:gd name="T34" fmla="*/ 2147483647 w 1159"/>
              <a:gd name="T35" fmla="*/ 2147483647 h 1164"/>
              <a:gd name="T36" fmla="*/ 2147483647 w 1159"/>
              <a:gd name="T37" fmla="*/ 2147483647 h 1164"/>
              <a:gd name="T38" fmla="*/ 2147483647 w 1159"/>
              <a:gd name="T39" fmla="*/ 2147483647 h 1164"/>
              <a:gd name="T40" fmla="*/ 2147483647 w 1159"/>
              <a:gd name="T41" fmla="*/ 2147483647 h 1164"/>
              <a:gd name="T42" fmla="*/ 2147483647 w 1159"/>
              <a:gd name="T43" fmla="*/ 2147483647 h 1164"/>
              <a:gd name="T44" fmla="*/ 2147483647 w 1159"/>
              <a:gd name="T45" fmla="*/ 2147483647 h 1164"/>
              <a:gd name="T46" fmla="*/ 2147483647 w 1159"/>
              <a:gd name="T47" fmla="*/ 2147483647 h 1164"/>
              <a:gd name="T48" fmla="*/ 2147483647 w 1159"/>
              <a:gd name="T49" fmla="*/ 2147483647 h 1164"/>
              <a:gd name="T50" fmla="*/ 2147483647 w 1159"/>
              <a:gd name="T51" fmla="*/ 2147483647 h 1164"/>
              <a:gd name="T52" fmla="*/ 2147483647 w 1159"/>
              <a:gd name="T53" fmla="*/ 2147483647 h 1164"/>
              <a:gd name="T54" fmla="*/ 2147483647 w 1159"/>
              <a:gd name="T55" fmla="*/ 2147483647 h 1164"/>
              <a:gd name="T56" fmla="*/ 2147483647 w 1159"/>
              <a:gd name="T57" fmla="*/ 2147483647 h 1164"/>
              <a:gd name="T58" fmla="*/ 2147483647 w 1159"/>
              <a:gd name="T59" fmla="*/ 2147483647 h 1164"/>
              <a:gd name="T60" fmla="*/ 2147483647 w 1159"/>
              <a:gd name="T61" fmla="*/ 2147483647 h 1164"/>
              <a:gd name="T62" fmla="*/ 2147483647 w 1159"/>
              <a:gd name="T63" fmla="*/ 2147483647 h 1164"/>
              <a:gd name="T64" fmla="*/ 2147483647 w 1159"/>
              <a:gd name="T65" fmla="*/ 2147483647 h 1164"/>
              <a:gd name="T66" fmla="*/ 2147483647 w 1159"/>
              <a:gd name="T67" fmla="*/ 2147483647 h 1164"/>
              <a:gd name="T68" fmla="*/ 2147483647 w 1159"/>
              <a:gd name="T69" fmla="*/ 2147483647 h 1164"/>
              <a:gd name="T70" fmla="*/ 2147483647 w 1159"/>
              <a:gd name="T71" fmla="*/ 2147483647 h 1164"/>
              <a:gd name="T72" fmla="*/ 2147483647 w 1159"/>
              <a:gd name="T73" fmla="*/ 2147483647 h 1164"/>
              <a:gd name="T74" fmla="*/ 2147483647 w 1159"/>
              <a:gd name="T75" fmla="*/ 2147483647 h 1164"/>
              <a:gd name="T76" fmla="*/ 0 w 1159"/>
              <a:gd name="T77" fmla="*/ 2147483647 h 1164"/>
              <a:gd name="T78" fmla="*/ 2147483647 w 1159"/>
              <a:gd name="T79" fmla="*/ 2147483647 h 1164"/>
              <a:gd name="T80" fmla="*/ 2147483647 w 1159"/>
              <a:gd name="T81" fmla="*/ 0 h 1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9"/>
              <a:gd name="T124" fmla="*/ 0 h 1164"/>
              <a:gd name="T125" fmla="*/ 1159 w 1159"/>
              <a:gd name="T126" fmla="*/ 1164 h 1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9" h="1164">
                <a:moveTo>
                  <a:pt x="301" y="0"/>
                </a:moveTo>
                <a:lnTo>
                  <a:pt x="561" y="24"/>
                </a:lnTo>
                <a:lnTo>
                  <a:pt x="553" y="224"/>
                </a:lnTo>
                <a:lnTo>
                  <a:pt x="573" y="240"/>
                </a:lnTo>
                <a:lnTo>
                  <a:pt x="630" y="272"/>
                </a:lnTo>
                <a:lnTo>
                  <a:pt x="732" y="292"/>
                </a:lnTo>
                <a:lnTo>
                  <a:pt x="740" y="316"/>
                </a:lnTo>
                <a:lnTo>
                  <a:pt x="785" y="304"/>
                </a:lnTo>
                <a:lnTo>
                  <a:pt x="833" y="356"/>
                </a:lnTo>
                <a:lnTo>
                  <a:pt x="850" y="332"/>
                </a:lnTo>
                <a:lnTo>
                  <a:pt x="898" y="340"/>
                </a:lnTo>
                <a:lnTo>
                  <a:pt x="907" y="364"/>
                </a:lnTo>
                <a:lnTo>
                  <a:pt x="939" y="348"/>
                </a:lnTo>
                <a:lnTo>
                  <a:pt x="968" y="340"/>
                </a:lnTo>
                <a:lnTo>
                  <a:pt x="1008" y="340"/>
                </a:lnTo>
                <a:lnTo>
                  <a:pt x="1069" y="364"/>
                </a:lnTo>
                <a:lnTo>
                  <a:pt x="1102" y="364"/>
                </a:lnTo>
                <a:lnTo>
                  <a:pt x="1102" y="420"/>
                </a:lnTo>
                <a:lnTo>
                  <a:pt x="1118" y="516"/>
                </a:lnTo>
                <a:lnTo>
                  <a:pt x="1138" y="556"/>
                </a:lnTo>
                <a:lnTo>
                  <a:pt x="1159" y="612"/>
                </a:lnTo>
                <a:lnTo>
                  <a:pt x="1130" y="736"/>
                </a:lnTo>
                <a:lnTo>
                  <a:pt x="1077" y="760"/>
                </a:lnTo>
                <a:lnTo>
                  <a:pt x="1041" y="752"/>
                </a:lnTo>
                <a:lnTo>
                  <a:pt x="1016" y="808"/>
                </a:lnTo>
                <a:lnTo>
                  <a:pt x="939" y="816"/>
                </a:lnTo>
                <a:lnTo>
                  <a:pt x="821" y="924"/>
                </a:lnTo>
                <a:lnTo>
                  <a:pt x="813" y="1092"/>
                </a:lnTo>
                <a:lnTo>
                  <a:pt x="838" y="1164"/>
                </a:lnTo>
                <a:lnTo>
                  <a:pt x="651" y="1124"/>
                </a:lnTo>
                <a:lnTo>
                  <a:pt x="614" y="1064"/>
                </a:lnTo>
                <a:lnTo>
                  <a:pt x="614" y="980"/>
                </a:lnTo>
                <a:lnTo>
                  <a:pt x="443" y="720"/>
                </a:lnTo>
                <a:lnTo>
                  <a:pt x="321" y="720"/>
                </a:lnTo>
                <a:lnTo>
                  <a:pt x="273" y="808"/>
                </a:lnTo>
                <a:lnTo>
                  <a:pt x="159" y="728"/>
                </a:lnTo>
                <a:lnTo>
                  <a:pt x="151" y="628"/>
                </a:lnTo>
                <a:lnTo>
                  <a:pt x="70" y="604"/>
                </a:lnTo>
                <a:lnTo>
                  <a:pt x="0" y="500"/>
                </a:lnTo>
                <a:lnTo>
                  <a:pt x="281" y="516"/>
                </a:lnTo>
                <a:lnTo>
                  <a:pt x="301" y="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6" name="Freeform 19"/>
          <p:cNvSpPr>
            <a:spLocks/>
          </p:cNvSpPr>
          <p:nvPr/>
        </p:nvSpPr>
        <p:spPr bwMode="auto">
          <a:xfrm>
            <a:off x="4008668" y="2697509"/>
            <a:ext cx="577078" cy="694598"/>
          </a:xfrm>
          <a:custGeom>
            <a:avLst/>
            <a:gdLst>
              <a:gd name="T0" fmla="*/ 2147483647 w 516"/>
              <a:gd name="T1" fmla="*/ 2147483647 h 612"/>
              <a:gd name="T2" fmla="*/ 2147483647 w 516"/>
              <a:gd name="T3" fmla="*/ 2147483647 h 612"/>
              <a:gd name="T4" fmla="*/ 2147483647 w 516"/>
              <a:gd name="T5" fmla="*/ 2147483647 h 612"/>
              <a:gd name="T6" fmla="*/ 2147483647 w 516"/>
              <a:gd name="T7" fmla="*/ 2147483647 h 612"/>
              <a:gd name="T8" fmla="*/ 2147483647 w 516"/>
              <a:gd name="T9" fmla="*/ 2147483647 h 612"/>
              <a:gd name="T10" fmla="*/ 2147483647 w 516"/>
              <a:gd name="T11" fmla="*/ 2147483647 h 612"/>
              <a:gd name="T12" fmla="*/ 2147483647 w 516"/>
              <a:gd name="T13" fmla="*/ 2147483647 h 612"/>
              <a:gd name="T14" fmla="*/ 2147483647 w 516"/>
              <a:gd name="T15" fmla="*/ 2147483647 h 612"/>
              <a:gd name="T16" fmla="*/ 2147483647 w 516"/>
              <a:gd name="T17" fmla="*/ 2147483647 h 612"/>
              <a:gd name="T18" fmla="*/ 2147483647 w 516"/>
              <a:gd name="T19" fmla="*/ 2147483647 h 612"/>
              <a:gd name="T20" fmla="*/ 2147483647 w 516"/>
              <a:gd name="T21" fmla="*/ 2147483647 h 612"/>
              <a:gd name="T22" fmla="*/ 2147483647 w 516"/>
              <a:gd name="T23" fmla="*/ 2147483647 h 612"/>
              <a:gd name="T24" fmla="*/ 2147483647 w 516"/>
              <a:gd name="T25" fmla="*/ 2147483647 h 612"/>
              <a:gd name="T26" fmla="*/ 2147483647 w 516"/>
              <a:gd name="T27" fmla="*/ 2147483647 h 612"/>
              <a:gd name="T28" fmla="*/ 2147483647 w 516"/>
              <a:gd name="T29" fmla="*/ 2147483647 h 612"/>
              <a:gd name="T30" fmla="*/ 2147483647 w 516"/>
              <a:gd name="T31" fmla="*/ 2147483647 h 612"/>
              <a:gd name="T32" fmla="*/ 2147483647 w 516"/>
              <a:gd name="T33" fmla="*/ 2147483647 h 612"/>
              <a:gd name="T34" fmla="*/ 2147483647 w 516"/>
              <a:gd name="T35" fmla="*/ 2147483647 h 612"/>
              <a:gd name="T36" fmla="*/ 2147483647 w 516"/>
              <a:gd name="T37" fmla="*/ 2147483647 h 612"/>
              <a:gd name="T38" fmla="*/ 0 w 516"/>
              <a:gd name="T39" fmla="*/ 2147483647 h 612"/>
              <a:gd name="T40" fmla="*/ 2147483647 w 516"/>
              <a:gd name="T41" fmla="*/ 2147483647 h 612"/>
              <a:gd name="T42" fmla="*/ 2147483647 w 516"/>
              <a:gd name="T43" fmla="*/ 0 h 612"/>
              <a:gd name="T44" fmla="*/ 2147483647 w 516"/>
              <a:gd name="T45" fmla="*/ 2147483647 h 612"/>
              <a:gd name="T46" fmla="*/ 2147483647 w 516"/>
              <a:gd name="T47" fmla="*/ 2147483647 h 612"/>
              <a:gd name="T48" fmla="*/ 2147483647 w 516"/>
              <a:gd name="T49" fmla="*/ 2147483647 h 612"/>
              <a:gd name="T50" fmla="*/ 2147483647 w 516"/>
              <a:gd name="T51" fmla="*/ 2147483647 h 612"/>
              <a:gd name="T52" fmla="*/ 2147483647 w 516"/>
              <a:gd name="T53" fmla="*/ 2147483647 h 612"/>
              <a:gd name="T54" fmla="*/ 2147483647 w 516"/>
              <a:gd name="T55" fmla="*/ 2147483647 h 612"/>
              <a:gd name="T56" fmla="*/ 2147483647 w 516"/>
              <a:gd name="T57" fmla="*/ 2147483647 h 612"/>
              <a:gd name="T58" fmla="*/ 2147483647 w 516"/>
              <a:gd name="T59" fmla="*/ 2147483647 h 6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6"/>
              <a:gd name="T91" fmla="*/ 0 h 612"/>
              <a:gd name="T92" fmla="*/ 516 w 516"/>
              <a:gd name="T93" fmla="*/ 612 h 6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6" h="612">
                <a:moveTo>
                  <a:pt x="366" y="276"/>
                </a:moveTo>
                <a:lnTo>
                  <a:pt x="366" y="340"/>
                </a:lnTo>
                <a:lnTo>
                  <a:pt x="325" y="380"/>
                </a:lnTo>
                <a:lnTo>
                  <a:pt x="345" y="388"/>
                </a:lnTo>
                <a:lnTo>
                  <a:pt x="337" y="468"/>
                </a:lnTo>
                <a:lnTo>
                  <a:pt x="398" y="532"/>
                </a:lnTo>
                <a:lnTo>
                  <a:pt x="447" y="548"/>
                </a:lnTo>
                <a:lnTo>
                  <a:pt x="455" y="584"/>
                </a:lnTo>
                <a:lnTo>
                  <a:pt x="65" y="612"/>
                </a:lnTo>
                <a:lnTo>
                  <a:pt x="65" y="436"/>
                </a:lnTo>
                <a:lnTo>
                  <a:pt x="45" y="420"/>
                </a:lnTo>
                <a:lnTo>
                  <a:pt x="57" y="388"/>
                </a:lnTo>
                <a:lnTo>
                  <a:pt x="45" y="364"/>
                </a:lnTo>
                <a:lnTo>
                  <a:pt x="45" y="276"/>
                </a:lnTo>
                <a:lnTo>
                  <a:pt x="40" y="244"/>
                </a:lnTo>
                <a:lnTo>
                  <a:pt x="40" y="224"/>
                </a:lnTo>
                <a:lnTo>
                  <a:pt x="40" y="200"/>
                </a:lnTo>
                <a:lnTo>
                  <a:pt x="20" y="128"/>
                </a:lnTo>
                <a:lnTo>
                  <a:pt x="20" y="96"/>
                </a:lnTo>
                <a:lnTo>
                  <a:pt x="0" y="56"/>
                </a:lnTo>
                <a:lnTo>
                  <a:pt x="146" y="40"/>
                </a:lnTo>
                <a:lnTo>
                  <a:pt x="175" y="0"/>
                </a:lnTo>
                <a:lnTo>
                  <a:pt x="195" y="64"/>
                </a:lnTo>
                <a:lnTo>
                  <a:pt x="309" y="88"/>
                </a:lnTo>
                <a:lnTo>
                  <a:pt x="345" y="136"/>
                </a:lnTo>
                <a:lnTo>
                  <a:pt x="435" y="116"/>
                </a:lnTo>
                <a:lnTo>
                  <a:pt x="455" y="136"/>
                </a:lnTo>
                <a:lnTo>
                  <a:pt x="516" y="128"/>
                </a:lnTo>
                <a:lnTo>
                  <a:pt x="374" y="272"/>
                </a:lnTo>
                <a:lnTo>
                  <a:pt x="366" y="276"/>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7" name="Freeform 20"/>
          <p:cNvSpPr>
            <a:spLocks/>
          </p:cNvSpPr>
          <p:nvPr/>
        </p:nvSpPr>
        <p:spPr bwMode="auto">
          <a:xfrm>
            <a:off x="4072110" y="3364868"/>
            <a:ext cx="553897" cy="413540"/>
          </a:xfrm>
          <a:custGeom>
            <a:avLst/>
            <a:gdLst>
              <a:gd name="T0" fmla="*/ 2147483647 w 495"/>
              <a:gd name="T1" fmla="*/ 2147483647 h 364"/>
              <a:gd name="T2" fmla="*/ 2147483647 w 495"/>
              <a:gd name="T3" fmla="*/ 2147483647 h 364"/>
              <a:gd name="T4" fmla="*/ 2147483647 w 495"/>
              <a:gd name="T5" fmla="*/ 2147483647 h 364"/>
              <a:gd name="T6" fmla="*/ 2147483647 w 495"/>
              <a:gd name="T7" fmla="*/ 2147483647 h 364"/>
              <a:gd name="T8" fmla="*/ 2147483647 w 495"/>
              <a:gd name="T9" fmla="*/ 2147483647 h 364"/>
              <a:gd name="T10" fmla="*/ 2147483647 w 495"/>
              <a:gd name="T11" fmla="*/ 2147483647 h 364"/>
              <a:gd name="T12" fmla="*/ 2147483647 w 495"/>
              <a:gd name="T13" fmla="*/ 2147483647 h 364"/>
              <a:gd name="T14" fmla="*/ 2147483647 w 495"/>
              <a:gd name="T15" fmla="*/ 2147483647 h 364"/>
              <a:gd name="T16" fmla="*/ 2147483647 w 495"/>
              <a:gd name="T17" fmla="*/ 2147483647 h 364"/>
              <a:gd name="T18" fmla="*/ 2147483647 w 495"/>
              <a:gd name="T19" fmla="*/ 2147483647 h 364"/>
              <a:gd name="T20" fmla="*/ 2147483647 w 495"/>
              <a:gd name="T21" fmla="*/ 2147483647 h 364"/>
              <a:gd name="T22" fmla="*/ 2147483647 w 495"/>
              <a:gd name="T23" fmla="*/ 2147483647 h 364"/>
              <a:gd name="T24" fmla="*/ 2147483647 w 495"/>
              <a:gd name="T25" fmla="*/ 2147483647 h 364"/>
              <a:gd name="T26" fmla="*/ 2147483647 w 495"/>
              <a:gd name="T27" fmla="*/ 2147483647 h 364"/>
              <a:gd name="T28" fmla="*/ 2147483647 w 495"/>
              <a:gd name="T29" fmla="*/ 2147483647 h 364"/>
              <a:gd name="T30" fmla="*/ 2147483647 w 495"/>
              <a:gd name="T31" fmla="*/ 2147483647 h 364"/>
              <a:gd name="T32" fmla="*/ 2147483647 w 495"/>
              <a:gd name="T33" fmla="*/ 2147483647 h 364"/>
              <a:gd name="T34" fmla="*/ 0 w 495"/>
              <a:gd name="T35" fmla="*/ 2147483647 h 364"/>
              <a:gd name="T36" fmla="*/ 2147483647 w 495"/>
              <a:gd name="T37" fmla="*/ 2147483647 h 364"/>
              <a:gd name="T38" fmla="*/ 2147483647 w 495"/>
              <a:gd name="T39" fmla="*/ 2147483647 h 364"/>
              <a:gd name="T40" fmla="*/ 2147483647 w 495"/>
              <a:gd name="T41" fmla="*/ 0 h 364"/>
              <a:gd name="T42" fmla="*/ 2147483647 w 495"/>
              <a:gd name="T43" fmla="*/ 2147483647 h 364"/>
              <a:gd name="T44" fmla="*/ 2147483647 w 495"/>
              <a:gd name="T45" fmla="*/ 2147483647 h 364"/>
              <a:gd name="T46" fmla="*/ 2147483647 w 495"/>
              <a:gd name="T47" fmla="*/ 2147483647 h 3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5"/>
              <a:gd name="T73" fmla="*/ 0 h 364"/>
              <a:gd name="T74" fmla="*/ 495 w 495"/>
              <a:gd name="T75" fmla="*/ 364 h 3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5" h="364">
                <a:moveTo>
                  <a:pt x="439" y="84"/>
                </a:moveTo>
                <a:lnTo>
                  <a:pt x="459" y="84"/>
                </a:lnTo>
                <a:lnTo>
                  <a:pt x="467" y="108"/>
                </a:lnTo>
                <a:lnTo>
                  <a:pt x="479" y="140"/>
                </a:lnTo>
                <a:lnTo>
                  <a:pt x="495" y="160"/>
                </a:lnTo>
                <a:lnTo>
                  <a:pt x="467" y="228"/>
                </a:lnTo>
                <a:lnTo>
                  <a:pt x="439" y="252"/>
                </a:lnTo>
                <a:lnTo>
                  <a:pt x="451" y="276"/>
                </a:lnTo>
                <a:lnTo>
                  <a:pt x="418" y="316"/>
                </a:lnTo>
                <a:lnTo>
                  <a:pt x="410" y="356"/>
                </a:lnTo>
                <a:lnTo>
                  <a:pt x="390" y="340"/>
                </a:lnTo>
                <a:lnTo>
                  <a:pt x="89" y="364"/>
                </a:lnTo>
                <a:lnTo>
                  <a:pt x="89" y="340"/>
                </a:lnTo>
                <a:lnTo>
                  <a:pt x="81" y="292"/>
                </a:lnTo>
                <a:lnTo>
                  <a:pt x="81" y="252"/>
                </a:lnTo>
                <a:lnTo>
                  <a:pt x="48" y="196"/>
                </a:lnTo>
                <a:lnTo>
                  <a:pt x="28" y="124"/>
                </a:lnTo>
                <a:lnTo>
                  <a:pt x="0" y="84"/>
                </a:lnTo>
                <a:lnTo>
                  <a:pt x="16" y="64"/>
                </a:lnTo>
                <a:lnTo>
                  <a:pt x="8" y="24"/>
                </a:lnTo>
                <a:lnTo>
                  <a:pt x="398" y="0"/>
                </a:lnTo>
                <a:lnTo>
                  <a:pt x="430" y="24"/>
                </a:lnTo>
                <a:lnTo>
                  <a:pt x="418" y="48"/>
                </a:lnTo>
                <a:lnTo>
                  <a:pt x="439" y="84"/>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8" name="Freeform 21"/>
          <p:cNvSpPr>
            <a:spLocks/>
          </p:cNvSpPr>
          <p:nvPr/>
        </p:nvSpPr>
        <p:spPr bwMode="auto">
          <a:xfrm>
            <a:off x="4164833" y="3743740"/>
            <a:ext cx="627100" cy="475447"/>
          </a:xfrm>
          <a:custGeom>
            <a:avLst/>
            <a:gdLst>
              <a:gd name="T0" fmla="*/ 2147483647 w 561"/>
              <a:gd name="T1" fmla="*/ 2147483647 h 419"/>
              <a:gd name="T2" fmla="*/ 2147483647 w 561"/>
              <a:gd name="T3" fmla="*/ 2147483647 h 419"/>
              <a:gd name="T4" fmla="*/ 2147483647 w 561"/>
              <a:gd name="T5" fmla="*/ 2147483647 h 419"/>
              <a:gd name="T6" fmla="*/ 2147483647 w 561"/>
              <a:gd name="T7" fmla="*/ 2147483647 h 419"/>
              <a:gd name="T8" fmla="*/ 2147483647 w 561"/>
              <a:gd name="T9" fmla="*/ 2147483647 h 419"/>
              <a:gd name="T10" fmla="*/ 2147483647 w 561"/>
              <a:gd name="T11" fmla="*/ 2147483647 h 419"/>
              <a:gd name="T12" fmla="*/ 0 w 561"/>
              <a:gd name="T13" fmla="*/ 2147483647 h 419"/>
              <a:gd name="T14" fmla="*/ 2147483647 w 561"/>
              <a:gd name="T15" fmla="*/ 0 h 419"/>
              <a:gd name="T16" fmla="*/ 2147483647 w 561"/>
              <a:gd name="T17" fmla="*/ 2147483647 h 419"/>
              <a:gd name="T18" fmla="*/ 2147483647 w 561"/>
              <a:gd name="T19" fmla="*/ 2147483647 h 419"/>
              <a:gd name="T20" fmla="*/ 2147483647 w 561"/>
              <a:gd name="T21" fmla="*/ 2147483647 h 419"/>
              <a:gd name="T22" fmla="*/ 2147483647 w 561"/>
              <a:gd name="T23" fmla="*/ 2147483647 h 419"/>
              <a:gd name="T24" fmla="*/ 2147483647 w 561"/>
              <a:gd name="T25" fmla="*/ 2147483647 h 419"/>
              <a:gd name="T26" fmla="*/ 2147483647 w 561"/>
              <a:gd name="T27" fmla="*/ 2147483647 h 419"/>
              <a:gd name="T28" fmla="*/ 2147483647 w 561"/>
              <a:gd name="T29" fmla="*/ 2147483647 h 419"/>
              <a:gd name="T30" fmla="*/ 2147483647 w 561"/>
              <a:gd name="T31" fmla="*/ 2147483647 h 419"/>
              <a:gd name="T32" fmla="*/ 2147483647 w 561"/>
              <a:gd name="T33" fmla="*/ 2147483647 h 419"/>
              <a:gd name="T34" fmla="*/ 2147483647 w 561"/>
              <a:gd name="T35" fmla="*/ 2147483647 h 419"/>
              <a:gd name="T36" fmla="*/ 2147483647 w 561"/>
              <a:gd name="T37" fmla="*/ 2147483647 h 419"/>
              <a:gd name="T38" fmla="*/ 2147483647 w 561"/>
              <a:gd name="T39" fmla="*/ 2147483647 h 419"/>
              <a:gd name="T40" fmla="*/ 2147483647 w 561"/>
              <a:gd name="T41" fmla="*/ 2147483647 h 419"/>
              <a:gd name="T42" fmla="*/ 2147483647 w 561"/>
              <a:gd name="T43" fmla="*/ 2147483647 h 419"/>
              <a:gd name="T44" fmla="*/ 2147483647 w 561"/>
              <a:gd name="T45" fmla="*/ 2147483647 h 419"/>
              <a:gd name="T46" fmla="*/ 2147483647 w 561"/>
              <a:gd name="T47" fmla="*/ 2147483647 h 419"/>
              <a:gd name="T48" fmla="*/ 2147483647 w 561"/>
              <a:gd name="T49" fmla="*/ 2147483647 h 419"/>
              <a:gd name="T50" fmla="*/ 2147483647 w 561"/>
              <a:gd name="T51" fmla="*/ 2147483647 h 4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419"/>
              <a:gd name="T80" fmla="*/ 561 w 561"/>
              <a:gd name="T81" fmla="*/ 419 h 4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419">
                <a:moveTo>
                  <a:pt x="451" y="371"/>
                </a:moveTo>
                <a:lnTo>
                  <a:pt x="110" y="403"/>
                </a:lnTo>
                <a:lnTo>
                  <a:pt x="102" y="335"/>
                </a:lnTo>
                <a:lnTo>
                  <a:pt x="102" y="140"/>
                </a:lnTo>
                <a:lnTo>
                  <a:pt x="49" y="100"/>
                </a:lnTo>
                <a:lnTo>
                  <a:pt x="69" y="80"/>
                </a:lnTo>
                <a:lnTo>
                  <a:pt x="0" y="24"/>
                </a:lnTo>
                <a:lnTo>
                  <a:pt x="301" y="0"/>
                </a:lnTo>
                <a:lnTo>
                  <a:pt x="321" y="16"/>
                </a:lnTo>
                <a:lnTo>
                  <a:pt x="329" y="64"/>
                </a:lnTo>
                <a:lnTo>
                  <a:pt x="390" y="140"/>
                </a:lnTo>
                <a:lnTo>
                  <a:pt x="419" y="140"/>
                </a:lnTo>
                <a:lnTo>
                  <a:pt x="439" y="148"/>
                </a:lnTo>
                <a:lnTo>
                  <a:pt x="431" y="188"/>
                </a:lnTo>
                <a:lnTo>
                  <a:pt x="471" y="231"/>
                </a:lnTo>
                <a:lnTo>
                  <a:pt x="508" y="247"/>
                </a:lnTo>
                <a:lnTo>
                  <a:pt x="500" y="287"/>
                </a:lnTo>
                <a:lnTo>
                  <a:pt x="508" y="307"/>
                </a:lnTo>
                <a:lnTo>
                  <a:pt x="541" y="307"/>
                </a:lnTo>
                <a:lnTo>
                  <a:pt x="549" y="295"/>
                </a:lnTo>
                <a:lnTo>
                  <a:pt x="561" y="335"/>
                </a:lnTo>
                <a:lnTo>
                  <a:pt x="541" y="367"/>
                </a:lnTo>
                <a:lnTo>
                  <a:pt x="500" y="419"/>
                </a:lnTo>
                <a:lnTo>
                  <a:pt x="451" y="411"/>
                </a:lnTo>
                <a:lnTo>
                  <a:pt x="471" y="395"/>
                </a:lnTo>
                <a:lnTo>
                  <a:pt x="451" y="371"/>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9" name="Freeform 22"/>
          <p:cNvSpPr>
            <a:spLocks/>
          </p:cNvSpPr>
          <p:nvPr/>
        </p:nvSpPr>
        <p:spPr bwMode="auto">
          <a:xfrm>
            <a:off x="4296597" y="4162232"/>
            <a:ext cx="435554" cy="476686"/>
          </a:xfrm>
          <a:custGeom>
            <a:avLst/>
            <a:gdLst>
              <a:gd name="T0" fmla="*/ 2147483647 w 390"/>
              <a:gd name="T1" fmla="*/ 2147483647 h 420"/>
              <a:gd name="T2" fmla="*/ 2147483647 w 390"/>
              <a:gd name="T3" fmla="*/ 2147483647 h 420"/>
              <a:gd name="T4" fmla="*/ 2147483647 w 390"/>
              <a:gd name="T5" fmla="*/ 2147483647 h 420"/>
              <a:gd name="T6" fmla="*/ 2147483647 w 390"/>
              <a:gd name="T7" fmla="*/ 2147483647 h 420"/>
              <a:gd name="T8" fmla="*/ 2147483647 w 390"/>
              <a:gd name="T9" fmla="*/ 2147483647 h 420"/>
              <a:gd name="T10" fmla="*/ 2147483647 w 390"/>
              <a:gd name="T11" fmla="*/ 2147483647 h 420"/>
              <a:gd name="T12" fmla="*/ 2147483647 w 390"/>
              <a:gd name="T13" fmla="*/ 2147483647 h 420"/>
              <a:gd name="T14" fmla="*/ 2147483647 w 390"/>
              <a:gd name="T15" fmla="*/ 2147483647 h 420"/>
              <a:gd name="T16" fmla="*/ 2147483647 w 390"/>
              <a:gd name="T17" fmla="*/ 2147483647 h 420"/>
              <a:gd name="T18" fmla="*/ 2147483647 w 390"/>
              <a:gd name="T19" fmla="*/ 2147483647 h 420"/>
              <a:gd name="T20" fmla="*/ 2147483647 w 390"/>
              <a:gd name="T21" fmla="*/ 2147483647 h 420"/>
              <a:gd name="T22" fmla="*/ 2147483647 w 390"/>
              <a:gd name="T23" fmla="*/ 2147483647 h 420"/>
              <a:gd name="T24" fmla="*/ 2147483647 w 390"/>
              <a:gd name="T25" fmla="*/ 2147483647 h 420"/>
              <a:gd name="T26" fmla="*/ 2147483647 w 390"/>
              <a:gd name="T27" fmla="*/ 2147483647 h 420"/>
              <a:gd name="T28" fmla="*/ 2147483647 w 390"/>
              <a:gd name="T29" fmla="*/ 2147483647 h 420"/>
              <a:gd name="T30" fmla="*/ 0 w 390"/>
              <a:gd name="T31" fmla="*/ 2147483647 h 420"/>
              <a:gd name="T32" fmla="*/ 2147483647 w 390"/>
              <a:gd name="T33" fmla="*/ 0 h 420"/>
              <a:gd name="T34" fmla="*/ 2147483647 w 390"/>
              <a:gd name="T35" fmla="*/ 2147483647 h 420"/>
              <a:gd name="T36" fmla="*/ 2147483647 w 390"/>
              <a:gd name="T37" fmla="*/ 214748364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420"/>
              <a:gd name="T59" fmla="*/ 390 w 39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420">
                <a:moveTo>
                  <a:pt x="341" y="40"/>
                </a:moveTo>
                <a:lnTo>
                  <a:pt x="390" y="48"/>
                </a:lnTo>
                <a:lnTo>
                  <a:pt x="370" y="128"/>
                </a:lnTo>
                <a:lnTo>
                  <a:pt x="370" y="164"/>
                </a:lnTo>
                <a:lnTo>
                  <a:pt x="341" y="208"/>
                </a:lnTo>
                <a:lnTo>
                  <a:pt x="309" y="272"/>
                </a:lnTo>
                <a:lnTo>
                  <a:pt x="288" y="316"/>
                </a:lnTo>
                <a:lnTo>
                  <a:pt x="300" y="372"/>
                </a:lnTo>
                <a:lnTo>
                  <a:pt x="288" y="404"/>
                </a:lnTo>
                <a:lnTo>
                  <a:pt x="53" y="420"/>
                </a:lnTo>
                <a:lnTo>
                  <a:pt x="53" y="364"/>
                </a:lnTo>
                <a:lnTo>
                  <a:pt x="20" y="364"/>
                </a:lnTo>
                <a:lnTo>
                  <a:pt x="8" y="348"/>
                </a:lnTo>
                <a:lnTo>
                  <a:pt x="20" y="248"/>
                </a:lnTo>
                <a:lnTo>
                  <a:pt x="8" y="120"/>
                </a:lnTo>
                <a:lnTo>
                  <a:pt x="0" y="36"/>
                </a:lnTo>
                <a:lnTo>
                  <a:pt x="341" y="0"/>
                </a:lnTo>
                <a:lnTo>
                  <a:pt x="361" y="24"/>
                </a:lnTo>
                <a:lnTo>
                  <a:pt x="341" y="4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90" name="Freeform 23"/>
          <p:cNvSpPr>
            <a:spLocks/>
          </p:cNvSpPr>
          <p:nvPr/>
        </p:nvSpPr>
        <p:spPr bwMode="auto">
          <a:xfrm>
            <a:off x="4356380" y="4620346"/>
            <a:ext cx="512416" cy="413540"/>
          </a:xfrm>
          <a:custGeom>
            <a:avLst/>
            <a:gdLst>
              <a:gd name="T0" fmla="*/ 2147483647 w 459"/>
              <a:gd name="T1" fmla="*/ 0 h 364"/>
              <a:gd name="T2" fmla="*/ 2147483647 w 459"/>
              <a:gd name="T3" fmla="*/ 2147483647 h 364"/>
              <a:gd name="T4" fmla="*/ 2147483647 w 459"/>
              <a:gd name="T5" fmla="*/ 2147483647 h 364"/>
              <a:gd name="T6" fmla="*/ 2147483647 w 459"/>
              <a:gd name="T7" fmla="*/ 2147483647 h 364"/>
              <a:gd name="T8" fmla="*/ 2147483647 w 459"/>
              <a:gd name="T9" fmla="*/ 2147483647 h 364"/>
              <a:gd name="T10" fmla="*/ 2147483647 w 459"/>
              <a:gd name="T11" fmla="*/ 2147483647 h 364"/>
              <a:gd name="T12" fmla="*/ 2147483647 w 459"/>
              <a:gd name="T13" fmla="*/ 2147483647 h 364"/>
              <a:gd name="T14" fmla="*/ 2147483647 w 459"/>
              <a:gd name="T15" fmla="*/ 2147483647 h 364"/>
              <a:gd name="T16" fmla="*/ 2147483647 w 459"/>
              <a:gd name="T17" fmla="*/ 2147483647 h 364"/>
              <a:gd name="T18" fmla="*/ 2147483647 w 459"/>
              <a:gd name="T19" fmla="*/ 2147483647 h 364"/>
              <a:gd name="T20" fmla="*/ 2147483647 w 459"/>
              <a:gd name="T21" fmla="*/ 2147483647 h 364"/>
              <a:gd name="T22" fmla="*/ 2147483647 w 459"/>
              <a:gd name="T23" fmla="*/ 2147483647 h 364"/>
              <a:gd name="T24" fmla="*/ 2147483647 w 459"/>
              <a:gd name="T25" fmla="*/ 2147483647 h 364"/>
              <a:gd name="T26" fmla="*/ 2147483647 w 459"/>
              <a:gd name="T27" fmla="*/ 2147483647 h 364"/>
              <a:gd name="T28" fmla="*/ 2147483647 w 459"/>
              <a:gd name="T29" fmla="*/ 2147483647 h 364"/>
              <a:gd name="T30" fmla="*/ 2147483647 w 459"/>
              <a:gd name="T31" fmla="*/ 2147483647 h 364"/>
              <a:gd name="T32" fmla="*/ 2147483647 w 459"/>
              <a:gd name="T33" fmla="*/ 2147483647 h 364"/>
              <a:gd name="T34" fmla="*/ 2147483647 w 459"/>
              <a:gd name="T35" fmla="*/ 2147483647 h 364"/>
              <a:gd name="T36" fmla="*/ 2147483647 w 459"/>
              <a:gd name="T37" fmla="*/ 2147483647 h 364"/>
              <a:gd name="T38" fmla="*/ 2147483647 w 459"/>
              <a:gd name="T39" fmla="*/ 2147483647 h 364"/>
              <a:gd name="T40" fmla="*/ 2147483647 w 459"/>
              <a:gd name="T41" fmla="*/ 2147483647 h 364"/>
              <a:gd name="T42" fmla="*/ 2147483647 w 459"/>
              <a:gd name="T43" fmla="*/ 2147483647 h 364"/>
              <a:gd name="T44" fmla="*/ 2147483647 w 459"/>
              <a:gd name="T45" fmla="*/ 2147483647 h 364"/>
              <a:gd name="T46" fmla="*/ 2147483647 w 459"/>
              <a:gd name="T47" fmla="*/ 2147483647 h 364"/>
              <a:gd name="T48" fmla="*/ 0 w 459"/>
              <a:gd name="T49" fmla="*/ 2147483647 h 364"/>
              <a:gd name="T50" fmla="*/ 2147483647 w 459"/>
              <a:gd name="T51" fmla="*/ 0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364"/>
              <a:gd name="T80" fmla="*/ 459 w 459"/>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364">
                <a:moveTo>
                  <a:pt x="235" y="0"/>
                </a:moveTo>
                <a:lnTo>
                  <a:pt x="268" y="64"/>
                </a:lnTo>
                <a:lnTo>
                  <a:pt x="227" y="136"/>
                </a:lnTo>
                <a:lnTo>
                  <a:pt x="219" y="192"/>
                </a:lnTo>
                <a:lnTo>
                  <a:pt x="386" y="184"/>
                </a:lnTo>
                <a:lnTo>
                  <a:pt x="386" y="212"/>
                </a:lnTo>
                <a:lnTo>
                  <a:pt x="418" y="244"/>
                </a:lnTo>
                <a:lnTo>
                  <a:pt x="357" y="252"/>
                </a:lnTo>
                <a:lnTo>
                  <a:pt x="345" y="264"/>
                </a:lnTo>
                <a:lnTo>
                  <a:pt x="410" y="304"/>
                </a:lnTo>
                <a:lnTo>
                  <a:pt x="459" y="364"/>
                </a:lnTo>
                <a:lnTo>
                  <a:pt x="398" y="332"/>
                </a:lnTo>
                <a:lnTo>
                  <a:pt x="386" y="364"/>
                </a:lnTo>
                <a:lnTo>
                  <a:pt x="288" y="364"/>
                </a:lnTo>
                <a:lnTo>
                  <a:pt x="288" y="348"/>
                </a:lnTo>
                <a:lnTo>
                  <a:pt x="276" y="324"/>
                </a:lnTo>
                <a:lnTo>
                  <a:pt x="247" y="332"/>
                </a:lnTo>
                <a:lnTo>
                  <a:pt x="219" y="308"/>
                </a:lnTo>
                <a:lnTo>
                  <a:pt x="187" y="316"/>
                </a:lnTo>
                <a:lnTo>
                  <a:pt x="187" y="344"/>
                </a:lnTo>
                <a:lnTo>
                  <a:pt x="28" y="332"/>
                </a:lnTo>
                <a:lnTo>
                  <a:pt x="57" y="208"/>
                </a:lnTo>
                <a:lnTo>
                  <a:pt x="36" y="152"/>
                </a:lnTo>
                <a:lnTo>
                  <a:pt x="16" y="112"/>
                </a:lnTo>
                <a:lnTo>
                  <a:pt x="0" y="16"/>
                </a:lnTo>
                <a:lnTo>
                  <a:pt x="235" y="0"/>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91" name="Freeform 24"/>
          <p:cNvSpPr>
            <a:spLocks/>
          </p:cNvSpPr>
          <p:nvPr/>
        </p:nvSpPr>
        <p:spPr bwMode="auto">
          <a:xfrm>
            <a:off x="4372240" y="2987234"/>
            <a:ext cx="498996" cy="503924"/>
          </a:xfrm>
          <a:custGeom>
            <a:avLst/>
            <a:gdLst>
              <a:gd name="T0" fmla="*/ 2147483647 w 447"/>
              <a:gd name="T1" fmla="*/ 2147483647 h 444"/>
              <a:gd name="T2" fmla="*/ 2147483647 w 447"/>
              <a:gd name="T3" fmla="*/ 0 h 444"/>
              <a:gd name="T4" fmla="*/ 2147483647 w 447"/>
              <a:gd name="T5" fmla="*/ 2147483647 h 444"/>
              <a:gd name="T6" fmla="*/ 2147483647 w 447"/>
              <a:gd name="T7" fmla="*/ 2147483647 h 444"/>
              <a:gd name="T8" fmla="*/ 2147483647 w 447"/>
              <a:gd name="T9" fmla="*/ 2147483647 h 444"/>
              <a:gd name="T10" fmla="*/ 2147483647 w 447"/>
              <a:gd name="T11" fmla="*/ 2147483647 h 444"/>
              <a:gd name="T12" fmla="*/ 2147483647 w 447"/>
              <a:gd name="T13" fmla="*/ 2147483647 h 444"/>
              <a:gd name="T14" fmla="*/ 2147483647 w 447"/>
              <a:gd name="T15" fmla="*/ 2147483647 h 444"/>
              <a:gd name="T16" fmla="*/ 2147483647 w 447"/>
              <a:gd name="T17" fmla="*/ 2147483647 h 444"/>
              <a:gd name="T18" fmla="*/ 2147483647 w 447"/>
              <a:gd name="T19" fmla="*/ 2147483647 h 444"/>
              <a:gd name="T20" fmla="*/ 2147483647 w 447"/>
              <a:gd name="T21" fmla="*/ 2147483647 h 444"/>
              <a:gd name="T22" fmla="*/ 2147483647 w 447"/>
              <a:gd name="T23" fmla="*/ 2147483647 h 444"/>
              <a:gd name="T24" fmla="*/ 2147483647 w 447"/>
              <a:gd name="T25" fmla="*/ 2147483647 h 444"/>
              <a:gd name="T26" fmla="*/ 2147483647 w 447"/>
              <a:gd name="T27" fmla="*/ 2147483647 h 444"/>
              <a:gd name="T28" fmla="*/ 2147483647 w 447"/>
              <a:gd name="T29" fmla="*/ 2147483647 h 444"/>
              <a:gd name="T30" fmla="*/ 2147483647 w 447"/>
              <a:gd name="T31" fmla="*/ 2147483647 h 444"/>
              <a:gd name="T32" fmla="*/ 2147483647 w 447"/>
              <a:gd name="T33" fmla="*/ 2147483647 h 444"/>
              <a:gd name="T34" fmla="*/ 2147483647 w 447"/>
              <a:gd name="T35" fmla="*/ 2147483647 h 444"/>
              <a:gd name="T36" fmla="*/ 2147483647 w 447"/>
              <a:gd name="T37" fmla="*/ 2147483647 h 444"/>
              <a:gd name="T38" fmla="*/ 2147483647 w 447"/>
              <a:gd name="T39" fmla="*/ 2147483647 h 444"/>
              <a:gd name="T40" fmla="*/ 2147483647 w 447"/>
              <a:gd name="T41" fmla="*/ 2147483647 h 444"/>
              <a:gd name="T42" fmla="*/ 2147483647 w 447"/>
              <a:gd name="T43" fmla="*/ 2147483647 h 444"/>
              <a:gd name="T44" fmla="*/ 2147483647 w 447"/>
              <a:gd name="T45" fmla="*/ 2147483647 h 444"/>
              <a:gd name="T46" fmla="*/ 0 w 447"/>
              <a:gd name="T47" fmla="*/ 2147483647 h 444"/>
              <a:gd name="T48" fmla="*/ 2147483647 w 447"/>
              <a:gd name="T49" fmla="*/ 2147483647 h 444"/>
              <a:gd name="T50" fmla="*/ 2147483647 w 447"/>
              <a:gd name="T51" fmla="*/ 2147483647 h 444"/>
              <a:gd name="T52" fmla="*/ 2147483647 w 447"/>
              <a:gd name="T53" fmla="*/ 2147483647 h 444"/>
              <a:gd name="T54" fmla="*/ 2147483647 w 447"/>
              <a:gd name="T55" fmla="*/ 2147483647 h 4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7"/>
              <a:gd name="T85" fmla="*/ 0 h 444"/>
              <a:gd name="T86" fmla="*/ 447 w 447"/>
              <a:gd name="T87" fmla="*/ 444 h 4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7" h="444">
                <a:moveTo>
                  <a:pt x="85" y="32"/>
                </a:moveTo>
                <a:lnTo>
                  <a:pt x="162" y="0"/>
                </a:lnTo>
                <a:lnTo>
                  <a:pt x="154" y="40"/>
                </a:lnTo>
                <a:lnTo>
                  <a:pt x="183" y="36"/>
                </a:lnTo>
                <a:lnTo>
                  <a:pt x="272" y="68"/>
                </a:lnTo>
                <a:lnTo>
                  <a:pt x="341" y="84"/>
                </a:lnTo>
                <a:lnTo>
                  <a:pt x="370" y="100"/>
                </a:lnTo>
                <a:lnTo>
                  <a:pt x="370" y="132"/>
                </a:lnTo>
                <a:lnTo>
                  <a:pt x="402" y="156"/>
                </a:lnTo>
                <a:lnTo>
                  <a:pt x="394" y="228"/>
                </a:lnTo>
                <a:lnTo>
                  <a:pt x="447" y="172"/>
                </a:lnTo>
                <a:lnTo>
                  <a:pt x="406" y="300"/>
                </a:lnTo>
                <a:lnTo>
                  <a:pt x="418" y="412"/>
                </a:lnTo>
                <a:lnTo>
                  <a:pt x="203" y="444"/>
                </a:lnTo>
                <a:lnTo>
                  <a:pt x="191" y="416"/>
                </a:lnTo>
                <a:lnTo>
                  <a:pt x="171" y="416"/>
                </a:lnTo>
                <a:lnTo>
                  <a:pt x="150" y="380"/>
                </a:lnTo>
                <a:lnTo>
                  <a:pt x="162" y="356"/>
                </a:lnTo>
                <a:lnTo>
                  <a:pt x="130" y="332"/>
                </a:lnTo>
                <a:lnTo>
                  <a:pt x="122" y="292"/>
                </a:lnTo>
                <a:lnTo>
                  <a:pt x="73" y="276"/>
                </a:lnTo>
                <a:lnTo>
                  <a:pt x="12" y="212"/>
                </a:lnTo>
                <a:lnTo>
                  <a:pt x="20" y="132"/>
                </a:lnTo>
                <a:lnTo>
                  <a:pt x="0" y="124"/>
                </a:lnTo>
                <a:lnTo>
                  <a:pt x="41" y="84"/>
                </a:lnTo>
                <a:lnTo>
                  <a:pt x="41" y="24"/>
                </a:lnTo>
                <a:lnTo>
                  <a:pt x="53" y="16"/>
                </a:lnTo>
                <a:lnTo>
                  <a:pt x="85" y="32"/>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2" name="Freeform 25"/>
          <p:cNvSpPr>
            <a:spLocks/>
          </p:cNvSpPr>
          <p:nvPr/>
        </p:nvSpPr>
        <p:spPr bwMode="auto">
          <a:xfrm>
            <a:off x="4523525" y="3455253"/>
            <a:ext cx="412373" cy="643835"/>
          </a:xfrm>
          <a:custGeom>
            <a:avLst/>
            <a:gdLst>
              <a:gd name="T0" fmla="*/ 0 w 362"/>
              <a:gd name="T1" fmla="*/ 2147483647 h 567"/>
              <a:gd name="T2" fmla="*/ 2147483647 w 362"/>
              <a:gd name="T3" fmla="*/ 2147483647 h 567"/>
              <a:gd name="T4" fmla="*/ 2147483647 w 362"/>
              <a:gd name="T5" fmla="*/ 2147483647 h 567"/>
              <a:gd name="T6" fmla="*/ 2147483647 w 362"/>
              <a:gd name="T7" fmla="*/ 2147483647 h 567"/>
              <a:gd name="T8" fmla="*/ 2147483647 w 362"/>
              <a:gd name="T9" fmla="*/ 2147483647 h 567"/>
              <a:gd name="T10" fmla="*/ 2147483647 w 362"/>
              <a:gd name="T11" fmla="*/ 2147483647 h 567"/>
              <a:gd name="T12" fmla="*/ 2147483647 w 362"/>
              <a:gd name="T13" fmla="*/ 2147483647 h 567"/>
              <a:gd name="T14" fmla="*/ 2147483647 w 362"/>
              <a:gd name="T15" fmla="*/ 2147483647 h 567"/>
              <a:gd name="T16" fmla="*/ 2147483647 w 362"/>
              <a:gd name="T17" fmla="*/ 0 h 567"/>
              <a:gd name="T18" fmla="*/ 2147483647 w 362"/>
              <a:gd name="T19" fmla="*/ 2147483647 h 567"/>
              <a:gd name="T20" fmla="*/ 2147483647 w 362"/>
              <a:gd name="T21" fmla="*/ 2147483647 h 567"/>
              <a:gd name="T22" fmla="*/ 2147483647 w 362"/>
              <a:gd name="T23" fmla="*/ 2147483647 h 567"/>
              <a:gd name="T24" fmla="*/ 2147483647 w 362"/>
              <a:gd name="T25" fmla="*/ 2147483647 h 567"/>
              <a:gd name="T26" fmla="*/ 2147483647 w 362"/>
              <a:gd name="T27" fmla="*/ 2147483647 h 567"/>
              <a:gd name="T28" fmla="*/ 2147483647 w 362"/>
              <a:gd name="T29" fmla="*/ 2147483647 h 567"/>
              <a:gd name="T30" fmla="*/ 2147483647 w 362"/>
              <a:gd name="T31" fmla="*/ 2147483647 h 567"/>
              <a:gd name="T32" fmla="*/ 2147483647 w 362"/>
              <a:gd name="T33" fmla="*/ 2147483647 h 567"/>
              <a:gd name="T34" fmla="*/ 2147483647 w 362"/>
              <a:gd name="T35" fmla="*/ 2147483647 h 567"/>
              <a:gd name="T36" fmla="*/ 2147483647 w 362"/>
              <a:gd name="T37" fmla="*/ 2147483647 h 567"/>
              <a:gd name="T38" fmla="*/ 2147483647 w 362"/>
              <a:gd name="T39" fmla="*/ 2147483647 h 567"/>
              <a:gd name="T40" fmla="*/ 2147483647 w 362"/>
              <a:gd name="T41" fmla="*/ 2147483647 h 567"/>
              <a:gd name="T42" fmla="*/ 2147483647 w 362"/>
              <a:gd name="T43" fmla="*/ 2147483647 h 567"/>
              <a:gd name="T44" fmla="*/ 2147483647 w 362"/>
              <a:gd name="T45" fmla="*/ 2147483647 h 567"/>
              <a:gd name="T46" fmla="*/ 2147483647 w 362"/>
              <a:gd name="T47" fmla="*/ 2147483647 h 567"/>
              <a:gd name="T48" fmla="*/ 2147483647 w 362"/>
              <a:gd name="T49" fmla="*/ 2147483647 h 567"/>
              <a:gd name="T50" fmla="*/ 2147483647 w 362"/>
              <a:gd name="T51" fmla="*/ 2147483647 h 567"/>
              <a:gd name="T52" fmla="*/ 2147483647 w 362"/>
              <a:gd name="T53" fmla="*/ 2147483647 h 567"/>
              <a:gd name="T54" fmla="*/ 2147483647 w 362"/>
              <a:gd name="T55" fmla="*/ 2147483647 h 567"/>
              <a:gd name="T56" fmla="*/ 0 w 362"/>
              <a:gd name="T57" fmla="*/ 2147483647 h 5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2"/>
              <a:gd name="T88" fmla="*/ 0 h 567"/>
              <a:gd name="T89" fmla="*/ 362 w 362"/>
              <a:gd name="T90" fmla="*/ 567 h 5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2" h="567">
                <a:moveTo>
                  <a:pt x="0" y="276"/>
                </a:moveTo>
                <a:lnTo>
                  <a:pt x="8" y="236"/>
                </a:lnTo>
                <a:lnTo>
                  <a:pt x="41" y="196"/>
                </a:lnTo>
                <a:lnTo>
                  <a:pt x="29" y="172"/>
                </a:lnTo>
                <a:lnTo>
                  <a:pt x="61" y="148"/>
                </a:lnTo>
                <a:lnTo>
                  <a:pt x="89" y="76"/>
                </a:lnTo>
                <a:lnTo>
                  <a:pt x="69" y="60"/>
                </a:lnTo>
                <a:lnTo>
                  <a:pt x="61" y="28"/>
                </a:lnTo>
                <a:lnTo>
                  <a:pt x="276" y="0"/>
                </a:lnTo>
                <a:lnTo>
                  <a:pt x="276" y="84"/>
                </a:lnTo>
                <a:lnTo>
                  <a:pt x="309" y="92"/>
                </a:lnTo>
                <a:lnTo>
                  <a:pt x="341" y="352"/>
                </a:lnTo>
                <a:lnTo>
                  <a:pt x="362" y="400"/>
                </a:lnTo>
                <a:lnTo>
                  <a:pt x="309" y="476"/>
                </a:lnTo>
                <a:lnTo>
                  <a:pt x="309" y="515"/>
                </a:lnTo>
                <a:lnTo>
                  <a:pt x="272" y="535"/>
                </a:lnTo>
                <a:lnTo>
                  <a:pt x="276" y="547"/>
                </a:lnTo>
                <a:lnTo>
                  <a:pt x="228" y="555"/>
                </a:lnTo>
                <a:lnTo>
                  <a:pt x="220" y="567"/>
                </a:lnTo>
                <a:lnTo>
                  <a:pt x="191" y="567"/>
                </a:lnTo>
                <a:lnTo>
                  <a:pt x="179" y="547"/>
                </a:lnTo>
                <a:lnTo>
                  <a:pt x="191" y="507"/>
                </a:lnTo>
                <a:lnTo>
                  <a:pt x="150" y="491"/>
                </a:lnTo>
                <a:lnTo>
                  <a:pt x="110" y="448"/>
                </a:lnTo>
                <a:lnTo>
                  <a:pt x="118" y="408"/>
                </a:lnTo>
                <a:lnTo>
                  <a:pt x="98" y="400"/>
                </a:lnTo>
                <a:lnTo>
                  <a:pt x="69" y="400"/>
                </a:lnTo>
                <a:lnTo>
                  <a:pt x="8" y="324"/>
                </a:lnTo>
                <a:lnTo>
                  <a:pt x="0" y="276"/>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3" name="Freeform 26"/>
          <p:cNvSpPr>
            <a:spLocks/>
          </p:cNvSpPr>
          <p:nvPr/>
        </p:nvSpPr>
        <p:spPr bwMode="auto">
          <a:xfrm>
            <a:off x="4600387" y="4323191"/>
            <a:ext cx="355031" cy="581928"/>
          </a:xfrm>
          <a:custGeom>
            <a:avLst/>
            <a:gdLst>
              <a:gd name="T0" fmla="*/ 2147483647 w 317"/>
              <a:gd name="T1" fmla="*/ 2147483647 h 512"/>
              <a:gd name="T2" fmla="*/ 2147483647 w 317"/>
              <a:gd name="T3" fmla="*/ 0 h 512"/>
              <a:gd name="T4" fmla="*/ 2147483647 w 317"/>
              <a:gd name="T5" fmla="*/ 2147483647 h 512"/>
              <a:gd name="T6" fmla="*/ 2147483647 w 317"/>
              <a:gd name="T7" fmla="*/ 2147483647 h 512"/>
              <a:gd name="T8" fmla="*/ 2147483647 w 317"/>
              <a:gd name="T9" fmla="*/ 2147483647 h 512"/>
              <a:gd name="T10" fmla="*/ 2147483647 w 317"/>
              <a:gd name="T11" fmla="*/ 2147483647 h 512"/>
              <a:gd name="T12" fmla="*/ 2147483647 w 317"/>
              <a:gd name="T13" fmla="*/ 2147483647 h 512"/>
              <a:gd name="T14" fmla="*/ 2147483647 w 317"/>
              <a:gd name="T15" fmla="*/ 2147483647 h 512"/>
              <a:gd name="T16" fmla="*/ 2147483647 w 317"/>
              <a:gd name="T17" fmla="*/ 2147483647 h 512"/>
              <a:gd name="T18" fmla="*/ 0 w 317"/>
              <a:gd name="T19" fmla="*/ 2147483647 h 512"/>
              <a:gd name="T20" fmla="*/ 2147483647 w 317"/>
              <a:gd name="T21" fmla="*/ 2147483647 h 512"/>
              <a:gd name="T22" fmla="*/ 2147483647 w 317"/>
              <a:gd name="T23" fmla="*/ 2147483647 h 512"/>
              <a:gd name="T24" fmla="*/ 2147483647 w 317"/>
              <a:gd name="T25" fmla="*/ 2147483647 h 512"/>
              <a:gd name="T26" fmla="*/ 2147483647 w 317"/>
              <a:gd name="T27" fmla="*/ 2147483647 h 512"/>
              <a:gd name="T28" fmla="*/ 2147483647 w 317"/>
              <a:gd name="T29" fmla="*/ 2147483647 h 512"/>
              <a:gd name="T30" fmla="*/ 2147483647 w 317"/>
              <a:gd name="T31" fmla="*/ 2147483647 h 512"/>
              <a:gd name="T32" fmla="*/ 2147483647 w 317"/>
              <a:gd name="T33" fmla="*/ 2147483647 h 512"/>
              <a:gd name="T34" fmla="*/ 2147483647 w 317"/>
              <a:gd name="T35" fmla="*/ 2147483647 h 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7"/>
              <a:gd name="T55" fmla="*/ 0 h 512"/>
              <a:gd name="T56" fmla="*/ 317 w 317"/>
              <a:gd name="T57" fmla="*/ 512 h 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7" h="512">
                <a:moveTo>
                  <a:pt x="102" y="28"/>
                </a:moveTo>
                <a:lnTo>
                  <a:pt x="276" y="0"/>
                </a:lnTo>
                <a:lnTo>
                  <a:pt x="301" y="16"/>
                </a:lnTo>
                <a:lnTo>
                  <a:pt x="301" y="348"/>
                </a:lnTo>
                <a:lnTo>
                  <a:pt x="317" y="488"/>
                </a:lnTo>
                <a:lnTo>
                  <a:pt x="248" y="496"/>
                </a:lnTo>
                <a:lnTo>
                  <a:pt x="199" y="512"/>
                </a:lnTo>
                <a:lnTo>
                  <a:pt x="167" y="480"/>
                </a:lnTo>
                <a:lnTo>
                  <a:pt x="167" y="452"/>
                </a:lnTo>
                <a:lnTo>
                  <a:pt x="0" y="460"/>
                </a:lnTo>
                <a:lnTo>
                  <a:pt x="8" y="404"/>
                </a:lnTo>
                <a:lnTo>
                  <a:pt x="49" y="332"/>
                </a:lnTo>
                <a:lnTo>
                  <a:pt x="20" y="268"/>
                </a:lnTo>
                <a:lnTo>
                  <a:pt x="28" y="236"/>
                </a:lnTo>
                <a:lnTo>
                  <a:pt x="20" y="180"/>
                </a:lnTo>
                <a:lnTo>
                  <a:pt x="41" y="136"/>
                </a:lnTo>
                <a:lnTo>
                  <a:pt x="69" y="72"/>
                </a:lnTo>
                <a:lnTo>
                  <a:pt x="102" y="28"/>
                </a:lnTo>
                <a:close/>
              </a:path>
            </a:pathLst>
          </a:custGeom>
          <a:gradFill rotWithShape="1">
            <a:gsLst>
              <a:gs pos="0">
                <a:srgbClr val="765E47"/>
              </a:gs>
              <a:gs pos="100000">
                <a:srgbClr val="FFCC99"/>
              </a:gs>
            </a:gsLst>
            <a:lin ang="5400000" scaled="1"/>
          </a:gradFill>
          <a:ln w="6350">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94" name="Freeform 27"/>
          <p:cNvSpPr>
            <a:spLocks/>
          </p:cNvSpPr>
          <p:nvPr/>
        </p:nvSpPr>
        <p:spPr bwMode="auto">
          <a:xfrm>
            <a:off x="4726051" y="2883230"/>
            <a:ext cx="557558" cy="231532"/>
          </a:xfrm>
          <a:custGeom>
            <a:avLst/>
            <a:gdLst>
              <a:gd name="T0" fmla="*/ 2147483647 w 500"/>
              <a:gd name="T1" fmla="*/ 2147483647 h 204"/>
              <a:gd name="T2" fmla="*/ 2147483647 w 500"/>
              <a:gd name="T3" fmla="*/ 2147483647 h 204"/>
              <a:gd name="T4" fmla="*/ 2147483647 w 500"/>
              <a:gd name="T5" fmla="*/ 2147483647 h 204"/>
              <a:gd name="T6" fmla="*/ 2147483647 w 500"/>
              <a:gd name="T7" fmla="*/ 2147483647 h 204"/>
              <a:gd name="T8" fmla="*/ 2147483647 w 500"/>
              <a:gd name="T9" fmla="*/ 2147483647 h 204"/>
              <a:gd name="T10" fmla="*/ 2147483647 w 500"/>
              <a:gd name="T11" fmla="*/ 2147483647 h 204"/>
              <a:gd name="T12" fmla="*/ 2147483647 w 500"/>
              <a:gd name="T13" fmla="*/ 2147483647 h 204"/>
              <a:gd name="T14" fmla="*/ 2147483647 w 500"/>
              <a:gd name="T15" fmla="*/ 2147483647 h 204"/>
              <a:gd name="T16" fmla="*/ 2147483647 w 500"/>
              <a:gd name="T17" fmla="*/ 2147483647 h 204"/>
              <a:gd name="T18" fmla="*/ 2147483647 w 500"/>
              <a:gd name="T19" fmla="*/ 2147483647 h 204"/>
              <a:gd name="T20" fmla="*/ 2147483647 w 500"/>
              <a:gd name="T21" fmla="*/ 2147483647 h 204"/>
              <a:gd name="T22" fmla="*/ 2147483647 w 500"/>
              <a:gd name="T23" fmla="*/ 2147483647 h 204"/>
              <a:gd name="T24" fmla="*/ 2147483647 w 500"/>
              <a:gd name="T25" fmla="*/ 2147483647 h 204"/>
              <a:gd name="T26" fmla="*/ 2147483647 w 500"/>
              <a:gd name="T27" fmla="*/ 2147483647 h 204"/>
              <a:gd name="T28" fmla="*/ 2147483647 w 500"/>
              <a:gd name="T29" fmla="*/ 2147483647 h 204"/>
              <a:gd name="T30" fmla="*/ 2147483647 w 500"/>
              <a:gd name="T31" fmla="*/ 2147483647 h 204"/>
              <a:gd name="T32" fmla="*/ 0 w 500"/>
              <a:gd name="T33" fmla="*/ 2147483647 h 204"/>
              <a:gd name="T34" fmla="*/ 2147483647 w 500"/>
              <a:gd name="T35" fmla="*/ 0 h 204"/>
              <a:gd name="T36" fmla="*/ 2147483647 w 500"/>
              <a:gd name="T37" fmla="*/ 2147483647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0"/>
              <a:gd name="T58" fmla="*/ 0 h 204"/>
              <a:gd name="T59" fmla="*/ 500 w 500"/>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0" h="204">
                <a:moveTo>
                  <a:pt x="138" y="52"/>
                </a:moveTo>
                <a:lnTo>
                  <a:pt x="199" y="36"/>
                </a:lnTo>
                <a:lnTo>
                  <a:pt x="199" y="60"/>
                </a:lnTo>
                <a:lnTo>
                  <a:pt x="288" y="84"/>
                </a:lnTo>
                <a:lnTo>
                  <a:pt x="309" y="48"/>
                </a:lnTo>
                <a:lnTo>
                  <a:pt x="398" y="32"/>
                </a:lnTo>
                <a:lnTo>
                  <a:pt x="479" y="48"/>
                </a:lnTo>
                <a:lnTo>
                  <a:pt x="500" y="76"/>
                </a:lnTo>
                <a:lnTo>
                  <a:pt x="459" y="100"/>
                </a:lnTo>
                <a:lnTo>
                  <a:pt x="410" y="84"/>
                </a:lnTo>
                <a:lnTo>
                  <a:pt x="280" y="132"/>
                </a:lnTo>
                <a:lnTo>
                  <a:pt x="219" y="204"/>
                </a:lnTo>
                <a:lnTo>
                  <a:pt x="187" y="180"/>
                </a:lnTo>
                <a:lnTo>
                  <a:pt x="187" y="148"/>
                </a:lnTo>
                <a:lnTo>
                  <a:pt x="158" y="132"/>
                </a:lnTo>
                <a:lnTo>
                  <a:pt x="89" y="116"/>
                </a:lnTo>
                <a:lnTo>
                  <a:pt x="0" y="84"/>
                </a:lnTo>
                <a:lnTo>
                  <a:pt x="138" y="0"/>
                </a:lnTo>
                <a:lnTo>
                  <a:pt x="138" y="52"/>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5" name="Freeform 28"/>
          <p:cNvSpPr>
            <a:spLocks/>
          </p:cNvSpPr>
          <p:nvPr/>
        </p:nvSpPr>
        <p:spPr bwMode="auto">
          <a:xfrm>
            <a:off x="4933457" y="3098667"/>
            <a:ext cx="367232" cy="471732"/>
          </a:xfrm>
          <a:custGeom>
            <a:avLst/>
            <a:gdLst>
              <a:gd name="T0" fmla="*/ 2147483647 w 329"/>
              <a:gd name="T1" fmla="*/ 0 h 416"/>
              <a:gd name="T2" fmla="*/ 2147483647 w 329"/>
              <a:gd name="T3" fmla="*/ 2147483647 h 416"/>
              <a:gd name="T4" fmla="*/ 2147483647 w 329"/>
              <a:gd name="T5" fmla="*/ 2147483647 h 416"/>
              <a:gd name="T6" fmla="*/ 2147483647 w 329"/>
              <a:gd name="T7" fmla="*/ 2147483647 h 416"/>
              <a:gd name="T8" fmla="*/ 2147483647 w 329"/>
              <a:gd name="T9" fmla="*/ 2147483647 h 416"/>
              <a:gd name="T10" fmla="*/ 2147483647 w 329"/>
              <a:gd name="T11" fmla="*/ 2147483647 h 416"/>
              <a:gd name="T12" fmla="*/ 2147483647 w 329"/>
              <a:gd name="T13" fmla="*/ 2147483647 h 416"/>
              <a:gd name="T14" fmla="*/ 2147483647 w 329"/>
              <a:gd name="T15" fmla="*/ 2147483647 h 416"/>
              <a:gd name="T16" fmla="*/ 2147483647 w 329"/>
              <a:gd name="T17" fmla="*/ 2147483647 h 416"/>
              <a:gd name="T18" fmla="*/ 2147483647 w 329"/>
              <a:gd name="T19" fmla="*/ 2147483647 h 416"/>
              <a:gd name="T20" fmla="*/ 0 w 329"/>
              <a:gd name="T21" fmla="*/ 2147483647 h 416"/>
              <a:gd name="T22" fmla="*/ 2147483647 w 329"/>
              <a:gd name="T23" fmla="*/ 2147483647 h 416"/>
              <a:gd name="T24" fmla="*/ 2147483647 w 329"/>
              <a:gd name="T25" fmla="*/ 2147483647 h 416"/>
              <a:gd name="T26" fmla="*/ 0 w 329"/>
              <a:gd name="T27" fmla="*/ 2147483647 h 416"/>
              <a:gd name="T28" fmla="*/ 2147483647 w 329"/>
              <a:gd name="T29" fmla="*/ 2147483647 h 416"/>
              <a:gd name="T30" fmla="*/ 2147483647 w 329"/>
              <a:gd name="T31" fmla="*/ 2147483647 h 416"/>
              <a:gd name="T32" fmla="*/ 2147483647 w 329"/>
              <a:gd name="T33" fmla="*/ 2147483647 h 416"/>
              <a:gd name="T34" fmla="*/ 2147483647 w 329"/>
              <a:gd name="T35" fmla="*/ 2147483647 h 416"/>
              <a:gd name="T36" fmla="*/ 2147483647 w 329"/>
              <a:gd name="T37" fmla="*/ 0 h 4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9"/>
              <a:gd name="T58" fmla="*/ 0 h 416"/>
              <a:gd name="T59" fmla="*/ 329 w 329"/>
              <a:gd name="T60" fmla="*/ 416 h 4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9" h="416">
                <a:moveTo>
                  <a:pt x="146" y="0"/>
                </a:moveTo>
                <a:lnTo>
                  <a:pt x="219" y="24"/>
                </a:lnTo>
                <a:lnTo>
                  <a:pt x="248" y="96"/>
                </a:lnTo>
                <a:lnTo>
                  <a:pt x="236" y="136"/>
                </a:lnTo>
                <a:lnTo>
                  <a:pt x="219" y="152"/>
                </a:lnTo>
                <a:lnTo>
                  <a:pt x="219" y="176"/>
                </a:lnTo>
                <a:lnTo>
                  <a:pt x="289" y="136"/>
                </a:lnTo>
                <a:lnTo>
                  <a:pt x="329" y="208"/>
                </a:lnTo>
                <a:lnTo>
                  <a:pt x="276" y="368"/>
                </a:lnTo>
                <a:lnTo>
                  <a:pt x="175" y="392"/>
                </a:lnTo>
                <a:lnTo>
                  <a:pt x="0" y="416"/>
                </a:lnTo>
                <a:lnTo>
                  <a:pt x="28" y="392"/>
                </a:lnTo>
                <a:lnTo>
                  <a:pt x="49" y="288"/>
                </a:lnTo>
                <a:lnTo>
                  <a:pt x="0" y="208"/>
                </a:lnTo>
                <a:lnTo>
                  <a:pt x="8" y="112"/>
                </a:lnTo>
                <a:lnTo>
                  <a:pt x="37" y="72"/>
                </a:lnTo>
                <a:lnTo>
                  <a:pt x="57" y="88"/>
                </a:lnTo>
                <a:lnTo>
                  <a:pt x="77" y="40"/>
                </a:lnTo>
                <a:lnTo>
                  <a:pt x="146" y="0"/>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6" name="Freeform 29"/>
          <p:cNvSpPr>
            <a:spLocks/>
          </p:cNvSpPr>
          <p:nvPr/>
        </p:nvSpPr>
        <p:spPr bwMode="auto">
          <a:xfrm>
            <a:off x="4876116" y="3518398"/>
            <a:ext cx="325750" cy="477924"/>
          </a:xfrm>
          <a:custGeom>
            <a:avLst/>
            <a:gdLst>
              <a:gd name="T0" fmla="*/ 2147483647 w 292"/>
              <a:gd name="T1" fmla="*/ 2147483647 h 420"/>
              <a:gd name="T2" fmla="*/ 2147483647 w 292"/>
              <a:gd name="T3" fmla="*/ 0 h 420"/>
              <a:gd name="T4" fmla="*/ 2147483647 w 292"/>
              <a:gd name="T5" fmla="*/ 2147483647 h 420"/>
              <a:gd name="T6" fmla="*/ 2147483647 w 292"/>
              <a:gd name="T7" fmla="*/ 2147483647 h 420"/>
              <a:gd name="T8" fmla="*/ 2147483647 w 292"/>
              <a:gd name="T9" fmla="*/ 2147483647 h 420"/>
              <a:gd name="T10" fmla="*/ 2147483647 w 292"/>
              <a:gd name="T11" fmla="*/ 2147483647 h 420"/>
              <a:gd name="T12" fmla="*/ 2147483647 w 292"/>
              <a:gd name="T13" fmla="*/ 2147483647 h 420"/>
              <a:gd name="T14" fmla="*/ 2147483647 w 292"/>
              <a:gd name="T15" fmla="*/ 2147483647 h 420"/>
              <a:gd name="T16" fmla="*/ 2147483647 w 292"/>
              <a:gd name="T17" fmla="*/ 2147483647 h 420"/>
              <a:gd name="T18" fmla="*/ 2147483647 w 292"/>
              <a:gd name="T19" fmla="*/ 2147483647 h 420"/>
              <a:gd name="T20" fmla="*/ 0 w 292"/>
              <a:gd name="T21" fmla="*/ 2147483647 h 420"/>
              <a:gd name="T22" fmla="*/ 2147483647 w 292"/>
              <a:gd name="T23" fmla="*/ 2147483647 h 420"/>
              <a:gd name="T24" fmla="*/ 2147483647 w 292"/>
              <a:gd name="T25" fmla="*/ 2147483647 h 420"/>
              <a:gd name="T26" fmla="*/ 0 w 292"/>
              <a:gd name="T27" fmla="*/ 2147483647 h 420"/>
              <a:gd name="T28" fmla="*/ 2147483647 w 292"/>
              <a:gd name="T29" fmla="*/ 2147483647 h 420"/>
              <a:gd name="T30" fmla="*/ 2147483647 w 292"/>
              <a:gd name="T31" fmla="*/ 2147483647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
              <a:gd name="T49" fmla="*/ 0 h 420"/>
              <a:gd name="T50" fmla="*/ 292 w 292"/>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 h="420">
                <a:moveTo>
                  <a:pt x="73" y="24"/>
                </a:moveTo>
                <a:lnTo>
                  <a:pt x="252" y="0"/>
                </a:lnTo>
                <a:lnTo>
                  <a:pt x="292" y="284"/>
                </a:lnTo>
                <a:lnTo>
                  <a:pt x="292" y="304"/>
                </a:lnTo>
                <a:lnTo>
                  <a:pt x="240" y="320"/>
                </a:lnTo>
                <a:lnTo>
                  <a:pt x="211" y="376"/>
                </a:lnTo>
                <a:lnTo>
                  <a:pt x="171" y="376"/>
                </a:lnTo>
                <a:lnTo>
                  <a:pt x="150" y="408"/>
                </a:lnTo>
                <a:lnTo>
                  <a:pt x="101" y="416"/>
                </a:lnTo>
                <a:lnTo>
                  <a:pt x="73" y="408"/>
                </a:lnTo>
                <a:lnTo>
                  <a:pt x="0" y="420"/>
                </a:lnTo>
                <a:lnTo>
                  <a:pt x="53" y="344"/>
                </a:lnTo>
                <a:lnTo>
                  <a:pt x="32" y="300"/>
                </a:lnTo>
                <a:lnTo>
                  <a:pt x="0" y="36"/>
                </a:lnTo>
                <a:lnTo>
                  <a:pt x="53" y="44"/>
                </a:lnTo>
                <a:lnTo>
                  <a:pt x="73" y="24"/>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7" name="Freeform 30"/>
          <p:cNvSpPr>
            <a:spLocks/>
          </p:cNvSpPr>
          <p:nvPr/>
        </p:nvSpPr>
        <p:spPr bwMode="auto">
          <a:xfrm>
            <a:off x="4776073" y="3822981"/>
            <a:ext cx="703962" cy="344204"/>
          </a:xfrm>
          <a:custGeom>
            <a:avLst/>
            <a:gdLst>
              <a:gd name="T0" fmla="*/ 2147483647 w 629"/>
              <a:gd name="T1" fmla="*/ 2147483647 h 303"/>
              <a:gd name="T2" fmla="*/ 2147483647 w 629"/>
              <a:gd name="T3" fmla="*/ 2147483647 h 303"/>
              <a:gd name="T4" fmla="*/ 2147483647 w 629"/>
              <a:gd name="T5" fmla="*/ 2147483647 h 303"/>
              <a:gd name="T6" fmla="*/ 2147483647 w 629"/>
              <a:gd name="T7" fmla="*/ 2147483647 h 303"/>
              <a:gd name="T8" fmla="*/ 2147483647 w 629"/>
              <a:gd name="T9" fmla="*/ 2147483647 h 303"/>
              <a:gd name="T10" fmla="*/ 2147483647 w 629"/>
              <a:gd name="T11" fmla="*/ 2147483647 h 303"/>
              <a:gd name="T12" fmla="*/ 2147483647 w 629"/>
              <a:gd name="T13" fmla="*/ 2147483647 h 303"/>
              <a:gd name="T14" fmla="*/ 2147483647 w 629"/>
              <a:gd name="T15" fmla="*/ 2147483647 h 303"/>
              <a:gd name="T16" fmla="*/ 2147483647 w 629"/>
              <a:gd name="T17" fmla="*/ 2147483647 h 303"/>
              <a:gd name="T18" fmla="*/ 2147483647 w 629"/>
              <a:gd name="T19" fmla="*/ 2147483647 h 303"/>
              <a:gd name="T20" fmla="*/ 2147483647 w 629"/>
              <a:gd name="T21" fmla="*/ 2147483647 h 303"/>
              <a:gd name="T22" fmla="*/ 2147483647 w 629"/>
              <a:gd name="T23" fmla="*/ 2147483647 h 303"/>
              <a:gd name="T24" fmla="*/ 2147483647 w 629"/>
              <a:gd name="T25" fmla="*/ 2147483647 h 303"/>
              <a:gd name="T26" fmla="*/ 2147483647 w 629"/>
              <a:gd name="T27" fmla="*/ 2147483647 h 303"/>
              <a:gd name="T28" fmla="*/ 2147483647 w 629"/>
              <a:gd name="T29" fmla="*/ 0 h 303"/>
              <a:gd name="T30" fmla="*/ 2147483647 w 629"/>
              <a:gd name="T31" fmla="*/ 2147483647 h 303"/>
              <a:gd name="T32" fmla="*/ 2147483647 w 629"/>
              <a:gd name="T33" fmla="*/ 2147483647 h 303"/>
              <a:gd name="T34" fmla="*/ 2147483647 w 629"/>
              <a:gd name="T35" fmla="*/ 2147483647 h 303"/>
              <a:gd name="T36" fmla="*/ 2147483647 w 629"/>
              <a:gd name="T37" fmla="*/ 2147483647 h 303"/>
              <a:gd name="T38" fmla="*/ 2147483647 w 629"/>
              <a:gd name="T39" fmla="*/ 2147483647 h 303"/>
              <a:gd name="T40" fmla="*/ 2147483647 w 629"/>
              <a:gd name="T41" fmla="*/ 2147483647 h 303"/>
              <a:gd name="T42" fmla="*/ 2147483647 w 629"/>
              <a:gd name="T43" fmla="*/ 2147483647 h 303"/>
              <a:gd name="T44" fmla="*/ 0 w 629"/>
              <a:gd name="T45" fmla="*/ 2147483647 h 303"/>
              <a:gd name="T46" fmla="*/ 2147483647 w 629"/>
              <a:gd name="T47" fmla="*/ 2147483647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9"/>
              <a:gd name="T73" fmla="*/ 0 h 303"/>
              <a:gd name="T74" fmla="*/ 629 w 629"/>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9" h="303">
                <a:moveTo>
                  <a:pt x="20" y="271"/>
                </a:moveTo>
                <a:lnTo>
                  <a:pt x="8" y="231"/>
                </a:lnTo>
                <a:lnTo>
                  <a:pt x="56" y="223"/>
                </a:lnTo>
                <a:lnTo>
                  <a:pt x="48" y="211"/>
                </a:lnTo>
                <a:lnTo>
                  <a:pt x="89" y="191"/>
                </a:lnTo>
                <a:lnTo>
                  <a:pt x="89" y="152"/>
                </a:lnTo>
                <a:lnTo>
                  <a:pt x="158" y="140"/>
                </a:lnTo>
                <a:lnTo>
                  <a:pt x="190" y="148"/>
                </a:lnTo>
                <a:lnTo>
                  <a:pt x="239" y="140"/>
                </a:lnTo>
                <a:lnTo>
                  <a:pt x="260" y="108"/>
                </a:lnTo>
                <a:lnTo>
                  <a:pt x="300" y="108"/>
                </a:lnTo>
                <a:lnTo>
                  <a:pt x="329" y="52"/>
                </a:lnTo>
                <a:lnTo>
                  <a:pt x="381" y="36"/>
                </a:lnTo>
                <a:lnTo>
                  <a:pt x="381" y="12"/>
                </a:lnTo>
                <a:lnTo>
                  <a:pt x="410" y="0"/>
                </a:lnTo>
                <a:lnTo>
                  <a:pt x="479" y="28"/>
                </a:lnTo>
                <a:lnTo>
                  <a:pt x="540" y="24"/>
                </a:lnTo>
                <a:lnTo>
                  <a:pt x="560" y="36"/>
                </a:lnTo>
                <a:lnTo>
                  <a:pt x="568" y="76"/>
                </a:lnTo>
                <a:lnTo>
                  <a:pt x="589" y="116"/>
                </a:lnTo>
                <a:lnTo>
                  <a:pt x="629" y="124"/>
                </a:lnTo>
                <a:lnTo>
                  <a:pt x="511" y="231"/>
                </a:lnTo>
                <a:lnTo>
                  <a:pt x="0" y="303"/>
                </a:lnTo>
                <a:lnTo>
                  <a:pt x="20" y="271"/>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8" name="Freeform 31"/>
          <p:cNvSpPr>
            <a:spLocks/>
          </p:cNvSpPr>
          <p:nvPr/>
        </p:nvSpPr>
        <p:spPr bwMode="auto">
          <a:xfrm>
            <a:off x="4705311" y="4044609"/>
            <a:ext cx="812545" cy="309536"/>
          </a:xfrm>
          <a:custGeom>
            <a:avLst/>
            <a:gdLst>
              <a:gd name="T0" fmla="*/ 2147483647 w 727"/>
              <a:gd name="T1" fmla="*/ 2147483647 h 272"/>
              <a:gd name="T2" fmla="*/ 2147483647 w 727"/>
              <a:gd name="T3" fmla="*/ 2147483647 h 272"/>
              <a:gd name="T4" fmla="*/ 2147483647 w 727"/>
              <a:gd name="T5" fmla="*/ 2147483647 h 272"/>
              <a:gd name="T6" fmla="*/ 2147483647 w 727"/>
              <a:gd name="T7" fmla="*/ 0 h 272"/>
              <a:gd name="T8" fmla="*/ 2147483647 w 727"/>
              <a:gd name="T9" fmla="*/ 2147483647 h 272"/>
              <a:gd name="T10" fmla="*/ 2147483647 w 727"/>
              <a:gd name="T11" fmla="*/ 2147483647 h 272"/>
              <a:gd name="T12" fmla="*/ 2147483647 w 727"/>
              <a:gd name="T13" fmla="*/ 2147483647 h 272"/>
              <a:gd name="T14" fmla="*/ 2147483647 w 727"/>
              <a:gd name="T15" fmla="*/ 2147483647 h 272"/>
              <a:gd name="T16" fmla="*/ 2147483647 w 727"/>
              <a:gd name="T17" fmla="*/ 2147483647 h 272"/>
              <a:gd name="T18" fmla="*/ 2147483647 w 727"/>
              <a:gd name="T19" fmla="*/ 2147483647 h 272"/>
              <a:gd name="T20" fmla="*/ 0 w 727"/>
              <a:gd name="T21" fmla="*/ 2147483647 h 272"/>
              <a:gd name="T22" fmla="*/ 0 w 727"/>
              <a:gd name="T23" fmla="*/ 2147483647 h 272"/>
              <a:gd name="T24" fmla="*/ 2147483647 w 727"/>
              <a:gd name="T25" fmla="*/ 2147483647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7"/>
              <a:gd name="T40" fmla="*/ 0 h 272"/>
              <a:gd name="T41" fmla="*/ 727 w 727"/>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7" h="272">
                <a:moveTo>
                  <a:pt x="16" y="156"/>
                </a:moveTo>
                <a:lnTo>
                  <a:pt x="57" y="104"/>
                </a:lnTo>
                <a:lnTo>
                  <a:pt x="568" y="32"/>
                </a:lnTo>
                <a:lnTo>
                  <a:pt x="727" y="0"/>
                </a:lnTo>
                <a:lnTo>
                  <a:pt x="699" y="64"/>
                </a:lnTo>
                <a:lnTo>
                  <a:pt x="666" y="64"/>
                </a:lnTo>
                <a:lnTo>
                  <a:pt x="556" y="148"/>
                </a:lnTo>
                <a:lnTo>
                  <a:pt x="536" y="188"/>
                </a:lnTo>
                <a:lnTo>
                  <a:pt x="438" y="204"/>
                </a:lnTo>
                <a:lnTo>
                  <a:pt x="174" y="244"/>
                </a:lnTo>
                <a:lnTo>
                  <a:pt x="0" y="272"/>
                </a:lnTo>
                <a:lnTo>
                  <a:pt x="0" y="236"/>
                </a:lnTo>
                <a:lnTo>
                  <a:pt x="16" y="156"/>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099" name="Freeform 32"/>
          <p:cNvSpPr>
            <a:spLocks/>
          </p:cNvSpPr>
          <p:nvPr/>
        </p:nvSpPr>
        <p:spPr bwMode="auto">
          <a:xfrm>
            <a:off x="4906617" y="4277380"/>
            <a:ext cx="400173" cy="617833"/>
          </a:xfrm>
          <a:custGeom>
            <a:avLst/>
            <a:gdLst>
              <a:gd name="T0" fmla="*/ 2147483647 w 358"/>
              <a:gd name="T1" fmla="*/ 2147483647 h 544"/>
              <a:gd name="T2" fmla="*/ 2147483647 w 358"/>
              <a:gd name="T3" fmla="*/ 2147483647 h 544"/>
              <a:gd name="T4" fmla="*/ 2147483647 w 358"/>
              <a:gd name="T5" fmla="*/ 2147483647 h 544"/>
              <a:gd name="T6" fmla="*/ 2147483647 w 358"/>
              <a:gd name="T7" fmla="*/ 2147483647 h 544"/>
              <a:gd name="T8" fmla="*/ 2147483647 w 358"/>
              <a:gd name="T9" fmla="*/ 2147483647 h 544"/>
              <a:gd name="T10" fmla="*/ 2147483647 w 358"/>
              <a:gd name="T11" fmla="*/ 2147483647 h 544"/>
              <a:gd name="T12" fmla="*/ 2147483647 w 358"/>
              <a:gd name="T13" fmla="*/ 2147483647 h 544"/>
              <a:gd name="T14" fmla="*/ 2147483647 w 358"/>
              <a:gd name="T15" fmla="*/ 2147483647 h 544"/>
              <a:gd name="T16" fmla="*/ 2147483647 w 358"/>
              <a:gd name="T17" fmla="*/ 2147483647 h 544"/>
              <a:gd name="T18" fmla="*/ 2147483647 w 358"/>
              <a:gd name="T19" fmla="*/ 2147483647 h 544"/>
              <a:gd name="T20" fmla="*/ 2147483647 w 358"/>
              <a:gd name="T21" fmla="*/ 2147483647 h 544"/>
              <a:gd name="T22" fmla="*/ 2147483647 w 358"/>
              <a:gd name="T23" fmla="*/ 2147483647 h 544"/>
              <a:gd name="T24" fmla="*/ 0 w 358"/>
              <a:gd name="T25" fmla="*/ 2147483647 h 544"/>
              <a:gd name="T26" fmla="*/ 2147483647 w 358"/>
              <a:gd name="T27" fmla="*/ 0 h 544"/>
              <a:gd name="T28" fmla="*/ 2147483647 w 358"/>
              <a:gd name="T29" fmla="*/ 2147483647 h 5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544"/>
              <a:gd name="T47" fmla="*/ 358 w 358"/>
              <a:gd name="T48" fmla="*/ 544 h 5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544">
                <a:moveTo>
                  <a:pt x="330" y="244"/>
                </a:moveTo>
                <a:lnTo>
                  <a:pt x="358" y="300"/>
                </a:lnTo>
                <a:lnTo>
                  <a:pt x="330" y="348"/>
                </a:lnTo>
                <a:lnTo>
                  <a:pt x="338" y="436"/>
                </a:lnTo>
                <a:lnTo>
                  <a:pt x="98" y="460"/>
                </a:lnTo>
                <a:lnTo>
                  <a:pt x="118" y="492"/>
                </a:lnTo>
                <a:lnTo>
                  <a:pt x="139" y="508"/>
                </a:lnTo>
                <a:lnTo>
                  <a:pt x="90" y="544"/>
                </a:lnTo>
                <a:lnTo>
                  <a:pt x="82" y="492"/>
                </a:lnTo>
                <a:lnTo>
                  <a:pt x="41" y="528"/>
                </a:lnTo>
                <a:lnTo>
                  <a:pt x="21" y="388"/>
                </a:lnTo>
                <a:lnTo>
                  <a:pt x="21" y="56"/>
                </a:lnTo>
                <a:lnTo>
                  <a:pt x="0" y="40"/>
                </a:lnTo>
                <a:lnTo>
                  <a:pt x="260" y="0"/>
                </a:lnTo>
                <a:lnTo>
                  <a:pt x="330" y="244"/>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0" name="Freeform 33"/>
          <p:cNvSpPr>
            <a:spLocks/>
          </p:cNvSpPr>
          <p:nvPr/>
        </p:nvSpPr>
        <p:spPr bwMode="auto">
          <a:xfrm>
            <a:off x="5016420" y="4746636"/>
            <a:ext cx="863787" cy="616596"/>
          </a:xfrm>
          <a:custGeom>
            <a:avLst/>
            <a:gdLst>
              <a:gd name="T0" fmla="*/ 0 w 772"/>
              <a:gd name="T1" fmla="*/ 2147483647 h 544"/>
              <a:gd name="T2" fmla="*/ 2147483647 w 772"/>
              <a:gd name="T3" fmla="*/ 2147483647 h 544"/>
              <a:gd name="T4" fmla="*/ 2147483647 w 772"/>
              <a:gd name="T5" fmla="*/ 2147483647 h 544"/>
              <a:gd name="T6" fmla="*/ 2147483647 w 772"/>
              <a:gd name="T7" fmla="*/ 2147483647 h 544"/>
              <a:gd name="T8" fmla="*/ 2147483647 w 772"/>
              <a:gd name="T9" fmla="*/ 2147483647 h 544"/>
              <a:gd name="T10" fmla="*/ 2147483647 w 772"/>
              <a:gd name="T11" fmla="*/ 0 h 544"/>
              <a:gd name="T12" fmla="*/ 2147483647 w 772"/>
              <a:gd name="T13" fmla="*/ 0 h 544"/>
              <a:gd name="T14" fmla="*/ 2147483647 w 772"/>
              <a:gd name="T15" fmla="*/ 2147483647 h 544"/>
              <a:gd name="T16" fmla="*/ 2147483647 w 772"/>
              <a:gd name="T17" fmla="*/ 2147483647 h 544"/>
              <a:gd name="T18" fmla="*/ 2147483647 w 772"/>
              <a:gd name="T19" fmla="*/ 2147483647 h 544"/>
              <a:gd name="T20" fmla="*/ 2147483647 w 772"/>
              <a:gd name="T21" fmla="*/ 2147483647 h 544"/>
              <a:gd name="T22" fmla="*/ 2147483647 w 772"/>
              <a:gd name="T23" fmla="*/ 2147483647 h 544"/>
              <a:gd name="T24" fmla="*/ 2147483647 w 772"/>
              <a:gd name="T25" fmla="*/ 2147483647 h 544"/>
              <a:gd name="T26" fmla="*/ 2147483647 w 772"/>
              <a:gd name="T27" fmla="*/ 2147483647 h 544"/>
              <a:gd name="T28" fmla="*/ 2147483647 w 772"/>
              <a:gd name="T29" fmla="*/ 2147483647 h 544"/>
              <a:gd name="T30" fmla="*/ 2147483647 w 772"/>
              <a:gd name="T31" fmla="*/ 2147483647 h 544"/>
              <a:gd name="T32" fmla="*/ 2147483647 w 772"/>
              <a:gd name="T33" fmla="*/ 2147483647 h 544"/>
              <a:gd name="T34" fmla="*/ 2147483647 w 772"/>
              <a:gd name="T35" fmla="*/ 2147483647 h 544"/>
              <a:gd name="T36" fmla="*/ 2147483647 w 772"/>
              <a:gd name="T37" fmla="*/ 2147483647 h 544"/>
              <a:gd name="T38" fmla="*/ 2147483647 w 772"/>
              <a:gd name="T39" fmla="*/ 2147483647 h 544"/>
              <a:gd name="T40" fmla="*/ 2147483647 w 772"/>
              <a:gd name="T41" fmla="*/ 2147483647 h 544"/>
              <a:gd name="T42" fmla="*/ 2147483647 w 772"/>
              <a:gd name="T43" fmla="*/ 2147483647 h 544"/>
              <a:gd name="T44" fmla="*/ 2147483647 w 772"/>
              <a:gd name="T45" fmla="*/ 2147483647 h 544"/>
              <a:gd name="T46" fmla="*/ 2147483647 w 772"/>
              <a:gd name="T47" fmla="*/ 2147483647 h 544"/>
              <a:gd name="T48" fmla="*/ 2147483647 w 772"/>
              <a:gd name="T49" fmla="*/ 2147483647 h 544"/>
              <a:gd name="T50" fmla="*/ 2147483647 w 772"/>
              <a:gd name="T51" fmla="*/ 2147483647 h 544"/>
              <a:gd name="T52" fmla="*/ 2147483647 w 772"/>
              <a:gd name="T53" fmla="*/ 2147483647 h 544"/>
              <a:gd name="T54" fmla="*/ 2147483647 w 772"/>
              <a:gd name="T55" fmla="*/ 2147483647 h 544"/>
              <a:gd name="T56" fmla="*/ 2147483647 w 772"/>
              <a:gd name="T57" fmla="*/ 2147483647 h 544"/>
              <a:gd name="T58" fmla="*/ 0 w 772"/>
              <a:gd name="T59" fmla="*/ 2147483647 h 5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2"/>
              <a:gd name="T91" fmla="*/ 0 h 544"/>
              <a:gd name="T92" fmla="*/ 772 w 772"/>
              <a:gd name="T93" fmla="*/ 544 h 5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2" h="544">
                <a:moveTo>
                  <a:pt x="0" y="48"/>
                </a:moveTo>
                <a:lnTo>
                  <a:pt x="240" y="24"/>
                </a:lnTo>
                <a:lnTo>
                  <a:pt x="260" y="40"/>
                </a:lnTo>
                <a:lnTo>
                  <a:pt x="479" y="32"/>
                </a:lnTo>
                <a:lnTo>
                  <a:pt x="500" y="48"/>
                </a:lnTo>
                <a:lnTo>
                  <a:pt x="508" y="0"/>
                </a:lnTo>
                <a:lnTo>
                  <a:pt x="553" y="0"/>
                </a:lnTo>
                <a:lnTo>
                  <a:pt x="719" y="276"/>
                </a:lnTo>
                <a:lnTo>
                  <a:pt x="760" y="340"/>
                </a:lnTo>
                <a:lnTo>
                  <a:pt x="772" y="444"/>
                </a:lnTo>
                <a:lnTo>
                  <a:pt x="739" y="532"/>
                </a:lnTo>
                <a:lnTo>
                  <a:pt x="691" y="544"/>
                </a:lnTo>
                <a:lnTo>
                  <a:pt x="658" y="492"/>
                </a:lnTo>
                <a:lnTo>
                  <a:pt x="609" y="484"/>
                </a:lnTo>
                <a:lnTo>
                  <a:pt x="581" y="364"/>
                </a:lnTo>
                <a:lnTo>
                  <a:pt x="553" y="364"/>
                </a:lnTo>
                <a:lnTo>
                  <a:pt x="520" y="332"/>
                </a:lnTo>
                <a:lnTo>
                  <a:pt x="520" y="284"/>
                </a:lnTo>
                <a:lnTo>
                  <a:pt x="492" y="276"/>
                </a:lnTo>
                <a:lnTo>
                  <a:pt x="500" y="220"/>
                </a:lnTo>
                <a:lnTo>
                  <a:pt x="479" y="168"/>
                </a:lnTo>
                <a:lnTo>
                  <a:pt x="423" y="120"/>
                </a:lnTo>
                <a:lnTo>
                  <a:pt x="349" y="80"/>
                </a:lnTo>
                <a:lnTo>
                  <a:pt x="252" y="148"/>
                </a:lnTo>
                <a:lnTo>
                  <a:pt x="199" y="96"/>
                </a:lnTo>
                <a:lnTo>
                  <a:pt x="150" y="88"/>
                </a:lnTo>
                <a:lnTo>
                  <a:pt x="102" y="112"/>
                </a:lnTo>
                <a:lnTo>
                  <a:pt x="41" y="96"/>
                </a:lnTo>
                <a:lnTo>
                  <a:pt x="20" y="80"/>
                </a:lnTo>
                <a:lnTo>
                  <a:pt x="0" y="48"/>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1" name="Freeform 34"/>
          <p:cNvSpPr>
            <a:spLocks/>
          </p:cNvSpPr>
          <p:nvPr/>
        </p:nvSpPr>
        <p:spPr bwMode="auto">
          <a:xfrm>
            <a:off x="5157944" y="3419346"/>
            <a:ext cx="375772" cy="444494"/>
          </a:xfrm>
          <a:custGeom>
            <a:avLst/>
            <a:gdLst>
              <a:gd name="T0" fmla="*/ 2147483647 w 337"/>
              <a:gd name="T1" fmla="*/ 2147483647 h 392"/>
              <a:gd name="T2" fmla="*/ 2147483647 w 337"/>
              <a:gd name="T3" fmla="*/ 2147483647 h 392"/>
              <a:gd name="T4" fmla="*/ 2147483647 w 337"/>
              <a:gd name="T5" fmla="*/ 2147483647 h 392"/>
              <a:gd name="T6" fmla="*/ 2147483647 w 337"/>
              <a:gd name="T7" fmla="*/ 2147483647 h 392"/>
              <a:gd name="T8" fmla="*/ 2147483647 w 337"/>
              <a:gd name="T9" fmla="*/ 2147483647 h 392"/>
              <a:gd name="T10" fmla="*/ 2147483647 w 337"/>
              <a:gd name="T11" fmla="*/ 0 h 392"/>
              <a:gd name="T12" fmla="*/ 2147483647 w 337"/>
              <a:gd name="T13" fmla="*/ 2147483647 h 392"/>
              <a:gd name="T14" fmla="*/ 2147483647 w 337"/>
              <a:gd name="T15" fmla="*/ 2147483647 h 392"/>
              <a:gd name="T16" fmla="*/ 2147483647 w 337"/>
              <a:gd name="T17" fmla="*/ 2147483647 h 392"/>
              <a:gd name="T18" fmla="*/ 2147483647 w 337"/>
              <a:gd name="T19" fmla="*/ 2147483647 h 392"/>
              <a:gd name="T20" fmla="*/ 2147483647 w 337"/>
              <a:gd name="T21" fmla="*/ 2147483647 h 392"/>
              <a:gd name="T22" fmla="*/ 2147483647 w 337"/>
              <a:gd name="T23" fmla="*/ 2147483647 h 392"/>
              <a:gd name="T24" fmla="*/ 2147483647 w 337"/>
              <a:gd name="T25" fmla="*/ 2147483647 h 392"/>
              <a:gd name="T26" fmla="*/ 2147483647 w 337"/>
              <a:gd name="T27" fmla="*/ 2147483647 h 392"/>
              <a:gd name="T28" fmla="*/ 2147483647 w 337"/>
              <a:gd name="T29" fmla="*/ 2147483647 h 392"/>
              <a:gd name="T30" fmla="*/ 0 w 337"/>
              <a:gd name="T31" fmla="*/ 2147483647 h 392"/>
              <a:gd name="T32" fmla="*/ 2147483647 w 337"/>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392"/>
              <a:gd name="T53" fmla="*/ 337 w 337"/>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392">
                <a:moveTo>
                  <a:pt x="97" y="60"/>
                </a:moveTo>
                <a:lnTo>
                  <a:pt x="150" y="76"/>
                </a:lnTo>
                <a:lnTo>
                  <a:pt x="158" y="92"/>
                </a:lnTo>
                <a:lnTo>
                  <a:pt x="260" y="48"/>
                </a:lnTo>
                <a:lnTo>
                  <a:pt x="268" y="16"/>
                </a:lnTo>
                <a:lnTo>
                  <a:pt x="317" y="0"/>
                </a:lnTo>
                <a:lnTo>
                  <a:pt x="337" y="132"/>
                </a:lnTo>
                <a:lnTo>
                  <a:pt x="337" y="260"/>
                </a:lnTo>
                <a:lnTo>
                  <a:pt x="296" y="300"/>
                </a:lnTo>
                <a:lnTo>
                  <a:pt x="248" y="368"/>
                </a:lnTo>
                <a:lnTo>
                  <a:pt x="219" y="392"/>
                </a:lnTo>
                <a:lnTo>
                  <a:pt x="199" y="380"/>
                </a:lnTo>
                <a:lnTo>
                  <a:pt x="138" y="384"/>
                </a:lnTo>
                <a:lnTo>
                  <a:pt x="69" y="356"/>
                </a:lnTo>
                <a:lnTo>
                  <a:pt x="40" y="368"/>
                </a:lnTo>
                <a:lnTo>
                  <a:pt x="0" y="84"/>
                </a:lnTo>
                <a:lnTo>
                  <a:pt x="97" y="60"/>
                </a:lnTo>
                <a:close/>
              </a:path>
            </a:pathLst>
          </a:custGeom>
          <a:gradFill rotWithShape="1">
            <a:gsLst>
              <a:gs pos="0">
                <a:srgbClr val="765E47"/>
              </a:gs>
              <a:gs pos="100000">
                <a:srgbClr val="FFCC99"/>
              </a:gs>
            </a:gsLst>
            <a:lin ang="5400000" scaled="1"/>
          </a:gradFill>
          <a:ln w="6350"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2" name="Freeform 35"/>
          <p:cNvSpPr>
            <a:spLocks/>
          </p:cNvSpPr>
          <p:nvPr/>
        </p:nvSpPr>
        <p:spPr bwMode="auto">
          <a:xfrm>
            <a:off x="5196986" y="4251379"/>
            <a:ext cx="477035" cy="549736"/>
          </a:xfrm>
          <a:custGeom>
            <a:avLst/>
            <a:gdLst>
              <a:gd name="T0" fmla="*/ 0 w 427"/>
              <a:gd name="T1" fmla="*/ 2147483647 h 484"/>
              <a:gd name="T2" fmla="*/ 2147483647 w 427"/>
              <a:gd name="T3" fmla="*/ 2147483647 h 484"/>
              <a:gd name="T4" fmla="*/ 2147483647 w 427"/>
              <a:gd name="T5" fmla="*/ 0 h 484"/>
              <a:gd name="T6" fmla="*/ 2147483647 w 427"/>
              <a:gd name="T7" fmla="*/ 2147483647 h 484"/>
              <a:gd name="T8" fmla="*/ 2147483647 w 427"/>
              <a:gd name="T9" fmla="*/ 2147483647 h 484"/>
              <a:gd name="T10" fmla="*/ 2147483647 w 427"/>
              <a:gd name="T11" fmla="*/ 2147483647 h 484"/>
              <a:gd name="T12" fmla="*/ 2147483647 w 427"/>
              <a:gd name="T13" fmla="*/ 2147483647 h 484"/>
              <a:gd name="T14" fmla="*/ 2147483647 w 427"/>
              <a:gd name="T15" fmla="*/ 2147483647 h 484"/>
              <a:gd name="T16" fmla="*/ 2147483647 w 427"/>
              <a:gd name="T17" fmla="*/ 2147483647 h 484"/>
              <a:gd name="T18" fmla="*/ 2147483647 w 427"/>
              <a:gd name="T19" fmla="*/ 2147483647 h 484"/>
              <a:gd name="T20" fmla="*/ 2147483647 w 427"/>
              <a:gd name="T21" fmla="*/ 2147483647 h 484"/>
              <a:gd name="T22" fmla="*/ 2147483647 w 427"/>
              <a:gd name="T23" fmla="*/ 2147483647 h 484"/>
              <a:gd name="T24" fmla="*/ 2147483647 w 427"/>
              <a:gd name="T25" fmla="*/ 2147483647 h 484"/>
              <a:gd name="T26" fmla="*/ 2147483647 w 427"/>
              <a:gd name="T27" fmla="*/ 2147483647 h 484"/>
              <a:gd name="T28" fmla="*/ 2147483647 w 427"/>
              <a:gd name="T29" fmla="*/ 2147483647 h 484"/>
              <a:gd name="T30" fmla="*/ 2147483647 w 427"/>
              <a:gd name="T31" fmla="*/ 2147483647 h 484"/>
              <a:gd name="T32" fmla="*/ 2147483647 w 427"/>
              <a:gd name="T33" fmla="*/ 2147483647 h 484"/>
              <a:gd name="T34" fmla="*/ 2147483647 w 427"/>
              <a:gd name="T35" fmla="*/ 2147483647 h 484"/>
              <a:gd name="T36" fmla="*/ 2147483647 w 427"/>
              <a:gd name="T37" fmla="*/ 2147483647 h 484"/>
              <a:gd name="T38" fmla="*/ 2147483647 w 427"/>
              <a:gd name="T39" fmla="*/ 2147483647 h 484"/>
              <a:gd name="T40" fmla="*/ 2147483647 w 427"/>
              <a:gd name="T41" fmla="*/ 2147483647 h 484"/>
              <a:gd name="T42" fmla="*/ 2147483647 w 427"/>
              <a:gd name="T43" fmla="*/ 2147483647 h 484"/>
              <a:gd name="T44" fmla="*/ 2147483647 w 427"/>
              <a:gd name="T45" fmla="*/ 2147483647 h 484"/>
              <a:gd name="T46" fmla="*/ 0 w 427"/>
              <a:gd name="T47" fmla="*/ 2147483647 h 4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7"/>
              <a:gd name="T73" fmla="*/ 0 h 484"/>
              <a:gd name="T74" fmla="*/ 427 w 427"/>
              <a:gd name="T75" fmla="*/ 484 h 4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7" h="484">
                <a:moveTo>
                  <a:pt x="0" y="24"/>
                </a:moveTo>
                <a:lnTo>
                  <a:pt x="98" y="8"/>
                </a:lnTo>
                <a:lnTo>
                  <a:pt x="200" y="0"/>
                </a:lnTo>
                <a:lnTo>
                  <a:pt x="187" y="48"/>
                </a:lnTo>
                <a:lnTo>
                  <a:pt x="240" y="56"/>
                </a:lnTo>
                <a:lnTo>
                  <a:pt x="248" y="92"/>
                </a:lnTo>
                <a:lnTo>
                  <a:pt x="289" y="136"/>
                </a:lnTo>
                <a:lnTo>
                  <a:pt x="330" y="184"/>
                </a:lnTo>
                <a:lnTo>
                  <a:pt x="366" y="216"/>
                </a:lnTo>
                <a:lnTo>
                  <a:pt x="366" y="240"/>
                </a:lnTo>
                <a:lnTo>
                  <a:pt x="399" y="252"/>
                </a:lnTo>
                <a:lnTo>
                  <a:pt x="399" y="276"/>
                </a:lnTo>
                <a:lnTo>
                  <a:pt x="419" y="284"/>
                </a:lnTo>
                <a:lnTo>
                  <a:pt x="427" y="276"/>
                </a:lnTo>
                <a:lnTo>
                  <a:pt x="391" y="436"/>
                </a:lnTo>
                <a:lnTo>
                  <a:pt x="346" y="436"/>
                </a:lnTo>
                <a:lnTo>
                  <a:pt x="342" y="484"/>
                </a:lnTo>
                <a:lnTo>
                  <a:pt x="317" y="468"/>
                </a:lnTo>
                <a:lnTo>
                  <a:pt x="98" y="476"/>
                </a:lnTo>
                <a:lnTo>
                  <a:pt x="78" y="460"/>
                </a:lnTo>
                <a:lnTo>
                  <a:pt x="70" y="372"/>
                </a:lnTo>
                <a:lnTo>
                  <a:pt x="98" y="324"/>
                </a:lnTo>
                <a:lnTo>
                  <a:pt x="70" y="268"/>
                </a:lnTo>
                <a:lnTo>
                  <a:pt x="0" y="24"/>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3" name="Freeform 36"/>
          <p:cNvSpPr>
            <a:spLocks/>
          </p:cNvSpPr>
          <p:nvPr/>
        </p:nvSpPr>
        <p:spPr bwMode="auto">
          <a:xfrm>
            <a:off x="5405613" y="4196900"/>
            <a:ext cx="459954" cy="376396"/>
          </a:xfrm>
          <a:custGeom>
            <a:avLst/>
            <a:gdLst>
              <a:gd name="T0" fmla="*/ 2147483647 w 411"/>
              <a:gd name="T1" fmla="*/ 2147483647 h 332"/>
              <a:gd name="T2" fmla="*/ 2147483647 w 411"/>
              <a:gd name="T3" fmla="*/ 2147483647 h 332"/>
              <a:gd name="T4" fmla="*/ 2147483647 w 411"/>
              <a:gd name="T5" fmla="*/ 2147483647 h 332"/>
              <a:gd name="T6" fmla="*/ 2147483647 w 411"/>
              <a:gd name="T7" fmla="*/ 2147483647 h 332"/>
              <a:gd name="T8" fmla="*/ 2147483647 w 411"/>
              <a:gd name="T9" fmla="*/ 2147483647 h 332"/>
              <a:gd name="T10" fmla="*/ 2147483647 w 411"/>
              <a:gd name="T11" fmla="*/ 2147483647 h 332"/>
              <a:gd name="T12" fmla="*/ 2147483647 w 411"/>
              <a:gd name="T13" fmla="*/ 2147483647 h 332"/>
              <a:gd name="T14" fmla="*/ 2147483647 w 411"/>
              <a:gd name="T15" fmla="*/ 2147483647 h 332"/>
              <a:gd name="T16" fmla="*/ 2147483647 w 411"/>
              <a:gd name="T17" fmla="*/ 2147483647 h 332"/>
              <a:gd name="T18" fmla="*/ 2147483647 w 411"/>
              <a:gd name="T19" fmla="*/ 2147483647 h 332"/>
              <a:gd name="T20" fmla="*/ 2147483647 w 411"/>
              <a:gd name="T21" fmla="*/ 2147483647 h 332"/>
              <a:gd name="T22" fmla="*/ 0 w 411"/>
              <a:gd name="T23" fmla="*/ 2147483647 h 332"/>
              <a:gd name="T24" fmla="*/ 2147483647 w 411"/>
              <a:gd name="T25" fmla="*/ 2147483647 h 332"/>
              <a:gd name="T26" fmla="*/ 2147483647 w 411"/>
              <a:gd name="T27" fmla="*/ 2147483647 h 332"/>
              <a:gd name="T28" fmla="*/ 2147483647 w 411"/>
              <a:gd name="T29" fmla="*/ 2147483647 h 332"/>
              <a:gd name="T30" fmla="*/ 2147483647 w 411"/>
              <a:gd name="T31" fmla="*/ 0 h 332"/>
              <a:gd name="T32" fmla="*/ 2147483647 w 411"/>
              <a:gd name="T33" fmla="*/ 2147483647 h 332"/>
              <a:gd name="T34" fmla="*/ 2147483647 w 411"/>
              <a:gd name="T35" fmla="*/ 2147483647 h 332"/>
              <a:gd name="T36" fmla="*/ 2147483647 w 411"/>
              <a:gd name="T37" fmla="*/ 2147483647 h 332"/>
              <a:gd name="T38" fmla="*/ 2147483647 w 411"/>
              <a:gd name="T39" fmla="*/ 2147483647 h 332"/>
              <a:gd name="T40" fmla="*/ 2147483647 w 411"/>
              <a:gd name="T41" fmla="*/ 2147483647 h 332"/>
              <a:gd name="T42" fmla="*/ 2147483647 w 411"/>
              <a:gd name="T43" fmla="*/ 2147483647 h 332"/>
              <a:gd name="T44" fmla="*/ 2147483647 w 411"/>
              <a:gd name="T45" fmla="*/ 2147483647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332"/>
              <a:gd name="T71" fmla="*/ 411 w 411"/>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332">
                <a:moveTo>
                  <a:pt x="240" y="324"/>
                </a:moveTo>
                <a:lnTo>
                  <a:pt x="232" y="332"/>
                </a:lnTo>
                <a:lnTo>
                  <a:pt x="212" y="324"/>
                </a:lnTo>
                <a:lnTo>
                  <a:pt x="212" y="304"/>
                </a:lnTo>
                <a:lnTo>
                  <a:pt x="179" y="288"/>
                </a:lnTo>
                <a:lnTo>
                  <a:pt x="179" y="264"/>
                </a:lnTo>
                <a:lnTo>
                  <a:pt x="143" y="232"/>
                </a:lnTo>
                <a:lnTo>
                  <a:pt x="102" y="184"/>
                </a:lnTo>
                <a:lnTo>
                  <a:pt x="61" y="144"/>
                </a:lnTo>
                <a:lnTo>
                  <a:pt x="53" y="104"/>
                </a:lnTo>
                <a:lnTo>
                  <a:pt x="17" y="96"/>
                </a:lnTo>
                <a:lnTo>
                  <a:pt x="0" y="96"/>
                </a:lnTo>
                <a:lnTo>
                  <a:pt x="17" y="48"/>
                </a:lnTo>
                <a:lnTo>
                  <a:pt x="41" y="40"/>
                </a:lnTo>
                <a:lnTo>
                  <a:pt x="53" y="24"/>
                </a:lnTo>
                <a:lnTo>
                  <a:pt x="179" y="0"/>
                </a:lnTo>
                <a:lnTo>
                  <a:pt x="179" y="16"/>
                </a:lnTo>
                <a:lnTo>
                  <a:pt x="212" y="32"/>
                </a:lnTo>
                <a:lnTo>
                  <a:pt x="309" y="16"/>
                </a:lnTo>
                <a:lnTo>
                  <a:pt x="411" y="88"/>
                </a:lnTo>
                <a:lnTo>
                  <a:pt x="301" y="268"/>
                </a:lnTo>
                <a:lnTo>
                  <a:pt x="252" y="288"/>
                </a:lnTo>
                <a:lnTo>
                  <a:pt x="240" y="324"/>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4" name="Freeform 37"/>
          <p:cNvSpPr>
            <a:spLocks/>
          </p:cNvSpPr>
          <p:nvPr/>
        </p:nvSpPr>
        <p:spPr bwMode="auto">
          <a:xfrm>
            <a:off x="5295809" y="3936890"/>
            <a:ext cx="825966" cy="362777"/>
          </a:xfrm>
          <a:custGeom>
            <a:avLst/>
            <a:gdLst>
              <a:gd name="T0" fmla="*/ 2147483647 w 739"/>
              <a:gd name="T1" fmla="*/ 0 h 319"/>
              <a:gd name="T2" fmla="*/ 2147483647 w 739"/>
              <a:gd name="T3" fmla="*/ 2147483647 h 319"/>
              <a:gd name="T4" fmla="*/ 2147483647 w 739"/>
              <a:gd name="T5" fmla="*/ 2147483647 h 319"/>
              <a:gd name="T6" fmla="*/ 2147483647 w 739"/>
              <a:gd name="T7" fmla="*/ 2147483647 h 319"/>
              <a:gd name="T8" fmla="*/ 2147483647 w 739"/>
              <a:gd name="T9" fmla="*/ 2147483647 h 319"/>
              <a:gd name="T10" fmla="*/ 2147483647 w 739"/>
              <a:gd name="T11" fmla="*/ 2147483647 h 319"/>
              <a:gd name="T12" fmla="*/ 2147483647 w 739"/>
              <a:gd name="T13" fmla="*/ 2147483647 h 319"/>
              <a:gd name="T14" fmla="*/ 2147483647 w 739"/>
              <a:gd name="T15" fmla="*/ 2147483647 h 319"/>
              <a:gd name="T16" fmla="*/ 2147483647 w 739"/>
              <a:gd name="T17" fmla="*/ 2147483647 h 319"/>
              <a:gd name="T18" fmla="*/ 2147483647 w 739"/>
              <a:gd name="T19" fmla="*/ 2147483647 h 319"/>
              <a:gd name="T20" fmla="*/ 2147483647 w 739"/>
              <a:gd name="T21" fmla="*/ 2147483647 h 319"/>
              <a:gd name="T22" fmla="*/ 2147483647 w 739"/>
              <a:gd name="T23" fmla="*/ 2147483647 h 319"/>
              <a:gd name="T24" fmla="*/ 2147483647 w 739"/>
              <a:gd name="T25" fmla="*/ 2147483647 h 319"/>
              <a:gd name="T26" fmla="*/ 2147483647 w 739"/>
              <a:gd name="T27" fmla="*/ 2147483647 h 319"/>
              <a:gd name="T28" fmla="*/ 2147483647 w 739"/>
              <a:gd name="T29" fmla="*/ 2147483647 h 319"/>
              <a:gd name="T30" fmla="*/ 2147483647 w 739"/>
              <a:gd name="T31" fmla="*/ 2147483647 h 319"/>
              <a:gd name="T32" fmla="*/ 2147483647 w 739"/>
              <a:gd name="T33" fmla="*/ 2147483647 h 319"/>
              <a:gd name="T34" fmla="*/ 2147483647 w 739"/>
              <a:gd name="T35" fmla="*/ 2147483647 h 319"/>
              <a:gd name="T36" fmla="*/ 0 w 739"/>
              <a:gd name="T37" fmla="*/ 2147483647 h 319"/>
              <a:gd name="T38" fmla="*/ 2147483647 w 739"/>
              <a:gd name="T39" fmla="*/ 2147483647 h 319"/>
              <a:gd name="T40" fmla="*/ 2147483647 w 739"/>
              <a:gd name="T41" fmla="*/ 2147483647 h 319"/>
              <a:gd name="T42" fmla="*/ 2147483647 w 739"/>
              <a:gd name="T43" fmla="*/ 2147483647 h 319"/>
              <a:gd name="T44" fmla="*/ 2147483647 w 739"/>
              <a:gd name="T45" fmla="*/ 2147483647 h 319"/>
              <a:gd name="T46" fmla="*/ 2147483647 w 739"/>
              <a:gd name="T47" fmla="*/ 0 h 3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9"/>
              <a:gd name="T73" fmla="*/ 0 h 319"/>
              <a:gd name="T74" fmla="*/ 739 w 739"/>
              <a:gd name="T75" fmla="*/ 319 h 3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9" h="319">
                <a:moveTo>
                  <a:pt x="683" y="0"/>
                </a:moveTo>
                <a:lnTo>
                  <a:pt x="711" y="52"/>
                </a:lnTo>
                <a:lnTo>
                  <a:pt x="670" y="83"/>
                </a:lnTo>
                <a:lnTo>
                  <a:pt x="739" y="83"/>
                </a:lnTo>
                <a:lnTo>
                  <a:pt x="711" y="131"/>
                </a:lnTo>
                <a:lnTo>
                  <a:pt x="630" y="131"/>
                </a:lnTo>
                <a:lnTo>
                  <a:pt x="650" y="163"/>
                </a:lnTo>
                <a:lnTo>
                  <a:pt x="683" y="171"/>
                </a:lnTo>
                <a:lnTo>
                  <a:pt x="622" y="215"/>
                </a:lnTo>
                <a:lnTo>
                  <a:pt x="581" y="291"/>
                </a:lnTo>
                <a:lnTo>
                  <a:pt x="500" y="319"/>
                </a:lnTo>
                <a:lnTo>
                  <a:pt x="398" y="247"/>
                </a:lnTo>
                <a:lnTo>
                  <a:pt x="301" y="263"/>
                </a:lnTo>
                <a:lnTo>
                  <a:pt x="268" y="247"/>
                </a:lnTo>
                <a:lnTo>
                  <a:pt x="268" y="231"/>
                </a:lnTo>
                <a:lnTo>
                  <a:pt x="142" y="255"/>
                </a:lnTo>
                <a:lnTo>
                  <a:pt x="130" y="271"/>
                </a:lnTo>
                <a:lnTo>
                  <a:pt x="102" y="279"/>
                </a:lnTo>
                <a:lnTo>
                  <a:pt x="0" y="291"/>
                </a:lnTo>
                <a:lnTo>
                  <a:pt x="20" y="247"/>
                </a:lnTo>
                <a:lnTo>
                  <a:pt x="130" y="163"/>
                </a:lnTo>
                <a:lnTo>
                  <a:pt x="163" y="163"/>
                </a:lnTo>
                <a:lnTo>
                  <a:pt x="191" y="99"/>
                </a:lnTo>
                <a:lnTo>
                  <a:pt x="683" y="0"/>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5" name="Freeform 38"/>
          <p:cNvSpPr>
            <a:spLocks/>
          </p:cNvSpPr>
          <p:nvPr/>
        </p:nvSpPr>
        <p:spPr bwMode="auto">
          <a:xfrm>
            <a:off x="5348270" y="3686785"/>
            <a:ext cx="727143" cy="398682"/>
          </a:xfrm>
          <a:custGeom>
            <a:avLst/>
            <a:gdLst>
              <a:gd name="T0" fmla="*/ 0 w 651"/>
              <a:gd name="T1" fmla="*/ 2147483647 h 351"/>
              <a:gd name="T2" fmla="*/ 2147483647 w 651"/>
              <a:gd name="T3" fmla="*/ 2147483647 h 351"/>
              <a:gd name="T4" fmla="*/ 2147483647 w 651"/>
              <a:gd name="T5" fmla="*/ 2147483647 h 351"/>
              <a:gd name="T6" fmla="*/ 2147483647 w 651"/>
              <a:gd name="T7" fmla="*/ 2147483647 h 351"/>
              <a:gd name="T8" fmla="*/ 2147483647 w 651"/>
              <a:gd name="T9" fmla="*/ 2147483647 h 351"/>
              <a:gd name="T10" fmla="*/ 2147483647 w 651"/>
              <a:gd name="T11" fmla="*/ 2147483647 h 351"/>
              <a:gd name="T12" fmla="*/ 2147483647 w 651"/>
              <a:gd name="T13" fmla="*/ 2147483647 h 351"/>
              <a:gd name="T14" fmla="*/ 2147483647 w 651"/>
              <a:gd name="T15" fmla="*/ 2147483647 h 351"/>
              <a:gd name="T16" fmla="*/ 2147483647 w 651"/>
              <a:gd name="T17" fmla="*/ 2147483647 h 351"/>
              <a:gd name="T18" fmla="*/ 2147483647 w 651"/>
              <a:gd name="T19" fmla="*/ 2147483647 h 351"/>
              <a:gd name="T20" fmla="*/ 2147483647 w 651"/>
              <a:gd name="T21" fmla="*/ 0 h 351"/>
              <a:gd name="T22" fmla="*/ 2147483647 w 651"/>
              <a:gd name="T23" fmla="*/ 2147483647 h 351"/>
              <a:gd name="T24" fmla="*/ 2147483647 w 651"/>
              <a:gd name="T25" fmla="*/ 2147483647 h 351"/>
              <a:gd name="T26" fmla="*/ 2147483647 w 651"/>
              <a:gd name="T27" fmla="*/ 2147483647 h 351"/>
              <a:gd name="T28" fmla="*/ 2147483647 w 651"/>
              <a:gd name="T29" fmla="*/ 2147483647 h 351"/>
              <a:gd name="T30" fmla="*/ 2147483647 w 651"/>
              <a:gd name="T31" fmla="*/ 2147483647 h 351"/>
              <a:gd name="T32" fmla="*/ 2147483647 w 651"/>
              <a:gd name="T33" fmla="*/ 2147483647 h 351"/>
              <a:gd name="T34" fmla="*/ 2147483647 w 651"/>
              <a:gd name="T35" fmla="*/ 2147483647 h 351"/>
              <a:gd name="T36" fmla="*/ 2147483647 w 651"/>
              <a:gd name="T37" fmla="*/ 2147483647 h 351"/>
              <a:gd name="T38" fmla="*/ 2147483647 w 651"/>
              <a:gd name="T39" fmla="*/ 2147483647 h 351"/>
              <a:gd name="T40" fmla="*/ 0 w 651"/>
              <a:gd name="T41" fmla="*/ 2147483647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351"/>
              <a:gd name="T65" fmla="*/ 651 w 651"/>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351">
                <a:moveTo>
                  <a:pt x="0" y="351"/>
                </a:moveTo>
                <a:lnTo>
                  <a:pt x="118" y="244"/>
                </a:lnTo>
                <a:lnTo>
                  <a:pt x="159" y="272"/>
                </a:lnTo>
                <a:lnTo>
                  <a:pt x="269" y="220"/>
                </a:lnTo>
                <a:lnTo>
                  <a:pt x="261" y="196"/>
                </a:lnTo>
                <a:lnTo>
                  <a:pt x="289" y="136"/>
                </a:lnTo>
                <a:lnTo>
                  <a:pt x="330" y="80"/>
                </a:lnTo>
                <a:lnTo>
                  <a:pt x="338" y="72"/>
                </a:lnTo>
                <a:lnTo>
                  <a:pt x="391" y="8"/>
                </a:lnTo>
                <a:lnTo>
                  <a:pt x="427" y="24"/>
                </a:lnTo>
                <a:lnTo>
                  <a:pt x="447" y="0"/>
                </a:lnTo>
                <a:lnTo>
                  <a:pt x="508" y="40"/>
                </a:lnTo>
                <a:lnTo>
                  <a:pt x="500" y="80"/>
                </a:lnTo>
                <a:lnTo>
                  <a:pt x="606" y="120"/>
                </a:lnTo>
                <a:lnTo>
                  <a:pt x="618" y="180"/>
                </a:lnTo>
                <a:lnTo>
                  <a:pt x="557" y="172"/>
                </a:lnTo>
                <a:lnTo>
                  <a:pt x="606" y="204"/>
                </a:lnTo>
                <a:lnTo>
                  <a:pt x="638" y="196"/>
                </a:lnTo>
                <a:lnTo>
                  <a:pt x="651" y="220"/>
                </a:lnTo>
                <a:lnTo>
                  <a:pt x="159" y="319"/>
                </a:lnTo>
                <a:lnTo>
                  <a:pt x="0" y="351"/>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6" name="Freeform 39"/>
          <p:cNvSpPr>
            <a:spLocks/>
          </p:cNvSpPr>
          <p:nvPr/>
        </p:nvSpPr>
        <p:spPr bwMode="auto">
          <a:xfrm>
            <a:off x="5401952" y="3569162"/>
            <a:ext cx="436774" cy="427159"/>
          </a:xfrm>
          <a:custGeom>
            <a:avLst/>
            <a:gdLst>
              <a:gd name="T0" fmla="*/ 2147483647 w 390"/>
              <a:gd name="T1" fmla="*/ 2147483647 h 376"/>
              <a:gd name="T2" fmla="*/ 2147483647 w 390"/>
              <a:gd name="T3" fmla="*/ 2147483647 h 376"/>
              <a:gd name="T4" fmla="*/ 2147483647 w 390"/>
              <a:gd name="T5" fmla="*/ 2147483647 h 376"/>
              <a:gd name="T6" fmla="*/ 2147483647 w 390"/>
              <a:gd name="T7" fmla="*/ 2147483647 h 376"/>
              <a:gd name="T8" fmla="*/ 0 w 390"/>
              <a:gd name="T9" fmla="*/ 2147483647 h 376"/>
              <a:gd name="T10" fmla="*/ 2147483647 w 390"/>
              <a:gd name="T11" fmla="*/ 2147483647 h 376"/>
              <a:gd name="T12" fmla="*/ 2147483647 w 390"/>
              <a:gd name="T13" fmla="*/ 2147483647 h 376"/>
              <a:gd name="T14" fmla="*/ 2147483647 w 390"/>
              <a:gd name="T15" fmla="*/ 2147483647 h 376"/>
              <a:gd name="T16" fmla="*/ 2147483647 w 390"/>
              <a:gd name="T17" fmla="*/ 0 h 376"/>
              <a:gd name="T18" fmla="*/ 2147483647 w 390"/>
              <a:gd name="T19" fmla="*/ 2147483647 h 376"/>
              <a:gd name="T20" fmla="*/ 2147483647 w 390"/>
              <a:gd name="T21" fmla="*/ 2147483647 h 376"/>
              <a:gd name="T22" fmla="*/ 2147483647 w 390"/>
              <a:gd name="T23" fmla="*/ 2147483647 h 376"/>
              <a:gd name="T24" fmla="*/ 2147483647 w 390"/>
              <a:gd name="T25" fmla="*/ 2147483647 h 376"/>
              <a:gd name="T26" fmla="*/ 2147483647 w 390"/>
              <a:gd name="T27" fmla="*/ 2147483647 h 376"/>
              <a:gd name="T28" fmla="*/ 2147483647 w 390"/>
              <a:gd name="T29" fmla="*/ 2147483647 h 376"/>
              <a:gd name="T30" fmla="*/ 2147483647 w 390"/>
              <a:gd name="T31" fmla="*/ 2147483647 h 376"/>
              <a:gd name="T32" fmla="*/ 2147483647 w 390"/>
              <a:gd name="T33" fmla="*/ 2147483647 h 376"/>
              <a:gd name="T34" fmla="*/ 2147483647 w 390"/>
              <a:gd name="T35" fmla="*/ 2147483647 h 376"/>
              <a:gd name="T36" fmla="*/ 2147483647 w 390"/>
              <a:gd name="T37" fmla="*/ 2147483647 h 376"/>
              <a:gd name="T38" fmla="*/ 2147483647 w 390"/>
              <a:gd name="T39" fmla="*/ 2147483647 h 376"/>
              <a:gd name="T40" fmla="*/ 2147483647 w 390"/>
              <a:gd name="T41" fmla="*/ 2147483647 h 376"/>
              <a:gd name="T42" fmla="*/ 2147483647 w 390"/>
              <a:gd name="T43" fmla="*/ 2147483647 h 376"/>
              <a:gd name="T44" fmla="*/ 2147483647 w 390"/>
              <a:gd name="T45" fmla="*/ 2147483647 h 3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376"/>
              <a:gd name="T71" fmla="*/ 390 w 390"/>
              <a:gd name="T72" fmla="*/ 376 h 3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376">
                <a:moveTo>
                  <a:pt x="69" y="348"/>
                </a:moveTo>
                <a:lnTo>
                  <a:pt x="29" y="340"/>
                </a:lnTo>
                <a:lnTo>
                  <a:pt x="25" y="316"/>
                </a:lnTo>
                <a:lnTo>
                  <a:pt x="8" y="300"/>
                </a:lnTo>
                <a:lnTo>
                  <a:pt x="0" y="260"/>
                </a:lnTo>
                <a:lnTo>
                  <a:pt x="29" y="240"/>
                </a:lnTo>
                <a:lnTo>
                  <a:pt x="82" y="168"/>
                </a:lnTo>
                <a:lnTo>
                  <a:pt x="118" y="128"/>
                </a:lnTo>
                <a:lnTo>
                  <a:pt x="118" y="0"/>
                </a:lnTo>
                <a:lnTo>
                  <a:pt x="151" y="112"/>
                </a:lnTo>
                <a:lnTo>
                  <a:pt x="228" y="104"/>
                </a:lnTo>
                <a:lnTo>
                  <a:pt x="240" y="160"/>
                </a:lnTo>
                <a:lnTo>
                  <a:pt x="297" y="104"/>
                </a:lnTo>
                <a:lnTo>
                  <a:pt x="390" y="88"/>
                </a:lnTo>
                <a:lnTo>
                  <a:pt x="378" y="128"/>
                </a:lnTo>
                <a:lnTo>
                  <a:pt x="342" y="112"/>
                </a:lnTo>
                <a:lnTo>
                  <a:pt x="289" y="176"/>
                </a:lnTo>
                <a:lnTo>
                  <a:pt x="281" y="184"/>
                </a:lnTo>
                <a:lnTo>
                  <a:pt x="240" y="240"/>
                </a:lnTo>
                <a:lnTo>
                  <a:pt x="212" y="300"/>
                </a:lnTo>
                <a:lnTo>
                  <a:pt x="220" y="324"/>
                </a:lnTo>
                <a:lnTo>
                  <a:pt x="110" y="376"/>
                </a:lnTo>
                <a:lnTo>
                  <a:pt x="69" y="348"/>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7" name="Freeform 40"/>
          <p:cNvSpPr>
            <a:spLocks/>
          </p:cNvSpPr>
          <p:nvPr/>
        </p:nvSpPr>
        <p:spPr bwMode="auto">
          <a:xfrm>
            <a:off x="5656941" y="3586496"/>
            <a:ext cx="448974" cy="241438"/>
          </a:xfrm>
          <a:custGeom>
            <a:avLst/>
            <a:gdLst>
              <a:gd name="T0" fmla="*/ 0 w 402"/>
              <a:gd name="T1" fmla="*/ 2147483647 h 212"/>
              <a:gd name="T2" fmla="*/ 2147483647 w 402"/>
              <a:gd name="T3" fmla="*/ 0 h 212"/>
              <a:gd name="T4" fmla="*/ 2147483647 w 402"/>
              <a:gd name="T5" fmla="*/ 2147483647 h 212"/>
              <a:gd name="T6" fmla="*/ 2147483647 w 402"/>
              <a:gd name="T7" fmla="*/ 2147483647 h 212"/>
              <a:gd name="T8" fmla="*/ 2147483647 w 402"/>
              <a:gd name="T9" fmla="*/ 2147483647 h 212"/>
              <a:gd name="T10" fmla="*/ 2147483647 w 402"/>
              <a:gd name="T11" fmla="*/ 2147483647 h 212"/>
              <a:gd name="T12" fmla="*/ 2147483647 w 402"/>
              <a:gd name="T13" fmla="*/ 2147483647 h 212"/>
              <a:gd name="T14" fmla="*/ 2147483647 w 402"/>
              <a:gd name="T15" fmla="*/ 2147483647 h 212"/>
              <a:gd name="T16" fmla="*/ 2147483647 w 402"/>
              <a:gd name="T17" fmla="*/ 2147483647 h 212"/>
              <a:gd name="T18" fmla="*/ 2147483647 w 402"/>
              <a:gd name="T19" fmla="*/ 2147483647 h 212"/>
              <a:gd name="T20" fmla="*/ 2147483647 w 402"/>
              <a:gd name="T21" fmla="*/ 2147483647 h 212"/>
              <a:gd name="T22" fmla="*/ 2147483647 w 402"/>
              <a:gd name="T23" fmla="*/ 2147483647 h 212"/>
              <a:gd name="T24" fmla="*/ 2147483647 w 402"/>
              <a:gd name="T25" fmla="*/ 2147483647 h 212"/>
              <a:gd name="T26" fmla="*/ 2147483647 w 402"/>
              <a:gd name="T27" fmla="*/ 2147483647 h 212"/>
              <a:gd name="T28" fmla="*/ 2147483647 w 402"/>
              <a:gd name="T29" fmla="*/ 2147483647 h 212"/>
              <a:gd name="T30" fmla="*/ 2147483647 w 402"/>
              <a:gd name="T31" fmla="*/ 2147483647 h 212"/>
              <a:gd name="T32" fmla="*/ 2147483647 w 402"/>
              <a:gd name="T33" fmla="*/ 2147483647 h 212"/>
              <a:gd name="T34" fmla="*/ 2147483647 w 402"/>
              <a:gd name="T35" fmla="*/ 2147483647 h 212"/>
              <a:gd name="T36" fmla="*/ 2147483647 w 402"/>
              <a:gd name="T37" fmla="*/ 2147483647 h 212"/>
              <a:gd name="T38" fmla="*/ 2147483647 w 402"/>
              <a:gd name="T39" fmla="*/ 2147483647 h 212"/>
              <a:gd name="T40" fmla="*/ 2147483647 w 402"/>
              <a:gd name="T41" fmla="*/ 2147483647 h 212"/>
              <a:gd name="T42" fmla="*/ 2147483647 w 402"/>
              <a:gd name="T43" fmla="*/ 2147483647 h 212"/>
              <a:gd name="T44" fmla="*/ 0 w 402"/>
              <a:gd name="T45" fmla="*/ 2147483647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2"/>
              <a:gd name="T70" fmla="*/ 0 h 212"/>
              <a:gd name="T71" fmla="*/ 402 w 40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2" h="212">
                <a:moveTo>
                  <a:pt x="0" y="88"/>
                </a:moveTo>
                <a:lnTo>
                  <a:pt x="321" y="0"/>
                </a:lnTo>
                <a:lnTo>
                  <a:pt x="341" y="24"/>
                </a:lnTo>
                <a:lnTo>
                  <a:pt x="353" y="44"/>
                </a:lnTo>
                <a:lnTo>
                  <a:pt x="361" y="144"/>
                </a:lnTo>
                <a:lnTo>
                  <a:pt x="402" y="144"/>
                </a:lnTo>
                <a:lnTo>
                  <a:pt x="390" y="212"/>
                </a:lnTo>
                <a:lnTo>
                  <a:pt x="345" y="204"/>
                </a:lnTo>
                <a:lnTo>
                  <a:pt x="321" y="144"/>
                </a:lnTo>
                <a:lnTo>
                  <a:pt x="309" y="120"/>
                </a:lnTo>
                <a:lnTo>
                  <a:pt x="300" y="52"/>
                </a:lnTo>
                <a:lnTo>
                  <a:pt x="313" y="32"/>
                </a:lnTo>
                <a:lnTo>
                  <a:pt x="288" y="76"/>
                </a:lnTo>
                <a:lnTo>
                  <a:pt x="296" y="140"/>
                </a:lnTo>
                <a:lnTo>
                  <a:pt x="325" y="188"/>
                </a:lnTo>
                <a:lnTo>
                  <a:pt x="223" y="168"/>
                </a:lnTo>
                <a:lnTo>
                  <a:pt x="231" y="128"/>
                </a:lnTo>
                <a:lnTo>
                  <a:pt x="170" y="88"/>
                </a:lnTo>
                <a:lnTo>
                  <a:pt x="150" y="112"/>
                </a:lnTo>
                <a:lnTo>
                  <a:pt x="162" y="72"/>
                </a:lnTo>
                <a:lnTo>
                  <a:pt x="69" y="88"/>
                </a:lnTo>
                <a:lnTo>
                  <a:pt x="12" y="144"/>
                </a:lnTo>
                <a:lnTo>
                  <a:pt x="0" y="88"/>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8" name="Freeform 41"/>
          <p:cNvSpPr>
            <a:spLocks/>
          </p:cNvSpPr>
          <p:nvPr/>
        </p:nvSpPr>
        <p:spPr bwMode="auto">
          <a:xfrm>
            <a:off x="6048572" y="3639736"/>
            <a:ext cx="53682" cy="118862"/>
          </a:xfrm>
          <a:custGeom>
            <a:avLst/>
            <a:gdLst>
              <a:gd name="T0" fmla="*/ 2147483647 w 49"/>
              <a:gd name="T1" fmla="*/ 0 h 104"/>
              <a:gd name="T2" fmla="*/ 2147483647 w 49"/>
              <a:gd name="T3" fmla="*/ 2147483647 h 104"/>
              <a:gd name="T4" fmla="*/ 2147483647 w 49"/>
              <a:gd name="T5" fmla="*/ 2147483647 h 104"/>
              <a:gd name="T6" fmla="*/ 2147483647 w 49"/>
              <a:gd name="T7" fmla="*/ 2147483647 h 104"/>
              <a:gd name="T8" fmla="*/ 0 w 49"/>
              <a:gd name="T9" fmla="*/ 2147483647 h 104"/>
              <a:gd name="T10" fmla="*/ 2147483647 w 49"/>
              <a:gd name="T11" fmla="*/ 0 h 104"/>
              <a:gd name="T12" fmla="*/ 0 60000 65536"/>
              <a:gd name="T13" fmla="*/ 0 60000 65536"/>
              <a:gd name="T14" fmla="*/ 0 60000 65536"/>
              <a:gd name="T15" fmla="*/ 0 60000 65536"/>
              <a:gd name="T16" fmla="*/ 0 60000 65536"/>
              <a:gd name="T17" fmla="*/ 0 60000 65536"/>
              <a:gd name="T18" fmla="*/ 0 w 49"/>
              <a:gd name="T19" fmla="*/ 0 h 104"/>
              <a:gd name="T20" fmla="*/ 49 w 49"/>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49" h="104">
                <a:moveTo>
                  <a:pt x="8" y="0"/>
                </a:moveTo>
                <a:lnTo>
                  <a:pt x="41" y="72"/>
                </a:lnTo>
                <a:lnTo>
                  <a:pt x="49" y="104"/>
                </a:lnTo>
                <a:lnTo>
                  <a:pt x="8" y="104"/>
                </a:lnTo>
                <a:lnTo>
                  <a:pt x="0" y="4"/>
                </a:lnTo>
                <a:lnTo>
                  <a:pt x="8" y="0"/>
                </a:lnTo>
                <a:close/>
              </a:path>
            </a:pathLst>
          </a:custGeom>
          <a:gradFill rotWithShape="1">
            <a:gsLst>
              <a:gs pos="0">
                <a:srgbClr val="2F5E76"/>
              </a:gs>
              <a:gs pos="100000">
                <a:srgbClr val="66CCFF"/>
              </a:gs>
            </a:gsLst>
            <a:lin ang="5400000" scaled="1"/>
          </a:gradFill>
          <a:ln w="6350" cap="flat"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prstClr val="black"/>
              </a:solidFill>
              <a:latin typeface="Arial" charset="0"/>
            </a:endParaRPr>
          </a:p>
        </p:txBody>
      </p:sp>
      <p:sp>
        <p:nvSpPr>
          <p:cNvPr id="2109" name="Freeform 42"/>
          <p:cNvSpPr>
            <a:spLocks/>
          </p:cNvSpPr>
          <p:nvPr/>
        </p:nvSpPr>
        <p:spPr bwMode="auto">
          <a:xfrm>
            <a:off x="5516636" y="3335152"/>
            <a:ext cx="567318" cy="368967"/>
          </a:xfrm>
          <a:custGeom>
            <a:avLst/>
            <a:gdLst>
              <a:gd name="T0" fmla="*/ 0 w 508"/>
              <a:gd name="T1" fmla="*/ 2147483647 h 324"/>
              <a:gd name="T2" fmla="*/ 2147483647 w 508"/>
              <a:gd name="T3" fmla="*/ 2147483647 h 324"/>
              <a:gd name="T4" fmla="*/ 2147483647 w 508"/>
              <a:gd name="T5" fmla="*/ 2147483647 h 324"/>
              <a:gd name="T6" fmla="*/ 2147483647 w 508"/>
              <a:gd name="T7" fmla="*/ 0 h 324"/>
              <a:gd name="T8" fmla="*/ 2147483647 w 508"/>
              <a:gd name="T9" fmla="*/ 0 h 324"/>
              <a:gd name="T10" fmla="*/ 2147483647 w 508"/>
              <a:gd name="T11" fmla="*/ 2147483647 h 324"/>
              <a:gd name="T12" fmla="*/ 2147483647 w 508"/>
              <a:gd name="T13" fmla="*/ 2147483647 h 324"/>
              <a:gd name="T14" fmla="*/ 2147483647 w 508"/>
              <a:gd name="T15" fmla="*/ 2147483647 h 324"/>
              <a:gd name="T16" fmla="*/ 2147483647 w 508"/>
              <a:gd name="T17" fmla="*/ 2147483647 h 324"/>
              <a:gd name="T18" fmla="*/ 2147483647 w 508"/>
              <a:gd name="T19" fmla="*/ 2147483647 h 324"/>
              <a:gd name="T20" fmla="*/ 2147483647 w 508"/>
              <a:gd name="T21" fmla="*/ 2147483647 h 324"/>
              <a:gd name="T22" fmla="*/ 2147483647 w 508"/>
              <a:gd name="T23" fmla="*/ 2147483647 h 324"/>
              <a:gd name="T24" fmla="*/ 2147483647 w 508"/>
              <a:gd name="T25" fmla="*/ 2147483647 h 324"/>
              <a:gd name="T26" fmla="*/ 2147483647 w 508"/>
              <a:gd name="T27" fmla="*/ 2147483647 h 324"/>
              <a:gd name="T28" fmla="*/ 2147483647 w 508"/>
              <a:gd name="T29" fmla="*/ 2147483647 h 324"/>
              <a:gd name="T30" fmla="*/ 2147483647 w 508"/>
              <a:gd name="T31" fmla="*/ 2147483647 h 324"/>
              <a:gd name="T32" fmla="*/ 0 w 508"/>
              <a:gd name="T33" fmla="*/ 2147483647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8"/>
              <a:gd name="T52" fmla="*/ 0 h 324"/>
              <a:gd name="T53" fmla="*/ 508 w 508"/>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8" h="324">
                <a:moveTo>
                  <a:pt x="0" y="80"/>
                </a:moveTo>
                <a:lnTo>
                  <a:pt x="49" y="32"/>
                </a:lnTo>
                <a:lnTo>
                  <a:pt x="61" y="72"/>
                </a:lnTo>
                <a:lnTo>
                  <a:pt x="406" y="0"/>
                </a:lnTo>
                <a:lnTo>
                  <a:pt x="426" y="0"/>
                </a:lnTo>
                <a:lnTo>
                  <a:pt x="459" y="4"/>
                </a:lnTo>
                <a:lnTo>
                  <a:pt x="459" y="40"/>
                </a:lnTo>
                <a:lnTo>
                  <a:pt x="487" y="40"/>
                </a:lnTo>
                <a:lnTo>
                  <a:pt x="459" y="92"/>
                </a:lnTo>
                <a:lnTo>
                  <a:pt x="479" y="128"/>
                </a:lnTo>
                <a:lnTo>
                  <a:pt x="508" y="152"/>
                </a:lnTo>
                <a:lnTo>
                  <a:pt x="479" y="196"/>
                </a:lnTo>
                <a:lnTo>
                  <a:pt x="447" y="228"/>
                </a:lnTo>
                <a:lnTo>
                  <a:pt x="126" y="316"/>
                </a:lnTo>
                <a:lnTo>
                  <a:pt x="49" y="324"/>
                </a:lnTo>
                <a:lnTo>
                  <a:pt x="16" y="212"/>
                </a:lnTo>
                <a:lnTo>
                  <a:pt x="0" y="80"/>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0" name="Freeform 43"/>
          <p:cNvSpPr>
            <a:spLocks/>
          </p:cNvSpPr>
          <p:nvPr/>
        </p:nvSpPr>
        <p:spPr bwMode="auto">
          <a:xfrm>
            <a:off x="5571538" y="2950090"/>
            <a:ext cx="702742" cy="503924"/>
          </a:xfrm>
          <a:custGeom>
            <a:avLst/>
            <a:gdLst>
              <a:gd name="T0" fmla="*/ 2147483647 w 629"/>
              <a:gd name="T1" fmla="*/ 2147483647 h 444"/>
              <a:gd name="T2" fmla="*/ 2147483647 w 629"/>
              <a:gd name="T3" fmla="*/ 2147483647 h 444"/>
              <a:gd name="T4" fmla="*/ 2147483647 w 629"/>
              <a:gd name="T5" fmla="*/ 2147483647 h 444"/>
              <a:gd name="T6" fmla="*/ 2147483647 w 629"/>
              <a:gd name="T7" fmla="*/ 2147483647 h 444"/>
              <a:gd name="T8" fmla="*/ 2147483647 w 629"/>
              <a:gd name="T9" fmla="*/ 2147483647 h 444"/>
              <a:gd name="T10" fmla="*/ 2147483647 w 629"/>
              <a:gd name="T11" fmla="*/ 2147483647 h 444"/>
              <a:gd name="T12" fmla="*/ 2147483647 w 629"/>
              <a:gd name="T13" fmla="*/ 2147483647 h 444"/>
              <a:gd name="T14" fmla="*/ 2147483647 w 629"/>
              <a:gd name="T15" fmla="*/ 2147483647 h 444"/>
              <a:gd name="T16" fmla="*/ 2147483647 w 629"/>
              <a:gd name="T17" fmla="*/ 2147483647 h 444"/>
              <a:gd name="T18" fmla="*/ 2147483647 w 629"/>
              <a:gd name="T19" fmla="*/ 0 h 444"/>
              <a:gd name="T20" fmla="*/ 2147483647 w 629"/>
              <a:gd name="T21" fmla="*/ 2147483647 h 444"/>
              <a:gd name="T22" fmla="*/ 2147483647 w 629"/>
              <a:gd name="T23" fmla="*/ 2147483647 h 444"/>
              <a:gd name="T24" fmla="*/ 2147483647 w 629"/>
              <a:gd name="T25" fmla="*/ 2147483647 h 444"/>
              <a:gd name="T26" fmla="*/ 2147483647 w 629"/>
              <a:gd name="T27" fmla="*/ 2147483647 h 444"/>
              <a:gd name="T28" fmla="*/ 2147483647 w 629"/>
              <a:gd name="T29" fmla="*/ 2147483647 h 444"/>
              <a:gd name="T30" fmla="*/ 2147483647 w 629"/>
              <a:gd name="T31" fmla="*/ 2147483647 h 444"/>
              <a:gd name="T32" fmla="*/ 2147483647 w 629"/>
              <a:gd name="T33" fmla="*/ 2147483647 h 444"/>
              <a:gd name="T34" fmla="*/ 2147483647 w 629"/>
              <a:gd name="T35" fmla="*/ 2147483647 h 444"/>
              <a:gd name="T36" fmla="*/ 2147483647 w 629"/>
              <a:gd name="T37" fmla="*/ 2147483647 h 444"/>
              <a:gd name="T38" fmla="*/ 2147483647 w 629"/>
              <a:gd name="T39" fmla="*/ 2147483647 h 444"/>
              <a:gd name="T40" fmla="*/ 2147483647 w 629"/>
              <a:gd name="T41" fmla="*/ 2147483647 h 444"/>
              <a:gd name="T42" fmla="*/ 2147483647 w 629"/>
              <a:gd name="T43" fmla="*/ 2147483647 h 444"/>
              <a:gd name="T44" fmla="*/ 2147483647 w 629"/>
              <a:gd name="T45" fmla="*/ 2147483647 h 444"/>
              <a:gd name="T46" fmla="*/ 2147483647 w 629"/>
              <a:gd name="T47" fmla="*/ 2147483647 h 444"/>
              <a:gd name="T48" fmla="*/ 2147483647 w 629"/>
              <a:gd name="T49" fmla="*/ 2147483647 h 444"/>
              <a:gd name="T50" fmla="*/ 2147483647 w 629"/>
              <a:gd name="T51" fmla="*/ 2147483647 h 444"/>
              <a:gd name="T52" fmla="*/ 2147483647 w 629"/>
              <a:gd name="T53" fmla="*/ 2147483647 h 444"/>
              <a:gd name="T54" fmla="*/ 0 w 629"/>
              <a:gd name="T55" fmla="*/ 2147483647 h 444"/>
              <a:gd name="T56" fmla="*/ 2147483647 w 629"/>
              <a:gd name="T57" fmla="*/ 2147483647 h 4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9"/>
              <a:gd name="T88" fmla="*/ 0 h 444"/>
              <a:gd name="T89" fmla="*/ 629 w 629"/>
              <a:gd name="T90" fmla="*/ 444 h 4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9" h="444">
                <a:moveTo>
                  <a:pt x="48" y="308"/>
                </a:moveTo>
                <a:lnTo>
                  <a:pt x="48" y="268"/>
                </a:lnTo>
                <a:lnTo>
                  <a:pt x="97" y="236"/>
                </a:lnTo>
                <a:lnTo>
                  <a:pt x="166" y="252"/>
                </a:lnTo>
                <a:lnTo>
                  <a:pt x="207" y="228"/>
                </a:lnTo>
                <a:lnTo>
                  <a:pt x="268" y="184"/>
                </a:lnTo>
                <a:lnTo>
                  <a:pt x="239" y="124"/>
                </a:lnTo>
                <a:lnTo>
                  <a:pt x="256" y="116"/>
                </a:lnTo>
                <a:lnTo>
                  <a:pt x="308" y="48"/>
                </a:lnTo>
                <a:lnTo>
                  <a:pt x="467" y="0"/>
                </a:lnTo>
                <a:lnTo>
                  <a:pt x="487" y="136"/>
                </a:lnTo>
                <a:lnTo>
                  <a:pt x="516" y="156"/>
                </a:lnTo>
                <a:lnTo>
                  <a:pt x="528" y="212"/>
                </a:lnTo>
                <a:lnTo>
                  <a:pt x="536" y="284"/>
                </a:lnTo>
                <a:lnTo>
                  <a:pt x="548" y="360"/>
                </a:lnTo>
                <a:lnTo>
                  <a:pt x="528" y="404"/>
                </a:lnTo>
                <a:lnTo>
                  <a:pt x="589" y="380"/>
                </a:lnTo>
                <a:lnTo>
                  <a:pt x="609" y="356"/>
                </a:lnTo>
                <a:lnTo>
                  <a:pt x="629" y="364"/>
                </a:lnTo>
                <a:lnTo>
                  <a:pt x="528" y="444"/>
                </a:lnTo>
                <a:lnTo>
                  <a:pt x="528" y="404"/>
                </a:lnTo>
                <a:lnTo>
                  <a:pt x="451" y="380"/>
                </a:lnTo>
                <a:lnTo>
                  <a:pt x="406" y="380"/>
                </a:lnTo>
                <a:lnTo>
                  <a:pt x="406" y="344"/>
                </a:lnTo>
                <a:lnTo>
                  <a:pt x="377" y="340"/>
                </a:lnTo>
                <a:lnTo>
                  <a:pt x="357" y="340"/>
                </a:lnTo>
                <a:lnTo>
                  <a:pt x="12" y="412"/>
                </a:lnTo>
                <a:lnTo>
                  <a:pt x="0" y="372"/>
                </a:lnTo>
                <a:lnTo>
                  <a:pt x="48" y="308"/>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1" name="Freeform 44"/>
          <p:cNvSpPr>
            <a:spLocks/>
          </p:cNvSpPr>
          <p:nvPr/>
        </p:nvSpPr>
        <p:spPr bwMode="auto">
          <a:xfrm>
            <a:off x="6015632" y="3380964"/>
            <a:ext cx="145184" cy="277344"/>
          </a:xfrm>
          <a:custGeom>
            <a:avLst/>
            <a:gdLst>
              <a:gd name="T0" fmla="*/ 2147483647 w 130"/>
              <a:gd name="T1" fmla="*/ 2147483647 h 244"/>
              <a:gd name="T2" fmla="*/ 0 w 130"/>
              <a:gd name="T3" fmla="*/ 2147483647 h 244"/>
              <a:gd name="T4" fmla="*/ 2147483647 w 130"/>
              <a:gd name="T5" fmla="*/ 2147483647 h 244"/>
              <a:gd name="T6" fmla="*/ 2147483647 w 130"/>
              <a:gd name="T7" fmla="*/ 2147483647 h 244"/>
              <a:gd name="T8" fmla="*/ 2147483647 w 130"/>
              <a:gd name="T9" fmla="*/ 2147483647 h 244"/>
              <a:gd name="T10" fmla="*/ 2147483647 w 130"/>
              <a:gd name="T11" fmla="*/ 2147483647 h 244"/>
              <a:gd name="T12" fmla="*/ 2147483647 w 130"/>
              <a:gd name="T13" fmla="*/ 0 h 244"/>
              <a:gd name="T14" fmla="*/ 2147483647 w 130"/>
              <a:gd name="T15" fmla="*/ 0 h 244"/>
              <a:gd name="T16" fmla="*/ 2147483647 w 130"/>
              <a:gd name="T17" fmla="*/ 2147483647 h 244"/>
              <a:gd name="T18" fmla="*/ 2147483647 w 130"/>
              <a:gd name="T19" fmla="*/ 2147483647 h 244"/>
              <a:gd name="T20" fmla="*/ 2147483647 w 130"/>
              <a:gd name="T21" fmla="*/ 2147483647 h 244"/>
              <a:gd name="T22" fmla="*/ 2147483647 w 130"/>
              <a:gd name="T23" fmla="*/ 2147483647 h 244"/>
              <a:gd name="T24" fmla="*/ 2147483647 w 130"/>
              <a:gd name="T25" fmla="*/ 2147483647 h 244"/>
              <a:gd name="T26" fmla="*/ 2147483647 w 130"/>
              <a:gd name="T27" fmla="*/ 2147483647 h 244"/>
              <a:gd name="T28" fmla="*/ 2147483647 w 130"/>
              <a:gd name="T29" fmla="*/ 2147483647 h 244"/>
              <a:gd name="T30" fmla="*/ 2147483647 w 130"/>
              <a:gd name="T31" fmla="*/ 214748364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244"/>
              <a:gd name="T50" fmla="*/ 130 w 130"/>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244">
                <a:moveTo>
                  <a:pt x="20" y="212"/>
                </a:moveTo>
                <a:lnTo>
                  <a:pt x="0" y="188"/>
                </a:lnTo>
                <a:lnTo>
                  <a:pt x="32" y="156"/>
                </a:lnTo>
                <a:lnTo>
                  <a:pt x="61" y="112"/>
                </a:lnTo>
                <a:lnTo>
                  <a:pt x="32" y="88"/>
                </a:lnTo>
                <a:lnTo>
                  <a:pt x="12" y="52"/>
                </a:lnTo>
                <a:lnTo>
                  <a:pt x="40" y="0"/>
                </a:lnTo>
                <a:lnTo>
                  <a:pt x="53" y="0"/>
                </a:lnTo>
                <a:lnTo>
                  <a:pt x="130" y="24"/>
                </a:lnTo>
                <a:lnTo>
                  <a:pt x="130" y="32"/>
                </a:lnTo>
                <a:lnTo>
                  <a:pt x="130" y="24"/>
                </a:lnTo>
                <a:lnTo>
                  <a:pt x="114" y="76"/>
                </a:lnTo>
                <a:lnTo>
                  <a:pt x="130" y="124"/>
                </a:lnTo>
                <a:lnTo>
                  <a:pt x="101" y="244"/>
                </a:lnTo>
                <a:lnTo>
                  <a:pt x="40" y="228"/>
                </a:lnTo>
                <a:lnTo>
                  <a:pt x="20" y="212"/>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2" name="Freeform 45"/>
          <p:cNvSpPr>
            <a:spLocks/>
          </p:cNvSpPr>
          <p:nvPr/>
        </p:nvSpPr>
        <p:spPr bwMode="auto">
          <a:xfrm>
            <a:off x="6097374" y="2912946"/>
            <a:ext cx="118344" cy="277344"/>
          </a:xfrm>
          <a:custGeom>
            <a:avLst/>
            <a:gdLst>
              <a:gd name="T0" fmla="*/ 0 w 106"/>
              <a:gd name="T1" fmla="*/ 2147483647 h 244"/>
              <a:gd name="T2" fmla="*/ 2147483647 w 106"/>
              <a:gd name="T3" fmla="*/ 0 h 244"/>
              <a:gd name="T4" fmla="*/ 2147483647 w 106"/>
              <a:gd name="T5" fmla="*/ 2147483647 h 244"/>
              <a:gd name="T6" fmla="*/ 2147483647 w 106"/>
              <a:gd name="T7" fmla="*/ 2147483647 h 244"/>
              <a:gd name="T8" fmla="*/ 2147483647 w 106"/>
              <a:gd name="T9" fmla="*/ 2147483647 h 244"/>
              <a:gd name="T10" fmla="*/ 2147483647 w 106"/>
              <a:gd name="T11" fmla="*/ 2147483647 h 244"/>
              <a:gd name="T12" fmla="*/ 2147483647 w 106"/>
              <a:gd name="T13" fmla="*/ 2147483647 h 244"/>
              <a:gd name="T14" fmla="*/ 2147483647 w 106"/>
              <a:gd name="T15" fmla="*/ 2147483647 h 244"/>
              <a:gd name="T16" fmla="*/ 2147483647 w 106"/>
              <a:gd name="T17" fmla="*/ 2147483647 h 244"/>
              <a:gd name="T18" fmla="*/ 0 w 106"/>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244"/>
              <a:gd name="T32" fmla="*/ 106 w 106"/>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244">
                <a:moveTo>
                  <a:pt x="0" y="32"/>
                </a:moveTo>
                <a:lnTo>
                  <a:pt x="97" y="0"/>
                </a:lnTo>
                <a:lnTo>
                  <a:pt x="106" y="32"/>
                </a:lnTo>
                <a:lnTo>
                  <a:pt x="97" y="76"/>
                </a:lnTo>
                <a:lnTo>
                  <a:pt x="97" y="204"/>
                </a:lnTo>
                <a:lnTo>
                  <a:pt x="106" y="236"/>
                </a:lnTo>
                <a:lnTo>
                  <a:pt x="57" y="244"/>
                </a:lnTo>
                <a:lnTo>
                  <a:pt x="45" y="188"/>
                </a:lnTo>
                <a:lnTo>
                  <a:pt x="16" y="164"/>
                </a:lnTo>
                <a:lnTo>
                  <a:pt x="0" y="32"/>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3" name="Freeform 46"/>
          <p:cNvSpPr>
            <a:spLocks/>
          </p:cNvSpPr>
          <p:nvPr/>
        </p:nvSpPr>
        <p:spPr bwMode="auto">
          <a:xfrm>
            <a:off x="6170576" y="3253435"/>
            <a:ext cx="135425" cy="105243"/>
          </a:xfrm>
          <a:custGeom>
            <a:avLst/>
            <a:gdLst>
              <a:gd name="T0" fmla="*/ 0 w 122"/>
              <a:gd name="T1" fmla="*/ 2147483647 h 92"/>
              <a:gd name="T2" fmla="*/ 2147483647 w 122"/>
              <a:gd name="T3" fmla="*/ 0 h 92"/>
              <a:gd name="T4" fmla="*/ 2147483647 w 122"/>
              <a:gd name="T5" fmla="*/ 2147483647 h 92"/>
              <a:gd name="T6" fmla="*/ 2147483647 w 122"/>
              <a:gd name="T7" fmla="*/ 2147483647 h 92"/>
              <a:gd name="T8" fmla="*/ 0 w 122"/>
              <a:gd name="T9" fmla="*/ 2147483647 h 92"/>
              <a:gd name="T10" fmla="*/ 0 60000 65536"/>
              <a:gd name="T11" fmla="*/ 0 60000 65536"/>
              <a:gd name="T12" fmla="*/ 0 60000 65536"/>
              <a:gd name="T13" fmla="*/ 0 60000 65536"/>
              <a:gd name="T14" fmla="*/ 0 60000 65536"/>
              <a:gd name="T15" fmla="*/ 0 w 122"/>
              <a:gd name="T16" fmla="*/ 0 h 92"/>
              <a:gd name="T17" fmla="*/ 122 w 122"/>
              <a:gd name="T18" fmla="*/ 92 h 92"/>
            </a:gdLst>
            <a:ahLst/>
            <a:cxnLst>
              <a:cxn ang="T10">
                <a:pos x="T0" y="T1"/>
              </a:cxn>
              <a:cxn ang="T11">
                <a:pos x="T2" y="T3"/>
              </a:cxn>
              <a:cxn ang="T12">
                <a:pos x="T4" y="T5"/>
              </a:cxn>
              <a:cxn ang="T13">
                <a:pos x="T6" y="T7"/>
              </a:cxn>
              <a:cxn ang="T14">
                <a:pos x="T8" y="T9"/>
              </a:cxn>
            </a:cxnLst>
            <a:rect l="T15" t="T16" r="T17" b="T18"/>
            <a:pathLst>
              <a:path w="122" h="92">
                <a:moveTo>
                  <a:pt x="0" y="16"/>
                </a:moveTo>
                <a:lnTo>
                  <a:pt x="114" y="0"/>
                </a:lnTo>
                <a:lnTo>
                  <a:pt x="122" y="56"/>
                </a:lnTo>
                <a:lnTo>
                  <a:pt x="12" y="92"/>
                </a:lnTo>
                <a:lnTo>
                  <a:pt x="0" y="16"/>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4" name="Freeform 47"/>
          <p:cNvSpPr>
            <a:spLocks/>
          </p:cNvSpPr>
          <p:nvPr/>
        </p:nvSpPr>
        <p:spPr bwMode="auto">
          <a:xfrm>
            <a:off x="6158376" y="3163051"/>
            <a:ext cx="268408" cy="108957"/>
          </a:xfrm>
          <a:custGeom>
            <a:avLst/>
            <a:gdLst>
              <a:gd name="T0" fmla="*/ 2147483647 w 240"/>
              <a:gd name="T1" fmla="*/ 2147483647 h 96"/>
              <a:gd name="T2" fmla="*/ 2147483647 w 240"/>
              <a:gd name="T3" fmla="*/ 0 h 96"/>
              <a:gd name="T4" fmla="*/ 2147483647 w 240"/>
              <a:gd name="T5" fmla="*/ 2147483647 h 96"/>
              <a:gd name="T6" fmla="*/ 2147483647 w 240"/>
              <a:gd name="T7" fmla="*/ 2147483647 h 96"/>
              <a:gd name="T8" fmla="*/ 2147483647 w 240"/>
              <a:gd name="T9" fmla="*/ 2147483647 h 96"/>
              <a:gd name="T10" fmla="*/ 2147483647 w 240"/>
              <a:gd name="T11" fmla="*/ 2147483647 h 96"/>
              <a:gd name="T12" fmla="*/ 2147483647 w 240"/>
              <a:gd name="T13" fmla="*/ 2147483647 h 96"/>
              <a:gd name="T14" fmla="*/ 2147483647 w 240"/>
              <a:gd name="T15" fmla="*/ 2147483647 h 96"/>
              <a:gd name="T16" fmla="*/ 2147483647 w 240"/>
              <a:gd name="T17" fmla="*/ 2147483647 h 96"/>
              <a:gd name="T18" fmla="*/ 2147483647 w 240"/>
              <a:gd name="T19" fmla="*/ 2147483647 h 96"/>
              <a:gd name="T20" fmla="*/ 2147483647 w 240"/>
              <a:gd name="T21" fmla="*/ 2147483647 h 96"/>
              <a:gd name="T22" fmla="*/ 0 w 240"/>
              <a:gd name="T23" fmla="*/ 2147483647 h 96"/>
              <a:gd name="T24" fmla="*/ 2147483647 w 240"/>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
              <a:gd name="T40" fmla="*/ 0 h 96"/>
              <a:gd name="T41" fmla="*/ 240 w 240"/>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 h="96">
                <a:moveTo>
                  <a:pt x="49" y="16"/>
                </a:moveTo>
                <a:lnTo>
                  <a:pt x="158" y="0"/>
                </a:lnTo>
                <a:lnTo>
                  <a:pt x="199" y="48"/>
                </a:lnTo>
                <a:lnTo>
                  <a:pt x="219" y="40"/>
                </a:lnTo>
                <a:lnTo>
                  <a:pt x="240" y="16"/>
                </a:lnTo>
                <a:lnTo>
                  <a:pt x="240" y="56"/>
                </a:lnTo>
                <a:lnTo>
                  <a:pt x="219" y="80"/>
                </a:lnTo>
                <a:lnTo>
                  <a:pt x="179" y="80"/>
                </a:lnTo>
                <a:lnTo>
                  <a:pt x="150" y="56"/>
                </a:lnTo>
                <a:lnTo>
                  <a:pt x="122" y="80"/>
                </a:lnTo>
                <a:lnTo>
                  <a:pt x="12" y="96"/>
                </a:lnTo>
                <a:lnTo>
                  <a:pt x="0" y="24"/>
                </a:lnTo>
                <a:lnTo>
                  <a:pt x="49" y="16"/>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5" name="Freeform 48"/>
          <p:cNvSpPr>
            <a:spLocks/>
          </p:cNvSpPr>
          <p:nvPr/>
        </p:nvSpPr>
        <p:spPr bwMode="auto">
          <a:xfrm>
            <a:off x="6297460" y="3226196"/>
            <a:ext cx="63442" cy="91623"/>
          </a:xfrm>
          <a:custGeom>
            <a:avLst/>
            <a:gdLst>
              <a:gd name="T0" fmla="*/ 2147483647 w 57"/>
              <a:gd name="T1" fmla="*/ 2147483647 h 80"/>
              <a:gd name="T2" fmla="*/ 2147483647 w 57"/>
              <a:gd name="T3" fmla="*/ 2147483647 h 80"/>
              <a:gd name="T4" fmla="*/ 0 w 57"/>
              <a:gd name="T5" fmla="*/ 2147483647 h 80"/>
              <a:gd name="T6" fmla="*/ 2147483647 w 57"/>
              <a:gd name="T7" fmla="*/ 0 h 80"/>
              <a:gd name="T8" fmla="*/ 2147483647 w 57"/>
              <a:gd name="T9" fmla="*/ 2147483647 h 80"/>
              <a:gd name="T10" fmla="*/ 0 60000 65536"/>
              <a:gd name="T11" fmla="*/ 0 60000 65536"/>
              <a:gd name="T12" fmla="*/ 0 60000 65536"/>
              <a:gd name="T13" fmla="*/ 0 60000 65536"/>
              <a:gd name="T14" fmla="*/ 0 60000 65536"/>
              <a:gd name="T15" fmla="*/ 0 w 57"/>
              <a:gd name="T16" fmla="*/ 0 h 80"/>
              <a:gd name="T17" fmla="*/ 57 w 57"/>
              <a:gd name="T18" fmla="*/ 80 h 80"/>
            </a:gdLst>
            <a:ahLst/>
            <a:cxnLst>
              <a:cxn ang="T10">
                <a:pos x="T0" y="T1"/>
              </a:cxn>
              <a:cxn ang="T11">
                <a:pos x="T2" y="T3"/>
              </a:cxn>
              <a:cxn ang="T12">
                <a:pos x="T4" y="T5"/>
              </a:cxn>
              <a:cxn ang="T13">
                <a:pos x="T6" y="T7"/>
              </a:cxn>
              <a:cxn ang="T14">
                <a:pos x="T8" y="T9"/>
              </a:cxn>
            </a:cxnLst>
            <a:rect l="T15" t="T16" r="T17" b="T18"/>
            <a:pathLst>
              <a:path w="57" h="80">
                <a:moveTo>
                  <a:pt x="57" y="24"/>
                </a:moveTo>
                <a:lnTo>
                  <a:pt x="8" y="80"/>
                </a:lnTo>
                <a:lnTo>
                  <a:pt x="0" y="24"/>
                </a:lnTo>
                <a:lnTo>
                  <a:pt x="28" y="0"/>
                </a:lnTo>
                <a:lnTo>
                  <a:pt x="57" y="24"/>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6" name="Freeform 49"/>
          <p:cNvSpPr>
            <a:spLocks/>
          </p:cNvSpPr>
          <p:nvPr/>
        </p:nvSpPr>
        <p:spPr bwMode="auto">
          <a:xfrm>
            <a:off x="6201078" y="2858467"/>
            <a:ext cx="136644" cy="323155"/>
          </a:xfrm>
          <a:custGeom>
            <a:avLst/>
            <a:gdLst>
              <a:gd name="T0" fmla="*/ 0 w 122"/>
              <a:gd name="T1" fmla="*/ 2147483647 h 284"/>
              <a:gd name="T2" fmla="*/ 2147483647 w 122"/>
              <a:gd name="T3" fmla="*/ 0 h 284"/>
              <a:gd name="T4" fmla="*/ 2147483647 w 122"/>
              <a:gd name="T5" fmla="*/ 2147483647 h 284"/>
              <a:gd name="T6" fmla="*/ 2147483647 w 122"/>
              <a:gd name="T7" fmla="*/ 2147483647 h 284"/>
              <a:gd name="T8" fmla="*/ 2147483647 w 122"/>
              <a:gd name="T9" fmla="*/ 2147483647 h 284"/>
              <a:gd name="T10" fmla="*/ 2147483647 w 122"/>
              <a:gd name="T11" fmla="*/ 2147483647 h 284"/>
              <a:gd name="T12" fmla="*/ 2147483647 w 122"/>
              <a:gd name="T13" fmla="*/ 2147483647 h 284"/>
              <a:gd name="T14" fmla="*/ 2147483647 w 122"/>
              <a:gd name="T15" fmla="*/ 2147483647 h 284"/>
              <a:gd name="T16" fmla="*/ 2147483647 w 122"/>
              <a:gd name="T17" fmla="*/ 2147483647 h 284"/>
              <a:gd name="T18" fmla="*/ 0 w 122"/>
              <a:gd name="T19" fmla="*/ 2147483647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284"/>
              <a:gd name="T32" fmla="*/ 122 w 122"/>
              <a:gd name="T33" fmla="*/ 284 h 2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284">
                <a:moveTo>
                  <a:pt x="0" y="4"/>
                </a:moveTo>
                <a:lnTo>
                  <a:pt x="45" y="0"/>
                </a:lnTo>
                <a:lnTo>
                  <a:pt x="114" y="188"/>
                </a:lnTo>
                <a:lnTo>
                  <a:pt x="122" y="268"/>
                </a:lnTo>
                <a:lnTo>
                  <a:pt x="13" y="284"/>
                </a:lnTo>
                <a:lnTo>
                  <a:pt x="4" y="252"/>
                </a:lnTo>
                <a:lnTo>
                  <a:pt x="4" y="128"/>
                </a:lnTo>
                <a:lnTo>
                  <a:pt x="13" y="80"/>
                </a:lnTo>
                <a:lnTo>
                  <a:pt x="4" y="48"/>
                </a:lnTo>
                <a:lnTo>
                  <a:pt x="0" y="4"/>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7" name="Freeform 50"/>
          <p:cNvSpPr>
            <a:spLocks/>
          </p:cNvSpPr>
          <p:nvPr/>
        </p:nvSpPr>
        <p:spPr bwMode="auto">
          <a:xfrm>
            <a:off x="6252319" y="2555122"/>
            <a:ext cx="272068" cy="517544"/>
          </a:xfrm>
          <a:custGeom>
            <a:avLst/>
            <a:gdLst>
              <a:gd name="T0" fmla="*/ 2147483647 w 244"/>
              <a:gd name="T1" fmla="*/ 2147483647 h 456"/>
              <a:gd name="T2" fmla="*/ 2147483647 w 244"/>
              <a:gd name="T3" fmla="*/ 0 h 456"/>
              <a:gd name="T4" fmla="*/ 2147483647 w 244"/>
              <a:gd name="T5" fmla="*/ 2147483647 h 456"/>
              <a:gd name="T6" fmla="*/ 2147483647 w 244"/>
              <a:gd name="T7" fmla="*/ 2147483647 h 456"/>
              <a:gd name="T8" fmla="*/ 2147483647 w 244"/>
              <a:gd name="T9" fmla="*/ 2147483647 h 456"/>
              <a:gd name="T10" fmla="*/ 2147483647 w 244"/>
              <a:gd name="T11" fmla="*/ 2147483647 h 456"/>
              <a:gd name="T12" fmla="*/ 2147483647 w 244"/>
              <a:gd name="T13" fmla="*/ 2147483647 h 456"/>
              <a:gd name="T14" fmla="*/ 2147483647 w 244"/>
              <a:gd name="T15" fmla="*/ 2147483647 h 456"/>
              <a:gd name="T16" fmla="*/ 2147483647 w 244"/>
              <a:gd name="T17" fmla="*/ 2147483647 h 456"/>
              <a:gd name="T18" fmla="*/ 2147483647 w 244"/>
              <a:gd name="T19" fmla="*/ 2147483647 h 456"/>
              <a:gd name="T20" fmla="*/ 2147483647 w 244"/>
              <a:gd name="T21" fmla="*/ 2147483647 h 456"/>
              <a:gd name="T22" fmla="*/ 0 w 244"/>
              <a:gd name="T23" fmla="*/ 2147483647 h 456"/>
              <a:gd name="T24" fmla="*/ 2147483647 w 244"/>
              <a:gd name="T25" fmla="*/ 2147483647 h 456"/>
              <a:gd name="T26" fmla="*/ 2147483647 w 244"/>
              <a:gd name="T27" fmla="*/ 2147483647 h 456"/>
              <a:gd name="T28" fmla="*/ 2147483647 w 244"/>
              <a:gd name="T29" fmla="*/ 2147483647 h 456"/>
              <a:gd name="T30" fmla="*/ 2147483647 w 244"/>
              <a:gd name="T31" fmla="*/ 2147483647 h 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
              <a:gd name="T49" fmla="*/ 0 h 456"/>
              <a:gd name="T50" fmla="*/ 244 w 244"/>
              <a:gd name="T51" fmla="*/ 456 h 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 h="456">
                <a:moveTo>
                  <a:pt x="77" y="16"/>
                </a:moveTo>
                <a:lnTo>
                  <a:pt x="114" y="0"/>
                </a:lnTo>
                <a:lnTo>
                  <a:pt x="146" y="4"/>
                </a:lnTo>
                <a:lnTo>
                  <a:pt x="187" y="164"/>
                </a:lnTo>
                <a:lnTo>
                  <a:pt x="244" y="204"/>
                </a:lnTo>
                <a:lnTo>
                  <a:pt x="244" y="220"/>
                </a:lnTo>
                <a:lnTo>
                  <a:pt x="244" y="260"/>
                </a:lnTo>
                <a:lnTo>
                  <a:pt x="175" y="300"/>
                </a:lnTo>
                <a:lnTo>
                  <a:pt x="154" y="332"/>
                </a:lnTo>
                <a:lnTo>
                  <a:pt x="77" y="388"/>
                </a:lnTo>
                <a:lnTo>
                  <a:pt x="69" y="456"/>
                </a:lnTo>
                <a:lnTo>
                  <a:pt x="0" y="268"/>
                </a:lnTo>
                <a:lnTo>
                  <a:pt x="24" y="148"/>
                </a:lnTo>
                <a:lnTo>
                  <a:pt x="16" y="56"/>
                </a:lnTo>
                <a:lnTo>
                  <a:pt x="45" y="4"/>
                </a:lnTo>
                <a:lnTo>
                  <a:pt x="77" y="16"/>
                </a:lnTo>
                <a:close/>
              </a:path>
            </a:pathLst>
          </a:custGeom>
          <a:gradFill rotWithShape="1">
            <a:gsLst>
              <a:gs pos="0">
                <a:srgbClr val="2F5E76"/>
              </a:gs>
              <a:gs pos="100000">
                <a:srgbClr val="66CCFF"/>
              </a:gs>
            </a:gsLst>
            <a:lin ang="5400000" scaled="1"/>
          </a:gradFill>
          <a:ln w="6350">
            <a:solidFill>
              <a:schemeClr val="tx1"/>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8" name="Text Box 60"/>
          <p:cNvSpPr txBox="1">
            <a:spLocks noChangeArrowheads="1"/>
          </p:cNvSpPr>
          <p:nvPr/>
        </p:nvSpPr>
        <p:spPr bwMode="auto">
          <a:xfrm>
            <a:off x="6896848" y="990600"/>
            <a:ext cx="760505"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prstClr val="black"/>
                </a:solidFill>
                <a:latin typeface="Arial" charset="0"/>
              </a:rPr>
              <a:t>East</a:t>
            </a:r>
          </a:p>
        </p:txBody>
      </p:sp>
      <p:sp>
        <p:nvSpPr>
          <p:cNvPr id="2119" name="Text Box 69"/>
          <p:cNvSpPr txBox="1">
            <a:spLocks noChangeArrowheads="1"/>
          </p:cNvSpPr>
          <p:nvPr/>
        </p:nvSpPr>
        <p:spPr bwMode="auto">
          <a:xfrm>
            <a:off x="1657266" y="987212"/>
            <a:ext cx="777419" cy="392458"/>
          </a:xfrm>
          <a:prstGeom prst="rect">
            <a:avLst/>
          </a:prstGeom>
          <a:noFill/>
          <a:ln w="9525">
            <a:noFill/>
            <a:miter lim="800000"/>
            <a:headEnd/>
            <a:tailEnd/>
          </a:ln>
        </p:spPr>
        <p:txBody>
          <a:bodyPr wrap="none">
            <a:spAutoFit/>
          </a:bodyPr>
          <a:lstStyle/>
          <a:p>
            <a:pPr fontAlgn="base">
              <a:spcBef>
                <a:spcPct val="0"/>
              </a:spcBef>
              <a:spcAft>
                <a:spcPct val="0"/>
              </a:spcAft>
            </a:pPr>
            <a:r>
              <a:rPr lang="en-US" sz="2000" b="1" dirty="0">
                <a:solidFill>
                  <a:prstClr val="black"/>
                </a:solidFill>
                <a:latin typeface="Arial" charset="0"/>
              </a:rPr>
              <a:t>West</a:t>
            </a:r>
          </a:p>
        </p:txBody>
      </p:sp>
      <p:sp>
        <p:nvSpPr>
          <p:cNvPr id="2124" name="Text Box 83"/>
          <p:cNvSpPr txBox="1">
            <a:spLocks noChangeArrowheads="1"/>
          </p:cNvSpPr>
          <p:nvPr/>
        </p:nvSpPr>
        <p:spPr bwMode="auto">
          <a:xfrm>
            <a:off x="3971052" y="990600"/>
            <a:ext cx="1047736" cy="39245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prstClr val="black"/>
                </a:solidFill>
                <a:latin typeface="Arial" charset="0"/>
              </a:rPr>
              <a:t>Central</a:t>
            </a:r>
          </a:p>
        </p:txBody>
      </p:sp>
      <p:sp>
        <p:nvSpPr>
          <p:cNvPr id="2125" name="Rectangle 93"/>
          <p:cNvSpPr>
            <a:spLocks noChangeArrowheads="1"/>
          </p:cNvSpPr>
          <p:nvPr/>
        </p:nvSpPr>
        <p:spPr bwMode="auto">
          <a:xfrm>
            <a:off x="6165696" y="4286047"/>
            <a:ext cx="1346922" cy="1010325"/>
          </a:xfrm>
          <a:prstGeom prst="rect">
            <a:avLst/>
          </a:prstGeom>
          <a:noFill/>
          <a:ln w="9525">
            <a:no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pic>
        <p:nvPicPr>
          <p:cNvPr id="2051" name="Picture 64"/>
          <p:cNvPicPr>
            <a:picLocks noChangeAspect="1" noChangeArrowheads="1"/>
          </p:cNvPicPr>
          <p:nvPr/>
        </p:nvPicPr>
        <p:blipFill>
          <a:blip r:embed="rId4" cstate="print"/>
          <a:srcRect/>
          <a:stretch>
            <a:fillRect/>
          </a:stretch>
        </p:blipFill>
        <p:spPr bwMode="auto">
          <a:xfrm>
            <a:off x="722660" y="4167101"/>
            <a:ext cx="990600" cy="776288"/>
          </a:xfrm>
          <a:prstGeom prst="rect">
            <a:avLst/>
          </a:prstGeom>
          <a:noFill/>
          <a:ln w="9525">
            <a:noFill/>
            <a:miter lim="800000"/>
            <a:headEnd/>
            <a:tailEnd/>
          </a:ln>
        </p:spPr>
      </p:pic>
      <p:pic>
        <p:nvPicPr>
          <p:cNvPr id="2052" name="Picture 65"/>
          <p:cNvPicPr>
            <a:picLocks noChangeAspect="1" noChangeArrowheads="1"/>
          </p:cNvPicPr>
          <p:nvPr/>
        </p:nvPicPr>
        <p:blipFill>
          <a:blip r:embed="rId5" cstate="print"/>
          <a:srcRect/>
          <a:stretch>
            <a:fillRect/>
          </a:stretch>
        </p:blipFill>
        <p:spPr bwMode="auto">
          <a:xfrm>
            <a:off x="608211" y="4740225"/>
            <a:ext cx="609600" cy="823913"/>
          </a:xfrm>
          <a:prstGeom prst="rect">
            <a:avLst/>
          </a:prstGeom>
          <a:noFill/>
          <a:ln w="9525">
            <a:noFill/>
            <a:miter lim="800000"/>
            <a:headEnd/>
            <a:tailEnd/>
          </a:ln>
        </p:spPr>
      </p:pic>
      <p:pic>
        <p:nvPicPr>
          <p:cNvPr id="2053" name="Picture 2"/>
          <p:cNvPicPr>
            <a:picLocks noChangeAspect="1" noChangeArrowheads="1"/>
          </p:cNvPicPr>
          <p:nvPr/>
        </p:nvPicPr>
        <p:blipFill>
          <a:blip r:embed="rId6" cstate="print"/>
          <a:srcRect/>
          <a:stretch>
            <a:fillRect/>
          </a:stretch>
        </p:blipFill>
        <p:spPr bwMode="auto">
          <a:xfrm rot="-1410321">
            <a:off x="6974943" y="3596804"/>
            <a:ext cx="2119312" cy="1585913"/>
          </a:xfrm>
          <a:prstGeom prst="rect">
            <a:avLst/>
          </a:prstGeom>
          <a:noFill/>
          <a:ln w="9525">
            <a:noFill/>
            <a:miter lim="800000"/>
            <a:headEnd/>
            <a:tailEnd/>
          </a:ln>
        </p:spPr>
      </p:pic>
      <p:pic>
        <p:nvPicPr>
          <p:cNvPr id="2054" name="Picture 68"/>
          <p:cNvPicPr>
            <a:picLocks noChangeAspect="1" noChangeArrowheads="1"/>
          </p:cNvPicPr>
          <p:nvPr/>
        </p:nvPicPr>
        <p:blipFill>
          <a:blip r:embed="rId7" cstate="print"/>
          <a:srcRect/>
          <a:stretch>
            <a:fillRect/>
          </a:stretch>
        </p:blipFill>
        <p:spPr bwMode="auto">
          <a:xfrm>
            <a:off x="7372058" y="3575287"/>
            <a:ext cx="474663" cy="881063"/>
          </a:xfrm>
          <a:prstGeom prst="rect">
            <a:avLst/>
          </a:prstGeom>
          <a:noFill/>
          <a:ln w="9525">
            <a:noFill/>
            <a:miter lim="800000"/>
            <a:headEnd/>
            <a:tailEnd/>
          </a:ln>
        </p:spPr>
      </p:pic>
      <p:pic>
        <p:nvPicPr>
          <p:cNvPr id="2055" name="Picture 70"/>
          <p:cNvPicPr>
            <a:picLocks noChangeAspect="1" noChangeArrowheads="1"/>
          </p:cNvPicPr>
          <p:nvPr/>
        </p:nvPicPr>
        <p:blipFill>
          <a:blip r:embed="rId8" cstate="print"/>
          <a:srcRect/>
          <a:stretch>
            <a:fillRect/>
          </a:stretch>
        </p:blipFill>
        <p:spPr bwMode="auto">
          <a:xfrm>
            <a:off x="0" y="2711450"/>
            <a:ext cx="1371600" cy="946150"/>
          </a:xfrm>
          <a:prstGeom prst="rect">
            <a:avLst/>
          </a:prstGeom>
          <a:noFill/>
          <a:ln w="9525">
            <a:noFill/>
            <a:miter lim="800000"/>
            <a:headEnd/>
            <a:tailEnd/>
          </a:ln>
        </p:spPr>
      </p:pic>
      <p:sp>
        <p:nvSpPr>
          <p:cNvPr id="2056" name="Rectangle 72"/>
          <p:cNvSpPr>
            <a:spLocks noChangeArrowheads="1"/>
          </p:cNvSpPr>
          <p:nvPr/>
        </p:nvSpPr>
        <p:spPr bwMode="auto">
          <a:xfrm>
            <a:off x="29077" y="3793586"/>
            <a:ext cx="1474787"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prstClr val="black"/>
                </a:solidFill>
                <a:latin typeface="Arial" charset="0"/>
              </a:rPr>
              <a:t>Hawaii/Guam</a:t>
            </a:r>
            <a:endParaRPr lang="en-US" sz="1600" dirty="0">
              <a:solidFill>
                <a:prstClr val="black"/>
              </a:solidFill>
              <a:latin typeface="Arial" charset="0"/>
            </a:endParaRPr>
          </a:p>
        </p:txBody>
      </p:sp>
      <p:sp>
        <p:nvSpPr>
          <p:cNvPr id="2057" name="Rectangle 73"/>
          <p:cNvSpPr>
            <a:spLocks noChangeArrowheads="1"/>
          </p:cNvSpPr>
          <p:nvPr/>
        </p:nvSpPr>
        <p:spPr bwMode="auto">
          <a:xfrm>
            <a:off x="228600" y="2209800"/>
            <a:ext cx="1571264"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prstClr val="black"/>
                </a:solidFill>
                <a:latin typeface="Arial" charset="0"/>
              </a:rPr>
              <a:t>Alaska </a:t>
            </a:r>
            <a:r>
              <a:rPr lang="en-US" sz="1000" b="1" dirty="0">
                <a:solidFill>
                  <a:prstClr val="black"/>
                </a:solidFill>
                <a:latin typeface="Arial" charset="0"/>
              </a:rPr>
              <a:t>TLSP West</a:t>
            </a:r>
            <a:endParaRPr lang="en-US" sz="1000" dirty="0">
              <a:solidFill>
                <a:prstClr val="black"/>
              </a:solidFill>
              <a:latin typeface="Arial" charset="0"/>
            </a:endParaRPr>
          </a:p>
        </p:txBody>
      </p:sp>
      <p:sp>
        <p:nvSpPr>
          <p:cNvPr id="2058" name="Rectangle 74"/>
          <p:cNvSpPr>
            <a:spLocks noChangeArrowheads="1"/>
          </p:cNvSpPr>
          <p:nvPr/>
        </p:nvSpPr>
        <p:spPr bwMode="auto">
          <a:xfrm rot="10800000" flipV="1">
            <a:off x="7206628" y="2819400"/>
            <a:ext cx="1294749"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latin typeface="Arial" charset="0"/>
              </a:rPr>
              <a:t>Japan/Korea</a:t>
            </a:r>
            <a:endParaRPr lang="en-US" sz="1400" dirty="0">
              <a:solidFill>
                <a:prstClr val="black"/>
              </a:solidFill>
              <a:latin typeface="Arial" charset="0"/>
            </a:endParaRPr>
          </a:p>
        </p:txBody>
      </p:sp>
      <p:sp>
        <p:nvSpPr>
          <p:cNvPr id="89" name="Rectangle 88"/>
          <p:cNvSpPr/>
          <p:nvPr/>
        </p:nvSpPr>
        <p:spPr>
          <a:xfrm>
            <a:off x="7282502" y="3193385"/>
            <a:ext cx="1142999" cy="316834"/>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850" dirty="0">
                <a:solidFill>
                  <a:prstClr val="black"/>
                </a:solidFill>
                <a:latin typeface="Arial" panose="020B0604020202020204" pitchFamily="34" charset="0"/>
                <a:cs typeface="Arial" panose="020B0604020202020204" pitchFamily="34" charset="0"/>
              </a:rPr>
              <a:t> TLSP West region</a:t>
            </a:r>
          </a:p>
        </p:txBody>
      </p:sp>
      <p:sp>
        <p:nvSpPr>
          <p:cNvPr id="90" name="Rectangle 89"/>
          <p:cNvSpPr/>
          <p:nvPr/>
        </p:nvSpPr>
        <p:spPr>
          <a:xfrm>
            <a:off x="136940" y="5532076"/>
            <a:ext cx="1210258" cy="266861"/>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850" dirty="0">
                <a:solidFill>
                  <a:prstClr val="black"/>
                </a:solidFill>
                <a:latin typeface="Arial" panose="020B0604020202020204" pitchFamily="34" charset="0"/>
                <a:cs typeface="Arial" panose="020B0604020202020204" pitchFamily="34" charset="0"/>
              </a:rPr>
              <a:t>TLSP West region </a:t>
            </a:r>
          </a:p>
        </p:txBody>
      </p:sp>
      <p:sp>
        <p:nvSpPr>
          <p:cNvPr id="2065" name="TextBox 90"/>
          <p:cNvSpPr txBox="1">
            <a:spLocks noChangeArrowheads="1"/>
          </p:cNvSpPr>
          <p:nvPr/>
        </p:nvSpPr>
        <p:spPr bwMode="auto">
          <a:xfrm>
            <a:off x="1604673" y="5410200"/>
            <a:ext cx="5582170"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dirty="0">
                <a:solidFill>
                  <a:prstClr val="black"/>
                </a:solidFill>
                <a:latin typeface="Arial" charset="0"/>
              </a:rPr>
              <a:t>OCONUS- CENTCOM/EUCOM/AFRICOM LTC</a:t>
            </a:r>
          </a:p>
        </p:txBody>
      </p:sp>
      <p:sp>
        <p:nvSpPr>
          <p:cNvPr id="2066" name="TextBox 75"/>
          <p:cNvSpPr txBox="1">
            <a:spLocks noChangeArrowheads="1"/>
          </p:cNvSpPr>
          <p:nvPr/>
        </p:nvSpPr>
        <p:spPr bwMode="auto">
          <a:xfrm>
            <a:off x="945322" y="1346537"/>
            <a:ext cx="2286000" cy="1015663"/>
          </a:xfrm>
          <a:prstGeom prst="rect">
            <a:avLst/>
          </a:prstGeom>
          <a:noFill/>
          <a:ln w="9525">
            <a:noFill/>
            <a:miter lim="800000"/>
            <a:headEnd/>
            <a:tailEnd/>
          </a:ln>
        </p:spPr>
        <p:txBody>
          <a:bodyPr>
            <a:spAutoFit/>
          </a:bodyPr>
          <a:lstStyle/>
          <a:p>
            <a:pPr eaLnBrk="0" fontAlgn="base" hangingPunct="0">
              <a:lnSpc>
                <a:spcPct val="150000"/>
              </a:lnSpc>
              <a:spcBef>
                <a:spcPct val="0"/>
              </a:spcBef>
              <a:spcAft>
                <a:spcPct val="0"/>
              </a:spcAft>
            </a:pPr>
            <a:r>
              <a:rPr lang="en-US" sz="1000" dirty="0">
                <a:solidFill>
                  <a:prstClr val="black"/>
                </a:solidFill>
                <a:latin typeface="Arial" charset="0"/>
              </a:rPr>
              <a:t>SPM8E611D0004 - Sylvan (0P0E1)</a:t>
            </a:r>
          </a:p>
          <a:p>
            <a:pPr eaLnBrk="0" fontAlgn="base" hangingPunct="0">
              <a:lnSpc>
                <a:spcPct val="150000"/>
              </a:lnSpc>
              <a:spcBef>
                <a:spcPct val="0"/>
              </a:spcBef>
              <a:spcAft>
                <a:spcPct val="0"/>
              </a:spcAft>
            </a:pPr>
            <a:r>
              <a:rPr lang="en-US" sz="1000" dirty="0">
                <a:solidFill>
                  <a:prstClr val="black"/>
                </a:solidFill>
                <a:latin typeface="Arial" charset="0"/>
              </a:rPr>
              <a:t>SPM8E611D0005 - S &amp; S (4MD36)</a:t>
            </a:r>
          </a:p>
          <a:p>
            <a:pPr eaLnBrk="0" fontAlgn="base" hangingPunct="0">
              <a:lnSpc>
                <a:spcPct val="150000"/>
              </a:lnSpc>
              <a:spcBef>
                <a:spcPct val="0"/>
              </a:spcBef>
              <a:spcAft>
                <a:spcPct val="0"/>
              </a:spcAft>
            </a:pPr>
            <a:r>
              <a:rPr lang="en-US" sz="1000" dirty="0">
                <a:solidFill>
                  <a:prstClr val="black"/>
                </a:solidFill>
                <a:latin typeface="Arial" charset="0"/>
              </a:rPr>
              <a:t>SPM8E611D0006 - Buie (3RWY9)</a:t>
            </a:r>
          </a:p>
          <a:p>
            <a:pPr eaLnBrk="0" fontAlgn="base" hangingPunct="0">
              <a:lnSpc>
                <a:spcPct val="150000"/>
              </a:lnSpc>
              <a:spcBef>
                <a:spcPct val="0"/>
              </a:spcBef>
              <a:spcAft>
                <a:spcPct val="0"/>
              </a:spcAft>
            </a:pPr>
            <a:r>
              <a:rPr lang="en-US" sz="1000" dirty="0">
                <a:solidFill>
                  <a:prstClr val="black"/>
                </a:solidFill>
                <a:latin typeface="Arial" charset="0"/>
              </a:rPr>
              <a:t>SPM8E611D0007 - Forest (0K935)</a:t>
            </a:r>
          </a:p>
        </p:txBody>
      </p:sp>
      <p:sp>
        <p:nvSpPr>
          <p:cNvPr id="2067" name="Rectangle 78"/>
          <p:cNvSpPr>
            <a:spLocks noChangeArrowheads="1"/>
          </p:cNvSpPr>
          <p:nvPr/>
        </p:nvSpPr>
        <p:spPr bwMode="auto">
          <a:xfrm>
            <a:off x="3351040" y="1268705"/>
            <a:ext cx="2287760" cy="784830"/>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en-US" sz="1000" dirty="0">
                <a:solidFill>
                  <a:prstClr val="black"/>
                </a:solidFill>
                <a:latin typeface="Arial" charset="0"/>
              </a:rPr>
              <a:t>SPM8E612D0001 - Forest (0K935)</a:t>
            </a:r>
          </a:p>
          <a:p>
            <a:pPr fontAlgn="base">
              <a:lnSpc>
                <a:spcPct val="150000"/>
              </a:lnSpc>
              <a:spcBef>
                <a:spcPct val="0"/>
              </a:spcBef>
              <a:spcAft>
                <a:spcPct val="0"/>
              </a:spcAft>
            </a:pPr>
            <a:r>
              <a:rPr lang="en-US" sz="1000" dirty="0">
                <a:solidFill>
                  <a:prstClr val="black"/>
                </a:solidFill>
                <a:latin typeface="Arial" charset="0"/>
              </a:rPr>
              <a:t>SPM8E612D0002 - Pelican (0DSA3)</a:t>
            </a:r>
          </a:p>
          <a:p>
            <a:pPr fontAlgn="base">
              <a:lnSpc>
                <a:spcPct val="150000"/>
              </a:lnSpc>
              <a:spcBef>
                <a:spcPct val="0"/>
              </a:spcBef>
              <a:spcAft>
                <a:spcPct val="0"/>
              </a:spcAft>
            </a:pPr>
            <a:r>
              <a:rPr lang="en-US" sz="1000" dirty="0">
                <a:solidFill>
                  <a:prstClr val="black"/>
                </a:solidFill>
                <a:latin typeface="Arial" charset="0"/>
              </a:rPr>
              <a:t>SPM8E612D0003 - S &amp; S (4MD36)</a:t>
            </a:r>
          </a:p>
        </p:txBody>
      </p:sp>
      <p:sp>
        <p:nvSpPr>
          <p:cNvPr id="2068" name="Rectangle 79"/>
          <p:cNvSpPr>
            <a:spLocks noChangeArrowheads="1"/>
          </p:cNvSpPr>
          <p:nvPr/>
        </p:nvSpPr>
        <p:spPr bwMode="auto">
          <a:xfrm>
            <a:off x="6019800" y="1284232"/>
            <a:ext cx="2514600" cy="1015663"/>
          </a:xfrm>
          <a:prstGeom prst="rect">
            <a:avLst/>
          </a:prstGeom>
          <a:noFill/>
          <a:ln w="9525">
            <a:noFill/>
            <a:miter lim="800000"/>
            <a:headEnd/>
            <a:tailEnd/>
          </a:ln>
        </p:spPr>
        <p:txBody>
          <a:bodyPr>
            <a:spAutoFit/>
          </a:bodyPr>
          <a:lstStyle/>
          <a:p>
            <a:pPr fontAlgn="base">
              <a:lnSpc>
                <a:spcPct val="150000"/>
              </a:lnSpc>
              <a:spcBef>
                <a:spcPct val="0"/>
              </a:spcBef>
              <a:spcAft>
                <a:spcPct val="0"/>
              </a:spcAft>
            </a:pPr>
            <a:r>
              <a:rPr lang="en-US" sz="1000" dirty="0">
                <a:solidFill>
                  <a:prstClr val="black"/>
                </a:solidFill>
                <a:latin typeface="Arial" charset="0"/>
              </a:rPr>
              <a:t>SPM8E615D0003  - Buie (3RWY9)</a:t>
            </a:r>
          </a:p>
          <a:p>
            <a:pPr fontAlgn="base">
              <a:lnSpc>
                <a:spcPct val="150000"/>
              </a:lnSpc>
              <a:spcBef>
                <a:spcPct val="0"/>
              </a:spcBef>
              <a:spcAft>
                <a:spcPct val="0"/>
              </a:spcAft>
            </a:pPr>
            <a:r>
              <a:rPr lang="en-US" sz="1000" dirty="0">
                <a:solidFill>
                  <a:prstClr val="black"/>
                </a:solidFill>
                <a:latin typeface="Arial" charset="0"/>
              </a:rPr>
              <a:t>SPM8E615D0004  - MA (02YC4)</a:t>
            </a:r>
          </a:p>
          <a:p>
            <a:pPr fontAlgn="base">
              <a:lnSpc>
                <a:spcPct val="150000"/>
              </a:lnSpc>
              <a:spcBef>
                <a:spcPct val="0"/>
              </a:spcBef>
              <a:spcAft>
                <a:spcPct val="0"/>
              </a:spcAft>
            </a:pPr>
            <a:r>
              <a:rPr lang="en-US" sz="1000" dirty="0">
                <a:solidFill>
                  <a:prstClr val="black"/>
                </a:solidFill>
                <a:latin typeface="Arial" charset="0"/>
              </a:rPr>
              <a:t>SPM8E615D0005  - Forest (0K935)</a:t>
            </a:r>
          </a:p>
          <a:p>
            <a:pPr fontAlgn="base">
              <a:lnSpc>
                <a:spcPct val="150000"/>
              </a:lnSpc>
              <a:spcBef>
                <a:spcPct val="0"/>
              </a:spcBef>
              <a:spcAft>
                <a:spcPct val="0"/>
              </a:spcAft>
            </a:pPr>
            <a:r>
              <a:rPr lang="en-US" sz="1000" dirty="0">
                <a:solidFill>
                  <a:prstClr val="black"/>
                </a:solidFill>
                <a:latin typeface="Arial" charset="0"/>
              </a:rPr>
              <a:t>SPM8E615D0006  - S &amp; S (4MD36)</a:t>
            </a:r>
          </a:p>
        </p:txBody>
      </p:sp>
      <p:sp>
        <p:nvSpPr>
          <p:cNvPr id="81" name="Rectangle 78"/>
          <p:cNvSpPr>
            <a:spLocks noChangeArrowheads="1"/>
          </p:cNvSpPr>
          <p:nvPr/>
        </p:nvSpPr>
        <p:spPr bwMode="auto">
          <a:xfrm>
            <a:off x="1102636" y="5810310"/>
            <a:ext cx="2271951" cy="553998"/>
          </a:xfrm>
          <a:prstGeom prst="rect">
            <a:avLst/>
          </a:prstGeom>
          <a:noFill/>
          <a:ln w="9525">
            <a:noFill/>
            <a:miter lim="800000"/>
            <a:headEnd/>
            <a:tailEnd/>
          </a:ln>
        </p:spPr>
        <p:txBody>
          <a:bodyPr wrap="square">
            <a:spAutoFit/>
          </a:bodyPr>
          <a:lstStyle/>
          <a:p>
            <a:pPr eaLnBrk="0" fontAlgn="base" hangingPunct="0">
              <a:lnSpc>
                <a:spcPct val="150000"/>
              </a:lnSpc>
              <a:spcBef>
                <a:spcPct val="0"/>
              </a:spcBef>
              <a:spcAft>
                <a:spcPct val="0"/>
              </a:spcAft>
            </a:pPr>
            <a:r>
              <a:rPr lang="en-US" sz="1000" dirty="0">
                <a:solidFill>
                  <a:prstClr val="black"/>
                </a:solidFill>
                <a:latin typeface="Arial" charset="0"/>
              </a:rPr>
              <a:t>SPE8E613D0001 - </a:t>
            </a:r>
            <a:r>
              <a:rPr lang="en-US" sz="1000" dirty="0" err="1">
                <a:solidFill>
                  <a:prstClr val="black"/>
                </a:solidFill>
                <a:latin typeface="Arial" charset="0"/>
              </a:rPr>
              <a:t>Buie</a:t>
            </a:r>
            <a:r>
              <a:rPr lang="en-US" sz="1000" dirty="0">
                <a:solidFill>
                  <a:prstClr val="black"/>
                </a:solidFill>
                <a:latin typeface="Arial" charset="0"/>
              </a:rPr>
              <a:t> (3RWY9)</a:t>
            </a:r>
          </a:p>
          <a:p>
            <a:pPr fontAlgn="base">
              <a:lnSpc>
                <a:spcPct val="150000"/>
              </a:lnSpc>
              <a:spcBef>
                <a:spcPct val="0"/>
              </a:spcBef>
              <a:spcAft>
                <a:spcPct val="0"/>
              </a:spcAft>
            </a:pPr>
            <a:r>
              <a:rPr lang="en-US" sz="1000" dirty="0">
                <a:solidFill>
                  <a:prstClr val="black"/>
                </a:solidFill>
                <a:latin typeface="Arial" charset="0"/>
              </a:rPr>
              <a:t>SPE8E613D0002 - Forest (0K935)</a:t>
            </a:r>
          </a:p>
        </p:txBody>
      </p:sp>
      <p:sp>
        <p:nvSpPr>
          <p:cNvPr id="83" name="Rectangle 78"/>
          <p:cNvSpPr>
            <a:spLocks noChangeArrowheads="1"/>
          </p:cNvSpPr>
          <p:nvPr/>
        </p:nvSpPr>
        <p:spPr bwMode="auto">
          <a:xfrm>
            <a:off x="3321540" y="5871720"/>
            <a:ext cx="2516319" cy="553998"/>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en-US" sz="1000" dirty="0">
                <a:solidFill>
                  <a:prstClr val="black"/>
                </a:solidFill>
                <a:latin typeface="Arial" charset="0"/>
              </a:rPr>
              <a:t>SPE8E613D0003 - Haroldson (1YMJ8)</a:t>
            </a:r>
          </a:p>
          <a:p>
            <a:pPr fontAlgn="base">
              <a:lnSpc>
                <a:spcPct val="150000"/>
              </a:lnSpc>
              <a:spcBef>
                <a:spcPct val="0"/>
              </a:spcBef>
              <a:spcAft>
                <a:spcPct val="0"/>
              </a:spcAft>
            </a:pPr>
            <a:r>
              <a:rPr lang="en-US" sz="1000" dirty="0">
                <a:solidFill>
                  <a:prstClr val="black"/>
                </a:solidFill>
                <a:latin typeface="Arial" charset="0"/>
              </a:rPr>
              <a:t>SPE8E613D0004 - Progressive (3JEM1)</a:t>
            </a:r>
          </a:p>
        </p:txBody>
      </p:sp>
      <p:sp>
        <p:nvSpPr>
          <p:cNvPr id="84" name="Rectangle 78"/>
          <p:cNvSpPr>
            <a:spLocks noChangeArrowheads="1"/>
          </p:cNvSpPr>
          <p:nvPr/>
        </p:nvSpPr>
        <p:spPr bwMode="auto">
          <a:xfrm>
            <a:off x="5794712" y="5810310"/>
            <a:ext cx="2438400" cy="553998"/>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en-US" sz="1000" dirty="0">
                <a:solidFill>
                  <a:prstClr val="black"/>
                </a:solidFill>
                <a:latin typeface="Arial" charset="0"/>
              </a:rPr>
              <a:t>SPE8E613D0005 - S &amp; S (4MD36)</a:t>
            </a:r>
          </a:p>
          <a:p>
            <a:pPr fontAlgn="base">
              <a:lnSpc>
                <a:spcPct val="150000"/>
              </a:lnSpc>
              <a:spcBef>
                <a:spcPct val="0"/>
              </a:spcBef>
              <a:spcAft>
                <a:spcPct val="0"/>
              </a:spcAft>
            </a:pPr>
            <a:r>
              <a:rPr lang="en-US" sz="1000" dirty="0">
                <a:solidFill>
                  <a:prstClr val="black"/>
                </a:solidFill>
                <a:latin typeface="Arial" charset="0"/>
              </a:rPr>
              <a:t>SPE8E613D0006 – </a:t>
            </a:r>
            <a:r>
              <a:rPr lang="en-US" sz="1000" dirty="0" err="1">
                <a:solidFill>
                  <a:prstClr val="black"/>
                </a:solidFill>
                <a:latin typeface="Arial" charset="0"/>
              </a:rPr>
              <a:t>Bridgewell</a:t>
            </a:r>
            <a:r>
              <a:rPr lang="en-US" sz="1000" dirty="0">
                <a:solidFill>
                  <a:prstClr val="black"/>
                </a:solidFill>
                <a:latin typeface="Arial" charset="0"/>
              </a:rPr>
              <a:t> (5YR06)</a:t>
            </a:r>
          </a:p>
        </p:txBody>
      </p:sp>
      <p:sp>
        <p:nvSpPr>
          <p:cNvPr id="2" name="TextBox 1"/>
          <p:cNvSpPr txBox="1"/>
          <p:nvPr/>
        </p:nvSpPr>
        <p:spPr>
          <a:xfrm>
            <a:off x="3522810" y="4638918"/>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TX</a:t>
            </a:r>
            <a:endParaRPr lang="en-US" sz="1600" dirty="0">
              <a:solidFill>
                <a:prstClr val="black"/>
              </a:solidFill>
              <a:latin typeface="Arial" charset="0"/>
            </a:endParaRPr>
          </a:p>
        </p:txBody>
      </p:sp>
      <p:sp>
        <p:nvSpPr>
          <p:cNvPr id="86" name="TextBox 85"/>
          <p:cNvSpPr txBox="1"/>
          <p:nvPr/>
        </p:nvSpPr>
        <p:spPr>
          <a:xfrm>
            <a:off x="5514196" y="4908400"/>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FL</a:t>
            </a:r>
            <a:endParaRPr lang="en-US" sz="1400" dirty="0">
              <a:solidFill>
                <a:prstClr val="black"/>
              </a:solidFill>
              <a:latin typeface="Arial" charset="0"/>
            </a:endParaRPr>
          </a:p>
        </p:txBody>
      </p:sp>
      <p:sp>
        <p:nvSpPr>
          <p:cNvPr id="87" name="TextBox 86"/>
          <p:cNvSpPr txBox="1"/>
          <p:nvPr/>
        </p:nvSpPr>
        <p:spPr>
          <a:xfrm>
            <a:off x="3817122" y="4181154"/>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OK</a:t>
            </a:r>
            <a:endParaRPr lang="en-US" sz="1600" dirty="0">
              <a:solidFill>
                <a:prstClr val="black"/>
              </a:solidFill>
              <a:latin typeface="Arial" charset="0"/>
            </a:endParaRPr>
          </a:p>
        </p:txBody>
      </p:sp>
      <p:sp>
        <p:nvSpPr>
          <p:cNvPr id="88" name="TextBox 87"/>
          <p:cNvSpPr txBox="1"/>
          <p:nvPr/>
        </p:nvSpPr>
        <p:spPr>
          <a:xfrm>
            <a:off x="4339072" y="472489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LA</a:t>
            </a:r>
            <a:endParaRPr lang="en-US" sz="1600" dirty="0">
              <a:solidFill>
                <a:prstClr val="black"/>
              </a:solidFill>
              <a:latin typeface="Arial" charset="0"/>
            </a:endParaRPr>
          </a:p>
        </p:txBody>
      </p:sp>
      <p:sp>
        <p:nvSpPr>
          <p:cNvPr id="91" name="TextBox 90"/>
          <p:cNvSpPr txBox="1"/>
          <p:nvPr/>
        </p:nvSpPr>
        <p:spPr>
          <a:xfrm>
            <a:off x="5616676" y="336832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PA</a:t>
            </a:r>
          </a:p>
        </p:txBody>
      </p:sp>
      <p:sp>
        <p:nvSpPr>
          <p:cNvPr id="92" name="TextBox 91"/>
          <p:cNvSpPr txBox="1"/>
          <p:nvPr/>
        </p:nvSpPr>
        <p:spPr>
          <a:xfrm>
            <a:off x="5827745" y="305815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NY</a:t>
            </a:r>
          </a:p>
        </p:txBody>
      </p:sp>
      <p:sp>
        <p:nvSpPr>
          <p:cNvPr id="93" name="TextBox 92"/>
          <p:cNvSpPr txBox="1"/>
          <p:nvPr/>
        </p:nvSpPr>
        <p:spPr>
          <a:xfrm>
            <a:off x="5550328" y="257033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VT</a:t>
            </a:r>
          </a:p>
        </p:txBody>
      </p:sp>
      <p:sp>
        <p:nvSpPr>
          <p:cNvPr id="94" name="TextBox 93"/>
          <p:cNvSpPr txBox="1"/>
          <p:nvPr/>
        </p:nvSpPr>
        <p:spPr>
          <a:xfrm>
            <a:off x="6553200" y="2950090"/>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NH</a:t>
            </a:r>
          </a:p>
        </p:txBody>
      </p:sp>
      <p:cxnSp>
        <p:nvCxnSpPr>
          <p:cNvPr id="4" name="Straight Connector 3"/>
          <p:cNvCxnSpPr>
            <a:stCxn id="92" idx="0"/>
          </p:cNvCxnSpPr>
          <p:nvPr/>
        </p:nvCxnSpPr>
        <p:spPr>
          <a:xfrm>
            <a:off x="6329181" y="3058153"/>
            <a:ext cx="290367" cy="3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6619548" y="313581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MA</a:t>
            </a:r>
          </a:p>
        </p:txBody>
      </p:sp>
      <p:cxnSp>
        <p:nvCxnSpPr>
          <p:cNvPr id="96" name="Straight Connector 95"/>
          <p:cNvCxnSpPr/>
          <p:nvPr/>
        </p:nvCxnSpPr>
        <p:spPr>
          <a:xfrm>
            <a:off x="6388353" y="3199881"/>
            <a:ext cx="290367" cy="3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834171" y="2787163"/>
            <a:ext cx="290090" cy="1426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190097" y="266684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ME</a:t>
            </a:r>
          </a:p>
        </p:txBody>
      </p:sp>
      <p:cxnSp>
        <p:nvCxnSpPr>
          <p:cNvPr id="99" name="Straight Connector 98"/>
          <p:cNvCxnSpPr>
            <a:endCxn id="91" idx="3"/>
          </p:cNvCxnSpPr>
          <p:nvPr/>
        </p:nvCxnSpPr>
        <p:spPr>
          <a:xfrm>
            <a:off x="6220003" y="3331551"/>
            <a:ext cx="399545" cy="1752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337722" y="3298618"/>
            <a:ext cx="290367" cy="3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566115" y="325725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RI</a:t>
            </a:r>
          </a:p>
        </p:txBody>
      </p:sp>
      <p:sp>
        <p:nvSpPr>
          <p:cNvPr id="103" name="TextBox 102"/>
          <p:cNvSpPr txBox="1"/>
          <p:nvPr/>
        </p:nvSpPr>
        <p:spPr>
          <a:xfrm>
            <a:off x="6595105" y="3412177"/>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CT</a:t>
            </a:r>
          </a:p>
        </p:txBody>
      </p:sp>
      <p:cxnSp>
        <p:nvCxnSpPr>
          <p:cNvPr id="104" name="Straight Connector 103"/>
          <p:cNvCxnSpPr/>
          <p:nvPr/>
        </p:nvCxnSpPr>
        <p:spPr>
          <a:xfrm>
            <a:off x="6147396" y="3601363"/>
            <a:ext cx="290367" cy="3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419775" y="3544539"/>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NJ</a:t>
            </a:r>
          </a:p>
        </p:txBody>
      </p:sp>
      <p:cxnSp>
        <p:nvCxnSpPr>
          <p:cNvPr id="107" name="Straight Connector 106"/>
          <p:cNvCxnSpPr/>
          <p:nvPr/>
        </p:nvCxnSpPr>
        <p:spPr>
          <a:xfrm>
            <a:off x="6074819" y="3743465"/>
            <a:ext cx="290367" cy="3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355506" y="368589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DE</a:t>
            </a:r>
          </a:p>
        </p:txBody>
      </p:sp>
      <p:cxnSp>
        <p:nvCxnSpPr>
          <p:cNvPr id="11" name="Straight Connector 10"/>
          <p:cNvCxnSpPr/>
          <p:nvPr/>
        </p:nvCxnSpPr>
        <p:spPr>
          <a:xfrm>
            <a:off x="6015632" y="3707215"/>
            <a:ext cx="579473" cy="41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533536" y="400038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MD</a:t>
            </a:r>
          </a:p>
        </p:txBody>
      </p:sp>
      <p:cxnSp>
        <p:nvCxnSpPr>
          <p:cNvPr id="112" name="Straight Connector 111"/>
          <p:cNvCxnSpPr/>
          <p:nvPr/>
        </p:nvCxnSpPr>
        <p:spPr>
          <a:xfrm>
            <a:off x="6039444" y="3893556"/>
            <a:ext cx="579473" cy="41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552711" y="421193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VA</a:t>
            </a:r>
          </a:p>
        </p:txBody>
      </p:sp>
      <p:sp>
        <p:nvSpPr>
          <p:cNvPr id="114" name="TextBox 113"/>
          <p:cNvSpPr txBox="1"/>
          <p:nvPr/>
        </p:nvSpPr>
        <p:spPr>
          <a:xfrm>
            <a:off x="5595938" y="397475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NC</a:t>
            </a:r>
          </a:p>
        </p:txBody>
      </p:sp>
      <p:cxnSp>
        <p:nvCxnSpPr>
          <p:cNvPr id="115" name="Straight Connector 114"/>
          <p:cNvCxnSpPr/>
          <p:nvPr/>
        </p:nvCxnSpPr>
        <p:spPr>
          <a:xfrm>
            <a:off x="5435503" y="2929771"/>
            <a:ext cx="188016" cy="8461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272809" y="269412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WV</a:t>
            </a:r>
          </a:p>
        </p:txBody>
      </p:sp>
      <p:sp>
        <p:nvSpPr>
          <p:cNvPr id="118" name="TextBox 117"/>
          <p:cNvSpPr txBox="1"/>
          <p:nvPr/>
        </p:nvSpPr>
        <p:spPr>
          <a:xfrm>
            <a:off x="5477780" y="4246598"/>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SC</a:t>
            </a:r>
          </a:p>
        </p:txBody>
      </p:sp>
      <p:sp>
        <p:nvSpPr>
          <p:cNvPr id="119" name="TextBox 118"/>
          <p:cNvSpPr txBox="1"/>
          <p:nvPr/>
        </p:nvSpPr>
        <p:spPr>
          <a:xfrm>
            <a:off x="5245213" y="442286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GA</a:t>
            </a:r>
          </a:p>
        </p:txBody>
      </p:sp>
      <p:sp>
        <p:nvSpPr>
          <p:cNvPr id="120" name="TextBox 119"/>
          <p:cNvSpPr txBox="1"/>
          <p:nvPr/>
        </p:nvSpPr>
        <p:spPr>
          <a:xfrm>
            <a:off x="4868796" y="4080090"/>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TN</a:t>
            </a:r>
          </a:p>
        </p:txBody>
      </p:sp>
      <p:sp>
        <p:nvSpPr>
          <p:cNvPr id="121" name="TextBox 120"/>
          <p:cNvSpPr txBox="1"/>
          <p:nvPr/>
        </p:nvSpPr>
        <p:spPr>
          <a:xfrm>
            <a:off x="4888855" y="4421160"/>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AL</a:t>
            </a:r>
          </a:p>
        </p:txBody>
      </p:sp>
      <p:sp>
        <p:nvSpPr>
          <p:cNvPr id="122" name="TextBox 121"/>
          <p:cNvSpPr txBox="1"/>
          <p:nvPr/>
        </p:nvSpPr>
        <p:spPr>
          <a:xfrm>
            <a:off x="5167704" y="3524934"/>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OH</a:t>
            </a:r>
          </a:p>
        </p:txBody>
      </p:sp>
      <p:sp>
        <p:nvSpPr>
          <p:cNvPr id="123" name="TextBox 122"/>
          <p:cNvSpPr txBox="1"/>
          <p:nvPr/>
        </p:nvSpPr>
        <p:spPr>
          <a:xfrm>
            <a:off x="4996138" y="387963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KY</a:t>
            </a:r>
          </a:p>
        </p:txBody>
      </p:sp>
      <p:sp>
        <p:nvSpPr>
          <p:cNvPr id="124" name="TextBox 123"/>
          <p:cNvSpPr txBox="1"/>
          <p:nvPr/>
        </p:nvSpPr>
        <p:spPr>
          <a:xfrm>
            <a:off x="4913565" y="3213409"/>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MI</a:t>
            </a:r>
          </a:p>
        </p:txBody>
      </p:sp>
      <p:sp>
        <p:nvSpPr>
          <p:cNvPr id="125" name="TextBox 124"/>
          <p:cNvSpPr txBox="1"/>
          <p:nvPr/>
        </p:nvSpPr>
        <p:spPr>
          <a:xfrm>
            <a:off x="4913565" y="3584010"/>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IN</a:t>
            </a:r>
          </a:p>
        </p:txBody>
      </p:sp>
      <p:sp>
        <p:nvSpPr>
          <p:cNvPr id="126" name="TextBox 125"/>
          <p:cNvSpPr txBox="1"/>
          <p:nvPr/>
        </p:nvSpPr>
        <p:spPr>
          <a:xfrm>
            <a:off x="4612588" y="4500418"/>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MS</a:t>
            </a:r>
          </a:p>
        </p:txBody>
      </p:sp>
      <p:sp>
        <p:nvSpPr>
          <p:cNvPr id="127" name="TextBox 126"/>
          <p:cNvSpPr txBox="1"/>
          <p:nvPr/>
        </p:nvSpPr>
        <p:spPr>
          <a:xfrm>
            <a:off x="4550420" y="363062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IL</a:t>
            </a:r>
          </a:p>
        </p:txBody>
      </p:sp>
      <p:sp>
        <p:nvSpPr>
          <p:cNvPr id="128" name="TextBox 127"/>
          <p:cNvSpPr txBox="1"/>
          <p:nvPr/>
        </p:nvSpPr>
        <p:spPr>
          <a:xfrm>
            <a:off x="4460407" y="312756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WI</a:t>
            </a:r>
          </a:p>
        </p:txBody>
      </p:sp>
      <p:sp>
        <p:nvSpPr>
          <p:cNvPr id="129" name="TextBox 128"/>
          <p:cNvSpPr txBox="1"/>
          <p:nvPr/>
        </p:nvSpPr>
        <p:spPr>
          <a:xfrm>
            <a:off x="4063571" y="2858467"/>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MN</a:t>
            </a:r>
          </a:p>
        </p:txBody>
      </p:sp>
      <p:sp>
        <p:nvSpPr>
          <p:cNvPr id="130" name="TextBox 129"/>
          <p:cNvSpPr txBox="1"/>
          <p:nvPr/>
        </p:nvSpPr>
        <p:spPr>
          <a:xfrm>
            <a:off x="4155072" y="341690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IA</a:t>
            </a:r>
          </a:p>
        </p:txBody>
      </p:sp>
      <p:sp>
        <p:nvSpPr>
          <p:cNvPr id="131" name="TextBox 130"/>
          <p:cNvSpPr txBox="1"/>
          <p:nvPr/>
        </p:nvSpPr>
        <p:spPr>
          <a:xfrm>
            <a:off x="4246411" y="387963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MO</a:t>
            </a:r>
          </a:p>
        </p:txBody>
      </p:sp>
      <p:sp>
        <p:nvSpPr>
          <p:cNvPr id="132" name="TextBox 131"/>
          <p:cNvSpPr txBox="1"/>
          <p:nvPr/>
        </p:nvSpPr>
        <p:spPr>
          <a:xfrm>
            <a:off x="4318558" y="4242709"/>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AR</a:t>
            </a:r>
          </a:p>
        </p:txBody>
      </p:sp>
      <p:sp>
        <p:nvSpPr>
          <p:cNvPr id="133" name="TextBox 132"/>
          <p:cNvSpPr txBox="1"/>
          <p:nvPr/>
        </p:nvSpPr>
        <p:spPr>
          <a:xfrm>
            <a:off x="3520653" y="282760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ND</a:t>
            </a:r>
          </a:p>
        </p:txBody>
      </p:sp>
      <p:sp>
        <p:nvSpPr>
          <p:cNvPr id="134" name="TextBox 133"/>
          <p:cNvSpPr txBox="1"/>
          <p:nvPr/>
        </p:nvSpPr>
        <p:spPr>
          <a:xfrm>
            <a:off x="3520653" y="313581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SD</a:t>
            </a:r>
          </a:p>
        </p:txBody>
      </p:sp>
      <p:sp>
        <p:nvSpPr>
          <p:cNvPr id="135" name="TextBox 134"/>
          <p:cNvSpPr txBox="1"/>
          <p:nvPr/>
        </p:nvSpPr>
        <p:spPr>
          <a:xfrm>
            <a:off x="3646091" y="350309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NE</a:t>
            </a:r>
          </a:p>
        </p:txBody>
      </p:sp>
      <p:sp>
        <p:nvSpPr>
          <p:cNvPr id="136" name="TextBox 135"/>
          <p:cNvSpPr txBox="1"/>
          <p:nvPr/>
        </p:nvSpPr>
        <p:spPr>
          <a:xfrm>
            <a:off x="3677078" y="382618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KS</a:t>
            </a:r>
          </a:p>
        </p:txBody>
      </p:sp>
      <p:sp>
        <p:nvSpPr>
          <p:cNvPr id="137" name="TextBox 136"/>
          <p:cNvSpPr txBox="1"/>
          <p:nvPr/>
        </p:nvSpPr>
        <p:spPr>
          <a:xfrm>
            <a:off x="2928935" y="427727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NM</a:t>
            </a:r>
          </a:p>
        </p:txBody>
      </p:sp>
      <p:sp>
        <p:nvSpPr>
          <p:cNvPr id="138" name="TextBox 137"/>
          <p:cNvSpPr txBox="1"/>
          <p:nvPr/>
        </p:nvSpPr>
        <p:spPr>
          <a:xfrm>
            <a:off x="2991766" y="377424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CO</a:t>
            </a:r>
          </a:p>
        </p:txBody>
      </p:sp>
      <p:sp>
        <p:nvSpPr>
          <p:cNvPr id="139" name="TextBox 138"/>
          <p:cNvSpPr txBox="1"/>
          <p:nvPr/>
        </p:nvSpPr>
        <p:spPr>
          <a:xfrm>
            <a:off x="2887485" y="3277111"/>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WY</a:t>
            </a:r>
          </a:p>
        </p:txBody>
      </p:sp>
      <p:sp>
        <p:nvSpPr>
          <p:cNvPr id="140" name="TextBox 139"/>
          <p:cNvSpPr txBox="1"/>
          <p:nvPr/>
        </p:nvSpPr>
        <p:spPr>
          <a:xfrm>
            <a:off x="2783750" y="2758349"/>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MT</a:t>
            </a:r>
          </a:p>
        </p:txBody>
      </p:sp>
      <p:sp>
        <p:nvSpPr>
          <p:cNvPr id="141" name="TextBox 140"/>
          <p:cNvSpPr txBox="1"/>
          <p:nvPr/>
        </p:nvSpPr>
        <p:spPr>
          <a:xfrm>
            <a:off x="2412611" y="4213334"/>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AZ</a:t>
            </a:r>
          </a:p>
        </p:txBody>
      </p:sp>
      <p:sp>
        <p:nvSpPr>
          <p:cNvPr id="142" name="TextBox 141"/>
          <p:cNvSpPr txBox="1"/>
          <p:nvPr/>
        </p:nvSpPr>
        <p:spPr>
          <a:xfrm>
            <a:off x="2508395" y="3673457"/>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UT</a:t>
            </a:r>
          </a:p>
        </p:txBody>
      </p:sp>
      <p:sp>
        <p:nvSpPr>
          <p:cNvPr id="143" name="TextBox 142"/>
          <p:cNvSpPr txBox="1"/>
          <p:nvPr/>
        </p:nvSpPr>
        <p:spPr>
          <a:xfrm>
            <a:off x="2329962" y="313701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ID</a:t>
            </a:r>
          </a:p>
        </p:txBody>
      </p:sp>
      <p:sp>
        <p:nvSpPr>
          <p:cNvPr id="144" name="TextBox 143"/>
          <p:cNvSpPr txBox="1"/>
          <p:nvPr/>
        </p:nvSpPr>
        <p:spPr>
          <a:xfrm>
            <a:off x="1721952" y="384715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CA</a:t>
            </a:r>
          </a:p>
        </p:txBody>
      </p:sp>
      <p:sp>
        <p:nvSpPr>
          <p:cNvPr id="145" name="TextBox 144"/>
          <p:cNvSpPr txBox="1"/>
          <p:nvPr/>
        </p:nvSpPr>
        <p:spPr>
          <a:xfrm>
            <a:off x="2009025" y="3503093"/>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NV</a:t>
            </a:r>
          </a:p>
        </p:txBody>
      </p:sp>
      <p:sp>
        <p:nvSpPr>
          <p:cNvPr id="146" name="TextBox 145"/>
          <p:cNvSpPr txBox="1"/>
          <p:nvPr/>
        </p:nvSpPr>
        <p:spPr>
          <a:xfrm>
            <a:off x="1950464" y="2640972"/>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WA</a:t>
            </a:r>
          </a:p>
        </p:txBody>
      </p:sp>
      <p:sp>
        <p:nvSpPr>
          <p:cNvPr id="147" name="TextBox 146"/>
          <p:cNvSpPr txBox="1"/>
          <p:nvPr/>
        </p:nvSpPr>
        <p:spPr>
          <a:xfrm>
            <a:off x="1862621" y="2976436"/>
            <a:ext cx="1002872"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rPr>
              <a:t>OR</a:t>
            </a:r>
          </a:p>
        </p:txBody>
      </p:sp>
      <p:sp>
        <p:nvSpPr>
          <p:cNvPr id="3" name="Title 2"/>
          <p:cNvSpPr>
            <a:spLocks noGrp="1"/>
          </p:cNvSpPr>
          <p:nvPr>
            <p:ph type="title"/>
          </p:nvPr>
        </p:nvSpPr>
        <p:spPr/>
        <p:txBody>
          <a:bodyPr/>
          <a:lstStyle/>
          <a:p>
            <a:r>
              <a:rPr lang="en-US" smtClean="0"/>
              <a:t>CONUS – Wood Products TLSP</a:t>
            </a:r>
            <a:endParaRPr lang="en-US" dirty="0"/>
          </a:p>
        </p:txBody>
      </p:sp>
    </p:spTree>
    <p:extLst>
      <p:ext uri="{BB962C8B-B14F-4D97-AF65-F5344CB8AC3E}">
        <p14:creationId xmlns:p14="http://schemas.microsoft.com/office/powerpoint/2010/main" val="444517206"/>
      </p:ext>
    </p:extLst>
  </p:cSld>
  <p:clrMapOvr>
    <a:masterClrMapping/>
  </p:clrMapOvr>
  <mc:AlternateContent xmlns:mc="http://schemas.openxmlformats.org/markup-compatibility/2006" xmlns:p14="http://schemas.microsoft.com/office/powerpoint/2010/main">
    <mc:Choice Requires="p14">
      <p:transition p14:dur="0" advTm="10000">
        <p:sndAc>
          <p:stSnd>
            <p:snd r:embed="rId3" name="CHIMES.WAV"/>
          </p:stSnd>
        </p:sndAc>
      </p:transition>
    </mc:Choice>
    <mc:Fallback xmlns="">
      <p:transition advTm="10000">
        <p:sndAc>
          <p:stSnd>
            <p:snd r:embed="rId9"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9"/>
          <p:cNvSpPr>
            <a:spLocks noGrp="1"/>
          </p:cNvSpPr>
          <p:nvPr>
            <p:ph type="title"/>
          </p:nvPr>
        </p:nvSpPr>
        <p:spPr/>
        <p:txBody>
          <a:bodyPr>
            <a:normAutofit fontScale="90000"/>
          </a:bodyPr>
          <a:lstStyle/>
          <a:p>
            <a:r>
              <a:rPr lang="en-US" smtClean="0"/>
              <a:t>Class IV Division </a:t>
            </a:r>
            <a:br>
              <a:rPr lang="en-US" smtClean="0"/>
            </a:br>
            <a:r>
              <a:rPr lang="en-US" smtClean="0"/>
              <a:t>Barriers &amp; Stabilization Material</a:t>
            </a:r>
            <a:endParaRPr lang="en-US" dirty="0"/>
          </a:p>
        </p:txBody>
      </p:sp>
      <p:pic>
        <p:nvPicPr>
          <p:cNvPr id="11" name="Picture 10" descr="revetments 1.JPG"/>
          <p:cNvPicPr>
            <a:picLocks noChangeAspect="1"/>
          </p:cNvPicPr>
          <p:nvPr/>
        </p:nvPicPr>
        <p:blipFill>
          <a:blip r:embed="rId3"/>
          <a:stretch>
            <a:fillRect/>
          </a:stretch>
        </p:blipFill>
        <p:spPr>
          <a:xfrm>
            <a:off x="6388767" y="2926941"/>
            <a:ext cx="2602276" cy="1890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TaskForceSpartan Afghanistan.JPG"/>
          <p:cNvPicPr>
            <a:picLocks noChangeAspect="1"/>
          </p:cNvPicPr>
          <p:nvPr/>
        </p:nvPicPr>
        <p:blipFill>
          <a:blip r:embed="rId4"/>
          <a:stretch>
            <a:fillRect/>
          </a:stretch>
        </p:blipFill>
        <p:spPr>
          <a:xfrm>
            <a:off x="2558128" y="4506319"/>
            <a:ext cx="2623472" cy="1742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MILSANDBAG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5104508" y="3452920"/>
            <a:ext cx="862506" cy="83820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34925">
                <a:solidFill>
                  <a:srgbClr val="000000"/>
                </a:solidFill>
                <a:miter lim="800000"/>
                <a:headEnd/>
                <a:tailEnd/>
              </a14:hiddenLine>
            </a:ext>
          </a:extLst>
        </p:spPr>
      </p:pic>
      <p:pic>
        <p:nvPicPr>
          <p:cNvPr id="13" name="Picture 12" descr="AM2 LANDING M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337" y="4510800"/>
            <a:ext cx="3050726" cy="173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
        <p:nvSpPr>
          <p:cNvPr id="19" name="Rectangle 3"/>
          <p:cNvSpPr>
            <a:spLocks noChangeArrowheads="1"/>
          </p:cNvSpPr>
          <p:nvPr/>
        </p:nvSpPr>
        <p:spPr bwMode="auto">
          <a:xfrm>
            <a:off x="228345" y="1295970"/>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Long Term Contracts</a:t>
            </a:r>
          </a:p>
        </p:txBody>
      </p:sp>
      <p:graphicFrame>
        <p:nvGraphicFramePr>
          <p:cNvPr id="20" name="Table 19"/>
          <p:cNvGraphicFramePr>
            <a:graphicFrameLocks noGrp="1"/>
          </p:cNvGraphicFramePr>
          <p:nvPr>
            <p:extLst/>
          </p:nvPr>
        </p:nvGraphicFramePr>
        <p:xfrm>
          <a:off x="228345" y="1676400"/>
          <a:ext cx="4191255" cy="2804160"/>
        </p:xfrm>
        <a:graphic>
          <a:graphicData uri="http://schemas.openxmlformats.org/drawingml/2006/table">
            <a:tbl>
              <a:tblPr firstRow="1" bandRow="1">
                <a:tableStyleId>{5C22544A-7EE6-4342-B048-85BDC9FD1C3A}</a:tableStyleId>
              </a:tblPr>
              <a:tblGrid>
                <a:gridCol w="2093744">
                  <a:extLst>
                    <a:ext uri="{9D8B030D-6E8A-4147-A177-3AD203B41FA5}">
                      <a16:colId xmlns:a16="http://schemas.microsoft.com/office/drawing/2014/main" val="20000"/>
                    </a:ext>
                  </a:extLst>
                </a:gridCol>
                <a:gridCol w="2097511">
                  <a:extLst>
                    <a:ext uri="{9D8B030D-6E8A-4147-A177-3AD203B41FA5}">
                      <a16:colId xmlns:a16="http://schemas.microsoft.com/office/drawing/2014/main" val="20001"/>
                    </a:ext>
                  </a:extLst>
                </a:gridCol>
              </a:tblGrid>
              <a:tr h="357809">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2385391">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CENTCOM</a:t>
                      </a:r>
                    </a:p>
                  </a:txBody>
                  <a:tcPr/>
                </a:tc>
                <a:tc>
                  <a:txBody>
                    <a:bodyPr/>
                    <a:lstStyle/>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Allied Tube &amp; Conduit</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ALFAB Inc.</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HESCO Bastion</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Infrastructure Defense Technologies</a:t>
                      </a:r>
                    </a:p>
                    <a:p>
                      <a:pPr marL="168275" indent="-168275" algn="l" defTabSz="914400" rtl="0" eaLnBrk="1" latinLnBrk="0" hangingPunct="1">
                        <a:spcAft>
                          <a:spcPts val="300"/>
                        </a:spcAft>
                        <a:buFont typeface="Arial" pitchFamily="34" charset="0"/>
                        <a:buChar char="•"/>
                      </a:pPr>
                      <a:r>
                        <a:rPr lang="en-US" sz="1800" kern="1200" dirty="0" err="1" smtClean="0">
                          <a:solidFill>
                            <a:schemeClr val="dk1"/>
                          </a:solidFill>
                          <a:latin typeface="Arial" pitchFamily="34" charset="0"/>
                          <a:ea typeface="+mn-ea"/>
                          <a:cs typeface="Arial" pitchFamily="34" charset="0"/>
                        </a:rPr>
                        <a:t>Maccaferri</a:t>
                      </a:r>
                      <a:r>
                        <a:rPr lang="en-US" sz="1800" kern="1200" dirty="0" smtClean="0">
                          <a:solidFill>
                            <a:schemeClr val="dk1"/>
                          </a:solidFill>
                          <a:latin typeface="Arial" pitchFamily="34" charset="0"/>
                          <a:ea typeface="+mn-ea"/>
                          <a:cs typeface="Arial" pitchFamily="34" charset="0"/>
                        </a:rPr>
                        <a:t>, Inc.</a:t>
                      </a:r>
                      <a:endParaRPr lang="en-US" sz="18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sp>
        <p:nvSpPr>
          <p:cNvPr id="2054" name="Text Box 2"/>
          <p:cNvSpPr txBox="1">
            <a:spLocks noChangeArrowheads="1"/>
          </p:cNvSpPr>
          <p:nvPr/>
        </p:nvSpPr>
        <p:spPr bwMode="blackWhite">
          <a:xfrm>
            <a:off x="4574996" y="1764213"/>
            <a:ext cx="2635430" cy="1600553"/>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0" marR="0" lvl="0" indent="0" algn="l" defTabSz="914321" rtl="0" eaLnBrk="0" fontAlgn="base" latinLnBrk="0" hangingPunct="0">
              <a:lnSpc>
                <a:spcPct val="90000"/>
              </a:lnSpc>
              <a:spcBef>
                <a:spcPts val="400"/>
              </a:spcBef>
              <a:spcAft>
                <a:spcPct val="0"/>
              </a:spcAft>
              <a:buClr>
                <a:prstClr val="black"/>
              </a:buClr>
              <a:buSzTx/>
              <a:buFontTx/>
              <a:buNone/>
              <a:tabLst/>
              <a:defRPr/>
            </a:pPr>
            <a:r>
              <a:rPr kumimoji="0" lang="en-US"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Barrier Material</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Expeditionary Barriers</a:t>
            </a:r>
            <a:endPar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Concertina/Barbed Wire</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Fence Posts (Pickets)</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Metal Revetments</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Sandbags</a:t>
            </a:r>
          </a:p>
        </p:txBody>
      </p:sp>
      <p:sp>
        <p:nvSpPr>
          <p:cNvPr id="15" name="Text Box 2"/>
          <p:cNvSpPr txBox="1">
            <a:spLocks noChangeArrowheads="1"/>
          </p:cNvSpPr>
          <p:nvPr/>
        </p:nvSpPr>
        <p:spPr bwMode="blackWhite">
          <a:xfrm>
            <a:off x="6858000" y="1215503"/>
            <a:ext cx="2161616" cy="1290212"/>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0" marR="0" lvl="0" indent="0" algn="l" defTabSz="914321" rtl="0" eaLnBrk="0" fontAlgn="base" latinLnBrk="0" hangingPunct="0">
              <a:lnSpc>
                <a:spcPct val="90000"/>
              </a:lnSpc>
              <a:spcBef>
                <a:spcPts val="400"/>
              </a:spcBef>
              <a:spcAft>
                <a:spcPct val="0"/>
              </a:spcAft>
              <a:buClr>
                <a:prstClr val="black"/>
              </a:buClr>
              <a:buSzTx/>
              <a:buFontTx/>
              <a:buNone/>
              <a:tabLst/>
              <a:defRPr/>
            </a:pPr>
            <a:r>
              <a:rPr kumimoji="0" lang="en-US"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Ground Stabilization Material</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AM2 Landing Matting</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Durabase Mats</a:t>
            </a:r>
          </a:p>
          <a:p>
            <a:pPr marL="114300" marR="0" lvl="2" indent="-114300" algn="l" defTabSz="914321" rtl="0" eaLnBrk="0" fontAlgn="base" latinLnBrk="0" hangingPunct="0">
              <a:lnSpc>
                <a:spcPct val="90000"/>
              </a:lnSpc>
              <a:spcBef>
                <a:spcPts val="400"/>
              </a:spcBef>
              <a:spcAft>
                <a:spcPct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Sand Grids</a:t>
            </a:r>
          </a:p>
        </p:txBody>
      </p:sp>
      <p:grpSp>
        <p:nvGrpSpPr>
          <p:cNvPr id="12" name="Group 11"/>
          <p:cNvGrpSpPr/>
          <p:nvPr/>
        </p:nvGrpSpPr>
        <p:grpSpPr>
          <a:xfrm>
            <a:off x="22605" y="4724400"/>
            <a:ext cx="2796795" cy="1588234"/>
            <a:chOff x="2452990" y="1745181"/>
            <a:chExt cx="2360914" cy="1551766"/>
          </a:xfrm>
        </p:grpSpPr>
        <p:sp>
          <p:nvSpPr>
            <p:cNvPr id="16" name="AutoShape 23"/>
            <p:cNvSpPr>
              <a:spLocks noChangeArrowheads="1"/>
            </p:cNvSpPr>
            <p:nvPr/>
          </p:nvSpPr>
          <p:spPr bwMode="blackWhite">
            <a:xfrm>
              <a:off x="2452990" y="1745181"/>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TextBox 16"/>
            <p:cNvSpPr txBox="1"/>
            <p:nvPr/>
          </p:nvSpPr>
          <p:spPr>
            <a:xfrm>
              <a:off x="3048174" y="2191883"/>
              <a:ext cx="1186813" cy="631490"/>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$100M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spTree>
    <p:extLst>
      <p:ext uri="{BB962C8B-B14F-4D97-AF65-F5344CB8AC3E}">
        <p14:creationId xmlns:p14="http://schemas.microsoft.com/office/powerpoint/2010/main" val="21623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descr="backho"/>
          <p:cNvPicPr>
            <a:picLocks noChangeAspect="1" noChangeArrowheads="1"/>
          </p:cNvPicPr>
          <p:nvPr/>
        </p:nvPicPr>
        <p:blipFill>
          <a:blip r:embed="rId3"/>
          <a:stretch>
            <a:fillRect/>
          </a:stretch>
        </p:blipFill>
        <p:spPr bwMode="auto">
          <a:xfrm>
            <a:off x="7100056" y="838200"/>
            <a:ext cx="1905000" cy="2533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10" name="Picture 14" descr="MVC-005F"/>
          <p:cNvPicPr>
            <a:picLocks noChangeAspect="1" noChangeArrowheads="1"/>
          </p:cNvPicPr>
          <p:nvPr/>
        </p:nvPicPr>
        <p:blipFill>
          <a:blip r:embed="rId4"/>
          <a:srcRect l="31341" r="8375"/>
          <a:stretch>
            <a:fillRect/>
          </a:stretch>
        </p:blipFill>
        <p:spPr bwMode="auto">
          <a:xfrm>
            <a:off x="6556829" y="3444397"/>
            <a:ext cx="2453821" cy="2896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393" name="Rectangle 15"/>
          <p:cNvSpPr>
            <a:spLocks noGrp="1" noChangeArrowheads="1"/>
          </p:cNvSpPr>
          <p:nvPr>
            <p:ph type="title"/>
          </p:nvPr>
        </p:nvSpPr>
        <p:spPr/>
        <p:txBody>
          <a:bodyPr>
            <a:normAutofit fontScale="90000"/>
          </a:bodyPr>
          <a:lstStyle/>
          <a:p>
            <a:r>
              <a:rPr lang="en-US" smtClean="0"/>
              <a:t>Move &amp; Store Division</a:t>
            </a:r>
            <a:br>
              <a:rPr lang="en-US" smtClean="0"/>
            </a:br>
            <a:r>
              <a:rPr lang="en-US" smtClean="0"/>
              <a:t>Heavy Equipment</a:t>
            </a:r>
            <a:endParaRPr lang="en-US" dirty="0"/>
          </a:p>
        </p:txBody>
      </p:sp>
      <p:pic>
        <p:nvPicPr>
          <p:cNvPr id="16" name="Picture 15" descr="fire truck 1.JPG"/>
          <p:cNvPicPr>
            <a:picLocks noChangeAspect="1"/>
          </p:cNvPicPr>
          <p:nvPr/>
        </p:nvPicPr>
        <p:blipFill>
          <a:blip r:embed="rId5"/>
          <a:stretch>
            <a:fillRect/>
          </a:stretch>
        </p:blipFill>
        <p:spPr>
          <a:xfrm>
            <a:off x="2998402" y="4026221"/>
            <a:ext cx="3470893" cy="2314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3"/>
          <p:cNvSpPr>
            <a:spLocks noChangeArrowheads="1"/>
          </p:cNvSpPr>
          <p:nvPr/>
        </p:nvSpPr>
        <p:spPr bwMode="auto">
          <a:xfrm>
            <a:off x="228345" y="1030074"/>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Long Term Contracts</a:t>
            </a:r>
          </a:p>
        </p:txBody>
      </p:sp>
      <p:graphicFrame>
        <p:nvGraphicFramePr>
          <p:cNvPr id="19" name="Table 18"/>
          <p:cNvGraphicFramePr>
            <a:graphicFrameLocks noGrp="1"/>
          </p:cNvGraphicFramePr>
          <p:nvPr>
            <p:extLst/>
          </p:nvPr>
        </p:nvGraphicFramePr>
        <p:xfrm>
          <a:off x="228345" y="1579782"/>
          <a:ext cx="4239005" cy="229870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Warner Robins ALC</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NAVSUP WSS</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Navy Port Hueneme</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TACOM</a:t>
                      </a:r>
                    </a:p>
                  </a:txBody>
                  <a:tcPr/>
                </a:tc>
                <a:tc>
                  <a:txBody>
                    <a:bodyPr/>
                    <a:lstStyle/>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Caterpillar</a:t>
                      </a:r>
                    </a:p>
                    <a:p>
                      <a:pPr marL="168275" indent="-168275" algn="l" defTabSz="914400" rtl="0" eaLnBrk="1" latinLnBrk="0" hangingPunct="1">
                        <a:spcAft>
                          <a:spcPts val="300"/>
                        </a:spcAft>
                        <a:buFont typeface="Arial" pitchFamily="34" charset="0"/>
                        <a:buChar char="•"/>
                      </a:pPr>
                      <a:r>
                        <a:rPr lang="en-US" sz="1800" kern="1200" dirty="0" err="1" smtClean="0">
                          <a:solidFill>
                            <a:schemeClr val="dk1"/>
                          </a:solidFill>
                          <a:latin typeface="Arial" pitchFamily="34" charset="0"/>
                          <a:ea typeface="+mn-ea"/>
                          <a:cs typeface="Arial" pitchFamily="34" charset="0"/>
                        </a:rPr>
                        <a:t>Hyster</a:t>
                      </a:r>
                      <a:endParaRPr lang="en-US" sz="1800" kern="1200" dirty="0" smtClean="0">
                        <a:solidFill>
                          <a:schemeClr val="dk1"/>
                        </a:solidFill>
                        <a:latin typeface="Arial" pitchFamily="34" charset="0"/>
                        <a:ea typeface="+mn-ea"/>
                        <a:cs typeface="Arial" pitchFamily="34" charset="0"/>
                      </a:endParaRP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John Deere</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Oshkosh</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Link-Belt</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Volvo</a:t>
                      </a:r>
                      <a:endParaRPr lang="en-US" sz="18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sp>
        <p:nvSpPr>
          <p:cNvPr id="17414" name="Text Box 9"/>
          <p:cNvSpPr txBox="1">
            <a:spLocks noChangeArrowheads="1"/>
          </p:cNvSpPr>
          <p:nvPr/>
        </p:nvSpPr>
        <p:spPr bwMode="blackWhite">
          <a:xfrm>
            <a:off x="4099680" y="1743306"/>
            <a:ext cx="2886400" cy="2208925"/>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Construction Equipment</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Material Handling Equipment </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Fire Fighting &amp; Rescue Vehicles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Environmental Products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Agriculture</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Cranes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Trucks and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Trailers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Sweepers and Scrubbers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Power Generation</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AutoShape 23"/>
          <p:cNvSpPr>
            <a:spLocks noChangeArrowheads="1"/>
          </p:cNvSpPr>
          <p:nvPr/>
        </p:nvSpPr>
        <p:spPr bwMode="blackWhite">
          <a:xfrm>
            <a:off x="349010" y="4073716"/>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 name="TextBox 12"/>
          <p:cNvSpPr txBox="1"/>
          <p:nvPr/>
        </p:nvSpPr>
        <p:spPr>
          <a:xfrm>
            <a:off x="790064" y="4526434"/>
            <a:ext cx="126733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$311M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12982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0"/>
          <p:cNvSpPr txBox="1">
            <a:spLocks noChangeArrowheads="1"/>
          </p:cNvSpPr>
          <p:nvPr/>
        </p:nvSpPr>
        <p:spPr bwMode="blackWhite">
          <a:xfrm>
            <a:off x="5029200" y="1177290"/>
            <a:ext cx="3673023" cy="2110436"/>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600"/>
              </a:spcBef>
              <a:spcAft>
                <a:spcPct val="0"/>
              </a:spcAft>
              <a:buClr>
                <a:prstClr val="black"/>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Container Customization services include</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Racks	</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Shelving</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Kits</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Dehumidifiers</a:t>
            </a:r>
          </a:p>
          <a:p>
            <a:pPr marL="115867" marR="0" lvl="0" indent="-115867" algn="l" defTabSz="914321" rtl="0" eaLnBrk="0" fontAlgn="base" latinLnBrk="0" hangingPunct="0">
              <a:lnSpc>
                <a:spcPct val="90000"/>
              </a:lnSpc>
              <a:spcBef>
                <a:spcPts val="600"/>
              </a:spcBef>
              <a:spcAft>
                <a:spcPct val="0"/>
              </a:spcAft>
              <a:buClr>
                <a:prstClr val="black"/>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Accessory configuration kits for a variety of material  weapons</a:t>
            </a:r>
          </a:p>
        </p:txBody>
      </p:sp>
      <p:pic>
        <p:nvPicPr>
          <p:cNvPr id="19463" name="Picture 13" descr="4-3-1"/>
          <p:cNvPicPr>
            <a:picLocks noChangeAspect="1" noChangeArrowheads="1"/>
          </p:cNvPicPr>
          <p:nvPr/>
        </p:nvPicPr>
        <p:blipFill>
          <a:blip r:embed="rId3"/>
          <a:stretch>
            <a:fillRect/>
          </a:stretch>
        </p:blipFill>
        <p:spPr bwMode="auto">
          <a:xfrm>
            <a:off x="5029200" y="4220413"/>
            <a:ext cx="2428119" cy="1498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5" name="Picture 15" descr="Quadcon%20Stack"/>
          <p:cNvPicPr>
            <a:picLocks noChangeAspect="1" noChangeArrowheads="1"/>
          </p:cNvPicPr>
          <p:nvPr/>
        </p:nvPicPr>
        <p:blipFill>
          <a:blip r:embed="rId4"/>
          <a:stretch>
            <a:fillRect/>
          </a:stretch>
        </p:blipFill>
        <p:spPr bwMode="auto">
          <a:xfrm>
            <a:off x="7568670" y="3352800"/>
            <a:ext cx="1460317" cy="2942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8" name="Picture 23" descr="ISU-90 4-Way Forklkiftable"/>
          <p:cNvPicPr>
            <a:picLocks noChangeAspect="1" noChangeArrowheads="1"/>
          </p:cNvPicPr>
          <p:nvPr/>
        </p:nvPicPr>
        <p:blipFill>
          <a:blip r:embed="rId5">
            <a:lum bright="10000"/>
          </a:blip>
          <a:stretch>
            <a:fillRect/>
          </a:stretch>
        </p:blipFill>
        <p:spPr bwMode="auto">
          <a:xfrm>
            <a:off x="3265170" y="4800600"/>
            <a:ext cx="1655864" cy="1489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2"/>
          <p:cNvSpPr>
            <a:spLocks noChangeArrowheads="1"/>
          </p:cNvSpPr>
          <p:nvPr/>
        </p:nvSpPr>
        <p:spPr bwMode="blackWhite">
          <a:xfrm>
            <a:off x="381000" y="3810000"/>
            <a:ext cx="3931678" cy="820827"/>
          </a:xfrm>
          <a:prstGeom prst="roundRect">
            <a:avLst/>
          </a:prstGeom>
          <a:solidFill>
            <a:schemeClr val="accent1">
              <a:lumMod val="20000"/>
              <a:lumOff val="80000"/>
            </a:schemeClr>
          </a:solidFill>
          <a:ln w="38100">
            <a:noFill/>
            <a:miter lim="800000"/>
            <a:headEnd/>
            <a:tailEnd/>
          </a:ln>
          <a:scene3d>
            <a:camera prst="orthographicFront"/>
            <a:lightRig rig="threePt" dir="t"/>
          </a:scene3d>
          <a:sp3d>
            <a:bevelT/>
          </a:sp3d>
        </p:spPr>
        <p:txBody>
          <a:bodyPr lIns="90439" tIns="44426" rIns="90439" bIns="44426" anchor="ctr"/>
          <a:lstStyle/>
          <a:p>
            <a:pPr marL="173007" marR="0" lvl="0" indent="-173007" algn="l" defTabSz="914400" rtl="0" eaLnBrk="0" fontAlgn="base" latinLnBrk="0" hangingPunct="0">
              <a:lnSpc>
                <a:spcPct val="90000"/>
              </a:lnSpc>
              <a:spcBef>
                <a:spcPts val="1200"/>
              </a:spcBef>
              <a:spcAft>
                <a:spcPct val="0"/>
              </a:spcAft>
              <a:buClrTx/>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Containers range from small oil sample bottles to 20’ and 40’ dry freight, steel cargo containers</a:t>
            </a:r>
          </a:p>
        </p:txBody>
      </p:sp>
      <p:sp>
        <p:nvSpPr>
          <p:cNvPr id="17424" name="Title 19"/>
          <p:cNvSpPr>
            <a:spLocks noGrp="1"/>
          </p:cNvSpPr>
          <p:nvPr>
            <p:ph type="title"/>
          </p:nvPr>
        </p:nvSpPr>
        <p:spPr/>
        <p:txBody>
          <a:bodyPr>
            <a:normAutofit fontScale="90000"/>
          </a:bodyPr>
          <a:lstStyle/>
          <a:p>
            <a:r>
              <a:rPr lang="en-US" smtClean="0"/>
              <a:t>Move &amp; Store Division</a:t>
            </a:r>
            <a:br>
              <a:rPr lang="en-US" smtClean="0"/>
            </a:br>
            <a:r>
              <a:rPr lang="en-US" smtClean="0"/>
              <a:t>Containers</a:t>
            </a:r>
            <a:endParaRPr lang="en-US" dirty="0"/>
          </a:p>
        </p:txBody>
      </p:sp>
      <p:pic>
        <p:nvPicPr>
          <p:cNvPr id="19466" name="Picture 16" descr="container"/>
          <p:cNvPicPr>
            <a:picLocks noChangeAspect="1" noChangeArrowheads="1"/>
          </p:cNvPicPr>
          <p:nvPr/>
        </p:nvPicPr>
        <p:blipFill>
          <a:blip r:embed="rId6"/>
          <a:stretch>
            <a:fillRect/>
          </a:stretch>
        </p:blipFill>
        <p:spPr bwMode="auto">
          <a:xfrm>
            <a:off x="6679141" y="1715204"/>
            <a:ext cx="1779059" cy="951173"/>
          </a:xfrm>
          <a:prstGeom prst="rect">
            <a:avLst/>
          </a:prstGeom>
          <a:ln>
            <a:noFill/>
          </a:ln>
          <a:effectLst>
            <a:outerShdw blurRad="190500" algn="tl" rotWithShape="0">
              <a:srgbClr val="000000">
                <a:alpha val="70000"/>
              </a:srgbClr>
            </a:outerShdw>
          </a:effectLst>
        </p:spPr>
      </p:pic>
      <p:graphicFrame>
        <p:nvGraphicFramePr>
          <p:cNvPr id="17" name="Table 16"/>
          <p:cNvGraphicFramePr>
            <a:graphicFrameLocks noGrp="1"/>
          </p:cNvGraphicFramePr>
          <p:nvPr>
            <p:extLst>
              <p:ext uri="{D42A27DB-BD31-4B8C-83A1-F6EECF244321}">
                <p14:modId xmlns:p14="http://schemas.microsoft.com/office/powerpoint/2010/main" val="1103856161"/>
              </p:ext>
            </p:extLst>
          </p:nvPr>
        </p:nvGraphicFramePr>
        <p:xfrm>
          <a:off x="356420" y="1752600"/>
          <a:ext cx="4239005" cy="198628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Navy Norfolk</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USAF Guam </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ASALRCTR</a:t>
                      </a:r>
                      <a:r>
                        <a:rPr lang="en-US" sz="1800" kern="1200" baseline="0" dirty="0" smtClean="0">
                          <a:solidFill>
                            <a:schemeClr val="dk1"/>
                          </a:solidFill>
                          <a:latin typeface="Arial" pitchFamily="34" charset="0"/>
                          <a:ea typeface="+mn-ea"/>
                          <a:cs typeface="Arial" pitchFamily="34" charset="0"/>
                        </a:rPr>
                        <a:t> </a:t>
                      </a:r>
                      <a:r>
                        <a:rPr lang="en-US" sz="1800" kern="1200" baseline="0" smtClean="0">
                          <a:solidFill>
                            <a:schemeClr val="dk1"/>
                          </a:solidFill>
                          <a:latin typeface="Arial" pitchFamily="34" charset="0"/>
                          <a:ea typeface="+mn-ea"/>
                          <a:cs typeface="Arial" pitchFamily="34" charset="0"/>
                        </a:rPr>
                        <a:t>Rock Island</a:t>
                      </a:r>
                      <a:endParaRPr lang="en-US" sz="1800" kern="1200" dirty="0" smtClean="0">
                        <a:solidFill>
                          <a:schemeClr val="dk1"/>
                        </a:solidFill>
                        <a:latin typeface="Arial" pitchFamily="34" charset="0"/>
                        <a:ea typeface="+mn-ea"/>
                        <a:cs typeface="Arial" pitchFamily="34" charset="0"/>
                      </a:endParaRP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TACOM MI</a:t>
                      </a:r>
                    </a:p>
                  </a:txBody>
                  <a:tcPr/>
                </a:tc>
                <a:tc>
                  <a:txBody>
                    <a:bodyPr/>
                    <a:lstStyle/>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AAR</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BOH</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Sea Box</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W&amp;K</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North</a:t>
                      </a:r>
                      <a:r>
                        <a:rPr lang="en-US" sz="1800" kern="1200" baseline="0" dirty="0" smtClean="0">
                          <a:solidFill>
                            <a:schemeClr val="dk1"/>
                          </a:solidFill>
                          <a:latin typeface="Arial" pitchFamily="34" charset="0"/>
                          <a:ea typeface="+mn-ea"/>
                          <a:cs typeface="Arial" pitchFamily="34" charset="0"/>
                        </a:rPr>
                        <a:t> American</a:t>
                      </a:r>
                      <a:endParaRPr lang="en-US" sz="18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sp>
        <p:nvSpPr>
          <p:cNvPr id="18" name="AutoShape 23"/>
          <p:cNvSpPr>
            <a:spLocks noChangeArrowheads="1"/>
          </p:cNvSpPr>
          <p:nvPr/>
        </p:nvSpPr>
        <p:spPr bwMode="blackWhite">
          <a:xfrm>
            <a:off x="661799" y="4830006"/>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Box 19"/>
          <p:cNvSpPr txBox="1"/>
          <p:nvPr/>
        </p:nvSpPr>
        <p:spPr>
          <a:xfrm>
            <a:off x="1194940" y="5271129"/>
            <a:ext cx="126733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$132M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13" name="Rectangle 3"/>
          <p:cNvSpPr>
            <a:spLocks noChangeArrowheads="1"/>
          </p:cNvSpPr>
          <p:nvPr/>
        </p:nvSpPr>
        <p:spPr bwMode="auto">
          <a:xfrm>
            <a:off x="381000" y="1166145"/>
            <a:ext cx="3276600"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Traditional support</a:t>
            </a:r>
          </a:p>
        </p:txBody>
      </p:sp>
    </p:spTree>
    <p:extLst>
      <p:ext uri="{BB962C8B-B14F-4D97-AF65-F5344CB8AC3E}">
        <p14:creationId xmlns:p14="http://schemas.microsoft.com/office/powerpoint/2010/main" val="81147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palletsforklift"/>
          <p:cNvPicPr preferRelativeResize="0">
            <a:picLocks noChangeAspect="1" noChangeArrowheads="1"/>
          </p:cNvPicPr>
          <p:nvPr/>
        </p:nvPicPr>
        <p:blipFill>
          <a:blip r:embed="rId3"/>
          <a:srcRect l="1784" t="1641" r="2453" b="1728"/>
          <a:stretch>
            <a:fillRect/>
          </a:stretch>
        </p:blipFill>
        <p:spPr bwMode="auto">
          <a:xfrm>
            <a:off x="6096000" y="3047514"/>
            <a:ext cx="2607800" cy="3242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08" name="Picture 4" descr="221130"/>
          <p:cNvPicPr preferRelativeResize="0">
            <a:picLocks noChangeAspect="1" noChangeArrowheads="1"/>
          </p:cNvPicPr>
          <p:nvPr/>
        </p:nvPicPr>
        <p:blipFill>
          <a:blip r:embed="rId4">
            <a:lum bright="10000"/>
          </a:blip>
          <a:stretch>
            <a:fillRect/>
          </a:stretch>
        </p:blipFill>
        <p:spPr bwMode="auto">
          <a:xfrm>
            <a:off x="3258461" y="4297490"/>
            <a:ext cx="2795512" cy="1948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8" name="Picture 13" descr="mhe 2"/>
          <p:cNvPicPr>
            <a:picLocks noChangeAspect="1" noChangeArrowheads="1"/>
          </p:cNvPicPr>
          <p:nvPr/>
        </p:nvPicPr>
        <p:blipFill>
          <a:blip r:embed="rId5"/>
          <a:stretch>
            <a:fillRect/>
          </a:stretch>
        </p:blipFill>
        <p:spPr bwMode="auto">
          <a:xfrm>
            <a:off x="4495800" y="3309847"/>
            <a:ext cx="2044095" cy="135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12" name="Text Box 6"/>
          <p:cNvSpPr txBox="1">
            <a:spLocks noChangeArrowheads="1"/>
          </p:cNvSpPr>
          <p:nvPr/>
        </p:nvSpPr>
        <p:spPr bwMode="blackWhite">
          <a:xfrm>
            <a:off x="4908248" y="1219200"/>
            <a:ext cx="3627676" cy="1762649"/>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Aircraft Servicing Equipment</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Dehydrators and Desiccants</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Arial" pitchFamily="34" charset="0"/>
              </a:rPr>
              <a:t>Tie </a:t>
            </a: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Downs &amp; Load Binders</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Pallets &amp; Pallet Covers</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Boxes, Tote, Shipping</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Specialized Warehouse Shelving</a:t>
            </a:r>
          </a:p>
          <a:p>
            <a:pPr marL="115867" marR="0" lvl="0" indent="-115867" algn="l" defTabSz="914321" rtl="0" eaLnBrk="0" fontAlgn="base" latinLnBrk="0" hangingPunct="0">
              <a:lnSpc>
                <a:spcPct val="90000"/>
              </a:lnSpc>
              <a:spcBef>
                <a:spcPts val="4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Radio Frequency Identification Devices </a:t>
            </a:r>
          </a:p>
        </p:txBody>
      </p:sp>
      <p:sp>
        <p:nvSpPr>
          <p:cNvPr id="18441" name="Rectangle 9"/>
          <p:cNvSpPr>
            <a:spLocks noGrp="1" noChangeArrowheads="1"/>
          </p:cNvSpPr>
          <p:nvPr>
            <p:ph type="title"/>
          </p:nvPr>
        </p:nvSpPr>
        <p:spPr/>
        <p:txBody>
          <a:bodyPr>
            <a:normAutofit fontScale="90000"/>
          </a:bodyPr>
          <a:lstStyle/>
          <a:p>
            <a:r>
              <a:rPr lang="en-US" dirty="0" smtClean="0"/>
              <a:t>Move &amp; Store Division</a:t>
            </a:r>
            <a:br>
              <a:rPr lang="en-US" dirty="0" smtClean="0"/>
            </a:br>
            <a:r>
              <a:rPr lang="en-US" dirty="0" smtClean="0"/>
              <a:t>Ground Support</a:t>
            </a:r>
            <a:endParaRPr lang="en-US" dirty="0"/>
          </a:p>
        </p:txBody>
      </p:sp>
      <p:pic>
        <p:nvPicPr>
          <p:cNvPr id="18448" name="Picture 15" descr="pallet.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858" y="4051675"/>
            <a:ext cx="1864178" cy="107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nvPr>
        </p:nvGraphicFramePr>
        <p:xfrm>
          <a:off x="249335" y="1676400"/>
          <a:ext cx="4239005" cy="198628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DLA Distribution</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Rock</a:t>
                      </a:r>
                      <a:r>
                        <a:rPr lang="en-US" sz="1800" kern="1200" baseline="0" dirty="0" smtClean="0">
                          <a:solidFill>
                            <a:schemeClr val="dk1"/>
                          </a:solidFill>
                          <a:latin typeface="Arial" pitchFamily="34" charset="0"/>
                          <a:ea typeface="+mn-ea"/>
                          <a:cs typeface="Arial" pitchFamily="34" charset="0"/>
                        </a:rPr>
                        <a:t> Island Arsenal</a:t>
                      </a:r>
                      <a:endParaRPr lang="en-US" sz="1800" kern="1200" dirty="0" smtClean="0">
                        <a:solidFill>
                          <a:schemeClr val="dk1"/>
                        </a:solidFill>
                        <a:latin typeface="Arial" pitchFamily="34" charset="0"/>
                        <a:ea typeface="+mn-ea"/>
                        <a:cs typeface="Arial" pitchFamily="34" charset="0"/>
                      </a:endParaRP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Letterkenny Army Depot PA</a:t>
                      </a:r>
                    </a:p>
                  </a:txBody>
                  <a:tcPr/>
                </a:tc>
                <a:tc>
                  <a:txBody>
                    <a:bodyPr/>
                    <a:lstStyle/>
                    <a:p>
                      <a:pPr marL="168275" indent="-168275" algn="l" defTabSz="914400" rtl="0" eaLnBrk="1" latinLnBrk="0" hangingPunct="1">
                        <a:spcAft>
                          <a:spcPts val="300"/>
                        </a:spcAft>
                        <a:buFont typeface="Arial" pitchFamily="34" charset="0"/>
                        <a:buChar char="•"/>
                      </a:pPr>
                      <a:r>
                        <a:rPr lang="en-US" sz="1800" kern="1200" baseline="0" dirty="0" err="1" smtClean="0">
                          <a:solidFill>
                            <a:schemeClr val="dk1"/>
                          </a:solidFill>
                          <a:latin typeface="Arial" pitchFamily="34" charset="0"/>
                          <a:ea typeface="+mn-ea"/>
                          <a:cs typeface="Arial" pitchFamily="34" charset="0"/>
                        </a:rPr>
                        <a:t>Treen</a:t>
                      </a:r>
                      <a:r>
                        <a:rPr lang="en-US" sz="1800" kern="1200" baseline="0" dirty="0" smtClean="0">
                          <a:solidFill>
                            <a:schemeClr val="dk1"/>
                          </a:solidFill>
                          <a:latin typeface="Arial" pitchFamily="34" charset="0"/>
                          <a:ea typeface="+mn-ea"/>
                          <a:cs typeface="Arial" pitchFamily="34" charset="0"/>
                        </a:rPr>
                        <a:t> Box</a:t>
                      </a:r>
                    </a:p>
                    <a:p>
                      <a:pPr marL="168275" indent="-168275" algn="l" defTabSz="914400" rtl="0" eaLnBrk="1" latinLnBrk="0" hangingPunct="1">
                        <a:spcAft>
                          <a:spcPts val="300"/>
                        </a:spcAft>
                        <a:buFont typeface="Arial" pitchFamily="34" charset="0"/>
                        <a:buChar char="•"/>
                      </a:pPr>
                      <a:r>
                        <a:rPr lang="en-US" sz="1800" kern="1200" baseline="0" dirty="0" err="1" smtClean="0">
                          <a:solidFill>
                            <a:schemeClr val="dk1"/>
                          </a:solidFill>
                          <a:latin typeface="Arial" pitchFamily="34" charset="0"/>
                          <a:ea typeface="+mn-ea"/>
                          <a:cs typeface="Arial" pitchFamily="34" charset="0"/>
                        </a:rPr>
                        <a:t>Savi</a:t>
                      </a:r>
                      <a:r>
                        <a:rPr lang="en-US" sz="1800" kern="1200" baseline="0" dirty="0" smtClean="0">
                          <a:solidFill>
                            <a:schemeClr val="dk1"/>
                          </a:solidFill>
                          <a:latin typeface="Arial" pitchFamily="34" charset="0"/>
                          <a:ea typeface="+mn-ea"/>
                          <a:cs typeface="Arial" pitchFamily="34" charset="0"/>
                        </a:rPr>
                        <a:t> Technology</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Cutter Lumber</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Honeywell</a:t>
                      </a:r>
                    </a:p>
                    <a:p>
                      <a:pPr marL="168275" indent="-168275" algn="l" defTabSz="914400" rtl="0" eaLnBrk="1" latinLnBrk="0" hangingPunct="1">
                        <a:spcAft>
                          <a:spcPts val="300"/>
                        </a:spcAft>
                        <a:buFont typeface="Arial" pitchFamily="34" charset="0"/>
                        <a:buChar char="•"/>
                      </a:pPr>
                      <a:endParaRPr lang="en-US" sz="1800" kern="1200" baseline="0" dirty="0" smtClean="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sp>
        <p:nvSpPr>
          <p:cNvPr id="12" name="AutoShape 23"/>
          <p:cNvSpPr>
            <a:spLocks noChangeArrowheads="1"/>
          </p:cNvSpPr>
          <p:nvPr/>
        </p:nvSpPr>
        <p:spPr bwMode="blackWhite">
          <a:xfrm>
            <a:off x="593452" y="4668650"/>
            <a:ext cx="2530748" cy="1655950"/>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TextBox 13"/>
          <p:cNvSpPr txBox="1"/>
          <p:nvPr/>
        </p:nvSpPr>
        <p:spPr>
          <a:xfrm>
            <a:off x="1318384" y="5206425"/>
            <a:ext cx="1080883"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$62M</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15" name="Rectangle 3"/>
          <p:cNvSpPr>
            <a:spLocks noChangeArrowheads="1"/>
          </p:cNvSpPr>
          <p:nvPr/>
        </p:nvSpPr>
        <p:spPr bwMode="auto">
          <a:xfrm>
            <a:off x="381000" y="1166145"/>
            <a:ext cx="3276600"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Traditional support</a:t>
            </a:r>
          </a:p>
        </p:txBody>
      </p:sp>
    </p:spTree>
    <p:extLst>
      <p:ext uri="{BB962C8B-B14F-4D97-AF65-F5344CB8AC3E}">
        <p14:creationId xmlns:p14="http://schemas.microsoft.com/office/powerpoint/2010/main" val="185314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spcBef>
                <a:spcPts val="1200"/>
              </a:spcBef>
            </a:pPr>
            <a:r>
              <a:rPr lang="en-US" dirty="0" smtClean="0"/>
              <a:t>Leadership and Organization</a:t>
            </a:r>
          </a:p>
          <a:p>
            <a:pPr>
              <a:spcBef>
                <a:spcPts val="1200"/>
              </a:spcBef>
            </a:pPr>
            <a:r>
              <a:rPr lang="en-US" dirty="0" smtClean="0"/>
              <a:t>Who we are</a:t>
            </a:r>
          </a:p>
          <a:p>
            <a:pPr>
              <a:spcBef>
                <a:spcPts val="1200"/>
              </a:spcBef>
            </a:pPr>
            <a:r>
              <a:rPr lang="en-US" dirty="0" smtClean="0"/>
              <a:t>Big Picture</a:t>
            </a:r>
          </a:p>
          <a:p>
            <a:pPr>
              <a:spcBef>
                <a:spcPts val="1200"/>
              </a:spcBef>
            </a:pPr>
            <a:r>
              <a:rPr lang="en-US" dirty="0" smtClean="0"/>
              <a:t>Division / Program Overview</a:t>
            </a:r>
          </a:p>
          <a:p>
            <a:pPr>
              <a:spcBef>
                <a:spcPts val="1200"/>
              </a:spcBef>
            </a:pPr>
            <a:r>
              <a:rPr lang="en-US" dirty="0" smtClean="0"/>
              <a:t>Conclusion</a:t>
            </a:r>
            <a:endParaRPr lang="en-US" dirty="0"/>
          </a:p>
        </p:txBody>
      </p:sp>
      <p:sp>
        <p:nvSpPr>
          <p:cNvPr id="6146" name="Title 1"/>
          <p:cNvSpPr>
            <a:spLocks noGrp="1"/>
          </p:cNvSpPr>
          <p:nvPr>
            <p:ph type="title"/>
          </p:nvPr>
        </p:nvSpPr>
        <p:spPr>
          <a:xfrm>
            <a:off x="1341383" y="0"/>
            <a:ext cx="6642295" cy="491490"/>
          </a:xfrm>
        </p:spPr>
        <p:txBody>
          <a:bodyPr>
            <a:normAutofit fontScale="90000"/>
          </a:bodyPr>
          <a:lstStyle/>
          <a:p>
            <a:r>
              <a:rPr lang="en-US" altLang="en-US" dirty="0" smtClean="0"/>
              <a:t>                                                                 </a:t>
            </a:r>
            <a:br>
              <a:rPr lang="en-US" altLang="en-US" dirty="0" smtClean="0"/>
            </a:br>
            <a:r>
              <a:rPr lang="en-US" altLang="en-US" dirty="0"/>
              <a:t> </a:t>
            </a:r>
            <a:r>
              <a:rPr lang="en-US" altLang="en-US" dirty="0" smtClean="0"/>
              <a:t>                                                                Agenda</a:t>
            </a:r>
          </a:p>
        </p:txBody>
      </p:sp>
    </p:spTree>
    <p:extLst>
      <p:ext uri="{BB962C8B-B14F-4D97-AF65-F5344CB8AC3E}">
        <p14:creationId xmlns:p14="http://schemas.microsoft.com/office/powerpoint/2010/main" val="195464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xfrm>
            <a:off x="0" y="353568"/>
            <a:ext cx="9129388" cy="713232"/>
          </a:xfrm>
        </p:spPr>
        <p:txBody>
          <a:bodyPr>
            <a:normAutofit fontScale="90000"/>
          </a:bodyPr>
          <a:lstStyle/>
          <a:p>
            <a:r>
              <a:rPr lang="en-US" sz="2400" dirty="0" smtClean="0"/>
              <a:t>    Lighting</a:t>
            </a:r>
            <a:r>
              <a:rPr lang="en-US" sz="2400" dirty="0"/>
              <a:t>, Commercial Hardware, </a:t>
            </a:r>
            <a:r>
              <a:rPr lang="en-US" sz="2400" dirty="0" smtClean="0"/>
              <a:t>HVAC, </a:t>
            </a:r>
            <a:br>
              <a:rPr lang="en-US" sz="2400" dirty="0" smtClean="0"/>
            </a:br>
            <a:r>
              <a:rPr lang="en-US" sz="2400" dirty="0" smtClean="0"/>
              <a:t>NESO </a:t>
            </a:r>
            <a:r>
              <a:rPr lang="en-US" sz="2400" dirty="0"/>
              <a:t>Division</a:t>
            </a:r>
          </a:p>
        </p:txBody>
      </p:sp>
      <p:pic>
        <p:nvPicPr>
          <p:cNvPr id="1128453" name="Picture 17" descr="show_jpg"/>
          <p:cNvPicPr>
            <a:picLocks noChangeAspect="1" noChangeArrowheads="1"/>
          </p:cNvPicPr>
          <p:nvPr/>
        </p:nvPicPr>
        <p:blipFill>
          <a:blip r:embed="rId3">
            <a:lum bright="10000"/>
          </a:blip>
          <a:stretch>
            <a:fillRect/>
          </a:stretch>
        </p:blipFill>
        <p:spPr bwMode="auto">
          <a:xfrm>
            <a:off x="3962400" y="2816241"/>
            <a:ext cx="4833161" cy="3432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2"/>
          <p:cNvPicPr>
            <a:picLocks noChangeAspect="1" noChangeArrowheads="1"/>
          </p:cNvPicPr>
          <p:nvPr/>
        </p:nvPicPr>
        <p:blipFill>
          <a:blip r:embed="rId4"/>
          <a:srcRect l="996" t="12450" r="76262" b="58913"/>
          <a:stretch>
            <a:fillRect/>
          </a:stretch>
        </p:blipFill>
        <p:spPr bwMode="auto">
          <a:xfrm>
            <a:off x="3569970" y="5318086"/>
            <a:ext cx="999281" cy="1006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8450" name="Text Box 10"/>
          <p:cNvSpPr txBox="1">
            <a:spLocks noChangeArrowheads="1"/>
          </p:cNvSpPr>
          <p:nvPr/>
        </p:nvSpPr>
        <p:spPr bwMode="blackWhite">
          <a:xfrm>
            <a:off x="5105400" y="1006019"/>
            <a:ext cx="1981200" cy="1965781"/>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Flashlights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Tube Lamps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Space Heaters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Air Filters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Impeller Fans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Labels and Markers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Battle Lanterns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Tent Lighting</a:t>
            </a:r>
          </a:p>
        </p:txBody>
      </p:sp>
      <p:pic>
        <p:nvPicPr>
          <p:cNvPr id="512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790" y="5017368"/>
            <a:ext cx="1964165" cy="1286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23"/>
          <p:cNvSpPr>
            <a:spLocks noChangeArrowheads="1"/>
          </p:cNvSpPr>
          <p:nvPr/>
        </p:nvSpPr>
        <p:spPr bwMode="blackWhite">
          <a:xfrm>
            <a:off x="745852" y="4648200"/>
            <a:ext cx="2530748" cy="1655950"/>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TextBox 11"/>
          <p:cNvSpPr txBox="1"/>
          <p:nvPr/>
        </p:nvSpPr>
        <p:spPr>
          <a:xfrm>
            <a:off x="1290615" y="5153009"/>
            <a:ext cx="138861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$336M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13" name="Table 12"/>
          <p:cNvGraphicFramePr>
            <a:graphicFrameLocks noGrp="1"/>
          </p:cNvGraphicFramePr>
          <p:nvPr>
            <p:extLst/>
          </p:nvPr>
        </p:nvGraphicFramePr>
        <p:xfrm>
          <a:off x="228600" y="1371600"/>
          <a:ext cx="4239005" cy="277114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Red River Army</a:t>
                      </a:r>
                      <a:r>
                        <a:rPr lang="en-US" sz="1800" kern="1200" baseline="0" dirty="0" smtClean="0">
                          <a:solidFill>
                            <a:schemeClr val="dk1"/>
                          </a:solidFill>
                          <a:latin typeface="Arial" pitchFamily="34" charset="0"/>
                          <a:ea typeface="+mn-ea"/>
                          <a:cs typeface="Arial" pitchFamily="34" charset="0"/>
                        </a:rPr>
                        <a:t> Depot, TX</a:t>
                      </a:r>
                      <a:endParaRPr lang="en-US" sz="1800" kern="1200" dirty="0" smtClean="0">
                        <a:solidFill>
                          <a:schemeClr val="dk1"/>
                        </a:solidFill>
                        <a:latin typeface="Arial" pitchFamily="34" charset="0"/>
                        <a:ea typeface="+mn-ea"/>
                        <a:cs typeface="Arial" pitchFamily="34" charset="0"/>
                      </a:endParaRP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Navy Yokosuka</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Navy Mechanicsburg PA</a:t>
                      </a:r>
                    </a:p>
                    <a:p>
                      <a:pPr marL="168275" indent="-168275" algn="l" defTabSz="914400" rtl="0" eaLnBrk="1" latinLnBrk="0" hangingPunct="1">
                        <a:spcAft>
                          <a:spcPts val="300"/>
                        </a:spcAft>
                        <a:buFont typeface="Arial" pitchFamily="34" charset="0"/>
                        <a:buChar char="•"/>
                        <a:defRPr/>
                      </a:pPr>
                      <a:r>
                        <a:rPr lang="en-US" sz="1800" kern="1200" dirty="0" smtClean="0">
                          <a:solidFill>
                            <a:schemeClr val="dk1"/>
                          </a:solidFill>
                          <a:latin typeface="Arial" pitchFamily="34" charset="0"/>
                          <a:ea typeface="+mn-ea"/>
                          <a:cs typeface="Arial" pitchFamily="34" charset="0"/>
                        </a:rPr>
                        <a:t>Letterkenny Army Depot PA</a:t>
                      </a:r>
                    </a:p>
                  </a:txBody>
                  <a:tcPr/>
                </a:tc>
                <a:tc>
                  <a:txBody>
                    <a:bodyPr/>
                    <a:lstStyle/>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Jamison</a:t>
                      </a:r>
                    </a:p>
                    <a:p>
                      <a:pPr marL="168275" indent="-168275" algn="l" defTabSz="914400" rtl="0" eaLnBrk="1" latinLnBrk="0" hangingPunct="1">
                        <a:spcAft>
                          <a:spcPts val="300"/>
                        </a:spcAft>
                        <a:buFont typeface="Arial" pitchFamily="34" charset="0"/>
                        <a:buChar char="•"/>
                      </a:pPr>
                      <a:r>
                        <a:rPr lang="en-US" sz="1800" kern="1200" dirty="0" smtClean="0">
                          <a:solidFill>
                            <a:schemeClr val="dk1"/>
                          </a:solidFill>
                          <a:latin typeface="Arial" pitchFamily="34" charset="0"/>
                          <a:ea typeface="+mn-ea"/>
                          <a:cs typeface="Arial" pitchFamily="34" charset="0"/>
                        </a:rPr>
                        <a:t>Armor Decal</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Boeing</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Jay Moulding</a:t>
                      </a:r>
                    </a:p>
                    <a:p>
                      <a:pPr marL="168275" indent="-168275" algn="l" defTabSz="914400" rtl="0" eaLnBrk="1" latinLnBrk="0" hangingPunct="1">
                        <a:spcAft>
                          <a:spcPts val="300"/>
                        </a:spcAft>
                        <a:buFont typeface="Arial" pitchFamily="34" charset="0"/>
                        <a:buChar char="•"/>
                      </a:pPr>
                      <a:r>
                        <a:rPr lang="en-US" sz="1800" kern="1200" baseline="0" dirty="0" smtClean="0">
                          <a:solidFill>
                            <a:schemeClr val="dk1"/>
                          </a:solidFill>
                          <a:latin typeface="Arial" pitchFamily="34" charset="0"/>
                          <a:ea typeface="+mn-ea"/>
                          <a:cs typeface="Arial" pitchFamily="34" charset="0"/>
                        </a:rPr>
                        <a:t>L.C. </a:t>
                      </a:r>
                      <a:r>
                        <a:rPr lang="en-US" sz="1800" kern="1200" baseline="0" dirty="0" err="1" smtClean="0">
                          <a:solidFill>
                            <a:schemeClr val="dk1"/>
                          </a:solidFill>
                          <a:latin typeface="Arial" pitchFamily="34" charset="0"/>
                          <a:ea typeface="+mn-ea"/>
                          <a:cs typeface="Arial" pitchFamily="34" charset="0"/>
                        </a:rPr>
                        <a:t>Doane</a:t>
                      </a:r>
                      <a:endParaRPr lang="en-US" sz="1800" kern="1200" baseline="0" dirty="0" smtClean="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bl>
          </a:graphicData>
        </a:graphic>
      </p:graphicFrame>
      <p:sp>
        <p:nvSpPr>
          <p:cNvPr id="16" name="Rectangle 3"/>
          <p:cNvSpPr>
            <a:spLocks noChangeArrowheads="1"/>
          </p:cNvSpPr>
          <p:nvPr/>
        </p:nvSpPr>
        <p:spPr bwMode="auto">
          <a:xfrm>
            <a:off x="293370" y="914400"/>
            <a:ext cx="3276600"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Traditional support</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682" y="1135559"/>
            <a:ext cx="1386729" cy="1740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928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8" descr="photo1"/>
          <p:cNvPicPr>
            <a:picLocks noChangeAspect="1" noChangeArrowheads="1"/>
          </p:cNvPicPr>
          <p:nvPr/>
        </p:nvPicPr>
        <p:blipFill>
          <a:blip r:embed="rId3"/>
          <a:stretch>
            <a:fillRect/>
          </a:stretch>
        </p:blipFill>
        <p:spPr bwMode="auto">
          <a:xfrm>
            <a:off x="7056060" y="3200400"/>
            <a:ext cx="1905000" cy="314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69" name="Title 14"/>
          <p:cNvSpPr>
            <a:spLocks noGrp="1"/>
          </p:cNvSpPr>
          <p:nvPr>
            <p:ph type="title"/>
          </p:nvPr>
        </p:nvSpPr>
        <p:spPr/>
        <p:txBody>
          <a:bodyPr>
            <a:noAutofit/>
          </a:bodyPr>
          <a:lstStyle/>
          <a:p>
            <a:r>
              <a:rPr lang="en-US" sz="2400" dirty="0" smtClean="0"/>
              <a:t>Miscellaneous Equipment Division</a:t>
            </a:r>
            <a:r>
              <a:rPr lang="en-US" dirty="0" smtClean="0"/>
              <a:t/>
            </a:r>
            <a:br>
              <a:rPr lang="en-US" dirty="0" smtClean="0"/>
            </a:br>
            <a:r>
              <a:rPr lang="en-US" sz="2400" dirty="0"/>
              <a:t>Technology &amp; Information </a:t>
            </a:r>
            <a:r>
              <a:rPr lang="en-US" sz="2400" dirty="0" smtClean="0"/>
              <a:t>Equipment, FSG 80</a:t>
            </a:r>
            <a:endParaRPr lang="en-US" sz="2400" dirty="0"/>
          </a:p>
        </p:txBody>
      </p:sp>
      <p:sp>
        <p:nvSpPr>
          <p:cNvPr id="18435" name="Text Box 7"/>
          <p:cNvSpPr txBox="1">
            <a:spLocks noChangeArrowheads="1"/>
          </p:cNvSpPr>
          <p:nvPr/>
        </p:nvSpPr>
        <p:spPr bwMode="blackWhite">
          <a:xfrm>
            <a:off x="5257800" y="1143000"/>
            <a:ext cx="3292553" cy="1898561"/>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ADP Equipment</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Imaging</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Telecommunications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Targets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Rope</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rPr>
              <a:t>Ammo </a:t>
            </a:r>
            <a:r>
              <a:rPr kumimoji="0" lang="en-US" sz="1400" b="0" i="0" u="none" strike="noStrike" kern="1200" cap="none" spc="0" normalizeH="0" baseline="0" noProof="0" dirty="0" smtClean="0">
                <a:ln>
                  <a:noFill/>
                </a:ln>
                <a:solidFill>
                  <a:prstClr val="black"/>
                </a:solidFill>
                <a:effectLst/>
                <a:uLnTx/>
                <a:uFillTx/>
                <a:latin typeface="Arial" charset="0"/>
                <a:ea typeface="+mn-ea"/>
                <a:cs typeface="Arial" pitchFamily="34" charset="0"/>
              </a:rPr>
              <a:t>Slings</a:t>
            </a:r>
          </a:p>
          <a:p>
            <a:pPr marL="115867" marR="0" lvl="0" indent="-115867" algn="l" defTabSz="914321" rtl="0" eaLnBrk="0" fontAlgn="base" latinLnBrk="0" hangingPunct="0">
              <a:lnSpc>
                <a:spcPct val="90000"/>
              </a:lnSpc>
              <a:spcBef>
                <a:spcPts val="600"/>
              </a:spcBef>
              <a:spcAft>
                <a:spcPct val="0"/>
              </a:spcAft>
              <a:buClr>
                <a:prstClr val="black"/>
              </a:buClr>
              <a:buSzTx/>
              <a:buFontTx/>
              <a:buChar char="•"/>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Arial" pitchFamily="34" charset="0"/>
              </a:rPr>
              <a:t>Adhesives, Sealants, Paints</a:t>
            </a:r>
            <a:endParaRPr kumimoji="0" lang="en-US" sz="1400" b="0" i="0" u="none" strike="noStrike" kern="1200" cap="none" spc="0" normalizeH="0" baseline="0" noProof="0" dirty="0">
              <a:ln>
                <a:noFill/>
              </a:ln>
              <a:solidFill>
                <a:prstClr val="black"/>
              </a:solidFill>
              <a:effectLst/>
              <a:uLnTx/>
              <a:uFillTx/>
              <a:latin typeface="Arial" charset="0"/>
              <a:ea typeface="+mn-ea"/>
              <a:cs typeface="Arial" pitchFamily="34" charset="0"/>
            </a:endParaRPr>
          </a:p>
        </p:txBody>
      </p:sp>
      <p:pic>
        <p:nvPicPr>
          <p:cNvPr id="18437" name="Picture 9" descr="gw-catcczin"/>
          <p:cNvPicPr>
            <a:picLocks noChangeAspect="1" noChangeArrowheads="1"/>
          </p:cNvPicPr>
          <p:nvPr/>
        </p:nvPicPr>
        <p:blipFill>
          <a:blip r:embed="rId4"/>
          <a:stretch>
            <a:fillRect/>
          </a:stretch>
        </p:blipFill>
        <p:spPr bwMode="auto">
          <a:xfrm>
            <a:off x="4701268" y="3225992"/>
            <a:ext cx="2354791" cy="1762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utoShape 23"/>
          <p:cNvSpPr>
            <a:spLocks noChangeArrowheads="1"/>
          </p:cNvSpPr>
          <p:nvPr/>
        </p:nvSpPr>
        <p:spPr bwMode="blackWhite">
          <a:xfrm>
            <a:off x="1050652" y="4648200"/>
            <a:ext cx="2530748" cy="1655950"/>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 name="TextBox 14"/>
          <p:cNvSpPr txBox="1"/>
          <p:nvPr/>
        </p:nvSpPr>
        <p:spPr>
          <a:xfrm>
            <a:off x="1717581" y="5128330"/>
            <a:ext cx="119688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81M</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pic>
        <p:nvPicPr>
          <p:cNvPr id="18439" name="Picture 11" descr="target"/>
          <p:cNvPicPr>
            <a:picLocks noChangeAspect="1" noChangeArrowheads="1"/>
          </p:cNvPicPr>
          <p:nvPr/>
        </p:nvPicPr>
        <p:blipFill>
          <a:blip r:embed="rId5">
            <a:lum bright="10000"/>
          </a:blip>
          <a:stretch>
            <a:fillRect/>
          </a:stretch>
        </p:blipFill>
        <p:spPr bwMode="auto">
          <a:xfrm>
            <a:off x="4724400" y="4899998"/>
            <a:ext cx="2187653" cy="1421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6" name="Table 15"/>
          <p:cNvGraphicFramePr>
            <a:graphicFrameLocks noGrp="1"/>
          </p:cNvGraphicFramePr>
          <p:nvPr>
            <p:extLst/>
          </p:nvPr>
        </p:nvGraphicFramePr>
        <p:xfrm>
          <a:off x="236456" y="1615440"/>
          <a:ext cx="4239005" cy="277114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NSWC Indian Head</a:t>
                      </a:r>
                      <a:r>
                        <a:rPr lang="en-US" baseline="0" dirty="0" smtClean="0">
                          <a:latin typeface="Arial" pitchFamily="34" charset="0"/>
                          <a:cs typeface="Arial" pitchFamily="34" charset="0"/>
                        </a:rPr>
                        <a:t> MD</a:t>
                      </a:r>
                    </a:p>
                    <a:p>
                      <a:pPr marL="168275" indent="-168275">
                        <a:spcAft>
                          <a:spcPts val="300"/>
                        </a:spcAft>
                        <a:buFont typeface="Arial" pitchFamily="34" charset="0"/>
                        <a:buChar char="•"/>
                      </a:pPr>
                      <a:r>
                        <a:rPr lang="en-US" baseline="0" dirty="0" smtClean="0">
                          <a:latin typeface="Arial" pitchFamily="34" charset="0"/>
                          <a:cs typeface="Arial" pitchFamily="34" charset="0"/>
                        </a:rPr>
                        <a:t>Red River Army Depot AK</a:t>
                      </a:r>
                      <a:endParaRPr lang="en-US" dirty="0" smtClean="0">
                        <a:latin typeface="Arial" pitchFamily="34" charset="0"/>
                        <a:cs typeface="Arial" pitchFamily="34" charset="0"/>
                      </a:endParaRPr>
                    </a:p>
                    <a:p>
                      <a:pPr marL="168275" indent="-168275">
                        <a:spcAft>
                          <a:spcPts val="300"/>
                        </a:spcAft>
                        <a:buFont typeface="Arial" pitchFamily="34" charset="0"/>
                        <a:buChar char="•"/>
                      </a:pPr>
                      <a:r>
                        <a:rPr lang="en-US" dirty="0" smtClean="0">
                          <a:latin typeface="Arial" pitchFamily="34" charset="0"/>
                          <a:cs typeface="Arial" pitchFamily="34" charset="0"/>
                        </a:rPr>
                        <a:t>Anniston Army Depot AL</a:t>
                      </a:r>
                      <a:endParaRPr lang="en-US" baseline="0" dirty="0" smtClean="0">
                        <a:latin typeface="Arial" pitchFamily="34" charset="0"/>
                        <a:cs typeface="Arial" pitchFamily="34" charset="0"/>
                      </a:endParaRPr>
                    </a:p>
                    <a:p>
                      <a:pPr marL="168275" indent="-168275">
                        <a:spcAft>
                          <a:spcPts val="300"/>
                        </a:spcAft>
                        <a:buFont typeface="Arial" pitchFamily="34" charset="0"/>
                        <a:buChar char="•"/>
                      </a:pPr>
                      <a:r>
                        <a:rPr lang="en-US" baseline="0" dirty="0" smtClean="0">
                          <a:latin typeface="Arial" pitchFamily="34" charset="0"/>
                          <a:cs typeface="Arial" pitchFamily="34" charset="0"/>
                        </a:rPr>
                        <a:t>Norfolk Naval Shipyard VA</a:t>
                      </a:r>
                      <a:endParaRPr lang="en-US" dirty="0">
                        <a:latin typeface="Arial" pitchFamily="34" charset="0"/>
                        <a:cs typeface="Arial" pitchFamily="34" charset="0"/>
                      </a:endParaRPr>
                    </a:p>
                  </a:txBody>
                  <a:tcPr/>
                </a:tc>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Kodak</a:t>
                      </a:r>
                    </a:p>
                    <a:p>
                      <a:pPr marL="168275" indent="-168275">
                        <a:spcAft>
                          <a:spcPts val="300"/>
                        </a:spcAft>
                        <a:buFont typeface="Arial" pitchFamily="34" charset="0"/>
                        <a:buChar char="•"/>
                      </a:pPr>
                      <a:r>
                        <a:rPr lang="en-US" dirty="0" smtClean="0">
                          <a:latin typeface="Arial" pitchFamily="34" charset="0"/>
                          <a:cs typeface="Arial" pitchFamily="34" charset="0"/>
                        </a:rPr>
                        <a:t>HP</a:t>
                      </a:r>
                    </a:p>
                    <a:p>
                      <a:pPr marL="168275" indent="-168275">
                        <a:spcAft>
                          <a:spcPts val="300"/>
                        </a:spcAft>
                        <a:buFont typeface="Arial" pitchFamily="34" charset="0"/>
                        <a:buChar char="•"/>
                      </a:pPr>
                      <a:r>
                        <a:rPr lang="en-US" dirty="0" smtClean="0">
                          <a:latin typeface="Arial" pitchFamily="34" charset="0"/>
                          <a:cs typeface="Arial" pitchFamily="34" charset="0"/>
                        </a:rPr>
                        <a:t>Whitehill</a:t>
                      </a:r>
                    </a:p>
                    <a:p>
                      <a:pPr marL="168275" indent="-168275">
                        <a:spcAft>
                          <a:spcPts val="300"/>
                        </a:spcAft>
                        <a:buFont typeface="Arial" pitchFamily="34" charset="0"/>
                        <a:buChar char="•"/>
                      </a:pPr>
                      <a:r>
                        <a:rPr lang="en-US" dirty="0" smtClean="0">
                          <a:latin typeface="Arial" pitchFamily="34" charset="0"/>
                          <a:cs typeface="Arial" pitchFamily="34" charset="0"/>
                        </a:rPr>
                        <a:t>Lynn Electronics</a:t>
                      </a:r>
                    </a:p>
                    <a:p>
                      <a:pPr marL="168275" indent="-168275">
                        <a:spcAft>
                          <a:spcPts val="300"/>
                        </a:spcAft>
                        <a:buFont typeface="Arial" pitchFamily="34" charset="0"/>
                        <a:buChar char="•"/>
                      </a:pPr>
                      <a:r>
                        <a:rPr lang="en-US" dirty="0" smtClean="0">
                          <a:latin typeface="Arial" pitchFamily="34" charset="0"/>
                          <a:cs typeface="Arial" pitchFamily="34" charset="0"/>
                        </a:rPr>
                        <a:t>Northrup Grumman</a:t>
                      </a:r>
                    </a:p>
                    <a:p>
                      <a:pPr marL="168275" indent="-168275">
                        <a:spcAft>
                          <a:spcPts val="300"/>
                        </a:spcAft>
                        <a:buFont typeface="Arial" pitchFamily="34" charset="0"/>
                        <a:buChar char="•"/>
                      </a:pPr>
                      <a:r>
                        <a:rPr lang="en-US" dirty="0" smtClean="0">
                          <a:latin typeface="Arial" pitchFamily="34" charset="0"/>
                          <a:cs typeface="Arial" pitchFamily="34" charset="0"/>
                        </a:rPr>
                        <a:t>Goodrich</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11" name="Rectangle 3"/>
          <p:cNvSpPr>
            <a:spLocks noChangeArrowheads="1"/>
          </p:cNvSpPr>
          <p:nvPr/>
        </p:nvSpPr>
        <p:spPr bwMode="auto">
          <a:xfrm>
            <a:off x="304800" y="1143000"/>
            <a:ext cx="3276600"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Traditional support</a:t>
            </a:r>
          </a:p>
        </p:txBody>
      </p:sp>
    </p:spTree>
    <p:extLst>
      <p:ext uri="{BB962C8B-B14F-4D97-AF65-F5344CB8AC3E}">
        <p14:creationId xmlns:p14="http://schemas.microsoft.com/office/powerpoint/2010/main" val="59288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metalworker w sparks"/>
          <p:cNvPicPr preferRelativeResize="0">
            <a:picLocks noChangeAspect="1" noChangeArrowheads="1"/>
          </p:cNvPicPr>
          <p:nvPr/>
        </p:nvPicPr>
        <p:blipFill>
          <a:blip r:embed="rId3"/>
          <a:srcRect l="2111" t="2910" r="2979" b="2477"/>
          <a:stretch>
            <a:fillRect/>
          </a:stretch>
        </p:blipFill>
        <p:spPr bwMode="auto">
          <a:xfrm>
            <a:off x="6359829" y="4388818"/>
            <a:ext cx="2589892" cy="1839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58" name="Rectangle 13"/>
          <p:cNvSpPr>
            <a:spLocks noGrp="1" noChangeArrowheads="1"/>
          </p:cNvSpPr>
          <p:nvPr>
            <p:ph type="title"/>
          </p:nvPr>
        </p:nvSpPr>
        <p:spPr/>
        <p:txBody>
          <a:bodyPr/>
          <a:lstStyle/>
          <a:p>
            <a:r>
              <a:rPr lang="en-US" dirty="0" smtClean="0"/>
              <a:t>Metals Program </a:t>
            </a:r>
            <a:endParaRPr lang="en-US" dirty="0"/>
          </a:p>
        </p:txBody>
      </p:sp>
      <p:sp>
        <p:nvSpPr>
          <p:cNvPr id="12" name="Text Box 10"/>
          <p:cNvSpPr txBox="1">
            <a:spLocks noChangeArrowheads="1"/>
          </p:cNvSpPr>
          <p:nvPr/>
        </p:nvSpPr>
        <p:spPr bwMode="blackWhite">
          <a:xfrm>
            <a:off x="4813068" y="1828800"/>
            <a:ext cx="1670654" cy="1577470"/>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6635" tIns="48317" rIns="96635" bIns="48317">
            <a:spAutoFit/>
          </a:bodyPr>
          <a:lstStyle/>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Ferrous, non-ferrous and specialty metals</a:t>
            </a:r>
          </a:p>
          <a:p>
            <a:pPr marL="115867" marR="0" lvl="0" indent="-115867" algn="l" defTabSz="914321" rtl="0" eaLnBrk="1" fontAlgn="base" latinLnBrk="0" hangingPunct="1">
              <a:lnSpc>
                <a:spcPct val="90000"/>
              </a:lnSpc>
              <a:spcBef>
                <a:spcPts val="200"/>
              </a:spcBef>
              <a:spcAft>
                <a:spcPct val="0"/>
              </a:spcAft>
              <a:buClrTx/>
              <a:buSzTx/>
              <a:buFontTx/>
              <a:buChar char="•"/>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Angle, Bar, Extrusions, Sheet, Strip, Screen, Plate</a:t>
            </a:r>
          </a:p>
        </p:txBody>
      </p:sp>
      <p:sp>
        <p:nvSpPr>
          <p:cNvPr id="13" name="Text Box 10"/>
          <p:cNvSpPr txBox="1">
            <a:spLocks noChangeArrowheads="1"/>
          </p:cNvSpPr>
          <p:nvPr/>
        </p:nvSpPr>
        <p:spPr bwMode="blackWhite">
          <a:xfrm>
            <a:off x="6483654" y="2825284"/>
            <a:ext cx="2266648" cy="1161972"/>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35" tIns="48317" rIns="96635" bIns="48317">
            <a:spAutoFit/>
          </a:bodyPr>
          <a:lstStyle/>
          <a:p>
            <a:pPr marL="0" marR="0" lvl="0" indent="0" algn="l" defTabSz="914321" rtl="0" eaLnBrk="0" fontAlgn="base" latinLnBrk="0" hangingPunct="0">
              <a:lnSpc>
                <a:spcPct val="90000"/>
              </a:lnSpc>
              <a:spcBef>
                <a:spcPts val="60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Related incidental services:</a:t>
            </a:r>
          </a:p>
          <a:p>
            <a:pPr marL="119041" marR="0" lvl="2" indent="0" algn="l" defTabSz="914321" rtl="0" eaLnBrk="0" fontAlgn="base" latinLnBrk="0" hangingPunct="0">
              <a:lnSpc>
                <a:spcPct val="90000"/>
              </a:lnSpc>
              <a:spcBef>
                <a:spcPts val="20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Cutting, shearing, testing, scrap removal and salvage</a:t>
            </a:r>
          </a:p>
        </p:txBody>
      </p:sp>
      <p:sp>
        <p:nvSpPr>
          <p:cNvPr id="16" name="Rectangle 3"/>
          <p:cNvSpPr>
            <a:spLocks noChangeArrowheads="1"/>
          </p:cNvSpPr>
          <p:nvPr/>
        </p:nvSpPr>
        <p:spPr bwMode="auto">
          <a:xfrm>
            <a:off x="228345" y="1213903"/>
            <a:ext cx="4352982" cy="45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4" tIns="43227" rIns="86454" bIns="43227">
            <a:spAutoFit/>
          </a:bodyPr>
          <a:lstStyle/>
          <a:p>
            <a:pPr marL="0" marR="0" lvl="0" indent="0" algn="l" defTabSz="914400" rtl="0" eaLnBrk="1" fontAlgn="base" latinLnBrk="0" hangingPunct="1">
              <a:lnSpc>
                <a:spcPct val="100000"/>
              </a:lnSpc>
              <a:spcBef>
                <a:spcPts val="603"/>
              </a:spcBef>
              <a:spcAft>
                <a:spcPct val="0"/>
              </a:spcAft>
              <a:buClrTx/>
              <a:buSzTx/>
              <a:buFontTx/>
              <a:buNone/>
              <a:tabLst/>
              <a:defRPr/>
            </a:pPr>
            <a:r>
              <a:rPr kumimoji="0" lang="en-US" sz="24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pitchFamily="34" charset="0"/>
                <a:ea typeface="+mn-ea"/>
                <a:cs typeface="Arial" pitchFamily="34" charset="0"/>
              </a:rPr>
              <a:t>Tailored Logistics Support</a:t>
            </a:r>
          </a:p>
        </p:txBody>
      </p:sp>
      <p:graphicFrame>
        <p:nvGraphicFramePr>
          <p:cNvPr id="19" name="Table 18"/>
          <p:cNvGraphicFramePr>
            <a:graphicFrameLocks noGrp="1"/>
          </p:cNvGraphicFramePr>
          <p:nvPr>
            <p:extLst/>
          </p:nvPr>
        </p:nvGraphicFramePr>
        <p:xfrm>
          <a:off x="228345" y="1763611"/>
          <a:ext cx="4239005" cy="2809240"/>
        </p:xfrm>
        <a:graphic>
          <a:graphicData uri="http://schemas.openxmlformats.org/drawingml/2006/table">
            <a:tbl>
              <a:tblPr firstRow="1" bandRow="1">
                <a:tableStyleId>{5C22544A-7EE6-4342-B048-85BDC9FD1C3A}</a:tableStyleId>
              </a:tblPr>
              <a:tblGrid>
                <a:gridCol w="2117597">
                  <a:extLst>
                    <a:ext uri="{9D8B030D-6E8A-4147-A177-3AD203B41FA5}">
                      <a16:colId xmlns:a16="http://schemas.microsoft.com/office/drawing/2014/main" val="20000"/>
                    </a:ext>
                  </a:extLst>
                </a:gridCol>
                <a:gridCol w="2121408">
                  <a:extLst>
                    <a:ext uri="{9D8B030D-6E8A-4147-A177-3AD203B41FA5}">
                      <a16:colId xmlns:a16="http://schemas.microsoft.com/office/drawing/2014/main" val="20001"/>
                    </a:ext>
                  </a:extLst>
                </a:gridCol>
              </a:tblGrid>
              <a:tr h="370840">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Major</a:t>
                      </a:r>
                      <a:r>
                        <a:rPr lang="en-US" baseline="0" dirty="0" smtClean="0">
                          <a:effectLst>
                            <a:outerShdw blurRad="38100" dist="38100" dir="2700000" algn="tl">
                              <a:srgbClr val="000000">
                                <a:alpha val="43137"/>
                              </a:srgbClr>
                            </a:outerShdw>
                          </a:effectLst>
                          <a:latin typeface="Arial" pitchFamily="34" charset="0"/>
                          <a:cs typeface="Arial" pitchFamily="34" charset="0"/>
                        </a:rPr>
                        <a:t> Customers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spcAft>
                          <a:spcPts val="300"/>
                        </a:spcAft>
                      </a:pPr>
                      <a:r>
                        <a:rPr lang="en-US" dirty="0" smtClean="0">
                          <a:effectLst>
                            <a:outerShdw blurRad="38100" dist="38100" dir="2700000" algn="tl">
                              <a:srgbClr val="000000">
                                <a:alpha val="43137"/>
                              </a:srgbClr>
                            </a:outerShdw>
                          </a:effectLst>
                          <a:latin typeface="Arial" pitchFamily="34" charset="0"/>
                          <a:cs typeface="Arial" pitchFamily="34" charset="0"/>
                        </a:rPr>
                        <a:t>Suppliers</a:t>
                      </a:r>
                      <a:endParaRPr lang="en-US"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USA Afghanistan</a:t>
                      </a:r>
                    </a:p>
                    <a:p>
                      <a:pPr marL="168275" indent="-168275">
                        <a:spcAft>
                          <a:spcPts val="300"/>
                        </a:spcAft>
                        <a:buFont typeface="Arial" pitchFamily="34" charset="0"/>
                        <a:buChar char="•"/>
                      </a:pPr>
                      <a:r>
                        <a:rPr lang="en-US" dirty="0" smtClean="0">
                          <a:latin typeface="Arial" pitchFamily="34" charset="0"/>
                          <a:cs typeface="Arial" pitchFamily="34" charset="0"/>
                        </a:rPr>
                        <a:t>Rock Island</a:t>
                      </a:r>
                    </a:p>
                    <a:p>
                      <a:pPr marL="168275" indent="-168275">
                        <a:spcAft>
                          <a:spcPts val="300"/>
                        </a:spcAft>
                        <a:buFont typeface="Arial" pitchFamily="34" charset="0"/>
                        <a:buChar char="•"/>
                      </a:pPr>
                      <a:r>
                        <a:rPr lang="en-US" dirty="0" smtClean="0">
                          <a:latin typeface="Arial" pitchFamily="34" charset="0"/>
                          <a:cs typeface="Arial" pitchFamily="34" charset="0"/>
                        </a:rPr>
                        <a:t>Norfolk Naval Shipyard</a:t>
                      </a:r>
                    </a:p>
                    <a:p>
                      <a:pPr marL="168275" indent="-168275">
                        <a:spcAft>
                          <a:spcPts val="300"/>
                        </a:spcAft>
                        <a:buFont typeface="Arial" pitchFamily="34" charset="0"/>
                        <a:buChar char="•"/>
                      </a:pPr>
                      <a:r>
                        <a:rPr lang="en-US" dirty="0" smtClean="0">
                          <a:latin typeface="Arial" pitchFamily="34" charset="0"/>
                          <a:cs typeface="Arial" pitchFamily="34" charset="0"/>
                        </a:rPr>
                        <a:t>Puget</a:t>
                      </a:r>
                      <a:r>
                        <a:rPr lang="en-US" baseline="0" dirty="0" smtClean="0">
                          <a:latin typeface="Arial" pitchFamily="34" charset="0"/>
                          <a:cs typeface="Arial" pitchFamily="34" charset="0"/>
                        </a:rPr>
                        <a:t> Sound Naval Shipyard</a:t>
                      </a:r>
                    </a:p>
                    <a:p>
                      <a:pPr marL="168275" indent="-168275">
                        <a:spcAft>
                          <a:spcPts val="300"/>
                        </a:spcAft>
                        <a:buFont typeface="Arial" pitchFamily="34" charset="0"/>
                        <a:buChar char="•"/>
                      </a:pPr>
                      <a:r>
                        <a:rPr lang="en-US" baseline="0" dirty="0" smtClean="0">
                          <a:latin typeface="Arial" pitchFamily="34" charset="0"/>
                          <a:cs typeface="Arial" pitchFamily="34" charset="0"/>
                        </a:rPr>
                        <a:t>USA Depot Letterkenny</a:t>
                      </a:r>
                      <a:endParaRPr lang="en-US" dirty="0">
                        <a:latin typeface="Arial" pitchFamily="34" charset="0"/>
                        <a:cs typeface="Arial" pitchFamily="34" charset="0"/>
                      </a:endParaRPr>
                    </a:p>
                  </a:txBody>
                  <a:tcPr/>
                </a:tc>
                <a:tc>
                  <a:txBody>
                    <a:bodyPr/>
                    <a:lstStyle/>
                    <a:p>
                      <a:pPr marL="168275" indent="-168275">
                        <a:spcAft>
                          <a:spcPts val="300"/>
                        </a:spcAft>
                        <a:buFont typeface="Arial" pitchFamily="34" charset="0"/>
                        <a:buChar char="•"/>
                      </a:pPr>
                      <a:r>
                        <a:rPr lang="en-US" dirty="0" smtClean="0">
                          <a:latin typeface="Arial" pitchFamily="34" charset="0"/>
                          <a:cs typeface="Arial" pitchFamily="34" charset="0"/>
                        </a:rPr>
                        <a:t>Metals USA</a:t>
                      </a:r>
                    </a:p>
                    <a:p>
                      <a:pPr marL="168275" indent="-168275">
                        <a:spcAft>
                          <a:spcPts val="300"/>
                        </a:spcAft>
                        <a:buFont typeface="Arial" pitchFamily="34" charset="0"/>
                        <a:buChar char="•"/>
                      </a:pPr>
                      <a:r>
                        <a:rPr lang="en-US" dirty="0" smtClean="0">
                          <a:latin typeface="Arial" pitchFamily="34" charset="0"/>
                          <a:cs typeface="Arial" pitchFamily="34" charset="0"/>
                        </a:rPr>
                        <a:t>TW Metals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pic>
        <p:nvPicPr>
          <p:cNvPr id="1028" name="Picture 3"/>
          <p:cNvPicPr>
            <a:picLocks noChangeAspect="1" noChangeArrowheads="1"/>
          </p:cNvPicPr>
          <p:nvPr/>
        </p:nvPicPr>
        <p:blipFill>
          <a:blip r:embed="rId4"/>
          <a:stretch>
            <a:fillRect/>
          </a:stretch>
        </p:blipFill>
        <p:spPr bwMode="auto">
          <a:xfrm>
            <a:off x="2998362" y="3850060"/>
            <a:ext cx="3165929" cy="2378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4" name="Group 13"/>
          <p:cNvGrpSpPr/>
          <p:nvPr/>
        </p:nvGrpSpPr>
        <p:grpSpPr>
          <a:xfrm>
            <a:off x="458486" y="4676568"/>
            <a:ext cx="2360914" cy="1551766"/>
            <a:chOff x="92076" y="1491609"/>
            <a:chExt cx="2360914" cy="1551766"/>
          </a:xfrm>
        </p:grpSpPr>
        <p:sp>
          <p:nvSpPr>
            <p:cNvPr id="15" name="AutoShape 23"/>
            <p:cNvSpPr>
              <a:spLocks noChangeArrowheads="1"/>
            </p:cNvSpPr>
            <p:nvPr/>
          </p:nvSpPr>
          <p:spPr bwMode="blackWhite">
            <a:xfrm>
              <a:off x="92076" y="1491609"/>
              <a:ext cx="2360914" cy="1551766"/>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TextBox 16"/>
            <p:cNvSpPr txBox="1"/>
            <p:nvPr/>
          </p:nvSpPr>
          <p:spPr>
            <a:xfrm>
              <a:off x="603755" y="1929325"/>
              <a:ext cx="1310259" cy="646331"/>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FY17 </a:t>
              </a:r>
              <a:r>
                <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rPr>
                <a:t>Sales </a:t>
              </a:r>
              <a:r>
                <a:rPr kumimoji="0" lang="en-US" sz="1800" b="1" i="0" u="none" strike="noStrike" kern="1200" cap="none" spc="0" normalizeH="0" baseline="0" noProof="0" dirty="0" smtClean="0">
                  <a:ln>
                    <a:noFill/>
                  </a:ln>
                  <a:solidFill>
                    <a:prstClr val="black"/>
                  </a:solidFill>
                  <a:effectLst/>
                  <a:uLnTx/>
                  <a:uFillTx/>
                  <a:latin typeface="Arial Narrow" pitchFamily="34" charset="0"/>
                  <a:ea typeface="+mn-ea"/>
                  <a:cs typeface="+mn-cs"/>
                </a:rPr>
                <a:t>$89M</a:t>
              </a:r>
              <a:endParaRPr kumimoji="0" lang="en-US" sz="1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spTree>
    <p:extLst>
      <p:ext uri="{BB962C8B-B14F-4D97-AF65-F5344CB8AC3E}">
        <p14:creationId xmlns:p14="http://schemas.microsoft.com/office/powerpoint/2010/main" val="100478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713283" y="1127182"/>
            <a:ext cx="2048728" cy="2503787"/>
            <a:chOff x="1832" y="1026"/>
            <a:chExt cx="1066" cy="1304"/>
          </a:xfrm>
          <a:solidFill>
            <a:schemeClr val="accent1">
              <a:lumMod val="60000"/>
              <a:lumOff val="40000"/>
            </a:schemeClr>
          </a:solidFill>
        </p:grpSpPr>
        <p:sp>
          <p:nvSpPr>
            <p:cNvPr id="3" name="Freeform 14"/>
            <p:cNvSpPr>
              <a:spLocks/>
            </p:cNvSpPr>
            <p:nvPr/>
          </p:nvSpPr>
          <p:spPr bwMode="auto">
            <a:xfrm>
              <a:off x="1952" y="1026"/>
              <a:ext cx="356" cy="261"/>
            </a:xfrm>
            <a:custGeom>
              <a:avLst/>
              <a:gdLst>
                <a:gd name="T0" fmla="*/ 90 w 356"/>
                <a:gd name="T1" fmla="*/ 0 h 261"/>
                <a:gd name="T2" fmla="*/ 163 w 356"/>
                <a:gd name="T3" fmla="*/ 20 h 261"/>
                <a:gd name="T4" fmla="*/ 219 w 356"/>
                <a:gd name="T5" fmla="*/ 33 h 261"/>
                <a:gd name="T6" fmla="*/ 246 w 356"/>
                <a:gd name="T7" fmla="*/ 39 h 261"/>
                <a:gd name="T8" fmla="*/ 274 w 356"/>
                <a:gd name="T9" fmla="*/ 43 h 261"/>
                <a:gd name="T10" fmla="*/ 311 w 356"/>
                <a:gd name="T11" fmla="*/ 50 h 261"/>
                <a:gd name="T12" fmla="*/ 356 w 356"/>
                <a:gd name="T13" fmla="*/ 58 h 261"/>
                <a:gd name="T14" fmla="*/ 327 w 356"/>
                <a:gd name="T15" fmla="*/ 261 h 261"/>
                <a:gd name="T16" fmla="*/ 189 w 356"/>
                <a:gd name="T17" fmla="*/ 232 h 261"/>
                <a:gd name="T18" fmla="*/ 170 w 356"/>
                <a:gd name="T19" fmla="*/ 245 h 261"/>
                <a:gd name="T20" fmla="*/ 145 w 356"/>
                <a:gd name="T21" fmla="*/ 225 h 261"/>
                <a:gd name="T22" fmla="*/ 123 w 356"/>
                <a:gd name="T23" fmla="*/ 245 h 261"/>
                <a:gd name="T24" fmla="*/ 103 w 356"/>
                <a:gd name="T25" fmla="*/ 228 h 261"/>
                <a:gd name="T26" fmla="*/ 46 w 356"/>
                <a:gd name="T27" fmla="*/ 225 h 261"/>
                <a:gd name="T28" fmla="*/ 54 w 356"/>
                <a:gd name="T29" fmla="*/ 192 h 261"/>
                <a:gd name="T30" fmla="*/ 13 w 356"/>
                <a:gd name="T31" fmla="*/ 189 h 261"/>
                <a:gd name="T32" fmla="*/ 9 w 356"/>
                <a:gd name="T33" fmla="*/ 170 h 261"/>
                <a:gd name="T34" fmla="*/ 17 w 356"/>
                <a:gd name="T35" fmla="*/ 150 h 261"/>
                <a:gd name="T36" fmla="*/ 7 w 356"/>
                <a:gd name="T37" fmla="*/ 132 h 261"/>
                <a:gd name="T38" fmla="*/ 8 w 356"/>
                <a:gd name="T39" fmla="*/ 81 h 261"/>
                <a:gd name="T40" fmla="*/ 0 w 356"/>
                <a:gd name="T41" fmla="*/ 42 h 261"/>
                <a:gd name="T42" fmla="*/ 5 w 356"/>
                <a:gd name="T43" fmla="*/ 27 h 261"/>
                <a:gd name="T44" fmla="*/ 23 w 356"/>
                <a:gd name="T45" fmla="*/ 33 h 261"/>
                <a:gd name="T46" fmla="*/ 42 w 356"/>
                <a:gd name="T47" fmla="*/ 56 h 261"/>
                <a:gd name="T48" fmla="*/ 77 w 356"/>
                <a:gd name="T49" fmla="*/ 61 h 261"/>
                <a:gd name="T50" fmla="*/ 86 w 356"/>
                <a:gd name="T51" fmla="*/ 80 h 261"/>
                <a:gd name="T52" fmla="*/ 69 w 356"/>
                <a:gd name="T53" fmla="*/ 80 h 261"/>
                <a:gd name="T54" fmla="*/ 67 w 356"/>
                <a:gd name="T55" fmla="*/ 96 h 261"/>
                <a:gd name="T56" fmla="*/ 77 w 356"/>
                <a:gd name="T57" fmla="*/ 98 h 261"/>
                <a:gd name="T58" fmla="*/ 81 w 356"/>
                <a:gd name="T59" fmla="*/ 114 h 261"/>
                <a:gd name="T60" fmla="*/ 60 w 356"/>
                <a:gd name="T61" fmla="*/ 126 h 261"/>
                <a:gd name="T62" fmla="*/ 60 w 356"/>
                <a:gd name="T63" fmla="*/ 137 h 261"/>
                <a:gd name="T64" fmla="*/ 84 w 356"/>
                <a:gd name="T65" fmla="*/ 137 h 261"/>
                <a:gd name="T66" fmla="*/ 90 w 356"/>
                <a:gd name="T67" fmla="*/ 109 h 261"/>
                <a:gd name="T68" fmla="*/ 108 w 356"/>
                <a:gd name="T69" fmla="*/ 92 h 261"/>
                <a:gd name="T70" fmla="*/ 86 w 356"/>
                <a:gd name="T71" fmla="*/ 48 h 261"/>
                <a:gd name="T72" fmla="*/ 100 w 356"/>
                <a:gd name="T73" fmla="*/ 34 h 261"/>
                <a:gd name="T74" fmla="*/ 90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 name="Freeform 15"/>
            <p:cNvSpPr>
              <a:spLocks/>
            </p:cNvSpPr>
            <p:nvPr/>
          </p:nvSpPr>
          <p:spPr bwMode="auto">
            <a:xfrm>
              <a:off x="1868" y="1215"/>
              <a:ext cx="444" cy="339"/>
            </a:xfrm>
            <a:custGeom>
              <a:avLst/>
              <a:gdLst>
                <a:gd name="T0" fmla="*/ 97 w 444"/>
                <a:gd name="T1" fmla="*/ 0 h 339"/>
                <a:gd name="T2" fmla="*/ 84 w 444"/>
                <a:gd name="T3" fmla="*/ 7 h 339"/>
                <a:gd name="T4" fmla="*/ 76 w 444"/>
                <a:gd name="T5" fmla="*/ 37 h 339"/>
                <a:gd name="T6" fmla="*/ 68 w 444"/>
                <a:gd name="T7" fmla="*/ 62 h 339"/>
                <a:gd name="T8" fmla="*/ 62 w 444"/>
                <a:gd name="T9" fmla="*/ 82 h 339"/>
                <a:gd name="T10" fmla="*/ 54 w 444"/>
                <a:gd name="T11" fmla="*/ 104 h 339"/>
                <a:gd name="T12" fmla="*/ 45 w 444"/>
                <a:gd name="T13" fmla="*/ 126 h 339"/>
                <a:gd name="T14" fmla="*/ 33 w 444"/>
                <a:gd name="T15" fmla="*/ 150 h 339"/>
                <a:gd name="T16" fmla="*/ 17 w 444"/>
                <a:gd name="T17" fmla="*/ 178 h 339"/>
                <a:gd name="T18" fmla="*/ 0 w 444"/>
                <a:gd name="T19" fmla="*/ 205 h 339"/>
                <a:gd name="T20" fmla="*/ 0 w 444"/>
                <a:gd name="T21" fmla="*/ 264 h 339"/>
                <a:gd name="T22" fmla="*/ 249 w 444"/>
                <a:gd name="T23" fmla="*/ 315 h 339"/>
                <a:gd name="T24" fmla="*/ 364 w 444"/>
                <a:gd name="T25" fmla="*/ 339 h 339"/>
                <a:gd name="T26" fmla="*/ 388 w 444"/>
                <a:gd name="T27" fmla="*/ 221 h 339"/>
                <a:gd name="T28" fmla="*/ 403 w 444"/>
                <a:gd name="T29" fmla="*/ 211 h 339"/>
                <a:gd name="T30" fmla="*/ 389 w 444"/>
                <a:gd name="T31" fmla="*/ 185 h 339"/>
                <a:gd name="T32" fmla="*/ 396 w 444"/>
                <a:gd name="T33" fmla="*/ 158 h 339"/>
                <a:gd name="T34" fmla="*/ 444 w 444"/>
                <a:gd name="T35" fmla="*/ 113 h 339"/>
                <a:gd name="T36" fmla="*/ 411 w 444"/>
                <a:gd name="T37" fmla="*/ 72 h 339"/>
                <a:gd name="T38" fmla="*/ 273 w 444"/>
                <a:gd name="T39" fmla="*/ 43 h 339"/>
                <a:gd name="T40" fmla="*/ 254 w 444"/>
                <a:gd name="T41" fmla="*/ 55 h 339"/>
                <a:gd name="T42" fmla="*/ 229 w 444"/>
                <a:gd name="T43" fmla="*/ 35 h 339"/>
                <a:gd name="T44" fmla="*/ 207 w 444"/>
                <a:gd name="T45" fmla="*/ 56 h 339"/>
                <a:gd name="T46" fmla="*/ 186 w 444"/>
                <a:gd name="T47" fmla="*/ 35 h 339"/>
                <a:gd name="T48" fmla="*/ 131 w 444"/>
                <a:gd name="T49" fmla="*/ 36 h 339"/>
                <a:gd name="T50" fmla="*/ 138 w 444"/>
                <a:gd name="T51" fmla="*/ 3 h 339"/>
                <a:gd name="T52" fmla="*/ 97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 name="Freeform 16"/>
            <p:cNvSpPr>
              <a:spLocks/>
            </p:cNvSpPr>
            <p:nvPr/>
          </p:nvSpPr>
          <p:spPr bwMode="auto">
            <a:xfrm>
              <a:off x="1832" y="1477"/>
              <a:ext cx="468" cy="723"/>
            </a:xfrm>
            <a:custGeom>
              <a:avLst/>
              <a:gdLst>
                <a:gd name="T0" fmla="*/ 36 w 468"/>
                <a:gd name="T1" fmla="*/ 0 h 723"/>
                <a:gd name="T2" fmla="*/ 251 w 468"/>
                <a:gd name="T3" fmla="*/ 43 h 723"/>
                <a:gd name="T4" fmla="*/ 204 w 468"/>
                <a:gd name="T5" fmla="*/ 256 h 723"/>
                <a:gd name="T6" fmla="*/ 446 w 468"/>
                <a:gd name="T7" fmla="*/ 580 h 723"/>
                <a:gd name="T8" fmla="*/ 468 w 468"/>
                <a:gd name="T9" fmla="*/ 621 h 723"/>
                <a:gd name="T10" fmla="*/ 445 w 468"/>
                <a:gd name="T11" fmla="*/ 641 h 723"/>
                <a:gd name="T12" fmla="*/ 430 w 468"/>
                <a:gd name="T13" fmla="*/ 677 h 723"/>
                <a:gd name="T14" fmla="*/ 416 w 468"/>
                <a:gd name="T15" fmla="*/ 698 h 723"/>
                <a:gd name="T16" fmla="*/ 431 w 468"/>
                <a:gd name="T17" fmla="*/ 717 h 723"/>
                <a:gd name="T18" fmla="*/ 406 w 468"/>
                <a:gd name="T19" fmla="*/ 723 h 723"/>
                <a:gd name="T20" fmla="*/ 264 w 468"/>
                <a:gd name="T21" fmla="*/ 718 h 723"/>
                <a:gd name="T22" fmla="*/ 255 w 468"/>
                <a:gd name="T23" fmla="*/ 676 h 723"/>
                <a:gd name="T24" fmla="*/ 230 w 468"/>
                <a:gd name="T25" fmla="*/ 645 h 723"/>
                <a:gd name="T26" fmla="*/ 212 w 468"/>
                <a:gd name="T27" fmla="*/ 634 h 723"/>
                <a:gd name="T28" fmla="*/ 207 w 468"/>
                <a:gd name="T29" fmla="*/ 612 h 723"/>
                <a:gd name="T30" fmla="*/ 192 w 468"/>
                <a:gd name="T31" fmla="*/ 600 h 723"/>
                <a:gd name="T32" fmla="*/ 177 w 468"/>
                <a:gd name="T33" fmla="*/ 585 h 723"/>
                <a:gd name="T34" fmla="*/ 172 w 468"/>
                <a:gd name="T35" fmla="*/ 568 h 723"/>
                <a:gd name="T36" fmla="*/ 158 w 468"/>
                <a:gd name="T37" fmla="*/ 557 h 723"/>
                <a:gd name="T38" fmla="*/ 136 w 468"/>
                <a:gd name="T39" fmla="*/ 563 h 723"/>
                <a:gd name="T40" fmla="*/ 111 w 468"/>
                <a:gd name="T41" fmla="*/ 554 h 723"/>
                <a:gd name="T42" fmla="*/ 111 w 468"/>
                <a:gd name="T43" fmla="*/ 545 h 723"/>
                <a:gd name="T44" fmla="*/ 110 w 468"/>
                <a:gd name="T45" fmla="*/ 525 h 723"/>
                <a:gd name="T46" fmla="*/ 100 w 468"/>
                <a:gd name="T47" fmla="*/ 503 h 723"/>
                <a:gd name="T48" fmla="*/ 99 w 468"/>
                <a:gd name="T49" fmla="*/ 485 h 723"/>
                <a:gd name="T50" fmla="*/ 88 w 468"/>
                <a:gd name="T51" fmla="*/ 469 h 723"/>
                <a:gd name="T52" fmla="*/ 91 w 468"/>
                <a:gd name="T53" fmla="*/ 454 h 723"/>
                <a:gd name="T54" fmla="*/ 60 w 468"/>
                <a:gd name="T55" fmla="*/ 417 h 723"/>
                <a:gd name="T56" fmla="*/ 60 w 468"/>
                <a:gd name="T57" fmla="*/ 396 h 723"/>
                <a:gd name="T58" fmla="*/ 76 w 468"/>
                <a:gd name="T59" fmla="*/ 388 h 723"/>
                <a:gd name="T60" fmla="*/ 76 w 468"/>
                <a:gd name="T61" fmla="*/ 375 h 723"/>
                <a:gd name="T62" fmla="*/ 60 w 468"/>
                <a:gd name="T63" fmla="*/ 371 h 723"/>
                <a:gd name="T64" fmla="*/ 53 w 468"/>
                <a:gd name="T65" fmla="*/ 351 h 723"/>
                <a:gd name="T66" fmla="*/ 45 w 468"/>
                <a:gd name="T67" fmla="*/ 316 h 723"/>
                <a:gd name="T68" fmla="*/ 68 w 468"/>
                <a:gd name="T69" fmla="*/ 335 h 723"/>
                <a:gd name="T70" fmla="*/ 59 w 468"/>
                <a:gd name="T71" fmla="*/ 310 h 723"/>
                <a:gd name="T72" fmla="*/ 76 w 468"/>
                <a:gd name="T73" fmla="*/ 310 h 723"/>
                <a:gd name="T74" fmla="*/ 76 w 468"/>
                <a:gd name="T75" fmla="*/ 292 h 723"/>
                <a:gd name="T76" fmla="*/ 59 w 468"/>
                <a:gd name="T77" fmla="*/ 280 h 723"/>
                <a:gd name="T78" fmla="*/ 51 w 468"/>
                <a:gd name="T79" fmla="*/ 297 h 723"/>
                <a:gd name="T80" fmla="*/ 36 w 468"/>
                <a:gd name="T81" fmla="*/ 291 h 723"/>
                <a:gd name="T82" fmla="*/ 6 w 468"/>
                <a:gd name="T83" fmla="*/ 210 h 723"/>
                <a:gd name="T84" fmla="*/ 14 w 468"/>
                <a:gd name="T85" fmla="*/ 152 h 723"/>
                <a:gd name="T86" fmla="*/ 0 w 468"/>
                <a:gd name="T87" fmla="*/ 119 h 723"/>
                <a:gd name="T88" fmla="*/ 7 w 468"/>
                <a:gd name="T89" fmla="*/ 94 h 723"/>
                <a:gd name="T90" fmla="*/ 22 w 468"/>
                <a:gd name="T91" fmla="*/ 89 h 723"/>
                <a:gd name="T92" fmla="*/ 36 w 468"/>
                <a:gd name="T93" fmla="*/ 49 h 723"/>
                <a:gd name="T94" fmla="*/ 3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 name="Freeform 17"/>
            <p:cNvSpPr>
              <a:spLocks/>
            </p:cNvSpPr>
            <p:nvPr/>
          </p:nvSpPr>
          <p:spPr bwMode="auto">
            <a:xfrm>
              <a:off x="2036" y="1522"/>
              <a:ext cx="354" cy="535"/>
            </a:xfrm>
            <a:custGeom>
              <a:avLst/>
              <a:gdLst>
                <a:gd name="T0" fmla="*/ 45 w 354"/>
                <a:gd name="T1" fmla="*/ 0 h 535"/>
                <a:gd name="T2" fmla="*/ 0 w 354"/>
                <a:gd name="T3" fmla="*/ 212 h 535"/>
                <a:gd name="T4" fmla="*/ 241 w 354"/>
                <a:gd name="T5" fmla="*/ 535 h 535"/>
                <a:gd name="T6" fmla="*/ 256 w 354"/>
                <a:gd name="T7" fmla="*/ 521 h 535"/>
                <a:gd name="T8" fmla="*/ 255 w 354"/>
                <a:gd name="T9" fmla="*/ 457 h 535"/>
                <a:gd name="T10" fmla="*/ 285 w 354"/>
                <a:gd name="T11" fmla="*/ 462 h 535"/>
                <a:gd name="T12" fmla="*/ 316 w 354"/>
                <a:gd name="T13" fmla="*/ 266 h 535"/>
                <a:gd name="T14" fmla="*/ 337 w 354"/>
                <a:gd name="T15" fmla="*/ 133 h 535"/>
                <a:gd name="T16" fmla="*/ 343 w 354"/>
                <a:gd name="T17" fmla="*/ 93 h 535"/>
                <a:gd name="T18" fmla="*/ 354 w 354"/>
                <a:gd name="T19" fmla="*/ 57 h 535"/>
                <a:gd name="T20" fmla="*/ 195 w 354"/>
                <a:gd name="T21" fmla="*/ 32 h 535"/>
                <a:gd name="T22" fmla="*/ 45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7" name="Freeform 18"/>
            <p:cNvSpPr>
              <a:spLocks/>
            </p:cNvSpPr>
            <p:nvPr/>
          </p:nvSpPr>
          <p:spPr bwMode="auto">
            <a:xfrm>
              <a:off x="2231" y="1083"/>
              <a:ext cx="319" cy="517"/>
            </a:xfrm>
            <a:custGeom>
              <a:avLst/>
              <a:gdLst>
                <a:gd name="T0" fmla="*/ 77 w 319"/>
                <a:gd name="T1" fmla="*/ 0 h 517"/>
                <a:gd name="T2" fmla="*/ 48 w 319"/>
                <a:gd name="T3" fmla="*/ 202 h 517"/>
                <a:gd name="T4" fmla="*/ 78 w 319"/>
                <a:gd name="T5" fmla="*/ 245 h 517"/>
                <a:gd name="T6" fmla="*/ 31 w 319"/>
                <a:gd name="T7" fmla="*/ 290 h 517"/>
                <a:gd name="T8" fmla="*/ 25 w 319"/>
                <a:gd name="T9" fmla="*/ 321 h 517"/>
                <a:gd name="T10" fmla="*/ 38 w 319"/>
                <a:gd name="T11" fmla="*/ 343 h 517"/>
                <a:gd name="T12" fmla="*/ 25 w 319"/>
                <a:gd name="T13" fmla="*/ 354 h 517"/>
                <a:gd name="T14" fmla="*/ 0 w 319"/>
                <a:gd name="T15" fmla="*/ 471 h 517"/>
                <a:gd name="T16" fmla="*/ 152 w 319"/>
                <a:gd name="T17" fmla="*/ 498 h 517"/>
                <a:gd name="T18" fmla="*/ 296 w 319"/>
                <a:gd name="T19" fmla="*/ 517 h 517"/>
                <a:gd name="T20" fmla="*/ 311 w 319"/>
                <a:gd name="T21" fmla="*/ 410 h 517"/>
                <a:gd name="T22" fmla="*/ 319 w 319"/>
                <a:gd name="T23" fmla="*/ 351 h 517"/>
                <a:gd name="T24" fmla="*/ 305 w 319"/>
                <a:gd name="T25" fmla="*/ 330 h 517"/>
                <a:gd name="T26" fmla="*/ 272 w 319"/>
                <a:gd name="T27" fmla="*/ 336 h 517"/>
                <a:gd name="T28" fmla="*/ 229 w 319"/>
                <a:gd name="T29" fmla="*/ 341 h 517"/>
                <a:gd name="T30" fmla="*/ 221 w 319"/>
                <a:gd name="T31" fmla="*/ 293 h 517"/>
                <a:gd name="T32" fmla="*/ 169 w 319"/>
                <a:gd name="T33" fmla="*/ 254 h 517"/>
                <a:gd name="T34" fmla="*/ 176 w 319"/>
                <a:gd name="T35" fmla="*/ 229 h 517"/>
                <a:gd name="T36" fmla="*/ 181 w 319"/>
                <a:gd name="T37" fmla="*/ 185 h 517"/>
                <a:gd name="T38" fmla="*/ 114 w 319"/>
                <a:gd name="T39" fmla="*/ 90 h 517"/>
                <a:gd name="T40" fmla="*/ 123 w 319"/>
                <a:gd name="T41" fmla="*/ 6 h 517"/>
                <a:gd name="T42" fmla="*/ 77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8" name="Freeform 19"/>
            <p:cNvSpPr>
              <a:spLocks/>
            </p:cNvSpPr>
            <p:nvPr/>
          </p:nvSpPr>
          <p:spPr bwMode="auto">
            <a:xfrm>
              <a:off x="2329" y="1580"/>
              <a:ext cx="296" cy="382"/>
            </a:xfrm>
            <a:custGeom>
              <a:avLst/>
              <a:gdLst>
                <a:gd name="T0" fmla="*/ 55 w 296"/>
                <a:gd name="T1" fmla="*/ 0 h 382"/>
                <a:gd name="T2" fmla="*/ 200 w 296"/>
                <a:gd name="T3" fmla="*/ 20 h 382"/>
                <a:gd name="T4" fmla="*/ 190 w 296"/>
                <a:gd name="T5" fmla="*/ 93 h 382"/>
                <a:gd name="T6" fmla="*/ 296 w 296"/>
                <a:gd name="T7" fmla="*/ 103 h 382"/>
                <a:gd name="T8" fmla="*/ 267 w 296"/>
                <a:gd name="T9" fmla="*/ 382 h 382"/>
                <a:gd name="T10" fmla="*/ 0 w 296"/>
                <a:gd name="T11" fmla="*/ 353 h 382"/>
                <a:gd name="T12" fmla="*/ 27 w 296"/>
                <a:gd name="T13" fmla="*/ 175 h 382"/>
                <a:gd name="T14" fmla="*/ 55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382">
                  <a:moveTo>
                    <a:pt x="55" y="0"/>
                  </a:moveTo>
                  <a:lnTo>
                    <a:pt x="200" y="20"/>
                  </a:lnTo>
                  <a:lnTo>
                    <a:pt x="190" y="93"/>
                  </a:lnTo>
                  <a:lnTo>
                    <a:pt x="296" y="103"/>
                  </a:lnTo>
                  <a:lnTo>
                    <a:pt x="267" y="382"/>
                  </a:lnTo>
                  <a:lnTo>
                    <a:pt x="0" y="353"/>
                  </a:lnTo>
                  <a:lnTo>
                    <a:pt x="27" y="175"/>
                  </a:lnTo>
                  <a:lnTo>
                    <a:pt x="55"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9" name="Freeform 20"/>
            <p:cNvSpPr>
              <a:spLocks/>
            </p:cNvSpPr>
            <p:nvPr/>
          </p:nvSpPr>
          <p:spPr bwMode="auto">
            <a:xfrm>
              <a:off x="2343" y="1088"/>
              <a:ext cx="555" cy="346"/>
            </a:xfrm>
            <a:custGeom>
              <a:avLst/>
              <a:gdLst>
                <a:gd name="T0" fmla="*/ 9 w 555"/>
                <a:gd name="T1" fmla="*/ 0 h 346"/>
                <a:gd name="T2" fmla="*/ 118 w 555"/>
                <a:gd name="T3" fmla="*/ 14 h 346"/>
                <a:gd name="T4" fmla="*/ 184 w 555"/>
                <a:gd name="T5" fmla="*/ 23 h 346"/>
                <a:gd name="T6" fmla="*/ 271 w 555"/>
                <a:gd name="T7" fmla="*/ 32 h 346"/>
                <a:gd name="T8" fmla="*/ 351 w 555"/>
                <a:gd name="T9" fmla="*/ 40 h 346"/>
                <a:gd name="T10" fmla="*/ 490 w 555"/>
                <a:gd name="T11" fmla="*/ 50 h 346"/>
                <a:gd name="T12" fmla="*/ 555 w 555"/>
                <a:gd name="T13" fmla="*/ 55 h 346"/>
                <a:gd name="T14" fmla="*/ 553 w 555"/>
                <a:gd name="T15" fmla="*/ 337 h 346"/>
                <a:gd name="T16" fmla="*/ 213 w 555"/>
                <a:gd name="T17" fmla="*/ 308 h 346"/>
                <a:gd name="T18" fmla="*/ 206 w 555"/>
                <a:gd name="T19" fmla="*/ 346 h 346"/>
                <a:gd name="T20" fmla="*/ 193 w 555"/>
                <a:gd name="T21" fmla="*/ 328 h 346"/>
                <a:gd name="T22" fmla="*/ 162 w 555"/>
                <a:gd name="T23" fmla="*/ 331 h 346"/>
                <a:gd name="T24" fmla="*/ 117 w 555"/>
                <a:gd name="T25" fmla="*/ 338 h 346"/>
                <a:gd name="T26" fmla="*/ 109 w 555"/>
                <a:gd name="T27" fmla="*/ 289 h 346"/>
                <a:gd name="T28" fmla="*/ 56 w 555"/>
                <a:gd name="T29" fmla="*/ 250 h 346"/>
                <a:gd name="T30" fmla="*/ 64 w 555"/>
                <a:gd name="T31" fmla="*/ 213 h 346"/>
                <a:gd name="T32" fmla="*/ 69 w 555"/>
                <a:gd name="T33" fmla="*/ 183 h 346"/>
                <a:gd name="T34" fmla="*/ 0 w 555"/>
                <a:gd name="T35" fmla="*/ 86 h 346"/>
                <a:gd name="T36" fmla="*/ 9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10" name="Freeform 21"/>
            <p:cNvSpPr>
              <a:spLocks/>
            </p:cNvSpPr>
            <p:nvPr/>
          </p:nvSpPr>
          <p:spPr bwMode="auto">
            <a:xfrm>
              <a:off x="2516" y="1393"/>
              <a:ext cx="380" cy="311"/>
            </a:xfrm>
            <a:custGeom>
              <a:avLst/>
              <a:gdLst>
                <a:gd name="T0" fmla="*/ 37 w 380"/>
                <a:gd name="T1" fmla="*/ 0 h 311"/>
                <a:gd name="T2" fmla="*/ 23 w 380"/>
                <a:gd name="T3" fmla="*/ 116 h 311"/>
                <a:gd name="T4" fmla="*/ 0 w 380"/>
                <a:gd name="T5" fmla="*/ 282 h 311"/>
                <a:gd name="T6" fmla="*/ 110 w 380"/>
                <a:gd name="T7" fmla="*/ 291 h 311"/>
                <a:gd name="T8" fmla="*/ 367 w 380"/>
                <a:gd name="T9" fmla="*/ 311 h 311"/>
                <a:gd name="T10" fmla="*/ 380 w 380"/>
                <a:gd name="T11" fmla="*/ 32 h 311"/>
                <a:gd name="T12" fmla="*/ 37 w 380"/>
                <a:gd name="T13" fmla="*/ 0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0" h="311">
                  <a:moveTo>
                    <a:pt x="37" y="0"/>
                  </a:moveTo>
                  <a:lnTo>
                    <a:pt x="23" y="116"/>
                  </a:lnTo>
                  <a:lnTo>
                    <a:pt x="0" y="282"/>
                  </a:lnTo>
                  <a:lnTo>
                    <a:pt x="110" y="291"/>
                  </a:lnTo>
                  <a:lnTo>
                    <a:pt x="367" y="311"/>
                  </a:lnTo>
                  <a:lnTo>
                    <a:pt x="380" y="32"/>
                  </a:lnTo>
                  <a:lnTo>
                    <a:pt x="37"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11" name="Freeform 22"/>
            <p:cNvSpPr>
              <a:spLocks/>
            </p:cNvSpPr>
            <p:nvPr/>
          </p:nvSpPr>
          <p:spPr bwMode="auto">
            <a:xfrm>
              <a:off x="2237" y="1931"/>
              <a:ext cx="359" cy="399"/>
            </a:xfrm>
            <a:custGeom>
              <a:avLst/>
              <a:gdLst>
                <a:gd name="T0" fmla="*/ 91 w 359"/>
                <a:gd name="T1" fmla="*/ 0 h 399"/>
                <a:gd name="T2" fmla="*/ 84 w 359"/>
                <a:gd name="T3" fmla="*/ 52 h 399"/>
                <a:gd name="T4" fmla="*/ 53 w 359"/>
                <a:gd name="T5" fmla="*/ 46 h 399"/>
                <a:gd name="T6" fmla="*/ 55 w 359"/>
                <a:gd name="T7" fmla="*/ 113 h 399"/>
                <a:gd name="T8" fmla="*/ 40 w 359"/>
                <a:gd name="T9" fmla="*/ 126 h 399"/>
                <a:gd name="T10" fmla="*/ 62 w 359"/>
                <a:gd name="T11" fmla="*/ 167 h 399"/>
                <a:gd name="T12" fmla="*/ 40 w 359"/>
                <a:gd name="T13" fmla="*/ 185 h 399"/>
                <a:gd name="T14" fmla="*/ 28 w 359"/>
                <a:gd name="T15" fmla="*/ 215 h 399"/>
                <a:gd name="T16" fmla="*/ 11 w 359"/>
                <a:gd name="T17" fmla="*/ 244 h 399"/>
                <a:gd name="T18" fmla="*/ 23 w 359"/>
                <a:gd name="T19" fmla="*/ 261 h 399"/>
                <a:gd name="T20" fmla="*/ 2 w 359"/>
                <a:gd name="T21" fmla="*/ 268 h 399"/>
                <a:gd name="T22" fmla="*/ 0 w 359"/>
                <a:gd name="T23" fmla="*/ 295 h 399"/>
                <a:gd name="T24" fmla="*/ 202 w 359"/>
                <a:gd name="T25" fmla="*/ 397 h 399"/>
                <a:gd name="T26" fmla="*/ 316 w 359"/>
                <a:gd name="T27" fmla="*/ 399 h 399"/>
                <a:gd name="T28" fmla="*/ 359 w 359"/>
                <a:gd name="T29" fmla="*/ 31 h 399"/>
                <a:gd name="T30" fmla="*/ 91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grpSp>
        <p:nvGrpSpPr>
          <p:cNvPr id="13" name="Group 23"/>
          <p:cNvGrpSpPr>
            <a:grpSpLocks/>
          </p:cNvGrpSpPr>
          <p:nvPr/>
        </p:nvGrpSpPr>
        <p:grpSpPr bwMode="auto">
          <a:xfrm>
            <a:off x="3280070" y="1492955"/>
            <a:ext cx="2688115" cy="3099013"/>
            <a:chOff x="2550" y="1117"/>
            <a:chExt cx="1425" cy="1614"/>
          </a:xfrm>
          <a:solidFill>
            <a:schemeClr val="accent1">
              <a:lumMod val="60000"/>
              <a:lumOff val="40000"/>
            </a:schemeClr>
          </a:solidFill>
        </p:grpSpPr>
        <p:sp>
          <p:nvSpPr>
            <p:cNvPr id="14" name="Freeform 24"/>
            <p:cNvSpPr>
              <a:spLocks/>
            </p:cNvSpPr>
            <p:nvPr/>
          </p:nvSpPr>
          <p:spPr bwMode="auto">
            <a:xfrm>
              <a:off x="3394" y="1985"/>
              <a:ext cx="269" cy="251"/>
            </a:xfrm>
            <a:custGeom>
              <a:avLst/>
              <a:gdLst>
                <a:gd name="T0" fmla="*/ 0 w 269"/>
                <a:gd name="T1" fmla="*/ 23 h 251"/>
                <a:gd name="T2" fmla="*/ 106 w 269"/>
                <a:gd name="T3" fmla="*/ 10 h 251"/>
                <a:gd name="T4" fmla="*/ 237 w 269"/>
                <a:gd name="T5" fmla="*/ 0 h 251"/>
                <a:gd name="T6" fmla="*/ 230 w 269"/>
                <a:gd name="T7" fmla="*/ 33 h 251"/>
                <a:gd name="T8" fmla="*/ 259 w 269"/>
                <a:gd name="T9" fmla="*/ 26 h 251"/>
                <a:gd name="T10" fmla="*/ 269 w 269"/>
                <a:gd name="T11" fmla="*/ 48 h 251"/>
                <a:gd name="T12" fmla="*/ 239 w 269"/>
                <a:gd name="T13" fmla="*/ 68 h 251"/>
                <a:gd name="T14" fmla="*/ 246 w 269"/>
                <a:gd name="T15" fmla="*/ 103 h 251"/>
                <a:gd name="T16" fmla="*/ 215 w 269"/>
                <a:gd name="T17" fmla="*/ 161 h 251"/>
                <a:gd name="T18" fmla="*/ 192 w 269"/>
                <a:gd name="T19" fmla="*/ 197 h 251"/>
                <a:gd name="T20" fmla="*/ 205 w 269"/>
                <a:gd name="T21" fmla="*/ 243 h 251"/>
                <a:gd name="T22" fmla="*/ 39 w 269"/>
                <a:gd name="T23" fmla="*/ 251 h 251"/>
                <a:gd name="T24" fmla="*/ 38 w 269"/>
                <a:gd name="T25" fmla="*/ 223 h 251"/>
                <a:gd name="T26" fmla="*/ 5 w 269"/>
                <a:gd name="T27" fmla="*/ 217 h 251"/>
                <a:gd name="T28" fmla="*/ 5 w 269"/>
                <a:gd name="T29" fmla="*/ 68 h 251"/>
                <a:gd name="T30" fmla="*/ 0 w 269"/>
                <a:gd name="T31" fmla="*/ 23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nvGrpSpPr>
            <p:cNvPr id="15" name="Group 25"/>
            <p:cNvGrpSpPr>
              <a:grpSpLocks/>
            </p:cNvGrpSpPr>
            <p:nvPr/>
          </p:nvGrpSpPr>
          <p:grpSpPr bwMode="auto">
            <a:xfrm>
              <a:off x="2550" y="1117"/>
              <a:ext cx="1425" cy="1614"/>
              <a:chOff x="2550" y="1117"/>
              <a:chExt cx="1425" cy="1614"/>
            </a:xfrm>
            <a:grpFill/>
          </p:grpSpPr>
          <p:sp>
            <p:nvSpPr>
              <p:cNvPr id="16" name="Freeform 26"/>
              <p:cNvSpPr>
                <a:spLocks/>
              </p:cNvSpPr>
              <p:nvPr/>
            </p:nvSpPr>
            <p:spPr bwMode="auto">
              <a:xfrm>
                <a:off x="2593" y="1683"/>
                <a:ext cx="396" cy="295"/>
              </a:xfrm>
              <a:custGeom>
                <a:avLst/>
                <a:gdLst>
                  <a:gd name="T0" fmla="*/ 33 w 396"/>
                  <a:gd name="T1" fmla="*/ 0 h 295"/>
                  <a:gd name="T2" fmla="*/ 13 w 396"/>
                  <a:gd name="T3" fmla="*/ 177 h 295"/>
                  <a:gd name="T4" fmla="*/ 0 w 396"/>
                  <a:gd name="T5" fmla="*/ 279 h 295"/>
                  <a:gd name="T6" fmla="*/ 198 w 396"/>
                  <a:gd name="T7" fmla="*/ 289 h 295"/>
                  <a:gd name="T8" fmla="*/ 387 w 396"/>
                  <a:gd name="T9" fmla="*/ 295 h 295"/>
                  <a:gd name="T10" fmla="*/ 393 w 396"/>
                  <a:gd name="T11" fmla="*/ 157 h 295"/>
                  <a:gd name="T12" fmla="*/ 396 w 396"/>
                  <a:gd name="T13" fmla="*/ 22 h 295"/>
                  <a:gd name="T14" fmla="*/ 288 w 396"/>
                  <a:gd name="T15" fmla="*/ 20 h 295"/>
                  <a:gd name="T16" fmla="*/ 33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17" name="Freeform 27"/>
              <p:cNvSpPr>
                <a:spLocks/>
              </p:cNvSpPr>
              <p:nvPr/>
            </p:nvSpPr>
            <p:spPr bwMode="auto">
              <a:xfrm>
                <a:off x="2550" y="1959"/>
                <a:ext cx="381" cy="378"/>
              </a:xfrm>
              <a:custGeom>
                <a:avLst/>
                <a:gdLst>
                  <a:gd name="T0" fmla="*/ 46 w 381"/>
                  <a:gd name="T1" fmla="*/ 0 h 378"/>
                  <a:gd name="T2" fmla="*/ 381 w 381"/>
                  <a:gd name="T3" fmla="*/ 15 h 378"/>
                  <a:gd name="T4" fmla="*/ 365 w 381"/>
                  <a:gd name="T5" fmla="*/ 349 h 378"/>
                  <a:gd name="T6" fmla="*/ 256 w 381"/>
                  <a:gd name="T7" fmla="*/ 343 h 378"/>
                  <a:gd name="T8" fmla="*/ 154 w 381"/>
                  <a:gd name="T9" fmla="*/ 340 h 378"/>
                  <a:gd name="T10" fmla="*/ 154 w 381"/>
                  <a:gd name="T11" fmla="*/ 353 h 378"/>
                  <a:gd name="T12" fmla="*/ 69 w 381"/>
                  <a:gd name="T13" fmla="*/ 353 h 378"/>
                  <a:gd name="T14" fmla="*/ 64 w 381"/>
                  <a:gd name="T15" fmla="*/ 378 h 378"/>
                  <a:gd name="T16" fmla="*/ 0 w 381"/>
                  <a:gd name="T17" fmla="*/ 370 h 378"/>
                  <a:gd name="T18" fmla="*/ 36 w 381"/>
                  <a:gd name="T19" fmla="*/ 87 h 378"/>
                  <a:gd name="T20" fmla="*/ 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18" name="Freeform 28"/>
              <p:cNvSpPr>
                <a:spLocks/>
              </p:cNvSpPr>
              <p:nvPr/>
            </p:nvSpPr>
            <p:spPr bwMode="auto">
              <a:xfrm>
                <a:off x="2701" y="2015"/>
                <a:ext cx="773" cy="716"/>
              </a:xfrm>
              <a:custGeom>
                <a:avLst/>
                <a:gdLst>
                  <a:gd name="T0" fmla="*/ 224 w 773"/>
                  <a:gd name="T1" fmla="*/ 0 h 716"/>
                  <a:gd name="T2" fmla="*/ 395 w 773"/>
                  <a:gd name="T3" fmla="*/ 6 h 716"/>
                  <a:gd name="T4" fmla="*/ 395 w 773"/>
                  <a:gd name="T5" fmla="*/ 136 h 716"/>
                  <a:gd name="T6" fmla="*/ 482 w 773"/>
                  <a:gd name="T7" fmla="*/ 172 h 716"/>
                  <a:gd name="T8" fmla="*/ 506 w 773"/>
                  <a:gd name="T9" fmla="*/ 160 h 716"/>
                  <a:gd name="T10" fmla="*/ 563 w 773"/>
                  <a:gd name="T11" fmla="*/ 188 h 716"/>
                  <a:gd name="T12" fmla="*/ 597 w 773"/>
                  <a:gd name="T13" fmla="*/ 186 h 716"/>
                  <a:gd name="T14" fmla="*/ 663 w 773"/>
                  <a:gd name="T15" fmla="*/ 158 h 716"/>
                  <a:gd name="T16" fmla="*/ 701 w 773"/>
                  <a:gd name="T17" fmla="*/ 185 h 716"/>
                  <a:gd name="T18" fmla="*/ 734 w 773"/>
                  <a:gd name="T19" fmla="*/ 192 h 716"/>
                  <a:gd name="T20" fmla="*/ 734 w 773"/>
                  <a:gd name="T21" fmla="*/ 298 h 716"/>
                  <a:gd name="T22" fmla="*/ 773 w 773"/>
                  <a:gd name="T23" fmla="*/ 364 h 716"/>
                  <a:gd name="T24" fmla="*/ 764 w 773"/>
                  <a:gd name="T25" fmla="*/ 454 h 716"/>
                  <a:gd name="T26" fmla="*/ 722 w 773"/>
                  <a:gd name="T27" fmla="*/ 490 h 716"/>
                  <a:gd name="T28" fmla="*/ 713 w 773"/>
                  <a:gd name="T29" fmla="*/ 457 h 716"/>
                  <a:gd name="T30" fmla="*/ 701 w 773"/>
                  <a:gd name="T31" fmla="*/ 472 h 716"/>
                  <a:gd name="T32" fmla="*/ 710 w 773"/>
                  <a:gd name="T33" fmla="*/ 493 h 716"/>
                  <a:gd name="T34" fmla="*/ 635 w 773"/>
                  <a:gd name="T35" fmla="*/ 547 h 716"/>
                  <a:gd name="T36" fmla="*/ 617 w 773"/>
                  <a:gd name="T37" fmla="*/ 550 h 716"/>
                  <a:gd name="T38" fmla="*/ 578 w 773"/>
                  <a:gd name="T39" fmla="*/ 577 h 716"/>
                  <a:gd name="T40" fmla="*/ 578 w 773"/>
                  <a:gd name="T41" fmla="*/ 592 h 716"/>
                  <a:gd name="T42" fmla="*/ 566 w 773"/>
                  <a:gd name="T43" fmla="*/ 595 h 716"/>
                  <a:gd name="T44" fmla="*/ 575 w 773"/>
                  <a:gd name="T45" fmla="*/ 613 h 716"/>
                  <a:gd name="T46" fmla="*/ 554 w 773"/>
                  <a:gd name="T47" fmla="*/ 640 h 716"/>
                  <a:gd name="T48" fmla="*/ 566 w 773"/>
                  <a:gd name="T49" fmla="*/ 679 h 716"/>
                  <a:gd name="T50" fmla="*/ 578 w 773"/>
                  <a:gd name="T51" fmla="*/ 692 h 716"/>
                  <a:gd name="T52" fmla="*/ 575 w 773"/>
                  <a:gd name="T53" fmla="*/ 716 h 716"/>
                  <a:gd name="T54" fmla="*/ 545 w 773"/>
                  <a:gd name="T55" fmla="*/ 716 h 716"/>
                  <a:gd name="T56" fmla="*/ 518 w 773"/>
                  <a:gd name="T57" fmla="*/ 704 h 716"/>
                  <a:gd name="T58" fmla="*/ 500 w 773"/>
                  <a:gd name="T59" fmla="*/ 707 h 716"/>
                  <a:gd name="T60" fmla="*/ 440 w 773"/>
                  <a:gd name="T61" fmla="*/ 686 h 716"/>
                  <a:gd name="T62" fmla="*/ 413 w 773"/>
                  <a:gd name="T63" fmla="*/ 604 h 716"/>
                  <a:gd name="T64" fmla="*/ 371 w 773"/>
                  <a:gd name="T65" fmla="*/ 565 h 716"/>
                  <a:gd name="T66" fmla="*/ 334 w 773"/>
                  <a:gd name="T67" fmla="*/ 493 h 716"/>
                  <a:gd name="T68" fmla="*/ 317 w 773"/>
                  <a:gd name="T69" fmla="*/ 486 h 716"/>
                  <a:gd name="T70" fmla="*/ 297 w 773"/>
                  <a:gd name="T71" fmla="*/ 468 h 716"/>
                  <a:gd name="T72" fmla="*/ 278 w 773"/>
                  <a:gd name="T73" fmla="*/ 468 h 716"/>
                  <a:gd name="T74" fmla="*/ 249 w 773"/>
                  <a:gd name="T75" fmla="*/ 462 h 716"/>
                  <a:gd name="T76" fmla="*/ 227 w 773"/>
                  <a:gd name="T77" fmla="*/ 468 h 716"/>
                  <a:gd name="T78" fmla="*/ 212 w 773"/>
                  <a:gd name="T79" fmla="*/ 504 h 716"/>
                  <a:gd name="T80" fmla="*/ 189 w 773"/>
                  <a:gd name="T81" fmla="*/ 510 h 716"/>
                  <a:gd name="T82" fmla="*/ 140 w 773"/>
                  <a:gd name="T83" fmla="*/ 482 h 716"/>
                  <a:gd name="T84" fmla="*/ 111 w 773"/>
                  <a:gd name="T85" fmla="*/ 448 h 716"/>
                  <a:gd name="T86" fmla="*/ 106 w 773"/>
                  <a:gd name="T87" fmla="*/ 407 h 716"/>
                  <a:gd name="T88" fmla="*/ 85 w 773"/>
                  <a:gd name="T89" fmla="*/ 379 h 716"/>
                  <a:gd name="T90" fmla="*/ 36 w 773"/>
                  <a:gd name="T91" fmla="*/ 340 h 716"/>
                  <a:gd name="T92" fmla="*/ 0 w 773"/>
                  <a:gd name="T93" fmla="*/ 299 h 716"/>
                  <a:gd name="T94" fmla="*/ 0 w 773"/>
                  <a:gd name="T95" fmla="*/ 282 h 716"/>
                  <a:gd name="T96" fmla="*/ 117 w 773"/>
                  <a:gd name="T97" fmla="*/ 283 h 716"/>
                  <a:gd name="T98" fmla="*/ 212 w 773"/>
                  <a:gd name="T99" fmla="*/ 291 h 716"/>
                  <a:gd name="T100" fmla="*/ 224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19" name="Freeform 29"/>
              <p:cNvSpPr>
                <a:spLocks/>
              </p:cNvSpPr>
              <p:nvPr/>
            </p:nvSpPr>
            <p:spPr bwMode="auto">
              <a:xfrm>
                <a:off x="2897" y="1143"/>
                <a:ext cx="372" cy="218"/>
              </a:xfrm>
              <a:custGeom>
                <a:avLst/>
                <a:gdLst>
                  <a:gd name="T0" fmla="*/ 1 w 372"/>
                  <a:gd name="T1" fmla="*/ 0 h 218"/>
                  <a:gd name="T2" fmla="*/ 312 w 372"/>
                  <a:gd name="T3" fmla="*/ 7 h 218"/>
                  <a:gd name="T4" fmla="*/ 335 w 372"/>
                  <a:gd name="T5" fmla="*/ 71 h 218"/>
                  <a:gd name="T6" fmla="*/ 357 w 372"/>
                  <a:gd name="T7" fmla="*/ 120 h 218"/>
                  <a:gd name="T8" fmla="*/ 372 w 372"/>
                  <a:gd name="T9" fmla="*/ 200 h 218"/>
                  <a:gd name="T10" fmla="*/ 363 w 372"/>
                  <a:gd name="T11" fmla="*/ 218 h 218"/>
                  <a:gd name="T12" fmla="*/ 248 w 372"/>
                  <a:gd name="T13" fmla="*/ 215 h 218"/>
                  <a:gd name="T14" fmla="*/ 0 w 372"/>
                  <a:gd name="T15" fmla="*/ 211 h 218"/>
                  <a:gd name="T16" fmla="*/ 1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0" name="Freeform 30"/>
              <p:cNvSpPr>
                <a:spLocks/>
              </p:cNvSpPr>
              <p:nvPr/>
            </p:nvSpPr>
            <p:spPr bwMode="auto">
              <a:xfrm>
                <a:off x="2887" y="1353"/>
                <a:ext cx="391" cy="255"/>
              </a:xfrm>
              <a:custGeom>
                <a:avLst/>
                <a:gdLst>
                  <a:gd name="T0" fmla="*/ 7 w 391"/>
                  <a:gd name="T1" fmla="*/ 0 h 255"/>
                  <a:gd name="T2" fmla="*/ 6 w 391"/>
                  <a:gd name="T3" fmla="*/ 99 h 255"/>
                  <a:gd name="T4" fmla="*/ 0 w 391"/>
                  <a:gd name="T5" fmla="*/ 215 h 255"/>
                  <a:gd name="T6" fmla="*/ 284 w 391"/>
                  <a:gd name="T7" fmla="*/ 219 h 255"/>
                  <a:gd name="T8" fmla="*/ 314 w 391"/>
                  <a:gd name="T9" fmla="*/ 235 h 255"/>
                  <a:gd name="T10" fmla="*/ 335 w 391"/>
                  <a:gd name="T11" fmla="*/ 213 h 255"/>
                  <a:gd name="T12" fmla="*/ 391 w 391"/>
                  <a:gd name="T13" fmla="*/ 255 h 255"/>
                  <a:gd name="T14" fmla="*/ 383 w 391"/>
                  <a:gd name="T15" fmla="*/ 211 h 255"/>
                  <a:gd name="T16" fmla="*/ 388 w 391"/>
                  <a:gd name="T17" fmla="*/ 177 h 255"/>
                  <a:gd name="T18" fmla="*/ 391 w 391"/>
                  <a:gd name="T19" fmla="*/ 61 h 255"/>
                  <a:gd name="T20" fmla="*/ 366 w 391"/>
                  <a:gd name="T21" fmla="*/ 36 h 255"/>
                  <a:gd name="T22" fmla="*/ 376 w 391"/>
                  <a:gd name="T23" fmla="*/ 4 h 255"/>
                  <a:gd name="T24" fmla="*/ 190 w 391"/>
                  <a:gd name="T25" fmla="*/ 3 h 255"/>
                  <a:gd name="T26" fmla="*/ 7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1" name="Freeform 31"/>
              <p:cNvSpPr>
                <a:spLocks/>
              </p:cNvSpPr>
              <p:nvPr/>
            </p:nvSpPr>
            <p:spPr bwMode="auto">
              <a:xfrm>
                <a:off x="2881" y="1565"/>
                <a:ext cx="466" cy="210"/>
              </a:xfrm>
              <a:custGeom>
                <a:avLst/>
                <a:gdLst>
                  <a:gd name="T0" fmla="*/ 5 w 466"/>
                  <a:gd name="T1" fmla="*/ 0 h 210"/>
                  <a:gd name="T2" fmla="*/ 0 w 466"/>
                  <a:gd name="T3" fmla="*/ 139 h 210"/>
                  <a:gd name="T4" fmla="*/ 105 w 466"/>
                  <a:gd name="T5" fmla="*/ 142 h 210"/>
                  <a:gd name="T6" fmla="*/ 104 w 466"/>
                  <a:gd name="T7" fmla="*/ 210 h 210"/>
                  <a:gd name="T8" fmla="*/ 246 w 466"/>
                  <a:gd name="T9" fmla="*/ 208 h 210"/>
                  <a:gd name="T10" fmla="*/ 373 w 466"/>
                  <a:gd name="T11" fmla="*/ 206 h 210"/>
                  <a:gd name="T12" fmla="*/ 466 w 466"/>
                  <a:gd name="T13" fmla="*/ 208 h 210"/>
                  <a:gd name="T14" fmla="*/ 437 w 466"/>
                  <a:gd name="T15" fmla="*/ 149 h 210"/>
                  <a:gd name="T16" fmla="*/ 417 w 466"/>
                  <a:gd name="T17" fmla="*/ 94 h 210"/>
                  <a:gd name="T18" fmla="*/ 395 w 466"/>
                  <a:gd name="T19" fmla="*/ 37 h 210"/>
                  <a:gd name="T20" fmla="*/ 342 w 466"/>
                  <a:gd name="T21" fmla="*/ 1 h 210"/>
                  <a:gd name="T22" fmla="*/ 318 w 466"/>
                  <a:gd name="T23" fmla="*/ 22 h 210"/>
                  <a:gd name="T24" fmla="*/ 289 w 466"/>
                  <a:gd name="T25" fmla="*/ 7 h 210"/>
                  <a:gd name="T26" fmla="*/ 162 w 466"/>
                  <a:gd name="T27" fmla="*/ 3 h 210"/>
                  <a:gd name="T28" fmla="*/ 5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2" name="Freeform 32"/>
              <p:cNvSpPr>
                <a:spLocks/>
              </p:cNvSpPr>
              <p:nvPr/>
            </p:nvSpPr>
            <p:spPr bwMode="auto">
              <a:xfrm>
                <a:off x="2980" y="1770"/>
                <a:ext cx="410" cy="209"/>
              </a:xfrm>
              <a:custGeom>
                <a:avLst/>
                <a:gdLst>
                  <a:gd name="T0" fmla="*/ 4 w 410"/>
                  <a:gd name="T1" fmla="*/ 2 h 209"/>
                  <a:gd name="T2" fmla="*/ 3 w 410"/>
                  <a:gd name="T3" fmla="*/ 122 h 209"/>
                  <a:gd name="T4" fmla="*/ 0 w 410"/>
                  <a:gd name="T5" fmla="*/ 207 h 209"/>
                  <a:gd name="T6" fmla="*/ 410 w 410"/>
                  <a:gd name="T7" fmla="*/ 209 h 209"/>
                  <a:gd name="T8" fmla="*/ 402 w 410"/>
                  <a:gd name="T9" fmla="*/ 100 h 209"/>
                  <a:gd name="T10" fmla="*/ 402 w 410"/>
                  <a:gd name="T11" fmla="*/ 59 h 209"/>
                  <a:gd name="T12" fmla="*/ 369 w 410"/>
                  <a:gd name="T13" fmla="*/ 34 h 209"/>
                  <a:gd name="T14" fmla="*/ 379 w 410"/>
                  <a:gd name="T15" fmla="*/ 12 h 209"/>
                  <a:gd name="T16" fmla="*/ 365 w 410"/>
                  <a:gd name="T17" fmla="*/ 0 h 209"/>
                  <a:gd name="T18" fmla="*/ 179 w 410"/>
                  <a:gd name="T19" fmla="*/ 2 h 209"/>
                  <a:gd name="T20" fmla="*/ 4 w 410"/>
                  <a:gd name="T21" fmla="*/ 2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3" name="Freeform 33"/>
              <p:cNvSpPr>
                <a:spLocks/>
              </p:cNvSpPr>
              <p:nvPr/>
            </p:nvSpPr>
            <p:spPr bwMode="auto">
              <a:xfrm>
                <a:off x="2925" y="1974"/>
                <a:ext cx="478" cy="230"/>
              </a:xfrm>
              <a:custGeom>
                <a:avLst/>
                <a:gdLst>
                  <a:gd name="T0" fmla="*/ 3 w 478"/>
                  <a:gd name="T1" fmla="*/ 0 h 230"/>
                  <a:gd name="T2" fmla="*/ 0 w 478"/>
                  <a:gd name="T3" fmla="*/ 41 h 230"/>
                  <a:gd name="T4" fmla="*/ 170 w 478"/>
                  <a:gd name="T5" fmla="*/ 47 h 230"/>
                  <a:gd name="T6" fmla="*/ 171 w 478"/>
                  <a:gd name="T7" fmla="*/ 178 h 230"/>
                  <a:gd name="T8" fmla="*/ 258 w 478"/>
                  <a:gd name="T9" fmla="*/ 214 h 230"/>
                  <a:gd name="T10" fmla="*/ 282 w 478"/>
                  <a:gd name="T11" fmla="*/ 201 h 230"/>
                  <a:gd name="T12" fmla="*/ 337 w 478"/>
                  <a:gd name="T13" fmla="*/ 230 h 230"/>
                  <a:gd name="T14" fmla="*/ 373 w 478"/>
                  <a:gd name="T15" fmla="*/ 229 h 230"/>
                  <a:gd name="T16" fmla="*/ 439 w 478"/>
                  <a:gd name="T17" fmla="*/ 201 h 230"/>
                  <a:gd name="T18" fmla="*/ 478 w 478"/>
                  <a:gd name="T19" fmla="*/ 228 h 230"/>
                  <a:gd name="T20" fmla="*/ 478 w 478"/>
                  <a:gd name="T21" fmla="*/ 86 h 230"/>
                  <a:gd name="T22" fmla="*/ 466 w 478"/>
                  <a:gd name="T23" fmla="*/ 3 h 230"/>
                  <a:gd name="T24" fmla="*/ 3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4" name="Freeform 34"/>
              <p:cNvSpPr>
                <a:spLocks/>
              </p:cNvSpPr>
              <p:nvPr/>
            </p:nvSpPr>
            <p:spPr bwMode="auto">
              <a:xfrm>
                <a:off x="3433" y="2227"/>
                <a:ext cx="328" cy="263"/>
              </a:xfrm>
              <a:custGeom>
                <a:avLst/>
                <a:gdLst>
                  <a:gd name="T0" fmla="*/ 0 w 328"/>
                  <a:gd name="T1" fmla="*/ 6 h 263"/>
                  <a:gd name="T2" fmla="*/ 164 w 328"/>
                  <a:gd name="T3" fmla="*/ 0 h 263"/>
                  <a:gd name="T4" fmla="*/ 193 w 328"/>
                  <a:gd name="T5" fmla="*/ 54 h 263"/>
                  <a:gd name="T6" fmla="*/ 168 w 328"/>
                  <a:gd name="T7" fmla="*/ 118 h 263"/>
                  <a:gd name="T8" fmla="*/ 160 w 328"/>
                  <a:gd name="T9" fmla="*/ 147 h 263"/>
                  <a:gd name="T10" fmla="*/ 270 w 328"/>
                  <a:gd name="T11" fmla="*/ 135 h 263"/>
                  <a:gd name="T12" fmla="*/ 277 w 328"/>
                  <a:gd name="T13" fmla="*/ 177 h 263"/>
                  <a:gd name="T14" fmla="*/ 244 w 328"/>
                  <a:gd name="T15" fmla="*/ 173 h 263"/>
                  <a:gd name="T16" fmla="*/ 229 w 328"/>
                  <a:gd name="T17" fmla="*/ 191 h 263"/>
                  <a:gd name="T18" fmla="*/ 246 w 328"/>
                  <a:gd name="T19" fmla="*/ 203 h 263"/>
                  <a:gd name="T20" fmla="*/ 276 w 328"/>
                  <a:gd name="T21" fmla="*/ 189 h 263"/>
                  <a:gd name="T22" fmla="*/ 277 w 328"/>
                  <a:gd name="T23" fmla="*/ 209 h 263"/>
                  <a:gd name="T24" fmla="*/ 295 w 328"/>
                  <a:gd name="T25" fmla="*/ 192 h 263"/>
                  <a:gd name="T26" fmla="*/ 307 w 328"/>
                  <a:gd name="T27" fmla="*/ 192 h 263"/>
                  <a:gd name="T28" fmla="*/ 293 w 328"/>
                  <a:gd name="T29" fmla="*/ 227 h 263"/>
                  <a:gd name="T30" fmla="*/ 320 w 328"/>
                  <a:gd name="T31" fmla="*/ 233 h 263"/>
                  <a:gd name="T32" fmla="*/ 328 w 328"/>
                  <a:gd name="T33" fmla="*/ 252 h 263"/>
                  <a:gd name="T34" fmla="*/ 316 w 328"/>
                  <a:gd name="T35" fmla="*/ 258 h 263"/>
                  <a:gd name="T36" fmla="*/ 299 w 328"/>
                  <a:gd name="T37" fmla="*/ 246 h 263"/>
                  <a:gd name="T38" fmla="*/ 267 w 328"/>
                  <a:gd name="T39" fmla="*/ 237 h 263"/>
                  <a:gd name="T40" fmla="*/ 274 w 328"/>
                  <a:gd name="T41" fmla="*/ 260 h 263"/>
                  <a:gd name="T42" fmla="*/ 258 w 328"/>
                  <a:gd name="T43" fmla="*/ 263 h 263"/>
                  <a:gd name="T44" fmla="*/ 245 w 328"/>
                  <a:gd name="T45" fmla="*/ 242 h 263"/>
                  <a:gd name="T46" fmla="*/ 237 w 328"/>
                  <a:gd name="T47" fmla="*/ 255 h 263"/>
                  <a:gd name="T48" fmla="*/ 189 w 328"/>
                  <a:gd name="T49" fmla="*/ 255 h 263"/>
                  <a:gd name="T50" fmla="*/ 189 w 328"/>
                  <a:gd name="T51" fmla="*/ 242 h 263"/>
                  <a:gd name="T52" fmla="*/ 171 w 328"/>
                  <a:gd name="T53" fmla="*/ 227 h 263"/>
                  <a:gd name="T54" fmla="*/ 135 w 328"/>
                  <a:gd name="T55" fmla="*/ 225 h 263"/>
                  <a:gd name="T56" fmla="*/ 165 w 328"/>
                  <a:gd name="T57" fmla="*/ 242 h 263"/>
                  <a:gd name="T58" fmla="*/ 123 w 328"/>
                  <a:gd name="T59" fmla="*/ 251 h 263"/>
                  <a:gd name="T60" fmla="*/ 57 w 328"/>
                  <a:gd name="T61" fmla="*/ 239 h 263"/>
                  <a:gd name="T62" fmla="*/ 32 w 328"/>
                  <a:gd name="T63" fmla="*/ 242 h 263"/>
                  <a:gd name="T64" fmla="*/ 41 w 328"/>
                  <a:gd name="T65" fmla="*/ 154 h 263"/>
                  <a:gd name="T66" fmla="*/ 1 w 328"/>
                  <a:gd name="T67" fmla="*/ 84 h 263"/>
                  <a:gd name="T68" fmla="*/ 0 w 328"/>
                  <a:gd name="T69" fmla="*/ 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5" name="Freeform 35"/>
              <p:cNvSpPr>
                <a:spLocks/>
              </p:cNvSpPr>
              <p:nvPr/>
            </p:nvSpPr>
            <p:spPr bwMode="auto">
              <a:xfrm>
                <a:off x="3208" y="1117"/>
                <a:ext cx="366" cy="412"/>
              </a:xfrm>
              <a:custGeom>
                <a:avLst/>
                <a:gdLst>
                  <a:gd name="T0" fmla="*/ 0 w 366"/>
                  <a:gd name="T1" fmla="*/ 32 h 412"/>
                  <a:gd name="T2" fmla="*/ 96 w 366"/>
                  <a:gd name="T3" fmla="*/ 32 h 412"/>
                  <a:gd name="T4" fmla="*/ 95 w 366"/>
                  <a:gd name="T5" fmla="*/ 0 h 412"/>
                  <a:gd name="T6" fmla="*/ 116 w 366"/>
                  <a:gd name="T7" fmla="*/ 9 h 412"/>
                  <a:gd name="T8" fmla="*/ 120 w 366"/>
                  <a:gd name="T9" fmla="*/ 34 h 412"/>
                  <a:gd name="T10" fmla="*/ 166 w 366"/>
                  <a:gd name="T11" fmla="*/ 61 h 412"/>
                  <a:gd name="T12" fmla="*/ 180 w 366"/>
                  <a:gd name="T13" fmla="*/ 49 h 412"/>
                  <a:gd name="T14" fmla="*/ 207 w 366"/>
                  <a:gd name="T15" fmla="*/ 49 h 412"/>
                  <a:gd name="T16" fmla="*/ 228 w 366"/>
                  <a:gd name="T17" fmla="*/ 73 h 412"/>
                  <a:gd name="T18" fmla="*/ 242 w 366"/>
                  <a:gd name="T19" fmla="*/ 64 h 412"/>
                  <a:gd name="T20" fmla="*/ 282 w 366"/>
                  <a:gd name="T21" fmla="*/ 74 h 412"/>
                  <a:gd name="T22" fmla="*/ 296 w 366"/>
                  <a:gd name="T23" fmla="*/ 56 h 412"/>
                  <a:gd name="T24" fmla="*/ 321 w 366"/>
                  <a:gd name="T25" fmla="*/ 70 h 412"/>
                  <a:gd name="T26" fmla="*/ 366 w 366"/>
                  <a:gd name="T27" fmla="*/ 68 h 412"/>
                  <a:gd name="T28" fmla="*/ 293 w 366"/>
                  <a:gd name="T29" fmla="*/ 119 h 412"/>
                  <a:gd name="T30" fmla="*/ 257 w 366"/>
                  <a:gd name="T31" fmla="*/ 164 h 412"/>
                  <a:gd name="T32" fmla="*/ 264 w 366"/>
                  <a:gd name="T33" fmla="*/ 229 h 412"/>
                  <a:gd name="T34" fmla="*/ 239 w 366"/>
                  <a:gd name="T35" fmla="*/ 256 h 412"/>
                  <a:gd name="T36" fmla="*/ 249 w 366"/>
                  <a:gd name="T37" fmla="*/ 275 h 412"/>
                  <a:gd name="T38" fmla="*/ 249 w 366"/>
                  <a:gd name="T39" fmla="*/ 323 h 412"/>
                  <a:gd name="T40" fmla="*/ 274 w 366"/>
                  <a:gd name="T41" fmla="*/ 323 h 412"/>
                  <a:gd name="T42" fmla="*/ 311 w 366"/>
                  <a:gd name="T43" fmla="*/ 358 h 412"/>
                  <a:gd name="T44" fmla="*/ 326 w 366"/>
                  <a:gd name="T45" fmla="*/ 400 h 412"/>
                  <a:gd name="T46" fmla="*/ 67 w 366"/>
                  <a:gd name="T47" fmla="*/ 412 h 412"/>
                  <a:gd name="T48" fmla="*/ 68 w 366"/>
                  <a:gd name="T49" fmla="*/ 298 h 412"/>
                  <a:gd name="T50" fmla="*/ 45 w 366"/>
                  <a:gd name="T51" fmla="*/ 273 h 412"/>
                  <a:gd name="T52" fmla="*/ 53 w 366"/>
                  <a:gd name="T53" fmla="*/ 243 h 412"/>
                  <a:gd name="T54" fmla="*/ 61 w 366"/>
                  <a:gd name="T55" fmla="*/ 226 h 412"/>
                  <a:gd name="T56" fmla="*/ 45 w 366"/>
                  <a:gd name="T57" fmla="*/ 147 h 412"/>
                  <a:gd name="T58" fmla="*/ 23 w 366"/>
                  <a:gd name="T59" fmla="*/ 95 h 412"/>
                  <a:gd name="T60" fmla="*/ 0 w 366"/>
                  <a:gd name="T61" fmla="*/ 32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6" name="Freeform 36"/>
              <p:cNvSpPr>
                <a:spLocks/>
              </p:cNvSpPr>
              <p:nvPr/>
            </p:nvSpPr>
            <p:spPr bwMode="auto">
              <a:xfrm>
                <a:off x="3445" y="1259"/>
                <a:ext cx="278" cy="325"/>
              </a:xfrm>
              <a:custGeom>
                <a:avLst/>
                <a:gdLst>
                  <a:gd name="T0" fmla="*/ 20 w 278"/>
                  <a:gd name="T1" fmla="*/ 22 h 325"/>
                  <a:gd name="T2" fmla="*/ 41 w 278"/>
                  <a:gd name="T3" fmla="*/ 19 h 325"/>
                  <a:gd name="T4" fmla="*/ 60 w 278"/>
                  <a:gd name="T5" fmla="*/ 19 h 325"/>
                  <a:gd name="T6" fmla="*/ 72 w 278"/>
                  <a:gd name="T7" fmla="*/ 0 h 325"/>
                  <a:gd name="T8" fmla="*/ 81 w 278"/>
                  <a:gd name="T9" fmla="*/ 24 h 325"/>
                  <a:gd name="T10" fmla="*/ 111 w 278"/>
                  <a:gd name="T11" fmla="*/ 24 h 325"/>
                  <a:gd name="T12" fmla="*/ 127 w 278"/>
                  <a:gd name="T13" fmla="*/ 46 h 325"/>
                  <a:gd name="T14" fmla="*/ 158 w 278"/>
                  <a:gd name="T15" fmla="*/ 40 h 325"/>
                  <a:gd name="T16" fmla="*/ 179 w 278"/>
                  <a:gd name="T17" fmla="*/ 54 h 325"/>
                  <a:gd name="T18" fmla="*/ 218 w 278"/>
                  <a:gd name="T19" fmla="*/ 64 h 325"/>
                  <a:gd name="T20" fmla="*/ 225 w 278"/>
                  <a:gd name="T21" fmla="*/ 81 h 325"/>
                  <a:gd name="T22" fmla="*/ 245 w 278"/>
                  <a:gd name="T23" fmla="*/ 82 h 325"/>
                  <a:gd name="T24" fmla="*/ 239 w 278"/>
                  <a:gd name="T25" fmla="*/ 99 h 325"/>
                  <a:gd name="T26" fmla="*/ 246 w 278"/>
                  <a:gd name="T27" fmla="*/ 118 h 325"/>
                  <a:gd name="T28" fmla="*/ 233 w 278"/>
                  <a:gd name="T29" fmla="*/ 142 h 325"/>
                  <a:gd name="T30" fmla="*/ 242 w 278"/>
                  <a:gd name="T31" fmla="*/ 147 h 325"/>
                  <a:gd name="T32" fmla="*/ 264 w 278"/>
                  <a:gd name="T33" fmla="*/ 121 h 325"/>
                  <a:gd name="T34" fmla="*/ 263 w 278"/>
                  <a:gd name="T35" fmla="*/ 112 h 325"/>
                  <a:gd name="T36" fmla="*/ 272 w 278"/>
                  <a:gd name="T37" fmla="*/ 108 h 325"/>
                  <a:gd name="T38" fmla="*/ 278 w 278"/>
                  <a:gd name="T39" fmla="*/ 121 h 325"/>
                  <a:gd name="T40" fmla="*/ 261 w 278"/>
                  <a:gd name="T41" fmla="*/ 139 h 325"/>
                  <a:gd name="T42" fmla="*/ 254 w 278"/>
                  <a:gd name="T43" fmla="*/ 180 h 325"/>
                  <a:gd name="T44" fmla="*/ 254 w 278"/>
                  <a:gd name="T45" fmla="*/ 249 h 325"/>
                  <a:gd name="T46" fmla="*/ 264 w 278"/>
                  <a:gd name="T47" fmla="*/ 261 h 325"/>
                  <a:gd name="T48" fmla="*/ 260 w 278"/>
                  <a:gd name="T49" fmla="*/ 304 h 325"/>
                  <a:gd name="T50" fmla="*/ 128 w 278"/>
                  <a:gd name="T51" fmla="*/ 325 h 325"/>
                  <a:gd name="T52" fmla="*/ 95 w 278"/>
                  <a:gd name="T53" fmla="*/ 305 h 325"/>
                  <a:gd name="T54" fmla="*/ 102 w 278"/>
                  <a:gd name="T55" fmla="*/ 279 h 325"/>
                  <a:gd name="T56" fmla="*/ 86 w 278"/>
                  <a:gd name="T57" fmla="*/ 251 h 325"/>
                  <a:gd name="T58" fmla="*/ 72 w 278"/>
                  <a:gd name="T59" fmla="*/ 216 h 325"/>
                  <a:gd name="T60" fmla="*/ 35 w 278"/>
                  <a:gd name="T61" fmla="*/ 181 h 325"/>
                  <a:gd name="T62" fmla="*/ 12 w 278"/>
                  <a:gd name="T63" fmla="*/ 181 h 325"/>
                  <a:gd name="T64" fmla="*/ 12 w 278"/>
                  <a:gd name="T65" fmla="*/ 133 h 325"/>
                  <a:gd name="T66" fmla="*/ 0 w 278"/>
                  <a:gd name="T67" fmla="*/ 115 h 325"/>
                  <a:gd name="T68" fmla="*/ 26 w 278"/>
                  <a:gd name="T69" fmla="*/ 87 h 325"/>
                  <a:gd name="T70" fmla="*/ 20 w 278"/>
                  <a:gd name="T71" fmla="*/ 22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7" name="Freeform 37"/>
              <p:cNvSpPr>
                <a:spLocks/>
              </p:cNvSpPr>
              <p:nvPr/>
            </p:nvSpPr>
            <p:spPr bwMode="auto">
              <a:xfrm>
                <a:off x="3269" y="1516"/>
                <a:ext cx="323" cy="210"/>
              </a:xfrm>
              <a:custGeom>
                <a:avLst/>
                <a:gdLst>
                  <a:gd name="T0" fmla="*/ 5 w 323"/>
                  <a:gd name="T1" fmla="*/ 11 h 210"/>
                  <a:gd name="T2" fmla="*/ 0 w 323"/>
                  <a:gd name="T3" fmla="*/ 48 h 210"/>
                  <a:gd name="T4" fmla="*/ 7 w 323"/>
                  <a:gd name="T5" fmla="*/ 87 h 210"/>
                  <a:gd name="T6" fmla="*/ 37 w 323"/>
                  <a:gd name="T7" fmla="*/ 167 h 210"/>
                  <a:gd name="T8" fmla="*/ 54 w 323"/>
                  <a:gd name="T9" fmla="*/ 210 h 210"/>
                  <a:gd name="T10" fmla="*/ 244 w 323"/>
                  <a:gd name="T11" fmla="*/ 200 h 210"/>
                  <a:gd name="T12" fmla="*/ 275 w 323"/>
                  <a:gd name="T13" fmla="*/ 210 h 210"/>
                  <a:gd name="T14" fmla="*/ 294 w 323"/>
                  <a:gd name="T15" fmla="*/ 169 h 210"/>
                  <a:gd name="T16" fmla="*/ 287 w 323"/>
                  <a:gd name="T17" fmla="*/ 140 h 210"/>
                  <a:gd name="T18" fmla="*/ 319 w 323"/>
                  <a:gd name="T19" fmla="*/ 134 h 210"/>
                  <a:gd name="T20" fmla="*/ 323 w 323"/>
                  <a:gd name="T21" fmla="*/ 88 h 210"/>
                  <a:gd name="T22" fmla="*/ 304 w 323"/>
                  <a:gd name="T23" fmla="*/ 68 h 210"/>
                  <a:gd name="T24" fmla="*/ 271 w 323"/>
                  <a:gd name="T25" fmla="*/ 48 h 210"/>
                  <a:gd name="T26" fmla="*/ 278 w 323"/>
                  <a:gd name="T27" fmla="*/ 20 h 210"/>
                  <a:gd name="T28" fmla="*/ 264 w 323"/>
                  <a:gd name="T29" fmla="*/ 0 h 210"/>
                  <a:gd name="T30" fmla="*/ 193 w 323"/>
                  <a:gd name="T31" fmla="*/ 3 h 210"/>
                  <a:gd name="T32" fmla="*/ 121 w 323"/>
                  <a:gd name="T33" fmla="*/ 6 h 210"/>
                  <a:gd name="T34" fmla="*/ 5 w 323"/>
                  <a:gd name="T35" fmla="*/ 11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8" name="Freeform 38"/>
              <p:cNvSpPr>
                <a:spLocks/>
              </p:cNvSpPr>
              <p:nvPr/>
            </p:nvSpPr>
            <p:spPr bwMode="auto">
              <a:xfrm>
                <a:off x="3554" y="1213"/>
                <a:ext cx="299" cy="129"/>
              </a:xfrm>
              <a:custGeom>
                <a:avLst/>
                <a:gdLst>
                  <a:gd name="T0" fmla="*/ 0 w 299"/>
                  <a:gd name="T1" fmla="*/ 71 h 129"/>
                  <a:gd name="T2" fmla="*/ 67 w 299"/>
                  <a:gd name="T3" fmla="*/ 0 h 129"/>
                  <a:gd name="T4" fmla="*/ 55 w 299"/>
                  <a:gd name="T5" fmla="*/ 29 h 129"/>
                  <a:gd name="T6" fmla="*/ 64 w 299"/>
                  <a:gd name="T7" fmla="*/ 38 h 129"/>
                  <a:gd name="T8" fmla="*/ 85 w 299"/>
                  <a:gd name="T9" fmla="*/ 26 h 129"/>
                  <a:gd name="T10" fmla="*/ 131 w 299"/>
                  <a:gd name="T11" fmla="*/ 44 h 129"/>
                  <a:gd name="T12" fmla="*/ 151 w 299"/>
                  <a:gd name="T13" fmla="*/ 29 h 129"/>
                  <a:gd name="T14" fmla="*/ 213 w 299"/>
                  <a:gd name="T15" fmla="*/ 21 h 129"/>
                  <a:gd name="T16" fmla="*/ 225 w 299"/>
                  <a:gd name="T17" fmla="*/ 39 h 129"/>
                  <a:gd name="T18" fmla="*/ 249 w 299"/>
                  <a:gd name="T19" fmla="*/ 35 h 129"/>
                  <a:gd name="T20" fmla="*/ 296 w 299"/>
                  <a:gd name="T21" fmla="*/ 54 h 129"/>
                  <a:gd name="T22" fmla="*/ 299 w 299"/>
                  <a:gd name="T23" fmla="*/ 68 h 129"/>
                  <a:gd name="T24" fmla="*/ 248 w 299"/>
                  <a:gd name="T25" fmla="*/ 80 h 129"/>
                  <a:gd name="T26" fmla="*/ 233 w 299"/>
                  <a:gd name="T27" fmla="*/ 71 h 129"/>
                  <a:gd name="T28" fmla="*/ 207 w 299"/>
                  <a:gd name="T29" fmla="*/ 74 h 129"/>
                  <a:gd name="T30" fmla="*/ 177 w 299"/>
                  <a:gd name="T31" fmla="*/ 92 h 129"/>
                  <a:gd name="T32" fmla="*/ 163 w 299"/>
                  <a:gd name="T33" fmla="*/ 93 h 129"/>
                  <a:gd name="T34" fmla="*/ 152 w 299"/>
                  <a:gd name="T35" fmla="*/ 80 h 129"/>
                  <a:gd name="T36" fmla="*/ 135 w 299"/>
                  <a:gd name="T37" fmla="*/ 128 h 129"/>
                  <a:gd name="T38" fmla="*/ 116 w 299"/>
                  <a:gd name="T39" fmla="*/ 129 h 129"/>
                  <a:gd name="T40" fmla="*/ 108 w 299"/>
                  <a:gd name="T41" fmla="*/ 110 h 129"/>
                  <a:gd name="T42" fmla="*/ 68 w 299"/>
                  <a:gd name="T43" fmla="*/ 101 h 129"/>
                  <a:gd name="T44" fmla="*/ 49 w 299"/>
                  <a:gd name="T45" fmla="*/ 87 h 129"/>
                  <a:gd name="T46" fmla="*/ 16 w 299"/>
                  <a:gd name="T47" fmla="*/ 92 h 129"/>
                  <a:gd name="T48" fmla="*/ 0 w 299"/>
                  <a:gd name="T49" fmla="*/ 71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29" name="Freeform 39"/>
              <p:cNvSpPr>
                <a:spLocks/>
              </p:cNvSpPr>
              <p:nvPr/>
            </p:nvSpPr>
            <p:spPr bwMode="auto">
              <a:xfrm>
                <a:off x="3761" y="1304"/>
                <a:ext cx="214" cy="290"/>
              </a:xfrm>
              <a:custGeom>
                <a:avLst/>
                <a:gdLst>
                  <a:gd name="T0" fmla="*/ 54 w 214"/>
                  <a:gd name="T1" fmla="*/ 12 h 290"/>
                  <a:gd name="T2" fmla="*/ 62 w 214"/>
                  <a:gd name="T3" fmla="*/ 30 h 290"/>
                  <a:gd name="T4" fmla="*/ 47 w 214"/>
                  <a:gd name="T5" fmla="*/ 41 h 290"/>
                  <a:gd name="T6" fmla="*/ 46 w 214"/>
                  <a:gd name="T7" fmla="*/ 87 h 290"/>
                  <a:gd name="T8" fmla="*/ 38 w 214"/>
                  <a:gd name="T9" fmla="*/ 57 h 290"/>
                  <a:gd name="T10" fmla="*/ 7 w 214"/>
                  <a:gd name="T11" fmla="*/ 86 h 290"/>
                  <a:gd name="T12" fmla="*/ 0 w 214"/>
                  <a:gd name="T13" fmla="*/ 169 h 290"/>
                  <a:gd name="T14" fmla="*/ 20 w 214"/>
                  <a:gd name="T15" fmla="*/ 210 h 290"/>
                  <a:gd name="T16" fmla="*/ 22 w 214"/>
                  <a:gd name="T17" fmla="*/ 231 h 290"/>
                  <a:gd name="T18" fmla="*/ 23 w 214"/>
                  <a:gd name="T19" fmla="*/ 248 h 290"/>
                  <a:gd name="T20" fmla="*/ 22 w 214"/>
                  <a:gd name="T21" fmla="*/ 263 h 290"/>
                  <a:gd name="T22" fmla="*/ 18 w 214"/>
                  <a:gd name="T23" fmla="*/ 290 h 290"/>
                  <a:gd name="T24" fmla="*/ 102 w 214"/>
                  <a:gd name="T25" fmla="*/ 285 h 290"/>
                  <a:gd name="T26" fmla="*/ 213 w 214"/>
                  <a:gd name="T27" fmla="*/ 275 h 290"/>
                  <a:gd name="T28" fmla="*/ 193 w 214"/>
                  <a:gd name="T29" fmla="*/ 269 h 290"/>
                  <a:gd name="T30" fmla="*/ 182 w 214"/>
                  <a:gd name="T31" fmla="*/ 254 h 290"/>
                  <a:gd name="T32" fmla="*/ 199 w 214"/>
                  <a:gd name="T33" fmla="*/ 241 h 290"/>
                  <a:gd name="T34" fmla="*/ 199 w 214"/>
                  <a:gd name="T35" fmla="*/ 225 h 290"/>
                  <a:gd name="T36" fmla="*/ 191 w 214"/>
                  <a:gd name="T37" fmla="*/ 211 h 290"/>
                  <a:gd name="T38" fmla="*/ 199 w 214"/>
                  <a:gd name="T39" fmla="*/ 201 h 290"/>
                  <a:gd name="T40" fmla="*/ 214 w 214"/>
                  <a:gd name="T41" fmla="*/ 202 h 290"/>
                  <a:gd name="T42" fmla="*/ 211 w 214"/>
                  <a:gd name="T43" fmla="*/ 162 h 290"/>
                  <a:gd name="T44" fmla="*/ 207 w 214"/>
                  <a:gd name="T45" fmla="*/ 138 h 290"/>
                  <a:gd name="T46" fmla="*/ 198 w 214"/>
                  <a:gd name="T47" fmla="*/ 123 h 290"/>
                  <a:gd name="T48" fmla="*/ 189 w 214"/>
                  <a:gd name="T49" fmla="*/ 114 h 290"/>
                  <a:gd name="T50" fmla="*/ 175 w 214"/>
                  <a:gd name="T51" fmla="*/ 111 h 290"/>
                  <a:gd name="T52" fmla="*/ 162 w 214"/>
                  <a:gd name="T53" fmla="*/ 111 h 290"/>
                  <a:gd name="T54" fmla="*/ 148 w 214"/>
                  <a:gd name="T55" fmla="*/ 130 h 290"/>
                  <a:gd name="T56" fmla="*/ 139 w 214"/>
                  <a:gd name="T57" fmla="*/ 136 h 290"/>
                  <a:gd name="T58" fmla="*/ 133 w 214"/>
                  <a:gd name="T59" fmla="*/ 138 h 290"/>
                  <a:gd name="T60" fmla="*/ 126 w 214"/>
                  <a:gd name="T61" fmla="*/ 135 h 290"/>
                  <a:gd name="T62" fmla="*/ 124 w 214"/>
                  <a:gd name="T63" fmla="*/ 126 h 290"/>
                  <a:gd name="T64" fmla="*/ 126 w 214"/>
                  <a:gd name="T65" fmla="*/ 120 h 290"/>
                  <a:gd name="T66" fmla="*/ 132 w 214"/>
                  <a:gd name="T67" fmla="*/ 114 h 290"/>
                  <a:gd name="T68" fmla="*/ 138 w 214"/>
                  <a:gd name="T69" fmla="*/ 111 h 290"/>
                  <a:gd name="T70" fmla="*/ 144 w 214"/>
                  <a:gd name="T71" fmla="*/ 110 h 290"/>
                  <a:gd name="T72" fmla="*/ 144 w 214"/>
                  <a:gd name="T73" fmla="*/ 99 h 290"/>
                  <a:gd name="T74" fmla="*/ 160 w 214"/>
                  <a:gd name="T75" fmla="*/ 87 h 290"/>
                  <a:gd name="T76" fmla="*/ 144 w 214"/>
                  <a:gd name="T77" fmla="*/ 49 h 290"/>
                  <a:gd name="T78" fmla="*/ 144 w 214"/>
                  <a:gd name="T79" fmla="*/ 31 h 290"/>
                  <a:gd name="T80" fmla="*/ 117 w 214"/>
                  <a:gd name="T81" fmla="*/ 24 h 290"/>
                  <a:gd name="T82" fmla="*/ 78 w 214"/>
                  <a:gd name="T83" fmla="*/ 0 h 290"/>
                  <a:gd name="T84" fmla="*/ 54 w 214"/>
                  <a:gd name="T85" fmla="*/ 12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30" name="Freeform 40"/>
              <p:cNvSpPr>
                <a:spLocks/>
              </p:cNvSpPr>
              <p:nvPr/>
            </p:nvSpPr>
            <p:spPr bwMode="auto">
              <a:xfrm>
                <a:off x="3528" y="1561"/>
                <a:ext cx="232" cy="383"/>
              </a:xfrm>
              <a:custGeom>
                <a:avLst/>
                <a:gdLst>
                  <a:gd name="T0" fmla="*/ 43 w 232"/>
                  <a:gd name="T1" fmla="*/ 22 h 383"/>
                  <a:gd name="T2" fmla="*/ 176 w 232"/>
                  <a:gd name="T3" fmla="*/ 0 h 383"/>
                  <a:gd name="T4" fmla="*/ 197 w 232"/>
                  <a:gd name="T5" fmla="*/ 47 h 383"/>
                  <a:gd name="T6" fmla="*/ 224 w 232"/>
                  <a:gd name="T7" fmla="*/ 243 h 383"/>
                  <a:gd name="T8" fmla="*/ 232 w 232"/>
                  <a:gd name="T9" fmla="*/ 269 h 383"/>
                  <a:gd name="T10" fmla="*/ 211 w 232"/>
                  <a:gd name="T11" fmla="*/ 321 h 383"/>
                  <a:gd name="T12" fmla="*/ 211 w 232"/>
                  <a:gd name="T13" fmla="*/ 357 h 383"/>
                  <a:gd name="T14" fmla="*/ 187 w 232"/>
                  <a:gd name="T15" fmla="*/ 353 h 383"/>
                  <a:gd name="T16" fmla="*/ 188 w 232"/>
                  <a:gd name="T17" fmla="*/ 383 h 383"/>
                  <a:gd name="T18" fmla="*/ 163 w 232"/>
                  <a:gd name="T19" fmla="*/ 371 h 383"/>
                  <a:gd name="T20" fmla="*/ 150 w 232"/>
                  <a:gd name="T21" fmla="*/ 375 h 383"/>
                  <a:gd name="T22" fmla="*/ 131 w 232"/>
                  <a:gd name="T23" fmla="*/ 372 h 383"/>
                  <a:gd name="T24" fmla="*/ 117 w 232"/>
                  <a:gd name="T25" fmla="*/ 326 h 383"/>
                  <a:gd name="T26" fmla="*/ 90 w 232"/>
                  <a:gd name="T27" fmla="*/ 312 h 383"/>
                  <a:gd name="T28" fmla="*/ 90 w 232"/>
                  <a:gd name="T29" fmla="*/ 263 h 383"/>
                  <a:gd name="T30" fmla="*/ 63 w 232"/>
                  <a:gd name="T31" fmla="*/ 269 h 383"/>
                  <a:gd name="T32" fmla="*/ 48 w 232"/>
                  <a:gd name="T33" fmla="*/ 233 h 383"/>
                  <a:gd name="T34" fmla="*/ 0 w 232"/>
                  <a:gd name="T35" fmla="*/ 191 h 383"/>
                  <a:gd name="T36" fmla="*/ 35 w 232"/>
                  <a:gd name="T37" fmla="*/ 125 h 383"/>
                  <a:gd name="T38" fmla="*/ 25 w 232"/>
                  <a:gd name="T39" fmla="*/ 94 h 383"/>
                  <a:gd name="T40" fmla="*/ 60 w 232"/>
                  <a:gd name="T41" fmla="*/ 88 h 383"/>
                  <a:gd name="T42" fmla="*/ 63 w 232"/>
                  <a:gd name="T43" fmla="*/ 45 h 383"/>
                  <a:gd name="T44" fmla="*/ 43 w 232"/>
                  <a:gd name="T45" fmla="*/ 22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31" name="Freeform 41"/>
              <p:cNvSpPr>
                <a:spLocks/>
              </p:cNvSpPr>
              <p:nvPr/>
            </p:nvSpPr>
            <p:spPr bwMode="auto">
              <a:xfrm>
                <a:off x="3322" y="1716"/>
                <a:ext cx="368" cy="303"/>
              </a:xfrm>
              <a:custGeom>
                <a:avLst/>
                <a:gdLst>
                  <a:gd name="T0" fmla="*/ 0 w 368"/>
                  <a:gd name="T1" fmla="*/ 10 h 303"/>
                  <a:gd name="T2" fmla="*/ 161 w 368"/>
                  <a:gd name="T3" fmla="*/ 0 h 303"/>
                  <a:gd name="T4" fmla="*/ 195 w 368"/>
                  <a:gd name="T5" fmla="*/ 0 h 303"/>
                  <a:gd name="T6" fmla="*/ 221 w 368"/>
                  <a:gd name="T7" fmla="*/ 9 h 303"/>
                  <a:gd name="T8" fmla="*/ 207 w 368"/>
                  <a:gd name="T9" fmla="*/ 35 h 303"/>
                  <a:gd name="T10" fmla="*/ 254 w 368"/>
                  <a:gd name="T11" fmla="*/ 78 h 303"/>
                  <a:gd name="T12" fmla="*/ 269 w 368"/>
                  <a:gd name="T13" fmla="*/ 114 h 303"/>
                  <a:gd name="T14" fmla="*/ 297 w 368"/>
                  <a:gd name="T15" fmla="*/ 105 h 303"/>
                  <a:gd name="T16" fmla="*/ 296 w 368"/>
                  <a:gd name="T17" fmla="*/ 156 h 303"/>
                  <a:gd name="T18" fmla="*/ 324 w 368"/>
                  <a:gd name="T19" fmla="*/ 171 h 303"/>
                  <a:gd name="T20" fmla="*/ 337 w 368"/>
                  <a:gd name="T21" fmla="*/ 216 h 303"/>
                  <a:gd name="T22" fmla="*/ 357 w 368"/>
                  <a:gd name="T23" fmla="*/ 220 h 303"/>
                  <a:gd name="T24" fmla="*/ 368 w 368"/>
                  <a:gd name="T25" fmla="*/ 239 h 303"/>
                  <a:gd name="T26" fmla="*/ 343 w 368"/>
                  <a:gd name="T27" fmla="*/ 265 h 303"/>
                  <a:gd name="T28" fmla="*/ 335 w 368"/>
                  <a:gd name="T29" fmla="*/ 295 h 303"/>
                  <a:gd name="T30" fmla="*/ 300 w 368"/>
                  <a:gd name="T31" fmla="*/ 303 h 303"/>
                  <a:gd name="T32" fmla="*/ 309 w 368"/>
                  <a:gd name="T33" fmla="*/ 270 h 303"/>
                  <a:gd name="T34" fmla="*/ 171 w 368"/>
                  <a:gd name="T35" fmla="*/ 282 h 303"/>
                  <a:gd name="T36" fmla="*/ 72 w 368"/>
                  <a:gd name="T37" fmla="*/ 294 h 303"/>
                  <a:gd name="T38" fmla="*/ 66 w 368"/>
                  <a:gd name="T39" fmla="*/ 262 h 303"/>
                  <a:gd name="T40" fmla="*/ 59 w 368"/>
                  <a:gd name="T41" fmla="*/ 165 h 303"/>
                  <a:gd name="T42" fmla="*/ 58 w 368"/>
                  <a:gd name="T43" fmla="*/ 112 h 303"/>
                  <a:gd name="T44" fmla="*/ 25 w 368"/>
                  <a:gd name="T45" fmla="*/ 88 h 303"/>
                  <a:gd name="T46" fmla="*/ 37 w 368"/>
                  <a:gd name="T47" fmla="*/ 66 h 303"/>
                  <a:gd name="T48" fmla="*/ 21 w 368"/>
                  <a:gd name="T49" fmla="*/ 54 h 303"/>
                  <a:gd name="T50" fmla="*/ 0 w 368"/>
                  <a:gd name="T51" fmla="*/ 10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32" name="Freeform 42"/>
              <p:cNvSpPr>
                <a:spLocks/>
              </p:cNvSpPr>
              <p:nvPr/>
            </p:nvSpPr>
            <p:spPr bwMode="auto">
              <a:xfrm>
                <a:off x="3725" y="1588"/>
                <a:ext cx="180" cy="296"/>
              </a:xfrm>
              <a:custGeom>
                <a:avLst/>
                <a:gdLst>
                  <a:gd name="T0" fmla="*/ 0 w 180"/>
                  <a:gd name="T1" fmla="*/ 21 h 296"/>
                  <a:gd name="T2" fmla="*/ 21 w 180"/>
                  <a:gd name="T3" fmla="*/ 32 h 296"/>
                  <a:gd name="T4" fmla="*/ 41 w 180"/>
                  <a:gd name="T5" fmla="*/ 30 h 296"/>
                  <a:gd name="T6" fmla="*/ 48 w 180"/>
                  <a:gd name="T7" fmla="*/ 24 h 296"/>
                  <a:gd name="T8" fmla="*/ 53 w 180"/>
                  <a:gd name="T9" fmla="*/ 6 h 296"/>
                  <a:gd name="T10" fmla="*/ 140 w 180"/>
                  <a:gd name="T11" fmla="*/ 0 h 296"/>
                  <a:gd name="T12" fmla="*/ 180 w 180"/>
                  <a:gd name="T13" fmla="*/ 209 h 296"/>
                  <a:gd name="T14" fmla="*/ 177 w 180"/>
                  <a:gd name="T15" fmla="*/ 207 h 296"/>
                  <a:gd name="T16" fmla="*/ 147 w 180"/>
                  <a:gd name="T17" fmla="*/ 219 h 296"/>
                  <a:gd name="T18" fmla="*/ 126 w 180"/>
                  <a:gd name="T19" fmla="*/ 275 h 296"/>
                  <a:gd name="T20" fmla="*/ 95 w 180"/>
                  <a:gd name="T21" fmla="*/ 267 h 296"/>
                  <a:gd name="T22" fmla="*/ 59 w 180"/>
                  <a:gd name="T23" fmla="*/ 288 h 296"/>
                  <a:gd name="T24" fmla="*/ 12 w 180"/>
                  <a:gd name="T25" fmla="*/ 296 h 296"/>
                  <a:gd name="T26" fmla="*/ 33 w 180"/>
                  <a:gd name="T27" fmla="*/ 241 h 296"/>
                  <a:gd name="T28" fmla="*/ 24 w 180"/>
                  <a:gd name="T29" fmla="*/ 210 h 296"/>
                  <a:gd name="T30" fmla="*/ 0 w 180"/>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grpSp>
      <p:grpSp>
        <p:nvGrpSpPr>
          <p:cNvPr id="34" name="Group 60"/>
          <p:cNvGrpSpPr>
            <a:grpSpLocks/>
          </p:cNvGrpSpPr>
          <p:nvPr/>
        </p:nvGrpSpPr>
        <p:grpSpPr bwMode="auto">
          <a:xfrm>
            <a:off x="5492005" y="2529800"/>
            <a:ext cx="1658951" cy="1877840"/>
            <a:chOff x="3586" y="1678"/>
            <a:chExt cx="865" cy="978"/>
          </a:xfrm>
          <a:solidFill>
            <a:schemeClr val="accent1">
              <a:lumMod val="50000"/>
            </a:schemeClr>
          </a:solidFill>
        </p:grpSpPr>
        <p:grpSp>
          <p:nvGrpSpPr>
            <p:cNvPr id="35" name="Group 61"/>
            <p:cNvGrpSpPr>
              <a:grpSpLocks/>
            </p:cNvGrpSpPr>
            <p:nvPr/>
          </p:nvGrpSpPr>
          <p:grpSpPr bwMode="auto">
            <a:xfrm>
              <a:off x="3586" y="1678"/>
              <a:ext cx="865" cy="978"/>
              <a:chOff x="3586" y="1678"/>
              <a:chExt cx="865" cy="978"/>
            </a:xfrm>
            <a:grpFill/>
          </p:grpSpPr>
          <p:sp>
            <p:nvSpPr>
              <p:cNvPr id="37" name="Freeform 62"/>
              <p:cNvSpPr>
                <a:spLocks/>
              </p:cNvSpPr>
              <p:nvPr/>
            </p:nvSpPr>
            <p:spPr bwMode="auto">
              <a:xfrm>
                <a:off x="3659" y="1769"/>
                <a:ext cx="407" cy="226"/>
              </a:xfrm>
              <a:custGeom>
                <a:avLst/>
                <a:gdLst>
                  <a:gd name="T0" fmla="*/ 0 w 407"/>
                  <a:gd name="T1" fmla="*/ 226 h 226"/>
                  <a:gd name="T2" fmla="*/ 99 w 407"/>
                  <a:gd name="T3" fmla="*/ 212 h 226"/>
                  <a:gd name="T4" fmla="*/ 99 w 407"/>
                  <a:gd name="T5" fmla="*/ 202 h 226"/>
                  <a:gd name="T6" fmla="*/ 338 w 407"/>
                  <a:gd name="T7" fmla="*/ 169 h 226"/>
                  <a:gd name="T8" fmla="*/ 342 w 407"/>
                  <a:gd name="T9" fmla="*/ 152 h 226"/>
                  <a:gd name="T10" fmla="*/ 377 w 407"/>
                  <a:gd name="T11" fmla="*/ 139 h 226"/>
                  <a:gd name="T12" fmla="*/ 381 w 407"/>
                  <a:gd name="T13" fmla="*/ 121 h 226"/>
                  <a:gd name="T14" fmla="*/ 396 w 407"/>
                  <a:gd name="T15" fmla="*/ 115 h 226"/>
                  <a:gd name="T16" fmla="*/ 407 w 407"/>
                  <a:gd name="T17" fmla="*/ 88 h 226"/>
                  <a:gd name="T18" fmla="*/ 374 w 407"/>
                  <a:gd name="T19" fmla="*/ 61 h 226"/>
                  <a:gd name="T20" fmla="*/ 368 w 407"/>
                  <a:gd name="T21" fmla="*/ 25 h 226"/>
                  <a:gd name="T22" fmla="*/ 342 w 407"/>
                  <a:gd name="T23" fmla="*/ 7 h 226"/>
                  <a:gd name="T24" fmla="*/ 289 w 407"/>
                  <a:gd name="T25" fmla="*/ 17 h 226"/>
                  <a:gd name="T26" fmla="*/ 264 w 407"/>
                  <a:gd name="T27" fmla="*/ 1 h 226"/>
                  <a:gd name="T28" fmla="*/ 240 w 407"/>
                  <a:gd name="T29" fmla="*/ 0 h 226"/>
                  <a:gd name="T30" fmla="*/ 245 w 407"/>
                  <a:gd name="T31" fmla="*/ 25 h 226"/>
                  <a:gd name="T32" fmla="*/ 212 w 407"/>
                  <a:gd name="T33" fmla="*/ 38 h 226"/>
                  <a:gd name="T34" fmla="*/ 190 w 407"/>
                  <a:gd name="T35" fmla="*/ 94 h 226"/>
                  <a:gd name="T36" fmla="*/ 160 w 407"/>
                  <a:gd name="T37" fmla="*/ 85 h 226"/>
                  <a:gd name="T38" fmla="*/ 124 w 407"/>
                  <a:gd name="T39" fmla="*/ 106 h 226"/>
                  <a:gd name="T40" fmla="*/ 78 w 407"/>
                  <a:gd name="T41" fmla="*/ 114 h 226"/>
                  <a:gd name="T42" fmla="*/ 78 w 407"/>
                  <a:gd name="T43" fmla="*/ 146 h 226"/>
                  <a:gd name="T44" fmla="*/ 55 w 407"/>
                  <a:gd name="T45" fmla="*/ 145 h 226"/>
                  <a:gd name="T46" fmla="*/ 56 w 407"/>
                  <a:gd name="T47" fmla="*/ 173 h 226"/>
                  <a:gd name="T48" fmla="*/ 32 w 407"/>
                  <a:gd name="T49" fmla="*/ 162 h 226"/>
                  <a:gd name="T50" fmla="*/ 18 w 407"/>
                  <a:gd name="T51" fmla="*/ 167 h 226"/>
                  <a:gd name="T52" fmla="*/ 30 w 407"/>
                  <a:gd name="T53" fmla="*/ 186 h 226"/>
                  <a:gd name="T54" fmla="*/ 5 w 407"/>
                  <a:gd name="T55" fmla="*/ 211 h 226"/>
                  <a:gd name="T56" fmla="*/ 0 w 407"/>
                  <a:gd name="T57" fmla="*/ 22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nvGrpSpPr>
              <p:cNvPr id="38" name="Group 63"/>
              <p:cNvGrpSpPr>
                <a:grpSpLocks/>
              </p:cNvGrpSpPr>
              <p:nvPr/>
            </p:nvGrpSpPr>
            <p:grpSpPr bwMode="auto">
              <a:xfrm>
                <a:off x="3586" y="1678"/>
                <a:ext cx="865" cy="978"/>
                <a:chOff x="3586" y="1678"/>
                <a:chExt cx="865" cy="978"/>
              </a:xfrm>
              <a:grpFill/>
            </p:grpSpPr>
            <p:sp>
              <p:nvSpPr>
                <p:cNvPr id="39" name="Freeform 64"/>
                <p:cNvSpPr>
                  <a:spLocks/>
                </p:cNvSpPr>
                <p:nvPr/>
              </p:nvSpPr>
              <p:spPr bwMode="auto">
                <a:xfrm>
                  <a:off x="4033" y="1998"/>
                  <a:ext cx="274" cy="217"/>
                </a:xfrm>
                <a:custGeom>
                  <a:avLst/>
                  <a:gdLst>
                    <a:gd name="T0" fmla="*/ 10 w 274"/>
                    <a:gd name="T1" fmla="*/ 39 h 217"/>
                    <a:gd name="T2" fmla="*/ 32 w 274"/>
                    <a:gd name="T3" fmla="*/ 18 h 217"/>
                    <a:gd name="T4" fmla="*/ 114 w 274"/>
                    <a:gd name="T5" fmla="*/ 0 h 217"/>
                    <a:gd name="T6" fmla="*/ 139 w 274"/>
                    <a:gd name="T7" fmla="*/ 12 h 217"/>
                    <a:gd name="T8" fmla="*/ 192 w 274"/>
                    <a:gd name="T9" fmla="*/ 3 h 217"/>
                    <a:gd name="T10" fmla="*/ 235 w 274"/>
                    <a:gd name="T11" fmla="*/ 34 h 217"/>
                    <a:gd name="T12" fmla="*/ 274 w 274"/>
                    <a:gd name="T13" fmla="*/ 58 h 217"/>
                    <a:gd name="T14" fmla="*/ 252 w 274"/>
                    <a:gd name="T15" fmla="*/ 123 h 217"/>
                    <a:gd name="T16" fmla="*/ 219 w 274"/>
                    <a:gd name="T17" fmla="*/ 156 h 217"/>
                    <a:gd name="T18" fmla="*/ 183 w 274"/>
                    <a:gd name="T19" fmla="*/ 166 h 217"/>
                    <a:gd name="T20" fmla="*/ 190 w 274"/>
                    <a:gd name="T21" fmla="*/ 192 h 217"/>
                    <a:gd name="T22" fmla="*/ 168 w 274"/>
                    <a:gd name="T23" fmla="*/ 217 h 217"/>
                    <a:gd name="T24" fmla="*/ 126 w 274"/>
                    <a:gd name="T25" fmla="*/ 156 h 217"/>
                    <a:gd name="T26" fmla="*/ 18 w 274"/>
                    <a:gd name="T27" fmla="*/ 58 h 217"/>
                    <a:gd name="T28" fmla="*/ 0 w 274"/>
                    <a:gd name="T29" fmla="*/ 58 h 217"/>
                    <a:gd name="T30" fmla="*/ 10 w 274"/>
                    <a:gd name="T31" fmla="*/ 39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nvGrpSpPr>
                <p:cNvPr id="40" name="Group 65"/>
                <p:cNvGrpSpPr>
                  <a:grpSpLocks/>
                </p:cNvGrpSpPr>
                <p:nvPr/>
              </p:nvGrpSpPr>
              <p:grpSpPr bwMode="auto">
                <a:xfrm>
                  <a:off x="3586" y="1678"/>
                  <a:ext cx="865" cy="978"/>
                  <a:chOff x="3586" y="1678"/>
                  <a:chExt cx="865" cy="978"/>
                </a:xfrm>
                <a:grpFill/>
              </p:grpSpPr>
              <p:sp>
                <p:nvSpPr>
                  <p:cNvPr id="41" name="Freeform 66"/>
                  <p:cNvSpPr>
                    <a:spLocks/>
                  </p:cNvSpPr>
                  <p:nvPr/>
                </p:nvSpPr>
                <p:spPr bwMode="auto">
                  <a:xfrm>
                    <a:off x="3632" y="1915"/>
                    <a:ext cx="469" cy="171"/>
                  </a:xfrm>
                  <a:custGeom>
                    <a:avLst/>
                    <a:gdLst>
                      <a:gd name="T0" fmla="*/ 28 w 469"/>
                      <a:gd name="T1" fmla="*/ 78 h 171"/>
                      <a:gd name="T2" fmla="*/ 28 w 469"/>
                      <a:gd name="T3" fmla="*/ 81 h 171"/>
                      <a:gd name="T4" fmla="*/ 20 w 469"/>
                      <a:gd name="T5" fmla="*/ 97 h 171"/>
                      <a:gd name="T6" fmla="*/ 29 w 469"/>
                      <a:gd name="T7" fmla="*/ 119 h 171"/>
                      <a:gd name="T8" fmla="*/ 0 w 469"/>
                      <a:gd name="T9" fmla="*/ 138 h 171"/>
                      <a:gd name="T10" fmla="*/ 6 w 469"/>
                      <a:gd name="T11" fmla="*/ 171 h 171"/>
                      <a:gd name="T12" fmla="*/ 129 w 469"/>
                      <a:gd name="T13" fmla="*/ 161 h 171"/>
                      <a:gd name="T14" fmla="*/ 275 w 469"/>
                      <a:gd name="T15" fmla="*/ 144 h 171"/>
                      <a:gd name="T16" fmla="*/ 348 w 469"/>
                      <a:gd name="T17" fmla="*/ 131 h 171"/>
                      <a:gd name="T18" fmla="*/ 363 w 469"/>
                      <a:gd name="T19" fmla="*/ 87 h 171"/>
                      <a:gd name="T20" fmla="*/ 389 w 469"/>
                      <a:gd name="T21" fmla="*/ 85 h 171"/>
                      <a:gd name="T22" fmla="*/ 469 w 469"/>
                      <a:gd name="T23" fmla="*/ 0 h 171"/>
                      <a:gd name="T24" fmla="*/ 365 w 469"/>
                      <a:gd name="T25" fmla="*/ 21 h 171"/>
                      <a:gd name="T26" fmla="*/ 123 w 469"/>
                      <a:gd name="T27" fmla="*/ 56 h 171"/>
                      <a:gd name="T28" fmla="*/ 125 w 469"/>
                      <a:gd name="T29" fmla="*/ 66 h 171"/>
                      <a:gd name="T30" fmla="*/ 28 w 469"/>
                      <a:gd name="T31" fmla="*/ 7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2" name="Freeform 67"/>
                  <p:cNvSpPr>
                    <a:spLocks/>
                  </p:cNvSpPr>
                  <p:nvPr/>
                </p:nvSpPr>
                <p:spPr bwMode="auto">
                  <a:xfrm>
                    <a:off x="3586" y="2073"/>
                    <a:ext cx="192" cy="335"/>
                  </a:xfrm>
                  <a:custGeom>
                    <a:avLst/>
                    <a:gdLst>
                      <a:gd name="T0" fmla="*/ 54 w 192"/>
                      <a:gd name="T1" fmla="*/ 11 h 335"/>
                      <a:gd name="T2" fmla="*/ 25 w 192"/>
                      <a:gd name="T3" fmla="*/ 68 h 335"/>
                      <a:gd name="T4" fmla="*/ 0 w 192"/>
                      <a:gd name="T5" fmla="*/ 105 h 335"/>
                      <a:gd name="T6" fmla="*/ 8 w 192"/>
                      <a:gd name="T7" fmla="*/ 149 h 335"/>
                      <a:gd name="T8" fmla="*/ 38 w 192"/>
                      <a:gd name="T9" fmla="*/ 209 h 335"/>
                      <a:gd name="T10" fmla="*/ 15 w 192"/>
                      <a:gd name="T11" fmla="*/ 270 h 335"/>
                      <a:gd name="T12" fmla="*/ 5 w 192"/>
                      <a:gd name="T13" fmla="*/ 302 h 335"/>
                      <a:gd name="T14" fmla="*/ 117 w 192"/>
                      <a:gd name="T15" fmla="*/ 289 h 335"/>
                      <a:gd name="T16" fmla="*/ 122 w 192"/>
                      <a:gd name="T17" fmla="*/ 330 h 335"/>
                      <a:gd name="T18" fmla="*/ 145 w 192"/>
                      <a:gd name="T19" fmla="*/ 335 h 335"/>
                      <a:gd name="T20" fmla="*/ 151 w 192"/>
                      <a:gd name="T21" fmla="*/ 314 h 335"/>
                      <a:gd name="T22" fmla="*/ 192 w 192"/>
                      <a:gd name="T23" fmla="*/ 308 h 335"/>
                      <a:gd name="T24" fmla="*/ 183 w 192"/>
                      <a:gd name="T25" fmla="*/ 240 h 335"/>
                      <a:gd name="T26" fmla="*/ 181 w 192"/>
                      <a:gd name="T27" fmla="*/ 0 h 335"/>
                      <a:gd name="T28" fmla="*/ 54 w 192"/>
                      <a:gd name="T29" fmla="*/ 11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3" name="Freeform 68"/>
                  <p:cNvSpPr>
                    <a:spLocks/>
                  </p:cNvSpPr>
                  <p:nvPr/>
                </p:nvSpPr>
                <p:spPr bwMode="auto">
                  <a:xfrm>
                    <a:off x="3766" y="2057"/>
                    <a:ext cx="217" cy="338"/>
                  </a:xfrm>
                  <a:custGeom>
                    <a:avLst/>
                    <a:gdLst>
                      <a:gd name="T0" fmla="*/ 0 w 217"/>
                      <a:gd name="T1" fmla="*/ 17 h 338"/>
                      <a:gd name="T2" fmla="*/ 141 w 217"/>
                      <a:gd name="T3" fmla="*/ 0 h 338"/>
                      <a:gd name="T4" fmla="*/ 186 w 217"/>
                      <a:gd name="T5" fmla="*/ 156 h 338"/>
                      <a:gd name="T6" fmla="*/ 217 w 217"/>
                      <a:gd name="T7" fmla="*/ 181 h 338"/>
                      <a:gd name="T8" fmla="*/ 192 w 217"/>
                      <a:gd name="T9" fmla="*/ 227 h 338"/>
                      <a:gd name="T10" fmla="*/ 216 w 217"/>
                      <a:gd name="T11" fmla="*/ 271 h 338"/>
                      <a:gd name="T12" fmla="*/ 72 w 217"/>
                      <a:gd name="T13" fmla="*/ 287 h 338"/>
                      <a:gd name="T14" fmla="*/ 78 w 217"/>
                      <a:gd name="T15" fmla="*/ 325 h 338"/>
                      <a:gd name="T16" fmla="*/ 57 w 217"/>
                      <a:gd name="T17" fmla="*/ 338 h 338"/>
                      <a:gd name="T18" fmla="*/ 40 w 217"/>
                      <a:gd name="T19" fmla="*/ 290 h 338"/>
                      <a:gd name="T20" fmla="*/ 30 w 217"/>
                      <a:gd name="T21" fmla="*/ 329 h 338"/>
                      <a:gd name="T22" fmla="*/ 12 w 217"/>
                      <a:gd name="T23" fmla="*/ 325 h 338"/>
                      <a:gd name="T24" fmla="*/ 6 w 217"/>
                      <a:gd name="T25" fmla="*/ 286 h 338"/>
                      <a:gd name="T26" fmla="*/ 1 w 217"/>
                      <a:gd name="T27" fmla="*/ 252 h 338"/>
                      <a:gd name="T28" fmla="*/ 0 w 217"/>
                      <a:gd name="T29" fmla="*/ 17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4" name="Freeform 69"/>
                  <p:cNvSpPr>
                    <a:spLocks/>
                  </p:cNvSpPr>
                  <p:nvPr/>
                </p:nvSpPr>
                <p:spPr bwMode="auto">
                  <a:xfrm>
                    <a:off x="3907" y="2040"/>
                    <a:ext cx="300" cy="311"/>
                  </a:xfrm>
                  <a:custGeom>
                    <a:avLst/>
                    <a:gdLst>
                      <a:gd name="T0" fmla="*/ 0 w 300"/>
                      <a:gd name="T1" fmla="*/ 19 h 311"/>
                      <a:gd name="T2" fmla="*/ 3 w 300"/>
                      <a:gd name="T3" fmla="*/ 19 h 311"/>
                      <a:gd name="T4" fmla="*/ 73 w 300"/>
                      <a:gd name="T5" fmla="*/ 6 h 311"/>
                      <a:gd name="T6" fmla="*/ 135 w 300"/>
                      <a:gd name="T7" fmla="*/ 0 h 311"/>
                      <a:gd name="T8" fmla="*/ 126 w 300"/>
                      <a:gd name="T9" fmla="*/ 16 h 311"/>
                      <a:gd name="T10" fmla="*/ 145 w 300"/>
                      <a:gd name="T11" fmla="*/ 16 h 311"/>
                      <a:gd name="T12" fmla="*/ 252 w 300"/>
                      <a:gd name="T13" fmla="*/ 112 h 311"/>
                      <a:gd name="T14" fmla="*/ 294 w 300"/>
                      <a:gd name="T15" fmla="*/ 174 h 311"/>
                      <a:gd name="T16" fmla="*/ 300 w 300"/>
                      <a:gd name="T17" fmla="*/ 216 h 311"/>
                      <a:gd name="T18" fmla="*/ 286 w 300"/>
                      <a:gd name="T19" fmla="*/ 226 h 311"/>
                      <a:gd name="T20" fmla="*/ 294 w 300"/>
                      <a:gd name="T21" fmla="*/ 268 h 311"/>
                      <a:gd name="T22" fmla="*/ 264 w 300"/>
                      <a:gd name="T23" fmla="*/ 270 h 311"/>
                      <a:gd name="T24" fmla="*/ 264 w 300"/>
                      <a:gd name="T25" fmla="*/ 306 h 311"/>
                      <a:gd name="T26" fmla="*/ 240 w 300"/>
                      <a:gd name="T27" fmla="*/ 288 h 311"/>
                      <a:gd name="T28" fmla="*/ 86 w 300"/>
                      <a:gd name="T29" fmla="*/ 311 h 311"/>
                      <a:gd name="T30" fmla="*/ 51 w 300"/>
                      <a:gd name="T31" fmla="*/ 244 h 311"/>
                      <a:gd name="T32" fmla="*/ 76 w 300"/>
                      <a:gd name="T33" fmla="*/ 198 h 311"/>
                      <a:gd name="T34" fmla="*/ 43 w 300"/>
                      <a:gd name="T35" fmla="*/ 175 h 311"/>
                      <a:gd name="T36" fmla="*/ 0 w 300"/>
                      <a:gd name="T37" fmla="*/ 19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5" name="Freeform 70"/>
                  <p:cNvSpPr>
                    <a:spLocks/>
                  </p:cNvSpPr>
                  <p:nvPr/>
                </p:nvSpPr>
                <p:spPr bwMode="auto">
                  <a:xfrm>
                    <a:off x="3838" y="2308"/>
                    <a:ext cx="513" cy="348"/>
                  </a:xfrm>
                  <a:custGeom>
                    <a:avLst/>
                    <a:gdLst>
                      <a:gd name="T0" fmla="*/ 0 w 513"/>
                      <a:gd name="T1" fmla="*/ 34 h 348"/>
                      <a:gd name="T2" fmla="*/ 141 w 513"/>
                      <a:gd name="T3" fmla="*/ 20 h 348"/>
                      <a:gd name="T4" fmla="*/ 156 w 513"/>
                      <a:gd name="T5" fmla="*/ 43 h 348"/>
                      <a:gd name="T6" fmla="*/ 307 w 513"/>
                      <a:gd name="T7" fmla="*/ 20 h 348"/>
                      <a:gd name="T8" fmla="*/ 333 w 513"/>
                      <a:gd name="T9" fmla="*/ 39 h 348"/>
                      <a:gd name="T10" fmla="*/ 333 w 513"/>
                      <a:gd name="T11" fmla="*/ 3 h 348"/>
                      <a:gd name="T12" fmla="*/ 331 w 513"/>
                      <a:gd name="T13" fmla="*/ 0 h 348"/>
                      <a:gd name="T14" fmla="*/ 361 w 513"/>
                      <a:gd name="T15" fmla="*/ 2 h 348"/>
                      <a:gd name="T16" fmla="*/ 393 w 513"/>
                      <a:gd name="T17" fmla="*/ 56 h 348"/>
                      <a:gd name="T18" fmla="*/ 444 w 513"/>
                      <a:gd name="T19" fmla="*/ 129 h 348"/>
                      <a:gd name="T20" fmla="*/ 469 w 513"/>
                      <a:gd name="T21" fmla="*/ 192 h 348"/>
                      <a:gd name="T22" fmla="*/ 507 w 513"/>
                      <a:gd name="T23" fmla="*/ 236 h 348"/>
                      <a:gd name="T24" fmla="*/ 513 w 513"/>
                      <a:gd name="T25" fmla="*/ 300 h 348"/>
                      <a:gd name="T26" fmla="*/ 501 w 513"/>
                      <a:gd name="T27" fmla="*/ 338 h 348"/>
                      <a:gd name="T28" fmla="*/ 447 w 513"/>
                      <a:gd name="T29" fmla="*/ 348 h 348"/>
                      <a:gd name="T30" fmla="*/ 438 w 513"/>
                      <a:gd name="T31" fmla="*/ 332 h 348"/>
                      <a:gd name="T32" fmla="*/ 400 w 513"/>
                      <a:gd name="T33" fmla="*/ 309 h 348"/>
                      <a:gd name="T34" fmla="*/ 388 w 513"/>
                      <a:gd name="T35" fmla="*/ 285 h 348"/>
                      <a:gd name="T36" fmla="*/ 378 w 513"/>
                      <a:gd name="T37" fmla="*/ 276 h 348"/>
                      <a:gd name="T38" fmla="*/ 372 w 513"/>
                      <a:gd name="T39" fmla="*/ 254 h 348"/>
                      <a:gd name="T40" fmla="*/ 363 w 513"/>
                      <a:gd name="T41" fmla="*/ 260 h 348"/>
                      <a:gd name="T42" fmla="*/ 333 w 513"/>
                      <a:gd name="T43" fmla="*/ 231 h 348"/>
                      <a:gd name="T44" fmla="*/ 340 w 513"/>
                      <a:gd name="T45" fmla="*/ 204 h 348"/>
                      <a:gd name="T46" fmla="*/ 333 w 513"/>
                      <a:gd name="T47" fmla="*/ 189 h 348"/>
                      <a:gd name="T48" fmla="*/ 324 w 513"/>
                      <a:gd name="T49" fmla="*/ 194 h 348"/>
                      <a:gd name="T50" fmla="*/ 325 w 513"/>
                      <a:gd name="T51" fmla="*/ 210 h 348"/>
                      <a:gd name="T52" fmla="*/ 315 w 513"/>
                      <a:gd name="T53" fmla="*/ 189 h 348"/>
                      <a:gd name="T54" fmla="*/ 316 w 513"/>
                      <a:gd name="T55" fmla="*/ 140 h 348"/>
                      <a:gd name="T56" fmla="*/ 297 w 513"/>
                      <a:gd name="T57" fmla="*/ 111 h 348"/>
                      <a:gd name="T58" fmla="*/ 249 w 513"/>
                      <a:gd name="T59" fmla="*/ 87 h 348"/>
                      <a:gd name="T60" fmla="*/ 225 w 513"/>
                      <a:gd name="T61" fmla="*/ 60 h 348"/>
                      <a:gd name="T62" fmla="*/ 198 w 513"/>
                      <a:gd name="T63" fmla="*/ 57 h 348"/>
                      <a:gd name="T64" fmla="*/ 187 w 513"/>
                      <a:gd name="T65" fmla="*/ 74 h 348"/>
                      <a:gd name="T66" fmla="*/ 147 w 513"/>
                      <a:gd name="T67" fmla="*/ 86 h 348"/>
                      <a:gd name="T68" fmla="*/ 124 w 513"/>
                      <a:gd name="T69" fmla="*/ 74 h 348"/>
                      <a:gd name="T70" fmla="*/ 112 w 513"/>
                      <a:gd name="T71" fmla="*/ 56 h 348"/>
                      <a:gd name="T72" fmla="*/ 37 w 513"/>
                      <a:gd name="T73" fmla="*/ 72 h 348"/>
                      <a:gd name="T74" fmla="*/ 21 w 513"/>
                      <a:gd name="T75" fmla="*/ 59 h 348"/>
                      <a:gd name="T76" fmla="*/ 4 w 513"/>
                      <a:gd name="T77" fmla="*/ 73 h 348"/>
                      <a:gd name="T78" fmla="*/ 0 w 513"/>
                      <a:gd name="T79" fmla="*/ 34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6" name="Freeform 71"/>
                  <p:cNvSpPr>
                    <a:spLocks/>
                  </p:cNvSpPr>
                  <p:nvPr/>
                </p:nvSpPr>
                <p:spPr bwMode="auto">
                  <a:xfrm>
                    <a:off x="3979" y="1849"/>
                    <a:ext cx="472" cy="207"/>
                  </a:xfrm>
                  <a:custGeom>
                    <a:avLst/>
                    <a:gdLst>
                      <a:gd name="T0" fmla="*/ 16 w 472"/>
                      <a:gd name="T1" fmla="*/ 153 h 207"/>
                      <a:gd name="T2" fmla="*/ 0 w 472"/>
                      <a:gd name="T3" fmla="*/ 197 h 207"/>
                      <a:gd name="T4" fmla="*/ 61 w 472"/>
                      <a:gd name="T5" fmla="*/ 191 h 207"/>
                      <a:gd name="T6" fmla="*/ 85 w 472"/>
                      <a:gd name="T7" fmla="*/ 171 h 207"/>
                      <a:gd name="T8" fmla="*/ 168 w 472"/>
                      <a:gd name="T9" fmla="*/ 149 h 207"/>
                      <a:gd name="T10" fmla="*/ 191 w 472"/>
                      <a:gd name="T11" fmla="*/ 161 h 207"/>
                      <a:gd name="T12" fmla="*/ 246 w 472"/>
                      <a:gd name="T13" fmla="*/ 153 h 207"/>
                      <a:gd name="T14" fmla="*/ 246 w 472"/>
                      <a:gd name="T15" fmla="*/ 156 h 207"/>
                      <a:gd name="T16" fmla="*/ 328 w 472"/>
                      <a:gd name="T17" fmla="*/ 207 h 207"/>
                      <a:gd name="T18" fmla="*/ 376 w 472"/>
                      <a:gd name="T19" fmla="*/ 192 h 207"/>
                      <a:gd name="T20" fmla="*/ 403 w 472"/>
                      <a:gd name="T21" fmla="*/ 135 h 207"/>
                      <a:gd name="T22" fmla="*/ 450 w 472"/>
                      <a:gd name="T23" fmla="*/ 119 h 207"/>
                      <a:gd name="T24" fmla="*/ 472 w 472"/>
                      <a:gd name="T25" fmla="*/ 77 h 207"/>
                      <a:gd name="T26" fmla="*/ 471 w 472"/>
                      <a:gd name="T27" fmla="*/ 26 h 207"/>
                      <a:gd name="T28" fmla="*/ 465 w 472"/>
                      <a:gd name="T29" fmla="*/ 68 h 207"/>
                      <a:gd name="T30" fmla="*/ 439 w 472"/>
                      <a:gd name="T31" fmla="*/ 104 h 207"/>
                      <a:gd name="T32" fmla="*/ 429 w 472"/>
                      <a:gd name="T33" fmla="*/ 101 h 207"/>
                      <a:gd name="T34" fmla="*/ 394 w 472"/>
                      <a:gd name="T35" fmla="*/ 111 h 207"/>
                      <a:gd name="T36" fmla="*/ 394 w 472"/>
                      <a:gd name="T37" fmla="*/ 99 h 207"/>
                      <a:gd name="T38" fmla="*/ 429 w 472"/>
                      <a:gd name="T39" fmla="*/ 87 h 207"/>
                      <a:gd name="T40" fmla="*/ 397 w 472"/>
                      <a:gd name="T41" fmla="*/ 83 h 207"/>
                      <a:gd name="T42" fmla="*/ 433 w 472"/>
                      <a:gd name="T43" fmla="*/ 72 h 207"/>
                      <a:gd name="T44" fmla="*/ 447 w 472"/>
                      <a:gd name="T45" fmla="*/ 78 h 207"/>
                      <a:gd name="T46" fmla="*/ 454 w 472"/>
                      <a:gd name="T47" fmla="*/ 38 h 207"/>
                      <a:gd name="T48" fmla="*/ 445 w 472"/>
                      <a:gd name="T49" fmla="*/ 29 h 207"/>
                      <a:gd name="T50" fmla="*/ 402 w 472"/>
                      <a:gd name="T51" fmla="*/ 45 h 207"/>
                      <a:gd name="T52" fmla="*/ 403 w 472"/>
                      <a:gd name="T53" fmla="*/ 21 h 207"/>
                      <a:gd name="T54" fmla="*/ 421 w 472"/>
                      <a:gd name="T55" fmla="*/ 27 h 207"/>
                      <a:gd name="T56" fmla="*/ 445 w 472"/>
                      <a:gd name="T57" fmla="*/ 9 h 207"/>
                      <a:gd name="T58" fmla="*/ 432 w 472"/>
                      <a:gd name="T59" fmla="*/ 0 h 207"/>
                      <a:gd name="T60" fmla="*/ 291 w 472"/>
                      <a:gd name="T61" fmla="*/ 32 h 207"/>
                      <a:gd name="T62" fmla="*/ 118 w 472"/>
                      <a:gd name="T63" fmla="*/ 67 h 207"/>
                      <a:gd name="T64" fmla="*/ 39 w 472"/>
                      <a:gd name="T65" fmla="*/ 152 h 207"/>
                      <a:gd name="T66" fmla="*/ 16 w 472"/>
                      <a:gd name="T67" fmla="*/ 153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47" name="Freeform 72"/>
                  <p:cNvSpPr>
                    <a:spLocks/>
                  </p:cNvSpPr>
                  <p:nvPr/>
                </p:nvSpPr>
                <p:spPr bwMode="auto">
                  <a:xfrm>
                    <a:off x="3998" y="1678"/>
                    <a:ext cx="413" cy="257"/>
                  </a:xfrm>
                  <a:custGeom>
                    <a:avLst/>
                    <a:gdLst>
                      <a:gd name="T0" fmla="*/ 68 w 413"/>
                      <a:gd name="T1" fmla="*/ 180 h 257"/>
                      <a:gd name="T2" fmla="*/ 56 w 413"/>
                      <a:gd name="T3" fmla="*/ 206 h 257"/>
                      <a:gd name="T4" fmla="*/ 39 w 413"/>
                      <a:gd name="T5" fmla="*/ 213 h 257"/>
                      <a:gd name="T6" fmla="*/ 38 w 413"/>
                      <a:gd name="T7" fmla="*/ 230 h 257"/>
                      <a:gd name="T8" fmla="*/ 2 w 413"/>
                      <a:gd name="T9" fmla="*/ 243 h 257"/>
                      <a:gd name="T10" fmla="*/ 0 w 413"/>
                      <a:gd name="T11" fmla="*/ 257 h 257"/>
                      <a:gd name="T12" fmla="*/ 98 w 413"/>
                      <a:gd name="T13" fmla="*/ 240 h 257"/>
                      <a:gd name="T14" fmla="*/ 276 w 413"/>
                      <a:gd name="T15" fmla="*/ 203 h 257"/>
                      <a:gd name="T16" fmla="*/ 413 w 413"/>
                      <a:gd name="T17" fmla="*/ 170 h 257"/>
                      <a:gd name="T18" fmla="*/ 413 w 413"/>
                      <a:gd name="T19" fmla="*/ 144 h 257"/>
                      <a:gd name="T20" fmla="*/ 398 w 413"/>
                      <a:gd name="T21" fmla="*/ 136 h 257"/>
                      <a:gd name="T22" fmla="*/ 386 w 413"/>
                      <a:gd name="T23" fmla="*/ 149 h 257"/>
                      <a:gd name="T24" fmla="*/ 379 w 413"/>
                      <a:gd name="T25" fmla="*/ 114 h 257"/>
                      <a:gd name="T26" fmla="*/ 386 w 413"/>
                      <a:gd name="T27" fmla="*/ 83 h 257"/>
                      <a:gd name="T28" fmla="*/ 335 w 413"/>
                      <a:gd name="T29" fmla="*/ 60 h 257"/>
                      <a:gd name="T30" fmla="*/ 300 w 413"/>
                      <a:gd name="T31" fmla="*/ 66 h 257"/>
                      <a:gd name="T32" fmla="*/ 299 w 413"/>
                      <a:gd name="T33" fmla="*/ 18 h 257"/>
                      <a:gd name="T34" fmla="*/ 263 w 413"/>
                      <a:gd name="T35" fmla="*/ 0 h 257"/>
                      <a:gd name="T36" fmla="*/ 236 w 413"/>
                      <a:gd name="T37" fmla="*/ 11 h 257"/>
                      <a:gd name="T38" fmla="*/ 218 w 413"/>
                      <a:gd name="T39" fmla="*/ 56 h 257"/>
                      <a:gd name="T40" fmla="*/ 186 w 413"/>
                      <a:gd name="T41" fmla="*/ 74 h 257"/>
                      <a:gd name="T42" fmla="*/ 173 w 413"/>
                      <a:gd name="T43" fmla="*/ 145 h 257"/>
                      <a:gd name="T44" fmla="*/ 121 w 413"/>
                      <a:gd name="T45" fmla="*/ 180 h 257"/>
                      <a:gd name="T46" fmla="*/ 79 w 413"/>
                      <a:gd name="T47" fmla="*/ 194 h 257"/>
                      <a:gd name="T48" fmla="*/ 68 w 413"/>
                      <a:gd name="T49" fmla="*/ 180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grpSp>
        </p:grpSp>
        <p:sp>
          <p:nvSpPr>
            <p:cNvPr id="36" name="Freeform 73"/>
            <p:cNvSpPr>
              <a:spLocks/>
            </p:cNvSpPr>
            <p:nvPr/>
          </p:nvSpPr>
          <p:spPr bwMode="auto">
            <a:xfrm>
              <a:off x="4399" y="1742"/>
              <a:ext cx="28" cy="48"/>
            </a:xfrm>
            <a:custGeom>
              <a:avLst/>
              <a:gdLst>
                <a:gd name="T0" fmla="*/ 0 w 28"/>
                <a:gd name="T1" fmla="*/ 4 h 48"/>
                <a:gd name="T2" fmla="*/ 28 w 28"/>
                <a:gd name="T3" fmla="*/ 0 h 48"/>
                <a:gd name="T4" fmla="*/ 12 w 28"/>
                <a:gd name="T5" fmla="*/ 48 h 48"/>
                <a:gd name="T6" fmla="*/ 1 w 28"/>
                <a:gd name="T7" fmla="*/ 47 h 48"/>
                <a:gd name="T8" fmla="*/ 0 w 28"/>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8">
                  <a:moveTo>
                    <a:pt x="0" y="4"/>
                  </a:moveTo>
                  <a:lnTo>
                    <a:pt x="28" y="0"/>
                  </a:lnTo>
                  <a:lnTo>
                    <a:pt x="12" y="48"/>
                  </a:lnTo>
                  <a:lnTo>
                    <a:pt x="1" y="47"/>
                  </a:lnTo>
                  <a:lnTo>
                    <a:pt x="0" y="4"/>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grpSp>
        <p:nvGrpSpPr>
          <p:cNvPr id="48" name="Group 43"/>
          <p:cNvGrpSpPr>
            <a:grpSpLocks/>
          </p:cNvGrpSpPr>
          <p:nvPr/>
        </p:nvGrpSpPr>
        <p:grpSpPr bwMode="auto">
          <a:xfrm>
            <a:off x="6046909" y="997574"/>
            <a:ext cx="1564867" cy="1684873"/>
            <a:chOff x="3865" y="1002"/>
            <a:chExt cx="815" cy="870"/>
          </a:xfrm>
          <a:solidFill>
            <a:schemeClr val="accent1">
              <a:lumMod val="50000"/>
            </a:schemeClr>
          </a:solidFill>
        </p:grpSpPr>
        <p:sp>
          <p:nvSpPr>
            <p:cNvPr id="49" name="Freeform 44"/>
            <p:cNvSpPr>
              <a:spLocks/>
            </p:cNvSpPr>
            <p:nvPr/>
          </p:nvSpPr>
          <p:spPr bwMode="auto">
            <a:xfrm>
              <a:off x="4448" y="1475"/>
              <a:ext cx="102" cy="61"/>
            </a:xfrm>
            <a:custGeom>
              <a:avLst/>
              <a:gdLst>
                <a:gd name="T0" fmla="*/ 0 w 102"/>
                <a:gd name="T1" fmla="*/ 45 h 61"/>
                <a:gd name="T2" fmla="*/ 42 w 102"/>
                <a:gd name="T3" fmla="*/ 25 h 61"/>
                <a:gd name="T4" fmla="*/ 83 w 102"/>
                <a:gd name="T5" fmla="*/ 0 h 61"/>
                <a:gd name="T6" fmla="*/ 90 w 102"/>
                <a:gd name="T7" fmla="*/ 1 h 61"/>
                <a:gd name="T8" fmla="*/ 102 w 102"/>
                <a:gd name="T9" fmla="*/ 2 h 61"/>
                <a:gd name="T10" fmla="*/ 62 w 102"/>
                <a:gd name="T11" fmla="*/ 34 h 61"/>
                <a:gd name="T12" fmla="*/ 12 w 102"/>
                <a:gd name="T13" fmla="*/ 61 h 61"/>
                <a:gd name="T14" fmla="*/ 0 w 102"/>
                <a:gd name="T15" fmla="*/ 45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61">
                  <a:moveTo>
                    <a:pt x="0" y="45"/>
                  </a:moveTo>
                  <a:lnTo>
                    <a:pt x="42" y="25"/>
                  </a:lnTo>
                  <a:lnTo>
                    <a:pt x="83" y="0"/>
                  </a:lnTo>
                  <a:lnTo>
                    <a:pt x="90" y="1"/>
                  </a:lnTo>
                  <a:lnTo>
                    <a:pt x="102" y="2"/>
                  </a:lnTo>
                  <a:lnTo>
                    <a:pt x="62" y="34"/>
                  </a:lnTo>
                  <a:lnTo>
                    <a:pt x="12" y="61"/>
                  </a:lnTo>
                  <a:lnTo>
                    <a:pt x="0" y="45"/>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nvGrpSpPr>
            <p:cNvPr id="50" name="Group 45"/>
            <p:cNvGrpSpPr>
              <a:grpSpLocks/>
            </p:cNvGrpSpPr>
            <p:nvPr/>
          </p:nvGrpSpPr>
          <p:grpSpPr bwMode="auto">
            <a:xfrm>
              <a:off x="3865" y="1002"/>
              <a:ext cx="815" cy="870"/>
              <a:chOff x="3865" y="1002"/>
              <a:chExt cx="815" cy="870"/>
            </a:xfrm>
            <a:grpFill/>
          </p:grpSpPr>
          <p:sp>
            <p:nvSpPr>
              <p:cNvPr id="51" name="Freeform 46"/>
              <p:cNvSpPr>
                <a:spLocks/>
              </p:cNvSpPr>
              <p:nvPr/>
            </p:nvSpPr>
            <p:spPr bwMode="auto">
              <a:xfrm>
                <a:off x="4360" y="1631"/>
                <a:ext cx="66" cy="82"/>
              </a:xfrm>
              <a:custGeom>
                <a:avLst/>
                <a:gdLst>
                  <a:gd name="T0" fmla="*/ 0 w 66"/>
                  <a:gd name="T1" fmla="*/ 5 h 82"/>
                  <a:gd name="T2" fmla="*/ 14 w 66"/>
                  <a:gd name="T3" fmla="*/ 0 h 82"/>
                  <a:gd name="T4" fmla="*/ 44 w 66"/>
                  <a:gd name="T5" fmla="*/ 18 h 82"/>
                  <a:gd name="T6" fmla="*/ 44 w 66"/>
                  <a:gd name="T7" fmla="*/ 36 h 82"/>
                  <a:gd name="T8" fmla="*/ 65 w 66"/>
                  <a:gd name="T9" fmla="*/ 49 h 82"/>
                  <a:gd name="T10" fmla="*/ 66 w 66"/>
                  <a:gd name="T11" fmla="*/ 73 h 82"/>
                  <a:gd name="T12" fmla="*/ 32 w 66"/>
                  <a:gd name="T13" fmla="*/ 82 h 82"/>
                  <a:gd name="T14" fmla="*/ 0 w 66"/>
                  <a:gd name="T15" fmla="*/ 5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82">
                    <a:moveTo>
                      <a:pt x="0" y="5"/>
                    </a:moveTo>
                    <a:lnTo>
                      <a:pt x="14" y="0"/>
                    </a:lnTo>
                    <a:lnTo>
                      <a:pt x="44" y="18"/>
                    </a:lnTo>
                    <a:lnTo>
                      <a:pt x="44" y="36"/>
                    </a:lnTo>
                    <a:lnTo>
                      <a:pt x="65" y="49"/>
                    </a:lnTo>
                    <a:lnTo>
                      <a:pt x="66" y="73"/>
                    </a:lnTo>
                    <a:lnTo>
                      <a:pt x="32" y="82"/>
                    </a:lnTo>
                    <a:lnTo>
                      <a:pt x="0" y="5"/>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nvGrpSpPr>
              <p:cNvPr id="52" name="Group 47"/>
              <p:cNvGrpSpPr>
                <a:grpSpLocks/>
              </p:cNvGrpSpPr>
              <p:nvPr/>
            </p:nvGrpSpPr>
            <p:grpSpPr bwMode="auto">
              <a:xfrm>
                <a:off x="3865" y="1002"/>
                <a:ext cx="815" cy="870"/>
                <a:chOff x="3865" y="1002"/>
                <a:chExt cx="815" cy="870"/>
              </a:xfrm>
              <a:grpFill/>
            </p:grpSpPr>
            <p:sp>
              <p:nvSpPr>
                <p:cNvPr id="53" name="Freeform 48"/>
                <p:cNvSpPr>
                  <a:spLocks/>
                </p:cNvSpPr>
                <p:nvPr/>
              </p:nvSpPr>
              <p:spPr bwMode="auto">
                <a:xfrm>
                  <a:off x="4470" y="1002"/>
                  <a:ext cx="210" cy="321"/>
                </a:xfrm>
                <a:custGeom>
                  <a:avLst/>
                  <a:gdLst>
                    <a:gd name="T0" fmla="*/ 49 w 210"/>
                    <a:gd name="T1" fmla="*/ 10 h 321"/>
                    <a:gd name="T2" fmla="*/ 18 w 210"/>
                    <a:gd name="T3" fmla="*/ 69 h 321"/>
                    <a:gd name="T4" fmla="*/ 33 w 210"/>
                    <a:gd name="T5" fmla="*/ 91 h 321"/>
                    <a:gd name="T6" fmla="*/ 18 w 210"/>
                    <a:gd name="T7" fmla="*/ 118 h 321"/>
                    <a:gd name="T8" fmla="*/ 27 w 210"/>
                    <a:gd name="T9" fmla="*/ 127 h 321"/>
                    <a:gd name="T10" fmla="*/ 21 w 210"/>
                    <a:gd name="T11" fmla="*/ 145 h 321"/>
                    <a:gd name="T12" fmla="*/ 21 w 210"/>
                    <a:gd name="T13" fmla="*/ 175 h 321"/>
                    <a:gd name="T14" fmla="*/ 0 w 210"/>
                    <a:gd name="T15" fmla="*/ 186 h 321"/>
                    <a:gd name="T16" fmla="*/ 8 w 210"/>
                    <a:gd name="T17" fmla="*/ 195 h 321"/>
                    <a:gd name="T18" fmla="*/ 52 w 210"/>
                    <a:gd name="T19" fmla="*/ 307 h 321"/>
                    <a:gd name="T20" fmla="*/ 87 w 210"/>
                    <a:gd name="T21" fmla="*/ 321 h 321"/>
                    <a:gd name="T22" fmla="*/ 85 w 210"/>
                    <a:gd name="T23" fmla="*/ 298 h 321"/>
                    <a:gd name="T24" fmla="*/ 102 w 210"/>
                    <a:gd name="T25" fmla="*/ 280 h 321"/>
                    <a:gd name="T26" fmla="*/ 96 w 210"/>
                    <a:gd name="T27" fmla="*/ 261 h 321"/>
                    <a:gd name="T28" fmla="*/ 139 w 210"/>
                    <a:gd name="T29" fmla="*/ 238 h 321"/>
                    <a:gd name="T30" fmla="*/ 141 w 210"/>
                    <a:gd name="T31" fmla="*/ 207 h 321"/>
                    <a:gd name="T32" fmla="*/ 166 w 210"/>
                    <a:gd name="T33" fmla="*/ 205 h 321"/>
                    <a:gd name="T34" fmla="*/ 186 w 210"/>
                    <a:gd name="T35" fmla="*/ 181 h 321"/>
                    <a:gd name="T36" fmla="*/ 210 w 210"/>
                    <a:gd name="T37" fmla="*/ 165 h 321"/>
                    <a:gd name="T38" fmla="*/ 210 w 210"/>
                    <a:gd name="T39" fmla="*/ 145 h 321"/>
                    <a:gd name="T40" fmla="*/ 177 w 210"/>
                    <a:gd name="T41" fmla="*/ 139 h 321"/>
                    <a:gd name="T42" fmla="*/ 171 w 210"/>
                    <a:gd name="T43" fmla="*/ 117 h 321"/>
                    <a:gd name="T44" fmla="*/ 138 w 210"/>
                    <a:gd name="T45" fmla="*/ 114 h 321"/>
                    <a:gd name="T46" fmla="*/ 111 w 210"/>
                    <a:gd name="T47" fmla="*/ 19 h 321"/>
                    <a:gd name="T48" fmla="*/ 99 w 210"/>
                    <a:gd name="T49" fmla="*/ 0 h 321"/>
                    <a:gd name="T50" fmla="*/ 66 w 210"/>
                    <a:gd name="T51" fmla="*/ 8 h 321"/>
                    <a:gd name="T52" fmla="*/ 60 w 210"/>
                    <a:gd name="T53" fmla="*/ 17 h 321"/>
                    <a:gd name="T54" fmla="*/ 49 w 210"/>
                    <a:gd name="T55" fmla="*/ 10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4" name="Freeform 49"/>
                <p:cNvSpPr>
                  <a:spLocks/>
                </p:cNvSpPr>
                <p:nvPr/>
              </p:nvSpPr>
              <p:spPr bwMode="auto">
                <a:xfrm>
                  <a:off x="4157" y="1636"/>
                  <a:ext cx="270" cy="111"/>
                </a:xfrm>
                <a:custGeom>
                  <a:avLst/>
                  <a:gdLst>
                    <a:gd name="T0" fmla="*/ 0 w 270"/>
                    <a:gd name="T1" fmla="*/ 38 h 111"/>
                    <a:gd name="T2" fmla="*/ 201 w 270"/>
                    <a:gd name="T3" fmla="*/ 0 h 111"/>
                    <a:gd name="T4" fmla="*/ 234 w 270"/>
                    <a:gd name="T5" fmla="*/ 76 h 111"/>
                    <a:gd name="T6" fmla="*/ 269 w 270"/>
                    <a:gd name="T7" fmla="*/ 68 h 111"/>
                    <a:gd name="T8" fmla="*/ 270 w 270"/>
                    <a:gd name="T9" fmla="*/ 106 h 111"/>
                    <a:gd name="T10" fmla="*/ 242 w 270"/>
                    <a:gd name="T11" fmla="*/ 111 h 111"/>
                    <a:gd name="T12" fmla="*/ 217 w 270"/>
                    <a:gd name="T13" fmla="*/ 86 h 111"/>
                    <a:gd name="T14" fmla="*/ 201 w 270"/>
                    <a:gd name="T15" fmla="*/ 56 h 111"/>
                    <a:gd name="T16" fmla="*/ 198 w 270"/>
                    <a:gd name="T17" fmla="*/ 14 h 111"/>
                    <a:gd name="T18" fmla="*/ 186 w 270"/>
                    <a:gd name="T19" fmla="*/ 35 h 111"/>
                    <a:gd name="T20" fmla="*/ 200 w 270"/>
                    <a:gd name="T21" fmla="*/ 98 h 111"/>
                    <a:gd name="T22" fmla="*/ 141 w 270"/>
                    <a:gd name="T23" fmla="*/ 107 h 111"/>
                    <a:gd name="T24" fmla="*/ 139 w 270"/>
                    <a:gd name="T25" fmla="*/ 61 h 111"/>
                    <a:gd name="T26" fmla="*/ 103 w 270"/>
                    <a:gd name="T27" fmla="*/ 41 h 111"/>
                    <a:gd name="T28" fmla="*/ 72 w 270"/>
                    <a:gd name="T29" fmla="*/ 36 h 111"/>
                    <a:gd name="T30" fmla="*/ 8 w 270"/>
                    <a:gd name="T31" fmla="*/ 68 h 111"/>
                    <a:gd name="T32" fmla="*/ 0 w 270"/>
                    <a:gd name="T33" fmla="*/ 38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5" name="Freeform 50"/>
                <p:cNvSpPr>
                  <a:spLocks/>
                </p:cNvSpPr>
                <p:nvPr/>
              </p:nvSpPr>
              <p:spPr bwMode="auto">
                <a:xfrm>
                  <a:off x="3865" y="1528"/>
                  <a:ext cx="231" cy="267"/>
                </a:xfrm>
                <a:custGeom>
                  <a:avLst/>
                  <a:gdLst>
                    <a:gd name="T0" fmla="*/ 0 w 231"/>
                    <a:gd name="T1" fmla="*/ 60 h 267"/>
                    <a:gd name="T2" fmla="*/ 104 w 231"/>
                    <a:gd name="T3" fmla="*/ 50 h 267"/>
                    <a:gd name="T4" fmla="*/ 126 w 231"/>
                    <a:gd name="T5" fmla="*/ 54 h 267"/>
                    <a:gd name="T6" fmla="*/ 175 w 231"/>
                    <a:gd name="T7" fmla="*/ 31 h 267"/>
                    <a:gd name="T8" fmla="*/ 186 w 231"/>
                    <a:gd name="T9" fmla="*/ 10 h 267"/>
                    <a:gd name="T10" fmla="*/ 215 w 231"/>
                    <a:gd name="T11" fmla="*/ 0 h 267"/>
                    <a:gd name="T12" fmla="*/ 231 w 231"/>
                    <a:gd name="T13" fmla="*/ 101 h 267"/>
                    <a:gd name="T14" fmla="*/ 219 w 231"/>
                    <a:gd name="T15" fmla="*/ 112 h 267"/>
                    <a:gd name="T16" fmla="*/ 222 w 231"/>
                    <a:gd name="T17" fmla="*/ 182 h 267"/>
                    <a:gd name="T18" fmla="*/ 199 w 231"/>
                    <a:gd name="T19" fmla="*/ 188 h 267"/>
                    <a:gd name="T20" fmla="*/ 186 w 231"/>
                    <a:gd name="T21" fmla="*/ 227 h 267"/>
                    <a:gd name="T22" fmla="*/ 168 w 231"/>
                    <a:gd name="T23" fmla="*/ 222 h 267"/>
                    <a:gd name="T24" fmla="*/ 162 w 231"/>
                    <a:gd name="T25" fmla="*/ 267 h 267"/>
                    <a:gd name="T26" fmla="*/ 136 w 231"/>
                    <a:gd name="T27" fmla="*/ 248 h 267"/>
                    <a:gd name="T28" fmla="*/ 85 w 231"/>
                    <a:gd name="T29" fmla="*/ 260 h 267"/>
                    <a:gd name="T30" fmla="*/ 63 w 231"/>
                    <a:gd name="T31" fmla="*/ 243 h 267"/>
                    <a:gd name="T32" fmla="*/ 34 w 231"/>
                    <a:gd name="T33" fmla="*/ 242 h 267"/>
                    <a:gd name="T34" fmla="*/ 19 w 231"/>
                    <a:gd name="T35" fmla="*/ 167 h 267"/>
                    <a:gd name="T36" fmla="*/ 0 w 231"/>
                    <a:gd name="T37" fmla="*/ 60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6" name="Freeform 51"/>
                <p:cNvSpPr>
                  <a:spLocks/>
                </p:cNvSpPr>
                <p:nvPr/>
              </p:nvSpPr>
              <p:spPr bwMode="auto">
                <a:xfrm>
                  <a:off x="4027" y="1627"/>
                  <a:ext cx="234" cy="245"/>
                </a:xfrm>
                <a:custGeom>
                  <a:avLst/>
                  <a:gdLst>
                    <a:gd name="T0" fmla="*/ 24 w 234"/>
                    <a:gd name="T1" fmla="*/ 128 h 245"/>
                    <a:gd name="T2" fmla="*/ 6 w 234"/>
                    <a:gd name="T3" fmla="*/ 123 h 245"/>
                    <a:gd name="T4" fmla="*/ 0 w 234"/>
                    <a:gd name="T5" fmla="*/ 162 h 245"/>
                    <a:gd name="T6" fmla="*/ 6 w 234"/>
                    <a:gd name="T7" fmla="*/ 203 h 245"/>
                    <a:gd name="T8" fmla="*/ 40 w 234"/>
                    <a:gd name="T9" fmla="*/ 231 h 245"/>
                    <a:gd name="T10" fmla="*/ 48 w 234"/>
                    <a:gd name="T11" fmla="*/ 245 h 245"/>
                    <a:gd name="T12" fmla="*/ 91 w 234"/>
                    <a:gd name="T13" fmla="*/ 231 h 245"/>
                    <a:gd name="T14" fmla="*/ 142 w 234"/>
                    <a:gd name="T15" fmla="*/ 198 h 245"/>
                    <a:gd name="T16" fmla="*/ 157 w 234"/>
                    <a:gd name="T17" fmla="*/ 126 h 245"/>
                    <a:gd name="T18" fmla="*/ 190 w 234"/>
                    <a:gd name="T19" fmla="*/ 107 h 245"/>
                    <a:gd name="T20" fmla="*/ 208 w 234"/>
                    <a:gd name="T21" fmla="*/ 63 h 245"/>
                    <a:gd name="T22" fmla="*/ 234 w 234"/>
                    <a:gd name="T23" fmla="*/ 51 h 245"/>
                    <a:gd name="T24" fmla="*/ 200 w 234"/>
                    <a:gd name="T25" fmla="*/ 45 h 245"/>
                    <a:gd name="T26" fmla="*/ 141 w 234"/>
                    <a:gd name="T27" fmla="*/ 77 h 245"/>
                    <a:gd name="T28" fmla="*/ 132 w 234"/>
                    <a:gd name="T29" fmla="*/ 46 h 245"/>
                    <a:gd name="T30" fmla="*/ 81 w 234"/>
                    <a:gd name="T31" fmla="*/ 49 h 245"/>
                    <a:gd name="T32" fmla="*/ 69 w 234"/>
                    <a:gd name="T33" fmla="*/ 0 h 245"/>
                    <a:gd name="T34" fmla="*/ 56 w 234"/>
                    <a:gd name="T35" fmla="*/ 13 h 245"/>
                    <a:gd name="T36" fmla="*/ 60 w 234"/>
                    <a:gd name="T37" fmla="*/ 83 h 245"/>
                    <a:gd name="T38" fmla="*/ 37 w 234"/>
                    <a:gd name="T39" fmla="*/ 89 h 245"/>
                    <a:gd name="T40" fmla="*/ 24 w 234"/>
                    <a:gd name="T41" fmla="*/ 128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7" name="Freeform 52"/>
                <p:cNvSpPr>
                  <a:spLocks/>
                </p:cNvSpPr>
                <p:nvPr/>
              </p:nvSpPr>
              <p:spPr bwMode="auto">
                <a:xfrm>
                  <a:off x="4079" y="1470"/>
                  <a:ext cx="317" cy="208"/>
                </a:xfrm>
                <a:custGeom>
                  <a:avLst/>
                  <a:gdLst>
                    <a:gd name="T0" fmla="*/ 29 w 317"/>
                    <a:gd name="T1" fmla="*/ 30 h 208"/>
                    <a:gd name="T2" fmla="*/ 0 w 317"/>
                    <a:gd name="T3" fmla="*/ 58 h 208"/>
                    <a:gd name="T4" fmla="*/ 16 w 317"/>
                    <a:gd name="T5" fmla="*/ 159 h 208"/>
                    <a:gd name="T6" fmla="*/ 29 w 317"/>
                    <a:gd name="T7" fmla="*/ 208 h 208"/>
                    <a:gd name="T8" fmla="*/ 83 w 317"/>
                    <a:gd name="T9" fmla="*/ 204 h 208"/>
                    <a:gd name="T10" fmla="*/ 283 w 317"/>
                    <a:gd name="T11" fmla="*/ 166 h 208"/>
                    <a:gd name="T12" fmla="*/ 297 w 317"/>
                    <a:gd name="T13" fmla="*/ 160 h 208"/>
                    <a:gd name="T14" fmla="*/ 317 w 317"/>
                    <a:gd name="T15" fmla="*/ 113 h 208"/>
                    <a:gd name="T16" fmla="*/ 287 w 317"/>
                    <a:gd name="T17" fmla="*/ 87 h 208"/>
                    <a:gd name="T18" fmla="*/ 303 w 317"/>
                    <a:gd name="T19" fmla="*/ 27 h 208"/>
                    <a:gd name="T20" fmla="*/ 280 w 317"/>
                    <a:gd name="T21" fmla="*/ 21 h 208"/>
                    <a:gd name="T22" fmla="*/ 280 w 317"/>
                    <a:gd name="T23" fmla="*/ 6 h 208"/>
                    <a:gd name="T24" fmla="*/ 270 w 317"/>
                    <a:gd name="T25" fmla="*/ 0 h 208"/>
                    <a:gd name="T26" fmla="*/ 38 w 317"/>
                    <a:gd name="T27" fmla="*/ 43 h 208"/>
                    <a:gd name="T28" fmla="*/ 29 w 317"/>
                    <a:gd name="T29" fmla="*/ 3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8" name="Freeform 53"/>
                <p:cNvSpPr>
                  <a:spLocks/>
                </p:cNvSpPr>
                <p:nvPr/>
              </p:nvSpPr>
              <p:spPr bwMode="auto">
                <a:xfrm>
                  <a:off x="4366" y="1494"/>
                  <a:ext cx="84" cy="166"/>
                </a:xfrm>
                <a:custGeom>
                  <a:avLst/>
                  <a:gdLst>
                    <a:gd name="T0" fmla="*/ 15 w 84"/>
                    <a:gd name="T1" fmla="*/ 1 h 166"/>
                    <a:gd name="T2" fmla="*/ 35 w 84"/>
                    <a:gd name="T3" fmla="*/ 0 h 166"/>
                    <a:gd name="T4" fmla="*/ 75 w 84"/>
                    <a:gd name="T5" fmla="*/ 25 h 166"/>
                    <a:gd name="T6" fmla="*/ 69 w 84"/>
                    <a:gd name="T7" fmla="*/ 45 h 166"/>
                    <a:gd name="T8" fmla="*/ 83 w 84"/>
                    <a:gd name="T9" fmla="*/ 58 h 166"/>
                    <a:gd name="T10" fmla="*/ 84 w 84"/>
                    <a:gd name="T11" fmla="*/ 136 h 166"/>
                    <a:gd name="T12" fmla="*/ 70 w 84"/>
                    <a:gd name="T13" fmla="*/ 166 h 166"/>
                    <a:gd name="T14" fmla="*/ 54 w 84"/>
                    <a:gd name="T15" fmla="*/ 155 h 166"/>
                    <a:gd name="T16" fmla="*/ 37 w 84"/>
                    <a:gd name="T17" fmla="*/ 154 h 166"/>
                    <a:gd name="T18" fmla="*/ 8 w 84"/>
                    <a:gd name="T19" fmla="*/ 138 h 166"/>
                    <a:gd name="T20" fmla="*/ 30 w 84"/>
                    <a:gd name="T21" fmla="*/ 89 h 166"/>
                    <a:gd name="T22" fmla="*/ 0 w 84"/>
                    <a:gd name="T23" fmla="*/ 63 h 166"/>
                    <a:gd name="T24" fmla="*/ 15 w 84"/>
                    <a:gd name="T25" fmla="*/ 1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59" name="Freeform 54"/>
                <p:cNvSpPr>
                  <a:spLocks/>
                </p:cNvSpPr>
                <p:nvPr/>
              </p:nvSpPr>
              <p:spPr bwMode="auto">
                <a:xfrm>
                  <a:off x="4106" y="1235"/>
                  <a:ext cx="351" cy="286"/>
                </a:xfrm>
                <a:custGeom>
                  <a:avLst/>
                  <a:gdLst>
                    <a:gd name="T0" fmla="*/ 27 w 351"/>
                    <a:gd name="T1" fmla="*/ 192 h 286"/>
                    <a:gd name="T2" fmla="*/ 60 w 351"/>
                    <a:gd name="T3" fmla="*/ 175 h 286"/>
                    <a:gd name="T4" fmla="*/ 105 w 351"/>
                    <a:gd name="T5" fmla="*/ 171 h 286"/>
                    <a:gd name="T6" fmla="*/ 116 w 351"/>
                    <a:gd name="T7" fmla="*/ 156 h 286"/>
                    <a:gd name="T8" fmla="*/ 132 w 351"/>
                    <a:gd name="T9" fmla="*/ 154 h 286"/>
                    <a:gd name="T10" fmla="*/ 141 w 351"/>
                    <a:gd name="T11" fmla="*/ 138 h 286"/>
                    <a:gd name="T12" fmla="*/ 156 w 351"/>
                    <a:gd name="T13" fmla="*/ 132 h 286"/>
                    <a:gd name="T14" fmla="*/ 149 w 351"/>
                    <a:gd name="T15" fmla="*/ 102 h 286"/>
                    <a:gd name="T16" fmla="*/ 140 w 351"/>
                    <a:gd name="T17" fmla="*/ 94 h 286"/>
                    <a:gd name="T18" fmla="*/ 159 w 351"/>
                    <a:gd name="T19" fmla="*/ 70 h 286"/>
                    <a:gd name="T20" fmla="*/ 171 w 351"/>
                    <a:gd name="T21" fmla="*/ 70 h 286"/>
                    <a:gd name="T22" fmla="*/ 212 w 351"/>
                    <a:gd name="T23" fmla="*/ 19 h 286"/>
                    <a:gd name="T24" fmla="*/ 275 w 351"/>
                    <a:gd name="T25" fmla="*/ 0 h 286"/>
                    <a:gd name="T26" fmla="*/ 282 w 351"/>
                    <a:gd name="T27" fmla="*/ 48 h 286"/>
                    <a:gd name="T28" fmla="*/ 285 w 351"/>
                    <a:gd name="T29" fmla="*/ 46 h 286"/>
                    <a:gd name="T30" fmla="*/ 300 w 351"/>
                    <a:gd name="T31" fmla="*/ 63 h 286"/>
                    <a:gd name="T32" fmla="*/ 301 w 351"/>
                    <a:gd name="T33" fmla="*/ 112 h 286"/>
                    <a:gd name="T34" fmla="*/ 320 w 351"/>
                    <a:gd name="T35" fmla="*/ 152 h 286"/>
                    <a:gd name="T36" fmla="*/ 327 w 351"/>
                    <a:gd name="T37" fmla="*/ 204 h 286"/>
                    <a:gd name="T38" fmla="*/ 329 w 351"/>
                    <a:gd name="T39" fmla="*/ 249 h 286"/>
                    <a:gd name="T40" fmla="*/ 351 w 351"/>
                    <a:gd name="T41" fmla="*/ 264 h 286"/>
                    <a:gd name="T42" fmla="*/ 335 w 351"/>
                    <a:gd name="T43" fmla="*/ 286 h 286"/>
                    <a:gd name="T44" fmla="*/ 294 w 351"/>
                    <a:gd name="T45" fmla="*/ 260 h 286"/>
                    <a:gd name="T46" fmla="*/ 273 w 351"/>
                    <a:gd name="T47" fmla="*/ 262 h 286"/>
                    <a:gd name="T48" fmla="*/ 252 w 351"/>
                    <a:gd name="T49" fmla="*/ 256 h 286"/>
                    <a:gd name="T50" fmla="*/ 253 w 351"/>
                    <a:gd name="T51" fmla="*/ 241 h 286"/>
                    <a:gd name="T52" fmla="*/ 240 w 351"/>
                    <a:gd name="T53" fmla="*/ 236 h 286"/>
                    <a:gd name="T54" fmla="*/ 10 w 351"/>
                    <a:gd name="T55" fmla="*/ 280 h 286"/>
                    <a:gd name="T56" fmla="*/ 0 w 351"/>
                    <a:gd name="T57" fmla="*/ 267 h 286"/>
                    <a:gd name="T58" fmla="*/ 35 w 351"/>
                    <a:gd name="T59" fmla="*/ 216 h 286"/>
                    <a:gd name="T60" fmla="*/ 27 w 351"/>
                    <a:gd name="T61" fmla="*/ 192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0" name="Freeform 55"/>
                <p:cNvSpPr>
                  <a:spLocks/>
                </p:cNvSpPr>
                <p:nvPr/>
              </p:nvSpPr>
              <p:spPr bwMode="auto">
                <a:xfrm>
                  <a:off x="4379" y="1219"/>
                  <a:ext cx="93" cy="172"/>
                </a:xfrm>
                <a:custGeom>
                  <a:avLst/>
                  <a:gdLst>
                    <a:gd name="T0" fmla="*/ 0 w 93"/>
                    <a:gd name="T1" fmla="*/ 18 h 172"/>
                    <a:gd name="T2" fmla="*/ 68 w 93"/>
                    <a:gd name="T3" fmla="*/ 0 h 172"/>
                    <a:gd name="T4" fmla="*/ 93 w 93"/>
                    <a:gd name="T5" fmla="*/ 47 h 172"/>
                    <a:gd name="T6" fmla="*/ 80 w 93"/>
                    <a:gd name="T7" fmla="*/ 59 h 172"/>
                    <a:gd name="T8" fmla="*/ 85 w 93"/>
                    <a:gd name="T9" fmla="*/ 163 h 172"/>
                    <a:gd name="T10" fmla="*/ 46 w 93"/>
                    <a:gd name="T11" fmla="*/ 172 h 172"/>
                    <a:gd name="T12" fmla="*/ 27 w 93"/>
                    <a:gd name="T13" fmla="*/ 129 h 172"/>
                    <a:gd name="T14" fmla="*/ 26 w 93"/>
                    <a:gd name="T15" fmla="*/ 78 h 172"/>
                    <a:gd name="T16" fmla="*/ 9 w 93"/>
                    <a:gd name="T17" fmla="*/ 63 h 172"/>
                    <a:gd name="T18" fmla="*/ 0 w 93"/>
                    <a:gd name="T19" fmla="*/ 18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1" name="Freeform 56"/>
                <p:cNvSpPr>
                  <a:spLocks/>
                </p:cNvSpPr>
                <p:nvPr/>
              </p:nvSpPr>
              <p:spPr bwMode="auto">
                <a:xfrm>
                  <a:off x="4424" y="1353"/>
                  <a:ext cx="198" cy="90"/>
                </a:xfrm>
                <a:custGeom>
                  <a:avLst/>
                  <a:gdLst>
                    <a:gd name="T0" fmla="*/ 0 w 198"/>
                    <a:gd name="T1" fmla="*/ 36 h 90"/>
                    <a:gd name="T2" fmla="*/ 101 w 198"/>
                    <a:gd name="T3" fmla="*/ 11 h 90"/>
                    <a:gd name="T4" fmla="*/ 113 w 198"/>
                    <a:gd name="T5" fmla="*/ 12 h 90"/>
                    <a:gd name="T6" fmla="*/ 125 w 198"/>
                    <a:gd name="T7" fmla="*/ 0 h 90"/>
                    <a:gd name="T8" fmla="*/ 135 w 198"/>
                    <a:gd name="T9" fmla="*/ 6 h 90"/>
                    <a:gd name="T10" fmla="*/ 123 w 198"/>
                    <a:gd name="T11" fmla="*/ 32 h 90"/>
                    <a:gd name="T12" fmla="*/ 144 w 198"/>
                    <a:gd name="T13" fmla="*/ 30 h 90"/>
                    <a:gd name="T14" fmla="*/ 156 w 198"/>
                    <a:gd name="T15" fmla="*/ 50 h 90"/>
                    <a:gd name="T16" fmla="*/ 170 w 198"/>
                    <a:gd name="T17" fmla="*/ 52 h 90"/>
                    <a:gd name="T18" fmla="*/ 180 w 198"/>
                    <a:gd name="T19" fmla="*/ 49 h 90"/>
                    <a:gd name="T20" fmla="*/ 180 w 198"/>
                    <a:gd name="T21" fmla="*/ 38 h 90"/>
                    <a:gd name="T22" fmla="*/ 163 w 198"/>
                    <a:gd name="T23" fmla="*/ 24 h 90"/>
                    <a:gd name="T24" fmla="*/ 176 w 198"/>
                    <a:gd name="T25" fmla="*/ 23 h 90"/>
                    <a:gd name="T26" fmla="*/ 198 w 198"/>
                    <a:gd name="T27" fmla="*/ 53 h 90"/>
                    <a:gd name="T28" fmla="*/ 177 w 198"/>
                    <a:gd name="T29" fmla="*/ 71 h 90"/>
                    <a:gd name="T30" fmla="*/ 153 w 198"/>
                    <a:gd name="T31" fmla="*/ 62 h 90"/>
                    <a:gd name="T32" fmla="*/ 138 w 198"/>
                    <a:gd name="T33" fmla="*/ 84 h 90"/>
                    <a:gd name="T34" fmla="*/ 108 w 198"/>
                    <a:gd name="T35" fmla="*/ 62 h 90"/>
                    <a:gd name="T36" fmla="*/ 8 w 198"/>
                    <a:gd name="T37" fmla="*/ 90 h 90"/>
                    <a:gd name="T38" fmla="*/ 0 w 198"/>
                    <a:gd name="T39" fmla="*/ 3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2" name="Freeform 57"/>
                <p:cNvSpPr>
                  <a:spLocks/>
                </p:cNvSpPr>
                <p:nvPr/>
              </p:nvSpPr>
              <p:spPr bwMode="auto">
                <a:xfrm>
                  <a:off x="4431" y="1421"/>
                  <a:ext cx="103" cy="79"/>
                </a:xfrm>
                <a:custGeom>
                  <a:avLst/>
                  <a:gdLst>
                    <a:gd name="T0" fmla="*/ 0 w 103"/>
                    <a:gd name="T1" fmla="*/ 20 h 79"/>
                    <a:gd name="T2" fmla="*/ 79 w 103"/>
                    <a:gd name="T3" fmla="*/ 0 h 79"/>
                    <a:gd name="T4" fmla="*/ 103 w 103"/>
                    <a:gd name="T5" fmla="*/ 36 h 79"/>
                    <a:gd name="T6" fmla="*/ 89 w 103"/>
                    <a:gd name="T7" fmla="*/ 52 h 79"/>
                    <a:gd name="T8" fmla="*/ 64 w 103"/>
                    <a:gd name="T9" fmla="*/ 46 h 79"/>
                    <a:gd name="T10" fmla="*/ 25 w 103"/>
                    <a:gd name="T11" fmla="*/ 79 h 79"/>
                    <a:gd name="T12" fmla="*/ 4 w 103"/>
                    <a:gd name="T13" fmla="*/ 62 h 79"/>
                    <a:gd name="T14" fmla="*/ 0 w 103"/>
                    <a:gd name="T15" fmla="*/ 2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79">
                      <a:moveTo>
                        <a:pt x="0" y="20"/>
                      </a:moveTo>
                      <a:lnTo>
                        <a:pt x="79" y="0"/>
                      </a:lnTo>
                      <a:lnTo>
                        <a:pt x="103" y="36"/>
                      </a:lnTo>
                      <a:lnTo>
                        <a:pt x="89" y="52"/>
                      </a:lnTo>
                      <a:lnTo>
                        <a:pt x="64" y="46"/>
                      </a:lnTo>
                      <a:lnTo>
                        <a:pt x="25" y="79"/>
                      </a:lnTo>
                      <a:lnTo>
                        <a:pt x="4" y="62"/>
                      </a:lnTo>
                      <a:lnTo>
                        <a:pt x="0" y="2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3" name="Freeform 58"/>
                <p:cNvSpPr>
                  <a:spLocks/>
                </p:cNvSpPr>
                <p:nvPr/>
              </p:nvSpPr>
              <p:spPr bwMode="auto">
                <a:xfrm>
                  <a:off x="4447" y="1186"/>
                  <a:ext cx="109" cy="194"/>
                </a:xfrm>
                <a:custGeom>
                  <a:avLst/>
                  <a:gdLst>
                    <a:gd name="T0" fmla="*/ 23 w 109"/>
                    <a:gd name="T1" fmla="*/ 0 h 194"/>
                    <a:gd name="T2" fmla="*/ 0 w 109"/>
                    <a:gd name="T3" fmla="*/ 34 h 194"/>
                    <a:gd name="T4" fmla="*/ 25 w 109"/>
                    <a:gd name="T5" fmla="*/ 79 h 194"/>
                    <a:gd name="T6" fmla="*/ 10 w 109"/>
                    <a:gd name="T7" fmla="*/ 91 h 194"/>
                    <a:gd name="T8" fmla="*/ 16 w 109"/>
                    <a:gd name="T9" fmla="*/ 194 h 194"/>
                    <a:gd name="T10" fmla="*/ 77 w 109"/>
                    <a:gd name="T11" fmla="*/ 179 h 194"/>
                    <a:gd name="T12" fmla="*/ 93 w 109"/>
                    <a:gd name="T13" fmla="*/ 179 h 194"/>
                    <a:gd name="T14" fmla="*/ 102 w 109"/>
                    <a:gd name="T15" fmla="*/ 168 h 194"/>
                    <a:gd name="T16" fmla="*/ 102 w 109"/>
                    <a:gd name="T17" fmla="*/ 149 h 194"/>
                    <a:gd name="T18" fmla="*/ 109 w 109"/>
                    <a:gd name="T19" fmla="*/ 137 h 194"/>
                    <a:gd name="T20" fmla="*/ 75 w 109"/>
                    <a:gd name="T21" fmla="*/ 122 h 194"/>
                    <a:gd name="T22" fmla="*/ 31 w 109"/>
                    <a:gd name="T23" fmla="*/ 9 h 194"/>
                    <a:gd name="T24" fmla="*/ 23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sp>
              <p:nvSpPr>
                <p:cNvPr id="64" name="Freeform 59"/>
                <p:cNvSpPr>
                  <a:spLocks/>
                </p:cNvSpPr>
                <p:nvPr/>
              </p:nvSpPr>
              <p:spPr bwMode="auto">
                <a:xfrm>
                  <a:off x="4510" y="1414"/>
                  <a:ext cx="52" cy="43"/>
                </a:xfrm>
                <a:custGeom>
                  <a:avLst/>
                  <a:gdLst>
                    <a:gd name="T0" fmla="*/ 0 w 52"/>
                    <a:gd name="T1" fmla="*/ 7 h 43"/>
                    <a:gd name="T2" fmla="*/ 22 w 52"/>
                    <a:gd name="T3" fmla="*/ 0 h 43"/>
                    <a:gd name="T4" fmla="*/ 52 w 52"/>
                    <a:gd name="T5" fmla="*/ 22 h 43"/>
                    <a:gd name="T6" fmla="*/ 46 w 52"/>
                    <a:gd name="T7" fmla="*/ 28 h 43"/>
                    <a:gd name="T8" fmla="*/ 31 w 52"/>
                    <a:gd name="T9" fmla="*/ 28 h 43"/>
                    <a:gd name="T10" fmla="*/ 24 w 52"/>
                    <a:gd name="T11" fmla="*/ 43 h 43"/>
                    <a:gd name="T12" fmla="*/ 0 w 52"/>
                    <a:gd name="T13" fmla="*/ 7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3">
                      <a:moveTo>
                        <a:pt x="0" y="7"/>
                      </a:moveTo>
                      <a:lnTo>
                        <a:pt x="22" y="0"/>
                      </a:lnTo>
                      <a:lnTo>
                        <a:pt x="52" y="22"/>
                      </a:lnTo>
                      <a:lnTo>
                        <a:pt x="46" y="28"/>
                      </a:lnTo>
                      <a:lnTo>
                        <a:pt x="31" y="28"/>
                      </a:lnTo>
                      <a:lnTo>
                        <a:pt x="24" y="43"/>
                      </a:lnTo>
                      <a:lnTo>
                        <a:pt x="0" y="7"/>
                      </a:lnTo>
                      <a:close/>
                    </a:path>
                  </a:pathLst>
                </a:custGeom>
                <a:grpFill/>
                <a:ln w="12700">
                  <a:solidFill>
                    <a:srgbClr val="000000"/>
                  </a:solidFill>
                  <a:prstDash val="solid"/>
                  <a:round/>
                  <a:headEnd/>
                  <a:tailEnd/>
                </a:ln>
                <a:scene3d>
                  <a:camera prst="orthographicFront"/>
                  <a:lightRig rig="threePt" dir="t"/>
                </a:scene3d>
                <a:sp3d>
                  <a:bevelT w="165100" prst="coolSlant"/>
                </a:sp3d>
              </p:spPr>
              <p:txBody>
                <a:bodyPr/>
                <a:lstStyle/>
                <a:p>
                  <a:pPr fontAlgn="base">
                    <a:spcBef>
                      <a:spcPct val="0"/>
                    </a:spcBef>
                    <a:spcAft>
                      <a:spcPct val="0"/>
                    </a:spcAft>
                  </a:pPr>
                  <a:endParaRPr lang="en-US" dirty="0">
                    <a:solidFill>
                      <a:prstClr val="black"/>
                    </a:solidFill>
                    <a:latin typeface="Arial" charset="0"/>
                  </a:endParaRPr>
                </a:p>
              </p:txBody>
            </p:sp>
          </p:grpSp>
        </p:grpSp>
      </p:grpSp>
      <p:sp>
        <p:nvSpPr>
          <p:cNvPr id="69" name="TextBox 68"/>
          <p:cNvSpPr txBox="1"/>
          <p:nvPr/>
        </p:nvSpPr>
        <p:spPr>
          <a:xfrm>
            <a:off x="205347" y="2935666"/>
            <a:ext cx="1402948" cy="369332"/>
          </a:xfrm>
          <a:prstGeom prst="rect">
            <a:avLst/>
          </a:prstGeom>
          <a:solidFill>
            <a:schemeClr val="accent1">
              <a:lumMod val="60000"/>
              <a:lumOff val="40000"/>
            </a:schemeClr>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rtlCol="0">
            <a:spAutoFit/>
          </a:bodyPr>
          <a:lstStyle/>
          <a:p>
            <a:pPr fontAlgn="base">
              <a:spcBef>
                <a:spcPct val="0"/>
              </a:spcBef>
              <a:spcAft>
                <a:spcPct val="0"/>
              </a:spcAft>
            </a:pPr>
            <a:r>
              <a:rPr lang="en-US" dirty="0">
                <a:solidFill>
                  <a:prstClr val="black"/>
                </a:solidFill>
                <a:latin typeface="Arial" panose="020B0604020202020204" pitchFamily="34" charset="0"/>
                <a:cs typeface="Arial" panose="020B0604020202020204" pitchFamily="34" charset="0"/>
              </a:rPr>
              <a:t>Metals USA</a:t>
            </a:r>
          </a:p>
        </p:txBody>
      </p:sp>
      <p:sp>
        <p:nvSpPr>
          <p:cNvPr id="70" name="TextBox 69"/>
          <p:cNvSpPr txBox="1"/>
          <p:nvPr/>
        </p:nvSpPr>
        <p:spPr>
          <a:xfrm>
            <a:off x="7696200" y="3535109"/>
            <a:ext cx="1287532" cy="369332"/>
          </a:xfrm>
          <a:prstGeom prst="rect">
            <a:avLst/>
          </a:prstGeom>
          <a:solidFill>
            <a:schemeClr val="accent1">
              <a:lumMod val="50000"/>
            </a:schemeClr>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rtlCol="0">
            <a:spAutoFit/>
          </a:bodyPr>
          <a:lstStyle/>
          <a:p>
            <a:pPr fontAlgn="base">
              <a:spcBef>
                <a:spcPct val="0"/>
              </a:spcBef>
              <a:spcAft>
                <a:spcPct val="0"/>
              </a:spcAft>
            </a:pPr>
            <a:r>
              <a:rPr lang="en-US" dirty="0">
                <a:solidFill>
                  <a:prstClr val="black"/>
                </a:solidFill>
                <a:latin typeface="Arial" panose="020B0604020202020204" pitchFamily="34" charset="0"/>
                <a:cs typeface="Arial" panose="020B0604020202020204" pitchFamily="34" charset="0"/>
              </a:rPr>
              <a:t>TW Metals</a:t>
            </a:r>
          </a:p>
        </p:txBody>
      </p:sp>
      <p:sp>
        <p:nvSpPr>
          <p:cNvPr id="12" name="Title 11"/>
          <p:cNvSpPr>
            <a:spLocks noGrp="1"/>
          </p:cNvSpPr>
          <p:nvPr>
            <p:ph type="title"/>
          </p:nvPr>
        </p:nvSpPr>
        <p:spPr/>
        <p:txBody>
          <a:bodyPr>
            <a:noAutofit/>
          </a:bodyPr>
          <a:lstStyle/>
          <a:p>
            <a:r>
              <a:rPr lang="en-US" dirty="0" smtClean="0"/>
              <a:t>Metals Program</a:t>
            </a:r>
            <a:br>
              <a:rPr lang="en-US" dirty="0" smtClean="0"/>
            </a:br>
            <a:r>
              <a:rPr lang="en-US" dirty="0" smtClean="0"/>
              <a:t>Coverage</a:t>
            </a:r>
            <a:endParaRPr lang="en-US" dirty="0"/>
          </a:p>
        </p:txBody>
      </p:sp>
      <p:sp>
        <p:nvSpPr>
          <p:cNvPr id="66" name="Slide Number Placeholder 65"/>
          <p:cNvSpPr>
            <a:spLocks noGrp="1"/>
          </p:cNvSpPr>
          <p:nvPr>
            <p:ph type="sldNum" sz="quarter" idx="4294967295"/>
          </p:nvPr>
        </p:nvSpPr>
        <p:spPr>
          <a:xfrm>
            <a:off x="7010400" y="6492875"/>
            <a:ext cx="2133600" cy="365125"/>
          </a:xfrm>
          <a:prstGeom prst="rect">
            <a:avLst/>
          </a:prstGeom>
        </p:spPr>
        <p:txBody>
          <a:bodyPr/>
          <a:lstStyle/>
          <a:p>
            <a:pPr fontAlgn="base">
              <a:spcBef>
                <a:spcPct val="0"/>
              </a:spcBef>
              <a:spcAft>
                <a:spcPct val="0"/>
              </a:spcAft>
            </a:pPr>
            <a:fld id="{B4AD018F-AA19-4CE8-8FF9-6BF55FE7D621}" type="slidenum">
              <a:rPr lang="en-US">
                <a:solidFill>
                  <a:prstClr val="black"/>
                </a:solidFill>
                <a:latin typeface="Arial" charset="0"/>
              </a:rPr>
              <a:pPr fontAlgn="base">
                <a:spcBef>
                  <a:spcPct val="0"/>
                </a:spcBef>
                <a:spcAft>
                  <a:spcPct val="0"/>
                </a:spcAft>
              </a:pPr>
              <a:t>23</a:t>
            </a:fld>
            <a:endParaRPr lang="en-US" dirty="0">
              <a:solidFill>
                <a:prstClr val="black"/>
              </a:solidFill>
              <a:latin typeface="Arial" charset="0"/>
            </a:endParaRPr>
          </a:p>
        </p:txBody>
      </p:sp>
      <p:graphicFrame>
        <p:nvGraphicFramePr>
          <p:cNvPr id="33" name="Table 32"/>
          <p:cNvGraphicFramePr>
            <a:graphicFrameLocks noGrp="1"/>
          </p:cNvGraphicFramePr>
          <p:nvPr>
            <p:extLst/>
          </p:nvPr>
        </p:nvGraphicFramePr>
        <p:xfrm>
          <a:off x="-1" y="4688704"/>
          <a:ext cx="9144000"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72940">
                <a:tc gridSpan="3">
                  <a:txBody>
                    <a:bodyPr/>
                    <a:lstStyle/>
                    <a:p>
                      <a:pPr algn="ctr"/>
                      <a:r>
                        <a:rPr lang="en-US" sz="1400" dirty="0" smtClean="0">
                          <a:latin typeface="Arial" panose="020B0604020202020204" pitchFamily="34" charset="0"/>
                          <a:cs typeface="Arial" panose="020B0604020202020204" pitchFamily="34" charset="0"/>
                        </a:rPr>
                        <a:t>4 CONUS Regions</a:t>
                      </a:r>
                      <a:endParaRPr lang="en-US" sz="1400" dirty="0">
                        <a:latin typeface="Arial" panose="020B0604020202020204" pitchFamily="34" charset="0"/>
                        <a:cs typeface="Arial" panose="020B0604020202020204" pitchFamily="34" charset="0"/>
                      </a:endParaRPr>
                    </a:p>
                  </a:txBody>
                  <a:tcPr anchor="ctr">
                    <a:solidFill>
                      <a:schemeClr val="tx2"/>
                    </a:solidFill>
                  </a:tcPr>
                </a:tc>
                <a:tc hMerge="1">
                  <a:txBody>
                    <a:bodyPr/>
                    <a:lstStyle/>
                    <a:p>
                      <a:endParaRPr lang="en-US" dirty="0">
                        <a:latin typeface="Arial" panose="020B0604020202020204" pitchFamily="34" charset="0"/>
                        <a:cs typeface="Arial" panose="020B0604020202020204" pitchFamily="34" charset="0"/>
                      </a:endParaRP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2940">
                <a:tc>
                  <a:txBody>
                    <a:bodyPr/>
                    <a:lstStyle/>
                    <a:p>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t>
                      </a:r>
                      <a:endPar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solidFill>
                  </a:tcPr>
                </a:tc>
                <a:tc>
                  <a:txBody>
                    <a:bodyPr/>
                    <a:lstStyle/>
                    <a:p>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Vendor</a:t>
                      </a:r>
                      <a:endPar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solidFill>
                  </a:tcPr>
                </a:tc>
                <a:tc>
                  <a:txBody>
                    <a:bodyPr/>
                    <a:lstStyle/>
                    <a:p>
                      <a:pPr algn="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Award Date</a:t>
                      </a:r>
                      <a:endPar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10001"/>
                  </a:ext>
                </a:extLst>
              </a:tr>
              <a:tr h="272940">
                <a:tc>
                  <a:txBody>
                    <a:bodyPr/>
                    <a:lstStyle/>
                    <a:p>
                      <a:r>
                        <a:rPr lang="en-US" sz="1400" dirty="0" smtClean="0">
                          <a:latin typeface="Arial" panose="020B0604020202020204" pitchFamily="34" charset="0"/>
                          <a:cs typeface="Arial" panose="020B0604020202020204" pitchFamily="34" charset="0"/>
                        </a:rPr>
                        <a:t>Northeast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TW Metals</a:t>
                      </a:r>
                      <a:endParaRPr lang="en-US"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25 Mar 2015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72940">
                <a:tc>
                  <a:txBody>
                    <a:bodyPr/>
                    <a:lstStyle/>
                    <a:p>
                      <a:r>
                        <a:rPr lang="en-US" sz="1400" dirty="0" smtClean="0">
                          <a:latin typeface="Arial" panose="020B0604020202020204" pitchFamily="34" charset="0"/>
                          <a:cs typeface="Arial" panose="020B0604020202020204" pitchFamily="34" charset="0"/>
                        </a:rPr>
                        <a:t>Southeast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TW Metals</a:t>
                      </a:r>
                      <a:endParaRPr lang="en-US"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9 Apr 2015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72940">
                <a:tc>
                  <a:txBody>
                    <a:bodyPr/>
                    <a:lstStyle/>
                    <a:p>
                      <a:r>
                        <a:rPr lang="en-US" sz="1400" dirty="0" smtClean="0">
                          <a:latin typeface="Arial" panose="020B0604020202020204" pitchFamily="34" charset="0"/>
                          <a:cs typeface="Arial" panose="020B0604020202020204" pitchFamily="34" charset="0"/>
                        </a:rPr>
                        <a:t>Central</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Metals USA</a:t>
                      </a:r>
                      <a:endParaRPr lang="en-US"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9 Jun 2015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72940">
                <a:tc>
                  <a:txBody>
                    <a:bodyPr/>
                    <a:lstStyle/>
                    <a:p>
                      <a:r>
                        <a:rPr lang="en-US" sz="1400" dirty="0" smtClean="0">
                          <a:latin typeface="Arial" panose="020B0604020202020204" pitchFamily="34" charset="0"/>
                          <a:cs typeface="Arial" panose="020B0604020202020204" pitchFamily="34" charset="0"/>
                        </a:rPr>
                        <a:t>West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Metals USA</a:t>
                      </a:r>
                      <a:endParaRPr lang="en-US"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30 Jun 2015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2940">
                <a:tc gridSpan="3">
                  <a:txBody>
                    <a:bodyPr/>
                    <a:lstStyle/>
                    <a:p>
                      <a:pPr algn="ct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OCONUS requirements through consolidation</a:t>
                      </a:r>
                      <a:r>
                        <a:rPr lang="en-US" sz="1400" b="1"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points (East/West)</a:t>
                      </a:r>
                      <a:endPar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773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Content Placeholder 11"/>
          <p:cNvSpPr>
            <a:spLocks noGrp="1"/>
          </p:cNvSpPr>
          <p:nvPr>
            <p:ph idx="1"/>
          </p:nvPr>
        </p:nvSpPr>
        <p:spPr>
          <a:xfrm>
            <a:off x="381000" y="1600200"/>
            <a:ext cx="6400800" cy="4525963"/>
          </a:xfrm>
        </p:spPr>
        <p:txBody>
          <a:bodyPr/>
          <a:lstStyle/>
          <a:p>
            <a:pPr>
              <a:spcBef>
                <a:spcPts val="1200"/>
              </a:spcBef>
            </a:pPr>
            <a:r>
              <a:rPr lang="en-US" dirty="0" smtClean="0"/>
              <a:t>Actively engaged in warfighter readiness</a:t>
            </a:r>
          </a:p>
          <a:p>
            <a:pPr>
              <a:spcBef>
                <a:spcPts val="1200"/>
              </a:spcBef>
            </a:pPr>
            <a:r>
              <a:rPr lang="en-US" dirty="0" smtClean="0"/>
              <a:t>Matching industry capability with customer requirements</a:t>
            </a:r>
          </a:p>
          <a:p>
            <a:pPr>
              <a:spcBef>
                <a:spcPts val="1200"/>
              </a:spcBef>
            </a:pPr>
            <a:r>
              <a:rPr lang="en-US" dirty="0" smtClean="0"/>
              <a:t>Focus on improving metrics and reducing costs</a:t>
            </a:r>
            <a:endParaRPr lang="en-US" dirty="0"/>
          </a:p>
        </p:txBody>
      </p:sp>
      <p:sp>
        <p:nvSpPr>
          <p:cNvPr id="23561" name="Title 9"/>
          <p:cNvSpPr>
            <a:spLocks noGrp="1"/>
          </p:cNvSpPr>
          <p:nvPr>
            <p:ph type="title"/>
          </p:nvPr>
        </p:nvSpPr>
        <p:spPr/>
        <p:txBody>
          <a:bodyPr>
            <a:normAutofit fontScale="90000"/>
          </a:bodyPr>
          <a:lstStyle/>
          <a:p>
            <a:r>
              <a:rPr lang="en-US" dirty="0" smtClean="0"/>
              <a:t>                                                                                           </a:t>
            </a:r>
            <a:br>
              <a:rPr lang="en-US" dirty="0" smtClean="0"/>
            </a:br>
            <a:r>
              <a:rPr lang="en-US" dirty="0"/>
              <a:t> </a:t>
            </a:r>
            <a:r>
              <a:rPr lang="en-US" dirty="0" smtClean="0"/>
              <a:t>                                                                               Construction &amp; Equipment</a:t>
            </a:r>
            <a:br>
              <a:rPr lang="en-US" dirty="0" smtClean="0"/>
            </a:br>
            <a:r>
              <a:rPr lang="en-US" dirty="0" smtClean="0"/>
              <a:t>                                                                                    What We Want to Leave You With</a:t>
            </a:r>
            <a:endParaRPr lang="en-US" dirty="0"/>
          </a:p>
        </p:txBody>
      </p:sp>
      <p:pic>
        <p:nvPicPr>
          <p:cNvPr id="11" name="Picture 4" descr="target1"/>
          <p:cNvPicPr>
            <a:picLocks noChangeAspect="1" noChangeArrowheads="1"/>
          </p:cNvPicPr>
          <p:nvPr/>
        </p:nvPicPr>
        <p:blipFill>
          <a:blip r:embed="rId3" cstate="print">
            <a:lum bright="12000"/>
          </a:blip>
          <a:srcRect/>
          <a:stretch>
            <a:fillRect/>
          </a:stretch>
        </p:blipFill>
        <p:spPr bwMode="auto">
          <a:xfrm>
            <a:off x="5369256" y="982444"/>
            <a:ext cx="3748088" cy="3670300"/>
          </a:xfrm>
          <a:prstGeom prst="rect">
            <a:avLst/>
          </a:prstGeom>
          <a:noFill/>
          <a:ln w="9525">
            <a:noFill/>
            <a:miter lim="800000"/>
            <a:headEnd/>
            <a:tailEnd/>
          </a:ln>
        </p:spPr>
      </p:pic>
      <p:sp>
        <p:nvSpPr>
          <p:cNvPr id="12" name="Text Box 3"/>
          <p:cNvSpPr txBox="1">
            <a:spLocks noChangeArrowheads="1"/>
          </p:cNvSpPr>
          <p:nvPr/>
        </p:nvSpPr>
        <p:spPr bwMode="auto">
          <a:xfrm>
            <a:off x="0" y="5105400"/>
            <a:ext cx="9144000" cy="12954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9525" algn="ctr">
            <a:solidFill>
              <a:schemeClr val="tx1"/>
            </a:solidFill>
            <a:miter lim="800000"/>
            <a:headEnd/>
            <a:tailEnd/>
          </a:ln>
          <a:effectLst/>
        </p:spPr>
        <p:txBody>
          <a:bodyPr lIns="91424" tIns="45712" rIns="91424" bIns="45712" anchor="ctr" anchorCtr="1"/>
          <a:lstStyle/>
          <a:p>
            <a:pPr algn="ctr" fontAlgn="base">
              <a:lnSpc>
                <a:spcPct val="90000"/>
              </a:lnSpc>
              <a:spcBef>
                <a:spcPct val="0"/>
              </a:spcBef>
              <a:spcAft>
                <a:spcPct val="0"/>
              </a:spcAft>
            </a:pPr>
            <a:r>
              <a:rPr lang="en-US" sz="2400" b="1" dirty="0">
                <a:solidFill>
                  <a:prstClr val="white"/>
                </a:solidFill>
                <a:effectLst>
                  <a:outerShdw blurRad="38100" dist="38100" dir="2700000" algn="tl">
                    <a:srgbClr val="000000"/>
                  </a:outerShdw>
                </a:effectLst>
                <a:latin typeface="Arial" pitchFamily="34" charset="0"/>
                <a:cs typeface="Arial" pitchFamily="34" charset="0"/>
              </a:rPr>
              <a:t>Providing the right item at the right time in the right place for the right price, every time</a:t>
            </a:r>
          </a:p>
        </p:txBody>
      </p:sp>
    </p:spTree>
    <p:extLst>
      <p:ext uri="{BB962C8B-B14F-4D97-AF65-F5344CB8AC3E}">
        <p14:creationId xmlns:p14="http://schemas.microsoft.com/office/powerpoint/2010/main" val="162838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28105-DB54-4008-9890-330AA1779F2E}" type="slidenum">
              <a:rPr kumimoji="0" lang="en-US" sz="1200" b="0" i="0" u="none" strike="noStrike" kern="1200" cap="none" spc="0" normalizeH="0" baseline="0" noProof="0" smtClean="0">
                <a:ln>
                  <a:noFill/>
                </a:ln>
                <a:solidFill>
                  <a:prstClr val="white">
                    <a:lumMod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white">
                  <a:lumMod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3852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30274" y="2298978"/>
            <a:ext cx="375385" cy="3855236"/>
            <a:chOff x="5735074" y="2521766"/>
            <a:chExt cx="375385" cy="3855236"/>
          </a:xfrm>
        </p:grpSpPr>
        <p:sp>
          <p:nvSpPr>
            <p:cNvPr id="102" name="Freeform 101"/>
            <p:cNvSpPr/>
            <p:nvPr/>
          </p:nvSpPr>
          <p:spPr>
            <a:xfrm>
              <a:off x="5735074" y="2521766"/>
              <a:ext cx="375385" cy="3855236"/>
            </a:xfrm>
            <a:custGeom>
              <a:avLst/>
              <a:gdLst>
                <a:gd name="connsiteX0" fmla="*/ 0 w 375385"/>
                <a:gd name="connsiteY0" fmla="*/ 0 h 2107933"/>
                <a:gd name="connsiteX1" fmla="*/ 0 w 375385"/>
                <a:gd name="connsiteY1" fmla="*/ 2107933 h 2107933"/>
                <a:gd name="connsiteX2" fmla="*/ 375385 w 375385"/>
                <a:gd name="connsiteY2" fmla="*/ 2107933 h 2107933"/>
              </a:gdLst>
              <a:ahLst/>
              <a:cxnLst>
                <a:cxn ang="0">
                  <a:pos x="connsiteX0" y="connsiteY0"/>
                </a:cxn>
                <a:cxn ang="0">
                  <a:pos x="connsiteX1" y="connsiteY1"/>
                </a:cxn>
                <a:cxn ang="0">
                  <a:pos x="connsiteX2" y="connsiteY2"/>
                </a:cxn>
              </a:cxnLst>
              <a:rect l="l" t="t" r="r" b="b"/>
              <a:pathLst>
                <a:path w="375385" h="2107933">
                  <a:moveTo>
                    <a:pt x="0" y="0"/>
                  </a:moveTo>
                  <a:lnTo>
                    <a:pt x="0" y="2107933"/>
                  </a:lnTo>
                  <a:lnTo>
                    <a:pt x="375385" y="210793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cxnSp>
          <p:nvCxnSpPr>
            <p:cNvPr id="103" name="Straight Connector 102"/>
            <p:cNvCxnSpPr/>
            <p:nvPr/>
          </p:nvCxnSpPr>
          <p:spPr>
            <a:xfrm>
              <a:off x="5735074" y="4353475"/>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735074" y="3341713"/>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735074" y="2835832"/>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35074" y="4859356"/>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735074" y="5871118"/>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35074" y="5365237"/>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35074" y="3847594"/>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782840" y="3118925"/>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2840" y="2613044"/>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82840" y="3624806"/>
            <a:ext cx="23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title"/>
          </p:nvPr>
        </p:nvSpPr>
        <p:spPr>
          <a:xfrm>
            <a:off x="90812" y="272982"/>
            <a:ext cx="9129388" cy="825327"/>
          </a:xfrm>
        </p:spPr>
        <p:txBody>
          <a:bodyPr/>
          <a:lstStyle/>
          <a:p>
            <a:r>
              <a:rPr lang="en-US" sz="2800" dirty="0" smtClean="0"/>
              <a:t>Construction &amp; Equipment Organization</a:t>
            </a:r>
          </a:p>
        </p:txBody>
      </p:sp>
      <p:sp>
        <p:nvSpPr>
          <p:cNvPr id="30" name="Rectangle 29"/>
          <p:cNvSpPr/>
          <p:nvPr/>
        </p:nvSpPr>
        <p:spPr bwMode="blackWhite">
          <a:xfrm>
            <a:off x="2725007" y="978583"/>
            <a:ext cx="3264313" cy="608847"/>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57150" algn="ctr" fontAlgn="base">
              <a:lnSpc>
                <a:spcPct val="90000"/>
              </a:lnSpc>
              <a:spcBef>
                <a:spcPts val="100"/>
              </a:spcBef>
              <a:spcAft>
                <a:spcPct val="0"/>
              </a:spcAft>
              <a:tabLst>
                <a:tab pos="2454275" algn="r"/>
              </a:tabLst>
            </a:pPr>
            <a:r>
              <a:rPr lang="en-US" b="1" dirty="0">
                <a:solidFill>
                  <a:prstClr val="black"/>
                </a:solidFill>
                <a:latin typeface="Arial Narrow" pitchFamily="34" charset="0"/>
              </a:rPr>
              <a:t>Construction &amp; Equipment</a:t>
            </a:r>
          </a:p>
          <a:p>
            <a:pPr marL="57150" fontAlgn="base">
              <a:lnSpc>
                <a:spcPct val="90000"/>
              </a:lnSpc>
              <a:spcBef>
                <a:spcPts val="100"/>
              </a:spcBef>
              <a:spcAft>
                <a:spcPct val="0"/>
              </a:spcAft>
              <a:tabLst>
                <a:tab pos="2454275" algn="r"/>
              </a:tabLst>
            </a:pPr>
            <a:r>
              <a:rPr lang="en-US" sz="1400" dirty="0">
                <a:solidFill>
                  <a:prstClr val="black"/>
                </a:solidFill>
                <a:latin typeface="Arial Narrow" pitchFamily="34" charset="0"/>
              </a:rPr>
              <a:t>Director             </a:t>
            </a:r>
            <a:r>
              <a:rPr lang="en-US" sz="1400" dirty="0" smtClean="0">
                <a:solidFill>
                  <a:prstClr val="black"/>
                </a:solidFill>
                <a:latin typeface="Arial Narrow" pitchFamily="34" charset="0"/>
              </a:rPr>
              <a:t>Gerald Raia, </a:t>
            </a:r>
            <a:r>
              <a:rPr lang="en-US" sz="1400" dirty="0">
                <a:solidFill>
                  <a:prstClr val="black"/>
                </a:solidFill>
                <a:latin typeface="Arial Narrow" pitchFamily="34" charset="0"/>
              </a:rPr>
              <a:t>CAPT, USN</a:t>
            </a:r>
          </a:p>
          <a:p>
            <a:pPr marL="57150" fontAlgn="base">
              <a:lnSpc>
                <a:spcPct val="90000"/>
              </a:lnSpc>
              <a:spcBef>
                <a:spcPts val="100"/>
              </a:spcBef>
              <a:spcAft>
                <a:spcPct val="0"/>
              </a:spcAft>
              <a:tabLst>
                <a:tab pos="2454275" algn="r"/>
              </a:tabLst>
            </a:pPr>
            <a:r>
              <a:rPr lang="en-US" sz="1400" dirty="0">
                <a:solidFill>
                  <a:prstClr val="black"/>
                </a:solidFill>
                <a:latin typeface="Arial Narrow" pitchFamily="34" charset="0"/>
              </a:rPr>
              <a:t>Deputy Director	</a:t>
            </a:r>
            <a:r>
              <a:rPr lang="en-US" sz="1400" dirty="0" smtClean="0">
                <a:solidFill>
                  <a:prstClr val="black"/>
                </a:solidFill>
                <a:latin typeface="Arial Narrow" pitchFamily="34" charset="0"/>
              </a:rPr>
              <a:t>Tom Grace</a:t>
            </a:r>
            <a:endParaRPr lang="en-US" sz="1400" dirty="0">
              <a:solidFill>
                <a:prstClr val="black"/>
              </a:solidFill>
              <a:latin typeface="Arial Narrow" pitchFamily="34" charset="0"/>
            </a:endParaRPr>
          </a:p>
        </p:txBody>
      </p:sp>
      <p:cxnSp>
        <p:nvCxnSpPr>
          <p:cNvPr id="50" name="Elbow Connector 49"/>
          <p:cNvCxnSpPr>
            <a:stCxn id="44" idx="0"/>
            <a:endCxn id="30" idx="2"/>
          </p:cNvCxnSpPr>
          <p:nvPr/>
        </p:nvCxnSpPr>
        <p:spPr>
          <a:xfrm rot="5400000" flipH="1" flipV="1">
            <a:off x="3027191" y="500514"/>
            <a:ext cx="211100" cy="238493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6200000" flipV="1">
            <a:off x="5354117" y="558520"/>
            <a:ext cx="211100" cy="226891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blackWhite">
          <a:xfrm>
            <a:off x="681772" y="1798530"/>
            <a:ext cx="2517006" cy="500448"/>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ts val="100"/>
              </a:spcBef>
              <a:spcAft>
                <a:spcPct val="0"/>
              </a:spcAft>
            </a:pPr>
            <a:endParaRPr lang="en-US" b="1" dirty="0">
              <a:solidFill>
                <a:prstClr val="black"/>
              </a:solidFill>
              <a:latin typeface="Arial Narrow" pitchFamily="34" charset="0"/>
            </a:endParaRPr>
          </a:p>
          <a:p>
            <a:pPr algn="ctr" fontAlgn="base">
              <a:lnSpc>
                <a:spcPct val="90000"/>
              </a:lnSpc>
              <a:spcBef>
                <a:spcPts val="100"/>
              </a:spcBef>
              <a:spcAft>
                <a:spcPct val="0"/>
              </a:spcAft>
            </a:pPr>
            <a:r>
              <a:rPr lang="en-US" b="1" dirty="0">
                <a:solidFill>
                  <a:prstClr val="black"/>
                </a:solidFill>
                <a:latin typeface="Arial Narrow" pitchFamily="34" charset="0"/>
              </a:rPr>
              <a:t>Customer Operations</a:t>
            </a:r>
          </a:p>
          <a:p>
            <a:pPr fontAlgn="base">
              <a:lnSpc>
                <a:spcPct val="90000"/>
              </a:lnSpc>
              <a:spcBef>
                <a:spcPts val="100"/>
              </a:spcBef>
              <a:spcAft>
                <a:spcPct val="0"/>
              </a:spcAft>
              <a:tabLst>
                <a:tab pos="2290763" algn="r"/>
              </a:tabLst>
            </a:pPr>
            <a:r>
              <a:rPr lang="en-US" sz="1400" dirty="0">
                <a:solidFill>
                  <a:prstClr val="black"/>
                </a:solidFill>
                <a:latin typeface="Arial Narrow" pitchFamily="34" charset="0"/>
              </a:rPr>
              <a:t>Director                    </a:t>
            </a:r>
            <a:r>
              <a:rPr lang="en-US" sz="1400" dirty="0" smtClean="0">
                <a:solidFill>
                  <a:prstClr val="black"/>
                </a:solidFill>
                <a:latin typeface="Arial Narrow" pitchFamily="34" charset="0"/>
              </a:rPr>
              <a:t>Marko Graham</a:t>
            </a:r>
            <a:endParaRPr lang="en-US" sz="1400" dirty="0" smtClean="0">
              <a:solidFill>
                <a:prstClr val="black"/>
              </a:solidFill>
              <a:latin typeface="Arial Narrow" pitchFamily="34" charset="0"/>
            </a:endParaRPr>
          </a:p>
          <a:p>
            <a:pPr fontAlgn="base">
              <a:lnSpc>
                <a:spcPct val="90000"/>
              </a:lnSpc>
              <a:spcBef>
                <a:spcPts val="100"/>
              </a:spcBef>
              <a:spcAft>
                <a:spcPct val="0"/>
              </a:spcAft>
              <a:tabLst>
                <a:tab pos="2290763" algn="r"/>
              </a:tabLst>
            </a:pPr>
            <a:r>
              <a:rPr lang="en-US" sz="1400" dirty="0">
                <a:solidFill>
                  <a:prstClr val="black"/>
                </a:solidFill>
                <a:latin typeface="Arial Narrow" pitchFamily="34" charset="0"/>
              </a:rPr>
              <a:t>	</a:t>
            </a:r>
          </a:p>
        </p:txBody>
      </p:sp>
      <p:sp>
        <p:nvSpPr>
          <p:cNvPr id="45" name="Rectangle 44"/>
          <p:cNvSpPr/>
          <p:nvPr/>
        </p:nvSpPr>
        <p:spPr bwMode="blackWhite">
          <a:xfrm>
            <a:off x="5335622" y="1798530"/>
            <a:ext cx="2517006" cy="500448"/>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ts val="100"/>
              </a:spcBef>
              <a:spcAft>
                <a:spcPct val="0"/>
              </a:spcAft>
            </a:pPr>
            <a:r>
              <a:rPr lang="en-US" b="1" dirty="0">
                <a:solidFill>
                  <a:prstClr val="black"/>
                </a:solidFill>
                <a:latin typeface="Arial Narrow" pitchFamily="34" charset="0"/>
              </a:rPr>
              <a:t>Supplier Operations</a:t>
            </a:r>
          </a:p>
          <a:p>
            <a:pPr fontAlgn="base">
              <a:lnSpc>
                <a:spcPct val="90000"/>
              </a:lnSpc>
              <a:spcBef>
                <a:spcPts val="100"/>
              </a:spcBef>
              <a:spcAft>
                <a:spcPct val="0"/>
              </a:spcAft>
              <a:tabLst>
                <a:tab pos="2290763" algn="r"/>
              </a:tabLst>
            </a:pPr>
            <a:r>
              <a:rPr lang="en-US" sz="1400" dirty="0">
                <a:solidFill>
                  <a:prstClr val="black"/>
                </a:solidFill>
                <a:latin typeface="Arial Narrow" pitchFamily="34" charset="0"/>
              </a:rPr>
              <a:t>Director	</a:t>
            </a:r>
            <a:r>
              <a:rPr lang="en-US" sz="1400" dirty="0" smtClean="0">
                <a:solidFill>
                  <a:prstClr val="black"/>
                </a:solidFill>
                <a:latin typeface="Arial Narrow" pitchFamily="34" charset="0"/>
              </a:rPr>
              <a:t>Howard </a:t>
            </a:r>
            <a:r>
              <a:rPr lang="en-US" sz="1400" dirty="0" smtClean="0">
                <a:solidFill>
                  <a:prstClr val="black"/>
                </a:solidFill>
                <a:latin typeface="Arial Narrow" pitchFamily="34" charset="0"/>
              </a:rPr>
              <a:t> (Tom) Page</a:t>
            </a:r>
            <a:endParaRPr lang="en-US" sz="1400" dirty="0">
              <a:solidFill>
                <a:prstClr val="black"/>
              </a:solidFill>
              <a:latin typeface="Arial Narrow" pitchFamily="34" charset="0"/>
            </a:endParaRPr>
          </a:p>
        </p:txBody>
      </p:sp>
      <p:sp>
        <p:nvSpPr>
          <p:cNvPr id="57" name="Rectangle 56"/>
          <p:cNvSpPr/>
          <p:nvPr/>
        </p:nvSpPr>
        <p:spPr>
          <a:xfrm>
            <a:off x="933473" y="2421229"/>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Customer Facing Division</a:t>
            </a:r>
          </a:p>
        </p:txBody>
      </p:sp>
      <p:sp>
        <p:nvSpPr>
          <p:cNvPr id="58" name="Rectangle 57"/>
          <p:cNvSpPr/>
          <p:nvPr/>
        </p:nvSpPr>
        <p:spPr>
          <a:xfrm>
            <a:off x="933473" y="2927110"/>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Collective Customer Facing Div</a:t>
            </a:r>
            <a:endParaRPr lang="en-US" sz="1400" dirty="0">
              <a:solidFill>
                <a:prstClr val="white"/>
              </a:solidFill>
              <a:latin typeface="Arial Narrow" pitchFamily="34" charset="0"/>
            </a:endParaRPr>
          </a:p>
        </p:txBody>
      </p:sp>
      <p:sp>
        <p:nvSpPr>
          <p:cNvPr id="95" name="Rectangle 94"/>
          <p:cNvSpPr/>
          <p:nvPr/>
        </p:nvSpPr>
        <p:spPr>
          <a:xfrm>
            <a:off x="5587323" y="5962399"/>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Supplier Support Division</a:t>
            </a:r>
          </a:p>
        </p:txBody>
      </p:sp>
      <p:sp>
        <p:nvSpPr>
          <p:cNvPr id="98" name="Rectangle 97"/>
          <p:cNvSpPr/>
          <p:nvPr/>
        </p:nvSpPr>
        <p:spPr>
          <a:xfrm>
            <a:off x="5587323" y="5456515"/>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SMSG</a:t>
            </a:r>
          </a:p>
        </p:txBody>
      </p:sp>
      <p:sp>
        <p:nvSpPr>
          <p:cNvPr id="43" name="Rectangle 42"/>
          <p:cNvSpPr/>
          <p:nvPr/>
        </p:nvSpPr>
        <p:spPr>
          <a:xfrm>
            <a:off x="931998" y="3432991"/>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Exec Agent Program Office</a:t>
            </a:r>
          </a:p>
        </p:txBody>
      </p:sp>
      <p:sp>
        <p:nvSpPr>
          <p:cNvPr id="96" name="Rectangle 95"/>
          <p:cNvSpPr/>
          <p:nvPr/>
        </p:nvSpPr>
        <p:spPr>
          <a:xfrm>
            <a:off x="5587323" y="2421229"/>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Lighting, Comml Hardware, HVAC Div</a:t>
            </a:r>
            <a:endParaRPr lang="en-US" sz="1000" b="1" dirty="0">
              <a:solidFill>
                <a:prstClr val="white"/>
              </a:solidFill>
              <a:latin typeface="Arial Narrow" pitchFamily="34" charset="0"/>
            </a:endParaRPr>
          </a:p>
        </p:txBody>
      </p:sp>
      <p:sp>
        <p:nvSpPr>
          <p:cNvPr id="97" name="Rectangle 96"/>
          <p:cNvSpPr/>
          <p:nvPr/>
        </p:nvSpPr>
        <p:spPr>
          <a:xfrm>
            <a:off x="5587323" y="3432991"/>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Fire &amp; Marine Division</a:t>
            </a:r>
          </a:p>
        </p:txBody>
      </p:sp>
      <p:sp>
        <p:nvSpPr>
          <p:cNvPr id="99" name="Rectangle 98"/>
          <p:cNvSpPr/>
          <p:nvPr/>
        </p:nvSpPr>
        <p:spPr>
          <a:xfrm>
            <a:off x="5587323" y="2927110"/>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MRO &amp; Metals Division</a:t>
            </a:r>
          </a:p>
        </p:txBody>
      </p:sp>
      <p:sp>
        <p:nvSpPr>
          <p:cNvPr id="100" name="Rectangle 99"/>
          <p:cNvSpPr/>
          <p:nvPr/>
        </p:nvSpPr>
        <p:spPr>
          <a:xfrm>
            <a:off x="5587323" y="3938872"/>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Move &amp; Store Division</a:t>
            </a:r>
          </a:p>
        </p:txBody>
      </p:sp>
      <p:sp>
        <p:nvSpPr>
          <p:cNvPr id="48" name="Rectangle 47"/>
          <p:cNvSpPr/>
          <p:nvPr/>
        </p:nvSpPr>
        <p:spPr>
          <a:xfrm>
            <a:off x="5587323" y="4444753"/>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Misc Equipment Division</a:t>
            </a:r>
          </a:p>
        </p:txBody>
      </p:sp>
      <p:sp>
        <p:nvSpPr>
          <p:cNvPr id="51" name="Rectangle 50"/>
          <p:cNvSpPr/>
          <p:nvPr/>
        </p:nvSpPr>
        <p:spPr>
          <a:xfrm>
            <a:off x="5587323" y="4950634"/>
            <a:ext cx="2265305" cy="383630"/>
          </a:xfrm>
          <a:prstGeom prst="rect">
            <a:avLst/>
          </a:prstGeom>
          <a:solidFill>
            <a:srgbClr val="1F497D"/>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fontAlgn="base">
              <a:lnSpc>
                <a:spcPct val="90000"/>
              </a:lnSpc>
              <a:spcBef>
                <a:spcPts val="100"/>
              </a:spcBef>
              <a:spcAft>
                <a:spcPct val="0"/>
              </a:spcAft>
            </a:pPr>
            <a:r>
              <a:rPr lang="en-US" sz="1400" b="1" dirty="0">
                <a:solidFill>
                  <a:prstClr val="white"/>
                </a:solidFill>
                <a:latin typeface="Arial Narrow" pitchFamily="34" charset="0"/>
              </a:rPr>
              <a:t>Class IV Division</a:t>
            </a:r>
          </a:p>
        </p:txBody>
      </p:sp>
      <p:sp>
        <p:nvSpPr>
          <p:cNvPr id="68" name="TextBox 67"/>
          <p:cNvSpPr txBox="1"/>
          <p:nvPr/>
        </p:nvSpPr>
        <p:spPr>
          <a:xfrm>
            <a:off x="8229289" y="4240230"/>
            <a:ext cx="609911"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Narrow" pitchFamily="34" charset="0"/>
              </a:rPr>
              <a:t>23 ISTs</a:t>
            </a:r>
          </a:p>
        </p:txBody>
      </p:sp>
      <p:sp>
        <p:nvSpPr>
          <p:cNvPr id="69" name="Right Brace 68"/>
          <p:cNvSpPr/>
          <p:nvPr/>
        </p:nvSpPr>
        <p:spPr>
          <a:xfrm>
            <a:off x="7924800" y="2421229"/>
            <a:ext cx="381000" cy="392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sp>
        <p:nvSpPr>
          <p:cNvPr id="70" name="TextBox 69"/>
          <p:cNvSpPr txBox="1"/>
          <p:nvPr/>
        </p:nvSpPr>
        <p:spPr>
          <a:xfrm>
            <a:off x="3430338" y="2726318"/>
            <a:ext cx="845103" cy="276999"/>
          </a:xfrm>
          <a:prstGeom prst="rect">
            <a:avLst/>
          </a:prstGeom>
          <a:noFill/>
        </p:spPr>
        <p:txBody>
          <a:bodyPr wrap="none" rtlCol="0">
            <a:spAutoFit/>
          </a:bodyPr>
          <a:lstStyle/>
          <a:p>
            <a:pPr marL="57150" indent="-57150" fontAlgn="base">
              <a:spcBef>
                <a:spcPct val="0"/>
              </a:spcBef>
              <a:spcAft>
                <a:spcPct val="0"/>
              </a:spcAft>
              <a:buFont typeface="Arial" pitchFamily="34" charset="0"/>
              <a:buChar char="•"/>
            </a:pPr>
            <a:r>
              <a:rPr lang="en-US" sz="1200" dirty="0">
                <a:solidFill>
                  <a:prstClr val="black"/>
                </a:solidFill>
                <a:latin typeface="Arial Narrow" pitchFamily="34" charset="0"/>
              </a:rPr>
              <a:t>CRM Cells</a:t>
            </a:r>
          </a:p>
        </p:txBody>
      </p:sp>
      <p:sp>
        <p:nvSpPr>
          <p:cNvPr id="71" name="Right Brace 70"/>
          <p:cNvSpPr/>
          <p:nvPr/>
        </p:nvSpPr>
        <p:spPr>
          <a:xfrm>
            <a:off x="3266668" y="2393171"/>
            <a:ext cx="219332" cy="9591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cxnSp>
        <p:nvCxnSpPr>
          <p:cNvPr id="5" name="Straight Connector 4"/>
          <p:cNvCxnSpPr/>
          <p:nvPr/>
        </p:nvCxnSpPr>
        <p:spPr>
          <a:xfrm>
            <a:off x="782840" y="2298978"/>
            <a:ext cx="0" cy="13258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485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52500" y="241300"/>
            <a:ext cx="7153275" cy="800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7" tIns="44424" rIns="90437" bIns="44424"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fontAlgn="base">
              <a:lnSpc>
                <a:spcPct val="80000"/>
              </a:lnSpc>
              <a:spcBef>
                <a:spcPct val="0"/>
              </a:spcBef>
              <a:spcAft>
                <a:spcPct val="0"/>
              </a:spcAft>
            </a:pPr>
            <a:endParaRPr lang="en-US" altLang="en-US" sz="3600" dirty="0">
              <a:solidFill>
                <a:srgbClr val="3333CC"/>
              </a:solidFill>
              <a:latin typeface="Times New Roman" pitchFamily="18" charset="0"/>
            </a:endParaRPr>
          </a:p>
        </p:txBody>
      </p:sp>
      <p:sp>
        <p:nvSpPr>
          <p:cNvPr id="8195" name="Rectangle 17"/>
          <p:cNvSpPr>
            <a:spLocks noGrp="1" noChangeArrowheads="1"/>
          </p:cNvSpPr>
          <p:nvPr>
            <p:ph type="title"/>
          </p:nvPr>
        </p:nvSpPr>
        <p:spPr/>
        <p:txBody>
          <a:bodyPr>
            <a:normAutofit fontScale="90000"/>
          </a:bodyPr>
          <a:lstStyle/>
          <a:p>
            <a:r>
              <a:rPr lang="en-US" altLang="en-US" dirty="0" smtClean="0"/>
              <a:t> </a:t>
            </a:r>
            <a:r>
              <a:rPr lang="en-US" altLang="en-US" sz="2700" dirty="0" smtClean="0"/>
              <a:t>Construction &amp; Equipment Supply Chain</a:t>
            </a:r>
            <a:br>
              <a:rPr lang="en-US" altLang="en-US" sz="2700" dirty="0" smtClean="0"/>
            </a:br>
            <a:r>
              <a:rPr lang="en-US" altLang="en-US" sz="2700" dirty="0" smtClean="0"/>
              <a:t>“Lightbulbs to Bulldozers” </a:t>
            </a:r>
          </a:p>
        </p:txBody>
      </p:sp>
      <p:pic>
        <p:nvPicPr>
          <p:cNvPr id="9242" name="Picture 2" descr="Five Men with skid jpg"/>
          <p:cNvPicPr preferRelativeResize="0">
            <a:picLocks noChangeAspect="1" noChangeArrowheads="1"/>
          </p:cNvPicPr>
          <p:nvPr/>
        </p:nvPicPr>
        <p:blipFill>
          <a:blip r:embed="rId3" cstate="print"/>
          <a:srcRect l="1160" t="2286"/>
          <a:stretch>
            <a:fillRect/>
          </a:stretch>
        </p:blipFill>
        <p:spPr bwMode="auto">
          <a:xfrm>
            <a:off x="262319" y="4601147"/>
            <a:ext cx="2081892" cy="1483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303" name="Text Box 31"/>
          <p:cNvSpPr txBox="1">
            <a:spLocks noChangeArrowheads="1"/>
          </p:cNvSpPr>
          <p:nvPr/>
        </p:nvSpPr>
        <p:spPr bwMode="white">
          <a:xfrm>
            <a:off x="228600" y="5706875"/>
            <a:ext cx="1560513"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Forklifts</a:t>
            </a:r>
          </a:p>
        </p:txBody>
      </p:sp>
      <p:pic>
        <p:nvPicPr>
          <p:cNvPr id="9252" name="Picture 23" descr="MILSANDBAGS1"/>
          <p:cNvPicPr>
            <a:picLocks noChangeAspect="1" noChangeArrowheads="1"/>
          </p:cNvPicPr>
          <p:nvPr/>
        </p:nvPicPr>
        <p:blipFill>
          <a:blip r:embed="rId4" cstate="print"/>
          <a:srcRect/>
          <a:stretch>
            <a:fillRect/>
          </a:stretch>
        </p:blipFill>
        <p:spPr bwMode="auto">
          <a:xfrm>
            <a:off x="2496912" y="2935758"/>
            <a:ext cx="2024440" cy="1512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301" name="Text Box 24"/>
          <p:cNvSpPr txBox="1">
            <a:spLocks noChangeArrowheads="1"/>
          </p:cNvSpPr>
          <p:nvPr/>
        </p:nvSpPr>
        <p:spPr bwMode="white">
          <a:xfrm>
            <a:off x="2590800" y="4019363"/>
            <a:ext cx="1497013"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Sandbags</a:t>
            </a:r>
          </a:p>
        </p:txBody>
      </p:sp>
      <p:pic>
        <p:nvPicPr>
          <p:cNvPr id="9254" name="Picture 21" descr="MVC-610S"/>
          <p:cNvPicPr>
            <a:picLocks noChangeAspect="1" noChangeArrowheads="1"/>
          </p:cNvPicPr>
          <p:nvPr/>
        </p:nvPicPr>
        <p:blipFill>
          <a:blip r:embed="rId5" cstate="print"/>
          <a:srcRect/>
          <a:stretch>
            <a:fillRect/>
          </a:stretch>
        </p:blipFill>
        <p:spPr bwMode="auto">
          <a:xfrm>
            <a:off x="262316" y="1316508"/>
            <a:ext cx="2060726" cy="143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99" name="Text Box 22"/>
          <p:cNvSpPr txBox="1">
            <a:spLocks noChangeArrowheads="1"/>
          </p:cNvSpPr>
          <p:nvPr/>
        </p:nvSpPr>
        <p:spPr bwMode="white">
          <a:xfrm>
            <a:off x="669925" y="2355663"/>
            <a:ext cx="1158875"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Barriers</a:t>
            </a:r>
          </a:p>
        </p:txBody>
      </p:sp>
      <p:pic>
        <p:nvPicPr>
          <p:cNvPr id="9250" name="Picture 7" descr="concertina"/>
          <p:cNvPicPr preferRelativeResize="0">
            <a:picLocks noChangeAspect="1" noChangeArrowheads="1"/>
          </p:cNvPicPr>
          <p:nvPr/>
        </p:nvPicPr>
        <p:blipFill>
          <a:blip r:embed="rId6" cstate="print">
            <a:lum bright="6000"/>
          </a:blip>
          <a:srcRect/>
          <a:stretch>
            <a:fillRect/>
          </a:stretch>
        </p:blipFill>
        <p:spPr bwMode="auto">
          <a:xfrm>
            <a:off x="2511747" y="1316508"/>
            <a:ext cx="2020191" cy="144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97" name="Text Box 25"/>
          <p:cNvSpPr txBox="1">
            <a:spLocks noChangeArrowheads="1"/>
          </p:cNvSpPr>
          <p:nvPr/>
        </p:nvSpPr>
        <p:spPr bwMode="white">
          <a:xfrm>
            <a:off x="2730500" y="2355663"/>
            <a:ext cx="1993900" cy="368300"/>
          </a:xfrm>
          <a:prstGeom prst="rect">
            <a:avLst/>
          </a:prstGeom>
          <a:noFill/>
          <a:ln w="9525">
            <a:noFill/>
            <a:miter lim="800000"/>
            <a:headEnd/>
            <a:tailEnd/>
          </a:ln>
        </p:spPr>
        <p:txBody>
          <a:bodyPr lIns="91416" tIns="45708" rIns="91416" bIns="45708">
            <a:spAutoFit/>
          </a:bodyPr>
          <a:lstStyle/>
          <a:p>
            <a:pP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Concertina Wire</a:t>
            </a:r>
          </a:p>
        </p:txBody>
      </p:sp>
      <p:pic>
        <p:nvPicPr>
          <p:cNvPr id="9248" name="Picture 19" descr="containers"/>
          <p:cNvPicPr>
            <a:picLocks noChangeAspect="1" noChangeArrowheads="1"/>
          </p:cNvPicPr>
          <p:nvPr/>
        </p:nvPicPr>
        <p:blipFill>
          <a:blip r:embed="rId7" cstate="print"/>
          <a:srcRect/>
          <a:stretch>
            <a:fillRect/>
          </a:stretch>
        </p:blipFill>
        <p:spPr bwMode="auto">
          <a:xfrm>
            <a:off x="2496912" y="4601145"/>
            <a:ext cx="2024440" cy="150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95" name="Text Box 26"/>
          <p:cNvSpPr txBox="1">
            <a:spLocks noChangeArrowheads="1"/>
          </p:cNvSpPr>
          <p:nvPr/>
        </p:nvSpPr>
        <p:spPr bwMode="white">
          <a:xfrm>
            <a:off x="2590800" y="5706875"/>
            <a:ext cx="1525588"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Containers</a:t>
            </a:r>
          </a:p>
        </p:txBody>
      </p:sp>
      <p:pic>
        <p:nvPicPr>
          <p:cNvPr id="9246" name="Picture 27" descr="AM2 LANDING MAT"/>
          <p:cNvPicPr>
            <a:picLocks noChangeAspect="1" noChangeArrowheads="1"/>
          </p:cNvPicPr>
          <p:nvPr/>
        </p:nvPicPr>
        <p:blipFill>
          <a:blip r:embed="rId8" cstate="print"/>
          <a:srcRect/>
          <a:stretch>
            <a:fillRect/>
          </a:stretch>
        </p:blipFill>
        <p:spPr bwMode="auto">
          <a:xfrm>
            <a:off x="262317" y="2916411"/>
            <a:ext cx="2071310" cy="1522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93" name="Text Box 28"/>
          <p:cNvSpPr txBox="1">
            <a:spLocks noChangeArrowheads="1"/>
          </p:cNvSpPr>
          <p:nvPr/>
        </p:nvSpPr>
        <p:spPr bwMode="white">
          <a:xfrm>
            <a:off x="228600" y="4036825"/>
            <a:ext cx="1719263" cy="369888"/>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AM2 Matting</a:t>
            </a:r>
          </a:p>
        </p:txBody>
      </p:sp>
      <p:pic>
        <p:nvPicPr>
          <p:cNvPr id="9244" name="Picture 20" descr="metini2"/>
          <p:cNvPicPr>
            <a:picLocks noChangeAspect="1" noChangeArrowheads="1"/>
          </p:cNvPicPr>
          <p:nvPr/>
        </p:nvPicPr>
        <p:blipFill>
          <a:blip r:embed="rId9" cstate="print"/>
          <a:srcRect/>
          <a:stretch>
            <a:fillRect/>
          </a:stretch>
        </p:blipFill>
        <p:spPr bwMode="auto">
          <a:xfrm>
            <a:off x="6935866" y="1316508"/>
            <a:ext cx="1945821" cy="143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91" name="Text Box 29"/>
          <p:cNvSpPr txBox="1">
            <a:spLocks noChangeArrowheads="1"/>
          </p:cNvSpPr>
          <p:nvPr/>
        </p:nvSpPr>
        <p:spPr bwMode="white">
          <a:xfrm>
            <a:off x="7429500" y="2355663"/>
            <a:ext cx="957263"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Metals</a:t>
            </a:r>
          </a:p>
        </p:txBody>
      </p:sp>
      <p:pic>
        <p:nvPicPr>
          <p:cNvPr id="9238" name="Picture 14" descr="Cropped Diver on Lowering Cage"/>
          <p:cNvPicPr>
            <a:picLocks noChangeAspect="1" noChangeArrowheads="1"/>
          </p:cNvPicPr>
          <p:nvPr/>
        </p:nvPicPr>
        <p:blipFill>
          <a:blip r:embed="rId10" cstate="print"/>
          <a:srcRect/>
          <a:stretch>
            <a:fillRect/>
          </a:stretch>
        </p:blipFill>
        <p:spPr bwMode="auto">
          <a:xfrm>
            <a:off x="4687662" y="1316508"/>
            <a:ext cx="2066293" cy="143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87" name="Text Box 33"/>
          <p:cNvSpPr txBox="1">
            <a:spLocks noChangeArrowheads="1"/>
          </p:cNvSpPr>
          <p:nvPr/>
        </p:nvSpPr>
        <p:spPr bwMode="white">
          <a:xfrm>
            <a:off x="4738688" y="2355663"/>
            <a:ext cx="2022475" cy="368300"/>
          </a:xfrm>
          <a:prstGeom prst="rect">
            <a:avLst/>
          </a:prstGeom>
          <a:noFill/>
          <a:ln w="9525">
            <a:noFill/>
            <a:miter lim="800000"/>
            <a:headEnd/>
            <a:tailEnd/>
          </a:ln>
        </p:spPr>
        <p:txBody>
          <a:bodyPr lIns="91416" tIns="45708" rIns="91416" bIns="45708">
            <a:spAutoFit/>
          </a:bodyPr>
          <a:lstStyle/>
          <a:p>
            <a:pP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Diving Equipment</a:t>
            </a:r>
          </a:p>
        </p:txBody>
      </p:sp>
      <p:pic>
        <p:nvPicPr>
          <p:cNvPr id="9236" name="Picture 34"/>
          <p:cNvPicPr>
            <a:picLocks noChangeAspect="1" noChangeArrowheads="1"/>
          </p:cNvPicPr>
          <p:nvPr/>
        </p:nvPicPr>
        <p:blipFill>
          <a:blip r:embed="rId11" cstate="print">
            <a:lum bright="12000"/>
          </a:blip>
          <a:srcRect l="2347"/>
          <a:stretch>
            <a:fillRect/>
          </a:stretch>
        </p:blipFill>
        <p:spPr bwMode="auto">
          <a:xfrm>
            <a:off x="4666495" y="2907481"/>
            <a:ext cx="2032000" cy="1529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85" name="Text Box 38"/>
          <p:cNvSpPr txBox="1">
            <a:spLocks noChangeArrowheads="1"/>
          </p:cNvSpPr>
          <p:nvPr/>
        </p:nvSpPr>
        <p:spPr bwMode="white">
          <a:xfrm>
            <a:off x="4800600" y="3997138"/>
            <a:ext cx="1262063"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Lumber</a:t>
            </a:r>
          </a:p>
        </p:txBody>
      </p:sp>
      <p:pic>
        <p:nvPicPr>
          <p:cNvPr id="9234" name="Picture 35" descr="hepp truck"/>
          <p:cNvPicPr>
            <a:picLocks noChangeAspect="1" noChangeArrowheads="1"/>
          </p:cNvPicPr>
          <p:nvPr/>
        </p:nvPicPr>
        <p:blipFill>
          <a:blip r:embed="rId12" cstate="print"/>
          <a:srcRect/>
          <a:stretch>
            <a:fillRect/>
          </a:stretch>
        </p:blipFill>
        <p:spPr bwMode="auto">
          <a:xfrm>
            <a:off x="4687664" y="4580312"/>
            <a:ext cx="2010833" cy="1521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83" name="Text Box 39"/>
          <p:cNvSpPr txBox="1">
            <a:spLocks noChangeArrowheads="1"/>
          </p:cNvSpPr>
          <p:nvPr/>
        </p:nvSpPr>
        <p:spPr bwMode="white">
          <a:xfrm>
            <a:off x="5056188" y="5706875"/>
            <a:ext cx="1422400" cy="368300"/>
          </a:xfrm>
          <a:prstGeom prst="rect">
            <a:avLst/>
          </a:prstGeom>
          <a:noFill/>
          <a:ln w="9525">
            <a:noFill/>
            <a:miter lim="800000"/>
            <a:headEnd/>
            <a:tailEnd/>
          </a:ln>
        </p:spPr>
        <p:txBody>
          <a:bodyPr lIns="91416" tIns="45708" rIns="91416" bIns="45708">
            <a:spAutoFit/>
          </a:bodyPr>
          <a:lstStyle/>
          <a:p>
            <a:pP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Fire Trucks</a:t>
            </a:r>
          </a:p>
        </p:txBody>
      </p:sp>
      <p:pic>
        <p:nvPicPr>
          <p:cNvPr id="9231" name="Picture 55"/>
          <p:cNvPicPr>
            <a:picLocks noChangeAspect="1" noChangeArrowheads="1"/>
          </p:cNvPicPr>
          <p:nvPr/>
        </p:nvPicPr>
        <p:blipFill>
          <a:blip r:embed="rId13" cstate="print"/>
          <a:srcRect/>
          <a:stretch>
            <a:fillRect/>
          </a:stretch>
        </p:blipFill>
        <p:spPr bwMode="auto">
          <a:xfrm>
            <a:off x="6850335" y="4529919"/>
            <a:ext cx="2004138" cy="16124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80" name="Text Box 56"/>
          <p:cNvSpPr txBox="1">
            <a:spLocks noChangeArrowheads="1"/>
          </p:cNvSpPr>
          <p:nvPr/>
        </p:nvSpPr>
        <p:spPr bwMode="white">
          <a:xfrm>
            <a:off x="7773988" y="5706875"/>
            <a:ext cx="1035050" cy="368300"/>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Lighting</a:t>
            </a:r>
          </a:p>
        </p:txBody>
      </p:sp>
      <p:pic>
        <p:nvPicPr>
          <p:cNvPr id="31" name="Picture 30" descr="revetments 3.JPG"/>
          <p:cNvPicPr>
            <a:picLocks noChangeAspect="1"/>
          </p:cNvPicPr>
          <p:nvPr/>
        </p:nvPicPr>
        <p:blipFill>
          <a:blip r:embed="rId14" cstate="print">
            <a:extLst/>
          </a:blip>
          <a:stretch>
            <a:fillRect/>
          </a:stretch>
        </p:blipFill>
        <p:spPr>
          <a:xfrm>
            <a:off x="6934200" y="2951750"/>
            <a:ext cx="19050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89" name="Text Box 32"/>
          <p:cNvSpPr txBox="1">
            <a:spLocks noChangeArrowheads="1"/>
          </p:cNvSpPr>
          <p:nvPr/>
        </p:nvSpPr>
        <p:spPr bwMode="white">
          <a:xfrm>
            <a:off x="7027863" y="3952688"/>
            <a:ext cx="1430337" cy="369887"/>
          </a:xfrm>
          <a:prstGeom prst="rect">
            <a:avLst/>
          </a:prstGeom>
          <a:noFill/>
          <a:ln w="9525">
            <a:noFill/>
            <a:miter lim="800000"/>
            <a:headEnd/>
            <a:tailEnd/>
          </a:ln>
        </p:spPr>
        <p:txBody>
          <a:bodyPr lIns="91416" tIns="45708" rIns="91416" bIns="45708">
            <a:spAutoFit/>
          </a:bodyPr>
          <a:lstStyle/>
          <a:p>
            <a:pPr algn="r" fontAlgn="base">
              <a:spcBef>
                <a:spcPct val="50000"/>
              </a:spcBef>
              <a:spcAft>
                <a:spcPct val="0"/>
              </a:spcAft>
              <a:defRPr/>
            </a:pPr>
            <a:r>
              <a:rPr lang="en-US" b="1" dirty="0">
                <a:solidFill>
                  <a:prstClr val="white"/>
                </a:solidFill>
                <a:effectLst>
                  <a:outerShdw blurRad="38100" dist="38100" dir="2700000" algn="tl">
                    <a:srgbClr val="000000">
                      <a:alpha val="43137"/>
                    </a:srgbClr>
                  </a:outerShdw>
                </a:effectLst>
                <a:latin typeface="Arial Narrow" pitchFamily="34" charset="0"/>
              </a:rPr>
              <a:t>Revetments</a:t>
            </a:r>
          </a:p>
        </p:txBody>
      </p:sp>
    </p:spTree>
    <p:extLst>
      <p:ext uri="{BB962C8B-B14F-4D97-AF65-F5344CB8AC3E}">
        <p14:creationId xmlns:p14="http://schemas.microsoft.com/office/powerpoint/2010/main" val="135327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iagram 48"/>
          <p:cNvGraphicFramePr/>
          <p:nvPr>
            <p:extLst/>
          </p:nvPr>
        </p:nvGraphicFramePr>
        <p:xfrm>
          <a:off x="172755" y="990600"/>
          <a:ext cx="8798490" cy="541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0" name="Chart 49"/>
          <p:cNvGraphicFramePr/>
          <p:nvPr>
            <p:extLst/>
          </p:nvPr>
        </p:nvGraphicFramePr>
        <p:xfrm>
          <a:off x="4805475" y="1451898"/>
          <a:ext cx="3933799" cy="1981200"/>
        </p:xfrm>
        <a:graphic>
          <a:graphicData uri="http://schemas.openxmlformats.org/drawingml/2006/chart">
            <c:chart xmlns:c="http://schemas.openxmlformats.org/drawingml/2006/chart" xmlns:r="http://schemas.openxmlformats.org/officeDocument/2006/relationships" r:id="rId8"/>
          </a:graphicData>
        </a:graphic>
      </p:graphicFrame>
      <p:sp>
        <p:nvSpPr>
          <p:cNvPr id="147468" name="Rectangle 12"/>
          <p:cNvSpPr>
            <a:spLocks noGrp="1" noChangeArrowheads="1"/>
          </p:cNvSpPr>
          <p:nvPr>
            <p:ph type="title"/>
          </p:nvPr>
        </p:nvSpPr>
        <p:spPr/>
        <p:txBody>
          <a:bodyPr>
            <a:normAutofit/>
          </a:bodyPr>
          <a:lstStyle/>
          <a:p>
            <a:r>
              <a:rPr lang="en-US" sz="3000" dirty="0" smtClean="0"/>
              <a:t>Class IV… Construction &amp; Equipment</a:t>
            </a:r>
          </a:p>
        </p:txBody>
      </p:sp>
      <p:sp>
        <p:nvSpPr>
          <p:cNvPr id="14" name="Text Box 7"/>
          <p:cNvSpPr txBox="1">
            <a:spLocks noChangeArrowheads="1"/>
          </p:cNvSpPr>
          <p:nvPr/>
        </p:nvSpPr>
        <p:spPr bwMode="white">
          <a:xfrm>
            <a:off x="433212" y="1737766"/>
            <a:ext cx="3805387" cy="142500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Customers: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15,000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Orders: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1M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annually</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Items: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295,000</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344 Federal Stock Classes</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10"/>
          <p:cNvSpPr txBox="1">
            <a:spLocks noChangeArrowheads="1"/>
          </p:cNvSpPr>
          <p:nvPr/>
        </p:nvSpPr>
        <p:spPr bwMode="auto">
          <a:xfrm>
            <a:off x="4739821" y="4436291"/>
            <a:ext cx="4065105" cy="1563505"/>
          </a:xfrm>
          <a:prstGeom prst="rect">
            <a:avLst/>
          </a:prstGeom>
          <a:noFill/>
          <a:ln w="9525">
            <a:noFill/>
            <a:miter lim="800000"/>
            <a:headEnd/>
            <a:tailEnd/>
          </a:ln>
          <a:effectLst/>
        </p:spPr>
        <p:txBody>
          <a:bodyPr wrap="square">
            <a:spAutoFit/>
          </a:bodyPr>
          <a:lstStyle>
            <a:defPPr>
              <a:defRPr lang="en-US"/>
            </a:defPPr>
            <a:lvl1pPr fontAlgn="base">
              <a:lnSpc>
                <a:spcPct val="90000"/>
              </a:lnSpc>
              <a:spcBef>
                <a:spcPts val="1200"/>
              </a:spcBef>
              <a:spcAft>
                <a:spcPct val="0"/>
              </a:spcAft>
              <a:tabLst>
                <a:tab pos="3597275" algn="r"/>
              </a:tabLst>
              <a:defRPr sz="2000" b="1">
                <a:latin typeface="Arial" pitchFamily="34" charset="0"/>
                <a:cs typeface="Arial" pitchFamily="34" charset="0"/>
              </a:defRPr>
            </a:lvl1pPr>
          </a:lstStyle>
          <a:p>
            <a:pPr marL="0" marR="0" lvl="0" indent="0" algn="l" defTabSz="914400" rtl="0" eaLnBrk="1" fontAlgn="base" latinLnBrk="0" hangingPunct="1">
              <a:lnSpc>
                <a:spcPct val="90000"/>
              </a:lnSpc>
              <a:spcBef>
                <a:spcPts val="1200"/>
              </a:spcBef>
              <a:spcAft>
                <a:spcPct val="0"/>
              </a:spcAft>
              <a:buClrTx/>
              <a:buSzTx/>
              <a:buFontTx/>
              <a:buNone/>
              <a:tabLst>
                <a:tab pos="3886200" algn="r"/>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Employees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FY17 Actual):</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90000"/>
              </a:lnSpc>
              <a:spcBef>
                <a:spcPts val="1200"/>
              </a:spcBef>
              <a:spcAft>
                <a:spcPct val="0"/>
              </a:spcAft>
              <a:buClrTx/>
              <a:buSzTx/>
              <a:buFontTx/>
              <a:buNone/>
              <a:tabLst>
                <a:tab pos="3886200" algn="r"/>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363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civilian</a:t>
            </a:r>
            <a:b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military</a:t>
            </a:r>
          </a:p>
          <a:p>
            <a:pPr marL="0" marR="0" lvl="0" indent="0" algn="l" defTabSz="914400" rtl="0" eaLnBrk="1" fontAlgn="base" latinLnBrk="0" hangingPunct="1">
              <a:lnSpc>
                <a:spcPct val="90000"/>
              </a:lnSpc>
              <a:spcBef>
                <a:spcPts val="1200"/>
              </a:spcBef>
              <a:spcAft>
                <a:spcPct val="0"/>
              </a:spcAft>
              <a:buClrTx/>
              <a:buSzTx/>
              <a:buFontTx/>
              <a:buNone/>
              <a:tabLst>
                <a:tab pos="3886200" algn="r"/>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Suppliers</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2,387</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5178909" y="1336756"/>
            <a:ext cx="93968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$Billions</a:t>
            </a:r>
          </a:p>
        </p:txBody>
      </p:sp>
      <p:graphicFrame>
        <p:nvGraphicFramePr>
          <p:cNvPr id="36" name="Chart 35"/>
          <p:cNvGraphicFramePr/>
          <p:nvPr>
            <p:extLst/>
          </p:nvPr>
        </p:nvGraphicFramePr>
        <p:xfrm>
          <a:off x="304800" y="4101444"/>
          <a:ext cx="3933799" cy="1981200"/>
        </p:xfrm>
        <a:graphic>
          <a:graphicData uri="http://schemas.openxmlformats.org/drawingml/2006/chart">
            <c:chart xmlns:c="http://schemas.openxmlformats.org/drawingml/2006/chart" xmlns:r="http://schemas.openxmlformats.org/officeDocument/2006/relationships" r:id="rId9"/>
          </a:graphicData>
        </a:graphic>
      </p:graphicFrame>
      <p:sp>
        <p:nvSpPr>
          <p:cNvPr id="39" name="TextBox 38"/>
          <p:cNvSpPr txBox="1"/>
          <p:nvPr/>
        </p:nvSpPr>
        <p:spPr>
          <a:xfrm>
            <a:off x="769938" y="3953151"/>
            <a:ext cx="98616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$Millions</a:t>
            </a:r>
          </a:p>
        </p:txBody>
      </p:sp>
      <p:grpSp>
        <p:nvGrpSpPr>
          <p:cNvPr id="13" name="Group 12"/>
          <p:cNvGrpSpPr/>
          <p:nvPr/>
        </p:nvGrpSpPr>
        <p:grpSpPr>
          <a:xfrm>
            <a:off x="7278780" y="645459"/>
            <a:ext cx="2122348" cy="1199293"/>
            <a:chOff x="6812931" y="3370295"/>
            <a:chExt cx="2122348" cy="1063180"/>
          </a:xfrm>
        </p:grpSpPr>
        <p:sp>
          <p:nvSpPr>
            <p:cNvPr id="16" name="Oval 15"/>
            <p:cNvSpPr/>
            <p:nvPr/>
          </p:nvSpPr>
          <p:spPr>
            <a:xfrm>
              <a:off x="6812931" y="3370295"/>
              <a:ext cx="2122348" cy="1063180"/>
            </a:xfrm>
            <a:prstGeom prst="ellipse">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11"/>
            <p:cNvSpPr txBox="1">
              <a:spLocks noChangeArrowheads="1"/>
            </p:cNvSpPr>
            <p:nvPr/>
          </p:nvSpPr>
          <p:spPr bwMode="auto">
            <a:xfrm>
              <a:off x="7001750" y="3537187"/>
              <a:ext cx="1767677" cy="802166"/>
            </a:xfrm>
            <a:prstGeom prst="rect">
              <a:avLst/>
            </a:prstGeom>
            <a:noFill/>
            <a:ln w="19050">
              <a:noFill/>
              <a:miter lim="800000"/>
              <a:headEnd/>
              <a:tailEnd/>
            </a:ln>
            <a:effectLst/>
            <a:scene3d>
              <a:camera prst="orthographicFront"/>
              <a:lightRig rig="threePt" dir="t"/>
            </a:scene3d>
            <a:sp3d>
              <a:bevelT/>
              <a:bevelB/>
            </a:sp3d>
          </p:spPr>
          <p:txBody>
            <a:bodyPr wrap="square">
              <a:spAutoFit/>
            </a:bodyPr>
            <a:lstStyle/>
            <a:p>
              <a:pPr lvl="0" algn="ctr">
                <a:lnSpc>
                  <a:spcPct val="80000"/>
                </a:lnSpc>
                <a:defRPr/>
              </a:pPr>
              <a:r>
                <a:rPr lang="en-US" sz="20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FY18</a:t>
              </a:r>
              <a:r>
                <a:rPr lang="en-US"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dirty="0" smtClean="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Projection</a:t>
              </a:r>
              <a:endParaRPr lang="en-US" b="1" dirty="0" smtClean="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lvl="0" algn="ctr">
                <a:lnSpc>
                  <a:spcPct val="80000"/>
                </a:lnSpc>
                <a:defRPr/>
              </a:pPr>
              <a:r>
                <a:rPr kumimoji="0" lang="en-US"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4.8B</a:t>
              </a:r>
              <a:endParaRPr kumimoji="0" lang="en-US" sz="2400" b="1" i="0" u="none" strike="noStrike" kern="1200" cap="none" spc="0" normalizeH="0" baseline="0" noProof="0" dirty="0">
                <a:ln>
                  <a:noFill/>
                </a:ln>
                <a:solidFill>
                  <a:srgbClr val="CC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46774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nvPr>
        </p:nvGraphicFramePr>
        <p:xfrm>
          <a:off x="3462337" y="2548573"/>
          <a:ext cx="5311775"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242" name="Title 1"/>
          <p:cNvSpPr>
            <a:spLocks noGrp="1"/>
          </p:cNvSpPr>
          <p:nvPr>
            <p:ph type="title"/>
          </p:nvPr>
        </p:nvSpPr>
        <p:spPr/>
        <p:txBody>
          <a:bodyPr>
            <a:normAutofit fontScale="90000"/>
          </a:bodyPr>
          <a:lstStyle/>
          <a:p>
            <a:r>
              <a:rPr lang="en-US" altLang="en-US" sz="2800" dirty="0" smtClean="0"/>
              <a:t>Construction &amp; Equipment Business</a:t>
            </a:r>
            <a:br>
              <a:rPr lang="en-US" altLang="en-US" sz="2800" dirty="0" smtClean="0"/>
            </a:br>
            <a:r>
              <a:rPr lang="en-US" altLang="en-US" sz="2400" dirty="0" smtClean="0"/>
              <a:t>FY17 Sales @ Standard</a:t>
            </a:r>
          </a:p>
        </p:txBody>
      </p:sp>
      <p:graphicFrame>
        <p:nvGraphicFramePr>
          <p:cNvPr id="2" name="Chart 3"/>
          <p:cNvGraphicFramePr>
            <a:graphicFrameLocks/>
          </p:cNvGraphicFramePr>
          <p:nvPr>
            <p:extLst/>
          </p:nvPr>
        </p:nvGraphicFramePr>
        <p:xfrm>
          <a:off x="240898" y="1123950"/>
          <a:ext cx="4545705"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38"/>
          <p:cNvGrpSpPr>
            <a:grpSpLocks/>
          </p:cNvGrpSpPr>
          <p:nvPr/>
        </p:nvGrpSpPr>
        <p:grpSpPr bwMode="auto">
          <a:xfrm>
            <a:off x="6118225" y="1066800"/>
            <a:ext cx="3025775" cy="1962150"/>
            <a:chOff x="6126867" y="2232025"/>
            <a:chExt cx="2322692" cy="1933575"/>
          </a:xfrm>
        </p:grpSpPr>
        <p:sp>
          <p:nvSpPr>
            <p:cNvPr id="10" name="AutoShape 10"/>
            <p:cNvSpPr>
              <a:spLocks noChangeArrowheads="1"/>
            </p:cNvSpPr>
            <p:nvPr/>
          </p:nvSpPr>
          <p:spPr bwMode="blackWhite">
            <a:xfrm>
              <a:off x="6126867" y="2232025"/>
              <a:ext cx="2322692" cy="1933575"/>
            </a:xfrm>
            <a:prstGeom prst="irregularSeal1">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 Box 11"/>
            <p:cNvSpPr txBox="1">
              <a:spLocks noChangeArrowheads="1"/>
            </p:cNvSpPr>
            <p:nvPr/>
          </p:nvSpPr>
          <p:spPr bwMode="auto">
            <a:xfrm>
              <a:off x="6681073" y="2907838"/>
              <a:ext cx="1164319" cy="624787"/>
            </a:xfrm>
            <a:prstGeom prst="rect">
              <a:avLst/>
            </a:prstGeom>
            <a:noFill/>
            <a:ln w="19050">
              <a:noFill/>
              <a:miter lim="800000"/>
              <a:headEnd/>
              <a:tailEnd/>
            </a:ln>
            <a:effectLst/>
            <a:scene3d>
              <a:camera prst="orthographicFront"/>
              <a:lightRig rig="threePt" dir="t"/>
            </a:scene3d>
            <a:sp3d>
              <a:bevelB/>
            </a:sp3d>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FY17 actual</a:t>
              </a:r>
              <a:r>
                <a:rPr kumimoji="0" 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r>
              <a:br>
                <a:rPr kumimoji="0" 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br>
              <a:r>
                <a:rPr kumimoji="0" lang="en-US" sz="24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$3.530B</a:t>
              </a:r>
              <a:endPar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9751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lick to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127" y="1555353"/>
            <a:ext cx="1308100" cy="1392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227" name="Text Box 7"/>
          <p:cNvSpPr txBox="1">
            <a:spLocks noChangeArrowheads="1"/>
          </p:cNvSpPr>
          <p:nvPr/>
        </p:nvSpPr>
        <p:spPr bwMode="auto">
          <a:xfrm>
            <a:off x="2223661" y="980460"/>
            <a:ext cx="4696678" cy="379710"/>
          </a:xfrm>
          <a:prstGeom prst="rect">
            <a:avLst/>
          </a:prstGeom>
          <a:noFill/>
          <a:ln w="9525">
            <a:noFill/>
            <a:miter lim="800000"/>
            <a:headEnd/>
            <a:tailEnd/>
          </a:ln>
        </p:spPr>
        <p:txBody>
          <a:bodyPr wrap="square" lIns="86478" tIns="43239" rIns="86478" bIns="43239">
            <a:spAutoFit/>
          </a:bodyPr>
          <a:lstStyle/>
          <a:p>
            <a:pPr fontAlgn="base">
              <a:spcBef>
                <a:spcPct val="0"/>
              </a:spcBef>
              <a:spcAft>
                <a:spcPct val="0"/>
              </a:spcAft>
            </a:pPr>
            <a:r>
              <a:rPr lang="en-US" sz="1900" i="1" dirty="0">
                <a:solidFill>
                  <a:prstClr val="black"/>
                </a:solidFill>
                <a:latin typeface="Arial" charset="0"/>
              </a:rPr>
              <a:t>…effective and efficient logistical support</a:t>
            </a:r>
          </a:p>
        </p:txBody>
      </p:sp>
      <p:pic>
        <p:nvPicPr>
          <p:cNvPr id="11272" name="Picture 8" descr="light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792" y="4937107"/>
            <a:ext cx="1874450" cy="1311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75" name="Rectangle 11"/>
          <p:cNvSpPr>
            <a:spLocks noChangeArrowheads="1"/>
          </p:cNvSpPr>
          <p:nvPr/>
        </p:nvSpPr>
        <p:spPr bwMode="auto">
          <a:xfrm>
            <a:off x="195973" y="1614699"/>
            <a:ext cx="4376027" cy="4633701"/>
          </a:xfrm>
          <a:prstGeom prst="rect">
            <a:avLst/>
          </a:prstGeom>
          <a:solidFill>
            <a:srgbClr val="FFFFCC"/>
          </a:solidFill>
          <a:ln w="9525">
            <a:noFill/>
            <a:miter lim="800000"/>
            <a:headEnd/>
            <a:tailEnd/>
          </a:ln>
          <a:effectLst>
            <a:outerShdw blurRad="177800" dist="139700" dir="3600000" algn="tl" rotWithShape="0">
              <a:prstClr val="black">
                <a:alpha val="40000"/>
              </a:prstClr>
            </a:outerShdw>
          </a:effectLst>
          <a:scene3d>
            <a:camera prst="orthographicFront"/>
            <a:lightRig rig="threePt" dir="t"/>
          </a:scene3d>
          <a:sp3d extrusionH="50800" contourW="19050">
            <a:bevelT w="127000" h="127000" prst="relaxedInset"/>
          </a:sp3d>
        </p:spPr>
        <p:txBody>
          <a:bodyPr wrap="none" lIns="86478" tIns="43239" rIns="86478" bIns="43239" anchor="ctr"/>
          <a:lstStyle/>
          <a:p>
            <a:pPr marL="119052" defTabSz="865111" fontAlgn="base">
              <a:spcBef>
                <a:spcPct val="0"/>
              </a:spcBef>
              <a:spcAft>
                <a:spcPct val="0"/>
              </a:spcAft>
              <a:defRPr/>
            </a:pPr>
            <a:r>
              <a:rPr lang="en-US" sz="1600" u="sng" dirty="0">
                <a:solidFill>
                  <a:prstClr val="black"/>
                </a:solidFill>
                <a:latin typeface="Arial" charset="0"/>
              </a:rPr>
              <a:t>Three Types of Programs</a:t>
            </a:r>
          </a:p>
          <a:p>
            <a:pPr marL="119052" defTabSz="865111" fontAlgn="base">
              <a:spcBef>
                <a:spcPct val="0"/>
              </a:spcBef>
              <a:spcAft>
                <a:spcPct val="0"/>
              </a:spcAft>
              <a:defRPr/>
            </a:pPr>
            <a:endParaRPr lang="en-US" sz="1400" dirty="0">
              <a:solidFill>
                <a:prstClr val="black"/>
              </a:solidFill>
              <a:latin typeface="Arial" charset="0"/>
            </a:endParaRPr>
          </a:p>
          <a:p>
            <a:pPr marL="119052" defTabSz="865111" fontAlgn="base">
              <a:spcBef>
                <a:spcPct val="0"/>
              </a:spcBef>
              <a:spcAft>
                <a:spcPct val="0"/>
              </a:spcAft>
              <a:defRPr/>
            </a:pPr>
            <a:r>
              <a:rPr lang="en-US" sz="1400" i="1" dirty="0">
                <a:solidFill>
                  <a:prstClr val="black"/>
                </a:solidFill>
                <a:latin typeface="Arial" charset="0"/>
              </a:rPr>
              <a:t>Tailored Logistics Support</a:t>
            </a:r>
          </a:p>
          <a:p>
            <a:pPr marL="119052" defTabSz="865111" fontAlgn="base">
              <a:spcBef>
                <a:spcPct val="0"/>
              </a:spcBef>
              <a:spcAft>
                <a:spcPct val="0"/>
              </a:spcAft>
              <a:buFont typeface="Wingdings" pitchFamily="2" charset="2"/>
              <a:buChar char="ü"/>
              <a:defRPr/>
            </a:pPr>
            <a:r>
              <a:rPr lang="en-US" sz="1200" dirty="0">
                <a:solidFill>
                  <a:prstClr val="black"/>
                </a:solidFill>
                <a:latin typeface="Arial" charset="0"/>
              </a:rPr>
              <a:t> </a:t>
            </a:r>
            <a:r>
              <a:rPr lang="en-US" sz="1400" dirty="0">
                <a:solidFill>
                  <a:prstClr val="black"/>
                </a:solidFill>
                <a:latin typeface="Arial" charset="0"/>
              </a:rPr>
              <a:t>Special Operational Equipment </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Maintenance, Repairs and Operations Supplies 		</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Metals</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Lumber </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Fire &amp; Emergency Services</a:t>
            </a:r>
          </a:p>
          <a:p>
            <a:pPr marL="119052" defTabSz="865111" fontAlgn="base">
              <a:spcBef>
                <a:spcPct val="0"/>
              </a:spcBef>
              <a:spcAft>
                <a:spcPct val="0"/>
              </a:spcAft>
              <a:defRPr/>
            </a:pPr>
            <a:endParaRPr lang="en-US" sz="1400" dirty="0">
              <a:solidFill>
                <a:prstClr val="black"/>
              </a:solidFill>
              <a:latin typeface="Arial" charset="0"/>
            </a:endParaRPr>
          </a:p>
          <a:p>
            <a:pPr marL="119052" defTabSz="865111" fontAlgn="base">
              <a:spcBef>
                <a:spcPct val="0"/>
              </a:spcBef>
              <a:spcAft>
                <a:spcPct val="0"/>
              </a:spcAft>
              <a:defRPr/>
            </a:pPr>
            <a:r>
              <a:rPr lang="en-US" sz="1400" i="1" dirty="0">
                <a:solidFill>
                  <a:prstClr val="black"/>
                </a:solidFill>
                <a:latin typeface="Arial" charset="0"/>
              </a:rPr>
              <a:t>Long Term Contracts</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Heavy Equipment Procurement </a:t>
            </a:r>
            <a:r>
              <a:rPr lang="en-US" sz="1400" dirty="0" smtClean="0">
                <a:solidFill>
                  <a:prstClr val="black"/>
                </a:solidFill>
                <a:latin typeface="Arial" charset="0"/>
              </a:rPr>
              <a:t>Program</a:t>
            </a:r>
          </a:p>
          <a:p>
            <a:pPr marL="119052" defTabSz="865111" fontAlgn="base">
              <a:spcBef>
                <a:spcPct val="0"/>
              </a:spcBef>
              <a:spcAft>
                <a:spcPct val="0"/>
              </a:spcAft>
              <a:buFont typeface="Wingdings" pitchFamily="2" charset="2"/>
              <a:buChar char="ü"/>
              <a:defRPr/>
            </a:pPr>
            <a:r>
              <a:rPr lang="en-US" sz="1400" dirty="0" smtClean="0">
                <a:solidFill>
                  <a:prstClr val="black"/>
                </a:solidFill>
              </a:rPr>
              <a:t> FEMA Generator Leasing Contract</a:t>
            </a:r>
            <a:endParaRPr lang="en-US" sz="1400" dirty="0">
              <a:solidFill>
                <a:prstClr val="black"/>
              </a:solidFill>
              <a:latin typeface="Arial" charset="0"/>
            </a:endParaRPr>
          </a:p>
          <a:p>
            <a:pPr marL="119052" defTabSz="865111" fontAlgn="base">
              <a:spcBef>
                <a:spcPct val="0"/>
              </a:spcBef>
              <a:spcAft>
                <a:spcPct val="0"/>
              </a:spcAft>
              <a:defRPr/>
            </a:pPr>
            <a:endParaRPr lang="en-US" sz="1400" dirty="0">
              <a:solidFill>
                <a:prstClr val="black"/>
              </a:solidFill>
              <a:latin typeface="Arial" charset="0"/>
            </a:endParaRPr>
          </a:p>
          <a:p>
            <a:pPr marL="119052" defTabSz="865111" fontAlgn="base">
              <a:spcBef>
                <a:spcPct val="0"/>
              </a:spcBef>
              <a:spcAft>
                <a:spcPct val="0"/>
              </a:spcAft>
              <a:defRPr/>
            </a:pPr>
            <a:r>
              <a:rPr lang="en-US" sz="1400" i="1" dirty="0">
                <a:solidFill>
                  <a:prstClr val="black"/>
                </a:solidFill>
                <a:latin typeface="Arial" charset="0"/>
              </a:rPr>
              <a:t>Traditional</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Safety &amp; Rescue Equipment</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Containers &amp; RFID Tags</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Lighting</a:t>
            </a:r>
          </a:p>
          <a:p>
            <a:pPr marL="119052" defTabSz="865111" fontAlgn="base">
              <a:spcBef>
                <a:spcPct val="0"/>
              </a:spcBef>
              <a:spcAft>
                <a:spcPct val="0"/>
              </a:spcAft>
              <a:buFont typeface="Wingdings" pitchFamily="2" charset="2"/>
              <a:buChar char="ü"/>
              <a:defRPr/>
            </a:pPr>
            <a:r>
              <a:rPr lang="en-US" sz="1400" dirty="0">
                <a:solidFill>
                  <a:prstClr val="black"/>
                </a:solidFill>
                <a:latin typeface="Arial" charset="0"/>
              </a:rPr>
              <a:t> Material Handling Equipment</a:t>
            </a:r>
          </a:p>
        </p:txBody>
      </p:sp>
      <p:sp>
        <p:nvSpPr>
          <p:cNvPr id="9234" name="Rectangle 12"/>
          <p:cNvSpPr>
            <a:spLocks noGrp="1" noChangeArrowheads="1"/>
          </p:cNvSpPr>
          <p:nvPr>
            <p:ph type="title"/>
          </p:nvPr>
        </p:nvSpPr>
        <p:spPr>
          <a:xfrm>
            <a:off x="14612" y="114300"/>
            <a:ext cx="9129388" cy="827532"/>
          </a:xfrm>
        </p:spPr>
        <p:txBody>
          <a:bodyPr anchor="t">
            <a:normAutofit fontScale="90000"/>
          </a:bodyPr>
          <a:lstStyle/>
          <a:p>
            <a:r>
              <a:rPr lang="en-US" dirty="0" smtClean="0"/>
              <a:t>Construction &amp; Equipment</a:t>
            </a:r>
            <a:br>
              <a:rPr lang="en-US" dirty="0" smtClean="0"/>
            </a:br>
            <a:r>
              <a:rPr lang="en-US" sz="2700" dirty="0" smtClean="0"/>
              <a:t>A Unique DLA Supply Chain</a:t>
            </a:r>
          </a:p>
        </p:txBody>
      </p:sp>
      <p:pic>
        <p:nvPicPr>
          <p:cNvPr id="5122" name="Picture 2" descr="http://www.sas.usace.army.mil/portals/61/siteimages/cd/FORSCOM%20HQ.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3881" y="4831556"/>
            <a:ext cx="2133600" cy="1416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File:US Navy 080823-N-1328S-003 Steel Worker 3rd Class Michael Featherston and Constructionman Steven Cline, both assigned to Navy Mobile Construction Battalion (NMCB) 133 embarked about the Military Sealift Command hospital ship US.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6719" y="3251124"/>
            <a:ext cx="2209800" cy="1334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File:U.S. Navy Diver 2nd Class Kyle Roberts, assigned to Mobile Diving and Salvage Unit 1, receives assistance coming aboard Military Sealift Command rescue and salvage ship USNS Salvor (T-ARS 52) after completing 100408-N-ZW825-007.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1725" y="1614699"/>
            <a:ext cx="1922156" cy="1280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30" name="Picture 10" descr="9460B Remote area lighting system 9460B Remote Area Lighting Syste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1654" y="3155553"/>
            <a:ext cx="1500188" cy="160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2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7224" y="1326776"/>
            <a:ext cx="3514164" cy="3137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latin typeface="Arial" panose="020B0604020202020204"/>
            </a:endParaRPr>
          </a:p>
        </p:txBody>
      </p:sp>
      <p:sp>
        <p:nvSpPr>
          <p:cNvPr id="11" name="Rounded Rectangle 10"/>
          <p:cNvSpPr/>
          <p:nvPr/>
        </p:nvSpPr>
        <p:spPr>
          <a:xfrm>
            <a:off x="224119" y="3218330"/>
            <a:ext cx="3325906" cy="304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latin typeface="Arial" panose="020B0604020202020204"/>
            </a:endParaRPr>
          </a:p>
        </p:txBody>
      </p:sp>
      <p:sp>
        <p:nvSpPr>
          <p:cNvPr id="12" name="Rounded Rectangle 11"/>
          <p:cNvSpPr/>
          <p:nvPr/>
        </p:nvSpPr>
        <p:spPr>
          <a:xfrm>
            <a:off x="4876800" y="1326777"/>
            <a:ext cx="3227293" cy="2958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latin typeface="Arial" panose="020B0604020202020204"/>
            </a:endParaRPr>
          </a:p>
        </p:txBody>
      </p:sp>
      <p:sp>
        <p:nvSpPr>
          <p:cNvPr id="2" name="Slide Number Placeholder 1"/>
          <p:cNvSpPr>
            <a:spLocks noGrp="1"/>
          </p:cNvSpPr>
          <p:nvPr>
            <p:ph type="sldNum" sz="quarter" idx="4"/>
          </p:nvPr>
        </p:nvSpPr>
        <p:spPr/>
        <p:txBody>
          <a:bodyPr/>
          <a:lstStyle/>
          <a:p>
            <a:pPr defTabSz="342900"/>
            <a:fld id="{D0406C7E-46EF-B24E-8B25-69D927A08592}" type="slidenum">
              <a:rPr lang="en-US">
                <a:solidFill>
                  <a:prstClr val="white"/>
                </a:solidFill>
                <a:latin typeface="Arial" panose="020B0604020202020204"/>
              </a:rPr>
              <a:pPr defTabSz="342900"/>
              <a:t>8</a:t>
            </a:fld>
            <a:endParaRPr lang="en-US" dirty="0">
              <a:solidFill>
                <a:prstClr val="white"/>
              </a:solidFill>
              <a:latin typeface="Arial" panose="020B0604020202020204"/>
            </a:endParaRPr>
          </a:p>
        </p:txBody>
      </p:sp>
      <p:sp>
        <p:nvSpPr>
          <p:cNvPr id="4" name="Content Placeholder 3"/>
          <p:cNvSpPr>
            <a:spLocks noGrp="1"/>
          </p:cNvSpPr>
          <p:nvPr>
            <p:ph sz="quarter" idx="10"/>
          </p:nvPr>
        </p:nvSpPr>
        <p:spPr>
          <a:xfrm>
            <a:off x="304801" y="1371600"/>
            <a:ext cx="3890681" cy="4410635"/>
          </a:xfrm>
        </p:spPr>
        <p:txBody>
          <a:bodyPr/>
          <a:lstStyle/>
          <a:p>
            <a:pPr marL="0" indent="0">
              <a:buNone/>
            </a:pPr>
            <a:r>
              <a:rPr lang="en-US" sz="1350" b="1" dirty="0"/>
              <a:t>Puerto Rico Temporary/ Emergency Power</a:t>
            </a:r>
          </a:p>
          <a:p>
            <a:r>
              <a:rPr lang="en-US" sz="1350" dirty="0"/>
              <a:t>Support FEMA with leased generators, actively partnered with FEMA and US Army Corps of Engineers (USACE) </a:t>
            </a:r>
          </a:p>
          <a:p>
            <a:r>
              <a:rPr lang="en-US" sz="1350" dirty="0"/>
              <a:t>Provided 1,261 leased generators, </a:t>
            </a:r>
            <a:br>
              <a:rPr lang="en-US" sz="1350" dirty="0"/>
            </a:br>
            <a:r>
              <a:rPr lang="en-US" sz="1350" dirty="0"/>
              <a:t>28 transformers, and purchase of 3 BOMs and 9 fuel tanks</a:t>
            </a:r>
          </a:p>
          <a:p>
            <a:pPr marL="0" indent="0">
              <a:spcBef>
                <a:spcPts val="600"/>
              </a:spcBef>
              <a:buNone/>
            </a:pPr>
            <a:endParaRPr lang="en-US" sz="1350" b="1" dirty="0" smtClean="0"/>
          </a:p>
          <a:p>
            <a:pPr marL="0" indent="0">
              <a:spcBef>
                <a:spcPts val="600"/>
              </a:spcBef>
              <a:buNone/>
            </a:pPr>
            <a:r>
              <a:rPr lang="en-US" sz="1350" b="1" dirty="0" smtClean="0"/>
              <a:t>Puerto </a:t>
            </a:r>
            <a:r>
              <a:rPr lang="en-US" sz="1350" b="1" dirty="0"/>
              <a:t>Rico Power Grid Reconstruction</a:t>
            </a:r>
          </a:p>
          <a:p>
            <a:r>
              <a:rPr lang="en-US" sz="1350" dirty="0"/>
              <a:t>Primary material provider to USACE in support of Hurricane Maria</a:t>
            </a:r>
          </a:p>
          <a:p>
            <a:r>
              <a:rPr lang="en-US" sz="1350" dirty="0"/>
              <a:t>Provided all materiel required to reconstruct the severely damaged electrical grid</a:t>
            </a:r>
          </a:p>
        </p:txBody>
      </p:sp>
      <p:sp>
        <p:nvSpPr>
          <p:cNvPr id="5" name="Content Placeholder 4"/>
          <p:cNvSpPr>
            <a:spLocks noGrp="1"/>
          </p:cNvSpPr>
          <p:nvPr>
            <p:ph sz="quarter" idx="11"/>
          </p:nvPr>
        </p:nvSpPr>
        <p:spPr>
          <a:xfrm>
            <a:off x="4840941" y="1371600"/>
            <a:ext cx="3617259" cy="4272803"/>
          </a:xfrm>
        </p:spPr>
        <p:txBody>
          <a:bodyPr/>
          <a:lstStyle/>
          <a:p>
            <a:pPr marL="0" indent="0">
              <a:buNone/>
            </a:pPr>
            <a:r>
              <a:rPr lang="en-US" sz="1350" b="1" dirty="0"/>
              <a:t>Wildland Fire Protection Program FY17</a:t>
            </a:r>
          </a:p>
          <a:p>
            <a:r>
              <a:rPr lang="en-US" sz="1350" dirty="0"/>
              <a:t>Provided $29.3M of materiel support spanning 150 items</a:t>
            </a:r>
          </a:p>
          <a:p>
            <a:pPr marL="342900" lvl="1"/>
            <a:r>
              <a:rPr lang="en-US" sz="1200" dirty="0"/>
              <a:t>28% of sales attributed to 5 critical </a:t>
            </a:r>
            <a:br>
              <a:rPr lang="en-US" sz="1200" dirty="0"/>
            </a:br>
            <a:r>
              <a:rPr lang="en-US" sz="1200" dirty="0"/>
              <a:t>Fire Hoses</a:t>
            </a:r>
          </a:p>
          <a:p>
            <a:pPr marL="342900" lvl="1"/>
            <a:r>
              <a:rPr lang="en-US" sz="1200" dirty="0"/>
              <a:t>Over 7,000 orders filled to support federal, state and local entities during the fiscal year</a:t>
            </a:r>
          </a:p>
          <a:p>
            <a:r>
              <a:rPr lang="en-US" sz="1350" dirty="0"/>
              <a:t>Filled over 700 emergency orders during peak fire season</a:t>
            </a:r>
          </a:p>
          <a:p>
            <a:pPr marL="342900" lvl="1"/>
            <a:r>
              <a:rPr lang="en-US" sz="1200" dirty="0"/>
              <a:t>National Preparedness Level remained heightened for 75 days, exceeding the </a:t>
            </a:r>
            <a:br>
              <a:rPr lang="en-US" sz="1200" dirty="0"/>
            </a:br>
            <a:r>
              <a:rPr lang="en-US" sz="1200" dirty="0"/>
              <a:t>10-year average of 27 days</a:t>
            </a:r>
          </a:p>
          <a:p>
            <a:pPr marL="342900" lvl="1"/>
            <a:r>
              <a:rPr lang="en-US" sz="1200" dirty="0"/>
              <a:t>Emergency orders increased 128% from 2016 fire season</a:t>
            </a:r>
          </a:p>
          <a:p>
            <a:pPr lvl="2"/>
            <a:endParaRPr lang="en-US" sz="1050" dirty="0"/>
          </a:p>
          <a:p>
            <a:endParaRPr lang="en-US" sz="1350" dirty="0"/>
          </a:p>
          <a:p>
            <a:r>
              <a:rPr lang="en-US" sz="1350" dirty="0"/>
              <a:t>Class IV Equipment and Force Protection barriers</a:t>
            </a:r>
            <a:endParaRPr lang="en-US" sz="1350" dirty="0"/>
          </a:p>
        </p:txBody>
      </p:sp>
      <p:sp>
        <p:nvSpPr>
          <p:cNvPr id="3" name="Title 2"/>
          <p:cNvSpPr>
            <a:spLocks noGrp="1"/>
          </p:cNvSpPr>
          <p:nvPr>
            <p:ph type="title"/>
          </p:nvPr>
        </p:nvSpPr>
        <p:spPr/>
        <p:txBody>
          <a:bodyPr/>
          <a:lstStyle/>
          <a:p>
            <a:r>
              <a:rPr lang="en-US" dirty="0" smtClean="0"/>
              <a:t>High Level Projects - C&amp;E</a:t>
            </a:r>
            <a:endParaRPr lang="en-US" dirty="0"/>
          </a:p>
        </p:txBody>
      </p:sp>
      <p:sp>
        <p:nvSpPr>
          <p:cNvPr id="6" name="Rounded Rectangle 5"/>
          <p:cNvSpPr/>
          <p:nvPr/>
        </p:nvSpPr>
        <p:spPr>
          <a:xfrm>
            <a:off x="4885765" y="4365811"/>
            <a:ext cx="3444689" cy="3227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Times New Roman" panose="02020603050405020304" pitchFamily="18" charset="0"/>
                <a:cs typeface="Times New Roman" panose="02020603050405020304" pitchFamily="18" charset="0"/>
              </a:rPr>
              <a:t>Globally Postured for Military Readiness</a:t>
            </a:r>
            <a:endParaRPr lang="en-US" sz="1350" b="1"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564776" y="4602256"/>
            <a:ext cx="3704665" cy="1601320"/>
          </a:xfrm>
          <a:prstGeom prst="rect">
            <a:avLst/>
          </a:prstGeom>
        </p:spPr>
      </p:pic>
    </p:spTree>
    <p:extLst>
      <p:ext uri="{BB962C8B-B14F-4D97-AF65-F5344CB8AC3E}">
        <p14:creationId xmlns:p14="http://schemas.microsoft.com/office/powerpoint/2010/main" val="40563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Executive Agent for Class IV</a:t>
            </a:r>
            <a:br>
              <a:rPr lang="en-US" dirty="0" smtClean="0"/>
            </a:br>
            <a:r>
              <a:rPr lang="en-US" dirty="0" smtClean="0"/>
              <a:t>Construction &amp; Barrier Material</a:t>
            </a:r>
            <a:endParaRPr lang="en-US" dirty="0"/>
          </a:p>
        </p:txBody>
      </p:sp>
      <p:sp>
        <p:nvSpPr>
          <p:cNvPr id="20482" name="Content Placeholder 10"/>
          <p:cNvSpPr>
            <a:spLocks noGrp="1"/>
          </p:cNvSpPr>
          <p:nvPr>
            <p:ph idx="4294967295"/>
          </p:nvPr>
        </p:nvSpPr>
        <p:spPr>
          <a:xfrm>
            <a:off x="0" y="1167587"/>
            <a:ext cx="6351588" cy="4745038"/>
          </a:xfrm>
          <a:prstGeom prst="rect">
            <a:avLst/>
          </a:prstGeom>
        </p:spPr>
        <p:txBody>
          <a:bodyPr>
            <a:normAutofit/>
          </a:bodyPr>
          <a:lstStyle/>
          <a:p>
            <a:pPr>
              <a:spcBef>
                <a:spcPts val="600"/>
              </a:spcBef>
            </a:pPr>
            <a:r>
              <a:rPr lang="en-US" sz="2400" dirty="0" smtClean="0"/>
              <a:t>DLA provides E2E support to the customer</a:t>
            </a:r>
          </a:p>
          <a:p>
            <a:pPr>
              <a:spcBef>
                <a:spcPts val="600"/>
              </a:spcBef>
            </a:pPr>
            <a:r>
              <a:rPr lang="en-US" sz="2400" dirty="0" smtClean="0"/>
              <a:t>Oversight of Construction &amp; Barrier material</a:t>
            </a:r>
            <a:endParaRPr lang="en-US" sz="2400" dirty="0"/>
          </a:p>
        </p:txBody>
      </p:sp>
      <p:sp>
        <p:nvSpPr>
          <p:cNvPr id="2054" name="Text Box 2"/>
          <p:cNvSpPr txBox="1">
            <a:spLocks noChangeArrowheads="1"/>
          </p:cNvSpPr>
          <p:nvPr/>
        </p:nvSpPr>
        <p:spPr bwMode="blackWhite">
          <a:xfrm>
            <a:off x="176270" y="2011047"/>
            <a:ext cx="3713342" cy="3757541"/>
          </a:xfrm>
          <a:prstGeom prst="rect">
            <a:avLst/>
          </a:prstGeom>
          <a:solidFill>
            <a:srgbClr val="FFFFCC"/>
          </a:solidFill>
          <a:ln w="285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6644" tIns="48321" rIns="96644" bIns="48321" anchor="ctr">
            <a:noAutofit/>
          </a:bodyPr>
          <a:lstStyle/>
          <a:p>
            <a:pPr marL="115877" indent="-115877" defTabSz="914403" eaLnBrk="0" fontAlgn="base" hangingPunct="0">
              <a:lnSpc>
                <a:spcPct val="90000"/>
              </a:lnSpc>
              <a:spcBef>
                <a:spcPts val="400"/>
              </a:spcBef>
              <a:spcAft>
                <a:spcPct val="0"/>
              </a:spcAft>
              <a:buClr>
                <a:prstClr val="black"/>
              </a:buClr>
              <a:buFontTx/>
              <a:buChar char="•"/>
              <a:defRPr/>
            </a:pPr>
            <a:r>
              <a:rPr lang="en-US" sz="1900" dirty="0">
                <a:solidFill>
                  <a:prstClr val="black"/>
                </a:solidFill>
                <a:latin typeface="Arial" charset="0"/>
                <a:cs typeface="Arial" pitchFamily="34" charset="0"/>
              </a:rPr>
              <a:t>Construction Material</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Lumber/Plywood</a:t>
            </a:r>
          </a:p>
          <a:p>
            <a:pPr marL="115877" indent="-115877" defTabSz="914403" eaLnBrk="0" fontAlgn="base" hangingPunct="0">
              <a:lnSpc>
                <a:spcPct val="90000"/>
              </a:lnSpc>
              <a:spcBef>
                <a:spcPts val="400"/>
              </a:spcBef>
              <a:spcAft>
                <a:spcPct val="0"/>
              </a:spcAft>
              <a:buClr>
                <a:prstClr val="black"/>
              </a:buClr>
              <a:buFontTx/>
              <a:buChar char="•"/>
              <a:defRPr/>
            </a:pPr>
            <a:r>
              <a:rPr lang="en-US" sz="1900" dirty="0">
                <a:solidFill>
                  <a:prstClr val="black"/>
                </a:solidFill>
                <a:latin typeface="Arial" charset="0"/>
                <a:cs typeface="Arial" pitchFamily="34" charset="0"/>
              </a:rPr>
              <a:t>Barrier Material</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Concertina/Barbed Wire</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Fence Posts (Pickets)</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Barriers</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Sandbags</a:t>
            </a:r>
          </a:p>
          <a:p>
            <a:pPr marL="115877" indent="-115877" defTabSz="914403" eaLnBrk="0" fontAlgn="base" hangingPunct="0">
              <a:lnSpc>
                <a:spcPct val="90000"/>
              </a:lnSpc>
              <a:spcBef>
                <a:spcPts val="400"/>
              </a:spcBef>
              <a:spcAft>
                <a:spcPct val="0"/>
              </a:spcAft>
              <a:buClr>
                <a:prstClr val="black"/>
              </a:buClr>
              <a:buFontTx/>
              <a:buChar char="•"/>
              <a:defRPr/>
            </a:pPr>
            <a:r>
              <a:rPr lang="en-US" sz="1900" dirty="0">
                <a:solidFill>
                  <a:prstClr val="black"/>
                </a:solidFill>
                <a:latin typeface="Arial" charset="0"/>
                <a:cs typeface="Arial" pitchFamily="34" charset="0"/>
              </a:rPr>
              <a:t>Ground Stabilization Material</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AM2 Landing Mat</a:t>
            </a:r>
          </a:p>
          <a:p>
            <a:pPr marL="288900" lvl="2" indent="-169848" defTabSz="914403" eaLnBrk="0" fontAlgn="base" hangingPunct="0">
              <a:lnSpc>
                <a:spcPct val="90000"/>
              </a:lnSpc>
              <a:spcBef>
                <a:spcPts val="400"/>
              </a:spcBef>
              <a:spcAft>
                <a:spcPct val="0"/>
              </a:spcAft>
              <a:buClr>
                <a:prstClr val="black"/>
              </a:buClr>
              <a:buFont typeface="Arial" pitchFamily="34" charset="0"/>
              <a:buChar char="−"/>
              <a:defRPr/>
            </a:pPr>
            <a:r>
              <a:rPr lang="en-US" sz="1900" dirty="0">
                <a:solidFill>
                  <a:prstClr val="black"/>
                </a:solidFill>
                <a:latin typeface="Arial" charset="0"/>
                <a:cs typeface="Arial" pitchFamily="34" charset="0"/>
              </a:rPr>
              <a:t>Sand Grids</a:t>
            </a:r>
          </a:p>
        </p:txBody>
      </p:sp>
      <p:pic>
        <p:nvPicPr>
          <p:cNvPr id="5126" name="Picture 6"/>
          <p:cNvPicPr>
            <a:picLocks noChangeAspect="1" noChangeArrowheads="1"/>
          </p:cNvPicPr>
          <p:nvPr/>
        </p:nvPicPr>
        <p:blipFill>
          <a:blip r:embed="rId3" cstate="print"/>
          <a:srcRect/>
          <a:stretch>
            <a:fillRect/>
          </a:stretch>
        </p:blipFill>
        <p:spPr bwMode="auto">
          <a:xfrm>
            <a:off x="3577642" y="4038600"/>
            <a:ext cx="2357833" cy="2291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revetments 1.JPG"/>
          <p:cNvPicPr>
            <a:picLocks noChangeAspect="1"/>
          </p:cNvPicPr>
          <p:nvPr/>
        </p:nvPicPr>
        <p:blipFill>
          <a:blip r:embed="rId4" cstate="print"/>
          <a:stretch>
            <a:fillRect/>
          </a:stretch>
        </p:blipFill>
        <p:spPr>
          <a:xfrm>
            <a:off x="5809473" y="4038600"/>
            <a:ext cx="3149145" cy="2287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TaskForceSpartan Afghanistan.JPG"/>
          <p:cNvPicPr>
            <a:picLocks noChangeAspect="1"/>
          </p:cNvPicPr>
          <p:nvPr/>
        </p:nvPicPr>
        <p:blipFill>
          <a:blip r:embed="rId5" cstate="print"/>
          <a:stretch>
            <a:fillRect/>
          </a:stretch>
        </p:blipFill>
        <p:spPr>
          <a:xfrm>
            <a:off x="4188628" y="2590800"/>
            <a:ext cx="2229988" cy="1480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5" name="Picture 5"/>
          <p:cNvPicPr>
            <a:picLocks noChangeAspect="1" noChangeArrowheads="1"/>
          </p:cNvPicPr>
          <p:nvPr/>
        </p:nvPicPr>
        <p:blipFill>
          <a:blip r:embed="rId6" cstate="print">
            <a:lum bright="20000"/>
          </a:blip>
          <a:srcRect/>
          <a:stretch>
            <a:fillRect/>
          </a:stretch>
        </p:blipFill>
        <p:spPr bwMode="auto">
          <a:xfrm>
            <a:off x="6432264" y="1381824"/>
            <a:ext cx="2616200" cy="27712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421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 Template FY17 v2 (modified).potx" id="{6A1BD4F0-04DA-462B-A456-05F33DBE8153}" vid="{5EA896E0-B1D4-4E8B-8303-F9936B89492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 Template FY17 v2 (modified).potx" id="{6A1BD4F0-04DA-462B-A456-05F33DBE8153}" vid="{5EA896E0-B1D4-4E8B-8303-F9936B89492A}"/>
    </a:ext>
  </a:extLst>
</a:theme>
</file>

<file path=ppt/theme/theme3.xml><?xml version="1.0" encoding="utf-8"?>
<a:theme xmlns:a="http://schemas.openxmlformats.org/drawingml/2006/main" name="Briefing Template 1 Oct 09-Revis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CA837106F1E94082CF217E31203580" ma:contentTypeVersion="14" ma:contentTypeDescription="Create a new document." ma:contentTypeScope="" ma:versionID="20b52453a63ca0e5f80655e205a0d64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42fb6c42ddd415fc8d0062ab4244ed8" ns1:_="" ns2:_="">
    <xsd:import namespace="http://schemas.microsoft.com/sharepoint/v3"/>
    <xsd:import namespace="http://schemas.microsoft.com/sharepoint/v4"/>
    <xsd:element name="properties">
      <xsd:complexType>
        <xsd:sequence>
          <xsd:element name="documentManagement">
            <xsd:complexType>
              <xsd:all>
                <xsd:element ref="ns1:_vti_ItemHoldRecordStatus"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826A6-268B-4229-9DF7-B70B24AEEC40}">
  <ds:schemaRefs>
    <ds:schemaRef ds:uri="http://schemas.microsoft.com/office/2006/metadata/longProperties"/>
  </ds:schemaRefs>
</ds:datastoreItem>
</file>

<file path=customXml/itemProps2.xml><?xml version="1.0" encoding="utf-8"?>
<ds:datastoreItem xmlns:ds="http://schemas.openxmlformats.org/officeDocument/2006/customXml" ds:itemID="{EE1652D5-59D7-4064-9655-F3184643A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03541-741E-4C75-8D8D-A11A2EFF415E}">
  <ds:schemaRefs>
    <ds:schemaRef ds:uri="http://schemas.microsoft.com/office/2006/documentManagement/types"/>
    <ds:schemaRef ds:uri="http://purl.org/dc/terms/"/>
    <ds:schemaRef ds:uri="http://purl.org/dc/elements/1.1/"/>
    <ds:schemaRef ds:uri="http://www.w3.org/XML/1998/namespace"/>
    <ds:schemaRef ds:uri="http://purl.org/dc/dcmitype/"/>
    <ds:schemaRef ds:uri="http://schemas.microsoft.com/office/infopath/2007/PartnerControls"/>
    <ds:schemaRef ds:uri="http://schemas.microsoft.com/sharepoint/v3"/>
    <ds:schemaRef ds:uri="http://schemas.openxmlformats.org/package/2006/metadata/core-properties"/>
    <ds:schemaRef ds:uri="http://schemas.microsoft.com/sharepoint/v4"/>
    <ds:schemaRef ds:uri="http://schemas.microsoft.com/office/2006/metadata/properties"/>
  </ds:schemaRefs>
</ds:datastoreItem>
</file>

<file path=customXml/itemProps4.xml><?xml version="1.0" encoding="utf-8"?>
<ds:datastoreItem xmlns:ds="http://schemas.openxmlformats.org/officeDocument/2006/customXml" ds:itemID="{7526B70A-93D0-4DCA-A863-A37CE10A4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DLA Template FY17 v2 (modified) (003)</Template>
  <TotalTime>84</TotalTime>
  <Words>3607</Words>
  <Application>Microsoft Office PowerPoint</Application>
  <PresentationFormat>On-screen Show (4:3)</PresentationFormat>
  <Paragraphs>735</Paragraphs>
  <Slides>25</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ＭＳ Ｐゴシック</vt:lpstr>
      <vt:lpstr>Arial</vt:lpstr>
      <vt:lpstr>Arial Narrow</vt:lpstr>
      <vt:lpstr>Calibri</vt:lpstr>
      <vt:lpstr>Cambria Math</vt:lpstr>
      <vt:lpstr>Copperplate Gothic Bold</vt:lpstr>
      <vt:lpstr>Courier New</vt:lpstr>
      <vt:lpstr>Times New Roman</vt:lpstr>
      <vt:lpstr>Wingdings</vt:lpstr>
      <vt:lpstr>Custom Design</vt:lpstr>
      <vt:lpstr>1_Custom Design</vt:lpstr>
      <vt:lpstr>Briefing Template 1 Oct 09-Revised1</vt:lpstr>
      <vt:lpstr>PowerPoint Presentation</vt:lpstr>
      <vt:lpstr>                                                                                                                                   Agenda</vt:lpstr>
      <vt:lpstr>Construction &amp; Equipment Organization</vt:lpstr>
      <vt:lpstr> Construction &amp; Equipment Supply Chain “Lightbulbs to Bulldozers” </vt:lpstr>
      <vt:lpstr>Class IV… Construction &amp; Equipment</vt:lpstr>
      <vt:lpstr>Construction &amp; Equipment Business FY17 Sales @ Standard</vt:lpstr>
      <vt:lpstr>Construction &amp; Equipment A Unique DLA Supply Chain</vt:lpstr>
      <vt:lpstr>High Level Projects - C&amp;E</vt:lpstr>
      <vt:lpstr>Executive Agent for Class IV Construction &amp; Barrier Material</vt:lpstr>
      <vt:lpstr>MRO / Metals Division Maintenance Repair &amp; Operations (MRO) Supplies</vt:lpstr>
      <vt:lpstr>MRO Support</vt:lpstr>
      <vt:lpstr>Fire and Marine Division Special Operational Equipment</vt:lpstr>
      <vt:lpstr>Fire and Marine Division Fire &amp; Emergency Services Equipment</vt:lpstr>
      <vt:lpstr>Class IV Division Wood Products</vt:lpstr>
      <vt:lpstr>CONUS – Wood Products TLSP</vt:lpstr>
      <vt:lpstr>Class IV Division  Barriers &amp; Stabilization Material</vt:lpstr>
      <vt:lpstr>Move &amp; Store Division Heavy Equipment</vt:lpstr>
      <vt:lpstr>Move &amp; Store Division Containers</vt:lpstr>
      <vt:lpstr>Move &amp; Store Division Ground Support</vt:lpstr>
      <vt:lpstr>    Lighting, Commercial Hardware, HVAC,  NESO Division</vt:lpstr>
      <vt:lpstr>Miscellaneous Equipment Division Technology &amp; Information Equipment, FSG 80</vt:lpstr>
      <vt:lpstr>Metals Program </vt:lpstr>
      <vt:lpstr>Metals Program Coverage</vt:lpstr>
      <vt:lpstr>                                                                                                                                                                            Construction &amp; Equipment                                                                                     What We Want to Leave You With</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Allegro, Kathleen M CIV DLA TROOP SUPPORT (US)</dc:creator>
  <cp:lastModifiedBy>Page, Howard T III CIV DLA TROOP SUPPORT (US)</cp:lastModifiedBy>
  <cp:revision>22</cp:revision>
  <cp:lastPrinted>2018-05-30T17:25:21Z</cp:lastPrinted>
  <dcterms:created xsi:type="dcterms:W3CDTF">2017-08-16T14:31:08Z</dcterms:created>
  <dcterms:modified xsi:type="dcterms:W3CDTF">2018-09-11T12:08:05Z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Fortier, Jamie L DLA CIV STRATEGIC PLANS AND POLICY</vt:lpwstr>
  </property>
  <property fmtid="{D5CDD505-2E9C-101B-9397-08002B2CF9AE}" pid="4" name="TemplateUrl">
    <vt:lpwstr/>
  </property>
  <property fmtid="{D5CDD505-2E9C-101B-9397-08002B2CF9AE}" pid="5" name="xd_ProgID">
    <vt:lpwstr/>
  </property>
  <property fmtid="{D5CDD505-2E9C-101B-9397-08002B2CF9AE}" pid="6" name="display_urn:schemas-microsoft-com:office:office#Author">
    <vt:lpwstr>Dobson, Michael DLA CIV INFORMATION OPERATIONS</vt:lpwstr>
  </property>
  <property fmtid="{D5CDD505-2E9C-101B-9397-08002B2CF9AE}" pid="7" name="Order">
    <vt:lpwstr>75800.0000000000</vt:lpwstr>
  </property>
  <property fmtid="{D5CDD505-2E9C-101B-9397-08002B2CF9AE}" pid="8" name="ContentTypeId">
    <vt:lpwstr>0x010100E8CA837106F1E94082CF217E31203580</vt:lpwstr>
  </property>
</Properties>
</file>