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2" r:id="rId1"/>
  </p:sldMasterIdLst>
  <p:notesMasterIdLst>
    <p:notesMasterId r:id="rId28"/>
  </p:notesMasterIdLst>
  <p:handoutMasterIdLst>
    <p:handoutMasterId r:id="rId29"/>
  </p:handoutMasterIdLst>
  <p:sldIdLst>
    <p:sldId id="492" r:id="rId2"/>
    <p:sldId id="511" r:id="rId3"/>
    <p:sldId id="510" r:id="rId4"/>
    <p:sldId id="508" r:id="rId5"/>
    <p:sldId id="514" r:id="rId6"/>
    <p:sldId id="513" r:id="rId7"/>
    <p:sldId id="515" r:id="rId8"/>
    <p:sldId id="516" r:id="rId9"/>
    <p:sldId id="517" r:id="rId10"/>
    <p:sldId id="518" r:id="rId11"/>
    <p:sldId id="519" r:id="rId12"/>
    <p:sldId id="520" r:id="rId13"/>
    <p:sldId id="521" r:id="rId14"/>
    <p:sldId id="522" r:id="rId15"/>
    <p:sldId id="523" r:id="rId16"/>
    <p:sldId id="524" r:id="rId17"/>
    <p:sldId id="525" r:id="rId18"/>
    <p:sldId id="528" r:id="rId19"/>
    <p:sldId id="526" r:id="rId20"/>
    <p:sldId id="527" r:id="rId21"/>
    <p:sldId id="529" r:id="rId22"/>
    <p:sldId id="530" r:id="rId23"/>
    <p:sldId id="531" r:id="rId24"/>
    <p:sldId id="533" r:id="rId25"/>
    <p:sldId id="532" r:id="rId26"/>
    <p:sldId id="534" r:id="rId27"/>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FF00"/>
    <a:srgbClr val="800000"/>
    <a:srgbClr val="33CCFF"/>
    <a:srgbClr val="6699FF"/>
    <a:srgbClr val="66FFFF"/>
    <a:srgbClr val="000066"/>
    <a:srgbClr val="000099"/>
    <a:srgbClr val="003366"/>
    <a:srgbClr val="A50021"/>
    <a:srgbClr val="CC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69" autoAdjust="0"/>
    <p:restoredTop sz="92710" autoAdjust="0"/>
  </p:normalViewPr>
  <p:slideViewPr>
    <p:cSldViewPr>
      <p:cViewPr>
        <p:scale>
          <a:sx n="60" d="100"/>
          <a:sy n="60" d="100"/>
        </p:scale>
        <p:origin x="-1114" y="-26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3" d="100"/>
          <a:sy n="53" d="100"/>
        </p:scale>
        <p:origin x="-1902" y="-102"/>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628" cy="464820"/>
          </a:xfrm>
          <a:prstGeom prst="rect">
            <a:avLst/>
          </a:prstGeom>
        </p:spPr>
        <p:txBody>
          <a:bodyPr vert="horz" lIns="91650" tIns="45825" rIns="91650" bIns="45825" rtlCol="0"/>
          <a:lstStyle>
            <a:lvl1pPr algn="l">
              <a:defRPr sz="1200"/>
            </a:lvl1pPr>
          </a:lstStyle>
          <a:p>
            <a:endParaRPr lang="en-US"/>
          </a:p>
        </p:txBody>
      </p:sp>
      <p:sp>
        <p:nvSpPr>
          <p:cNvPr id="4" name="Footer Placeholder 3"/>
          <p:cNvSpPr>
            <a:spLocks noGrp="1"/>
          </p:cNvSpPr>
          <p:nvPr>
            <p:ph type="ftr" sz="quarter" idx="2"/>
          </p:nvPr>
        </p:nvSpPr>
        <p:spPr>
          <a:xfrm>
            <a:off x="0" y="8829989"/>
            <a:ext cx="3037628" cy="464820"/>
          </a:xfrm>
          <a:prstGeom prst="rect">
            <a:avLst/>
          </a:prstGeom>
        </p:spPr>
        <p:txBody>
          <a:bodyPr vert="horz" lIns="91650" tIns="45825" rIns="91650" bIns="45825" rtlCol="0" anchor="b"/>
          <a:lstStyle>
            <a:lvl1pPr algn="l">
              <a:defRPr sz="1200"/>
            </a:lvl1pPr>
          </a:lstStyle>
          <a:p>
            <a:endParaRPr lang="en-US"/>
          </a:p>
        </p:txBody>
      </p:sp>
    </p:spTree>
    <p:extLst>
      <p:ext uri="{BB962C8B-B14F-4D97-AF65-F5344CB8AC3E}">
        <p14:creationId xmlns:p14="http://schemas.microsoft.com/office/powerpoint/2010/main" val="324762018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4" y="0"/>
            <a:ext cx="3037840" cy="464820"/>
          </a:xfrm>
          <a:prstGeom prst="rect">
            <a:avLst/>
          </a:prstGeom>
          <a:noFill/>
          <a:ln w="9525">
            <a:noFill/>
            <a:miter lim="800000"/>
            <a:headEnd/>
            <a:tailEnd/>
          </a:ln>
        </p:spPr>
        <p:txBody>
          <a:bodyPr vert="horz" wrap="square" lIns="93132" tIns="46567" rIns="93132" bIns="46567" numCol="1" anchor="t" anchorCtr="0" compatLnSpc="1">
            <a:prstTxWarp prst="textNoShape">
              <a:avLst/>
            </a:prstTxWarp>
          </a:bodyPr>
          <a:lstStyle>
            <a:lvl1pPr>
              <a:defRPr sz="1200">
                <a:latin typeface="Arial" charset="0"/>
              </a:defRPr>
            </a:lvl1pPr>
          </a:lstStyle>
          <a:p>
            <a:pPr>
              <a:defRPr/>
            </a:pPr>
            <a:endParaRPr lang="en-US" dirty="0"/>
          </a:p>
        </p:txBody>
      </p:sp>
      <p:sp>
        <p:nvSpPr>
          <p:cNvPr id="5123" name="Rectangle 3"/>
          <p:cNvSpPr>
            <a:spLocks noGrp="1" noChangeArrowheads="1"/>
          </p:cNvSpPr>
          <p:nvPr>
            <p:ph type="dt" idx="1"/>
          </p:nvPr>
        </p:nvSpPr>
        <p:spPr bwMode="auto">
          <a:xfrm>
            <a:off x="3970938" y="0"/>
            <a:ext cx="3037840" cy="464820"/>
          </a:xfrm>
          <a:prstGeom prst="rect">
            <a:avLst/>
          </a:prstGeom>
          <a:noFill/>
          <a:ln w="9525">
            <a:noFill/>
            <a:miter lim="800000"/>
            <a:headEnd/>
            <a:tailEnd/>
          </a:ln>
        </p:spPr>
        <p:txBody>
          <a:bodyPr vert="horz" wrap="square" lIns="93132" tIns="46567" rIns="93132" bIns="46567" numCol="1" anchor="t" anchorCtr="0" compatLnSpc="1">
            <a:prstTxWarp prst="textNoShape">
              <a:avLst/>
            </a:prstTxWarp>
          </a:bodyPr>
          <a:lstStyle>
            <a:lvl1pPr algn="r">
              <a:defRPr sz="1200">
                <a:latin typeface="Arial" charset="0"/>
              </a:defRPr>
            </a:lvl1pPr>
          </a:lstStyle>
          <a:p>
            <a:pPr>
              <a:defRPr/>
            </a:pPr>
            <a:endParaRPr lang="en-US" dirty="0"/>
          </a:p>
        </p:txBody>
      </p:sp>
      <p:sp>
        <p:nvSpPr>
          <p:cNvPr id="8196"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5125"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p:spPr>
        <p:txBody>
          <a:bodyPr vert="horz" wrap="square" lIns="93132" tIns="46567" rIns="93132" bIns="46567"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4" y="8829967"/>
            <a:ext cx="3037840" cy="464820"/>
          </a:xfrm>
          <a:prstGeom prst="rect">
            <a:avLst/>
          </a:prstGeom>
          <a:noFill/>
          <a:ln w="9525">
            <a:noFill/>
            <a:miter lim="800000"/>
            <a:headEnd/>
            <a:tailEnd/>
          </a:ln>
        </p:spPr>
        <p:txBody>
          <a:bodyPr vert="horz" wrap="square" lIns="93132" tIns="46567" rIns="93132" bIns="46567" numCol="1" anchor="b" anchorCtr="0" compatLnSpc="1">
            <a:prstTxWarp prst="textNoShape">
              <a:avLst/>
            </a:prstTxWarp>
          </a:bodyPr>
          <a:lstStyle>
            <a:lvl1pPr>
              <a:defRPr sz="1200">
                <a:latin typeface="Arial" charset="0"/>
              </a:defRPr>
            </a:lvl1pPr>
          </a:lstStyle>
          <a:p>
            <a:pPr>
              <a:defRPr/>
            </a:pPr>
            <a:endParaRPr lang="en-US" dirty="0"/>
          </a:p>
        </p:txBody>
      </p:sp>
      <p:sp>
        <p:nvSpPr>
          <p:cNvPr id="5127"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p:spPr>
        <p:txBody>
          <a:bodyPr vert="horz" wrap="square" lIns="93132" tIns="46567" rIns="93132" bIns="46567" numCol="1" anchor="b" anchorCtr="0" compatLnSpc="1">
            <a:prstTxWarp prst="textNoShape">
              <a:avLst/>
            </a:prstTxWarp>
          </a:bodyPr>
          <a:lstStyle>
            <a:lvl1pPr algn="r">
              <a:defRPr sz="1200">
                <a:latin typeface="Arial" charset="0"/>
              </a:defRPr>
            </a:lvl1pPr>
          </a:lstStyle>
          <a:p>
            <a:pPr>
              <a:defRPr/>
            </a:pPr>
            <a:fld id="{254F2F40-C081-4464-952A-F9772A846A9C}" type="slidenum">
              <a:rPr lang="en-US"/>
              <a:pPr>
                <a:defRPr/>
              </a:pPr>
              <a:t>‹#›</a:t>
            </a:fld>
            <a:endParaRPr lang="en-US" dirty="0"/>
          </a:p>
        </p:txBody>
      </p:sp>
    </p:spTree>
    <p:extLst>
      <p:ext uri="{BB962C8B-B14F-4D97-AF65-F5344CB8AC3E}">
        <p14:creationId xmlns:p14="http://schemas.microsoft.com/office/powerpoint/2010/main" val="3953927832"/>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extBox 1"/>
          <p:cNvSpPr txBox="1"/>
          <p:nvPr userDrawn="1"/>
        </p:nvSpPr>
        <p:spPr>
          <a:xfrm>
            <a:off x="1467787" y="119545"/>
            <a:ext cx="6203950" cy="738188"/>
          </a:xfrm>
          <a:prstGeom prst="rect">
            <a:avLst/>
          </a:prstGeom>
          <a:noFill/>
          <a:effectLst>
            <a:outerShdw blurRad="50800" dist="38100" dir="5400000" algn="t" rotWithShape="0">
              <a:prstClr val="black">
                <a:alpha val="88000"/>
              </a:prstClr>
            </a:outerShdw>
          </a:effectLst>
        </p:spPr>
        <p:txBody>
          <a:bodyPr wrap="none">
            <a:spAutoFit/>
          </a:bodyPr>
          <a:lstStyle/>
          <a:p>
            <a:pPr algn="ctr" fontAlgn="auto">
              <a:spcBef>
                <a:spcPts val="0"/>
              </a:spcBef>
              <a:spcAft>
                <a:spcPts val="0"/>
              </a:spcAft>
              <a:defRPr/>
            </a:pPr>
            <a:r>
              <a:rPr lang="en-US" sz="2800" dirty="0">
                <a:latin typeface="Copperplate Gothic Bold" pitchFamily="34" charset="0"/>
                <a:ea typeface="Cambria Math" pitchFamily="18" charset="0"/>
              </a:rPr>
              <a:t>DEFENSE LOGISTICS AGENCY</a:t>
            </a:r>
          </a:p>
          <a:p>
            <a:pPr algn="ctr" fontAlgn="auto">
              <a:spcBef>
                <a:spcPts val="0"/>
              </a:spcBef>
              <a:spcAft>
                <a:spcPts val="0"/>
              </a:spcAft>
              <a:defRPr/>
            </a:pPr>
            <a:r>
              <a:rPr lang="en-US" sz="1400" dirty="0">
                <a:latin typeface="Copperplate Gothic Bold" pitchFamily="34" charset="0"/>
                <a:ea typeface="Cambria Math" pitchFamily="18" charset="0"/>
              </a:rPr>
              <a:t>AMERICA’S COMBAT LOGISTICS SUPPORT AGENCY</a:t>
            </a:r>
          </a:p>
        </p:txBody>
      </p:sp>
      <p:sp>
        <p:nvSpPr>
          <p:cNvPr id="3" name="Rectangle 2"/>
          <p:cNvSpPr/>
          <p:nvPr userDrawn="1"/>
        </p:nvSpPr>
        <p:spPr>
          <a:xfrm>
            <a:off x="7391400" y="1066800"/>
            <a:ext cx="914400" cy="228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sp>
        <p:nvSpPr>
          <p:cNvPr id="5" name="TextBox 4"/>
          <p:cNvSpPr txBox="1"/>
          <p:nvPr userDrawn="1"/>
        </p:nvSpPr>
        <p:spPr>
          <a:xfrm>
            <a:off x="634203" y="6553200"/>
            <a:ext cx="7847020" cy="246221"/>
          </a:xfrm>
          <a:prstGeom prst="rect">
            <a:avLst/>
          </a:prstGeom>
          <a:noFill/>
          <a:effectLst>
            <a:outerShdw blurRad="50800" dist="38100" dir="5400000" algn="t" rotWithShape="0">
              <a:prstClr val="black">
                <a:alpha val="88000"/>
              </a:prstClr>
            </a:outerShdw>
          </a:effectLst>
        </p:spPr>
        <p:txBody>
          <a:bodyPr wrap="none">
            <a:spAutoFit/>
          </a:bodyPr>
          <a:lstStyle/>
          <a:p>
            <a:pPr algn="ctr" fontAlgn="auto">
              <a:spcBef>
                <a:spcPts val="0"/>
              </a:spcBef>
              <a:spcAft>
                <a:spcPts val="0"/>
              </a:spcAft>
              <a:defRPr/>
            </a:pPr>
            <a:r>
              <a:rPr lang="en-US" sz="1000" dirty="0">
                <a:latin typeface="Copperplate Gothic Bold" pitchFamily="34" charset="0"/>
                <a:ea typeface="Cambria Math" pitchFamily="18" charset="0"/>
              </a:rPr>
              <a:t>WARFIGHTER SUPPORT </a:t>
            </a:r>
            <a:r>
              <a:rPr lang="en-US" sz="1000" dirty="0" smtClean="0">
                <a:latin typeface="Copperplate Gothic Bold" pitchFamily="34" charset="0"/>
                <a:ea typeface="Cambria Math" pitchFamily="18" charset="0"/>
              </a:rPr>
              <a:t>                               </a:t>
            </a:r>
            <a:r>
              <a:rPr lang="en-US" sz="1000" dirty="0">
                <a:latin typeface="Copperplate Gothic Bold" pitchFamily="34" charset="0"/>
                <a:ea typeface="Cambria Math" pitchFamily="18" charset="0"/>
              </a:rPr>
              <a:t>STEWARDSHIP EXCELLENCE                       WORKFORCE DEVELOPMENT</a:t>
            </a:r>
          </a:p>
        </p:txBody>
      </p:sp>
      <p:sp>
        <p:nvSpPr>
          <p:cNvPr id="6" name="Rectangle 5"/>
          <p:cNvSpPr/>
          <p:nvPr userDrawn="1"/>
        </p:nvSpPr>
        <p:spPr>
          <a:xfrm>
            <a:off x="9939" y="56322"/>
            <a:ext cx="838200" cy="8580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p>
        </p:txBody>
      </p:sp>
      <p:pic>
        <p:nvPicPr>
          <p:cNvPr id="8" name="Picture 10" descr="Logo.jpg"/>
          <p:cNvPicPr>
            <a:picLocks noChangeAspect="1"/>
          </p:cNvPicPr>
          <p:nvPr userDrawn="1"/>
        </p:nvPicPr>
        <p:blipFill>
          <a:blip r:embed="rId2" cstate="print"/>
          <a:srcRect/>
          <a:stretch>
            <a:fillRect/>
          </a:stretch>
        </p:blipFill>
        <p:spPr bwMode="auto">
          <a:xfrm>
            <a:off x="2133600" y="1371600"/>
            <a:ext cx="4889500" cy="4889500"/>
          </a:xfrm>
          <a:prstGeom prst="rect">
            <a:avLst/>
          </a:prstGeom>
          <a:noFill/>
          <a:ln w="9525">
            <a:noFill/>
            <a:miter lim="800000"/>
            <a:headEnd/>
            <a:tailEnd/>
          </a:ln>
        </p:spPr>
      </p:pic>
      <p:sp>
        <p:nvSpPr>
          <p:cNvPr id="9" name="TextBox 8"/>
          <p:cNvSpPr txBox="1"/>
          <p:nvPr userDrawn="1"/>
        </p:nvSpPr>
        <p:spPr>
          <a:xfrm>
            <a:off x="0" y="1062335"/>
            <a:ext cx="9143999" cy="461665"/>
          </a:xfrm>
          <a:prstGeom prst="rect">
            <a:avLst/>
          </a:prstGeom>
          <a:noFill/>
          <a:effectLst/>
        </p:spPr>
        <p:txBody>
          <a:bodyPr wrap="square">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fontAlgn="auto">
              <a:spcBef>
                <a:spcPts val="0"/>
              </a:spcBef>
              <a:spcAft>
                <a:spcPts val="0"/>
              </a:spcAft>
              <a:defRPr/>
            </a:pPr>
            <a:r>
              <a:rPr lang="en-US" sz="2400" b="1" cap="none" spc="0" smtClean="0">
                <a:ln w="11430"/>
                <a:solidFill>
                  <a:srgbClr val="800000"/>
                </a:solidFill>
                <a:effectLst>
                  <a:outerShdw blurRad="50800" dist="76200" dir="3600000" algn="t" rotWithShape="0">
                    <a:srgbClr val="000066">
                      <a:alpha val="40000"/>
                    </a:srgbClr>
                  </a:outerShdw>
                </a:effectLst>
                <a:latin typeface="Copperplate Gothic Bold" pitchFamily="34" charset="0"/>
                <a:ea typeface="Cambria Math" pitchFamily="18" charset="0"/>
              </a:rPr>
              <a:t>DLA Land AND Maritime</a:t>
            </a:r>
            <a:endParaRPr lang="en-US" sz="2400" b="1" cap="none" spc="0" dirty="0">
              <a:ln w="11430"/>
              <a:solidFill>
                <a:srgbClr val="800000"/>
              </a:solidFill>
              <a:effectLst>
                <a:outerShdw blurRad="50800" dist="76200" dir="3600000" algn="t" rotWithShape="0">
                  <a:srgbClr val="000066">
                    <a:alpha val="40000"/>
                  </a:srgbClr>
                </a:outerShdw>
              </a:effectLst>
              <a:latin typeface="Copperplate Gothic Bold" pitchFamily="34" charset="0"/>
              <a:ea typeface="Cambria Math" pitchFamily="18"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5" name="Slide Number Placeholder 5"/>
          <p:cNvSpPr txBox="1">
            <a:spLocks/>
          </p:cNvSpPr>
          <p:nvPr userDrawn="1"/>
        </p:nvSpPr>
        <p:spPr>
          <a:xfrm>
            <a:off x="7010400" y="6492875"/>
            <a:ext cx="2133600" cy="365125"/>
          </a:xfrm>
          <a:prstGeom prst="rect">
            <a:avLst/>
          </a:prstGeom>
        </p:spPr>
        <p:txBody>
          <a:bodyPr anchor="ctr"/>
          <a:lstStyle>
            <a:lvl1pPr>
              <a:defRPr/>
            </a:lvl1pPr>
          </a:lstStyle>
          <a:p>
            <a:pPr algn="r" fontAlgn="auto">
              <a:spcBef>
                <a:spcPts val="0"/>
              </a:spcBef>
              <a:spcAft>
                <a:spcPts val="0"/>
              </a:spcAft>
              <a:defRPr/>
            </a:pPr>
            <a:fld id="{3145D93F-16FB-4D82-B935-E87261EB5024}" type="slidenum">
              <a:rPr lang="en-US" sz="1200" smtClean="0">
                <a:solidFill>
                  <a:schemeClr val="tx1">
                    <a:tint val="75000"/>
                  </a:schemeClr>
                </a:solidFill>
                <a:latin typeface="+mn-lt"/>
              </a:rPr>
              <a:pPr algn="r" fontAlgn="auto">
                <a:spcBef>
                  <a:spcPts val="0"/>
                </a:spcBef>
                <a:spcAft>
                  <a:spcPts val="0"/>
                </a:spcAft>
                <a:defRPr/>
              </a:pPr>
              <a:t>‹#›</a:t>
            </a:fld>
            <a:endParaRPr lang="en-US" sz="1200" dirty="0">
              <a:solidFill>
                <a:schemeClr val="tx1">
                  <a:tint val="75000"/>
                </a:schemeClr>
              </a:solidFill>
              <a:latin typeface="+mn-lt"/>
            </a:endParaRPr>
          </a:p>
        </p:txBody>
      </p:sp>
      <p:sp>
        <p:nvSpPr>
          <p:cNvPr id="3" name="Content Placeholder 2"/>
          <p:cNvSpPr>
            <a:spLocks noGrp="1"/>
          </p:cNvSpPr>
          <p:nvPr>
            <p:ph idx="1"/>
          </p:nvPr>
        </p:nvSpPr>
        <p:spPr>
          <a:xfrm>
            <a:off x="457200" y="1600200"/>
            <a:ext cx="8229600" cy="4525963"/>
          </a:xfrm>
          <a:prstGeom prst="rect">
            <a:avLst/>
          </a:prstGeom>
        </p:spPr>
        <p:txBody>
          <a:bodyPr/>
          <a:lstStyle>
            <a:lvl5pPr>
              <a:buFont typeface="Arial" pitchFamily="34" charset="0"/>
              <a:buChar char="•"/>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19" name="Title 1"/>
          <p:cNvSpPr>
            <a:spLocks noGrp="1"/>
          </p:cNvSpPr>
          <p:nvPr>
            <p:ph type="title" idx="4294967295"/>
          </p:nvPr>
        </p:nvSpPr>
        <p:spPr>
          <a:xfrm>
            <a:off x="457200" y="274638"/>
            <a:ext cx="8229600" cy="1143000"/>
          </a:xfrm>
          <a:prstGeom prst="rect">
            <a:avLst/>
          </a:prstGeom>
        </p:spPr>
        <p:txBody>
          <a:bodyPr/>
          <a:lstStyle>
            <a:lvl1pPr>
              <a:defRPr sz="3400"/>
            </a:lvl1pPr>
          </a:lstStyle>
          <a:p>
            <a:r>
              <a:rPr lang="en-US" dirty="0" smtClean="0"/>
              <a:t>Click to edit Master title style</a:t>
            </a:r>
          </a:p>
        </p:txBody>
      </p:sp>
      <p:pic>
        <p:nvPicPr>
          <p:cNvPr id="6" name="Picture 1"/>
          <p:cNvPicPr>
            <a:picLocks noChangeAspect="1" noChangeArrowheads="1"/>
          </p:cNvPicPr>
          <p:nvPr userDrawn="1"/>
        </p:nvPicPr>
        <p:blipFill>
          <a:blip r:embed="rId2" cstate="print"/>
          <a:srcRect/>
          <a:stretch>
            <a:fillRect/>
          </a:stretch>
        </p:blipFill>
        <p:spPr bwMode="auto">
          <a:xfrm>
            <a:off x="7494840" y="-61420"/>
            <a:ext cx="1724165" cy="994095"/>
          </a:xfrm>
          <a:prstGeom prst="rect">
            <a:avLst/>
          </a:prstGeom>
          <a:noFill/>
          <a:ln w="9525">
            <a:noFill/>
            <a:miter lim="800000"/>
            <a:headEnd/>
            <a:tailEnd/>
          </a:ln>
          <a:effectLst/>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pic>
        <p:nvPicPr>
          <p:cNvPr id="3" name="Picture 1"/>
          <p:cNvPicPr>
            <a:picLocks noChangeAspect="1" noChangeArrowheads="1"/>
          </p:cNvPicPr>
          <p:nvPr userDrawn="1"/>
        </p:nvPicPr>
        <p:blipFill>
          <a:blip r:embed="rId2" cstate="print"/>
          <a:srcRect/>
          <a:stretch>
            <a:fillRect/>
          </a:stretch>
        </p:blipFill>
        <p:spPr bwMode="auto">
          <a:xfrm>
            <a:off x="7494840" y="-61420"/>
            <a:ext cx="1724165" cy="994095"/>
          </a:xfrm>
          <a:prstGeom prst="rect">
            <a:avLst/>
          </a:prstGeom>
          <a:noFill/>
          <a:ln w="9525">
            <a:noFill/>
            <a:miter lim="800000"/>
            <a:headEnd/>
            <a:tailEnd/>
          </a:ln>
          <a:effectLst/>
        </p:spPr>
      </p:pic>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1" name="Slide Number Placeholder 5"/>
          <p:cNvSpPr txBox="1">
            <a:spLocks/>
          </p:cNvSpPr>
          <p:nvPr userDrawn="1"/>
        </p:nvSpPr>
        <p:spPr>
          <a:xfrm>
            <a:off x="7010400" y="6492875"/>
            <a:ext cx="2133600" cy="365125"/>
          </a:xfrm>
          <a:prstGeom prst="rect">
            <a:avLst/>
          </a:prstGeom>
        </p:spPr>
        <p:txBody>
          <a:bodyPr anchor="ctr"/>
          <a:lstStyle>
            <a:lvl1pPr>
              <a:defRPr/>
            </a:lvl1pPr>
          </a:lstStyle>
          <a:p>
            <a:pPr algn="r" fontAlgn="auto">
              <a:spcBef>
                <a:spcPts val="0"/>
              </a:spcBef>
              <a:spcAft>
                <a:spcPts val="0"/>
              </a:spcAft>
              <a:defRPr/>
            </a:pPr>
            <a:fld id="{54BDC4D4-D30D-451B-88B7-A54E9CB5A4FB}" type="slidenum">
              <a:rPr lang="en-US" sz="1200" smtClean="0">
                <a:solidFill>
                  <a:schemeClr val="tx1">
                    <a:tint val="75000"/>
                  </a:schemeClr>
                </a:solidFill>
                <a:latin typeface="+mn-lt"/>
              </a:rPr>
              <a:pPr algn="r" fontAlgn="auto">
                <a:spcBef>
                  <a:spcPts val="0"/>
                </a:spcBef>
                <a:spcAft>
                  <a:spcPts val="0"/>
                </a:spcAft>
                <a:defRPr/>
              </a:pPr>
              <a:t>‹#›</a:t>
            </a:fld>
            <a:endParaRPr lang="en-US" sz="1200" dirty="0">
              <a:solidFill>
                <a:schemeClr val="tx1">
                  <a:tint val="75000"/>
                </a:schemeClr>
              </a:solidFill>
              <a:latin typeface="+mn-lt"/>
            </a:endParaRPr>
          </a:p>
        </p:txBody>
      </p:sp>
      <p:pic>
        <p:nvPicPr>
          <p:cNvPr id="1027" name="Picture 5" descr="Q:\DR\Administrative\Photos for Briefs\DLA Logos\DLA-Logo-Clear.gif"/>
          <p:cNvPicPr>
            <a:picLocks noChangeAspect="1" noChangeArrowheads="1"/>
          </p:cNvPicPr>
          <p:nvPr userDrawn="1"/>
        </p:nvPicPr>
        <p:blipFill>
          <a:blip r:embed="rId5" cstate="print"/>
          <a:srcRect/>
          <a:stretch>
            <a:fillRect/>
          </a:stretch>
        </p:blipFill>
        <p:spPr bwMode="auto">
          <a:xfrm>
            <a:off x="65106" y="38927"/>
            <a:ext cx="773094" cy="914946"/>
          </a:xfrm>
          <a:prstGeom prst="rect">
            <a:avLst/>
          </a:prstGeom>
          <a:noFill/>
          <a:ln w="9525">
            <a:noFill/>
            <a:miter lim="800000"/>
            <a:headEnd/>
            <a:tailEnd/>
          </a:ln>
        </p:spPr>
      </p:pic>
      <p:cxnSp>
        <p:nvCxnSpPr>
          <p:cNvPr id="12" name="Straight Connector 11"/>
          <p:cNvCxnSpPr/>
          <p:nvPr userDrawn="1"/>
        </p:nvCxnSpPr>
        <p:spPr>
          <a:xfrm>
            <a:off x="0" y="990600"/>
            <a:ext cx="9144000" cy="0"/>
          </a:xfrm>
          <a:prstGeom prst="line">
            <a:avLst/>
          </a:prstGeom>
          <a:ln w="63500"/>
        </p:spPr>
        <p:style>
          <a:lnRef idx="2">
            <a:schemeClr val="dk1"/>
          </a:lnRef>
          <a:fillRef idx="0">
            <a:schemeClr val="dk1"/>
          </a:fillRef>
          <a:effectRef idx="1">
            <a:schemeClr val="dk1"/>
          </a:effectRef>
          <a:fontRef idx="minor">
            <a:schemeClr val="tx1"/>
          </a:fontRef>
        </p:style>
      </p:cxnSp>
    </p:spTree>
  </p:cSld>
  <p:clrMap bg1="lt1" tx1="dk1" bg2="lt2" tx2="dk2" accent1="accent1" accent2="accent2" accent3="accent3" accent4="accent4" accent5="accent5" accent6="accent6" hlink="hlink" folHlink="folHlink"/>
  <p:sldLayoutIdLst>
    <p:sldLayoutId id="2147484017" r:id="rId1"/>
    <p:sldLayoutId id="2147484018" r:id="rId2"/>
    <p:sldLayoutId id="2147484020" r:id="rId3"/>
  </p:sldLayoutIdLst>
  <p:hf sldNum="0" hdr="0" ftr="0" dt="0"/>
  <p:txStyles>
    <p:titleStyle>
      <a:lvl1pPr algn="ctr" rtl="0" eaLnBrk="0" fontAlgn="base" hangingPunct="0">
        <a:spcBef>
          <a:spcPct val="0"/>
        </a:spcBef>
        <a:spcAft>
          <a:spcPct val="0"/>
        </a:spcAft>
        <a:defRPr sz="3600" b="1" kern="1200">
          <a:solidFill>
            <a:schemeClr val="tx1"/>
          </a:solidFill>
          <a:latin typeface="Arial" pitchFamily="34" charset="0"/>
          <a:ea typeface="+mj-ea"/>
          <a:cs typeface="Arial" pitchFamily="34" charset="0"/>
        </a:defRPr>
      </a:lvl1pPr>
      <a:lvl2pPr algn="ctr" rtl="0" eaLnBrk="0" fontAlgn="base" hangingPunct="0">
        <a:spcBef>
          <a:spcPct val="0"/>
        </a:spcBef>
        <a:spcAft>
          <a:spcPct val="0"/>
        </a:spcAft>
        <a:defRPr sz="3600" b="1">
          <a:solidFill>
            <a:schemeClr val="tx1"/>
          </a:solidFill>
          <a:latin typeface="Arial" pitchFamily="34" charset="0"/>
          <a:cs typeface="Arial" pitchFamily="34" charset="0"/>
        </a:defRPr>
      </a:lvl2pPr>
      <a:lvl3pPr algn="ctr" rtl="0" eaLnBrk="0" fontAlgn="base" hangingPunct="0">
        <a:spcBef>
          <a:spcPct val="0"/>
        </a:spcBef>
        <a:spcAft>
          <a:spcPct val="0"/>
        </a:spcAft>
        <a:defRPr sz="3600" b="1">
          <a:solidFill>
            <a:schemeClr val="tx1"/>
          </a:solidFill>
          <a:latin typeface="Arial" pitchFamily="34" charset="0"/>
          <a:cs typeface="Arial" pitchFamily="34" charset="0"/>
        </a:defRPr>
      </a:lvl3pPr>
      <a:lvl4pPr algn="ctr" rtl="0" eaLnBrk="0" fontAlgn="base" hangingPunct="0">
        <a:spcBef>
          <a:spcPct val="0"/>
        </a:spcBef>
        <a:spcAft>
          <a:spcPct val="0"/>
        </a:spcAft>
        <a:defRPr sz="3600" b="1">
          <a:solidFill>
            <a:schemeClr val="tx1"/>
          </a:solidFill>
          <a:latin typeface="Arial" pitchFamily="34" charset="0"/>
          <a:cs typeface="Arial" pitchFamily="34" charset="0"/>
        </a:defRPr>
      </a:lvl4pPr>
      <a:lvl5pPr algn="ctr" rtl="0" eaLnBrk="0" fontAlgn="base" hangingPunct="0">
        <a:spcBef>
          <a:spcPct val="0"/>
        </a:spcBef>
        <a:spcAft>
          <a:spcPct val="0"/>
        </a:spcAft>
        <a:defRPr sz="3600" b="1">
          <a:solidFill>
            <a:schemeClr val="tx1"/>
          </a:solidFill>
          <a:latin typeface="Arial" pitchFamily="34" charset="0"/>
          <a:cs typeface="Arial"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Arial" pitchFamily="34" charset="0"/>
          <a:ea typeface="+mn-ea"/>
          <a:cs typeface="Arial" pitchFamily="34" charset="0"/>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Arial" pitchFamily="34" charset="0"/>
          <a:ea typeface="+mn-ea"/>
          <a:cs typeface="Arial" pitchFamily="34" charset="0"/>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Arial" pitchFamily="34" charset="0"/>
          <a:ea typeface="+mn-ea"/>
          <a:cs typeface="Arial" pitchFamily="34" charset="0"/>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Box 22"/>
          <p:cNvSpPr txBox="1">
            <a:spLocks noChangeArrowheads="1"/>
          </p:cNvSpPr>
          <p:nvPr/>
        </p:nvSpPr>
        <p:spPr bwMode="auto">
          <a:xfrm>
            <a:off x="1717531" y="2679174"/>
            <a:ext cx="5683544" cy="2431435"/>
          </a:xfrm>
          <a:prstGeom prst="rect">
            <a:avLst/>
          </a:prstGeom>
          <a:noFill/>
          <a:ln w="9525">
            <a:noFill/>
            <a:miter lim="800000"/>
            <a:headEnd/>
            <a:tailEnd/>
          </a:ln>
        </p:spPr>
        <p:txBody>
          <a:bodyPr wrap="none">
            <a:spAutoFit/>
          </a:bodyPr>
          <a:lstStyle/>
          <a:p>
            <a:pPr algn="ctr"/>
            <a:r>
              <a:rPr lang="en-US" sz="4000" b="1" dirty="0" smtClean="0">
                <a:latin typeface="Times New Roman" panose="02020603050405020304" pitchFamily="18" charset="0"/>
                <a:cs typeface="Times New Roman" panose="02020603050405020304" pitchFamily="18" charset="0"/>
              </a:rPr>
              <a:t>A Pricing Perspective on </a:t>
            </a:r>
          </a:p>
          <a:p>
            <a:pPr algn="ctr"/>
            <a:r>
              <a:rPr lang="en-US" sz="4000" b="1" dirty="0" smtClean="0">
                <a:latin typeface="Times New Roman" panose="02020603050405020304" pitchFamily="18" charset="0"/>
                <a:cs typeface="Times New Roman" panose="02020603050405020304" pitchFamily="18" charset="0"/>
              </a:rPr>
              <a:t>the 8(a) Program</a:t>
            </a:r>
          </a:p>
          <a:p>
            <a:pPr algn="ctr"/>
            <a:r>
              <a:rPr lang="en-US" sz="2400" b="1" dirty="0" smtClean="0">
                <a:latin typeface="Times New Roman" panose="02020603050405020304" pitchFamily="18" charset="0"/>
                <a:cs typeface="Times New Roman" panose="02020603050405020304" pitchFamily="18" charset="0"/>
              </a:rPr>
              <a:t>Hoa Ta</a:t>
            </a:r>
          </a:p>
          <a:p>
            <a:pPr algn="ctr"/>
            <a:r>
              <a:rPr lang="en-US" sz="2400" b="1" dirty="0" smtClean="0">
                <a:latin typeface="Times New Roman" panose="02020603050405020304" pitchFamily="18" charset="0"/>
                <a:cs typeface="Times New Roman" panose="02020603050405020304" pitchFamily="18" charset="0"/>
              </a:rPr>
              <a:t>Contract Cost/Price Analyst</a:t>
            </a:r>
          </a:p>
          <a:p>
            <a:pPr algn="ctr"/>
            <a:r>
              <a:rPr lang="en-US" sz="2400" b="1" dirty="0" smtClean="0">
                <a:latin typeface="Times New Roman" panose="02020603050405020304" pitchFamily="18" charset="0"/>
                <a:cs typeface="Times New Roman" panose="02020603050405020304" pitchFamily="18" charset="0"/>
              </a:rPr>
              <a:t>DLA Land and Maritime</a:t>
            </a:r>
          </a:p>
        </p:txBody>
      </p:sp>
      <p:sp>
        <p:nvSpPr>
          <p:cNvPr id="4099" name="TextBox 23"/>
          <p:cNvSpPr txBox="1">
            <a:spLocks noChangeArrowheads="1"/>
          </p:cNvSpPr>
          <p:nvPr/>
        </p:nvSpPr>
        <p:spPr bwMode="auto">
          <a:xfrm>
            <a:off x="3618084" y="5562600"/>
            <a:ext cx="1882439" cy="707886"/>
          </a:xfrm>
          <a:prstGeom prst="rect">
            <a:avLst/>
          </a:prstGeom>
          <a:noFill/>
          <a:ln w="9525">
            <a:noFill/>
            <a:miter lim="800000"/>
            <a:headEnd/>
            <a:tailEnd/>
          </a:ln>
        </p:spPr>
        <p:txBody>
          <a:bodyPr wrap="none">
            <a:spAutoFit/>
          </a:bodyPr>
          <a:lstStyle/>
          <a:p>
            <a:pPr algn="ctr" fontAlgn="base">
              <a:spcBef>
                <a:spcPct val="0"/>
              </a:spcBef>
              <a:spcAft>
                <a:spcPct val="0"/>
              </a:spcAft>
            </a:pPr>
            <a:endParaRPr lang="en-US" sz="2000" dirty="0">
              <a:solidFill>
                <a:prstClr val="black"/>
              </a:solidFill>
              <a:latin typeface="Arial" charset="0"/>
              <a:cs typeface="Arial" charset="0"/>
            </a:endParaRPr>
          </a:p>
          <a:p>
            <a:pPr algn="ctr" fontAlgn="base">
              <a:spcBef>
                <a:spcPct val="0"/>
              </a:spcBef>
              <a:spcAft>
                <a:spcPct val="0"/>
              </a:spcAft>
            </a:pPr>
            <a:r>
              <a:rPr lang="en-US" sz="2000" b="1" dirty="0" smtClean="0">
                <a:solidFill>
                  <a:prstClr val="black"/>
                </a:solidFill>
                <a:latin typeface="Times New Roman" panose="02020603050405020304" pitchFamily="18" charset="0"/>
                <a:cs typeface="Times New Roman" panose="02020603050405020304" pitchFamily="18" charset="0"/>
              </a:rPr>
              <a:t>March 26, 2014</a:t>
            </a:r>
            <a:endParaRPr lang="en-US" sz="2000" b="1" dirty="0">
              <a:solidFill>
                <a:prstClr val="black"/>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466935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More Regulations… </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3256276"/>
          </a:xfrm>
          <a:prstGeom prst="rect">
            <a:avLst/>
          </a:prstGeom>
          <a:noFill/>
        </p:spPr>
        <p:txBody>
          <a:bodyPr wrap="square" rtlCol="0">
            <a:spAutoFit/>
          </a:bodyPr>
          <a:lstStyle/>
          <a:p>
            <a:pPr eaLnBrk="1" hangingPunct="1">
              <a:spcBef>
                <a:spcPct val="20000"/>
              </a:spcBef>
            </a:pPr>
            <a:r>
              <a:rPr lang="en-US" altLang="en-US" sz="2800" dirty="0" smtClean="0"/>
              <a:t>FAR 19.806 – Pricing the 8(a) Contract</a:t>
            </a:r>
          </a:p>
          <a:p>
            <a:pPr marL="457200" indent="-457200" eaLnBrk="1" hangingPunct="1">
              <a:spcBef>
                <a:spcPct val="20000"/>
              </a:spcBef>
              <a:buFont typeface="+mj-lt"/>
              <a:buAutoNum type="alphaLcParenR"/>
            </a:pPr>
            <a:r>
              <a:rPr lang="en-US" altLang="en-US" sz="2400" dirty="0" smtClean="0"/>
              <a:t>The contracting officer shall price the 8(a) contract in accordance with Subpart 15.4.  </a:t>
            </a:r>
          </a:p>
          <a:p>
            <a:pPr marL="457200" indent="-457200" eaLnBrk="1" hangingPunct="1">
              <a:spcBef>
                <a:spcPct val="20000"/>
              </a:spcBef>
              <a:buFont typeface="+mj-lt"/>
              <a:buAutoNum type="alphaLcParenR"/>
            </a:pPr>
            <a:r>
              <a:rPr lang="en-US" altLang="en-US" sz="2400" dirty="0" smtClean="0"/>
              <a:t>An 8(a) contract, sole source or competitive, may not be awarded if the price of the contract results in a cost to the contracting agency which exceeds a fair market price.</a:t>
            </a:r>
            <a:endParaRPr lang="en-US" altLang="en-US" sz="2400" dirty="0"/>
          </a:p>
          <a:p>
            <a:endParaRPr lang="en-US" sz="2400" dirty="0"/>
          </a:p>
        </p:txBody>
      </p:sp>
    </p:spTree>
    <p:extLst>
      <p:ext uri="{BB962C8B-B14F-4D97-AF65-F5344CB8AC3E}">
        <p14:creationId xmlns:p14="http://schemas.microsoft.com/office/powerpoint/2010/main" val="10659429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More Regulations… </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5472267"/>
          </a:xfrm>
          <a:prstGeom prst="rect">
            <a:avLst/>
          </a:prstGeom>
          <a:noFill/>
        </p:spPr>
        <p:txBody>
          <a:bodyPr wrap="square" rtlCol="0">
            <a:spAutoFit/>
          </a:bodyPr>
          <a:lstStyle/>
          <a:p>
            <a:pPr eaLnBrk="1" hangingPunct="1">
              <a:spcBef>
                <a:spcPct val="20000"/>
              </a:spcBef>
            </a:pPr>
            <a:r>
              <a:rPr lang="en-US" altLang="en-US" sz="2800" dirty="0" smtClean="0"/>
              <a:t>FAR 19.807 – Estimating Fair Market Price</a:t>
            </a:r>
          </a:p>
          <a:p>
            <a:pPr marL="457200" indent="-457200" eaLnBrk="1" hangingPunct="1">
              <a:spcBef>
                <a:spcPct val="20000"/>
              </a:spcBef>
              <a:buFont typeface="+mj-lt"/>
              <a:buAutoNum type="alphaLcParenR"/>
            </a:pPr>
            <a:r>
              <a:rPr lang="en-US" altLang="en-US" sz="2400" dirty="0" smtClean="0"/>
              <a:t>The contracting officer shall estimate the fair market price of the work to be performed by the 8(a) contractor</a:t>
            </a:r>
          </a:p>
          <a:p>
            <a:pPr marL="457200" indent="-457200" eaLnBrk="1" hangingPunct="1">
              <a:spcBef>
                <a:spcPct val="20000"/>
              </a:spcBef>
              <a:buFont typeface="+mj-lt"/>
              <a:buAutoNum type="alphaLcParenR"/>
            </a:pPr>
            <a:r>
              <a:rPr lang="en-US" altLang="en-US" sz="2400" dirty="0" smtClean="0"/>
              <a:t>In estimating the fair market price for an acquisition other than those covered in paragraph (c) of this section, the contracting officer shall use cost or price analysis and consider commercial prices for similar products and services, available in-house estimates, data (including certified cost or pricing data) submitted by the SBA or the 8(a) contractor, and data obtained from any other Government agency.</a:t>
            </a:r>
            <a:endParaRPr lang="en-US" altLang="en-US" sz="2400" dirty="0"/>
          </a:p>
          <a:p>
            <a:endParaRPr lang="en-US" sz="2400" dirty="0"/>
          </a:p>
        </p:txBody>
      </p:sp>
    </p:spTree>
    <p:extLst>
      <p:ext uri="{BB962C8B-B14F-4D97-AF65-F5344CB8AC3E}">
        <p14:creationId xmlns:p14="http://schemas.microsoft.com/office/powerpoint/2010/main" val="39768428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More Regulations… </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4893647"/>
          </a:xfrm>
          <a:prstGeom prst="rect">
            <a:avLst/>
          </a:prstGeom>
          <a:noFill/>
        </p:spPr>
        <p:txBody>
          <a:bodyPr wrap="square" rtlCol="0">
            <a:spAutoFit/>
          </a:bodyPr>
          <a:lstStyle/>
          <a:p>
            <a:pPr marL="457200" indent="-457200" eaLnBrk="1" hangingPunct="1">
              <a:spcBef>
                <a:spcPct val="20000"/>
              </a:spcBef>
              <a:buFont typeface="+mj-lt"/>
              <a:buAutoNum type="alphaLcParenR" startAt="3"/>
            </a:pPr>
            <a:r>
              <a:rPr lang="en-US" altLang="en-US" sz="2400" dirty="0" smtClean="0"/>
              <a:t>In estimating a fair market price for a repeat purchase, the contracting officer shall consider recent award prices for the same items or work if there is comparability in quantities, conditions, terms, and performance items.  The estimated price should be adjusted to reflect differences in specifications, plans, transportation costs, packaging and packing costs, and other circumstances.  Price indices may be used as </a:t>
            </a:r>
            <a:r>
              <a:rPr lang="en-US" altLang="en-US" sz="2400" dirty="0"/>
              <a:t>g</a:t>
            </a:r>
            <a:r>
              <a:rPr lang="en-US" altLang="en-US" sz="2400" dirty="0" smtClean="0"/>
              <a:t>uides to determine the changes in labor and material costs.  Comparison of commercial prices for similar items may also be used.</a:t>
            </a:r>
          </a:p>
          <a:p>
            <a:endParaRPr lang="en-US" sz="2400" dirty="0"/>
          </a:p>
        </p:txBody>
      </p:sp>
    </p:spTree>
    <p:extLst>
      <p:ext uri="{BB962C8B-B14F-4D97-AF65-F5344CB8AC3E}">
        <p14:creationId xmlns:p14="http://schemas.microsoft.com/office/powerpoint/2010/main" val="10996711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More Regulations… </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2874633"/>
          </a:xfrm>
          <a:prstGeom prst="rect">
            <a:avLst/>
          </a:prstGeom>
          <a:noFill/>
        </p:spPr>
        <p:txBody>
          <a:bodyPr wrap="square" rtlCol="0">
            <a:spAutoFit/>
          </a:bodyPr>
          <a:lstStyle/>
          <a:p>
            <a:pPr eaLnBrk="1" hangingPunct="1">
              <a:spcBef>
                <a:spcPct val="20000"/>
              </a:spcBef>
            </a:pPr>
            <a:r>
              <a:rPr lang="en-US" altLang="en-US" sz="2800" dirty="0" smtClean="0"/>
              <a:t>DLAD 19.807-90 – Estimating Fair market Price</a:t>
            </a:r>
          </a:p>
          <a:p>
            <a:pPr marL="457200" indent="-457200" eaLnBrk="1" hangingPunct="1">
              <a:spcBef>
                <a:spcPct val="20000"/>
              </a:spcBef>
              <a:buFont typeface="+mj-lt"/>
              <a:buAutoNum type="alphaLcParenR"/>
            </a:pPr>
            <a:r>
              <a:rPr lang="en-US" altLang="en-US" sz="2400" dirty="0" smtClean="0"/>
              <a:t>A Fair market Price (FMP) is one which the Government can be expected to pay in a competitive environment, in the current open market place.</a:t>
            </a:r>
          </a:p>
          <a:p>
            <a:endParaRPr lang="en-US" sz="2400" dirty="0"/>
          </a:p>
        </p:txBody>
      </p:sp>
    </p:spTree>
    <p:extLst>
      <p:ext uri="{BB962C8B-B14F-4D97-AF65-F5344CB8AC3E}">
        <p14:creationId xmlns:p14="http://schemas.microsoft.com/office/powerpoint/2010/main" val="134574600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More Regulations… </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4278094"/>
          </a:xfrm>
          <a:prstGeom prst="rect">
            <a:avLst/>
          </a:prstGeom>
          <a:noFill/>
        </p:spPr>
        <p:txBody>
          <a:bodyPr wrap="square" rtlCol="0">
            <a:spAutoFit/>
          </a:bodyPr>
          <a:lstStyle/>
          <a:p>
            <a:pPr eaLnBrk="1" hangingPunct="1">
              <a:spcBef>
                <a:spcPct val="20000"/>
              </a:spcBef>
            </a:pPr>
            <a:r>
              <a:rPr lang="en-US" altLang="en-US" sz="2800" dirty="0" smtClean="0"/>
              <a:t>DLAD 19.807-90 – Estimating Fair market Price (cont..)</a:t>
            </a:r>
          </a:p>
          <a:p>
            <a:endParaRPr lang="en-US" sz="2400" dirty="0" smtClean="0"/>
          </a:p>
          <a:p>
            <a:r>
              <a:rPr lang="en-US" sz="2400" dirty="0" smtClean="0"/>
              <a:t>Although use of previous competitive award prices is the required method of determining FMP, whenever applicable, nothing in this directive shall preclude consideration of the unique factors of an individual acquisition or the application of another method of determining FMP, provided that the file clearly documents the reasonableness of the chosen approach.</a:t>
            </a:r>
            <a:endParaRPr lang="en-US" sz="2400" dirty="0"/>
          </a:p>
        </p:txBody>
      </p:sp>
    </p:spTree>
    <p:extLst>
      <p:ext uri="{BB962C8B-B14F-4D97-AF65-F5344CB8AC3E}">
        <p14:creationId xmlns:p14="http://schemas.microsoft.com/office/powerpoint/2010/main" val="39404607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More Regulations… </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3170099"/>
          </a:xfrm>
          <a:prstGeom prst="rect">
            <a:avLst/>
          </a:prstGeom>
          <a:noFill/>
        </p:spPr>
        <p:txBody>
          <a:bodyPr wrap="square" rtlCol="0">
            <a:spAutoFit/>
          </a:bodyPr>
          <a:lstStyle/>
          <a:p>
            <a:pPr eaLnBrk="1" hangingPunct="1">
              <a:spcBef>
                <a:spcPct val="20000"/>
              </a:spcBef>
            </a:pPr>
            <a:r>
              <a:rPr lang="en-US" altLang="en-US" sz="2800" dirty="0" smtClean="0"/>
              <a:t>DLAD 19.807-90 – Estimating Fair market Price (cont..)</a:t>
            </a:r>
          </a:p>
          <a:p>
            <a:endParaRPr lang="en-US" sz="2400" dirty="0" smtClean="0"/>
          </a:p>
          <a:p>
            <a:r>
              <a:rPr lang="en-US" sz="2400" dirty="0" smtClean="0"/>
              <a:t>Previous section 8(a) award prices my be used to determine the current FMP </a:t>
            </a:r>
            <a:r>
              <a:rPr lang="en-US" sz="2400" b="1" dirty="0" smtClean="0"/>
              <a:t>only when </a:t>
            </a:r>
            <a:r>
              <a:rPr lang="en-US" sz="2400" dirty="0" smtClean="0"/>
              <a:t>a suitable previous competitive price is not available; and when the previous FMP was established in accordance with FAR and DLAD guidelines.</a:t>
            </a:r>
            <a:endParaRPr lang="en-US" sz="2400" dirty="0"/>
          </a:p>
        </p:txBody>
      </p:sp>
    </p:spTree>
    <p:extLst>
      <p:ext uri="{BB962C8B-B14F-4D97-AF65-F5344CB8AC3E}">
        <p14:creationId xmlns:p14="http://schemas.microsoft.com/office/powerpoint/2010/main" val="367362120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More Regulations… </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3170099"/>
          </a:xfrm>
          <a:prstGeom prst="rect">
            <a:avLst/>
          </a:prstGeom>
          <a:noFill/>
        </p:spPr>
        <p:txBody>
          <a:bodyPr wrap="square" rtlCol="0">
            <a:spAutoFit/>
          </a:bodyPr>
          <a:lstStyle/>
          <a:p>
            <a:pPr eaLnBrk="1" hangingPunct="1">
              <a:spcBef>
                <a:spcPct val="20000"/>
              </a:spcBef>
            </a:pPr>
            <a:r>
              <a:rPr lang="en-US" altLang="en-US" sz="2800" dirty="0" smtClean="0"/>
              <a:t>DLAD 19.807-90 – Estimating Fair market Price (cont..)</a:t>
            </a:r>
          </a:p>
          <a:p>
            <a:endParaRPr lang="en-US" sz="2400" dirty="0" smtClean="0"/>
          </a:p>
          <a:p>
            <a:r>
              <a:rPr lang="en-US" sz="2400" dirty="0" smtClean="0"/>
              <a:t>Once the FMP is established… it will be the highest price that DLA will pay (in a 8(a) set-aside), except when a revised FMP, established within the FAR and DLAD guidelines, is fully supported and documented by the contracting officer.</a:t>
            </a:r>
            <a:endParaRPr lang="en-US" sz="2400" dirty="0"/>
          </a:p>
        </p:txBody>
      </p:sp>
    </p:spTree>
    <p:extLst>
      <p:ext uri="{BB962C8B-B14F-4D97-AF65-F5344CB8AC3E}">
        <p14:creationId xmlns:p14="http://schemas.microsoft.com/office/powerpoint/2010/main" val="30801434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3200400"/>
            <a:ext cx="7467600" cy="1200329"/>
          </a:xfrm>
          <a:prstGeom prst="rect">
            <a:avLst/>
          </a:prstGeom>
          <a:noFill/>
        </p:spPr>
        <p:txBody>
          <a:bodyPr wrap="square" rtlCol="0">
            <a:spAutoFit/>
          </a:bodyPr>
          <a:lstStyle/>
          <a:p>
            <a:pPr algn="ctr"/>
            <a:r>
              <a:rPr lang="en-US" sz="3600" b="1" dirty="0" smtClean="0"/>
              <a:t>So how is the Fair Market Price Calculated???</a:t>
            </a:r>
            <a:endParaRPr lang="en-US" sz="3600" b="1" dirty="0"/>
          </a:p>
        </p:txBody>
      </p:sp>
    </p:spTree>
    <p:extLst>
      <p:ext uri="{BB962C8B-B14F-4D97-AF65-F5344CB8AC3E}">
        <p14:creationId xmlns:p14="http://schemas.microsoft.com/office/powerpoint/2010/main" val="40351965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FMP calculations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4832092"/>
          </a:xfrm>
          <a:prstGeom prst="rect">
            <a:avLst/>
          </a:prstGeom>
          <a:noFill/>
        </p:spPr>
        <p:txBody>
          <a:bodyPr wrap="square" rtlCol="0">
            <a:spAutoFit/>
          </a:bodyPr>
          <a:lstStyle/>
          <a:p>
            <a:pPr marL="457200" indent="-457200" eaLnBrk="1" hangingPunct="1">
              <a:spcBef>
                <a:spcPct val="20000"/>
              </a:spcBef>
              <a:buFont typeface="Arial" panose="020B0604020202020204" pitchFamily="34" charset="0"/>
              <a:buChar char="•"/>
            </a:pPr>
            <a:r>
              <a:rPr lang="en-US" altLang="en-US" sz="2800" dirty="0" smtClean="0"/>
              <a:t>The most highly utilized methods here at DLA Land and Maritime is:</a:t>
            </a:r>
          </a:p>
          <a:p>
            <a:pPr marL="914400" lvl="1" indent="-457200">
              <a:spcBef>
                <a:spcPct val="20000"/>
              </a:spcBef>
              <a:buFont typeface="Arial" panose="020B0604020202020204" pitchFamily="34" charset="0"/>
              <a:buChar char="•"/>
            </a:pPr>
            <a:r>
              <a:rPr lang="en-US" sz="2400" dirty="0" smtClean="0"/>
              <a:t>Competitive History</a:t>
            </a:r>
          </a:p>
          <a:p>
            <a:pPr marL="914400" lvl="1" indent="-457200">
              <a:spcBef>
                <a:spcPct val="20000"/>
              </a:spcBef>
              <a:buFont typeface="Arial" panose="020B0604020202020204" pitchFamily="34" charset="0"/>
              <a:buChar char="•"/>
            </a:pPr>
            <a:r>
              <a:rPr lang="en-US" sz="2400" dirty="0" smtClean="0"/>
              <a:t>Should Cost</a:t>
            </a:r>
          </a:p>
          <a:p>
            <a:pPr marL="914400" lvl="1" indent="-457200">
              <a:spcBef>
                <a:spcPct val="20000"/>
              </a:spcBef>
              <a:buFont typeface="Arial" panose="020B0604020202020204" pitchFamily="34" charset="0"/>
              <a:buChar char="•"/>
            </a:pPr>
            <a:r>
              <a:rPr lang="en-US" sz="2400" dirty="0" smtClean="0"/>
              <a:t>Certified Cost or Pricing Data (if procurement reaches threshold or required by the Head of Contracting Agency)</a:t>
            </a:r>
            <a:endParaRPr lang="en-US" sz="2400" dirty="0"/>
          </a:p>
          <a:p>
            <a:pPr marL="457200" indent="-457200" eaLnBrk="1" hangingPunct="1">
              <a:spcBef>
                <a:spcPct val="20000"/>
              </a:spcBef>
              <a:buFont typeface="Arial" panose="020B0604020202020204" pitchFamily="34" charset="0"/>
              <a:buChar char="•"/>
            </a:pPr>
            <a:r>
              <a:rPr lang="en-US" altLang="en-US" sz="2800" dirty="0" smtClean="0"/>
              <a:t>The contracting officer has full latitude in what method to utilize in determining the FMP as long the rationale is documented in the file. </a:t>
            </a:r>
            <a:endParaRPr lang="en-US" altLang="en-US" sz="2800" dirty="0"/>
          </a:p>
        </p:txBody>
      </p:sp>
    </p:spTree>
    <p:extLst>
      <p:ext uri="{BB962C8B-B14F-4D97-AF65-F5344CB8AC3E}">
        <p14:creationId xmlns:p14="http://schemas.microsoft.com/office/powerpoint/2010/main" val="4493221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FMP calculations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4585871"/>
          </a:xfrm>
          <a:prstGeom prst="rect">
            <a:avLst/>
          </a:prstGeom>
          <a:noFill/>
        </p:spPr>
        <p:txBody>
          <a:bodyPr wrap="square" rtlCol="0">
            <a:spAutoFit/>
          </a:bodyPr>
          <a:lstStyle/>
          <a:p>
            <a:pPr marL="457200" indent="-457200" eaLnBrk="1" hangingPunct="1">
              <a:spcBef>
                <a:spcPct val="20000"/>
              </a:spcBef>
              <a:buFont typeface="Arial" panose="020B0604020202020204" pitchFamily="34" charset="0"/>
              <a:buChar char="•"/>
            </a:pPr>
            <a:r>
              <a:rPr lang="en-US" altLang="en-US" sz="2800" dirty="0" smtClean="0"/>
              <a:t>Competitive History</a:t>
            </a:r>
          </a:p>
          <a:p>
            <a:pPr marL="914400" lvl="1" indent="-457200">
              <a:spcBef>
                <a:spcPct val="20000"/>
              </a:spcBef>
              <a:buFont typeface="Arial" panose="020B0604020202020204" pitchFamily="34" charset="0"/>
              <a:buChar char="•"/>
            </a:pPr>
            <a:r>
              <a:rPr lang="en-US" sz="2400" dirty="0" smtClean="0"/>
              <a:t>This is the most preferred method to estimate the FMP</a:t>
            </a:r>
          </a:p>
          <a:p>
            <a:pPr marL="914400" lvl="1" indent="-457200">
              <a:spcBef>
                <a:spcPct val="20000"/>
              </a:spcBef>
              <a:buFont typeface="Arial" panose="020B0604020202020204" pitchFamily="34" charset="0"/>
              <a:buChar char="•"/>
            </a:pPr>
            <a:r>
              <a:rPr lang="en-US" sz="2400" dirty="0" smtClean="0"/>
              <a:t>In accordance to the FAR and DLAD</a:t>
            </a:r>
          </a:p>
          <a:p>
            <a:pPr marL="914400" lvl="1" indent="-457200">
              <a:spcBef>
                <a:spcPct val="20000"/>
              </a:spcBef>
              <a:buFont typeface="Arial" panose="020B0604020202020204" pitchFamily="34" charset="0"/>
              <a:buChar char="•"/>
            </a:pPr>
            <a:r>
              <a:rPr lang="en-US" sz="2400" dirty="0" smtClean="0"/>
              <a:t>A recent competitive procurement is the most ideal</a:t>
            </a:r>
          </a:p>
          <a:p>
            <a:pPr marL="914400" lvl="1" indent="-457200">
              <a:spcBef>
                <a:spcPct val="20000"/>
              </a:spcBef>
              <a:buFont typeface="Arial" panose="020B0604020202020204" pitchFamily="34" charset="0"/>
              <a:buChar char="•"/>
            </a:pPr>
            <a:r>
              <a:rPr lang="en-US" sz="2400" dirty="0" smtClean="0"/>
              <a:t>An adjustment for market and inflationary conditions is provided by the use of Bureau of Labor Statistics indexes</a:t>
            </a:r>
          </a:p>
          <a:p>
            <a:pPr marL="914400" lvl="1" indent="-457200">
              <a:spcBef>
                <a:spcPct val="20000"/>
              </a:spcBef>
              <a:buFont typeface="Arial" panose="020B0604020202020204" pitchFamily="34" charset="0"/>
              <a:buChar char="•"/>
            </a:pPr>
            <a:r>
              <a:rPr lang="en-US" sz="2400" dirty="0" smtClean="0"/>
              <a:t>An adjustment for purchase quantity is also provided </a:t>
            </a:r>
            <a:endParaRPr lang="en-US" sz="2400" dirty="0"/>
          </a:p>
        </p:txBody>
      </p:sp>
    </p:spTree>
    <p:extLst>
      <p:ext uri="{BB962C8B-B14F-4D97-AF65-F5344CB8AC3E}">
        <p14:creationId xmlns:p14="http://schemas.microsoft.com/office/powerpoint/2010/main" val="3413148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3428999"/>
            <a:ext cx="7467600" cy="646331"/>
          </a:xfrm>
          <a:prstGeom prst="rect">
            <a:avLst/>
          </a:prstGeom>
          <a:noFill/>
        </p:spPr>
        <p:txBody>
          <a:bodyPr wrap="square" rtlCol="0">
            <a:spAutoFit/>
          </a:bodyPr>
          <a:lstStyle/>
          <a:p>
            <a:pPr algn="ctr"/>
            <a:r>
              <a:rPr lang="en-US" sz="3600" b="1" dirty="0" smtClean="0"/>
              <a:t>What is it?</a:t>
            </a:r>
            <a:endParaRPr lang="en-US" sz="3600" b="1" dirty="0"/>
          </a:p>
        </p:txBody>
      </p:sp>
    </p:spTree>
    <p:extLst>
      <p:ext uri="{BB962C8B-B14F-4D97-AF65-F5344CB8AC3E}">
        <p14:creationId xmlns:p14="http://schemas.microsoft.com/office/powerpoint/2010/main" val="3823380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FMP calculations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3330142"/>
          </a:xfrm>
          <a:prstGeom prst="rect">
            <a:avLst/>
          </a:prstGeom>
          <a:noFill/>
        </p:spPr>
        <p:txBody>
          <a:bodyPr wrap="square" rtlCol="0">
            <a:spAutoFit/>
          </a:bodyPr>
          <a:lstStyle/>
          <a:p>
            <a:pPr marL="457200" indent="-457200" eaLnBrk="1" hangingPunct="1">
              <a:spcBef>
                <a:spcPct val="20000"/>
              </a:spcBef>
              <a:buFont typeface="Arial" panose="020B0604020202020204" pitchFamily="34" charset="0"/>
              <a:buChar char="•"/>
            </a:pPr>
            <a:r>
              <a:rPr lang="en-US" altLang="en-US" sz="2800" dirty="0" smtClean="0"/>
              <a:t>Should Cost</a:t>
            </a:r>
          </a:p>
          <a:p>
            <a:pPr marL="914400" lvl="1" indent="-457200">
              <a:spcBef>
                <a:spcPct val="20000"/>
              </a:spcBef>
              <a:buFont typeface="Arial" panose="020B0604020202020204" pitchFamily="34" charset="0"/>
              <a:buChar char="•"/>
            </a:pPr>
            <a:r>
              <a:rPr lang="en-US" sz="2400" dirty="0" smtClean="0"/>
              <a:t>Is an estimate on how much the items is estimated to cost to manufacturer based on review of the Technical drawings.</a:t>
            </a:r>
          </a:p>
          <a:p>
            <a:pPr marL="914400" lvl="1" indent="-457200">
              <a:spcBef>
                <a:spcPct val="20000"/>
              </a:spcBef>
              <a:buFont typeface="Arial" panose="020B0604020202020204" pitchFamily="34" charset="0"/>
              <a:buChar char="•"/>
            </a:pPr>
            <a:r>
              <a:rPr lang="en-US" sz="2400" dirty="0" smtClean="0"/>
              <a:t>DLA Land and Maritime utilizes Technical Professionals in house to estimate the “Should Cost”</a:t>
            </a:r>
          </a:p>
          <a:p>
            <a:pPr lvl="1">
              <a:spcBef>
                <a:spcPct val="20000"/>
              </a:spcBef>
            </a:pPr>
            <a:endParaRPr lang="en-US" sz="2400" dirty="0"/>
          </a:p>
        </p:txBody>
      </p:sp>
    </p:spTree>
    <p:extLst>
      <p:ext uri="{BB962C8B-B14F-4D97-AF65-F5344CB8AC3E}">
        <p14:creationId xmlns:p14="http://schemas.microsoft.com/office/powerpoint/2010/main" val="39599048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FMP calculations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2222147"/>
          </a:xfrm>
          <a:prstGeom prst="rect">
            <a:avLst/>
          </a:prstGeom>
          <a:noFill/>
        </p:spPr>
        <p:txBody>
          <a:bodyPr wrap="square" rtlCol="0">
            <a:spAutoFit/>
          </a:bodyPr>
          <a:lstStyle/>
          <a:p>
            <a:pPr marL="457200" indent="-457200" eaLnBrk="1" hangingPunct="1">
              <a:spcBef>
                <a:spcPct val="20000"/>
              </a:spcBef>
              <a:buFont typeface="Arial" panose="020B0604020202020204" pitchFamily="34" charset="0"/>
              <a:buChar char="•"/>
            </a:pPr>
            <a:r>
              <a:rPr lang="en-US" altLang="en-US" sz="2800" dirty="0" smtClean="0"/>
              <a:t>Certified Cost or Pricing Data</a:t>
            </a:r>
          </a:p>
          <a:p>
            <a:pPr marL="914400" lvl="1" indent="-457200">
              <a:spcBef>
                <a:spcPct val="20000"/>
              </a:spcBef>
              <a:buFont typeface="Arial" panose="020B0604020202020204" pitchFamily="34" charset="0"/>
              <a:buChar char="•"/>
            </a:pPr>
            <a:r>
              <a:rPr lang="en-US" sz="2400" dirty="0" smtClean="0"/>
              <a:t>If the procurement exceeds $700k</a:t>
            </a:r>
          </a:p>
          <a:p>
            <a:pPr marL="914400" lvl="1" indent="-457200">
              <a:spcBef>
                <a:spcPct val="20000"/>
              </a:spcBef>
              <a:buFont typeface="Arial" panose="020B0604020202020204" pitchFamily="34" charset="0"/>
              <a:buChar char="•"/>
            </a:pPr>
            <a:r>
              <a:rPr lang="en-US" sz="2400" dirty="0" smtClean="0"/>
              <a:t>The 8(a) contractor will provide Certified Cost or Pricing data to be reviewed</a:t>
            </a:r>
          </a:p>
          <a:p>
            <a:pPr lvl="1">
              <a:spcBef>
                <a:spcPct val="20000"/>
              </a:spcBef>
            </a:pPr>
            <a:endParaRPr lang="en-US" sz="2400" dirty="0"/>
          </a:p>
        </p:txBody>
      </p:sp>
    </p:spTree>
    <p:extLst>
      <p:ext uri="{BB962C8B-B14F-4D97-AF65-F5344CB8AC3E}">
        <p14:creationId xmlns:p14="http://schemas.microsoft.com/office/powerpoint/2010/main" val="34309009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3200400"/>
            <a:ext cx="7467600" cy="646331"/>
          </a:xfrm>
          <a:prstGeom prst="rect">
            <a:avLst/>
          </a:prstGeom>
          <a:noFill/>
        </p:spPr>
        <p:txBody>
          <a:bodyPr wrap="square" rtlCol="0">
            <a:spAutoFit/>
          </a:bodyPr>
          <a:lstStyle/>
          <a:p>
            <a:pPr algn="ctr"/>
            <a:r>
              <a:rPr lang="en-US" sz="3600" b="1" dirty="0" smtClean="0"/>
              <a:t>Recommendations</a:t>
            </a:r>
            <a:endParaRPr lang="en-US" sz="3600" b="1" dirty="0"/>
          </a:p>
        </p:txBody>
      </p:sp>
    </p:spTree>
    <p:extLst>
      <p:ext uri="{BB962C8B-B14F-4D97-AF65-F5344CB8AC3E}">
        <p14:creationId xmlns:p14="http://schemas.microsoft.com/office/powerpoint/2010/main" val="39853751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Recommendations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4142673"/>
          </a:xfrm>
          <a:prstGeom prst="rect">
            <a:avLst/>
          </a:prstGeom>
          <a:noFill/>
        </p:spPr>
        <p:txBody>
          <a:bodyPr wrap="square" rtlCol="0">
            <a:spAutoFit/>
          </a:bodyPr>
          <a:lstStyle/>
          <a:p>
            <a:pPr marL="457200" indent="-457200" eaLnBrk="1" hangingPunct="1">
              <a:spcBef>
                <a:spcPct val="20000"/>
              </a:spcBef>
              <a:buFont typeface="Arial" panose="020B0604020202020204" pitchFamily="34" charset="0"/>
              <a:buChar char="•"/>
            </a:pPr>
            <a:r>
              <a:rPr lang="en-US" altLang="en-US" sz="2800" dirty="0" smtClean="0"/>
              <a:t>Review the purchase history of the item.  Chances are that will be the most likely scenario on how the FMP will be calculated.</a:t>
            </a:r>
          </a:p>
          <a:p>
            <a:pPr marL="457200" indent="-457200" eaLnBrk="1" hangingPunct="1">
              <a:spcBef>
                <a:spcPct val="20000"/>
              </a:spcBef>
              <a:buFont typeface="Arial" panose="020B0604020202020204" pitchFamily="34" charset="0"/>
              <a:buChar char="•"/>
            </a:pPr>
            <a:r>
              <a:rPr lang="en-US" altLang="en-US" sz="2800" dirty="0" smtClean="0"/>
              <a:t>Procurement history of the item is available on the solicitation.</a:t>
            </a:r>
          </a:p>
          <a:p>
            <a:pPr marL="914400" lvl="1" indent="-457200">
              <a:spcBef>
                <a:spcPct val="20000"/>
              </a:spcBef>
              <a:buFont typeface="Arial" panose="020B0604020202020204" pitchFamily="34" charset="0"/>
              <a:buChar char="•"/>
            </a:pPr>
            <a:r>
              <a:rPr lang="en-US" altLang="en-US" sz="2800" dirty="0" smtClean="0"/>
              <a:t>There are other sources available to contractors to obtain item purchase history. </a:t>
            </a:r>
            <a:endParaRPr lang="en-US" altLang="en-US" sz="2800" dirty="0"/>
          </a:p>
        </p:txBody>
      </p:sp>
    </p:spTree>
    <p:extLst>
      <p:ext uri="{BB962C8B-B14F-4D97-AF65-F5344CB8AC3E}">
        <p14:creationId xmlns:p14="http://schemas.microsoft.com/office/powerpoint/2010/main" val="37181255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Recommendations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5090624"/>
          </a:xfrm>
          <a:prstGeom prst="rect">
            <a:avLst/>
          </a:prstGeom>
          <a:noFill/>
        </p:spPr>
        <p:txBody>
          <a:bodyPr wrap="square" rtlCol="0">
            <a:spAutoFit/>
          </a:bodyPr>
          <a:lstStyle/>
          <a:p>
            <a:pPr marL="457200" indent="-457200" eaLnBrk="1" hangingPunct="1">
              <a:spcBef>
                <a:spcPct val="20000"/>
              </a:spcBef>
              <a:buFont typeface="Arial" panose="020B0604020202020204" pitchFamily="34" charset="0"/>
              <a:buChar char="•"/>
            </a:pPr>
            <a:r>
              <a:rPr lang="en-US" altLang="en-US" sz="2800" dirty="0" smtClean="0"/>
              <a:t>What happens if you can not meet the FMP?</a:t>
            </a:r>
          </a:p>
          <a:p>
            <a:pPr marL="914400" lvl="1" indent="-457200">
              <a:spcBef>
                <a:spcPct val="20000"/>
              </a:spcBef>
              <a:buFont typeface="Arial" panose="020B0604020202020204" pitchFamily="34" charset="0"/>
              <a:buChar char="•"/>
            </a:pPr>
            <a:r>
              <a:rPr lang="en-US" altLang="en-US" sz="2800" dirty="0" smtClean="0"/>
              <a:t>Talk to the Contracting Officer to see if there is negotiation room</a:t>
            </a:r>
          </a:p>
          <a:p>
            <a:pPr marL="914400" lvl="1" indent="-457200">
              <a:spcBef>
                <a:spcPct val="20000"/>
              </a:spcBef>
              <a:buFont typeface="Arial" panose="020B0604020202020204" pitchFamily="34" charset="0"/>
              <a:buChar char="•"/>
            </a:pPr>
            <a:r>
              <a:rPr lang="en-US" altLang="en-US" sz="2800" dirty="0" smtClean="0"/>
              <a:t>If the Contracting Officer cannot adjust the FMP based on current conditions then the solicitation will be re-issued as a Small Business Set-Aside.  You are still allowed to quote on the new solicitation.</a:t>
            </a:r>
          </a:p>
          <a:p>
            <a:pPr marL="914400" lvl="1" indent="-457200">
              <a:spcBef>
                <a:spcPct val="20000"/>
              </a:spcBef>
              <a:buFont typeface="Arial" panose="020B0604020202020204" pitchFamily="34" charset="0"/>
              <a:buChar char="•"/>
            </a:pPr>
            <a:endParaRPr lang="en-US" altLang="en-US" sz="2800" dirty="0"/>
          </a:p>
        </p:txBody>
      </p:sp>
    </p:spTree>
    <p:extLst>
      <p:ext uri="{BB962C8B-B14F-4D97-AF65-F5344CB8AC3E}">
        <p14:creationId xmlns:p14="http://schemas.microsoft.com/office/powerpoint/2010/main" val="294269210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26806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Recommendations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3884140"/>
          </a:xfrm>
          <a:prstGeom prst="rect">
            <a:avLst/>
          </a:prstGeom>
          <a:noFill/>
        </p:spPr>
        <p:txBody>
          <a:bodyPr wrap="square" rtlCol="0">
            <a:spAutoFit/>
          </a:bodyPr>
          <a:lstStyle/>
          <a:p>
            <a:pPr marL="457200" indent="-457200" eaLnBrk="1" hangingPunct="1">
              <a:spcBef>
                <a:spcPct val="20000"/>
              </a:spcBef>
              <a:buFont typeface="Arial" panose="020B0604020202020204" pitchFamily="34" charset="0"/>
              <a:buChar char="•"/>
            </a:pPr>
            <a:r>
              <a:rPr lang="en-US" altLang="en-US" sz="2800" dirty="0" smtClean="0"/>
              <a:t>Work with the Small Business Specialist</a:t>
            </a:r>
          </a:p>
          <a:p>
            <a:pPr marL="914400" lvl="1" indent="-457200">
              <a:spcBef>
                <a:spcPct val="20000"/>
              </a:spcBef>
              <a:buFont typeface="Arial" panose="020B0604020202020204" pitchFamily="34" charset="0"/>
              <a:buChar char="•"/>
            </a:pPr>
            <a:r>
              <a:rPr lang="en-US" altLang="en-US" sz="2800" dirty="0" smtClean="0"/>
              <a:t>This is important!!!</a:t>
            </a:r>
          </a:p>
          <a:p>
            <a:pPr marL="914400" lvl="1" indent="-457200">
              <a:spcBef>
                <a:spcPct val="20000"/>
              </a:spcBef>
              <a:buFont typeface="Arial" panose="020B0604020202020204" pitchFamily="34" charset="0"/>
              <a:buChar char="•"/>
            </a:pPr>
            <a:r>
              <a:rPr lang="en-US" altLang="en-US" sz="2800" dirty="0" smtClean="0"/>
              <a:t>The DLA Small is Business Office is your friend and serves as the conduit between you and the contracting officer</a:t>
            </a:r>
          </a:p>
          <a:p>
            <a:pPr marL="914400" lvl="1" indent="-457200">
              <a:spcBef>
                <a:spcPct val="20000"/>
              </a:spcBef>
              <a:buFont typeface="Arial" panose="020B0604020202020204" pitchFamily="34" charset="0"/>
              <a:buChar char="•"/>
            </a:pPr>
            <a:r>
              <a:rPr lang="en-US" altLang="en-US" sz="2800" dirty="0" smtClean="0"/>
              <a:t>They can also help identify potential 8(a) opportunities</a:t>
            </a:r>
          </a:p>
          <a:p>
            <a:pPr marL="914400" lvl="1" indent="-457200">
              <a:spcBef>
                <a:spcPct val="20000"/>
              </a:spcBef>
              <a:buFont typeface="Arial" panose="020B0604020202020204" pitchFamily="34" charset="0"/>
              <a:buChar char="•"/>
            </a:pPr>
            <a:endParaRPr lang="en-US" altLang="en-US" sz="2800" dirty="0"/>
          </a:p>
        </p:txBody>
      </p:sp>
    </p:spTree>
    <p:extLst>
      <p:ext uri="{BB962C8B-B14F-4D97-AF65-F5344CB8AC3E}">
        <p14:creationId xmlns:p14="http://schemas.microsoft.com/office/powerpoint/2010/main" val="174311072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3200400"/>
            <a:ext cx="7467600" cy="646331"/>
          </a:xfrm>
          <a:prstGeom prst="rect">
            <a:avLst/>
          </a:prstGeom>
          <a:noFill/>
        </p:spPr>
        <p:txBody>
          <a:bodyPr wrap="square" rtlCol="0">
            <a:spAutoFit/>
          </a:bodyPr>
          <a:lstStyle/>
          <a:p>
            <a:pPr algn="ctr"/>
            <a:r>
              <a:rPr lang="en-US" sz="3600" b="1" smtClean="0"/>
              <a:t>Questions???</a:t>
            </a:r>
            <a:endParaRPr lang="en-US" sz="3600" b="1" dirty="0"/>
          </a:p>
        </p:txBody>
      </p:sp>
    </p:spTree>
    <p:extLst>
      <p:ext uri="{BB962C8B-B14F-4D97-AF65-F5344CB8AC3E}">
        <p14:creationId xmlns:p14="http://schemas.microsoft.com/office/powerpoint/2010/main" val="10183032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4495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8(a) Program</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2616101"/>
          </a:xfrm>
          <a:prstGeom prst="rect">
            <a:avLst/>
          </a:prstGeom>
          <a:noFill/>
        </p:spPr>
        <p:txBody>
          <a:bodyPr wrap="square" rtlCol="0">
            <a:spAutoFit/>
          </a:bodyPr>
          <a:lstStyle/>
          <a:p>
            <a:pPr marL="342900" indent="-342900" eaLnBrk="1" hangingPunct="1">
              <a:buFont typeface="Arial" panose="020B0604020202020204" pitchFamily="34" charset="0"/>
              <a:buChar char="•"/>
              <a:defRPr/>
            </a:pPr>
            <a:r>
              <a:rPr lang="en-US" sz="2800" dirty="0"/>
              <a:t>A small disadvantaged </a:t>
            </a:r>
            <a:r>
              <a:rPr lang="en-US" sz="2800" dirty="0" smtClean="0"/>
              <a:t>developmental </a:t>
            </a:r>
            <a:r>
              <a:rPr lang="en-US" sz="2800" dirty="0"/>
              <a:t>program. </a:t>
            </a:r>
          </a:p>
          <a:p>
            <a:pPr marL="342900" indent="-342900" eaLnBrk="1" hangingPunct="1">
              <a:buFont typeface="Arial" panose="020B0604020202020204" pitchFamily="34" charset="0"/>
              <a:buChar char="•"/>
              <a:defRPr/>
            </a:pPr>
            <a:r>
              <a:rPr lang="en-US" sz="2800" dirty="0" smtClean="0"/>
              <a:t>Mandated </a:t>
            </a:r>
            <a:r>
              <a:rPr lang="en-US" sz="2800" dirty="0"/>
              <a:t>by Congress and administered by the Small Business </a:t>
            </a:r>
            <a:r>
              <a:rPr lang="en-US" sz="2800" dirty="0" smtClean="0"/>
              <a:t>Administration (SBA)</a:t>
            </a:r>
            <a:endParaRPr lang="en-US" sz="2800" dirty="0"/>
          </a:p>
          <a:p>
            <a:pPr marL="342900" indent="-342900" eaLnBrk="1" hangingPunct="1">
              <a:buFont typeface="Arial" panose="020B0604020202020204" pitchFamily="34" charset="0"/>
              <a:buChar char="•"/>
              <a:defRPr/>
            </a:pPr>
            <a:r>
              <a:rPr lang="en-US" sz="2800" dirty="0"/>
              <a:t>Created by the Small Business Act of 1958</a:t>
            </a:r>
          </a:p>
          <a:p>
            <a:endParaRPr lang="en-US" sz="2400" dirty="0"/>
          </a:p>
        </p:txBody>
      </p:sp>
    </p:spTree>
    <p:extLst>
      <p:ext uri="{BB962C8B-B14F-4D97-AF65-F5344CB8AC3E}">
        <p14:creationId xmlns:p14="http://schemas.microsoft.com/office/powerpoint/2010/main" val="241682504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5800" y="1993880"/>
            <a:ext cx="7467600" cy="3416320"/>
          </a:xfrm>
          <a:prstGeom prst="rect">
            <a:avLst/>
          </a:prstGeom>
          <a:noFill/>
        </p:spPr>
        <p:txBody>
          <a:bodyPr wrap="square" rtlCol="0">
            <a:spAutoFit/>
          </a:bodyPr>
          <a:lstStyle/>
          <a:p>
            <a:pPr algn="ctr"/>
            <a:r>
              <a:rPr lang="en-US" sz="3600" b="1" dirty="0" smtClean="0"/>
              <a:t>Regulations…</a:t>
            </a:r>
          </a:p>
          <a:p>
            <a:pPr algn="ctr"/>
            <a:r>
              <a:rPr lang="en-US" sz="3600" b="1" dirty="0" smtClean="0"/>
              <a:t>USC</a:t>
            </a:r>
          </a:p>
          <a:p>
            <a:pPr algn="ctr"/>
            <a:r>
              <a:rPr lang="en-US" sz="3600" b="1" dirty="0" smtClean="0"/>
              <a:t>CFR</a:t>
            </a:r>
          </a:p>
          <a:p>
            <a:pPr algn="ctr"/>
            <a:r>
              <a:rPr lang="en-US" sz="3600" b="1" dirty="0" smtClean="0"/>
              <a:t>FAR</a:t>
            </a:r>
          </a:p>
          <a:p>
            <a:pPr algn="ctr"/>
            <a:r>
              <a:rPr lang="en-US" sz="3600" b="1" dirty="0" smtClean="0"/>
              <a:t>DFARS</a:t>
            </a:r>
          </a:p>
          <a:p>
            <a:pPr algn="ctr"/>
            <a:r>
              <a:rPr lang="en-US" sz="3600" b="1" dirty="0" smtClean="0"/>
              <a:t>DLAD</a:t>
            </a:r>
          </a:p>
        </p:txBody>
      </p:sp>
    </p:spTree>
    <p:extLst>
      <p:ext uri="{BB962C8B-B14F-4D97-AF65-F5344CB8AC3E}">
        <p14:creationId xmlns:p14="http://schemas.microsoft.com/office/powerpoint/2010/main" val="251945791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44959"/>
            <a:ext cx="6477000" cy="646331"/>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8(a) Program</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246287"/>
            <a:ext cx="7467600" cy="5355312"/>
          </a:xfrm>
          <a:prstGeom prst="rect">
            <a:avLst/>
          </a:prstGeom>
          <a:noFill/>
        </p:spPr>
        <p:txBody>
          <a:bodyPr wrap="square" rtlCol="0">
            <a:spAutoFit/>
          </a:bodyPr>
          <a:lstStyle/>
          <a:p>
            <a:pPr algn="ctr" eaLnBrk="1" fontAlgn="auto" hangingPunct="1">
              <a:spcAft>
                <a:spcPts val="0"/>
              </a:spcAft>
              <a:buFont typeface="Arial" pitchFamily="34" charset="0"/>
              <a:buNone/>
              <a:defRPr/>
            </a:pPr>
            <a:r>
              <a:rPr lang="en-US" dirty="0"/>
              <a:t> CFR (Code of Federal Regulations</a:t>
            </a:r>
            <a:r>
              <a:rPr lang="en-US" dirty="0" smtClean="0"/>
              <a:t>)</a:t>
            </a:r>
          </a:p>
          <a:p>
            <a:pPr algn="ctr" eaLnBrk="1" fontAlgn="auto" hangingPunct="1">
              <a:spcAft>
                <a:spcPts val="0"/>
              </a:spcAft>
              <a:buFont typeface="Arial" pitchFamily="34" charset="0"/>
              <a:buNone/>
              <a:defRPr/>
            </a:pPr>
            <a:endParaRPr lang="en-US" dirty="0"/>
          </a:p>
          <a:p>
            <a:pPr eaLnBrk="1" fontAlgn="auto" hangingPunct="1">
              <a:spcAft>
                <a:spcPts val="0"/>
              </a:spcAft>
              <a:defRPr/>
            </a:pPr>
            <a:r>
              <a:rPr lang="en-US" dirty="0"/>
              <a:t>The purpose of the 8(a) BD program is to assist eligible small disadvantaged business concerns compete in the American economy through business development</a:t>
            </a:r>
          </a:p>
          <a:p>
            <a:pPr eaLnBrk="1" fontAlgn="auto" hangingPunct="1">
              <a:spcAft>
                <a:spcPts val="0"/>
              </a:spcAft>
              <a:defRPr/>
            </a:pPr>
            <a:r>
              <a:rPr lang="en-US" b="1" dirty="0"/>
              <a:t>§ 124.501   What general provisions apply to the award of 8(a) contracts</a:t>
            </a:r>
            <a:r>
              <a:rPr lang="en-US" b="1" dirty="0" smtClean="0"/>
              <a:t>?</a:t>
            </a:r>
          </a:p>
          <a:p>
            <a:pPr eaLnBrk="1" fontAlgn="auto" hangingPunct="1">
              <a:spcAft>
                <a:spcPts val="0"/>
              </a:spcAft>
              <a:defRPr/>
            </a:pPr>
            <a:r>
              <a:rPr lang="en-US" dirty="0" smtClean="0"/>
              <a:t>(</a:t>
            </a:r>
            <a:r>
              <a:rPr lang="en-US" dirty="0"/>
              <a:t>a) Pursuant to section 8(a) of the Small Business Act, SBA is authorized to enter into all types of contracts with other Federal agencies, including contracts to furnish equipment, supplies, services, leased real property, or materials to them or to perform construction work for them, and to contract the performance of these contracts to qualified Participants. Where practicable, simplified acquisition procedures should be used for 8(a) contracts at or below the simplified acquisition threshold. Where appropriate, SBA will delegate the contract execution function to procuring activities. In order to receive and retain a delegation of SBA's contract execution and review functions, a procuring activity must report all 8(a) contract awards, modifications, and options to SBA.</a:t>
            </a:r>
            <a:endParaRPr lang="en-US" sz="1600" dirty="0"/>
          </a:p>
        </p:txBody>
      </p:sp>
    </p:spTree>
    <p:extLst>
      <p:ext uri="{BB962C8B-B14F-4D97-AF65-F5344CB8AC3E}">
        <p14:creationId xmlns:p14="http://schemas.microsoft.com/office/powerpoint/2010/main" val="3667292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33529"/>
            <a:ext cx="6477000" cy="1200329"/>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8(a) Program Participant Requirements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3650230"/>
          </a:xfrm>
          <a:prstGeom prst="rect">
            <a:avLst/>
          </a:prstGeom>
          <a:noFill/>
        </p:spPr>
        <p:txBody>
          <a:bodyPr wrap="square" rtlCol="0">
            <a:spAutoFit/>
          </a:bodyPr>
          <a:lstStyle/>
          <a:p>
            <a:pPr marL="457200" indent="-457200" eaLnBrk="1" hangingPunct="1">
              <a:spcBef>
                <a:spcPct val="20000"/>
              </a:spcBef>
              <a:buFont typeface="Arial" panose="020B0604020202020204" pitchFamily="34" charset="0"/>
              <a:buChar char="•"/>
            </a:pPr>
            <a:r>
              <a:rPr lang="en-US" altLang="en-US" sz="2800" dirty="0"/>
              <a:t>Socially disadvantaged person subjected to racial or ethnic prejudice and cultural bias (physical impairment included)</a:t>
            </a:r>
          </a:p>
          <a:p>
            <a:pPr algn="ctr" eaLnBrk="1" hangingPunct="1">
              <a:spcBef>
                <a:spcPct val="20000"/>
              </a:spcBef>
              <a:buFont typeface="Wingdings" pitchFamily="2" charset="2"/>
              <a:buNone/>
            </a:pPr>
            <a:r>
              <a:rPr lang="en-US" altLang="en-US" sz="2800" u="sng" dirty="0"/>
              <a:t>and</a:t>
            </a:r>
          </a:p>
          <a:p>
            <a:pPr marL="457200" indent="-457200" eaLnBrk="1" hangingPunct="1">
              <a:spcBef>
                <a:spcPct val="20000"/>
              </a:spcBef>
              <a:buFont typeface="Arial" panose="020B0604020202020204" pitchFamily="34" charset="0"/>
              <a:buChar char="•"/>
            </a:pPr>
            <a:r>
              <a:rPr lang="en-US" altLang="en-US" sz="2800" dirty="0"/>
              <a:t>Economically disadvantaged person denied access to capital and credit based on social disadvantages</a:t>
            </a:r>
            <a:endParaRPr lang="en-US" altLang="en-US" sz="2800" u="sng" dirty="0"/>
          </a:p>
          <a:p>
            <a:endParaRPr lang="en-US" sz="2400" dirty="0"/>
          </a:p>
        </p:txBody>
      </p:sp>
    </p:spTree>
    <p:extLst>
      <p:ext uri="{BB962C8B-B14F-4D97-AF65-F5344CB8AC3E}">
        <p14:creationId xmlns:p14="http://schemas.microsoft.com/office/powerpoint/2010/main" val="3306484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33529"/>
            <a:ext cx="6477000" cy="1200329"/>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8(a) Program Set-Aside Requirements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5262979"/>
          </a:xfrm>
          <a:prstGeom prst="rect">
            <a:avLst/>
          </a:prstGeom>
          <a:noFill/>
        </p:spPr>
        <p:txBody>
          <a:bodyPr wrap="square" rtlCol="0">
            <a:spAutoFit/>
          </a:bodyPr>
          <a:lstStyle/>
          <a:p>
            <a:pPr marL="514350" indent="-514350" eaLnBrk="1" hangingPunct="1">
              <a:spcBef>
                <a:spcPct val="40000"/>
              </a:spcBef>
              <a:buFont typeface="+mj-lt"/>
              <a:buAutoNum type="arabicPeriod"/>
              <a:defRPr/>
            </a:pPr>
            <a:r>
              <a:rPr lang="en-US" sz="2800" dirty="0"/>
              <a:t>Company must be a current 8(a) program participant (only one-9 year term)</a:t>
            </a:r>
          </a:p>
          <a:p>
            <a:pPr marL="514350" indent="-514350" eaLnBrk="1" hangingPunct="1">
              <a:spcBef>
                <a:spcPct val="40000"/>
              </a:spcBef>
              <a:buFont typeface="+mj-lt"/>
              <a:buAutoNum type="arabicPeriod"/>
              <a:defRPr/>
            </a:pPr>
            <a:r>
              <a:rPr lang="en-US" sz="2800" dirty="0"/>
              <a:t>Capabilities must match the requirement</a:t>
            </a:r>
          </a:p>
          <a:p>
            <a:pPr marL="514350" indent="-514350" eaLnBrk="1" hangingPunct="1">
              <a:spcBef>
                <a:spcPct val="40000"/>
              </a:spcBef>
              <a:buFont typeface="+mj-lt"/>
              <a:buAutoNum type="arabicPeriod"/>
              <a:defRPr/>
            </a:pPr>
            <a:r>
              <a:rPr lang="en-US" sz="2800" dirty="0"/>
              <a:t>Own 51% of the business</a:t>
            </a:r>
          </a:p>
          <a:p>
            <a:pPr marL="514350" indent="-514350" eaLnBrk="1" hangingPunct="1">
              <a:spcBef>
                <a:spcPct val="40000"/>
              </a:spcBef>
              <a:buFont typeface="+mj-lt"/>
              <a:buAutoNum type="arabicPeriod"/>
              <a:defRPr/>
            </a:pPr>
            <a:r>
              <a:rPr lang="en-US" sz="2800" dirty="0"/>
              <a:t>Be a United States citizen</a:t>
            </a:r>
          </a:p>
          <a:p>
            <a:pPr marL="514350" indent="-514350" eaLnBrk="1" hangingPunct="1">
              <a:spcBef>
                <a:spcPct val="40000"/>
              </a:spcBef>
              <a:buFont typeface="+mj-lt"/>
              <a:buAutoNum type="arabicPeriod"/>
              <a:defRPr/>
            </a:pPr>
            <a:r>
              <a:rPr lang="en-US" sz="2800" dirty="0"/>
              <a:t>Must qualify as a small business and in good standings</a:t>
            </a:r>
          </a:p>
          <a:p>
            <a:pPr marL="514350" indent="-514350" eaLnBrk="1" hangingPunct="1">
              <a:spcBef>
                <a:spcPct val="40000"/>
              </a:spcBef>
              <a:buFont typeface="+mj-lt"/>
              <a:buAutoNum type="arabicPeriod"/>
              <a:defRPr/>
            </a:pPr>
            <a:r>
              <a:rPr lang="en-US" sz="2800" dirty="0"/>
              <a:t>Must have been in business two years prior to applying (Native Americans can get a waiver</a:t>
            </a:r>
            <a:endParaRPr lang="en-US" sz="2400" dirty="0"/>
          </a:p>
        </p:txBody>
      </p:sp>
    </p:spTree>
    <p:extLst>
      <p:ext uri="{BB962C8B-B14F-4D97-AF65-F5344CB8AC3E}">
        <p14:creationId xmlns:p14="http://schemas.microsoft.com/office/powerpoint/2010/main" val="1824472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066800" y="-133529"/>
            <a:ext cx="6477000" cy="1200329"/>
          </a:xfrm>
          <a:prstGeom prst="rect">
            <a:avLst/>
          </a:prstGeom>
          <a:noFill/>
        </p:spPr>
        <p:txBody>
          <a:bodyPr wrap="square" rtlCol="0">
            <a:spAutoFit/>
          </a:bodyPr>
          <a:lstStyle/>
          <a:p>
            <a:pPr algn="ctr"/>
            <a:r>
              <a:rPr lang="en-US" sz="3600" dirty="0" smtClean="0">
                <a:latin typeface="Times New Roman" panose="02020603050405020304" pitchFamily="18" charset="0"/>
                <a:cs typeface="Times New Roman" panose="02020603050405020304" pitchFamily="18" charset="0"/>
              </a:rPr>
              <a:t>8(a) Program Set-Aside Requirements</a:t>
            </a:r>
            <a:endParaRPr lang="en-US" sz="3600" dirty="0">
              <a:latin typeface="Times New Roman" panose="02020603050405020304" pitchFamily="18" charset="0"/>
              <a:cs typeface="Times New Roman" panose="02020603050405020304" pitchFamily="18" charset="0"/>
            </a:endParaRPr>
          </a:p>
        </p:txBody>
      </p:sp>
      <p:sp>
        <p:nvSpPr>
          <p:cNvPr id="3" name="TextBox 2"/>
          <p:cNvSpPr txBox="1"/>
          <p:nvPr/>
        </p:nvSpPr>
        <p:spPr>
          <a:xfrm>
            <a:off x="685800" y="1422499"/>
            <a:ext cx="7467600" cy="3453253"/>
          </a:xfrm>
          <a:prstGeom prst="rect">
            <a:avLst/>
          </a:prstGeom>
          <a:noFill/>
        </p:spPr>
        <p:txBody>
          <a:bodyPr wrap="square" rtlCol="0">
            <a:spAutoFit/>
          </a:bodyPr>
          <a:lstStyle/>
          <a:p>
            <a:pPr marL="457200" indent="-457200" eaLnBrk="1" hangingPunct="1">
              <a:spcBef>
                <a:spcPct val="40000"/>
              </a:spcBef>
              <a:buFont typeface="Arial" charset="0"/>
              <a:buNone/>
              <a:defRPr/>
            </a:pPr>
            <a:r>
              <a:rPr lang="en-US" sz="2800" dirty="0">
                <a:cs typeface="Arial" charset="0"/>
              </a:rPr>
              <a:t>7.  SBA certifies small businesses into the program</a:t>
            </a:r>
          </a:p>
          <a:p>
            <a:pPr marL="457200" indent="-457200" eaLnBrk="1" hangingPunct="1">
              <a:spcBef>
                <a:spcPct val="40000"/>
              </a:spcBef>
              <a:buFont typeface="Arial" charset="0"/>
              <a:buNone/>
              <a:defRPr/>
            </a:pPr>
            <a:r>
              <a:rPr lang="en-US" sz="2800" dirty="0"/>
              <a:t>8.  SBA must accept the requirement for the 8(a) program (over </a:t>
            </a:r>
            <a:r>
              <a:rPr lang="en-US" sz="2800" dirty="0" smtClean="0"/>
              <a:t>Simplified Acquisition Threshold (SAT) </a:t>
            </a:r>
            <a:r>
              <a:rPr lang="en-US" sz="2800" dirty="0"/>
              <a:t>for DoD actions)  </a:t>
            </a:r>
          </a:p>
          <a:p>
            <a:pPr marL="457200" indent="-457200" eaLnBrk="1" hangingPunct="1">
              <a:spcBef>
                <a:spcPct val="40000"/>
              </a:spcBef>
              <a:buFont typeface="Arial" charset="0"/>
              <a:buNone/>
              <a:defRPr/>
            </a:pPr>
            <a:r>
              <a:rPr lang="en-US" sz="2800" dirty="0"/>
              <a:t>9.  </a:t>
            </a:r>
            <a:r>
              <a:rPr lang="en-US" sz="2800" dirty="0" smtClean="0"/>
              <a:t>Award </a:t>
            </a:r>
            <a:r>
              <a:rPr lang="en-US" sz="2800" dirty="0"/>
              <a:t>price cannot exceed Government’s established Fair Market Price (FMP)</a:t>
            </a:r>
          </a:p>
        </p:txBody>
      </p:sp>
    </p:spTree>
    <p:extLst>
      <p:ext uri="{BB962C8B-B14F-4D97-AF65-F5344CB8AC3E}">
        <p14:creationId xmlns:p14="http://schemas.microsoft.com/office/powerpoint/2010/main" val="2988938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914400" y="3428998"/>
            <a:ext cx="7467600" cy="646331"/>
          </a:xfrm>
          <a:prstGeom prst="rect">
            <a:avLst/>
          </a:prstGeom>
          <a:noFill/>
        </p:spPr>
        <p:txBody>
          <a:bodyPr wrap="square" rtlCol="0">
            <a:spAutoFit/>
          </a:bodyPr>
          <a:lstStyle/>
          <a:p>
            <a:pPr algn="ctr"/>
            <a:r>
              <a:rPr lang="en-US" sz="3600" b="1" dirty="0" smtClean="0"/>
              <a:t>Fair Market Price???</a:t>
            </a:r>
            <a:endParaRPr lang="en-US" sz="3600" b="1" dirty="0"/>
          </a:p>
        </p:txBody>
      </p:sp>
    </p:spTree>
    <p:extLst>
      <p:ext uri="{BB962C8B-B14F-4D97-AF65-F5344CB8AC3E}">
        <p14:creationId xmlns:p14="http://schemas.microsoft.com/office/powerpoint/2010/main" val="1681568491"/>
      </p:ext>
    </p:extLst>
  </p:cSld>
  <p:clrMapOvr>
    <a:masterClrMapping/>
  </p:clrMapOvr>
</p:sld>
</file>

<file path=ppt/theme/theme1.xml><?xml version="1.0" encoding="utf-8"?>
<a:theme xmlns:a="http://schemas.openxmlformats.org/drawingml/2006/main" name="Briefing Template 1 Oct 09-Revised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Briefing Template 1 Oct 09-Revised1</Template>
  <TotalTime>6878</TotalTime>
  <Words>1083</Words>
  <Application>Microsoft Office PowerPoint</Application>
  <PresentationFormat>On-screen Show (4:3)</PresentationFormat>
  <Paragraphs>102</Paragraphs>
  <Slides>26</Slides>
  <Notes>0</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Briefing Template 1 Oct 09-Revised1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Defense Logistics Agency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Learning Curves</dc:title>
  <dc:creator>Schultz, Amy E DLA CIV LAND AND MARITIME</dc:creator>
  <cp:lastModifiedBy>Christie, Kristie M DLA CIV LAND AND MARITIME</cp:lastModifiedBy>
  <cp:revision>840</cp:revision>
  <cp:lastPrinted>2013-10-25T14:25:58Z</cp:lastPrinted>
  <dcterms:created xsi:type="dcterms:W3CDTF">2007-01-19T19:49:22Z</dcterms:created>
  <dcterms:modified xsi:type="dcterms:W3CDTF">2015-11-16T14:36:00Z</dcterms:modified>
</cp:coreProperties>
</file>