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6" r:id="rId5"/>
    <p:sldMasterId id="2147483688" r:id="rId6"/>
    <p:sldMasterId id="2147483678" r:id="rId7"/>
    <p:sldMasterId id="2147483685" r:id="rId8"/>
  </p:sldMasterIdLst>
  <p:notesMasterIdLst>
    <p:notesMasterId r:id="rId20"/>
  </p:notesMasterIdLst>
  <p:sldIdLst>
    <p:sldId id="262" r:id="rId9"/>
    <p:sldId id="312" r:id="rId10"/>
    <p:sldId id="295" r:id="rId11"/>
    <p:sldId id="286" r:id="rId12"/>
    <p:sldId id="313" r:id="rId13"/>
    <p:sldId id="314" r:id="rId14"/>
    <p:sldId id="315" r:id="rId15"/>
    <p:sldId id="316" r:id="rId16"/>
    <p:sldId id="317" r:id="rId17"/>
    <p:sldId id="318" r:id="rId18"/>
    <p:sldId id="278" r:id="rId19"/>
  </p:sldIdLst>
  <p:sldSz cx="10363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610"/>
    <a:srgbClr val="C9AD62"/>
    <a:srgbClr val="254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63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2418C-D391-410A-863F-505B3350848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85727-910C-440C-85F1-D4C5C859C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4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3063" y="303213"/>
            <a:ext cx="7056437" cy="5292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85C2-6ADB-43F5-974D-3A3FD3BB104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8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264" y="4145280"/>
            <a:ext cx="4663440" cy="1243584"/>
          </a:xfrm>
        </p:spPr>
        <p:txBody>
          <a:bodyPr anchor="ctr" anchorCtr="1">
            <a:normAutofit/>
          </a:bodyPr>
          <a:lstStyle>
            <a:lvl1pPr algn="ctr">
              <a:defRPr sz="3627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64" y="5388864"/>
            <a:ext cx="4663440" cy="1243584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267">
                <a:solidFill>
                  <a:schemeClr val="accent5">
                    <a:lumMod val="50000"/>
                  </a:schemeClr>
                </a:solidFill>
              </a:defRPr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7872" y="7357873"/>
            <a:ext cx="2072640" cy="4138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136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7355685"/>
            <a:ext cx="3108960" cy="413808"/>
          </a:xfrm>
          <a:prstGeom prst="rect">
            <a:avLst/>
          </a:prstGeom>
        </p:spPr>
        <p:txBody>
          <a:bodyPr anchor="ctr" anchorCtr="0"/>
          <a:lstStyle>
            <a:lvl1pPr>
              <a:defRPr sz="136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45040" y="7358592"/>
            <a:ext cx="518160" cy="413808"/>
          </a:xfrm>
          <a:prstGeom prst="rect">
            <a:avLst/>
          </a:prstGeom>
        </p:spPr>
        <p:txBody>
          <a:bodyPr anchor="ctr" anchorCtr="0"/>
          <a:lstStyle>
            <a:lvl1pPr algn="r">
              <a:defRPr sz="136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70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Pupose &amp; Agenda C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853BCF8-512E-442D-B61C-D4E03E6E78DF}"/>
              </a:ext>
            </a:extLst>
          </p:cNvPr>
          <p:cNvSpPr/>
          <p:nvPr userDrawn="1"/>
        </p:nvSpPr>
        <p:spPr>
          <a:xfrm>
            <a:off x="4855224" y="4107630"/>
            <a:ext cx="5193323" cy="1483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89E486-61F3-74BE-7173-9113F843B71E}"/>
              </a:ext>
            </a:extLst>
          </p:cNvPr>
          <p:cNvSpPr/>
          <p:nvPr userDrawn="1"/>
        </p:nvSpPr>
        <p:spPr>
          <a:xfrm>
            <a:off x="4855224" y="3703619"/>
            <a:ext cx="5193323" cy="395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313B9D-B6A8-3E8C-EC62-6247625051DA}"/>
              </a:ext>
            </a:extLst>
          </p:cNvPr>
          <p:cNvSpPr/>
          <p:nvPr userDrawn="1"/>
        </p:nvSpPr>
        <p:spPr>
          <a:xfrm>
            <a:off x="4855224" y="1590636"/>
            <a:ext cx="5193323" cy="395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2676FE-A481-F504-037E-8182A27E5E58}"/>
              </a:ext>
            </a:extLst>
          </p:cNvPr>
          <p:cNvSpPr txBox="1"/>
          <p:nvPr userDrawn="1"/>
        </p:nvSpPr>
        <p:spPr>
          <a:xfrm>
            <a:off x="6772072" y="1566983"/>
            <a:ext cx="135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Purpose:</a:t>
            </a:r>
          </a:p>
        </p:txBody>
      </p:sp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F127D036-1FE9-59C6-0F37-B804C6419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934A65DC-326B-E6F0-5816-F32C91AD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9DB60A-42AE-DDD4-9B8A-34E3BD84F212}"/>
              </a:ext>
            </a:extLst>
          </p:cNvPr>
          <p:cNvSpPr/>
          <p:nvPr userDrawn="1"/>
        </p:nvSpPr>
        <p:spPr>
          <a:xfrm>
            <a:off x="4855224" y="5850279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BD181-EB4E-AF05-2B25-1DBC856A938C}"/>
              </a:ext>
            </a:extLst>
          </p:cNvPr>
          <p:cNvSpPr txBox="1"/>
          <p:nvPr userDrawn="1"/>
        </p:nvSpPr>
        <p:spPr>
          <a:xfrm>
            <a:off x="5183360" y="5856459"/>
            <a:ext cx="1094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35B26-5028-2142-6035-76A0EDCE6FCF}"/>
              </a:ext>
            </a:extLst>
          </p:cNvPr>
          <p:cNvSpPr txBox="1"/>
          <p:nvPr userDrawn="1"/>
        </p:nvSpPr>
        <p:spPr>
          <a:xfrm>
            <a:off x="4855224" y="6475254"/>
            <a:ext cx="519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 overall classification of this presentation is:</a:t>
            </a:r>
          </a:p>
          <a:p>
            <a:pPr algn="ctr"/>
            <a:r>
              <a:rPr lang="en-US" sz="1400" b="1" dirty="0">
                <a:solidFill>
                  <a:srgbClr val="00B050"/>
                </a:solidFill>
              </a:rPr>
              <a:t>Unclassified Controlled Information (CUI)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626EF5-744D-7C77-7ECB-0EA6FD3FF807}"/>
              </a:ext>
            </a:extLst>
          </p:cNvPr>
          <p:cNvSpPr txBox="1"/>
          <p:nvPr userDrawn="1"/>
        </p:nvSpPr>
        <p:spPr>
          <a:xfrm>
            <a:off x="9429740" y="5868181"/>
            <a:ext cx="665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Other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C578B2-3380-A9AD-D7DB-A0D310A19A09}"/>
              </a:ext>
            </a:extLst>
          </p:cNvPr>
          <p:cNvSpPr/>
          <p:nvPr userDrawn="1"/>
        </p:nvSpPr>
        <p:spPr>
          <a:xfrm>
            <a:off x="4855224" y="1985683"/>
            <a:ext cx="5193323" cy="1483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EAFB2F-149E-0559-08FC-192CE92C3784}"/>
              </a:ext>
            </a:extLst>
          </p:cNvPr>
          <p:cNvSpPr/>
          <p:nvPr userDrawn="1"/>
        </p:nvSpPr>
        <p:spPr>
          <a:xfrm>
            <a:off x="6345997" y="5862265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336493-53DD-6D12-72EA-27C763DDFF6A}"/>
              </a:ext>
            </a:extLst>
          </p:cNvPr>
          <p:cNvSpPr txBox="1"/>
          <p:nvPr userDrawn="1"/>
        </p:nvSpPr>
        <p:spPr>
          <a:xfrm>
            <a:off x="6661175" y="5873987"/>
            <a:ext cx="1083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Guidance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CC2F697-A0A9-8A98-B11F-90BC1A4A9041}"/>
              </a:ext>
            </a:extLst>
          </p:cNvPr>
          <p:cNvSpPr/>
          <p:nvPr userDrawn="1"/>
        </p:nvSpPr>
        <p:spPr>
          <a:xfrm>
            <a:off x="7772268" y="5862265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A2908D-D113-2F89-8EE3-D8690592C1A0}"/>
              </a:ext>
            </a:extLst>
          </p:cNvPr>
          <p:cNvSpPr txBox="1"/>
          <p:nvPr userDrawn="1"/>
        </p:nvSpPr>
        <p:spPr>
          <a:xfrm>
            <a:off x="8099169" y="5873987"/>
            <a:ext cx="910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Decision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6056261-293F-80E0-548F-08F121B0E9A1}"/>
              </a:ext>
            </a:extLst>
          </p:cNvPr>
          <p:cNvSpPr/>
          <p:nvPr userDrawn="1"/>
        </p:nvSpPr>
        <p:spPr>
          <a:xfrm>
            <a:off x="9100287" y="5873987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7A2C510C-92A8-232A-FEAC-1A88DFBF8ADC}"/>
              </a:ext>
            </a:extLst>
          </p:cNvPr>
          <p:cNvSpPr txBox="1"/>
          <p:nvPr userDrawn="1"/>
        </p:nvSpPr>
        <p:spPr>
          <a:xfrm>
            <a:off x="6816639" y="3684024"/>
            <a:ext cx="1270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Agenda</a:t>
            </a:r>
            <a:r>
              <a:rPr lang="en-US" sz="2000" b="1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27413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23A9B41E-E955-7D9F-D4CE-C23C2A7A9E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794DD37D-14FA-654C-687D-87AE016DFB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07850F-EE1F-B139-1D79-7132F1A42CD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067583" y="7296112"/>
            <a:ext cx="306800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fld id="{165700FE-BCEC-4E84-BA78-D55E132666CC}" type="slidenum">
              <a:rPr lang="en-US" sz="1000" smtClean="0"/>
              <a:pPr/>
              <a:t>‹#›</a:t>
            </a:fld>
            <a:r>
              <a:rPr lang="en-US"/>
              <a:t> of xx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AD4CEE-3E77-95F0-0241-20928CC52301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55370" y="7445873"/>
            <a:ext cx="6118664" cy="261536"/>
            <a:chOff x="155370" y="7445873"/>
            <a:chExt cx="6118664" cy="2615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9D5BFE-CB1C-47D3-A113-E806DD45990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89167" y="7445873"/>
              <a:ext cx="21848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all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Warfighter Always</a:t>
              </a:r>
              <a:endParaRPr lang="en-US" sz="105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B7B9A0-A956-26B8-662E-67C104F4AA1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55370" y="7453493"/>
              <a:ext cx="42168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9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PEOP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          PRECISION          </a:t>
              </a:r>
              <a:r>
                <a:rPr lang="en-US" sz="1000" b="1">
                  <a:solidFill>
                    <a:srgbClr val="CAAD62"/>
                  </a:solidFill>
                </a:rPr>
                <a:t>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OSTURE          PARTNERSHIPS</a:t>
              </a:r>
              <a:endParaRPr lang="en-US" sz="1000">
                <a:solidFill>
                  <a:srgbClr val="CAAD62"/>
                </a:solidFill>
              </a:endParaRPr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99CA3BB8-7D67-479D-538E-E457BC4999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67033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79CFC711-1440-6C53-2D3D-4F6C30D531A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90867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E6AD96E3-AB76-C66C-9C2F-46E93A6615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86639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693363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ntent Slide_C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8D6F8CFD-E831-0944-5A93-6E7A2C89BBC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53F21022-D87F-E441-A23C-9B4EE4DCAB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478774-2AB7-7AEC-4EA9-4DA66B5AB1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887423" y="90193"/>
            <a:ext cx="553945" cy="18004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CUI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E83D8E2-2488-235C-AFE3-2FA5D9B10CF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067583" y="7296112"/>
            <a:ext cx="306800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fld id="{165700FE-BCEC-4E84-BA78-D55E132666CC}" type="slidenum">
              <a:rPr lang="en-US" sz="1000" smtClean="0"/>
              <a:pPr/>
              <a:t>‹#›</a:t>
            </a:fld>
            <a:r>
              <a:rPr lang="en-US"/>
              <a:t> of xx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B68FA1-92E3-8462-AAC1-112F1EA85906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55370" y="7249274"/>
            <a:ext cx="6118664" cy="458135"/>
            <a:chOff x="155370" y="7249274"/>
            <a:chExt cx="6118664" cy="45813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FE9A48-BFDE-B1A1-EC0B-ADDE27BCB51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887423" y="7249274"/>
              <a:ext cx="553945" cy="18004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75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CUI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BAE05E5-3E43-823D-0C10-C2CFCBB8066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89167" y="7445873"/>
              <a:ext cx="21848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all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Warfighter Always</a:t>
              </a:r>
              <a:endParaRPr lang="en-US" sz="105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86ACC1-1F94-1E5A-065D-3ED478D477F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55370" y="7453493"/>
              <a:ext cx="42168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9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PEOP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          PRECISION          </a:t>
              </a:r>
              <a:r>
                <a:rPr lang="en-US" sz="1000" b="1">
                  <a:solidFill>
                    <a:srgbClr val="CAAD62"/>
                  </a:solidFill>
                </a:rPr>
                <a:t>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OSTURE          PARTNERSHIPS</a:t>
              </a:r>
              <a:endParaRPr lang="en-US" sz="1000">
                <a:solidFill>
                  <a:srgbClr val="CAAD62"/>
                </a:solidFill>
              </a:endParaRPr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2DF3345-37FE-4759-0E7D-9B6475A261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67033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59A38822-1D3D-7762-F578-5E4EF3157F1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90867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738DAE09-D2DD-EE87-FF86-C1959876080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86639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115461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6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0A8B594E-A390-4E3F-885E-E10B0439F9C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1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5DAE35-72F5-6B64-8214-AA3B64C6C7F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80619" y="1909856"/>
            <a:ext cx="3401962" cy="41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9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_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D3D843-835D-5E9A-776A-20E00CDC7AB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80619" y="1909856"/>
            <a:ext cx="3401962" cy="41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1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18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29422EEE-B03C-C434-D819-C70910909F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777"/>
            <a:ext cx="10363200" cy="58288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88A482-2CF7-AA61-AFD8-9F0514F07DB7}"/>
              </a:ext>
            </a:extLst>
          </p:cNvPr>
          <p:cNvSpPr>
            <a:spLocks/>
          </p:cNvSpPr>
          <p:nvPr userDrawn="1"/>
        </p:nvSpPr>
        <p:spPr>
          <a:xfrm>
            <a:off x="0" y="631579"/>
            <a:ext cx="10352166" cy="5794950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54000"/>
                </a:schemeClr>
              </a:gs>
              <a:gs pos="100000">
                <a:schemeClr val="bg1">
                  <a:lumMod val="75000"/>
                  <a:alpha val="19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9B57A-977E-57DC-83A5-0643185043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4" y="-18288"/>
            <a:ext cx="10374234" cy="779068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706934B-33E6-66EA-C606-A0C0AA77E9C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92382" y="680186"/>
            <a:ext cx="1798302" cy="879741"/>
            <a:chOff x="1187093" y="4410699"/>
            <a:chExt cx="1967348" cy="9624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BB0AFAF-B0A7-7455-8356-9D17E794A86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9250" y="4410699"/>
              <a:ext cx="785191" cy="962439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1CC8467C-9139-E8A3-AED9-57C689C1F31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093" y="4441928"/>
              <a:ext cx="841276" cy="841276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7032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ftr="0" dt="0"/>
  <p:txStyles>
    <p:titleStyle>
      <a:lvl1pPr algn="ctr" defTabSz="1036317" rtl="0" eaLnBrk="1" latinLnBrk="0" hangingPunct="1">
        <a:lnSpc>
          <a:spcPct val="90000"/>
        </a:lnSpc>
        <a:spcBef>
          <a:spcPct val="0"/>
        </a:spcBef>
        <a:buNone/>
        <a:defRPr sz="362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72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8D2F5E4-3C51-8553-80E8-AFF530D493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63200" cy="7772400"/>
          </a:xfrm>
          <a:prstGeom prst="rect">
            <a:avLst/>
          </a:prstGeom>
        </p:spPr>
      </p:pic>
      <p:sp>
        <p:nvSpPr>
          <p:cNvPr id="2" name="Rectangle 27">
            <a:extLst>
              <a:ext uri="{FF2B5EF4-FFF2-40B4-BE49-F238E27FC236}">
                <a16:creationId xmlns:a16="http://schemas.microsoft.com/office/drawing/2014/main" id="{B1A78B5C-908B-2FEA-39E6-D706B35C6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0" y="537076"/>
            <a:ext cx="10363200" cy="932688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31392">
                <a:moveTo>
                  <a:pt x="0" y="0"/>
                </a:moveTo>
                <a:lnTo>
                  <a:pt x="9117825" y="0"/>
                </a:lnTo>
                <a:lnTo>
                  <a:pt x="9117825" y="724825"/>
                </a:lnTo>
                <a:cubicBezTo>
                  <a:pt x="4702595" y="510013"/>
                  <a:pt x="5468967" y="1584070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84000">
                <a:srgbClr val="B99E55"/>
              </a:gs>
              <a:gs pos="55000">
                <a:schemeClr val="bg1"/>
              </a:gs>
              <a:gs pos="100000">
                <a:srgbClr val="C7AA6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0A5AE57E-5373-C94C-545F-0A72BDB3ED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-8827" y="-12577"/>
            <a:ext cx="10371473" cy="1394095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  <a:gd name="connsiteX0" fmla="*/ 0 w 9117825"/>
              <a:gd name="connsiteY0" fmla="*/ 0 h 1435570"/>
              <a:gd name="connsiteX1" fmla="*/ 9117825 w 9117825"/>
              <a:gd name="connsiteY1" fmla="*/ 0 h 1435570"/>
              <a:gd name="connsiteX2" fmla="*/ 9117825 w 9117825"/>
              <a:gd name="connsiteY2" fmla="*/ 724825 h 1435570"/>
              <a:gd name="connsiteX3" fmla="*/ 0 w 9117825"/>
              <a:gd name="connsiteY3" fmla="*/ 1412802 h 1435570"/>
              <a:gd name="connsiteX4" fmla="*/ 0 w 9117825"/>
              <a:gd name="connsiteY4" fmla="*/ 0 h 1435570"/>
              <a:gd name="connsiteX0" fmla="*/ 0 w 9117825"/>
              <a:gd name="connsiteY0" fmla="*/ 0 h 1437990"/>
              <a:gd name="connsiteX1" fmla="*/ 9117825 w 9117825"/>
              <a:gd name="connsiteY1" fmla="*/ 0 h 1437990"/>
              <a:gd name="connsiteX2" fmla="*/ 9117825 w 9117825"/>
              <a:gd name="connsiteY2" fmla="*/ 817812 h 1437990"/>
              <a:gd name="connsiteX3" fmla="*/ 0 w 9117825"/>
              <a:gd name="connsiteY3" fmla="*/ 1412802 h 1437990"/>
              <a:gd name="connsiteX4" fmla="*/ 0 w 9117825"/>
              <a:gd name="connsiteY4" fmla="*/ 0 h 1437990"/>
              <a:gd name="connsiteX0" fmla="*/ 0 w 9117825"/>
              <a:gd name="connsiteY0" fmla="*/ 0 h 1423865"/>
              <a:gd name="connsiteX1" fmla="*/ 9117825 w 9117825"/>
              <a:gd name="connsiteY1" fmla="*/ 0 h 1423865"/>
              <a:gd name="connsiteX2" fmla="*/ 9117825 w 9117825"/>
              <a:gd name="connsiteY2" fmla="*/ 817812 h 1423865"/>
              <a:gd name="connsiteX3" fmla="*/ 0 w 9117825"/>
              <a:gd name="connsiteY3" fmla="*/ 1412802 h 1423865"/>
              <a:gd name="connsiteX4" fmla="*/ 0 w 9117825"/>
              <a:gd name="connsiteY4" fmla="*/ 0 h 1423865"/>
              <a:gd name="connsiteX0" fmla="*/ 0 w 9117825"/>
              <a:gd name="connsiteY0" fmla="*/ 0 h 1420649"/>
              <a:gd name="connsiteX1" fmla="*/ 9117825 w 9117825"/>
              <a:gd name="connsiteY1" fmla="*/ 0 h 1420649"/>
              <a:gd name="connsiteX2" fmla="*/ 9117825 w 9117825"/>
              <a:gd name="connsiteY2" fmla="*/ 817812 h 1420649"/>
              <a:gd name="connsiteX3" fmla="*/ 0 w 9117825"/>
              <a:gd name="connsiteY3" fmla="*/ 1412802 h 1420649"/>
              <a:gd name="connsiteX4" fmla="*/ 0 w 9117825"/>
              <a:gd name="connsiteY4" fmla="*/ 0 h 142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20649">
                <a:moveTo>
                  <a:pt x="0" y="0"/>
                </a:moveTo>
                <a:lnTo>
                  <a:pt x="9117825" y="0"/>
                </a:lnTo>
                <a:lnTo>
                  <a:pt x="9117825" y="817812"/>
                </a:lnTo>
                <a:cubicBezTo>
                  <a:pt x="4721380" y="826170"/>
                  <a:pt x="5478359" y="1500383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C2A2D-8FFF-A47E-568F-A54303B962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7323570"/>
            <a:ext cx="10374115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E90986-5868-7DA1-D50C-B9A48C5F2B4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18160" y="487655"/>
            <a:ext cx="1773120" cy="859562"/>
            <a:chOff x="457200" y="464703"/>
            <a:chExt cx="1360416" cy="6594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307292-38BF-4B5C-AE99-4953EB0ED82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9579" y="464703"/>
              <a:ext cx="538037" cy="659494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9FE87EE1-BF16-41DC-B66C-F206E45ED29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501910"/>
              <a:ext cx="585080" cy="58508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1B8010-14B0-8DF9-AFE4-CBD2B700F9DB}"/>
              </a:ext>
            </a:extLst>
          </p:cNvPr>
          <p:cNvSpPr txBox="1">
            <a:spLocks/>
          </p:cNvSpPr>
          <p:nvPr userDrawn="1"/>
        </p:nvSpPr>
        <p:spPr>
          <a:xfrm>
            <a:off x="4089167" y="7445873"/>
            <a:ext cx="2184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696D2B-49D4-8DD2-5FF3-D395187038E8}"/>
              </a:ext>
            </a:extLst>
          </p:cNvPr>
          <p:cNvSpPr txBox="1">
            <a:spLocks/>
          </p:cNvSpPr>
          <p:nvPr userDrawn="1"/>
        </p:nvSpPr>
        <p:spPr>
          <a:xfrm>
            <a:off x="155370" y="7453493"/>
            <a:ext cx="4216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spc="0" normalizeH="0" baseline="0" noProof="0">
                <a:ln>
                  <a:noFill/>
                </a:ln>
                <a:solidFill>
                  <a:srgbClr val="C9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</a:t>
            </a:r>
            <a:r>
              <a:rPr kumimoji="0" lang="en-US" sz="1000" b="1" i="0" u="none" strike="noStrike" kern="1200" spc="0" normalizeH="0" baseline="0" noProof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         PRECISION          </a:t>
            </a:r>
            <a:r>
              <a:rPr lang="en-US" sz="1000" b="1">
                <a:solidFill>
                  <a:srgbClr val="CAAD62"/>
                </a:solidFill>
              </a:rPr>
              <a:t>P</a:t>
            </a:r>
            <a:r>
              <a:rPr kumimoji="0" lang="en-US" sz="1000" b="1" i="0" u="none" strike="noStrike" kern="1200" spc="0" normalizeH="0" baseline="0" noProof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OSTURE          PARTNERSHIPS</a:t>
            </a:r>
            <a:endParaRPr lang="en-US" sz="1000">
              <a:solidFill>
                <a:srgbClr val="CAAD62"/>
              </a:solidFill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415DD267-E404-EEA1-5AFD-42E46AEF8706}"/>
              </a:ext>
            </a:extLst>
          </p:cNvPr>
          <p:cNvSpPr>
            <a:spLocks/>
          </p:cNvSpPr>
          <p:nvPr userDrawn="1"/>
        </p:nvSpPr>
        <p:spPr>
          <a:xfrm>
            <a:off x="867033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7BB43D5-3CA3-BBD0-210E-81487B08CE22}"/>
              </a:ext>
            </a:extLst>
          </p:cNvPr>
          <p:cNvSpPr>
            <a:spLocks/>
          </p:cNvSpPr>
          <p:nvPr userDrawn="1"/>
        </p:nvSpPr>
        <p:spPr>
          <a:xfrm>
            <a:off x="190867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F1D99ECB-6119-D613-A961-9BE1EB3B3B19}"/>
              </a:ext>
            </a:extLst>
          </p:cNvPr>
          <p:cNvSpPr>
            <a:spLocks/>
          </p:cNvSpPr>
          <p:nvPr userDrawn="1"/>
        </p:nvSpPr>
        <p:spPr>
          <a:xfrm>
            <a:off x="286639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3515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rgbClr val="C9AD62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rgbClr val="171610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Courier New" panose="02070309020205020404" pitchFamily="49" charset="0"/>
        <a:buChar char="o"/>
        <a:defRPr sz="2493" kern="1200">
          <a:solidFill>
            <a:srgbClr val="171610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Wingdings" panose="05000000000000000000" pitchFamily="2" charset="2"/>
        <a:buChar char="§"/>
        <a:defRPr sz="2267" kern="1200">
          <a:solidFill>
            <a:srgbClr val="171610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040" kern="1200">
          <a:solidFill>
            <a:srgbClr val="171610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rgbClr val="171610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>
          <p15:clr>
            <a:srgbClr val="F26B43"/>
          </p15:clr>
        </p15:guide>
        <p15:guide id="2" pos="32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>
            <a:extLst>
              <a:ext uri="{FF2B5EF4-FFF2-40B4-BE49-F238E27FC236}">
                <a16:creationId xmlns:a16="http://schemas.microsoft.com/office/drawing/2014/main" id="{B1A78B5C-908B-2FEA-39E6-D706B35C6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0" y="537076"/>
            <a:ext cx="10363200" cy="932688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31392">
                <a:moveTo>
                  <a:pt x="0" y="0"/>
                </a:moveTo>
                <a:lnTo>
                  <a:pt x="9117825" y="0"/>
                </a:lnTo>
                <a:lnTo>
                  <a:pt x="9117825" y="724825"/>
                </a:lnTo>
                <a:cubicBezTo>
                  <a:pt x="4702595" y="510013"/>
                  <a:pt x="5468967" y="1584070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84000">
                <a:srgbClr val="B99E55"/>
              </a:gs>
              <a:gs pos="55000">
                <a:schemeClr val="bg1"/>
              </a:gs>
              <a:gs pos="100000">
                <a:srgbClr val="C7AA6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0A5AE57E-5373-C94C-545F-0A72BDB3ED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-8827" y="-12577"/>
            <a:ext cx="10371473" cy="1394095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  <a:gd name="connsiteX0" fmla="*/ 0 w 9117825"/>
              <a:gd name="connsiteY0" fmla="*/ 0 h 1435570"/>
              <a:gd name="connsiteX1" fmla="*/ 9117825 w 9117825"/>
              <a:gd name="connsiteY1" fmla="*/ 0 h 1435570"/>
              <a:gd name="connsiteX2" fmla="*/ 9117825 w 9117825"/>
              <a:gd name="connsiteY2" fmla="*/ 724825 h 1435570"/>
              <a:gd name="connsiteX3" fmla="*/ 0 w 9117825"/>
              <a:gd name="connsiteY3" fmla="*/ 1412802 h 1435570"/>
              <a:gd name="connsiteX4" fmla="*/ 0 w 9117825"/>
              <a:gd name="connsiteY4" fmla="*/ 0 h 1435570"/>
              <a:gd name="connsiteX0" fmla="*/ 0 w 9117825"/>
              <a:gd name="connsiteY0" fmla="*/ 0 h 1437990"/>
              <a:gd name="connsiteX1" fmla="*/ 9117825 w 9117825"/>
              <a:gd name="connsiteY1" fmla="*/ 0 h 1437990"/>
              <a:gd name="connsiteX2" fmla="*/ 9117825 w 9117825"/>
              <a:gd name="connsiteY2" fmla="*/ 817812 h 1437990"/>
              <a:gd name="connsiteX3" fmla="*/ 0 w 9117825"/>
              <a:gd name="connsiteY3" fmla="*/ 1412802 h 1437990"/>
              <a:gd name="connsiteX4" fmla="*/ 0 w 9117825"/>
              <a:gd name="connsiteY4" fmla="*/ 0 h 1437990"/>
              <a:gd name="connsiteX0" fmla="*/ 0 w 9117825"/>
              <a:gd name="connsiteY0" fmla="*/ 0 h 1423865"/>
              <a:gd name="connsiteX1" fmla="*/ 9117825 w 9117825"/>
              <a:gd name="connsiteY1" fmla="*/ 0 h 1423865"/>
              <a:gd name="connsiteX2" fmla="*/ 9117825 w 9117825"/>
              <a:gd name="connsiteY2" fmla="*/ 817812 h 1423865"/>
              <a:gd name="connsiteX3" fmla="*/ 0 w 9117825"/>
              <a:gd name="connsiteY3" fmla="*/ 1412802 h 1423865"/>
              <a:gd name="connsiteX4" fmla="*/ 0 w 9117825"/>
              <a:gd name="connsiteY4" fmla="*/ 0 h 1423865"/>
              <a:gd name="connsiteX0" fmla="*/ 0 w 9117825"/>
              <a:gd name="connsiteY0" fmla="*/ 0 h 1420649"/>
              <a:gd name="connsiteX1" fmla="*/ 9117825 w 9117825"/>
              <a:gd name="connsiteY1" fmla="*/ 0 h 1420649"/>
              <a:gd name="connsiteX2" fmla="*/ 9117825 w 9117825"/>
              <a:gd name="connsiteY2" fmla="*/ 817812 h 1420649"/>
              <a:gd name="connsiteX3" fmla="*/ 0 w 9117825"/>
              <a:gd name="connsiteY3" fmla="*/ 1412802 h 1420649"/>
              <a:gd name="connsiteX4" fmla="*/ 0 w 9117825"/>
              <a:gd name="connsiteY4" fmla="*/ 0 h 142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20649">
                <a:moveTo>
                  <a:pt x="0" y="0"/>
                </a:moveTo>
                <a:lnTo>
                  <a:pt x="9117825" y="0"/>
                </a:lnTo>
                <a:lnTo>
                  <a:pt x="9117825" y="817812"/>
                </a:lnTo>
                <a:cubicBezTo>
                  <a:pt x="4721380" y="826170"/>
                  <a:pt x="5478359" y="1500383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C2A2D-8FFF-A47E-568F-A54303B962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7323570"/>
            <a:ext cx="10374115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E90986-5868-7DA1-D50C-B9A48C5F2B4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18160" y="487655"/>
            <a:ext cx="1773120" cy="859562"/>
            <a:chOff x="457200" y="464703"/>
            <a:chExt cx="1360416" cy="6594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307292-38BF-4B5C-AE99-4953EB0ED82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9579" y="464703"/>
              <a:ext cx="538037" cy="659494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9FE87EE1-BF16-41DC-B66C-F206E45ED29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01910"/>
              <a:ext cx="585080" cy="585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353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702" r:id="rId3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rgbClr val="C9AD62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rgbClr val="171610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Courier New" panose="02070309020205020404" pitchFamily="49" charset="0"/>
        <a:buChar char="o"/>
        <a:defRPr sz="2493" kern="1200">
          <a:solidFill>
            <a:srgbClr val="171610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Wingdings" panose="05000000000000000000" pitchFamily="2" charset="2"/>
        <a:buChar char="§"/>
        <a:defRPr sz="2267" kern="1200">
          <a:solidFill>
            <a:srgbClr val="171610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040" kern="1200">
          <a:solidFill>
            <a:srgbClr val="171610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rgbClr val="171610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0972657-D021-2E90-B692-BCB6ED563F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" t="-934" r="-1" b="3633"/>
          <a:stretch/>
        </p:blipFill>
        <p:spPr>
          <a:xfrm>
            <a:off x="0" y="314935"/>
            <a:ext cx="10363200" cy="72032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C8653E-B861-B050-CB75-62B864663E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915" y="7323570"/>
            <a:ext cx="10385032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51E0B1-25FD-E9FD-982A-C7499597BC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915" y="-30480"/>
            <a:ext cx="10385031" cy="470927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737A15-CCF7-A460-8673-A43A821723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089167" y="7445873"/>
            <a:ext cx="2184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78E70-409E-BFAF-7A4A-B516FBB801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5370" y="7453493"/>
            <a:ext cx="4216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9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</a:t>
            </a: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         PRECISION          </a:t>
            </a:r>
            <a:r>
              <a:rPr lang="en-US" sz="1000" b="1" dirty="0">
                <a:solidFill>
                  <a:srgbClr val="CAAD62"/>
                </a:solidFill>
              </a:rPr>
              <a:t>P</a:t>
            </a: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OSTURE          PARTNERSHIPS</a:t>
            </a:r>
            <a:endParaRPr lang="en-US" sz="1000" dirty="0">
              <a:solidFill>
                <a:srgbClr val="CAAD62"/>
              </a:solidFill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61C61F89-00E2-3229-1C56-9A12D15423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67033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D2E1A33B-2F09-4F3C-B63A-0F1ED8E712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90867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5DB4E38-A733-D47C-76B9-6ACBAB05BF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86639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2060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8" r:id="rId2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57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la.mil/Landand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CAB4B-4263-3F54-A4B5-798C8AD3F7FE}"/>
              </a:ext>
            </a:extLst>
          </p:cNvPr>
          <p:cNvSpPr txBox="1">
            <a:spLocks/>
          </p:cNvSpPr>
          <p:nvPr/>
        </p:nvSpPr>
        <p:spPr>
          <a:xfrm>
            <a:off x="161510" y="1679028"/>
            <a:ext cx="4663440" cy="1243584"/>
          </a:xfrm>
          <a:prstGeom prst="rect">
            <a:avLst/>
          </a:prstGeom>
        </p:spPr>
        <p:txBody>
          <a:bodyPr vert="horz" lIns="103632" tIns="51816" rIns="103632" bIns="51816" rtlCol="0" anchor="ctr" anchorCtr="1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27" dirty="0">
                <a:solidFill>
                  <a:schemeClr val="tx1"/>
                </a:solidFill>
              </a:rPr>
              <a:t>Engineering &amp; Technical Support (V)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4590EB4-7D72-D9BB-2727-D59F5C456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510" y="2775466"/>
            <a:ext cx="4663440" cy="124322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Eugene Williams, Director</a:t>
            </a:r>
          </a:p>
          <a:p>
            <a:r>
              <a:rPr lang="en-US" dirty="0">
                <a:solidFill>
                  <a:schemeClr val="tx1"/>
                </a:solidFill>
              </a:rPr>
              <a:t>Renee Magill, Deputy Director</a:t>
            </a:r>
          </a:p>
        </p:txBody>
      </p:sp>
    </p:spTree>
    <p:extLst>
      <p:ext uri="{BB962C8B-B14F-4D97-AF65-F5344CB8AC3E}">
        <p14:creationId xmlns:p14="http://schemas.microsoft.com/office/powerpoint/2010/main" val="2821866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634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1813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 marL="0" marR="10075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5440" b="1" u="sng" spc="-11" dirty="0">
              <a:solidFill>
                <a:srgbClr val="0D5FAD"/>
              </a:solidFill>
              <a:uFill>
                <a:solidFill>
                  <a:srgbClr val="0D5FAD"/>
                </a:solidFill>
              </a:uFill>
              <a:latin typeface="Arial"/>
              <a:cs typeface="Arial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5FAFA4D-374F-4539-A521-EC655D5D6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8B594E-A390-4E3F-885E-E10B0439F9C9}" type="slidenum">
              <a:rPr lang="en-US" smtClean="0">
                <a:latin typeface="+mn-lt"/>
              </a:rPr>
              <a:pPr/>
              <a:t>10</a:t>
            </a:fld>
            <a:endParaRPr lang="en-US" dirty="0"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2327938-CD0C-475F-9329-A0E22A4233EC}"/>
              </a:ext>
            </a:extLst>
          </p:cNvPr>
          <p:cNvSpPr txBox="1">
            <a:spLocks/>
          </p:cNvSpPr>
          <p:nvPr/>
        </p:nvSpPr>
        <p:spPr bwMode="auto">
          <a:xfrm>
            <a:off x="4136539" y="138705"/>
            <a:ext cx="5999049" cy="8588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103632" tIns="51816" rIns="103632" bIns="51816" rtlCol="0" anchor="t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20" dirty="0">
                <a:solidFill>
                  <a:srgbClr val="C9AD62"/>
                </a:solidFill>
                <a:cs typeface="Times New Roman" panose="02020603050405020304" pitchFamily="18" charset="0"/>
              </a:rPr>
              <a:t>Value Management and Engineering Support Division (VE)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4E8E9294-0993-F5F4-65B8-C4688A3D4558}"/>
              </a:ext>
            </a:extLst>
          </p:cNvPr>
          <p:cNvSpPr txBox="1">
            <a:spLocks/>
          </p:cNvSpPr>
          <p:nvPr/>
        </p:nvSpPr>
        <p:spPr>
          <a:xfrm>
            <a:off x="474981" y="1645394"/>
            <a:ext cx="4577080" cy="512942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259079" indent="-259079" algn="l" defTabSz="1036317" rtl="0" eaLnBrk="1" latinLnBrk="0" hangingPunct="1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72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1pPr>
            <a:lvl2pPr marL="777238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493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2pPr>
            <a:lvl3pPr marL="1295396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267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3pPr>
            <a:lvl4pPr marL="1813555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4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4pPr>
            <a:lvl5pPr marL="2331713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13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5pPr>
            <a:lvl6pPr marL="2849872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8030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189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347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4304" indent="-194304" defTabSz="518145">
              <a:lnSpc>
                <a:spcPct val="110000"/>
              </a:lnSpc>
              <a:spcBef>
                <a:spcPts val="340"/>
              </a:spcBef>
              <a:spcAft>
                <a:spcPts val="340"/>
              </a:spcAft>
              <a:defRPr/>
            </a:pPr>
            <a:r>
              <a:rPr lang="en-US" sz="1813" b="1" dirty="0">
                <a:solidFill>
                  <a:prstClr val="black"/>
                </a:solidFill>
                <a:latin typeface="+mj-lt"/>
              </a:rPr>
              <a:t>Hazardous Materials Support:</a:t>
            </a:r>
          </a:p>
          <a:p>
            <a:pPr marL="388609" lvl="1" indent="-194304" defTabSz="518145">
              <a:lnSpc>
                <a:spcPct val="110000"/>
              </a:lnSpc>
              <a:spcBef>
                <a:spcPts val="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  <a:defRPr/>
            </a:pPr>
            <a:r>
              <a:rPr lang="en-US" sz="1587" dirty="0">
                <a:solidFill>
                  <a:prstClr val="black"/>
                </a:solidFill>
                <a:latin typeface="+mj-lt"/>
              </a:rPr>
              <a:t>Reduce hazardous materials in DLA managed items</a:t>
            </a:r>
          </a:p>
          <a:p>
            <a:pPr marL="388609" lvl="1" indent="-194304" defTabSz="518145">
              <a:lnSpc>
                <a:spcPct val="110000"/>
              </a:lnSpc>
              <a:spcBef>
                <a:spcPts val="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  <a:defRPr/>
            </a:pPr>
            <a:r>
              <a:rPr lang="en-US" sz="1587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Review Safety Data Sheet (formerly Material Safety Data Sheet) </a:t>
            </a:r>
          </a:p>
          <a:p>
            <a:pPr marL="707051" lvl="2" indent="-194304" defTabSz="518145">
              <a:lnSpc>
                <a:spcPct val="110000"/>
              </a:lnSpc>
              <a:spcBef>
                <a:spcPts val="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  <a:defRPr/>
            </a:pPr>
            <a:r>
              <a:rPr lang="en-US" sz="1473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Ensure latest chemical/item characteristics are current and safety/health warning labels addressed in DLA Contracts</a:t>
            </a:r>
          </a:p>
          <a:p>
            <a:pPr marL="388609" lvl="1" indent="-194304" defTabSz="518145">
              <a:lnSpc>
                <a:spcPct val="110000"/>
              </a:lnSpc>
              <a:spcBef>
                <a:spcPts val="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  <a:defRPr/>
            </a:pPr>
            <a:r>
              <a:rPr lang="en-US" sz="1587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P.O.C. for Hazardous Minimization and Green Program Initiatives for DLA</a:t>
            </a:r>
          </a:p>
          <a:p>
            <a:pPr marL="194304" indent="-194304">
              <a:lnSpc>
                <a:spcPct val="11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1813" b="1" dirty="0">
                <a:solidFill>
                  <a:prstClr val="black"/>
                </a:solidFill>
                <a:latin typeface="+mj-lt"/>
              </a:rPr>
              <a:t>Diminishing Manufacturing Sources and Material Shortages (DMSMS) Management:</a:t>
            </a:r>
          </a:p>
          <a:p>
            <a:pPr marL="388609" lvl="1" indent="-194304">
              <a:lnSpc>
                <a:spcPct val="100000"/>
              </a:lnSpc>
              <a:spcBef>
                <a:spcPts val="0"/>
              </a:spcBef>
              <a:spcAft>
                <a:spcPts val="340"/>
              </a:spcAft>
            </a:pPr>
            <a:r>
              <a:rPr lang="en-US" sz="1587" dirty="0">
                <a:solidFill>
                  <a:prstClr val="black"/>
                </a:solidFill>
                <a:latin typeface="+mj-lt"/>
              </a:rPr>
              <a:t>Monitor End of Life Notices </a:t>
            </a:r>
          </a:p>
          <a:p>
            <a:pPr marL="388609" lvl="1" indent="-194304">
              <a:lnSpc>
                <a:spcPct val="100000"/>
              </a:lnSpc>
              <a:spcBef>
                <a:spcPts val="0"/>
              </a:spcBef>
              <a:spcAft>
                <a:spcPts val="340"/>
              </a:spcAft>
            </a:pPr>
            <a:r>
              <a:rPr lang="en-US" sz="1587" dirty="0">
                <a:solidFill>
                  <a:prstClr val="black"/>
                </a:solidFill>
                <a:latin typeface="+mj-lt"/>
              </a:rPr>
              <a:t>Sustainment – hard to procure items </a:t>
            </a:r>
          </a:p>
          <a:p>
            <a:pPr marL="388609" lvl="1" indent="-194304">
              <a:lnSpc>
                <a:spcPct val="100000"/>
              </a:lnSpc>
              <a:spcBef>
                <a:spcPts val="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1587" dirty="0">
                <a:solidFill>
                  <a:prstClr val="black"/>
                </a:solidFill>
                <a:latin typeface="+mj-lt"/>
              </a:rPr>
              <a:t>DLA Outreach w/ Vendors &amp; Manufacturers</a:t>
            </a:r>
          </a:p>
          <a:p>
            <a:pPr marL="194304" indent="-194304">
              <a:lnSpc>
                <a:spcPct val="11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1813" b="1" dirty="0">
                <a:solidFill>
                  <a:prstClr val="black"/>
                </a:solidFill>
                <a:latin typeface="+mj-lt"/>
              </a:rPr>
              <a:t>General Emulation Microcircuits (GEM):</a:t>
            </a:r>
          </a:p>
          <a:p>
            <a:pPr marL="388609" lvl="1" indent="-194304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1587" dirty="0">
                <a:solidFill>
                  <a:prstClr val="black"/>
                </a:solidFill>
                <a:latin typeface="+mj-lt"/>
              </a:rPr>
              <a:t>Management of  “General Emulations of Microcircuits”</a:t>
            </a:r>
          </a:p>
          <a:p>
            <a:pPr marL="388609" lvl="1" indent="-194304">
              <a:spcBef>
                <a:spcPts val="0"/>
              </a:spcBef>
              <a:buFont typeface="Times New Roman" panose="02020603050405020304" pitchFamily="18" charset="0"/>
              <a:buChar char="‒"/>
            </a:pPr>
            <a:endParaRPr lang="en-US" sz="2040" dirty="0">
              <a:solidFill>
                <a:prstClr val="black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40" b="1" dirty="0">
              <a:solidFill>
                <a:prstClr val="black"/>
              </a:solidFill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002AC34-4C6F-D102-8A32-26D19B7EE614}"/>
              </a:ext>
            </a:extLst>
          </p:cNvPr>
          <p:cNvSpPr txBox="1">
            <a:spLocks/>
          </p:cNvSpPr>
          <p:nvPr/>
        </p:nvSpPr>
        <p:spPr>
          <a:xfrm>
            <a:off x="5311140" y="1645394"/>
            <a:ext cx="5052060" cy="55420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103632" tIns="51816" rIns="103632" bIns="51816" rtlCol="0">
            <a:normAutofit fontScale="25000" lnSpcReduction="20000"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73088" indent="-2921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4075" indent="-22066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195388" indent="-2809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7813" indent="-2921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4304" indent="-194304">
              <a:lnSpc>
                <a:spcPct val="12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7253" b="1" dirty="0" err="1">
                <a:solidFill>
                  <a:prstClr val="black"/>
                </a:solidFill>
                <a:latin typeface="+mn-lt"/>
              </a:rPr>
              <a:t>WarStoppers</a:t>
            </a:r>
            <a:r>
              <a:rPr lang="en-US" sz="7253" b="1" dirty="0">
                <a:solidFill>
                  <a:prstClr val="black"/>
                </a:solidFill>
                <a:latin typeface="+mn-lt"/>
              </a:rPr>
              <a:t> Program: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</a:pPr>
            <a:r>
              <a:rPr lang="en-US" sz="5893" dirty="0">
                <a:solidFill>
                  <a:prstClr val="black"/>
                </a:solidFill>
                <a:latin typeface="+mj-lt"/>
              </a:rPr>
              <a:t>Develop and Monitor DoD Investment Strategies for Readiness 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</a:pPr>
            <a:r>
              <a:rPr lang="en-US" sz="5893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Partner with Industrial Base to gain access to commercial inventory for acquisition support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</a:pPr>
            <a:r>
              <a:rPr lang="en-US" sz="5893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Identification of Critical Shortfalls in Industry Capability and Capacity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</a:pPr>
            <a:r>
              <a:rPr lang="en-US" sz="5893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Contractor Performance History Assessment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</a:pPr>
            <a:r>
              <a:rPr lang="en-US" sz="5893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Industrial Base Planning</a:t>
            </a:r>
          </a:p>
          <a:p>
            <a:pPr>
              <a:lnSpc>
                <a:spcPct val="120000"/>
              </a:lnSpc>
              <a:spcBef>
                <a:spcPts val="340"/>
              </a:spcBef>
              <a:spcAft>
                <a:spcPts val="340"/>
              </a:spcAft>
              <a:buFont typeface="Arial" panose="020B0604020202020204" pitchFamily="34" charset="0"/>
              <a:buChar char="‒"/>
            </a:pPr>
            <a:r>
              <a:rPr lang="en-US" sz="7253" b="1" dirty="0">
                <a:solidFill>
                  <a:prstClr val="black"/>
                </a:solidFill>
                <a:latin typeface="+mn-lt"/>
              </a:rPr>
              <a:t>Industrial Specialist:</a:t>
            </a:r>
            <a:r>
              <a:rPr lang="en-US" sz="7253" b="1" dirty="0">
                <a:solidFill>
                  <a:prstClr val="black"/>
                </a:solidFill>
                <a:latin typeface="+mj-lt"/>
              </a:rPr>
              <a:t>	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  <a:buFont typeface="Arial" panose="020B0604020202020204" pitchFamily="34" charset="0"/>
              <a:buChar char="‒"/>
            </a:pPr>
            <a:r>
              <a:rPr lang="en-US" sz="5893" dirty="0">
                <a:solidFill>
                  <a:prstClr val="black"/>
                </a:solidFill>
                <a:latin typeface="+mj-lt"/>
              </a:rPr>
              <a:t>Business IQ Reports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  <a:buFont typeface="Arial" panose="020B0604020202020204" pitchFamily="34" charset="0"/>
              <a:buChar char="‒"/>
            </a:pPr>
            <a:r>
              <a:rPr lang="en-US" sz="5893" dirty="0">
                <a:solidFill>
                  <a:prstClr val="black"/>
                </a:solidFill>
                <a:latin typeface="+mj-lt"/>
              </a:rPr>
              <a:t>Risk assessment/DCMA oversight coordination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  <a:buFont typeface="Arial" panose="020B0604020202020204" pitchFamily="34" charset="0"/>
              <a:buChar char="‒"/>
            </a:pPr>
            <a:r>
              <a:rPr lang="en-US" sz="5893" dirty="0">
                <a:solidFill>
                  <a:prstClr val="black"/>
                </a:solidFill>
                <a:latin typeface="+mj-lt"/>
              </a:rPr>
              <a:t>Capability Questionnaires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  <a:buFont typeface="Arial" panose="020B0604020202020204" pitchFamily="34" charset="0"/>
              <a:buChar char="‒"/>
            </a:pPr>
            <a:r>
              <a:rPr lang="en-US" sz="5893" dirty="0">
                <a:solidFill>
                  <a:prstClr val="black"/>
                </a:solidFill>
                <a:latin typeface="+mj-lt"/>
              </a:rPr>
              <a:t>Pre-award Surveys (PAS) 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  <a:buFont typeface="Arial" panose="020B0604020202020204" pitchFamily="34" charset="0"/>
              <a:buChar char="‒"/>
            </a:pPr>
            <a:r>
              <a:rPr lang="en-US" sz="5893" dirty="0">
                <a:solidFill>
                  <a:prstClr val="black"/>
                </a:solidFill>
                <a:latin typeface="+mj-lt"/>
              </a:rPr>
              <a:t>DPAS Rating review/validation/update</a:t>
            </a:r>
            <a:endParaRPr lang="en-US" sz="5893" b="1" dirty="0">
              <a:solidFill>
                <a:prstClr val="black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7253" b="1" dirty="0">
                <a:solidFill>
                  <a:prstClr val="black"/>
                </a:solidFill>
                <a:latin typeface="+mn-lt"/>
              </a:rPr>
              <a:t>GFM/GFP: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</a:pPr>
            <a:r>
              <a:rPr lang="en-US" sz="5893" dirty="0">
                <a:solidFill>
                  <a:prstClr val="black"/>
                </a:solidFill>
                <a:latin typeface="+mj-lt"/>
              </a:rPr>
              <a:t>Government owned tooling and machinery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</a:pPr>
            <a:r>
              <a:rPr lang="en-US" sz="5893" dirty="0">
                <a:solidFill>
                  <a:prstClr val="black"/>
                </a:solidFill>
                <a:latin typeface="+mj-lt"/>
              </a:rPr>
              <a:t>Government owned material (raw material or components)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</a:pPr>
            <a:r>
              <a:rPr lang="en-US" sz="5667" dirty="0">
                <a:solidFill>
                  <a:prstClr val="black"/>
                </a:solidFill>
                <a:latin typeface="+mj-lt"/>
              </a:rPr>
              <a:t>Government furnished materials (ammo, barrels, etc.) </a:t>
            </a:r>
          </a:p>
          <a:p>
            <a:pPr marL="0" indent="0">
              <a:spcBef>
                <a:spcPts val="0"/>
              </a:spcBef>
              <a:buNone/>
            </a:pPr>
            <a:endParaRPr lang="en-US" sz="204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13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62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12"/>
          <p:cNvSpPr>
            <a:spLocks noChangeArrowheads="1"/>
          </p:cNvSpPr>
          <p:nvPr/>
        </p:nvSpPr>
        <p:spPr bwMode="auto">
          <a:xfrm>
            <a:off x="0" y="1295400"/>
            <a:ext cx="9931400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sz="3627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339" y="2787438"/>
            <a:ext cx="9938523" cy="2185342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720"/>
              </a:spcBef>
            </a:pPr>
            <a:r>
              <a:rPr lang="en-US" sz="3627" b="1" u="sng" kern="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Mission</a:t>
            </a:r>
          </a:p>
          <a:p>
            <a:pPr algn="ctr"/>
            <a:r>
              <a:rPr lang="en-US" sz="2720" dirty="0">
                <a:latin typeface="+mj-lt"/>
                <a:cs typeface="Times New Roman" panose="02020603050405020304" pitchFamily="18" charset="0"/>
              </a:rPr>
              <a:t>Provide technical and logistics solutions with responsive </a:t>
            </a:r>
          </a:p>
          <a:p>
            <a:pPr algn="ctr"/>
            <a:r>
              <a:rPr lang="en-US" sz="2720" dirty="0">
                <a:latin typeface="+mj-lt"/>
                <a:cs typeface="Times New Roman" panose="02020603050405020304" pitchFamily="18" charset="0"/>
              </a:rPr>
              <a:t>risk-managed engineering and testing services to the DoD supply chain.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89BE0B-55BB-403E-8426-E383A7C72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8B594E-A390-4E3F-885E-E10B0439F9C9}" type="slidenum">
              <a:rPr lang="en-US" smtClean="0">
                <a:latin typeface="+mn-lt"/>
              </a:rPr>
              <a:pPr/>
              <a:t>2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516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HEBER ROB LO 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9575" y="1570248"/>
            <a:ext cx="979599" cy="1294371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63" name="Rectangle 19"/>
          <p:cNvSpPr>
            <a:spLocks noChangeArrowheads="1"/>
          </p:cNvSpPr>
          <p:nvPr/>
        </p:nvSpPr>
        <p:spPr bwMode="auto">
          <a:xfrm>
            <a:off x="2261742" y="2944734"/>
            <a:ext cx="1404029" cy="7766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Management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Jonelle Lyons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2-7153</a:t>
            </a:r>
          </a:p>
        </p:txBody>
      </p:sp>
      <p:sp>
        <p:nvSpPr>
          <p:cNvPr id="304" name="Rectangle 19"/>
          <p:cNvSpPr>
            <a:spLocks noChangeArrowheads="1"/>
          </p:cNvSpPr>
          <p:nvPr/>
        </p:nvSpPr>
        <p:spPr bwMode="auto">
          <a:xfrm>
            <a:off x="4427376" y="2951713"/>
            <a:ext cx="1640076" cy="7875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Data &amp; Verification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i="1">
                <a:latin typeface="Times New Roman" panose="02020603050405020304" pitchFamily="18" charset="0"/>
                <a:cs typeface="Times New Roman" panose="02020603050405020304" pitchFamily="18" charset="0"/>
              </a:rPr>
              <a:t>Dave McGraw</a:t>
            </a:r>
            <a:endParaRPr lang="en-US" altLang="en-US" sz="102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2-3251</a:t>
            </a:r>
            <a:endParaRPr lang="en-US" altLang="en-US" sz="102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" name="Rectangle 19"/>
          <p:cNvSpPr>
            <a:spLocks noChangeArrowheads="1"/>
          </p:cNvSpPr>
          <p:nvPr/>
        </p:nvSpPr>
        <p:spPr bwMode="auto">
          <a:xfrm>
            <a:off x="7005114" y="2942005"/>
            <a:ext cx="1514506" cy="7747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2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Sourcing &amp; Qualifications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 Heber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2-0538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2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Rectangle 19"/>
          <p:cNvSpPr>
            <a:spLocks noChangeArrowheads="1"/>
          </p:cNvSpPr>
          <p:nvPr/>
        </p:nvSpPr>
        <p:spPr bwMode="auto">
          <a:xfrm>
            <a:off x="8860783" y="2932843"/>
            <a:ext cx="1425136" cy="8024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Test Center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VT</a:t>
            </a:r>
            <a:endParaRPr lang="en-US" altLang="en-US" sz="102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Elavsky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2-9857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49" y="1582752"/>
            <a:ext cx="1026492" cy="12818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33" y="1559012"/>
            <a:ext cx="978245" cy="1309961"/>
          </a:xfrm>
          <a:prstGeom prst="rect">
            <a:avLst/>
          </a:prstGeom>
          <a:ln w="2857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613" y="1561877"/>
            <a:ext cx="970230" cy="1281866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92F407-616D-41DE-821E-198890088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8B594E-A390-4E3F-885E-E10B0439F9C9}" type="slidenum">
              <a:rPr lang="en-US" smtClean="0">
                <a:latin typeface="+mn-lt"/>
              </a:rPr>
              <a:pPr/>
              <a:t>3</a:t>
            </a:fld>
            <a:endParaRPr lang="en-US" dirty="0"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6CD91F-FA1B-4E51-8C90-6F53C9A43E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4376" y="1508445"/>
            <a:ext cx="1086690" cy="1401829"/>
          </a:xfrm>
          <a:prstGeom prst="rect">
            <a:avLst/>
          </a:prstGeom>
        </p:spPr>
      </p:pic>
      <p:sp>
        <p:nvSpPr>
          <p:cNvPr id="9" name="Rectangle 19">
            <a:extLst>
              <a:ext uri="{FF2B5EF4-FFF2-40B4-BE49-F238E27FC236}">
                <a16:creationId xmlns:a16="http://schemas.microsoft.com/office/drawing/2014/main" id="{09CB915D-B3EA-B9C8-F372-CDA32E992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783" y="3828975"/>
            <a:ext cx="1235687" cy="6497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Verification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VPV</a:t>
            </a:r>
            <a:endParaRPr lang="en-US" altLang="en-US" sz="10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Andy Sammons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2-3061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0D165770-3FC1-861F-454F-48A20FB8C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59" y="2952353"/>
            <a:ext cx="1560378" cy="7766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Standardization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Charles Saffle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2 -0540</a:t>
            </a:r>
          </a:p>
        </p:txBody>
      </p:sp>
      <p:sp>
        <p:nvSpPr>
          <p:cNvPr id="12" name="Rectangle 31">
            <a:extLst>
              <a:ext uri="{FF2B5EF4-FFF2-40B4-BE49-F238E27FC236}">
                <a16:creationId xmlns:a16="http://schemas.microsoft.com/office/drawing/2014/main" id="{97F8B405-BF67-FD96-E27B-84AD51750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10" y="3803005"/>
            <a:ext cx="1560378" cy="628259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Active Devices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VAC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Muhammad Akbar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 2-8108</a:t>
            </a:r>
          </a:p>
        </p:txBody>
      </p:sp>
      <p:sp>
        <p:nvSpPr>
          <p:cNvPr id="13" name="Rectangle 31">
            <a:extLst>
              <a:ext uri="{FF2B5EF4-FFF2-40B4-BE49-F238E27FC236}">
                <a16:creationId xmlns:a16="http://schemas.microsoft.com/office/drawing/2014/main" id="{D675B975-8BB5-183F-900F-693BD8DC9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10" y="4481736"/>
            <a:ext cx="1560378" cy="61190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Interconnection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VAI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Abdonasser Abdouni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  2-0565</a:t>
            </a:r>
          </a:p>
        </p:txBody>
      </p:sp>
      <p:sp>
        <p:nvSpPr>
          <p:cNvPr id="14" name="Rectangle 31">
            <a:extLst>
              <a:ext uri="{FF2B5EF4-FFF2-40B4-BE49-F238E27FC236}">
                <a16:creationId xmlns:a16="http://schemas.microsoft.com/office/drawing/2014/main" id="{186852F0-D0B1-0107-8838-5653E3098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10" y="5153088"/>
            <a:ext cx="1560378" cy="59547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Microelectronics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VAS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James Eschmeyer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2-0591</a:t>
            </a:r>
          </a:p>
        </p:txBody>
      </p:sp>
      <p:sp>
        <p:nvSpPr>
          <p:cNvPr id="15" name="Rectangle 31">
            <a:extLst>
              <a:ext uri="{FF2B5EF4-FFF2-40B4-BE49-F238E27FC236}">
                <a16:creationId xmlns:a16="http://schemas.microsoft.com/office/drawing/2014/main" id="{1B851FCB-F732-C978-CAED-048651CC5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54" y="5823480"/>
            <a:ext cx="1560378" cy="64154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Electronic Components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VAT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Michael Radecki 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2 -0561</a:t>
            </a:r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305FA599-92AB-7D1B-7749-FED40074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095" y="2944734"/>
            <a:ext cx="1453676" cy="7766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Management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Jonelle Lyons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2-7153</a:t>
            </a:r>
          </a:p>
        </p:txBody>
      </p:sp>
      <p:sp>
        <p:nvSpPr>
          <p:cNvPr id="17" name="Rectangle 31">
            <a:extLst>
              <a:ext uri="{FF2B5EF4-FFF2-40B4-BE49-F238E27FC236}">
                <a16:creationId xmlns:a16="http://schemas.microsoft.com/office/drawing/2014/main" id="{E2880E66-063C-2536-81F9-087D1FDBD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254" y="3807943"/>
            <a:ext cx="1466517" cy="610409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Value Engineering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VEB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Alex Baillieul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 2-2867</a:t>
            </a:r>
          </a:p>
        </p:txBody>
      </p:sp>
      <p:sp>
        <p:nvSpPr>
          <p:cNvPr id="18" name="Rectangle 31">
            <a:extLst>
              <a:ext uri="{FF2B5EF4-FFF2-40B4-BE49-F238E27FC236}">
                <a16:creationId xmlns:a16="http://schemas.microsoft.com/office/drawing/2014/main" id="{E63CB79B-05DA-4E2A-08D3-38B77C868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747" y="4464755"/>
            <a:ext cx="1466517" cy="67167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Value Management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VEE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Eric Wilde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2-3719</a:t>
            </a: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4DFF0964-6BF2-0F80-5FEE-AAEB39FA8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376" y="2951713"/>
            <a:ext cx="1640076" cy="7875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Data &amp; Verification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McGraw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2-1653</a:t>
            </a:r>
            <a:endParaRPr lang="en-US" altLang="en-US" sz="102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C44A1B-CCD7-7A68-0507-9BD5DAC3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114" y="2942005"/>
            <a:ext cx="1514506" cy="7747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2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Sourcing &amp; Qualifications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 Heber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2-0538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2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E7366DDF-9265-BD65-F201-EAABF3770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2099" y="5906085"/>
            <a:ext cx="1511488" cy="6041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Custom Devices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VQC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Michael Adams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  2-0662</a:t>
            </a:r>
          </a:p>
        </p:txBody>
      </p:sp>
      <p:sp>
        <p:nvSpPr>
          <p:cNvPr id="22" name="Rectangle 31">
            <a:extLst>
              <a:ext uri="{FF2B5EF4-FFF2-40B4-BE49-F238E27FC236}">
                <a16:creationId xmlns:a16="http://schemas.microsoft.com/office/drawing/2014/main" id="{7ECC0FD9-2966-52D0-9FCC-B352EF6FA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109" y="3798684"/>
            <a:ext cx="1514506" cy="65703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Electronics Devices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VQE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Ray Kolonchuk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2-0621</a:t>
            </a:r>
          </a:p>
        </p:txBody>
      </p:sp>
      <p:sp>
        <p:nvSpPr>
          <p:cNvPr id="23" name="Rectangle 31">
            <a:extLst>
              <a:ext uri="{FF2B5EF4-FFF2-40B4-BE49-F238E27FC236}">
                <a16:creationId xmlns:a16="http://schemas.microsoft.com/office/drawing/2014/main" id="{7E0B0F4B-DD9A-956E-A356-54E4909AA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112" y="4511005"/>
            <a:ext cx="1511488" cy="63894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altLang="en-US" sz="1020" b="1" dirty="0">
                <a:latin typeface="Times New Roman" panose="02020603050405020304" pitchFamily="18" charset="0"/>
              </a:rPr>
              <a:t>Hybrid Devices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altLang="en-US" sz="1020" b="1" dirty="0">
                <a:latin typeface="Times New Roman" panose="02020603050405020304" pitchFamily="18" charset="0"/>
              </a:rPr>
              <a:t>VQH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Bradley Deslich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altLang="en-US" sz="1020" i="1" dirty="0">
                <a:latin typeface="Times New Roman" panose="02020603050405020304" pitchFamily="18" charset="0"/>
              </a:rPr>
              <a:t>2-0593</a:t>
            </a:r>
          </a:p>
        </p:txBody>
      </p:sp>
      <p:sp>
        <p:nvSpPr>
          <p:cNvPr id="24" name="Rectangle 31">
            <a:extLst>
              <a:ext uri="{FF2B5EF4-FFF2-40B4-BE49-F238E27FC236}">
                <a16:creationId xmlns:a16="http://schemas.microsoft.com/office/drawing/2014/main" id="{41B9140A-F79D-BCEF-E1DA-2948D7C1C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2099" y="5231034"/>
            <a:ext cx="1511488" cy="61609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Passive Devices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VQP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John Casto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2-7076</a:t>
            </a: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913A09A3-215A-A76C-C3A3-852A1A4B7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0783" y="2932843"/>
            <a:ext cx="1425136" cy="8024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Test Center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Elavsky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2-9857</a:t>
            </a:r>
          </a:p>
        </p:txBody>
      </p:sp>
      <p:sp>
        <p:nvSpPr>
          <p:cNvPr id="26" name="Rectangle 31">
            <a:extLst>
              <a:ext uri="{FF2B5EF4-FFF2-40B4-BE49-F238E27FC236}">
                <a16:creationId xmlns:a16="http://schemas.microsoft.com/office/drawing/2014/main" id="{B4073889-FAF7-E845-D92E-824409560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0783" y="3798686"/>
            <a:ext cx="1425135" cy="61966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Electronic Active Devices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VTA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Jeremiah Jones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 2-8955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D09394A1-134E-35AE-92FC-A58023999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0783" y="4487723"/>
            <a:ext cx="1425135" cy="62661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Passive/ Electromechanic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VTP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Eric Kelly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2-9862</a:t>
            </a:r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C52A488D-52D0-D9CA-6F5E-C1333F86D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0783" y="5175332"/>
            <a:ext cx="1425135" cy="59391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Mechanical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VTM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altLang="en-US" sz="1020" i="1" dirty="0">
                <a:latin typeface="Times New Roman" panose="02020603050405020304" pitchFamily="18" charset="0"/>
              </a:rPr>
              <a:t>Jeffrey Fleeger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altLang="en-US" sz="1020" i="1" dirty="0">
                <a:latin typeface="Times New Roman" panose="02020603050405020304" pitchFamily="18" charset="0"/>
              </a:rPr>
              <a:t>2-4954</a:t>
            </a: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AC927E6F-F8D2-56E9-8658-AAEF52632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4051" y="4849381"/>
            <a:ext cx="1235687" cy="65361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Data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VPT </a:t>
            </a:r>
            <a:endParaRPr lang="en-US" altLang="en-US" sz="102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Deylon Watson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2-3507</a:t>
            </a:r>
          </a:p>
        </p:txBody>
      </p:sp>
      <p:sp>
        <p:nvSpPr>
          <p:cNvPr id="30" name="Rectangle 31">
            <a:extLst>
              <a:ext uri="{FF2B5EF4-FFF2-40B4-BE49-F238E27FC236}">
                <a16:creationId xmlns:a16="http://schemas.microsoft.com/office/drawing/2014/main" id="{991B897D-3372-8FF8-27C6-528077836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197" y="3772857"/>
            <a:ext cx="1059245" cy="64348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Common Support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Team VPTC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Matthew Eitel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2-7665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879C02-D3AC-B96F-0675-BF611D183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197" y="4457884"/>
            <a:ext cx="1059245" cy="69675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Land Support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Team VPTL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dirty="0">
                <a:latin typeface="Times New Roman" panose="02020603050405020304" pitchFamily="18" charset="0"/>
              </a:rPr>
              <a:t>Matt Nichols</a:t>
            </a:r>
            <a:endParaRPr lang="en-US" altLang="en-US" sz="1020" u="sng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2-9755</a:t>
            </a:r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28D4CF98-F62A-1BD2-9215-D3F3D8B3A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6435" y="5891964"/>
            <a:ext cx="1059245" cy="68531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Maritime Support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VPTM </a:t>
            </a:r>
            <a:endParaRPr lang="en-US" altLang="en-US" sz="1020" b="1" dirty="0">
              <a:solidFill>
                <a:srgbClr val="FF0000"/>
              </a:solidFill>
              <a:highlight>
                <a:srgbClr val="00FFFF"/>
              </a:highligh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Jonathan Watkins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2-4429</a:t>
            </a:r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4616EF97-57D8-A514-0EFC-6596F1243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797" y="5194155"/>
            <a:ext cx="1461539" cy="61966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DMSMS/SDS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VEE1 (VSD)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Stephen Foster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2-7761</a:t>
            </a:r>
          </a:p>
        </p:txBody>
      </p:sp>
      <p:sp>
        <p:nvSpPr>
          <p:cNvPr id="38" name="Rectangle 19">
            <a:extLst>
              <a:ext uri="{FF2B5EF4-FFF2-40B4-BE49-F238E27FC236}">
                <a16:creationId xmlns:a16="http://schemas.microsoft.com/office/drawing/2014/main" id="{5E9F6086-FB9D-C785-2583-08CCB932B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797" y="5862697"/>
            <a:ext cx="1461538" cy="63155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Industrial Spec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VEB1 (VSD1)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Eugene Mitchell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2-3886</a:t>
            </a:r>
            <a:endParaRPr lang="en-US" altLang="en-US" sz="102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19">
            <a:extLst>
              <a:ext uri="{FF2B5EF4-FFF2-40B4-BE49-F238E27FC236}">
                <a16:creationId xmlns:a16="http://schemas.microsoft.com/office/drawing/2014/main" id="{A854799B-34AC-BEB3-C540-AB4C3C286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1167" y="5192014"/>
            <a:ext cx="1059244" cy="65245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Packaging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VPTL1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Arretta Griffith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2-6018</a:t>
            </a:r>
            <a:endParaRPr lang="en-US" altLang="en-US" sz="102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1859D8E-D7C8-7CC2-3E5F-31CE77C30C7E}"/>
              </a:ext>
            </a:extLst>
          </p:cNvPr>
          <p:cNvSpPr/>
          <p:nvPr/>
        </p:nvSpPr>
        <p:spPr>
          <a:xfrm>
            <a:off x="5530158" y="3749649"/>
            <a:ext cx="1180682" cy="285799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0"/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262D7C85-8C96-130C-0464-455EA3AFE1D0}"/>
              </a:ext>
            </a:extLst>
          </p:cNvPr>
          <p:cNvCxnSpPr>
            <a:stCxn id="25" idx="1"/>
            <a:endCxn id="26" idx="1"/>
          </p:cNvCxnSpPr>
          <p:nvPr/>
        </p:nvCxnSpPr>
        <p:spPr>
          <a:xfrm rot="10800000" flipH="1" flipV="1">
            <a:off x="8860781" y="3334067"/>
            <a:ext cx="1" cy="774452"/>
          </a:xfrm>
          <a:prstGeom prst="bentConnector3">
            <a:avLst>
              <a:gd name="adj1" fmla="val -228600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7A564FEB-0375-2FAA-E4FE-051C131ACCED}"/>
              </a:ext>
            </a:extLst>
          </p:cNvPr>
          <p:cNvCxnSpPr>
            <a:stCxn id="25" idx="1"/>
            <a:endCxn id="27" idx="1"/>
          </p:cNvCxnSpPr>
          <p:nvPr/>
        </p:nvCxnSpPr>
        <p:spPr>
          <a:xfrm rot="10800000" flipH="1" flipV="1">
            <a:off x="8860781" y="3334067"/>
            <a:ext cx="1" cy="1466962"/>
          </a:xfrm>
          <a:prstGeom prst="bentConnector3">
            <a:avLst>
              <a:gd name="adj1" fmla="val -228600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DBCC368F-D49D-0F58-CFFE-E24BA531C401}"/>
              </a:ext>
            </a:extLst>
          </p:cNvPr>
          <p:cNvCxnSpPr>
            <a:stCxn id="25" idx="1"/>
            <a:endCxn id="28" idx="1"/>
          </p:cNvCxnSpPr>
          <p:nvPr/>
        </p:nvCxnSpPr>
        <p:spPr>
          <a:xfrm rot="10800000" flipH="1" flipV="1">
            <a:off x="8860781" y="3334067"/>
            <a:ext cx="1" cy="2138224"/>
          </a:xfrm>
          <a:prstGeom prst="bentConnector3">
            <a:avLst>
              <a:gd name="adj1" fmla="val -228600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4E20C6EB-10D0-7F56-BF5F-F4BADA5B794E}"/>
              </a:ext>
            </a:extLst>
          </p:cNvPr>
          <p:cNvCxnSpPr>
            <a:cxnSpLocks/>
            <a:stCxn id="20" idx="1"/>
            <a:endCxn id="22" idx="1"/>
          </p:cNvCxnSpPr>
          <p:nvPr/>
        </p:nvCxnSpPr>
        <p:spPr>
          <a:xfrm rot="10800000" flipV="1">
            <a:off x="7005108" y="3329359"/>
            <a:ext cx="5" cy="797842"/>
          </a:xfrm>
          <a:prstGeom prst="bentConnector3">
            <a:avLst>
              <a:gd name="adj1" fmla="val 57151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A6D03763-798F-F15C-7287-8715F618BEEA}"/>
              </a:ext>
            </a:extLst>
          </p:cNvPr>
          <p:cNvCxnSpPr>
            <a:cxnSpLocks/>
            <a:stCxn id="20" idx="1"/>
            <a:endCxn id="23" idx="1"/>
          </p:cNvCxnSpPr>
          <p:nvPr/>
        </p:nvCxnSpPr>
        <p:spPr>
          <a:xfrm rot="10800000" flipV="1">
            <a:off x="7005114" y="3329359"/>
            <a:ext cx="1" cy="1501117"/>
          </a:xfrm>
          <a:prstGeom prst="bentConnector3">
            <a:avLst>
              <a:gd name="adj1" fmla="val 228601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669EB1C0-F407-8D0E-1EA3-1903CFCCFB07}"/>
              </a:ext>
            </a:extLst>
          </p:cNvPr>
          <p:cNvCxnSpPr>
            <a:cxnSpLocks/>
            <a:stCxn id="20" idx="1"/>
            <a:endCxn id="24" idx="1"/>
          </p:cNvCxnSpPr>
          <p:nvPr/>
        </p:nvCxnSpPr>
        <p:spPr>
          <a:xfrm rot="10800000" flipV="1">
            <a:off x="7002101" y="3329360"/>
            <a:ext cx="3014" cy="2209723"/>
          </a:xfrm>
          <a:prstGeom prst="bentConnector3">
            <a:avLst>
              <a:gd name="adj1" fmla="val 86972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0CBA125E-32DB-0A8B-7CF1-AC55B8D66B30}"/>
              </a:ext>
            </a:extLst>
          </p:cNvPr>
          <p:cNvCxnSpPr>
            <a:cxnSpLocks/>
            <a:stCxn id="20" idx="1"/>
            <a:endCxn id="21" idx="1"/>
          </p:cNvCxnSpPr>
          <p:nvPr/>
        </p:nvCxnSpPr>
        <p:spPr>
          <a:xfrm rot="10800000" flipV="1">
            <a:off x="7002101" y="3329359"/>
            <a:ext cx="3014" cy="2878808"/>
          </a:xfrm>
          <a:prstGeom prst="bentConnector3">
            <a:avLst>
              <a:gd name="adj1" fmla="val 86972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C069B1D4-9466-EE44-9C36-42E40E5B8B07}"/>
              </a:ext>
            </a:extLst>
          </p:cNvPr>
          <p:cNvCxnSpPr>
            <a:cxnSpLocks/>
            <a:stCxn id="19" idx="1"/>
            <a:endCxn id="9" idx="1"/>
          </p:cNvCxnSpPr>
          <p:nvPr/>
        </p:nvCxnSpPr>
        <p:spPr>
          <a:xfrm rot="10800000" flipV="1">
            <a:off x="4035785" y="3345466"/>
            <a:ext cx="391593" cy="808365"/>
          </a:xfrm>
          <a:prstGeom prst="bentConnector3">
            <a:avLst>
              <a:gd name="adj1" fmla="val 1661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1B11CD16-5196-EF35-0B69-9D1158CE9B47}"/>
              </a:ext>
            </a:extLst>
          </p:cNvPr>
          <p:cNvCxnSpPr>
            <a:cxnSpLocks/>
            <a:stCxn id="19" idx="1"/>
            <a:endCxn id="29" idx="1"/>
          </p:cNvCxnSpPr>
          <p:nvPr/>
        </p:nvCxnSpPr>
        <p:spPr>
          <a:xfrm rot="10800000" flipV="1">
            <a:off x="4034053" y="3345466"/>
            <a:ext cx="393324" cy="1830723"/>
          </a:xfrm>
          <a:prstGeom prst="bentConnector3">
            <a:avLst>
              <a:gd name="adj1" fmla="val 1658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453D9CD9-1787-CBF4-3F72-4992D9EF2697}"/>
              </a:ext>
            </a:extLst>
          </p:cNvPr>
          <p:cNvCxnSpPr>
            <a:cxnSpLocks/>
            <a:stCxn id="16" idx="1"/>
            <a:endCxn id="17" idx="1"/>
          </p:cNvCxnSpPr>
          <p:nvPr/>
        </p:nvCxnSpPr>
        <p:spPr>
          <a:xfrm rot="10800000" flipV="1">
            <a:off x="2199254" y="3333041"/>
            <a:ext cx="12841" cy="780107"/>
          </a:xfrm>
          <a:prstGeom prst="bentConnector3">
            <a:avLst>
              <a:gd name="adj1" fmla="val 21176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69F54796-14EC-FFD1-6626-A318E1983914}"/>
              </a:ext>
            </a:extLst>
          </p:cNvPr>
          <p:cNvCxnSpPr>
            <a:cxnSpLocks/>
            <a:stCxn id="16" idx="1"/>
            <a:endCxn id="18" idx="1"/>
          </p:cNvCxnSpPr>
          <p:nvPr/>
        </p:nvCxnSpPr>
        <p:spPr>
          <a:xfrm rot="10800000" flipV="1">
            <a:off x="2200748" y="3333040"/>
            <a:ext cx="11348" cy="1467551"/>
          </a:xfrm>
          <a:prstGeom prst="bentConnector3">
            <a:avLst>
              <a:gd name="adj1" fmla="val 238303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8EF9A9A7-1F45-1493-CB2A-13FC5740F9AB}"/>
              </a:ext>
            </a:extLst>
          </p:cNvPr>
          <p:cNvCxnSpPr>
            <a:cxnSpLocks/>
            <a:stCxn id="16" idx="1"/>
            <a:endCxn id="36" idx="1"/>
          </p:cNvCxnSpPr>
          <p:nvPr/>
        </p:nvCxnSpPr>
        <p:spPr>
          <a:xfrm rot="10800000" flipV="1">
            <a:off x="2200798" y="3333040"/>
            <a:ext cx="11298" cy="2170948"/>
          </a:xfrm>
          <a:prstGeom prst="bentConnector3">
            <a:avLst>
              <a:gd name="adj1" fmla="val 23931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38B144E3-FA4D-D6DB-DF55-C78C122D185F}"/>
              </a:ext>
            </a:extLst>
          </p:cNvPr>
          <p:cNvCxnSpPr>
            <a:cxnSpLocks/>
            <a:stCxn id="16" idx="1"/>
            <a:endCxn id="38" idx="1"/>
          </p:cNvCxnSpPr>
          <p:nvPr/>
        </p:nvCxnSpPr>
        <p:spPr>
          <a:xfrm rot="10800000" flipV="1">
            <a:off x="2200797" y="3333040"/>
            <a:ext cx="11297" cy="2845435"/>
          </a:xfrm>
          <a:prstGeom prst="bentConnector3">
            <a:avLst>
              <a:gd name="adj1" fmla="val 23933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2C8692CF-2A88-BC85-B87F-A98D9AB03685}"/>
              </a:ext>
            </a:extLst>
          </p:cNvPr>
          <p:cNvCxnSpPr>
            <a:cxnSpLocks/>
            <a:stCxn id="10" idx="1"/>
            <a:endCxn id="12" idx="1"/>
          </p:cNvCxnSpPr>
          <p:nvPr/>
        </p:nvCxnSpPr>
        <p:spPr>
          <a:xfrm rot="10800000" flipH="1" flipV="1">
            <a:off x="302159" y="3340659"/>
            <a:ext cx="6851" cy="776476"/>
          </a:xfrm>
          <a:prstGeom prst="bentConnector3">
            <a:avLst>
              <a:gd name="adj1" fmla="val -37816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ED7CF6EF-8737-AE27-3B5C-63828879B601}"/>
              </a:ext>
            </a:extLst>
          </p:cNvPr>
          <p:cNvCxnSpPr>
            <a:cxnSpLocks/>
            <a:stCxn id="10" idx="1"/>
            <a:endCxn id="13" idx="1"/>
          </p:cNvCxnSpPr>
          <p:nvPr/>
        </p:nvCxnSpPr>
        <p:spPr>
          <a:xfrm rot="10800000" flipH="1" flipV="1">
            <a:off x="302159" y="3340658"/>
            <a:ext cx="6851" cy="1447030"/>
          </a:xfrm>
          <a:prstGeom prst="bentConnector3">
            <a:avLst>
              <a:gd name="adj1" fmla="val -37816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E2DBA75E-227A-A528-D2D2-1078FB8C77CD}"/>
              </a:ext>
            </a:extLst>
          </p:cNvPr>
          <p:cNvCxnSpPr>
            <a:cxnSpLocks/>
            <a:stCxn id="10" idx="1"/>
            <a:endCxn id="14" idx="1"/>
          </p:cNvCxnSpPr>
          <p:nvPr/>
        </p:nvCxnSpPr>
        <p:spPr>
          <a:xfrm rot="10800000" flipH="1" flipV="1">
            <a:off x="302159" y="3340658"/>
            <a:ext cx="6851" cy="2110168"/>
          </a:xfrm>
          <a:prstGeom prst="bentConnector3">
            <a:avLst>
              <a:gd name="adj1" fmla="val -37816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5CB0AF7F-63B4-2883-9A37-BB48B62BD23A}"/>
              </a:ext>
            </a:extLst>
          </p:cNvPr>
          <p:cNvCxnSpPr>
            <a:cxnSpLocks/>
            <a:stCxn id="10" idx="1"/>
            <a:endCxn id="15" idx="1"/>
          </p:cNvCxnSpPr>
          <p:nvPr/>
        </p:nvCxnSpPr>
        <p:spPr>
          <a:xfrm rot="10800000" flipH="1" flipV="1">
            <a:off x="302158" y="3340659"/>
            <a:ext cx="8395" cy="2803595"/>
          </a:xfrm>
          <a:prstGeom prst="bentConnector3">
            <a:avLst>
              <a:gd name="adj1" fmla="val -30862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C1B10D43-06C2-894F-1AE8-78C8DC233603}"/>
              </a:ext>
            </a:extLst>
          </p:cNvPr>
          <p:cNvCxnSpPr>
            <a:cxnSpLocks/>
            <a:stCxn id="29" idx="3"/>
            <a:endCxn id="42" idx="1"/>
          </p:cNvCxnSpPr>
          <p:nvPr/>
        </p:nvCxnSpPr>
        <p:spPr>
          <a:xfrm>
            <a:off x="5269738" y="5176190"/>
            <a:ext cx="260420" cy="2457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6">
            <a:extLst>
              <a:ext uri="{FF2B5EF4-FFF2-40B4-BE49-F238E27FC236}">
                <a16:creationId xmlns:a16="http://schemas.microsoft.com/office/drawing/2014/main" id="{BF0ABEA7-A714-A70E-E7F7-F6C431090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874" y="13574"/>
            <a:ext cx="6131285" cy="1243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t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 Land and Maritime </a:t>
            </a:r>
            <a:endPara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and Technical Support Directorate (V)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  <a:r>
              <a:rPr lang="en-US" alt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Eugene Williams 2-8781 </a:t>
            </a:r>
            <a:r>
              <a:rPr lang="en-US" alt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Deputy Director </a:t>
            </a:r>
            <a:r>
              <a:rPr lang="en-US" alt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Renee Magill 2-5341</a:t>
            </a:r>
          </a:p>
          <a:p>
            <a:pPr marL="57150" indent="-57150" algn="ctr" eaLnBrk="1" hangingPunct="1">
              <a:spcBef>
                <a:spcPct val="0"/>
              </a:spcBef>
              <a:buNone/>
              <a:defRPr/>
            </a:pPr>
            <a:r>
              <a:rPr lang="en-US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Assistant –</a:t>
            </a:r>
            <a:r>
              <a:rPr lang="en-US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Vanessa Roper 2-3251</a:t>
            </a:r>
          </a:p>
          <a:p>
            <a:pPr marL="57150" indent="-57150" algn="ctr" eaLnBrk="1" hangingPunct="1">
              <a:spcBef>
                <a:spcPct val="0"/>
              </a:spcBef>
              <a:buNone/>
              <a:defRPr/>
            </a:pPr>
            <a:r>
              <a:rPr lang="en-US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Analysts </a:t>
            </a:r>
            <a:r>
              <a:rPr lang="en-US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–Ronald Garabrandt (Supv) 2-1481, </a:t>
            </a:r>
          </a:p>
          <a:p>
            <a:pPr marL="57150" indent="-57150" algn="ctr" eaLnBrk="1" hangingPunct="1">
              <a:spcBef>
                <a:spcPct val="0"/>
              </a:spcBef>
              <a:buNone/>
              <a:defRPr/>
            </a:pPr>
            <a:r>
              <a:rPr lang="en-US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Jessica Clark 2-1205,  Rhonda Ellis 2-2341, Roshanda Jones 2-5007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DC621-5858-C03C-3B6E-BC8B4FC289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4233" y="30949"/>
            <a:ext cx="871804" cy="12254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A14D61-F1AB-67BC-5654-B0E464571F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996" y="19951"/>
            <a:ext cx="881595" cy="122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8067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634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1813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 marL="0" marR="10075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5440" b="1" u="sng" spc="-11" dirty="0">
              <a:solidFill>
                <a:srgbClr val="0D5FAD"/>
              </a:solidFill>
              <a:uFill>
                <a:solidFill>
                  <a:srgbClr val="0D5FAD"/>
                </a:solidFill>
              </a:uFill>
              <a:latin typeface="Arial"/>
              <a:cs typeface="Arial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5FAFA4D-374F-4539-A521-EC655D5D6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8B594E-A390-4E3F-885E-E10B0439F9C9}" type="slidenum">
              <a:rPr lang="en-US" smtClean="0">
                <a:latin typeface="+mn-lt"/>
              </a:rPr>
              <a:pPr/>
              <a:t>4</a:t>
            </a:fld>
            <a:endParaRPr lang="en-US" dirty="0"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2327938-CD0C-475F-9329-A0E22A4233EC}"/>
              </a:ext>
            </a:extLst>
          </p:cNvPr>
          <p:cNvSpPr txBox="1">
            <a:spLocks/>
          </p:cNvSpPr>
          <p:nvPr/>
        </p:nvSpPr>
        <p:spPr bwMode="auto">
          <a:xfrm>
            <a:off x="4328835" y="207242"/>
            <a:ext cx="5766381" cy="8588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103632" tIns="51816" rIns="103632" bIns="51816" rtlCol="0" anchor="t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20" dirty="0">
                <a:solidFill>
                  <a:srgbClr val="C9AD62"/>
                </a:solidFill>
                <a:cs typeface="Times New Roman" panose="02020603050405020304" pitchFamily="18" charset="0"/>
              </a:rPr>
              <a:t>Document Standardization Division (VA)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D2B8B222-F234-4E6D-A231-3282F618FD57}"/>
              </a:ext>
            </a:extLst>
          </p:cNvPr>
          <p:cNvSpPr txBox="1">
            <a:spLocks/>
          </p:cNvSpPr>
          <p:nvPr/>
        </p:nvSpPr>
        <p:spPr>
          <a:xfrm>
            <a:off x="5180016" y="1377899"/>
            <a:ext cx="5074055" cy="58354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103632" tIns="51816" rIns="103632" bIns="51816" rtlCol="0">
            <a:norm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73088" indent="-2921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4075" indent="-22066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195388" indent="-2809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7813" indent="-2921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7903" indent="-197903">
              <a:spcBef>
                <a:spcPts val="680"/>
              </a:spcBef>
              <a:spcAft>
                <a:spcPts val="680"/>
              </a:spcAft>
            </a:pPr>
            <a:r>
              <a:rPr lang="en-US" sz="1813" b="1" dirty="0">
                <a:latin typeface="+mj-lt"/>
              </a:rPr>
              <a:t>Preparing activity for 73 Federal Stock Classes  (FSCs):</a:t>
            </a:r>
            <a:endParaRPr lang="en-US" sz="1813" dirty="0">
              <a:latin typeface="+mj-lt"/>
            </a:endParaRPr>
          </a:p>
          <a:p>
            <a:pPr marL="449778" lvl="1" indent="-194304">
              <a:spcBef>
                <a:spcPts val="340"/>
              </a:spcBef>
              <a:buFont typeface="Times New Roman" panose="02020603050405020304" pitchFamily="18" charset="0"/>
              <a:buChar char="‒"/>
            </a:pPr>
            <a:r>
              <a:rPr lang="en-US" sz="1587" dirty="0">
                <a:latin typeface="+mj-lt"/>
              </a:rPr>
              <a:t>Develop, coordinate, approve military specifications/standards</a:t>
            </a:r>
          </a:p>
          <a:p>
            <a:pPr marL="449778" lvl="1" indent="-194304">
              <a:spcBef>
                <a:spcPts val="340"/>
              </a:spcBef>
              <a:buFont typeface="Times New Roman" panose="02020603050405020304" pitchFamily="18" charset="0"/>
              <a:buChar char="‒"/>
            </a:pPr>
            <a:r>
              <a:rPr lang="en-US" sz="1587" dirty="0">
                <a:latin typeface="+mj-lt"/>
              </a:rPr>
              <a:t>Work with DoD customers and industry on non-government standards</a:t>
            </a:r>
          </a:p>
          <a:p>
            <a:pPr marL="449778" lvl="1" indent="-194304">
              <a:spcBef>
                <a:spcPts val="340"/>
              </a:spcBef>
              <a:buFont typeface="Times New Roman" panose="02020603050405020304" pitchFamily="18" charset="0"/>
              <a:buChar char="‒"/>
            </a:pPr>
            <a:r>
              <a:rPr lang="en-US" sz="1587" dirty="0">
                <a:latin typeface="+mj-lt"/>
              </a:rPr>
              <a:t>Develop military and commercial engineering drawings</a:t>
            </a:r>
          </a:p>
          <a:p>
            <a:pPr marL="197903" indent="-197903">
              <a:spcBef>
                <a:spcPts val="680"/>
              </a:spcBef>
              <a:spcAft>
                <a:spcPts val="680"/>
              </a:spcAft>
            </a:pPr>
            <a:r>
              <a:rPr lang="en-US" sz="1813" b="1" dirty="0">
                <a:latin typeface="+mj-lt"/>
              </a:rPr>
              <a:t>Parts Engineering Support:</a:t>
            </a:r>
          </a:p>
          <a:p>
            <a:pPr marL="449778" lvl="1" indent="-194304">
              <a:spcBef>
                <a:spcPts val="340"/>
              </a:spcBef>
              <a:buFont typeface="Times New Roman" panose="02020603050405020304" pitchFamily="18" charset="0"/>
              <a:buChar char="‒"/>
            </a:pPr>
            <a:r>
              <a:rPr lang="en-US" sz="1587" dirty="0">
                <a:latin typeface="+mj-lt"/>
              </a:rPr>
              <a:t>Engineering support on parts issues</a:t>
            </a:r>
          </a:p>
          <a:p>
            <a:pPr marL="449778" lvl="1" indent="-194304">
              <a:spcBef>
                <a:spcPts val="340"/>
              </a:spcBef>
              <a:buFont typeface="Times New Roman" panose="02020603050405020304" pitchFamily="18" charset="0"/>
              <a:buChar char="‒"/>
            </a:pPr>
            <a:r>
              <a:rPr lang="en-US" sz="1587" dirty="0">
                <a:latin typeface="+mj-lt"/>
              </a:rPr>
              <a:t>Assists equipment manufacturers with parts evaluations</a:t>
            </a:r>
          </a:p>
          <a:p>
            <a:pPr marL="449778" lvl="1" indent="-194304">
              <a:spcBef>
                <a:spcPts val="340"/>
              </a:spcBef>
              <a:buFont typeface="Times New Roman" panose="02020603050405020304" pitchFamily="18" charset="0"/>
              <a:buChar char="‒"/>
            </a:pPr>
            <a:r>
              <a:rPr lang="en-US" sz="1587" dirty="0">
                <a:latin typeface="+mj-lt"/>
              </a:rPr>
              <a:t>Assists Engineering Support Activities (ESAs) with technical evaluations</a:t>
            </a:r>
          </a:p>
          <a:p>
            <a:pPr marL="197903" indent="-197903">
              <a:spcBef>
                <a:spcPts val="680"/>
              </a:spcBef>
              <a:spcAft>
                <a:spcPts val="680"/>
              </a:spcAft>
            </a:pPr>
            <a:r>
              <a:rPr lang="en-US" sz="1813" b="1" dirty="0">
                <a:latin typeface="+mj-lt"/>
              </a:rPr>
              <a:t>Parts Standardization/Item Reduction </a:t>
            </a:r>
          </a:p>
          <a:p>
            <a:pPr marL="584713" lvl="1" indent="-197903">
              <a:spcAft>
                <a:spcPts val="680"/>
              </a:spcAft>
            </a:pPr>
            <a:r>
              <a:rPr lang="en-US" sz="1587" dirty="0">
                <a:latin typeface="+mj-lt"/>
              </a:rPr>
              <a:t>MIL-STD-3018 replaced by MIL-STD-11991</a:t>
            </a:r>
          </a:p>
          <a:p>
            <a:pPr marL="197903" indent="-197903">
              <a:spcBef>
                <a:spcPts val="680"/>
              </a:spcBef>
              <a:spcAft>
                <a:spcPts val="680"/>
              </a:spcAft>
            </a:pPr>
            <a:r>
              <a:rPr lang="en-US" sz="1813" b="1" dirty="0">
                <a:latin typeface="+mj-lt"/>
              </a:rPr>
              <a:t>Data Cleansing Program to correct TIR NSN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DFD02F-A563-4144-9278-A88C139D4C85}"/>
              </a:ext>
            </a:extLst>
          </p:cNvPr>
          <p:cNvSpPr txBox="1"/>
          <p:nvPr/>
        </p:nvSpPr>
        <p:spPr>
          <a:xfrm>
            <a:off x="99129" y="1377899"/>
            <a:ext cx="5028404" cy="12287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 hangingPunct="0">
              <a:spcAft>
                <a:spcPts val="680"/>
              </a:spcAft>
            </a:pPr>
            <a:r>
              <a:rPr lang="en-US" sz="2040" b="1" u="sng" dirty="0">
                <a:ea typeface="Calibri" panose="020F0502020204030204" pitchFamily="34" charset="0"/>
              </a:rPr>
              <a:t>Mission</a:t>
            </a:r>
            <a:r>
              <a:rPr lang="en-US" sz="2040" dirty="0">
                <a:latin typeface="Calibri" panose="020F0502020204030204" pitchFamily="34" charset="0"/>
                <a:ea typeface="Calibri" panose="020F0502020204030204" pitchFamily="34" charset="0"/>
              </a:rPr>
              <a:t>: </a:t>
            </a:r>
          </a:p>
          <a:p>
            <a:pPr algn="ctr"/>
            <a:r>
              <a:rPr lang="en-US" sz="1587" dirty="0">
                <a:solidFill>
                  <a:srgbClr val="000000"/>
                </a:solidFill>
                <a:ea typeface="Calibri" panose="020F0502020204030204" pitchFamily="34" charset="0"/>
              </a:rPr>
              <a:t>To provide the warfighter with the standardization of equipment, parts, and materials that are </a:t>
            </a:r>
            <a:r>
              <a:rPr lang="en-US" sz="1587" dirty="0">
                <a:solidFill>
                  <a:srgbClr val="000000"/>
                </a:solidFill>
              </a:rPr>
              <a:t>interoperable, reliable, and technologically superior.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8F0B04F-C3D6-7E62-E88F-D2AE811C56E5}"/>
              </a:ext>
            </a:extLst>
          </p:cNvPr>
          <p:cNvGrpSpPr/>
          <p:nvPr/>
        </p:nvGrpSpPr>
        <p:grpSpPr>
          <a:xfrm>
            <a:off x="89999" y="2707697"/>
            <a:ext cx="5046662" cy="3812434"/>
            <a:chOff x="79376" y="2373313"/>
            <a:chExt cx="4452937" cy="3363912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AA32898C-1CB5-083B-DE77-6B6C805342B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13" y="2389188"/>
              <a:ext cx="4437062" cy="333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2040"/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86EF4743-B1E0-1976-DDEA-87C9BA981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31" y="2746726"/>
              <a:ext cx="4437062" cy="306874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E64CFFAF-F74C-126D-C98A-1DE75A03C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13" y="5038726"/>
              <a:ext cx="4437062" cy="65846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F76D0635-1C6C-FAF3-E19A-F687C3015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663" y="2754313"/>
              <a:ext cx="3663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b="1">
                  <a:solidFill>
                    <a:srgbClr val="000000"/>
                  </a:solidFill>
                  <a:latin typeface="Arial Narrow" panose="020B0606020202030204" pitchFamily="34" charset="0"/>
                </a:rPr>
                <a:t>Count</a:t>
              </a:r>
              <a:endParaRPr lang="en-US" alt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205E0A4D-8311-8470-EADE-407D9EBB3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9713" y="2754313"/>
              <a:ext cx="29487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b="1">
                  <a:solidFill>
                    <a:srgbClr val="000000"/>
                  </a:solidFill>
                  <a:latin typeface="Arial Narrow" panose="020B0606020202030204" pitchFamily="34" charset="0"/>
                </a:rPr>
                <a:t>Total</a:t>
              </a:r>
              <a:endParaRPr lang="en-US" alt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85BE4948-1357-EFAA-B74D-CE87089AB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789" y="3105170"/>
              <a:ext cx="71278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Active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97551FF6-C7D2-B587-BD92-5E0C2A333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0346" y="3087302"/>
              <a:ext cx="3182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5,535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4B5DE050-AB40-2BA6-C675-797E55400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926" y="3087688"/>
              <a:ext cx="43050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     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9C57C7BF-2A02-E756-E82A-E1AA24B83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087688"/>
              <a:ext cx="35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07761A9C-FC19-D2EF-53CF-3404A2E80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891" y="3403761"/>
              <a:ext cx="20685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Inactive (for New Design)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DF75AA9C-BD81-1B82-ED2B-B59652DD7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159" y="3421063"/>
              <a:ext cx="3182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1,674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CE4BBB96-D1B6-B49A-7421-E0F8BAF1A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926" y="3405188"/>
              <a:ext cx="21216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>
                  <a:solidFill>
                    <a:srgbClr val="000000"/>
                  </a:solidFill>
                  <a:latin typeface="Arial Narrow" panose="020B0606020202030204" pitchFamily="34" charset="0"/>
                </a:rPr>
                <a:t>      </a:t>
              </a:r>
              <a:endParaRPr lang="en-US" alt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28E89271-5A56-3797-6C69-0BE178DD5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405188"/>
              <a:ext cx="35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endParaRPr lang="en-US" alt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EF17530F-0611-DDF9-52ED-297AC8998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516" y="3738563"/>
              <a:ext cx="101123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Cancelled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ECD2DD8D-4A8D-1BCC-32E0-02B4621BF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0985" y="3738563"/>
              <a:ext cx="3182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4,102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7E73F210-FCAA-4460-33F6-BED785F41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76" y="4071938"/>
              <a:ext cx="92361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Land &amp; Maritime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7AA99D8A-2204-DE27-9722-3955AC0C7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694" y="4071938"/>
              <a:ext cx="199548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Drawings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8031DC59-99AC-12E6-BF18-403510829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392" y="4088178"/>
              <a:ext cx="3182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1,145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18F5E793-A0E9-9821-8BA3-1C8473D3A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926" y="4071938"/>
              <a:ext cx="21216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>
                  <a:solidFill>
                    <a:srgbClr val="000000"/>
                  </a:solidFill>
                  <a:latin typeface="Arial Narrow" panose="020B0606020202030204" pitchFamily="34" charset="0"/>
                </a:rPr>
                <a:t>      </a:t>
              </a:r>
              <a:endParaRPr lang="en-US" alt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84666ABD-1135-EFC0-D1D9-E883297FE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4071938"/>
              <a:ext cx="35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endParaRPr lang="en-US" alt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108D80B5-0000-2FD3-942A-6DD916B7D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7752" y="4088178"/>
              <a:ext cx="3182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1,145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0E27406D-5598-065E-0853-683C41EA9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4651" y="4071938"/>
              <a:ext cx="35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b="1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endParaRPr lang="en-US" alt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76C32FFD-8746-27C2-D6D1-715E66A33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1861" y="4457715"/>
              <a:ext cx="2018370" cy="16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247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Standard Microcircuit Drawings (SMDs)</a:t>
              </a:r>
              <a:endParaRPr lang="en-US" altLang="en-US" sz="1247" dirty="0">
                <a:latin typeface="Arial Narrow" panose="020B0606020202030204" pitchFamily="34" charset="0"/>
              </a:endParaRPr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7915ED4F-71B9-F677-FE53-45A963D27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3732" y="4436289"/>
              <a:ext cx="3182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4,235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5AB46A7C-4D3B-6594-9A12-3DC8E0840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926" y="4403725"/>
              <a:ext cx="21216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>
                  <a:solidFill>
                    <a:srgbClr val="000000"/>
                  </a:solidFill>
                  <a:latin typeface="Arial Narrow" panose="020B0606020202030204" pitchFamily="34" charset="0"/>
                </a:rPr>
                <a:t>      </a:t>
              </a:r>
              <a:endParaRPr lang="en-US" alt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9D6A4E5A-056A-64EF-6B43-1E63E3166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4403725"/>
              <a:ext cx="35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endParaRPr lang="en-US" alt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B570668F-3C5D-FBFB-ACB6-2D6233181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335" y="4764310"/>
              <a:ext cx="1436366" cy="16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247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Vendor Item Drawing (VIDs)</a:t>
              </a:r>
              <a:endParaRPr lang="en-US" altLang="en-US" sz="1247" dirty="0">
                <a:latin typeface="Arial Narrow" panose="020B0606020202030204" pitchFamily="34" charset="0"/>
              </a:endParaRPr>
            </a:p>
          </p:txBody>
        </p:sp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0BBCF67F-0421-A69F-67E6-3DFE4D88C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1416" y="4737100"/>
              <a:ext cx="21216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721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42" name="Rectangle 37">
              <a:extLst>
                <a:ext uri="{FF2B5EF4-FFF2-40B4-BE49-F238E27FC236}">
                  <a16:creationId xmlns:a16="http://schemas.microsoft.com/office/drawing/2014/main" id="{A3F43B93-8301-8633-6C9D-01DE2CDFC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670" y="5079226"/>
              <a:ext cx="38896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17,430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43" name="Rectangle 38">
              <a:extLst>
                <a:ext uri="{FF2B5EF4-FFF2-40B4-BE49-F238E27FC236}">
                  <a16:creationId xmlns:a16="http://schemas.microsoft.com/office/drawing/2014/main" id="{143FE519-05F6-9794-D7B9-3888ED1DC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7313" y="5070475"/>
              <a:ext cx="10608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  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DB8A9E36-39D3-0B20-BC20-8FE31CE2E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5478" y="5420454"/>
              <a:ext cx="45968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275,244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46" name="Rectangle 41">
              <a:extLst>
                <a:ext uri="{FF2B5EF4-FFF2-40B4-BE49-F238E27FC236}">
                  <a16:creationId xmlns:a16="http://schemas.microsoft.com/office/drawing/2014/main" id="{34FEBFED-24F1-51B6-20FD-0C174C91E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7313" y="5403850"/>
              <a:ext cx="35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48" name="Rectangle 43">
              <a:extLst>
                <a:ext uri="{FF2B5EF4-FFF2-40B4-BE49-F238E27FC236}">
                  <a16:creationId xmlns:a16="http://schemas.microsoft.com/office/drawing/2014/main" id="{11345A37-C05E-BC03-A869-837B6BEDB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7220" y="3421063"/>
              <a:ext cx="38206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11,318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68E158F1-4621-0FF4-7CE5-4052CCA6F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7313" y="3405188"/>
              <a:ext cx="10608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  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51" name="Rectangle 46">
              <a:extLst>
                <a:ext uri="{FF2B5EF4-FFF2-40B4-BE49-F238E27FC236}">
                  <a16:creationId xmlns:a16="http://schemas.microsoft.com/office/drawing/2014/main" id="{408269C5-3524-EC5F-5FC0-B8BA55486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089" y="4562475"/>
              <a:ext cx="3182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4,967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53" name="Rectangle 48">
              <a:extLst>
                <a:ext uri="{FF2B5EF4-FFF2-40B4-BE49-F238E27FC236}">
                  <a16:creationId xmlns:a16="http://schemas.microsoft.com/office/drawing/2014/main" id="{79D49B82-EFA8-BC68-23D0-C1B09EE9C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4651" y="4562475"/>
              <a:ext cx="35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b="1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endParaRPr lang="en-US" alt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54" name="Rectangle 49">
              <a:extLst>
                <a:ext uri="{FF2B5EF4-FFF2-40B4-BE49-F238E27FC236}">
                  <a16:creationId xmlns:a16="http://schemas.microsoft.com/office/drawing/2014/main" id="{01FCD199-0099-1D53-1013-500D6088A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629" y="5087079"/>
              <a:ext cx="235460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Preparing Activity (PA) Document Total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55" name="Rectangle 50">
              <a:extLst>
                <a:ext uri="{FF2B5EF4-FFF2-40B4-BE49-F238E27FC236}">
                  <a16:creationId xmlns:a16="http://schemas.microsoft.com/office/drawing/2014/main" id="{0CECF2E0-5EC6-3199-6071-F7865D5D0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789" y="2469556"/>
              <a:ext cx="1953307" cy="215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587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Standardization Documents</a:t>
              </a:r>
              <a:endParaRPr lang="en-US" altLang="en-US" sz="1587" dirty="0">
                <a:latin typeface="Arial Narrow" panose="020B0606020202030204" pitchFamily="34" charset="0"/>
              </a:endParaRPr>
            </a:p>
          </p:txBody>
        </p:sp>
        <p:sp>
          <p:nvSpPr>
            <p:cNvPr id="56" name="Rectangle 51">
              <a:extLst>
                <a:ext uri="{FF2B5EF4-FFF2-40B4-BE49-F238E27FC236}">
                  <a16:creationId xmlns:a16="http://schemas.microsoft.com/office/drawing/2014/main" id="{F668559E-01A8-85E5-925F-B154A8A7E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13" y="2754313"/>
              <a:ext cx="5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endParaRPr lang="en-US" alt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57" name="Rectangle 52">
              <a:extLst>
                <a:ext uri="{FF2B5EF4-FFF2-40B4-BE49-F238E27FC236}">
                  <a16:creationId xmlns:a16="http://schemas.microsoft.com/office/drawing/2014/main" id="{7058603E-7E1C-5B28-70E3-FEFB985E0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139" y="5420454"/>
              <a:ext cx="16894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# NSNs on Total Documents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58" name="Rectangle 53">
              <a:extLst>
                <a:ext uri="{FF2B5EF4-FFF2-40B4-BE49-F238E27FC236}">
                  <a16:creationId xmlns:a16="http://schemas.microsoft.com/office/drawing/2014/main" id="{33D9666F-884D-CCF0-3F20-7853516DA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52" y="3403761"/>
              <a:ext cx="40822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Assist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59" name="Rectangle 54">
              <a:extLst>
                <a:ext uri="{FF2B5EF4-FFF2-40B4-BE49-F238E27FC236}">
                  <a16:creationId xmlns:a16="http://schemas.microsoft.com/office/drawing/2014/main" id="{D2E1B431-AAD9-4193-B760-567258A71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1" y="4562475"/>
              <a:ext cx="28288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>
                  <a:solidFill>
                    <a:srgbClr val="000000"/>
                  </a:solidFill>
                  <a:latin typeface="Arial Narrow" panose="020B0606020202030204" pitchFamily="34" charset="0"/>
                </a:rPr>
                <a:t>5962</a:t>
              </a:r>
              <a:endParaRPr lang="en-US" alt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60" name="Line 55">
              <a:extLst>
                <a:ext uri="{FF2B5EF4-FFF2-40B4-BE49-F238E27FC236}">
                  <a16:creationId xmlns:a16="http://schemas.microsoft.com/office/drawing/2014/main" id="{E41A2C12-A3E6-B73F-E928-6793793F66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313" y="2389188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61" name="Rectangle 56">
              <a:extLst>
                <a:ext uri="{FF2B5EF4-FFF2-40B4-BE49-F238E27FC236}">
                  <a16:creationId xmlns:a16="http://schemas.microsoft.com/office/drawing/2014/main" id="{223CE6AA-7D77-3E6B-E98C-F1B7C6601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13" y="2373313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62" name="Rectangle 57">
              <a:extLst>
                <a:ext uri="{FF2B5EF4-FFF2-40B4-BE49-F238E27FC236}">
                  <a16:creationId xmlns:a16="http://schemas.microsoft.com/office/drawing/2014/main" id="{5CF7FBA6-117E-666F-1A0D-2A661BAE1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1" y="2373313"/>
              <a:ext cx="4429125" cy="317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63" name="Line 58">
              <a:extLst>
                <a:ext uri="{FF2B5EF4-FFF2-40B4-BE49-F238E27FC236}">
                  <a16:creationId xmlns:a16="http://schemas.microsoft.com/office/drawing/2014/main" id="{3E94AA4E-E705-BA60-45A7-871BCB9308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6438" y="2389188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64" name="Rectangle 59">
              <a:extLst>
                <a:ext uri="{FF2B5EF4-FFF2-40B4-BE49-F238E27FC236}">
                  <a16:creationId xmlns:a16="http://schemas.microsoft.com/office/drawing/2014/main" id="{D2A0DB7C-A3AE-586C-98AF-62E1DF91F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438" y="2373313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65" name="Line 60">
              <a:extLst>
                <a:ext uri="{FF2B5EF4-FFF2-40B4-BE49-F238E27FC236}">
                  <a16:creationId xmlns:a16="http://schemas.microsoft.com/office/drawing/2014/main" id="{BE9AE1D9-9778-6A50-631A-4D3CFD49FE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0726" y="2389188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66" name="Rectangle 61">
              <a:extLst>
                <a:ext uri="{FF2B5EF4-FFF2-40B4-BE49-F238E27FC236}">
                  <a16:creationId xmlns:a16="http://schemas.microsoft.com/office/drawing/2014/main" id="{DB1D84A2-5BDB-AF1C-0A0E-4EE09383A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726" y="2373313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67" name="Line 62">
              <a:extLst>
                <a:ext uri="{FF2B5EF4-FFF2-40B4-BE49-F238E27FC236}">
                  <a16:creationId xmlns:a16="http://schemas.microsoft.com/office/drawing/2014/main" id="{475B0B93-535C-D8F7-F820-9D55597484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29051" y="2389188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68" name="Rectangle 63">
              <a:extLst>
                <a:ext uri="{FF2B5EF4-FFF2-40B4-BE49-F238E27FC236}">
                  <a16:creationId xmlns:a16="http://schemas.microsoft.com/office/drawing/2014/main" id="{D19207D9-1B74-9F6E-3B26-67B1828A7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9051" y="2373313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69" name="Line 64">
              <a:extLst>
                <a:ext uri="{FF2B5EF4-FFF2-40B4-BE49-F238E27FC236}">
                  <a16:creationId xmlns:a16="http://schemas.microsoft.com/office/drawing/2014/main" id="{32E4D7E5-5526-5A6B-ED11-D4C1620B4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51" y="2722563"/>
              <a:ext cx="441166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70" name="Rectangle 65">
              <a:extLst>
                <a:ext uri="{FF2B5EF4-FFF2-40B4-BE49-F238E27FC236}">
                  <a16:creationId xmlns:a16="http://schemas.microsoft.com/office/drawing/2014/main" id="{8964CCED-D5D7-1FDE-3C1E-13F714B79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1" y="2722563"/>
              <a:ext cx="4411662" cy="15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71" name="Line 66">
              <a:extLst>
                <a:ext uri="{FF2B5EF4-FFF2-40B4-BE49-F238E27FC236}">
                  <a16:creationId xmlns:a16="http://schemas.microsoft.com/office/drawing/2014/main" id="{6B926481-66D9-BF54-725A-1BBA59DF78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0301" y="2389188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72" name="Rectangle 67">
              <a:extLst>
                <a:ext uri="{FF2B5EF4-FFF2-40B4-BE49-F238E27FC236}">
                  <a16:creationId xmlns:a16="http://schemas.microsoft.com/office/drawing/2014/main" id="{ACEC31C4-F081-BAA9-0740-FA2D0075A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301" y="2373313"/>
              <a:ext cx="9525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73" name="Line 68">
              <a:extLst>
                <a:ext uri="{FF2B5EF4-FFF2-40B4-BE49-F238E27FC236}">
                  <a16:creationId xmlns:a16="http://schemas.microsoft.com/office/drawing/2014/main" id="{04B1BDF2-5740-B5A8-FC74-10CDB4509F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0726" y="2738438"/>
              <a:ext cx="0" cy="301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74" name="Rectangle 69">
              <a:extLst>
                <a:ext uri="{FF2B5EF4-FFF2-40B4-BE49-F238E27FC236}">
                  <a16:creationId xmlns:a16="http://schemas.microsoft.com/office/drawing/2014/main" id="{FFDCA84D-F9F3-9D0C-BC67-B5549B799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726" y="2738438"/>
              <a:ext cx="7937" cy="301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75" name="Line 70">
              <a:extLst>
                <a:ext uri="{FF2B5EF4-FFF2-40B4-BE49-F238E27FC236}">
                  <a16:creationId xmlns:a16="http://schemas.microsoft.com/office/drawing/2014/main" id="{33DFC17F-F59A-EE02-CD2B-1090BC9574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9051" y="2738438"/>
              <a:ext cx="0" cy="301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76" name="Rectangle 71">
              <a:extLst>
                <a:ext uri="{FF2B5EF4-FFF2-40B4-BE49-F238E27FC236}">
                  <a16:creationId xmlns:a16="http://schemas.microsoft.com/office/drawing/2014/main" id="{2B132DEF-0224-DEDA-0EF1-6796B25D8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9051" y="2738438"/>
              <a:ext cx="7937" cy="301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77" name="Rectangle 72">
              <a:extLst>
                <a:ext uri="{FF2B5EF4-FFF2-40B4-BE49-F238E27FC236}">
                  <a16:creationId xmlns:a16="http://schemas.microsoft.com/office/drawing/2014/main" id="{412D5A2A-2D6B-BED9-640D-4D76D8366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93" y="3048794"/>
              <a:ext cx="4429125" cy="317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78" name="Line 73">
              <a:extLst>
                <a:ext uri="{FF2B5EF4-FFF2-40B4-BE49-F238E27FC236}">
                  <a16:creationId xmlns:a16="http://schemas.microsoft.com/office/drawing/2014/main" id="{1865A8AF-2CE0-8481-DE01-3E2253593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9826" y="3373438"/>
              <a:ext cx="2679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79" name="Rectangle 74">
              <a:extLst>
                <a:ext uri="{FF2B5EF4-FFF2-40B4-BE49-F238E27FC236}">
                  <a16:creationId xmlns:a16="http://schemas.microsoft.com/office/drawing/2014/main" id="{4B3B1591-BB54-9E45-7F4B-FBF9C6A33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826" y="3373438"/>
              <a:ext cx="2679700" cy="15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80" name="Line 75">
              <a:extLst>
                <a:ext uri="{FF2B5EF4-FFF2-40B4-BE49-F238E27FC236}">
                  <a16:creationId xmlns:a16="http://schemas.microsoft.com/office/drawing/2014/main" id="{0151E4F1-8B18-C9F5-D6CC-044D594BE9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9826" y="3706813"/>
              <a:ext cx="2679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81" name="Rectangle 76">
              <a:extLst>
                <a:ext uri="{FF2B5EF4-FFF2-40B4-BE49-F238E27FC236}">
                  <a16:creationId xmlns:a16="http://schemas.microsoft.com/office/drawing/2014/main" id="{79A84414-77B1-0427-2381-A3927BC7C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826" y="3706813"/>
              <a:ext cx="2679700" cy="15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82" name="Line 77">
              <a:extLst>
                <a:ext uri="{FF2B5EF4-FFF2-40B4-BE49-F238E27FC236}">
                  <a16:creationId xmlns:a16="http://schemas.microsoft.com/office/drawing/2014/main" id="{56C12988-CEC3-EE80-C35B-739BA09EF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0726" y="3071813"/>
              <a:ext cx="0" cy="9525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83" name="Rectangle 78">
              <a:extLst>
                <a:ext uri="{FF2B5EF4-FFF2-40B4-BE49-F238E27FC236}">
                  <a16:creationId xmlns:a16="http://schemas.microsoft.com/office/drawing/2014/main" id="{69FE6219-F898-065C-E9FB-FA9C40A81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726" y="3071813"/>
              <a:ext cx="7937" cy="952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84" name="Rectangle 79">
              <a:extLst>
                <a:ext uri="{FF2B5EF4-FFF2-40B4-BE49-F238E27FC236}">
                  <a16:creationId xmlns:a16="http://schemas.microsoft.com/office/drawing/2014/main" id="{301761DD-728E-B98E-C4AC-76404DD49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1" y="4024313"/>
              <a:ext cx="4429125" cy="317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85" name="Line 80">
              <a:extLst>
                <a:ext uri="{FF2B5EF4-FFF2-40B4-BE49-F238E27FC236}">
                  <a16:creationId xmlns:a16="http://schemas.microsoft.com/office/drawing/2014/main" id="{966EFF90-0A8E-F6E8-0362-E3BEECA67E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0726" y="4056063"/>
              <a:ext cx="0" cy="3000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86" name="Rectangle 81">
              <a:extLst>
                <a:ext uri="{FF2B5EF4-FFF2-40B4-BE49-F238E27FC236}">
                  <a16:creationId xmlns:a16="http://schemas.microsoft.com/office/drawing/2014/main" id="{5C868BDB-0E53-B17A-3722-5BDE77C4C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726" y="4056063"/>
              <a:ext cx="7937" cy="3000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87" name="Rectangle 82">
              <a:extLst>
                <a:ext uri="{FF2B5EF4-FFF2-40B4-BE49-F238E27FC236}">
                  <a16:creationId xmlns:a16="http://schemas.microsoft.com/office/drawing/2014/main" id="{F270FC4B-BC17-634B-77C8-B2B4AA0C4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1" y="4356100"/>
              <a:ext cx="4429125" cy="317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88" name="Line 83">
              <a:extLst>
                <a:ext uri="{FF2B5EF4-FFF2-40B4-BE49-F238E27FC236}">
                  <a16:creationId xmlns:a16="http://schemas.microsoft.com/office/drawing/2014/main" id="{7ED6BD42-9756-D10B-9A5A-3983F0D76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9826" y="4705350"/>
              <a:ext cx="2679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89" name="Rectangle 84">
              <a:extLst>
                <a:ext uri="{FF2B5EF4-FFF2-40B4-BE49-F238E27FC236}">
                  <a16:creationId xmlns:a16="http://schemas.microsoft.com/office/drawing/2014/main" id="{33AFECD6-6DB7-13F9-079F-8FA8D2D2D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826" y="4705350"/>
              <a:ext cx="2679700" cy="15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90" name="Rectangle 85">
              <a:extLst>
                <a:ext uri="{FF2B5EF4-FFF2-40B4-BE49-F238E27FC236}">
                  <a16:creationId xmlns:a16="http://schemas.microsoft.com/office/drawing/2014/main" id="{89DDA350-0E84-851E-119A-A015389BF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1" y="5022850"/>
              <a:ext cx="4429125" cy="317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91" name="Rectangle 86">
              <a:extLst>
                <a:ext uri="{FF2B5EF4-FFF2-40B4-BE49-F238E27FC236}">
                  <a16:creationId xmlns:a16="http://schemas.microsoft.com/office/drawing/2014/main" id="{E92F1E97-F05E-1293-675A-5D5611C78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1" y="5356225"/>
              <a:ext cx="4429125" cy="317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92" name="Rectangle 87">
              <a:extLst>
                <a:ext uri="{FF2B5EF4-FFF2-40B4-BE49-F238E27FC236}">
                  <a16:creationId xmlns:a16="http://schemas.microsoft.com/office/drawing/2014/main" id="{7AA3DA2E-FE7A-5B2B-6200-0FA18CF8C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76" y="2373313"/>
              <a:ext cx="15875" cy="33480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93" name="Rectangle 88">
              <a:extLst>
                <a:ext uri="{FF2B5EF4-FFF2-40B4-BE49-F238E27FC236}">
                  <a16:creationId xmlns:a16="http://schemas.microsoft.com/office/drawing/2014/main" id="{041F1F76-7358-9C4C-EE2A-20C8F45B7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363" y="3071813"/>
              <a:ext cx="17462" cy="1982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95" name="Rectangle 90">
              <a:extLst>
                <a:ext uri="{FF2B5EF4-FFF2-40B4-BE49-F238E27FC236}">
                  <a16:creationId xmlns:a16="http://schemas.microsoft.com/office/drawing/2014/main" id="{1CDD94A9-67EF-90B6-7116-DB00A416B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726" y="4387850"/>
              <a:ext cx="7937" cy="635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96" name="Rectangle 91">
              <a:extLst>
                <a:ext uri="{FF2B5EF4-FFF2-40B4-BE49-F238E27FC236}">
                  <a16:creationId xmlns:a16="http://schemas.microsoft.com/office/drawing/2014/main" id="{7ADA5F33-DE22-FB55-C7C7-B47E83492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526" y="3071813"/>
              <a:ext cx="17462" cy="26495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97" name="Rectangle 92">
              <a:extLst>
                <a:ext uri="{FF2B5EF4-FFF2-40B4-BE49-F238E27FC236}">
                  <a16:creationId xmlns:a16="http://schemas.microsoft.com/office/drawing/2014/main" id="{1BFBFCE8-80F0-58BC-8C15-5F166EB26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1" y="5689600"/>
              <a:ext cx="4429125" cy="317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98" name="Rectangle 93">
              <a:extLst>
                <a:ext uri="{FF2B5EF4-FFF2-40B4-BE49-F238E27FC236}">
                  <a16:creationId xmlns:a16="http://schemas.microsoft.com/office/drawing/2014/main" id="{AD8E890C-D902-5A5B-6955-145A9A27E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913" y="2405063"/>
              <a:ext cx="17462" cy="33162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99" name="Line 94">
              <a:extLst>
                <a:ext uri="{FF2B5EF4-FFF2-40B4-BE49-F238E27FC236}">
                  <a16:creationId xmlns:a16="http://schemas.microsoft.com/office/drawing/2014/main" id="{7535262F-D212-C6BA-B7C3-67E2D08711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313" y="5721350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00" name="Rectangle 95">
              <a:extLst>
                <a:ext uri="{FF2B5EF4-FFF2-40B4-BE49-F238E27FC236}">
                  <a16:creationId xmlns:a16="http://schemas.microsoft.com/office/drawing/2014/main" id="{475CE461-E919-37FC-7F77-466765452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13" y="5721350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01" name="Line 96">
              <a:extLst>
                <a:ext uri="{FF2B5EF4-FFF2-40B4-BE49-F238E27FC236}">
                  <a16:creationId xmlns:a16="http://schemas.microsoft.com/office/drawing/2014/main" id="{59D848A0-9308-03AF-FA9C-DB3D5D64F7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301" y="5721350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02" name="Rectangle 97">
              <a:extLst>
                <a:ext uri="{FF2B5EF4-FFF2-40B4-BE49-F238E27FC236}">
                  <a16:creationId xmlns:a16="http://schemas.microsoft.com/office/drawing/2014/main" id="{B05D4B81-5C36-3EB3-F793-B7261746C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301" y="5721350"/>
              <a:ext cx="9525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03" name="Line 98">
              <a:extLst>
                <a:ext uri="{FF2B5EF4-FFF2-40B4-BE49-F238E27FC236}">
                  <a16:creationId xmlns:a16="http://schemas.microsoft.com/office/drawing/2014/main" id="{5B35E51F-8913-DB55-F915-101B4C3DE2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0726" y="5721350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04" name="Rectangle 99">
              <a:extLst>
                <a:ext uri="{FF2B5EF4-FFF2-40B4-BE49-F238E27FC236}">
                  <a16:creationId xmlns:a16="http://schemas.microsoft.com/office/drawing/2014/main" id="{452153F7-C70A-1E15-0E52-4810A845E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726" y="5721350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05" name="Line 100">
              <a:extLst>
                <a:ext uri="{FF2B5EF4-FFF2-40B4-BE49-F238E27FC236}">
                  <a16:creationId xmlns:a16="http://schemas.microsoft.com/office/drawing/2014/main" id="{E915ABFB-CEB0-C4B1-17EC-95E1A414B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9051" y="5721350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06" name="Rectangle 101">
              <a:extLst>
                <a:ext uri="{FF2B5EF4-FFF2-40B4-BE49-F238E27FC236}">
                  <a16:creationId xmlns:a16="http://schemas.microsoft.com/office/drawing/2014/main" id="{029D672E-FA78-C562-485B-6F98641FA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9051" y="5721350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07" name="Line 102">
              <a:extLst>
                <a:ext uri="{FF2B5EF4-FFF2-40B4-BE49-F238E27FC236}">
                  <a16:creationId xmlns:a16="http://schemas.microsoft.com/office/drawing/2014/main" id="{BF04E37F-FE0C-068E-0430-DE0E0F403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6438" y="5721350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08" name="Rectangle 103">
              <a:extLst>
                <a:ext uri="{FF2B5EF4-FFF2-40B4-BE49-F238E27FC236}">
                  <a16:creationId xmlns:a16="http://schemas.microsoft.com/office/drawing/2014/main" id="{0DC702CB-0D6A-9DFE-C1BF-036B3D404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438" y="5721350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09" name="Line 104">
              <a:extLst>
                <a:ext uri="{FF2B5EF4-FFF2-40B4-BE49-F238E27FC236}">
                  <a16:creationId xmlns:a16="http://schemas.microsoft.com/office/drawing/2014/main" id="{3A27A279-9B4A-F507-10E6-8F24B13C4F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4376" y="2389188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id="{8394636F-55DE-5C1A-0528-A21BBABA8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76" y="2389188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11" name="Line 106">
              <a:extLst>
                <a:ext uri="{FF2B5EF4-FFF2-40B4-BE49-F238E27FC236}">
                  <a16:creationId xmlns:a16="http://schemas.microsoft.com/office/drawing/2014/main" id="{8F917FC3-86A8-B630-8084-6D46F84F9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4376" y="2722563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12" name="Rectangle 107">
              <a:extLst>
                <a:ext uri="{FF2B5EF4-FFF2-40B4-BE49-F238E27FC236}">
                  <a16:creationId xmlns:a16="http://schemas.microsoft.com/office/drawing/2014/main" id="{3CE67D26-2B03-7DF3-A338-D68B9F26F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76" y="2722563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13" name="Line 108">
              <a:extLst>
                <a:ext uri="{FF2B5EF4-FFF2-40B4-BE49-F238E27FC236}">
                  <a16:creationId xmlns:a16="http://schemas.microsoft.com/office/drawing/2014/main" id="{93622673-1838-4DFB-358E-D66F5C413D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4376" y="3055938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14" name="Rectangle 109">
              <a:extLst>
                <a:ext uri="{FF2B5EF4-FFF2-40B4-BE49-F238E27FC236}">
                  <a16:creationId xmlns:a16="http://schemas.microsoft.com/office/drawing/2014/main" id="{F1575671-B589-7229-707D-E566E1B4B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76" y="3055938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15" name="Line 110">
              <a:extLst>
                <a:ext uri="{FF2B5EF4-FFF2-40B4-BE49-F238E27FC236}">
                  <a16:creationId xmlns:a16="http://schemas.microsoft.com/office/drawing/2014/main" id="{5261CB37-C4A0-90E8-8EE5-878E91504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4376" y="3373438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16" name="Rectangle 111">
              <a:extLst>
                <a:ext uri="{FF2B5EF4-FFF2-40B4-BE49-F238E27FC236}">
                  <a16:creationId xmlns:a16="http://schemas.microsoft.com/office/drawing/2014/main" id="{133AEDEE-2F3F-FACD-A0D0-9BF139902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76" y="3373438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17" name="Line 112">
              <a:extLst>
                <a:ext uri="{FF2B5EF4-FFF2-40B4-BE49-F238E27FC236}">
                  <a16:creationId xmlns:a16="http://schemas.microsoft.com/office/drawing/2014/main" id="{12BB0AF7-A6ED-F73A-D2EE-A78BADEA7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4376" y="3706813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18" name="Rectangle 113">
              <a:extLst>
                <a:ext uri="{FF2B5EF4-FFF2-40B4-BE49-F238E27FC236}">
                  <a16:creationId xmlns:a16="http://schemas.microsoft.com/office/drawing/2014/main" id="{AD5C8B21-512A-AEFD-D0E3-2BD01844B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76" y="3706813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19" name="Line 114">
              <a:extLst>
                <a:ext uri="{FF2B5EF4-FFF2-40B4-BE49-F238E27FC236}">
                  <a16:creationId xmlns:a16="http://schemas.microsoft.com/office/drawing/2014/main" id="{60321D93-85FA-F426-1F6E-4A4C31CD71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4376" y="4040188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20" name="Rectangle 115">
              <a:extLst>
                <a:ext uri="{FF2B5EF4-FFF2-40B4-BE49-F238E27FC236}">
                  <a16:creationId xmlns:a16="http://schemas.microsoft.com/office/drawing/2014/main" id="{3515B71D-3CB2-FCCA-1D34-35582C5B4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76" y="4040188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21" name="Line 116">
              <a:extLst>
                <a:ext uri="{FF2B5EF4-FFF2-40B4-BE49-F238E27FC236}">
                  <a16:creationId xmlns:a16="http://schemas.microsoft.com/office/drawing/2014/main" id="{3D662617-8E0D-A5EC-661D-7958410866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4376" y="4371975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22" name="Rectangle 117">
              <a:extLst>
                <a:ext uri="{FF2B5EF4-FFF2-40B4-BE49-F238E27FC236}">
                  <a16:creationId xmlns:a16="http://schemas.microsoft.com/office/drawing/2014/main" id="{645BD940-99F7-7A82-27E3-B3D742380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76" y="4371975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23" name="Line 118">
              <a:extLst>
                <a:ext uri="{FF2B5EF4-FFF2-40B4-BE49-F238E27FC236}">
                  <a16:creationId xmlns:a16="http://schemas.microsoft.com/office/drawing/2014/main" id="{015CC473-48CA-4344-5475-46252826A0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4376" y="4705350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24" name="Rectangle 119">
              <a:extLst>
                <a:ext uri="{FF2B5EF4-FFF2-40B4-BE49-F238E27FC236}">
                  <a16:creationId xmlns:a16="http://schemas.microsoft.com/office/drawing/2014/main" id="{644306AB-2F7B-0054-7FE2-A0BB8A1C9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76" y="4705350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25" name="Line 120">
              <a:extLst>
                <a:ext uri="{FF2B5EF4-FFF2-40B4-BE49-F238E27FC236}">
                  <a16:creationId xmlns:a16="http://schemas.microsoft.com/office/drawing/2014/main" id="{B90105A6-5C13-F36C-BBF1-ADD803A8E1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4376" y="5038725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26" name="Rectangle 121">
              <a:extLst>
                <a:ext uri="{FF2B5EF4-FFF2-40B4-BE49-F238E27FC236}">
                  <a16:creationId xmlns:a16="http://schemas.microsoft.com/office/drawing/2014/main" id="{C388E201-0F93-282C-2B58-F487C1D2B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76" y="5038725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27" name="Line 122">
              <a:extLst>
                <a:ext uri="{FF2B5EF4-FFF2-40B4-BE49-F238E27FC236}">
                  <a16:creationId xmlns:a16="http://schemas.microsoft.com/office/drawing/2014/main" id="{89A63DC9-87E2-598A-EC6F-6360F4CFF2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4376" y="5372100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28" name="Rectangle 123">
              <a:extLst>
                <a:ext uri="{FF2B5EF4-FFF2-40B4-BE49-F238E27FC236}">
                  <a16:creationId xmlns:a16="http://schemas.microsoft.com/office/drawing/2014/main" id="{6C50B3D0-D65E-E723-0CCD-DCACBE0C2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76" y="5372100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29" name="Line 124">
              <a:extLst>
                <a:ext uri="{FF2B5EF4-FFF2-40B4-BE49-F238E27FC236}">
                  <a16:creationId xmlns:a16="http://schemas.microsoft.com/office/drawing/2014/main" id="{FA7F6D5D-894E-1461-158E-FA397B2E94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4376" y="5705475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30" name="Rectangle 125">
              <a:extLst>
                <a:ext uri="{FF2B5EF4-FFF2-40B4-BE49-F238E27FC236}">
                  <a16:creationId xmlns:a16="http://schemas.microsoft.com/office/drawing/2014/main" id="{DC6C2379-2D82-3FB9-2ED0-FCF0B1DE0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76" y="5705475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5C3880D-E2BC-45C6-D481-F2A7A9BCB434}"/>
              </a:ext>
            </a:extLst>
          </p:cNvPr>
          <p:cNvSpPr txBox="1"/>
          <p:nvPr/>
        </p:nvSpPr>
        <p:spPr>
          <a:xfrm>
            <a:off x="70209" y="6352944"/>
            <a:ext cx="5234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0075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u="sng" spc="-11" dirty="0">
              <a:solidFill>
                <a:srgbClr val="0D5FAD"/>
              </a:solidFill>
              <a:uFill>
                <a:solidFill>
                  <a:srgbClr val="0D5FAD"/>
                </a:solidFill>
              </a:uFill>
              <a:latin typeface="Arial"/>
              <a:cs typeface="Arial"/>
            </a:endParaRPr>
          </a:p>
          <a:p>
            <a:pPr marL="0" marR="10075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u="sng" spc="-11" dirty="0">
                <a:solidFill>
                  <a:srgbClr val="0D5FAD"/>
                </a:solidFill>
                <a:uFill>
                  <a:solidFill>
                    <a:srgbClr val="0D5FAD"/>
                  </a:solidFill>
                </a:uFill>
                <a:latin typeface="Arial"/>
                <a:cs typeface="Arial"/>
              </a:rPr>
              <a:t>https://landandmaritimeapps.dla.mil/programs/milspec/</a:t>
            </a:r>
            <a:endParaRPr lang="en-US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065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634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1813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 marL="0" marR="10075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5440" b="1" u="sng" spc="-11" dirty="0">
              <a:solidFill>
                <a:srgbClr val="0D5FAD"/>
              </a:solidFill>
              <a:uFill>
                <a:solidFill>
                  <a:srgbClr val="0D5FAD"/>
                </a:solidFill>
              </a:uFill>
              <a:latin typeface="Arial"/>
              <a:cs typeface="Arial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5FAFA4D-374F-4539-A521-EC655D5D6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8B594E-A390-4E3F-885E-E10B0439F9C9}" type="slidenum">
              <a:rPr lang="en-US" smtClean="0">
                <a:latin typeface="+mn-lt"/>
              </a:rPr>
              <a:pPr/>
              <a:t>5</a:t>
            </a:fld>
            <a:endParaRPr lang="en-US" dirty="0"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2327938-CD0C-475F-9329-A0E22A4233EC}"/>
              </a:ext>
            </a:extLst>
          </p:cNvPr>
          <p:cNvSpPr txBox="1">
            <a:spLocks/>
          </p:cNvSpPr>
          <p:nvPr/>
        </p:nvSpPr>
        <p:spPr bwMode="auto">
          <a:xfrm>
            <a:off x="4553250" y="219008"/>
            <a:ext cx="5766381" cy="8588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103632" tIns="51816" rIns="103632" bIns="51816" rtlCol="0" anchor="t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20" dirty="0">
                <a:solidFill>
                  <a:srgbClr val="C9AD62"/>
                </a:solidFill>
                <a:cs typeface="Times New Roman" panose="02020603050405020304" pitchFamily="18" charset="0"/>
              </a:rPr>
              <a:t>Sourcing and Qualification Division (VQ)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03A642-1DB1-09F0-84FF-55FCDDCA14BB}"/>
              </a:ext>
            </a:extLst>
          </p:cNvPr>
          <p:cNvSpPr txBox="1"/>
          <p:nvPr/>
        </p:nvSpPr>
        <p:spPr>
          <a:xfrm>
            <a:off x="99129" y="1387775"/>
            <a:ext cx="5028404" cy="171720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 hangingPunct="0">
              <a:spcAft>
                <a:spcPts val="680"/>
              </a:spcAft>
            </a:pPr>
            <a:r>
              <a:rPr lang="en-US" sz="2040" b="1" u="sng" dirty="0">
                <a:ea typeface="Calibri" panose="020F0502020204030204" pitchFamily="34" charset="0"/>
              </a:rPr>
              <a:t>Mission</a:t>
            </a:r>
            <a:r>
              <a:rPr lang="en-US" sz="2040" dirty="0">
                <a:latin typeface="Calibri" panose="020F0502020204030204" pitchFamily="34" charset="0"/>
                <a:ea typeface="Calibri" panose="020F0502020204030204" pitchFamily="34" charset="0"/>
              </a:rPr>
              <a:t>: </a:t>
            </a:r>
          </a:p>
          <a:p>
            <a:pPr algn="ctr"/>
            <a:r>
              <a:rPr lang="en-US" sz="1587" dirty="0"/>
              <a:t>To establish and maintain a known-good supplier base that have successfully demonstrated their products met the specified performance, quality, and reliability levels via the DoD Product Qualification Program.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EAB6E-F515-8A35-E0AD-0CB2B12C6DAD}"/>
              </a:ext>
            </a:extLst>
          </p:cNvPr>
          <p:cNvSpPr txBox="1"/>
          <p:nvPr/>
        </p:nvSpPr>
        <p:spPr>
          <a:xfrm>
            <a:off x="99126" y="3219479"/>
            <a:ext cx="5028404" cy="39949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 hangingPunct="0">
              <a:spcBef>
                <a:spcPts val="680"/>
              </a:spcBef>
              <a:spcAft>
                <a:spcPts val="680"/>
              </a:spcAft>
            </a:pPr>
            <a:endParaRPr lang="en-US" sz="2040" dirty="0">
              <a:ea typeface="Calibri" panose="020F0502020204030204" pitchFamily="34" charset="0"/>
            </a:endParaRPr>
          </a:p>
          <a:p>
            <a:pPr fontAlgn="base" hangingPunct="0">
              <a:spcBef>
                <a:spcPts val="680"/>
              </a:spcBef>
              <a:spcAft>
                <a:spcPts val="680"/>
              </a:spcAft>
            </a:pPr>
            <a:endParaRPr lang="en-US" sz="2040" dirty="0">
              <a:ea typeface="Calibri" panose="020F0502020204030204" pitchFamily="34" charset="0"/>
            </a:endParaRPr>
          </a:p>
          <a:p>
            <a:pPr fontAlgn="base" hangingPunct="0">
              <a:spcBef>
                <a:spcPts val="680"/>
              </a:spcBef>
              <a:spcAft>
                <a:spcPts val="680"/>
              </a:spcAft>
            </a:pPr>
            <a:endParaRPr lang="en-US" sz="2040" dirty="0">
              <a:ea typeface="Calibri" panose="020F0502020204030204" pitchFamily="34" charset="0"/>
            </a:endParaRPr>
          </a:p>
          <a:p>
            <a:pPr fontAlgn="base" hangingPunct="0">
              <a:spcBef>
                <a:spcPts val="680"/>
              </a:spcBef>
              <a:spcAft>
                <a:spcPts val="680"/>
              </a:spcAft>
            </a:pPr>
            <a:endParaRPr lang="en-US" sz="2040" dirty="0">
              <a:ea typeface="Calibri" panose="020F0502020204030204" pitchFamily="34" charset="0"/>
            </a:endParaRPr>
          </a:p>
          <a:p>
            <a:pPr fontAlgn="base" hangingPunct="0">
              <a:spcBef>
                <a:spcPts val="680"/>
              </a:spcBef>
              <a:spcAft>
                <a:spcPts val="680"/>
              </a:spcAft>
            </a:pPr>
            <a:r>
              <a:rPr lang="en-US" sz="2040" dirty="0">
                <a:ea typeface="Calibri" panose="020F0502020204030204" pitchFamily="34" charset="0"/>
              </a:rPr>
              <a:t>Qualification Requirements:</a:t>
            </a:r>
          </a:p>
          <a:p>
            <a:pPr marL="323840" indent="-323840" fontAlgn="base" hangingPunct="0">
              <a:spcBef>
                <a:spcPts val="340"/>
              </a:spcBef>
              <a:spcAft>
                <a:spcPts val="340"/>
              </a:spcAft>
              <a:buFont typeface="Arial" panose="020B0604020202020204" pitchFamily="34" charset="0"/>
              <a:buChar char="•"/>
            </a:pPr>
            <a:r>
              <a:rPr lang="en-US" sz="2040" dirty="0">
                <a:ea typeface="Calibri" panose="020F0502020204030204" pitchFamily="34" charset="0"/>
              </a:rPr>
              <a:t>Submit Package</a:t>
            </a:r>
          </a:p>
          <a:p>
            <a:pPr marL="323840" indent="-323840" fontAlgn="base" hangingPunct="0">
              <a:spcBef>
                <a:spcPts val="340"/>
              </a:spcBef>
              <a:spcAft>
                <a:spcPts val="340"/>
              </a:spcAft>
              <a:buFont typeface="Arial" panose="020B0604020202020204" pitchFamily="34" charset="0"/>
              <a:buChar char="•"/>
            </a:pPr>
            <a:r>
              <a:rPr lang="en-US" sz="2040" dirty="0">
                <a:ea typeface="Calibri" panose="020F0502020204030204" pitchFamily="34" charset="0"/>
              </a:rPr>
              <a:t>Provide Testing</a:t>
            </a:r>
          </a:p>
          <a:p>
            <a:pPr marL="323840" indent="-323840" fontAlgn="base" hangingPunct="0">
              <a:spcBef>
                <a:spcPts val="340"/>
              </a:spcBef>
              <a:spcAft>
                <a:spcPts val="340"/>
              </a:spcAft>
              <a:buFont typeface="Arial" panose="020B0604020202020204" pitchFamily="34" charset="0"/>
              <a:buChar char="•"/>
            </a:pPr>
            <a:r>
              <a:rPr lang="en-US" sz="2040" dirty="0">
                <a:ea typeface="Calibri" panose="020F0502020204030204" pitchFamily="34" charset="0"/>
              </a:rPr>
              <a:t>Pass Audit</a:t>
            </a:r>
          </a:p>
          <a:p>
            <a:pPr marL="323840" indent="-323840" fontAlgn="base" hangingPunct="0">
              <a:spcBef>
                <a:spcPts val="340"/>
              </a:spcBef>
              <a:spcAft>
                <a:spcPts val="340"/>
              </a:spcAft>
              <a:buFont typeface="Arial" panose="020B0604020202020204" pitchFamily="34" charset="0"/>
              <a:buChar char="•"/>
            </a:pPr>
            <a:r>
              <a:rPr lang="en-US" sz="2040" dirty="0">
                <a:ea typeface="Calibri" panose="020F0502020204030204" pitchFamily="34" charset="0"/>
              </a:rPr>
              <a:t>Submit Retention Reports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EDBA5BD-C17B-A939-B96D-FD4E811E8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09" y="3219479"/>
            <a:ext cx="4852837" cy="1853345"/>
          </a:xfrm>
          <a:prstGeom prst="rect">
            <a:avLst/>
          </a:prstGeom>
        </p:spPr>
      </p:pic>
      <p:sp>
        <p:nvSpPr>
          <p:cNvPr id="32" name="Content Placeholder 7">
            <a:extLst>
              <a:ext uri="{FF2B5EF4-FFF2-40B4-BE49-F238E27FC236}">
                <a16:creationId xmlns:a16="http://schemas.microsoft.com/office/drawing/2014/main" id="{8A2B4FA1-4A5C-5340-152C-03302405C1FE}"/>
              </a:ext>
            </a:extLst>
          </p:cNvPr>
          <p:cNvSpPr txBox="1">
            <a:spLocks/>
          </p:cNvSpPr>
          <p:nvPr/>
        </p:nvSpPr>
        <p:spPr>
          <a:xfrm>
            <a:off x="5145551" y="1387775"/>
            <a:ext cx="5118520" cy="590103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anchor="t">
            <a:normAutofit fontScale="32500" lnSpcReduction="20000"/>
          </a:bodyPr>
          <a:lstStyle>
            <a:lvl1pPr marL="259079" indent="-259079" algn="l" defTabSz="1036317" rtl="0" eaLnBrk="1" latinLnBrk="0" hangingPunct="1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72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1pPr>
            <a:lvl2pPr marL="777238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493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2pPr>
            <a:lvl3pPr marL="1295396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267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3pPr>
            <a:lvl4pPr marL="1813555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4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4pPr>
            <a:lvl5pPr marL="2331713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13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5pPr>
            <a:lvl6pPr marL="2849872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8030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189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347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7903" indent="-197903">
              <a:lnSpc>
                <a:spcPct val="110000"/>
              </a:lnSpc>
              <a:spcBef>
                <a:spcPts val="680"/>
              </a:spcBef>
              <a:spcAft>
                <a:spcPts val="680"/>
              </a:spcAft>
            </a:pPr>
            <a:r>
              <a:rPr lang="en-US" sz="5553" b="1">
                <a:latin typeface="+mj-lt"/>
              </a:rPr>
              <a:t>Provides DoD with pre-approved suppliers of standardized parts</a:t>
            </a:r>
            <a:endParaRPr lang="en-US" sz="5553" b="1">
              <a:solidFill>
                <a:prstClr val="black"/>
              </a:solidFill>
              <a:latin typeface="+mj-lt"/>
            </a:endParaRPr>
          </a:p>
          <a:p>
            <a:pPr marL="197903" indent="-197903">
              <a:lnSpc>
                <a:spcPct val="120000"/>
              </a:lnSpc>
              <a:spcBef>
                <a:spcPts val="680"/>
              </a:spcBef>
              <a:spcAft>
                <a:spcPts val="680"/>
              </a:spcAft>
            </a:pPr>
            <a:r>
              <a:rPr lang="en-US" sz="5553" b="1">
                <a:latin typeface="+mj-lt"/>
              </a:rPr>
              <a:t>Serves as DoD National Qualifying Activity for assigned FSCs: </a:t>
            </a:r>
          </a:p>
          <a:p>
            <a:pPr lvl="1">
              <a:lnSpc>
                <a:spcPct val="120000"/>
              </a:lnSpc>
              <a:spcBef>
                <a:spcPts val="34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4873">
                <a:solidFill>
                  <a:prstClr val="black"/>
                </a:solidFill>
              </a:rPr>
              <a:t>Suppliers seek qualification through VQ</a:t>
            </a:r>
          </a:p>
          <a:p>
            <a:pPr lvl="1">
              <a:lnSpc>
                <a:spcPct val="12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4873" u="sng">
                <a:solidFill>
                  <a:srgbClr val="0070C0"/>
                </a:solidFill>
                <a:hlinkClick r:id="rId3" tooltip="https://www.dla.mil/landa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https://www.dla.mil/Landand</a:t>
            </a:r>
            <a:r>
              <a:rPr lang="en-US" sz="4873" u="sng">
                <a:solidFill>
                  <a:srgbClr val="0070C0"/>
                </a:solidFill>
              </a:rPr>
              <a:t>Maritime/Offers/Services/TechnicalSupport/SourcingDiv/ </a:t>
            </a:r>
            <a:endParaRPr lang="en-US" sz="4873" b="1" u="sng">
              <a:solidFill>
                <a:srgbClr val="0070C0"/>
              </a:solidFill>
            </a:endParaRPr>
          </a:p>
          <a:p>
            <a:pPr marL="197903" indent="-197903">
              <a:lnSpc>
                <a:spcPct val="120000"/>
              </a:lnSpc>
              <a:spcBef>
                <a:spcPts val="680"/>
              </a:spcBef>
              <a:spcAft>
                <a:spcPts val="680"/>
              </a:spcAft>
            </a:pPr>
            <a:r>
              <a:rPr lang="en-US" sz="5213" b="1">
                <a:latin typeface="+mj-lt"/>
              </a:rPr>
              <a:t>Land &amp; Maritime Counterfeit Mitigation POC</a:t>
            </a:r>
          </a:p>
          <a:p>
            <a:pPr marL="197903" indent="-197903">
              <a:lnSpc>
                <a:spcPct val="120000"/>
              </a:lnSpc>
              <a:spcBef>
                <a:spcPts val="680"/>
              </a:spcBef>
              <a:spcAft>
                <a:spcPts val="680"/>
              </a:spcAft>
            </a:pPr>
            <a:r>
              <a:rPr lang="en-US" sz="5553" b="1">
                <a:latin typeface="+mj-lt"/>
              </a:rPr>
              <a:t>Program Benefits:</a:t>
            </a:r>
          </a:p>
          <a:p>
            <a:pPr marL="523543" lvl="1" indent="-205099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4873">
                <a:solidFill>
                  <a:prstClr val="black"/>
                </a:solidFill>
                <a:latin typeface="+mj-lt"/>
              </a:rPr>
              <a:t>Verifies capability and compliance to requirements </a:t>
            </a:r>
          </a:p>
          <a:p>
            <a:pPr marL="523543" lvl="1" indent="-205099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4873">
                <a:solidFill>
                  <a:prstClr val="black"/>
                </a:solidFill>
                <a:latin typeface="+mj-lt"/>
              </a:rPr>
              <a:t>Improves availability and lead times, plus reduces backorders</a:t>
            </a:r>
          </a:p>
          <a:p>
            <a:pPr marL="523543" lvl="1" indent="-205099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4873">
                <a:solidFill>
                  <a:prstClr val="black"/>
                </a:solidFill>
                <a:latin typeface="+mj-lt"/>
              </a:rPr>
              <a:t>Lowers life cycle cost</a:t>
            </a:r>
          </a:p>
          <a:p>
            <a:pPr marL="523543" lvl="1" indent="-205099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4873">
                <a:solidFill>
                  <a:prstClr val="black"/>
                </a:solidFill>
                <a:latin typeface="+mj-lt"/>
              </a:rPr>
              <a:t>One-stop shopping lists of qualified suppliers/parts</a:t>
            </a:r>
          </a:p>
          <a:p>
            <a:pPr marL="523543" lvl="1" indent="-205099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4873">
                <a:solidFill>
                  <a:prstClr val="black"/>
                </a:solidFill>
                <a:latin typeface="+mj-lt"/>
              </a:rPr>
              <a:t>Provides DoD tremendous audit/testing savings </a:t>
            </a:r>
          </a:p>
          <a:p>
            <a:pPr marL="518145" lvl="1" indent="0">
              <a:spcBef>
                <a:spcPts val="0"/>
              </a:spcBef>
              <a:buFont typeface="Courier New" panose="02070309020205020404" pitchFamily="49" charset="0"/>
              <a:buNone/>
            </a:pPr>
            <a:endParaRPr lang="en-US">
              <a:solidFill>
                <a:prstClr val="black"/>
              </a:solidFill>
              <a:latin typeface="+mj-lt"/>
            </a:endParaRPr>
          </a:p>
          <a:p>
            <a:endParaRPr lang="en-US" sz="2493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4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634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1813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 marL="0" marR="10075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5440" b="1" u="sng" spc="-11" dirty="0">
              <a:solidFill>
                <a:srgbClr val="0D5FAD"/>
              </a:solidFill>
              <a:uFill>
                <a:solidFill>
                  <a:srgbClr val="0D5FAD"/>
                </a:solidFill>
              </a:uFill>
              <a:latin typeface="Arial"/>
              <a:cs typeface="Arial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5FAFA4D-374F-4539-A521-EC655D5D6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8B594E-A390-4E3F-885E-E10B0439F9C9}" type="slidenum">
              <a:rPr lang="en-US" smtClean="0">
                <a:latin typeface="+mn-lt"/>
              </a:rPr>
              <a:pPr/>
              <a:t>6</a:t>
            </a:fld>
            <a:endParaRPr lang="en-US" dirty="0"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2327938-CD0C-475F-9329-A0E22A4233EC}"/>
              </a:ext>
            </a:extLst>
          </p:cNvPr>
          <p:cNvSpPr txBox="1">
            <a:spLocks/>
          </p:cNvSpPr>
          <p:nvPr/>
        </p:nvSpPr>
        <p:spPr bwMode="auto">
          <a:xfrm>
            <a:off x="4553250" y="235567"/>
            <a:ext cx="5766381" cy="8588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103632" tIns="51816" rIns="103632" bIns="51816" rtlCol="0" anchor="t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20" dirty="0">
                <a:solidFill>
                  <a:srgbClr val="C9AD62"/>
                </a:solidFill>
                <a:cs typeface="Times New Roman" panose="02020603050405020304" pitchFamily="18" charset="0"/>
              </a:rPr>
              <a:t>Product Data &amp; Verification Management Division (VP)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F4D41034-9A7E-AEA8-F61E-85D41249E2D6}"/>
              </a:ext>
            </a:extLst>
          </p:cNvPr>
          <p:cNvSpPr txBox="1">
            <a:spLocks/>
          </p:cNvSpPr>
          <p:nvPr/>
        </p:nvSpPr>
        <p:spPr>
          <a:xfrm>
            <a:off x="97771" y="1387577"/>
            <a:ext cx="5064280" cy="430715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>
            <a:lvl1pPr marL="259079" indent="-259079" algn="l" defTabSz="1036317" rtl="0" eaLnBrk="1" latinLnBrk="0" hangingPunct="1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72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1pPr>
            <a:lvl2pPr marL="777238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493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2pPr>
            <a:lvl3pPr marL="1295396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267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3pPr>
            <a:lvl4pPr marL="1813555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4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4pPr>
            <a:lvl5pPr marL="2331713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13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5pPr>
            <a:lvl6pPr marL="2849872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8030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189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347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80"/>
              </a:spcBef>
              <a:spcAft>
                <a:spcPts val="680"/>
              </a:spcAft>
              <a:buFont typeface="Arial" panose="020B0604020202020204" pitchFamily="34" charset="0"/>
              <a:buNone/>
            </a:pPr>
            <a:r>
              <a:rPr lang="en-US" sz="2493" b="1">
                <a:solidFill>
                  <a:prstClr val="black"/>
                </a:solidFill>
                <a:latin typeface="+mj-lt"/>
              </a:rPr>
              <a:t>Product Verification Program:</a:t>
            </a:r>
          </a:p>
          <a:p>
            <a:pPr marL="197903" indent="-197903">
              <a:spcBef>
                <a:spcPts val="680"/>
              </a:spcBef>
              <a:spcAft>
                <a:spcPts val="680"/>
              </a:spcAft>
            </a:pPr>
            <a:r>
              <a:rPr lang="en-US" sz="1927">
                <a:solidFill>
                  <a:prstClr val="black"/>
                </a:solidFill>
              </a:rPr>
              <a:t>Ensure “Right Item” is provided to the Warfighter</a:t>
            </a:r>
          </a:p>
          <a:p>
            <a:pPr marL="197903" indent="-197903">
              <a:spcBef>
                <a:spcPts val="680"/>
              </a:spcBef>
              <a:spcAft>
                <a:spcPts val="680"/>
              </a:spcAft>
            </a:pPr>
            <a:r>
              <a:rPr lang="en-US" sz="1927">
                <a:solidFill>
                  <a:prstClr val="black"/>
                </a:solidFill>
              </a:rPr>
              <a:t>Identify product discrepancies through various test programs and material audits</a:t>
            </a:r>
          </a:p>
          <a:p>
            <a:pPr marL="197903" indent="-197903">
              <a:spcBef>
                <a:spcPts val="680"/>
              </a:spcBef>
              <a:spcAft>
                <a:spcPts val="680"/>
              </a:spcAft>
            </a:pPr>
            <a:r>
              <a:rPr lang="en-US" sz="1927">
                <a:solidFill>
                  <a:prstClr val="black"/>
                </a:solidFill>
              </a:rPr>
              <a:t>Government/Industry Data Exchange Program (GIDEP) notices</a:t>
            </a:r>
          </a:p>
          <a:p>
            <a:pPr marL="197903" indent="-197903">
              <a:spcBef>
                <a:spcPts val="680"/>
              </a:spcBef>
              <a:spcAft>
                <a:spcPts val="680"/>
              </a:spcAft>
            </a:pPr>
            <a:r>
              <a:rPr lang="en-US" sz="1927">
                <a:solidFill>
                  <a:prstClr val="black"/>
                </a:solidFill>
              </a:rPr>
              <a:t>Counterfeit Material/Unauthorized Product Substitution (CM/UPS)</a:t>
            </a:r>
          </a:p>
          <a:p>
            <a:pPr marL="523543" lvl="1" indent="-205099">
              <a:spcBef>
                <a:spcPts val="0"/>
              </a:spcBef>
            </a:pPr>
            <a:r>
              <a:rPr lang="en-US" sz="1927">
                <a:solidFill>
                  <a:prstClr val="black"/>
                </a:solidFill>
              </a:rPr>
              <a:t>Interdisciplinary Team includes Legal, Contracting Officers, PTC, and criminal investigators</a:t>
            </a:r>
          </a:p>
          <a:p>
            <a:pPr marL="197903" indent="-197903">
              <a:spcBef>
                <a:spcPts val="680"/>
              </a:spcBef>
              <a:spcAft>
                <a:spcPts val="680"/>
              </a:spcAft>
            </a:pPr>
            <a:r>
              <a:rPr lang="en-US" sz="2153">
                <a:solidFill>
                  <a:prstClr val="black"/>
                </a:solidFill>
              </a:rPr>
              <a:t>Reduce material management cost</a:t>
            </a:r>
          </a:p>
          <a:p>
            <a:pPr marL="197903" indent="-197903">
              <a:spcBef>
                <a:spcPts val="680"/>
              </a:spcBef>
              <a:spcAft>
                <a:spcPts val="680"/>
              </a:spcAft>
            </a:pPr>
            <a:r>
              <a:rPr lang="en-US" sz="2153">
                <a:solidFill>
                  <a:prstClr val="black"/>
                </a:solidFill>
              </a:rPr>
              <a:t>Increase product reliability </a:t>
            </a:r>
            <a:endParaRPr lang="en-US" sz="2153" dirty="0">
              <a:solidFill>
                <a:prstClr val="black"/>
              </a:solidFill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D84E2575-F7FA-412A-236B-DDBEDCFE677B}"/>
              </a:ext>
            </a:extLst>
          </p:cNvPr>
          <p:cNvSpPr txBox="1">
            <a:spLocks/>
          </p:cNvSpPr>
          <p:nvPr/>
        </p:nvSpPr>
        <p:spPr>
          <a:xfrm>
            <a:off x="5201150" y="1387129"/>
            <a:ext cx="5074055" cy="430715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103632" tIns="51816" rIns="103632" bIns="51816" rtlCol="0">
            <a:norm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73088" indent="-2921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4075" indent="-22066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195388" indent="-2809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7813" indent="-2921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Aft>
                <a:spcPts val="1360"/>
              </a:spcAft>
              <a:buNone/>
            </a:pPr>
            <a:r>
              <a:rPr lang="en-US" sz="2267" b="1" dirty="0">
                <a:solidFill>
                  <a:prstClr val="black"/>
                </a:solidFill>
                <a:latin typeface="+mj-lt"/>
              </a:rPr>
              <a:t>Product Data Management:</a:t>
            </a:r>
          </a:p>
          <a:p>
            <a:pPr marL="197903" indent="-197903">
              <a:lnSpc>
                <a:spcPct val="80000"/>
              </a:lnSpc>
              <a:spcBef>
                <a:spcPts val="680"/>
              </a:spcBef>
              <a:spcAft>
                <a:spcPts val="680"/>
              </a:spcAft>
            </a:pPr>
            <a:r>
              <a:rPr lang="en-US" sz="2040" dirty="0">
                <a:solidFill>
                  <a:prstClr val="black"/>
                </a:solidFill>
                <a:latin typeface="+mn-lt"/>
              </a:rPr>
              <a:t>Acquire and authenticate technical data </a:t>
            </a:r>
          </a:p>
          <a:p>
            <a:pPr marL="197903" indent="-197903">
              <a:lnSpc>
                <a:spcPct val="80000"/>
              </a:lnSpc>
              <a:spcBef>
                <a:spcPts val="680"/>
              </a:spcBef>
              <a:spcAft>
                <a:spcPts val="680"/>
              </a:spcAft>
            </a:pPr>
            <a:r>
              <a:rPr lang="en-US" sz="2040" dirty="0">
                <a:solidFill>
                  <a:prstClr val="black"/>
                </a:solidFill>
                <a:latin typeface="+mn-lt"/>
              </a:rPr>
              <a:t>Create Technical Data Packages </a:t>
            </a:r>
          </a:p>
          <a:p>
            <a:pPr marL="197903" indent="-197903">
              <a:lnSpc>
                <a:spcPct val="80000"/>
              </a:lnSpc>
              <a:spcBef>
                <a:spcPts val="680"/>
              </a:spcBef>
              <a:spcAft>
                <a:spcPts val="680"/>
              </a:spcAft>
            </a:pPr>
            <a:r>
              <a:rPr lang="en-US" sz="2040" dirty="0">
                <a:solidFill>
                  <a:prstClr val="black"/>
                </a:solidFill>
                <a:latin typeface="+mn-lt"/>
              </a:rPr>
              <a:t>Manage classified technical data for the DLA Enterprise</a:t>
            </a:r>
          </a:p>
          <a:p>
            <a:pPr marL="197903" indent="-197903">
              <a:lnSpc>
                <a:spcPct val="80000"/>
              </a:lnSpc>
              <a:spcBef>
                <a:spcPts val="680"/>
              </a:spcBef>
              <a:spcAft>
                <a:spcPts val="680"/>
              </a:spcAft>
            </a:pPr>
            <a:r>
              <a:rPr lang="en-US" sz="2040" dirty="0">
                <a:solidFill>
                  <a:prstClr val="black"/>
                </a:solidFill>
                <a:latin typeface="+mn-lt"/>
              </a:rPr>
              <a:t>Validate and provide data uploads for Long Term Contracts</a:t>
            </a:r>
          </a:p>
          <a:p>
            <a:pPr marL="197903" indent="-197903">
              <a:lnSpc>
                <a:spcPct val="80000"/>
              </a:lnSpc>
              <a:spcBef>
                <a:spcPts val="680"/>
              </a:spcBef>
              <a:spcAft>
                <a:spcPts val="680"/>
              </a:spcAft>
            </a:pPr>
            <a:r>
              <a:rPr lang="en-US" sz="2040" dirty="0">
                <a:solidFill>
                  <a:prstClr val="black"/>
                </a:solidFill>
                <a:latin typeface="+mn-lt"/>
              </a:rPr>
              <a:t>Manage </a:t>
            </a:r>
            <a:r>
              <a:rPr lang="en-US" sz="2040" dirty="0" err="1">
                <a:solidFill>
                  <a:prstClr val="black"/>
                </a:solidFill>
                <a:latin typeface="+mn-lt"/>
              </a:rPr>
              <a:t>cFolders</a:t>
            </a:r>
            <a:endParaRPr lang="en-US" sz="2040" dirty="0">
              <a:solidFill>
                <a:prstClr val="black"/>
              </a:solidFill>
              <a:latin typeface="+mn-lt"/>
            </a:endParaRPr>
          </a:p>
          <a:p>
            <a:pPr marL="518145" lvl="1" indent="-259072">
              <a:lnSpc>
                <a:spcPct val="100000"/>
              </a:lnSpc>
              <a:spcBef>
                <a:spcPts val="0"/>
              </a:spcBef>
              <a:spcAft>
                <a:spcPts val="680"/>
              </a:spcAft>
            </a:pPr>
            <a:r>
              <a:rPr lang="en-US" sz="1813" dirty="0">
                <a:solidFill>
                  <a:prstClr val="black"/>
                </a:solidFill>
                <a:latin typeface="+mn-lt"/>
              </a:rPr>
              <a:t>Add authorized vendors to solicitation user groups</a:t>
            </a:r>
          </a:p>
          <a:p>
            <a:pPr marL="197903" indent="-197903">
              <a:lnSpc>
                <a:spcPct val="80000"/>
              </a:lnSpc>
              <a:spcBef>
                <a:spcPts val="680"/>
              </a:spcBef>
              <a:spcAft>
                <a:spcPts val="680"/>
              </a:spcAft>
            </a:pPr>
            <a:r>
              <a:rPr lang="en-US" sz="2040" dirty="0">
                <a:solidFill>
                  <a:prstClr val="black"/>
                </a:solidFill>
                <a:latin typeface="+mn-lt"/>
              </a:rPr>
              <a:t>Manage Non-Disclosure &amp; Rights data</a:t>
            </a:r>
          </a:p>
          <a:p>
            <a:endParaRPr lang="en-US" sz="2267" b="1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E357FE-29A3-9606-CECB-48E0A8033FDA}"/>
              </a:ext>
            </a:extLst>
          </p:cNvPr>
          <p:cNvSpPr txBox="1"/>
          <p:nvPr/>
        </p:nvSpPr>
        <p:spPr>
          <a:xfrm>
            <a:off x="981876" y="5766216"/>
            <a:ext cx="8399448" cy="15571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518145">
              <a:defRPr/>
            </a:pPr>
            <a:r>
              <a:rPr lang="en-US" sz="2267" b="1" dirty="0">
                <a:solidFill>
                  <a:prstClr val="black"/>
                </a:solidFill>
                <a:latin typeface="Arial" panose="020B0604020202020204"/>
                <a:cs typeface="Times New Roman" panose="02020603050405020304" pitchFamily="18" charset="0"/>
              </a:rPr>
              <a:t>Packaging Support:</a:t>
            </a:r>
          </a:p>
          <a:p>
            <a:pPr marL="777217" lvl="1" indent="-259072" defTabSz="518145">
              <a:buFont typeface="Arial" panose="020B0604020202020204" pitchFamily="34" charset="0"/>
              <a:buChar char="•"/>
              <a:defRPr/>
            </a:pPr>
            <a:r>
              <a:rPr lang="en-US" sz="1813" dirty="0">
                <a:solidFill>
                  <a:prstClr val="black"/>
                </a:solidFill>
                <a:latin typeface="Arial" panose="020B0604020202020204"/>
                <a:cs typeface="Times New Roman" panose="02020603050405020304" pitchFamily="18" charset="0"/>
              </a:rPr>
              <a:t>Validate or Resolve Unit of Issue/Quantity Unit Pack data</a:t>
            </a:r>
          </a:p>
          <a:p>
            <a:pPr marL="777217" lvl="1" indent="-259072" defTabSz="518145">
              <a:buFont typeface="Arial" panose="020B0604020202020204" pitchFamily="34" charset="0"/>
              <a:buChar char="•"/>
              <a:defRPr/>
            </a:pPr>
            <a:r>
              <a:rPr lang="en-US" sz="1813" dirty="0">
                <a:solidFill>
                  <a:prstClr val="black"/>
                </a:solidFill>
                <a:latin typeface="Arial" panose="020B0604020202020204"/>
                <a:cs typeface="Times New Roman" panose="02020603050405020304" pitchFamily="18" charset="0"/>
              </a:rPr>
              <a:t>Process packaging related quality discrepancies</a:t>
            </a:r>
          </a:p>
          <a:p>
            <a:pPr marL="777217" lvl="1" indent="-259072" defTabSz="518145">
              <a:buFont typeface="Arial" panose="020B0604020202020204" pitchFamily="34" charset="0"/>
              <a:buChar char="•"/>
              <a:defRPr/>
            </a:pPr>
            <a:r>
              <a:rPr lang="en-US" sz="1813" dirty="0">
                <a:solidFill>
                  <a:prstClr val="black"/>
                </a:solidFill>
                <a:latin typeface="Arial" panose="020B0604020202020204"/>
                <a:cs typeface="Times New Roman" panose="02020603050405020304" pitchFamily="18" charset="0"/>
              </a:rPr>
              <a:t>Process Purchase Requisition (PR) &amp; Contract (PO) Packaging reviews </a:t>
            </a:r>
          </a:p>
          <a:p>
            <a:pPr marL="777217" lvl="1" indent="-259072" defTabSz="518145">
              <a:buFont typeface="Arial" panose="020B0604020202020204" pitchFamily="34" charset="0"/>
              <a:buChar char="•"/>
              <a:defRPr/>
            </a:pPr>
            <a:r>
              <a:rPr lang="en-US" sz="1813" dirty="0">
                <a:solidFill>
                  <a:prstClr val="black"/>
                </a:solidFill>
                <a:latin typeface="Arial" panose="020B0604020202020204"/>
                <a:cs typeface="Times New Roman" panose="02020603050405020304" pitchFamily="18" charset="0"/>
              </a:rPr>
              <a:t>Provide Packaging Training Vendor Outreach for TKO’s and PTACs</a:t>
            </a:r>
          </a:p>
        </p:txBody>
      </p:sp>
    </p:spTree>
    <p:extLst>
      <p:ext uri="{BB962C8B-B14F-4D97-AF65-F5344CB8AC3E}">
        <p14:creationId xmlns:p14="http://schemas.microsoft.com/office/powerpoint/2010/main" val="2470030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634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1813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 marL="0" marR="10075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5440" b="1" u="sng" spc="-11" dirty="0">
              <a:solidFill>
                <a:srgbClr val="0D5FAD"/>
              </a:solidFill>
              <a:uFill>
                <a:solidFill>
                  <a:srgbClr val="0D5FAD"/>
                </a:solidFill>
              </a:uFill>
              <a:latin typeface="Arial"/>
              <a:cs typeface="Arial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5FAFA4D-374F-4539-A521-EC655D5D6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8B594E-A390-4E3F-885E-E10B0439F9C9}" type="slidenum">
              <a:rPr lang="en-US" smtClean="0">
                <a:latin typeface="+mn-lt"/>
              </a:rPr>
              <a:pPr/>
              <a:t>7</a:t>
            </a:fld>
            <a:endParaRPr lang="en-US" dirty="0"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2327938-CD0C-475F-9329-A0E22A4233EC}"/>
              </a:ext>
            </a:extLst>
          </p:cNvPr>
          <p:cNvSpPr txBox="1">
            <a:spLocks/>
          </p:cNvSpPr>
          <p:nvPr/>
        </p:nvSpPr>
        <p:spPr bwMode="auto">
          <a:xfrm>
            <a:off x="4237109" y="272021"/>
            <a:ext cx="5766381" cy="8588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103632" tIns="51816" rIns="103632" bIns="51816" rtlCol="0" anchor="t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20" dirty="0">
                <a:solidFill>
                  <a:srgbClr val="C9AD62"/>
                </a:solidFill>
                <a:cs typeface="Times New Roman" panose="02020603050405020304" pitchFamily="18" charset="0"/>
              </a:rPr>
              <a:t>Product Test Center (VT)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2A62E-C4AC-DE05-B86D-DA32315C1467}"/>
              </a:ext>
            </a:extLst>
          </p:cNvPr>
          <p:cNvSpPr txBox="1"/>
          <p:nvPr/>
        </p:nvSpPr>
        <p:spPr>
          <a:xfrm>
            <a:off x="86778" y="1390285"/>
            <a:ext cx="5073333" cy="11760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 hangingPunct="0">
              <a:spcAft>
                <a:spcPts val="680"/>
              </a:spcAft>
            </a:pPr>
            <a:r>
              <a:rPr lang="en-US" sz="2040" b="1" u="sng" dirty="0">
                <a:ea typeface="Calibri" panose="020F0502020204030204" pitchFamily="34" charset="0"/>
              </a:rPr>
              <a:t>Mission</a:t>
            </a:r>
            <a:r>
              <a:rPr lang="en-US" sz="2040" dirty="0">
                <a:latin typeface="Calibri" panose="020F0502020204030204" pitchFamily="34" charset="0"/>
                <a:ea typeface="Calibri" panose="020F0502020204030204" pitchFamily="34" charset="0"/>
              </a:rPr>
              <a:t>: </a:t>
            </a:r>
          </a:p>
          <a:p>
            <a:pPr algn="ctr"/>
            <a:r>
              <a:rPr lang="en-US" sz="1473" dirty="0">
                <a:latin typeface="Arial" panose="020B0604020202020204" pitchFamily="34" charset="0"/>
                <a:cs typeface="Arial" panose="020B0604020202020204" pitchFamily="34" charset="0"/>
              </a:rPr>
              <a:t>Maintain the capabilities to provide testing results and technical support that is accurate, timely, and completed in a cost-effective manner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38D558-4E3B-F4C4-7DD3-A3055FE55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8" y="2645227"/>
            <a:ext cx="5068963" cy="469064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80"/>
              </a:spcBef>
            </a:pPr>
            <a:r>
              <a:rPr lang="en-US" altLang="en-US" sz="2040" b="1" dirty="0">
                <a:latin typeface="+mj-lt"/>
                <a:cs typeface="Times New Roman" panose="02020603050405020304" pitchFamily="18" charset="0"/>
              </a:rPr>
              <a:t>Customers:</a:t>
            </a:r>
          </a:p>
          <a:p>
            <a:pPr marL="194304" indent="-194304">
              <a:spcBef>
                <a:spcPts val="680"/>
              </a:spcBef>
              <a:buFont typeface="Arial" panose="020B0604020202020204" pitchFamily="34" charset="0"/>
              <a:buChar char="•"/>
            </a:pPr>
            <a:r>
              <a:rPr lang="en-US" altLang="en-US" sz="1587" dirty="0">
                <a:latin typeface="+mj-lt"/>
                <a:cs typeface="Times New Roman" panose="02020603050405020304" pitchFamily="18" charset="0"/>
              </a:rPr>
              <a:t>DLA </a:t>
            </a:r>
            <a:r>
              <a:rPr lang="en-US" sz="1587" dirty="0">
                <a:latin typeface="+mj-lt"/>
                <a:cs typeface="Times New Roman" panose="02020603050405020304" pitchFamily="18" charset="0"/>
              </a:rPr>
              <a:t>Major Subordinate Command (</a:t>
            </a:r>
            <a:r>
              <a:rPr lang="en-US" altLang="en-US" sz="1587" dirty="0">
                <a:latin typeface="+mj-lt"/>
                <a:cs typeface="Times New Roman" panose="02020603050405020304" pitchFamily="18" charset="0"/>
              </a:rPr>
              <a:t>MSC’s)</a:t>
            </a:r>
          </a:p>
          <a:p>
            <a:pPr marL="194304" indent="-194304">
              <a:spcBef>
                <a:spcPts val="680"/>
              </a:spcBef>
              <a:buFont typeface="Arial" panose="020B0604020202020204" pitchFamily="34" charset="0"/>
              <a:buChar char="•"/>
            </a:pPr>
            <a:r>
              <a:rPr lang="en-US" altLang="en-US" sz="1587" dirty="0">
                <a:latin typeface="+mj-lt"/>
                <a:cs typeface="Times New Roman" panose="02020603050405020304" pitchFamily="18" charset="0"/>
              </a:rPr>
              <a:t>External Customers</a:t>
            </a:r>
          </a:p>
          <a:p>
            <a:pPr>
              <a:spcBef>
                <a:spcPts val="680"/>
              </a:spcBef>
            </a:pPr>
            <a:r>
              <a:rPr lang="en-US" altLang="en-US" sz="2040" b="1" dirty="0">
                <a:latin typeface="+mj-lt"/>
                <a:cs typeface="Times New Roman" panose="02020603050405020304" pitchFamily="18" charset="0"/>
              </a:rPr>
              <a:t>Test Labs:</a:t>
            </a:r>
          </a:p>
          <a:p>
            <a:pPr marL="194304" indent="-194304">
              <a:spcBef>
                <a:spcPts val="680"/>
              </a:spcBef>
              <a:buFont typeface="Arial" panose="020B0604020202020204" pitchFamily="34" charset="0"/>
              <a:buChar char="•"/>
            </a:pPr>
            <a:r>
              <a:rPr lang="en-US" altLang="en-US" sz="1587" dirty="0">
                <a:latin typeface="+mj-lt"/>
                <a:cs typeface="Times New Roman" panose="02020603050405020304" pitchFamily="18" charset="0"/>
              </a:rPr>
              <a:t>Electronics (VTA/VTP)  - L&amp;M</a:t>
            </a:r>
          </a:p>
          <a:p>
            <a:pPr marL="194304" indent="-194304">
              <a:spcBef>
                <a:spcPts val="680"/>
              </a:spcBef>
              <a:buFont typeface="Arial" panose="020B0604020202020204" pitchFamily="34" charset="0"/>
              <a:buChar char="•"/>
            </a:pPr>
            <a:r>
              <a:rPr lang="en-US" altLang="en-US" sz="1587" dirty="0">
                <a:latin typeface="+mj-lt"/>
                <a:cs typeface="Times New Roman" panose="02020603050405020304" pitchFamily="18" charset="0"/>
              </a:rPr>
              <a:t>Mechanical (VTM) – L&amp;M</a:t>
            </a:r>
          </a:p>
          <a:p>
            <a:pPr>
              <a:spcBef>
                <a:spcPts val="680"/>
              </a:spcBef>
            </a:pPr>
            <a:r>
              <a:rPr lang="en-US" altLang="en-US" sz="2040" b="1" dirty="0">
                <a:latin typeface="+mj-lt"/>
                <a:cs typeface="Times New Roman" panose="02020603050405020304" pitchFamily="18" charset="0"/>
              </a:rPr>
              <a:t>Value of Testing:</a:t>
            </a:r>
          </a:p>
          <a:p>
            <a:pPr marL="194304" indent="-194304">
              <a:spcBef>
                <a:spcPts val="227"/>
              </a:spcBef>
              <a:spcAft>
                <a:spcPts val="227"/>
              </a:spcAft>
              <a:buFont typeface="Arial" charset="0"/>
              <a:buChar char="•"/>
              <a:defRPr/>
            </a:pPr>
            <a:r>
              <a:rPr lang="en-US" sz="1587" dirty="0">
                <a:latin typeface="+mj-lt"/>
                <a:cs typeface="Times New Roman" panose="02020603050405020304" pitchFamily="18" charset="0"/>
              </a:rPr>
              <a:t>Ensures Product Conformance</a:t>
            </a:r>
          </a:p>
          <a:p>
            <a:pPr marL="194304" indent="-194304">
              <a:spcBef>
                <a:spcPts val="227"/>
              </a:spcBef>
              <a:spcAft>
                <a:spcPts val="227"/>
              </a:spcAft>
              <a:buFont typeface="Arial" charset="0"/>
              <a:buChar char="•"/>
              <a:defRPr/>
            </a:pPr>
            <a:r>
              <a:rPr lang="en-US" sz="1587" dirty="0">
                <a:latin typeface="+mj-lt"/>
                <a:cs typeface="Times New Roman" panose="02020603050405020304" pitchFamily="18" charset="0"/>
              </a:rPr>
              <a:t>Mitigates the Risk of Counterfeit Parts entering Supply Chains</a:t>
            </a:r>
          </a:p>
          <a:p>
            <a:pPr marL="194304" indent="-194304">
              <a:spcBef>
                <a:spcPts val="227"/>
              </a:spcBef>
              <a:spcAft>
                <a:spcPts val="227"/>
              </a:spcAft>
              <a:buFont typeface="Arial" charset="0"/>
              <a:buChar char="•"/>
              <a:defRPr/>
            </a:pPr>
            <a:r>
              <a:rPr lang="en-US" sz="1587" dirty="0">
                <a:latin typeface="+mj-lt"/>
                <a:cs typeface="Times New Roman" panose="02020603050405020304" pitchFamily="18" charset="0"/>
              </a:rPr>
              <a:t>Reduces Customer Complaints</a:t>
            </a:r>
          </a:p>
          <a:p>
            <a:pPr marL="194304" indent="-194304">
              <a:spcBef>
                <a:spcPts val="227"/>
              </a:spcBef>
              <a:spcAft>
                <a:spcPts val="227"/>
              </a:spcAft>
              <a:buFont typeface="Arial" charset="0"/>
              <a:buChar char="•"/>
              <a:defRPr/>
            </a:pPr>
            <a:r>
              <a:rPr lang="en-US" sz="1587" dirty="0">
                <a:latin typeface="+mj-lt"/>
                <a:cs typeface="Times New Roman" panose="02020603050405020304" pitchFamily="18" charset="0"/>
              </a:rPr>
              <a:t>Reduces Material Cost</a:t>
            </a:r>
          </a:p>
          <a:p>
            <a:pPr marL="194304" indent="-194304">
              <a:spcBef>
                <a:spcPts val="227"/>
              </a:spcBef>
              <a:spcAft>
                <a:spcPts val="227"/>
              </a:spcAft>
              <a:buFont typeface="Arial" charset="0"/>
              <a:buChar char="•"/>
              <a:defRPr/>
            </a:pPr>
            <a:r>
              <a:rPr lang="en-US" sz="1587" dirty="0">
                <a:latin typeface="+mj-lt"/>
                <a:cs typeface="Times New Roman" panose="02020603050405020304" pitchFamily="18" charset="0"/>
              </a:rPr>
              <a:t>Identifies Questionable Sources</a:t>
            </a:r>
          </a:p>
          <a:p>
            <a:pPr>
              <a:spcBef>
                <a:spcPts val="680"/>
              </a:spcBef>
            </a:pPr>
            <a:endParaRPr lang="en-US" altLang="en-US" sz="204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078A79C-3D30-1427-55DF-2B9B47838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091" y="1390285"/>
            <a:ext cx="5086287" cy="594559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342900" indent="-34290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sz="2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lvl="1" indent="-285750" eaLnBrk="0" fontAlgn="base" hangingPunct="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‒"/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94304" indent="-194304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1813" dirty="0">
                <a:latin typeface="+mj-lt"/>
              </a:rPr>
              <a:t>Pre-acceptance of Contract Delivery:</a:t>
            </a:r>
          </a:p>
          <a:p>
            <a:pPr marL="714249" lvl="1" indent="-196104">
              <a:spcAft>
                <a:spcPts val="340"/>
              </a:spcAft>
            </a:pPr>
            <a:r>
              <a:rPr lang="en-US" sz="1587" dirty="0">
                <a:latin typeface="+mj-lt"/>
              </a:rPr>
              <a:t>Product Verification Tests (PVT)</a:t>
            </a:r>
          </a:p>
          <a:p>
            <a:pPr marL="714249" lvl="1" indent="-196104">
              <a:spcAft>
                <a:spcPts val="340"/>
              </a:spcAft>
            </a:pPr>
            <a:r>
              <a:rPr lang="en-US" sz="1587" dirty="0">
                <a:latin typeface="+mj-lt"/>
              </a:rPr>
              <a:t>First Article Testing (FAT)</a:t>
            </a:r>
          </a:p>
          <a:p>
            <a:pPr marL="714249" lvl="1" indent="-196104">
              <a:spcAft>
                <a:spcPts val="340"/>
              </a:spcAft>
            </a:pPr>
            <a:r>
              <a:rPr lang="en-US" sz="1587" dirty="0">
                <a:latin typeface="+mj-lt"/>
              </a:rPr>
              <a:t>Production Lot Testing (PLT)</a:t>
            </a:r>
          </a:p>
          <a:p>
            <a:pPr marL="259072" indent="-259072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1813" dirty="0">
                <a:latin typeface="+mj-lt"/>
              </a:rPr>
              <a:t>Directed Testing: </a:t>
            </a:r>
          </a:p>
          <a:p>
            <a:pPr marL="714249" lvl="1" indent="-196104">
              <a:spcAft>
                <a:spcPts val="340"/>
              </a:spcAft>
            </a:pPr>
            <a:r>
              <a:rPr lang="en-US" sz="1587" dirty="0">
                <a:latin typeface="+mj-lt"/>
              </a:rPr>
              <a:t>Product Quality Deficiency Reports (PQDRs)</a:t>
            </a:r>
          </a:p>
          <a:p>
            <a:pPr marL="714249" lvl="1" indent="-196104">
              <a:spcAft>
                <a:spcPts val="340"/>
              </a:spcAft>
            </a:pPr>
            <a:r>
              <a:rPr lang="en-US" sz="1587" dirty="0">
                <a:latin typeface="+mj-lt"/>
              </a:rPr>
              <a:t>CM/UPS (Fraud Investigations) </a:t>
            </a:r>
          </a:p>
          <a:p>
            <a:pPr marL="714249" lvl="1" indent="-196104">
              <a:spcAft>
                <a:spcPts val="340"/>
              </a:spcAft>
            </a:pPr>
            <a:r>
              <a:rPr lang="en-US" sz="1587" dirty="0">
                <a:latin typeface="+mj-lt"/>
              </a:rPr>
              <a:t>Shelf-Life Evaluations</a:t>
            </a:r>
          </a:p>
          <a:p>
            <a:pPr marL="714249" lvl="1" indent="-196104">
              <a:spcAft>
                <a:spcPts val="340"/>
              </a:spcAft>
            </a:pPr>
            <a:r>
              <a:rPr lang="en-US" sz="1587" dirty="0">
                <a:latin typeface="+mj-lt"/>
              </a:rPr>
              <a:t>Material Returns </a:t>
            </a:r>
          </a:p>
          <a:p>
            <a:pPr marL="714249" lvl="1" indent="-196104">
              <a:spcAft>
                <a:spcPts val="340"/>
              </a:spcAft>
            </a:pPr>
            <a:r>
              <a:rPr lang="en-US" sz="1587" dirty="0">
                <a:latin typeface="+mj-lt"/>
              </a:rPr>
              <a:t>Stock Screenings </a:t>
            </a:r>
          </a:p>
          <a:p>
            <a:pPr marL="194304" indent="-194304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1813" dirty="0">
                <a:latin typeface="+mj-lt"/>
              </a:rPr>
              <a:t>Conformance Testing of DLA stock:</a:t>
            </a:r>
          </a:p>
          <a:p>
            <a:pPr marL="714249" lvl="1" indent="-196104">
              <a:spcBef>
                <a:spcPts val="340"/>
              </a:spcBef>
              <a:spcAft>
                <a:spcPts val="340"/>
              </a:spcAft>
            </a:pPr>
            <a:r>
              <a:rPr lang="en-US" sz="1587" dirty="0">
                <a:latin typeface="+mj-lt"/>
              </a:rPr>
              <a:t>Targeted Sampling Programs</a:t>
            </a:r>
          </a:p>
          <a:p>
            <a:pPr marL="196104" indent="-196104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813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Fixturing Shop Services</a:t>
            </a:r>
          </a:p>
          <a:p>
            <a:pPr marL="196104" indent="-196104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813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Reverse Engineering / R&amp;D Support</a:t>
            </a:r>
            <a:endParaRPr lang="en-US" sz="1813" dirty="0">
              <a:latin typeface="+mn-lt"/>
              <a:ea typeface="Calibri" panose="020F0502020204030204" pitchFamily="34" charset="0"/>
            </a:endParaRPr>
          </a:p>
          <a:p>
            <a:pPr marL="196104" indent="-196104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813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Calibration</a:t>
            </a:r>
            <a:endParaRPr lang="en-US" sz="1813" dirty="0">
              <a:latin typeface="+mn-lt"/>
              <a:ea typeface="Calibri" panose="020F0502020204030204" pitchFamily="34" charset="0"/>
            </a:endParaRPr>
          </a:p>
          <a:p>
            <a:pPr marL="196104" indent="-196104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813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Training</a:t>
            </a:r>
            <a:endParaRPr lang="en-US" sz="1813" dirty="0">
              <a:latin typeface="+mn-lt"/>
              <a:ea typeface="Calibri" panose="020F0502020204030204" pitchFamily="34" charset="0"/>
            </a:endParaRPr>
          </a:p>
          <a:p>
            <a:pPr marL="196104" indent="-196104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813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Consultations/Technical Support</a:t>
            </a:r>
            <a:endParaRPr lang="en-US" sz="1813" dirty="0"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680"/>
              </a:spcAft>
            </a:pPr>
            <a:endParaRPr lang="en-US" sz="1360" dirty="0"/>
          </a:p>
        </p:txBody>
      </p:sp>
    </p:spTree>
    <p:extLst>
      <p:ext uri="{BB962C8B-B14F-4D97-AF65-F5344CB8AC3E}">
        <p14:creationId xmlns:p14="http://schemas.microsoft.com/office/powerpoint/2010/main" val="207678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634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1813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 marL="0" marR="10075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5440" b="1" u="sng" spc="-11" dirty="0">
              <a:solidFill>
                <a:srgbClr val="0D5FAD"/>
              </a:solidFill>
              <a:uFill>
                <a:solidFill>
                  <a:srgbClr val="0D5FAD"/>
                </a:solidFill>
              </a:uFill>
              <a:latin typeface="Arial"/>
              <a:cs typeface="Arial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5FAFA4D-374F-4539-A521-EC655D5D6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8B594E-A390-4E3F-885E-E10B0439F9C9}" type="slidenum">
              <a:rPr lang="en-US" smtClean="0">
                <a:latin typeface="+mn-lt"/>
              </a:rPr>
              <a:pPr/>
              <a:t>8</a:t>
            </a:fld>
            <a:endParaRPr lang="en-US" dirty="0"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2327938-CD0C-475F-9329-A0E22A4233EC}"/>
              </a:ext>
            </a:extLst>
          </p:cNvPr>
          <p:cNvSpPr txBox="1">
            <a:spLocks/>
          </p:cNvSpPr>
          <p:nvPr/>
        </p:nvSpPr>
        <p:spPr bwMode="auto">
          <a:xfrm>
            <a:off x="4237109" y="272021"/>
            <a:ext cx="5766381" cy="8588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103632" tIns="51816" rIns="103632" bIns="51816" rtlCol="0" anchor="t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20" dirty="0">
                <a:solidFill>
                  <a:srgbClr val="C9AD62"/>
                </a:solidFill>
                <a:cs typeface="Times New Roman" panose="02020603050405020304" pitchFamily="18" charset="0"/>
              </a:rPr>
              <a:t>Product Test Center (VT)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89278D1-88DD-BF7A-5D0D-176E1D567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8" y="1390285"/>
            <a:ext cx="5068963" cy="594559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fontAlgn="base">
              <a:spcBef>
                <a:spcPts val="680"/>
              </a:spcBef>
              <a:spcAft>
                <a:spcPts val="680"/>
              </a:spcAft>
              <a:buSzPts val="1000"/>
              <a:tabLst>
                <a:tab pos="518145" algn="l"/>
              </a:tabLst>
            </a:pPr>
            <a:r>
              <a:rPr lang="en-US" sz="2040" b="1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Electronic Product Test Center:</a:t>
            </a:r>
          </a:p>
          <a:p>
            <a:pPr marL="196104" indent="-196104" fontAlgn="base"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813" b="1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Electrical Testing - </a:t>
            </a:r>
            <a:r>
              <a:rPr lang="en-US" sz="1473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using analog and digital test equipment</a:t>
            </a:r>
          </a:p>
          <a:p>
            <a:pPr marL="196104" indent="-196104" fontAlgn="base"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813" b="1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Environmental Simulation/Reliability Tests</a:t>
            </a:r>
          </a:p>
          <a:p>
            <a:pPr marL="196104" indent="-196104" fontAlgn="base"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813" b="1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Destructive Physical Analysis - </a:t>
            </a:r>
            <a:r>
              <a:rPr lang="en-US" sz="1473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detailed examination of a component in various states of physical disassembly to identify discrepancies and their probable cause</a:t>
            </a:r>
            <a:endParaRPr lang="en-US" sz="1473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6104" indent="-196104" fontAlgn="base"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813" b="1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Failure Analysis - </a:t>
            </a:r>
            <a:r>
              <a:rPr lang="en-US" sz="1473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usually consists of a series of nondestructive and destructive tests to determine the failure mode</a:t>
            </a:r>
            <a:endParaRPr lang="en-US" sz="1473" b="1" dirty="0">
              <a:latin typeface="+mn-l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196104" indent="-196104" fontAlgn="base"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813" b="1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Materials Analysis - </a:t>
            </a:r>
            <a:r>
              <a:rPr lang="en-US" sz="1473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determine material composition by identifying chemical elements within the component</a:t>
            </a:r>
            <a:endParaRPr lang="en-US" sz="1473" b="1" dirty="0">
              <a:latin typeface="+mn-l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196104" indent="-196104" fontAlgn="base"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813" b="1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Qualification Testing - </a:t>
            </a:r>
            <a:r>
              <a:rPr lang="en-US" sz="1473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Approved to conduct qualification testing to selected Military Specifications</a:t>
            </a:r>
            <a:endParaRPr lang="en-US" sz="1473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6104" indent="-196104" fontAlgn="base"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700" b="1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Performance Testing</a:t>
            </a:r>
          </a:p>
          <a:p>
            <a:pPr marL="196104" indent="-196104" fontAlgn="base"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700" b="1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Non-Destructive Testing </a:t>
            </a:r>
          </a:p>
          <a:p>
            <a:pPr marL="196104" indent="-196104" fontAlgn="base"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700" b="1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PROM / ROM – </a:t>
            </a:r>
            <a:r>
              <a:rPr lang="en-US" sz="1473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Program microcircuits per customer</a:t>
            </a:r>
          </a:p>
          <a:p>
            <a:pPr marL="196104" indent="-196104" fontAlgn="base"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700" b="1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DNA Marking Program -</a:t>
            </a:r>
            <a:r>
              <a:rPr lang="en-US" sz="2040" b="1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473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Device authentication</a:t>
            </a:r>
          </a:p>
          <a:p>
            <a:pPr marL="196104" indent="-196104" fontAlgn="base"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700" b="1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Battery Test Program</a:t>
            </a:r>
            <a:endParaRPr lang="en-US" altLang="en-US" sz="204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E2D02F-EAD1-CEF1-6602-E7B9E09E7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0136" y="1390285"/>
            <a:ext cx="5086287" cy="594559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342900" indent="-34290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sz="2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lvl="1" indent="-285750" eaLnBrk="0" fontAlgn="base" hangingPunct="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‒"/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lnSpc>
                <a:spcPct val="100000"/>
              </a:lnSpc>
              <a:spcBef>
                <a:spcPts val="680"/>
              </a:spcBef>
              <a:spcAft>
                <a:spcPts val="680"/>
              </a:spcAft>
              <a:buNone/>
            </a:pPr>
            <a:r>
              <a:rPr lang="en-US" sz="2040" dirty="0">
                <a:latin typeface="+mj-lt"/>
              </a:rPr>
              <a:t>Mechanical Product Test Center:</a:t>
            </a:r>
          </a:p>
          <a:p>
            <a:pPr marL="194304" indent="-194304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1813" dirty="0">
                <a:latin typeface="+mj-lt"/>
              </a:rPr>
              <a:t>Mechanical Testing</a:t>
            </a:r>
            <a:r>
              <a:rPr lang="en-US" sz="1813" dirty="0">
                <a:solidFill>
                  <a:srgbClr val="333333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r>
              <a:rPr lang="en-US" sz="1813" dirty="0">
                <a:solidFill>
                  <a:srgbClr val="333333"/>
                </a:solidFill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- </a:t>
            </a:r>
            <a:r>
              <a:rPr lang="en-US" sz="1473" b="0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tensile properties, thread tests, failure analysis, protective finish, shear, thermal, hermetic, and calibration.</a:t>
            </a:r>
            <a:endParaRPr lang="en-US" sz="1473" b="0" dirty="0">
              <a:latin typeface="+mn-lt"/>
            </a:endParaRPr>
          </a:p>
          <a:p>
            <a:pPr marL="194304" indent="-194304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1813" dirty="0">
                <a:latin typeface="+mj-lt"/>
                <a:ea typeface="Times New Roman" panose="02020603050405020304" pitchFamily="18" charset="0"/>
                <a:cs typeface="Helvetica" panose="020B0604020202020204" pitchFamily="34" charset="0"/>
              </a:rPr>
              <a:t>Metrology (equipment) - </a:t>
            </a:r>
            <a:r>
              <a:rPr lang="en-US" sz="1473" b="0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coordinate measuring machines, optical measuring machines, circular geometry machinery, optical comparators, and a variety of other free standing and hand-held measuring equipment.</a:t>
            </a:r>
            <a:endParaRPr lang="en-US" sz="1473" b="0" dirty="0">
              <a:latin typeface="+mn-lt"/>
              <a:ea typeface="Calibri" panose="020F0502020204030204" pitchFamily="34" charset="0"/>
            </a:endParaRPr>
          </a:p>
          <a:p>
            <a:pPr marL="194304" indent="-194304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1813" dirty="0">
                <a:latin typeface="+mj-lt"/>
                <a:ea typeface="Times New Roman" panose="02020603050405020304" pitchFamily="18" charset="0"/>
                <a:cs typeface="Helvetica" panose="020B0604020202020204" pitchFamily="34" charset="0"/>
              </a:rPr>
              <a:t>Non-Destructive Testing </a:t>
            </a:r>
            <a:r>
              <a:rPr lang="en-US" sz="1813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- </a:t>
            </a:r>
            <a:r>
              <a:rPr lang="en-US" sz="1473" b="0" dirty="0">
                <a:latin typeface="+mn-lt"/>
                <a:cs typeface="Helvetica" panose="020B0604020202020204" pitchFamily="34" charset="0"/>
              </a:rPr>
              <a:t>inspection methods include magnetic particle, liquid penetrant, ultrasonic, and eddy current.</a:t>
            </a:r>
          </a:p>
          <a:p>
            <a:pPr marL="194304" indent="-194304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1813" dirty="0">
                <a:latin typeface="+mj-lt"/>
                <a:ea typeface="Times New Roman" panose="02020603050405020304" pitchFamily="18" charset="0"/>
                <a:cs typeface="Helvetica" panose="020B0604020202020204" pitchFamily="34" charset="0"/>
              </a:rPr>
              <a:t>Performance Testing – </a:t>
            </a:r>
            <a:r>
              <a:rPr lang="en-US" sz="1473" b="0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hydrostatic and air pressure testing.</a:t>
            </a:r>
          </a:p>
          <a:p>
            <a:pPr marL="194304" indent="-194304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1813" dirty="0">
                <a:latin typeface="+mj-lt"/>
                <a:ea typeface="Times New Roman" panose="02020603050405020304" pitchFamily="18" charset="0"/>
                <a:cs typeface="Helvetica" panose="020B0604020202020204" pitchFamily="34" charset="0"/>
              </a:rPr>
              <a:t>Metallurgical - </a:t>
            </a:r>
            <a:r>
              <a:rPr lang="en-US" sz="1473" b="0" dirty="0">
                <a:latin typeface="+mn-lt"/>
                <a:cs typeface="Helvetica" panose="020B0604020202020204" pitchFamily="34" charset="0"/>
              </a:rPr>
              <a:t>OES and XRF chemical analysis of alloys, microstructure analysis, hardness, microhardness, plating and finish analysis.</a:t>
            </a:r>
          </a:p>
          <a:p>
            <a:pPr>
              <a:lnSpc>
                <a:spcPct val="100000"/>
              </a:lnSpc>
              <a:spcAft>
                <a:spcPts val="680"/>
              </a:spcAft>
            </a:pPr>
            <a:endParaRPr lang="en-US" sz="1360" dirty="0"/>
          </a:p>
        </p:txBody>
      </p:sp>
    </p:spTree>
    <p:extLst>
      <p:ext uri="{BB962C8B-B14F-4D97-AF65-F5344CB8AC3E}">
        <p14:creationId xmlns:p14="http://schemas.microsoft.com/office/powerpoint/2010/main" val="3046280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634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1813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 marL="0" marR="10075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5440" b="1" u="sng" spc="-11" dirty="0">
              <a:solidFill>
                <a:srgbClr val="0D5FAD"/>
              </a:solidFill>
              <a:uFill>
                <a:solidFill>
                  <a:srgbClr val="0D5FAD"/>
                </a:solidFill>
              </a:uFill>
              <a:latin typeface="Arial"/>
              <a:cs typeface="Arial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5FAFA4D-374F-4539-A521-EC655D5D6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8B594E-A390-4E3F-885E-E10B0439F9C9}" type="slidenum">
              <a:rPr lang="en-US" smtClean="0">
                <a:latin typeface="+mn-lt"/>
              </a:rPr>
              <a:pPr/>
              <a:t>9</a:t>
            </a:fld>
            <a:endParaRPr lang="en-US" dirty="0"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2327938-CD0C-475F-9329-A0E22A4233EC}"/>
              </a:ext>
            </a:extLst>
          </p:cNvPr>
          <p:cNvSpPr txBox="1">
            <a:spLocks/>
          </p:cNvSpPr>
          <p:nvPr/>
        </p:nvSpPr>
        <p:spPr bwMode="auto">
          <a:xfrm>
            <a:off x="4364151" y="167191"/>
            <a:ext cx="5999049" cy="8588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103632" tIns="51816" rIns="103632" bIns="51816" rtlCol="0" anchor="t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20" dirty="0">
                <a:solidFill>
                  <a:srgbClr val="C9AD62"/>
                </a:solidFill>
                <a:cs typeface="Times New Roman" panose="02020603050405020304" pitchFamily="18" charset="0"/>
              </a:rPr>
              <a:t>Value Management and Engineering Support Division (VE)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A3834-EA51-75A7-B51C-062A918F4FC5}"/>
              </a:ext>
            </a:extLst>
          </p:cNvPr>
          <p:cNvSpPr txBox="1"/>
          <p:nvPr/>
        </p:nvSpPr>
        <p:spPr>
          <a:xfrm>
            <a:off x="104103" y="1390285"/>
            <a:ext cx="5056007" cy="12287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 hangingPunct="0">
              <a:spcAft>
                <a:spcPts val="680"/>
              </a:spcAft>
            </a:pPr>
            <a:r>
              <a:rPr lang="en-US" sz="2040" b="1" u="sng" dirty="0">
                <a:ea typeface="Calibri" panose="020F0502020204030204" pitchFamily="34" charset="0"/>
              </a:rPr>
              <a:t>Mission</a:t>
            </a:r>
            <a:r>
              <a:rPr lang="en-US" sz="2040" dirty="0">
                <a:latin typeface="Calibri" panose="020F0502020204030204" pitchFamily="34" charset="0"/>
                <a:ea typeface="Calibri" panose="020F0502020204030204" pitchFamily="34" charset="0"/>
              </a:rPr>
              <a:t>: </a:t>
            </a:r>
          </a:p>
          <a:p>
            <a:pPr marL="318444" lvl="1" algn="ctr"/>
            <a:r>
              <a:rPr lang="en-US" sz="1587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our customers by offering engineering, technical, and supply chain support in resolving logistic type readiness issues while proactively incorporating cost saving measures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60AFF630-454F-EE58-B661-E09751C0A30B}"/>
              </a:ext>
            </a:extLst>
          </p:cNvPr>
          <p:cNvSpPr txBox="1">
            <a:spLocks/>
          </p:cNvSpPr>
          <p:nvPr/>
        </p:nvSpPr>
        <p:spPr>
          <a:xfrm>
            <a:off x="93495" y="2723458"/>
            <a:ext cx="5060833" cy="455835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103632" tIns="51816" rIns="103632" bIns="51816" rtlCol="0">
            <a:normAutofit fontScale="25000" lnSpcReduction="20000"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73088" indent="-2921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4075" indent="-22066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195388" indent="-2809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7813" indent="-2921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7903" indent="-197903">
              <a:lnSpc>
                <a:spcPct val="12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7253" b="1" dirty="0">
                <a:solidFill>
                  <a:prstClr val="black"/>
                </a:solidFill>
                <a:latin typeface="+mn-lt"/>
              </a:rPr>
              <a:t>Engineering/Technical Support: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</a:pPr>
            <a:r>
              <a:rPr lang="en-US" sz="5440" dirty="0">
                <a:solidFill>
                  <a:prstClr val="black"/>
                </a:solidFill>
                <a:latin typeface="+mn-lt"/>
              </a:rPr>
              <a:t>“</a:t>
            </a:r>
            <a:r>
              <a:rPr lang="en-US" sz="5667" dirty="0">
                <a:solidFill>
                  <a:prstClr val="black"/>
                </a:solidFill>
                <a:latin typeface="+mn-lt"/>
              </a:rPr>
              <a:t>Single Face” to ESAs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</a:pPr>
            <a:r>
              <a:rPr lang="en-US" sz="5667" dirty="0">
                <a:solidFill>
                  <a:prstClr val="black"/>
                </a:solidFill>
                <a:latin typeface="+mn-lt"/>
              </a:rPr>
              <a:t>Resolve and/or Elevate Engineering issues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</a:pPr>
            <a:r>
              <a:rPr lang="en-US" sz="5667" dirty="0">
                <a:solidFill>
                  <a:prstClr val="black"/>
                </a:solidFill>
                <a:latin typeface="+mn-lt"/>
              </a:rPr>
              <a:t>Manage Support Agreements &amp; Funding for ESA/Testing</a:t>
            </a:r>
          </a:p>
          <a:p>
            <a:pPr marL="197903" indent="-197903">
              <a:lnSpc>
                <a:spcPct val="12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7253" b="1" dirty="0">
                <a:solidFill>
                  <a:prstClr val="black"/>
                </a:solidFill>
                <a:latin typeface="+mn-lt"/>
              </a:rPr>
              <a:t>Reverse Engineering Program:</a:t>
            </a:r>
            <a:endParaRPr lang="en-US" sz="7253" dirty="0">
              <a:solidFill>
                <a:prstClr val="black"/>
              </a:solidFill>
              <a:latin typeface="+mn-lt"/>
            </a:endParaRP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5893" dirty="0">
                <a:solidFill>
                  <a:prstClr val="black"/>
                </a:solidFill>
                <a:latin typeface="+mn-lt"/>
              </a:rPr>
              <a:t>Replicate designs &amp; develops technical data packages </a:t>
            </a:r>
          </a:p>
          <a:p>
            <a:pPr marL="197903" indent="-197903">
              <a:lnSpc>
                <a:spcPct val="12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7253" b="1" dirty="0">
                <a:solidFill>
                  <a:prstClr val="black"/>
                </a:solidFill>
                <a:latin typeface="+mn-lt"/>
              </a:rPr>
              <a:t>Small Business Innovative Research </a:t>
            </a:r>
            <a:r>
              <a:rPr lang="en-US" sz="4987" b="1" dirty="0">
                <a:solidFill>
                  <a:prstClr val="black"/>
                </a:solidFill>
                <a:latin typeface="+mn-lt"/>
              </a:rPr>
              <a:t>(SBIR)</a:t>
            </a:r>
            <a:r>
              <a:rPr lang="en-US" sz="6800" b="1" dirty="0">
                <a:solidFill>
                  <a:prstClr val="black"/>
                </a:solidFill>
                <a:latin typeface="+mn-lt"/>
              </a:rPr>
              <a:t>:</a:t>
            </a:r>
          </a:p>
          <a:p>
            <a:pPr marL="518145" lvl="1" indent="-199702">
              <a:lnSpc>
                <a:spcPct val="120000"/>
              </a:lnSpc>
              <a:spcBef>
                <a:spcPts val="34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5893" dirty="0">
                <a:solidFill>
                  <a:prstClr val="black"/>
                </a:solidFill>
                <a:latin typeface="+mn-lt"/>
              </a:rPr>
              <a:t>Research &amp; Development program utilized to fund breakout projects for items with obsolescence issues </a:t>
            </a:r>
          </a:p>
          <a:p>
            <a:pPr marL="197903" indent="-197903">
              <a:lnSpc>
                <a:spcPct val="12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6800" b="1" dirty="0">
                <a:solidFill>
                  <a:prstClr val="black"/>
                </a:solidFill>
                <a:latin typeface="+mn-lt"/>
              </a:rPr>
              <a:t>Advanced/Additive Manufacturing Support: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5893" dirty="0">
                <a:solidFill>
                  <a:prstClr val="black"/>
                </a:solidFill>
                <a:latin typeface="+mn-lt"/>
              </a:rPr>
              <a:t>Support in developing process for 3D Printing 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5893" dirty="0">
                <a:solidFill>
                  <a:prstClr val="black"/>
                </a:solidFill>
                <a:latin typeface="+mn-lt"/>
              </a:rPr>
              <a:t>Working with DLA HQ &amp; Services on integrated plan</a:t>
            </a:r>
            <a:endParaRPr lang="en-US" sz="1360" dirty="0">
              <a:solidFill>
                <a:prstClr val="black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40" b="1" dirty="0">
              <a:solidFill>
                <a:prstClr val="black"/>
              </a:solidFill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0D089C30-083F-B98C-D866-CA4A1BAA6C69}"/>
              </a:ext>
            </a:extLst>
          </p:cNvPr>
          <p:cNvSpPr txBox="1">
            <a:spLocks/>
          </p:cNvSpPr>
          <p:nvPr/>
        </p:nvSpPr>
        <p:spPr>
          <a:xfrm>
            <a:off x="5203093" y="1385563"/>
            <a:ext cx="5066612" cy="589625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>
            <a:lvl1pPr marL="259079" indent="-259079" algn="l" defTabSz="1036317" rtl="0" eaLnBrk="1" latinLnBrk="0" hangingPunct="1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72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1pPr>
            <a:lvl2pPr marL="777238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493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2pPr>
            <a:lvl3pPr marL="1295396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267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3pPr>
            <a:lvl4pPr marL="1813555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4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4pPr>
            <a:lvl5pPr marL="2331713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13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5pPr>
            <a:lvl6pPr marL="2849872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8030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189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347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buFont typeface="Times New Roman" panose="02020603050405020304" pitchFamily="18" charset="0"/>
              <a:buChar char="‒"/>
            </a:pPr>
            <a:endParaRPr lang="en-US" sz="1360">
              <a:solidFill>
                <a:prstClr val="black"/>
              </a:solidFill>
            </a:endParaRPr>
          </a:p>
          <a:p>
            <a:pPr marL="197903" indent="-197903">
              <a:spcBef>
                <a:spcPts val="340"/>
              </a:spcBef>
              <a:spcAft>
                <a:spcPts val="340"/>
              </a:spcAft>
            </a:pPr>
            <a:r>
              <a:rPr lang="en-US" sz="2947" b="1">
                <a:solidFill>
                  <a:prstClr val="black"/>
                </a:solidFill>
              </a:rPr>
              <a:t>Price Challenge Program Review:</a:t>
            </a:r>
            <a:endParaRPr lang="en-US" sz="2947">
              <a:solidFill>
                <a:prstClr val="black"/>
              </a:solidFill>
            </a:endParaRPr>
          </a:p>
          <a:p>
            <a:pPr marL="523543" lvl="1" indent="-205099">
              <a:spcBef>
                <a:spcPts val="34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2380">
                <a:solidFill>
                  <a:prstClr val="black"/>
                </a:solidFill>
              </a:rPr>
              <a:t>Review pricing complaints from customers</a:t>
            </a:r>
          </a:p>
          <a:p>
            <a:pPr marL="197903" indent="-197903">
              <a:spcBef>
                <a:spcPts val="340"/>
              </a:spcBef>
              <a:spcAft>
                <a:spcPts val="340"/>
              </a:spcAft>
            </a:pPr>
            <a:r>
              <a:rPr lang="en-US" sz="2947" b="1">
                <a:solidFill>
                  <a:prstClr val="black"/>
                </a:solidFill>
              </a:rPr>
              <a:t>Should Cost Program:</a:t>
            </a:r>
            <a:endParaRPr lang="en-US" sz="2947">
              <a:solidFill>
                <a:prstClr val="black"/>
              </a:solidFill>
            </a:endParaRPr>
          </a:p>
          <a:p>
            <a:pPr marL="523543" lvl="1" indent="-205099">
              <a:spcBef>
                <a:spcPts val="34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2380">
                <a:solidFill>
                  <a:prstClr val="black"/>
                </a:solidFill>
              </a:rPr>
              <a:t>Assist buyers in determining intrinsic cost of an item for pre-award evaluation and price negotiations</a:t>
            </a:r>
          </a:p>
          <a:p>
            <a:pPr marL="197903" indent="-197903">
              <a:spcBef>
                <a:spcPts val="340"/>
              </a:spcBef>
              <a:spcAft>
                <a:spcPts val="340"/>
              </a:spcAft>
            </a:pPr>
            <a:r>
              <a:rPr lang="en-US" sz="2947" b="1">
                <a:solidFill>
                  <a:prstClr val="black"/>
                </a:solidFill>
              </a:rPr>
              <a:t>Breakout Program:</a:t>
            </a:r>
          </a:p>
          <a:p>
            <a:pPr marL="523543" lvl="1" indent="-205099">
              <a:spcBef>
                <a:spcPts val="340"/>
              </a:spcBef>
              <a:spcAft>
                <a:spcPts val="340"/>
              </a:spcAft>
            </a:pPr>
            <a:r>
              <a:rPr lang="en-US" sz="2380">
                <a:solidFill>
                  <a:prstClr val="black"/>
                </a:solidFill>
              </a:rPr>
              <a:t>Review contractor Source Approval Requests (SARs), identify available technical data for procurements, and recommend additional sources.</a:t>
            </a:r>
          </a:p>
          <a:p>
            <a:pPr marL="197903" indent="-197903">
              <a:spcBef>
                <a:spcPts val="340"/>
              </a:spcBef>
              <a:spcAft>
                <a:spcPts val="340"/>
              </a:spcAft>
            </a:pPr>
            <a:r>
              <a:rPr lang="en-US" sz="2947" b="1">
                <a:solidFill>
                  <a:prstClr val="black"/>
                </a:solidFill>
              </a:rPr>
              <a:t>Replacement Parts, Purchase or Borrow Program (RPPOB):</a:t>
            </a:r>
            <a:endParaRPr lang="en-US" sz="2947">
              <a:solidFill>
                <a:prstClr val="black"/>
              </a:solidFill>
            </a:endParaRPr>
          </a:p>
          <a:p>
            <a:pPr marL="523543" lvl="1" indent="-205099">
              <a:spcBef>
                <a:spcPts val="34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2380">
                <a:solidFill>
                  <a:prstClr val="black"/>
                </a:solidFill>
              </a:rPr>
              <a:t>Avenue for contractors to obtain government approved parts for developing Reverse Engineering SARs  </a:t>
            </a:r>
          </a:p>
          <a:p>
            <a:pPr marL="197903" indent="-197903">
              <a:spcBef>
                <a:spcPts val="340"/>
              </a:spcBef>
              <a:spcAft>
                <a:spcPts val="340"/>
              </a:spcAft>
            </a:pPr>
            <a:r>
              <a:rPr lang="en-US" sz="2947" b="1">
                <a:solidFill>
                  <a:prstClr val="black"/>
                </a:solidFill>
              </a:rPr>
              <a:t>Value Engineering Change Proposals (VECPs):</a:t>
            </a:r>
            <a:endParaRPr lang="en-US" sz="2947">
              <a:solidFill>
                <a:prstClr val="black"/>
              </a:solidFill>
            </a:endParaRPr>
          </a:p>
          <a:p>
            <a:pPr marL="523543" lvl="1" indent="-205099">
              <a:spcBef>
                <a:spcPts val="34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2380">
                <a:solidFill>
                  <a:prstClr val="black"/>
                </a:solidFill>
              </a:rPr>
              <a:t>Shared savings program for product improvements that are submitted and approved after contract award </a:t>
            </a:r>
          </a:p>
          <a:p>
            <a:pPr marL="197903" indent="-197903">
              <a:spcBef>
                <a:spcPts val="340"/>
              </a:spcBef>
              <a:spcAft>
                <a:spcPts val="340"/>
              </a:spcAft>
            </a:pPr>
            <a:r>
              <a:rPr lang="en-US" sz="2947" b="1">
                <a:solidFill>
                  <a:prstClr val="black"/>
                </a:solidFill>
              </a:rPr>
              <a:t>Casting and Forging Program:</a:t>
            </a:r>
            <a:endParaRPr lang="en-US" sz="2947" u="sng">
              <a:solidFill>
                <a:prstClr val="black"/>
              </a:solidFill>
            </a:endParaRPr>
          </a:p>
          <a:p>
            <a:pPr marL="523543" lvl="1" indent="-205099">
              <a:spcBef>
                <a:spcPts val="340"/>
              </a:spcBef>
              <a:spcAft>
                <a:spcPts val="340"/>
              </a:spcAft>
            </a:pPr>
            <a:r>
              <a:rPr lang="en-US" sz="2380">
                <a:solidFill>
                  <a:prstClr val="black"/>
                </a:solidFill>
              </a:rPr>
              <a:t>Offer technical support on items that contain castings or forgings (sources, pricing, and tooling)</a:t>
            </a:r>
          </a:p>
          <a:p>
            <a:pPr marL="197903" indent="-197903">
              <a:spcBef>
                <a:spcPts val="340"/>
              </a:spcBef>
              <a:spcAft>
                <a:spcPts val="340"/>
              </a:spcAft>
            </a:pPr>
            <a:r>
              <a:rPr lang="en-US" sz="2947" b="1">
                <a:solidFill>
                  <a:prstClr val="black"/>
                </a:solidFill>
              </a:rPr>
              <a:t>Organic Manufacturing (OM) Program:</a:t>
            </a:r>
          </a:p>
          <a:p>
            <a:pPr marL="523543" lvl="1" indent="-205099">
              <a:spcBef>
                <a:spcPts val="34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2380">
                <a:solidFill>
                  <a:prstClr val="black"/>
                </a:solidFill>
              </a:rPr>
              <a:t>Obtain parts from military depots, arsenals, and laboratories</a:t>
            </a:r>
            <a:endParaRPr lang="en-US" sz="238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1936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tent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d Slides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AB92A90331424BB424E5711BB2C29A" ma:contentTypeVersion="13" ma:contentTypeDescription="Create a new document." ma:contentTypeScope="" ma:versionID="9583458707e831824b826cc574760556">
  <xsd:schema xmlns:xsd="http://www.w3.org/2001/XMLSchema" xmlns:xs="http://www.w3.org/2001/XMLSchema" xmlns:p="http://schemas.microsoft.com/office/2006/metadata/properties" xmlns:ns2="http://schemas.microsoft.com/sharepoint/v4" xmlns:ns3="83028fa6-2549-43bd-ab48-d2cceff7e77f" xmlns:ns4="9c2811d8-9047-42d4-b820-cdea9cab3ce7" targetNamespace="http://schemas.microsoft.com/office/2006/metadata/properties" ma:root="true" ma:fieldsID="97f8bb71be2a33d1fadd685652e37924" ns2:_="" ns3:_="" ns4:_="">
    <xsd:import namespace="http://schemas.microsoft.com/sharepoint/v4"/>
    <xsd:import namespace="83028fa6-2549-43bd-ab48-d2cceff7e77f"/>
    <xsd:import namespace="9c2811d8-9047-42d4-b820-cdea9cab3ce7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lcf76f155ced4ddcb4097134ff3c332f" minOccurs="0"/>
                <xsd:element ref="ns4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028fa6-2549-43bd-ab48-d2cceff7e77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0" nillable="true" ma:taxonomy="true" ma:internalName="lcf76f155ced4ddcb4097134ff3c332f" ma:taxonomyFieldName="MediaServiceImageTags" ma:displayName="Image Tags" ma:readOnly="false" ma:fieldId="{5cf76f15-5ced-4ddc-b409-7134ff3c332f}" ma:taxonomyMulti="true" ma:sspId="b3792285-60e9-4ab2-97de-bba1fc82f5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811d8-9047-42d4-b820-cdea9cab3ce7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dd5ed889-4c07-4732-ba3e-f2997991a608}" ma:internalName="TaxCatchAll" ma:showField="CatchAllData" ma:web="9c2811d8-9047-42d4-b820-cdea9cab3c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2811d8-9047-42d4-b820-cdea9cab3ce7" xsi:nil="true"/>
    <lcf76f155ced4ddcb4097134ff3c332f xmlns="83028fa6-2549-43bd-ab48-d2cceff7e77f">
      <Terms xmlns="http://schemas.microsoft.com/office/infopath/2007/PartnerControls"/>
    </lcf76f155ced4ddcb4097134ff3c332f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2A3BBFC1-30FC-4429-AF33-734DA8885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83028fa6-2549-43bd-ab48-d2cceff7e77f"/>
    <ds:schemaRef ds:uri="9c2811d8-9047-42d4-b820-cdea9cab3c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93ED3D-638C-4755-AA9B-20BCF08A39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18D645-6709-4AC3-B89B-7A9CBF2A4310}">
  <ds:schemaRefs>
    <ds:schemaRef ds:uri="47a3abd4-d8d0-4806-9114-bd49b1585f90"/>
    <ds:schemaRef ds:uri="db8209db-0e88-4ee4-86de-cace0fd64591"/>
    <ds:schemaRef ds:uri="http://schemas.microsoft.com/office/2006/metadata/properties"/>
    <ds:schemaRef ds:uri="http://schemas.microsoft.com/office/infopath/2007/PartnerControls"/>
    <ds:schemaRef ds:uri="9c2811d8-9047-42d4-b820-cdea9cab3ce7"/>
    <ds:schemaRef ds:uri="83028fa6-2549-43bd-ab48-d2cceff7e77f"/>
    <ds:schemaRef ds:uri="http://schemas.microsoft.com/sharepoint/v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1628</Words>
  <Application>Microsoft Office PowerPoint</Application>
  <PresentationFormat>Custom</PresentationFormat>
  <Paragraphs>507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Aptos</vt:lpstr>
      <vt:lpstr>Arial</vt:lpstr>
      <vt:lpstr>Arial Narrow</vt:lpstr>
      <vt:lpstr>Calibri</vt:lpstr>
      <vt:lpstr>Courier New</vt:lpstr>
      <vt:lpstr>inherit</vt:lpstr>
      <vt:lpstr>Raleway Black</vt:lpstr>
      <vt:lpstr>Times New Roman</vt:lpstr>
      <vt:lpstr>Wingdings</vt:lpstr>
      <vt:lpstr>Cover Slide</vt:lpstr>
      <vt:lpstr>2_Content Slide</vt:lpstr>
      <vt:lpstr>1_Content Slide</vt:lpstr>
      <vt:lpstr>End Slides</vt:lpstr>
      <vt:lpstr>Blank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martin.binder@dla.mil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</dc:creator>
  <cp:lastModifiedBy>Hahn, Vicki M CIV DLA SMALL BUSINESS PROG (USA)</cp:lastModifiedBy>
  <cp:revision>36</cp:revision>
  <dcterms:created xsi:type="dcterms:W3CDTF">2024-04-17T19:52:04Z</dcterms:created>
  <dcterms:modified xsi:type="dcterms:W3CDTF">2024-11-22T16:48:13Z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0x01010070AB92A90331424BB424E5711BB2C29A</vt:lpwstr>
  </property>
  <property fmtid="{D5CDD505-2E9C-101B-9397-08002B2CF9AE}" pid="3" name="MediaServiceImageTags">
    <vt:lpwstr/>
  </property>
</Properties>
</file>