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5.jpg" ContentType="image/jpg"/>
  <Override PartName="/ppt/media/image26.jpg" ContentType="image/jpg"/>
  <Override PartName="/ppt/notesSlides/notesSlide8.xml" ContentType="application/vnd.openxmlformats-officedocument.presentationml.notesSlide+xml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notesMasterIdLst>
    <p:notesMasterId r:id="rId19"/>
  </p:notesMasterIdLst>
  <p:handoutMasterIdLst>
    <p:handoutMasterId r:id="rId20"/>
  </p:handoutMasterIdLst>
  <p:sldIdLst>
    <p:sldId id="275" r:id="rId9"/>
    <p:sldId id="286" r:id="rId10"/>
    <p:sldId id="281" r:id="rId11"/>
    <p:sldId id="284" r:id="rId12"/>
    <p:sldId id="283" r:id="rId13"/>
    <p:sldId id="285" r:id="rId14"/>
    <p:sldId id="287" r:id="rId15"/>
    <p:sldId id="288" r:id="rId16"/>
    <p:sldId id="289" r:id="rId17"/>
    <p:sldId id="279" r:id="rId18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85F"/>
    <a:srgbClr val="1D6BBA"/>
    <a:srgbClr val="171610"/>
    <a:srgbClr val="C9AD62"/>
    <a:srgbClr val="FFFFFF"/>
    <a:srgbClr val="254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1536" y="-29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AB87B9-1A21-F605-C328-24D2468B8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303A2-62C1-C05D-34E3-D49151C033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DD06D-86FA-4137-BE99-E0ED1E2F5FC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A10F-EA85-BF20-CD1E-31C8BFA7E6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C5EE9-6C65-E245-AD6D-AF6BDAF68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D533-146C-43EB-95CC-E39C0EFCA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6DD81-D3E5-44CB-8DE5-0DC75553BB7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72C85-7CB3-4F87-9645-82ACFFDD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DLA’s Casting ManTech program started in early 90s to , Forging, in the mid 90s.</a:t>
            </a:r>
          </a:p>
          <a:p>
            <a:r>
              <a:rPr lang="en-US" dirty="0"/>
              <a:t>American Metalcasting Consortium (AMC) competes for R&amp;D funds to develop new metal-casting/forging technologies and processes to support DLA and commercial industry in the design , manufacture, and procurement of cast and forged parts.</a:t>
            </a:r>
          </a:p>
          <a:p>
            <a:r>
              <a:rPr lang="en-US" dirty="0"/>
              <a:t>Advanced Technologies International (ATI) is the current consortium manager.</a:t>
            </a:r>
          </a:p>
          <a:p>
            <a:r>
              <a:rPr lang="en-US" dirty="0"/>
              <a:t>I work directly with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</a:t>
            </a:r>
            <a:r>
              <a:rPr lang="en-US"/>
              <a:t>of castings: sand </a:t>
            </a:r>
          </a:p>
          <a:p>
            <a:r>
              <a:rPr lang="en-US" dirty="0"/>
              <a:t>Casting and Forging can have more challenging issues what typical manufacturing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6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SARs are submitted for specific NSNs – needs KO involvement if under contract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tooling and foundries/forges are the most common assistance we provide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Capability surveys – manufacturing technique, size, material, etc.</a:t>
            </a:r>
          </a:p>
          <a:p>
            <a:r>
              <a:rPr lang="en-US" dirty="0"/>
              <a:t>Search manufacturing history by NSN or finished part #.</a:t>
            </a:r>
          </a:p>
          <a:p>
            <a:r>
              <a:rPr lang="en-US" dirty="0"/>
              <a:t>If you load your capabilities into ICON, it can notify you of Solicitations that match.</a:t>
            </a:r>
          </a:p>
          <a:p>
            <a:r>
              <a:rPr lang="en-US" dirty="0"/>
              <a:t>Haystack is expensive – may be available through local library system</a:t>
            </a:r>
          </a:p>
          <a:p>
            <a:r>
              <a:rPr lang="en-US" dirty="0"/>
              <a:t>FOA RFQ -  machine shops can fill out to price/procure forged parts for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72C85-7CB3-4F87-9645-82ACFFDD1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Agenda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 dirty="0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 dirty="0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 dirty="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 dirty="0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 dirty="0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 dirty="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SCC.cast.forge@dla.m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hyperlink" Target="https://icon.nffs.org/" TargetMode="External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hyperlink" Target="https://www.forging.org/fia/content/rfq-form/RFQ_Submission_Form.aspx" TargetMode="External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SCR.AFCAT@dla.m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SCC.cast.forge@dla.m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SCC.cast.forge@dla.mi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501794" y="1739847"/>
            <a:ext cx="3286849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+mj-lt"/>
                <a:cs typeface="Arial"/>
              </a:rPr>
              <a:t>Casting and Forging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501795" y="2393673"/>
            <a:ext cx="467980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+mj-lt"/>
              </a:rPr>
              <a:t>Brian Egbert</a:t>
            </a:r>
          </a:p>
          <a:p>
            <a:r>
              <a:rPr lang="en-US" sz="1400" b="1" dirty="0">
                <a:latin typeface="+mj-lt"/>
              </a:rPr>
              <a:t>DLA/L&amp;M Casting and Forging Program Manager​</a:t>
            </a:r>
          </a:p>
          <a:p>
            <a:r>
              <a:rPr lang="en-US" sz="1400" b="1" dirty="0">
                <a:latin typeface="+mj-lt"/>
              </a:rPr>
              <a:t>November 06, 2024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1DE88CE9-6A6B-F295-06E1-BBB922355D7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5430"/>
            <a:ext cx="10363199" cy="6890656"/>
          </a:xfrm>
          <a:prstGeom prst="rect">
            <a:avLst/>
          </a:prstGeom>
        </p:spPr>
      </p:pic>
      <p:sp>
        <p:nvSpPr>
          <p:cNvPr id="4" name="Rectangle 27">
            <a:extLst>
              <a:ext uri="{FF2B5EF4-FFF2-40B4-BE49-F238E27FC236}">
                <a16:creationId xmlns:a16="http://schemas.microsoft.com/office/drawing/2014/main" id="{863FBCCB-0D2D-3DC8-34A4-7E8091A4AE25}"/>
              </a:ext>
            </a:extLst>
          </p:cNvPr>
          <p:cNvSpPr/>
          <p:nvPr/>
        </p:nvSpPr>
        <p:spPr>
          <a:xfrm flipH="1">
            <a:off x="0" y="495735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10BE3-6093-B9F9-F447-85C2FE26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363200" cy="13951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E9F5E5F-0653-EF91-3678-9A5A1BC76629}"/>
              </a:ext>
            </a:extLst>
          </p:cNvPr>
          <p:cNvGrpSpPr/>
          <p:nvPr/>
        </p:nvGrpSpPr>
        <p:grpSpPr>
          <a:xfrm>
            <a:off x="518160" y="446314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B99FD9-65CF-4D0A-6A66-2CAF5BB81B3B}"/>
                </a:ext>
              </a:extLst>
            </p:cNvPr>
            <p:cNvPicPr/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07C86D26-3F66-463F-0945-C5BA4C3767B3}"/>
                </a:ext>
              </a:extLst>
            </p:cNvPr>
            <p:cNvPicPr/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id="{D9773FC8-9D0E-B968-7CCA-D117705B03E8}"/>
              </a:ext>
            </a:extLst>
          </p:cNvPr>
          <p:cNvSpPr txBox="1">
            <a:spLocks/>
          </p:cNvSpPr>
          <p:nvPr/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ctr" defTabSz="10363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2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C5A85F"/>
                </a:solidFill>
                <a:latin typeface="Raleway Black" pitchFamily="2" charset="0"/>
              </a:rPr>
              <a:t>Questions?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424E43B-97D1-D123-1C75-C8F96FCE0619}"/>
              </a:ext>
            </a:extLst>
          </p:cNvPr>
          <p:cNvSpPr txBox="1">
            <a:spLocks/>
          </p:cNvSpPr>
          <p:nvPr/>
        </p:nvSpPr>
        <p:spPr>
          <a:xfrm>
            <a:off x="7067583" y="7361428"/>
            <a:ext cx="3068005" cy="414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5700FE-BCEC-4E84-BA78-D55E132666CC}" type="slidenum">
              <a:rPr lang="en-US" sz="1200" smtClean="0">
                <a:solidFill>
                  <a:srgbClr val="C5A85F"/>
                </a:solidFill>
                <a:latin typeface="Raleway Black" pitchFamily="2" charset="0"/>
              </a:rPr>
              <a:pPr algn="r"/>
              <a:t>10</a:t>
            </a:fld>
            <a:r>
              <a:rPr lang="en-US" sz="1200" dirty="0">
                <a:solidFill>
                  <a:srgbClr val="C5A85F"/>
                </a:solidFill>
                <a:latin typeface="Raleway Black" pitchFamily="2" charset="0"/>
              </a:rPr>
              <a:t> of 10</a:t>
            </a:r>
          </a:p>
        </p:txBody>
      </p:sp>
    </p:spTree>
    <p:extLst>
      <p:ext uri="{BB962C8B-B14F-4D97-AF65-F5344CB8AC3E}">
        <p14:creationId xmlns:p14="http://schemas.microsoft.com/office/powerpoint/2010/main" val="36481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Program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2</a:t>
            </a:fld>
            <a:r>
              <a:rPr lang="en-US" dirty="0"/>
              <a:t> of 10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1FAFCBB-E72D-479F-4EB5-5D38EC3D4BC4}"/>
              </a:ext>
            </a:extLst>
          </p:cNvPr>
          <p:cNvSpPr txBox="1"/>
          <p:nvPr/>
        </p:nvSpPr>
        <p:spPr>
          <a:xfrm>
            <a:off x="478972" y="1848685"/>
            <a:ext cx="5344886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 indent="-455930">
              <a:lnSpc>
                <a:spcPct val="100000"/>
              </a:lnSpc>
              <a:spcBef>
                <a:spcPts val="95"/>
              </a:spcBef>
              <a:buChar char="•"/>
              <a:tabLst>
                <a:tab pos="468630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Casting</a:t>
            </a:r>
            <a:r>
              <a:rPr sz="24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endParaRPr sz="2400" b="1" dirty="0">
              <a:latin typeface="Arial"/>
              <a:cs typeface="Arial"/>
            </a:endParaRPr>
          </a:p>
          <a:p>
            <a:pPr marL="925830" lvl="1" indent="-455930">
              <a:lnSpc>
                <a:spcPct val="100000"/>
              </a:lnSpc>
              <a:buChar char="•"/>
              <a:tabLst>
                <a:tab pos="925830" algn="l"/>
              </a:tabLst>
            </a:pP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Man</a:t>
            </a:r>
            <a:r>
              <a:rPr lang="en-US" sz="2400" b="1" spc="-25" dirty="0">
                <a:solidFill>
                  <a:srgbClr val="231F20"/>
                </a:solidFill>
                <a:latin typeface="Arial"/>
                <a:cs typeface="Arial"/>
              </a:rPr>
              <a:t>ufacturing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Tech</a:t>
            </a:r>
            <a:r>
              <a:rPr lang="en-US" sz="2400" b="1" spc="-25" dirty="0">
                <a:solidFill>
                  <a:srgbClr val="231F20"/>
                </a:solidFill>
                <a:latin typeface="Arial"/>
                <a:cs typeface="Arial"/>
              </a:rPr>
              <a:t>nology</a:t>
            </a:r>
            <a:r>
              <a:rPr sz="24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R&amp;D</a:t>
            </a:r>
            <a:r>
              <a:rPr sz="24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endParaRPr sz="2400" b="1" dirty="0">
              <a:latin typeface="Arial"/>
              <a:cs typeface="Arial"/>
            </a:endParaRPr>
          </a:p>
          <a:p>
            <a:pPr marL="925830" marR="5080" lvl="1" indent="-457200">
              <a:lnSpc>
                <a:spcPct val="100000"/>
              </a:lnSpc>
              <a:buChar char="•"/>
              <a:tabLst>
                <a:tab pos="1017905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DLA</a:t>
            </a:r>
            <a:r>
              <a:rPr sz="240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24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5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foundry industry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EF2C1735-1185-353D-5436-D4FCD65B29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324" y="4474029"/>
            <a:ext cx="3657600" cy="26657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961EFAB1-AE68-9212-B36B-0ED4B94CCC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5280"/>
          <a:stretch/>
        </p:blipFill>
        <p:spPr>
          <a:xfrm>
            <a:off x="5959365" y="1705389"/>
            <a:ext cx="3657600" cy="2768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9BB364-94E9-7129-E666-BD3BB3A85F3F}"/>
              </a:ext>
            </a:extLst>
          </p:cNvPr>
          <p:cNvSpPr txBox="1"/>
          <p:nvPr/>
        </p:nvSpPr>
        <p:spPr>
          <a:xfrm>
            <a:off x="4277710" y="4994294"/>
            <a:ext cx="57708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630" indent="-455930">
              <a:lnSpc>
                <a:spcPct val="100000"/>
              </a:lnSpc>
              <a:buChar char="•"/>
              <a:tabLst>
                <a:tab pos="46863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Forging</a:t>
            </a:r>
            <a:r>
              <a:rPr lang="en-US" sz="24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endParaRPr lang="en-US" sz="2400" b="1" dirty="0">
              <a:latin typeface="Arial"/>
              <a:cs typeface="Arial"/>
            </a:endParaRPr>
          </a:p>
          <a:p>
            <a:pPr marL="925830" lvl="1" indent="-455930">
              <a:lnSpc>
                <a:spcPct val="100000"/>
              </a:lnSpc>
              <a:buChar char="•"/>
              <a:tabLst>
                <a:tab pos="925830" algn="l"/>
              </a:tabLst>
            </a:pPr>
            <a:r>
              <a:rPr lang="en-US" sz="2400" b="1" spc="-25" dirty="0">
                <a:solidFill>
                  <a:srgbClr val="231F20"/>
                </a:solidFill>
                <a:latin typeface="Arial"/>
                <a:cs typeface="Arial"/>
              </a:rPr>
              <a:t>Manufacturing Technology</a:t>
            </a:r>
            <a:r>
              <a:rPr lang="en-US" sz="24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R&amp;D</a:t>
            </a:r>
            <a:r>
              <a:rPr lang="en-US" sz="24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endParaRPr lang="en-US" sz="2400" b="1" dirty="0">
              <a:latin typeface="Arial"/>
              <a:cs typeface="Arial"/>
            </a:endParaRPr>
          </a:p>
          <a:p>
            <a:pPr marL="925830" marR="352425" lvl="1" indent="-456565">
              <a:lnSpc>
                <a:spcPct val="100000"/>
              </a:lnSpc>
              <a:buChar char="•"/>
              <a:tabLst>
                <a:tab pos="92583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Supports</a:t>
            </a:r>
            <a:r>
              <a:rPr lang="en-US" sz="24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DLA</a:t>
            </a:r>
            <a:r>
              <a:rPr lang="en-US" sz="240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lang="en-US" sz="2400" b="1" spc="-35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forge industry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36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Process &amp; Method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Castings &amp; Forgings</a:t>
            </a:r>
            <a:br>
              <a:rPr lang="en-US" sz="2400" dirty="0">
                <a:latin typeface="Raleway Black" pitchFamily="2" charset="0"/>
              </a:rPr>
            </a:br>
            <a:endParaRPr lang="en-US" sz="2400" dirty="0">
              <a:latin typeface="Raleway Black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3</a:t>
            </a:fld>
            <a:r>
              <a:rPr lang="en-US" dirty="0"/>
              <a:t> of 10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565E97A-3E2B-AE28-4CCE-27244CBB8151}"/>
              </a:ext>
            </a:extLst>
          </p:cNvPr>
          <p:cNvSpPr txBox="1">
            <a:spLocks/>
          </p:cNvSpPr>
          <p:nvPr/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 defTabSz="10363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C9AD6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Raleway Black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76C214A-9716-CF37-FFC1-59255C34C411}"/>
              </a:ext>
            </a:extLst>
          </p:cNvPr>
          <p:cNvSpPr txBox="1"/>
          <p:nvPr/>
        </p:nvSpPr>
        <p:spPr>
          <a:xfrm>
            <a:off x="457188" y="4361489"/>
            <a:ext cx="38730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17161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Why</a:t>
            </a:r>
            <a:r>
              <a:rPr sz="1800" b="1" u="heavy" spc="-50" dirty="0">
                <a:solidFill>
                  <a:srgbClr val="17161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17161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Castings?</a:t>
            </a:r>
            <a:endParaRPr sz="1800" dirty="0">
              <a:solidFill>
                <a:srgbClr val="171610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7161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omplex</a:t>
            </a:r>
            <a:r>
              <a:rPr sz="1800" b="1" spc="-7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geometr</a:t>
            </a:r>
            <a:r>
              <a:rPr lang="en-US" sz="1800" b="1" dirty="0">
                <a:solidFill>
                  <a:srgbClr val="171610"/>
                </a:solidFill>
                <a:latin typeface="Arial"/>
                <a:cs typeface="Arial"/>
              </a:rPr>
              <a:t>ies</a:t>
            </a: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endParaRPr lang="en-US" sz="1800" b="1" spc="-10" dirty="0">
              <a:solidFill>
                <a:srgbClr val="171610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71610"/>
                </a:solidFill>
                <a:latin typeface="Arial"/>
                <a:cs typeface="Arial"/>
              </a:rPr>
              <a:t>Manufactured</a:t>
            </a:r>
            <a:r>
              <a:rPr lang="en-US" b="1" dirty="0">
                <a:solidFill>
                  <a:srgbClr val="171610"/>
                </a:solidFill>
                <a:latin typeface="Arial"/>
                <a:cs typeface="Arial"/>
              </a:rPr>
              <a:t> at a foundry.</a:t>
            </a: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7161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etal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is</a:t>
            </a:r>
            <a:r>
              <a:rPr sz="1800" b="1" spc="-1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melted</a:t>
            </a: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and</a:t>
            </a:r>
            <a:r>
              <a:rPr sz="1800" b="1" spc="-3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poured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into</a:t>
            </a:r>
            <a:r>
              <a:rPr sz="1800" b="1" spc="-2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71610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mold</a:t>
            </a:r>
            <a:r>
              <a:rPr sz="18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for</a:t>
            </a:r>
            <a:r>
              <a:rPr sz="1800" b="1" spc="-4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near</a:t>
            </a:r>
            <a:r>
              <a:rPr sz="1800" b="1" spc="-4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net</a:t>
            </a:r>
            <a:r>
              <a:rPr sz="1800" b="1" spc="-3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shape.</a:t>
            </a:r>
            <a:r>
              <a:rPr sz="1800" b="1" spc="-4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endParaRPr lang="en-US" sz="1800" b="1" spc="-40" dirty="0">
              <a:solidFill>
                <a:srgbClr val="171610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Usually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require</a:t>
            </a:r>
            <a:r>
              <a:rPr lang="en-US" sz="1800" b="1" dirty="0">
                <a:solidFill>
                  <a:srgbClr val="171610"/>
                </a:solidFill>
                <a:latin typeface="Arial"/>
                <a:cs typeface="Arial"/>
              </a:rPr>
              <a:t>s</a:t>
            </a:r>
            <a:r>
              <a:rPr sz="1800" b="1" spc="-7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some</a:t>
            </a:r>
            <a:r>
              <a:rPr sz="1800" b="1" spc="-8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post</a:t>
            </a:r>
            <a:r>
              <a:rPr sz="1800" b="1" spc="-6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processing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for</a:t>
            </a:r>
            <a:r>
              <a:rPr sz="1800" b="1" spc="-5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finished</a:t>
            </a:r>
            <a:r>
              <a:rPr sz="1800" b="1" spc="-5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part</a:t>
            </a:r>
            <a:r>
              <a:rPr lang="en-US" sz="1800" b="1" spc="-20" dirty="0">
                <a:solidFill>
                  <a:srgbClr val="17161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171610"/>
              </a:solidFill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6586DCC-D464-6125-16A4-1F8F536EC0CD}"/>
              </a:ext>
            </a:extLst>
          </p:cNvPr>
          <p:cNvSpPr txBox="1"/>
          <p:nvPr/>
        </p:nvSpPr>
        <p:spPr>
          <a:xfrm>
            <a:off x="5181600" y="4361489"/>
            <a:ext cx="472441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17161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Why</a:t>
            </a:r>
            <a:r>
              <a:rPr sz="1800" b="1" u="heavy" spc="-55" dirty="0">
                <a:solidFill>
                  <a:srgbClr val="17161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17161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Forgings?</a:t>
            </a:r>
            <a:endParaRPr sz="1800" dirty="0">
              <a:solidFill>
                <a:srgbClr val="171610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For</a:t>
            </a:r>
            <a:r>
              <a:rPr sz="1800" b="1" spc="-5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structural</a:t>
            </a:r>
            <a:r>
              <a:rPr sz="1800" b="1" spc="-3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parts. </a:t>
            </a:r>
            <a:endParaRPr lang="en-US" sz="1800" b="1" spc="-10" dirty="0">
              <a:solidFill>
                <a:srgbClr val="171610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spc="-10" dirty="0">
                <a:solidFill>
                  <a:srgbClr val="171610"/>
                </a:solidFill>
                <a:latin typeface="Arial"/>
                <a:cs typeface="Arial"/>
              </a:rPr>
              <a:t>Manufactured at a forge.</a:t>
            </a: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spc="-10" dirty="0">
                <a:solidFill>
                  <a:srgbClr val="17161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etal</a:t>
            </a:r>
            <a:r>
              <a:rPr sz="1800" b="1" spc="-3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is</a:t>
            </a:r>
            <a:r>
              <a:rPr sz="18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heated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to</a:t>
            </a:r>
            <a:r>
              <a:rPr sz="1800" b="1" spc="-1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soften</a:t>
            </a:r>
            <a:r>
              <a:rPr sz="1800" b="1" spc="-3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and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 then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pounded</a:t>
            </a:r>
            <a:r>
              <a:rPr sz="1800" b="1" spc="-7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or</a:t>
            </a:r>
            <a:r>
              <a:rPr sz="1800" b="1" spc="-5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pressed</a:t>
            </a:r>
            <a:r>
              <a:rPr sz="1800" b="1" spc="-5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into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near</a:t>
            </a:r>
            <a:r>
              <a:rPr sz="1800" b="1" spc="-3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net</a:t>
            </a:r>
            <a:r>
              <a:rPr sz="1800" b="1" spc="-2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shape.</a:t>
            </a:r>
            <a:r>
              <a:rPr sz="1800" b="1" spc="-3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endParaRPr lang="en-US" sz="1800" b="1" spc="-30" dirty="0">
              <a:solidFill>
                <a:srgbClr val="171610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b="1" spc="-10" dirty="0">
                <a:solidFill>
                  <a:srgbClr val="171610"/>
                </a:solidFill>
                <a:latin typeface="Arial"/>
                <a:cs typeface="Arial"/>
              </a:rPr>
              <a:t>Usually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require</a:t>
            </a:r>
            <a:r>
              <a:rPr lang="en-US" sz="1800" b="1" dirty="0">
                <a:solidFill>
                  <a:srgbClr val="171610"/>
                </a:solidFill>
                <a:latin typeface="Arial"/>
                <a:cs typeface="Arial"/>
              </a:rPr>
              <a:t>s</a:t>
            </a:r>
            <a:r>
              <a:rPr sz="18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some</a:t>
            </a:r>
            <a:r>
              <a:rPr sz="18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post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processing</a:t>
            </a:r>
            <a:r>
              <a:rPr sz="1800" b="1" spc="-6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for</a:t>
            </a:r>
            <a:r>
              <a:rPr sz="1800" b="1" spc="-7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1610"/>
                </a:solidFill>
                <a:latin typeface="Arial"/>
                <a:cs typeface="Arial"/>
              </a:rPr>
              <a:t>finished</a:t>
            </a:r>
            <a:r>
              <a:rPr sz="1800" b="1" spc="-5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71610"/>
                </a:solidFill>
                <a:latin typeface="Arial"/>
                <a:cs typeface="Arial"/>
              </a:rPr>
              <a:t>part</a:t>
            </a:r>
            <a:r>
              <a:rPr lang="en-US" sz="1800" b="1" spc="-20" dirty="0">
                <a:solidFill>
                  <a:srgbClr val="17161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528989F-3051-5B7F-4F94-B672B23D88A9}"/>
              </a:ext>
            </a:extLst>
          </p:cNvPr>
          <p:cNvSpPr txBox="1"/>
          <p:nvPr/>
        </p:nvSpPr>
        <p:spPr>
          <a:xfrm>
            <a:off x="457187" y="6637908"/>
            <a:ext cx="9275391" cy="528350"/>
          </a:xfrm>
          <a:prstGeom prst="rect">
            <a:avLst/>
          </a:prstGeom>
          <a:ln w="9525">
            <a:solidFill>
              <a:srgbClr val="E7E6E6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Castings</a:t>
            </a:r>
            <a:r>
              <a:rPr sz="1600" b="1" spc="-7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and</a:t>
            </a:r>
            <a:r>
              <a:rPr sz="16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forgings</a:t>
            </a:r>
            <a:r>
              <a:rPr sz="1600" b="1" spc="-6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are</a:t>
            </a:r>
            <a:r>
              <a:rPr sz="1600" b="1" spc="-3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only</a:t>
            </a:r>
            <a:r>
              <a:rPr sz="1600" b="1" spc="-6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3%</a:t>
            </a:r>
            <a:r>
              <a:rPr sz="1600" b="1" spc="-1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of</a:t>
            </a:r>
            <a:r>
              <a:rPr sz="1600" b="1" spc="-3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all</a:t>
            </a:r>
            <a:r>
              <a:rPr sz="16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NSNs, but</a:t>
            </a:r>
            <a:r>
              <a:rPr sz="1600" b="1" spc="-4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are</a:t>
            </a:r>
            <a:r>
              <a:rPr sz="1600" b="1" spc="-3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</a:t>
            </a:r>
            <a:r>
              <a:rPr sz="1600" b="1" spc="-3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71610"/>
                </a:solidFill>
                <a:latin typeface="Arial"/>
                <a:cs typeface="Arial"/>
              </a:rPr>
              <a:t>disproportionate</a:t>
            </a:r>
            <a:r>
              <a:rPr sz="1600" b="1" spc="-7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share</a:t>
            </a:r>
            <a:r>
              <a:rPr sz="1600" b="1" spc="-6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of</a:t>
            </a:r>
            <a:r>
              <a:rPr sz="1600" b="1" spc="-2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1610"/>
                </a:solidFill>
                <a:latin typeface="Arial"/>
                <a:cs typeface="Arial"/>
              </a:rPr>
              <a:t>backorders.</a:t>
            </a:r>
            <a:endParaRPr sz="1600" dirty="0">
              <a:solidFill>
                <a:srgbClr val="17161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171610"/>
                </a:solidFill>
                <a:latin typeface="Arial"/>
                <a:cs typeface="Arial"/>
              </a:rPr>
              <a:t>Castings</a:t>
            </a:r>
            <a:r>
              <a:rPr sz="1600" b="1" spc="-9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and</a:t>
            </a:r>
            <a:r>
              <a:rPr sz="1600" b="1" spc="-6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forgings</a:t>
            </a:r>
            <a:r>
              <a:rPr sz="1600" b="1" spc="-6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are</a:t>
            </a:r>
            <a:r>
              <a:rPr sz="1600" b="1" spc="-45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20%</a:t>
            </a:r>
            <a:r>
              <a:rPr sz="1600" b="1" spc="-5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the</a:t>
            </a:r>
            <a:r>
              <a:rPr sz="1600" b="1" spc="-6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100</a:t>
            </a:r>
            <a:r>
              <a:rPr sz="1600" b="1" spc="-6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oldest</a:t>
            </a:r>
            <a:r>
              <a:rPr sz="1600" b="1" spc="-7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1610"/>
                </a:solidFill>
                <a:latin typeface="Arial"/>
                <a:cs typeface="Arial"/>
              </a:rPr>
              <a:t>DLA</a:t>
            </a:r>
            <a:r>
              <a:rPr sz="1600" b="1" spc="-70" dirty="0">
                <a:solidFill>
                  <a:srgbClr val="17161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1610"/>
                </a:solidFill>
                <a:latin typeface="Arial"/>
                <a:cs typeface="Arial"/>
              </a:rPr>
              <a:t>backorders.</a:t>
            </a:r>
            <a:endParaRPr sz="1600" dirty="0">
              <a:solidFill>
                <a:srgbClr val="171610"/>
              </a:solidFill>
              <a:latin typeface="Arial"/>
              <a:cs typeface="Arial"/>
            </a:endParaRPr>
          </a:p>
        </p:txBody>
      </p:sp>
      <p:pic>
        <p:nvPicPr>
          <p:cNvPr id="10" name="object 7">
            <a:extLst>
              <a:ext uri="{FF2B5EF4-FFF2-40B4-BE49-F238E27FC236}">
                <a16:creationId xmlns:a16="http://schemas.microsoft.com/office/drawing/2014/main" id="{DF948391-9434-2913-27E8-5B36E598EF3B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6" y="1639613"/>
            <a:ext cx="3200400" cy="26882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5E87FD-5E55-8566-EBD0-383A63FB2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43" y="1639612"/>
            <a:ext cx="3151164" cy="26882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06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Program</a:t>
            </a:r>
            <a:r>
              <a:rPr lang="en-US" sz="2400" spc="-105" dirty="0">
                <a:latin typeface="Raleway Black" pitchFamily="2" charset="0"/>
              </a:rPr>
              <a:t> </a:t>
            </a:r>
            <a:r>
              <a:rPr lang="en-US" sz="2400" spc="-10" dirty="0">
                <a:latin typeface="Raleway Black" pitchFamily="2" charset="0"/>
              </a:rPr>
              <a:t>Engagement</a:t>
            </a:r>
            <a:endParaRPr lang="en-US" sz="2400" dirty="0">
              <a:latin typeface="Raleway Black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4</a:t>
            </a:fld>
            <a:r>
              <a:rPr lang="en-US" dirty="0"/>
              <a:t> of 10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B1A51FC-0075-C56D-F41A-BD90C5933214}"/>
              </a:ext>
            </a:extLst>
          </p:cNvPr>
          <p:cNvSpPr txBox="1"/>
          <p:nvPr/>
        </p:nvSpPr>
        <p:spPr>
          <a:xfrm>
            <a:off x="347151" y="1722594"/>
            <a:ext cx="9224170" cy="52905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 indent="-455930">
              <a:lnSpc>
                <a:spcPct val="100000"/>
              </a:lnSpc>
              <a:spcBef>
                <a:spcPts val="600"/>
              </a:spcBef>
              <a:buChar char="•"/>
              <a:tabLst>
                <a:tab pos="468630" algn="l"/>
              </a:tabLst>
            </a:pP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MetaL</a:t>
            </a:r>
            <a:r>
              <a:rPr lang="en-US" sz="2000" b="1" spc="-2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FACT</a:t>
            </a:r>
            <a:r>
              <a:rPr sz="2000" b="1" spc="-7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(</a:t>
            </a:r>
            <a:r>
              <a:rPr lang="en-US" sz="2000" b="1" spc="-75" dirty="0">
                <a:solidFill>
                  <a:srgbClr val="C9AD62"/>
                </a:solidFill>
                <a:latin typeface="+mj-lt"/>
                <a:cs typeface="Arial"/>
              </a:rPr>
              <a:t>M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aritime &amp; </a:t>
            </a:r>
            <a:r>
              <a:rPr lang="en-US" sz="2000" b="1" spc="-75" dirty="0">
                <a:solidFill>
                  <a:srgbClr val="C9AD62"/>
                </a:solidFill>
                <a:latin typeface="+mj-lt"/>
                <a:cs typeface="Arial"/>
              </a:rPr>
              <a:t>L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and </a:t>
            </a:r>
            <a:r>
              <a:rPr lang="en-US" sz="2000" b="1" spc="-75" dirty="0">
                <a:solidFill>
                  <a:srgbClr val="C9AD62"/>
                </a:solidFill>
                <a:latin typeface="+mj-lt"/>
                <a:cs typeface="Arial"/>
              </a:rPr>
              <a:t>F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orging </a:t>
            </a:r>
            <a:r>
              <a:rPr lang="en-US" sz="2000" b="1" spc="-75" dirty="0">
                <a:solidFill>
                  <a:srgbClr val="C9AD62"/>
                </a:solidFill>
                <a:latin typeface="+mj-lt"/>
                <a:cs typeface="Arial"/>
              </a:rPr>
              <a:t>A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nd </a:t>
            </a:r>
            <a:r>
              <a:rPr lang="en-US" sz="2000" b="1" spc="-75" dirty="0">
                <a:solidFill>
                  <a:srgbClr val="C9AD62"/>
                </a:solidFill>
                <a:latin typeface="+mj-lt"/>
                <a:cs typeface="Arial"/>
              </a:rPr>
              <a:t>C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asting </a:t>
            </a:r>
            <a:r>
              <a:rPr lang="en-US" sz="2000" b="1" spc="-75" dirty="0">
                <a:solidFill>
                  <a:srgbClr val="C9AD62"/>
                </a:solidFill>
                <a:latin typeface="+mj-lt"/>
                <a:cs typeface="Arial"/>
              </a:rPr>
              <a:t>T</a:t>
            </a:r>
            <a:r>
              <a:rPr lang="en-US" sz="2000" b="1" spc="-75" dirty="0">
                <a:solidFill>
                  <a:srgbClr val="231F20"/>
                </a:solidFill>
                <a:latin typeface="+mj-lt"/>
                <a:cs typeface="Arial"/>
              </a:rPr>
              <a:t>eam) is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comprised</a:t>
            </a:r>
            <a:r>
              <a:rPr sz="2000" b="1" spc="-7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of</a:t>
            </a:r>
            <a:r>
              <a:rPr sz="2000" b="1" spc="-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government</a:t>
            </a:r>
            <a:r>
              <a:rPr lang="en-US" sz="2000" b="1" spc="-10" dirty="0">
                <a:solidFill>
                  <a:srgbClr val="231F20"/>
                </a:solidFill>
                <a:latin typeface="+mj-lt"/>
                <a:cs typeface="Arial"/>
              </a:rPr>
              <a:t> &amp;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industry</a:t>
            </a:r>
            <a:r>
              <a:rPr lang="en-US" sz="2000" b="1" spc="-10" dirty="0">
                <a:solidFill>
                  <a:srgbClr val="231F20"/>
                </a:solidFill>
                <a:latin typeface="+mj-lt"/>
                <a:cs typeface="Arial"/>
              </a:rPr>
              <a:t> personnel</a:t>
            </a:r>
            <a:endParaRPr sz="2000" b="1" dirty="0">
              <a:latin typeface="+mj-lt"/>
              <a:cs typeface="Arial"/>
            </a:endParaRPr>
          </a:p>
          <a:p>
            <a:pPr marL="468630" indent="-455930">
              <a:spcBef>
                <a:spcPts val="600"/>
              </a:spcBef>
              <a:buFontTx/>
              <a:buChar char="•"/>
              <a:tabLst>
                <a:tab pos="468630" algn="l"/>
              </a:tabLst>
            </a:pPr>
            <a:r>
              <a:rPr lang="en-US" sz="2000" b="1" dirty="0">
                <a:solidFill>
                  <a:srgbClr val="231F20"/>
                </a:solidFill>
                <a:latin typeface="+mj-lt"/>
                <a:cs typeface="Arial"/>
              </a:rPr>
              <a:t>We assist with </a:t>
            </a:r>
            <a:r>
              <a:rPr lang="en-US" sz="2000" b="1" spc="-20" dirty="0">
                <a:solidFill>
                  <a:srgbClr val="231F20"/>
                </a:solidFill>
                <a:latin typeface="+mj-lt"/>
                <a:cs typeface="Arial"/>
              </a:rPr>
              <a:t>DLA-</a:t>
            </a:r>
            <a:r>
              <a:rPr lang="en-US" sz="2000" b="1" spc="-10" dirty="0">
                <a:solidFill>
                  <a:srgbClr val="231F20"/>
                </a:solidFill>
                <a:latin typeface="+mj-lt"/>
                <a:cs typeface="Arial"/>
              </a:rPr>
              <a:t>managed</a:t>
            </a:r>
            <a:r>
              <a:rPr lang="en-US" sz="2000" b="1" spc="-6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US" sz="2000" b="1" spc="-20" dirty="0">
                <a:solidFill>
                  <a:srgbClr val="231F20"/>
                </a:solidFill>
                <a:latin typeface="+mj-lt"/>
                <a:cs typeface="Arial"/>
              </a:rPr>
              <a:t>NSNs with cast or forged components</a:t>
            </a:r>
            <a:endParaRPr lang="en-US" sz="2000" b="1" dirty="0">
              <a:latin typeface="+mj-lt"/>
              <a:cs typeface="Arial"/>
            </a:endParaRPr>
          </a:p>
          <a:p>
            <a:pPr marL="468630" indent="-455930">
              <a:lnSpc>
                <a:spcPct val="100000"/>
              </a:lnSpc>
              <a:spcBef>
                <a:spcPts val="600"/>
              </a:spcBef>
              <a:buChar char="•"/>
              <a:tabLst>
                <a:tab pos="468630" algn="l"/>
              </a:tabLst>
            </a:pP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MetaL</a:t>
            </a:r>
            <a:r>
              <a:rPr lang="en-US" sz="2000" b="1" spc="-2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FACT</a:t>
            </a:r>
            <a:r>
              <a:rPr sz="2000" b="1" spc="-10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is</a:t>
            </a:r>
            <a:r>
              <a:rPr sz="2000" b="1" spc="-6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a</a:t>
            </a:r>
            <a:r>
              <a:rPr sz="2000" b="1" spc="-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resource</a:t>
            </a:r>
            <a:r>
              <a:rPr sz="20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available</a:t>
            </a:r>
            <a:r>
              <a:rPr sz="2000" b="1" spc="-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25" dirty="0">
                <a:solidFill>
                  <a:srgbClr val="231F20"/>
                </a:solidFill>
                <a:latin typeface="+mj-lt"/>
                <a:cs typeface="Arial"/>
              </a:rPr>
              <a:t>to:</a:t>
            </a:r>
            <a:endParaRPr sz="2000" b="1" dirty="0">
              <a:latin typeface="+mj-lt"/>
              <a:cs typeface="Arial"/>
            </a:endParaRPr>
          </a:p>
          <a:p>
            <a:pPr marL="925830" lvl="1" indent="-456565">
              <a:lnSpc>
                <a:spcPct val="100000"/>
              </a:lnSpc>
              <a:spcBef>
                <a:spcPts val="600"/>
              </a:spcBef>
              <a:buChar char="•"/>
              <a:tabLst>
                <a:tab pos="925830" algn="l"/>
              </a:tabLst>
            </a:pP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DLA</a:t>
            </a:r>
            <a:r>
              <a:rPr sz="2000" b="1" spc="-1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personnel</a:t>
            </a:r>
            <a:endParaRPr sz="2000" b="1" dirty="0">
              <a:latin typeface="+mj-lt"/>
              <a:cs typeface="Arial"/>
            </a:endParaRPr>
          </a:p>
          <a:p>
            <a:pPr marL="925830" lvl="1" indent="-456565">
              <a:lnSpc>
                <a:spcPct val="100000"/>
              </a:lnSpc>
              <a:spcBef>
                <a:spcPts val="600"/>
              </a:spcBef>
              <a:buChar char="•"/>
              <a:tabLst>
                <a:tab pos="925830" algn="l"/>
              </a:tabLst>
            </a:pP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Engineering</a:t>
            </a:r>
            <a:r>
              <a:rPr sz="2000" b="1" spc="-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Support</a:t>
            </a:r>
            <a:r>
              <a:rPr sz="2000" b="1" spc="-11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Activities</a:t>
            </a:r>
            <a:r>
              <a:rPr lang="en-US" sz="2000" b="1" spc="-10" dirty="0">
                <a:solidFill>
                  <a:srgbClr val="231F20"/>
                </a:solidFill>
                <a:latin typeface="+mj-lt"/>
                <a:cs typeface="Arial"/>
              </a:rPr>
              <a:t> (ESA)</a:t>
            </a:r>
            <a:endParaRPr sz="2000" b="1" dirty="0">
              <a:latin typeface="+mj-lt"/>
              <a:cs typeface="Arial"/>
            </a:endParaRPr>
          </a:p>
          <a:p>
            <a:pPr marL="925830" lvl="1" indent="-456565">
              <a:lnSpc>
                <a:spcPct val="100000"/>
              </a:lnSpc>
              <a:spcBef>
                <a:spcPts val="600"/>
              </a:spcBef>
              <a:buChar char="•"/>
              <a:tabLst>
                <a:tab pos="925830" algn="l"/>
              </a:tabLst>
            </a:pP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Contractors</a:t>
            </a:r>
            <a:r>
              <a:rPr lang="en-US" sz="2000" b="1" spc="-10" dirty="0">
                <a:solidFill>
                  <a:srgbClr val="231F20"/>
                </a:solidFill>
                <a:latin typeface="+mj-lt"/>
                <a:cs typeface="Arial"/>
              </a:rPr>
              <a:t> &amp;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Suppliers</a:t>
            </a:r>
            <a:endParaRPr sz="2000" b="1" dirty="0">
              <a:latin typeface="+mj-lt"/>
              <a:cs typeface="Arial"/>
            </a:endParaRPr>
          </a:p>
          <a:p>
            <a:pPr marL="1212215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383030" algn="l"/>
              </a:tabLst>
            </a:pP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With</a:t>
            </a:r>
            <a:r>
              <a:rPr sz="2000" b="1" spc="-1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active</a:t>
            </a:r>
            <a:r>
              <a:rPr sz="20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DLA</a:t>
            </a:r>
            <a:r>
              <a:rPr sz="2000" b="1" spc="-114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L</a:t>
            </a:r>
            <a:r>
              <a:rPr lang="en-US" sz="2000" b="1" dirty="0">
                <a:solidFill>
                  <a:srgbClr val="231F20"/>
                </a:solidFill>
                <a:latin typeface="+mj-lt"/>
                <a:cs typeface="Arial"/>
              </a:rPr>
              <a:t>and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&amp;</a:t>
            </a:r>
            <a:r>
              <a:rPr lang="en-US" sz="2000" b="1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en-US" sz="2000" b="1" dirty="0">
                <a:solidFill>
                  <a:srgbClr val="231F20"/>
                </a:solidFill>
                <a:latin typeface="+mj-lt"/>
                <a:cs typeface="Arial"/>
              </a:rPr>
              <a:t>aritime</a:t>
            </a:r>
            <a:r>
              <a:rPr sz="2000" b="1" spc="-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contracts</a:t>
            </a:r>
            <a:endParaRPr sz="2000" b="1" dirty="0">
              <a:latin typeface="+mj-lt"/>
              <a:cs typeface="Arial"/>
            </a:endParaRPr>
          </a:p>
          <a:p>
            <a:pPr marL="166878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40230" algn="l"/>
              </a:tabLst>
            </a:pP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With</a:t>
            </a:r>
            <a:r>
              <a:rPr sz="2000" b="1" spc="-8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Contracting</a:t>
            </a:r>
            <a:r>
              <a:rPr sz="2000" b="1" spc="-9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Officer’s</a:t>
            </a:r>
            <a:r>
              <a:rPr sz="20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approval</a:t>
            </a:r>
            <a:endParaRPr sz="2000" b="1" dirty="0">
              <a:latin typeface="+mj-lt"/>
              <a:cs typeface="Arial"/>
            </a:endParaRPr>
          </a:p>
          <a:p>
            <a:pPr marL="1212215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383030" algn="l"/>
              </a:tabLst>
            </a:pP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Bidding</a:t>
            </a:r>
            <a:r>
              <a:rPr sz="2000" b="1" spc="-7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on</a:t>
            </a:r>
            <a:r>
              <a:rPr sz="20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open</a:t>
            </a:r>
            <a:r>
              <a:rPr sz="2000" b="1" spc="-8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DSCC</a:t>
            </a:r>
            <a:r>
              <a:rPr sz="2000" b="1" spc="-5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solicitations</a:t>
            </a:r>
            <a:endParaRPr sz="2000" b="1" dirty="0">
              <a:latin typeface="+mj-lt"/>
              <a:cs typeface="Arial"/>
            </a:endParaRPr>
          </a:p>
          <a:p>
            <a:pPr marL="1212215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383030" algn="l"/>
              </a:tabLst>
            </a:pP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Support</a:t>
            </a:r>
            <a:r>
              <a:rPr sz="2000" b="1" spc="-1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20" dirty="0">
                <a:solidFill>
                  <a:srgbClr val="231F20"/>
                </a:solidFill>
                <a:latin typeface="+mj-lt"/>
                <a:cs typeface="Arial"/>
              </a:rPr>
              <a:t>Source</a:t>
            </a:r>
            <a:r>
              <a:rPr sz="2000" b="1" spc="-16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j-lt"/>
                <a:cs typeface="Arial"/>
              </a:rPr>
              <a:t>Approval</a:t>
            </a:r>
            <a:r>
              <a:rPr sz="2000" b="1" spc="-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j-lt"/>
                <a:cs typeface="Arial"/>
              </a:rPr>
              <a:t>Request</a:t>
            </a:r>
            <a:r>
              <a:rPr lang="en-US" sz="2000" b="1" spc="-10" dirty="0">
                <a:solidFill>
                  <a:srgbClr val="231F20"/>
                </a:solidFill>
                <a:latin typeface="+mj-lt"/>
                <a:cs typeface="Arial"/>
              </a:rPr>
              <a:t>s</a:t>
            </a:r>
          </a:p>
          <a:p>
            <a:pPr marL="1212215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383030" algn="l"/>
              </a:tabLst>
            </a:pPr>
            <a:endParaRPr lang="en-US" sz="2000" b="1" spc="-10" dirty="0">
              <a:solidFill>
                <a:srgbClr val="231F20"/>
              </a:solidFill>
              <a:latin typeface="+mj-lt"/>
              <a:cs typeface="Arial"/>
            </a:endParaRPr>
          </a:p>
          <a:p>
            <a:pPr marL="1212215" lvl="2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383030" algn="l"/>
              </a:tabLst>
            </a:pPr>
            <a:r>
              <a:rPr lang="fr-FR" sz="2400" b="1" spc="-10" dirty="0">
                <a:solidFill>
                  <a:srgbClr val="231F20"/>
                </a:solidFill>
                <a:latin typeface="Arial"/>
                <a:cs typeface="Arial"/>
              </a:rPr>
              <a:t>Email Assistance Requests to: </a:t>
            </a:r>
            <a:r>
              <a:rPr lang="fr-FR" sz="2400" b="1" u="heavy" spc="-10" dirty="0">
                <a:solidFill>
                  <a:srgbClr val="3953A4"/>
                </a:solidFill>
                <a:uFill>
                  <a:solidFill>
                    <a:srgbClr val="2764AF"/>
                  </a:solidFill>
                </a:uFill>
                <a:latin typeface="Arial"/>
                <a:cs typeface="Arial"/>
                <a:hlinkClick r:id="rId3"/>
              </a:rPr>
              <a:t>DSCC.cast.forge@dla.mil</a:t>
            </a:r>
            <a:endParaRPr lang="fr-FR" sz="2400" b="1" dirty="0">
              <a:latin typeface="Arial"/>
              <a:cs typeface="Arial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0235B7F2-6987-AC50-5822-DFEAFFF9F1B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0543" y="2996821"/>
            <a:ext cx="3068005" cy="30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6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Types of Assistance Provided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5</a:t>
            </a:fld>
            <a:r>
              <a:rPr lang="en-US" dirty="0"/>
              <a:t> of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6F1-1941-77A1-6B93-48378475901D}"/>
              </a:ext>
            </a:extLst>
          </p:cNvPr>
          <p:cNvSpPr txBox="1"/>
          <p:nvPr/>
        </p:nvSpPr>
        <p:spPr>
          <a:xfrm>
            <a:off x="546538" y="1781154"/>
            <a:ext cx="95020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indent="-45593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Find existing</a:t>
            </a:r>
            <a:r>
              <a:rPr lang="en-US"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tooling</a:t>
            </a:r>
            <a:r>
              <a:rPr lang="en-US" sz="24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469265" indent="-45593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Identify </a:t>
            </a:r>
            <a:r>
              <a:rPr lang="en-US" sz="2400" b="1" dirty="0">
                <a:solidFill>
                  <a:srgbClr val="231F20"/>
                </a:solidFill>
                <a:cs typeface="Arial"/>
              </a:rPr>
              <a:t>foundry</a:t>
            </a:r>
            <a:r>
              <a:rPr lang="en-US" sz="2400" b="1" spc="-60" dirty="0">
                <a:solidFill>
                  <a:srgbClr val="231F20"/>
                </a:solidFill>
                <a:cs typeface="Arial"/>
              </a:rPr>
              <a:t> and</a:t>
            </a:r>
            <a:r>
              <a:rPr lang="en-US" sz="2400" b="1" spc="-55" dirty="0">
                <a:solidFill>
                  <a:srgbClr val="231F20"/>
                </a:solidFill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cs typeface="Arial"/>
              </a:rPr>
              <a:t>forge resources</a:t>
            </a:r>
          </a:p>
          <a:p>
            <a:pPr marL="926465" lvl="1" indent="-455930">
              <a:buChar char="•"/>
              <a:tabLst>
                <a:tab pos="469265" algn="l"/>
              </a:tabLst>
            </a:pPr>
            <a:r>
              <a:rPr lang="en-US" sz="2400" b="1" spc="-65" dirty="0">
                <a:solidFill>
                  <a:srgbClr val="231F20"/>
                </a:solidFill>
                <a:latin typeface="Arial"/>
                <a:cs typeface="Arial"/>
              </a:rPr>
              <a:t>Material and process support</a:t>
            </a:r>
            <a:endParaRPr lang="en-US" sz="24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469265" indent="-45593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lang="en-US" sz="2400" b="1" spc="-30" dirty="0">
                <a:solidFill>
                  <a:srgbClr val="231F20"/>
                </a:solidFill>
                <a:latin typeface="Arial"/>
                <a:cs typeface="Arial"/>
              </a:rPr>
              <a:t>Provide technical</a:t>
            </a:r>
            <a:r>
              <a:rPr lang="en-US" sz="24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analysis and support</a:t>
            </a:r>
            <a:r>
              <a:rPr lang="en-US" sz="24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en-US" sz="2400" b="1" spc="-5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26465" lvl="1" indent="-455930">
              <a:buChar char="•"/>
              <a:tabLst>
                <a:tab pos="469265" algn="l"/>
              </a:tabLst>
            </a:pPr>
            <a:r>
              <a:rPr lang="en-US" sz="2400" b="1" spc="-30" dirty="0">
                <a:solidFill>
                  <a:srgbClr val="231F20"/>
                </a:solidFill>
                <a:latin typeface="Arial"/>
                <a:cs typeface="Arial"/>
              </a:rPr>
              <a:t>Tech</a:t>
            </a:r>
            <a:r>
              <a:rPr lang="en-US" sz="2400" b="1" spc="-135" dirty="0">
                <a:solidFill>
                  <a:srgbClr val="231F20"/>
                </a:solidFill>
                <a:latin typeface="Arial"/>
                <a:cs typeface="Arial"/>
              </a:rPr>
              <a:t> d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ata</a:t>
            </a:r>
            <a:r>
              <a:rPr lang="en-US"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lang="en-US" sz="24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lang="en-US" sz="24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endParaRPr lang="en-US" sz="2400" b="1" dirty="0">
              <a:latin typeface="Arial"/>
              <a:cs typeface="Arial"/>
            </a:endParaRPr>
          </a:p>
          <a:p>
            <a:pPr marL="926465" lvl="1" indent="-455930">
              <a:lnSpc>
                <a:spcPct val="100000"/>
              </a:lnSpc>
              <a:buChar char="•"/>
              <a:tabLst>
                <a:tab pos="926465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Casting &amp; forging process</a:t>
            </a:r>
            <a:r>
              <a:rPr lang="en-US" sz="24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analysis</a:t>
            </a:r>
            <a:endParaRPr lang="en-US" sz="2400" b="1" dirty="0">
              <a:latin typeface="Arial"/>
              <a:cs typeface="Arial"/>
            </a:endParaRPr>
          </a:p>
          <a:p>
            <a:pPr marL="926465" lvl="1" indent="-455930">
              <a:lnSpc>
                <a:spcPct val="100000"/>
              </a:lnSpc>
              <a:buChar char="•"/>
              <a:tabLst>
                <a:tab pos="926465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lang="en-US" sz="24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endParaRPr lang="en-US" sz="2400" b="1" dirty="0">
              <a:latin typeface="Arial"/>
              <a:cs typeface="Arial"/>
            </a:endParaRPr>
          </a:p>
          <a:p>
            <a:pPr marL="927100" marR="274955" lvl="1" indent="-457834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Inspection</a:t>
            </a:r>
            <a:r>
              <a:rPr lang="en-US" sz="24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lang="en-US" sz="24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1384300" marR="274955" lvl="2" indent="-457834">
              <a:buChar char="•"/>
              <a:tabLst>
                <a:tab pos="927100" algn="l"/>
              </a:tabLst>
            </a:pPr>
            <a:r>
              <a:rPr lang="en-US" sz="2400" b="1" spc="-10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oordinate</a:t>
            </a:r>
            <a:r>
              <a:rPr lang="en-US" sz="24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lang="en-US" sz="24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contractor</a:t>
            </a:r>
            <a:r>
              <a:rPr lang="en-US" sz="24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ESA</a:t>
            </a:r>
            <a:r>
              <a:rPr lang="en-US" sz="2400" b="1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and/or</a:t>
            </a:r>
            <a:r>
              <a:rPr lang="en-US" sz="24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lang="en-US"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25" dirty="0">
                <a:solidFill>
                  <a:srgbClr val="231F20"/>
                </a:solidFill>
                <a:latin typeface="Arial"/>
                <a:cs typeface="Arial"/>
              </a:rPr>
              <a:t>lab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E777-3A81-1F3C-4DC3-51E6A3F71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2" y="5442857"/>
            <a:ext cx="1803074" cy="1739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E60EB-2E1B-D64D-D313-73F0E6DA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737" y="1963366"/>
            <a:ext cx="3112851" cy="23346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01626-2182-E070-E413-419C8B619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30" y="5442857"/>
            <a:ext cx="2074803" cy="1739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F8974-4E2A-6EE3-B80C-697006BC8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77" y="5442857"/>
            <a:ext cx="2607733" cy="17393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79324-5FAD-523D-65C4-B2F93E0B1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7855" y="5442857"/>
            <a:ext cx="2607733" cy="17384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6568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Support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6</a:t>
            </a:fld>
            <a:r>
              <a:rPr lang="en-US" dirty="0"/>
              <a:t> of 10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32D8F3A-4108-040D-F590-E951A0CC2907}"/>
              </a:ext>
            </a:extLst>
          </p:cNvPr>
          <p:cNvSpPr txBox="1"/>
          <p:nvPr/>
        </p:nvSpPr>
        <p:spPr>
          <a:xfrm>
            <a:off x="357352" y="1882794"/>
            <a:ext cx="9778236" cy="36439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593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Integrated</a:t>
            </a:r>
            <a:r>
              <a:rPr sz="24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Casting</a:t>
            </a:r>
            <a:r>
              <a:rPr sz="24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24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 (ICON)</a:t>
            </a:r>
            <a:endParaRPr sz="2400" b="1" dirty="0">
              <a:latin typeface="Arial"/>
              <a:cs typeface="Arial"/>
            </a:endParaRPr>
          </a:p>
          <a:p>
            <a:pPr marL="926465" lvl="1" indent="-455930">
              <a:lnSpc>
                <a:spcPct val="100000"/>
              </a:lnSpc>
              <a:buChar char="•"/>
              <a:tabLst>
                <a:tab pos="926465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Cast</a:t>
            </a:r>
            <a:r>
              <a:rPr sz="24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tooling</a:t>
            </a:r>
            <a:r>
              <a:rPr sz="24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database</a:t>
            </a:r>
            <a:endParaRPr sz="2400" b="1" dirty="0">
              <a:latin typeface="Arial"/>
              <a:cs typeface="Arial"/>
            </a:endParaRPr>
          </a:p>
          <a:p>
            <a:pPr marL="926465" lvl="1" indent="-455930">
              <a:lnSpc>
                <a:spcPct val="100000"/>
              </a:lnSpc>
              <a:buChar char="•"/>
              <a:tabLst>
                <a:tab pos="926465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Supplier</a:t>
            </a:r>
            <a:r>
              <a:rPr sz="24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database</a:t>
            </a:r>
            <a:endParaRPr sz="2400" b="1" dirty="0">
              <a:latin typeface="Arial"/>
              <a:cs typeface="Arial"/>
            </a:endParaRPr>
          </a:p>
          <a:p>
            <a:pPr marL="927100" marR="4707255" lvl="1" indent="-456565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2400" b="1" spc="-35" dirty="0">
                <a:solidFill>
                  <a:srgbClr val="231F20"/>
                </a:solidFill>
                <a:latin typeface="Arial"/>
                <a:cs typeface="Arial"/>
              </a:rPr>
              <a:t>Toolkit</a:t>
            </a:r>
            <a:r>
              <a:rPr sz="24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database </a:t>
            </a:r>
            <a:endParaRPr lang="en-US" sz="2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27100" marR="4707255" lvl="1" indent="-456565">
              <a:lnSpc>
                <a:spcPct val="100000"/>
              </a:lnSpc>
              <a:buChar char="•"/>
              <a:tabLst>
                <a:tab pos="927100" algn="l"/>
              </a:tabLst>
            </a:pP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https://icon.nffs.org</a:t>
            </a:r>
            <a:r>
              <a:rPr lang="en-US"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2400" b="1" dirty="0">
              <a:latin typeface="Arial"/>
              <a:cs typeface="Arial"/>
            </a:endParaRPr>
          </a:p>
          <a:p>
            <a:pPr marL="469265" marR="2095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endParaRPr lang="en-US" sz="24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469265" marR="20955" indent="-456565">
              <a:buFontTx/>
              <a:buChar char="•"/>
              <a:tabLst>
                <a:tab pos="469265" algn="l"/>
              </a:tabLst>
            </a:pPr>
            <a:r>
              <a:rPr lang="en-US" sz="2400" b="1" dirty="0">
                <a:solidFill>
                  <a:srgbClr val="231F20"/>
                </a:solidFill>
                <a:cs typeface="Arial"/>
              </a:rPr>
              <a:t>Haystack</a:t>
            </a:r>
            <a:r>
              <a:rPr lang="en-US" sz="2400" b="1" spc="-145" dirty="0">
                <a:solidFill>
                  <a:srgbClr val="231F20"/>
                </a:solidFill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cs typeface="Arial"/>
              </a:rPr>
              <a:t>Gold</a:t>
            </a:r>
            <a:endParaRPr lang="en-US" sz="2400" b="1" dirty="0">
              <a:cs typeface="Arial"/>
            </a:endParaRPr>
          </a:p>
          <a:p>
            <a:pPr marL="926465" marR="20955" lvl="1" indent="-456565"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National</a:t>
            </a:r>
            <a:r>
              <a:rPr sz="24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Forging</a:t>
            </a:r>
            <a:r>
              <a:rPr sz="24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Tooling</a:t>
            </a:r>
            <a:r>
              <a:rPr sz="24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Database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 (NFTD)</a:t>
            </a:r>
            <a:r>
              <a:rPr lang="en-US" sz="24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en-US" sz="24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469265" marR="46355" indent="-457200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Forging</a:t>
            </a:r>
            <a:r>
              <a:rPr sz="2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Industry</a:t>
            </a:r>
            <a:r>
              <a:rPr sz="24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Assoc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iation</a:t>
            </a:r>
            <a:r>
              <a:rPr sz="24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Request</a:t>
            </a:r>
            <a:r>
              <a:rPr sz="24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24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Quote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 (FIA</a:t>
            </a:r>
            <a:r>
              <a:rPr lang="en-US" sz="2400" b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RFQ)</a:t>
            </a:r>
          </a:p>
          <a:p>
            <a:pPr marL="926465" marR="46355" lvl="1" indent="-457200">
              <a:buChar char="•"/>
              <a:tabLst>
                <a:tab pos="469265" algn="l"/>
              </a:tabLst>
            </a:pPr>
            <a:r>
              <a:rPr lang="en-US" sz="2000" b="1" spc="-2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https://www.forging.org/fia/content/rfq-form/RFQ_Submission_Form.aspx</a:t>
            </a:r>
            <a:r>
              <a:rPr lang="en-US" sz="2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DB2E5-AE65-386A-F860-40FC0D4C6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052" y="1567657"/>
            <a:ext cx="2892667" cy="27678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C7785-05A3-88EA-68CA-8F9C83D3E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32" y="5690715"/>
            <a:ext cx="1847968" cy="16426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16DAE-F0B5-2A5E-4BE4-8470F912A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168" y="5701703"/>
            <a:ext cx="1580661" cy="16316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B8569-5CAD-4E42-EBEC-9CBCAAAB6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198" y="5711241"/>
            <a:ext cx="2364432" cy="16221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949BEB-E30C-BA04-E208-AD5500E70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3999" y="5711241"/>
            <a:ext cx="3301589" cy="16137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49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Program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7</a:t>
            </a:fld>
            <a:r>
              <a:rPr lang="en-US" dirty="0"/>
              <a:t> of 10</a:t>
            </a: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29EC6377-5B0B-FBBC-AB46-E562C21D4B17}"/>
              </a:ext>
            </a:extLst>
          </p:cNvPr>
          <p:cNvSpPr txBox="1"/>
          <p:nvPr/>
        </p:nvSpPr>
        <p:spPr>
          <a:xfrm>
            <a:off x="309132" y="1501499"/>
            <a:ext cx="25973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20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Solicitation</a:t>
            </a:r>
            <a:endParaRPr sz="2000" b="1" dirty="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B186A0-D260-C693-3D83-F36DB8C9B3DE}"/>
              </a:ext>
            </a:extLst>
          </p:cNvPr>
          <p:cNvGrpSpPr/>
          <p:nvPr/>
        </p:nvGrpSpPr>
        <p:grpSpPr>
          <a:xfrm>
            <a:off x="136634" y="2228234"/>
            <a:ext cx="2883626" cy="4196225"/>
            <a:chOff x="6394252" y="2542164"/>
            <a:chExt cx="2883626" cy="419622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206200ED-BA70-6B18-599A-E2D614BAC67B}"/>
                </a:ext>
              </a:extLst>
            </p:cNvPr>
            <p:cNvSpPr txBox="1"/>
            <p:nvPr/>
          </p:nvSpPr>
          <p:spPr>
            <a:xfrm>
              <a:off x="6394252" y="6264541"/>
              <a:ext cx="2573020" cy="47384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156210">
                <a:lnSpc>
                  <a:spcPct val="100000"/>
                </a:lnSpc>
                <a:spcBef>
                  <a:spcPts val="95"/>
                </a:spcBef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IAW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BASIC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DRAWING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NR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19200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11741103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REVISION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NR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DTD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07/11/2009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PART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PIECE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NUMBER:</a:t>
              </a:r>
              <a:endParaRPr sz="500" dirty="0">
                <a:latin typeface="Courier New"/>
                <a:cs typeface="Courier New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IAW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REFERENCE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DRAWING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19200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11741140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REVISION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NR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DTD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11/07/2009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PART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PIECE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NUMBER:</a:t>
              </a:r>
              <a:endParaRPr sz="500" dirty="0">
                <a:latin typeface="Courier New"/>
                <a:cs typeface="Courier New"/>
              </a:endParaRPr>
            </a:p>
            <a:p>
              <a:pPr marL="12700" marR="5080" indent="-635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IAW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REFERENCE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DRAWING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19200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11741141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REVISION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NR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DTD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11/07/2009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PART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PIECE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NUMBER:</a:t>
              </a:r>
              <a:endParaRPr sz="500" dirty="0">
                <a:latin typeface="Courier New"/>
                <a:cs typeface="Courier New"/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E92A74BB-3EB7-0947-6405-50CEB3664F4F}"/>
                </a:ext>
              </a:extLst>
            </p:cNvPr>
            <p:cNvSpPr txBox="1"/>
            <p:nvPr/>
          </p:nvSpPr>
          <p:spPr>
            <a:xfrm>
              <a:off x="6406650" y="2542164"/>
              <a:ext cx="2421255" cy="2430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ts val="580"/>
                </a:lnSpc>
                <a:spcBef>
                  <a:spcPts val="95"/>
                </a:spcBef>
              </a:pPr>
              <a:r>
                <a:rPr sz="700" b="1" spc="-10" dirty="0">
                  <a:solidFill>
                    <a:srgbClr val="231F20"/>
                  </a:solidFill>
                  <a:latin typeface="Arial"/>
                  <a:cs typeface="Arial"/>
                </a:rPr>
                <a:t>SECTION </a:t>
              </a:r>
              <a:r>
                <a:rPr sz="700" b="1" spc="-50" dirty="0">
                  <a:solidFill>
                    <a:srgbClr val="231F20"/>
                  </a:solidFill>
                  <a:latin typeface="Arial"/>
                  <a:cs typeface="Arial"/>
                </a:rPr>
                <a:t>B</a:t>
              </a:r>
              <a:endParaRPr sz="700" dirty="0">
                <a:latin typeface="Arial"/>
                <a:cs typeface="Arial"/>
              </a:endParaRPr>
            </a:p>
            <a:p>
              <a:pPr marL="12700">
                <a:lnSpc>
                  <a:spcPts val="58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QPL/QML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COMPONENTS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ONLY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FROM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SOURCES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QUALIFIED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ON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APPLICABLE</a:t>
              </a:r>
              <a:endParaRPr sz="500" dirty="0">
                <a:latin typeface="Courier New"/>
                <a:cs typeface="Courier New"/>
              </a:endParaRPr>
            </a:p>
            <a:p>
              <a:pPr marL="12700">
                <a:lnSpc>
                  <a:spcPct val="100000"/>
                </a:lnSpc>
              </a:pP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QPL(S)/QML(S).</a:t>
              </a:r>
              <a:endParaRPr sz="500" dirty="0">
                <a:latin typeface="Courier New"/>
                <a:cs typeface="Courier New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A4CEF742-7B50-FC55-EC33-6E081B00A3FC}"/>
                </a:ext>
              </a:extLst>
            </p:cNvPr>
            <p:cNvSpPr txBox="1"/>
            <p:nvPr/>
          </p:nvSpPr>
          <p:spPr>
            <a:xfrm>
              <a:off x="6405138" y="2835492"/>
              <a:ext cx="2872740" cy="29360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3970">
                <a:lnSpc>
                  <a:spcPct val="100000"/>
                </a:lnSpc>
                <a:spcBef>
                  <a:spcPts val="95"/>
                </a:spcBef>
              </a:pP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SAMPLING:</a:t>
              </a:r>
              <a:endParaRPr sz="500" dirty="0">
                <a:latin typeface="Courier New"/>
                <a:cs typeface="Courier New"/>
              </a:endParaRPr>
            </a:p>
            <a:p>
              <a:pPr marL="13335" marR="35560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SAMPLING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METHOD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SHALL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ACCORDANCE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WITH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MIL-STD-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1916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OR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ASQ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H1331,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TABLE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COMPARABLE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ZERO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BASED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SAMPLING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PLAN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UNLESS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OTHERWISE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SPECIFIED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BY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CONTRACT.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IF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APPLICABLE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DRAWING,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SPECIFICATION,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STANDARD,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OR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QUALITY</a:t>
              </a:r>
              <a:r>
                <a:rPr sz="500" spc="-7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ASSURANCE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PROVISION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(QAP)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SPECIFIES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CRITICAL,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MAJOR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AND/OR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MINOR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ATTRIBUTES,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THEY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SHALL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ASSIGNED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VERIFICAITON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LEVELS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VII,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IV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II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OR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AQLS</a:t>
              </a:r>
              <a:r>
                <a:rPr sz="500" spc="-6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0.1,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1.0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4.0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RESPECTIVELY.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UNSPECIFIED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ATTRIBUTES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SHALL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BE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CONSIDERED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MAJOR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UNLESS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SAMPLING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PLANS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ARE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SPECIFIED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APPLICABLE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DOCUMENTS.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FOR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MIL-STD-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1916,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MANUFACTURER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MAY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USE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ATTRIBUTE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OR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VARIABLE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INSPECTION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METHOD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THEIR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OPTION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PER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CONTRACT.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MIL-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STD-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105/ASQ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Z1.4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MAY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USED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TO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SET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LOT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SIZE,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BUT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ACCEPTANCE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WOULD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BE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ZERO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NON-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CONFORMANCES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LOT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UNLESS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OTHERWISE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SPECIFIED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THE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CONTRACT.</a:t>
              </a:r>
              <a:endParaRPr sz="500" dirty="0">
                <a:latin typeface="Courier New"/>
                <a:cs typeface="Courier New"/>
              </a:endParaRPr>
            </a:p>
            <a:p>
              <a:pPr marL="13335" marR="79375">
                <a:lnSpc>
                  <a:spcPct val="100000"/>
                </a:lnSpc>
                <a:spcBef>
                  <a:spcPts val="5"/>
                </a:spcBef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CLASS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OZONE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DEPLETING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CHEMICALS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ARE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NOT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TO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USED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NOR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INCORPORATED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IN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ANY</a:t>
              </a:r>
              <a:r>
                <a:rPr sz="500" spc="-6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ITEMS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TO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DELIVERED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UNDER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THIS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CONTRACT.THIS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PROHIBITION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SUPERSEDES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ALL</a:t>
              </a:r>
              <a:r>
                <a:rPr sz="500" spc="-6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SPECIFICATION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REQUIREMENTS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BUT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DOES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NOT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ALLEVIATE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ANY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PRODUCT REQUIREMENTS.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SUBSTITUTE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CHEMICALS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MUST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SUBMITTED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FOR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APPROVAL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UNLESS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THEY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ARE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AUTHORIZED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BY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SPECIFICATION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REQUIREMENTS. 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"CONTRACTOR/MANUFACTURER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IS</a:t>
              </a:r>
              <a:r>
                <a:rPr sz="500" spc="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REQUIRED TO ESTABLISH AND</a:t>
              </a:r>
              <a:r>
                <a:rPr sz="500" spc="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MAINTAIN 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A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CALIBRATION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SYSTEM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THAT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MEETS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REQUIREMENTS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ANSI/NCSL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Z540-1-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1994,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AMERICAN</a:t>
              </a:r>
              <a:r>
                <a:rPr sz="500" spc="-7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NATIONAL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STANDARD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FOR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CALIBRATION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-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CALIBRATION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LABORATORIES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AND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MEASURING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TEST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EQUIPMENT-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GENERAL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REQUIREMENTS,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OR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ISO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10012-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1,</a:t>
              </a:r>
              <a:r>
                <a:rPr sz="500" spc="-1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QUALITY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ASSURANCE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REQUIREMENTS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FOR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MEASURING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EQUIPMENT-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PART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1,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METROLOGICAL CONFIRMATION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SYSTEM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FOR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MEASURING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EQUIPMENT."</a:t>
              </a:r>
              <a:endParaRPr sz="500" dirty="0">
                <a:latin typeface="Courier New"/>
                <a:cs typeface="Courier New"/>
              </a:endParaRPr>
            </a:p>
            <a:p>
              <a:pPr marL="13335" marR="80645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"FINAL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INSPECTION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ACCEPTANCE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ITEM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SHALL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ACTUAL MANUFACTURING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FACILITY.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TECHNICAL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INSPECTION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REQUIRED.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CONTRACTOR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SHALL</a:t>
              </a:r>
              <a:r>
                <a:rPr sz="500" spc="-6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MAKE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DRAWINGS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TECHNICAL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INFORMATION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AVAILABLE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TO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VERIFY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THAT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THE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ITEM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MEETS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ALL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TECHNICAL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REQUIREMENTS.</a:t>
              </a:r>
              <a:endParaRPr sz="500" dirty="0">
                <a:latin typeface="Courier New"/>
                <a:cs typeface="Courier New"/>
              </a:endParaRPr>
            </a:p>
            <a:p>
              <a:pPr marL="13335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COUNT,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KIND,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CONDITION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INSPECTIONS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ARE</a:t>
              </a:r>
              <a:endParaRPr sz="500" dirty="0">
                <a:latin typeface="Courier New"/>
                <a:cs typeface="Courier New"/>
              </a:endParaRPr>
            </a:p>
            <a:p>
              <a:pPr marL="13335" marR="7620" indent="-1270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NOT</a:t>
              </a:r>
              <a:r>
                <a:rPr sz="500" spc="7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ACCEPTABLE.</a:t>
              </a:r>
              <a:r>
                <a:rPr sz="500" spc="8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THIS</a:t>
              </a:r>
              <a:r>
                <a:rPr sz="500" spc="7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NOTE</a:t>
              </a:r>
              <a:r>
                <a:rPr sz="500" spc="7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TAKES</a:t>
              </a:r>
              <a:r>
                <a:rPr sz="500" spc="7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PRECEDENCE</a:t>
              </a:r>
              <a:r>
                <a:rPr sz="500" spc="8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OVER</a:t>
              </a:r>
              <a:r>
                <a:rPr sz="500" spc="7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MASTER</a:t>
              </a:r>
              <a:r>
                <a:rPr sz="500" spc="8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SOLICITATION</a:t>
              </a:r>
              <a:r>
                <a:rPr sz="500" spc="8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0" dirty="0">
                  <a:solidFill>
                    <a:srgbClr val="231F20"/>
                  </a:solidFill>
                  <a:latin typeface="Courier New"/>
                  <a:cs typeface="Courier New"/>
                </a:rPr>
                <a:t>PART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ONE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PROVISIONS,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NOTE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6,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QUOTATIONS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BY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NON-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MANUFACTURERS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(APR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1984,</a:t>
              </a:r>
              <a:endParaRPr sz="500" dirty="0">
                <a:latin typeface="Courier New"/>
                <a:cs typeface="Courier New"/>
              </a:endParaRPr>
            </a:p>
            <a:p>
              <a:pPr marL="13335" marR="263525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DCSC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52.217-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9C01).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FINAL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INSPECTION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PACKAGING,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IF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REQUIRED,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MAY</a:t>
              </a:r>
              <a:r>
                <a:rPr sz="500" spc="-3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BE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CONDUCTED</a:t>
              </a:r>
              <a:r>
                <a:rPr sz="500" spc="-7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ELSEWHERE."</a:t>
              </a:r>
              <a:endParaRPr sz="500" dirty="0">
                <a:latin typeface="Courier New"/>
                <a:cs typeface="Courier New"/>
              </a:endParaRPr>
            </a:p>
            <a:p>
              <a:pPr marL="13335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FULL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AND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OPEN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COMPETITION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APPLIES.</a:t>
              </a:r>
              <a:endParaRPr sz="500" dirty="0">
                <a:latin typeface="Courier New"/>
                <a:cs typeface="Courier New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CONTRACTOR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SHALL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RETAIN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ALL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FIRST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ARTICLE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UNITS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PRODUCTION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STANDARDS.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DISPOSITION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APPROVED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FIRST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ARTICLE</a:t>
              </a:r>
              <a:r>
                <a:rPr sz="500" spc="-5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TEST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SAMPLES: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5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CONTRACTOR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25" dirty="0">
                  <a:solidFill>
                    <a:srgbClr val="231F20"/>
                  </a:solidFill>
                  <a:latin typeface="Courier New"/>
                  <a:cs typeface="Courier New"/>
                </a:rPr>
                <a:t>MAY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DELIVER</a:t>
              </a:r>
              <a:r>
                <a:rPr sz="500" spc="-6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APPROVED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UNDAMAGED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FIRST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ARTICLE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SAMPLES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AS</a:t>
              </a:r>
              <a:r>
                <a:rPr sz="500" spc="-40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PART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OF</a:t>
              </a:r>
              <a:r>
                <a:rPr sz="500" spc="-4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231F20"/>
                  </a:solidFill>
                  <a:latin typeface="Courier New"/>
                  <a:cs typeface="Courier New"/>
                </a:rPr>
                <a:t>THE</a:t>
              </a:r>
              <a:r>
                <a:rPr sz="500" spc="-35" dirty="0">
                  <a:solidFill>
                    <a:srgbClr val="231F20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231F20"/>
                  </a:solidFill>
                  <a:latin typeface="Courier New"/>
                  <a:cs typeface="Courier New"/>
                </a:rPr>
                <a:t>PRODUCTION QUANTITY.</a:t>
              </a:r>
              <a:endParaRPr sz="500" dirty="0">
                <a:latin typeface="Courier New"/>
                <a:cs typeface="Courier New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DA1C7761-4A6F-1507-44FE-92C18D7D9E20}"/>
                </a:ext>
              </a:extLst>
            </p:cNvPr>
            <p:cNvSpPr txBox="1"/>
            <p:nvPr/>
          </p:nvSpPr>
          <p:spPr>
            <a:xfrm>
              <a:off x="6405442" y="5806562"/>
              <a:ext cx="2837180" cy="3969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</a:pP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A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metal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casting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process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was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identified</a:t>
              </a:r>
              <a:r>
                <a:rPr sz="500" spc="-3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as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a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means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to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manufacture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this</a:t>
              </a:r>
              <a:r>
                <a:rPr sz="500" spc="-3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ED2024"/>
                  </a:solidFill>
                  <a:latin typeface="Courier New"/>
                  <a:cs typeface="Courier New"/>
                </a:rPr>
                <a:t>item.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Tooling</a:t>
              </a:r>
              <a:r>
                <a:rPr sz="500" spc="-6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is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required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to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produce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a</a:t>
              </a:r>
              <a:r>
                <a:rPr sz="500" spc="-4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casting.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For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sourcing,</a:t>
              </a:r>
              <a:r>
                <a:rPr sz="500" spc="-4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tooling,</a:t>
              </a:r>
              <a:r>
                <a:rPr sz="500" spc="-3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ED2024"/>
                  </a:solidFill>
                  <a:latin typeface="Courier New"/>
                  <a:cs typeface="Courier New"/>
                </a:rPr>
                <a:t>materials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or</a:t>
              </a:r>
              <a:r>
                <a:rPr sz="500" spc="-7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other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information,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please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contact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the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appropriate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assistance</a:t>
              </a:r>
              <a:r>
                <a:rPr sz="500" spc="-5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spc="-20" dirty="0">
                  <a:solidFill>
                    <a:srgbClr val="ED2024"/>
                  </a:solidFill>
                  <a:latin typeface="Courier New"/>
                  <a:cs typeface="Courier New"/>
                </a:rPr>
                <a:t>team: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(Aviation,</a:t>
              </a:r>
              <a:r>
                <a:rPr sz="500" spc="-1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C&amp;E</a:t>
              </a:r>
              <a:r>
                <a:rPr sz="500" spc="-2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Supply</a:t>
              </a:r>
              <a:r>
                <a:rPr sz="500" spc="-1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Chains)</a:t>
              </a:r>
              <a:r>
                <a:rPr sz="500" spc="-1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spc="-20" dirty="0">
                  <a:solidFill>
                    <a:srgbClr val="ED2024"/>
                  </a:solidFill>
                  <a:latin typeface="Courier New"/>
                  <a:cs typeface="Courier New"/>
                  <a:hlinkClick r:id="rId3"/>
                </a:rPr>
                <a:t>DSCR.AFCAT@dla.mil;</a:t>
              </a:r>
              <a:r>
                <a:rPr sz="500" spc="-2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(Land</a:t>
              </a:r>
              <a:r>
                <a:rPr sz="500" spc="-2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&amp;</a:t>
              </a:r>
              <a:r>
                <a:rPr sz="500" spc="-1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Maritime</a:t>
              </a:r>
              <a:r>
                <a:rPr sz="500" spc="-15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spc="-10" dirty="0">
                  <a:solidFill>
                    <a:srgbClr val="ED2024"/>
                  </a:solidFill>
                  <a:latin typeface="Courier New"/>
                  <a:cs typeface="Courier New"/>
                </a:rPr>
                <a:t>Supply </a:t>
              </a:r>
              <a:r>
                <a:rPr sz="500" dirty="0">
                  <a:solidFill>
                    <a:srgbClr val="ED2024"/>
                  </a:solidFill>
                  <a:latin typeface="Courier New"/>
                  <a:cs typeface="Courier New"/>
                </a:rPr>
                <a:t>Chains)</a:t>
              </a:r>
              <a:r>
                <a:rPr sz="500" spc="-50" dirty="0">
                  <a:solidFill>
                    <a:srgbClr val="ED2024"/>
                  </a:solidFill>
                  <a:latin typeface="Courier New"/>
                  <a:cs typeface="Courier New"/>
                </a:rPr>
                <a:t> </a:t>
              </a:r>
              <a:r>
                <a:rPr sz="500" u="sng" spc="-10" dirty="0">
                  <a:solidFill>
                    <a:srgbClr val="3953A4"/>
                  </a:solidFill>
                  <a:uFill>
                    <a:solidFill>
                      <a:srgbClr val="ED2024"/>
                    </a:solidFill>
                  </a:uFill>
                  <a:latin typeface="Courier New"/>
                  <a:cs typeface="Courier New"/>
                  <a:hlinkClick r:id="rId4"/>
                </a:rPr>
                <a:t>DSCC.cast.forge@dla.mil</a:t>
              </a:r>
              <a:endParaRPr sz="500">
                <a:latin typeface="Courier New"/>
                <a:cs typeface="Courier New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E29337-6158-8F7A-B1D2-8A971B2BE382}"/>
              </a:ext>
            </a:extLst>
          </p:cNvPr>
          <p:cNvSpPr txBox="1"/>
          <p:nvPr/>
        </p:nvSpPr>
        <p:spPr>
          <a:xfrm>
            <a:off x="3929743" y="1901748"/>
            <a:ext cx="64334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  <a:cs typeface="Courier New" panose="02070309020205020404" pitchFamily="49" charset="0"/>
              </a:rPr>
              <a:t>Casting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 metal casting process was identified as a means to manufacture this item. Tooling is required to produce a casting. For sourcing, tooling, materials or other information, please contact the appropriate assistance team: (Aviation, C&amp;E Supply Chains)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DSCR.AFCAT@dla.mil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(Land &amp; Maritime Supply Chains)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DSCC.cast.forge@dla.mil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+mj-lt"/>
              <a:cs typeface="Courier New" panose="02070309020205020404" pitchFamily="49" charset="0"/>
            </a:endParaRPr>
          </a:p>
          <a:p>
            <a:pPr algn="ctr"/>
            <a:r>
              <a:rPr lang="en-US" b="1" dirty="0">
                <a:latin typeface="+mj-lt"/>
                <a:cs typeface="Courier New" panose="02070309020205020404" pitchFamily="49" charset="0"/>
              </a:rPr>
              <a:t>Forging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 forging process was identified as a means to manufacture this item. Tooling is required to produce a forging. For sourcing,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tooling, materials or other information, please contact the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appropriate assistance team: (Aviation, C&amp;E Supply Chains)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DSCR.AFCAT@dla.mil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;(Land &amp; Maritime Supply Chains)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DSCC.cast.forge@dla.mil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b="1" dirty="0">
                <a:latin typeface="+mj-lt"/>
                <a:cs typeface="Courier New" panose="02070309020205020404" pitchFamily="49" charset="0"/>
              </a:rPr>
              <a:t>Suspected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Casting/forging may be required to manufacture this NSN. If a casting/forging is required, tooling is typically involved. The government may not have this special tooling. For sourcing, tooling, materials or other information, please contact the appropriate assistance team: (Aviation, C&amp;E Supply Chains)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DSCR.AFCAT@dla.mil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(Land &amp; Maritime Supply Chains)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DSCC.cast.forge@dla.mil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7F79E476-63D9-FCBC-5AA1-0BC1D7EEEA50}"/>
              </a:ext>
            </a:extLst>
          </p:cNvPr>
          <p:cNvSpPr txBox="1"/>
          <p:nvPr/>
        </p:nvSpPr>
        <p:spPr>
          <a:xfrm>
            <a:off x="5847794" y="1522541"/>
            <a:ext cx="25973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231F20"/>
                </a:solidFill>
                <a:latin typeface="Arial"/>
                <a:cs typeface="Arial"/>
              </a:rPr>
              <a:t>Section B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85DABB4-6002-44F1-26E1-F5C68A76E6FB}"/>
              </a:ext>
            </a:extLst>
          </p:cNvPr>
          <p:cNvSpPr/>
          <p:nvPr/>
        </p:nvSpPr>
        <p:spPr>
          <a:xfrm>
            <a:off x="2985004" y="2057400"/>
            <a:ext cx="1586996" cy="4686300"/>
          </a:xfrm>
          <a:prstGeom prst="leftBrace">
            <a:avLst>
              <a:gd name="adj1" fmla="val 10913"/>
              <a:gd name="adj2" fmla="val 77846"/>
            </a:avLst>
          </a:prstGeom>
          <a:ln w="31750">
            <a:solidFill>
              <a:srgbClr val="171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  <a:cs typeface="Arial"/>
              </a:rPr>
              <a:t>DECAF</a:t>
            </a:r>
            <a:r>
              <a:rPr lang="en-US" sz="2400" spc="-65" dirty="0">
                <a:latin typeface="Raleway Black" pitchFamily="2" charset="0"/>
                <a:cs typeface="Arial"/>
              </a:rPr>
              <a:t> </a:t>
            </a:r>
            <a:r>
              <a:rPr lang="en-US" sz="2400" dirty="0">
                <a:latin typeface="Raleway Black" pitchFamily="2" charset="0"/>
                <a:cs typeface="Arial"/>
              </a:rPr>
              <a:t>NSN</a:t>
            </a:r>
            <a:r>
              <a:rPr lang="en-US" sz="2400" spc="-60" dirty="0">
                <a:latin typeface="Raleway Black" pitchFamily="2" charset="0"/>
                <a:cs typeface="Arial"/>
              </a:rPr>
              <a:t> </a:t>
            </a:r>
            <a:r>
              <a:rPr lang="en-US" sz="2400" spc="-10" dirty="0">
                <a:latin typeface="Raleway Black" pitchFamily="2" charset="0"/>
                <a:cs typeface="Arial"/>
              </a:rPr>
              <a:t>Reviews</a:t>
            </a:r>
            <a:endParaRPr lang="en-US" sz="1400" dirty="0">
              <a:latin typeface="Raleway Black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8</a:t>
            </a:fld>
            <a:r>
              <a:rPr lang="en-US" dirty="0"/>
              <a:t> of 10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CC4BE0C-2096-529E-B2C4-7D003C90694B}"/>
              </a:ext>
            </a:extLst>
          </p:cNvPr>
          <p:cNvSpPr txBox="1"/>
          <p:nvPr/>
        </p:nvSpPr>
        <p:spPr>
          <a:xfrm>
            <a:off x="1258325" y="2691900"/>
            <a:ext cx="286357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252345" algn="l"/>
              </a:tabLst>
            </a:pPr>
            <a:r>
              <a:rPr sz="2000" b="1" u="sng" spc="-20" dirty="0">
                <a:solidFill>
                  <a:srgbClr val="231F20"/>
                </a:solidFill>
                <a:latin typeface="Arial"/>
                <a:cs typeface="Arial"/>
              </a:rPr>
              <a:t>LAND</a:t>
            </a:r>
            <a:endParaRPr sz="2000" b="1" u="sng" dirty="0">
              <a:latin typeface="Arial"/>
              <a:cs typeface="Arial"/>
            </a:endParaRPr>
          </a:p>
          <a:p>
            <a:pPr marL="299720" indent="-287020">
              <a:buFontTx/>
              <a:buChar char="•"/>
              <a:tabLst>
                <a:tab pos="299720" algn="l"/>
                <a:tab pos="1102360" algn="l"/>
              </a:tabLst>
            </a:pPr>
            <a:r>
              <a:rPr lang="en-US" sz="2000" b="1" spc="-20" dirty="0">
                <a:solidFill>
                  <a:srgbClr val="231F20"/>
                </a:solidFill>
                <a:cs typeface="Arial"/>
              </a:rPr>
              <a:t>Casting		8,783</a:t>
            </a:r>
            <a:endParaRPr lang="en-US" sz="2000" b="1" dirty="0"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  <a:tab pos="1102360" algn="l"/>
              </a:tabLst>
            </a:pPr>
            <a:r>
              <a:rPr sz="2000" b="1" spc="-10" dirty="0">
                <a:solidFill>
                  <a:srgbClr val="231F20"/>
                </a:solidFill>
                <a:latin typeface="Arial"/>
                <a:cs typeface="Arial"/>
              </a:rPr>
              <a:t>Forging</a:t>
            </a:r>
            <a:r>
              <a:rPr lang="en-US" sz="2000" b="1" spc="-10" dirty="0">
                <a:solidFill>
                  <a:srgbClr val="231F20"/>
                </a:solidFill>
                <a:latin typeface="Arial"/>
                <a:cs typeface="Arial"/>
              </a:rPr>
              <a:t>		</a:t>
            </a:r>
            <a:r>
              <a:rPr lang="en-US" sz="2000" b="1" dirty="0">
                <a:solidFill>
                  <a:srgbClr val="231F20"/>
                </a:solidFill>
                <a:latin typeface="Arial"/>
                <a:cs typeface="Arial"/>
              </a:rPr>
              <a:t>3,273</a:t>
            </a:r>
            <a:endParaRPr lang="en-US" sz="20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  <a:tab pos="1102360" algn="l"/>
              </a:tabLst>
            </a:pPr>
            <a:r>
              <a:rPr lang="en-US" sz="2000" b="1" spc="-10" dirty="0">
                <a:solidFill>
                  <a:srgbClr val="231F20"/>
                </a:solidFill>
                <a:latin typeface="Arial"/>
                <a:cs typeface="Arial"/>
              </a:rPr>
              <a:t>Both			2,044</a:t>
            </a:r>
            <a:endParaRPr sz="2000" b="1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20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Suspect</a:t>
            </a:r>
            <a:r>
              <a:rPr lang="en-US" sz="20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ed	7,</a:t>
            </a:r>
            <a:r>
              <a:rPr sz="20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88</a:t>
            </a:r>
            <a:r>
              <a:rPr lang="en-US" sz="2000" b="1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5</a:t>
            </a:r>
            <a:r>
              <a:rPr sz="2000" b="1" u="heavy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endParaRPr sz="2000" b="1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  <a:tab pos="1198880" algn="l"/>
              </a:tabLst>
            </a:pPr>
            <a:r>
              <a:rPr sz="2000" b="1" spc="-45" dirty="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lang="en-US" sz="20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231F20"/>
                </a:solidFill>
                <a:latin typeface="Arial"/>
                <a:cs typeface="Arial"/>
              </a:rPr>
              <a:t>NSNs </a:t>
            </a:r>
            <a:r>
              <a:rPr lang="en-US" sz="2000" b="1" spc="-45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lang="en-US" sz="2000" b="1" spc="-20" dirty="0">
                <a:solidFill>
                  <a:srgbClr val="231F20"/>
                </a:solidFill>
                <a:latin typeface="Arial"/>
                <a:cs typeface="Arial"/>
              </a:rPr>
              <a:t>21,985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F7BD7E6-BDBE-FEC6-D4A3-765E0BBD7612}"/>
              </a:ext>
            </a:extLst>
          </p:cNvPr>
          <p:cNvSpPr txBox="1"/>
          <p:nvPr/>
        </p:nvSpPr>
        <p:spPr>
          <a:xfrm>
            <a:off x="6394332" y="2657984"/>
            <a:ext cx="2710543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1999614" algn="l"/>
              </a:tabLst>
            </a:pPr>
            <a:r>
              <a:rPr sz="2000" b="1" u="sng" spc="-10" dirty="0">
                <a:solidFill>
                  <a:srgbClr val="231F20"/>
                </a:solidFill>
                <a:latin typeface="Arial"/>
                <a:cs typeface="Arial"/>
              </a:rPr>
              <a:t>MARITIME</a:t>
            </a:r>
            <a:endParaRPr sz="2000" b="1" u="sng" dirty="0">
              <a:latin typeface="Arial"/>
              <a:cs typeface="Arial"/>
            </a:endParaRPr>
          </a:p>
          <a:p>
            <a:pPr marL="282575" indent="-282575">
              <a:buFontTx/>
              <a:buChar char="•"/>
              <a:tabLst>
                <a:tab pos="174625" algn="l"/>
              </a:tabLst>
            </a:pPr>
            <a:r>
              <a:rPr lang="en-US" sz="2000" b="1" dirty="0">
                <a:solidFill>
                  <a:srgbClr val="231F20"/>
                </a:solidFill>
                <a:cs typeface="Arial"/>
              </a:rPr>
              <a:t>Casting		8,757</a:t>
            </a:r>
            <a:endParaRPr lang="en-US" sz="2000" b="1" dirty="0">
              <a:cs typeface="Arial"/>
            </a:endParaRPr>
          </a:p>
          <a:p>
            <a:pPr marL="282575" indent="-282575">
              <a:lnSpc>
                <a:spcPct val="100000"/>
              </a:lnSpc>
              <a:buChar char="•"/>
              <a:tabLst>
                <a:tab pos="174625" algn="l"/>
              </a:tabLst>
            </a:pPr>
            <a:r>
              <a:rPr sz="2000" b="1" dirty="0">
                <a:solidFill>
                  <a:srgbClr val="231F20"/>
                </a:solidFill>
                <a:latin typeface="Arial"/>
                <a:cs typeface="Arial"/>
              </a:rPr>
              <a:t>Forg</a:t>
            </a:r>
            <a:r>
              <a:rPr lang="en-US" sz="2000" b="1" dirty="0">
                <a:solidFill>
                  <a:srgbClr val="231F20"/>
                </a:solidFill>
                <a:latin typeface="Arial"/>
                <a:cs typeface="Arial"/>
              </a:rPr>
              <a:t>ing		5,599</a:t>
            </a:r>
            <a:endParaRPr sz="2000" b="1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lang="en-US" sz="2000" b="1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Both			</a:t>
            </a:r>
            <a:r>
              <a:rPr lang="en-US" sz="2000" b="1" dirty="0">
                <a:solidFill>
                  <a:srgbClr val="231F20"/>
                </a:solidFill>
                <a:latin typeface="Arial"/>
                <a:cs typeface="Arial"/>
              </a:rPr>
              <a:t>1,300</a:t>
            </a:r>
            <a:endParaRPr lang="en-US" sz="2000" b="1" spc="-10" dirty="0">
              <a:solidFill>
                <a:srgbClr val="231F20"/>
              </a:solidFill>
              <a:uFill>
                <a:solidFill>
                  <a:srgbClr val="231F20"/>
                </a:solidFill>
              </a:uFill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lang="en-US" sz="2000" b="1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Suspected    10,027          </a:t>
            </a:r>
          </a:p>
          <a:p>
            <a:pPr marL="29972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lang="en-US" sz="2000" b="1" spc="-35" dirty="0">
                <a:solidFill>
                  <a:srgbClr val="231F20"/>
                </a:solidFill>
                <a:latin typeface="Arial"/>
                <a:cs typeface="Arial"/>
              </a:rPr>
              <a:t>Total</a:t>
            </a:r>
            <a:r>
              <a:rPr lang="en-US" sz="2000" b="1" spc="-105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lang="en-US" sz="2000" b="1" spc="-10" dirty="0">
                <a:solidFill>
                  <a:srgbClr val="231F20"/>
                </a:solidFill>
                <a:cs typeface="Arial"/>
              </a:rPr>
              <a:t>NSNs</a:t>
            </a:r>
            <a:r>
              <a:rPr lang="en-US" sz="2000" b="1" spc="-105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lang="en-US" sz="2000" b="1" dirty="0">
                <a:solidFill>
                  <a:srgbClr val="231F20"/>
                </a:solidFill>
                <a:latin typeface="Arial"/>
                <a:cs typeface="Arial"/>
              </a:rPr>
              <a:t>25,683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2DE472B-2D1B-0EB6-3800-7FEAA3A4F7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1296" y="4762901"/>
            <a:ext cx="4596616" cy="24325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8FD58E82-C8FF-F649-52A4-D83BAB71CAA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288" y="4762900"/>
            <a:ext cx="4619713" cy="24325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6C132-A5FB-8420-8465-8ACDCE761630}"/>
              </a:ext>
            </a:extLst>
          </p:cNvPr>
          <p:cNvSpPr txBox="1"/>
          <p:nvPr/>
        </p:nvSpPr>
        <p:spPr>
          <a:xfrm>
            <a:off x="0" y="1950246"/>
            <a:ext cx="1036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215" marR="5080" indent="-713105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DLA</a:t>
            </a:r>
            <a:r>
              <a:rPr lang="en-US" sz="24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Enterprise</a:t>
            </a:r>
            <a:r>
              <a:rPr lang="en-US" sz="24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Cast</a:t>
            </a:r>
            <a:r>
              <a:rPr lang="en-US" sz="2400" b="1" spc="-60" dirty="0">
                <a:solidFill>
                  <a:srgbClr val="231F20"/>
                </a:solidFill>
                <a:latin typeface="Arial"/>
                <a:cs typeface="Arial"/>
              </a:rPr>
              <a:t> A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lang="en-US"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Forge (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DECAF) Database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9A211-85DF-872C-C2AA-C05D56A45A7D}"/>
              </a:ext>
            </a:extLst>
          </p:cNvPr>
          <p:cNvSpPr txBox="1"/>
          <p:nvPr/>
        </p:nvSpPr>
        <p:spPr>
          <a:xfrm>
            <a:off x="8725297" y="4475137"/>
            <a:ext cx="264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Oct 2024</a:t>
            </a:r>
          </a:p>
        </p:txBody>
      </p:sp>
    </p:spTree>
    <p:extLst>
      <p:ext uri="{BB962C8B-B14F-4D97-AF65-F5344CB8AC3E}">
        <p14:creationId xmlns:p14="http://schemas.microsoft.com/office/powerpoint/2010/main" val="44039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aleway Black" pitchFamily="2" charset="0"/>
              </a:rPr>
              <a:t>Key Takeaway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9</a:t>
            </a:fld>
            <a:r>
              <a:rPr lang="en-US" dirty="0"/>
              <a:t> of 10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A1A4043-03B5-6BBE-EEB1-D07F18835F4B}"/>
              </a:ext>
            </a:extLst>
          </p:cNvPr>
          <p:cNvSpPr txBox="1"/>
          <p:nvPr/>
        </p:nvSpPr>
        <p:spPr>
          <a:xfrm>
            <a:off x="582386" y="2148969"/>
            <a:ext cx="9192986" cy="2240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 marR="5080" indent="-456565">
              <a:lnSpc>
                <a:spcPct val="100000"/>
              </a:lnSpc>
              <a:buChar char="•"/>
              <a:tabLst>
                <a:tab pos="46863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lang="en-US" sz="24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r>
              <a:rPr lang="en-US" sz="240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FACT</a:t>
            </a:r>
            <a:r>
              <a:rPr lang="en-US" sz="24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lang="en-US"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here to</a:t>
            </a:r>
            <a:r>
              <a:rPr lang="en-US" sz="24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lang="en-US" sz="24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assistance . . .</a:t>
            </a:r>
            <a:endParaRPr lang="en-US" sz="2400" b="1" dirty="0">
              <a:latin typeface="Arial"/>
              <a:cs typeface="Arial"/>
            </a:endParaRPr>
          </a:p>
          <a:p>
            <a:pPr marL="925830" marR="544195" lvl="1" indent="-456565">
              <a:lnSpc>
                <a:spcPct val="100000"/>
              </a:lnSpc>
              <a:buChar char="•"/>
              <a:tabLst>
                <a:tab pos="92583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Who:</a:t>
            </a:r>
            <a:r>
              <a:rPr lang="en-US" sz="24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8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en-US" sz="24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lang="en-US" sz="2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Government</a:t>
            </a:r>
            <a:r>
              <a:rPr lang="en-US" sz="24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lang="en-US"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Contractor entities.</a:t>
            </a:r>
            <a:endParaRPr lang="en-US" sz="2400" b="1" dirty="0">
              <a:latin typeface="Arial"/>
              <a:cs typeface="Arial"/>
            </a:endParaRPr>
          </a:p>
          <a:p>
            <a:pPr marL="925830" marR="392430" lvl="1" indent="-456565">
              <a:lnSpc>
                <a:spcPct val="100000"/>
              </a:lnSpc>
              <a:buChar char="•"/>
              <a:tabLst>
                <a:tab pos="92583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What:</a:t>
            </a:r>
            <a:r>
              <a:rPr lang="en-US" sz="2400" b="1" spc="-65" dirty="0">
                <a:solidFill>
                  <a:srgbClr val="231F20"/>
                </a:solidFill>
                <a:latin typeface="Arial"/>
                <a:cs typeface="Arial"/>
              </a:rPr>
              <a:t> for p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arts</a:t>
            </a:r>
            <a:r>
              <a:rPr lang="en-US" sz="24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manufactured</a:t>
            </a:r>
            <a:r>
              <a:rPr lang="en-US" sz="24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via</a:t>
            </a:r>
            <a:r>
              <a:rPr lang="en-US"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casting</a:t>
            </a:r>
            <a:r>
              <a:rPr lang="en-US" sz="24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lang="en-US" sz="2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forging.</a:t>
            </a:r>
            <a:endParaRPr lang="en-US" sz="2400" b="1" dirty="0">
              <a:latin typeface="Arial"/>
              <a:cs typeface="Arial"/>
            </a:endParaRPr>
          </a:p>
          <a:p>
            <a:pPr marL="926465" marR="606425" lvl="1" indent="-457200">
              <a:lnSpc>
                <a:spcPct val="100000"/>
              </a:lnSpc>
              <a:buChar char="•"/>
              <a:tabLst>
                <a:tab pos="926465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How:</a:t>
            </a:r>
            <a:r>
              <a:rPr lang="en-US" sz="24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lang="en-US" sz="24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en-US" sz="24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access</a:t>
            </a:r>
            <a:r>
              <a:rPr lang="en-US" sz="24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spc="-25" dirty="0">
                <a:solidFill>
                  <a:srgbClr val="231F20"/>
                </a:solidFill>
                <a:latin typeface="Arial"/>
                <a:cs typeface="Arial"/>
              </a:rPr>
              <a:t>our </a:t>
            </a:r>
            <a:r>
              <a:rPr lang="en-US" sz="2400" b="1" spc="-10" dirty="0">
                <a:solidFill>
                  <a:srgbClr val="231F20"/>
                </a:solidFill>
                <a:latin typeface="Arial"/>
                <a:cs typeface="Arial"/>
              </a:rPr>
              <a:t>resources.</a:t>
            </a:r>
          </a:p>
          <a:p>
            <a:pPr marL="926465" marR="606425" lvl="1" indent="-457200">
              <a:lnSpc>
                <a:spcPct val="100000"/>
              </a:lnSpc>
              <a:buChar char="•"/>
              <a:tabLst>
                <a:tab pos="926465" algn="l"/>
              </a:tabLst>
            </a:pPr>
            <a:endParaRPr lang="en-US" sz="2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468630" indent="-455930">
              <a:lnSpc>
                <a:spcPct val="100000"/>
              </a:lnSpc>
              <a:spcBef>
                <a:spcPts val="95"/>
              </a:spcBef>
              <a:buChar char="•"/>
              <a:tabLst>
                <a:tab pos="468630" algn="l"/>
              </a:tabLst>
            </a:pPr>
            <a:r>
              <a:rPr lang="en-US" sz="2400" b="1" dirty="0">
                <a:solidFill>
                  <a:srgbClr val="231F20"/>
                </a:solidFill>
                <a:latin typeface="Arial"/>
                <a:cs typeface="Arial"/>
              </a:rPr>
              <a:t>Mailbox:</a:t>
            </a:r>
            <a:r>
              <a:rPr lang="en-US" sz="2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b="1" u="heavy" spc="-10" dirty="0">
                <a:solidFill>
                  <a:srgbClr val="3953A4"/>
                </a:solidFill>
                <a:uFill>
                  <a:solidFill>
                    <a:srgbClr val="2764AF"/>
                  </a:solidFill>
                </a:uFill>
                <a:latin typeface="Arial"/>
                <a:cs typeface="Arial"/>
                <a:hlinkClick r:id="rId3"/>
              </a:rPr>
              <a:t>DSCC.cast.forge@dla.mil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0F6F9-DE6B-9F30-0F53-4E44CBF0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441" y="4743669"/>
            <a:ext cx="4091214" cy="23805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B6D50-771D-0306-D1CC-90EC14E56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45" y="4743669"/>
            <a:ext cx="4091214" cy="23805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597402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1458</Words>
  <Application>Microsoft Office PowerPoint</Application>
  <PresentationFormat>Custom</PresentationFormat>
  <Paragraphs>142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Program Background</vt:lpstr>
      <vt:lpstr>Castings &amp; Forgings </vt:lpstr>
      <vt:lpstr>Program Engagement</vt:lpstr>
      <vt:lpstr>Types of Assistance Provided </vt:lpstr>
      <vt:lpstr>Support Tools</vt:lpstr>
      <vt:lpstr>Program Implementation</vt:lpstr>
      <vt:lpstr>DECAF NSN Reviews</vt:lpstr>
      <vt:lpstr>Key Takeaway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33</cp:revision>
  <dcterms:created xsi:type="dcterms:W3CDTF">2024-04-17T19:52:04Z</dcterms:created>
  <dcterms:modified xsi:type="dcterms:W3CDTF">2024-12-12T13:50:34Z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