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77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78" r:id="rId23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9E617F-5610-4649-BFFD-68C8DCC52407}" v="9" dt="2024-11-04T22:29:50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6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sccao-sar@dla.mil" TargetMode="External"/><Relationship Id="rId2" Type="http://schemas.openxmlformats.org/officeDocument/2006/relationships/hyperlink" Target="mailto:DSCC.PartRequest@dla.mil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MBIZLandCOLS@dla.mil" TargetMode="External"/><Relationship Id="rId4" Type="http://schemas.openxmlformats.org/officeDocument/2006/relationships/hyperlink" Target="mailto:ve.sar@dla.mi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501795" y="1634744"/>
            <a:ext cx="3286849" cy="653826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b="1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860BF-6252-054F-2428-41D00D56A70A}"/>
              </a:ext>
            </a:extLst>
          </p:cNvPr>
          <p:cNvSpPr txBox="1"/>
          <p:nvPr/>
        </p:nvSpPr>
        <p:spPr>
          <a:xfrm>
            <a:off x="501795" y="2184700"/>
            <a:ext cx="52499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Replenishment Parts Purchase or Borrow (RPPOB) Program</a:t>
            </a:r>
          </a:p>
          <a:p>
            <a:r>
              <a:rPr lang="en-US" sz="2400" dirty="0"/>
              <a:t>Jared Lillo, Value Analyst</a:t>
            </a:r>
          </a:p>
          <a:p>
            <a:r>
              <a:rPr lang="en-US" sz="2400" dirty="0"/>
              <a:t>Nov 04, 2024</a:t>
            </a: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95B86B-33C8-64B2-D4B9-F9F3BA92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Identifying Potential Projects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1B508-C62F-4F4F-73FB-A0C74CFDF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10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84DFF-85F8-35A0-E579-345872CF0C20}"/>
              </a:ext>
            </a:extLst>
          </p:cNvPr>
          <p:cNvSpPr txBox="1"/>
          <p:nvPr/>
        </p:nvSpPr>
        <p:spPr>
          <a:xfrm>
            <a:off x="441434" y="1755228"/>
            <a:ext cx="7357242" cy="4505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List of NSNs available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Value Management Webpage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Forecast information can be found on DIBBS webpage: Supplier Requirements Visibility Application (SRVA) link. It should provide 24 months of projected purchase order quantities</a:t>
            </a:r>
          </a:p>
          <a:p>
            <a:pPr marL="285750" indent="-28575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Search the website to find opportunities that match your company's capabilities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available tools are:</a:t>
            </a: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PTACs (Procurement Technical Assistance Centers). </a:t>
            </a:r>
          </a:p>
          <a:p>
            <a:pPr marL="1257300" lvl="2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Haystack (available through your PTAC) 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Identify NSNs that are sole or limited-source</a:t>
            </a:r>
            <a:endParaRPr lang="en-US" sz="2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7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C81D5F-13A6-EAED-03B1-C415ECB1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Websites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E290F-4B54-AD08-2B88-FD44E5E77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11</a:t>
            </a:fld>
            <a:r>
              <a:rPr lang="en-US" dirty="0"/>
              <a:t> of 13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584CDCE-633A-1E34-6233-41AB0A8E1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8" y="1601184"/>
            <a:ext cx="6369269" cy="537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A159EF-4487-7695-4B7A-E8C7FBD6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needed to Fill a Request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43895-9F16-AAE5-1797-393B7EDE4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12</a:t>
            </a:fld>
            <a:r>
              <a:rPr lang="en-US" dirty="0"/>
              <a:t> of 13</a:t>
            </a: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0D7FC5C3-E187-37AB-7EA1-007B5D866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81" y="1637523"/>
            <a:ext cx="7612379" cy="534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 Company Name</a:t>
            </a:r>
          </a:p>
          <a:p>
            <a:pPr eaLnBrk="1" hangingPunct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CAGE CODE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Shipping Address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NSN included on subject line of email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79F6E-DD1C-BB58-093B-192B6481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Resources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D2681-126F-CFD2-2BC6-EF155E8DC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13</a:t>
            </a:fld>
            <a:r>
              <a:rPr lang="en-US" dirty="0"/>
              <a:t> of 13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74F29B-B5C5-4F00-D778-30A8E18C59F3}"/>
              </a:ext>
            </a:extLst>
          </p:cNvPr>
          <p:cNvSpPr txBox="1">
            <a:spLocks/>
          </p:cNvSpPr>
          <p:nvPr/>
        </p:nvSpPr>
        <p:spPr>
          <a:xfrm>
            <a:off x="561865" y="2046951"/>
            <a:ext cx="9239469" cy="5663499"/>
          </a:xfrm>
          <a:prstGeom prst="rect">
            <a:avLst/>
          </a:prstGeom>
        </p:spPr>
        <p:txBody>
          <a:bodyPr>
            <a:no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RPPOB Request for	</a:t>
            </a:r>
            <a:r>
              <a:rPr lang="en-US">
                <a:hlinkClick r:id="rId2"/>
              </a:rPr>
              <a:t>DSCC.PartRequest@dla.mil</a:t>
            </a:r>
            <a:br>
              <a:rPr lang="en-US"/>
            </a:br>
            <a:r>
              <a:rPr lang="en-US"/>
              <a:t>DLA Land &amp; Maritime</a:t>
            </a:r>
          </a:p>
          <a:p>
            <a:r>
              <a:rPr lang="en-US"/>
              <a:t>AO/SAR submission	</a:t>
            </a:r>
            <a:r>
              <a:rPr lang="en-US">
                <a:hlinkClick r:id="rId3"/>
              </a:rPr>
              <a:t>dsccao-sar@dla.mil</a:t>
            </a:r>
            <a:br>
              <a:rPr lang="en-US"/>
            </a:br>
            <a:r>
              <a:rPr lang="en-US"/>
              <a:t>or questions</a:t>
            </a:r>
          </a:p>
          <a:p>
            <a:r>
              <a:rPr lang="en-US"/>
              <a:t>Technical Issues		</a:t>
            </a:r>
            <a:r>
              <a:rPr lang="en-US">
                <a:hlinkClick r:id="rId4"/>
              </a:rPr>
              <a:t>ve.sar@dla.mil</a:t>
            </a:r>
            <a:br>
              <a:rPr lang="en-US"/>
            </a:br>
            <a:r>
              <a:rPr lang="en-US"/>
              <a:t>(Engineering/Analysts)	</a:t>
            </a:r>
          </a:p>
          <a:p>
            <a:r>
              <a:rPr lang="en-US"/>
              <a:t>Land and Maritime	</a:t>
            </a:r>
            <a:r>
              <a:rPr lang="en-US">
                <a:hlinkClick r:id="rId5"/>
              </a:rPr>
              <a:t>SMBIZLandCOLS@dla.mil</a:t>
            </a:r>
            <a:br>
              <a:rPr lang="en-US"/>
            </a:br>
            <a:r>
              <a:rPr lang="en-US"/>
              <a:t>Small Business Office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8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07804" y="2185895"/>
            <a:ext cx="3778249" cy="297423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2603E-4093-67DA-FFDF-F759E9721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95" y="2229568"/>
            <a:ext cx="2234565" cy="288689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and Answers </a:t>
            </a:r>
          </a:p>
        </p:txBody>
      </p:sp>
      <p:pic>
        <p:nvPicPr>
          <p:cNvPr id="5" name="Picture 12" descr="http://employee-rights-questions.com/wp-content/uploads/2011/07/employee-rights-questions-and-answers.jpg">
            <a:extLst>
              <a:ext uri="{FF2B5EF4-FFF2-40B4-BE49-F238E27FC236}">
                <a16:creationId xmlns:a16="http://schemas.microsoft.com/office/drawing/2014/main" id="{0BE7D115-E1D6-8DE6-CD8F-CD1856D3E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718" y="1468134"/>
            <a:ext cx="5763595" cy="48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6DDD2-C86C-072D-2062-C6CEA338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9056" y="7203863"/>
            <a:ext cx="437197" cy="41380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165700FE-BCEC-4E84-BA78-D55E132666CC}" type="slidenum"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r>
              <a:rPr lang="en-US" sz="1100">
                <a:solidFill>
                  <a:schemeClr val="tx1">
                    <a:alpha val="80000"/>
                  </a:schemeClr>
                </a:solidFill>
                <a:latin typeface="+mn-lt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112770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2446B-145A-9FCF-2C8C-47E84A4036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leway Black" pitchFamily="2" charset="0"/>
              </a:rPr>
              <a:t>Title and Date: Name of The Engagement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A2C29-DA13-3993-811C-724475AE4EC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1305D4F-14F8-40F5-86C0-9E3EF6F96AEC}" type="slidenum">
              <a:rPr lang="en-US" smtClean="0"/>
              <a:t>2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1A1D1D-7929-B5D6-D65D-F74FC55BE918}"/>
              </a:ext>
            </a:extLst>
          </p:cNvPr>
          <p:cNvSpPr/>
          <p:nvPr/>
        </p:nvSpPr>
        <p:spPr>
          <a:xfrm>
            <a:off x="4942266" y="5934953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BEFE1091-C703-B27D-E771-C62DB014A533}"/>
              </a:ext>
            </a:extLst>
          </p:cNvPr>
          <p:cNvSpPr txBox="1"/>
          <p:nvPr/>
        </p:nvSpPr>
        <p:spPr>
          <a:xfrm>
            <a:off x="4991368" y="2169551"/>
            <a:ext cx="49747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000000"/>
                </a:solidFill>
                <a:effectLst/>
              </a:rPr>
              <a:t>To give a brief overview of the RPPOB program and its function in the RE (reverse engineering process).</a:t>
            </a:r>
            <a:endParaRPr lang="en-US" sz="20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642EAC2-E3C0-B933-8004-D88AD6BBC767}"/>
              </a:ext>
            </a:extLst>
          </p:cNvPr>
          <p:cNvSpPr txBox="1"/>
          <p:nvPr/>
        </p:nvSpPr>
        <p:spPr>
          <a:xfrm>
            <a:off x="4912482" y="4213545"/>
            <a:ext cx="4974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RPPOB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Mission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Key Facts/Assumptions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Guidance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74912F-B2F0-7282-DF96-5579CDDCE26A}"/>
              </a:ext>
            </a:extLst>
          </p:cNvPr>
          <p:cNvSpPr/>
          <p:nvPr/>
        </p:nvSpPr>
        <p:spPr>
          <a:xfrm>
            <a:off x="6431976" y="5934953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A9E321-614C-A5DB-7A93-F22C6A2BFF5F}"/>
              </a:ext>
            </a:extLst>
          </p:cNvPr>
          <p:cNvSpPr/>
          <p:nvPr/>
        </p:nvSpPr>
        <p:spPr>
          <a:xfrm>
            <a:off x="7859456" y="5934953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12FF2B-4CEE-53EB-5701-19B220455232}"/>
              </a:ext>
            </a:extLst>
          </p:cNvPr>
          <p:cNvSpPr/>
          <p:nvPr/>
        </p:nvSpPr>
        <p:spPr>
          <a:xfrm>
            <a:off x="9192956" y="5934953"/>
            <a:ext cx="182880" cy="1828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pc="-5" dirty="0">
                <a:cs typeface="Arial"/>
              </a:rPr>
              <a:t>Purpose</a:t>
            </a:r>
            <a:br>
              <a:rPr lang="en-US" dirty="0"/>
            </a:br>
            <a:endParaRPr lang="en-US" dirty="0">
              <a:latin typeface="Raleway Black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F7F98-B2C8-2806-3534-25EECF62B25A}"/>
              </a:ext>
            </a:extLst>
          </p:cNvPr>
          <p:cNvSpPr txBox="1"/>
          <p:nvPr/>
        </p:nvSpPr>
        <p:spPr>
          <a:xfrm>
            <a:off x="441434" y="1879939"/>
            <a:ext cx="57806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RPPOB program supports vendor initiated reverse engineering efforts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to allow vendors to visually inspect, borrow or purchase Government owned material with the intent of becoming an approved source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53A3A-AF58-760B-B1A4-92CBEBF6F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14" y="4586581"/>
            <a:ext cx="3678876" cy="25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Raleway Black" pitchFamily="2" charset="0"/>
              </a:rPr>
              <a:t>Why RPPOB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4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E236F-883A-AD35-F4B3-944ECC552629}"/>
              </a:ext>
            </a:extLst>
          </p:cNvPr>
          <p:cNvSpPr txBox="1"/>
          <p:nvPr/>
        </p:nvSpPr>
        <p:spPr>
          <a:xfrm>
            <a:off x="443120" y="1914331"/>
            <a:ext cx="6483570" cy="376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Statutory Requirement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Defense Procurement Reform Act of 1984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Public Law 98-525, Section 1216(a) 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Codified at Title 10 U.S.C. 2320(B)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Break Sole Source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additional sources on limited source items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cost through enhanced competition</a:t>
            </a:r>
          </a:p>
          <a:p>
            <a:pPr marL="914400" lvl="1" indent="-457200">
              <a:buFont typeface="Arial" panose="020B0604020202020204" pitchFamily="34" charset="0"/>
              <a:buChar char="–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Potential for Unlimited Rights Technical Data Packages (TDP)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cradle1">
            <a:extLst>
              <a:ext uri="{FF2B5EF4-FFF2-40B4-BE49-F238E27FC236}">
                <a16:creationId xmlns:a16="http://schemas.microsoft.com/office/drawing/2014/main" id="{99EA21DC-302C-67CD-451B-C525A40AC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050" y="3442809"/>
            <a:ext cx="2122456" cy="144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9C24C30-D294-89F6-6213-C3F32F016000}"/>
              </a:ext>
            </a:extLst>
          </p:cNvPr>
          <p:cNvSpPr txBox="1">
            <a:spLocks/>
          </p:cNvSpPr>
          <p:nvPr/>
        </p:nvSpPr>
        <p:spPr>
          <a:xfrm>
            <a:off x="2118015" y="6855332"/>
            <a:ext cx="6483570" cy="384639"/>
          </a:xfrm>
          <a:prstGeom prst="rect">
            <a:avLst/>
          </a:prstGeom>
          <a:solidFill>
            <a:srgbClr val="FFC50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marR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3000" b="1" i="1" u="none" strike="noStrike" cap="none" spc="0" normalizeH="0" baseline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latin typeface="Arial" pitchFamily="34" charset="0"/>
                <a:cs typeface="Arial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latin typeface="Arial" pitchFamily="34" charset="0"/>
                <a:cs typeface="Arial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latin typeface="Arial" pitchFamily="34" charset="0"/>
                <a:cs typeface="Arial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latin typeface="Arial" pitchFamily="34" charset="0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Arial" panose="020B0604020202020204"/>
              </a:rPr>
              <a:t>GOAL:  Enhance Competition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2BFD5-A17E-6508-A9D2-F77C4F20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397" y="187352"/>
            <a:ext cx="7612380" cy="427039"/>
          </a:xfrm>
        </p:spPr>
        <p:txBody>
          <a:bodyPr/>
          <a:lstStyle/>
          <a:p>
            <a:r>
              <a:rPr lang="en-US" sz="2800" dirty="0"/>
              <a:t>RPPOB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457D4-64EC-3B81-AF16-059BFDB4B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5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14134-C5D8-B8CA-1E2C-AF92281862AA}"/>
              </a:ext>
            </a:extLst>
          </p:cNvPr>
          <p:cNvSpPr txBox="1"/>
          <p:nvPr/>
        </p:nvSpPr>
        <p:spPr>
          <a:xfrm>
            <a:off x="472966" y="1807779"/>
            <a:ext cx="7325710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Direct Purchase </a:t>
            </a:r>
          </a:p>
          <a:p>
            <a:pPr marL="922338" lvl="1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Contractor purchases at Standard Unit Price (SUP)</a:t>
            </a:r>
          </a:p>
          <a:p>
            <a:pPr marL="922338" lvl="1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 is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 returned</a:t>
            </a:r>
          </a:p>
          <a:p>
            <a:pPr marL="922338" lvl="1" indent="-457200" eaLnBrk="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terms spelled out in contract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Bailment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loaned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SUP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 held in Trust by DFAS</a:t>
            </a:r>
          </a:p>
          <a:p>
            <a:pPr marL="922338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 monies returned if item returned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original condition</a:t>
            </a:r>
          </a:p>
          <a:p>
            <a:pPr lvl="2" eaLnBrk="1" hangingPunct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 Parts or Send Pictures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Contractors may inspect part in a designated area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equipment not permitted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Graphic 6" descr="Money with solid fill">
            <a:extLst>
              <a:ext uri="{FF2B5EF4-FFF2-40B4-BE49-F238E27FC236}">
                <a16:creationId xmlns:a16="http://schemas.microsoft.com/office/drawing/2014/main" id="{98841A46-3C16-EF81-F4B3-6EB510BC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248" y="2066500"/>
            <a:ext cx="914400" cy="914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E246D4B-3935-17C1-3FE8-70C0150D8903}"/>
              </a:ext>
            </a:extLst>
          </p:cNvPr>
          <p:cNvGrpSpPr>
            <a:grpSpLocks noChangeAspect="1"/>
          </p:cNvGrpSpPr>
          <p:nvPr/>
        </p:nvGrpSpPr>
        <p:grpSpPr>
          <a:xfrm>
            <a:off x="7961218" y="4133474"/>
            <a:ext cx="1298395" cy="1188720"/>
            <a:chOff x="6692656" y="3165951"/>
            <a:chExt cx="1789455" cy="16383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28BB2F-9738-A974-7CF5-60B56025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5711" y="3165951"/>
              <a:ext cx="1676400" cy="1638300"/>
            </a:xfrm>
            <a:prstGeom prst="rect">
              <a:avLst/>
            </a:prstGeom>
          </p:spPr>
        </p:pic>
        <p:pic>
          <p:nvPicPr>
            <p:cNvPr id="10" name="Graphic 9" descr="Single gear with solid fill">
              <a:extLst>
                <a:ext uri="{FF2B5EF4-FFF2-40B4-BE49-F238E27FC236}">
                  <a16:creationId xmlns:a16="http://schemas.microsoft.com/office/drawing/2014/main" id="{3625BABD-95F0-A8FF-DB53-C10595D1C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92656" y="3165951"/>
              <a:ext cx="1181797" cy="1181797"/>
            </a:xfrm>
            <a:prstGeom prst="rect">
              <a:avLst/>
            </a:prstGeom>
          </p:spPr>
        </p:pic>
      </p:grp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3CB856A2-B757-8E99-DB43-82AB9EFE5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43248" y="5806675"/>
            <a:ext cx="1216365" cy="10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DB9564-9E4B-AB9D-CCD2-2C88FD11B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RPPOB - What it is not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DB074-930B-94B4-FA7F-32353881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6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3D906-EDD0-8601-C132-EB6C1A5E45A8}"/>
              </a:ext>
            </a:extLst>
          </p:cNvPr>
          <p:cNvSpPr txBox="1"/>
          <p:nvPr/>
        </p:nvSpPr>
        <p:spPr>
          <a:xfrm>
            <a:off x="220717" y="1415135"/>
            <a:ext cx="7514897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 eligible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Acquisition Method Suffix Codes (AMSC):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AMSC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(non-government source-controlled drawing)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AMSC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 (full and open)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AMSC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-  (specification controlled)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 available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NSNs with less than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$10,000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annual buy value or with multiple years of stock on-hand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compare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approved sources’ stock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find out information on the NSN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being awarded a contract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59D24F97-1AD2-1E1E-166F-6ED8799B1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4" y="6382650"/>
            <a:ext cx="9704664" cy="76944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Purpose:  Develop New Sources in the best interest of the Government Reference -  DoD Manual 4140.01, Volume 9</a:t>
            </a:r>
          </a:p>
        </p:txBody>
      </p:sp>
    </p:spTree>
    <p:extLst>
      <p:ext uri="{BB962C8B-B14F-4D97-AF65-F5344CB8AC3E}">
        <p14:creationId xmlns:p14="http://schemas.microsoft.com/office/powerpoint/2010/main" val="109632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DD89D7-B7B8-D677-8DDB-E4D30AF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CB395-218E-D4B3-AB10-B0BD2A1D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7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52AA8C-150E-49CF-6695-005561D29C38}"/>
              </a:ext>
            </a:extLst>
          </p:cNvPr>
          <p:cNvSpPr txBox="1"/>
          <p:nvPr/>
        </p:nvSpPr>
        <p:spPr>
          <a:xfrm>
            <a:off x="105103" y="1376855"/>
            <a:ext cx="7693573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Ensure vendor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item meets program requirements: 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Verify Vendors are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suspended or debarred at time of request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Vendor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already an approved source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Verify Joint Certification Program (JCP) certification 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 is not coded full and open, Annual Demand Value (ADV) &gt; $10,000, stock available, etc.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Verify Directorate of Defense Trade Controls (DDTC) registration - NSNs with Demilitarization Code other than “A or Q” 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B9A8029-BD75-FBA2-6A7C-2F64BD1D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117" y="6502490"/>
            <a:ext cx="8429297" cy="430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If you wish to proceed, you need to inform DLA</a:t>
            </a:r>
          </a:p>
        </p:txBody>
      </p:sp>
    </p:spTree>
    <p:extLst>
      <p:ext uri="{BB962C8B-B14F-4D97-AF65-F5344CB8AC3E}">
        <p14:creationId xmlns:p14="http://schemas.microsoft.com/office/powerpoint/2010/main" val="288508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8E1BF5-3A75-6DC6-D8C9-9CD3701A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Screening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14BCE-9C80-22D1-8FFC-ABFAA3614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8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C1184-F977-E248-D82B-137A3BC5AEFA}"/>
              </a:ext>
            </a:extLst>
          </p:cNvPr>
          <p:cNvSpPr txBox="1"/>
          <p:nvPr/>
        </p:nvSpPr>
        <p:spPr>
          <a:xfrm>
            <a:off x="115614" y="1566041"/>
            <a:ext cx="9680027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2338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data sources for releasable technical data </a:t>
            </a:r>
          </a:p>
          <a:p>
            <a:pPr lvl="3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no additional data is found (such as catalog data, picture, etc.) vendor is requested to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let us know if you want to proceed</a:t>
            </a:r>
          </a:p>
          <a:p>
            <a:pPr marL="922338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data is found, we will request whether you want to receive the data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cFolders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or continue to contact the Engineering Support Activity (ESA) </a:t>
            </a:r>
          </a:p>
          <a:p>
            <a:pPr lvl="3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You will need to tell us if you want to proceed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“ESA Concurrence” or “Own Risk” option is determined. </a:t>
            </a:r>
          </a:p>
          <a:p>
            <a:pPr lvl="3" indent="-457200">
              <a:buFontTx/>
              <a:buChar char="–"/>
            </a:pPr>
            <a:r>
              <a:rPr lang="en-US" sz="2400" dirty="0"/>
              <a:t>ESA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Concurrence – reverse engineering (RE) pre-approval requested prior to bailment</a:t>
            </a:r>
          </a:p>
          <a:p>
            <a:pPr lvl="3" indent="-457200">
              <a:buFontTx/>
              <a:buChar char="–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Own Risk – no pre-approval requested, and bailment can proceed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574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94ECE-BCEF-FEFD-FCD5-98293D75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Process Overview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00B8D-FEB1-BB23-1935-2F2559174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9</a:t>
            </a:fld>
            <a:r>
              <a:rPr lang="en-US" dirty="0"/>
              <a:t> of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47F20-5270-07F1-EF91-D117F756B3B7}"/>
              </a:ext>
            </a:extLst>
          </p:cNvPr>
          <p:cNvSpPr txBox="1"/>
          <p:nvPr/>
        </p:nvSpPr>
        <p:spPr>
          <a:xfrm>
            <a:off x="186297" y="1534510"/>
            <a:ext cx="7612380" cy="4709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screening process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10 days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screening process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10 days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Request for </a:t>
            </a:r>
            <a:r>
              <a:rPr lang="en-US" sz="2400" dirty="0"/>
              <a:t>ESA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Concurrence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–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30 days for response from ESA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Answer back to Vendor after ESA RE approval/denial 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Vendor provides monies and signs the agreement based on availability of stock 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(when in Stock)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sent to Vendor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6" descr="Calendar">
            <a:extLst>
              <a:ext uri="{FF2B5EF4-FFF2-40B4-BE49-F238E27FC236}">
                <a16:creationId xmlns:a16="http://schemas.microsoft.com/office/drawing/2014/main" id="{DA12D1F2-03D4-5FBA-CA17-D05C24B2F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50" y="1642958"/>
            <a:ext cx="3068005" cy="20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81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777</Words>
  <Application>Microsoft Office PowerPoint</Application>
  <PresentationFormat>Custom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Title and Date: Name of The Engagement</vt:lpstr>
      <vt:lpstr>Purpose </vt:lpstr>
      <vt:lpstr>Why RPPOB </vt:lpstr>
      <vt:lpstr>RPPOB Methods</vt:lpstr>
      <vt:lpstr>RPPOB - What it is not </vt:lpstr>
      <vt:lpstr>1ST Screening</vt:lpstr>
      <vt:lpstr>2ND Screening </vt:lpstr>
      <vt:lpstr>Process Overview </vt:lpstr>
      <vt:lpstr>Identifying Potential Projects </vt:lpstr>
      <vt:lpstr>Websites</vt:lpstr>
      <vt:lpstr>What is needed to Fill a Request </vt:lpstr>
      <vt:lpstr>Resources </vt:lpstr>
      <vt:lpstr>Questions and Answers 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35</cp:revision>
  <dcterms:created xsi:type="dcterms:W3CDTF">2024-04-17T19:52:04Z</dcterms:created>
  <dcterms:modified xsi:type="dcterms:W3CDTF">2024-12-12T16:06:07Z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