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688" r:id="rId6"/>
    <p:sldMasterId id="2147483678" r:id="rId7"/>
    <p:sldMasterId id="2147483685" r:id="rId8"/>
  </p:sldMasterIdLst>
  <p:sldIdLst>
    <p:sldId id="275" r:id="rId9"/>
    <p:sldId id="280" r:id="rId10"/>
    <p:sldId id="281" r:id="rId11"/>
    <p:sldId id="282" r:id="rId12"/>
    <p:sldId id="283" r:id="rId13"/>
    <p:sldId id="290" r:id="rId14"/>
    <p:sldId id="291" r:id="rId15"/>
    <p:sldId id="284" r:id="rId16"/>
    <p:sldId id="285" r:id="rId17"/>
    <p:sldId id="287" r:id="rId18"/>
    <p:sldId id="289" r:id="rId19"/>
    <p:sldId id="288" r:id="rId20"/>
    <p:sldId id="278" r:id="rId21"/>
  </p:sldIdLst>
  <p:sldSz cx="10363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85B"/>
    <a:srgbClr val="171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07B5A-9D87-EE3C-B679-AC2678B75013}" v="76" dt="2024-09-30T15:54:53.693"/>
    <p1510:client id="{9B0E9B55-607B-CE12-3363-359EA0899F0B}" v="15" dt="2024-09-30T20:18:27.644"/>
    <p1510:client id="{A3CD225B-1824-6484-CAB3-50CB4B5F802D}" v="58" dt="2024-10-01T13:48:22.895"/>
    <p1510:client id="{E47D3BE0-0BEE-4507-A0DA-A80D4268C87C}" v="317" dt="2024-10-01T14:26:21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63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85-711C-4ACB-A7CC-5B3DA8A0BA68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5D4F-14F8-40F5-86C0-9E3EF6F9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4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upose &amp; Agenda 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53BCF8-512E-442D-B61C-D4E03E6E78DF}"/>
              </a:ext>
            </a:extLst>
          </p:cNvPr>
          <p:cNvSpPr/>
          <p:nvPr userDrawn="1"/>
        </p:nvSpPr>
        <p:spPr>
          <a:xfrm>
            <a:off x="4855224" y="4107630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89E486-61F3-74BE-7173-9113F843B71E}"/>
              </a:ext>
            </a:extLst>
          </p:cNvPr>
          <p:cNvSpPr/>
          <p:nvPr userDrawn="1"/>
        </p:nvSpPr>
        <p:spPr>
          <a:xfrm>
            <a:off x="4855224" y="3703619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313B9D-B6A8-3E8C-EC62-6247625051DA}"/>
              </a:ext>
            </a:extLst>
          </p:cNvPr>
          <p:cNvSpPr/>
          <p:nvPr userDrawn="1"/>
        </p:nvSpPr>
        <p:spPr>
          <a:xfrm>
            <a:off x="4855224" y="1590636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2676FE-A481-F504-037E-8182A27E5E58}"/>
              </a:ext>
            </a:extLst>
          </p:cNvPr>
          <p:cNvSpPr txBox="1"/>
          <p:nvPr userDrawn="1"/>
        </p:nvSpPr>
        <p:spPr>
          <a:xfrm>
            <a:off x="6772072" y="1566983"/>
            <a:ext cx="135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Purpose:</a:t>
            </a: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F127D036-1FE9-59C6-0F37-B804C6419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934A65DC-326B-E6F0-5816-F32C91AD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DB60A-42AE-DDD4-9B8A-34E3BD84F212}"/>
              </a:ext>
            </a:extLst>
          </p:cNvPr>
          <p:cNvSpPr/>
          <p:nvPr userDrawn="1"/>
        </p:nvSpPr>
        <p:spPr>
          <a:xfrm>
            <a:off x="4855224" y="5850279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BD181-EB4E-AF05-2B25-1DBC856A938C}"/>
              </a:ext>
            </a:extLst>
          </p:cNvPr>
          <p:cNvSpPr txBox="1"/>
          <p:nvPr userDrawn="1"/>
        </p:nvSpPr>
        <p:spPr>
          <a:xfrm>
            <a:off x="5183360" y="5856459"/>
            <a:ext cx="109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35B26-5028-2142-6035-76A0EDCE6FCF}"/>
              </a:ext>
            </a:extLst>
          </p:cNvPr>
          <p:cNvSpPr txBox="1"/>
          <p:nvPr userDrawn="1"/>
        </p:nvSpPr>
        <p:spPr>
          <a:xfrm>
            <a:off x="4855224" y="6475254"/>
            <a:ext cx="519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overall classification of this presentation is: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</a:rPr>
              <a:t>Unclassified Controlled Information (CUI)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26EF5-744D-7C77-7ECB-0EA6FD3FF807}"/>
              </a:ext>
            </a:extLst>
          </p:cNvPr>
          <p:cNvSpPr txBox="1"/>
          <p:nvPr userDrawn="1"/>
        </p:nvSpPr>
        <p:spPr>
          <a:xfrm>
            <a:off x="9429740" y="5868181"/>
            <a:ext cx="66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Other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578B2-3380-A9AD-D7DB-A0D310A19A09}"/>
              </a:ext>
            </a:extLst>
          </p:cNvPr>
          <p:cNvSpPr/>
          <p:nvPr userDrawn="1"/>
        </p:nvSpPr>
        <p:spPr>
          <a:xfrm>
            <a:off x="4855224" y="1985683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EAFB2F-149E-0559-08FC-192CE92C3784}"/>
              </a:ext>
            </a:extLst>
          </p:cNvPr>
          <p:cNvSpPr/>
          <p:nvPr userDrawn="1"/>
        </p:nvSpPr>
        <p:spPr>
          <a:xfrm>
            <a:off x="6345997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36493-53DD-6D12-72EA-27C763DDFF6A}"/>
              </a:ext>
            </a:extLst>
          </p:cNvPr>
          <p:cNvSpPr txBox="1"/>
          <p:nvPr userDrawn="1"/>
        </p:nvSpPr>
        <p:spPr>
          <a:xfrm>
            <a:off x="6661175" y="5873987"/>
            <a:ext cx="108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Guidance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C2F697-A0A9-8A98-B11F-90BC1A4A9041}"/>
              </a:ext>
            </a:extLst>
          </p:cNvPr>
          <p:cNvSpPr/>
          <p:nvPr userDrawn="1"/>
        </p:nvSpPr>
        <p:spPr>
          <a:xfrm>
            <a:off x="7772268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2908D-D113-2F89-8EE3-D8690592C1A0}"/>
              </a:ext>
            </a:extLst>
          </p:cNvPr>
          <p:cNvSpPr txBox="1"/>
          <p:nvPr userDrawn="1"/>
        </p:nvSpPr>
        <p:spPr>
          <a:xfrm>
            <a:off x="8099169" y="5873987"/>
            <a:ext cx="910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Decision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056261-293F-80E0-548F-08F121B0E9A1}"/>
              </a:ext>
            </a:extLst>
          </p:cNvPr>
          <p:cNvSpPr/>
          <p:nvPr userDrawn="1"/>
        </p:nvSpPr>
        <p:spPr>
          <a:xfrm>
            <a:off x="9100287" y="5873987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7A2C510C-92A8-232A-FEAC-1A88DFBF8ADC}"/>
              </a:ext>
            </a:extLst>
          </p:cNvPr>
          <p:cNvSpPr txBox="1"/>
          <p:nvPr userDrawn="1"/>
        </p:nvSpPr>
        <p:spPr>
          <a:xfrm>
            <a:off x="6816639" y="3684024"/>
            <a:ext cx="127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Agenda</a:t>
            </a:r>
            <a:r>
              <a:rPr lang="en-US" sz="2000" b="1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2741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23A9B41E-E955-7D9F-D4CE-C23C2A7A9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794DD37D-14FA-654C-687D-87AE016DFB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07850F-EE1F-B139-1D79-7132F1A42CD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AD4CEE-3E77-95F0-0241-20928CC5230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445873"/>
            <a:ext cx="6118664" cy="261536"/>
            <a:chOff x="155370" y="7445873"/>
            <a:chExt cx="6118664" cy="2615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9D5BFE-CB1C-47D3-A113-E806DD45990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B7B9A0-A956-26B8-662E-67C104F4AA1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>
                <a:solidFill>
                  <a:srgbClr val="CAAD62"/>
                </a:solidFill>
              </a:endParaRPr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99CA3BB8-7D67-479D-538E-E457BC4999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9CFC711-1440-6C53-2D3D-4F6C30D531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6AD96E3-AB76-C66C-9C2F-46E93A6615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93363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 Slide_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8D6F8CFD-E831-0944-5A93-6E7A2C89BBC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53F21022-D87F-E441-A23C-9B4EE4DCAB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78774-2AB7-7AEC-4EA9-4DA66B5AB1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887423" y="90193"/>
            <a:ext cx="553945" cy="18004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CUI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83D8E2-2488-235C-AFE3-2FA5D9B10CF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B68FA1-92E3-8462-AAC1-112F1EA8590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249274"/>
            <a:ext cx="6118664" cy="458135"/>
            <a:chOff x="155370" y="7249274"/>
            <a:chExt cx="6118664" cy="4581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FE9A48-BFDE-B1A1-EC0B-ADDE27BCB5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87423" y="7249274"/>
              <a:ext cx="553945" cy="18004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75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CUI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AE05E5-3E43-823D-0C10-C2CFCBB806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6ACC1-1F94-1E5A-065D-3ED478D477F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>
                <a:solidFill>
                  <a:srgbClr val="CAAD62"/>
                </a:solidFill>
              </a:endParaRP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DF3345-37FE-4759-0E7D-9B6475A26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59A38822-1D3D-7762-F578-5E4EF3157F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38DAE09-D2DD-EE87-FF86-C195987608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15461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DAE35-72F5-6B64-8214-AA3B64C6C7F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9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3D843-835D-5E9A-776A-20E00CDC7AB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1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18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9422EEE-B03C-C434-D819-C70910909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777"/>
            <a:ext cx="10363200" cy="58288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88A482-2CF7-AA61-AFD8-9F0514F07DB7}"/>
              </a:ext>
            </a:extLst>
          </p:cNvPr>
          <p:cNvSpPr>
            <a:spLocks/>
          </p:cNvSpPr>
          <p:nvPr userDrawn="1"/>
        </p:nvSpPr>
        <p:spPr>
          <a:xfrm>
            <a:off x="0" y="631579"/>
            <a:ext cx="10352166" cy="579495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54000"/>
                </a:schemeClr>
              </a:gs>
              <a:gs pos="100000">
                <a:schemeClr val="bg1">
                  <a:lumMod val="75000"/>
                  <a:alpha val="19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9B57A-977E-57DC-83A5-0643185043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" y="-18288"/>
            <a:ext cx="10374234" cy="77906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706934B-33E6-66EA-C606-A0C0AA77E9C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92382" y="680186"/>
            <a:ext cx="1798302" cy="879741"/>
            <a:chOff x="1187093" y="4410699"/>
            <a:chExt cx="1967348" cy="9624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B0AFAF-B0A7-7455-8356-9D17E794A86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9250" y="4410699"/>
              <a:ext cx="785191" cy="96243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1CC8467C-9139-E8A3-AED9-57C689C1F3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093" y="4441928"/>
              <a:ext cx="841276" cy="841276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703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defTabSz="1036317" rtl="0" eaLnBrk="1" latinLnBrk="0" hangingPunct="1">
        <a:lnSpc>
          <a:spcPct val="90000"/>
        </a:lnSpc>
        <a:spcBef>
          <a:spcPct val="0"/>
        </a:spcBef>
        <a:buNone/>
        <a:defRPr sz="362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8D2F5E4-3C51-8553-80E8-AFF530D493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3200" cy="7772400"/>
          </a:xfrm>
          <a:prstGeom prst="rect">
            <a:avLst/>
          </a:prstGeom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1B8010-14B0-8DF9-AFE4-CBD2B700F9DB}"/>
              </a:ext>
            </a:extLst>
          </p:cNvPr>
          <p:cNvSpPr txBox="1">
            <a:spLocks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96D2B-49D4-8DD2-5FF3-D395187038E8}"/>
              </a:ext>
            </a:extLst>
          </p:cNvPr>
          <p:cNvSpPr txBox="1">
            <a:spLocks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>
              <a:solidFill>
                <a:srgbClr val="CAAD62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15DD267-E404-EEA1-5AFD-42E46AEF8706}"/>
              </a:ext>
            </a:extLst>
          </p:cNvPr>
          <p:cNvSpPr>
            <a:spLocks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7BB43D5-3CA3-BBD0-210E-81487B08CE22}"/>
              </a:ext>
            </a:extLst>
          </p:cNvPr>
          <p:cNvSpPr>
            <a:spLocks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F1D99ECB-6119-D613-A961-9BE1EB3B3B19}"/>
              </a:ext>
            </a:extLst>
          </p:cNvPr>
          <p:cNvSpPr>
            <a:spLocks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351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53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0972657-D021-2E90-B692-BCB6ED563F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" t="-934" r="-1" b="3633"/>
          <a:stretch/>
        </p:blipFill>
        <p:spPr>
          <a:xfrm>
            <a:off x="0" y="314935"/>
            <a:ext cx="10363200" cy="72032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C8653E-B861-B050-CB75-62B864663E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7323570"/>
            <a:ext cx="10385032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1E0B1-25FD-E9FD-982A-C7499597BC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-30480"/>
            <a:ext cx="10385031" cy="470927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37A15-CCF7-A460-8673-A43A821723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78E70-409E-BFAF-7A4A-B516FBB801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 dirty="0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 dirty="0">
              <a:solidFill>
                <a:srgbClr val="CAAD62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1C61F89-00E2-3229-1C56-9A12D15423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2E1A33B-2F09-4F3C-B63A-0F1ED8E712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5DB4E38-A733-D47C-76B9-6ACBAB05BF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2060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8" r:id="rId2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57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s.doc.gov/index.php/other-areas/strategic-industries-and-economic-security-sies/defense-priorities-a-allocations-system-program-dpas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cma.mil/DPAS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AE4037-1649-947C-3DF4-25B423B8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5D4F-14F8-40F5-86C0-9E3EF6F96AEC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8C7EE0-97CA-E418-29BA-BB8AF0BE15F6}"/>
              </a:ext>
            </a:extLst>
          </p:cNvPr>
          <p:cNvSpPr txBox="1">
            <a:spLocks/>
          </p:cNvSpPr>
          <p:nvPr/>
        </p:nvSpPr>
        <p:spPr>
          <a:xfrm>
            <a:off x="501795" y="1634744"/>
            <a:ext cx="4368156" cy="653826"/>
          </a:xfrm>
          <a:prstGeom prst="rect">
            <a:avLst/>
          </a:prstGeom>
          <a:noFill/>
          <a:effectLst/>
        </p:spPr>
        <p:txBody>
          <a:bodyPr lIns="91440" tIns="45720" rIns="91440" bIns="4572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atin typeface="+mj-lt"/>
                <a:cs typeface="Arial"/>
              </a:rPr>
              <a:t>Defense Priorities and Allocation System (DPAS)​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05E9E10-2580-A1DE-A321-EF1A2B852E7E}"/>
              </a:ext>
            </a:extLst>
          </p:cNvPr>
          <p:cNvSpPr txBox="1"/>
          <p:nvPr/>
        </p:nvSpPr>
        <p:spPr>
          <a:xfrm>
            <a:off x="501795" y="2475383"/>
            <a:ext cx="34209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Rachel Earles, Procurement Analyst​</a:t>
            </a:r>
          </a:p>
          <a:p>
            <a:r>
              <a:rPr lang="en-US" sz="1400" b="1" dirty="0">
                <a:latin typeface="+mj-lt"/>
              </a:rPr>
              <a:t>October 2024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414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Subcontractors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237F6E-0A75-8E22-A490-99EB566DC25D}"/>
              </a:ext>
            </a:extLst>
          </p:cNvPr>
          <p:cNvSpPr txBox="1"/>
          <p:nvPr/>
        </p:nvSpPr>
        <p:spPr>
          <a:xfrm>
            <a:off x="626724" y="2037779"/>
            <a:ext cx="92981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person must use rated orders with suppliers to obtain items needed to fill a rated order. The person must use the priority rating indicated on the customer’s rated order, except as otherwise provided in 15 CFR 700.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continues from contractor to subcontractor to supplier throughout the entire procurement chain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if a person is in receipt of a DO-A3 rated order for a navigation system and needs to purchase semiconductors for its manufacture, that person must use a DO-A3 rated order to obtain the needed semiconductors</a:t>
            </a:r>
          </a:p>
        </p:txBody>
      </p:sp>
    </p:spTree>
    <p:extLst>
      <p:ext uri="{BB962C8B-B14F-4D97-AF65-F5344CB8AC3E}">
        <p14:creationId xmlns:p14="http://schemas.microsoft.com/office/powerpoint/2010/main" val="454829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Form BIS-999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237F6E-0A75-8E22-A490-99EB566DC25D}"/>
              </a:ext>
            </a:extLst>
          </p:cNvPr>
          <p:cNvSpPr txBox="1"/>
          <p:nvPr/>
        </p:nvSpPr>
        <p:spPr>
          <a:xfrm>
            <a:off x="626724" y="2037779"/>
            <a:ext cx="92981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Contractors experiencing difficulty with rated orders should promptly seek special priorities assistance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request for special priorities assistance or priority rating authority must be submitted on a Form BIS-999 to the local contract administration representative</a:t>
            </a:r>
          </a:p>
          <a:p>
            <a:pPr lvl="1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form can be found at </a:t>
            </a:r>
            <a:r>
              <a:rPr lang="en-US" sz="2400" dirty="0">
                <a:hlinkClick r:id="rId2"/>
              </a:rPr>
              <a:t>Defense Priorities &amp; Allocations System Program (DPAS) (doc.gov)</a:t>
            </a:r>
            <a:r>
              <a:rPr lang="en-US" sz="2400" dirty="0"/>
              <a:t> under “DPAS Program Resources”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 local DCMA DPAS POC will assure the form is complete </a:t>
            </a:r>
          </a:p>
        </p:txBody>
      </p:sp>
    </p:spTree>
    <p:extLst>
      <p:ext uri="{BB962C8B-B14F-4D97-AF65-F5344CB8AC3E}">
        <p14:creationId xmlns:p14="http://schemas.microsoft.com/office/powerpoint/2010/main" val="339288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DPAS Rating Location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153364-EFB4-342F-305B-8744E7FD1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56" y="1784621"/>
            <a:ext cx="9063038" cy="491166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A122C7-89CB-518B-8B92-6647C0C32B7A}"/>
              </a:ext>
            </a:extLst>
          </p:cNvPr>
          <p:cNvSpPr/>
          <p:nvPr/>
        </p:nvSpPr>
        <p:spPr>
          <a:xfrm>
            <a:off x="8351827" y="2161470"/>
            <a:ext cx="914400" cy="914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1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62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DPAS Authority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237F6E-0A75-8E22-A490-99EB566DC25D}"/>
              </a:ext>
            </a:extLst>
          </p:cNvPr>
          <p:cNvSpPr txBox="1"/>
          <p:nvPr/>
        </p:nvSpPr>
        <p:spPr>
          <a:xfrm>
            <a:off x="626724" y="2037779"/>
            <a:ext cx="92981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 I of the Defense Production Act of 1950:</a:t>
            </a:r>
          </a:p>
          <a:p>
            <a:pPr marL="914400" lvl="1" indent="-457200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allows the President to require persons to prioritize and accept contracts for material and services as necessary to promote the national defense</a:t>
            </a:r>
          </a:p>
          <a:p>
            <a:pPr marL="914400" lvl="1" indent="-457200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the President’s primary authority to mobilize resources and expediate critical industrial items </a:t>
            </a:r>
          </a:p>
          <a:p>
            <a:pPr marL="914400" lvl="1" indent="-457200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does not require an emergency declaration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Executive Order 12919</a:t>
            </a:r>
          </a:p>
          <a:p>
            <a:pPr marL="914400" lvl="1" indent="-457200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Defense Production Act: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designates the Secretary of Commerce to administer the DPAS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Department of Commerce has delegated authority to DoD to place priority ratings on its contracts in accordance with DPAS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5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Purpose of DPAS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237F6E-0A75-8E22-A490-99EB566DC25D}"/>
              </a:ext>
            </a:extLst>
          </p:cNvPr>
          <p:cNvSpPr txBox="1"/>
          <p:nvPr/>
        </p:nvSpPr>
        <p:spPr>
          <a:xfrm>
            <a:off x="626724" y="2037779"/>
            <a:ext cx="92981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prioritize the delivery of goods and services needed for national defense and emergency preparedness purposes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Establishes procedures for the placement, acceptance, and performance of priority rated contract orders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is invoked when there are critical shortages of essential materials equipment and services required for defense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3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Priority Ratings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237F6E-0A75-8E22-A490-99EB566DC25D}"/>
              </a:ext>
            </a:extLst>
          </p:cNvPr>
          <p:cNvSpPr txBox="1"/>
          <p:nvPr/>
        </p:nvSpPr>
        <p:spPr>
          <a:xfrm>
            <a:off x="626724" y="2037779"/>
            <a:ext cx="929811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DPAS rules are a standard part of U.S. defense contracting process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 levels of priority ratings: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DX: highest national defense urgency</a:t>
            </a:r>
          </a:p>
          <a:p>
            <a:pPr marL="1714500" lvl="3" indent="-34290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 DX rated orders have equal priority and take preference over DO and unrated orders</a:t>
            </a:r>
          </a:p>
          <a:p>
            <a:pPr marL="1714500" lvl="3" indent="-34290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Orders may only be assigned a DX rating if they are in support of a program that has been approved by OSD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DO: critical to national defense</a:t>
            </a:r>
          </a:p>
          <a:p>
            <a:pPr marL="1714500" lvl="3" indent="-34290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 DO rated orders have equal priority and take preference over unrated orders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3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Priority Ratings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237F6E-0A75-8E22-A490-99EB566DC25D}"/>
              </a:ext>
            </a:extLst>
          </p:cNvPr>
          <p:cNvSpPr txBox="1"/>
          <p:nvPr/>
        </p:nvSpPr>
        <p:spPr>
          <a:xfrm>
            <a:off x="626724" y="2037779"/>
            <a:ext cx="92981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Priority Rating = Rating Level + Program ID Symbol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 ID Symbols are listed in Schedule I to 15 CFR Part 700 – Approved Programs and Delegate Agencies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ex. DOA1 = DO + A1 (aircraft)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ex. DXA4 = DX + A4 (MRAP vehicles) </a:t>
            </a:r>
          </a:p>
          <a:p>
            <a:pPr lvl="1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Programs that are approved for DX ratings can be found at </a:t>
            </a:r>
            <a:r>
              <a:rPr lang="en-US" sz="2400" dirty="0">
                <a:hlinkClick r:id="rId2"/>
              </a:rPr>
              <a:t>DPAS (dcma.mil)</a:t>
            </a:r>
            <a:r>
              <a:rPr lang="en-US" sz="2400" dirty="0"/>
              <a:t> (at the bottom of this site under “DX Rated Program Listing”)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8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Limitations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237F6E-0A75-8E22-A490-99EB566DC25D}"/>
              </a:ext>
            </a:extLst>
          </p:cNvPr>
          <p:cNvSpPr txBox="1"/>
          <p:nvPr/>
        </p:nvSpPr>
        <p:spPr>
          <a:xfrm>
            <a:off x="626724" y="2037779"/>
            <a:ext cx="92981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1036290" fontAlgn="base">
              <a:spcBef>
                <a:spcPts val="136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 DPAS rating does not automatically put an order in front of the line in the manufacturing process​</a:t>
            </a: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1036290" fontAlgn="base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Contractors must schedule operations to satisfy delivery requirements of each rated order</a:t>
            </a:r>
          </a:p>
          <a:p>
            <a:pPr marL="800100" lvl="1" indent="-342900" defTabSz="1036290" fontAlgn="base">
              <a:buFont typeface="Arial" panose="020B0604020202020204" pitchFamily="34" charset="0"/>
              <a:buChar char="–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Changing production or delivery schedules is only required when established delivery dates cannot be met​</a:t>
            </a:r>
          </a:p>
          <a:p>
            <a:pPr defTabSz="1036290" fontAlgn="base">
              <a:defRPr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1036290" fontAlgn="base"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 rated order does not get prioritized ahead of ay other orders 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unless the delivery date cannot be met.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Only then should production schedules be modified and unrated or lower priority orders be delayed. </a:t>
            </a:r>
          </a:p>
        </p:txBody>
      </p:sp>
    </p:spTree>
    <p:extLst>
      <p:ext uri="{BB962C8B-B14F-4D97-AF65-F5344CB8AC3E}">
        <p14:creationId xmlns:p14="http://schemas.microsoft.com/office/powerpoint/2010/main" val="159178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Limitations – Examples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237F6E-0A75-8E22-A490-99EB566DC25D}"/>
              </a:ext>
            </a:extLst>
          </p:cNvPr>
          <p:cNvSpPr txBox="1"/>
          <p:nvPr/>
        </p:nvSpPr>
        <p:spPr>
          <a:xfrm>
            <a:off x="626724" y="2037779"/>
            <a:ext cx="9298112" cy="430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1036290" fontAlgn="base">
              <a:spcBef>
                <a:spcPts val="136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 contractor receives a DO rated order with a delivery date of June 3; if meeting that date would mean delaying production or delivery of an item for an unrated order, the unrated order must be delayed</a:t>
            </a:r>
          </a:p>
          <a:p>
            <a:pPr marL="342900" indent="-342900" defTabSz="1036290" fontAlgn="base">
              <a:spcBef>
                <a:spcPts val="136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 DX rated order is received calling for delivery on July 15 and there is already a DO rated order requiring delivery on June 2; operations can be scheduled to meet both deliveries. There is no need to alter production schedules to give any additional preference to the DX rated order</a:t>
            </a:r>
          </a:p>
          <a:p>
            <a:pPr marL="777217" lvl="1" indent="-259072" defTabSz="1036290" fontAlgn="base">
              <a:spcBef>
                <a:spcPts val="68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However, if both the June 3 and July 15 delivery dates cannot be met, then the DX rated order must be given priority over the DO rated order</a:t>
            </a:r>
          </a:p>
        </p:txBody>
      </p:sp>
    </p:spTree>
    <p:extLst>
      <p:ext uri="{BB962C8B-B14F-4D97-AF65-F5344CB8AC3E}">
        <p14:creationId xmlns:p14="http://schemas.microsoft.com/office/powerpoint/2010/main" val="273577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Rated Order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237F6E-0A75-8E22-A490-99EB566DC25D}"/>
              </a:ext>
            </a:extLst>
          </p:cNvPr>
          <p:cNvSpPr txBox="1"/>
          <p:nvPr/>
        </p:nvSpPr>
        <p:spPr>
          <a:xfrm>
            <a:off x="626724" y="2037779"/>
            <a:ext cx="92981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Four elements of a properly rated order must appear on every contract, purchase order, or delivery order: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Priority Rating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required delivery date (on or about or asap will not do)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Manual or electronic signature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statement that reads in substance “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is a rated order certified for national defense use, and you are required to follow all provisions of the Defense Priorities and Allocations System regulation (15 CFR 700)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.” (FAR 52.211-15)</a:t>
            </a:r>
          </a:p>
          <a:p>
            <a:pPr lvl="1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Person receiving a rated order must ensure all four elements are present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9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Contractor’s Obligations / Options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237F6E-0A75-8E22-A490-99EB566DC25D}"/>
              </a:ext>
            </a:extLst>
          </p:cNvPr>
          <p:cNvSpPr txBox="1"/>
          <p:nvPr/>
        </p:nvSpPr>
        <p:spPr>
          <a:xfrm>
            <a:off x="626724" y="2037779"/>
            <a:ext cx="92981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Acceptance of rated orders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Accept and prioritize ratings in order</a:t>
            </a:r>
          </a:p>
          <a:p>
            <a:pPr lvl="1"/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Rejection of rated orders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Notify contracting officer if you cannot meet the delivery and provide earliest date for delivery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Notification must be provided within 15 days for DO orders and 10 days for DX orders</a:t>
            </a:r>
          </a:p>
          <a:p>
            <a:pPr lvl="2"/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Contract adjustments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may have to adjust production schedules, resource allocation, and delivery commitments</a:t>
            </a:r>
          </a:p>
          <a:p>
            <a:pPr lvl="1"/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Documentation and compliance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Maintain records and documents of compliance with DPAS regulations</a:t>
            </a:r>
          </a:p>
        </p:txBody>
      </p:sp>
    </p:spTree>
    <p:extLst>
      <p:ext uri="{BB962C8B-B14F-4D97-AF65-F5344CB8AC3E}">
        <p14:creationId xmlns:p14="http://schemas.microsoft.com/office/powerpoint/2010/main" val="347179919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Slides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B92A90331424BB424E5711BB2C29A" ma:contentTypeVersion="13" ma:contentTypeDescription="Create a new document." ma:contentTypeScope="" ma:versionID="9583458707e831824b826cc574760556">
  <xsd:schema xmlns:xsd="http://www.w3.org/2001/XMLSchema" xmlns:xs="http://www.w3.org/2001/XMLSchema" xmlns:p="http://schemas.microsoft.com/office/2006/metadata/properties" xmlns:ns2="http://schemas.microsoft.com/sharepoint/v4" xmlns:ns3="83028fa6-2549-43bd-ab48-d2cceff7e77f" xmlns:ns4="9c2811d8-9047-42d4-b820-cdea9cab3ce7" targetNamespace="http://schemas.microsoft.com/office/2006/metadata/properties" ma:root="true" ma:fieldsID="97f8bb71be2a33d1fadd685652e37924" ns2:_="" ns3:_="" ns4:_="">
    <xsd:import namespace="http://schemas.microsoft.com/sharepoint/v4"/>
    <xsd:import namespace="83028fa6-2549-43bd-ab48-d2cceff7e77f"/>
    <xsd:import namespace="9c2811d8-9047-42d4-b820-cdea9cab3ce7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28fa6-2549-43bd-ab48-d2cceff7e77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b3792285-60e9-4ab2-97de-bba1fc82f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811d8-9047-42d4-b820-cdea9cab3ce7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dd5ed889-4c07-4732-ba3e-f2997991a608}" ma:internalName="TaxCatchAll" ma:showField="CatchAllData" ma:web="9c2811d8-9047-42d4-b820-cdea9cab3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811d8-9047-42d4-b820-cdea9cab3ce7" xsi:nil="true"/>
    <lcf76f155ced4ddcb4097134ff3c332f xmlns="83028fa6-2549-43bd-ab48-d2cceff7e77f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3BBFC1-30FC-4429-AF33-734DA8885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83028fa6-2549-43bd-ab48-d2cceff7e77f"/>
    <ds:schemaRef ds:uri="9c2811d8-9047-42d4-b820-cdea9cab3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18D645-6709-4AC3-B89B-7A9CBF2A4310}">
  <ds:schemaRefs>
    <ds:schemaRef ds:uri="47a3abd4-d8d0-4806-9114-bd49b1585f90"/>
    <ds:schemaRef ds:uri="db8209db-0e88-4ee4-86de-cace0fd64591"/>
    <ds:schemaRef ds:uri="http://schemas.microsoft.com/office/2006/metadata/properties"/>
    <ds:schemaRef ds:uri="http://schemas.microsoft.com/office/infopath/2007/PartnerControls"/>
    <ds:schemaRef ds:uri="9c2811d8-9047-42d4-b820-cdea9cab3ce7"/>
    <ds:schemaRef ds:uri="83028fa6-2549-43bd-ab48-d2cceff7e77f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0493ED3D-638C-4755-AA9B-20BCF08A39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880</Words>
  <Application>Microsoft Office PowerPoint</Application>
  <PresentationFormat>Custom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Courier New</vt:lpstr>
      <vt:lpstr>Raleway Black</vt:lpstr>
      <vt:lpstr>Wingdings</vt:lpstr>
      <vt:lpstr>Cover Slide</vt:lpstr>
      <vt:lpstr>2_Content Slide</vt:lpstr>
      <vt:lpstr>1_Content Slide</vt:lpstr>
      <vt:lpstr>End Slides</vt:lpstr>
      <vt:lpstr>Blank Slide</vt:lpstr>
      <vt:lpstr>PowerPoint Presentation</vt:lpstr>
      <vt:lpstr>DPAS Authority</vt:lpstr>
      <vt:lpstr>Purpose of DPAS</vt:lpstr>
      <vt:lpstr>Priority Ratings</vt:lpstr>
      <vt:lpstr>Priority Ratings</vt:lpstr>
      <vt:lpstr>Limitations</vt:lpstr>
      <vt:lpstr>Limitations – Examples</vt:lpstr>
      <vt:lpstr>Rated Order</vt:lpstr>
      <vt:lpstr>Contractor’s Obligations / Options</vt:lpstr>
      <vt:lpstr>Subcontractors</vt:lpstr>
      <vt:lpstr>Form BIS-999</vt:lpstr>
      <vt:lpstr>DPAS Rating Location</vt:lpstr>
      <vt:lpstr>PowerPoint Presentation</vt:lpstr>
    </vt:vector>
  </TitlesOfParts>
  <Manager>martin.binder@dla.mil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</dc:creator>
  <cp:lastModifiedBy>Hahn, Vicki M CIV DLA SMALL BUSINESS PROG (USA)</cp:lastModifiedBy>
  <cp:revision>32</cp:revision>
  <dcterms:created xsi:type="dcterms:W3CDTF">2024-04-17T19:52:04Z</dcterms:created>
  <dcterms:modified xsi:type="dcterms:W3CDTF">2024-11-22T16:53:26Z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0x01010070AB92A90331424BB424E5711BB2C29A</vt:lpwstr>
  </property>
  <property fmtid="{D5CDD505-2E9C-101B-9397-08002B2CF9AE}" pid="3" name="MediaServiceImageTags">
    <vt:lpwstr/>
  </property>
</Properties>
</file>