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88" r:id="rId6"/>
    <p:sldMasterId id="2147483678" r:id="rId7"/>
    <p:sldMasterId id="2147483685" r:id="rId8"/>
  </p:sldMasterIdLst>
  <p:notesMasterIdLst>
    <p:notesMasterId r:id="rId31"/>
  </p:notesMasterIdLst>
  <p:sldIdLst>
    <p:sldId id="275" r:id="rId9"/>
    <p:sldId id="280" r:id="rId10"/>
    <p:sldId id="281" r:id="rId11"/>
    <p:sldId id="288" r:id="rId12"/>
    <p:sldId id="287" r:id="rId13"/>
    <p:sldId id="286" r:id="rId14"/>
    <p:sldId id="285" r:id="rId15"/>
    <p:sldId id="284" r:id="rId16"/>
    <p:sldId id="283" r:id="rId17"/>
    <p:sldId id="291" r:id="rId18"/>
    <p:sldId id="290" r:id="rId19"/>
    <p:sldId id="289" r:id="rId20"/>
    <p:sldId id="300" r:id="rId21"/>
    <p:sldId id="301" r:id="rId22"/>
    <p:sldId id="294" r:id="rId23"/>
    <p:sldId id="295" r:id="rId24"/>
    <p:sldId id="296" r:id="rId25"/>
    <p:sldId id="297" r:id="rId26"/>
    <p:sldId id="298" r:id="rId27"/>
    <p:sldId id="302" r:id="rId28"/>
    <p:sldId id="299" r:id="rId29"/>
    <p:sldId id="278" r:id="rId30"/>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85B"/>
    <a:srgbClr val="1716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76D72-6EA2-4243-9B31-FA57F0FE4A93}" v="3" dt="2024-10-09T11:42:01.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7" autoAdjust="0"/>
  </p:normalViewPr>
  <p:slideViewPr>
    <p:cSldViewPr snapToGrid="0">
      <p:cViewPr varScale="1">
        <p:scale>
          <a:sx n="50" d="100"/>
          <a:sy n="50" d="100"/>
        </p:scale>
        <p:origin x="21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FB7D4-47AF-4165-9B48-4A2F7ACA8E86}" type="datetimeFigureOut">
              <a:rPr lang="en-US" smtClean="0"/>
              <a:t>12/12/2024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16549-E80F-4428-8F76-6655B66C4B4E}" type="slidenum">
              <a:rPr lang="en-US" smtClean="0"/>
              <a:t>‹#›</a:t>
            </a:fld>
            <a:endParaRPr lang="en-US"/>
          </a:p>
        </p:txBody>
      </p:sp>
    </p:spTree>
    <p:extLst>
      <p:ext uri="{BB962C8B-B14F-4D97-AF65-F5344CB8AC3E}">
        <p14:creationId xmlns:p14="http://schemas.microsoft.com/office/powerpoint/2010/main" val="165362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DSCC.packaging@dla.mi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eetraining.eb.mil/wb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Good Afternoon, </a:t>
            </a:r>
          </a:p>
          <a:p>
            <a:r>
              <a:rPr lang="en-US" sz="1200" b="0" i="0" u="none" strike="noStrike" kern="1200" baseline="0" dirty="0">
                <a:solidFill>
                  <a:schemeClr val="tx1"/>
                </a:solidFill>
                <a:latin typeface="+mn-lt"/>
                <a:ea typeface="+mn-ea"/>
                <a:cs typeface="+mn-cs"/>
              </a:rPr>
              <a:t>And Welcome to Resolving Issues with Orders, </a:t>
            </a:r>
          </a:p>
          <a:p>
            <a:r>
              <a:rPr lang="en-US" dirty="0"/>
              <a:t>At least 2</a:t>
            </a:r>
            <a:r>
              <a:rPr lang="en-US" baseline="30000" dirty="0"/>
              <a:t>nd</a:t>
            </a:r>
            <a:r>
              <a:rPr lang="en-US" dirty="0"/>
              <a:t> most</a:t>
            </a:r>
            <a:r>
              <a:rPr lang="en-US" baseline="0" dirty="0"/>
              <a:t> important briefing you will receive</a:t>
            </a:r>
          </a:p>
          <a:p>
            <a:r>
              <a:rPr lang="en-US" baseline="0" dirty="0"/>
              <a:t>As it addresses “WHY DIDN’T I GET PAID?”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t>
            </a:r>
            <a:r>
              <a:rPr lang="en-US" sz="1200" b="0" i="0" u="none" strike="noStrike" kern="1200" baseline="0" dirty="0">
                <a:solidFill>
                  <a:schemeClr val="tx1"/>
                </a:solidFill>
                <a:latin typeface="+mn-lt"/>
                <a:ea typeface="+mn-ea"/>
                <a:cs typeface="+mn-cs"/>
              </a:rPr>
              <a:t>John Hamilton, Contracting Officer, for Maritime Supplier Ops Directorate</a:t>
            </a:r>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a:t>
            </a:fld>
            <a:endParaRPr lang="en-US"/>
          </a:p>
        </p:txBody>
      </p:sp>
    </p:spTree>
    <p:extLst>
      <p:ext uri="{BB962C8B-B14F-4D97-AF65-F5344CB8AC3E}">
        <p14:creationId xmlns:p14="http://schemas.microsoft.com/office/powerpoint/2010/main" val="2870555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 7 </a:t>
            </a:r>
            <a:r>
              <a:rPr lang="en-US" dirty="0">
                <a:latin typeface="+mj-lt"/>
                <a:cs typeface="+mn-cs"/>
              </a:rPr>
              <a:t>Material not received in acceptable condition (i.e. damaged, other quality issues)</a:t>
            </a:r>
          </a:p>
          <a:p>
            <a:pPr defTabSz="923087">
              <a:defRPr/>
            </a:pPr>
            <a:endParaRPr lang="en-US" dirty="0"/>
          </a:p>
          <a:p>
            <a:pPr defTabSz="923087">
              <a:defRPr/>
            </a:pPr>
            <a:endParaRPr lang="en-US" dirty="0"/>
          </a:p>
          <a:p>
            <a:pPr defTabSz="923087">
              <a:defRPr/>
            </a:pPr>
            <a:r>
              <a:rPr lang="en-US" dirty="0"/>
              <a:t>Ensure materiel is</a:t>
            </a:r>
            <a:r>
              <a:rPr lang="en-US" baseline="0" dirty="0"/>
              <a:t> shipped in accordance with the terms and conditions of the contract.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10</a:t>
            </a:fld>
            <a:endParaRPr lang="en-US"/>
          </a:p>
        </p:txBody>
      </p:sp>
    </p:spTree>
    <p:extLst>
      <p:ext uri="{BB962C8B-B14F-4D97-AF65-F5344CB8AC3E}">
        <p14:creationId xmlns:p14="http://schemas.microsoft.com/office/powerpoint/2010/main" val="20601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#6  </a:t>
            </a:r>
            <a:r>
              <a:rPr lang="en-US" dirty="0">
                <a:latin typeface="+mj-lt"/>
                <a:cs typeface="+mn-cs"/>
              </a:rPr>
              <a:t>Quantities on shipping documents or the invoice do not match quantities in shipment</a:t>
            </a:r>
          </a:p>
          <a:p>
            <a:pPr defTabSz="923087">
              <a:defRPr/>
            </a:pPr>
            <a:endParaRPr lang="en-US" dirty="0"/>
          </a:p>
          <a:p>
            <a:pPr defTabSz="923087">
              <a:defRPr/>
            </a:pPr>
            <a:endParaRPr lang="en-US" dirty="0"/>
          </a:p>
          <a:p>
            <a:pPr defTabSz="923087">
              <a:defRPr/>
            </a:pPr>
            <a:r>
              <a:rPr lang="en-US" dirty="0"/>
              <a:t>Double</a:t>
            </a:r>
            <a:r>
              <a:rPr lang="en-US" baseline="0" dirty="0"/>
              <a:t> check the quantities shipped match the reported quantities on the labels, documents and invoices. </a:t>
            </a:r>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11</a:t>
            </a:fld>
            <a:endParaRPr lang="en-US"/>
          </a:p>
        </p:txBody>
      </p:sp>
    </p:spTree>
    <p:extLst>
      <p:ext uri="{BB962C8B-B14F-4D97-AF65-F5344CB8AC3E}">
        <p14:creationId xmlns:p14="http://schemas.microsoft.com/office/powerpoint/2010/main" val="1194294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#5   </a:t>
            </a:r>
            <a:r>
              <a:rPr lang="en-US" dirty="0">
                <a:latin typeface="+mj-lt"/>
                <a:cs typeface="+mn-cs"/>
              </a:rPr>
              <a:t>Material shipped to the wrong depot</a:t>
            </a:r>
          </a:p>
          <a:p>
            <a:pPr defTabSz="923087">
              <a:defRPr/>
            </a:pPr>
            <a:endParaRPr lang="en-US" dirty="0"/>
          </a:p>
          <a:p>
            <a:pPr defTabSz="923087">
              <a:defRPr/>
            </a:pPr>
            <a:endParaRPr lang="en-US" dirty="0"/>
          </a:p>
          <a:p>
            <a:pPr defTabSz="923087">
              <a:defRPr/>
            </a:pPr>
            <a:r>
              <a:rPr lang="en-US" dirty="0"/>
              <a:t>DLA</a:t>
            </a:r>
            <a:r>
              <a:rPr lang="en-US" baseline="0" dirty="0"/>
              <a:t> has many different Depots, so do not assume that because a previous contract shipped to </a:t>
            </a:r>
            <a:r>
              <a:rPr lang="en-US" baseline="0" dirty="0" err="1"/>
              <a:t>Susquhena</a:t>
            </a:r>
            <a:r>
              <a:rPr lang="en-US" baseline="0" dirty="0"/>
              <a:t> PA, that it is ok to send ever contract to that same Depot. Additionally, Contracts with multiple CLINs may have multiple Depots for delivery.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12</a:t>
            </a:fld>
            <a:endParaRPr lang="en-US"/>
          </a:p>
        </p:txBody>
      </p:sp>
    </p:spTree>
    <p:extLst>
      <p:ext uri="{BB962C8B-B14F-4D97-AF65-F5344CB8AC3E}">
        <p14:creationId xmlns:p14="http://schemas.microsoft.com/office/powerpoint/2010/main" val="599705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#4    </a:t>
            </a:r>
            <a:r>
              <a:rPr lang="en-US" dirty="0">
                <a:latin typeface="+mj-lt"/>
                <a:cs typeface="+mn-cs"/>
              </a:rPr>
              <a:t>No documentation received with shipment (MIL-Std-129R requires a copy of the receiving report be sent with the 	shipment unless otherwise noted in contract) or without Government inspection and acceptance for I&amp;A Source contracts</a:t>
            </a:r>
          </a:p>
          <a:p>
            <a:pPr defTabSz="923087">
              <a:defRPr/>
            </a:pPr>
            <a:endParaRPr lang="en-US" dirty="0"/>
          </a:p>
          <a:p>
            <a:pPr defTabSz="923087">
              <a:defRPr/>
            </a:pPr>
            <a:endParaRPr lang="en-US" dirty="0"/>
          </a:p>
          <a:p>
            <a:pPr defTabSz="923087">
              <a:defRPr/>
            </a:pPr>
            <a:r>
              <a:rPr lang="en-US" dirty="0"/>
              <a:t>MIL-Std-129R requires a copy of the receiving report be sent with the shipment unless otherwise noted in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hlinkClick r:id="rId3"/>
              </a:rPr>
              <a:t>DSCC.packaging@dla.mil</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13</a:t>
            </a:fld>
            <a:endParaRPr lang="en-US"/>
          </a:p>
        </p:txBody>
      </p:sp>
    </p:spTree>
    <p:extLst>
      <p:ext uri="{BB962C8B-B14F-4D97-AF65-F5344CB8AC3E}">
        <p14:creationId xmlns:p14="http://schemas.microsoft.com/office/powerpoint/2010/main" val="421434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 3  </a:t>
            </a:r>
            <a:r>
              <a:rPr lang="en-US" dirty="0">
                <a:latin typeface="+mj-lt"/>
                <a:cs typeface="+mn-cs"/>
              </a:rPr>
              <a:t>Electrostatic Device received in non-compliant ESD packaging (not meeting QPL 81705) </a:t>
            </a:r>
          </a:p>
          <a:p>
            <a:pPr defTabSz="923087">
              <a:defRPr/>
            </a:pPr>
            <a:endParaRPr lang="en-US" dirty="0"/>
          </a:p>
          <a:p>
            <a:pPr defTabSz="923087">
              <a:defRPr/>
            </a:pPr>
            <a:endParaRPr lang="en-US" dirty="0"/>
          </a:p>
          <a:p>
            <a:pPr defTabSz="923087">
              <a:defRPr/>
            </a:pPr>
            <a:r>
              <a:rPr lang="en-US" dirty="0"/>
              <a:t>Regardless</a:t>
            </a:r>
            <a:r>
              <a:rPr lang="en-US" baseline="0" dirty="0"/>
              <a:t> of if material was actually exposed to ESD, the Government cannot accept the material if it is not packaged correctly, because the integrity of the material is in question. So, the material will be returned for replacement or returned to cancel the contract.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14</a:t>
            </a:fld>
            <a:endParaRPr lang="en-US"/>
          </a:p>
        </p:txBody>
      </p:sp>
    </p:spTree>
    <p:extLst>
      <p:ext uri="{BB962C8B-B14F-4D97-AF65-F5344CB8AC3E}">
        <p14:creationId xmlns:p14="http://schemas.microsoft.com/office/powerpoint/2010/main" val="324667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#2  </a:t>
            </a:r>
            <a:r>
              <a:rPr lang="en-US" dirty="0">
                <a:latin typeface="+mj-lt"/>
                <a:cs typeface="+mn-cs"/>
              </a:rPr>
              <a:t>Incorrect Quantity Unit Pack or Unit of Issue </a:t>
            </a:r>
          </a:p>
          <a:p>
            <a:pPr defTabSz="923087">
              <a:defRPr/>
            </a:pPr>
            <a:endParaRPr lang="en-US" dirty="0"/>
          </a:p>
          <a:p>
            <a:pPr defTabSz="923087">
              <a:defRPr/>
            </a:pPr>
            <a:endParaRPr lang="en-US" dirty="0"/>
          </a:p>
          <a:p>
            <a:pPr defTabSz="923087">
              <a:defRPr/>
            </a:pPr>
            <a:r>
              <a:rPr lang="en-US" dirty="0"/>
              <a:t>On contracts which call for unit of issue of</a:t>
            </a:r>
            <a:r>
              <a:rPr lang="en-US" baseline="0" dirty="0"/>
              <a:t> anything other than Each, for example “package”….</a:t>
            </a:r>
            <a:r>
              <a:rPr lang="en-US" dirty="0"/>
              <a:t>Pay attention to the quantity per package.  If the Contract calls for 5 per package, ensure both the actual</a:t>
            </a:r>
            <a:r>
              <a:rPr lang="en-US" baseline="0" dirty="0"/>
              <a:t> material is delivered in packs of 5, but also all documentation and the invoice match.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15</a:t>
            </a:fld>
            <a:endParaRPr lang="en-US"/>
          </a:p>
        </p:txBody>
      </p:sp>
    </p:spTree>
    <p:extLst>
      <p:ext uri="{BB962C8B-B14F-4D97-AF65-F5344CB8AC3E}">
        <p14:creationId xmlns:p14="http://schemas.microsoft.com/office/powerpoint/2010/main" val="183793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 1   </a:t>
            </a:r>
            <a:r>
              <a:rPr lang="en-US" dirty="0">
                <a:latin typeface="+mn-lt"/>
                <a:cs typeface="+mn-cs"/>
              </a:rPr>
              <a:t>Material received with incorrect or missing MIL-STD129R labels</a:t>
            </a:r>
            <a:endParaRPr lang="en-US" dirty="0"/>
          </a:p>
          <a:p>
            <a:pPr defTabSz="923087">
              <a:defRPr/>
            </a:pPr>
            <a:endParaRPr lang="en-US" dirty="0"/>
          </a:p>
          <a:p>
            <a:pPr defTabSz="923087">
              <a:defRPr/>
            </a:pPr>
            <a:r>
              <a:rPr lang="en-US" dirty="0"/>
              <a:t>Ensure the labels include: </a:t>
            </a:r>
          </a:p>
          <a:p>
            <a:pPr defTabSz="923087">
              <a:defRPr/>
            </a:pPr>
            <a:r>
              <a:rPr lang="en-US" dirty="0"/>
              <a:t>The</a:t>
            </a:r>
            <a:r>
              <a:rPr lang="en-US" baseline="0" dirty="0"/>
              <a:t> </a:t>
            </a:r>
            <a:r>
              <a:rPr lang="en-US" dirty="0"/>
              <a:t>Barcode,</a:t>
            </a:r>
            <a:r>
              <a:rPr lang="en-US" baseline="0" dirty="0"/>
              <a:t> </a:t>
            </a:r>
          </a:p>
          <a:p>
            <a:pPr defTabSz="923087">
              <a:defRPr/>
            </a:pPr>
            <a:r>
              <a:rPr lang="en-US" baseline="0" dirty="0"/>
              <a:t>NSN, </a:t>
            </a:r>
          </a:p>
          <a:p>
            <a:pPr defTabSz="923087">
              <a:defRPr/>
            </a:pPr>
            <a:r>
              <a:rPr lang="en-US" baseline="0" dirty="0"/>
              <a:t>Cage Code, </a:t>
            </a:r>
          </a:p>
          <a:p>
            <a:pPr defTabSz="923087">
              <a:defRPr/>
            </a:pPr>
            <a:r>
              <a:rPr lang="en-US" baseline="0" dirty="0"/>
              <a:t>Part number, </a:t>
            </a:r>
          </a:p>
          <a:p>
            <a:pPr defTabSz="923087">
              <a:defRPr/>
            </a:pPr>
            <a:r>
              <a:rPr lang="en-US" baseline="0" dirty="0"/>
              <a:t>Item Description, </a:t>
            </a:r>
          </a:p>
          <a:p>
            <a:pPr defTabSz="923087">
              <a:defRPr/>
            </a:pPr>
            <a:r>
              <a:rPr lang="en-US" baseline="0" dirty="0"/>
              <a:t>quantity and Unit of issue, </a:t>
            </a:r>
          </a:p>
          <a:p>
            <a:pPr defTabSz="923087">
              <a:defRPr/>
            </a:pPr>
            <a:r>
              <a:rPr lang="en-US" baseline="0" dirty="0"/>
              <a:t>Contract number, </a:t>
            </a:r>
          </a:p>
          <a:p>
            <a:pPr defTabSz="923087">
              <a:defRPr/>
            </a:pPr>
            <a:r>
              <a:rPr lang="en-US" baseline="0" dirty="0"/>
              <a:t>Lot number, </a:t>
            </a:r>
          </a:p>
          <a:p>
            <a:pPr defTabSz="923087">
              <a:defRPr/>
            </a:pPr>
            <a:r>
              <a:rPr lang="en-US" baseline="0" dirty="0"/>
              <a:t>Method, date, and unit of Preservation, </a:t>
            </a:r>
          </a:p>
          <a:p>
            <a:pPr defTabSz="923087">
              <a:defRPr/>
            </a:pPr>
            <a:r>
              <a:rPr lang="en-US" baseline="0" dirty="0"/>
              <a:t>and Serial Number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16</a:t>
            </a:fld>
            <a:endParaRPr lang="en-US"/>
          </a:p>
        </p:txBody>
      </p:sp>
    </p:spTree>
    <p:extLst>
      <p:ext uri="{BB962C8B-B14F-4D97-AF65-F5344CB8AC3E}">
        <p14:creationId xmlns:p14="http://schemas.microsoft.com/office/powerpoint/2010/main" val="222791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Make sure you fully understand the terms,</a:t>
            </a:r>
            <a:r>
              <a:rPr lang="en-US" baseline="0" dirty="0"/>
              <a:t> conditions and requirements of the Contract. </a:t>
            </a:r>
            <a:r>
              <a:rPr lang="en-US" dirty="0"/>
              <a:t>DO NOT make any assumptions before shipping, as anything</a:t>
            </a:r>
            <a:r>
              <a:rPr lang="en-US" baseline="0" dirty="0"/>
              <a:t> that does not conform to the Contract requirements, is subject to rejection of acceptance. You should contact your Contract Administrator via Post Awards Request (PAR)  in DIBBS.  </a:t>
            </a:r>
          </a:p>
          <a:p>
            <a:pPr defTabSz="923087">
              <a:defRPr/>
            </a:pPr>
            <a:endParaRPr lang="en-US" baseline="0" dirty="0"/>
          </a:p>
          <a:p>
            <a:pPr defTabSz="923087">
              <a:defRPr/>
            </a:pPr>
            <a:r>
              <a:rPr lang="en-US" baseline="0" dirty="0"/>
              <a:t>Additionally, keep your contact information up-to-date in SAM.gov. </a:t>
            </a:r>
          </a:p>
          <a:p>
            <a:endParaRPr lang="en-US" dirty="0"/>
          </a:p>
          <a:p>
            <a:pPr defTabSz="923087">
              <a:defRPr/>
            </a:pPr>
            <a:r>
              <a:rPr lang="en-US" dirty="0"/>
              <a:t>Always</a:t>
            </a:r>
            <a:r>
              <a:rPr lang="en-US" baseline="0" dirty="0"/>
              <a:t> maintain valid proof of delivery.  Valid proof of delivery must include:</a:t>
            </a:r>
          </a:p>
          <a:p>
            <a:r>
              <a:rPr lang="en-US" sz="1200" kern="1200" dirty="0">
                <a:solidFill>
                  <a:schemeClr val="tx1"/>
                </a:solidFill>
                <a:effectLst/>
                <a:latin typeface="+mn-lt"/>
                <a:ea typeface="+mn-ea"/>
                <a:cs typeface="+mn-cs"/>
              </a:rPr>
              <a:t>• Name, date, and signature of the person signing for the item at the Depot.</a:t>
            </a:r>
          </a:p>
          <a:p>
            <a:r>
              <a:rPr lang="en-US" sz="1200" kern="1200" dirty="0">
                <a:solidFill>
                  <a:schemeClr val="tx1"/>
                </a:solidFill>
                <a:effectLst/>
                <a:latin typeface="+mn-lt"/>
                <a:ea typeface="+mn-ea"/>
                <a:cs typeface="+mn-cs"/>
              </a:rPr>
              <a:t>• The address that the item was shipped to.</a:t>
            </a:r>
          </a:p>
          <a:p>
            <a:r>
              <a:rPr lang="en-US" sz="1200" kern="1200" dirty="0">
                <a:solidFill>
                  <a:schemeClr val="tx1"/>
                </a:solidFill>
                <a:effectLst/>
                <a:latin typeface="+mn-lt"/>
                <a:ea typeface="+mn-ea"/>
                <a:cs typeface="+mn-cs"/>
              </a:rPr>
              <a:t>• The quantity that was shipped and contract reference number.</a:t>
            </a:r>
          </a:p>
          <a:p>
            <a:r>
              <a:rPr lang="en-US" sz="1200" kern="1200" dirty="0">
                <a:solidFill>
                  <a:schemeClr val="tx1"/>
                </a:solidFill>
                <a:effectLst/>
                <a:latin typeface="+mn-lt"/>
                <a:ea typeface="+mn-ea"/>
                <a:cs typeface="+mn-cs"/>
              </a:rPr>
              <a:t>• Tracking Number (UPS and FedEx) or PRO Number (Trucking Companies)</a:t>
            </a:r>
          </a:p>
          <a:p>
            <a:r>
              <a:rPr lang="en-US" sz="1200" kern="1200" dirty="0">
                <a:solidFill>
                  <a:schemeClr val="tx1"/>
                </a:solidFill>
                <a:effectLst/>
                <a:latin typeface="+mn-lt"/>
                <a:ea typeface="+mn-ea"/>
                <a:cs typeface="+mn-cs"/>
              </a:rPr>
              <a:t>• Weight of the package or skid.</a:t>
            </a:r>
          </a:p>
          <a:p>
            <a:pPr defTabSz="923087">
              <a:defRPr/>
            </a:pPr>
            <a:endParaRPr lang="en-US" baseline="0" dirty="0"/>
          </a:p>
          <a:p>
            <a:pPr defTabSz="923087">
              <a:defRPr/>
            </a:pPr>
            <a:r>
              <a:rPr lang="en-US" dirty="0"/>
              <a:t>It is</a:t>
            </a:r>
            <a:r>
              <a:rPr lang="en-US" baseline="0" dirty="0"/>
              <a:t> also helpful to place shipment commercial tracking numbers in WAWF Receiving Report. </a:t>
            </a:r>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17</a:t>
            </a:fld>
            <a:endParaRPr lang="en-US"/>
          </a:p>
        </p:txBody>
      </p:sp>
    </p:spTree>
    <p:extLst>
      <p:ext uri="{BB962C8B-B14F-4D97-AF65-F5344CB8AC3E}">
        <p14:creationId xmlns:p14="http://schemas.microsoft.com/office/powerpoint/2010/main" val="321746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Use assist.daps.dla.mil for copies of Military Standards</a:t>
            </a:r>
            <a:r>
              <a:rPr lang="en-US" baseline="0" dirty="0"/>
              <a:t> and approved ESD requirements and materials.</a:t>
            </a:r>
          </a:p>
          <a:p>
            <a:pPr defTabSz="923087">
              <a:defRPr/>
            </a:pPr>
            <a:endParaRPr lang="en-US" baseline="0" dirty="0"/>
          </a:p>
          <a:p>
            <a:pPr defTabSz="923087">
              <a:defRPr/>
            </a:pPr>
            <a:r>
              <a:rPr lang="en-US" baseline="0" dirty="0"/>
              <a:t>For tutorials on how to use WAWF, use </a:t>
            </a:r>
            <a:r>
              <a:rPr lang="en-US" sz="1800" dirty="0">
                <a:effectLst/>
                <a:latin typeface="Calibri" panose="020F0502020204030204" pitchFamily="34" charset="0"/>
                <a:ea typeface="Calibri" panose="020F0502020204030204" pitchFamily="34" charset="0"/>
              </a:rPr>
              <a:t>:  </a:t>
            </a:r>
            <a:r>
              <a:rPr lang="en-US" sz="1800" u="sng" dirty="0">
                <a:solidFill>
                  <a:srgbClr val="0563C1"/>
                </a:solidFill>
                <a:effectLst/>
                <a:latin typeface="Calibri" panose="020F0502020204030204" pitchFamily="34" charset="0"/>
                <a:ea typeface="Calibri" panose="020F0502020204030204" pitchFamily="34" charset="0"/>
                <a:hlinkClick r:id="rId3"/>
              </a:rPr>
              <a:t>https://pieetraining.eb.mil/wbt/</a:t>
            </a:r>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18</a:t>
            </a:fld>
            <a:endParaRPr lang="en-US"/>
          </a:p>
        </p:txBody>
      </p:sp>
    </p:spTree>
    <p:extLst>
      <p:ext uri="{BB962C8B-B14F-4D97-AF65-F5344CB8AC3E}">
        <p14:creationId xmlns:p14="http://schemas.microsoft.com/office/powerpoint/2010/main" val="3751970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For guidance</a:t>
            </a:r>
            <a:r>
              <a:rPr lang="en-US" baseline="0" dirty="0"/>
              <a:t> on creating PARs in DIBBS, you can follow this link, or go to the DLA home page at dla.mil, and use the search option at the top right hand corner to search for Post Awards Requests.  </a:t>
            </a:r>
          </a:p>
          <a:p>
            <a:pPr defTabSz="923087">
              <a:defRPr/>
            </a:pPr>
            <a:endParaRPr lang="en-US" baseline="0" dirty="0"/>
          </a:p>
          <a:p>
            <a:pPr defTabSz="923087">
              <a:defRPr/>
            </a:pPr>
            <a:r>
              <a:rPr lang="en-US" baseline="0" dirty="0"/>
              <a:t>Also, from the DLA.mil website, you can find the Supplier Information Resource Center. Which contains links to many other useful documents and resources.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19</a:t>
            </a:fld>
            <a:endParaRPr lang="en-US"/>
          </a:p>
        </p:txBody>
      </p:sp>
    </p:spTree>
    <p:extLst>
      <p:ext uri="{BB962C8B-B14F-4D97-AF65-F5344CB8AC3E}">
        <p14:creationId xmlns:p14="http://schemas.microsoft.com/office/powerpoint/2010/main" val="82129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In this presentation, we will cover</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Normal Payment Timeline</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Acceptance</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Discrepancies</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Top 10 Reasons for Payment Delay</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Best Practices</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Helpful Websites </a:t>
            </a:r>
          </a:p>
          <a:p>
            <a:pPr marL="857250" lvl="2" indent="-457200" eaLnBrk="1" hangingPunct="1">
              <a:spcBef>
                <a:spcPct val="0"/>
              </a:spcBef>
              <a:buClr>
                <a:srgbClr val="333399"/>
              </a:buClr>
              <a:buSzPct val="100000"/>
              <a:buFont typeface="Arial" panose="020B0604020202020204" pitchFamily="34" charset="0"/>
              <a:buChar char="•"/>
              <a:defRPr/>
            </a:pPr>
            <a:r>
              <a:rPr lang="en-US" sz="1200" kern="1200" dirty="0">
                <a:solidFill>
                  <a:schemeClr val="tx1"/>
                </a:solidFill>
                <a:latin typeface="+mn-lt"/>
                <a:ea typeface="+mn-ea"/>
                <a:cs typeface="+mn-cs"/>
              </a:rPr>
              <a:t>Points of Contact </a:t>
            </a:r>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2</a:t>
            </a:fld>
            <a:endParaRPr lang="en-US"/>
          </a:p>
        </p:txBody>
      </p:sp>
    </p:spTree>
    <p:extLst>
      <p:ext uri="{BB962C8B-B14F-4D97-AF65-F5344CB8AC3E}">
        <p14:creationId xmlns:p14="http://schemas.microsoft.com/office/powerpoint/2010/main" val="678701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My email is john.k.hamilton@dla.mil</a:t>
            </a:r>
            <a:r>
              <a:rPr lang="en-US" baseline="0"/>
              <a:t>, but for pressing and immediate concerns you should use the other e-mail on this slide. </a:t>
            </a:r>
            <a:endParaRPr lang="en-US"/>
          </a:p>
          <a:p>
            <a:endParaRPr lang="en-US"/>
          </a:p>
        </p:txBody>
      </p:sp>
      <p:sp>
        <p:nvSpPr>
          <p:cNvPr id="4" name="Slide Number Placeholder 3"/>
          <p:cNvSpPr>
            <a:spLocks noGrp="1"/>
          </p:cNvSpPr>
          <p:nvPr>
            <p:ph type="sldNum" sz="quarter" idx="5"/>
          </p:nvPr>
        </p:nvSpPr>
        <p:spPr/>
        <p:txBody>
          <a:bodyPr/>
          <a:lstStyle/>
          <a:p>
            <a:fld id="{D7116549-E80F-4428-8F76-6655B66C4B4E}" type="slidenum">
              <a:rPr lang="en-US" smtClean="0"/>
              <a:t>20</a:t>
            </a:fld>
            <a:endParaRPr lang="en-US"/>
          </a:p>
        </p:txBody>
      </p:sp>
    </p:spTree>
    <p:extLst>
      <p:ext uri="{BB962C8B-B14F-4D97-AF65-F5344CB8AC3E}">
        <p14:creationId xmlns:p14="http://schemas.microsoft.com/office/powerpoint/2010/main" val="336320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Payment processing</a:t>
            </a:r>
            <a:r>
              <a:rPr lang="en-US" baseline="0" dirty="0"/>
              <a:t> starts after both the invoice and Government acceptance match. The date is based on </a:t>
            </a:r>
            <a:r>
              <a:rPr lang="en-US" dirty="0"/>
              <a:t>whichever</a:t>
            </a:r>
            <a:r>
              <a:rPr lang="en-US" baseline="0" dirty="0"/>
              <a:t> comes last, Invoice or Government Acceptance.  </a:t>
            </a:r>
            <a:endParaRPr lang="en-US" dirty="0"/>
          </a:p>
          <a:p>
            <a:pPr defTabSz="923087">
              <a:defRPr/>
            </a:pPr>
            <a:r>
              <a:rPr lang="en-US" dirty="0"/>
              <a:t>	- </a:t>
            </a:r>
            <a:r>
              <a:rPr lang="en-US" baseline="0" dirty="0"/>
              <a:t>If matching, then </a:t>
            </a:r>
            <a:r>
              <a:rPr lang="en-US" dirty="0">
                <a:effectLst/>
              </a:rPr>
              <a:t>payment is made within 30 days or according</a:t>
            </a:r>
            <a:r>
              <a:rPr lang="en-US" baseline="0" dirty="0">
                <a:effectLst/>
              </a:rPr>
              <a:t> to the terms of the contract. </a:t>
            </a:r>
            <a:endParaRPr lang="en-US" baseline="0" dirty="0"/>
          </a:p>
          <a:p>
            <a:pPr defTabSz="923087">
              <a:defRPr/>
            </a:pPr>
            <a:r>
              <a:rPr lang="en-US" baseline="0" dirty="0"/>
              <a:t>	</a:t>
            </a:r>
          </a:p>
          <a:p>
            <a:pPr defTabSz="923087">
              <a:defRPr/>
            </a:pPr>
            <a:r>
              <a:rPr lang="en-US" baseline="0" dirty="0"/>
              <a:t>For example, on this slide, the second row shows the Goods Receipt or Gov Acceptance, is on Oct 9</a:t>
            </a:r>
            <a:r>
              <a:rPr lang="en-US" baseline="30000" dirty="0"/>
              <a:t>th</a:t>
            </a:r>
            <a:r>
              <a:rPr lang="en-US" baseline="0" dirty="0"/>
              <a:t> 2013, for 8 EA, and $14,864.00. The forth row, shows the Invoice, which also matches. So, payment processing can begin on Oct 9</a:t>
            </a:r>
            <a:r>
              <a:rPr lang="en-US" baseline="30000" dirty="0"/>
              <a:t>th</a:t>
            </a:r>
            <a:r>
              <a:rPr lang="en-US" baseline="0" dirty="0"/>
              <a:t> 2013 and conclude on or before Nov 10</a:t>
            </a:r>
            <a:r>
              <a:rPr lang="en-US" baseline="30000" dirty="0"/>
              <a:t>th</a:t>
            </a: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 </a:t>
            </a:r>
            <a:r>
              <a:rPr lang="en-US" dirty="0"/>
              <a:t>Note:  Everything must also </a:t>
            </a:r>
            <a:r>
              <a:rPr lang="en-US" baseline="0" dirty="0"/>
              <a:t>match the contract</a:t>
            </a:r>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3</a:t>
            </a:fld>
            <a:endParaRPr lang="en-US"/>
          </a:p>
        </p:txBody>
      </p:sp>
    </p:spTree>
    <p:extLst>
      <p:ext uri="{BB962C8B-B14F-4D97-AF65-F5344CB8AC3E}">
        <p14:creationId xmlns:p14="http://schemas.microsoft.com/office/powerpoint/2010/main" val="152788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Government Acceptance entitles</a:t>
            </a:r>
            <a:r>
              <a:rPr lang="en-US" baseline="0" dirty="0"/>
              <a:t> the Contractor to payment of the contract price. But again, the invoice must also be submitted and match the goods receipt in order for payment processing to start. </a:t>
            </a:r>
          </a:p>
          <a:p>
            <a:pPr defTabSz="923087">
              <a:defRPr/>
            </a:pPr>
            <a:endParaRPr lang="en-US" baseline="0" dirty="0"/>
          </a:p>
          <a:p>
            <a:pPr defTabSz="923087">
              <a:defRPr/>
            </a:pPr>
            <a:r>
              <a:rPr lang="en-US" baseline="0" dirty="0"/>
              <a:t>Inspection and Acceptance Authority, time and place, and method of acceptance, are identified in the Contract, and address the following:  </a:t>
            </a:r>
          </a:p>
          <a:p>
            <a:pPr lvl="1" defTabSz="923087">
              <a:defRPr/>
            </a:pPr>
            <a:r>
              <a:rPr lang="en-US" baseline="0" dirty="0"/>
              <a:t>Material</a:t>
            </a:r>
          </a:p>
          <a:p>
            <a:pPr lvl="1" defTabSz="923087">
              <a:defRPr/>
            </a:pPr>
            <a:r>
              <a:rPr lang="en-US" baseline="0" dirty="0"/>
              <a:t>Quantity</a:t>
            </a:r>
          </a:p>
          <a:p>
            <a:pPr lvl="1" defTabSz="923087">
              <a:defRPr/>
            </a:pPr>
            <a:r>
              <a:rPr lang="en-US" baseline="0" dirty="0"/>
              <a:t>Price</a:t>
            </a:r>
          </a:p>
          <a:p>
            <a:pPr lvl="1" defTabSz="923087">
              <a:defRPr/>
            </a:pPr>
            <a:r>
              <a:rPr lang="en-US" baseline="0" dirty="0"/>
              <a:t>Receipt location</a:t>
            </a:r>
          </a:p>
          <a:p>
            <a:pPr lvl="1" defTabSz="923087">
              <a:defRPr/>
            </a:pPr>
            <a:r>
              <a:rPr lang="en-US" baseline="0" dirty="0"/>
              <a:t>Shipping, packaging, and marking requirements</a:t>
            </a:r>
          </a:p>
          <a:p>
            <a:pPr lvl="1" defTabSz="923087">
              <a:defRPr/>
            </a:pPr>
            <a:r>
              <a:rPr lang="en-US" baseline="0" dirty="0"/>
              <a:t>And receiving documents</a:t>
            </a:r>
          </a:p>
          <a:p>
            <a:pPr lvl="1" defTabSz="923087">
              <a:defRPr/>
            </a:pPr>
            <a:endParaRPr lang="en-US" baseline="0" dirty="0"/>
          </a:p>
          <a:p>
            <a:pPr lvl="1" defTabSz="923087">
              <a:defRPr/>
            </a:pPr>
            <a:r>
              <a:rPr lang="en-US" baseline="0" dirty="0"/>
              <a:t>This list is not comprehensive, and the Contract should always be referenced for all requirements. </a:t>
            </a:r>
          </a:p>
          <a:p>
            <a:pPr lvl="1" defTabSz="923087">
              <a:defRPr/>
            </a:pPr>
            <a:endParaRPr lang="en-US" dirty="0"/>
          </a:p>
          <a:p>
            <a:pPr defTabSz="923087">
              <a:defRPr/>
            </a:pPr>
            <a:r>
              <a:rPr lang="en-US" dirty="0"/>
              <a:t>Everything must </a:t>
            </a:r>
            <a:r>
              <a:rPr lang="en-US" baseline="0" dirty="0"/>
              <a:t>match the contract, for Government acceptance, but also to prevent later retraction of acceptance, due to latent defects, fraud or gross mistakes amounting to fraud. </a:t>
            </a:r>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4</a:t>
            </a:fld>
            <a:endParaRPr lang="en-US"/>
          </a:p>
        </p:txBody>
      </p:sp>
    </p:spTree>
    <p:extLst>
      <p:ext uri="{BB962C8B-B14F-4D97-AF65-F5344CB8AC3E}">
        <p14:creationId xmlns:p14="http://schemas.microsoft.com/office/powerpoint/2010/main" val="33613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Post Award</a:t>
            </a:r>
            <a:r>
              <a:rPr lang="en-US" baseline="0" dirty="0"/>
              <a:t> Requests, or PARs, are tickets assigned directly to your assigned Contract Administrator.  Because </a:t>
            </a:r>
            <a:r>
              <a:rPr lang="en-US" dirty="0"/>
              <a:t>DLA, Land and Maritime,</a:t>
            </a:r>
            <a:r>
              <a:rPr lang="en-US" baseline="0" dirty="0"/>
              <a:t> Post Award Administration Employees, are assigned workload based on Post Award Requests, the individual listed in BLOCK 6 of the Contract, may not be directly involved in resolving your issues.  So, to get faster, and more specific assistance, use the PAR submission option in DIBBS at dibbs.bsm.dla.mil.  </a:t>
            </a:r>
          </a:p>
          <a:p>
            <a:pPr defTabSz="923087">
              <a:defRPr/>
            </a:pPr>
            <a:r>
              <a:rPr lang="en-US" baseline="0" dirty="0"/>
              <a:t>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5</a:t>
            </a:fld>
            <a:endParaRPr lang="en-US"/>
          </a:p>
        </p:txBody>
      </p:sp>
    </p:spTree>
    <p:extLst>
      <p:ext uri="{BB962C8B-B14F-4D97-AF65-F5344CB8AC3E}">
        <p14:creationId xmlns:p14="http://schemas.microsoft.com/office/powerpoint/2010/main" val="141822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87" rtl="0" eaLnBrk="1" fontAlgn="auto" latinLnBrk="0" hangingPunct="1">
              <a:lnSpc>
                <a:spcPct val="100000"/>
              </a:lnSpc>
              <a:spcBef>
                <a:spcPts val="0"/>
              </a:spcBef>
              <a:spcAft>
                <a:spcPts val="0"/>
              </a:spcAft>
              <a:buClrTx/>
              <a:buSzTx/>
              <a:buFontTx/>
              <a:buNone/>
              <a:tabLst/>
              <a:defRPr/>
            </a:pPr>
            <a:r>
              <a:rPr lang="en-US" dirty="0"/>
              <a:t>All discrepancies or issues with</a:t>
            </a:r>
            <a:r>
              <a:rPr lang="en-US" baseline="0" dirty="0"/>
              <a:t> the material, regardless of who's at fault for the discrepancy, will result in generation of a Quality Notification (QN) or also known as a Supply Deficiency Report (SDR).</a:t>
            </a:r>
          </a:p>
          <a:p>
            <a:pPr marL="0" marR="0" lvl="0" indent="0" algn="l" defTabSz="923087" rtl="0" eaLnBrk="1" fontAlgn="auto" latinLnBrk="0" hangingPunct="1">
              <a:lnSpc>
                <a:spcPct val="100000"/>
              </a:lnSpc>
              <a:spcBef>
                <a:spcPts val="0"/>
              </a:spcBef>
              <a:spcAft>
                <a:spcPts val="0"/>
              </a:spcAft>
              <a:buClrTx/>
              <a:buSzTx/>
              <a:buFontTx/>
              <a:buNone/>
              <a:tabLst/>
              <a:defRPr/>
            </a:pPr>
            <a:endParaRPr lang="en-US" baseline="0" dirty="0"/>
          </a:p>
          <a:p>
            <a:pPr defTabSz="923087">
              <a:defRPr/>
            </a:pPr>
            <a:r>
              <a:rPr lang="en-US" baseline="0" dirty="0"/>
              <a:t>An investigation ensues, and the QN is assigned to the Post Awards Quality Notification Team, to define, verify and determine the extent of the problem, then seek a solution depending on the type of issue.  The QN Team will work with the Resolution Specialist (RS) to remedy the situation, and if needed will contact the Contractor to notify them of the discrepancy and options for solution. </a:t>
            </a:r>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6</a:t>
            </a:fld>
            <a:endParaRPr lang="en-US"/>
          </a:p>
        </p:txBody>
      </p:sp>
    </p:spTree>
    <p:extLst>
      <p:ext uri="{BB962C8B-B14F-4D97-AF65-F5344CB8AC3E}">
        <p14:creationId xmlns:p14="http://schemas.microsoft.com/office/powerpoint/2010/main" val="334876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baseline="0" dirty="0"/>
              <a:t>TOP 10 Reasons for Payment Delay</a:t>
            </a:r>
          </a:p>
          <a:p>
            <a:pPr defTabSz="923087">
              <a:defRPr/>
            </a:pPr>
            <a:r>
              <a:rPr lang="en-US" baseline="0" dirty="0"/>
              <a:t>#10  </a:t>
            </a:r>
            <a:r>
              <a:rPr lang="en-US" dirty="0">
                <a:latin typeface="+mj-lt"/>
                <a:cs typeface="+mn-cs"/>
              </a:rPr>
              <a:t>Non-conformance to heat treatment requirement for wood packing materials. Since 2007, all wood packing materials require a stamp certifying heat treatment </a:t>
            </a:r>
            <a:endParaRPr lang="en-US" baseline="0" dirty="0"/>
          </a:p>
          <a:p>
            <a:pPr defTabSz="923087">
              <a:defRPr/>
            </a:pPr>
            <a:endParaRPr lang="en-US" baseline="0" dirty="0"/>
          </a:p>
          <a:p>
            <a:pPr defTabSz="923087">
              <a:defRPr/>
            </a:pPr>
            <a:r>
              <a:rPr lang="en-US" baseline="0" dirty="0"/>
              <a:t>This includes pallets </a:t>
            </a:r>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7</a:t>
            </a:fld>
            <a:endParaRPr lang="en-US"/>
          </a:p>
        </p:txBody>
      </p:sp>
    </p:spTree>
    <p:extLst>
      <p:ext uri="{BB962C8B-B14F-4D97-AF65-F5344CB8AC3E}">
        <p14:creationId xmlns:p14="http://schemas.microsoft.com/office/powerpoint/2010/main" val="597283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a:t>
            </a:r>
            <a:r>
              <a:rPr lang="en-US" dirty="0">
                <a:latin typeface="+mj-lt"/>
                <a:cs typeface="+mn-cs"/>
              </a:rPr>
              <a:t>Incorrect item received</a:t>
            </a:r>
            <a:endParaRPr lang="en-US" dirty="0"/>
          </a:p>
          <a:p>
            <a:endParaRPr lang="en-US" dirty="0"/>
          </a:p>
          <a:p>
            <a:r>
              <a:rPr lang="en-US" dirty="0"/>
              <a:t>If Contract calls for part X Model 1, but Model 1 is obsolete, do not deliver Model 2 as it will be rejected as non-conforming to the Contract.  If</a:t>
            </a:r>
            <a:r>
              <a:rPr lang="en-US" baseline="0" dirty="0"/>
              <a:t> you are ever uncertain about the Contract requirement, contact your Contract Administrator before delivery, by creating a PAR in DIBBS.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8</a:t>
            </a:fld>
            <a:endParaRPr lang="en-US"/>
          </a:p>
        </p:txBody>
      </p:sp>
    </p:spTree>
    <p:extLst>
      <p:ext uri="{BB962C8B-B14F-4D97-AF65-F5344CB8AC3E}">
        <p14:creationId xmlns:p14="http://schemas.microsoft.com/office/powerpoint/2010/main" val="19167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t>
            </a:r>
            <a:r>
              <a:rPr lang="en-US" dirty="0">
                <a:latin typeface="+mj-lt"/>
                <a:cs typeface="+mn-cs"/>
              </a:rPr>
              <a:t>Wrong CLIN on shipping documents or invoice </a:t>
            </a:r>
            <a:endParaRPr lang="en-US" dirty="0"/>
          </a:p>
          <a:p>
            <a:endParaRPr lang="en-US" dirty="0"/>
          </a:p>
          <a:p>
            <a:r>
              <a:rPr lang="en-US" dirty="0"/>
              <a:t>For</a:t>
            </a:r>
            <a:r>
              <a:rPr lang="en-US" baseline="0" dirty="0"/>
              <a:t> contracts with multiple CLINs, pay attention to the CLIN you are supplying on, as it may differ in quantity, delivery date, delivery location address, etc.</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7116549-E80F-4428-8F76-6655B66C4B4E}" type="slidenum">
              <a:rPr lang="en-US" smtClean="0"/>
              <a:t>9</a:t>
            </a:fld>
            <a:endParaRPr lang="en-US"/>
          </a:p>
        </p:txBody>
      </p:sp>
    </p:spTree>
    <p:extLst>
      <p:ext uri="{BB962C8B-B14F-4D97-AF65-F5344CB8AC3E}">
        <p14:creationId xmlns:p14="http://schemas.microsoft.com/office/powerpoint/2010/main" val="204818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656285-711C-4ACB-A7CC-5B3DA8A0BA68}"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5D4F-14F8-40F5-86C0-9E3EF6F96AEC}" type="slidenum">
              <a:rPr lang="en-US" smtClean="0"/>
              <a:t>‹#›</a:t>
            </a:fld>
            <a:endParaRPr lang="en-US"/>
          </a:p>
        </p:txBody>
      </p:sp>
    </p:spTree>
    <p:extLst>
      <p:ext uri="{BB962C8B-B14F-4D97-AF65-F5344CB8AC3E}">
        <p14:creationId xmlns:p14="http://schemas.microsoft.com/office/powerpoint/2010/main" val="298534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Pupose &amp; Agenda CU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53BCF8-512E-442D-B61C-D4E03E6E78DF}"/>
              </a:ext>
            </a:extLst>
          </p:cNvPr>
          <p:cNvSpPr/>
          <p:nvPr userDrawn="1"/>
        </p:nvSpPr>
        <p:spPr>
          <a:xfrm>
            <a:off x="4855224" y="4107630"/>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89E486-61F3-74BE-7173-9113F843B71E}"/>
              </a:ext>
            </a:extLst>
          </p:cNvPr>
          <p:cNvSpPr/>
          <p:nvPr userDrawn="1"/>
        </p:nvSpPr>
        <p:spPr>
          <a:xfrm>
            <a:off x="4855224" y="3703619"/>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313B9D-B6A8-3E8C-EC62-6247625051DA}"/>
              </a:ext>
            </a:extLst>
          </p:cNvPr>
          <p:cNvSpPr/>
          <p:nvPr userDrawn="1"/>
        </p:nvSpPr>
        <p:spPr>
          <a:xfrm>
            <a:off x="4855224" y="1590636"/>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2676FE-A481-F504-037E-8182A27E5E58}"/>
              </a:ext>
            </a:extLst>
          </p:cNvPr>
          <p:cNvSpPr txBox="1"/>
          <p:nvPr userDrawn="1"/>
        </p:nvSpPr>
        <p:spPr>
          <a:xfrm>
            <a:off x="6772072" y="1566983"/>
            <a:ext cx="1359626" cy="369332"/>
          </a:xfrm>
          <a:prstGeom prst="rect">
            <a:avLst/>
          </a:prstGeom>
          <a:noFill/>
        </p:spPr>
        <p:txBody>
          <a:bodyPr wrap="square" rtlCol="0">
            <a:spAutoFit/>
          </a:bodyPr>
          <a:lstStyle/>
          <a:p>
            <a:r>
              <a:rPr lang="en-US" sz="1800" b="1">
                <a:solidFill>
                  <a:schemeClr val="bg1"/>
                </a:solidFill>
              </a:rPr>
              <a:t>Purpose:</a:t>
            </a:r>
          </a:p>
        </p:txBody>
      </p:sp>
      <p:sp>
        <p:nvSpPr>
          <p:cNvPr id="2" name="Text Placeholder 28">
            <a:extLst>
              <a:ext uri="{FF2B5EF4-FFF2-40B4-BE49-F238E27FC236}">
                <a16:creationId xmlns:a16="http://schemas.microsoft.com/office/drawing/2014/main" id="{F127D036-1FE9-59C6-0F37-B804C6419621}"/>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934A65DC-326B-E6F0-5816-F32C91AD147C}"/>
              </a:ext>
            </a:extLst>
          </p:cNvPr>
          <p:cNvSpPr>
            <a:spLocks noGrp="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6" name="Rectangle: Rounded Corners 5">
            <a:extLst>
              <a:ext uri="{FF2B5EF4-FFF2-40B4-BE49-F238E27FC236}">
                <a16:creationId xmlns:a16="http://schemas.microsoft.com/office/drawing/2014/main" id="{FC9DB60A-42AE-DDD4-9B8A-34E3BD84F212}"/>
              </a:ext>
            </a:extLst>
          </p:cNvPr>
          <p:cNvSpPr/>
          <p:nvPr userDrawn="1"/>
        </p:nvSpPr>
        <p:spPr>
          <a:xfrm>
            <a:off x="4855224" y="5850279"/>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BD181-EB4E-AF05-2B25-1DBC856A938C}"/>
              </a:ext>
            </a:extLst>
          </p:cNvPr>
          <p:cNvSpPr txBox="1"/>
          <p:nvPr userDrawn="1"/>
        </p:nvSpPr>
        <p:spPr>
          <a:xfrm>
            <a:off x="5183360" y="5856459"/>
            <a:ext cx="1094057" cy="307777"/>
          </a:xfrm>
          <a:prstGeom prst="rect">
            <a:avLst/>
          </a:prstGeom>
          <a:noFill/>
        </p:spPr>
        <p:txBody>
          <a:bodyPr wrap="square" rtlCol="0">
            <a:spAutoFit/>
          </a:bodyPr>
          <a:lstStyle/>
          <a:p>
            <a:r>
              <a:rPr lang="en-US" sz="1400"/>
              <a:t>Information</a:t>
            </a:r>
          </a:p>
        </p:txBody>
      </p:sp>
      <p:sp>
        <p:nvSpPr>
          <p:cNvPr id="10" name="TextBox 9">
            <a:extLst>
              <a:ext uri="{FF2B5EF4-FFF2-40B4-BE49-F238E27FC236}">
                <a16:creationId xmlns:a16="http://schemas.microsoft.com/office/drawing/2014/main" id="{70E35B26-5028-2142-6035-76A0EDCE6FCF}"/>
              </a:ext>
            </a:extLst>
          </p:cNvPr>
          <p:cNvSpPr txBox="1"/>
          <p:nvPr userDrawn="1"/>
        </p:nvSpPr>
        <p:spPr>
          <a:xfrm>
            <a:off x="4855224" y="6475254"/>
            <a:ext cx="5193323" cy="523220"/>
          </a:xfrm>
          <a:prstGeom prst="rect">
            <a:avLst/>
          </a:prstGeom>
          <a:noFill/>
        </p:spPr>
        <p:txBody>
          <a:bodyPr wrap="square" rtlCol="0">
            <a:spAutoFit/>
          </a:bodyPr>
          <a:lstStyle/>
          <a:p>
            <a:pPr algn="ctr"/>
            <a:r>
              <a:rPr lang="en-US" sz="1400" dirty="0"/>
              <a:t>The overall classification of this presentation is:</a:t>
            </a:r>
          </a:p>
          <a:p>
            <a:pPr algn="ctr"/>
            <a:r>
              <a:rPr lang="en-US" sz="1400" b="1" dirty="0">
                <a:solidFill>
                  <a:srgbClr val="00B050"/>
                </a:solidFill>
              </a:rPr>
              <a:t>Unclassified Controlled Information (CUI)</a:t>
            </a:r>
          </a:p>
        </p:txBody>
      </p:sp>
      <p:sp>
        <p:nvSpPr>
          <p:cNvPr id="13" name="TextBox 12">
            <a:extLst>
              <a:ext uri="{FF2B5EF4-FFF2-40B4-BE49-F238E27FC236}">
                <a16:creationId xmlns:a16="http://schemas.microsoft.com/office/drawing/2014/main" id="{E0626EF5-744D-7C77-7ECB-0EA6FD3FF807}"/>
              </a:ext>
            </a:extLst>
          </p:cNvPr>
          <p:cNvSpPr txBox="1"/>
          <p:nvPr userDrawn="1"/>
        </p:nvSpPr>
        <p:spPr>
          <a:xfrm>
            <a:off x="9429740" y="5868181"/>
            <a:ext cx="665589" cy="307777"/>
          </a:xfrm>
          <a:prstGeom prst="rect">
            <a:avLst/>
          </a:prstGeom>
          <a:noFill/>
        </p:spPr>
        <p:txBody>
          <a:bodyPr wrap="square" rtlCol="0">
            <a:spAutoFit/>
          </a:bodyPr>
          <a:lstStyle/>
          <a:p>
            <a:r>
              <a:rPr lang="en-US" sz="1400"/>
              <a:t>Other</a:t>
            </a:r>
          </a:p>
        </p:txBody>
      </p:sp>
      <p:sp>
        <p:nvSpPr>
          <p:cNvPr id="21" name="Rectangle 20">
            <a:extLst>
              <a:ext uri="{FF2B5EF4-FFF2-40B4-BE49-F238E27FC236}">
                <a16:creationId xmlns:a16="http://schemas.microsoft.com/office/drawing/2014/main" id="{79C578B2-3380-A9AD-D7DB-A0D310A19A09}"/>
              </a:ext>
            </a:extLst>
          </p:cNvPr>
          <p:cNvSpPr/>
          <p:nvPr userDrawn="1"/>
        </p:nvSpPr>
        <p:spPr>
          <a:xfrm>
            <a:off x="4855224" y="1985683"/>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EAFB2F-149E-0559-08FC-192CE92C3784}"/>
              </a:ext>
            </a:extLst>
          </p:cNvPr>
          <p:cNvSpPr/>
          <p:nvPr userDrawn="1"/>
        </p:nvSpPr>
        <p:spPr>
          <a:xfrm>
            <a:off x="6345997"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336493-53DD-6D12-72EA-27C763DDFF6A}"/>
              </a:ext>
            </a:extLst>
          </p:cNvPr>
          <p:cNvSpPr txBox="1"/>
          <p:nvPr userDrawn="1"/>
        </p:nvSpPr>
        <p:spPr>
          <a:xfrm>
            <a:off x="6661175" y="5873987"/>
            <a:ext cx="1083567" cy="307777"/>
          </a:xfrm>
          <a:prstGeom prst="rect">
            <a:avLst/>
          </a:prstGeom>
          <a:noFill/>
        </p:spPr>
        <p:txBody>
          <a:bodyPr wrap="square" rtlCol="0">
            <a:spAutoFit/>
          </a:bodyPr>
          <a:lstStyle/>
          <a:p>
            <a:r>
              <a:rPr lang="en-US" sz="1400"/>
              <a:t>Guidance</a:t>
            </a:r>
          </a:p>
        </p:txBody>
      </p:sp>
      <p:sp>
        <p:nvSpPr>
          <p:cNvPr id="16" name="Rectangle: Rounded Corners 15">
            <a:extLst>
              <a:ext uri="{FF2B5EF4-FFF2-40B4-BE49-F238E27FC236}">
                <a16:creationId xmlns:a16="http://schemas.microsoft.com/office/drawing/2014/main" id="{2CC2F697-A0A9-8A98-B11F-90BC1A4A9041}"/>
              </a:ext>
            </a:extLst>
          </p:cNvPr>
          <p:cNvSpPr/>
          <p:nvPr userDrawn="1"/>
        </p:nvSpPr>
        <p:spPr>
          <a:xfrm>
            <a:off x="7772268"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A2908D-D113-2F89-8EE3-D8690592C1A0}"/>
              </a:ext>
            </a:extLst>
          </p:cNvPr>
          <p:cNvSpPr txBox="1"/>
          <p:nvPr userDrawn="1"/>
        </p:nvSpPr>
        <p:spPr>
          <a:xfrm>
            <a:off x="8099169" y="5873987"/>
            <a:ext cx="910155" cy="307777"/>
          </a:xfrm>
          <a:prstGeom prst="rect">
            <a:avLst/>
          </a:prstGeom>
          <a:noFill/>
        </p:spPr>
        <p:txBody>
          <a:bodyPr wrap="square" rtlCol="0">
            <a:spAutoFit/>
          </a:bodyPr>
          <a:lstStyle/>
          <a:p>
            <a:r>
              <a:rPr lang="en-US" sz="1400"/>
              <a:t>Decision</a:t>
            </a:r>
          </a:p>
        </p:txBody>
      </p:sp>
      <p:sp>
        <p:nvSpPr>
          <p:cNvPr id="18" name="Rectangle: Rounded Corners 17">
            <a:extLst>
              <a:ext uri="{FF2B5EF4-FFF2-40B4-BE49-F238E27FC236}">
                <a16:creationId xmlns:a16="http://schemas.microsoft.com/office/drawing/2014/main" id="{E6056261-293F-80E0-548F-08F121B0E9A1}"/>
              </a:ext>
            </a:extLst>
          </p:cNvPr>
          <p:cNvSpPr/>
          <p:nvPr userDrawn="1"/>
        </p:nvSpPr>
        <p:spPr>
          <a:xfrm>
            <a:off x="9100287" y="5873987"/>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7A2C510C-92A8-232A-FEAC-1A88DFBF8ADC}"/>
              </a:ext>
            </a:extLst>
          </p:cNvPr>
          <p:cNvSpPr txBox="1"/>
          <p:nvPr userDrawn="1"/>
        </p:nvSpPr>
        <p:spPr>
          <a:xfrm>
            <a:off x="6816639" y="3684024"/>
            <a:ext cx="12704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Agenda</a:t>
            </a:r>
            <a:r>
              <a:rPr lang="en-US" sz="2000" b="1">
                <a:solidFill>
                  <a:schemeClr val="bg1"/>
                </a:solidFill>
              </a:rPr>
              <a:t>:</a:t>
            </a:r>
          </a:p>
        </p:txBody>
      </p:sp>
    </p:spTree>
    <p:extLst>
      <p:ext uri="{BB962C8B-B14F-4D97-AF65-F5344CB8AC3E}">
        <p14:creationId xmlns:p14="http://schemas.microsoft.com/office/powerpoint/2010/main" val="1927413631"/>
      </p:ext>
    </p:extLst>
  </p:cSld>
  <p:clrMapOvr>
    <a:masterClrMapping/>
  </p:clrMapOvr>
  <p:extLst>
    <p:ext uri="{DCECCB84-F9BA-43D5-87BE-67443E8EF086}">
      <p15:sldGuideLst xmlns:p15="http://schemas.microsoft.com/office/powerpoint/2012/main">
        <p15:guide id="1" orient="horz" pos="2448">
          <p15:clr>
            <a:srgbClr val="FBAE40"/>
          </p15:clr>
        </p15:guide>
        <p15:guide id="2" pos="32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Content Slide">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23A9B41E-E955-7D9F-D4CE-C23C2A7A9EE5}"/>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794DD37D-14FA-654C-687D-87AE016DFB7F}"/>
              </a:ext>
            </a:extLst>
          </p:cNvPr>
          <p:cNvSpPr>
            <a:spLocks noGrp="1" noRot="1" noMove="1" noResize="1" noEditPoints="1" noAdjustHandles="1" noChangeArrowheads="1" noChangeShapeType="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4" name="Slide Number Placeholder 5">
            <a:extLst>
              <a:ext uri="{FF2B5EF4-FFF2-40B4-BE49-F238E27FC236}">
                <a16:creationId xmlns:a16="http://schemas.microsoft.com/office/drawing/2014/main" id="{4D07850F-EE1F-B139-1D79-7132F1A42CD6}"/>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21" name="Group 20">
            <a:extLst>
              <a:ext uri="{FF2B5EF4-FFF2-40B4-BE49-F238E27FC236}">
                <a16:creationId xmlns:a16="http://schemas.microsoft.com/office/drawing/2014/main" id="{2BAD4CEE-3E77-95F0-0241-20928CC52301}"/>
              </a:ext>
            </a:extLst>
          </p:cNvPr>
          <p:cNvGrpSpPr>
            <a:grpSpLocks noGrp="1" noUngrp="1" noRot="1" noMove="1" noResize="1"/>
          </p:cNvGrpSpPr>
          <p:nvPr userDrawn="1"/>
        </p:nvGrpSpPr>
        <p:grpSpPr>
          <a:xfrm>
            <a:off x="155370" y="7445873"/>
            <a:ext cx="6118664" cy="261536"/>
            <a:chOff x="155370" y="7445873"/>
            <a:chExt cx="6118664" cy="261536"/>
          </a:xfrm>
        </p:grpSpPr>
        <p:sp>
          <p:nvSpPr>
            <p:cNvPr id="16" name="TextBox 15">
              <a:extLst>
                <a:ext uri="{FF2B5EF4-FFF2-40B4-BE49-F238E27FC236}">
                  <a16:creationId xmlns:a16="http://schemas.microsoft.com/office/drawing/2014/main" id="{A29D5BFE-CB1C-47D3-A113-E806DD45990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17" name="TextBox 16">
              <a:extLst>
                <a:ext uri="{FF2B5EF4-FFF2-40B4-BE49-F238E27FC236}">
                  <a16:creationId xmlns:a16="http://schemas.microsoft.com/office/drawing/2014/main" id="{13B7B9A0-A956-26B8-662E-67C104F4AA13}"/>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8" name="Star: 5 Points 17">
              <a:extLst>
                <a:ext uri="{FF2B5EF4-FFF2-40B4-BE49-F238E27FC236}">
                  <a16:creationId xmlns:a16="http://schemas.microsoft.com/office/drawing/2014/main" id="{99CA3BB8-7D67-479D-538E-E457BC49998D}"/>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tar: 5 Points 18">
              <a:extLst>
                <a:ext uri="{FF2B5EF4-FFF2-40B4-BE49-F238E27FC236}">
                  <a16:creationId xmlns:a16="http://schemas.microsoft.com/office/drawing/2014/main" id="{79CFC711-1440-6C53-2D3D-4F6C30D531A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Star: 5 Points 19">
              <a:extLst>
                <a:ext uri="{FF2B5EF4-FFF2-40B4-BE49-F238E27FC236}">
                  <a16:creationId xmlns:a16="http://schemas.microsoft.com/office/drawing/2014/main" id="{E6AD96E3-AB76-C66C-9C2F-46E93A66154A}"/>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93363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ontent Slide_CUI">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8D6F8CFD-E831-0944-5A93-6E7A2C89BBCB}"/>
              </a:ext>
            </a:extLst>
          </p:cNvPr>
          <p:cNvSpPr>
            <a:spLocks noGrp="1"/>
          </p:cNvSpPr>
          <p:nvPr userDrawn="1">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11" name="Title 11">
            <a:extLst>
              <a:ext uri="{FF2B5EF4-FFF2-40B4-BE49-F238E27FC236}">
                <a16:creationId xmlns:a16="http://schemas.microsoft.com/office/drawing/2014/main" id="{53F21022-D87F-E441-A23C-9B4EE4DCAB8B}"/>
              </a:ext>
            </a:extLst>
          </p:cNvPr>
          <p:cNvSpPr>
            <a:spLocks noGrp="1" noRot="1" noMove="1" noResize="1" noEditPoints="1" noAdjustHandles="1" noChangeArrowheads="1" noChangeShapeType="1"/>
          </p:cNvSpPr>
          <p:nvPr userDrawn="1">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3" name="Slide Number Placeholder 5">
            <a:extLst>
              <a:ext uri="{FF2B5EF4-FFF2-40B4-BE49-F238E27FC236}">
                <a16:creationId xmlns:a16="http://schemas.microsoft.com/office/drawing/2014/main" id="{7E83D8E2-2488-235C-AFE3-2FA5D9B10CF8}"/>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17" name="Group 16">
            <a:extLst>
              <a:ext uri="{FF2B5EF4-FFF2-40B4-BE49-F238E27FC236}">
                <a16:creationId xmlns:a16="http://schemas.microsoft.com/office/drawing/2014/main" id="{20B68FA1-92E3-8462-AAC1-112F1EA85906}"/>
              </a:ext>
            </a:extLst>
          </p:cNvPr>
          <p:cNvGrpSpPr>
            <a:grpSpLocks noGrp="1" noUngrp="1" noRot="1" noMove="1" noResize="1"/>
          </p:cNvGrpSpPr>
          <p:nvPr userDrawn="1"/>
        </p:nvGrpSpPr>
        <p:grpSpPr>
          <a:xfrm>
            <a:off x="155370" y="7445873"/>
            <a:ext cx="6118664" cy="261536"/>
            <a:chOff x="155370" y="7445873"/>
            <a:chExt cx="6118664" cy="261536"/>
          </a:xfrm>
        </p:grpSpPr>
        <p:sp>
          <p:nvSpPr>
            <p:cNvPr id="2" name="TextBox 1">
              <a:extLst>
                <a:ext uri="{FF2B5EF4-FFF2-40B4-BE49-F238E27FC236}">
                  <a16:creationId xmlns:a16="http://schemas.microsoft.com/office/drawing/2014/main" id="{2BAE05E5-3E43-823D-0C10-C2CFCBB8066E}"/>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4" name="TextBox 3">
              <a:extLst>
                <a:ext uri="{FF2B5EF4-FFF2-40B4-BE49-F238E27FC236}">
                  <a16:creationId xmlns:a16="http://schemas.microsoft.com/office/drawing/2014/main" id="{6F86ACC1-1F94-1E5A-065D-3ED478D477FF}"/>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4" name="Star: 5 Points 13">
              <a:extLst>
                <a:ext uri="{FF2B5EF4-FFF2-40B4-BE49-F238E27FC236}">
                  <a16:creationId xmlns:a16="http://schemas.microsoft.com/office/drawing/2014/main" id="{92DF3345-37FE-4759-0E7D-9B6475A261A7}"/>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59A38822-1D3D-7762-F578-5E4EF3157F12}"/>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738DAE09-D2DD-EE87-FF86-C19598760808}"/>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15461732"/>
      </p:ext>
    </p:extLst>
  </p:cSld>
  <p:clrMapOvr>
    <a:masterClrMapping/>
  </p:clrMapOvr>
  <p:extLst>
    <p:ext uri="{DCECCB84-F9BA-43D5-87BE-67443E8EF086}">
      <p15:sldGuideLst xmlns:p15="http://schemas.microsoft.com/office/powerpoint/2012/main">
        <p15:guide id="2" pos="3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DAE35-72F5-6B64-8214-AA3B64C6C7FB}"/>
              </a:ext>
            </a:extLst>
          </p:cNvPr>
          <p:cNvPicPr>
            <a:picLocks noGrp="1" noRot="1" noMove="1" noResize="1" noEditPoints="1" noAdjustHandles="1" noChangeArrowheads="1" noChangeShapeType="1" noCrop="1"/>
          </p:cNvPicPr>
          <p:nvPr userDrawn="1"/>
        </p:nvPicPr>
        <p:blipFill>
          <a:blip r:embed="rId2">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31195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nd Slide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Lst>
          </p:cNvPr>
          <p:cNvPicPr>
            <a:picLocks noGrp="1" noRot="1" noMove="1" noResize="1" noEditPoints="1" noAdjustHandles="1" noChangeArrowheads="1" noChangeShapeType="1" noCrop="1"/>
          </p:cNvPicPr>
          <p:nvPr userDrawn="1"/>
        </p:nvPicPr>
        <p:blipFill>
          <a:blip r:embed="rId2">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9448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8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9422EEE-B03C-C434-D819-C70910909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1777"/>
            <a:ext cx="10363200" cy="5828845"/>
          </a:xfrm>
          <a:prstGeom prst="rect">
            <a:avLst/>
          </a:prstGeom>
        </p:spPr>
      </p:pic>
      <p:sp>
        <p:nvSpPr>
          <p:cNvPr id="8" name="Rectangle 7">
            <a:extLst>
              <a:ext uri="{FF2B5EF4-FFF2-40B4-BE49-F238E27FC236}">
                <a16:creationId xmlns:a16="http://schemas.microsoft.com/office/drawing/2014/main" id="{2388A482-2CF7-AA61-AFD8-9F0514F07DB7}"/>
              </a:ext>
            </a:extLst>
          </p:cNvPr>
          <p:cNvSpPr>
            <a:spLocks/>
          </p:cNvSpPr>
          <p:nvPr userDrawn="1"/>
        </p:nvSpPr>
        <p:spPr>
          <a:xfrm>
            <a:off x="0" y="631579"/>
            <a:ext cx="10352166" cy="5794950"/>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B99B57A-977E-57DC-83A5-0643185043CA}"/>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11034" y="-18288"/>
            <a:ext cx="10374234" cy="7790688"/>
          </a:xfrm>
          <a:prstGeom prst="rect">
            <a:avLst/>
          </a:prstGeom>
        </p:spPr>
      </p:pic>
      <p:grpSp>
        <p:nvGrpSpPr>
          <p:cNvPr id="20" name="Group 19">
            <a:extLst>
              <a:ext uri="{FF2B5EF4-FFF2-40B4-BE49-F238E27FC236}">
                <a16:creationId xmlns:a16="http://schemas.microsoft.com/office/drawing/2014/main" id="{4706934B-33E6-66EA-C606-A0C0AA77E9CC}"/>
              </a:ext>
            </a:extLst>
          </p:cNvPr>
          <p:cNvGrpSpPr>
            <a:grpSpLocks noGrp="1" noUngrp="1" noRot="1" noMove="1" noResize="1"/>
          </p:cNvGrpSpPr>
          <p:nvPr userDrawn="1"/>
        </p:nvGrpSpPr>
        <p:grpSpPr>
          <a:xfrm>
            <a:off x="1092382" y="680186"/>
            <a:ext cx="1798302" cy="879741"/>
            <a:chOff x="1187093" y="4410699"/>
            <a:chExt cx="1967348" cy="962439"/>
          </a:xfrm>
        </p:grpSpPr>
        <p:pic>
          <p:nvPicPr>
            <p:cNvPr id="21" name="Picture 20">
              <a:extLst>
                <a:ext uri="{FF2B5EF4-FFF2-40B4-BE49-F238E27FC236}">
                  <a16:creationId xmlns:a16="http://schemas.microsoft.com/office/drawing/2014/main" id="{6BB0AFAF-B0A7-7455-8356-9D17E794A86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369250" y="4410699"/>
              <a:ext cx="785191" cy="962439"/>
            </a:xfrm>
            <a:prstGeom prst="rect">
              <a:avLst/>
            </a:prstGeom>
            <a:effectLst>
              <a:outerShdw blurRad="50800" dist="38100" dir="10800000" algn="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1CC8467C-9139-E8A3-AED9-57C689C1F315}"/>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1470325988"/>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1036317" rtl="0" eaLnBrk="1" latinLnBrk="0" hangingPunct="1">
        <a:lnSpc>
          <a:spcPct val="90000"/>
        </a:lnSpc>
        <a:spcBef>
          <a:spcPct val="0"/>
        </a:spcBef>
        <a:buNone/>
        <a:defRPr sz="3627" b="1" kern="1200">
          <a:solidFill>
            <a:schemeClr val="tx1"/>
          </a:solidFill>
          <a:latin typeface="+mj-lt"/>
          <a:ea typeface="+mj-ea"/>
          <a:cs typeface="+mj-cs"/>
        </a:defRPr>
      </a:lvl1pPr>
    </p:titleStyle>
    <p:bodyStyle>
      <a:lvl1pPr marL="259079" indent="-259079" algn="l" defTabSz="1036317" rtl="0" eaLnBrk="1" latinLnBrk="0" hangingPunct="1">
        <a:lnSpc>
          <a:spcPct val="90000"/>
        </a:lnSpc>
        <a:spcBef>
          <a:spcPts val="1133"/>
        </a:spcBef>
        <a:buFont typeface="Arial" panose="020B0604020202020204" pitchFamily="34" charset="0"/>
        <a:buChar char="•"/>
        <a:defRPr sz="2267" kern="1200">
          <a:solidFill>
            <a:schemeClr val="tx1"/>
          </a:solidFill>
          <a:latin typeface="+mn-lt"/>
          <a:ea typeface="+mn-ea"/>
          <a:cs typeface="+mn-cs"/>
        </a:defRPr>
      </a:lvl1pPr>
      <a:lvl2pPr marL="777238"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userDrawn="1">
          <p15:clr>
            <a:srgbClr val="F26B43"/>
          </p15:clr>
        </p15:guide>
        <p15:guide id="2" pos="3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8D2F5E4-3C51-8553-80E8-AFF530D493F6}"/>
              </a:ext>
            </a:extLst>
          </p:cNvPr>
          <p:cNvPicPr>
            <a:picLocks noGrp="1" noRot="1" noChangeAspect="1" noMove="1" noResize="1" noEditPoints="1" noAdjustHandles="1" noChangeArrowheads="1" noChangeShapeType="1" noCrop="1"/>
          </p:cNvPicPr>
          <p:nvPr userDrawn="1"/>
        </p:nvPicPr>
        <p:blipFill>
          <a:blip r:embed="rId3">
            <a:alphaModFix amt="70000"/>
            <a:extLst>
              <a:ext uri="{28A0092B-C50C-407E-A947-70E740481C1C}">
                <a14:useLocalDpi xmlns:a14="http://schemas.microsoft.com/office/drawing/2010/main"/>
              </a:ext>
            </a:extLst>
          </a:blip>
          <a:stretch>
            <a:fillRect/>
          </a:stretch>
        </p:blipFill>
        <p:spPr>
          <a:xfrm>
            <a:off x="0" y="0"/>
            <a:ext cx="10363200" cy="7772400"/>
          </a:xfrm>
          <a:prstGeom prst="rect">
            <a:avLst/>
          </a:prstGeom>
        </p:spPr>
      </p:pic>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tretch>
              <a:fillRect/>
            </a:stretch>
          </p:blipFill>
          <p:spPr>
            <a:xfrm>
              <a:off x="457200" y="501910"/>
              <a:ext cx="585080" cy="585080"/>
            </a:xfrm>
            <a:prstGeom prst="rect">
              <a:avLst/>
            </a:prstGeom>
          </p:spPr>
        </p:pic>
      </p:grpSp>
      <p:sp>
        <p:nvSpPr>
          <p:cNvPr id="5" name="TextBox 4">
            <a:extLst>
              <a:ext uri="{FF2B5EF4-FFF2-40B4-BE49-F238E27FC236}">
                <a16:creationId xmlns:a16="http://schemas.microsoft.com/office/drawing/2014/main" id="{9D1B8010-14B0-8DF9-AFE4-CBD2B700F9DB}"/>
              </a:ext>
            </a:extLst>
          </p:cNvPr>
          <p:cNvSpPr txBox="1">
            <a:spLocks/>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6" name="TextBox 5">
            <a:extLst>
              <a:ext uri="{FF2B5EF4-FFF2-40B4-BE49-F238E27FC236}">
                <a16:creationId xmlns:a16="http://schemas.microsoft.com/office/drawing/2014/main" id="{20696D2B-49D4-8DD2-5FF3-D395187038E8}"/>
              </a:ext>
            </a:extLst>
          </p:cNvPr>
          <p:cNvSpPr txBox="1">
            <a:spLocks/>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9" name="Star: 5 Points 8">
            <a:extLst>
              <a:ext uri="{FF2B5EF4-FFF2-40B4-BE49-F238E27FC236}">
                <a16:creationId xmlns:a16="http://schemas.microsoft.com/office/drawing/2014/main" id="{415DD267-E404-EEA1-5AFD-42E46AEF8706}"/>
              </a:ext>
            </a:extLst>
          </p:cNvPr>
          <p:cNvSpPr>
            <a:spLocks/>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tar: 5 Points 9">
            <a:extLst>
              <a:ext uri="{FF2B5EF4-FFF2-40B4-BE49-F238E27FC236}">
                <a16:creationId xmlns:a16="http://schemas.microsoft.com/office/drawing/2014/main" id="{B7BB43D5-3CA3-BBD0-210E-81487B08CE22}"/>
              </a:ext>
            </a:extLst>
          </p:cNvPr>
          <p:cNvSpPr>
            <a:spLocks/>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tar: 5 Points 10">
            <a:extLst>
              <a:ext uri="{FF2B5EF4-FFF2-40B4-BE49-F238E27FC236}">
                <a16:creationId xmlns:a16="http://schemas.microsoft.com/office/drawing/2014/main" id="{F1D99ECB-6119-D613-A961-9BE1EB3B3B19}"/>
              </a:ext>
            </a:extLst>
          </p:cNvPr>
          <p:cNvSpPr>
            <a:spLocks/>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5158802"/>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hqprint">
              <a:extLst>
                <a:ext uri="{28A0092B-C50C-407E-A947-70E740481C1C}">
                  <a14:useLocalDpi xmlns:a14="http://schemas.microsoft.com/office/drawing/2010/main" val="0"/>
                </a:ext>
              </a:extLst>
            </a:blip>
            <a:stretch>
              <a:fillRect/>
            </a:stretch>
          </p:blipFill>
          <p:spPr>
            <a:xfrm>
              <a:off x="457200" y="501910"/>
              <a:ext cx="585080" cy="585080"/>
            </a:xfrm>
            <a:prstGeom prst="rect">
              <a:avLst/>
            </a:prstGeom>
          </p:spPr>
        </p:pic>
      </p:grpSp>
    </p:spTree>
    <p:extLst>
      <p:ext uri="{BB962C8B-B14F-4D97-AF65-F5344CB8AC3E}">
        <p14:creationId xmlns:p14="http://schemas.microsoft.com/office/powerpoint/2010/main" val="2223538199"/>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0972657-D021-2E90-B692-BCB6ED563FBA}"/>
              </a:ext>
            </a:extLst>
          </p:cNvPr>
          <p:cNvPicPr>
            <a:picLocks noGrp="1" noRot="1" noChangeAspect="1" noMove="1" noResize="1" noEditPoints="1" noAdjustHandles="1" noChangeArrowheads="1" noChangeShapeType="1" noCrop="1"/>
          </p:cNvPicPr>
          <p:nvPr userDrawn="1"/>
        </p:nvPicPr>
        <p:blipFill rotWithShape="1">
          <a:blip r:embed="rId4">
            <a:duotone>
              <a:schemeClr val="accent5">
                <a:shade val="45000"/>
                <a:satMod val="135000"/>
              </a:schemeClr>
              <a:prstClr val="white"/>
            </a:duotone>
            <a:alphaModFix amt="35000"/>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9" t="-934" r="-1" b="3633"/>
          <a:stretch/>
        </p:blipFill>
        <p:spPr>
          <a:xfrm>
            <a:off x="0" y="314935"/>
            <a:ext cx="10363200" cy="7203272"/>
          </a:xfrm>
          <a:prstGeom prst="rect">
            <a:avLst/>
          </a:prstGeom>
        </p:spPr>
      </p:pic>
      <p:sp>
        <p:nvSpPr>
          <p:cNvPr id="7" name="Rectangle 6">
            <a:extLst>
              <a:ext uri="{FF2B5EF4-FFF2-40B4-BE49-F238E27FC236}">
                <a16:creationId xmlns:a16="http://schemas.microsoft.com/office/drawing/2014/main" id="{83C8653E-B861-B050-CB75-62B864663EF3}"/>
              </a:ext>
            </a:extLst>
          </p:cNvPr>
          <p:cNvSpPr>
            <a:spLocks noGrp="1" noRot="1" noMove="1" noResize="1" noEditPoints="1" noAdjustHandles="1" noChangeArrowheads="1" noChangeShapeType="1"/>
          </p:cNvSpPr>
          <p:nvPr userDrawn="1"/>
        </p:nvSpPr>
        <p:spPr>
          <a:xfrm>
            <a:off x="-10915" y="7323570"/>
            <a:ext cx="10385032"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10915" y="-30480"/>
            <a:ext cx="10385031" cy="470927"/>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2F737A15-CCF7-A460-8673-A43A821723D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3" name="TextBox 12">
            <a:extLst>
              <a:ext uri="{FF2B5EF4-FFF2-40B4-BE49-F238E27FC236}">
                <a16:creationId xmlns:a16="http://schemas.microsoft.com/office/drawing/2014/main" id="{8BA78E70-409E-BFAF-7A4A-B516FBB801BE}"/>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4" name="Star: 5 Points 13">
            <a:extLst>
              <a:ext uri="{FF2B5EF4-FFF2-40B4-BE49-F238E27FC236}">
                <a16:creationId xmlns:a16="http://schemas.microsoft.com/office/drawing/2014/main" id="{61C61F89-00E2-3229-1C56-9A12D1542310}"/>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D2E1A33B-2F09-4F3C-B63A-0F1ED8E7129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85DB4E38-A733-D47C-76B9-6ACBAB05BFD2}"/>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0602920"/>
      </p:ext>
    </p:extLst>
  </p:cSld>
  <p:clrMap bg1="lt1" tx1="dk1" bg2="lt2" tx2="dk2" accent1="accent1" accent2="accent2" accent3="accent3" accent4="accent4" accent5="accent5" accent6="accent6" hlink="hlink" folHlink="folHlink"/>
  <p:sldLayoutIdLst>
    <p:sldLayoutId id="2147483679" r:id="rId1"/>
    <p:sldLayoutId id="2147483698" r:id="rId2"/>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7643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DLALand.MaritimeQNInquiry@dla.mi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fld id="{C1305D4F-14F8-40F5-86C0-9E3EF6F96AEC}" type="slidenum">
              <a:rPr lang="en-US" smtClean="0"/>
              <a:t>1</a:t>
            </a:fld>
            <a:endParaRPr lang="en-US"/>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448785" y="1555230"/>
            <a:ext cx="5938686" cy="2993875"/>
          </a:xfrm>
          <a:prstGeom prst="rect">
            <a:avLst/>
          </a:prstGeom>
          <a:noFill/>
          <a:effectLst/>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4000" b="1" dirty="0"/>
              <a:t>Resolving Issues with Orders:</a:t>
            </a:r>
            <a:br>
              <a:rPr lang="en-US" sz="4000" b="1" dirty="0"/>
            </a:br>
            <a:r>
              <a:rPr lang="en-US" sz="4000" b="1" dirty="0"/>
              <a:t>Delays in Being Paid</a:t>
            </a:r>
          </a:p>
        </p:txBody>
      </p:sp>
      <p:sp>
        <p:nvSpPr>
          <p:cNvPr id="6" name="TextBox 4">
            <a:extLst>
              <a:ext uri="{FF2B5EF4-FFF2-40B4-BE49-F238E27FC236}">
                <a16:creationId xmlns:a16="http://schemas.microsoft.com/office/drawing/2014/main" id="{505E9E10-2580-A1DE-A321-EF1A2B852E7E}"/>
              </a:ext>
            </a:extLst>
          </p:cNvPr>
          <p:cNvSpPr txBox="1"/>
          <p:nvPr/>
        </p:nvSpPr>
        <p:spPr>
          <a:xfrm>
            <a:off x="501795" y="3594998"/>
            <a:ext cx="3420926"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latin typeface="+mj-lt"/>
              </a:rPr>
              <a:t>John Hamilton, </a:t>
            </a:r>
            <a:r>
              <a:rPr lang="en-US" sz="1400" dirty="0"/>
              <a:t>Land and Maritime Quality Notification (QN) Team</a:t>
            </a:r>
          </a:p>
          <a:p>
            <a:r>
              <a:rPr lang="en-US" sz="1400" dirty="0"/>
              <a:t>Contracting Specialist</a:t>
            </a:r>
          </a:p>
          <a:p>
            <a:r>
              <a:rPr lang="en-US" sz="1400" b="1" dirty="0">
                <a:latin typeface="+mj-lt"/>
              </a:rPr>
              <a:t> ​</a:t>
            </a:r>
          </a:p>
        </p:txBody>
      </p:sp>
    </p:spTree>
    <p:extLst>
      <p:ext uri="{BB962C8B-B14F-4D97-AF65-F5344CB8AC3E}">
        <p14:creationId xmlns:p14="http://schemas.microsoft.com/office/powerpoint/2010/main" val="28841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8" name="TextBox 7">
            <a:extLst>
              <a:ext uri="{FF2B5EF4-FFF2-40B4-BE49-F238E27FC236}">
                <a16:creationId xmlns:a16="http://schemas.microsoft.com/office/drawing/2014/main" id="{2450855F-16B2-58C8-8F58-7B34D4A84FC4}"/>
              </a:ext>
            </a:extLst>
          </p:cNvPr>
          <p:cNvSpPr txBox="1"/>
          <p:nvPr/>
        </p:nvSpPr>
        <p:spPr>
          <a:xfrm>
            <a:off x="1659835" y="1910117"/>
            <a:ext cx="6993835" cy="830997"/>
          </a:xfrm>
          <a:prstGeom prst="rect">
            <a:avLst/>
          </a:prstGeom>
          <a:noFill/>
        </p:spPr>
        <p:txBody>
          <a:bodyPr wrap="square">
            <a:spAutoFit/>
          </a:bodyPr>
          <a:lstStyle/>
          <a:p>
            <a:pPr marL="0" indent="0">
              <a:buNone/>
            </a:pPr>
            <a:r>
              <a:rPr lang="en-US" sz="2400" dirty="0"/>
              <a:t>7.	Material not received in acceptable condition (i.e. damaged, other quality issues)</a:t>
            </a:r>
          </a:p>
        </p:txBody>
      </p:sp>
    </p:spTree>
    <p:extLst>
      <p:ext uri="{BB962C8B-B14F-4D97-AF65-F5344CB8AC3E}">
        <p14:creationId xmlns:p14="http://schemas.microsoft.com/office/powerpoint/2010/main" val="383813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F94C9CC9-3B10-0501-F03A-09B2BAB7A77E}"/>
              </a:ext>
            </a:extLst>
          </p:cNvPr>
          <p:cNvSpPr txBox="1"/>
          <p:nvPr/>
        </p:nvSpPr>
        <p:spPr>
          <a:xfrm>
            <a:off x="983930" y="2079322"/>
            <a:ext cx="8395340" cy="1938992"/>
          </a:xfrm>
          <a:prstGeom prst="rect">
            <a:avLst/>
          </a:prstGeom>
          <a:noFill/>
        </p:spPr>
        <p:txBody>
          <a:bodyPr wrap="square">
            <a:spAutoFit/>
          </a:bodyPr>
          <a:lstStyle/>
          <a:p>
            <a:pPr marL="0" indent="0">
              <a:buNone/>
            </a:pPr>
            <a:r>
              <a:rPr lang="en-US" sz="2400" dirty="0">
                <a:latin typeface="+mj-lt"/>
              </a:rPr>
              <a:t>7.	Material not received in acceptable condition (i.e. 	damaged, other quality issues)</a:t>
            </a:r>
          </a:p>
          <a:p>
            <a:pPr marL="0" indent="0">
              <a:buNone/>
            </a:pPr>
            <a:endParaRPr lang="en-US" sz="2400" dirty="0">
              <a:latin typeface="+mj-lt"/>
            </a:endParaRPr>
          </a:p>
          <a:p>
            <a:pPr marL="0" indent="0">
              <a:buNone/>
            </a:pPr>
            <a:r>
              <a:rPr lang="en-US" sz="2400" dirty="0">
                <a:latin typeface="+mj-lt"/>
                <a:cs typeface="+mn-cs"/>
              </a:rPr>
              <a:t>6.	Quantities on shipping documents or the invoice do not 	match quantities in shipment</a:t>
            </a:r>
          </a:p>
        </p:txBody>
      </p:sp>
    </p:spTree>
    <p:extLst>
      <p:ext uri="{BB962C8B-B14F-4D97-AF65-F5344CB8AC3E}">
        <p14:creationId xmlns:p14="http://schemas.microsoft.com/office/powerpoint/2010/main" val="405375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D991D9BA-4B98-2FE4-B7FF-49B34C2D758B}"/>
              </a:ext>
            </a:extLst>
          </p:cNvPr>
          <p:cNvSpPr txBox="1"/>
          <p:nvPr/>
        </p:nvSpPr>
        <p:spPr>
          <a:xfrm>
            <a:off x="762000" y="1848583"/>
            <a:ext cx="8839200" cy="2677656"/>
          </a:xfrm>
          <a:prstGeom prst="rect">
            <a:avLst/>
          </a:prstGeom>
          <a:noFill/>
        </p:spPr>
        <p:txBody>
          <a:bodyPr wrap="square">
            <a:spAutoFit/>
          </a:bodyPr>
          <a:lstStyle/>
          <a:p>
            <a:pPr marL="0" indent="0">
              <a:buNone/>
            </a:pPr>
            <a:r>
              <a:rPr lang="en-US" sz="2400" dirty="0">
                <a:latin typeface="+mj-lt"/>
              </a:rPr>
              <a:t>7.	Material not received in acceptable condition (i.e. 	damaged, other quality issues)</a:t>
            </a:r>
          </a:p>
          <a:p>
            <a:pPr marL="0" indent="0">
              <a:buNone/>
            </a:pPr>
            <a:endParaRPr lang="en-US" sz="2400" dirty="0">
              <a:latin typeface="+mj-lt"/>
            </a:endParaRPr>
          </a:p>
          <a:p>
            <a:pPr marL="0" indent="0">
              <a:buNone/>
            </a:pPr>
            <a:r>
              <a:rPr lang="en-US" sz="2400" dirty="0">
                <a:latin typeface="+mj-lt"/>
                <a:cs typeface="+mn-cs"/>
              </a:rPr>
              <a:t>6.	Quantities on shipping documents or the invoice do not   	match quantities in shipment</a:t>
            </a:r>
          </a:p>
          <a:p>
            <a:pPr marL="0" indent="0">
              <a:buNone/>
            </a:pPr>
            <a:endParaRPr lang="en-US" sz="2400" dirty="0">
              <a:latin typeface="+mj-lt"/>
              <a:cs typeface="+mn-cs"/>
            </a:endParaRPr>
          </a:p>
          <a:p>
            <a:pPr marL="0" indent="0">
              <a:buNone/>
            </a:pPr>
            <a:r>
              <a:rPr lang="en-US" sz="2400" dirty="0">
                <a:latin typeface="+mj-lt"/>
                <a:cs typeface="+mn-cs"/>
              </a:rPr>
              <a:t>5.	Material shipped to the wrong depot</a:t>
            </a:r>
          </a:p>
        </p:txBody>
      </p:sp>
    </p:spTree>
    <p:extLst>
      <p:ext uri="{BB962C8B-B14F-4D97-AF65-F5344CB8AC3E}">
        <p14:creationId xmlns:p14="http://schemas.microsoft.com/office/powerpoint/2010/main" val="209585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DBB89CCD-E606-F168-C5AD-01573E43EDAB}"/>
              </a:ext>
            </a:extLst>
          </p:cNvPr>
          <p:cNvSpPr txBox="1"/>
          <p:nvPr/>
        </p:nvSpPr>
        <p:spPr>
          <a:xfrm>
            <a:off x="907774" y="2079322"/>
            <a:ext cx="8547652" cy="1938992"/>
          </a:xfrm>
          <a:prstGeom prst="rect">
            <a:avLst/>
          </a:prstGeom>
          <a:noFill/>
        </p:spPr>
        <p:txBody>
          <a:bodyPr wrap="square">
            <a:spAutoFit/>
          </a:bodyPr>
          <a:lstStyle/>
          <a:p>
            <a:pPr marL="457200" indent="-457200">
              <a:buAutoNum type="arabicPeriod" startAt="4"/>
            </a:pPr>
            <a:r>
              <a:rPr lang="en-US" sz="2400" dirty="0">
                <a:latin typeface="+mj-lt"/>
              </a:rPr>
              <a:t>No documentation received with shipment (MIL-Std129R requires a copy of the receiving report be sent with the shipment unless otherwise noted in contract) or without Government inspection and acceptance for I&amp;A Source contracts</a:t>
            </a:r>
          </a:p>
        </p:txBody>
      </p:sp>
    </p:spTree>
    <p:extLst>
      <p:ext uri="{BB962C8B-B14F-4D97-AF65-F5344CB8AC3E}">
        <p14:creationId xmlns:p14="http://schemas.microsoft.com/office/powerpoint/2010/main" val="86258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DBB89CCD-E606-F168-C5AD-01573E43EDAB}"/>
              </a:ext>
            </a:extLst>
          </p:cNvPr>
          <p:cNvSpPr txBox="1"/>
          <p:nvPr/>
        </p:nvSpPr>
        <p:spPr>
          <a:xfrm>
            <a:off x="907774" y="2095862"/>
            <a:ext cx="8547652" cy="3046988"/>
          </a:xfrm>
          <a:prstGeom prst="rect">
            <a:avLst/>
          </a:prstGeom>
          <a:noFill/>
        </p:spPr>
        <p:txBody>
          <a:bodyPr wrap="square">
            <a:spAutoFit/>
          </a:bodyPr>
          <a:lstStyle/>
          <a:p>
            <a:pPr marL="457200" indent="-457200">
              <a:buAutoNum type="arabicPeriod" startAt="4"/>
            </a:pPr>
            <a:r>
              <a:rPr lang="en-US" sz="2400" dirty="0">
                <a:latin typeface="+mj-lt"/>
              </a:rPr>
              <a:t>No documentation received with shipment (MIL-Std129R requires a copy of the receiving report be sent with the shipment unless otherwise noted in contract) or without Government inspection and acceptance for I&amp;A Source contracts</a:t>
            </a:r>
          </a:p>
          <a:p>
            <a:pPr marL="0" indent="0">
              <a:buNone/>
            </a:pPr>
            <a:endParaRPr lang="en-US" sz="2400" dirty="0">
              <a:latin typeface="+mj-lt"/>
            </a:endParaRPr>
          </a:p>
          <a:p>
            <a:pPr marL="0" indent="0">
              <a:buNone/>
            </a:pPr>
            <a:r>
              <a:rPr lang="en-US" sz="2400" dirty="0">
                <a:latin typeface="+mj-lt"/>
                <a:cs typeface="+mn-cs"/>
              </a:rPr>
              <a:t>3.	Electrostatic Device received in non-compliant ESD 	packaging (not meeting QPL 81705) </a:t>
            </a:r>
          </a:p>
        </p:txBody>
      </p:sp>
    </p:spTree>
    <p:extLst>
      <p:ext uri="{BB962C8B-B14F-4D97-AF65-F5344CB8AC3E}">
        <p14:creationId xmlns:p14="http://schemas.microsoft.com/office/powerpoint/2010/main" val="366622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DBB89CCD-E606-F168-C5AD-01573E43EDAB}"/>
              </a:ext>
            </a:extLst>
          </p:cNvPr>
          <p:cNvSpPr txBox="1"/>
          <p:nvPr/>
        </p:nvSpPr>
        <p:spPr>
          <a:xfrm>
            <a:off x="907774" y="1940822"/>
            <a:ext cx="8547652" cy="4154984"/>
          </a:xfrm>
          <a:prstGeom prst="rect">
            <a:avLst/>
          </a:prstGeom>
          <a:noFill/>
        </p:spPr>
        <p:txBody>
          <a:bodyPr wrap="square">
            <a:spAutoFit/>
          </a:bodyPr>
          <a:lstStyle/>
          <a:p>
            <a:pPr marL="457200" indent="-457200">
              <a:buAutoNum type="arabicPeriod" startAt="4"/>
            </a:pPr>
            <a:r>
              <a:rPr lang="en-US" sz="2400" dirty="0">
                <a:latin typeface="+mj-lt"/>
              </a:rPr>
              <a:t>No documentation received with shipment (MIL-Std129R requires a copy of the receiving report be sent with the shipment unless otherwise noted in contract) or without Government inspection and acceptance for I&amp;A Source contracts</a:t>
            </a:r>
          </a:p>
          <a:p>
            <a:pPr marL="0" indent="0">
              <a:buNone/>
            </a:pPr>
            <a:endParaRPr lang="en-US" sz="2400" dirty="0">
              <a:latin typeface="+mj-lt"/>
            </a:endParaRPr>
          </a:p>
          <a:p>
            <a:pPr marL="0" indent="0">
              <a:buNone/>
            </a:pPr>
            <a:r>
              <a:rPr lang="en-US" sz="2400" dirty="0">
                <a:latin typeface="+mj-lt"/>
                <a:cs typeface="+mn-cs"/>
              </a:rPr>
              <a:t>3.	Electrostatic Device received in non-compliant ESD 	packaging (not meeting QPL 81705) </a:t>
            </a:r>
          </a:p>
          <a:p>
            <a:pPr marL="0" indent="0">
              <a:buNone/>
            </a:pPr>
            <a:endParaRPr lang="en-US" sz="2400" dirty="0">
              <a:latin typeface="+mj-lt"/>
            </a:endParaRPr>
          </a:p>
          <a:p>
            <a:pPr marL="0" indent="0">
              <a:buNone/>
            </a:pPr>
            <a:r>
              <a:rPr lang="en-US" sz="2400" dirty="0">
                <a:latin typeface="+mj-lt"/>
                <a:cs typeface="+mn-cs"/>
              </a:rPr>
              <a:t>2.	Incorrect Quantity Unit Pack or Unit of Issue </a:t>
            </a:r>
          </a:p>
          <a:p>
            <a:pPr marL="0" indent="0">
              <a:buNone/>
            </a:pPr>
            <a:endParaRPr lang="en-US" sz="2400" dirty="0">
              <a:latin typeface="+mj-lt"/>
            </a:endParaRPr>
          </a:p>
        </p:txBody>
      </p:sp>
    </p:spTree>
    <p:extLst>
      <p:ext uri="{BB962C8B-B14F-4D97-AF65-F5344CB8AC3E}">
        <p14:creationId xmlns:p14="http://schemas.microsoft.com/office/powerpoint/2010/main" val="167738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70631658-808E-D3F1-7EA2-C98C407167A5}"/>
              </a:ext>
            </a:extLst>
          </p:cNvPr>
          <p:cNvSpPr txBox="1"/>
          <p:nvPr/>
        </p:nvSpPr>
        <p:spPr>
          <a:xfrm>
            <a:off x="1020417" y="1947208"/>
            <a:ext cx="8322366" cy="1938992"/>
          </a:xfrm>
          <a:prstGeom prst="rect">
            <a:avLst/>
          </a:prstGeom>
          <a:noFill/>
        </p:spPr>
        <p:txBody>
          <a:bodyPr wrap="square">
            <a:spAutoFit/>
          </a:bodyPr>
          <a:lstStyle/>
          <a:p>
            <a:pPr marL="0" indent="0">
              <a:buNone/>
            </a:pPr>
            <a:r>
              <a:rPr lang="en-US" sz="2400" b="1" dirty="0">
                <a:solidFill>
                  <a:srgbClr val="FF0000"/>
                </a:solidFill>
              </a:rPr>
              <a:t># 1 Reason Why Payments Are Delayed:</a:t>
            </a:r>
          </a:p>
          <a:p>
            <a:endParaRPr lang="en-US" sz="2400" dirty="0"/>
          </a:p>
          <a:p>
            <a:r>
              <a:rPr lang="en-US" sz="2400" dirty="0"/>
              <a:t>Material received with incorrect or missing MIL-STD129R labels (Missing Shelf Life, Unit of Issue, Contract Number or other required information)</a:t>
            </a:r>
          </a:p>
        </p:txBody>
      </p:sp>
    </p:spTree>
    <p:extLst>
      <p:ext uri="{BB962C8B-B14F-4D97-AF65-F5344CB8AC3E}">
        <p14:creationId xmlns:p14="http://schemas.microsoft.com/office/powerpoint/2010/main" val="44634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Best Practices</a:t>
            </a:r>
          </a:p>
        </p:txBody>
      </p:sp>
      <p:sp>
        <p:nvSpPr>
          <p:cNvPr id="6" name="TextBox 5">
            <a:extLst>
              <a:ext uri="{FF2B5EF4-FFF2-40B4-BE49-F238E27FC236}">
                <a16:creationId xmlns:a16="http://schemas.microsoft.com/office/drawing/2014/main" id="{DD07D035-005B-CB86-30B1-A3D75E7C3AA4}"/>
              </a:ext>
            </a:extLst>
          </p:cNvPr>
          <p:cNvSpPr txBox="1"/>
          <p:nvPr/>
        </p:nvSpPr>
        <p:spPr>
          <a:xfrm>
            <a:off x="987286" y="1821025"/>
            <a:ext cx="8388627" cy="4893647"/>
          </a:xfrm>
          <a:prstGeom prst="rect">
            <a:avLst/>
          </a:prstGeom>
          <a:noFill/>
        </p:spPr>
        <p:txBody>
          <a:bodyPr wrap="square">
            <a:spAutoFit/>
          </a:bodyPr>
          <a:lstStyle/>
          <a:p>
            <a:pPr marL="342900" indent="-342900">
              <a:buFont typeface="Arial" panose="020B0604020202020204" pitchFamily="34" charset="0"/>
              <a:buChar char="•"/>
            </a:pPr>
            <a:r>
              <a:rPr lang="en-US" sz="2400" dirty="0"/>
              <a:t>Contact your Contract Administrator via a PAR in DIBBS before shipping if you have any questions</a:t>
            </a:r>
          </a:p>
          <a:p>
            <a:pPr marL="800100" lvl="1" indent="-342900">
              <a:buFont typeface="Arial" panose="020B0604020202020204" pitchFamily="34" charset="0"/>
              <a:buChar char="•"/>
            </a:pPr>
            <a:r>
              <a:rPr lang="en-US" sz="2400" dirty="0"/>
              <a:t>https://www.dibbs.bsm.dla.mil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Maintain up-to-date point of contact information in the System for Awards Management (SAM.gov)</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Retain and make available Proof of Delivery (Carrier Tracking) information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Recommend placing shipment commercial tracking numbers in Wide Area Work Flow (WAWF)  Receiving Report</a:t>
            </a:r>
          </a:p>
        </p:txBody>
      </p:sp>
    </p:spTree>
    <p:extLst>
      <p:ext uri="{BB962C8B-B14F-4D97-AF65-F5344CB8AC3E}">
        <p14:creationId xmlns:p14="http://schemas.microsoft.com/office/powerpoint/2010/main" val="270534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Helpful Websites</a:t>
            </a:r>
          </a:p>
        </p:txBody>
      </p:sp>
      <p:sp>
        <p:nvSpPr>
          <p:cNvPr id="6" name="TextBox 5">
            <a:extLst>
              <a:ext uri="{FF2B5EF4-FFF2-40B4-BE49-F238E27FC236}">
                <a16:creationId xmlns:a16="http://schemas.microsoft.com/office/drawing/2014/main" id="{66B7B75C-EF10-CF5B-04D8-F8A913A0F191}"/>
              </a:ext>
            </a:extLst>
          </p:cNvPr>
          <p:cNvSpPr txBox="1"/>
          <p:nvPr/>
        </p:nvSpPr>
        <p:spPr>
          <a:xfrm>
            <a:off x="738808" y="1947208"/>
            <a:ext cx="8885583" cy="1938992"/>
          </a:xfrm>
          <a:prstGeom prst="rect">
            <a:avLst/>
          </a:prstGeom>
          <a:noFill/>
        </p:spPr>
        <p:txBody>
          <a:bodyPr wrap="square">
            <a:spAutoFit/>
          </a:bodyPr>
          <a:lstStyle/>
          <a:p>
            <a:r>
              <a:rPr lang="en-US" sz="2400" dirty="0">
                <a:solidFill>
                  <a:srgbClr val="0070C0"/>
                </a:solidFill>
              </a:rPr>
              <a:t>http://assist.daps.dla.mil/ </a:t>
            </a:r>
            <a:r>
              <a:rPr lang="en-US" sz="2400" dirty="0"/>
              <a:t>- copies of Military Standards including MIL-STD-129R and MIL-STD-2073-1D, MIL-PRF 81705E and QPL-81705 for approved ESD requirements and materials</a:t>
            </a:r>
          </a:p>
          <a:p>
            <a:endParaRPr lang="en-US" sz="2400" dirty="0"/>
          </a:p>
          <a:p>
            <a:r>
              <a:rPr lang="en-US" sz="2400" dirty="0">
                <a:solidFill>
                  <a:srgbClr val="0070C0"/>
                </a:solidFill>
              </a:rPr>
              <a:t>https://pieetraining.eb.mil/wbt/ </a:t>
            </a:r>
            <a:r>
              <a:rPr lang="en-US" sz="2400" dirty="0"/>
              <a:t>– online training for WAWF</a:t>
            </a:r>
          </a:p>
        </p:txBody>
      </p:sp>
    </p:spTree>
    <p:extLst>
      <p:ext uri="{BB962C8B-B14F-4D97-AF65-F5344CB8AC3E}">
        <p14:creationId xmlns:p14="http://schemas.microsoft.com/office/powerpoint/2010/main" val="1307197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Helpful Websites</a:t>
            </a:r>
          </a:p>
        </p:txBody>
      </p:sp>
      <p:sp>
        <p:nvSpPr>
          <p:cNvPr id="6" name="TextBox 5">
            <a:extLst>
              <a:ext uri="{FF2B5EF4-FFF2-40B4-BE49-F238E27FC236}">
                <a16:creationId xmlns:a16="http://schemas.microsoft.com/office/drawing/2014/main" id="{B2CD5CC2-E586-6E02-99BB-162CE3E7FBAA}"/>
              </a:ext>
            </a:extLst>
          </p:cNvPr>
          <p:cNvSpPr txBox="1"/>
          <p:nvPr/>
        </p:nvSpPr>
        <p:spPr>
          <a:xfrm>
            <a:off x="612913" y="2040261"/>
            <a:ext cx="9137374" cy="2677656"/>
          </a:xfrm>
          <a:prstGeom prst="rect">
            <a:avLst/>
          </a:prstGeom>
          <a:noFill/>
        </p:spPr>
        <p:txBody>
          <a:bodyPr wrap="square">
            <a:spAutoFit/>
          </a:bodyPr>
          <a:lstStyle/>
          <a:p>
            <a:r>
              <a:rPr lang="en-US" sz="2400" dirty="0">
                <a:solidFill>
                  <a:srgbClr val="0070C0"/>
                </a:solidFill>
              </a:rPr>
              <a:t>http://www.dla.mil/Portals/104/Documents/InformationOperations/EBS%20Supplier%20Information/Post%20Award%20Requests%20(PARs)%20in%20DIBBS_Nov15.pdf </a:t>
            </a:r>
            <a:r>
              <a:rPr lang="en-US" sz="2400" dirty="0"/>
              <a:t>– for assistance with creating PARs in DIBBS</a:t>
            </a:r>
          </a:p>
          <a:p>
            <a:endParaRPr lang="en-US" sz="2400" dirty="0"/>
          </a:p>
          <a:p>
            <a:r>
              <a:rPr lang="en-US" sz="2400" dirty="0">
                <a:solidFill>
                  <a:srgbClr val="0070C0"/>
                </a:solidFill>
              </a:rPr>
              <a:t>http://www.dla.mil/HQ/InformationOperations/Business/EBSSupplierResources.aspx </a:t>
            </a:r>
            <a:r>
              <a:rPr lang="en-US" sz="2400" dirty="0"/>
              <a:t>– the Supplier Information Resource Center</a:t>
            </a:r>
          </a:p>
        </p:txBody>
      </p:sp>
    </p:spTree>
    <p:extLst>
      <p:ext uri="{BB962C8B-B14F-4D97-AF65-F5344CB8AC3E}">
        <p14:creationId xmlns:p14="http://schemas.microsoft.com/office/powerpoint/2010/main" val="37816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2400" dirty="0">
                <a:latin typeface="Raleway Black" pitchFamily="2" charset="0"/>
              </a:rPr>
              <a:t>Overview</a:t>
            </a:r>
            <a:endParaRPr lang="en-US" dirty="0">
              <a:latin typeface="Raleway Black" pitchFamily="2" charset="0"/>
            </a:endParaRPr>
          </a:p>
        </p:txBody>
      </p:sp>
      <p:sp>
        <p:nvSpPr>
          <p:cNvPr id="2" name="TextBox 1">
            <a:extLst>
              <a:ext uri="{FF2B5EF4-FFF2-40B4-BE49-F238E27FC236}">
                <a16:creationId xmlns:a16="http://schemas.microsoft.com/office/drawing/2014/main" id="{9B6FC556-FF3D-CFA5-BF25-ADD9E30CAB7D}"/>
              </a:ext>
            </a:extLst>
          </p:cNvPr>
          <p:cNvSpPr txBox="1"/>
          <p:nvPr/>
        </p:nvSpPr>
        <p:spPr>
          <a:xfrm>
            <a:off x="1169460" y="2124167"/>
            <a:ext cx="8024279"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Normal Payment Timeline</a:t>
            </a:r>
          </a:p>
          <a:p>
            <a:pPr marL="457200" indent="-457200">
              <a:buFont typeface="Arial" panose="020B0604020202020204" pitchFamily="34" charset="0"/>
              <a:buChar char="•"/>
            </a:pPr>
            <a:r>
              <a:rPr lang="en-US" sz="2400" dirty="0"/>
              <a:t>Acceptance</a:t>
            </a:r>
          </a:p>
          <a:p>
            <a:pPr marL="457200" indent="-457200">
              <a:buFont typeface="Arial" panose="020B0604020202020204" pitchFamily="34" charset="0"/>
              <a:buChar char="•"/>
            </a:pPr>
            <a:r>
              <a:rPr lang="en-US" sz="2400" dirty="0"/>
              <a:t>Discrepancies</a:t>
            </a:r>
          </a:p>
          <a:p>
            <a:pPr marL="457200" indent="-457200">
              <a:buFont typeface="Arial" panose="020B0604020202020204" pitchFamily="34" charset="0"/>
              <a:buChar char="•"/>
            </a:pPr>
            <a:r>
              <a:rPr lang="en-US" sz="2400" dirty="0"/>
              <a:t>Top 10 Reasons for Payment Delay</a:t>
            </a:r>
          </a:p>
          <a:p>
            <a:pPr marL="457200" indent="-457200">
              <a:buFont typeface="Arial" panose="020B0604020202020204" pitchFamily="34" charset="0"/>
              <a:buChar char="•"/>
            </a:pPr>
            <a:r>
              <a:rPr lang="en-US" sz="2400" dirty="0"/>
              <a:t>Best Practices</a:t>
            </a:r>
          </a:p>
          <a:p>
            <a:pPr marL="457200" indent="-457200">
              <a:buFont typeface="Arial" panose="020B0604020202020204" pitchFamily="34" charset="0"/>
              <a:buChar char="•"/>
            </a:pPr>
            <a:r>
              <a:rPr lang="en-US" sz="2400" dirty="0"/>
              <a:t>Helpful Websites </a:t>
            </a:r>
          </a:p>
          <a:p>
            <a:pPr marL="457200" indent="-457200">
              <a:buFont typeface="Arial" panose="020B0604020202020204" pitchFamily="34" charset="0"/>
              <a:buChar char="•"/>
            </a:pPr>
            <a:r>
              <a:rPr lang="en-US" sz="2400" dirty="0"/>
              <a:t>Points of Contact </a:t>
            </a:r>
          </a:p>
          <a:p>
            <a:endParaRPr lang="en-US" sz="2400" dirty="0"/>
          </a:p>
        </p:txBody>
      </p:sp>
    </p:spTree>
    <p:extLst>
      <p:ext uri="{BB962C8B-B14F-4D97-AF65-F5344CB8AC3E}">
        <p14:creationId xmlns:p14="http://schemas.microsoft.com/office/powerpoint/2010/main" val="1015556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Point of Contact</a:t>
            </a:r>
          </a:p>
        </p:txBody>
      </p:sp>
      <p:sp>
        <p:nvSpPr>
          <p:cNvPr id="6" name="TextBox 5">
            <a:extLst>
              <a:ext uri="{FF2B5EF4-FFF2-40B4-BE49-F238E27FC236}">
                <a16:creationId xmlns:a16="http://schemas.microsoft.com/office/drawing/2014/main" id="{975BF2B7-FC9A-A1C3-CFA0-4A8D4BBD001B}"/>
              </a:ext>
            </a:extLst>
          </p:cNvPr>
          <p:cNvSpPr txBox="1"/>
          <p:nvPr/>
        </p:nvSpPr>
        <p:spPr>
          <a:xfrm>
            <a:off x="755373" y="2125488"/>
            <a:ext cx="8852453" cy="3785652"/>
          </a:xfrm>
          <a:prstGeom prst="rect">
            <a:avLst/>
          </a:prstGeom>
          <a:noFill/>
        </p:spPr>
        <p:txBody>
          <a:bodyPr wrap="square">
            <a:spAutoFit/>
          </a:bodyPr>
          <a:lstStyle/>
          <a:p>
            <a:r>
              <a:rPr lang="en-US" sz="2400" dirty="0"/>
              <a:t>DLA Land and Maritime Quality Notification Inquiry</a:t>
            </a:r>
          </a:p>
          <a:p>
            <a:pPr lvl="1"/>
            <a:r>
              <a:rPr lang="en-US" sz="2400" dirty="0">
                <a:solidFill>
                  <a:srgbClr val="0070C0"/>
                </a:solidFill>
                <a:hlinkClick r:id="rId3"/>
              </a:rPr>
              <a:t>DLALand.MaritimeQNInquiry@dla.mil</a:t>
            </a:r>
            <a:endParaRPr lang="en-US" sz="2400" dirty="0"/>
          </a:p>
          <a:p>
            <a:pPr marL="457200" lvl="1" indent="0">
              <a:buNone/>
            </a:pPr>
            <a:endParaRPr lang="en-US" sz="2400" dirty="0"/>
          </a:p>
          <a:p>
            <a:r>
              <a:rPr lang="en-US" sz="2400" dirty="0"/>
              <a:t>DLA Land and Maritime Packaging</a:t>
            </a:r>
          </a:p>
          <a:p>
            <a:r>
              <a:rPr lang="en-US" sz="2400" dirty="0"/>
              <a:t>	</a:t>
            </a:r>
            <a:r>
              <a:rPr lang="en-US" sz="2400" u="sng" dirty="0">
                <a:solidFill>
                  <a:srgbClr val="0070C0"/>
                </a:solidFill>
                <a:latin typeface="+mn-lt"/>
                <a:cs typeface="+mn-cs"/>
              </a:rPr>
              <a:t>DSCC.Packaging@dla.mil</a:t>
            </a:r>
          </a:p>
          <a:p>
            <a:endParaRPr lang="en-US" sz="2400" dirty="0"/>
          </a:p>
          <a:p>
            <a:r>
              <a:rPr lang="en-US" sz="2400" dirty="0"/>
              <a:t>John Hamilton</a:t>
            </a:r>
          </a:p>
          <a:p>
            <a:pPr lvl="1"/>
            <a:r>
              <a:rPr lang="en-US" sz="2400" u="sng" dirty="0">
                <a:solidFill>
                  <a:srgbClr val="0070C0"/>
                </a:solidFill>
                <a:latin typeface="+mn-lt"/>
                <a:cs typeface="+mn-cs"/>
              </a:rPr>
              <a:t>John.k.hamilton@dla.mil</a:t>
            </a:r>
          </a:p>
          <a:p>
            <a:pPr marL="457200" lvl="1" indent="0">
              <a:buNone/>
            </a:pPr>
            <a:endParaRPr lang="en-US" sz="2400" dirty="0"/>
          </a:p>
          <a:p>
            <a:pPr marL="457200" lvl="1" indent="0">
              <a:buNone/>
            </a:pPr>
            <a:endParaRPr lang="en-US" sz="2400" dirty="0">
              <a:solidFill>
                <a:srgbClr val="0070C0"/>
              </a:solidFill>
            </a:endParaRPr>
          </a:p>
        </p:txBody>
      </p:sp>
    </p:spTree>
    <p:extLst>
      <p:ext uri="{BB962C8B-B14F-4D97-AF65-F5344CB8AC3E}">
        <p14:creationId xmlns:p14="http://schemas.microsoft.com/office/powerpoint/2010/main" val="17259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Questions</a:t>
            </a:r>
          </a:p>
        </p:txBody>
      </p:sp>
      <p:pic>
        <p:nvPicPr>
          <p:cNvPr id="5" name="Picture 12" descr="http://employee-rights-questions.com/wp-content/uploads/2011/07/employee-rights-questions-and-answers.jpg">
            <a:extLst>
              <a:ext uri="{FF2B5EF4-FFF2-40B4-BE49-F238E27FC236}">
                <a16:creationId xmlns:a16="http://schemas.microsoft.com/office/drawing/2014/main" id="{BF77871F-6023-87F3-1EB4-7F3FC1AC2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89861"/>
            <a:ext cx="8382000" cy="4456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1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62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Normal Payment Timeline</a:t>
            </a:r>
          </a:p>
        </p:txBody>
      </p:sp>
      <p:sp>
        <p:nvSpPr>
          <p:cNvPr id="6" name="TextBox 5">
            <a:extLst>
              <a:ext uri="{FF2B5EF4-FFF2-40B4-BE49-F238E27FC236}">
                <a16:creationId xmlns:a16="http://schemas.microsoft.com/office/drawing/2014/main" id="{AEC6CE60-466B-C6AA-F614-8C33491B8A0D}"/>
              </a:ext>
            </a:extLst>
          </p:cNvPr>
          <p:cNvSpPr txBox="1"/>
          <p:nvPr/>
        </p:nvSpPr>
        <p:spPr>
          <a:xfrm>
            <a:off x="834037" y="2190356"/>
            <a:ext cx="8695126" cy="1384995"/>
          </a:xfrm>
          <a:prstGeom prst="rect">
            <a:avLst/>
          </a:prstGeom>
          <a:noFill/>
        </p:spPr>
        <p:txBody>
          <a:bodyPr wrap="square">
            <a:spAutoFit/>
          </a:bodyPr>
          <a:lstStyle/>
          <a:p>
            <a:pPr marL="285750" indent="-285750">
              <a:buFont typeface="Arial" panose="020B0604020202020204" pitchFamily="34" charset="0"/>
              <a:buChar char="•"/>
            </a:pPr>
            <a:r>
              <a:rPr lang="en-US" sz="2400" dirty="0"/>
              <a:t>Payment is made based on the latter date of the receipt of a valid invoice or Government acceptance.</a:t>
            </a:r>
          </a:p>
          <a:p>
            <a:endParaRPr lang="en-US" dirty="0"/>
          </a:p>
          <a:p>
            <a:endParaRPr lang="en-US" dirty="0"/>
          </a:p>
        </p:txBody>
      </p:sp>
      <p:pic>
        <p:nvPicPr>
          <p:cNvPr id="7" name="Picture 6" descr="Standard PO 4524139913 Created by CONTROLM_BTC - \\Remote">
            <a:extLst>
              <a:ext uri="{FF2B5EF4-FFF2-40B4-BE49-F238E27FC236}">
                <a16:creationId xmlns:a16="http://schemas.microsoft.com/office/drawing/2014/main" id="{05732830-61CC-5DD7-EC3B-05E5699C85E0}"/>
              </a:ext>
            </a:extLst>
          </p:cNvPr>
          <p:cNvPicPr>
            <a:picLocks noChangeAspect="1"/>
          </p:cNvPicPr>
          <p:nvPr/>
        </p:nvPicPr>
        <p:blipFill rotWithShape="1">
          <a:blip r:embed="rId3">
            <a:extLst>
              <a:ext uri="{28A0092B-C50C-407E-A947-70E740481C1C}">
                <a14:useLocalDpi xmlns:a14="http://schemas.microsoft.com/office/drawing/2010/main" val="0"/>
              </a:ext>
            </a:extLst>
          </a:blip>
          <a:srcRect l="2333" t="59546" r="36181" b="25302"/>
          <a:stretch/>
        </p:blipFill>
        <p:spPr>
          <a:xfrm>
            <a:off x="834037" y="4046958"/>
            <a:ext cx="8695126" cy="1691711"/>
          </a:xfrm>
          <a:prstGeom prst="rect">
            <a:avLst/>
          </a:prstGeom>
        </p:spPr>
      </p:pic>
    </p:spTree>
    <p:extLst>
      <p:ext uri="{BB962C8B-B14F-4D97-AF65-F5344CB8AC3E}">
        <p14:creationId xmlns:p14="http://schemas.microsoft.com/office/powerpoint/2010/main" val="365061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Discrepancies</a:t>
            </a:r>
          </a:p>
        </p:txBody>
      </p:sp>
      <p:sp>
        <p:nvSpPr>
          <p:cNvPr id="6" name="TextBox 5">
            <a:extLst>
              <a:ext uri="{FF2B5EF4-FFF2-40B4-BE49-F238E27FC236}">
                <a16:creationId xmlns:a16="http://schemas.microsoft.com/office/drawing/2014/main" id="{5A3BB187-D00A-B35C-EA0E-0185B4DB1612}"/>
              </a:ext>
            </a:extLst>
          </p:cNvPr>
          <p:cNvSpPr txBox="1"/>
          <p:nvPr/>
        </p:nvSpPr>
        <p:spPr>
          <a:xfrm>
            <a:off x="917669" y="1902456"/>
            <a:ext cx="8527861" cy="3046988"/>
          </a:xfrm>
          <a:prstGeom prst="rect">
            <a:avLst/>
          </a:prstGeom>
          <a:noFill/>
        </p:spPr>
        <p:txBody>
          <a:bodyPr wrap="square">
            <a:spAutoFit/>
          </a:bodyPr>
          <a:lstStyle/>
          <a:p>
            <a:pPr marL="342900" indent="-342900">
              <a:buFont typeface="Arial" panose="020B0604020202020204" pitchFamily="34" charset="0"/>
              <a:buChar char="•"/>
            </a:pPr>
            <a:r>
              <a:rPr lang="en-US" sz="2400" dirty="0"/>
              <a:t>Acceptance is based on: </a:t>
            </a:r>
          </a:p>
          <a:p>
            <a:pPr marL="800100" lvl="1" indent="-342900">
              <a:buFont typeface="Arial" panose="020B0604020202020204" pitchFamily="34" charset="0"/>
              <a:buChar char="•"/>
            </a:pPr>
            <a:r>
              <a:rPr lang="en-US" sz="2400" dirty="0"/>
              <a:t>Material </a:t>
            </a:r>
          </a:p>
          <a:p>
            <a:pPr marL="800100" lvl="1" indent="-342900">
              <a:buFont typeface="Arial" panose="020B0604020202020204" pitchFamily="34" charset="0"/>
              <a:buChar char="•"/>
            </a:pPr>
            <a:r>
              <a:rPr lang="en-US" sz="2400" dirty="0"/>
              <a:t>Quantity  </a:t>
            </a:r>
          </a:p>
          <a:p>
            <a:pPr marL="800100" lvl="1" indent="-342900">
              <a:buFont typeface="Arial" panose="020B0604020202020204" pitchFamily="34" charset="0"/>
              <a:buChar char="•"/>
            </a:pPr>
            <a:r>
              <a:rPr lang="en-US" sz="2400" dirty="0"/>
              <a:t>Price</a:t>
            </a:r>
          </a:p>
          <a:p>
            <a:pPr marL="800100" lvl="1" indent="-342900">
              <a:buFont typeface="Arial" panose="020B0604020202020204" pitchFamily="34" charset="0"/>
              <a:buChar char="•"/>
            </a:pPr>
            <a:r>
              <a:rPr lang="en-US" sz="2400" dirty="0"/>
              <a:t>Receipt Location</a:t>
            </a:r>
          </a:p>
          <a:p>
            <a:pPr marL="800100" lvl="1" indent="-342900">
              <a:buFont typeface="Arial" panose="020B0604020202020204" pitchFamily="34" charset="0"/>
              <a:buChar char="•"/>
            </a:pPr>
            <a:r>
              <a:rPr lang="en-US" sz="2400" dirty="0"/>
              <a:t>Shipping, Packaging, Marking Requirements</a:t>
            </a:r>
          </a:p>
          <a:p>
            <a:pPr marL="800100" lvl="1" indent="-342900">
              <a:buFont typeface="Arial" panose="020B0604020202020204" pitchFamily="34" charset="0"/>
              <a:buChar char="•"/>
            </a:pPr>
            <a:r>
              <a:rPr lang="en-US" sz="2400" dirty="0"/>
              <a:t>Receiving Documents</a:t>
            </a:r>
          </a:p>
          <a:p>
            <a:pPr marL="342900" indent="-342900">
              <a:buFont typeface="Arial" panose="020B0604020202020204" pitchFamily="34" charset="0"/>
              <a:buChar char="•"/>
            </a:pPr>
            <a:r>
              <a:rPr lang="en-US" sz="2400" b="1" dirty="0"/>
              <a:t>Everything must match the contract</a:t>
            </a:r>
          </a:p>
        </p:txBody>
      </p:sp>
    </p:spTree>
    <p:extLst>
      <p:ext uri="{BB962C8B-B14F-4D97-AF65-F5344CB8AC3E}">
        <p14:creationId xmlns:p14="http://schemas.microsoft.com/office/powerpoint/2010/main" val="211154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Discrepancies</a:t>
            </a:r>
          </a:p>
        </p:txBody>
      </p:sp>
      <p:sp>
        <p:nvSpPr>
          <p:cNvPr id="6" name="TextBox 5">
            <a:extLst>
              <a:ext uri="{FF2B5EF4-FFF2-40B4-BE49-F238E27FC236}">
                <a16:creationId xmlns:a16="http://schemas.microsoft.com/office/drawing/2014/main" id="{DD9BB58C-1B10-EFF0-71E9-F649264A4DCF}"/>
              </a:ext>
            </a:extLst>
          </p:cNvPr>
          <p:cNvSpPr txBox="1"/>
          <p:nvPr/>
        </p:nvSpPr>
        <p:spPr>
          <a:xfrm>
            <a:off x="516833" y="1840761"/>
            <a:ext cx="9329530" cy="1846659"/>
          </a:xfrm>
          <a:prstGeom prst="rect">
            <a:avLst/>
          </a:prstGeom>
          <a:noFill/>
        </p:spPr>
        <p:txBody>
          <a:bodyPr wrap="square">
            <a:spAutoFit/>
          </a:bodyPr>
          <a:lstStyle/>
          <a:p>
            <a:pPr marL="342900" indent="-342900">
              <a:buFont typeface="Arial" panose="020B0604020202020204" pitchFamily="34" charset="0"/>
              <a:buChar char="•"/>
            </a:pPr>
            <a:r>
              <a:rPr lang="en-US" sz="2400" dirty="0"/>
              <a:t>A Post Award Request [PAR] must be submitted via DIBBS (https://www.dibbs.bsm.dla.mil) in order for your assigned Post Award Contract Administrator to take action. Do not contact the administrator listed on in Block 6 of the award directly:</a:t>
            </a:r>
          </a:p>
          <a:p>
            <a:endParaRPr lang="en-US" dirty="0"/>
          </a:p>
        </p:txBody>
      </p:sp>
      <p:pic>
        <p:nvPicPr>
          <p:cNvPr id="7" name="Picture 6">
            <a:extLst>
              <a:ext uri="{FF2B5EF4-FFF2-40B4-BE49-F238E27FC236}">
                <a16:creationId xmlns:a16="http://schemas.microsoft.com/office/drawing/2014/main" id="{05BF7B44-5757-89A4-0101-715F382BF78F}"/>
              </a:ext>
            </a:extLst>
          </p:cNvPr>
          <p:cNvPicPr>
            <a:picLocks noChangeAspect="1"/>
          </p:cNvPicPr>
          <p:nvPr/>
        </p:nvPicPr>
        <p:blipFill>
          <a:blip r:embed="rId3"/>
          <a:stretch>
            <a:fillRect/>
          </a:stretch>
        </p:blipFill>
        <p:spPr>
          <a:xfrm>
            <a:off x="1474303" y="3490392"/>
            <a:ext cx="7414591" cy="3016300"/>
          </a:xfrm>
          <a:prstGeom prst="rect">
            <a:avLst/>
          </a:prstGeom>
        </p:spPr>
      </p:pic>
    </p:spTree>
    <p:extLst>
      <p:ext uri="{BB962C8B-B14F-4D97-AF65-F5344CB8AC3E}">
        <p14:creationId xmlns:p14="http://schemas.microsoft.com/office/powerpoint/2010/main" val="170823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Discrepancies</a:t>
            </a:r>
          </a:p>
        </p:txBody>
      </p:sp>
      <p:sp>
        <p:nvSpPr>
          <p:cNvPr id="6" name="TextBox 5">
            <a:extLst>
              <a:ext uri="{FF2B5EF4-FFF2-40B4-BE49-F238E27FC236}">
                <a16:creationId xmlns:a16="http://schemas.microsoft.com/office/drawing/2014/main" id="{BD463D86-B340-F992-0E99-2B7EEE9D9421}"/>
              </a:ext>
            </a:extLst>
          </p:cNvPr>
          <p:cNvSpPr txBox="1"/>
          <p:nvPr/>
        </p:nvSpPr>
        <p:spPr>
          <a:xfrm>
            <a:off x="980661" y="1808708"/>
            <a:ext cx="8401878" cy="4154984"/>
          </a:xfrm>
          <a:prstGeom prst="rect">
            <a:avLst/>
          </a:prstGeom>
          <a:noFill/>
        </p:spPr>
        <p:txBody>
          <a:bodyPr wrap="square">
            <a:spAutoFit/>
          </a:bodyPr>
          <a:lstStyle/>
          <a:p>
            <a:pPr marL="342900" indent="-342900">
              <a:buFont typeface="Arial" panose="020B0604020202020204" pitchFamily="34" charset="0"/>
              <a:buChar char="•"/>
            </a:pPr>
            <a:r>
              <a:rPr lang="en-US" sz="2400" dirty="0"/>
              <a:t>Discrepancies/Issues generate a Quality Notification(QN) or a Supply Deficiency Report (SDR).</a:t>
            </a:r>
          </a:p>
          <a:p>
            <a:endParaRPr lang="en-US" sz="2400" dirty="0"/>
          </a:p>
          <a:p>
            <a:pPr marL="342900" indent="-342900">
              <a:buFont typeface="Arial" panose="020B0604020202020204" pitchFamily="34" charset="0"/>
              <a:buChar char="•"/>
            </a:pPr>
            <a:r>
              <a:rPr lang="en-US" sz="2400" dirty="0"/>
              <a:t>When an issue is reported, the QN will go to the Post Award Quality Notifications Team to define and determine the extent of the problem and seek a solution depending on the type of issue.</a:t>
            </a:r>
          </a:p>
          <a:p>
            <a:endParaRPr lang="en-US" sz="2400" dirty="0"/>
          </a:p>
          <a:p>
            <a:pPr marL="342900" indent="-342900">
              <a:buFont typeface="Arial" panose="020B0604020202020204" pitchFamily="34" charset="0"/>
              <a:buChar char="•"/>
            </a:pPr>
            <a:r>
              <a:rPr lang="en-US" sz="2400" dirty="0"/>
              <a:t>The QN Team and the Resolution Specialist (RS) work together to investigate and the RS processes the final disposition on how the issue will be remedied.</a:t>
            </a:r>
          </a:p>
        </p:txBody>
      </p:sp>
    </p:spTree>
    <p:extLst>
      <p:ext uri="{BB962C8B-B14F-4D97-AF65-F5344CB8AC3E}">
        <p14:creationId xmlns:p14="http://schemas.microsoft.com/office/powerpoint/2010/main" val="42427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00ACCDF6-34FA-7FC2-8DA3-9F2BDCB60C60}"/>
              </a:ext>
            </a:extLst>
          </p:cNvPr>
          <p:cNvSpPr txBox="1"/>
          <p:nvPr/>
        </p:nvSpPr>
        <p:spPr>
          <a:xfrm>
            <a:off x="735496" y="1947208"/>
            <a:ext cx="8892208" cy="1938992"/>
          </a:xfrm>
          <a:prstGeom prst="rect">
            <a:avLst/>
          </a:prstGeom>
          <a:noFill/>
        </p:spPr>
        <p:txBody>
          <a:bodyPr wrap="square">
            <a:spAutoFit/>
          </a:bodyPr>
          <a:lstStyle/>
          <a:p>
            <a:pPr marL="457200" indent="-457200">
              <a:buAutoNum type="arabicPeriod" startAt="10"/>
            </a:pPr>
            <a:r>
              <a:rPr lang="en-US" sz="2400" dirty="0"/>
              <a:t>Non-conformance to heat treatment requirement for wood packing materials. Since 2007, all wood packing materials require a stamp certifying heat treatment </a:t>
            </a:r>
          </a:p>
          <a:p>
            <a:r>
              <a:rPr lang="en-US" sz="2400" dirty="0"/>
              <a:t>	(DLAD clause 52.247-2012)</a:t>
            </a:r>
          </a:p>
          <a:p>
            <a:endParaRPr lang="en-US" sz="2400" dirty="0"/>
          </a:p>
        </p:txBody>
      </p:sp>
    </p:spTree>
    <p:extLst>
      <p:ext uri="{BB962C8B-B14F-4D97-AF65-F5344CB8AC3E}">
        <p14:creationId xmlns:p14="http://schemas.microsoft.com/office/powerpoint/2010/main" val="296451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6" name="TextBox 5">
            <a:extLst>
              <a:ext uri="{FF2B5EF4-FFF2-40B4-BE49-F238E27FC236}">
                <a16:creationId xmlns:a16="http://schemas.microsoft.com/office/drawing/2014/main" id="{6CF037EC-B7AB-0C60-4901-D20F4852927B}"/>
              </a:ext>
            </a:extLst>
          </p:cNvPr>
          <p:cNvSpPr txBox="1"/>
          <p:nvPr/>
        </p:nvSpPr>
        <p:spPr>
          <a:xfrm>
            <a:off x="748747" y="1894486"/>
            <a:ext cx="8865705" cy="3046988"/>
          </a:xfrm>
          <a:prstGeom prst="rect">
            <a:avLst/>
          </a:prstGeom>
          <a:noFill/>
        </p:spPr>
        <p:txBody>
          <a:bodyPr wrap="square">
            <a:spAutoFit/>
          </a:bodyPr>
          <a:lstStyle/>
          <a:p>
            <a:pPr marL="457200" indent="-457200">
              <a:buAutoNum type="arabicPeriod" startAt="10"/>
            </a:pPr>
            <a:r>
              <a:rPr lang="en-US" sz="2400" dirty="0">
                <a:latin typeface="+mj-lt"/>
              </a:rPr>
              <a:t>Non-conformance to heat treatment requirement for wood packing materials. Since 2007, all wood 	packing materials require a stamp certifying heat treatment </a:t>
            </a:r>
          </a:p>
          <a:p>
            <a:r>
              <a:rPr lang="en-US" sz="2400" dirty="0">
                <a:latin typeface="+mj-lt"/>
              </a:rPr>
              <a:t>	(DLAD clause 52.247-2012)</a:t>
            </a:r>
          </a:p>
          <a:p>
            <a:pPr marL="0" indent="0">
              <a:buNone/>
            </a:pPr>
            <a:endParaRPr lang="en-US" sz="2400" dirty="0">
              <a:latin typeface="+mj-lt"/>
              <a:cs typeface="+mn-cs"/>
            </a:endParaRPr>
          </a:p>
          <a:p>
            <a:pPr marL="0" indent="0">
              <a:buNone/>
            </a:pPr>
            <a:r>
              <a:rPr lang="en-US" sz="2400" dirty="0">
                <a:latin typeface="+mj-lt"/>
                <a:cs typeface="+mn-cs"/>
              </a:rPr>
              <a:t>9.	Incorrect item received</a:t>
            </a:r>
          </a:p>
          <a:p>
            <a:pPr marL="0" indent="0">
              <a:buNone/>
            </a:pPr>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381650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DFB3E-09FA-BD51-E18F-0F284C46ED49}"/>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8ED676C8-67B6-3962-B3F8-B75E7D53213A}"/>
              </a:ext>
            </a:extLst>
          </p:cNvPr>
          <p:cNvSpPr>
            <a:spLocks noGrp="1"/>
          </p:cNvSpPr>
          <p:nvPr>
            <p:ph type="title"/>
          </p:nvPr>
        </p:nvSpPr>
        <p:spPr/>
        <p:txBody>
          <a:bodyPr/>
          <a:lstStyle/>
          <a:p>
            <a:r>
              <a:rPr lang="en-US" dirty="0">
                <a:latin typeface="Raleway Black" pitchFamily="2" charset="0"/>
              </a:rPr>
              <a:t>Top 10 Reasons for Payment Delay</a:t>
            </a:r>
          </a:p>
        </p:txBody>
      </p:sp>
      <p:sp>
        <p:nvSpPr>
          <p:cNvPr id="8" name="TextBox 7">
            <a:extLst>
              <a:ext uri="{FF2B5EF4-FFF2-40B4-BE49-F238E27FC236}">
                <a16:creationId xmlns:a16="http://schemas.microsoft.com/office/drawing/2014/main" id="{1D8DA15F-04DD-6AD7-26D4-D864F726EFD9}"/>
              </a:ext>
            </a:extLst>
          </p:cNvPr>
          <p:cNvSpPr txBox="1"/>
          <p:nvPr/>
        </p:nvSpPr>
        <p:spPr>
          <a:xfrm>
            <a:off x="980661" y="1816271"/>
            <a:ext cx="8401878" cy="3046988"/>
          </a:xfrm>
          <a:prstGeom prst="rect">
            <a:avLst/>
          </a:prstGeom>
          <a:noFill/>
        </p:spPr>
        <p:txBody>
          <a:bodyPr wrap="square">
            <a:spAutoFit/>
          </a:bodyPr>
          <a:lstStyle/>
          <a:p>
            <a:pPr marL="0" indent="0">
              <a:buNone/>
            </a:pPr>
            <a:r>
              <a:rPr lang="en-US" sz="2400" dirty="0">
                <a:latin typeface="+mj-lt"/>
              </a:rPr>
              <a:t>10.	Non-conformance to heat treatment requirement for 	wood packing materials. Since 2007, all wood packing      	materials require a stamp certifying heat treatment       	(DLAD clause 52.247-2012)</a:t>
            </a:r>
          </a:p>
          <a:p>
            <a:pPr marL="0" indent="0">
              <a:buNone/>
            </a:pPr>
            <a:endParaRPr lang="en-US" sz="2400" dirty="0">
              <a:latin typeface="+mj-lt"/>
              <a:cs typeface="+mn-cs"/>
            </a:endParaRPr>
          </a:p>
          <a:p>
            <a:pPr marL="0" indent="0">
              <a:buNone/>
            </a:pPr>
            <a:r>
              <a:rPr lang="en-US" sz="2400" dirty="0">
                <a:latin typeface="+mj-lt"/>
                <a:cs typeface="+mn-cs"/>
              </a:rPr>
              <a:t>9.	Incorrect item received</a:t>
            </a:r>
          </a:p>
          <a:p>
            <a:pPr marL="0" indent="0">
              <a:buNone/>
            </a:pPr>
            <a:endParaRPr lang="en-US" sz="2400" dirty="0">
              <a:latin typeface="+mj-lt"/>
            </a:endParaRPr>
          </a:p>
          <a:p>
            <a:pPr marL="0" indent="0">
              <a:buNone/>
            </a:pPr>
            <a:r>
              <a:rPr lang="en-US" sz="2400" dirty="0">
                <a:latin typeface="+mj-lt"/>
                <a:cs typeface="+mn-cs"/>
              </a:rPr>
              <a:t>8.	Wrong CLIN on shipping documents or invoice </a:t>
            </a:r>
          </a:p>
        </p:txBody>
      </p:sp>
    </p:spTree>
    <p:extLst>
      <p:ext uri="{BB962C8B-B14F-4D97-AF65-F5344CB8AC3E}">
        <p14:creationId xmlns:p14="http://schemas.microsoft.com/office/powerpoint/2010/main" val="2823233995"/>
      </p:ext>
    </p:extLst>
  </p:cSld>
  <p:clrMapOvr>
    <a:masterClrMapping/>
  </p:clrMapOvr>
</p:sld>
</file>

<file path=ppt/theme/theme1.xml><?xml version="1.0" encoding="utf-8"?>
<a:theme xmlns:a="http://schemas.openxmlformats.org/drawingml/2006/main" name="Cover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s">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811d8-9047-42d4-b820-cdea9cab3ce7" xsi:nil="true"/>
    <lcf76f155ced4ddcb4097134ff3c332f xmlns="83028fa6-2549-43bd-ab48-d2cceff7e77f">
      <Terms xmlns="http://schemas.microsoft.com/office/infopath/2007/PartnerControls"/>
    </lcf76f155ced4ddcb4097134ff3c332f>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AB92A90331424BB424E5711BB2C29A" ma:contentTypeVersion="13" ma:contentTypeDescription="Create a new document." ma:contentTypeScope="" ma:versionID="9583458707e831824b826cc574760556">
  <xsd:schema xmlns:xsd="http://www.w3.org/2001/XMLSchema" xmlns:xs="http://www.w3.org/2001/XMLSchema" xmlns:p="http://schemas.microsoft.com/office/2006/metadata/properties" xmlns:ns2="http://schemas.microsoft.com/sharepoint/v4" xmlns:ns3="83028fa6-2549-43bd-ab48-d2cceff7e77f" xmlns:ns4="9c2811d8-9047-42d4-b820-cdea9cab3ce7" targetNamespace="http://schemas.microsoft.com/office/2006/metadata/properties" ma:root="true" ma:fieldsID="97f8bb71be2a33d1fadd685652e37924" ns2:_="" ns3:_="" ns4:_="">
    <xsd:import namespace="http://schemas.microsoft.com/sharepoint/v4"/>
    <xsd:import namespace="83028fa6-2549-43bd-ab48-d2cceff7e77f"/>
    <xsd:import namespace="9c2811d8-9047-42d4-b820-cdea9cab3ce7"/>
    <xsd:element name="properties">
      <xsd:complexType>
        <xsd:sequence>
          <xsd:element name="documentManagement">
            <xsd:complexType>
              <xsd:all>
                <xsd:element ref="ns2:IconOverlay"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028fa6-2549-43bd-ab48-d2cceff7e77f" elementFormDefault="qualified">
    <xsd:import namespace="http://schemas.microsoft.com/office/2006/documentManagement/types"/>
    <xsd:import namespace="http://schemas.microsoft.com/office/infopath/2007/PartnerControls"/>
    <xsd:element name="lcf76f155ced4ddcb4097134ff3c332f" ma:index="10" nillable="true" ma:taxonomy="true" ma:internalName="lcf76f155ced4ddcb4097134ff3c332f" ma:taxonomyFieldName="MediaServiceImageTags" ma:displayName="Image Tags" ma:readOnly="false" ma:fieldId="{5cf76f15-5ced-4ddc-b409-7134ff3c332f}" ma:taxonomyMulti="true" ma:sspId="b3792285-60e9-4ab2-97de-bba1fc82f521"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2811d8-9047-42d4-b820-cdea9cab3ce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d5ed889-4c07-4732-ba3e-f2997991a608}" ma:internalName="TaxCatchAll" ma:showField="CatchAllData" ma:web="9c2811d8-9047-42d4-b820-cdea9cab3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8D645-6709-4AC3-B89B-7A9CBF2A4310}">
  <ds:schemaRefs>
    <ds:schemaRef ds:uri="47a3abd4-d8d0-4806-9114-bd49b1585f90"/>
    <ds:schemaRef ds:uri="db8209db-0e88-4ee4-86de-cace0fd64591"/>
    <ds:schemaRef ds:uri="http://schemas.microsoft.com/office/2006/metadata/properties"/>
    <ds:schemaRef ds:uri="http://schemas.microsoft.com/office/infopath/2007/PartnerControls"/>
    <ds:schemaRef ds:uri="9c2811d8-9047-42d4-b820-cdea9cab3ce7"/>
    <ds:schemaRef ds:uri="83028fa6-2549-43bd-ab48-d2cceff7e77f"/>
    <ds:schemaRef ds:uri="http://schemas.microsoft.com/sharepoint/v4"/>
  </ds:schemaRefs>
</ds:datastoreItem>
</file>

<file path=customXml/itemProps2.xml><?xml version="1.0" encoding="utf-8"?>
<ds:datastoreItem xmlns:ds="http://schemas.openxmlformats.org/officeDocument/2006/customXml" ds:itemID="{0493ED3D-638C-4755-AA9B-20BCF08A3968}">
  <ds:schemaRefs>
    <ds:schemaRef ds:uri="http://schemas.microsoft.com/sharepoint/v3/contenttype/forms"/>
  </ds:schemaRefs>
</ds:datastoreItem>
</file>

<file path=customXml/itemProps3.xml><?xml version="1.0" encoding="utf-8"?>
<ds:datastoreItem xmlns:ds="http://schemas.openxmlformats.org/officeDocument/2006/customXml" ds:itemID="{2A3BBFC1-30FC-4429-AF33-734DA8885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83028fa6-2549-43bd-ab48-d2cceff7e77f"/>
    <ds:schemaRef ds:uri="9c2811d8-9047-42d4-b820-cdea9cab3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376</TotalTime>
  <Words>2271</Words>
  <Application>Microsoft Office PowerPoint</Application>
  <PresentationFormat>Custom</PresentationFormat>
  <Paragraphs>225</Paragraphs>
  <Slides>22</Slides>
  <Notes>20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22</vt:i4>
      </vt:variant>
    </vt:vector>
  </HeadingPairs>
  <TitlesOfParts>
    <vt:vector size="33" baseType="lpstr">
      <vt:lpstr>Aptos</vt:lpstr>
      <vt:lpstr>Arial</vt:lpstr>
      <vt:lpstr>Calibri</vt:lpstr>
      <vt:lpstr>Courier New</vt:lpstr>
      <vt:lpstr>Raleway Black</vt:lpstr>
      <vt:lpstr>Wingdings</vt:lpstr>
      <vt:lpstr>Cover Slide</vt:lpstr>
      <vt:lpstr>2_Content Slide</vt:lpstr>
      <vt:lpstr>1_Content Slide</vt:lpstr>
      <vt:lpstr>End Slides</vt:lpstr>
      <vt:lpstr>Blank Slide</vt:lpstr>
      <vt:lpstr>PowerPoint Presentation</vt:lpstr>
      <vt:lpstr>Overview</vt:lpstr>
      <vt:lpstr>Normal Payment Timeline</vt:lpstr>
      <vt:lpstr>Discrepancies</vt:lpstr>
      <vt:lpstr>Discrepancies</vt:lpstr>
      <vt:lpstr>Discrepancies</vt:lpstr>
      <vt:lpstr>Top 10 Reasons for Payment Delay</vt:lpstr>
      <vt:lpstr>Top 10 Reasons for Payment Delay</vt:lpstr>
      <vt:lpstr>Top 10 Reasons for Payment Delay</vt:lpstr>
      <vt:lpstr>Top 10 Reasons for Payment Delay</vt:lpstr>
      <vt:lpstr>Top 10 Reasons for Payment Delay</vt:lpstr>
      <vt:lpstr>Top 10 Reasons for Payment Delay</vt:lpstr>
      <vt:lpstr>Top 10 Reasons for Payment Delay</vt:lpstr>
      <vt:lpstr>Top 10 Reasons for Payment Delay</vt:lpstr>
      <vt:lpstr>Top 10 Reasons for Payment Delay</vt:lpstr>
      <vt:lpstr>Top 10 Reasons for Payment Delay</vt:lpstr>
      <vt:lpstr>Best Practices</vt:lpstr>
      <vt:lpstr>Helpful Websites</vt:lpstr>
      <vt:lpstr>Helpful Websites</vt:lpstr>
      <vt:lpstr>Point of Contact</vt:lpstr>
      <vt:lpstr>Questions</vt:lpstr>
      <vt:lpstr>PowerPoint Presentation</vt:lpstr>
    </vt:vector>
  </TitlesOfParts>
  <Manager>martin.binder@dla.mil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dc:creator>
  <cp:lastModifiedBy>Hahn, Vicki M CIV DLA SMALL BUSINESS PROG (USA)</cp:lastModifiedBy>
  <cp:revision>34</cp:revision>
  <dcterms:created xsi:type="dcterms:W3CDTF">2024-04-17T19:52:04Z</dcterms:created>
  <dcterms:modified xsi:type="dcterms:W3CDTF">2024-12-12T16:09:34Z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0x01010070AB92A90331424BB424E5711BB2C29A</vt:lpwstr>
  </property>
  <property fmtid="{D5CDD505-2E9C-101B-9397-08002B2CF9AE}" pid="3" name="MediaServiceImageTags">
    <vt:lpwstr/>
  </property>
</Properties>
</file>